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handoutMasterIdLst>
    <p:handoutMasterId r:id="rId29"/>
  </p:handoutMasterIdLst>
  <p:sldIdLst>
    <p:sldId id="274" r:id="rId3"/>
    <p:sldId id="1992" r:id="rId4"/>
    <p:sldId id="1984" r:id="rId5"/>
    <p:sldId id="1974" r:id="rId6"/>
    <p:sldId id="1973" r:id="rId7"/>
    <p:sldId id="1975" r:id="rId8"/>
    <p:sldId id="1988" r:id="rId9"/>
    <p:sldId id="1969" r:id="rId10"/>
    <p:sldId id="1972" r:id="rId11"/>
    <p:sldId id="1979" r:id="rId12"/>
    <p:sldId id="1980" r:id="rId13"/>
    <p:sldId id="1981" r:id="rId14"/>
    <p:sldId id="1978" r:id="rId15"/>
    <p:sldId id="1987" r:id="rId16"/>
    <p:sldId id="1997" r:id="rId17"/>
    <p:sldId id="1990" r:id="rId18"/>
    <p:sldId id="1991" r:id="rId19"/>
    <p:sldId id="1989" r:id="rId20"/>
    <p:sldId id="1999" r:id="rId21"/>
    <p:sldId id="1995" r:id="rId22"/>
    <p:sldId id="1996" r:id="rId23"/>
    <p:sldId id="1977" r:id="rId24"/>
    <p:sldId id="266" r:id="rId25"/>
    <p:sldId id="1994" r:id="rId26"/>
    <p:sldId id="1998" r:id="rId27"/>
  </p:sldIdLst>
  <p:sldSz cx="12192000" cy="6858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>
          <p15:clr>
            <a:srgbClr val="A4A3A4"/>
          </p15:clr>
        </p15:guide>
        <p15:guide id="2" pos="393">
          <p15:clr>
            <a:srgbClr val="A4A3A4"/>
          </p15:clr>
        </p15:guide>
        <p15:guide id="3" pos="7310">
          <p15:clr>
            <a:srgbClr val="A4A3A4"/>
          </p15:clr>
        </p15:guide>
        <p15:guide id="4" pos="4089">
          <p15:clr>
            <a:srgbClr val="A4A3A4"/>
          </p15:clr>
        </p15:guide>
        <p15:guide id="5" orient="horz" pos="136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BB"/>
    <a:srgbClr val="767171"/>
    <a:srgbClr val="7A0000"/>
    <a:srgbClr val="007A37"/>
    <a:srgbClr val="307BBF"/>
    <a:srgbClr val="1C291C"/>
    <a:srgbClr val="84BD00"/>
    <a:srgbClr val="DA291C"/>
    <a:srgbClr val="E83940"/>
    <a:srgbClr val="6D6D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75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2" y="67"/>
      </p:cViewPr>
      <p:guideLst>
        <p:guide orient="horz" pos="1003"/>
        <p:guide pos="393"/>
        <p:guide pos="7310"/>
        <p:guide pos="4089"/>
        <p:guide orient="horz" pos="13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82EC700-6070-A13A-75E4-5534D48AD1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117A1A-A9D8-3A62-01BB-338E2C5060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5D080-09A8-4567-BA9E-79AAB12E8324}" type="datetimeFigureOut">
              <a:rPr lang="de-AT" smtClean="0"/>
              <a:t>04.09.2026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0676E4-AD3B-3110-C24A-97157A17C5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44C19B-2277-BC1E-F2F6-519132349A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0035F-720D-4F5A-92E7-1C5000A6A21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53154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2FDD3CA-2B8E-4E60-BC6A-BF4838D6DB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7B8DAA-378F-4657-AAF7-085A8174F3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8BA466-1830-4CD0-BB11-9B5D3AC65BF1}" type="datetimeFigureOut">
              <a:rPr lang="de-DE"/>
              <a:pPr>
                <a:defRPr/>
              </a:pPr>
              <a:t>04.09.2026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5A9B6598-6F61-4FFE-9145-FF382C8C5B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31BD684B-1BD0-417D-9774-7A5D833283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E505A1-85AE-4E3B-A396-E59BBDC3A2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579DA9-7EDA-4772-A9DE-C25FED7F5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0B5D1B-E6AC-47D8-9B18-CEDC5B594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B737123-A818-7FE3-D4C8-91CA486688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643" y="2844800"/>
            <a:ext cx="11064557" cy="8491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>
                <a:latin typeface="Palatino Linotype" panose="02040502050505030304" pitchFamily="18" charset="0"/>
              </a:defRPr>
            </a:lvl1pPr>
          </a:lstStyle>
          <a:p>
            <a:pPr lvl="0"/>
            <a:endParaRPr lang="de-AT" dirty="0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972CA5B4-EE00-FFC8-C23F-0AC9A5F38A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3" y="4963160"/>
            <a:ext cx="11002646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Palatino Linotype" panose="02040502050505030304" pitchFamily="18" charset="0"/>
              </a:defRPr>
            </a:lvl1pPr>
          </a:lstStyle>
          <a:p>
            <a:pPr lvl="0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1019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seit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F82FB63-138B-3FD7-8585-1B3BD0FA48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077" y="1275081"/>
            <a:ext cx="10977563" cy="485648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742950" indent="-285750">
              <a:buFont typeface="Arial" panose="020B0604020202020204" pitchFamily="34" charset="0"/>
              <a:buChar char="•"/>
              <a:defRPr sz="1800"/>
            </a:lvl2pPr>
            <a:lvl3pPr>
              <a:defRPr sz="1600"/>
            </a:lvl3pPr>
          </a:lstStyle>
          <a:p>
            <a:pPr lvl="0"/>
            <a:endParaRPr lang="de-AT" dirty="0"/>
          </a:p>
          <a:p>
            <a:pPr lvl="1"/>
            <a:endParaRPr lang="de-AT" dirty="0"/>
          </a:p>
          <a:p>
            <a:pPr lvl="2"/>
            <a:endParaRPr lang="de-AT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70BF0CD-C128-50CE-9533-44A93BA0B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14764" y="260234"/>
            <a:ext cx="9180945" cy="718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/>
            </a:lvl1pPr>
          </a:lstStyle>
          <a:p>
            <a:pPr lvl="0"/>
            <a:endParaRPr lang="de-AT" dirty="0"/>
          </a:p>
        </p:txBody>
      </p:sp>
      <p:sp>
        <p:nvSpPr>
          <p:cNvPr id="26" name="Datumsplatzhalter 25">
            <a:extLst>
              <a:ext uri="{FF2B5EF4-FFF2-40B4-BE49-F238E27FC236}">
                <a16:creationId xmlns:a16="http://schemas.microsoft.com/office/drawing/2014/main" id="{54DC06B9-633E-1063-5898-B86522346DD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27" name="Fußzeilenplatzhalter 26">
            <a:extLst>
              <a:ext uri="{FF2B5EF4-FFF2-40B4-BE49-F238E27FC236}">
                <a16:creationId xmlns:a16="http://schemas.microsoft.com/office/drawing/2014/main" id="{FD95356C-2051-9E8E-D036-085E5F63BC8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28" name="Foliennummernplatzhalter 27">
            <a:extLst>
              <a:ext uri="{FF2B5EF4-FFF2-40B4-BE49-F238E27FC236}">
                <a16:creationId xmlns:a16="http://schemas.microsoft.com/office/drawing/2014/main" id="{B578C7F9-7CD5-DF9F-E7FF-D4CBF8C83FC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13807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93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8E63945-2A92-4C1D-BFE0-A0421DA37134}"/>
              </a:ext>
            </a:extLst>
          </p:cNvPr>
          <p:cNvGrpSpPr/>
          <p:nvPr userDrawn="1"/>
        </p:nvGrpSpPr>
        <p:grpSpPr>
          <a:xfrm>
            <a:off x="606425" y="549275"/>
            <a:ext cx="11504077" cy="1116013"/>
            <a:chOff x="606425" y="549275"/>
            <a:chExt cx="11504077" cy="1116013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D93B35F1-E2D4-4511-9CC7-3C0685184C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86161" y="620341"/>
              <a:ext cx="2724341" cy="1020128"/>
            </a:xfrm>
            <a:prstGeom prst="rect">
              <a:avLst/>
            </a:prstGeom>
          </p:spPr>
        </p:pic>
        <p:grpSp>
          <p:nvGrpSpPr>
            <p:cNvPr id="1027" name="Gruppieren 13">
              <a:extLst>
                <a:ext uri="{FF2B5EF4-FFF2-40B4-BE49-F238E27FC236}">
                  <a16:creationId xmlns:a16="http://schemas.microsoft.com/office/drawing/2014/main" id="{C8B38759-B8EB-475D-9749-24EA98F3B82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643312" y="958850"/>
              <a:ext cx="5510221" cy="360363"/>
              <a:chOff x="3643479" y="958850"/>
              <a:chExt cx="5510524" cy="360363"/>
            </a:xfrm>
          </p:grpSpPr>
          <p:sp>
            <p:nvSpPr>
              <p:cNvPr id="35" name="Rechteck 5">
                <a:extLst>
                  <a:ext uri="{FF2B5EF4-FFF2-40B4-BE49-F238E27FC236}">
                    <a16:creationId xmlns:a16="http://schemas.microsoft.com/office/drawing/2014/main" id="{3A70A3DB-D9C0-48D5-8408-53C44FD0B5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54597" y="958850"/>
                <a:ext cx="3699406" cy="360363"/>
              </a:xfrm>
              <a:prstGeom prst="rect">
                <a:avLst/>
              </a:prstGeom>
              <a:solidFill>
                <a:srgbClr val="307BBF"/>
              </a:solidFill>
              <a:ln>
                <a:noFill/>
              </a:ln>
            </p:spPr>
            <p:txBody>
              <a:bodyPr wrap="square" lIns="35719" tIns="35719" rIns="35719" bIns="35719"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AT" altLang="de-DE" sz="1780" dirty="0">
                  <a:latin typeface="+mn-lt"/>
                  <a:ea typeface="Helvetica Light"/>
                  <a:cs typeface="Helvetica Light"/>
                </a:endParaRPr>
              </a:p>
            </p:txBody>
          </p:sp>
          <p:sp>
            <p:nvSpPr>
              <p:cNvPr id="36" name="Rechteck 6">
                <a:extLst>
                  <a:ext uri="{FF2B5EF4-FFF2-40B4-BE49-F238E27FC236}">
                    <a16:creationId xmlns:a16="http://schemas.microsoft.com/office/drawing/2014/main" id="{9715EBA4-7DC4-444F-95DB-7632400B31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43479" y="958850"/>
                <a:ext cx="1814611" cy="360363"/>
              </a:xfrm>
              <a:prstGeom prst="rect">
                <a:avLst/>
              </a:prstGeom>
              <a:solidFill>
                <a:srgbClr val="84BD00"/>
              </a:solidFill>
              <a:ln>
                <a:noFill/>
              </a:ln>
            </p:spPr>
            <p:txBody>
              <a:bodyPr lIns="35719" tIns="35719" rIns="35719" bIns="35719"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AT" altLang="de-DE" sz="1780" dirty="0">
                  <a:latin typeface="+mn-lt"/>
                  <a:ea typeface="Helvetica Light"/>
                  <a:cs typeface="Helvetica Light"/>
                </a:endParaRPr>
              </a:p>
            </p:txBody>
          </p:sp>
        </p:grpSp>
        <p:pic>
          <p:nvPicPr>
            <p:cNvPr id="11" name="Grafik 13">
              <a:extLst>
                <a:ext uri="{FF2B5EF4-FFF2-40B4-BE49-F238E27FC236}">
                  <a16:creationId xmlns:a16="http://schemas.microsoft.com/office/drawing/2014/main" id="{5C520384-A165-40EA-9F05-29CECBA000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425" y="549275"/>
              <a:ext cx="2576363" cy="1116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1233B9-3565-59DD-2DDB-C00C80381E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6828" y="6552609"/>
            <a:ext cx="8194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D9B41B-ED62-C798-C2AB-1A01FBE690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287" y="6552609"/>
            <a:ext cx="6829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61F1432-68CD-A454-08FA-4AE4C7281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506163"/>
            <a:ext cx="6151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82000"/>
                  </a:schemeClr>
                </a:solidFill>
                <a:latin typeface="Palatino Linotype" panose="02040502050505030304" pitchFamily="18" charset="0"/>
              </a:defRPr>
            </a:lvl1pPr>
          </a:lstStyle>
          <a:p>
            <a:fld id="{49C7288B-76F0-4A17-814C-FEA633BE7C59}" type="slidenum">
              <a:rPr lang="de-AT" smtClean="0"/>
              <a:pPr/>
              <a:t>‹Nr.›</a:t>
            </a:fld>
            <a:endParaRPr lang="de-AT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01D9977-F62E-41AE-B3A5-539840E0B5AB}"/>
              </a:ext>
            </a:extLst>
          </p:cNvPr>
          <p:cNvGrpSpPr/>
          <p:nvPr userDrawn="1"/>
        </p:nvGrpSpPr>
        <p:grpSpPr>
          <a:xfrm>
            <a:off x="256828" y="90132"/>
            <a:ext cx="11912102" cy="651548"/>
            <a:chOff x="634365" y="226378"/>
            <a:chExt cx="11912102" cy="651548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B237F2D-C102-48EB-8B14-3421D08B14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06455" y="226378"/>
              <a:ext cx="1740012" cy="651548"/>
            </a:xfrm>
            <a:prstGeom prst="rect">
              <a:avLst/>
            </a:prstGeom>
          </p:spPr>
        </p:pic>
        <p:sp>
          <p:nvSpPr>
            <p:cNvPr id="28" name="Rechteck 6">
              <a:extLst>
                <a:ext uri="{FF2B5EF4-FFF2-40B4-BE49-F238E27FC236}">
                  <a16:creationId xmlns:a16="http://schemas.microsoft.com/office/drawing/2014/main" id="{9555CA4A-732B-4D36-8814-8EE9D0AD4B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89679" y="287338"/>
              <a:ext cx="2846218" cy="97200"/>
            </a:xfrm>
            <a:prstGeom prst="rect">
              <a:avLst/>
            </a:prstGeom>
            <a:solidFill>
              <a:srgbClr val="84BD00"/>
            </a:solidFill>
            <a:ln>
              <a:noFill/>
            </a:ln>
          </p:spPr>
          <p:txBody>
            <a:bodyPr wrap="square" lIns="35719" tIns="35719" rIns="35719" bIns="35719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AT" altLang="de-DE" sz="1780" dirty="0">
                <a:solidFill>
                  <a:prstClr val="black"/>
                </a:solidFill>
                <a:latin typeface="+mn-lt"/>
                <a:ea typeface="Helvetica Light"/>
                <a:cs typeface="Helvetica Light"/>
              </a:endParaRPr>
            </a:p>
          </p:txBody>
        </p:sp>
        <p:pic>
          <p:nvPicPr>
            <p:cNvPr id="12" name="Grafik 13">
              <a:extLst>
                <a:ext uri="{FF2B5EF4-FFF2-40B4-BE49-F238E27FC236}">
                  <a16:creationId xmlns:a16="http://schemas.microsoft.com/office/drawing/2014/main" id="{037367DA-7D37-40EC-A805-5AB6371956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365" y="287338"/>
              <a:ext cx="1363564" cy="590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7673DA19-63FD-42E5-6EFE-26B12E7775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58360" y="151092"/>
            <a:ext cx="5721498" cy="97200"/>
          </a:xfrm>
          <a:prstGeom prst="rect">
            <a:avLst/>
          </a:prstGeom>
          <a:solidFill>
            <a:srgbClr val="307BBF"/>
          </a:solidFill>
          <a:ln>
            <a:noFill/>
          </a:ln>
        </p:spPr>
        <p:txBody>
          <a:bodyPr wrap="square" lIns="35719" tIns="35719" rIns="35719" bIns="35719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altLang="de-DE" sz="600" dirty="0">
              <a:solidFill>
                <a:prstClr val="black"/>
              </a:solidFill>
              <a:latin typeface="+mn-lt"/>
              <a:ea typeface="Helvetica Light"/>
              <a:cs typeface="Helvetica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7" r:id="rId2"/>
  </p:sldLayoutIdLst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hyperlink" Target="https://www.nature.com/articles/d41586-021-00408-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16/j.nima.2024.170015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doi.org/10.1134/S106378260703019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i.org/10.1109/Austrochip62761.2024.10716221" TargetMode="External"/><Relationship Id="rId5" Type="http://schemas.openxmlformats.org/officeDocument/2006/relationships/hyperlink" Target="https://doi.org/10.1016/j.nima.2024.170015" TargetMode="External"/><Relationship Id="rId4" Type="http://schemas.openxmlformats.org/officeDocument/2006/relationships/image" Target="../media/image41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hyperlink" Target="https://dx.doi.org/10.1088/1748-0221/19/04/C04055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opscience.iop.org/article/10.1088/1361-6560/ad5072/meta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F4B8FCE-2DCA-DF93-3B34-4EC28F9C7E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643" y="2504755"/>
            <a:ext cx="11481117" cy="1591388"/>
          </a:xfrm>
        </p:spPr>
        <p:txBody>
          <a:bodyPr/>
          <a:lstStyle/>
          <a:p>
            <a:r>
              <a:rPr lang="de-AT" sz="4000" dirty="0" err="1"/>
              <a:t>Systematic</a:t>
            </a:r>
            <a:r>
              <a:rPr lang="de-AT" sz="4000" dirty="0"/>
              <a:t> Study of Proton- and Neutron-</a:t>
            </a:r>
            <a:r>
              <a:rPr lang="de-AT" sz="4000" dirty="0" err="1"/>
              <a:t>Induced</a:t>
            </a:r>
            <a:r>
              <a:rPr lang="de-AT" sz="4000" dirty="0"/>
              <a:t> Radiation Damage in 4H-SiC PN </a:t>
            </a:r>
            <a:r>
              <a:rPr lang="de-AT" sz="4000" dirty="0" err="1"/>
              <a:t>Diodes</a:t>
            </a:r>
            <a:r>
              <a:rPr lang="de-AT" sz="4000" dirty="0"/>
              <a:t> </a:t>
            </a:r>
            <a:endParaRPr lang="de-AT" sz="4000" b="1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F2BF7E-6111-EBE1-A8A0-70CAA2259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3" y="4655250"/>
            <a:ext cx="11002646" cy="1866848"/>
          </a:xfrm>
        </p:spPr>
        <p:txBody>
          <a:bodyPr/>
          <a:lstStyle/>
          <a:p>
            <a:r>
              <a:rPr lang="de-AT" sz="2800" b="1" u="sng" dirty="0"/>
              <a:t>Sebastian Onder</a:t>
            </a:r>
            <a:r>
              <a:rPr lang="de-AT" sz="2800" dirty="0"/>
              <a:t>, Peter Fischer, Stefan Gundacker, Matthias Knopf, Daniel </a:t>
            </a:r>
            <a:r>
              <a:rPr lang="de-AT" sz="2800" dirty="0" err="1"/>
              <a:t>Radmanovac</a:t>
            </a:r>
            <a:r>
              <a:rPr lang="de-AT" sz="2800" dirty="0"/>
              <a:t>, Simon Waid, and Thomas Bergauer</a:t>
            </a:r>
          </a:p>
          <a:p>
            <a:r>
              <a:rPr lang="de-AT" sz="2800" dirty="0"/>
              <a:t>PSD14</a:t>
            </a:r>
          </a:p>
          <a:p>
            <a:r>
              <a:rPr lang="de-AT" sz="2800" dirty="0"/>
              <a:t>04.09.2026</a:t>
            </a:r>
          </a:p>
          <a:p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382728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9F414-3806-2F68-6432-FFE105181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1689BE-2356-EFAD-00F6-AE7D344016A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580551-0238-CAAC-CD6C-EC8A96346D8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4120A4-CC9A-149C-499B-A2FD73C92FB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2</a:t>
            </a:fld>
            <a:endParaRPr lang="de-AT" dirty="0"/>
          </a:p>
        </p:txBody>
      </p:sp>
      <p:sp>
        <p:nvSpPr>
          <p:cNvPr id="10" name="PlaceHolder 1">
            <a:extLst>
              <a:ext uri="{FF2B5EF4-FFF2-40B4-BE49-F238E27FC236}">
                <a16:creationId xmlns:a16="http://schemas.microsoft.com/office/drawing/2014/main" id="{5A454C03-8B99-B10F-38A7-2E8DA69ED3E4}"/>
              </a:ext>
            </a:extLst>
          </p:cNvPr>
          <p:cNvSpPr txBox="1">
            <a:spLocks/>
          </p:cNvSpPr>
          <p:nvPr/>
        </p:nvSpPr>
        <p:spPr>
          <a:xfrm>
            <a:off x="595387" y="217773"/>
            <a:ext cx="10969123" cy="68573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defTabSz="1105875">
              <a:tabLst>
                <a:tab pos="0" algn="l"/>
              </a:tabLst>
            </a:pPr>
            <a:r>
              <a:rPr lang="de-AT" sz="4000" spc="-1" dirty="0">
                <a:solidFill>
                  <a:schemeClr val="dk1"/>
                </a:solidFill>
                <a:latin typeface="Palatino Linotype"/>
                <a:ea typeface="DejaVu Sans"/>
              </a:rPr>
              <a:t>4H-SiC for Radiation </a:t>
            </a:r>
            <a:r>
              <a:rPr lang="de-AT" sz="4000" spc="-1" dirty="0" err="1">
                <a:solidFill>
                  <a:schemeClr val="dk1"/>
                </a:solidFill>
                <a:latin typeface="Palatino Linotype"/>
                <a:ea typeface="DejaVu Sans"/>
              </a:rPr>
              <a:t>Detection</a:t>
            </a:r>
            <a:endParaRPr lang="en-US" sz="400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CEF36305-E12A-461A-3BEF-F8C88174CAE8}"/>
              </a:ext>
            </a:extLst>
          </p:cNvPr>
          <p:cNvPicPr/>
          <p:nvPr/>
        </p:nvPicPr>
        <p:blipFill>
          <a:blip r:embed="rId2"/>
          <a:srcRect l="14698"/>
          <a:stretch/>
        </p:blipFill>
        <p:spPr>
          <a:xfrm>
            <a:off x="651372" y="4597780"/>
            <a:ext cx="3295800" cy="1929240"/>
          </a:xfrm>
          <a:prstGeom prst="rect">
            <a:avLst/>
          </a:prstGeom>
          <a:ln w="0">
            <a:noFill/>
          </a:ln>
          <a:effectLst>
            <a:softEdge rad="50760"/>
          </a:effectLst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0442FF3F-4DB7-7834-0253-15C33827F9FA}"/>
              </a:ext>
            </a:extLst>
          </p:cNvPr>
          <p:cNvPicPr/>
          <p:nvPr/>
        </p:nvPicPr>
        <p:blipFill>
          <a:blip r:embed="rId3"/>
          <a:srcRect b="14297"/>
          <a:stretch/>
        </p:blipFill>
        <p:spPr>
          <a:xfrm>
            <a:off x="4095852" y="4598140"/>
            <a:ext cx="3408840" cy="1946880"/>
          </a:xfrm>
          <a:prstGeom prst="rect">
            <a:avLst/>
          </a:prstGeom>
          <a:ln w="0">
            <a:noFill/>
          </a:ln>
          <a:effectLst>
            <a:softEdge rad="50760"/>
          </a:effectLst>
        </p:spPr>
      </p:pic>
      <p:sp>
        <p:nvSpPr>
          <p:cNvPr id="33" name="Rechteck 32">
            <a:extLst>
              <a:ext uri="{FF2B5EF4-FFF2-40B4-BE49-F238E27FC236}">
                <a16:creationId xmlns:a16="http://schemas.microsoft.com/office/drawing/2014/main" id="{24CBB4E4-AAC0-AC32-2230-BCB1F36523E0}"/>
              </a:ext>
            </a:extLst>
          </p:cNvPr>
          <p:cNvSpPr/>
          <p:nvPr/>
        </p:nvSpPr>
        <p:spPr>
          <a:xfrm>
            <a:off x="651372" y="4026097"/>
            <a:ext cx="3446640" cy="92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 dirty="0">
                <a:solidFill>
                  <a:srgbClr val="000000"/>
                </a:solidFill>
                <a:uFillTx/>
                <a:latin typeface="Palatino"/>
                <a:ea typeface="DejaVu Sans"/>
              </a:rPr>
              <a:t>High Energy Physics</a:t>
            </a:r>
          </a:p>
          <a:p>
            <a:pPr algn="ctr">
              <a:lnSpc>
                <a:spcPct val="100000"/>
              </a:lnSpc>
            </a:pPr>
            <a:r>
              <a:rPr lang="en-US" sz="1800" b="0" u="none" strike="noStrike" dirty="0">
                <a:solidFill>
                  <a:srgbClr val="000000"/>
                </a:solidFill>
                <a:uFillTx/>
                <a:latin typeface="Palatino"/>
              </a:rPr>
              <a:t>No cooling, </a:t>
            </a:r>
            <a:r>
              <a:rPr lang="en-US" sz="1800" b="0" u="none" strike="noStrike" dirty="0" err="1">
                <a:solidFill>
                  <a:srgbClr val="000000"/>
                </a:solidFill>
                <a:uFillTx/>
                <a:latin typeface="Palatino"/>
              </a:rPr>
              <a:t>SiC</a:t>
            </a:r>
            <a:r>
              <a:rPr lang="en-US" sz="1800" b="0" u="none" strike="noStrike" dirty="0">
                <a:solidFill>
                  <a:srgbClr val="000000"/>
                </a:solidFill>
                <a:uFillTx/>
                <a:latin typeface="Palatino"/>
              </a:rPr>
              <a:t> LGADs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EEEE18DF-0F9A-21AC-DF94-19DF6712BCB0}"/>
              </a:ext>
            </a:extLst>
          </p:cNvPr>
          <p:cNvSpPr/>
          <p:nvPr/>
        </p:nvSpPr>
        <p:spPr>
          <a:xfrm>
            <a:off x="4208712" y="4016967"/>
            <a:ext cx="3183120" cy="92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Proton/Ion therapy</a:t>
            </a:r>
          </a:p>
          <a:p>
            <a:pPr algn="ctr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Palatino Linotype"/>
              </a:rPr>
              <a:t>Beam monitoring, dosimetry</a:t>
            </a:r>
            <a:r>
              <a:rPr lang="en-US" b="1" dirty="0">
                <a:solidFill>
                  <a:srgbClr val="000000"/>
                </a:solidFill>
                <a:latin typeface="Palatino Linotype"/>
              </a:rPr>
              <a:t> 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96E9F10-277A-1F81-E0FF-70AC345B9F9B}"/>
              </a:ext>
            </a:extLst>
          </p:cNvPr>
          <p:cNvSpPr txBox="1"/>
          <p:nvPr/>
        </p:nvSpPr>
        <p:spPr>
          <a:xfrm>
            <a:off x="492738" y="1153113"/>
            <a:ext cx="7675899" cy="282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1105875">
              <a:lnSpc>
                <a:spcPct val="90000"/>
              </a:lnSpc>
              <a:spcBef>
                <a:spcPts val="121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Palatino Linotype" panose="02040502050505030304" pitchFamily="18" charset="0"/>
              </a:rPr>
              <a:t>Attractive for power electronics &amp; automotive industry</a:t>
            </a:r>
            <a:br>
              <a:rPr lang="en-US" sz="2200" dirty="0">
                <a:latin typeface="Palatino Linotype" panose="02040502050505030304" pitchFamily="18" charset="0"/>
              </a:rPr>
            </a:br>
            <a:r>
              <a:rPr lang="en-US" sz="2200" dirty="0">
                <a:solidFill>
                  <a:srgbClr val="00B050"/>
                </a:solidFill>
                <a:latin typeface="Palatino Linotype" panose="02040502050505030304" pitchFamily="18" charset="0"/>
              </a:rPr>
              <a:t>⇒ Increased availability and lower costs</a:t>
            </a:r>
          </a:p>
          <a:p>
            <a:pPr marL="342900" indent="-342900" defTabSz="1105875"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Palatino Linotype" panose="02040502050505030304" pitchFamily="18" charset="0"/>
              </a:rPr>
              <a:t>Wide bandgap (Si: 1.12eV, 4H-SiC: 3.26eV)</a:t>
            </a:r>
          </a:p>
          <a:p>
            <a:pPr marL="742950" lvl="1" indent="-285750" defTabSz="1105875">
              <a:spcBef>
                <a:spcPts val="500"/>
              </a:spcBef>
              <a:buClr>
                <a:srgbClr val="000000"/>
              </a:buClr>
              <a:buFont typeface="Symbol" panose="05050102010706020507" pitchFamily="18" charset="2"/>
              <a:buChar char="-"/>
            </a:pPr>
            <a:r>
              <a:rPr lang="en-US" dirty="0">
                <a:solidFill>
                  <a:srgbClr val="00B050"/>
                </a:solidFill>
                <a:latin typeface="Palatino Linotype" panose="02040502050505030304" pitchFamily="18" charset="0"/>
              </a:rPr>
              <a:t>low leakage current &amp; thermal noise at room temperature and after irradiation ⇒ no cooling</a:t>
            </a:r>
          </a:p>
          <a:p>
            <a:pPr marL="742950" lvl="1" indent="-285750" defTabSz="1105875">
              <a:spcBef>
                <a:spcPts val="500"/>
              </a:spcBef>
              <a:buClr>
                <a:srgbClr val="000000"/>
              </a:buClr>
              <a:buFont typeface="Symbol" panose="05050102010706020507" pitchFamily="18" charset="2"/>
              <a:buChar char="-"/>
            </a:pPr>
            <a:r>
              <a:rPr lang="en-US" dirty="0">
                <a:solidFill>
                  <a:srgbClr val="00B050"/>
                </a:solidFill>
                <a:latin typeface="Palatino Linotype" panose="02040502050505030304" pitchFamily="18" charset="0"/>
              </a:rPr>
              <a:t>insensitive to visible light, thermal robustness (up to 300°C)</a:t>
            </a:r>
          </a:p>
          <a:p>
            <a:pPr marL="342900" indent="-342900" defTabSz="1105875">
              <a:lnSpc>
                <a:spcPct val="90000"/>
              </a:lnSpc>
              <a:spcBef>
                <a:spcPts val="121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  <a:latin typeface="Palatino Linotype" panose="02040502050505030304" pitchFamily="18" charset="0"/>
              </a:rPr>
              <a:t>Low doped &amp; high quality material &lt;100µm thick</a:t>
            </a:r>
            <a:br>
              <a:rPr lang="en-US" sz="2200" dirty="0">
                <a:solidFill>
                  <a:srgbClr val="FF0000"/>
                </a:solidFill>
                <a:latin typeface="Palatino Linotype" panose="02040502050505030304" pitchFamily="18" charset="0"/>
              </a:rPr>
            </a:br>
            <a:r>
              <a:rPr lang="en-US" sz="2200" dirty="0">
                <a:solidFill>
                  <a:srgbClr val="FF0000"/>
                </a:solidFill>
                <a:latin typeface="Palatino Linotype" panose="02040502050505030304" pitchFamily="18" charset="0"/>
              </a:rPr>
              <a:t>(Si: ~300µm) + higher </a:t>
            </a:r>
            <a:r>
              <a:rPr lang="el-GR" sz="2200" dirty="0">
                <a:solidFill>
                  <a:srgbClr val="FF0000"/>
                </a:solidFill>
                <a:latin typeface="Palatino Linotype" panose="02040502050505030304" pitchFamily="18" charset="0"/>
              </a:rPr>
              <a:t>ε</a:t>
            </a:r>
            <a:r>
              <a:rPr lang="de-AT" sz="2200" baseline="-25000" dirty="0">
                <a:solidFill>
                  <a:srgbClr val="FF0000"/>
                </a:solidFill>
                <a:latin typeface="Palatino Linotype" panose="02040502050505030304" pitchFamily="18" charset="0"/>
              </a:rPr>
              <a:t>i </a:t>
            </a:r>
            <a:r>
              <a:rPr lang="en-US" sz="2200" dirty="0">
                <a:solidFill>
                  <a:srgbClr val="FF0000"/>
                </a:solidFill>
                <a:latin typeface="Palatino Linotype" panose="02040502050505030304" pitchFamily="18" charset="0"/>
              </a:rPr>
              <a:t>⇒ less signal yield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CAC72112-6637-101D-5FE6-8991067F18B6}"/>
              </a:ext>
            </a:extLst>
          </p:cNvPr>
          <p:cNvSpPr txBox="1"/>
          <p:nvPr/>
        </p:nvSpPr>
        <p:spPr>
          <a:xfrm>
            <a:off x="8172230" y="6566454"/>
            <a:ext cx="348524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700" dirty="0" err="1">
                <a:latin typeface="Palatino"/>
              </a:rPr>
              <a:t>Symbolic</a:t>
            </a:r>
            <a:r>
              <a:rPr lang="de-AT" sz="700" dirty="0">
                <a:latin typeface="Palatino"/>
              </a:rPr>
              <a:t> </a:t>
            </a:r>
            <a:r>
              <a:rPr lang="de-AT" sz="700" dirty="0" err="1">
                <a:latin typeface="Palatino"/>
              </a:rPr>
              <a:t>image</a:t>
            </a:r>
            <a:r>
              <a:rPr lang="de-AT" sz="700" dirty="0">
                <a:latin typeface="Palatino"/>
              </a:rPr>
              <a:t>. Taken </a:t>
            </a:r>
            <a:r>
              <a:rPr lang="de-AT" sz="700" dirty="0" err="1">
                <a:latin typeface="Palatino"/>
              </a:rPr>
              <a:t>from</a:t>
            </a:r>
            <a:r>
              <a:rPr lang="de-AT" sz="700" dirty="0">
                <a:latin typeface="Palatino"/>
              </a:rPr>
              <a:t>: </a:t>
            </a:r>
            <a:r>
              <a:rPr lang="de-AT" sz="700" dirty="0">
                <a:latin typeface="Palatino"/>
                <a:hlinkClick r:id="rId4"/>
              </a:rPr>
              <a:t>https://www.nature.com/articles/d41586-021-00408-1 </a:t>
            </a:r>
            <a:endParaRPr lang="de-AT" sz="700" dirty="0">
              <a:latin typeface="Palatino"/>
            </a:endParaRPr>
          </a:p>
        </p:txBody>
      </p:sp>
      <p:pic>
        <p:nvPicPr>
          <p:cNvPr id="49" name="Grafik 48" descr="Ein Bild, das Diagramm, Text, Plan, Karte enthält.&#10;&#10;Automatisch generierte Beschreibung">
            <a:extLst>
              <a:ext uri="{FF2B5EF4-FFF2-40B4-BE49-F238E27FC236}">
                <a16:creationId xmlns:a16="http://schemas.microsoft.com/office/drawing/2014/main" id="{6EC78770-B0DD-3598-9B36-2711538330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376" y="925769"/>
            <a:ext cx="4046935" cy="327503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91FA773-24F9-61B6-C82B-267CEECC4434}"/>
              </a:ext>
            </a:extLst>
          </p:cNvPr>
          <p:cNvSpPr txBox="1"/>
          <p:nvPr/>
        </p:nvSpPr>
        <p:spPr>
          <a:xfrm>
            <a:off x="8266246" y="4306851"/>
            <a:ext cx="6097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800" dirty="0">
                <a:latin typeface="Palatino"/>
              </a:rPr>
              <a:t>Munoz et. al., „</a:t>
            </a:r>
            <a:r>
              <a:rPr lang="en-US" sz="800" dirty="0">
                <a:latin typeface="Palatino"/>
              </a:rPr>
              <a:t>Characterization of 4H-SiC p-n Junction Detectors for Alpha </a:t>
            </a:r>
            <a:br>
              <a:rPr lang="en-US" sz="800" dirty="0">
                <a:latin typeface="Palatino"/>
              </a:rPr>
            </a:br>
            <a:r>
              <a:rPr lang="en-US" sz="800" dirty="0">
                <a:latin typeface="Palatino"/>
              </a:rPr>
              <a:t>Particle Detection in Plasma Diagnostics“, Talk at 3</a:t>
            </a:r>
            <a:r>
              <a:rPr lang="en-US" sz="800" baseline="30000" dirty="0">
                <a:latin typeface="Palatino"/>
              </a:rPr>
              <a:t>rd</a:t>
            </a:r>
            <a:r>
              <a:rPr lang="en-US" sz="800" dirty="0">
                <a:latin typeface="Palatino"/>
              </a:rPr>
              <a:t> DRD3 Week, 2025</a:t>
            </a:r>
          </a:p>
        </p:txBody>
      </p:sp>
      <p:pic>
        <p:nvPicPr>
          <p:cNvPr id="41" name="Grafik 40" descr="Ein Bild, das Entwurf, Zeichnung, Kunst enthält.&#10;&#10;KI-generierte Inhalte können fehlerhaft sein.">
            <a:extLst>
              <a:ext uri="{FF2B5EF4-FFF2-40B4-BE49-F238E27FC236}">
                <a16:creationId xmlns:a16="http://schemas.microsoft.com/office/drawing/2014/main" id="{AD300738-3E47-D837-ADD5-923FB898E3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688" y="4622389"/>
            <a:ext cx="2800335" cy="198626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5" name="Rechteck 44">
            <a:extLst>
              <a:ext uri="{FF2B5EF4-FFF2-40B4-BE49-F238E27FC236}">
                <a16:creationId xmlns:a16="http://schemas.microsoft.com/office/drawing/2014/main" id="{EC864992-CC27-4D14-71DA-8F1330C5198A}"/>
              </a:ext>
            </a:extLst>
          </p:cNvPr>
          <p:cNvSpPr/>
          <p:nvPr/>
        </p:nvSpPr>
        <p:spPr>
          <a:xfrm>
            <a:off x="8182513" y="4017953"/>
            <a:ext cx="3521699" cy="92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Upcoming: Fusion Diagnostics</a:t>
            </a:r>
          </a:p>
        </p:txBody>
      </p:sp>
    </p:spTree>
    <p:extLst>
      <p:ext uri="{BB962C8B-B14F-4D97-AF65-F5344CB8AC3E}">
        <p14:creationId xmlns:p14="http://schemas.microsoft.com/office/powerpoint/2010/main" val="3478489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32DB0-B782-F482-CDF8-12AC61807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5">
            <a:extLst>
              <a:ext uri="{FF2B5EF4-FFF2-40B4-BE49-F238E27FC236}">
                <a16:creationId xmlns:a16="http://schemas.microsoft.com/office/drawing/2014/main" id="{6B7797B6-F557-358F-70F7-7C71668A845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09669" y="4201299"/>
            <a:ext cx="4923221" cy="2582591"/>
          </a:xfrm>
          <a:prstGeom prst="rect">
            <a:avLst/>
          </a:prstGeom>
          <a:ln w="0">
            <a:noFill/>
          </a:ln>
        </p:spPr>
      </p:pic>
      <p:pic>
        <p:nvPicPr>
          <p:cNvPr id="19" name="Grafik 6">
            <a:extLst>
              <a:ext uri="{FF2B5EF4-FFF2-40B4-BE49-F238E27FC236}">
                <a16:creationId xmlns:a16="http://schemas.microsoft.com/office/drawing/2014/main" id="{68E3526F-9142-FAC9-EC9A-23F436A2631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195528" y="4201299"/>
            <a:ext cx="4920146" cy="2582591"/>
          </a:xfrm>
          <a:prstGeom prst="rect">
            <a:avLst/>
          </a:prstGeom>
          <a:ln w="0">
            <a:noFill/>
          </a:ln>
        </p:spPr>
      </p:pic>
      <p:sp>
        <p:nvSpPr>
          <p:cNvPr id="21" name="Textfeld 1">
            <a:extLst>
              <a:ext uri="{FF2B5EF4-FFF2-40B4-BE49-F238E27FC236}">
                <a16:creationId xmlns:a16="http://schemas.microsoft.com/office/drawing/2014/main" id="{68249673-A58E-27A2-414B-3A84929B23CF}"/>
              </a:ext>
            </a:extLst>
          </p:cNvPr>
          <p:cNvSpPr/>
          <p:nvPr/>
        </p:nvSpPr>
        <p:spPr>
          <a:xfrm>
            <a:off x="2244312" y="4307868"/>
            <a:ext cx="523466" cy="3818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AT" sz="1800" b="0" u="none" strike="noStrike" dirty="0">
                <a:solidFill>
                  <a:schemeClr val="dk1"/>
                </a:solidFill>
                <a:uFillTx/>
                <a:latin typeface="Palatino Linotype"/>
                <a:ea typeface="DejaVu Sans"/>
              </a:rPr>
              <a:t>I-V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Textfeld 2">
            <a:extLst>
              <a:ext uri="{FF2B5EF4-FFF2-40B4-BE49-F238E27FC236}">
                <a16:creationId xmlns:a16="http://schemas.microsoft.com/office/drawing/2014/main" id="{2FD620D7-ADEB-EAEF-5FB7-0ACD1AAA152B}"/>
              </a:ext>
            </a:extLst>
          </p:cNvPr>
          <p:cNvSpPr/>
          <p:nvPr/>
        </p:nvSpPr>
        <p:spPr>
          <a:xfrm>
            <a:off x="7060459" y="5137132"/>
            <a:ext cx="704293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AT" sz="1800" b="0" u="none" strike="noStrike" dirty="0">
                <a:solidFill>
                  <a:schemeClr val="dk1"/>
                </a:solidFill>
                <a:uFillTx/>
                <a:latin typeface="Palatino Linotype"/>
                <a:ea typeface="DejaVu Sans"/>
              </a:rPr>
              <a:t>C-V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4DCE070-A729-FD47-F667-676318C11B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870695" cy="5410794"/>
          </a:xfrm>
        </p:spPr>
        <p:txBody>
          <a:bodyPr/>
          <a:lstStyle/>
          <a:p>
            <a:r>
              <a:rPr lang="de-AT" dirty="0"/>
              <a:t>Radiation damage in 4H-SiC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dominated</a:t>
            </a:r>
            <a:r>
              <a:rPr lang="de-AT" dirty="0"/>
              <a:t> by </a:t>
            </a:r>
            <a:r>
              <a:rPr lang="de-AT" dirty="0" err="1"/>
              <a:t>deep</a:t>
            </a:r>
            <a:r>
              <a:rPr lang="de-AT" dirty="0"/>
              <a:t> </a:t>
            </a:r>
            <a:r>
              <a:rPr lang="de-AT" dirty="0" err="1"/>
              <a:t>level</a:t>
            </a:r>
            <a:r>
              <a:rPr lang="de-AT" dirty="0"/>
              <a:t> traps (Z</a:t>
            </a:r>
            <a:r>
              <a:rPr lang="de-AT" baseline="-25000" dirty="0"/>
              <a:t>1/2</a:t>
            </a:r>
            <a:r>
              <a:rPr lang="de-AT" dirty="0"/>
              <a:t>, EH</a:t>
            </a:r>
            <a:r>
              <a:rPr lang="de-AT" baseline="-25000" dirty="0"/>
              <a:t>4/5</a:t>
            </a:r>
            <a:r>
              <a:rPr lang="de-AT" dirty="0"/>
              <a:t>, EH</a:t>
            </a:r>
            <a:r>
              <a:rPr lang="de-AT" baseline="-25000" dirty="0"/>
              <a:t>6/7</a:t>
            </a:r>
            <a:r>
              <a:rPr lang="de-AT" dirty="0"/>
              <a:t>):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 err="1"/>
              <a:t>Negligible</a:t>
            </a:r>
            <a:r>
              <a:rPr lang="de-AT" dirty="0"/>
              <a:t> </a:t>
            </a:r>
            <a:r>
              <a:rPr lang="de-AT" dirty="0" err="1"/>
              <a:t>increase</a:t>
            </a:r>
            <a:r>
              <a:rPr lang="de-AT" dirty="0"/>
              <a:t> in </a:t>
            </a:r>
            <a:r>
              <a:rPr lang="de-AT" dirty="0" err="1"/>
              <a:t>leakage</a:t>
            </a:r>
            <a:r>
              <a:rPr lang="de-AT" dirty="0"/>
              <a:t> </a:t>
            </a:r>
            <a:r>
              <a:rPr lang="de-AT" dirty="0" err="1"/>
              <a:t>current</a:t>
            </a:r>
            <a:endParaRPr lang="de-AT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 err="1"/>
              <a:t>Voltage</a:t>
            </a:r>
            <a:r>
              <a:rPr lang="de-AT" dirty="0"/>
              <a:t>-independent, </a:t>
            </a:r>
            <a:r>
              <a:rPr lang="de-AT" dirty="0" err="1"/>
              <a:t>flatlining</a:t>
            </a:r>
            <a:r>
              <a:rPr lang="de-AT" dirty="0"/>
              <a:t> </a:t>
            </a:r>
            <a:r>
              <a:rPr lang="de-AT" dirty="0" err="1"/>
              <a:t>capacitance</a:t>
            </a:r>
            <a:endParaRPr lang="de-AT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Loss of </a:t>
            </a:r>
            <a:r>
              <a:rPr lang="de-AT" dirty="0" err="1"/>
              <a:t>rectification</a:t>
            </a:r>
            <a:endParaRPr lang="de-AT" dirty="0"/>
          </a:p>
          <a:p>
            <a:r>
              <a:rPr lang="de-AT" dirty="0"/>
              <a:t>TCAD </a:t>
            </a:r>
            <a:r>
              <a:rPr lang="de-AT" dirty="0" err="1"/>
              <a:t>radiation</a:t>
            </a:r>
            <a:r>
              <a:rPr lang="de-AT" dirty="0"/>
              <a:t> damage </a:t>
            </a:r>
            <a:r>
              <a:rPr lang="de-AT" dirty="0" err="1"/>
              <a:t>model</a:t>
            </a:r>
            <a:r>
              <a:rPr lang="de-AT" dirty="0"/>
              <a:t>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 err="1"/>
              <a:t>Preliminary</a:t>
            </a:r>
            <a:r>
              <a:rPr lang="de-AT" dirty="0"/>
              <a:t> Vienna </a:t>
            </a:r>
            <a:r>
              <a:rPr lang="de-AT" dirty="0" err="1"/>
              <a:t>model</a:t>
            </a:r>
            <a:r>
              <a:rPr lang="de-AT" dirty="0"/>
              <a:t> for </a:t>
            </a:r>
            <a:r>
              <a:rPr lang="de-AT" dirty="0" err="1"/>
              <a:t>neutron</a:t>
            </a:r>
            <a:r>
              <a:rPr lang="de-AT" dirty="0"/>
              <a:t> </a:t>
            </a:r>
            <a:r>
              <a:rPr lang="de-AT" dirty="0" err="1"/>
              <a:t>irradiation</a:t>
            </a:r>
            <a:r>
              <a:rPr lang="de-AT" dirty="0"/>
              <a:t> </a:t>
            </a:r>
            <a:r>
              <a:rPr lang="de-AT" dirty="0" err="1"/>
              <a:t>yields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/>
              <a:t>qualitative </a:t>
            </a:r>
            <a:r>
              <a:rPr lang="de-AT" dirty="0" err="1"/>
              <a:t>results</a:t>
            </a:r>
            <a:endParaRPr lang="de-AT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Based on small </a:t>
            </a:r>
            <a:r>
              <a:rPr lang="de-AT" dirty="0" err="1"/>
              <a:t>fluence</a:t>
            </a:r>
            <a:r>
              <a:rPr lang="de-AT" dirty="0"/>
              <a:t> </a:t>
            </a:r>
            <a:r>
              <a:rPr lang="de-AT" dirty="0" err="1"/>
              <a:t>range</a:t>
            </a:r>
            <a:r>
              <a:rPr lang="de-AT" dirty="0"/>
              <a:t> and </a:t>
            </a:r>
            <a:r>
              <a:rPr lang="de-AT" dirty="0" err="1"/>
              <a:t>single</a:t>
            </a:r>
            <a:r>
              <a:rPr lang="de-AT" dirty="0"/>
              <a:t> </a:t>
            </a:r>
            <a:r>
              <a:rPr lang="de-AT" dirty="0" err="1"/>
              <a:t>devices</a:t>
            </a:r>
            <a:r>
              <a:rPr lang="de-AT" dirty="0"/>
              <a:t> per </a:t>
            </a:r>
            <a:r>
              <a:rPr lang="de-AT" dirty="0" err="1"/>
              <a:t>fluence</a:t>
            </a:r>
            <a:endParaRPr lang="de-AT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>
                <a:latin typeface="Palatino"/>
                <a:ea typeface="Cambria Math" panose="02040503050406030204" pitchFamily="18" charset="0"/>
              </a:rPr>
              <a:t>⇒ larger </a:t>
            </a:r>
            <a:r>
              <a:rPr lang="de-AT" dirty="0" err="1">
                <a:latin typeface="Palatino"/>
                <a:ea typeface="Cambria Math" panose="02040503050406030204" pitchFamily="18" charset="0"/>
              </a:rPr>
              <a:t>study</a:t>
            </a:r>
            <a:r>
              <a:rPr lang="de-AT" dirty="0">
                <a:latin typeface="Palatino"/>
                <a:ea typeface="Cambria Math" panose="02040503050406030204" pitchFamily="18" charset="0"/>
              </a:rPr>
              <a:t> </a:t>
            </a:r>
            <a:r>
              <a:rPr lang="de-AT" dirty="0" err="1">
                <a:latin typeface="Palatino"/>
                <a:ea typeface="Cambria Math" panose="02040503050406030204" pitchFamily="18" charset="0"/>
              </a:rPr>
              <a:t>with</a:t>
            </a:r>
            <a:r>
              <a:rPr lang="de-AT" dirty="0">
                <a:latin typeface="Palatino"/>
                <a:ea typeface="Cambria Math" panose="02040503050406030204" pitchFamily="18" charset="0"/>
              </a:rPr>
              <a:t> </a:t>
            </a:r>
            <a:r>
              <a:rPr lang="de-AT" dirty="0" err="1">
                <a:latin typeface="Palatino"/>
                <a:ea typeface="Cambria Math" panose="02040503050406030204" pitchFamily="18" charset="0"/>
              </a:rPr>
              <a:t>more</a:t>
            </a:r>
            <a:r>
              <a:rPr lang="de-AT" dirty="0">
                <a:latin typeface="Palatino"/>
                <a:ea typeface="Cambria Math" panose="02040503050406030204" pitchFamily="18" charset="0"/>
              </a:rPr>
              <a:t> </a:t>
            </a:r>
            <a:r>
              <a:rPr lang="de-AT" dirty="0" err="1">
                <a:latin typeface="Palatino"/>
                <a:ea typeface="Cambria Math" panose="02040503050406030204" pitchFamily="18" charset="0"/>
              </a:rPr>
              <a:t>fluences</a:t>
            </a:r>
            <a:r>
              <a:rPr lang="de-AT" dirty="0">
                <a:latin typeface="Palatino"/>
                <a:ea typeface="Cambria Math" panose="02040503050406030204" pitchFamily="18" charset="0"/>
              </a:rPr>
              <a:t> and </a:t>
            </a:r>
            <a:r>
              <a:rPr lang="de-AT" dirty="0" err="1">
                <a:latin typeface="Palatino"/>
                <a:ea typeface="Cambria Math" panose="02040503050406030204" pitchFamily="18" charset="0"/>
              </a:rPr>
              <a:t>more</a:t>
            </a:r>
            <a:r>
              <a:rPr lang="de-AT" dirty="0">
                <a:latin typeface="Palatino"/>
                <a:ea typeface="Cambria Math" panose="02040503050406030204" pitchFamily="18" charset="0"/>
              </a:rPr>
              <a:t> </a:t>
            </a:r>
            <a:r>
              <a:rPr lang="de-AT" dirty="0" err="1">
                <a:latin typeface="Palatino"/>
                <a:ea typeface="Cambria Math" panose="02040503050406030204" pitchFamily="18" charset="0"/>
              </a:rPr>
              <a:t>samples</a:t>
            </a:r>
            <a:endParaRPr lang="de-AT" dirty="0">
              <a:latin typeface="Palatino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C6E9EA-BF1C-E6FF-3D2F-F386DCCCA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Radiation Damage in 4H-SiC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8C2F02E1-A9E0-3324-A715-518C7725CD5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dirty="0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525582B-D994-7327-C4E3-229BDDB9460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Sebastian Onder - PSD14</a:t>
            </a:r>
            <a:endParaRPr lang="de-AT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D7149EB-077A-B5E3-4C3C-7A8A83642AD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3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9C9588-0ABB-2F66-E673-BFA8777BA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672" y="1543565"/>
            <a:ext cx="3303983" cy="251817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8B429F3-F329-D48A-E71B-E7177D797943}"/>
              </a:ext>
            </a:extLst>
          </p:cNvPr>
          <p:cNvSpPr txBox="1"/>
          <p:nvPr/>
        </p:nvSpPr>
        <p:spPr>
          <a:xfrm>
            <a:off x="9714143" y="3121779"/>
            <a:ext cx="19631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dirty="0">
                <a:latin typeface="Palatino"/>
              </a:rPr>
              <a:t>Common </a:t>
            </a:r>
            <a:r>
              <a:rPr lang="de-AT" sz="1100" dirty="0" err="1">
                <a:latin typeface="Palatino"/>
              </a:rPr>
              <a:t>defect</a:t>
            </a:r>
            <a:r>
              <a:rPr lang="de-AT" sz="1100" dirty="0">
                <a:latin typeface="Palatino"/>
              </a:rPr>
              <a:t> </a:t>
            </a:r>
            <a:r>
              <a:rPr lang="de-AT" sz="1100" dirty="0" err="1">
                <a:latin typeface="Palatino"/>
              </a:rPr>
              <a:t>energy</a:t>
            </a:r>
            <a:br>
              <a:rPr lang="de-AT" sz="1100" dirty="0">
                <a:latin typeface="Palatino"/>
              </a:rPr>
            </a:br>
            <a:r>
              <a:rPr lang="de-AT" sz="1100" dirty="0" err="1">
                <a:latin typeface="Palatino"/>
              </a:rPr>
              <a:t>levels</a:t>
            </a:r>
            <a:r>
              <a:rPr lang="de-AT" sz="1100" dirty="0">
                <a:latin typeface="Palatino"/>
              </a:rPr>
              <a:t> in 4H-SiC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AD99B37-11E8-2F00-A238-18B3B4E4C091}"/>
              </a:ext>
            </a:extLst>
          </p:cNvPr>
          <p:cNvSpPr txBox="1"/>
          <p:nvPr/>
        </p:nvSpPr>
        <p:spPr>
          <a:xfrm>
            <a:off x="8190398" y="4018284"/>
            <a:ext cx="36899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u="none" strike="noStrike" dirty="0">
                <a:solidFill>
                  <a:srgbClr val="000000"/>
                </a:solidFill>
                <a:uFillTx/>
                <a:latin typeface="Palatino Linotype" panose="02040502050505030304" pitchFamily="18" charset="0"/>
                <a:ea typeface="DejaVu Sans"/>
              </a:rPr>
              <a:t>P. </a:t>
            </a:r>
            <a:r>
              <a:rPr lang="en-US" sz="700" b="0" u="none" strike="noStrike" dirty="0" err="1">
                <a:solidFill>
                  <a:srgbClr val="000000"/>
                </a:solidFill>
                <a:uFillTx/>
                <a:latin typeface="Palatino Linotype" panose="02040502050505030304" pitchFamily="18" charset="0"/>
                <a:ea typeface="DejaVu Sans"/>
              </a:rPr>
              <a:t>Gaggl</a:t>
            </a:r>
            <a:r>
              <a:rPr lang="en-US" sz="700" b="0" u="none" strike="noStrike" dirty="0">
                <a:solidFill>
                  <a:srgbClr val="000000"/>
                </a:solidFill>
                <a:uFillTx/>
                <a:latin typeface="Palatino Linotype" panose="02040502050505030304" pitchFamily="18" charset="0"/>
                <a:ea typeface="DejaVu Sans"/>
              </a:rPr>
              <a:t>, et. al. </a:t>
            </a:r>
            <a:r>
              <a:rPr lang="en-US" sz="800" dirty="0">
                <a:latin typeface="Palatino Linotype" panose="02040502050505030304" pitchFamily="18" charset="0"/>
              </a:rPr>
              <a:t>(2024). TCAD modeling of radiation-induced defects in 4H-SiC </a:t>
            </a:r>
            <a:br>
              <a:rPr lang="en-US" sz="800" dirty="0">
                <a:latin typeface="Palatino Linotype" panose="02040502050505030304" pitchFamily="18" charset="0"/>
              </a:rPr>
            </a:br>
            <a:r>
              <a:rPr lang="en-US" sz="800" dirty="0">
                <a:latin typeface="Palatino Linotype" panose="02040502050505030304" pitchFamily="18" charset="0"/>
              </a:rPr>
              <a:t>diodes. </a:t>
            </a:r>
            <a:r>
              <a:rPr lang="en-US" sz="800" i="1" dirty="0">
                <a:latin typeface="Palatino Linotype" panose="02040502050505030304" pitchFamily="18" charset="0"/>
              </a:rPr>
              <a:t>NIM A</a:t>
            </a:r>
            <a:r>
              <a:rPr lang="en-US" sz="800" dirty="0">
                <a:latin typeface="Palatino Linotype" panose="02040502050505030304" pitchFamily="18" charset="0"/>
              </a:rPr>
              <a:t>, 170015. </a:t>
            </a:r>
            <a:r>
              <a:rPr lang="en-US" sz="800" dirty="0">
                <a:latin typeface="Palatino Linotype" panose="02040502050505030304" pitchFamily="18" charset="0"/>
                <a:hlinkClick r:id="rId5"/>
              </a:rPr>
              <a:t>https://doi.org/10.1016/j.nima.2024.170015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95476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7B30D-FB32-3E06-4EA3-C296FB31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E8F7098-717A-9986-59D4-68ACBFDF25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575" y="1166758"/>
            <a:ext cx="6485303" cy="4856480"/>
          </a:xfrm>
        </p:spPr>
        <p:txBody>
          <a:bodyPr/>
          <a:lstStyle/>
          <a:p>
            <a:r>
              <a:rPr lang="de-AT" b="1" dirty="0"/>
              <a:t>181 total PN </a:t>
            </a:r>
            <a:r>
              <a:rPr lang="de-AT" b="1" dirty="0" err="1"/>
              <a:t>diodes</a:t>
            </a:r>
            <a:r>
              <a:rPr lang="de-AT" dirty="0"/>
              <a:t> included in </a:t>
            </a:r>
            <a:r>
              <a:rPr lang="de-AT" dirty="0" err="1"/>
              <a:t>study</a:t>
            </a:r>
            <a:r>
              <a:rPr lang="de-AT" dirty="0"/>
              <a:t>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2 </a:t>
            </a:r>
            <a:r>
              <a:rPr lang="de-AT" dirty="0" err="1"/>
              <a:t>epitaxial</a:t>
            </a:r>
            <a:r>
              <a:rPr lang="de-AT" dirty="0"/>
              <a:t> </a:t>
            </a:r>
            <a:r>
              <a:rPr lang="de-AT" dirty="0" err="1"/>
              <a:t>thicknesses</a:t>
            </a:r>
            <a:r>
              <a:rPr lang="de-AT" dirty="0"/>
              <a:t>: 50µm and 100µm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3 </a:t>
            </a:r>
            <a:r>
              <a:rPr lang="de-AT" dirty="0" err="1"/>
              <a:t>device</a:t>
            </a:r>
            <a:r>
              <a:rPr lang="de-AT" dirty="0"/>
              <a:t> </a:t>
            </a:r>
            <a:r>
              <a:rPr lang="de-AT" dirty="0" err="1"/>
              <a:t>areas</a:t>
            </a:r>
            <a:r>
              <a:rPr lang="de-AT" dirty="0"/>
              <a:t>: 3x3mm², 1x2mm², 1x1mm²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Average </a:t>
            </a:r>
            <a:r>
              <a:rPr lang="de-AT" dirty="0" err="1"/>
              <a:t>doping</a:t>
            </a:r>
            <a:r>
              <a:rPr lang="de-AT" dirty="0"/>
              <a:t> of 3-5e14cm</a:t>
            </a:r>
            <a:r>
              <a:rPr lang="de-AT" baseline="30000" dirty="0"/>
              <a:t>-3</a:t>
            </a:r>
            <a:r>
              <a:rPr lang="de-AT" dirty="0"/>
              <a:t> (</a:t>
            </a:r>
            <a:r>
              <a:rPr lang="de-AT" dirty="0" err="1"/>
              <a:t>depending</a:t>
            </a:r>
            <a:r>
              <a:rPr lang="de-AT" dirty="0"/>
              <a:t> on </a:t>
            </a:r>
            <a:r>
              <a:rPr lang="de-AT" dirty="0" err="1"/>
              <a:t>epi</a:t>
            </a:r>
            <a:r>
              <a:rPr lang="de-AT" dirty="0"/>
              <a:t> </a:t>
            </a:r>
            <a:r>
              <a:rPr lang="de-AT" dirty="0" err="1"/>
              <a:t>thickness</a:t>
            </a:r>
            <a:r>
              <a:rPr lang="de-AT" dirty="0"/>
              <a:t>) </a:t>
            </a:r>
            <a:r>
              <a:rPr lang="de-AT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de-AT" dirty="0"/>
              <a:t> </a:t>
            </a:r>
            <a:r>
              <a:rPr lang="de-AT" dirty="0">
                <a:solidFill>
                  <a:srgbClr val="FF0000"/>
                </a:solidFill>
              </a:rPr>
              <a:t>100um </a:t>
            </a:r>
            <a:r>
              <a:rPr lang="de-AT" dirty="0" err="1">
                <a:solidFill>
                  <a:srgbClr val="FF0000"/>
                </a:solidFill>
              </a:rPr>
              <a:t>only</a:t>
            </a:r>
            <a:r>
              <a:rPr lang="de-AT" dirty="0">
                <a:solidFill>
                  <a:srgbClr val="FF0000"/>
                </a:solidFill>
              </a:rPr>
              <a:t> </a:t>
            </a:r>
            <a:r>
              <a:rPr lang="de-AT" dirty="0" err="1">
                <a:solidFill>
                  <a:srgbClr val="FF0000"/>
                </a:solidFill>
              </a:rPr>
              <a:t>partially</a:t>
            </a:r>
            <a:r>
              <a:rPr lang="de-AT" dirty="0">
                <a:solidFill>
                  <a:srgbClr val="FF0000"/>
                </a:solidFill>
              </a:rPr>
              <a:t> </a:t>
            </a:r>
            <a:r>
              <a:rPr lang="de-AT" dirty="0" err="1">
                <a:solidFill>
                  <a:srgbClr val="FF0000"/>
                </a:solidFill>
              </a:rPr>
              <a:t>depleted</a:t>
            </a:r>
            <a:endParaRPr lang="de-AT" dirty="0">
              <a:solidFill>
                <a:srgbClr val="FF0000"/>
              </a:solidFill>
            </a:endParaRPr>
          </a:p>
          <a:p>
            <a:r>
              <a:rPr lang="de-AT" dirty="0"/>
              <a:t>4-6 </a:t>
            </a:r>
            <a:r>
              <a:rPr lang="de-AT" dirty="0" err="1"/>
              <a:t>diodes</a:t>
            </a:r>
            <a:r>
              <a:rPr lang="de-AT" dirty="0"/>
              <a:t> per </a:t>
            </a:r>
            <a:r>
              <a:rPr lang="de-AT" dirty="0" err="1"/>
              <a:t>particle</a:t>
            </a:r>
            <a:r>
              <a:rPr lang="de-AT" dirty="0"/>
              <a:t>, </a:t>
            </a:r>
            <a:r>
              <a:rPr lang="de-AT" dirty="0" err="1"/>
              <a:t>epi</a:t>
            </a:r>
            <a:r>
              <a:rPr lang="de-AT" dirty="0"/>
              <a:t> </a:t>
            </a:r>
            <a:r>
              <a:rPr lang="de-AT" dirty="0" err="1"/>
              <a:t>thickness</a:t>
            </a:r>
            <a:r>
              <a:rPr lang="de-AT" dirty="0"/>
              <a:t> and </a:t>
            </a:r>
            <a:r>
              <a:rPr lang="de-AT" dirty="0" err="1"/>
              <a:t>fluence</a:t>
            </a:r>
            <a:endParaRPr lang="de-AT" dirty="0"/>
          </a:p>
          <a:p>
            <a:r>
              <a:rPr lang="de-AT" dirty="0"/>
              <a:t>24 </a:t>
            </a:r>
            <a:r>
              <a:rPr lang="de-AT" dirty="0" err="1"/>
              <a:t>GeV</a:t>
            </a:r>
            <a:r>
              <a:rPr lang="de-AT" dirty="0"/>
              <a:t> </a:t>
            </a:r>
            <a:r>
              <a:rPr lang="de-AT" dirty="0" err="1"/>
              <a:t>protons</a:t>
            </a:r>
            <a:r>
              <a:rPr lang="de-AT" dirty="0"/>
              <a:t> (CERN IRRAD): 8 </a:t>
            </a:r>
            <a:r>
              <a:rPr lang="de-AT" dirty="0" err="1"/>
              <a:t>fluences</a:t>
            </a:r>
            <a:r>
              <a:rPr lang="de-AT" dirty="0"/>
              <a:t>,</a:t>
            </a:r>
            <a:br>
              <a:rPr lang="de-AT" dirty="0"/>
            </a:br>
            <a:r>
              <a:rPr lang="de-AT" dirty="0"/>
              <a:t>5e12 - 5e15 p/cm²</a:t>
            </a:r>
          </a:p>
          <a:p>
            <a:r>
              <a:rPr lang="de-AT" dirty="0"/>
              <a:t>Neutrons (JSI): 11 </a:t>
            </a:r>
            <a:r>
              <a:rPr lang="de-AT" dirty="0" err="1"/>
              <a:t>fluences</a:t>
            </a:r>
            <a:r>
              <a:rPr lang="de-AT" dirty="0"/>
              <a:t>, 1e13 - 1e18 </a:t>
            </a:r>
            <a:r>
              <a:rPr lang="de-AT" dirty="0" err="1"/>
              <a:t>n</a:t>
            </a:r>
            <a:r>
              <a:rPr lang="de-AT" baseline="-25000" dirty="0" err="1"/>
              <a:t>eq,Si</a:t>
            </a:r>
            <a:r>
              <a:rPr lang="de-AT" dirty="0"/>
              <a:t>/cm²</a:t>
            </a:r>
          </a:p>
          <a:p>
            <a:r>
              <a:rPr lang="de-AT" dirty="0" err="1"/>
              <a:t>Characterization</a:t>
            </a:r>
            <a:r>
              <a:rPr lang="de-AT" dirty="0"/>
              <a:t> </a:t>
            </a:r>
            <a:r>
              <a:rPr lang="de-AT" dirty="0" err="1"/>
              <a:t>techniques</a:t>
            </a:r>
            <a:r>
              <a:rPr lang="de-AT" dirty="0"/>
              <a:t>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I-V and C-V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UV-laser-</a:t>
            </a:r>
            <a:r>
              <a:rPr lang="de-AT" dirty="0" err="1"/>
              <a:t>based</a:t>
            </a:r>
            <a:r>
              <a:rPr lang="de-AT" dirty="0"/>
              <a:t> CCE </a:t>
            </a:r>
            <a:r>
              <a:rPr lang="de-AT" dirty="0" err="1"/>
              <a:t>measurements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0C4B99-8B03-9ECF-F2F6-9ED3E772C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Irradiation Campaign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8D56E50-35EF-B82A-1B57-30B0AAB71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9577" y="1579816"/>
            <a:ext cx="2022764" cy="202789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9A07FB6-EA39-AA87-32C1-D1DE78DD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432" y="3855732"/>
            <a:ext cx="2035909" cy="2030586"/>
          </a:xfrm>
          <a:prstGeom prst="rect">
            <a:avLst/>
          </a:prstGeom>
        </p:spPr>
      </p:pic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82A05EB3-D894-5A9C-C7C3-1B41907B8AB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dirty="0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F083C861-43D7-2750-C20F-BA2C0D42C36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Sebastian Onder - PSD14</a:t>
            </a:r>
            <a:endParaRPr lang="de-AT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0B2A652-9E09-8556-309C-6AB21BF0B6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4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86D399-CDDC-FF8D-5D7E-4BFE34A8F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6910" y="1294516"/>
            <a:ext cx="2036991" cy="4626384"/>
          </a:xfrm>
          <a:prstGeom prst="rect">
            <a:avLst/>
          </a:prstGeom>
        </p:spPr>
      </p:pic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1C99516-7299-358D-B96E-02A739EC1AFD}"/>
              </a:ext>
            </a:extLst>
          </p:cNvPr>
          <p:cNvCxnSpPr>
            <a:cxnSpLocks/>
          </p:cNvCxnSpPr>
          <p:nvPr/>
        </p:nvCxnSpPr>
        <p:spPr>
          <a:xfrm>
            <a:off x="8994704" y="1912776"/>
            <a:ext cx="0" cy="2864497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86BD2D36-436D-280D-B839-369FC62F989A}"/>
              </a:ext>
            </a:extLst>
          </p:cNvPr>
          <p:cNvSpPr txBox="1"/>
          <p:nvPr/>
        </p:nvSpPr>
        <p:spPr>
          <a:xfrm>
            <a:off x="8994704" y="3094625"/>
            <a:ext cx="797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1600" dirty="0">
                <a:latin typeface="Palatino Linotype" panose="02040502050505030304" pitchFamily="18" charset="0"/>
              </a:rPr>
              <a:t>50um/</a:t>
            </a:r>
            <a:br>
              <a:rPr lang="de-AT" sz="1600" dirty="0">
                <a:latin typeface="Palatino Linotype" panose="02040502050505030304" pitchFamily="18" charset="0"/>
              </a:rPr>
            </a:br>
            <a:r>
              <a:rPr lang="de-AT" sz="1600" dirty="0">
                <a:latin typeface="Palatino Linotype" panose="02040502050505030304" pitchFamily="18" charset="0"/>
              </a:rPr>
              <a:t>100um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4E17A158-9B07-7037-115B-A2E56F32197C}"/>
              </a:ext>
            </a:extLst>
          </p:cNvPr>
          <p:cNvCxnSpPr>
            <a:cxnSpLocks/>
          </p:cNvCxnSpPr>
          <p:nvPr/>
        </p:nvCxnSpPr>
        <p:spPr>
          <a:xfrm>
            <a:off x="8994704" y="5019869"/>
            <a:ext cx="0" cy="656253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C16969B3-B621-82CD-333D-367985E88985}"/>
              </a:ext>
            </a:extLst>
          </p:cNvPr>
          <p:cNvSpPr txBox="1"/>
          <p:nvPr/>
        </p:nvSpPr>
        <p:spPr>
          <a:xfrm>
            <a:off x="8976042" y="5178491"/>
            <a:ext cx="899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1600" dirty="0">
                <a:latin typeface="Palatino Linotype" panose="02040502050505030304" pitchFamily="18" charset="0"/>
              </a:rPr>
              <a:t>~350um</a:t>
            </a:r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B2F19DA6-3503-C937-5415-DE445AFD5CDB}"/>
              </a:ext>
            </a:extLst>
          </p:cNvPr>
          <p:cNvCxnSpPr>
            <a:cxnSpLocks/>
          </p:cNvCxnSpPr>
          <p:nvPr/>
        </p:nvCxnSpPr>
        <p:spPr>
          <a:xfrm>
            <a:off x="10257447" y="2121160"/>
            <a:ext cx="1396488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797D3015-26D5-72F8-6FD7-AE7397DDC102}"/>
              </a:ext>
            </a:extLst>
          </p:cNvPr>
          <p:cNvSpPr txBox="1"/>
          <p:nvPr/>
        </p:nvSpPr>
        <p:spPr>
          <a:xfrm>
            <a:off x="10629617" y="2093020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1600" dirty="0">
                <a:latin typeface="Palatino Linotype" panose="02040502050505030304" pitchFamily="18" charset="0"/>
              </a:rPr>
              <a:t>3mm</a:t>
            </a:r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06C710B1-5458-7AF1-7759-D5412E65C8EF}"/>
              </a:ext>
            </a:extLst>
          </p:cNvPr>
          <p:cNvCxnSpPr>
            <a:cxnSpLocks/>
          </p:cNvCxnSpPr>
          <p:nvPr/>
        </p:nvCxnSpPr>
        <p:spPr>
          <a:xfrm>
            <a:off x="10111741" y="4280087"/>
            <a:ext cx="0" cy="590938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70A9DAA2-2626-A5E9-270A-E098AAA840DF}"/>
              </a:ext>
            </a:extLst>
          </p:cNvPr>
          <p:cNvSpPr txBox="1"/>
          <p:nvPr/>
        </p:nvSpPr>
        <p:spPr>
          <a:xfrm>
            <a:off x="9452280" y="4389369"/>
            <a:ext cx="649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1600" dirty="0">
                <a:latin typeface="Palatino Linotype" panose="02040502050505030304" pitchFamily="18" charset="0"/>
              </a:rPr>
              <a:t>1mm</a:t>
            </a:r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305361C8-508C-33B5-B2C0-80EB08994821}"/>
              </a:ext>
            </a:extLst>
          </p:cNvPr>
          <p:cNvCxnSpPr>
            <a:cxnSpLocks/>
          </p:cNvCxnSpPr>
          <p:nvPr/>
        </p:nvCxnSpPr>
        <p:spPr>
          <a:xfrm>
            <a:off x="10465443" y="5782572"/>
            <a:ext cx="1021707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>
            <a:extLst>
              <a:ext uri="{FF2B5EF4-FFF2-40B4-BE49-F238E27FC236}">
                <a16:creationId xmlns:a16="http://schemas.microsoft.com/office/drawing/2014/main" id="{9D8BCCB1-2C89-431E-E951-2588DBC73D70}"/>
              </a:ext>
            </a:extLst>
          </p:cNvPr>
          <p:cNvSpPr txBox="1"/>
          <p:nvPr/>
        </p:nvSpPr>
        <p:spPr>
          <a:xfrm>
            <a:off x="10629616" y="5795788"/>
            <a:ext cx="649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sz="1600" dirty="0">
                <a:latin typeface="Palatino Linotype" panose="02040502050505030304" pitchFamily="18" charset="0"/>
              </a:rPr>
              <a:t>2mm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52EA546-7553-171D-EC84-63100E12E26F}"/>
              </a:ext>
            </a:extLst>
          </p:cNvPr>
          <p:cNvSpPr txBox="1"/>
          <p:nvPr/>
        </p:nvSpPr>
        <p:spPr>
          <a:xfrm>
            <a:off x="7367041" y="3910755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Palatino Linotype" panose="02040502050505030304" pitchFamily="18" charset="0"/>
              </a:rPr>
              <a:t>3-5e14/cm</a:t>
            </a:r>
            <a:r>
              <a:rPr lang="de-AT" sz="1600" baseline="30000" dirty="0"/>
              <a:t>-3</a:t>
            </a:r>
            <a:endParaRPr lang="de-AT" sz="1600" dirty="0">
              <a:latin typeface="Palatino Linotype" panose="0204050205050503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5EAFB86-CF46-BF4C-CEAC-488CC6D92F54}"/>
              </a:ext>
            </a:extLst>
          </p:cNvPr>
          <p:cNvSpPr txBox="1"/>
          <p:nvPr/>
        </p:nvSpPr>
        <p:spPr>
          <a:xfrm>
            <a:off x="7829574" y="5371356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Palatino Linotype" panose="02040502050505030304" pitchFamily="18" charset="0"/>
              </a:rPr>
              <a:t>1e18/cm</a:t>
            </a:r>
            <a:r>
              <a:rPr lang="de-AT" sz="1600" baseline="30000" dirty="0"/>
              <a:t>-3</a:t>
            </a:r>
            <a:endParaRPr lang="de-AT" sz="1600" dirty="0">
              <a:latin typeface="Palatino Linotype" panose="02040502050505030304" pitchFamily="18" charset="0"/>
            </a:endParaRPr>
          </a:p>
        </p:txBody>
      </p:sp>
      <p:pic>
        <p:nvPicPr>
          <p:cNvPr id="11" name="Grafik 10" descr="https://sciencemediacentre.es/sites/default/files/images/IMB-CNM_LOGO-COL_G.png">
            <a:extLst>
              <a:ext uri="{FF2B5EF4-FFF2-40B4-BE49-F238E27FC236}">
                <a16:creationId xmlns:a16="http://schemas.microsoft.com/office/drawing/2014/main" id="{C2934DDC-A34C-99C0-D981-B6E1FC01D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0816" y="1162761"/>
            <a:ext cx="1211525" cy="3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28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18A11-7DB7-328D-A335-CCC4097C8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41ED56A-6C35-3F00-533F-CC2888723C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809" y="1323096"/>
            <a:ext cx="10692248" cy="4856480"/>
          </a:xfrm>
        </p:spPr>
        <p:txBody>
          <a:bodyPr/>
          <a:lstStyle/>
          <a:p>
            <a:endParaRPr lang="de-AT" b="1" dirty="0">
              <a:solidFill>
                <a:srgbClr val="0047BB"/>
              </a:solidFill>
            </a:endParaRPr>
          </a:p>
          <a:p>
            <a:pPr marL="0" indent="0">
              <a:buNone/>
            </a:pPr>
            <a:r>
              <a:rPr lang="de-AT" b="1" dirty="0">
                <a:solidFill>
                  <a:srgbClr val="0047BB"/>
                </a:solidFill>
              </a:rPr>
              <a:t>   Bias-independent </a:t>
            </a:r>
            <a:r>
              <a:rPr lang="de-AT" b="1" dirty="0" err="1">
                <a:solidFill>
                  <a:srgbClr val="0047BB"/>
                </a:solidFill>
              </a:rPr>
              <a:t>capacitance</a:t>
            </a:r>
            <a:r>
              <a:rPr lang="de-AT" b="1" dirty="0">
                <a:solidFill>
                  <a:srgbClr val="0047BB"/>
                </a:solidFill>
              </a:rPr>
              <a:t>  </a:t>
            </a:r>
            <a:br>
              <a:rPr lang="de-AT" b="1" dirty="0">
                <a:solidFill>
                  <a:srgbClr val="0047BB"/>
                </a:solidFill>
              </a:rPr>
            </a:br>
            <a:r>
              <a:rPr lang="de-AT" b="1" dirty="0">
                <a:solidFill>
                  <a:srgbClr val="0047BB"/>
                </a:solidFill>
              </a:rPr>
              <a:t>   after 3e13 p/cm² resp. </a:t>
            </a:r>
            <a:br>
              <a:rPr lang="de-AT" b="1" dirty="0">
                <a:solidFill>
                  <a:srgbClr val="0047BB"/>
                </a:solidFill>
              </a:rPr>
            </a:br>
            <a:r>
              <a:rPr lang="de-AT" b="1" dirty="0">
                <a:solidFill>
                  <a:srgbClr val="0047BB"/>
                </a:solidFill>
              </a:rPr>
              <a:t>   5e13 </a:t>
            </a:r>
            <a:r>
              <a:rPr lang="de-AT" b="1" dirty="0" err="1">
                <a:solidFill>
                  <a:srgbClr val="0047BB"/>
                </a:solidFill>
              </a:rPr>
              <a:t>n</a:t>
            </a:r>
            <a:r>
              <a:rPr lang="de-AT" b="1" baseline="-25000" dirty="0" err="1">
                <a:solidFill>
                  <a:srgbClr val="0047BB"/>
                </a:solidFill>
              </a:rPr>
              <a:t>eq,Si</a:t>
            </a:r>
            <a:r>
              <a:rPr lang="de-AT" b="1" dirty="0">
                <a:solidFill>
                  <a:srgbClr val="0047BB"/>
                </a:solidFill>
              </a:rPr>
              <a:t>/cm²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F53F21-3C9C-D919-86A4-FCD5AC023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CV </a:t>
            </a:r>
            <a:r>
              <a:rPr lang="de-AT" dirty="0" err="1"/>
              <a:t>Characteristics</a:t>
            </a:r>
            <a:endParaRPr lang="de-AT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0E5D2D9-234E-B521-5FE4-6C3207116FE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34F03A67-F259-FF35-0C88-D13EBD19594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Sebastian Onder - PSD14</a:t>
            </a:r>
            <a:endParaRPr lang="de-AT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4B591DF-02F7-7446-BF2E-FB0DE122B8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5</a:t>
            </a:fld>
            <a:endParaRPr lang="de-AT" dirty="0"/>
          </a:p>
        </p:txBody>
      </p:sp>
      <p:pic>
        <p:nvPicPr>
          <p:cNvPr id="5" name="Grafik 4" descr="Ein Bild, das Metall, Werkzeug, Schere, Nadel enthält.&#10;&#10;KI-generierte Inhalte können fehlerhaft sein.">
            <a:extLst>
              <a:ext uri="{FF2B5EF4-FFF2-40B4-BE49-F238E27FC236}">
                <a16:creationId xmlns:a16="http://schemas.microsoft.com/office/drawing/2014/main" id="{F4766B5D-B74E-B0A8-C4FA-338DD69DB5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7" b="18469"/>
          <a:stretch>
            <a:fillRect/>
          </a:stretch>
        </p:blipFill>
        <p:spPr>
          <a:xfrm>
            <a:off x="1302146" y="4338519"/>
            <a:ext cx="2595085" cy="205621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F9FBBE0-21F0-EEE9-C4F0-7D421B8FBEB7}"/>
              </a:ext>
            </a:extLst>
          </p:cNvPr>
          <p:cNvSpPr txBox="1"/>
          <p:nvPr/>
        </p:nvSpPr>
        <p:spPr>
          <a:xfrm>
            <a:off x="1814343" y="6074596"/>
            <a:ext cx="1852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>
                <a:latin typeface="Palatino"/>
              </a:rPr>
              <a:t>I-V/C-V probe </a:t>
            </a:r>
            <a:r>
              <a:rPr lang="de-AT" sz="1200" dirty="0" err="1">
                <a:latin typeface="Palatino"/>
              </a:rPr>
              <a:t>station</a:t>
            </a:r>
            <a:endParaRPr lang="de-AT" sz="1200" dirty="0">
              <a:latin typeface="Palatino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1853FBD-BD3F-68FA-6183-4D9507246D13}"/>
              </a:ext>
            </a:extLst>
          </p:cNvPr>
          <p:cNvSpPr txBox="1"/>
          <p:nvPr/>
        </p:nvSpPr>
        <p:spPr>
          <a:xfrm>
            <a:off x="1519803" y="4525357"/>
            <a:ext cx="1077723" cy="2616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de-AT" sz="1100" dirty="0">
                <a:solidFill>
                  <a:schemeClr val="bg1"/>
                </a:solidFill>
                <a:latin typeface="Palatino"/>
              </a:rPr>
              <a:t>Chuck (HV)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8C21333-47EE-5D0C-B511-1159A216CFCE}"/>
              </a:ext>
            </a:extLst>
          </p:cNvPr>
          <p:cNvSpPr txBox="1"/>
          <p:nvPr/>
        </p:nvSpPr>
        <p:spPr>
          <a:xfrm>
            <a:off x="1745840" y="6034156"/>
            <a:ext cx="1866974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/>
                </a:solidFill>
                <a:latin typeface="Palatino"/>
              </a:rPr>
              <a:t>Probe </a:t>
            </a:r>
            <a:r>
              <a:rPr lang="de-AT" sz="1400" dirty="0" err="1">
                <a:solidFill>
                  <a:schemeClr val="bg1"/>
                </a:solidFill>
                <a:latin typeface="Palatino"/>
              </a:rPr>
              <a:t>needles</a:t>
            </a:r>
            <a:r>
              <a:rPr lang="de-AT" sz="1400" dirty="0">
                <a:solidFill>
                  <a:schemeClr val="bg1"/>
                </a:solidFill>
                <a:latin typeface="Palatino"/>
              </a:rPr>
              <a:t> (GND)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4197CE01-E4B3-26AC-17F5-00402D0CE7CA}"/>
              </a:ext>
            </a:extLst>
          </p:cNvPr>
          <p:cNvCxnSpPr>
            <a:cxnSpLocks/>
          </p:cNvCxnSpPr>
          <p:nvPr/>
        </p:nvCxnSpPr>
        <p:spPr>
          <a:xfrm flipV="1">
            <a:off x="2925669" y="5054304"/>
            <a:ext cx="85902" cy="7017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AD1A7A59-BAB0-E65C-892E-0F6731749FFD}"/>
              </a:ext>
            </a:extLst>
          </p:cNvPr>
          <p:cNvCxnSpPr>
            <a:cxnSpLocks/>
          </p:cNvCxnSpPr>
          <p:nvPr/>
        </p:nvCxnSpPr>
        <p:spPr>
          <a:xfrm flipH="1" flipV="1">
            <a:off x="2597526" y="5054304"/>
            <a:ext cx="194963" cy="7017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67CB5DAE-F34C-B6EA-1050-0AAB21869826}"/>
              </a:ext>
            </a:extLst>
          </p:cNvPr>
          <p:cNvCxnSpPr>
            <a:cxnSpLocks/>
          </p:cNvCxnSpPr>
          <p:nvPr/>
        </p:nvCxnSpPr>
        <p:spPr>
          <a:xfrm>
            <a:off x="2058664" y="4823318"/>
            <a:ext cx="99786" cy="2417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C6631610-8C88-F505-86E0-5E8F35F51358}"/>
              </a:ext>
            </a:extLst>
          </p:cNvPr>
          <p:cNvCxnSpPr>
            <a:cxnSpLocks/>
          </p:cNvCxnSpPr>
          <p:nvPr/>
        </p:nvCxnSpPr>
        <p:spPr>
          <a:xfrm flipH="1">
            <a:off x="1865308" y="4813904"/>
            <a:ext cx="864" cy="2617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fik 36">
            <a:extLst>
              <a:ext uri="{FF2B5EF4-FFF2-40B4-BE49-F238E27FC236}">
                <a16:creationId xmlns:a16="http://schemas.microsoft.com/office/drawing/2014/main" id="{F3303B53-0B2B-DC29-592B-35C617C92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174" y="3865079"/>
            <a:ext cx="6913939" cy="2780837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6B39DC9F-8DC3-73F0-1370-6A1FAF051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175" y="997787"/>
            <a:ext cx="6913939" cy="278254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6007E0-9873-AA27-91C9-58DF749777A5}"/>
              </a:ext>
            </a:extLst>
          </p:cNvPr>
          <p:cNvSpPr txBox="1"/>
          <p:nvPr/>
        </p:nvSpPr>
        <p:spPr>
          <a:xfrm>
            <a:off x="1302146" y="3924597"/>
            <a:ext cx="27362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>
                <a:latin typeface="Palatino"/>
              </a:rPr>
              <a:t>f=100kHz, V</a:t>
            </a:r>
            <a:r>
              <a:rPr lang="de-AT" sz="2000" baseline="-25000" dirty="0">
                <a:latin typeface="Palatino"/>
              </a:rPr>
              <a:t>AC</a:t>
            </a:r>
            <a:r>
              <a:rPr lang="de-AT" sz="2000" dirty="0">
                <a:latin typeface="Palatino"/>
              </a:rPr>
              <a:t>=250mV</a:t>
            </a:r>
          </a:p>
          <a:p>
            <a:pPr algn="l"/>
            <a:endParaRPr lang="de-AT" sz="2000" dirty="0">
              <a:latin typeface="Palatino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D2C0FE9-EF6F-08CD-3850-8E7AE7375CEE}"/>
              </a:ext>
            </a:extLst>
          </p:cNvPr>
          <p:cNvSpPr txBox="1"/>
          <p:nvPr/>
        </p:nvSpPr>
        <p:spPr>
          <a:xfrm>
            <a:off x="9417324" y="2780522"/>
            <a:ext cx="922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dirty="0" err="1">
                <a:latin typeface="Palatino Linotype" panose="02040502050505030304" pitchFamily="18" charset="0"/>
              </a:rPr>
              <a:t>forward</a:t>
            </a:r>
            <a:endParaRPr lang="de-AT" sz="1600" dirty="0">
              <a:latin typeface="Palatino Linotype" panose="0204050205050503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84F3B65-844B-41D2-9563-DA0EA734933E}"/>
              </a:ext>
            </a:extLst>
          </p:cNvPr>
          <p:cNvSpPr txBox="1"/>
          <p:nvPr/>
        </p:nvSpPr>
        <p:spPr>
          <a:xfrm>
            <a:off x="10649054" y="2780522"/>
            <a:ext cx="839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600" dirty="0">
                <a:latin typeface="Palatino Linotype" panose="02040502050505030304" pitchFamily="18" charset="0"/>
              </a:rPr>
              <a:t>reverse</a:t>
            </a:r>
            <a:endParaRPr lang="de-AT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15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B6EB9-0163-502C-D080-C180AA18A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CF0E42C3-312F-1421-8520-721286D0C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63" y="1632618"/>
            <a:ext cx="8637265" cy="4727152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6586A7-A669-CEB5-327F-3328AE401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 err="1"/>
              <a:t>Capacitance</a:t>
            </a:r>
            <a:r>
              <a:rPr lang="de-AT" dirty="0"/>
              <a:t> vs. Fluence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F08A73C-61EF-7CF5-987E-4E57F637EB16}"/>
              </a:ext>
            </a:extLst>
          </p:cNvPr>
          <p:cNvSpPr txBox="1"/>
          <p:nvPr/>
        </p:nvSpPr>
        <p:spPr>
          <a:xfrm>
            <a:off x="1076325" y="2874871"/>
            <a:ext cx="1719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dirty="0" err="1">
                <a:solidFill>
                  <a:srgbClr val="0047BB"/>
                </a:solidFill>
                <a:latin typeface="Palatino Linotype" panose="02040502050505030304" pitchFamily="18" charset="0"/>
              </a:rPr>
              <a:t>Removal</a:t>
            </a:r>
            <a:r>
              <a:rPr lang="de-AT" dirty="0">
                <a:solidFill>
                  <a:srgbClr val="0047BB"/>
                </a:solidFill>
                <a:latin typeface="Palatino Linotype" panose="02040502050505030304" pitchFamily="18" charset="0"/>
              </a:rPr>
              <a:t> of </a:t>
            </a:r>
            <a:r>
              <a:rPr lang="de-AT" dirty="0" err="1">
                <a:solidFill>
                  <a:srgbClr val="0047BB"/>
                </a:solidFill>
                <a:latin typeface="Palatino Linotype" panose="02040502050505030304" pitchFamily="18" charset="0"/>
              </a:rPr>
              <a:t>active</a:t>
            </a:r>
            <a:r>
              <a:rPr lang="de-AT" dirty="0">
                <a:solidFill>
                  <a:srgbClr val="0047BB"/>
                </a:solidFill>
                <a:latin typeface="Palatino Linotype" panose="02040502050505030304" pitchFamily="18" charset="0"/>
              </a:rPr>
              <a:t> </a:t>
            </a:r>
            <a:r>
              <a:rPr lang="de-AT" dirty="0" err="1">
                <a:solidFill>
                  <a:srgbClr val="0047BB"/>
                </a:solidFill>
                <a:latin typeface="Palatino Linotype" panose="02040502050505030304" pitchFamily="18" charset="0"/>
              </a:rPr>
              <a:t>donors</a:t>
            </a:r>
            <a:endParaRPr lang="de-AT" dirty="0">
              <a:solidFill>
                <a:srgbClr val="0047BB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F34AF4A-1518-28F8-2886-345AFBED64C2}"/>
              </a:ext>
            </a:extLst>
          </p:cNvPr>
          <p:cNvSpPr txBox="1"/>
          <p:nvPr/>
        </p:nvSpPr>
        <p:spPr>
          <a:xfrm>
            <a:off x="3431544" y="2228540"/>
            <a:ext cx="4072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Epitaxial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layer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compensated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and </a:t>
            </a:r>
            <a:r>
              <a:rPr lang="de-AT" b="1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becomes</a:t>
            </a:r>
            <a:r>
              <a:rPr lang="de-AT" b="1" dirty="0">
                <a:solidFill>
                  <a:srgbClr val="007A37"/>
                </a:solidFill>
                <a:latin typeface="Palatino Linotype" panose="02040502050505030304" pitchFamily="18" charset="0"/>
              </a:rPr>
              <a:t> semi-</a:t>
            </a:r>
            <a:r>
              <a:rPr lang="de-AT" b="1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insulating</a:t>
            </a:r>
            <a:endParaRPr lang="de-AT" b="1" dirty="0">
              <a:solidFill>
                <a:srgbClr val="007A37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7E0439A-9256-96AD-79B9-168DC43653BC}"/>
              </a:ext>
            </a:extLst>
          </p:cNvPr>
          <p:cNvSpPr txBox="1"/>
          <p:nvPr/>
        </p:nvSpPr>
        <p:spPr>
          <a:xfrm>
            <a:off x="7643989" y="2602248"/>
            <a:ext cx="1637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sz="1400" dirty="0">
                <a:solidFill>
                  <a:srgbClr val="7A0000"/>
                </a:solidFill>
                <a:latin typeface="Palatino Linotype" panose="02040502050505030304" pitchFamily="18" charset="0"/>
              </a:rPr>
              <a:t>Substrate </a:t>
            </a:r>
            <a:r>
              <a:rPr lang="de-AT" sz="1400" dirty="0" err="1">
                <a:solidFill>
                  <a:srgbClr val="7A0000"/>
                </a:solidFill>
                <a:latin typeface="Palatino Linotype" panose="02040502050505030304" pitchFamily="18" charset="0"/>
              </a:rPr>
              <a:t>compensated</a:t>
            </a:r>
            <a:endParaRPr lang="de-AT" sz="1400" b="1" dirty="0">
              <a:solidFill>
                <a:srgbClr val="7A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AA529A5-4EFF-EF7D-B74A-D5C888E454C0}"/>
              </a:ext>
            </a:extLst>
          </p:cNvPr>
          <p:cNvSpPr txBox="1"/>
          <p:nvPr/>
        </p:nvSpPr>
        <p:spPr>
          <a:xfrm>
            <a:off x="9314048" y="4596655"/>
            <a:ext cx="3219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dirty="0" err="1">
                <a:latin typeface="Palatino Linotype" panose="02040502050505030304" pitchFamily="18" charset="0"/>
              </a:rPr>
              <a:t>Geometric</a:t>
            </a:r>
            <a:r>
              <a:rPr lang="de-AT" dirty="0">
                <a:latin typeface="Palatino Linotype" panose="02040502050505030304" pitchFamily="18" charset="0"/>
              </a:rPr>
              <a:t> </a:t>
            </a:r>
            <a:r>
              <a:rPr lang="de-AT" dirty="0" err="1">
                <a:latin typeface="Palatino Linotype" panose="02040502050505030304" pitchFamily="18" charset="0"/>
              </a:rPr>
              <a:t>capacitances</a:t>
            </a:r>
            <a:r>
              <a:rPr lang="de-AT" dirty="0">
                <a:latin typeface="Palatino Linotype" panose="02040502050505030304" pitchFamily="18" charset="0"/>
              </a:rPr>
              <a:t> </a:t>
            </a:r>
            <a:br>
              <a:rPr lang="de-AT" dirty="0">
                <a:latin typeface="Palatino Linotype" panose="02040502050505030304" pitchFamily="18" charset="0"/>
              </a:rPr>
            </a:br>
            <a:r>
              <a:rPr lang="de-AT" dirty="0">
                <a:latin typeface="Palatino Linotype" panose="02040502050505030304" pitchFamily="18" charset="0"/>
              </a:rPr>
              <a:t>of </a:t>
            </a:r>
            <a:r>
              <a:rPr lang="de-AT" dirty="0" err="1">
                <a:latin typeface="Palatino Linotype" panose="02040502050505030304" pitchFamily="18" charset="0"/>
              </a:rPr>
              <a:t>epi</a:t>
            </a:r>
            <a:r>
              <a:rPr lang="de-AT" dirty="0">
                <a:latin typeface="Palatino Linotype" panose="02040502050505030304" pitchFamily="18" charset="0"/>
              </a:rPr>
              <a:t> </a:t>
            </a:r>
            <a:r>
              <a:rPr lang="de-AT" dirty="0" err="1">
                <a:latin typeface="Palatino Linotype" panose="02040502050505030304" pitchFamily="18" charset="0"/>
              </a:rPr>
              <a:t>thickness</a:t>
            </a:r>
            <a:endParaRPr lang="de-AT" dirty="0">
              <a:latin typeface="Palatino Linotype" panose="02040502050505030304" pitchFamily="18" charset="0"/>
            </a:endParaRPr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98CD1A42-002D-8BF9-8F51-DC8060EA8A98}"/>
              </a:ext>
            </a:extLst>
          </p:cNvPr>
          <p:cNvCxnSpPr>
            <a:cxnSpLocks/>
          </p:cNvCxnSpPr>
          <p:nvPr/>
        </p:nvCxnSpPr>
        <p:spPr>
          <a:xfrm flipH="1" flipV="1">
            <a:off x="8924539" y="3499697"/>
            <a:ext cx="508077" cy="1135363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F6E7C5A3-B45C-8269-CC68-27DB232BEA05}"/>
              </a:ext>
            </a:extLst>
          </p:cNvPr>
          <p:cNvCxnSpPr>
            <a:cxnSpLocks/>
          </p:cNvCxnSpPr>
          <p:nvPr/>
        </p:nvCxnSpPr>
        <p:spPr>
          <a:xfrm flipH="1" flipV="1">
            <a:off x="8956236" y="4138005"/>
            <a:ext cx="476380" cy="52011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85EFC030-3FC5-4DA7-F017-021D454A2B07}"/>
              </a:ext>
            </a:extLst>
          </p:cNvPr>
          <p:cNvSpPr txBox="1"/>
          <p:nvPr/>
        </p:nvSpPr>
        <p:spPr>
          <a:xfrm>
            <a:off x="9236260" y="5600159"/>
            <a:ext cx="3686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dirty="0" err="1">
                <a:latin typeface="Palatino Linotype" panose="02040502050505030304" pitchFamily="18" charset="0"/>
              </a:rPr>
              <a:t>Geometric</a:t>
            </a:r>
            <a:r>
              <a:rPr lang="de-AT" dirty="0">
                <a:latin typeface="Palatino Linotype" panose="02040502050505030304" pitchFamily="18" charset="0"/>
              </a:rPr>
              <a:t> </a:t>
            </a:r>
            <a:r>
              <a:rPr lang="de-AT" dirty="0" err="1">
                <a:latin typeface="Palatino Linotype" panose="02040502050505030304" pitchFamily="18" charset="0"/>
              </a:rPr>
              <a:t>capacitances</a:t>
            </a:r>
            <a:r>
              <a:rPr lang="de-AT" dirty="0">
                <a:latin typeface="Palatino Linotype" panose="02040502050505030304" pitchFamily="18" charset="0"/>
              </a:rPr>
              <a:t> of </a:t>
            </a:r>
            <a:br>
              <a:rPr lang="de-AT" dirty="0">
                <a:latin typeface="Palatino Linotype" panose="02040502050505030304" pitchFamily="18" charset="0"/>
              </a:rPr>
            </a:br>
            <a:r>
              <a:rPr lang="de-AT" dirty="0" err="1">
                <a:latin typeface="Palatino Linotype" panose="02040502050505030304" pitchFamily="18" charset="0"/>
              </a:rPr>
              <a:t>epi</a:t>
            </a:r>
            <a:r>
              <a:rPr lang="de-AT" dirty="0">
                <a:latin typeface="Palatino Linotype" panose="02040502050505030304" pitchFamily="18" charset="0"/>
              </a:rPr>
              <a:t> + </a:t>
            </a:r>
            <a:r>
              <a:rPr lang="de-AT" dirty="0" err="1">
                <a:latin typeface="Palatino Linotype" panose="02040502050505030304" pitchFamily="18" charset="0"/>
              </a:rPr>
              <a:t>substrate</a:t>
            </a:r>
            <a:endParaRPr lang="de-AT" dirty="0">
              <a:latin typeface="Palatino Linotype" panose="02040502050505030304" pitchFamily="18" charset="0"/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17ABCE51-DF8B-5F5F-902F-1E9278A3411D}"/>
              </a:ext>
            </a:extLst>
          </p:cNvPr>
          <p:cNvCxnSpPr>
            <a:cxnSpLocks/>
          </p:cNvCxnSpPr>
          <p:nvPr/>
        </p:nvCxnSpPr>
        <p:spPr>
          <a:xfrm flipH="1" flipV="1">
            <a:off x="8956236" y="5500396"/>
            <a:ext cx="280024" cy="275256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CAFD3C8-F729-D4DA-540D-0BF46D15A01C}"/>
              </a:ext>
            </a:extLst>
          </p:cNvPr>
          <p:cNvCxnSpPr>
            <a:cxnSpLocks/>
          </p:cNvCxnSpPr>
          <p:nvPr/>
        </p:nvCxnSpPr>
        <p:spPr>
          <a:xfrm>
            <a:off x="1136597" y="1520887"/>
            <a:ext cx="207008" cy="251927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0ADBC1AA-1380-C638-19B9-89F7A352C82B}"/>
              </a:ext>
            </a:extLst>
          </p:cNvPr>
          <p:cNvSpPr txBox="1"/>
          <p:nvPr/>
        </p:nvSpPr>
        <p:spPr>
          <a:xfrm>
            <a:off x="378276" y="1207421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dirty="0" err="1">
                <a:latin typeface="Palatino Linotype" panose="02040502050505030304" pitchFamily="18" charset="0"/>
              </a:rPr>
              <a:t>unirrad</a:t>
            </a:r>
            <a:endParaRPr lang="de-AT" dirty="0">
              <a:latin typeface="Palatino Linotype" panose="02040502050505030304" pitchFamily="18" charset="0"/>
            </a:endParaRP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E076E9C6-5B18-8695-FB1C-87F8D31E91D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F1E97C21-297E-8F19-59D6-7CB914B1B70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Sebastian Onder - PSD14</a:t>
            </a:r>
            <a:endParaRPr lang="de-AT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4A5C027D-2748-BA32-26FF-222B8D3D53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6</a:t>
            </a:fld>
            <a:endParaRPr lang="de-AT" dirty="0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4B6CDCD0-F808-9010-7852-174B237D8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507" y="808950"/>
            <a:ext cx="1514312" cy="3439282"/>
          </a:xfrm>
          <a:prstGeom prst="rect">
            <a:avLst/>
          </a:prstGeom>
        </p:spPr>
      </p:pic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A0901F49-F5EA-BB3D-5435-A5C9EEF93F58}"/>
              </a:ext>
            </a:extLst>
          </p:cNvPr>
          <p:cNvCxnSpPr>
            <a:cxnSpLocks/>
          </p:cNvCxnSpPr>
          <p:nvPr/>
        </p:nvCxnSpPr>
        <p:spPr>
          <a:xfrm>
            <a:off x="11367819" y="1238574"/>
            <a:ext cx="0" cy="2190426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B6303BDE-9F0D-47D6-0AD0-08F7C7A2B198}"/>
              </a:ext>
            </a:extLst>
          </p:cNvPr>
          <p:cNvSpPr txBox="1"/>
          <p:nvPr/>
        </p:nvSpPr>
        <p:spPr>
          <a:xfrm>
            <a:off x="11387288" y="2236203"/>
            <a:ext cx="797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1600" dirty="0">
                <a:latin typeface="Palatino Linotype" panose="02040502050505030304" pitchFamily="18" charset="0"/>
              </a:rPr>
              <a:t>50um/</a:t>
            </a:r>
            <a:br>
              <a:rPr lang="de-AT" sz="1600" dirty="0">
                <a:latin typeface="Palatino Linotype" panose="02040502050505030304" pitchFamily="18" charset="0"/>
              </a:rPr>
            </a:br>
            <a:r>
              <a:rPr lang="de-AT" sz="1600" dirty="0">
                <a:latin typeface="Palatino Linotype" panose="02040502050505030304" pitchFamily="18" charset="0"/>
              </a:rPr>
              <a:t>100um</a:t>
            </a:r>
          </a:p>
        </p:txBody>
      </p: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B05A5B32-978D-603B-358B-4AF01F1AD731}"/>
              </a:ext>
            </a:extLst>
          </p:cNvPr>
          <p:cNvCxnSpPr>
            <a:cxnSpLocks/>
          </p:cNvCxnSpPr>
          <p:nvPr/>
        </p:nvCxnSpPr>
        <p:spPr>
          <a:xfrm>
            <a:off x="11361861" y="3424192"/>
            <a:ext cx="0" cy="640275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6003890D-ADAE-40F6-9004-CCBC95F61756}"/>
              </a:ext>
            </a:extLst>
          </p:cNvPr>
          <p:cNvSpPr txBox="1"/>
          <p:nvPr/>
        </p:nvSpPr>
        <p:spPr>
          <a:xfrm>
            <a:off x="11335991" y="3543907"/>
            <a:ext cx="899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1600" dirty="0">
                <a:latin typeface="Palatino Linotype" panose="02040502050505030304" pitchFamily="18" charset="0"/>
              </a:rPr>
              <a:t>~350um</a:t>
            </a:r>
          </a:p>
        </p:txBody>
      </p:sp>
    </p:spTree>
    <p:extLst>
      <p:ext uri="{BB962C8B-B14F-4D97-AF65-F5344CB8AC3E}">
        <p14:creationId xmlns:p14="http://schemas.microsoft.com/office/powerpoint/2010/main" val="1644971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96B24-2767-AE74-EC16-D67567352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B7B6694-FFBB-34E8-2B81-E69CB1230A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692248" cy="4856480"/>
          </a:xfrm>
        </p:spPr>
        <p:txBody>
          <a:bodyPr/>
          <a:lstStyle/>
          <a:p>
            <a:r>
              <a:rPr lang="de-AT" dirty="0"/>
              <a:t>Up to 1e13/cm²: 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 err="1"/>
              <a:t>Characteristic</a:t>
            </a:r>
            <a:r>
              <a:rPr lang="de-AT" dirty="0"/>
              <a:t> turn-on </a:t>
            </a:r>
            <a:r>
              <a:rPr lang="de-AT" dirty="0" err="1"/>
              <a:t>voltage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/>
              <a:t>of ~2.7V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 err="1"/>
              <a:t>Ideality</a:t>
            </a:r>
            <a:r>
              <a:rPr lang="de-AT" dirty="0"/>
              <a:t> </a:t>
            </a:r>
            <a:r>
              <a:rPr lang="de-AT" dirty="0" err="1"/>
              <a:t>factor</a:t>
            </a:r>
            <a:r>
              <a:rPr lang="de-AT" dirty="0"/>
              <a:t> </a:t>
            </a:r>
            <a:r>
              <a:rPr lang="de-AT" dirty="0" err="1"/>
              <a:t>jumps</a:t>
            </a:r>
            <a:r>
              <a:rPr lang="de-AT" dirty="0"/>
              <a:t> </a:t>
            </a:r>
            <a:r>
              <a:rPr lang="de-AT" dirty="0" err="1"/>
              <a:t>from</a:t>
            </a:r>
            <a:r>
              <a:rPr lang="de-AT" dirty="0"/>
              <a:t> ~1.2 </a:t>
            </a:r>
            <a:br>
              <a:rPr lang="de-AT" dirty="0"/>
            </a:br>
            <a:r>
              <a:rPr lang="de-AT" dirty="0"/>
              <a:t>to ~2 (</a:t>
            </a:r>
            <a:r>
              <a:rPr lang="de-AT" dirty="0" err="1"/>
              <a:t>see</a:t>
            </a:r>
            <a:r>
              <a:rPr lang="de-AT" dirty="0"/>
              <a:t> </a:t>
            </a:r>
            <a:r>
              <a:rPr lang="de-AT" dirty="0" err="1"/>
              <a:t>backup</a:t>
            </a:r>
            <a:r>
              <a:rPr lang="de-AT" dirty="0"/>
              <a:t>) </a:t>
            </a:r>
          </a:p>
          <a:p>
            <a:endParaRPr lang="de-AT" dirty="0"/>
          </a:p>
          <a:p>
            <a:r>
              <a:rPr lang="de-AT" dirty="0"/>
              <a:t>Up to ~5e14/cm²: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Forward </a:t>
            </a:r>
            <a:r>
              <a:rPr lang="de-AT" dirty="0" err="1"/>
              <a:t>current</a:t>
            </a:r>
            <a:r>
              <a:rPr lang="de-AT" dirty="0"/>
              <a:t> </a:t>
            </a:r>
            <a:r>
              <a:rPr lang="de-AT" dirty="0" err="1"/>
              <a:t>reduction</a:t>
            </a:r>
            <a:endParaRPr lang="de-AT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Turn-on </a:t>
            </a:r>
            <a:r>
              <a:rPr lang="de-AT" dirty="0" err="1"/>
              <a:t>voltage</a:t>
            </a:r>
            <a:r>
              <a:rPr lang="de-AT" dirty="0"/>
              <a:t> </a:t>
            </a:r>
            <a:r>
              <a:rPr lang="de-AT" dirty="0" err="1"/>
              <a:t>gradually</a:t>
            </a:r>
            <a:r>
              <a:rPr lang="de-AT" dirty="0"/>
              <a:t> </a:t>
            </a:r>
            <a:r>
              <a:rPr lang="de-AT" dirty="0" err="1"/>
              <a:t>shifted</a:t>
            </a:r>
            <a:br>
              <a:rPr lang="de-AT" dirty="0"/>
            </a:br>
            <a:r>
              <a:rPr lang="de-AT" dirty="0"/>
              <a:t>to </a:t>
            </a:r>
            <a:r>
              <a:rPr lang="de-AT" dirty="0" err="1"/>
              <a:t>higher</a:t>
            </a:r>
            <a:r>
              <a:rPr lang="de-AT" dirty="0"/>
              <a:t> </a:t>
            </a:r>
            <a:r>
              <a:rPr lang="de-AT" dirty="0" err="1"/>
              <a:t>voltage</a:t>
            </a:r>
            <a:r>
              <a:rPr lang="de-AT" dirty="0"/>
              <a:t> (on-</a:t>
            </a:r>
            <a:r>
              <a:rPr lang="de-AT" dirty="0" err="1"/>
              <a:t>resistance</a:t>
            </a:r>
            <a:br>
              <a:rPr lang="de-AT" dirty="0"/>
            </a:br>
            <a:r>
              <a:rPr lang="de-AT" dirty="0" err="1"/>
              <a:t>increase</a:t>
            </a:r>
            <a:r>
              <a:rPr lang="de-AT" dirty="0"/>
              <a:t> due to </a:t>
            </a:r>
            <a:r>
              <a:rPr lang="de-AT" dirty="0" err="1"/>
              <a:t>compensation</a:t>
            </a:r>
            <a:r>
              <a:rPr lang="de-AT" dirty="0"/>
              <a:t>)</a:t>
            </a:r>
          </a:p>
          <a:p>
            <a:endParaRPr lang="de-AT" dirty="0"/>
          </a:p>
          <a:p>
            <a:r>
              <a:rPr lang="de-AT" dirty="0"/>
              <a:t>From ~5e14/cm²: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AT" dirty="0"/>
              <a:t>Forward </a:t>
            </a:r>
            <a:r>
              <a:rPr lang="de-AT" dirty="0" err="1"/>
              <a:t>current</a:t>
            </a:r>
            <a:r>
              <a:rPr lang="de-AT" dirty="0"/>
              <a:t> </a:t>
            </a:r>
            <a:r>
              <a:rPr lang="de-AT" dirty="0" err="1"/>
              <a:t>becomes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 err="1"/>
              <a:t>similar</a:t>
            </a:r>
            <a:r>
              <a:rPr lang="de-AT" dirty="0"/>
              <a:t> to reverse </a:t>
            </a:r>
            <a:r>
              <a:rPr lang="de-AT" dirty="0" err="1"/>
              <a:t>current</a:t>
            </a:r>
            <a:endParaRPr lang="de-AT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AT" b="1" dirty="0">
                <a:solidFill>
                  <a:srgbClr val="0047BB"/>
                </a:solidFill>
              </a:rPr>
              <a:t>Total </a:t>
            </a:r>
            <a:r>
              <a:rPr lang="de-AT" b="1" dirty="0" err="1">
                <a:solidFill>
                  <a:srgbClr val="0047BB"/>
                </a:solidFill>
              </a:rPr>
              <a:t>loss</a:t>
            </a:r>
            <a:r>
              <a:rPr lang="de-AT" b="1" dirty="0">
                <a:solidFill>
                  <a:srgbClr val="0047BB"/>
                </a:solidFill>
              </a:rPr>
              <a:t> of </a:t>
            </a:r>
            <a:r>
              <a:rPr lang="de-AT" b="1" dirty="0" err="1">
                <a:solidFill>
                  <a:srgbClr val="0047BB"/>
                </a:solidFill>
              </a:rPr>
              <a:t>rectification</a:t>
            </a:r>
            <a:endParaRPr lang="de-AT" b="1" dirty="0">
              <a:solidFill>
                <a:srgbClr val="0047BB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A626D93-E412-5006-0C36-F0EB2806F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Forward IV </a:t>
            </a:r>
            <a:r>
              <a:rPr lang="de-AT" dirty="0" err="1"/>
              <a:t>Characteristics</a:t>
            </a:r>
            <a:endParaRPr lang="de-AT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76522D0-ECE9-C222-8BAB-706B11AE0A2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36B8BFB-6E36-6BCC-C52D-9080B2E753B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770F36B-D2E5-E37F-6D5F-6206495486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7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DE84027-7012-CB33-2467-C3DDCD3D89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14"/>
          <a:stretch>
            <a:fillRect/>
          </a:stretch>
        </p:blipFill>
        <p:spPr>
          <a:xfrm>
            <a:off x="5045889" y="1017963"/>
            <a:ext cx="7146111" cy="5187820"/>
          </a:xfrm>
          <a:prstGeom prst="rect">
            <a:avLst/>
          </a:prstGeom>
        </p:spPr>
      </p:pic>
      <p:sp>
        <p:nvSpPr>
          <p:cNvPr id="4" name="Bogen 3">
            <a:extLst>
              <a:ext uri="{FF2B5EF4-FFF2-40B4-BE49-F238E27FC236}">
                <a16:creationId xmlns:a16="http://schemas.microsoft.com/office/drawing/2014/main" id="{CACC153E-FFC1-674F-280B-C9F6025C9033}"/>
              </a:ext>
            </a:extLst>
          </p:cNvPr>
          <p:cNvSpPr/>
          <p:nvPr/>
        </p:nvSpPr>
        <p:spPr>
          <a:xfrm>
            <a:off x="4627985" y="1380928"/>
            <a:ext cx="2752530" cy="2108719"/>
          </a:xfrm>
          <a:prstGeom prst="arc">
            <a:avLst>
              <a:gd name="adj1" fmla="val 16163428"/>
              <a:gd name="adj2" fmla="val 0"/>
            </a:avLst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4EA004-5377-F654-FC4D-39C7E1026EB6}"/>
              </a:ext>
            </a:extLst>
          </p:cNvPr>
          <p:cNvSpPr txBox="1"/>
          <p:nvPr/>
        </p:nvSpPr>
        <p:spPr>
          <a:xfrm>
            <a:off x="7343191" y="1923338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2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Loss of </a:t>
            </a:r>
            <a:br>
              <a:rPr lang="de-DE" sz="1200" b="1" dirty="0">
                <a:solidFill>
                  <a:srgbClr val="FF0000"/>
                </a:solidFill>
                <a:latin typeface="Palatino Linotype" panose="02040502050505030304" pitchFamily="18" charset="0"/>
              </a:rPr>
            </a:br>
            <a:r>
              <a:rPr lang="de-DE" sz="12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rectification</a:t>
            </a:r>
            <a:endParaRPr lang="de-AT" sz="12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89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08CC4-CF38-0253-BCE6-C287B25DE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AD5DCB14-DCC9-31A5-3FBA-8B85F13BEF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50000"/>
          <a:stretch>
            <a:fillRect/>
          </a:stretch>
        </p:blipFill>
        <p:spPr>
          <a:xfrm>
            <a:off x="6003393" y="2958247"/>
            <a:ext cx="5069776" cy="3704836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16ECE3C-E4E8-8E28-9981-72E28B8FAD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692248" cy="485648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de-AT" dirty="0"/>
              <a:t>&lt;1e14/cm²: transient-</a:t>
            </a:r>
            <a:r>
              <a:rPr lang="de-AT" dirty="0" err="1"/>
              <a:t>dominated</a:t>
            </a:r>
            <a:r>
              <a:rPr lang="de-AT" dirty="0"/>
              <a:t>, </a:t>
            </a:r>
            <a:r>
              <a:rPr lang="de-AT" dirty="0" err="1"/>
              <a:t>likely</a:t>
            </a:r>
            <a:r>
              <a:rPr lang="de-AT" dirty="0"/>
              <a:t> slow </a:t>
            </a:r>
            <a:r>
              <a:rPr lang="de-AT" dirty="0" err="1"/>
              <a:t>detrapping</a:t>
            </a:r>
            <a:r>
              <a:rPr lang="de-AT" dirty="0"/>
              <a:t> (</a:t>
            </a:r>
            <a:r>
              <a:rPr lang="el-GR" dirty="0">
                <a:latin typeface="Palatino"/>
                <a:ea typeface="Cambria Math" panose="02040503050406030204" pitchFamily="18" charset="0"/>
              </a:rPr>
              <a:t>τ</a:t>
            </a:r>
            <a:r>
              <a:rPr lang="de-AT" dirty="0">
                <a:latin typeface="Palatino"/>
                <a:ea typeface="Cambria Math" panose="02040503050406030204" pitchFamily="18" charset="0"/>
              </a:rPr>
              <a:t> ~ 40s</a:t>
            </a:r>
            <a:r>
              <a:rPr lang="de-AT" dirty="0"/>
              <a:t>)</a:t>
            </a:r>
          </a:p>
          <a:p>
            <a:pPr>
              <a:spcBef>
                <a:spcPts val="1500"/>
              </a:spcBef>
            </a:pPr>
            <a:r>
              <a:rPr lang="de-AT" dirty="0"/>
              <a:t>1e14/cm² to 5e16/cm²: </a:t>
            </a:r>
            <a:r>
              <a:rPr lang="de-AT" dirty="0" err="1"/>
              <a:t>current</a:t>
            </a:r>
            <a:r>
              <a:rPr lang="de-AT" dirty="0"/>
              <a:t> </a:t>
            </a:r>
            <a:r>
              <a:rPr lang="de-AT" dirty="0" err="1"/>
              <a:t>grows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V, but </a:t>
            </a:r>
            <a:r>
              <a:rPr lang="de-AT" dirty="0" err="1"/>
              <a:t>decreases</a:t>
            </a:r>
            <a:r>
              <a:rPr lang="de-AT" dirty="0"/>
              <a:t> 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fluence</a:t>
            </a:r>
            <a:r>
              <a:rPr lang="de-AT" dirty="0"/>
              <a:t> </a:t>
            </a:r>
            <a:br>
              <a:rPr lang="de-AT" dirty="0"/>
            </a:br>
            <a:r>
              <a:rPr lang="de-AT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de-AT" dirty="0"/>
              <a:t> </a:t>
            </a:r>
            <a:r>
              <a:rPr lang="de-AT" dirty="0" err="1"/>
              <a:t>field-driven</a:t>
            </a:r>
            <a:r>
              <a:rPr lang="de-AT" dirty="0"/>
              <a:t> </a:t>
            </a:r>
            <a:r>
              <a:rPr lang="de-AT" dirty="0" err="1"/>
              <a:t>generation</a:t>
            </a:r>
            <a:r>
              <a:rPr lang="de-AT" dirty="0"/>
              <a:t>/</a:t>
            </a:r>
            <a:r>
              <a:rPr lang="de-AT" dirty="0" err="1"/>
              <a:t>emmission</a:t>
            </a:r>
            <a:r>
              <a:rPr lang="de-AT" dirty="0"/>
              <a:t> and </a:t>
            </a:r>
            <a:r>
              <a:rPr lang="de-AT" dirty="0" err="1"/>
              <a:t>compensation</a:t>
            </a:r>
            <a:r>
              <a:rPr lang="de-AT" dirty="0"/>
              <a:t> </a:t>
            </a:r>
            <a:r>
              <a:rPr lang="de-AT" dirty="0" err="1"/>
              <a:t>compete</a:t>
            </a:r>
            <a:endParaRPr lang="de-AT" dirty="0"/>
          </a:p>
          <a:p>
            <a:pPr>
              <a:spcBef>
                <a:spcPts val="1500"/>
              </a:spcBef>
            </a:pPr>
            <a:r>
              <a:rPr lang="de-AT" dirty="0"/>
              <a:t>From 2e17/cm²: </a:t>
            </a:r>
            <a:r>
              <a:rPr lang="de-AT" dirty="0" err="1"/>
              <a:t>generation-dominated</a:t>
            </a:r>
            <a:r>
              <a:rPr lang="de-AT" dirty="0"/>
              <a:t>, </a:t>
            </a:r>
            <a:r>
              <a:rPr lang="de-AT" dirty="0" err="1"/>
              <a:t>increase</a:t>
            </a:r>
            <a:r>
              <a:rPr lang="de-AT" dirty="0"/>
              <a:t> to </a:t>
            </a:r>
            <a:r>
              <a:rPr lang="de-AT" dirty="0" err="1"/>
              <a:t>nA</a:t>
            </a:r>
            <a:r>
              <a:rPr lang="de-AT" dirty="0"/>
              <a:t> </a:t>
            </a:r>
            <a:r>
              <a:rPr lang="de-AT" dirty="0" err="1"/>
              <a:t>currents</a:t>
            </a:r>
            <a:endParaRPr lang="de-AT" dirty="0"/>
          </a:p>
          <a:p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36B6B3-C367-DD29-A6D9-681195229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Reverse IV </a:t>
            </a:r>
            <a:r>
              <a:rPr lang="de-AT" dirty="0" err="1"/>
              <a:t>Characteristics</a:t>
            </a:r>
            <a:endParaRPr lang="de-AT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2B4DDF6-0FC9-CDEA-F029-8B74068A5FE2}"/>
              </a:ext>
            </a:extLst>
          </p:cNvPr>
          <p:cNvSpPr txBox="1"/>
          <p:nvPr/>
        </p:nvSpPr>
        <p:spPr>
          <a:xfrm>
            <a:off x="9748702" y="2709683"/>
            <a:ext cx="244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1200" dirty="0" err="1">
                <a:latin typeface="Palatino Linotype" panose="02040502050505030304" pitchFamily="18" charset="0"/>
              </a:rPr>
              <a:t>behaviour</a:t>
            </a:r>
            <a:r>
              <a:rPr lang="de-AT" sz="1200" dirty="0">
                <a:latin typeface="Palatino Linotype" panose="02040502050505030304" pitchFamily="18" charset="0"/>
              </a:rPr>
              <a:t> </a:t>
            </a:r>
            <a:r>
              <a:rPr lang="de-AT" sz="1200" dirty="0" err="1">
                <a:latin typeface="Palatino Linotype" panose="02040502050505030304" pitchFamily="18" charset="0"/>
              </a:rPr>
              <a:t>is</a:t>
            </a:r>
            <a:r>
              <a:rPr lang="de-AT" sz="1200" dirty="0">
                <a:latin typeface="Palatino Linotype" panose="02040502050505030304" pitchFamily="18" charset="0"/>
              </a:rPr>
              <a:t> </a:t>
            </a:r>
            <a:r>
              <a:rPr lang="de-AT" sz="1200" dirty="0" err="1">
                <a:latin typeface="Palatino Linotype" panose="02040502050505030304" pitchFamily="18" charset="0"/>
              </a:rPr>
              <a:t>analogous</a:t>
            </a:r>
            <a:r>
              <a:rPr lang="de-AT" sz="1200" dirty="0">
                <a:latin typeface="Palatino Linotype" panose="02040502050505030304" pitchFamily="18" charset="0"/>
              </a:rPr>
              <a:t> in 100µm</a:t>
            </a:r>
            <a:br>
              <a:rPr lang="de-AT" sz="1200" dirty="0">
                <a:latin typeface="Palatino Linotype" panose="02040502050505030304" pitchFamily="18" charset="0"/>
              </a:rPr>
            </a:br>
            <a:r>
              <a:rPr lang="de-AT" sz="1200" dirty="0">
                <a:latin typeface="Palatino Linotype" panose="02040502050505030304" pitchFamily="18" charset="0"/>
              </a:rPr>
              <a:t>(</a:t>
            </a:r>
            <a:r>
              <a:rPr lang="de-AT" sz="1200" dirty="0" err="1">
                <a:latin typeface="Palatino Linotype" panose="02040502050505030304" pitchFamily="18" charset="0"/>
              </a:rPr>
              <a:t>see</a:t>
            </a:r>
            <a:r>
              <a:rPr lang="de-AT" sz="1200" dirty="0">
                <a:latin typeface="Palatino Linotype" panose="02040502050505030304" pitchFamily="18" charset="0"/>
              </a:rPr>
              <a:t> back </a:t>
            </a:r>
            <a:r>
              <a:rPr lang="de-AT" sz="1200" dirty="0" err="1">
                <a:latin typeface="Palatino Linotype" panose="02040502050505030304" pitchFamily="18" charset="0"/>
              </a:rPr>
              <a:t>up</a:t>
            </a:r>
            <a:r>
              <a:rPr lang="de-AT" sz="1200" dirty="0"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BDF49F2-0CD9-087A-E44B-423A7B7279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F83881E-255E-6359-6910-C08E99B46EC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64583B2-5C54-1D9C-6AC5-4CA49BC1C4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8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72141E-E792-770E-9BBB-F411579087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b="50000"/>
          <a:stretch>
            <a:fillRect/>
          </a:stretch>
        </p:blipFill>
        <p:spPr>
          <a:xfrm>
            <a:off x="706605" y="2892930"/>
            <a:ext cx="5069776" cy="370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06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06CE6-A404-F919-7B5B-35C22F3C3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F50D12D-CF02-ACA4-BA48-8D37374F0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147" y="2016460"/>
            <a:ext cx="8463315" cy="4804216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052F0A8-8378-303F-3383-2B8A84A7A8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518" y="1154945"/>
            <a:ext cx="11643971" cy="4856480"/>
          </a:xfrm>
        </p:spPr>
        <p:txBody>
          <a:bodyPr/>
          <a:lstStyle/>
          <a:p>
            <a:r>
              <a:rPr lang="de-AT" dirty="0"/>
              <a:t>Leakage </a:t>
            </a:r>
            <a:r>
              <a:rPr lang="de-AT" dirty="0" err="1"/>
              <a:t>stays</a:t>
            </a:r>
            <a:r>
              <a:rPr lang="de-AT" dirty="0"/>
              <a:t> </a:t>
            </a:r>
            <a:r>
              <a:rPr lang="de-AT" dirty="0" err="1"/>
              <a:t>below</a:t>
            </a:r>
            <a:r>
              <a:rPr lang="de-AT" dirty="0"/>
              <a:t> 10pA/mm², </a:t>
            </a:r>
            <a:r>
              <a:rPr lang="de-AT" dirty="0" err="1"/>
              <a:t>followed</a:t>
            </a:r>
            <a:r>
              <a:rPr lang="de-AT" dirty="0"/>
              <a:t> by sharp </a:t>
            </a:r>
            <a:r>
              <a:rPr lang="de-AT" dirty="0" err="1"/>
              <a:t>increase</a:t>
            </a:r>
            <a:r>
              <a:rPr lang="de-AT" dirty="0"/>
              <a:t> &gt;2e17n</a:t>
            </a:r>
            <a:r>
              <a:rPr lang="de-AT" baseline="-25000" dirty="0"/>
              <a:t>eq,Si</a:t>
            </a:r>
            <a:r>
              <a:rPr lang="de-AT" dirty="0"/>
              <a:t>/cm² to </a:t>
            </a:r>
            <a:r>
              <a:rPr lang="de-AT" dirty="0" err="1"/>
              <a:t>nA</a:t>
            </a:r>
            <a:r>
              <a:rPr lang="de-AT" dirty="0"/>
              <a:t>/mm²</a:t>
            </a:r>
          </a:p>
          <a:p>
            <a:r>
              <a:rPr lang="de-AT" b="1" dirty="0">
                <a:solidFill>
                  <a:srgbClr val="0047BB"/>
                </a:solidFill>
              </a:rPr>
              <a:t>Not </a:t>
            </a:r>
            <a:r>
              <a:rPr lang="de-AT" b="1" dirty="0" err="1">
                <a:solidFill>
                  <a:srgbClr val="0047BB"/>
                </a:solidFill>
              </a:rPr>
              <a:t>compatible</a:t>
            </a:r>
            <a:r>
              <a:rPr lang="de-AT" b="1" dirty="0">
                <a:solidFill>
                  <a:srgbClr val="0047BB"/>
                </a:solidFill>
              </a:rPr>
              <a:t> </a:t>
            </a:r>
            <a:r>
              <a:rPr lang="de-AT" b="1" dirty="0" err="1">
                <a:solidFill>
                  <a:srgbClr val="0047BB"/>
                </a:solidFill>
              </a:rPr>
              <a:t>with</a:t>
            </a:r>
            <a:r>
              <a:rPr lang="de-AT" b="1" dirty="0">
                <a:solidFill>
                  <a:srgbClr val="0047BB"/>
                </a:solidFill>
              </a:rPr>
              <a:t> </a:t>
            </a:r>
            <a:r>
              <a:rPr lang="de-AT" b="1" dirty="0" err="1">
                <a:solidFill>
                  <a:srgbClr val="0047BB"/>
                </a:solidFill>
              </a:rPr>
              <a:t>established</a:t>
            </a:r>
            <a:r>
              <a:rPr lang="de-AT" b="1" dirty="0">
                <a:solidFill>
                  <a:srgbClr val="0047BB"/>
                </a:solidFill>
              </a:rPr>
              <a:t> damage </a:t>
            </a:r>
            <a:r>
              <a:rPr lang="de-AT" b="1" dirty="0" err="1">
                <a:solidFill>
                  <a:srgbClr val="0047BB"/>
                </a:solidFill>
              </a:rPr>
              <a:t>model</a:t>
            </a:r>
            <a:r>
              <a:rPr lang="de-AT" b="1" dirty="0">
                <a:solidFill>
                  <a:srgbClr val="0047BB"/>
                </a:solidFill>
              </a:rPr>
              <a:t> in Si (</a:t>
            </a:r>
            <a:r>
              <a:rPr lang="el-GR" b="1" dirty="0">
                <a:solidFill>
                  <a:srgbClr val="0047BB"/>
                </a:solidFill>
                <a:latin typeface="Palatino"/>
              </a:rPr>
              <a:t>Δ</a:t>
            </a:r>
            <a:r>
              <a:rPr lang="de-AT" b="1" dirty="0">
                <a:solidFill>
                  <a:srgbClr val="0047BB"/>
                </a:solidFill>
                <a:latin typeface="Palatino"/>
              </a:rPr>
              <a:t>I = </a:t>
            </a:r>
            <a:r>
              <a:rPr lang="el-GR" b="1" dirty="0">
                <a:solidFill>
                  <a:srgbClr val="0047BB"/>
                </a:solidFill>
                <a:latin typeface="Palatino"/>
                <a:ea typeface="Cambria Math" panose="02040503050406030204" pitchFamily="18" charset="0"/>
              </a:rPr>
              <a:t>αΦ</a:t>
            </a:r>
            <a:r>
              <a:rPr lang="de-AT" b="1" dirty="0">
                <a:solidFill>
                  <a:srgbClr val="0047BB"/>
                </a:solidFill>
                <a:latin typeface="Palatino"/>
                <a:ea typeface="Cambria Math" panose="02040503050406030204" pitchFamily="18" charset="0"/>
              </a:rPr>
              <a:t>V</a:t>
            </a:r>
            <a:r>
              <a:rPr lang="de-AT" b="1" dirty="0">
                <a:solidFill>
                  <a:srgbClr val="0047BB"/>
                </a:solidFill>
              </a:rPr>
              <a:t>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0D6FACA-A009-4561-8106-0F99C4285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Reverse IV vs. Fluence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AB3F105-F4F8-2BF8-F05A-D3CC51EF556D}"/>
              </a:ext>
            </a:extLst>
          </p:cNvPr>
          <p:cNvSpPr txBox="1"/>
          <p:nvPr/>
        </p:nvSpPr>
        <p:spPr>
          <a:xfrm>
            <a:off x="3044166" y="3677211"/>
            <a:ext cx="1516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dirty="0">
                <a:solidFill>
                  <a:srgbClr val="0047BB"/>
                </a:solidFill>
                <a:latin typeface="Palatino Linotype" panose="02040502050505030304" pitchFamily="18" charset="0"/>
              </a:rPr>
              <a:t>transient-</a:t>
            </a:r>
            <a:br>
              <a:rPr lang="de-AT" dirty="0">
                <a:solidFill>
                  <a:srgbClr val="0047BB"/>
                </a:solidFill>
                <a:latin typeface="Palatino Linotype" panose="02040502050505030304" pitchFamily="18" charset="0"/>
              </a:rPr>
            </a:br>
            <a:r>
              <a:rPr lang="de-AT" dirty="0" err="1">
                <a:solidFill>
                  <a:srgbClr val="0047BB"/>
                </a:solidFill>
                <a:latin typeface="Palatino Linotype" panose="02040502050505030304" pitchFamily="18" charset="0"/>
              </a:rPr>
              <a:t>dominated</a:t>
            </a:r>
            <a:endParaRPr lang="de-AT" dirty="0">
              <a:solidFill>
                <a:srgbClr val="0047BB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07409C7-8ABB-4AD8-EECD-8418DB561559}"/>
              </a:ext>
            </a:extLst>
          </p:cNvPr>
          <p:cNvSpPr txBox="1"/>
          <p:nvPr/>
        </p:nvSpPr>
        <p:spPr>
          <a:xfrm>
            <a:off x="4920745" y="3468767"/>
            <a:ext cx="3889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Field-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driven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emmission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/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generation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vs. 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compensation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</a:t>
            </a:r>
            <a:b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</a:b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(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mechanism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to 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be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 </a:t>
            </a:r>
            <a:r>
              <a:rPr lang="de-AT" dirty="0" err="1">
                <a:solidFill>
                  <a:srgbClr val="007A37"/>
                </a:solidFill>
                <a:latin typeface="Palatino Linotype" panose="02040502050505030304" pitchFamily="18" charset="0"/>
              </a:rPr>
              <a:t>investigated</a:t>
            </a:r>
            <a:r>
              <a:rPr lang="de-AT" dirty="0">
                <a:solidFill>
                  <a:srgbClr val="007A37"/>
                </a:solidFill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D615B32-E284-B526-C75F-C33F47644622}"/>
              </a:ext>
            </a:extLst>
          </p:cNvPr>
          <p:cNvSpPr txBox="1"/>
          <p:nvPr/>
        </p:nvSpPr>
        <p:spPr>
          <a:xfrm>
            <a:off x="8897964" y="5225123"/>
            <a:ext cx="1637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sz="1600" dirty="0" err="1">
                <a:solidFill>
                  <a:srgbClr val="7A0000"/>
                </a:solidFill>
                <a:latin typeface="Palatino Linotype" panose="02040502050505030304" pitchFamily="18" charset="0"/>
              </a:rPr>
              <a:t>generation</a:t>
            </a:r>
            <a:r>
              <a:rPr lang="de-AT" sz="1600" dirty="0">
                <a:solidFill>
                  <a:srgbClr val="7A0000"/>
                </a:solidFill>
                <a:latin typeface="Palatino Linotype" panose="02040502050505030304" pitchFamily="18" charset="0"/>
              </a:rPr>
              <a:t>-</a:t>
            </a:r>
            <a:br>
              <a:rPr lang="de-AT" sz="1600" dirty="0">
                <a:solidFill>
                  <a:srgbClr val="7A0000"/>
                </a:solidFill>
                <a:latin typeface="Palatino Linotype" panose="02040502050505030304" pitchFamily="18" charset="0"/>
              </a:rPr>
            </a:br>
            <a:r>
              <a:rPr lang="de-AT" sz="1600" dirty="0" err="1">
                <a:solidFill>
                  <a:srgbClr val="7A0000"/>
                </a:solidFill>
                <a:latin typeface="Palatino Linotype" panose="02040502050505030304" pitchFamily="18" charset="0"/>
              </a:rPr>
              <a:t>dominated</a:t>
            </a:r>
            <a:endParaRPr lang="de-AT" sz="1600" dirty="0">
              <a:solidFill>
                <a:srgbClr val="7A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AC34358-174C-C878-FB0D-8EAA90C4E4CC}"/>
              </a:ext>
            </a:extLst>
          </p:cNvPr>
          <p:cNvSpPr txBox="1"/>
          <p:nvPr/>
        </p:nvSpPr>
        <p:spPr>
          <a:xfrm>
            <a:off x="2704131" y="5703423"/>
            <a:ext cx="35814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AT" sz="2200" dirty="0">
                <a:latin typeface="Palatino Linotype" panose="02040502050505030304" pitchFamily="18" charset="0"/>
              </a:rPr>
              <a:t>Protons </a:t>
            </a:r>
            <a:r>
              <a:rPr lang="de-AT" sz="2200" dirty="0" err="1">
                <a:latin typeface="Palatino Linotype" panose="02040502050505030304" pitchFamily="18" charset="0"/>
              </a:rPr>
              <a:t>exhibit</a:t>
            </a:r>
            <a:r>
              <a:rPr lang="de-AT" sz="2200" dirty="0">
                <a:latin typeface="Palatino Linotype" panose="02040502050505030304" pitchFamily="18" charset="0"/>
              </a:rPr>
              <a:t> </a:t>
            </a:r>
            <a:r>
              <a:rPr lang="de-AT" sz="2200" dirty="0" err="1">
                <a:latin typeface="Palatino Linotype" panose="02040502050505030304" pitchFamily="18" charset="0"/>
              </a:rPr>
              <a:t>less</a:t>
            </a:r>
            <a:r>
              <a:rPr lang="de-AT" sz="2200" dirty="0">
                <a:latin typeface="Palatino Linotype" panose="02040502050505030304" pitchFamily="18" charset="0"/>
              </a:rPr>
              <a:t> </a:t>
            </a:r>
            <a:r>
              <a:rPr lang="de-AT" sz="2200" dirty="0" err="1">
                <a:latin typeface="Palatino Linotype" panose="02040502050505030304" pitchFamily="18" charset="0"/>
              </a:rPr>
              <a:t>current</a:t>
            </a:r>
            <a:endParaRPr lang="de-AT" sz="2200" dirty="0">
              <a:latin typeface="Palatino Linotype" panose="02040502050505030304" pitchFamily="18" charset="0"/>
            </a:endParaRP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700D7F16-5041-A9BC-6E2E-97CF7F060142}"/>
              </a:ext>
            </a:extLst>
          </p:cNvPr>
          <p:cNvCxnSpPr>
            <a:cxnSpLocks/>
          </p:cNvCxnSpPr>
          <p:nvPr/>
        </p:nvCxnSpPr>
        <p:spPr>
          <a:xfrm flipV="1">
            <a:off x="4986059" y="5466825"/>
            <a:ext cx="361588" cy="3106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34E2D43-6F6E-65C2-018E-39066F3670B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E786F0E-346D-C97E-5C69-3D11C75341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DF7E303-32F3-15F4-1EC4-25F802080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9</a:t>
            </a:fld>
            <a:endParaRPr lang="de-AT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C319E2B-51C7-F99D-03CE-D2BEA0B6C8FB}"/>
              </a:ext>
            </a:extLst>
          </p:cNvPr>
          <p:cNvCxnSpPr>
            <a:cxnSpLocks/>
          </p:cNvCxnSpPr>
          <p:nvPr/>
        </p:nvCxnSpPr>
        <p:spPr>
          <a:xfrm flipH="1" flipV="1">
            <a:off x="4560216" y="5466825"/>
            <a:ext cx="117150" cy="3337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0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CB225-246A-3B30-1746-6B0692F57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980F3E4-42D1-277F-7217-E95B268241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692248" cy="4856480"/>
          </a:xfrm>
        </p:spPr>
        <p:txBody>
          <a:bodyPr/>
          <a:lstStyle/>
          <a:p>
            <a:r>
              <a:rPr lang="de-AT" dirty="0">
                <a:ea typeface="Cambria Math" panose="02040503050406030204" pitchFamily="18" charset="0"/>
              </a:rPr>
              <a:t>CCE </a:t>
            </a:r>
            <a:r>
              <a:rPr lang="de-AT" dirty="0" err="1">
                <a:ea typeface="Cambria Math" panose="02040503050406030204" pitchFamily="18" charset="0"/>
              </a:rPr>
              <a:t>determined</a:t>
            </a:r>
            <a:r>
              <a:rPr lang="de-AT" dirty="0">
                <a:ea typeface="Cambria Math" panose="02040503050406030204" pitchFamily="18" charset="0"/>
              </a:rPr>
              <a:t> relative to </a:t>
            </a:r>
            <a:r>
              <a:rPr lang="de-AT" dirty="0" err="1">
                <a:ea typeface="Cambria Math" panose="02040503050406030204" pitchFamily="18" charset="0"/>
              </a:rPr>
              <a:t>unirradiated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device</a:t>
            </a:r>
            <a:r>
              <a:rPr lang="de-AT" dirty="0">
                <a:ea typeface="Cambria Math" panose="02040503050406030204" pitchFamily="18" charset="0"/>
              </a:rPr>
              <a:t> @1kV</a:t>
            </a:r>
          </a:p>
          <a:p>
            <a:r>
              <a:rPr lang="de-AT" dirty="0">
                <a:ea typeface="Cambria Math" panose="02040503050406030204" pitchFamily="18" charset="0"/>
              </a:rPr>
              <a:t>Lower CCE in 100um </a:t>
            </a:r>
            <a:r>
              <a:rPr lang="de-AT" dirty="0" err="1">
                <a:ea typeface="Cambria Math" panose="02040503050406030204" pitchFamily="18" charset="0"/>
              </a:rPr>
              <a:t>samples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likely</a:t>
            </a:r>
            <a:r>
              <a:rPr lang="de-AT" dirty="0">
                <a:ea typeface="Cambria Math" panose="02040503050406030204" pitchFamily="18" charset="0"/>
              </a:rPr>
              <a:t> an </a:t>
            </a:r>
            <a:r>
              <a:rPr lang="de-AT" dirty="0" err="1">
                <a:ea typeface="Cambria Math" panose="02040503050406030204" pitchFamily="18" charset="0"/>
              </a:rPr>
              <a:t>artifact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br>
              <a:rPr lang="de-AT" dirty="0">
                <a:ea typeface="Cambria Math" panose="02040503050406030204" pitchFamily="18" charset="0"/>
              </a:rPr>
            </a:br>
            <a:r>
              <a:rPr lang="de-AT" dirty="0">
                <a:ea typeface="Cambria Math" panose="02040503050406030204" pitchFamily="18" charset="0"/>
              </a:rPr>
              <a:t>of partial </a:t>
            </a:r>
            <a:r>
              <a:rPr lang="de-AT" dirty="0" err="1">
                <a:ea typeface="Cambria Math" panose="02040503050406030204" pitchFamily="18" charset="0"/>
              </a:rPr>
              <a:t>depletion</a:t>
            </a:r>
            <a:endParaRPr lang="de-AT" dirty="0">
              <a:ea typeface="Cambria Math" panose="02040503050406030204" pitchFamily="18" charset="0"/>
            </a:endParaRPr>
          </a:p>
          <a:p>
            <a:r>
              <a:rPr lang="de-AT" dirty="0" err="1">
                <a:ea typeface="Cambria Math" panose="02040503050406030204" pitchFamily="18" charset="0"/>
              </a:rPr>
              <a:t>Slightly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stronger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decline</a:t>
            </a:r>
            <a:r>
              <a:rPr lang="de-AT" dirty="0">
                <a:ea typeface="Cambria Math" panose="02040503050406030204" pitchFamily="18" charset="0"/>
              </a:rPr>
              <a:t> of CCE </a:t>
            </a:r>
            <a:r>
              <a:rPr lang="de-AT" dirty="0" err="1">
                <a:ea typeface="Cambria Math" panose="02040503050406030204" pitchFamily="18" charset="0"/>
              </a:rPr>
              <a:t>from</a:t>
            </a:r>
            <a:r>
              <a:rPr lang="de-AT" dirty="0">
                <a:ea typeface="Cambria Math" panose="02040503050406030204" pitchFamily="18" charset="0"/>
              </a:rPr>
              <a:t> 24GeV </a:t>
            </a:r>
            <a:r>
              <a:rPr lang="de-AT" dirty="0" err="1">
                <a:ea typeface="Cambria Math" panose="02040503050406030204" pitchFamily="18" charset="0"/>
              </a:rPr>
              <a:t>protons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br>
              <a:rPr lang="de-AT" dirty="0">
                <a:ea typeface="Cambria Math" panose="02040503050406030204" pitchFamily="18" charset="0"/>
              </a:rPr>
            </a:br>
            <a:r>
              <a:rPr lang="de-AT" dirty="0">
                <a:ea typeface="Cambria Math" panose="02040503050406030204" pitchFamily="18" charset="0"/>
              </a:rPr>
              <a:t>(</a:t>
            </a:r>
            <a:r>
              <a:rPr lang="de-AT" dirty="0" err="1">
                <a:ea typeface="Cambria Math" panose="02040503050406030204" pitchFamily="18" charset="0"/>
              </a:rPr>
              <a:t>other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way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around</a:t>
            </a:r>
            <a:r>
              <a:rPr lang="de-AT" dirty="0">
                <a:ea typeface="Cambria Math" panose="02040503050406030204" pitchFamily="18" charset="0"/>
              </a:rPr>
              <a:t> in Si)</a:t>
            </a:r>
            <a:br>
              <a:rPr lang="de-AT" dirty="0">
                <a:ea typeface="Cambria Math" panose="02040503050406030204" pitchFamily="18" charset="0"/>
              </a:rPr>
            </a:br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DE" dirty="0"/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41E7C4-B119-6219-0B6E-C14735EB5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CCE vs. Fluence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5EBC9A80-7A69-108D-3C1B-D5DD05C90E0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7292BA8-9063-9153-595E-EC4D71DD32D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6149AD7-FABC-DD37-A5F2-00563AEF9B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10</a:t>
            </a:fld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0B711D0-8638-E513-5D4C-0323BDC45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30" y="1106135"/>
            <a:ext cx="1629057" cy="12090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DEF4155-AD3E-CE62-FB3A-B3A1A9BC9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345" y="1286247"/>
            <a:ext cx="1492969" cy="1028975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243ABE4-67EA-0F07-3208-D3A86700BC28}"/>
              </a:ext>
            </a:extLst>
          </p:cNvPr>
          <p:cNvCxnSpPr>
            <a:cxnSpLocks/>
          </p:cNvCxnSpPr>
          <p:nvPr/>
        </p:nvCxnSpPr>
        <p:spPr>
          <a:xfrm flipV="1">
            <a:off x="8887469" y="1284403"/>
            <a:ext cx="0" cy="231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1DBA47C-3D11-39FB-8D65-948D102C0D6F}"/>
              </a:ext>
            </a:extLst>
          </p:cNvPr>
          <p:cNvCxnSpPr>
            <a:cxnSpLocks/>
          </p:cNvCxnSpPr>
          <p:nvPr/>
        </p:nvCxnSpPr>
        <p:spPr>
          <a:xfrm flipH="1">
            <a:off x="8873589" y="1295490"/>
            <a:ext cx="8001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892992D5-9934-227C-CD77-95C42EC2FF49}"/>
              </a:ext>
            </a:extLst>
          </p:cNvPr>
          <p:cNvSpPr/>
          <p:nvPr/>
        </p:nvSpPr>
        <p:spPr>
          <a:xfrm rot="5400000">
            <a:off x="9720879" y="1027740"/>
            <a:ext cx="471877" cy="55198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601D347-B348-EF0D-09D2-D8CB1E2EFDCA}"/>
              </a:ext>
            </a:extLst>
          </p:cNvPr>
          <p:cNvSpPr txBox="1"/>
          <p:nvPr/>
        </p:nvSpPr>
        <p:spPr>
          <a:xfrm>
            <a:off x="9612980" y="1149547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>
                <a:latin typeface="Palatino"/>
              </a:rPr>
              <a:t>CSA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26F8BEB8-5D7D-6E62-21AE-6F7FE6C4B8A3}"/>
              </a:ext>
            </a:extLst>
          </p:cNvPr>
          <p:cNvCxnSpPr>
            <a:cxnSpLocks/>
          </p:cNvCxnSpPr>
          <p:nvPr/>
        </p:nvCxnSpPr>
        <p:spPr>
          <a:xfrm>
            <a:off x="10216145" y="1304102"/>
            <a:ext cx="2759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5803897B-FF57-0859-88A2-62C47E48E4D0}"/>
              </a:ext>
            </a:extLst>
          </p:cNvPr>
          <p:cNvCxnSpPr>
            <a:cxnSpLocks/>
          </p:cNvCxnSpPr>
          <p:nvPr/>
        </p:nvCxnSpPr>
        <p:spPr>
          <a:xfrm flipH="1" flipV="1">
            <a:off x="10993978" y="1184258"/>
            <a:ext cx="393084" cy="17852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6B7E3F52-A075-8CC0-7FEA-939395940BE6}"/>
                  </a:ext>
                </a:extLst>
              </p:cNvPr>
              <p:cNvSpPr txBox="1"/>
              <p:nvPr/>
            </p:nvSpPr>
            <p:spPr>
              <a:xfrm>
                <a:off x="11026846" y="1368858"/>
                <a:ext cx="946798" cy="149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de-AT" sz="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AT" sz="9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de-AT" sz="900" b="0" i="1" smtClean="0">
                              <a:latin typeface="Cambria Math" panose="02040503050406030204" pitchFamily="18" charset="0"/>
                            </a:rPr>
                            <m:t>𝑎𝑚𝑝𝑙</m:t>
                          </m:r>
                        </m:sub>
                      </m:sSub>
                      <m:r>
                        <a:rPr lang="de-AT" sz="9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e-AT" sz="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AT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AT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AT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𝑐𝑜𝑙𝑙𝑒𝑐𝑡𝑒𝑑</m:t>
                          </m:r>
                        </m:sub>
                      </m:sSub>
                    </m:oMath>
                  </m:oMathPara>
                </a14:m>
                <a:endParaRPr lang="de-AT" sz="900" dirty="0"/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6B7E3F52-A075-8CC0-7FEA-93939594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6846" y="1368858"/>
                <a:ext cx="946798" cy="149143"/>
              </a:xfrm>
              <a:prstGeom prst="rect">
                <a:avLst/>
              </a:prstGeom>
              <a:blipFill>
                <a:blip r:embed="rId5"/>
                <a:stretch>
                  <a:fillRect l="-2581" r="-1290" b="-29167"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feld 17">
            <a:extLst>
              <a:ext uri="{FF2B5EF4-FFF2-40B4-BE49-F238E27FC236}">
                <a16:creationId xmlns:a16="http://schemas.microsoft.com/office/drawing/2014/main" id="{D2DD9555-582E-373E-F2FF-3651F2935CC8}"/>
              </a:ext>
            </a:extLst>
          </p:cNvPr>
          <p:cNvSpPr txBox="1"/>
          <p:nvPr/>
        </p:nvSpPr>
        <p:spPr>
          <a:xfrm>
            <a:off x="8212688" y="2252167"/>
            <a:ext cx="3618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>
                <a:latin typeface="Palatino"/>
              </a:rPr>
              <a:t>CCE </a:t>
            </a:r>
            <a:r>
              <a:rPr lang="de-AT" sz="1200" dirty="0" err="1">
                <a:latin typeface="Palatino"/>
              </a:rPr>
              <a:t>measurement</a:t>
            </a:r>
            <a:r>
              <a:rPr lang="de-AT" sz="1200" dirty="0">
                <a:latin typeface="Palatino"/>
              </a:rPr>
              <a:t> </a:t>
            </a:r>
            <a:r>
              <a:rPr lang="de-AT" sz="1200" dirty="0" err="1">
                <a:latin typeface="Palatino"/>
              </a:rPr>
              <a:t>principle</a:t>
            </a:r>
            <a:r>
              <a:rPr lang="de-AT" sz="1200" dirty="0">
                <a:latin typeface="Palatino"/>
              </a:rPr>
              <a:t> </a:t>
            </a:r>
            <a:r>
              <a:rPr lang="de-AT" sz="1200" dirty="0" err="1">
                <a:latin typeface="Palatino"/>
              </a:rPr>
              <a:t>using</a:t>
            </a:r>
            <a:r>
              <a:rPr lang="de-AT" sz="1200" dirty="0">
                <a:latin typeface="Palatino"/>
              </a:rPr>
              <a:t> a UV </a:t>
            </a:r>
            <a:r>
              <a:rPr lang="de-AT" sz="1200" dirty="0" err="1">
                <a:latin typeface="Palatino"/>
              </a:rPr>
              <a:t>laser</a:t>
            </a:r>
            <a:r>
              <a:rPr lang="de-AT" sz="1200" dirty="0">
                <a:latin typeface="Palatino"/>
              </a:rPr>
              <a:t> and </a:t>
            </a:r>
            <a:br>
              <a:rPr lang="de-AT" sz="1200" dirty="0">
                <a:latin typeface="Palatino"/>
              </a:rPr>
            </a:br>
            <a:r>
              <a:rPr lang="de-AT" sz="1200" dirty="0" err="1">
                <a:latin typeface="Palatino"/>
              </a:rPr>
              <a:t>charge</a:t>
            </a:r>
            <a:r>
              <a:rPr lang="de-AT" sz="1200" dirty="0">
                <a:latin typeface="Palatino"/>
              </a:rPr>
              <a:t> sensitive </a:t>
            </a:r>
            <a:r>
              <a:rPr lang="de-AT" sz="1200" dirty="0" err="1">
                <a:latin typeface="Palatino"/>
              </a:rPr>
              <a:t>amplifier</a:t>
            </a:r>
            <a:r>
              <a:rPr lang="de-AT" sz="1200" dirty="0">
                <a:latin typeface="Palatino"/>
              </a:rPr>
              <a:t> (CSA)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229EAD4A-4A40-6F78-21C9-9C838B5581A8}"/>
              </a:ext>
            </a:extLst>
          </p:cNvPr>
          <p:cNvCxnSpPr>
            <a:cxnSpLocks/>
          </p:cNvCxnSpPr>
          <p:nvPr/>
        </p:nvCxnSpPr>
        <p:spPr>
          <a:xfrm>
            <a:off x="8715765" y="1311245"/>
            <a:ext cx="0" cy="98242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D43E4ABA-5512-12E1-E4E7-3E52940E7583}"/>
              </a:ext>
            </a:extLst>
          </p:cNvPr>
          <p:cNvSpPr txBox="1"/>
          <p:nvPr/>
        </p:nvSpPr>
        <p:spPr>
          <a:xfrm>
            <a:off x="7750705" y="848507"/>
            <a:ext cx="18822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>
                <a:latin typeface="Palatino"/>
              </a:rPr>
              <a:t>UV </a:t>
            </a:r>
            <a:r>
              <a:rPr lang="de-AT" sz="1100" dirty="0" err="1">
                <a:latin typeface="Palatino"/>
              </a:rPr>
              <a:t>laser</a:t>
            </a:r>
            <a:r>
              <a:rPr lang="de-AT" sz="1100" dirty="0">
                <a:latin typeface="Palatino"/>
              </a:rPr>
              <a:t> 375nm</a:t>
            </a:r>
            <a:br>
              <a:rPr lang="de-AT" sz="1100" dirty="0">
                <a:latin typeface="Palatino"/>
              </a:rPr>
            </a:br>
            <a:r>
              <a:rPr lang="de-AT" sz="1100" dirty="0">
                <a:latin typeface="Palatino"/>
              </a:rPr>
              <a:t>(237µm </a:t>
            </a:r>
            <a:r>
              <a:rPr lang="de-AT" sz="1100" dirty="0" err="1">
                <a:latin typeface="Palatino"/>
              </a:rPr>
              <a:t>absorption</a:t>
            </a:r>
            <a:r>
              <a:rPr lang="de-AT" sz="1100" dirty="0">
                <a:latin typeface="Palatino"/>
              </a:rPr>
              <a:t> </a:t>
            </a:r>
            <a:r>
              <a:rPr lang="de-AT" sz="1100" dirty="0" err="1">
                <a:latin typeface="Palatino"/>
              </a:rPr>
              <a:t>length</a:t>
            </a:r>
            <a:r>
              <a:rPr lang="de-AT" sz="1100" dirty="0">
                <a:latin typeface="Palatino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7D09E097-6CE9-FED2-AEAF-284929AACA4E}"/>
                  </a:ext>
                </a:extLst>
              </p:cNvPr>
              <p:cNvSpPr txBox="1"/>
              <p:nvPr/>
            </p:nvSpPr>
            <p:spPr>
              <a:xfrm>
                <a:off x="10673808" y="760963"/>
                <a:ext cx="1033423" cy="3486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de-AT" sz="1050" b="0" i="1" smtClean="0">
                          <a:latin typeface="Cambria Math" panose="02040503050406030204" pitchFamily="18" charset="0"/>
                        </a:rPr>
                        <m:t>𝐶𝐶𝐸</m:t>
                      </m:r>
                      <m:r>
                        <a:rPr lang="de-AT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AT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𝑐𝑜𝑙𝑙𝑒𝑐𝑡𝑒𝑑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𝑑𝑒𝑝𝑜𝑠𝑖𝑡𝑒𝑑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AT" dirty="0"/>
              </a:p>
            </p:txBody>
          </p:sp>
        </mc:Choice>
        <mc:Fallback xmlns=""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7D09E097-6CE9-FED2-AEAF-284929AAC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3808" y="760963"/>
                <a:ext cx="1033423" cy="348685"/>
              </a:xfrm>
              <a:prstGeom prst="rect">
                <a:avLst/>
              </a:prstGeom>
              <a:blipFill>
                <a:blip r:embed="rId6"/>
                <a:stretch>
                  <a:fillRect l="-2367" t="-3509" r="-1775" b="-12281"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13">
            <a:extLst>
              <a:ext uri="{FF2B5EF4-FFF2-40B4-BE49-F238E27FC236}">
                <a16:creationId xmlns:a16="http://schemas.microsoft.com/office/drawing/2014/main" id="{8711A23C-94B3-665C-64E8-87A0996085BD}"/>
              </a:ext>
            </a:extLst>
          </p:cNvPr>
          <p:cNvSpPr txBox="1"/>
          <p:nvPr/>
        </p:nvSpPr>
        <p:spPr>
          <a:xfrm>
            <a:off x="9456598" y="817050"/>
            <a:ext cx="9589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 err="1">
                <a:latin typeface="Palatino"/>
              </a:rPr>
              <a:t>Cividec</a:t>
            </a:r>
            <a:r>
              <a:rPr lang="de-AT" sz="1100" dirty="0">
                <a:latin typeface="Palatino"/>
              </a:rPr>
              <a:t> </a:t>
            </a:r>
            <a:r>
              <a:rPr lang="de-AT" sz="1100" dirty="0" err="1">
                <a:latin typeface="Palatino"/>
              </a:rPr>
              <a:t>Cx</a:t>
            </a:r>
            <a:r>
              <a:rPr lang="de-AT" sz="1100" dirty="0">
                <a:latin typeface="Palatino"/>
              </a:rPr>
              <a:t>-l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89F9FF85-6D52-7F0C-4EB7-C7749B968E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3920" y="2915982"/>
            <a:ext cx="7762631" cy="388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71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B1E93-EA95-9EEB-8353-90FE26A7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17C3131-2AF1-A6CF-3645-D8F6B3BEAE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1179" y="1267651"/>
            <a:ext cx="11208113" cy="4856480"/>
          </a:xfrm>
        </p:spPr>
        <p:txBody>
          <a:bodyPr/>
          <a:lstStyle/>
          <a:p>
            <a:r>
              <a:rPr lang="de-AT" dirty="0">
                <a:ea typeface="Cambria Math" panose="02040503050406030204" pitchFamily="18" charset="0"/>
              </a:rPr>
              <a:t>4H-SiC falls </a:t>
            </a:r>
            <a:r>
              <a:rPr lang="de-AT" dirty="0" err="1">
                <a:ea typeface="Cambria Math" panose="02040503050406030204" pitchFamily="18" charset="0"/>
              </a:rPr>
              <a:t>below</a:t>
            </a:r>
            <a:r>
              <a:rPr lang="de-AT" dirty="0">
                <a:ea typeface="Cambria Math" panose="02040503050406030204" pitchFamily="18" charset="0"/>
              </a:rPr>
              <a:t> 50% by </a:t>
            </a:r>
            <a:r>
              <a:rPr lang="de-AT" dirty="0" err="1">
                <a:ea typeface="Cambria Math" panose="02040503050406030204" pitchFamily="18" charset="0"/>
              </a:rPr>
              <a:t>approx</a:t>
            </a:r>
            <a:r>
              <a:rPr lang="de-AT" dirty="0">
                <a:ea typeface="Cambria Math" panose="02040503050406030204" pitchFamily="18" charset="0"/>
              </a:rPr>
              <a:t>. </a:t>
            </a:r>
            <a:r>
              <a:rPr lang="de-AT" dirty="0" err="1">
                <a:ea typeface="Cambria Math" panose="02040503050406030204" pitchFamily="18" charset="0"/>
              </a:rPr>
              <a:t>one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order</a:t>
            </a:r>
            <a:r>
              <a:rPr lang="de-AT" dirty="0">
                <a:ea typeface="Cambria Math" panose="02040503050406030204" pitchFamily="18" charset="0"/>
              </a:rPr>
              <a:t> of </a:t>
            </a:r>
            <a:r>
              <a:rPr lang="de-AT" dirty="0" err="1">
                <a:ea typeface="Cambria Math" panose="02040503050406030204" pitchFamily="18" charset="0"/>
              </a:rPr>
              <a:t>magnitude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earlier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than</a:t>
            </a:r>
            <a:r>
              <a:rPr lang="de-AT" dirty="0">
                <a:ea typeface="Cambria Math" panose="02040503050406030204" pitchFamily="18" charset="0"/>
              </a:rPr>
              <a:t> Si</a:t>
            </a:r>
          </a:p>
          <a:p>
            <a:r>
              <a:rPr lang="de-AT" dirty="0">
                <a:solidFill>
                  <a:srgbClr val="0047BB"/>
                </a:solidFill>
              </a:rPr>
              <a:t>⇒ </a:t>
            </a:r>
            <a:r>
              <a:rPr lang="de-AT" b="1" dirty="0">
                <a:solidFill>
                  <a:srgbClr val="0047BB"/>
                </a:solidFill>
              </a:rPr>
              <a:t>In </a:t>
            </a:r>
            <a:r>
              <a:rPr lang="de-AT" b="1" dirty="0" err="1">
                <a:solidFill>
                  <a:srgbClr val="0047BB"/>
                </a:solidFill>
              </a:rPr>
              <a:t>terms</a:t>
            </a:r>
            <a:r>
              <a:rPr lang="de-AT" b="1" dirty="0">
                <a:solidFill>
                  <a:srgbClr val="0047BB"/>
                </a:solidFill>
              </a:rPr>
              <a:t> of </a:t>
            </a:r>
            <a:r>
              <a:rPr lang="de-AT" b="1" dirty="0" err="1">
                <a:solidFill>
                  <a:srgbClr val="0047BB"/>
                </a:solidFill>
              </a:rPr>
              <a:t>charge</a:t>
            </a:r>
            <a:r>
              <a:rPr lang="de-AT" b="1" dirty="0">
                <a:solidFill>
                  <a:srgbClr val="0047BB"/>
                </a:solidFill>
              </a:rPr>
              <a:t> </a:t>
            </a:r>
            <a:r>
              <a:rPr lang="de-AT" b="1" dirty="0" err="1">
                <a:solidFill>
                  <a:srgbClr val="0047BB"/>
                </a:solidFill>
              </a:rPr>
              <a:t>collection</a:t>
            </a:r>
            <a:r>
              <a:rPr lang="de-AT" b="1" dirty="0">
                <a:solidFill>
                  <a:srgbClr val="0047BB"/>
                </a:solidFill>
              </a:rPr>
              <a:t>, 4H-SiC PN </a:t>
            </a:r>
            <a:r>
              <a:rPr lang="de-AT" b="1" dirty="0" err="1">
                <a:solidFill>
                  <a:srgbClr val="0047BB"/>
                </a:solidFill>
              </a:rPr>
              <a:t>diodes</a:t>
            </a:r>
            <a:r>
              <a:rPr lang="de-AT" b="1" dirty="0">
                <a:solidFill>
                  <a:srgbClr val="0047BB"/>
                </a:solidFill>
              </a:rPr>
              <a:t> </a:t>
            </a:r>
            <a:r>
              <a:rPr lang="de-AT" b="1" dirty="0" err="1">
                <a:solidFill>
                  <a:srgbClr val="0047BB"/>
                </a:solidFill>
              </a:rPr>
              <a:t>are</a:t>
            </a:r>
            <a:r>
              <a:rPr lang="de-AT" b="1" dirty="0">
                <a:solidFill>
                  <a:srgbClr val="0047BB"/>
                </a:solidFill>
              </a:rPr>
              <a:t> not </a:t>
            </a:r>
            <a:r>
              <a:rPr lang="de-AT" b="1" dirty="0" err="1">
                <a:solidFill>
                  <a:srgbClr val="0047BB"/>
                </a:solidFill>
              </a:rPr>
              <a:t>radiation</a:t>
            </a:r>
            <a:r>
              <a:rPr lang="de-AT" b="1" dirty="0">
                <a:solidFill>
                  <a:srgbClr val="0047BB"/>
                </a:solidFill>
              </a:rPr>
              <a:t> </a:t>
            </a:r>
            <a:r>
              <a:rPr lang="de-AT" b="1" dirty="0" err="1">
                <a:solidFill>
                  <a:srgbClr val="0047BB"/>
                </a:solidFill>
              </a:rPr>
              <a:t>harder</a:t>
            </a:r>
            <a:r>
              <a:rPr lang="de-AT" b="1" dirty="0">
                <a:solidFill>
                  <a:srgbClr val="0047BB"/>
                </a:solidFill>
              </a:rPr>
              <a:t> </a:t>
            </a:r>
            <a:r>
              <a:rPr lang="de-AT" b="1" dirty="0" err="1">
                <a:solidFill>
                  <a:srgbClr val="0047BB"/>
                </a:solidFill>
              </a:rPr>
              <a:t>than</a:t>
            </a:r>
            <a:r>
              <a:rPr lang="de-AT" b="1" dirty="0">
                <a:solidFill>
                  <a:srgbClr val="0047BB"/>
                </a:solidFill>
              </a:rPr>
              <a:t> Si </a:t>
            </a:r>
            <a:br>
              <a:rPr lang="de-AT" dirty="0">
                <a:ea typeface="Cambria Math" panose="02040503050406030204" pitchFamily="18" charset="0"/>
              </a:rPr>
            </a:br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CD3256-AB4D-7DD8-14A0-FA569AAFF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CCE: 4H-SiC vs. Si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3BC8FA0-59EB-C6BE-20B6-9F55E0806C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FA21286-3769-8AFA-36E5-D2177BD83A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0052A8E-44FC-AAAD-E495-5AEE1561A17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11</a:t>
            </a:fld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A570EAB-637B-B10F-FBFC-92A32C977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764" y="2321503"/>
            <a:ext cx="8664496" cy="4332249"/>
          </a:xfrm>
          <a:prstGeom prst="rect">
            <a:avLst/>
          </a:prstGeom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BD54C3FD-ACE8-A1B5-3073-5A706D805944}"/>
              </a:ext>
            </a:extLst>
          </p:cNvPr>
          <p:cNvCxnSpPr>
            <a:cxnSpLocks/>
          </p:cNvCxnSpPr>
          <p:nvPr/>
        </p:nvCxnSpPr>
        <p:spPr>
          <a:xfrm>
            <a:off x="2211355" y="4369139"/>
            <a:ext cx="7759031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E79B51E2-966D-0CAD-7223-3643FE76F6DB}"/>
              </a:ext>
            </a:extLst>
          </p:cNvPr>
          <p:cNvSpPr txBox="1"/>
          <p:nvPr/>
        </p:nvSpPr>
        <p:spPr>
          <a:xfrm>
            <a:off x="9378314" y="3994239"/>
            <a:ext cx="7040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sz="2200" dirty="0">
                <a:latin typeface="Palatino Linotype" panose="02040502050505030304" pitchFamily="18" charset="0"/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402323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B8E81-4744-D6FF-B6BF-F3B18D7A6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67B67F6-7A61-F228-306A-775F5EC333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3" y="1095369"/>
            <a:ext cx="11009489" cy="4856480"/>
          </a:xfrm>
        </p:spPr>
        <p:txBody>
          <a:bodyPr/>
          <a:lstStyle/>
          <a:p>
            <a:pPr lvl="0">
              <a:spcBef>
                <a:spcPts val="1700"/>
              </a:spcBef>
            </a:pPr>
            <a:r>
              <a:rPr lang="de-AT" sz="2000" dirty="0"/>
              <a:t>Large </a:t>
            </a:r>
            <a:r>
              <a:rPr lang="de-AT" sz="2000" dirty="0" err="1"/>
              <a:t>irradiation</a:t>
            </a:r>
            <a:r>
              <a:rPr lang="de-AT" sz="2000" dirty="0"/>
              <a:t> </a:t>
            </a:r>
            <a:r>
              <a:rPr lang="de-AT" sz="2000" dirty="0" err="1"/>
              <a:t>study</a:t>
            </a:r>
            <a:r>
              <a:rPr lang="de-AT" sz="2000" dirty="0"/>
              <a:t> on 4H-SiC PN-</a:t>
            </a:r>
            <a:r>
              <a:rPr lang="de-AT" sz="2000" dirty="0" err="1"/>
              <a:t>diodes</a:t>
            </a:r>
            <a:r>
              <a:rPr lang="de-AT" sz="2000" dirty="0"/>
              <a:t>: </a:t>
            </a:r>
            <a:r>
              <a:rPr lang="de-AT" sz="2000" b="1" dirty="0"/>
              <a:t>181 </a:t>
            </a:r>
            <a:r>
              <a:rPr lang="de-AT" sz="2000" b="1" dirty="0" err="1"/>
              <a:t>diodes</a:t>
            </a:r>
            <a:r>
              <a:rPr lang="de-AT" sz="2000" dirty="0"/>
              <a:t>, 24 </a:t>
            </a:r>
            <a:r>
              <a:rPr lang="de-AT" sz="2000" dirty="0" err="1"/>
              <a:t>GeV</a:t>
            </a:r>
            <a:r>
              <a:rPr lang="de-AT" sz="2000" dirty="0"/>
              <a:t> </a:t>
            </a:r>
            <a:r>
              <a:rPr lang="de-AT" sz="2000" dirty="0" err="1"/>
              <a:t>protons</a:t>
            </a:r>
            <a:r>
              <a:rPr lang="de-AT" sz="2000" dirty="0"/>
              <a:t> &amp; </a:t>
            </a:r>
            <a:r>
              <a:rPr lang="de-AT" sz="2000" dirty="0" err="1"/>
              <a:t>reactor</a:t>
            </a:r>
            <a:r>
              <a:rPr lang="de-AT" sz="2000" dirty="0"/>
              <a:t> </a:t>
            </a:r>
            <a:r>
              <a:rPr lang="de-AT" sz="2000" dirty="0" err="1"/>
              <a:t>neutrons</a:t>
            </a:r>
            <a:r>
              <a:rPr lang="de-AT" sz="2000" dirty="0"/>
              <a:t>, 2 </a:t>
            </a:r>
            <a:r>
              <a:rPr lang="de-AT" sz="2000" dirty="0" err="1"/>
              <a:t>epi</a:t>
            </a:r>
            <a:r>
              <a:rPr lang="de-AT" sz="2000" dirty="0"/>
              <a:t> </a:t>
            </a:r>
            <a:r>
              <a:rPr lang="de-AT" sz="2000" dirty="0" err="1"/>
              <a:t>thicknesses</a:t>
            </a:r>
            <a:r>
              <a:rPr lang="de-AT" sz="2000" dirty="0"/>
              <a:t>, </a:t>
            </a:r>
            <a:r>
              <a:rPr lang="de-AT" sz="2000" dirty="0" err="1"/>
              <a:t>fluences</a:t>
            </a:r>
            <a:r>
              <a:rPr lang="de-AT" sz="2000" dirty="0"/>
              <a:t> </a:t>
            </a:r>
            <a:r>
              <a:rPr lang="de-AT" sz="2000" dirty="0" err="1"/>
              <a:t>over</a:t>
            </a:r>
            <a:r>
              <a:rPr lang="de-AT" sz="2000" dirty="0"/>
              <a:t> &gt;4 </a:t>
            </a:r>
            <a:r>
              <a:rPr lang="de-AT" sz="2000" dirty="0" err="1"/>
              <a:t>orders</a:t>
            </a:r>
            <a:r>
              <a:rPr lang="de-AT" sz="2000" dirty="0"/>
              <a:t> of </a:t>
            </a:r>
            <a:r>
              <a:rPr lang="de-AT" sz="2000" dirty="0" err="1"/>
              <a:t>magnitude</a:t>
            </a:r>
            <a:endParaRPr lang="de-AT" sz="2000" dirty="0"/>
          </a:p>
          <a:p>
            <a:pPr lvl="0">
              <a:spcBef>
                <a:spcPts val="1700"/>
              </a:spcBef>
            </a:pPr>
            <a:r>
              <a:rPr lang="de-AT" sz="2000" b="1" dirty="0">
                <a:solidFill>
                  <a:srgbClr val="0047BB"/>
                </a:solidFill>
              </a:rPr>
              <a:t>CV / </a:t>
            </a:r>
            <a:r>
              <a:rPr lang="de-AT" sz="2000" b="1" dirty="0" err="1">
                <a:solidFill>
                  <a:srgbClr val="0047BB"/>
                </a:solidFill>
              </a:rPr>
              <a:t>doping</a:t>
            </a:r>
            <a:r>
              <a:rPr lang="de-AT" sz="2000" b="1" dirty="0">
                <a:solidFill>
                  <a:srgbClr val="0047BB"/>
                </a:solidFill>
              </a:rPr>
              <a:t>:</a:t>
            </a:r>
            <a:r>
              <a:rPr lang="de-AT" sz="2000" dirty="0">
                <a:solidFill>
                  <a:srgbClr val="0047BB"/>
                </a:solidFill>
              </a:rPr>
              <a:t> </a:t>
            </a:r>
            <a:r>
              <a:rPr lang="de-AT" sz="2000" dirty="0" err="1"/>
              <a:t>donor</a:t>
            </a:r>
            <a:r>
              <a:rPr lang="de-AT" sz="2000" dirty="0"/>
              <a:t> </a:t>
            </a:r>
            <a:r>
              <a:rPr lang="de-AT" sz="2000" dirty="0" err="1"/>
              <a:t>removal</a:t>
            </a:r>
            <a:r>
              <a:rPr lang="de-AT" sz="2000" dirty="0"/>
              <a:t> </a:t>
            </a:r>
            <a:r>
              <a:rPr lang="de-AT" sz="2000" dirty="0" err="1"/>
              <a:t>up</a:t>
            </a:r>
            <a:r>
              <a:rPr lang="de-AT" sz="2000" dirty="0"/>
              <a:t> to ~1e13; </a:t>
            </a:r>
            <a:r>
              <a:rPr lang="de-AT" sz="2000" dirty="0" err="1"/>
              <a:t>device</a:t>
            </a:r>
            <a:r>
              <a:rPr lang="de-AT" sz="2000" dirty="0"/>
              <a:t> </a:t>
            </a:r>
            <a:r>
              <a:rPr lang="de-AT" sz="2000" dirty="0" err="1"/>
              <a:t>then</a:t>
            </a:r>
            <a:r>
              <a:rPr lang="de-AT" sz="2000" dirty="0"/>
              <a:t> </a:t>
            </a:r>
            <a:r>
              <a:rPr lang="de-AT" sz="2000" dirty="0" err="1"/>
              <a:t>becomes</a:t>
            </a:r>
            <a:r>
              <a:rPr lang="de-AT" sz="2000" dirty="0"/>
              <a:t> semi-</a:t>
            </a:r>
            <a:r>
              <a:rPr lang="de-AT" sz="2000" dirty="0" err="1"/>
              <a:t>insulating</a:t>
            </a:r>
            <a:r>
              <a:rPr lang="de-AT" sz="2000" dirty="0"/>
              <a:t> (</a:t>
            </a:r>
            <a:r>
              <a:rPr lang="de-AT" sz="2000" dirty="0" err="1"/>
              <a:t>geometric</a:t>
            </a:r>
            <a:r>
              <a:rPr lang="de-AT" sz="2000" dirty="0"/>
              <a:t> </a:t>
            </a:r>
            <a:r>
              <a:rPr lang="de-AT" sz="2000" dirty="0" err="1"/>
              <a:t>capacitance</a:t>
            </a:r>
            <a:r>
              <a:rPr lang="de-AT" sz="2000" dirty="0"/>
              <a:t>)</a:t>
            </a:r>
          </a:p>
          <a:p>
            <a:pPr lvl="0">
              <a:spcBef>
                <a:spcPts val="1700"/>
              </a:spcBef>
            </a:pPr>
            <a:r>
              <a:rPr lang="de-AT" sz="2000" b="1" dirty="0">
                <a:solidFill>
                  <a:srgbClr val="0047BB"/>
                </a:solidFill>
              </a:rPr>
              <a:t>Forward IV:</a:t>
            </a:r>
            <a:r>
              <a:rPr lang="de-AT" sz="2000" dirty="0">
                <a:solidFill>
                  <a:srgbClr val="0047BB"/>
                </a:solidFill>
              </a:rPr>
              <a:t> </a:t>
            </a:r>
            <a:r>
              <a:rPr lang="de-AT" sz="2000" dirty="0"/>
              <a:t>turn-on </a:t>
            </a:r>
            <a:r>
              <a:rPr lang="de-AT" sz="2000" dirty="0" err="1"/>
              <a:t>shifts</a:t>
            </a:r>
            <a:r>
              <a:rPr lang="de-AT" sz="2000" dirty="0"/>
              <a:t> to </a:t>
            </a:r>
            <a:r>
              <a:rPr lang="de-AT" sz="2000" dirty="0" err="1"/>
              <a:t>higher</a:t>
            </a:r>
            <a:r>
              <a:rPr lang="de-AT" sz="2000" dirty="0"/>
              <a:t> </a:t>
            </a:r>
            <a:r>
              <a:rPr lang="de-AT" sz="2000" dirty="0" err="1"/>
              <a:t>voltage</a:t>
            </a:r>
            <a:r>
              <a:rPr lang="de-AT" sz="2000" dirty="0"/>
              <a:t> </a:t>
            </a:r>
            <a:r>
              <a:rPr lang="de-A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de-AT" sz="2000" dirty="0"/>
              <a:t> progressive </a:t>
            </a:r>
            <a:r>
              <a:rPr lang="de-AT" sz="2000" dirty="0" err="1"/>
              <a:t>loss</a:t>
            </a:r>
            <a:r>
              <a:rPr lang="de-AT" sz="2000" dirty="0"/>
              <a:t> of </a:t>
            </a:r>
            <a:r>
              <a:rPr lang="de-AT" sz="2000" dirty="0" err="1"/>
              <a:t>rectification</a:t>
            </a:r>
            <a:endParaRPr lang="de-AT" sz="2000" dirty="0"/>
          </a:p>
          <a:p>
            <a:pPr lvl="0">
              <a:spcBef>
                <a:spcPts val="1700"/>
              </a:spcBef>
            </a:pPr>
            <a:r>
              <a:rPr lang="de-AT" sz="2000" b="1" dirty="0">
                <a:solidFill>
                  <a:srgbClr val="0047BB"/>
                </a:solidFill>
              </a:rPr>
              <a:t>Reverse IV:</a:t>
            </a:r>
            <a:r>
              <a:rPr lang="de-AT" sz="2000" dirty="0">
                <a:solidFill>
                  <a:srgbClr val="0047BB"/>
                </a:solidFill>
              </a:rPr>
              <a:t> </a:t>
            </a:r>
            <a:r>
              <a:rPr lang="de-AT" sz="2000" dirty="0" err="1"/>
              <a:t>leakage</a:t>
            </a:r>
            <a:r>
              <a:rPr lang="de-AT" sz="2000" dirty="0"/>
              <a:t> </a:t>
            </a:r>
            <a:r>
              <a:rPr lang="de-AT" sz="2000" dirty="0" err="1"/>
              <a:t>stays</a:t>
            </a:r>
            <a:r>
              <a:rPr lang="de-AT" sz="2000" dirty="0"/>
              <a:t> </a:t>
            </a:r>
            <a:r>
              <a:rPr lang="de-AT" sz="2000" dirty="0" err="1"/>
              <a:t>remarkably</a:t>
            </a:r>
            <a:r>
              <a:rPr lang="de-AT" sz="2000" dirty="0"/>
              <a:t> low (&lt;10 </a:t>
            </a:r>
            <a:r>
              <a:rPr lang="de-AT" sz="2000" dirty="0" err="1"/>
              <a:t>pA</a:t>
            </a:r>
            <a:r>
              <a:rPr lang="de-AT" sz="2000" dirty="0"/>
              <a:t>/mm²) </a:t>
            </a:r>
            <a:r>
              <a:rPr lang="de-AT" sz="2000" dirty="0" err="1"/>
              <a:t>up</a:t>
            </a:r>
            <a:r>
              <a:rPr lang="de-AT" sz="2000" dirty="0"/>
              <a:t> to 2e17; </a:t>
            </a:r>
            <a:r>
              <a:rPr lang="de-AT" sz="2000" b="1" dirty="0">
                <a:solidFill>
                  <a:srgbClr val="0047BB"/>
                </a:solidFill>
              </a:rPr>
              <a:t>not </a:t>
            </a:r>
            <a:r>
              <a:rPr lang="de-AT" sz="2000" b="1" dirty="0" err="1">
                <a:solidFill>
                  <a:srgbClr val="0047BB"/>
                </a:solidFill>
              </a:rPr>
              <a:t>described</a:t>
            </a:r>
            <a:r>
              <a:rPr lang="de-AT" sz="2000" b="1" dirty="0">
                <a:solidFill>
                  <a:srgbClr val="0047BB"/>
                </a:solidFill>
              </a:rPr>
              <a:t> by the Si damage </a:t>
            </a:r>
            <a:r>
              <a:rPr lang="de-AT" sz="2000" b="1" dirty="0" err="1">
                <a:solidFill>
                  <a:srgbClr val="0047BB"/>
                </a:solidFill>
              </a:rPr>
              <a:t>model</a:t>
            </a:r>
            <a:r>
              <a:rPr lang="de-AT" sz="2000" b="1" dirty="0">
                <a:solidFill>
                  <a:srgbClr val="0047BB"/>
                </a:solidFill>
              </a:rPr>
              <a:t> (ΔI = αΦV)</a:t>
            </a:r>
            <a:r>
              <a:rPr lang="de-AT" sz="2000" dirty="0">
                <a:solidFill>
                  <a:srgbClr val="0047BB"/>
                </a:solidFill>
              </a:rPr>
              <a:t> </a:t>
            </a:r>
          </a:p>
          <a:p>
            <a:pPr lvl="0">
              <a:spcBef>
                <a:spcPts val="1200"/>
              </a:spcBef>
            </a:pPr>
            <a:r>
              <a:rPr lang="de-AT" sz="2000" b="1" dirty="0">
                <a:solidFill>
                  <a:srgbClr val="0047BB"/>
                </a:solidFill>
              </a:rPr>
              <a:t>CCE:</a:t>
            </a:r>
            <a:r>
              <a:rPr lang="de-AT" sz="2000" dirty="0"/>
              <a:t> </a:t>
            </a:r>
            <a:r>
              <a:rPr lang="de-AT" sz="2000" dirty="0" err="1"/>
              <a:t>drops</a:t>
            </a:r>
            <a:r>
              <a:rPr lang="de-AT" sz="2000" dirty="0"/>
              <a:t> </a:t>
            </a:r>
            <a:r>
              <a:rPr lang="de-AT" sz="2000" dirty="0" err="1"/>
              <a:t>below</a:t>
            </a:r>
            <a:r>
              <a:rPr lang="de-AT" sz="2000" dirty="0"/>
              <a:t> 50% </a:t>
            </a:r>
            <a:r>
              <a:rPr lang="de-AT" sz="2000" dirty="0" err="1"/>
              <a:t>roughly</a:t>
            </a:r>
            <a:r>
              <a:rPr lang="de-AT" sz="2000" dirty="0"/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one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order</a:t>
            </a:r>
            <a:r>
              <a:rPr lang="de-AT" sz="2000" b="1" dirty="0">
                <a:solidFill>
                  <a:srgbClr val="0047BB"/>
                </a:solidFill>
              </a:rPr>
              <a:t> of </a:t>
            </a:r>
            <a:r>
              <a:rPr lang="de-AT" sz="2000" b="1" dirty="0" err="1">
                <a:solidFill>
                  <a:srgbClr val="0047BB"/>
                </a:solidFill>
              </a:rPr>
              <a:t>magnitude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earlier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than</a:t>
            </a:r>
            <a:r>
              <a:rPr lang="de-AT" sz="2000" b="1" dirty="0">
                <a:solidFill>
                  <a:srgbClr val="0047BB"/>
                </a:solidFill>
              </a:rPr>
              <a:t> Si</a:t>
            </a:r>
            <a:br>
              <a:rPr lang="de-AT" sz="2000" b="1" dirty="0">
                <a:solidFill>
                  <a:srgbClr val="0047BB"/>
                </a:solidFill>
              </a:rPr>
            </a:br>
            <a:r>
              <a:rPr lang="de-AT" sz="2000" dirty="0">
                <a:solidFill>
                  <a:srgbClr val="0047BB"/>
                </a:solidFill>
              </a:rPr>
              <a:t>⇒ </a:t>
            </a:r>
            <a:r>
              <a:rPr lang="de-AT" sz="2000" b="1" dirty="0">
                <a:solidFill>
                  <a:srgbClr val="0047BB"/>
                </a:solidFill>
              </a:rPr>
              <a:t>In </a:t>
            </a:r>
            <a:r>
              <a:rPr lang="de-AT" sz="2000" b="1" dirty="0" err="1">
                <a:solidFill>
                  <a:srgbClr val="0047BB"/>
                </a:solidFill>
              </a:rPr>
              <a:t>terms</a:t>
            </a:r>
            <a:r>
              <a:rPr lang="de-AT" sz="2000" b="1" dirty="0">
                <a:solidFill>
                  <a:srgbClr val="0047BB"/>
                </a:solidFill>
              </a:rPr>
              <a:t> of </a:t>
            </a:r>
            <a:r>
              <a:rPr lang="de-AT" sz="2000" b="1" dirty="0" err="1">
                <a:solidFill>
                  <a:srgbClr val="0047BB"/>
                </a:solidFill>
              </a:rPr>
              <a:t>charge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collection</a:t>
            </a:r>
            <a:r>
              <a:rPr lang="de-AT" sz="2000" b="1" dirty="0">
                <a:solidFill>
                  <a:srgbClr val="0047BB"/>
                </a:solidFill>
              </a:rPr>
              <a:t>, 4H-SiC PN </a:t>
            </a:r>
            <a:r>
              <a:rPr lang="de-AT" sz="2000" b="1" dirty="0" err="1">
                <a:solidFill>
                  <a:srgbClr val="0047BB"/>
                </a:solidFill>
              </a:rPr>
              <a:t>diodes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are</a:t>
            </a:r>
            <a:r>
              <a:rPr lang="de-AT" sz="2000" b="1" dirty="0">
                <a:solidFill>
                  <a:srgbClr val="0047BB"/>
                </a:solidFill>
              </a:rPr>
              <a:t> not </a:t>
            </a:r>
            <a:r>
              <a:rPr lang="de-AT" sz="2000" b="1" dirty="0" err="1">
                <a:solidFill>
                  <a:srgbClr val="0047BB"/>
                </a:solidFill>
              </a:rPr>
              <a:t>radiation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harder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than</a:t>
            </a:r>
            <a:r>
              <a:rPr lang="de-AT" sz="2000" b="1" dirty="0">
                <a:solidFill>
                  <a:srgbClr val="0047BB"/>
                </a:solidFill>
              </a:rPr>
              <a:t> </a:t>
            </a:r>
            <a:r>
              <a:rPr lang="de-AT" sz="2000" b="1" dirty="0" err="1">
                <a:solidFill>
                  <a:srgbClr val="0047BB"/>
                </a:solidFill>
              </a:rPr>
              <a:t>silicon</a:t>
            </a:r>
            <a:endParaRPr lang="de-AT" sz="2000" b="1" dirty="0">
              <a:solidFill>
                <a:srgbClr val="0047BB"/>
              </a:solidFill>
            </a:endParaRPr>
          </a:p>
          <a:p>
            <a:pPr lvl="1">
              <a:spcBef>
                <a:spcPts val="1200"/>
              </a:spcBef>
              <a:buFont typeface="Symbol" panose="05050102010706020507" pitchFamily="18" charset="2"/>
              <a:buChar char="-"/>
            </a:pPr>
            <a:r>
              <a:rPr lang="de-AT" sz="1600" b="1" dirty="0">
                <a:solidFill>
                  <a:srgbClr val="FF0000"/>
                </a:solidFill>
              </a:rPr>
              <a:t>Bad </a:t>
            </a:r>
            <a:r>
              <a:rPr lang="de-AT" sz="1600" b="1" dirty="0" err="1">
                <a:solidFill>
                  <a:srgbClr val="FF0000"/>
                </a:solidFill>
              </a:rPr>
              <a:t>news</a:t>
            </a:r>
            <a:r>
              <a:rPr lang="de-AT" sz="1600" b="1" dirty="0">
                <a:solidFill>
                  <a:srgbClr val="FF0000"/>
                </a:solidFill>
              </a:rPr>
              <a:t> for HEP </a:t>
            </a:r>
            <a:r>
              <a:rPr lang="de-AT" sz="1600" b="1" dirty="0" err="1">
                <a:solidFill>
                  <a:srgbClr val="FF0000"/>
                </a:solidFill>
              </a:rPr>
              <a:t>applications</a:t>
            </a:r>
            <a:r>
              <a:rPr lang="de-AT" sz="1600" b="1" dirty="0">
                <a:solidFill>
                  <a:srgbClr val="FF0000"/>
                </a:solidFill>
              </a:rPr>
              <a:t>: MIP </a:t>
            </a:r>
            <a:r>
              <a:rPr lang="de-AT" sz="1600" b="1" dirty="0" err="1">
                <a:solidFill>
                  <a:srgbClr val="FF0000"/>
                </a:solidFill>
              </a:rPr>
              <a:t>detection</a:t>
            </a:r>
            <a:r>
              <a:rPr lang="de-AT" sz="1600" b="1" dirty="0">
                <a:solidFill>
                  <a:srgbClr val="FF0000"/>
                </a:solidFill>
              </a:rPr>
              <a:t> </a:t>
            </a:r>
            <a:r>
              <a:rPr lang="de-AT" sz="1600" b="1" dirty="0" err="1">
                <a:solidFill>
                  <a:srgbClr val="FF0000"/>
                </a:solidFill>
              </a:rPr>
              <a:t>becomes</a:t>
            </a:r>
            <a:r>
              <a:rPr lang="de-AT" sz="1600" b="1" dirty="0">
                <a:solidFill>
                  <a:srgbClr val="FF0000"/>
                </a:solidFill>
              </a:rPr>
              <a:t> </a:t>
            </a:r>
            <a:r>
              <a:rPr lang="de-AT" sz="1600" b="1" dirty="0" err="1">
                <a:solidFill>
                  <a:srgbClr val="FF0000"/>
                </a:solidFill>
              </a:rPr>
              <a:t>very</a:t>
            </a:r>
            <a:r>
              <a:rPr lang="de-AT" sz="1600" b="1" dirty="0">
                <a:solidFill>
                  <a:srgbClr val="FF0000"/>
                </a:solidFill>
              </a:rPr>
              <a:t> </a:t>
            </a:r>
            <a:r>
              <a:rPr lang="de-AT" sz="1600" b="1" dirty="0" err="1">
                <a:solidFill>
                  <a:srgbClr val="FF0000"/>
                </a:solidFill>
              </a:rPr>
              <a:t>challenging</a:t>
            </a:r>
            <a:r>
              <a:rPr lang="de-AT" sz="1600" b="1" dirty="0">
                <a:solidFill>
                  <a:srgbClr val="FF0000"/>
                </a:solidFill>
              </a:rPr>
              <a:t> </a:t>
            </a:r>
            <a:r>
              <a:rPr lang="de-AT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de-AT" sz="1600" b="1" dirty="0">
                <a:solidFill>
                  <a:srgbClr val="FF0000"/>
                </a:solidFill>
              </a:rPr>
              <a:t> </a:t>
            </a:r>
            <a:r>
              <a:rPr lang="de-AT" sz="1600" b="1" dirty="0" err="1">
                <a:solidFill>
                  <a:srgbClr val="FF0000"/>
                </a:solidFill>
              </a:rPr>
              <a:t>SiC</a:t>
            </a:r>
            <a:r>
              <a:rPr lang="de-AT" sz="1600" b="1" dirty="0">
                <a:solidFill>
                  <a:srgbClr val="FF0000"/>
                </a:solidFill>
              </a:rPr>
              <a:t> LGADs</a:t>
            </a:r>
          </a:p>
          <a:p>
            <a:pPr lvl="1">
              <a:spcBef>
                <a:spcPts val="1200"/>
              </a:spcBef>
              <a:buFont typeface="Symbol" panose="05050102010706020507" pitchFamily="18" charset="2"/>
              <a:buChar char="-"/>
            </a:pPr>
            <a:r>
              <a:rPr lang="de-AT" sz="1600" b="1" dirty="0">
                <a:solidFill>
                  <a:srgbClr val="00B050"/>
                </a:solidFill>
              </a:rPr>
              <a:t>Ion </a:t>
            </a:r>
            <a:r>
              <a:rPr lang="de-AT" sz="1600" b="1" dirty="0" err="1">
                <a:solidFill>
                  <a:srgbClr val="00B050"/>
                </a:solidFill>
              </a:rPr>
              <a:t>therapy</a:t>
            </a:r>
            <a:r>
              <a:rPr lang="de-AT" sz="1600" b="1" dirty="0">
                <a:solidFill>
                  <a:srgbClr val="00B050"/>
                </a:solidFill>
              </a:rPr>
              <a:t> and </a:t>
            </a:r>
            <a:r>
              <a:rPr lang="de-AT" sz="1600" b="1" dirty="0" err="1">
                <a:solidFill>
                  <a:srgbClr val="00B050"/>
                </a:solidFill>
              </a:rPr>
              <a:t>fusion</a:t>
            </a:r>
            <a:r>
              <a:rPr lang="de-AT" sz="1600" b="1" dirty="0">
                <a:solidFill>
                  <a:srgbClr val="00B050"/>
                </a:solidFill>
              </a:rPr>
              <a:t>: </a:t>
            </a:r>
            <a:r>
              <a:rPr lang="de-AT" sz="1600" b="1" dirty="0" err="1">
                <a:solidFill>
                  <a:srgbClr val="00B050"/>
                </a:solidFill>
              </a:rPr>
              <a:t>higher</a:t>
            </a:r>
            <a:r>
              <a:rPr lang="de-AT" sz="1600" b="1" dirty="0">
                <a:solidFill>
                  <a:srgbClr val="00B050"/>
                </a:solidFill>
              </a:rPr>
              <a:t> </a:t>
            </a:r>
            <a:r>
              <a:rPr lang="de-AT" sz="1600" b="1" dirty="0" err="1">
                <a:solidFill>
                  <a:srgbClr val="00B050"/>
                </a:solidFill>
              </a:rPr>
              <a:t>energy</a:t>
            </a:r>
            <a:r>
              <a:rPr lang="de-AT" sz="1600" b="1" dirty="0">
                <a:solidFill>
                  <a:srgbClr val="00B050"/>
                </a:solidFill>
              </a:rPr>
              <a:t> </a:t>
            </a:r>
            <a:r>
              <a:rPr lang="de-AT" sz="1600" b="1" dirty="0" err="1">
                <a:solidFill>
                  <a:srgbClr val="00B050"/>
                </a:solidFill>
              </a:rPr>
              <a:t>deposition</a:t>
            </a:r>
            <a:r>
              <a:rPr lang="de-AT" sz="1600" b="1" dirty="0">
                <a:solidFill>
                  <a:srgbClr val="00B050"/>
                </a:solidFill>
              </a:rPr>
              <a:t> of </a:t>
            </a:r>
            <a:r>
              <a:rPr lang="de-AT" sz="1600" b="1" dirty="0" err="1">
                <a:solidFill>
                  <a:srgbClr val="00B050"/>
                </a:solidFill>
              </a:rPr>
              <a:t>particles</a:t>
            </a:r>
            <a:r>
              <a:rPr lang="de-AT" sz="1600" b="1" dirty="0">
                <a:solidFill>
                  <a:srgbClr val="00B050"/>
                </a:solidFill>
              </a:rPr>
              <a:t> </a:t>
            </a:r>
            <a:r>
              <a:rPr lang="de-AT" sz="1600" b="1" dirty="0" err="1">
                <a:solidFill>
                  <a:srgbClr val="00B050"/>
                </a:solidFill>
              </a:rPr>
              <a:t>compensates</a:t>
            </a:r>
            <a:r>
              <a:rPr lang="de-AT" sz="1600" b="1" dirty="0">
                <a:solidFill>
                  <a:srgbClr val="00B050"/>
                </a:solidFill>
              </a:rPr>
              <a:t> for </a:t>
            </a:r>
            <a:r>
              <a:rPr lang="de-AT" sz="1600" b="1" dirty="0" err="1">
                <a:solidFill>
                  <a:srgbClr val="00B050"/>
                </a:solidFill>
              </a:rPr>
              <a:t>lower</a:t>
            </a:r>
            <a:r>
              <a:rPr lang="de-AT" sz="1600" b="1" dirty="0">
                <a:solidFill>
                  <a:srgbClr val="00B050"/>
                </a:solidFill>
              </a:rPr>
              <a:t> CCE i.e. low </a:t>
            </a:r>
            <a:r>
              <a:rPr lang="de-AT" sz="1600" b="1" dirty="0" err="1">
                <a:solidFill>
                  <a:srgbClr val="00B050"/>
                </a:solidFill>
              </a:rPr>
              <a:t>leakage</a:t>
            </a:r>
            <a:r>
              <a:rPr lang="de-AT" sz="1600" b="1" dirty="0">
                <a:solidFill>
                  <a:srgbClr val="00B050"/>
                </a:solidFill>
              </a:rPr>
              <a:t> and thermal </a:t>
            </a:r>
            <a:r>
              <a:rPr lang="de-AT" sz="1600" b="1" dirty="0" err="1">
                <a:solidFill>
                  <a:srgbClr val="00B050"/>
                </a:solidFill>
              </a:rPr>
              <a:t>robustness</a:t>
            </a:r>
            <a:r>
              <a:rPr lang="de-AT" sz="1600" b="1" dirty="0">
                <a:solidFill>
                  <a:srgbClr val="00B050"/>
                </a:solidFill>
              </a:rPr>
              <a:t> still </a:t>
            </a:r>
            <a:r>
              <a:rPr lang="de-AT" sz="1600" b="1" dirty="0" err="1">
                <a:solidFill>
                  <a:srgbClr val="00B050"/>
                </a:solidFill>
              </a:rPr>
              <a:t>offer</a:t>
            </a:r>
            <a:r>
              <a:rPr lang="de-AT" sz="1600" b="1" dirty="0">
                <a:solidFill>
                  <a:srgbClr val="00B050"/>
                </a:solidFill>
              </a:rPr>
              <a:t> </a:t>
            </a:r>
            <a:r>
              <a:rPr lang="de-AT" sz="1600" b="1" dirty="0" err="1">
                <a:solidFill>
                  <a:srgbClr val="00B050"/>
                </a:solidFill>
              </a:rPr>
              <a:t>significant</a:t>
            </a:r>
            <a:r>
              <a:rPr lang="de-AT" sz="1600" b="1" dirty="0">
                <a:solidFill>
                  <a:srgbClr val="00B050"/>
                </a:solidFill>
              </a:rPr>
              <a:t> </a:t>
            </a:r>
            <a:r>
              <a:rPr lang="de-AT" sz="1600" b="1" dirty="0" err="1">
                <a:solidFill>
                  <a:srgbClr val="00B050"/>
                </a:solidFill>
              </a:rPr>
              <a:t>advantages</a:t>
            </a:r>
            <a:endParaRPr lang="de-AT" sz="2000" b="1" dirty="0">
              <a:solidFill>
                <a:srgbClr val="0047BB"/>
              </a:solidFill>
            </a:endParaRPr>
          </a:p>
          <a:p>
            <a:pPr>
              <a:spcBef>
                <a:spcPts val="1700"/>
              </a:spcBef>
            </a:pPr>
            <a:r>
              <a:rPr lang="de-AT" sz="2000" b="1" dirty="0">
                <a:solidFill>
                  <a:srgbClr val="0047BB"/>
                </a:solidFill>
              </a:rPr>
              <a:t>Outlook:</a:t>
            </a:r>
            <a:r>
              <a:rPr lang="de-AT" sz="2000" dirty="0"/>
              <a:t> </a:t>
            </a:r>
            <a:r>
              <a:rPr lang="de-AT" sz="2000" dirty="0" err="1"/>
              <a:t>dataset</a:t>
            </a:r>
            <a:r>
              <a:rPr lang="de-AT" sz="2000" dirty="0"/>
              <a:t> </a:t>
            </a:r>
            <a:r>
              <a:rPr lang="de-AT" sz="2000" dirty="0" err="1"/>
              <a:t>feeds</a:t>
            </a:r>
            <a:r>
              <a:rPr lang="de-AT" sz="2000" dirty="0"/>
              <a:t> </a:t>
            </a:r>
            <a:r>
              <a:rPr lang="de-AT" sz="2000" dirty="0" err="1"/>
              <a:t>refinement</a:t>
            </a:r>
            <a:r>
              <a:rPr lang="de-AT" sz="2000" dirty="0"/>
              <a:t> of the Vienna TCAD damage </a:t>
            </a:r>
            <a:r>
              <a:rPr lang="de-AT" sz="2000" dirty="0" err="1"/>
              <a:t>model</a:t>
            </a:r>
            <a:r>
              <a:rPr lang="de-AT" sz="2000" dirty="0"/>
              <a:t>; </a:t>
            </a:r>
            <a:r>
              <a:rPr lang="de-AT" sz="2000" dirty="0" err="1"/>
              <a:t>hardness-factor</a:t>
            </a:r>
            <a:r>
              <a:rPr lang="de-AT" sz="2000" dirty="0"/>
              <a:t> / NIEL </a:t>
            </a:r>
            <a:r>
              <a:rPr lang="de-AT" sz="2000" dirty="0" err="1"/>
              <a:t>analysis</a:t>
            </a:r>
            <a:r>
              <a:rPr lang="de-AT" sz="2000" dirty="0"/>
              <a:t> </a:t>
            </a:r>
            <a:r>
              <a:rPr lang="de-AT" sz="2000" dirty="0" err="1"/>
              <a:t>follows</a:t>
            </a:r>
            <a:r>
              <a:rPr lang="de-AT" sz="2000" dirty="0"/>
              <a:t> (e.g. </a:t>
            </a:r>
            <a:r>
              <a:rPr lang="de-AT" sz="2000" dirty="0" err="1"/>
              <a:t>protons</a:t>
            </a:r>
            <a:r>
              <a:rPr lang="de-AT" sz="2000" dirty="0"/>
              <a:t> </a:t>
            </a:r>
            <a:r>
              <a:rPr lang="de-AT" sz="2000" dirty="0" err="1"/>
              <a:t>degrade</a:t>
            </a:r>
            <a:r>
              <a:rPr lang="de-AT" sz="2000" dirty="0"/>
              <a:t> CCE </a:t>
            </a:r>
            <a:r>
              <a:rPr lang="de-AT" sz="2000" dirty="0" err="1"/>
              <a:t>slightly</a:t>
            </a:r>
            <a:r>
              <a:rPr lang="de-AT" sz="2000" dirty="0"/>
              <a:t> </a:t>
            </a:r>
            <a:r>
              <a:rPr lang="de-AT" sz="2000" dirty="0" err="1"/>
              <a:t>faster</a:t>
            </a:r>
            <a:r>
              <a:rPr lang="de-AT" sz="2000" dirty="0"/>
              <a:t>); </a:t>
            </a:r>
            <a:r>
              <a:rPr lang="de-AT" sz="2000" dirty="0" err="1"/>
              <a:t>temperature</a:t>
            </a:r>
            <a:r>
              <a:rPr lang="de-AT" sz="2000" dirty="0"/>
              <a:t> </a:t>
            </a:r>
            <a:r>
              <a:rPr lang="de-AT" sz="2000" dirty="0" err="1"/>
              <a:t>dependent</a:t>
            </a:r>
            <a:r>
              <a:rPr lang="de-AT" sz="2000" dirty="0"/>
              <a:t> </a:t>
            </a:r>
            <a:r>
              <a:rPr lang="de-AT" sz="2000" dirty="0" err="1"/>
              <a:t>studies</a:t>
            </a:r>
            <a:r>
              <a:rPr lang="de-AT" sz="2000" dirty="0"/>
              <a:t> in the </a:t>
            </a:r>
            <a:r>
              <a:rPr lang="de-AT" sz="2000" dirty="0" err="1"/>
              <a:t>next</a:t>
            </a:r>
            <a:r>
              <a:rPr lang="de-AT" sz="2000" dirty="0"/>
              <a:t> step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6B8462-600D-0B4B-0DD6-622BEC6CC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Summary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E288FB3D-4308-04D7-A4D7-224CDCAFDAA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AC64C9F-71DF-242F-61AF-166B30F26C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270677D4-BC72-A5A7-D658-44BEF5281A6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41595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C4396F-925A-B786-E9CE-F2D216D0765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77A154-476D-7A59-BF76-9A8A2A33C2A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6E70D6-D3DC-CA37-8A2B-E539FBDC60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13</a:t>
            </a:fld>
            <a:endParaRPr lang="de-AT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5774646D-0688-E71A-5B7E-E8C3BDAE290B}"/>
              </a:ext>
            </a:extLst>
          </p:cNvPr>
          <p:cNvSpPr txBox="1">
            <a:spLocks/>
          </p:cNvSpPr>
          <p:nvPr/>
        </p:nvSpPr>
        <p:spPr>
          <a:xfrm>
            <a:off x="1505526" y="1185215"/>
            <a:ext cx="9180945" cy="71882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6600" dirty="0" err="1"/>
              <a:t>Thank</a:t>
            </a:r>
            <a:r>
              <a:rPr lang="de-AT" sz="6600" dirty="0"/>
              <a:t> </a:t>
            </a:r>
            <a:r>
              <a:rPr lang="de-AT" sz="6600" dirty="0" err="1"/>
              <a:t>you</a:t>
            </a:r>
            <a:r>
              <a:rPr lang="de-AT" sz="6600" dirty="0"/>
              <a:t>!</a:t>
            </a:r>
          </a:p>
        </p:txBody>
      </p:sp>
      <p:pic>
        <p:nvPicPr>
          <p:cNvPr id="8" name="Grafik 7" descr="About EURO-LABS - EURO-LABS">
            <a:extLst>
              <a:ext uri="{FF2B5EF4-FFF2-40B4-BE49-F238E27FC236}">
                <a16:creationId xmlns:a16="http://schemas.microsoft.com/office/drawing/2014/main" id="{A7993DF3-4B53-E484-62B4-DE43806EC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4403" y="4770304"/>
            <a:ext cx="1903626" cy="933426"/>
          </a:xfrm>
          <a:prstGeom prst="rect">
            <a:avLst/>
          </a:prstGeom>
        </p:spPr>
      </p:pic>
      <p:pic>
        <p:nvPicPr>
          <p:cNvPr id="9" name="Grafik 8" descr="https://ps-irrad.web.cern.ch/ps-irrad/assets/img/logo.png">
            <a:extLst>
              <a:ext uri="{FF2B5EF4-FFF2-40B4-BE49-F238E27FC236}">
                <a16:creationId xmlns:a16="http://schemas.microsoft.com/office/drawing/2014/main" id="{680CD88E-34F3-8189-9929-930096B1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748" y="4886294"/>
            <a:ext cx="2505217" cy="855074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27B8745A-04CE-F1C7-E07C-973BFA939F9A}"/>
              </a:ext>
            </a:extLst>
          </p:cNvPr>
          <p:cNvSpPr txBox="1"/>
          <p:nvPr/>
        </p:nvSpPr>
        <p:spPr>
          <a:xfrm>
            <a:off x="1259395" y="2602865"/>
            <a:ext cx="945793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This work was supported by the Austrian research promotion agency FFG, project number 883652.</a:t>
            </a:r>
            <a:endParaRPr lang="en-US" sz="120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ctr"/>
            <a:endParaRPr lang="en-US" sz="1200" b="0" i="0" u="none" strike="noStrike" baseline="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12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Production and development of the 4H-SiC samples was supported by the Spanish State Research Agency (AEI) and the European </a:t>
            </a:r>
            <a:br>
              <a:rPr lang="en-US" sz="12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</a:br>
            <a:r>
              <a:rPr lang="en-US" sz="12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Regional Development Fund (ERDF), ref. RTC-2017-6369-3.</a:t>
            </a:r>
          </a:p>
          <a:p>
            <a:pPr algn="ctr"/>
            <a:r>
              <a:rPr lang="en-US" sz="12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The production of the planar 6''-SiC samples has been supported in part by the RD50 collaboration (RD50-SiC-LGAD common project)</a:t>
            </a:r>
          </a:p>
          <a:p>
            <a:pPr algn="ctr"/>
            <a:endParaRPr lang="en-US" sz="120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This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project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has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received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funding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from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the European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Union’s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Horizon Europe Research and Innovation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programme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under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Grant Agreement </a:t>
            </a:r>
            <a:r>
              <a:rPr lang="de-AT" sz="12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No</a:t>
            </a:r>
            <a:r>
              <a:rPr lang="de-AT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 101057511 (EURO-LABS)."</a:t>
            </a:r>
            <a:endParaRPr lang="en-US" sz="120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ctr"/>
            <a:endParaRPr lang="en-US" sz="120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12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Special thanks to colleagues from CTU and FZU Prague for organiz</a:t>
            </a:r>
            <a:r>
              <a:rPr lang="en-US" sz="1200" dirty="0">
                <a:solidFill>
                  <a:srgbClr val="000000"/>
                </a:solidFill>
                <a:latin typeface="Palatino Linotype" panose="02040502050505030304" pitchFamily="18" charset="0"/>
              </a:rPr>
              <a:t>ing the irradiation at CERN IRRAD </a:t>
            </a:r>
            <a:r>
              <a:rPr lang="en-US" sz="1200" b="0" i="0" u="none" strike="noStrike" baseline="0" dirty="0">
                <a:solidFill>
                  <a:srgbClr val="000000"/>
                </a:solidFill>
                <a:latin typeface="Palatino Linotype" panose="02040502050505030304" pitchFamily="18" charset="0"/>
              </a:rPr>
              <a:t>and letting us participate with the devices irradiated as part of this study.</a:t>
            </a:r>
          </a:p>
        </p:txBody>
      </p:sp>
      <p:pic>
        <p:nvPicPr>
          <p:cNvPr id="12" name="Grafik 11" descr="https://sciencemediacentre.es/sites/default/files/images/IMB-CNM_LOGO-COL_G.png">
            <a:extLst>
              <a:ext uri="{FF2B5EF4-FFF2-40B4-BE49-F238E27FC236}">
                <a16:creationId xmlns:a16="http://schemas.microsoft.com/office/drawing/2014/main" id="{468B187E-2B26-3359-DC38-0FF2BD6AA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126" y="5884114"/>
            <a:ext cx="2442483" cy="68253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E4CC344-ABFA-86CC-9CA5-BE9AFDD6F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804" y="5830742"/>
            <a:ext cx="4862808" cy="759505"/>
          </a:xfrm>
          <a:prstGeom prst="rect">
            <a:avLst/>
          </a:prstGeom>
        </p:spPr>
      </p:pic>
      <p:pic>
        <p:nvPicPr>
          <p:cNvPr id="13" name="Grafik 12" descr="https://www.ffg.at/sites/default/files/allgemeine_downloads/Logos_2018/FFG_Logo_EN_RGB_1500px.png">
            <a:extLst>
              <a:ext uri="{FF2B5EF4-FFF2-40B4-BE49-F238E27FC236}">
                <a16:creationId xmlns:a16="http://schemas.microsoft.com/office/drawing/2014/main" id="{58206C33-B20B-BF15-014B-426D70C5FB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074" t="21385" r="11803" b="20859"/>
          <a:stretch>
            <a:fillRect/>
          </a:stretch>
        </p:blipFill>
        <p:spPr>
          <a:xfrm>
            <a:off x="2759598" y="4911474"/>
            <a:ext cx="2118899" cy="81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86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5BAD-D174-8B82-1894-37FDD84AD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D98E7FE-B285-A598-100F-21A4863C0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6B6FD1-B96F-4728-FB06-5EBFEBE3941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16414C-E747-9110-F8D5-B1EA62A1229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BB1313-2A73-E5AC-B706-36840F42200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14</a:t>
            </a:fld>
            <a:endParaRPr lang="de-AT" dirty="0"/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4E4D5A54-02A3-5A20-87DC-952963B06AB0}"/>
              </a:ext>
            </a:extLst>
          </p:cNvPr>
          <p:cNvSpPr txBox="1">
            <a:spLocks/>
          </p:cNvSpPr>
          <p:nvPr/>
        </p:nvSpPr>
        <p:spPr>
          <a:xfrm>
            <a:off x="1505526" y="2902255"/>
            <a:ext cx="9180945" cy="71882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6600" dirty="0"/>
              <a:t>Back Up</a:t>
            </a:r>
          </a:p>
        </p:txBody>
      </p:sp>
    </p:spTree>
    <p:extLst>
      <p:ext uri="{BB962C8B-B14F-4D97-AF65-F5344CB8AC3E}">
        <p14:creationId xmlns:p14="http://schemas.microsoft.com/office/powerpoint/2010/main" val="2080789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7B30D-FB32-3E06-4EA3-C296FB31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E8F7098-717A-9986-59D4-68ACBFDF25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692248" cy="4856480"/>
          </a:xfrm>
        </p:spPr>
        <p:txBody>
          <a:bodyPr/>
          <a:lstStyle/>
          <a:p>
            <a:r>
              <a:rPr lang="de-AT" b="1" dirty="0"/>
              <a:t>181 total </a:t>
            </a:r>
            <a:r>
              <a:rPr lang="de-AT" b="1" dirty="0" err="1"/>
              <a:t>diodes</a:t>
            </a:r>
            <a:r>
              <a:rPr lang="de-AT" dirty="0"/>
              <a:t> included in </a:t>
            </a:r>
            <a:r>
              <a:rPr lang="de-AT" dirty="0" err="1"/>
              <a:t>study</a:t>
            </a:r>
            <a:endParaRPr lang="de-AT" dirty="0"/>
          </a:p>
          <a:p>
            <a:pPr lvl="1"/>
            <a:r>
              <a:rPr lang="de-AT" dirty="0"/>
              <a:t>PN </a:t>
            </a:r>
            <a:r>
              <a:rPr lang="de-AT" dirty="0" err="1"/>
              <a:t>diodes</a:t>
            </a:r>
            <a:endParaRPr lang="de-AT" dirty="0"/>
          </a:p>
          <a:p>
            <a:pPr lvl="1"/>
            <a:r>
              <a:rPr lang="de-AT" dirty="0"/>
              <a:t>3 </a:t>
            </a:r>
            <a:r>
              <a:rPr lang="de-AT" dirty="0" err="1"/>
              <a:t>areas</a:t>
            </a:r>
            <a:r>
              <a:rPr lang="de-AT" dirty="0"/>
              <a:t>: 3x3mm², 1x2mm², 1x1mm²</a:t>
            </a:r>
          </a:p>
          <a:p>
            <a:r>
              <a:rPr lang="de-AT" dirty="0" err="1"/>
              <a:t>Irradiated</a:t>
            </a:r>
            <a:r>
              <a:rPr lang="de-AT" dirty="0"/>
              <a:t> </a:t>
            </a:r>
            <a:r>
              <a:rPr lang="de-AT" dirty="0" err="1"/>
              <a:t>using</a:t>
            </a:r>
            <a:r>
              <a:rPr lang="de-AT" dirty="0"/>
              <a:t> </a:t>
            </a:r>
          </a:p>
          <a:p>
            <a:pPr lvl="1"/>
            <a:r>
              <a:rPr lang="de-AT" dirty="0"/>
              <a:t>24 </a:t>
            </a:r>
            <a:r>
              <a:rPr lang="de-AT" dirty="0" err="1"/>
              <a:t>GeV</a:t>
            </a:r>
            <a:r>
              <a:rPr lang="de-AT" dirty="0"/>
              <a:t> </a:t>
            </a:r>
            <a:r>
              <a:rPr lang="de-AT" dirty="0" err="1"/>
              <a:t>protons</a:t>
            </a:r>
            <a:r>
              <a:rPr lang="de-AT" dirty="0"/>
              <a:t> (CERN IRRAD) </a:t>
            </a:r>
          </a:p>
          <a:p>
            <a:pPr lvl="1"/>
            <a:r>
              <a:rPr lang="de-AT" dirty="0"/>
              <a:t>Neutrons (JSI)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0C4B99-8B03-9ECF-F2F6-9ED3E772C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Devices Under Test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463E1B-23F3-E573-DD3E-28CF2872A05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15</a:t>
            </a:fld>
            <a:endParaRPr lang="de-AT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C33AC2-AB42-7FCE-EF1E-DD36CF2539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dirty="0"/>
              <a:t>04.09.2026</a:t>
            </a:r>
            <a:endParaRPr lang="de-AT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87D686-BCC2-C538-2E74-E973FCDF21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</a:t>
            </a:r>
            <a:endParaRPr lang="de-AT" dirty="0"/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83215ED7-CEE1-69FA-65EE-59BE68BE4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691484"/>
              </p:ext>
            </p:extLst>
          </p:nvPr>
        </p:nvGraphicFramePr>
        <p:xfrm>
          <a:off x="105836" y="3330478"/>
          <a:ext cx="11980325" cy="326728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62421">
                  <a:extLst>
                    <a:ext uri="{9D8B030D-6E8A-4147-A177-3AD203B41FA5}">
                      <a16:colId xmlns:a16="http://schemas.microsoft.com/office/drawing/2014/main" val="237228537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3121727478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2958092623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2061294994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3011573780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703331217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3728272685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3754853965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1408554531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3569711096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619728507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3400779775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950397414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1081575265"/>
                    </a:ext>
                  </a:extLst>
                </a:gridCol>
                <a:gridCol w="744136">
                  <a:extLst>
                    <a:ext uri="{9D8B030D-6E8A-4147-A177-3AD203B41FA5}">
                      <a16:colId xmlns:a16="http://schemas.microsoft.com/office/drawing/2014/main" val="141142464"/>
                    </a:ext>
                  </a:extLst>
                </a:gridCol>
              </a:tblGrid>
              <a:tr h="950808">
                <a:tc>
                  <a:txBody>
                    <a:bodyPr/>
                    <a:lstStyle/>
                    <a:p>
                      <a:r>
                        <a:rPr lang="de-AT" sz="1600" dirty="0"/>
                        <a:t>Fluence </a:t>
                      </a:r>
                      <a:br>
                        <a:rPr lang="de-AT" sz="1600" dirty="0"/>
                      </a:br>
                      <a:r>
                        <a:rPr lang="de-AT" sz="1600" dirty="0"/>
                        <a:t>(p/cm² resp. </a:t>
                      </a:r>
                      <a:r>
                        <a:rPr lang="de-AT" sz="1600" dirty="0" err="1"/>
                        <a:t>n</a:t>
                      </a:r>
                      <a:r>
                        <a:rPr lang="de-AT" sz="1600" baseline="-25000" dirty="0" err="1"/>
                        <a:t>eq,Si</a:t>
                      </a:r>
                      <a:r>
                        <a:rPr lang="de-AT" sz="1600" dirty="0"/>
                        <a:t>/cm²)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5e12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1e13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3e13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5e13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7e13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1e14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5e14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1e15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5e15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1e16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5e16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2e17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5e17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1e18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8767991"/>
                  </a:ext>
                </a:extLst>
              </a:tr>
              <a:tr h="540297">
                <a:tc>
                  <a:txBody>
                    <a:bodyPr/>
                    <a:lstStyle/>
                    <a:p>
                      <a:r>
                        <a:rPr lang="de-AT" sz="1600" dirty="0"/>
                        <a:t>24GeV Protons 50µm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0676148"/>
                  </a:ext>
                </a:extLst>
              </a:tr>
              <a:tr h="3856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/>
                        <a:t>24GeV Protons 100µm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2190616"/>
                  </a:ext>
                </a:extLst>
              </a:tr>
              <a:tr h="385605">
                <a:tc>
                  <a:txBody>
                    <a:bodyPr/>
                    <a:lstStyle/>
                    <a:p>
                      <a:r>
                        <a:rPr lang="de-AT" sz="1600" dirty="0"/>
                        <a:t>Neutrons</a:t>
                      </a:r>
                      <a:br>
                        <a:rPr lang="de-AT" sz="1600" dirty="0"/>
                      </a:br>
                      <a:r>
                        <a:rPr lang="de-AT" sz="1600" dirty="0"/>
                        <a:t>50µm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>
                          <a:latin typeface="Palatino Linotype" panose="02040502050505030304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>
                          <a:latin typeface="Palatino Linotype" panose="02040502050505030304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0166990"/>
                  </a:ext>
                </a:extLst>
              </a:tr>
              <a:tr h="385605">
                <a:tc>
                  <a:txBody>
                    <a:bodyPr/>
                    <a:lstStyle/>
                    <a:p>
                      <a:r>
                        <a:rPr lang="de-AT" sz="1600" dirty="0"/>
                        <a:t>Neutrons</a:t>
                      </a:r>
                      <a:br>
                        <a:rPr lang="de-AT" sz="1600" dirty="0"/>
                      </a:br>
                      <a:r>
                        <a:rPr lang="de-AT" sz="1600" dirty="0"/>
                        <a:t>100µm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6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>
                          <a:latin typeface="Palatino Linotype" panose="02040502050505030304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6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-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>
                          <a:latin typeface="Palatino Linotype" panose="02040502050505030304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6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>
                          <a:latin typeface="Palatino Linotype" panose="02040502050505030304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6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>
                          <a:latin typeface="Palatino Linotype" panose="02040502050505030304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6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>
                          <a:latin typeface="Palatino Linotype" panose="02040502050505030304" pitchFamily="18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/>
                        <a:t>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3986722"/>
                  </a:ext>
                </a:extLst>
              </a:tr>
            </a:tbl>
          </a:graphicData>
        </a:graphic>
      </p:graphicFrame>
      <p:pic>
        <p:nvPicPr>
          <p:cNvPr id="13" name="Grafik 12">
            <a:extLst>
              <a:ext uri="{FF2B5EF4-FFF2-40B4-BE49-F238E27FC236}">
                <a16:creationId xmlns:a16="http://schemas.microsoft.com/office/drawing/2014/main" id="{18D56E50-35EF-B82A-1B57-30B0AAB71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164" y="1037103"/>
            <a:ext cx="2022764" cy="202789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9A07FB6-EA39-AA87-32C1-D1DE78DD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237" y="1034409"/>
            <a:ext cx="2035909" cy="203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61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27621-3936-B3F3-14DD-F36AC1B7F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6252543-67EB-5982-F925-F30AA71B8E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692248" cy="4856480"/>
          </a:xfrm>
        </p:spPr>
        <p:txBody>
          <a:bodyPr/>
          <a:lstStyle/>
          <a:p>
            <a:r>
              <a:rPr lang="de-DE" dirty="0"/>
              <a:t>CV </a:t>
            </a:r>
            <a:r>
              <a:rPr lang="de-DE" dirty="0" err="1"/>
              <a:t>curves</a:t>
            </a:r>
            <a:r>
              <a:rPr lang="de-DE" dirty="0"/>
              <a:t> </a:t>
            </a:r>
            <a:r>
              <a:rPr lang="de-DE" dirty="0" err="1"/>
              <a:t>flatten</a:t>
            </a:r>
            <a:r>
              <a:rPr lang="de-DE" dirty="0"/>
              <a:t> out after 3e13p/cm² resp. 5e13n</a:t>
            </a:r>
            <a:r>
              <a:rPr lang="de-DE" baseline="-25000" dirty="0"/>
              <a:t>eq,Si</a:t>
            </a:r>
            <a:r>
              <a:rPr lang="de-DE" dirty="0"/>
              <a:t>/cm²</a:t>
            </a:r>
            <a:br>
              <a:rPr lang="de-AT" dirty="0"/>
            </a:br>
            <a:r>
              <a:rPr lang="de-AT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de-AT" dirty="0" err="1">
                <a:ea typeface="Cambria Math" panose="02040503050406030204" pitchFamily="18" charset="0"/>
              </a:rPr>
              <a:t>Decrease</a:t>
            </a:r>
            <a:r>
              <a:rPr lang="de-AT" dirty="0">
                <a:ea typeface="Cambria Math" panose="02040503050406030204" pitchFamily="18" charset="0"/>
              </a:rPr>
              <a:t> of </a:t>
            </a:r>
            <a:r>
              <a:rPr lang="de-AT" dirty="0" err="1">
                <a:ea typeface="Cambria Math" panose="02040503050406030204" pitchFamily="18" charset="0"/>
              </a:rPr>
              <a:t>effective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doping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concentration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only</a:t>
            </a:r>
            <a:r>
              <a:rPr lang="de-AT" dirty="0">
                <a:ea typeface="Cambria Math" panose="02040503050406030204" pitchFamily="18" charset="0"/>
              </a:rPr>
              <a:t> visible </a:t>
            </a:r>
            <a:r>
              <a:rPr lang="de-AT" dirty="0" err="1">
                <a:ea typeface="Cambria Math" panose="02040503050406030204" pitchFamily="18" charset="0"/>
              </a:rPr>
              <a:t>up</a:t>
            </a:r>
            <a:r>
              <a:rPr lang="de-AT" dirty="0">
                <a:ea typeface="Cambria Math" panose="02040503050406030204" pitchFamily="18" charset="0"/>
              </a:rPr>
              <a:t> to 1e13/cm²</a:t>
            </a: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A276A3-918E-7824-1D28-B2F95F49A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Donor </a:t>
            </a:r>
            <a:r>
              <a:rPr lang="de-AT" dirty="0" err="1"/>
              <a:t>Removal</a:t>
            </a:r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28322E4-6F2B-ED1B-BA3B-55F7BC3C7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33" y="2304443"/>
            <a:ext cx="6543574" cy="4310272"/>
          </a:xfrm>
          <a:prstGeom prst="rect">
            <a:avLst/>
          </a:prstGeom>
        </p:spPr>
      </p:pic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771EE8CD-9FD4-21CD-DDED-896ACCCB1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41643"/>
              </p:ext>
            </p:extLst>
          </p:nvPr>
        </p:nvGraphicFramePr>
        <p:xfrm>
          <a:off x="5822303" y="3697227"/>
          <a:ext cx="6279951" cy="196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3317">
                  <a:extLst>
                    <a:ext uri="{9D8B030D-6E8A-4147-A177-3AD203B41FA5}">
                      <a16:colId xmlns:a16="http://schemas.microsoft.com/office/drawing/2014/main" val="794121102"/>
                    </a:ext>
                  </a:extLst>
                </a:gridCol>
                <a:gridCol w="2093317">
                  <a:extLst>
                    <a:ext uri="{9D8B030D-6E8A-4147-A177-3AD203B41FA5}">
                      <a16:colId xmlns:a16="http://schemas.microsoft.com/office/drawing/2014/main" val="2488766014"/>
                    </a:ext>
                  </a:extLst>
                </a:gridCol>
                <a:gridCol w="2093317">
                  <a:extLst>
                    <a:ext uri="{9D8B030D-6E8A-4147-A177-3AD203B41FA5}">
                      <a16:colId xmlns:a16="http://schemas.microsoft.com/office/drawing/2014/main" val="204701971"/>
                    </a:ext>
                  </a:extLst>
                </a:gridCol>
              </a:tblGrid>
              <a:tr h="593224">
                <a:tc>
                  <a:txBody>
                    <a:bodyPr/>
                    <a:lstStyle/>
                    <a:p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g (cm</a:t>
                      </a:r>
                      <a:r>
                        <a:rPr lang="de-DE" sz="1600" baseline="30000" dirty="0">
                          <a:latin typeface="Palatino Linotype" panose="02040502050505030304" pitchFamily="18" charset="0"/>
                        </a:rPr>
                        <a:t>-1</a:t>
                      </a:r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)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>
                          <a:latin typeface="Palatino Linotype" panose="02040502050505030304" pitchFamily="18" charset="0"/>
                        </a:rPr>
                        <a:t>Avg</a:t>
                      </a:r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. N</a:t>
                      </a:r>
                      <a:r>
                        <a:rPr lang="de-DE" sz="1600" baseline="-25000" dirty="0">
                          <a:latin typeface="Palatino Linotype" panose="02040502050505030304" pitchFamily="18" charset="0"/>
                        </a:rPr>
                        <a:t>eff,0</a:t>
                      </a:r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 (10</a:t>
                      </a:r>
                      <a:r>
                        <a:rPr lang="de-DE" sz="1600" baseline="30000" dirty="0">
                          <a:latin typeface="Palatino Linotype" panose="02040502050505030304" pitchFamily="18" charset="0"/>
                        </a:rPr>
                        <a:t>14</a:t>
                      </a:r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cm</a:t>
                      </a:r>
                      <a:r>
                        <a:rPr lang="de-DE" sz="1600" baseline="30000" dirty="0">
                          <a:latin typeface="Palatino Linotype" panose="02040502050505030304" pitchFamily="18" charset="0"/>
                        </a:rPr>
                        <a:t>-3</a:t>
                      </a:r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)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5030"/>
                  </a:ext>
                </a:extLst>
              </a:tr>
              <a:tr h="343693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Protons 50µm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13.4 ± 0.7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2.91 ± 0.15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99850"/>
                  </a:ext>
                </a:extLst>
              </a:tr>
              <a:tr h="343693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Protons 100µm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11.9 ± 1.9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5.00 ± 0.05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80023"/>
                  </a:ext>
                </a:extLst>
              </a:tr>
              <a:tr h="343693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Neutrons 50µm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13.6 ± 0.9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3.53 ± 0.11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932807"/>
                  </a:ext>
                </a:extLst>
              </a:tr>
              <a:tr h="343693"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Neutrons 100µm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14.1 ± 0.7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latin typeface="Palatino Linotype" panose="02040502050505030304" pitchFamily="18" charset="0"/>
                        </a:rPr>
                        <a:t>3.78 ± 0.05</a:t>
                      </a:r>
                      <a:endParaRPr lang="de-AT" sz="1600" dirty="0"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00749"/>
                  </a:ext>
                </a:extLst>
              </a:tr>
            </a:tbl>
          </a:graphicData>
        </a:graphic>
      </p:graphicFrame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83C37458-3392-A52D-3328-FAC5D89A36C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1A6E9AC-F0F8-2863-4966-4DDD9B3A563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F8C22089-4FBF-E4E7-766A-C93220676B2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16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7521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F47A785-085E-A990-705E-55CB054594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66" r="49184"/>
          <a:stretch>
            <a:fillRect/>
          </a:stretch>
        </p:blipFill>
        <p:spPr>
          <a:xfrm>
            <a:off x="397298" y="2052736"/>
            <a:ext cx="6089104" cy="4074746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E2AA089-5907-02A0-E2B7-9638B8443D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077" y="1312405"/>
            <a:ext cx="10977563" cy="4856480"/>
          </a:xfrm>
        </p:spPr>
        <p:txBody>
          <a:bodyPr/>
          <a:lstStyle/>
          <a:p>
            <a:r>
              <a:rPr lang="de-AT" dirty="0" err="1"/>
              <a:t>Ideality</a:t>
            </a:r>
            <a:r>
              <a:rPr lang="de-AT" dirty="0"/>
              <a:t> </a:t>
            </a:r>
            <a:r>
              <a:rPr lang="de-AT" dirty="0" err="1"/>
              <a:t>factor</a:t>
            </a:r>
            <a:r>
              <a:rPr lang="de-AT" dirty="0"/>
              <a:t> </a:t>
            </a:r>
            <a:r>
              <a:rPr lang="de-AT" dirty="0" err="1"/>
              <a:t>jumps</a:t>
            </a:r>
            <a:r>
              <a:rPr lang="de-AT" dirty="0"/>
              <a:t> </a:t>
            </a:r>
            <a:r>
              <a:rPr lang="de-AT" dirty="0" err="1"/>
              <a:t>from</a:t>
            </a:r>
            <a:r>
              <a:rPr lang="de-AT" dirty="0"/>
              <a:t> ~1.1-1.2 to ~2 </a:t>
            </a:r>
            <a:r>
              <a:rPr lang="de-AT" dirty="0" err="1"/>
              <a:t>within</a:t>
            </a:r>
            <a:r>
              <a:rPr lang="de-AT" dirty="0"/>
              <a:t> </a:t>
            </a:r>
            <a:r>
              <a:rPr lang="de-AT" dirty="0" err="1"/>
              <a:t>one</a:t>
            </a:r>
            <a:r>
              <a:rPr lang="de-AT" dirty="0"/>
              <a:t> </a:t>
            </a:r>
            <a:r>
              <a:rPr lang="de-AT" dirty="0" err="1"/>
              <a:t>fluence</a:t>
            </a:r>
            <a:r>
              <a:rPr lang="de-AT" dirty="0"/>
              <a:t> step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D41C040-07DD-E74E-BEC5-DD87276E6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Forward IV - </a:t>
            </a:r>
            <a:r>
              <a:rPr lang="de-AT" dirty="0" err="1"/>
              <a:t>Ideality</a:t>
            </a:r>
            <a:r>
              <a:rPr lang="de-AT" dirty="0"/>
              <a:t> </a:t>
            </a:r>
            <a:r>
              <a:rPr lang="de-AT" dirty="0" err="1"/>
              <a:t>Factor</a:t>
            </a:r>
            <a:r>
              <a:rPr lang="de-AT" dirty="0"/>
              <a:t>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B704F9-5A75-D08A-E632-C4416245D6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12875A-F9D2-619A-E25D-8AC73DB9EC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636D992-3C45-8C75-D9AC-3B98C46990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17</a:t>
            </a:fld>
            <a:endParaRPr lang="de-AT" dirty="0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93544052-7E18-C497-B755-96B175D79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382754"/>
              </p:ext>
            </p:extLst>
          </p:nvPr>
        </p:nvGraphicFramePr>
        <p:xfrm>
          <a:off x="5066522" y="3345438"/>
          <a:ext cx="7035732" cy="2275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8933">
                  <a:extLst>
                    <a:ext uri="{9D8B030D-6E8A-4147-A177-3AD203B41FA5}">
                      <a16:colId xmlns:a16="http://schemas.microsoft.com/office/drawing/2014/main" val="2200230845"/>
                    </a:ext>
                  </a:extLst>
                </a:gridCol>
                <a:gridCol w="1758933">
                  <a:extLst>
                    <a:ext uri="{9D8B030D-6E8A-4147-A177-3AD203B41FA5}">
                      <a16:colId xmlns:a16="http://schemas.microsoft.com/office/drawing/2014/main" val="2042114615"/>
                    </a:ext>
                  </a:extLst>
                </a:gridCol>
                <a:gridCol w="1758933">
                  <a:extLst>
                    <a:ext uri="{9D8B030D-6E8A-4147-A177-3AD203B41FA5}">
                      <a16:colId xmlns:a16="http://schemas.microsoft.com/office/drawing/2014/main" val="2318576107"/>
                    </a:ext>
                  </a:extLst>
                </a:gridCol>
                <a:gridCol w="1758933">
                  <a:extLst>
                    <a:ext uri="{9D8B030D-6E8A-4147-A177-3AD203B41FA5}">
                      <a16:colId xmlns:a16="http://schemas.microsoft.com/office/drawing/2014/main" val="2633672041"/>
                    </a:ext>
                  </a:extLst>
                </a:gridCol>
              </a:tblGrid>
              <a:tr h="6044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 err="1">
                          <a:latin typeface="Palatino"/>
                        </a:rPr>
                        <a:t>Ideality</a:t>
                      </a:r>
                      <a:r>
                        <a:rPr lang="de-AT" sz="1600" dirty="0">
                          <a:latin typeface="Palatino"/>
                        </a:rPr>
                        <a:t> </a:t>
                      </a:r>
                      <a:r>
                        <a:rPr lang="de-AT" sz="1600" dirty="0" err="1">
                          <a:latin typeface="Palatino"/>
                        </a:rPr>
                        <a:t>factor</a:t>
                      </a:r>
                      <a:r>
                        <a:rPr lang="de-AT" sz="1600" dirty="0">
                          <a:latin typeface="Palatino"/>
                        </a:rPr>
                        <a:t> 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>
                          <a:latin typeface="Palatino"/>
                        </a:rPr>
                        <a:t>Pristine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>
                          <a:latin typeface="Palatino"/>
                        </a:rPr>
                        <a:t>5E12 (p/cm² resp. </a:t>
                      </a:r>
                      <a:r>
                        <a:rPr lang="de-AT" sz="1600" dirty="0" err="1">
                          <a:latin typeface="Palatino"/>
                        </a:rPr>
                        <a:t>n</a:t>
                      </a:r>
                      <a:r>
                        <a:rPr lang="de-AT" sz="1600" baseline="-25000" dirty="0" err="1">
                          <a:latin typeface="Palatino"/>
                        </a:rPr>
                        <a:t>eq,Si</a:t>
                      </a:r>
                      <a:r>
                        <a:rPr lang="de-AT" sz="1600" baseline="0" dirty="0">
                          <a:latin typeface="Palatino"/>
                        </a:rPr>
                        <a:t>/cm²</a:t>
                      </a:r>
                      <a:r>
                        <a:rPr lang="de-AT" sz="1600" dirty="0">
                          <a:latin typeface="Palatino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>
                          <a:latin typeface="Palatino"/>
                        </a:rPr>
                        <a:t>1E13 (p/cm² resp. </a:t>
                      </a:r>
                      <a:r>
                        <a:rPr lang="de-AT" sz="1600" dirty="0" err="1">
                          <a:latin typeface="Palatino"/>
                        </a:rPr>
                        <a:t>n</a:t>
                      </a:r>
                      <a:r>
                        <a:rPr lang="de-AT" sz="1600" baseline="-25000" dirty="0" err="1">
                          <a:latin typeface="Palatino"/>
                        </a:rPr>
                        <a:t>eq,Si</a:t>
                      </a:r>
                      <a:r>
                        <a:rPr lang="de-AT" sz="1600" baseline="0" dirty="0">
                          <a:latin typeface="Palatino"/>
                        </a:rPr>
                        <a:t>/cm²</a:t>
                      </a:r>
                      <a:r>
                        <a:rPr lang="de-AT" sz="1600" dirty="0">
                          <a:latin typeface="Palatino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5731035"/>
                  </a:ext>
                </a:extLst>
              </a:tr>
              <a:tr h="3555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b="1" dirty="0">
                          <a:latin typeface="Palatino"/>
                        </a:rPr>
                        <a:t>Proton 50 µm</a:t>
                      </a:r>
                      <a:endParaRPr lang="de-AT" sz="1600" dirty="0">
                        <a:latin typeface="Palatin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1.19 ± 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>
                          <a:latin typeface="Palatino"/>
                        </a:rPr>
                        <a:t>2.00 ± 0.03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2.10 ± 0.04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214216"/>
                  </a:ext>
                </a:extLst>
              </a:tr>
              <a:tr h="3555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b="1">
                          <a:latin typeface="Palatino"/>
                        </a:rPr>
                        <a:t>Proton 100 µm</a:t>
                      </a:r>
                      <a:endParaRPr lang="de-AT" sz="1600">
                        <a:latin typeface="Palatin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1.17 ± 0.01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1.93 ± 0.01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>
                          <a:latin typeface="Palatino"/>
                        </a:rPr>
                        <a:t>2.01 ± 0.04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8893056"/>
                  </a:ext>
                </a:extLst>
              </a:tr>
              <a:tr h="3555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b="1" dirty="0">
                          <a:latin typeface="Palatino"/>
                        </a:rPr>
                        <a:t>Neutron 50 µm</a:t>
                      </a:r>
                      <a:endParaRPr lang="de-AT" sz="1600" dirty="0">
                        <a:latin typeface="Palatin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1.11 ± 0.11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>
                          <a:latin typeface="Palatino"/>
                        </a:rPr>
                        <a:t>2.01 ± 0.01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819127"/>
                  </a:ext>
                </a:extLst>
              </a:tr>
              <a:tr h="6044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b="1" dirty="0">
                          <a:latin typeface="Palatino"/>
                        </a:rPr>
                        <a:t>Neutron 100 µm</a:t>
                      </a:r>
                      <a:endParaRPr lang="de-AT" sz="1600" dirty="0">
                        <a:latin typeface="Palatin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1.13 ± 0.17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>
                          <a:latin typeface="Palatino"/>
                        </a:rPr>
                        <a:t>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sz="1600" dirty="0">
                          <a:latin typeface="Palatino"/>
                        </a:rPr>
                        <a:t>1.99 ± 0.04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8265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312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621F4-CD00-28FD-A86B-E881F65B7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7BC4D24-E92A-6D91-42C1-1E0C9BBF87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692248" cy="4856480"/>
          </a:xfrm>
        </p:spPr>
        <p:txBody>
          <a:bodyPr/>
          <a:lstStyle/>
          <a:p>
            <a:r>
              <a:rPr lang="de-AT" dirty="0"/>
              <a:t>As the turn-on </a:t>
            </a:r>
            <a:r>
              <a:rPr lang="de-AT" dirty="0" err="1"/>
              <a:t>voltage</a:t>
            </a:r>
            <a:r>
              <a:rPr lang="de-AT" dirty="0"/>
              <a:t> </a:t>
            </a:r>
            <a:r>
              <a:rPr lang="de-AT" dirty="0" err="1"/>
              <a:t>grows</a:t>
            </a:r>
            <a:r>
              <a:rPr lang="de-AT" dirty="0"/>
              <a:t> </a:t>
            </a:r>
            <a:r>
              <a:rPr lang="de-AT" dirty="0" err="1"/>
              <a:t>beyond</a:t>
            </a:r>
            <a:r>
              <a:rPr lang="de-AT" dirty="0"/>
              <a:t> 1e13/cm² the on-</a:t>
            </a:r>
            <a:r>
              <a:rPr lang="de-AT" dirty="0" err="1"/>
              <a:t>resistance</a:t>
            </a:r>
            <a:r>
              <a:rPr lang="de-AT" dirty="0"/>
              <a:t> </a:t>
            </a:r>
            <a:r>
              <a:rPr lang="de-AT" dirty="0" err="1"/>
              <a:t>explodes</a:t>
            </a:r>
            <a:endParaRPr lang="de-AT" dirty="0"/>
          </a:p>
          <a:p>
            <a:r>
              <a:rPr lang="de-AT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de-AT" dirty="0"/>
              <a:t> </a:t>
            </a:r>
            <a:r>
              <a:rPr lang="de-AT" dirty="0" err="1"/>
              <a:t>diodes</a:t>
            </a:r>
            <a:r>
              <a:rPr lang="de-AT" dirty="0"/>
              <a:t> </a:t>
            </a:r>
            <a:r>
              <a:rPr lang="de-AT" dirty="0" err="1"/>
              <a:t>become</a:t>
            </a:r>
            <a:r>
              <a:rPr lang="de-AT" dirty="0"/>
              <a:t> </a:t>
            </a:r>
            <a:r>
              <a:rPr lang="de-AT" dirty="0" err="1"/>
              <a:t>increasingly</a:t>
            </a:r>
            <a:r>
              <a:rPr lang="de-AT" dirty="0"/>
              <a:t> semi-</a:t>
            </a:r>
            <a:r>
              <a:rPr lang="de-AT" dirty="0" err="1"/>
              <a:t>insulating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F6D5BD6-0247-9F3B-E366-EFD1AD406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On-Resistance vs. Fluence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C0A89DE-C095-09E2-8423-F6443C8F88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866D53F-08AE-3BC1-2D27-8E967A69646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748B935-0A36-3109-CDEF-129600DAD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18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5C0D02F-252C-5610-A4D9-D2F285D02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843" y="2003648"/>
            <a:ext cx="7167469" cy="4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6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9B178-0AF8-3576-C212-D937BEFA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FE629EC-4748-CB7D-61F9-744D77D5E1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454" y="1095369"/>
            <a:ext cx="10692248" cy="4856480"/>
          </a:xfrm>
        </p:spPr>
        <p:txBody>
          <a:bodyPr/>
          <a:lstStyle/>
          <a:p>
            <a:r>
              <a:rPr lang="de-AT" dirty="0">
                <a:ea typeface="Cambria Math" panose="02040503050406030204" pitchFamily="18" charset="0"/>
              </a:rPr>
              <a:t>375nm </a:t>
            </a:r>
            <a:r>
              <a:rPr lang="de-AT" dirty="0" err="1">
                <a:ea typeface="Cambria Math" panose="02040503050406030204" pitchFamily="18" charset="0"/>
              </a:rPr>
              <a:t>laser</a:t>
            </a:r>
            <a:r>
              <a:rPr lang="de-AT" dirty="0">
                <a:ea typeface="Cambria Math" panose="02040503050406030204" pitchFamily="18" charset="0"/>
              </a:rPr>
              <a:t> (</a:t>
            </a:r>
            <a:r>
              <a:rPr lang="de-AT" dirty="0" err="1">
                <a:ea typeface="Cambria Math" panose="02040503050406030204" pitchFamily="18" charset="0"/>
              </a:rPr>
              <a:t>absorption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length</a:t>
            </a:r>
            <a:r>
              <a:rPr lang="de-AT" dirty="0">
                <a:ea typeface="Cambria Math" panose="02040503050406030204" pitchFamily="18" charset="0"/>
              </a:rPr>
              <a:t> of ~237µm)</a:t>
            </a:r>
          </a:p>
          <a:p>
            <a:r>
              <a:rPr lang="de-AT" dirty="0">
                <a:ea typeface="Cambria Math" panose="02040503050406030204" pitchFamily="18" charset="0"/>
              </a:rPr>
              <a:t>Charge </a:t>
            </a:r>
            <a:r>
              <a:rPr lang="de-AT" dirty="0" err="1">
                <a:ea typeface="Cambria Math" panose="02040503050406030204" pitchFamily="18" charset="0"/>
              </a:rPr>
              <a:t>information</a:t>
            </a:r>
            <a:r>
              <a:rPr lang="de-AT" dirty="0">
                <a:ea typeface="Cambria Math" panose="02040503050406030204" pitchFamily="18" charset="0"/>
              </a:rPr>
              <a:t> via </a:t>
            </a:r>
            <a:r>
              <a:rPr lang="de-AT" dirty="0" err="1">
                <a:ea typeface="Cambria Math" panose="02040503050406030204" pitchFamily="18" charset="0"/>
              </a:rPr>
              <a:t>Cividec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Cx</a:t>
            </a:r>
            <a:r>
              <a:rPr lang="de-AT" dirty="0">
                <a:ea typeface="Cambria Math" panose="02040503050406030204" pitchFamily="18" charset="0"/>
              </a:rPr>
              <a:t>-L </a:t>
            </a:r>
            <a:r>
              <a:rPr lang="de-AT" dirty="0" err="1">
                <a:ea typeface="Cambria Math" panose="02040503050406030204" pitchFamily="18" charset="0"/>
              </a:rPr>
              <a:t>charge</a:t>
            </a:r>
            <a:r>
              <a:rPr lang="de-AT" dirty="0">
                <a:ea typeface="Cambria Math" panose="02040503050406030204" pitchFamily="18" charset="0"/>
              </a:rPr>
              <a:t> sensitive </a:t>
            </a:r>
            <a:br>
              <a:rPr lang="de-AT" dirty="0">
                <a:ea typeface="Cambria Math" panose="02040503050406030204" pitchFamily="18" charset="0"/>
              </a:rPr>
            </a:br>
            <a:r>
              <a:rPr lang="de-AT" dirty="0" err="1">
                <a:ea typeface="Cambria Math" panose="02040503050406030204" pitchFamily="18" charset="0"/>
              </a:rPr>
              <a:t>amplifier</a:t>
            </a:r>
            <a:endParaRPr lang="de-AT" dirty="0">
              <a:ea typeface="Cambria Math" panose="02040503050406030204" pitchFamily="18" charset="0"/>
            </a:endParaRPr>
          </a:p>
          <a:p>
            <a:r>
              <a:rPr lang="de-AT" dirty="0">
                <a:ea typeface="Cambria Math" panose="02040503050406030204" pitchFamily="18" charset="0"/>
              </a:rPr>
              <a:t>CCE </a:t>
            </a:r>
            <a:r>
              <a:rPr lang="de-AT" dirty="0" err="1">
                <a:ea typeface="Cambria Math" panose="02040503050406030204" pitchFamily="18" charset="0"/>
              </a:rPr>
              <a:t>determined</a:t>
            </a:r>
            <a:r>
              <a:rPr lang="de-AT" dirty="0">
                <a:ea typeface="Cambria Math" panose="02040503050406030204" pitchFamily="18" charset="0"/>
              </a:rPr>
              <a:t> relative to </a:t>
            </a:r>
            <a:r>
              <a:rPr lang="de-AT" dirty="0" err="1">
                <a:ea typeface="Cambria Math" panose="02040503050406030204" pitchFamily="18" charset="0"/>
              </a:rPr>
              <a:t>unirradiated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device</a:t>
            </a:r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69C0BF-989F-05B2-D87B-0EC18C851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CCE vs. Fluence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D24516C8-E7A9-98B6-DCE5-B127763E9AD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32889A3B-4DD4-5059-03F1-AF61A6EF321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663CBC2-2B64-5300-E137-9E740D4BD42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19</a:t>
            </a:fld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24BD932-5DF4-0ECB-3B57-CFEBF1B6A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30" y="1106135"/>
            <a:ext cx="1629057" cy="12090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79BA2A6-4DC8-05D7-492A-592AAE388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5345" y="1286247"/>
            <a:ext cx="1492969" cy="1028975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270B4F71-F8CA-72F0-FBD1-3851A19C5C3B}"/>
              </a:ext>
            </a:extLst>
          </p:cNvPr>
          <p:cNvCxnSpPr>
            <a:cxnSpLocks/>
          </p:cNvCxnSpPr>
          <p:nvPr/>
        </p:nvCxnSpPr>
        <p:spPr>
          <a:xfrm flipV="1">
            <a:off x="8887469" y="1284403"/>
            <a:ext cx="0" cy="231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2A71934B-6B44-ACCA-B7D8-3339CE5DE91D}"/>
              </a:ext>
            </a:extLst>
          </p:cNvPr>
          <p:cNvCxnSpPr>
            <a:cxnSpLocks/>
          </p:cNvCxnSpPr>
          <p:nvPr/>
        </p:nvCxnSpPr>
        <p:spPr>
          <a:xfrm flipH="1">
            <a:off x="8873589" y="1295490"/>
            <a:ext cx="8001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D56338C1-2C23-F0D5-6E73-60FF4FD6D29D}"/>
              </a:ext>
            </a:extLst>
          </p:cNvPr>
          <p:cNvSpPr/>
          <p:nvPr/>
        </p:nvSpPr>
        <p:spPr>
          <a:xfrm rot="5400000">
            <a:off x="9720879" y="1027740"/>
            <a:ext cx="471877" cy="55198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956FEC7-419F-49E2-798A-97DF850D2FE1}"/>
              </a:ext>
            </a:extLst>
          </p:cNvPr>
          <p:cNvSpPr txBox="1"/>
          <p:nvPr/>
        </p:nvSpPr>
        <p:spPr>
          <a:xfrm>
            <a:off x="9612980" y="1149547"/>
            <a:ext cx="545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>
                <a:latin typeface="Palatino"/>
              </a:rPr>
              <a:t>CSA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46EA227C-D474-6A48-5D3A-F3F00B835E0D}"/>
              </a:ext>
            </a:extLst>
          </p:cNvPr>
          <p:cNvCxnSpPr>
            <a:cxnSpLocks/>
          </p:cNvCxnSpPr>
          <p:nvPr/>
        </p:nvCxnSpPr>
        <p:spPr>
          <a:xfrm>
            <a:off x="10216145" y="1304102"/>
            <a:ext cx="2759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D9ABB89-C01B-7968-C170-F49F2BE0EC01}"/>
              </a:ext>
            </a:extLst>
          </p:cNvPr>
          <p:cNvCxnSpPr>
            <a:cxnSpLocks/>
          </p:cNvCxnSpPr>
          <p:nvPr/>
        </p:nvCxnSpPr>
        <p:spPr>
          <a:xfrm flipH="1" flipV="1">
            <a:off x="10993978" y="1184258"/>
            <a:ext cx="393084" cy="17852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BB36A90F-99A7-3C34-68D5-19D2C1C5F5EF}"/>
                  </a:ext>
                </a:extLst>
              </p:cNvPr>
              <p:cNvSpPr txBox="1"/>
              <p:nvPr/>
            </p:nvSpPr>
            <p:spPr>
              <a:xfrm>
                <a:off x="11026846" y="1368858"/>
                <a:ext cx="946798" cy="149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de-AT" sz="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AT" sz="9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de-AT" sz="900" b="0" i="1" smtClean="0">
                              <a:latin typeface="Cambria Math" panose="02040503050406030204" pitchFamily="18" charset="0"/>
                            </a:rPr>
                            <m:t>𝑎𝑚𝑝𝑙</m:t>
                          </m:r>
                        </m:sub>
                      </m:sSub>
                      <m:r>
                        <a:rPr lang="de-AT" sz="9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e-AT" sz="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AT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AT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AT" sz="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𝑐𝑜𝑙𝑙𝑒𝑐𝑡𝑒𝑑</m:t>
                          </m:r>
                        </m:sub>
                      </m:sSub>
                    </m:oMath>
                  </m:oMathPara>
                </a14:m>
                <a:endParaRPr lang="de-AT" sz="900" dirty="0"/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BB36A90F-99A7-3C34-68D5-19D2C1C5F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6846" y="1368858"/>
                <a:ext cx="946798" cy="149143"/>
              </a:xfrm>
              <a:prstGeom prst="rect">
                <a:avLst/>
              </a:prstGeom>
              <a:blipFill>
                <a:blip r:embed="rId4"/>
                <a:stretch>
                  <a:fillRect l="-2581" r="-1290" b="-29167"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feld 17">
            <a:extLst>
              <a:ext uri="{FF2B5EF4-FFF2-40B4-BE49-F238E27FC236}">
                <a16:creationId xmlns:a16="http://schemas.microsoft.com/office/drawing/2014/main" id="{79EECEB1-6B14-1D3F-32EA-5F9B967A5B3F}"/>
              </a:ext>
            </a:extLst>
          </p:cNvPr>
          <p:cNvSpPr txBox="1"/>
          <p:nvPr/>
        </p:nvSpPr>
        <p:spPr>
          <a:xfrm>
            <a:off x="8212688" y="2252167"/>
            <a:ext cx="3618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>
                <a:latin typeface="Palatino"/>
              </a:rPr>
              <a:t>CCE </a:t>
            </a:r>
            <a:r>
              <a:rPr lang="de-AT" sz="1200" dirty="0" err="1">
                <a:latin typeface="Palatino"/>
              </a:rPr>
              <a:t>measurement</a:t>
            </a:r>
            <a:r>
              <a:rPr lang="de-AT" sz="1200" dirty="0">
                <a:latin typeface="Palatino"/>
              </a:rPr>
              <a:t> </a:t>
            </a:r>
            <a:r>
              <a:rPr lang="de-AT" sz="1200" dirty="0" err="1">
                <a:latin typeface="Palatino"/>
              </a:rPr>
              <a:t>principle</a:t>
            </a:r>
            <a:r>
              <a:rPr lang="de-AT" sz="1200" dirty="0">
                <a:latin typeface="Palatino"/>
              </a:rPr>
              <a:t> </a:t>
            </a:r>
            <a:r>
              <a:rPr lang="de-AT" sz="1200" dirty="0" err="1">
                <a:latin typeface="Palatino"/>
              </a:rPr>
              <a:t>using</a:t>
            </a:r>
            <a:r>
              <a:rPr lang="de-AT" sz="1200" dirty="0">
                <a:latin typeface="Palatino"/>
              </a:rPr>
              <a:t> a UV </a:t>
            </a:r>
            <a:r>
              <a:rPr lang="de-AT" sz="1200" dirty="0" err="1">
                <a:latin typeface="Palatino"/>
              </a:rPr>
              <a:t>laser</a:t>
            </a:r>
            <a:r>
              <a:rPr lang="de-AT" sz="1200" dirty="0">
                <a:latin typeface="Palatino"/>
              </a:rPr>
              <a:t> and </a:t>
            </a:r>
            <a:br>
              <a:rPr lang="de-AT" sz="1200" dirty="0">
                <a:latin typeface="Palatino"/>
              </a:rPr>
            </a:br>
            <a:r>
              <a:rPr lang="de-AT" sz="1200" dirty="0" err="1">
                <a:latin typeface="Palatino"/>
              </a:rPr>
              <a:t>charge</a:t>
            </a:r>
            <a:r>
              <a:rPr lang="de-AT" sz="1200" dirty="0">
                <a:latin typeface="Palatino"/>
              </a:rPr>
              <a:t> sensitive </a:t>
            </a:r>
            <a:r>
              <a:rPr lang="de-AT" sz="1200" dirty="0" err="1">
                <a:latin typeface="Palatino"/>
              </a:rPr>
              <a:t>amplifier</a:t>
            </a:r>
            <a:r>
              <a:rPr lang="de-AT" sz="1200" dirty="0">
                <a:latin typeface="Palatino"/>
              </a:rPr>
              <a:t> (CSA)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1C050F70-FCA7-8050-852A-3DFF14A2432A}"/>
              </a:ext>
            </a:extLst>
          </p:cNvPr>
          <p:cNvCxnSpPr>
            <a:cxnSpLocks/>
          </p:cNvCxnSpPr>
          <p:nvPr/>
        </p:nvCxnSpPr>
        <p:spPr>
          <a:xfrm>
            <a:off x="8715765" y="1311245"/>
            <a:ext cx="0" cy="98242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438D05C7-E418-6D47-C7E0-9E27FDB41DF9}"/>
              </a:ext>
            </a:extLst>
          </p:cNvPr>
          <p:cNvSpPr txBox="1"/>
          <p:nvPr/>
        </p:nvSpPr>
        <p:spPr>
          <a:xfrm>
            <a:off x="8042070" y="1138680"/>
            <a:ext cx="726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100" dirty="0">
                <a:latin typeface="Palatino"/>
              </a:rPr>
              <a:t>UV </a:t>
            </a:r>
            <a:r>
              <a:rPr lang="de-AT" sz="1100" dirty="0" err="1">
                <a:latin typeface="Palatino"/>
              </a:rPr>
              <a:t>laser</a:t>
            </a:r>
            <a:endParaRPr lang="de-AT" sz="1100" dirty="0">
              <a:latin typeface="Palatin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610A13A3-5580-B10B-D861-132AE2F555E0}"/>
                  </a:ext>
                </a:extLst>
              </p:cNvPr>
              <p:cNvSpPr txBox="1"/>
              <p:nvPr/>
            </p:nvSpPr>
            <p:spPr>
              <a:xfrm>
                <a:off x="10673808" y="760963"/>
                <a:ext cx="1033423" cy="3486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de-AT" sz="1050" b="0" i="1" smtClean="0">
                          <a:latin typeface="Cambria Math" panose="02040503050406030204" pitchFamily="18" charset="0"/>
                        </a:rPr>
                        <m:t>𝐶𝐶𝐸</m:t>
                      </m:r>
                      <m:r>
                        <a:rPr lang="de-AT" sz="105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AT" sz="105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𝑐𝑜𝑙𝑙𝑒𝑐𝑡𝑒𝑑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AT" sz="1050" b="0" i="1" smtClean="0">
                                  <a:latin typeface="Cambria Math" panose="02040503050406030204" pitchFamily="18" charset="0"/>
                                </a:rPr>
                                <m:t>𝑑𝑒𝑝𝑜𝑠𝑖𝑡𝑒𝑑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AT" dirty="0"/>
              </a:p>
            </p:txBody>
          </p:sp>
        </mc:Choice>
        <mc:Fallback xmlns=""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610A13A3-5580-B10B-D861-132AE2F55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3808" y="760963"/>
                <a:ext cx="1033423" cy="348685"/>
              </a:xfrm>
              <a:prstGeom prst="rect">
                <a:avLst/>
              </a:prstGeom>
              <a:blipFill>
                <a:blip r:embed="rId5"/>
                <a:stretch>
                  <a:fillRect l="-2367" t="-3509" r="-1775" b="-12281"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Grafik 21">
            <a:extLst>
              <a:ext uri="{FF2B5EF4-FFF2-40B4-BE49-F238E27FC236}">
                <a16:creationId xmlns:a16="http://schemas.microsoft.com/office/drawing/2014/main" id="{01CADCCF-C832-F5E5-752B-F76B1DC297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4810" y="2789853"/>
            <a:ext cx="5364678" cy="387449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7D25579B-FBFF-20E5-54C6-ADBC0FCA13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337" y="2784323"/>
            <a:ext cx="5364678" cy="387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90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92328-8FE1-D0E2-572C-C04B9125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1D8D73B-69AE-BB11-485D-C110BC6637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077" y="1312405"/>
            <a:ext cx="10977563" cy="485648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9FC8BE-9915-6CBD-C0CC-703AACEA4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CCE at a Glance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07FC1B-E08D-C106-DFF3-A452EE13889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1F5E66-BA54-B8D0-ED57-2E0AFFA2D7B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3A3604-44A1-D5A2-C409-5100A6FA26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20</a:t>
            </a:fld>
            <a:endParaRPr lang="de-AT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46CFC7A-FF4C-67DA-5A8C-2E140B88F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29" y="3735362"/>
            <a:ext cx="4050223" cy="292516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7E0FEC80-4AF9-9CB7-1E33-9BB6E3BED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329" y="808551"/>
            <a:ext cx="4050223" cy="292516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E0CF0847-A234-ABD5-6603-9A9675C4C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703" y="808551"/>
            <a:ext cx="4050222" cy="2925161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BBF16F35-5047-E92E-3426-EB3748F31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703" y="3733712"/>
            <a:ext cx="4050222" cy="292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13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DFB29-70B5-41CC-D2CE-35F3046F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BB271E7-08BE-1DFE-7B98-CEA1D95D03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077" y="1312405"/>
            <a:ext cx="10977563" cy="4856480"/>
          </a:xfrm>
        </p:spPr>
        <p:txBody>
          <a:bodyPr/>
          <a:lstStyle/>
          <a:p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644488-3564-11B9-949D-FAACEF72C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Reverse IV at a Glance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52445F-C4D7-D391-13F3-4D1F42D0198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2D3934-78EF-2D22-33DF-6D9753997C7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48247A-8928-A37B-80BC-97E693AB49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21</a:t>
            </a:fld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966A7A9-2675-E357-85A9-3B4AE94919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15"/>
          <a:stretch>
            <a:fillRect/>
          </a:stretch>
        </p:blipFill>
        <p:spPr>
          <a:xfrm>
            <a:off x="1763486" y="810805"/>
            <a:ext cx="4052304" cy="592436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6878C4F-99D3-64CA-5CC3-00F2ED4C08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0"/>
          <a:stretch>
            <a:fillRect/>
          </a:stretch>
        </p:blipFill>
        <p:spPr>
          <a:xfrm>
            <a:off x="6129287" y="810804"/>
            <a:ext cx="4053515" cy="592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41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4F116-AC5C-7402-1A97-4D8F2B07B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B2D562F-DA83-E868-B4D9-725675F93B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516" y="1095369"/>
            <a:ext cx="8191643" cy="5410794"/>
          </a:xfrm>
        </p:spPr>
        <p:txBody>
          <a:bodyPr/>
          <a:lstStyle/>
          <a:p>
            <a:r>
              <a:rPr lang="de-DE" dirty="0"/>
              <a:t>Irradiation </a:t>
            </a:r>
            <a:r>
              <a:rPr lang="de-DE" dirty="0" err="1"/>
              <a:t>can</a:t>
            </a:r>
            <a:r>
              <a:rPr lang="de-DE" dirty="0"/>
              <a:t> change </a:t>
            </a:r>
            <a:r>
              <a:rPr lang="de-DE" dirty="0" err="1"/>
              <a:t>atomic</a:t>
            </a:r>
            <a:r>
              <a:rPr lang="de-DE" dirty="0"/>
              <a:t> </a:t>
            </a:r>
            <a:r>
              <a:rPr lang="de-DE" dirty="0" err="1"/>
              <a:t>composition</a:t>
            </a:r>
            <a:r>
              <a:rPr lang="de-DE" dirty="0"/>
              <a:t> of 4H-SiC</a:t>
            </a:r>
          </a:p>
          <a:p>
            <a:endParaRPr lang="de-DE" dirty="0"/>
          </a:p>
          <a:p>
            <a:r>
              <a:rPr lang="de-DE" dirty="0"/>
              <a:t>Neutrons:</a:t>
            </a:r>
          </a:p>
          <a:p>
            <a:pPr lvl="1"/>
            <a:r>
              <a:rPr lang="de-DE" dirty="0"/>
              <a:t>Main </a:t>
            </a:r>
            <a:r>
              <a:rPr lang="de-DE" dirty="0" err="1"/>
              <a:t>process</a:t>
            </a:r>
            <a:r>
              <a:rPr lang="de-DE" dirty="0"/>
              <a:t>: </a:t>
            </a:r>
            <a:r>
              <a:rPr lang="de-DE" dirty="0" err="1"/>
              <a:t>neutron</a:t>
            </a:r>
            <a:r>
              <a:rPr lang="de-DE" dirty="0"/>
              <a:t> </a:t>
            </a:r>
            <a:r>
              <a:rPr lang="de-DE" dirty="0" err="1"/>
              <a:t>capture</a:t>
            </a:r>
            <a:endParaRPr lang="de-DE" dirty="0"/>
          </a:p>
          <a:p>
            <a:pPr lvl="1"/>
            <a:r>
              <a:rPr lang="de-DE" dirty="0" err="1"/>
              <a:t>Mainly</a:t>
            </a:r>
            <a:r>
              <a:rPr lang="de-DE" dirty="0"/>
              <a:t> </a:t>
            </a:r>
            <a:r>
              <a:rPr lang="de-DE" dirty="0" err="1"/>
              <a:t>turns</a:t>
            </a:r>
            <a:r>
              <a:rPr lang="de-DE" dirty="0"/>
              <a:t> Si and C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Si and C isotopes</a:t>
            </a:r>
          </a:p>
          <a:p>
            <a:endParaRPr lang="de-DE" b="1" dirty="0"/>
          </a:p>
          <a:p>
            <a:r>
              <a:rPr lang="de-DE" b="1" dirty="0"/>
              <a:t>24GeV</a:t>
            </a:r>
            <a:r>
              <a:rPr lang="de-DE" dirty="0"/>
              <a:t> </a:t>
            </a:r>
            <a:r>
              <a:rPr lang="de-DE" b="1" dirty="0" err="1"/>
              <a:t>protons</a:t>
            </a:r>
            <a:r>
              <a:rPr lang="de-DE" dirty="0"/>
              <a:t>:</a:t>
            </a:r>
          </a:p>
          <a:p>
            <a:pPr lvl="1"/>
            <a:r>
              <a:rPr lang="de-DE" dirty="0" err="1"/>
              <a:t>Creates</a:t>
            </a:r>
            <a:r>
              <a:rPr lang="de-DE" dirty="0"/>
              <a:t> a large </a:t>
            </a:r>
            <a:r>
              <a:rPr lang="de-DE" dirty="0" err="1"/>
              <a:t>array</a:t>
            </a:r>
            <a:r>
              <a:rPr lang="de-DE" dirty="0"/>
              <a:t> of </a:t>
            </a:r>
            <a:r>
              <a:rPr lang="de-DE" dirty="0" err="1"/>
              <a:t>spallation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AT" dirty="0">
                <a:hlinkClick r:id="rId2"/>
              </a:rPr>
              <a:t>https://doi.org/10.1134/S1063782607030190 </a:t>
            </a:r>
            <a:endParaRPr lang="de-AT" dirty="0"/>
          </a:p>
          <a:p>
            <a:pPr lvl="1"/>
            <a:r>
              <a:rPr lang="de-DE" dirty="0" err="1"/>
              <a:t>Creates</a:t>
            </a:r>
            <a:r>
              <a:rPr lang="de-DE" dirty="0"/>
              <a:t> a </a:t>
            </a:r>
            <a:r>
              <a:rPr lang="de-DE" dirty="0" err="1"/>
              <a:t>concentration</a:t>
            </a:r>
            <a:r>
              <a:rPr lang="de-DE" dirty="0"/>
              <a:t> of </a:t>
            </a:r>
            <a:br>
              <a:rPr lang="de-DE" dirty="0"/>
            </a:br>
            <a:r>
              <a:rPr lang="de-DE" b="1" dirty="0"/>
              <a:t>~1e13 to ~1e16/cm³ of </a:t>
            </a:r>
            <a:r>
              <a:rPr lang="de-DE" b="1" dirty="0" err="1"/>
              <a:t>stable</a:t>
            </a:r>
            <a:r>
              <a:rPr lang="de-DE" b="1" dirty="0"/>
              <a:t> isotopes</a:t>
            </a:r>
            <a:br>
              <a:rPr lang="de-DE" dirty="0"/>
            </a:br>
            <a:r>
              <a:rPr lang="de-DE" dirty="0" err="1"/>
              <a:t>across</a:t>
            </a:r>
            <a:r>
              <a:rPr lang="de-DE" dirty="0"/>
              <a:t> the </a:t>
            </a:r>
            <a:r>
              <a:rPr lang="de-DE" dirty="0" err="1"/>
              <a:t>probed</a:t>
            </a:r>
            <a:r>
              <a:rPr lang="de-DE" dirty="0"/>
              <a:t> dose </a:t>
            </a:r>
            <a:r>
              <a:rPr lang="de-DE" dirty="0" err="1"/>
              <a:t>range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(1e13 to 1e16 p/cm²)</a:t>
            </a:r>
          </a:p>
          <a:p>
            <a:pPr lvl="1"/>
            <a:r>
              <a:rPr lang="de-DE" dirty="0" err="1"/>
              <a:t>Among</a:t>
            </a:r>
            <a:r>
              <a:rPr lang="de-DE" dirty="0"/>
              <a:t> the </a:t>
            </a:r>
            <a:r>
              <a:rPr lang="de-DE" dirty="0" err="1"/>
              <a:t>stable</a:t>
            </a:r>
            <a:r>
              <a:rPr lang="de-DE" dirty="0"/>
              <a:t> isotopes </a:t>
            </a:r>
            <a:r>
              <a:rPr lang="de-DE" dirty="0" err="1"/>
              <a:t>are</a:t>
            </a:r>
            <a:r>
              <a:rPr lang="de-DE" dirty="0"/>
              <a:t> e.g. N, Al, O, Na</a:t>
            </a:r>
          </a:p>
          <a:p>
            <a:pPr lvl="1"/>
            <a:r>
              <a:rPr lang="de-DE" dirty="0"/>
              <a:t>Radiation damage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protons</a:t>
            </a:r>
            <a:r>
              <a:rPr lang="de-DE" dirty="0"/>
              <a:t> </a:t>
            </a:r>
            <a:r>
              <a:rPr lang="de-DE" dirty="0" err="1"/>
              <a:t>potentially</a:t>
            </a:r>
            <a:br>
              <a:rPr lang="de-DE" dirty="0"/>
            </a:b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neutrons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DDBB4C-2670-688B-047D-34A66399D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Damage by 24GeV Protons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744E7E8-4BDB-324C-6125-D8D49F7B2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884" y="1949424"/>
            <a:ext cx="4876370" cy="170810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DFD2A11-8015-DE7D-6868-57E116136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6" y="3687326"/>
            <a:ext cx="5906278" cy="2742596"/>
          </a:xfrm>
          <a:prstGeom prst="rect">
            <a:avLst/>
          </a:prstGeom>
        </p:spPr>
      </p:pic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73017EE-760D-A711-7269-C449AA515D4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F222B9ED-EB05-B1BD-6BAC-F7BEA40A4C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08174EF4-8966-D535-A79A-6995F5BB20D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22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59779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0"/>
          <p:cNvSpPr/>
          <p:nvPr/>
        </p:nvSpPr>
        <p:spPr>
          <a:xfrm>
            <a:off x="233581" y="1241286"/>
            <a:ext cx="6239522" cy="46651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marL="276469" indent="-276469" defTabSz="1105875">
              <a:spcBef>
                <a:spcPts val="968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latin typeface="Palatino Linotype" panose="02040502050505030304" pitchFamily="18" charset="0"/>
                <a:ea typeface="Cambria Math" panose="02040503050406030204" pitchFamily="18" charset="0"/>
              </a:rPr>
              <a:t>Radiation damage model (preliminary) via radiation induced traps for simulation in TCAD</a:t>
            </a:r>
          </a:p>
          <a:p>
            <a:pPr marL="276469" indent="-276469" defTabSz="1105875">
              <a:spcBef>
                <a:spcPts val="968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latin typeface="Palatino Linotype" panose="02040502050505030304" pitchFamily="18" charset="0"/>
                <a:ea typeface="Cambria Math" panose="02040503050406030204" pitchFamily="18" charset="0"/>
              </a:rPr>
              <a:t>Material and defect parameters deviate across literature:</a:t>
            </a:r>
          </a:p>
          <a:p>
            <a:pPr marL="898524" lvl="1" indent="-345586">
              <a:spcBef>
                <a:spcPts val="968"/>
              </a:spcBef>
              <a:buClr>
                <a:srgbClr val="000000"/>
              </a:buClr>
              <a:buFont typeface="Symbol" panose="05050102010706020507" pitchFamily="18" charset="2"/>
              <a:buChar char="-"/>
            </a:pPr>
            <a:r>
              <a:rPr lang="en-US" sz="2000" spc="-1" dirty="0">
                <a:latin typeface="Palatino Linotype" panose="02040502050505030304" pitchFamily="18" charset="0"/>
                <a:ea typeface="Cambria Math" panose="02040503050406030204" pitchFamily="18" charset="0"/>
              </a:rPr>
              <a:t>Initial guesses from literature</a:t>
            </a:r>
          </a:p>
          <a:p>
            <a:pPr marL="898524" lvl="1" indent="-345586">
              <a:spcBef>
                <a:spcPts val="968"/>
              </a:spcBef>
              <a:buClr>
                <a:srgbClr val="000000"/>
              </a:buClr>
              <a:buFont typeface="Symbol" panose="05050102010706020507" pitchFamily="18" charset="2"/>
              <a:buChar char="-"/>
            </a:pPr>
            <a:r>
              <a:rPr lang="en-US" sz="2000" spc="-1" dirty="0">
                <a:latin typeface="Palatino Linotype" panose="02040502050505030304" pitchFamily="18" charset="0"/>
                <a:ea typeface="Cambria Math" panose="02040503050406030204" pitchFamily="18" charset="0"/>
              </a:rPr>
              <a:t>Optimized by fitting simulation results to measurement </a:t>
            </a:r>
          </a:p>
          <a:p>
            <a:pPr marL="276469" indent="-276469" defTabSz="1105875">
              <a:spcBef>
                <a:spcPts val="968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latin typeface="Palatino Linotype" panose="02040502050505030304" pitchFamily="18" charset="0"/>
                <a:ea typeface="Cambria Math" panose="02040503050406030204" pitchFamily="18" charset="0"/>
              </a:rPr>
              <a:t>Qualitative agreement</a:t>
            </a:r>
          </a:p>
        </p:txBody>
      </p:sp>
      <p:pic>
        <p:nvPicPr>
          <p:cNvPr id="418" name="Grafik 5"/>
          <p:cNvPicPr/>
          <p:nvPr/>
        </p:nvPicPr>
        <p:blipFill>
          <a:blip r:embed="rId2"/>
          <a:stretch/>
        </p:blipFill>
        <p:spPr>
          <a:xfrm>
            <a:off x="6752185" y="1461157"/>
            <a:ext cx="4840190" cy="2433374"/>
          </a:xfrm>
          <a:prstGeom prst="rect">
            <a:avLst/>
          </a:prstGeom>
          <a:ln w="0">
            <a:noFill/>
          </a:ln>
        </p:spPr>
      </p:pic>
      <p:pic>
        <p:nvPicPr>
          <p:cNvPr id="419" name="Grafik 6"/>
          <p:cNvPicPr/>
          <p:nvPr/>
        </p:nvPicPr>
        <p:blipFill>
          <a:blip r:embed="rId3"/>
          <a:stretch/>
        </p:blipFill>
        <p:spPr>
          <a:xfrm>
            <a:off x="6752185" y="3968982"/>
            <a:ext cx="4840190" cy="2489974"/>
          </a:xfrm>
          <a:prstGeom prst="rect">
            <a:avLst/>
          </a:prstGeom>
          <a:ln w="0">
            <a:noFill/>
          </a:ln>
        </p:spPr>
      </p:pic>
      <p:sp>
        <p:nvSpPr>
          <p:cNvPr id="420" name="Textfeld 1"/>
          <p:cNvSpPr/>
          <p:nvPr/>
        </p:nvSpPr>
        <p:spPr>
          <a:xfrm>
            <a:off x="8132796" y="1568262"/>
            <a:ext cx="609350" cy="444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8847" tIns="54423" rIns="108847" bIns="54423" anchor="t">
            <a:spAutoFit/>
          </a:bodyPr>
          <a:lstStyle/>
          <a:p>
            <a:pPr defTabSz="1105875"/>
            <a:r>
              <a:rPr lang="de-AT" sz="2177">
                <a:solidFill>
                  <a:schemeClr val="dk1"/>
                </a:solidFill>
                <a:latin typeface="Palatino Linotype"/>
                <a:ea typeface="DejaVu Sans"/>
              </a:rPr>
              <a:t>I-V</a:t>
            </a:r>
            <a:endParaRPr lang="en-US" sz="2177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Textfeld 2"/>
          <p:cNvSpPr/>
          <p:nvPr/>
        </p:nvSpPr>
        <p:spPr>
          <a:xfrm>
            <a:off x="7362161" y="5003896"/>
            <a:ext cx="711942" cy="444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8847" tIns="54423" rIns="108847" bIns="54423" anchor="t">
            <a:spAutoFit/>
          </a:bodyPr>
          <a:lstStyle/>
          <a:p>
            <a:pPr defTabSz="1105875"/>
            <a:r>
              <a:rPr lang="de-AT" sz="2177">
                <a:solidFill>
                  <a:schemeClr val="dk1"/>
                </a:solidFill>
                <a:latin typeface="Palatino Linotype"/>
                <a:ea typeface="DejaVu Sans"/>
              </a:rPr>
              <a:t>C-V</a:t>
            </a:r>
            <a:endParaRPr lang="en-US" sz="2177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2" name="Grafik 7"/>
          <p:cNvPicPr/>
          <p:nvPr/>
        </p:nvPicPr>
        <p:blipFill>
          <a:blip r:embed="rId4"/>
          <a:stretch/>
        </p:blipFill>
        <p:spPr>
          <a:xfrm>
            <a:off x="357764" y="4269220"/>
            <a:ext cx="6091055" cy="1822963"/>
          </a:xfrm>
          <a:prstGeom prst="rect">
            <a:avLst/>
          </a:prstGeom>
          <a:ln w="0">
            <a:noFill/>
          </a:ln>
        </p:spPr>
      </p:pic>
      <p:sp>
        <p:nvSpPr>
          <p:cNvPr id="423" name="Textfeld 7"/>
          <p:cNvSpPr/>
          <p:nvPr/>
        </p:nvSpPr>
        <p:spPr>
          <a:xfrm>
            <a:off x="1392678" y="5939363"/>
            <a:ext cx="3727255" cy="444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08847" tIns="54423" rIns="108847" bIns="54423" anchor="t">
            <a:spAutoFit/>
          </a:bodyPr>
          <a:lstStyle/>
          <a:p>
            <a:pPr defTabSz="1105875"/>
            <a:r>
              <a:rPr lang="de-AT" sz="2177">
                <a:solidFill>
                  <a:schemeClr val="dk1"/>
                </a:solidFill>
                <a:latin typeface="Palatino Linotype"/>
                <a:ea typeface="DejaVu Sans"/>
              </a:rPr>
              <a:t>(most significant trap levels)</a:t>
            </a:r>
            <a:endParaRPr lang="en-US" sz="2177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14"/>
          <p:cNvSpPr/>
          <p:nvPr/>
        </p:nvSpPr>
        <p:spPr>
          <a:xfrm>
            <a:off x="600612" y="214210"/>
            <a:ext cx="10954756" cy="6713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3386" dirty="0">
                <a:solidFill>
                  <a:srgbClr val="000000"/>
                </a:solidFill>
                <a:latin typeface="Palatino Linotype"/>
                <a:ea typeface="DejaVu Sans"/>
              </a:rPr>
              <a:t>Radiation Damage Model </a:t>
            </a:r>
            <a:endParaRPr lang="en-US" sz="3386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50075CF-14F4-5EEE-98A7-ACF0EF2992A2}"/>
              </a:ext>
            </a:extLst>
          </p:cNvPr>
          <p:cNvSpPr txBox="1"/>
          <p:nvPr/>
        </p:nvSpPr>
        <p:spPr>
          <a:xfrm>
            <a:off x="46211" y="6634575"/>
            <a:ext cx="8901587" cy="24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968" dirty="0">
                <a:latin typeface="Palatino Linotype" panose="02040502050505030304" pitchFamily="18" charset="0"/>
              </a:rPr>
              <a:t>Sebastian Onder				           Vienna Conference on Instrumentation 2025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E53C2D3-0A55-33A7-2F9F-CB1BCD1E6F46}"/>
              </a:ext>
            </a:extLst>
          </p:cNvPr>
          <p:cNvSpPr txBox="1"/>
          <p:nvPr/>
        </p:nvSpPr>
        <p:spPr>
          <a:xfrm>
            <a:off x="136588" y="6329445"/>
            <a:ext cx="8169224" cy="39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47" dirty="0">
                <a:solidFill>
                  <a:srgbClr val="000000"/>
                </a:solidFill>
                <a:latin typeface="Palatino Linotype" panose="02040502050505030304" pitchFamily="18" charset="0"/>
                <a:ea typeface="DejaVu Sans"/>
              </a:rPr>
              <a:t>P. </a:t>
            </a:r>
            <a:r>
              <a:rPr lang="en-US" sz="847" dirty="0" err="1">
                <a:solidFill>
                  <a:srgbClr val="000000"/>
                </a:solidFill>
                <a:latin typeface="Palatino Linotype" panose="02040502050505030304" pitchFamily="18" charset="0"/>
                <a:ea typeface="DejaVu Sans"/>
              </a:rPr>
              <a:t>Gaggl</a:t>
            </a:r>
            <a:r>
              <a:rPr lang="en-US" sz="847" dirty="0">
                <a:solidFill>
                  <a:srgbClr val="000000"/>
                </a:solidFill>
                <a:latin typeface="Palatino Linotype" panose="02040502050505030304" pitchFamily="18" charset="0"/>
                <a:ea typeface="DejaVu Sans"/>
              </a:rPr>
              <a:t>, et. al. </a:t>
            </a:r>
            <a:r>
              <a:rPr lang="en-US" sz="968" dirty="0">
                <a:latin typeface="Palatino Linotype" panose="02040502050505030304" pitchFamily="18" charset="0"/>
              </a:rPr>
              <a:t>(2024). TCAD modeling of radiation-induced defects in 4H-SiC diodes. </a:t>
            </a:r>
            <a:r>
              <a:rPr lang="en-US" sz="968" i="1" dirty="0">
                <a:latin typeface="Palatino Linotype" panose="02040502050505030304" pitchFamily="18" charset="0"/>
              </a:rPr>
              <a:t>NIM A</a:t>
            </a:r>
            <a:r>
              <a:rPr lang="en-US" sz="968" dirty="0">
                <a:latin typeface="Palatino Linotype" panose="02040502050505030304" pitchFamily="18" charset="0"/>
              </a:rPr>
              <a:t>, 170015. </a:t>
            </a:r>
            <a:r>
              <a:rPr lang="en-US" sz="968" dirty="0">
                <a:latin typeface="Palatino Linotype" panose="02040502050505030304" pitchFamily="18" charset="0"/>
                <a:hlinkClick r:id="rId5"/>
              </a:rPr>
              <a:t>https://doi.org/10.1016/j.nima.2024.170015</a:t>
            </a:r>
            <a:endParaRPr lang="en-US" sz="968" dirty="0">
              <a:latin typeface="Palatino Linotype" panose="0204050205050503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847" dirty="0">
                <a:solidFill>
                  <a:srgbClr val="000000"/>
                </a:solidFill>
                <a:latin typeface="Palatino Linotype" panose="02040502050505030304" pitchFamily="18" charset="0"/>
                <a:ea typeface="DejaVu Sans"/>
              </a:rPr>
              <a:t>J. Burin, et.al. (2024). TCAD Simulations of Radiation Damage in 4H-SiC. </a:t>
            </a:r>
            <a:r>
              <a:rPr lang="en-US" sz="847" dirty="0" err="1">
                <a:solidFill>
                  <a:srgbClr val="000000"/>
                </a:solidFill>
                <a:latin typeface="Palatino Linotype" panose="02040502050505030304" pitchFamily="18" charset="0"/>
                <a:ea typeface="DejaVu Sans"/>
              </a:rPr>
              <a:t>Austrochip</a:t>
            </a:r>
            <a:r>
              <a:rPr lang="en-US" sz="847" dirty="0">
                <a:solidFill>
                  <a:srgbClr val="000000"/>
                </a:solidFill>
                <a:latin typeface="Palatino Linotype" panose="02040502050505030304" pitchFamily="18" charset="0"/>
                <a:ea typeface="DejaVu Sans"/>
              </a:rPr>
              <a:t> 2024. </a:t>
            </a:r>
            <a:r>
              <a:rPr lang="en-US" sz="968" dirty="0">
                <a:solidFill>
                  <a:srgbClr val="0E44F2"/>
                </a:solidFill>
                <a:latin typeface="Palatino Linotype" panose="0204050205050503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https://doi.org/10.1109/Austrochip62761.2024.10716221</a:t>
            </a:r>
            <a:r>
              <a:rPr lang="en-US" sz="847" dirty="0">
                <a:solidFill>
                  <a:srgbClr val="000000"/>
                </a:solidFill>
                <a:latin typeface="Palatino Linotype" panose="02040502050505030304" pitchFamily="18" charset="0"/>
                <a:ea typeface="DejaVu Sans"/>
              </a:rPr>
              <a:t>.</a:t>
            </a:r>
            <a:endParaRPr lang="en-US" sz="847" dirty="0">
              <a:solidFill>
                <a:srgbClr val="000000"/>
              </a:solidFill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443C9E8-7F77-F2FF-1E23-E4ADA16B7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077" y="1032482"/>
            <a:ext cx="10977563" cy="485648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100000"/>
            </a:pP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Collaboration Partner: ion beam radiotherapy center </a:t>
            </a:r>
            <a:r>
              <a:rPr lang="en-US" sz="2000" dirty="0" err="1">
                <a:solidFill>
                  <a:srgbClr val="000000"/>
                </a:solidFill>
                <a:latin typeface="Palatino Linotype"/>
                <a:ea typeface="Palatino"/>
              </a:rPr>
              <a:t>MedAustron</a:t>
            </a:r>
            <a:endParaRPr lang="en-US" sz="2000" dirty="0">
              <a:solidFill>
                <a:srgbClr val="000000"/>
              </a:solidFill>
              <a:latin typeface="Palatino Linotype"/>
              <a:ea typeface="Palatino"/>
            </a:endParaRPr>
          </a:p>
          <a:p>
            <a:pPr marL="285750" indent="-28575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100000"/>
            </a:pP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Low leakage currents, after irradiation and at room-temperature </a:t>
            </a:r>
            <a:b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</a:br>
            <a:r>
              <a:rPr lang="en-US" sz="20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 DC readout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  <a:p>
            <a:pPr marL="285750" indent="-28575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100000"/>
            </a:pP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Insensitive to visible light, better tissue equivalence</a:t>
            </a:r>
          </a:p>
          <a:p>
            <a:pPr marL="285750" indent="-28575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100000"/>
            </a:pP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Beam monitoring for clinical therapy beams (p</a:t>
            </a:r>
            <a:r>
              <a:rPr lang="en-US" sz="2000" baseline="30000" dirty="0">
                <a:solidFill>
                  <a:srgbClr val="000000"/>
                </a:solidFill>
                <a:latin typeface="Palatino Linotype"/>
                <a:ea typeface="Palatino"/>
              </a:rPr>
              <a:t>+</a:t>
            </a: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 and </a:t>
            </a:r>
            <a:r>
              <a:rPr lang="en-US" sz="2000" baseline="30000" dirty="0">
                <a:solidFill>
                  <a:srgbClr val="000000"/>
                </a:solidFill>
                <a:latin typeface="Palatino Linotype"/>
                <a:ea typeface="Palatino"/>
              </a:rPr>
              <a:t>12</a:t>
            </a: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C)</a:t>
            </a:r>
          </a:p>
          <a:p>
            <a:pPr marL="285750" indent="-285750">
              <a:lnSpc>
                <a:spcPct val="100000"/>
              </a:lnSpc>
              <a:spcBef>
                <a:spcPts val="575"/>
              </a:spcBef>
              <a:buClr>
                <a:srgbClr val="000000"/>
              </a:buClr>
              <a:buSzPct val="100000"/>
            </a:pPr>
            <a:r>
              <a:rPr lang="en-US" sz="2000" dirty="0">
                <a:solidFill>
                  <a:srgbClr val="000000"/>
                </a:solidFill>
                <a:latin typeface="Palatino Linotype"/>
                <a:ea typeface="Palatino"/>
              </a:rPr>
              <a:t>Microdosimetry: single particle dose deposition on length scale of cells (&lt;10µm) </a:t>
            </a:r>
            <a:r>
              <a:rPr lang="en-US" sz="2000" dirty="0">
                <a:solidFill>
                  <a:srgbClr val="000000"/>
                </a:solidFill>
                <a:ea typeface="Cambria Math" panose="02040503050406030204" pitchFamily="18" charset="0"/>
              </a:rPr>
              <a:t>⇒ thin sensors</a:t>
            </a:r>
            <a:endParaRPr lang="en-US" sz="2000" dirty="0">
              <a:solidFill>
                <a:srgbClr val="000000"/>
              </a:solidFill>
              <a:ea typeface="Palatino"/>
            </a:endParaRPr>
          </a:p>
          <a:p>
            <a:endParaRPr lang="de-AT" sz="2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830C70-3B2D-95EC-6114-DF9E25BB9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latin typeface="Palatino Linotype"/>
                <a:ea typeface="DejaVu Sans"/>
              </a:rPr>
              <a:t>Medical Applications: Beam Monitor &amp; Dosimetry</a:t>
            </a:r>
            <a:endParaRPr lang="en-US" sz="2800" dirty="0">
              <a:solidFill>
                <a:srgbClr val="000000"/>
              </a:solidFill>
              <a:latin typeface="Arial"/>
            </a:endParaRPr>
          </a:p>
          <a:p>
            <a:endParaRPr lang="de-AT" sz="28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71E95D-B0DD-EE4D-7E3B-222F0FEA529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E931B8-0E85-7F62-AA5D-4E3928D5F53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0C3CC8-568E-E33F-EB25-320260EC31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24</a:t>
            </a:fld>
            <a:endParaRPr lang="de-AT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EDF309D8-5348-0CB3-991E-230A20137079}"/>
              </a:ext>
            </a:extLst>
          </p:cNvPr>
          <p:cNvPicPr/>
          <p:nvPr/>
        </p:nvPicPr>
        <p:blipFill>
          <a:blip r:embed="rId2"/>
          <a:srcRect l="13838" t="11762" r="7" b="11771"/>
          <a:stretch/>
        </p:blipFill>
        <p:spPr>
          <a:xfrm>
            <a:off x="4137181" y="3563400"/>
            <a:ext cx="3867145" cy="2669444"/>
          </a:xfrm>
          <a:prstGeom prst="rect">
            <a:avLst/>
          </a:prstGeom>
          <a:ln w="0">
            <a:noFill/>
          </a:ln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BDD40D20-77D0-B13E-5779-EA279B12248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219985" y="1147666"/>
            <a:ext cx="3919823" cy="1735506"/>
          </a:xfrm>
          <a:prstGeom prst="rect">
            <a:avLst/>
          </a:prstGeom>
          <a:ln w="0">
            <a:noFill/>
          </a:ln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94FA6EF8-2054-1EA9-47DB-906812CE4599}"/>
              </a:ext>
            </a:extLst>
          </p:cNvPr>
          <p:cNvPicPr/>
          <p:nvPr/>
        </p:nvPicPr>
        <p:blipFill>
          <a:blip r:embed="rId4"/>
          <a:srcRect l="2241" t="3137" r="58913" b="23790"/>
          <a:stretch/>
        </p:blipFill>
        <p:spPr>
          <a:xfrm>
            <a:off x="8542731" y="3587612"/>
            <a:ext cx="2152978" cy="2641419"/>
          </a:xfrm>
          <a:prstGeom prst="rect">
            <a:avLst/>
          </a:prstGeom>
          <a:ln w="0">
            <a:noFill/>
          </a:ln>
        </p:spPr>
      </p:pic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85811BAB-F942-DB9A-F5A9-50787006DE57}"/>
              </a:ext>
            </a:extLst>
          </p:cNvPr>
          <p:cNvGrpSpPr/>
          <p:nvPr/>
        </p:nvGrpSpPr>
        <p:grpSpPr>
          <a:xfrm>
            <a:off x="1268963" y="3563400"/>
            <a:ext cx="2500153" cy="3008249"/>
            <a:chOff x="6850467" y="1468920"/>
            <a:chExt cx="3215359" cy="3868801"/>
          </a:xfrm>
        </p:grpSpPr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420D9E4C-039B-CD5A-5BC2-DD224C71BE8F}"/>
                </a:ext>
              </a:extLst>
            </p:cNvPr>
            <p:cNvPicPr/>
            <p:nvPr/>
          </p:nvPicPr>
          <p:blipFill>
            <a:blip r:embed="rId5"/>
            <a:srcRect b="4216"/>
            <a:stretch/>
          </p:blipFill>
          <p:spPr>
            <a:xfrm>
              <a:off x="7061038" y="1468920"/>
              <a:ext cx="2794219" cy="3406964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F4878287-B808-2E1C-CAB8-A321AF516A65}"/>
                </a:ext>
              </a:extLst>
            </p:cNvPr>
            <p:cNvSpPr/>
            <p:nvPr/>
          </p:nvSpPr>
          <p:spPr>
            <a:xfrm>
              <a:off x="6850467" y="4862521"/>
              <a:ext cx="3215359" cy="475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200" b="0" u="none" strike="noStrike" dirty="0">
                  <a:solidFill>
                    <a:srgbClr val="000000"/>
                  </a:solidFill>
                  <a:uFillTx/>
                  <a:latin typeface="Palatino Linotype"/>
                  <a:ea typeface="DejaVu Sans"/>
                  <a:hlinkClick r:id="rId6"/>
                </a:rPr>
                <a:t>UHDR beam monitor </a:t>
              </a:r>
              <a:r>
                <a:rPr lang="en-US" sz="1200" b="0" u="none" strike="noStrike" dirty="0">
                  <a:solidFill>
                    <a:srgbClr val="000000"/>
                  </a:solidFill>
                  <a:uFillTx/>
                  <a:latin typeface="Palatino Linotype"/>
                  <a:ea typeface="DejaVu Sans"/>
                </a:rPr>
                <a:t>prototype (planar </a:t>
              </a:r>
              <a:r>
                <a:rPr lang="en-US" sz="1200" b="0" u="none" strike="noStrike" dirty="0" err="1">
                  <a:solidFill>
                    <a:srgbClr val="000000"/>
                  </a:solidFill>
                  <a:uFillTx/>
                  <a:latin typeface="Palatino Linotype"/>
                  <a:ea typeface="DejaVu Sans"/>
                </a:rPr>
                <a:t>SiC</a:t>
              </a:r>
              <a:r>
                <a:rPr lang="en-US" sz="1200" b="0" u="none" strike="noStrike" dirty="0">
                  <a:solidFill>
                    <a:srgbClr val="000000"/>
                  </a:solidFill>
                  <a:uFillTx/>
                  <a:latin typeface="Palatino Linotype"/>
                  <a:ea typeface="DejaVu Sans"/>
                </a:rPr>
                <a:t> sensor)</a:t>
              </a:r>
              <a:endParaRPr lang="en-US" sz="1200" b="0" u="none" strike="noStrike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1" name="Textfeld 30">
            <a:extLst>
              <a:ext uri="{FF2B5EF4-FFF2-40B4-BE49-F238E27FC236}">
                <a16:creationId xmlns:a16="http://schemas.microsoft.com/office/drawing/2014/main" id="{2D46DAC2-2CEC-CB5A-854A-DFF488ACEDAA}"/>
              </a:ext>
            </a:extLst>
          </p:cNvPr>
          <p:cNvSpPr txBox="1"/>
          <p:nvPr/>
        </p:nvSpPr>
        <p:spPr>
          <a:xfrm>
            <a:off x="4058192" y="6232642"/>
            <a:ext cx="609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rgbClr val="0000FF"/>
                </a:solidFill>
                <a:latin typeface="Palatino Linotype"/>
                <a:ea typeface="DejaVu Sans"/>
                <a:hlinkClick r:id="rId7"/>
              </a:rPr>
              <a:t>New </a:t>
            </a:r>
            <a:r>
              <a:rPr lang="en-US" sz="1200" b="0" u="none" strike="noStrike" dirty="0" err="1">
                <a:solidFill>
                  <a:srgbClr val="0000FF"/>
                </a:solidFill>
                <a:uFillTx/>
                <a:latin typeface="Palatino Linotype"/>
                <a:ea typeface="DejaVu Sans"/>
                <a:hlinkClick r:id="rId7"/>
              </a:rPr>
              <a:t>SiC</a:t>
            </a:r>
            <a:r>
              <a:rPr lang="en-US" sz="1200" b="0" u="none" strike="noStrike" dirty="0">
                <a:solidFill>
                  <a:srgbClr val="0000FF"/>
                </a:solidFill>
                <a:uFillTx/>
                <a:latin typeface="Palatino Linotype"/>
                <a:ea typeface="DejaVu Sans"/>
                <a:hlinkClick r:id="rId7"/>
              </a:rPr>
              <a:t>-based beam monitor</a:t>
            </a:r>
            <a:r>
              <a:rPr lang="en-US" sz="1200" b="0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 for a wide dynamic beam </a:t>
            </a:r>
            <a:br>
              <a:rPr lang="en-US" sz="1200" b="0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</a:br>
            <a:r>
              <a:rPr lang="en-US" sz="1200" b="0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intensity range and FLASH-like beams in the</a:t>
            </a:r>
            <a:r>
              <a:rPr lang="en-US" sz="1200" dirty="0">
                <a:solidFill>
                  <a:srgbClr val="000000"/>
                </a:solidFill>
                <a:latin typeface="Palatino Linotype"/>
                <a:ea typeface="DejaVu Sans"/>
              </a:rPr>
              <a:t> future</a:t>
            </a:r>
            <a:endParaRPr lang="en-US" sz="1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id="{B3A38AEC-1442-1399-941E-A60819917E53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10569394" y="2522238"/>
            <a:ext cx="1299330" cy="268313"/>
          </a:xfrm>
          <a:prstGeom prst="rect">
            <a:avLst/>
          </a:prstGeom>
          <a:ln w="0">
            <a:noFill/>
          </a:ln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9FB2A393-6379-7405-5E1C-F2424420375C}"/>
              </a:ext>
            </a:extLst>
          </p:cNvPr>
          <p:cNvSpPr txBox="1"/>
          <p:nvPr/>
        </p:nvSpPr>
        <p:spPr>
          <a:xfrm>
            <a:off x="8399572" y="6232642"/>
            <a:ext cx="23897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00" b="0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Soon: </a:t>
            </a:r>
            <a:r>
              <a:rPr lang="en-US" sz="1200" b="0" u="none" strike="noStrike" dirty="0" err="1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SiC</a:t>
            </a:r>
            <a:r>
              <a:rPr lang="en-US" sz="1200" b="0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 </a:t>
            </a:r>
            <a:r>
              <a:rPr lang="en-US" sz="1200" b="0" u="none" strike="noStrike" dirty="0" err="1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Microdosimeter</a:t>
            </a:r>
            <a:endParaRPr lang="en-US" sz="1200" b="0" u="none" strike="noStrike" dirty="0">
              <a:solidFill>
                <a:srgbClr val="000000"/>
              </a:solidFill>
              <a:uFillTx/>
              <a:latin typeface="Palatino Linotype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n-US" sz="1200" dirty="0">
                <a:solidFill>
                  <a:srgbClr val="000000"/>
                </a:solidFill>
                <a:latin typeface="Palatino Linotype"/>
                <a:ea typeface="DejaVu Sans"/>
              </a:rPr>
              <a:t>(50µm x 50µm pitch, 10µm epi)</a:t>
            </a:r>
            <a:r>
              <a:rPr lang="en-US" sz="1200" b="0" u="none" strike="noStrike" dirty="0">
                <a:solidFill>
                  <a:srgbClr val="000000"/>
                </a:solidFill>
                <a:uFillTx/>
                <a:latin typeface="Palatino Linotype"/>
                <a:ea typeface="DejaVu Sans"/>
              </a:rPr>
              <a:t> </a:t>
            </a:r>
            <a:endParaRPr lang="en-US" sz="1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DA5B7877-EB0E-811F-5ED5-D7BAC06F8D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5746" y="5400158"/>
            <a:ext cx="723164" cy="899069"/>
          </a:xfrm>
          <a:prstGeom prst="rect">
            <a:avLst/>
          </a:prstGeom>
        </p:spPr>
      </p:pic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292D853D-0E96-2C20-8BCB-8C958235DF8C}"/>
              </a:ext>
            </a:extLst>
          </p:cNvPr>
          <p:cNvCxnSpPr>
            <a:cxnSpLocks/>
          </p:cNvCxnSpPr>
          <p:nvPr/>
        </p:nvCxnSpPr>
        <p:spPr>
          <a:xfrm flipH="1" flipV="1">
            <a:off x="9510712" y="5029200"/>
            <a:ext cx="709176" cy="7217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895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9986D10-0711-B7D3-6053-23CF6582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C201E1A-A8BA-A4C7-59E4-252519F72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102" y="2302841"/>
            <a:ext cx="8664496" cy="4332249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512763-28BB-6BA2-9A82-27CE2C9643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458" y="1034386"/>
            <a:ext cx="10692248" cy="4856480"/>
          </a:xfrm>
        </p:spPr>
        <p:txBody>
          <a:bodyPr/>
          <a:lstStyle/>
          <a:p>
            <a:r>
              <a:rPr lang="de-AT" dirty="0">
                <a:ea typeface="Cambria Math" panose="02040503050406030204" pitchFamily="18" charset="0"/>
              </a:rPr>
              <a:t>Lower CCE in 100um </a:t>
            </a:r>
            <a:r>
              <a:rPr lang="de-AT" dirty="0" err="1">
                <a:ea typeface="Cambria Math" panose="02040503050406030204" pitchFamily="18" charset="0"/>
              </a:rPr>
              <a:t>samples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likely</a:t>
            </a:r>
            <a:r>
              <a:rPr lang="de-AT" dirty="0">
                <a:ea typeface="Cambria Math" panose="02040503050406030204" pitchFamily="18" charset="0"/>
              </a:rPr>
              <a:t> an </a:t>
            </a:r>
            <a:r>
              <a:rPr lang="de-AT" dirty="0" err="1">
                <a:ea typeface="Cambria Math" panose="02040503050406030204" pitchFamily="18" charset="0"/>
              </a:rPr>
              <a:t>artifact</a:t>
            </a:r>
            <a:r>
              <a:rPr lang="de-AT" dirty="0">
                <a:ea typeface="Cambria Math" panose="02040503050406030204" pitchFamily="18" charset="0"/>
              </a:rPr>
              <a:t> of partial </a:t>
            </a:r>
            <a:r>
              <a:rPr lang="de-AT" dirty="0" err="1">
                <a:ea typeface="Cambria Math" panose="02040503050406030204" pitchFamily="18" charset="0"/>
              </a:rPr>
              <a:t>depletion</a:t>
            </a:r>
            <a:endParaRPr lang="de-AT" dirty="0">
              <a:ea typeface="Cambria Math" panose="02040503050406030204" pitchFamily="18" charset="0"/>
            </a:endParaRPr>
          </a:p>
          <a:p>
            <a:r>
              <a:rPr lang="de-AT" dirty="0" err="1">
                <a:ea typeface="Cambria Math" panose="02040503050406030204" pitchFamily="18" charset="0"/>
              </a:rPr>
              <a:t>Slightly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stronger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decline</a:t>
            </a:r>
            <a:r>
              <a:rPr lang="de-AT" dirty="0">
                <a:ea typeface="Cambria Math" panose="02040503050406030204" pitchFamily="18" charset="0"/>
              </a:rPr>
              <a:t> of CCE </a:t>
            </a:r>
            <a:r>
              <a:rPr lang="de-AT" dirty="0" err="1">
                <a:ea typeface="Cambria Math" panose="02040503050406030204" pitchFamily="18" charset="0"/>
              </a:rPr>
              <a:t>from</a:t>
            </a:r>
            <a:r>
              <a:rPr lang="de-AT" dirty="0">
                <a:ea typeface="Cambria Math" panose="02040503050406030204" pitchFamily="18" charset="0"/>
              </a:rPr>
              <a:t> 24GeV </a:t>
            </a:r>
            <a:r>
              <a:rPr lang="de-AT" dirty="0" err="1">
                <a:ea typeface="Cambria Math" panose="02040503050406030204" pitchFamily="18" charset="0"/>
              </a:rPr>
              <a:t>protons</a:t>
            </a:r>
            <a:r>
              <a:rPr lang="de-AT" dirty="0">
                <a:ea typeface="Cambria Math" panose="02040503050406030204" pitchFamily="18" charset="0"/>
              </a:rPr>
              <a:t> (</a:t>
            </a:r>
            <a:r>
              <a:rPr lang="de-AT" dirty="0" err="1">
                <a:ea typeface="Cambria Math" panose="02040503050406030204" pitchFamily="18" charset="0"/>
              </a:rPr>
              <a:t>other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way</a:t>
            </a:r>
            <a:r>
              <a:rPr lang="de-AT" dirty="0">
                <a:ea typeface="Cambria Math" panose="02040503050406030204" pitchFamily="18" charset="0"/>
              </a:rPr>
              <a:t> </a:t>
            </a:r>
            <a:r>
              <a:rPr lang="de-AT" dirty="0" err="1">
                <a:ea typeface="Cambria Math" panose="02040503050406030204" pitchFamily="18" charset="0"/>
              </a:rPr>
              <a:t>around</a:t>
            </a:r>
            <a:r>
              <a:rPr lang="de-AT" dirty="0">
                <a:ea typeface="Cambria Math" panose="02040503050406030204" pitchFamily="18" charset="0"/>
              </a:rPr>
              <a:t> in Si)</a:t>
            </a:r>
            <a:br>
              <a:rPr lang="de-AT" dirty="0">
                <a:ea typeface="Cambria Math" panose="02040503050406030204" pitchFamily="18" charset="0"/>
              </a:rPr>
            </a:br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AT" dirty="0">
              <a:ea typeface="Cambria Math" panose="02040503050406030204" pitchFamily="18" charset="0"/>
            </a:endParaRP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7C4512-E363-4169-D142-93C4DBF43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AT" dirty="0"/>
              <a:t>CCE vs. Fluence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01D42BA7-CD92-84FE-C6F1-B0066E2670E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04.09.2026</a:t>
            </a: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BB1A0D01-F97E-AEF4-08BA-201D801A4DC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Sebastian Onder - PSD14</a:t>
            </a:r>
            <a:endParaRPr lang="de-AT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E0A9137B-0253-3D10-C982-E02550C0020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C7288B-76F0-4A17-814C-FEA633BE7C59}" type="slidenum">
              <a:rPr lang="de-AT" smtClean="0"/>
              <a:pPr/>
              <a:t>25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19255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enutzerdefiniert 1">
      <a:majorFont>
        <a:latin typeface="Palatino Linotype"/>
        <a:ea typeface="DejaVu Sans"/>
        <a:cs typeface="DejaVu Sans"/>
      </a:majorFont>
      <a:minorFont>
        <a:latin typeface="Palatino Linotype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20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lgeseite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200" dirty="0">
            <a:latin typeface="Palatino Linotype" panose="0204050205050503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2022</Words>
  <Application>Microsoft Office PowerPoint</Application>
  <PresentationFormat>Breitbild</PresentationFormat>
  <Paragraphs>377</Paragraphs>
  <Slides>25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Palatino</vt:lpstr>
      <vt:lpstr>Palatino Linotype</vt:lpstr>
      <vt:lpstr>Symbol</vt:lpstr>
      <vt:lpstr>Office Theme</vt:lpstr>
      <vt:lpstr>Folgeseite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Österreichische Akademie der Wissenschaften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Eckel, Angelika</dc:creator>
  <cp:lastModifiedBy>Sebastian Onder</cp:lastModifiedBy>
  <cp:revision>761</cp:revision>
  <dcterms:created xsi:type="dcterms:W3CDTF">2017-11-13T11:35:28Z</dcterms:created>
  <dcterms:modified xsi:type="dcterms:W3CDTF">2026-09-04T06:56:14Z</dcterms:modified>
</cp:coreProperties>
</file>