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71.jpg" ContentType="image/jpg"/>
  <Override PartName="/ppt/media/image72.jpg" ContentType="image/jp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34"/>
  </p:notesMasterIdLst>
  <p:sldIdLst>
    <p:sldId id="259" r:id="rId5"/>
    <p:sldId id="363" r:id="rId6"/>
    <p:sldId id="377" r:id="rId7"/>
    <p:sldId id="426" r:id="rId8"/>
    <p:sldId id="449" r:id="rId9"/>
    <p:sldId id="428" r:id="rId10"/>
    <p:sldId id="368" r:id="rId11"/>
    <p:sldId id="450" r:id="rId12"/>
    <p:sldId id="427" r:id="rId13"/>
    <p:sldId id="413" r:id="rId14"/>
    <p:sldId id="422" r:id="rId15"/>
    <p:sldId id="414" r:id="rId16"/>
    <p:sldId id="387" r:id="rId17"/>
    <p:sldId id="390" r:id="rId18"/>
    <p:sldId id="356" r:id="rId19"/>
    <p:sldId id="307" r:id="rId20"/>
    <p:sldId id="362" r:id="rId21"/>
    <p:sldId id="298" r:id="rId22"/>
    <p:sldId id="286" r:id="rId23"/>
    <p:sldId id="287" r:id="rId24"/>
    <p:sldId id="367" r:id="rId25"/>
    <p:sldId id="372" r:id="rId26"/>
    <p:sldId id="375" r:id="rId27"/>
    <p:sldId id="327" r:id="rId28"/>
    <p:sldId id="369" r:id="rId29"/>
    <p:sldId id="447" r:id="rId30"/>
    <p:sldId id="451" r:id="rId31"/>
    <p:sldId id="452" r:id="rId32"/>
    <p:sldId id="330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min yuan" initials="jy" lastIdx="1" clrIdx="0">
    <p:extLst>
      <p:ext uri="{19B8F6BF-5375-455C-9EA6-DF929625EA0E}">
        <p15:presenceInfo xmlns:p15="http://schemas.microsoft.com/office/powerpoint/2012/main" userId="8dd2d8c5fff7909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0DF3"/>
    <a:srgbClr val="F156F3"/>
    <a:srgbClr val="996600"/>
    <a:srgbClr val="996633"/>
    <a:srgbClr val="CC9900"/>
    <a:srgbClr val="8B6B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533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9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commentAuthors" Target="comment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15C5A3-B410-4B09-8DE8-490057866027}" type="datetimeFigureOut">
              <a:rPr lang="zh-CN" altLang="en-US" smtClean="0"/>
              <a:t>2026/9/3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52554C-7A22-4EDE-9563-099970C55E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8997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03420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03/09/2026 J. Liu</a:t>
            </a: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EADC-8D37-4242-AC24-E977C76F22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551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03/09/2026 J. Liu</a:t>
            </a: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EADC-8D37-4242-AC24-E977C76F22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933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03/09/2026 J. Liu</a:t>
            </a: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EADC-8D37-4242-AC24-E977C76F22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3577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03/09/2026 J. Liu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EADC-8D37-4242-AC24-E977C76F22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1726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03/09/2026 J. Liu</a:t>
            </a:r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EADC-8D37-4242-AC24-E977C76F22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9921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03/09/2026 J. Liu</a:t>
            </a:r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EADC-8D37-4242-AC24-E977C76F22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7280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03/09/2026 J. Liu</a:t>
            </a: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EADC-8D37-4242-AC24-E977C76F22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9985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03/09/2026 J. Liu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EADC-8D37-4242-AC24-E977C76F22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9120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CN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03/09/2026 J. Liu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EADC-8D37-4242-AC24-E977C76F22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4409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03/09/2026 J. Liu</a:t>
            </a: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EADC-8D37-4242-AC24-E977C76F22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3943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03/09/2026 J. Liu</a:t>
            </a: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EADC-8D37-4242-AC24-E977C76F22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9579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/>
              <a:t>03/09/2026 J. Liu</a:t>
            </a: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56EADC-8D37-4242-AC24-E977C76F224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4649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hyperlink" Target="https://iopscience.iop.org/article/10.1088/0954-3899/41/8/087002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opscience.iop.org/article/10.1088/1748-0221/19/05/P05062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hyperlink" Target="https://indico.global/event/16792/contributions/161094/" TargetMode="Externa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0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3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indico.global/event/16792/contributions/161247/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ndico.global/event/16792/contributions/161273/" TargetMode="External"/><Relationship Id="rId5" Type="http://schemas.openxmlformats.org/officeDocument/2006/relationships/image" Target="../media/image41.jpeg"/><Relationship Id="rId4" Type="http://schemas.openxmlformats.org/officeDocument/2006/relationships/image" Target="../media/image40.jpeg"/><Relationship Id="rId9" Type="http://schemas.openxmlformats.org/officeDocument/2006/relationships/hyperlink" Target="https://indico.global/event/16792/contributions/161265/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9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53.png"/><Relationship Id="rId4" Type="http://schemas.openxmlformats.org/officeDocument/2006/relationships/image" Target="../media/image5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7" Type="http://schemas.openxmlformats.org/officeDocument/2006/relationships/image" Target="../media/image2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jpg"/><Relationship Id="rId4" Type="http://schemas.openxmlformats.org/officeDocument/2006/relationships/image" Target="../media/image5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6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jpg"/><Relationship Id="rId4" Type="http://schemas.openxmlformats.org/officeDocument/2006/relationships/image" Target="../media/image71.jp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4.png"/><Relationship Id="rId7" Type="http://schemas.openxmlformats.org/officeDocument/2006/relationships/image" Target="../media/image77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>
            <a:extLst>
              <a:ext uri="{FF2B5EF4-FFF2-40B4-BE49-F238E27FC236}">
                <a16:creationId xmlns:a16="http://schemas.microsoft.com/office/drawing/2014/main" id="{B6AFB9BD-B18E-BAAC-04CA-ECFD84B5369F}"/>
              </a:ext>
            </a:extLst>
          </p:cNvPr>
          <p:cNvGrpSpPr/>
          <p:nvPr/>
        </p:nvGrpSpPr>
        <p:grpSpPr>
          <a:xfrm>
            <a:off x="1748984" y="964858"/>
            <a:ext cx="7983664" cy="5643591"/>
            <a:chOff x="2756125" y="1638472"/>
            <a:chExt cx="6162261" cy="4247540"/>
          </a:xfrm>
        </p:grpSpPr>
        <p:pic>
          <p:nvPicPr>
            <p:cNvPr id="3" name="Picture 2" descr="Untitled.tiff">
              <a:extLst>
                <a:ext uri="{FF2B5EF4-FFF2-40B4-BE49-F238E27FC236}">
                  <a16:creationId xmlns:a16="http://schemas.microsoft.com/office/drawing/2014/main" id="{A4151B82-628C-273E-6E0C-82CD78C260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16861" y="1708952"/>
              <a:ext cx="5801524" cy="3898798"/>
            </a:xfrm>
            <a:prstGeom prst="rect">
              <a:avLst/>
            </a:prstGeom>
          </p:spPr>
        </p:pic>
        <p:sp>
          <p:nvSpPr>
            <p:cNvPr id="5" name="矩形 1">
              <a:extLst>
                <a:ext uri="{FF2B5EF4-FFF2-40B4-BE49-F238E27FC236}">
                  <a16:creationId xmlns:a16="http://schemas.microsoft.com/office/drawing/2014/main" id="{C72ADD08-3A77-A5CA-DAAD-416B02430EE0}"/>
                </a:ext>
              </a:extLst>
            </p:cNvPr>
            <p:cNvSpPr/>
            <p:nvPr/>
          </p:nvSpPr>
          <p:spPr>
            <a:xfrm>
              <a:off x="2756125" y="1638472"/>
              <a:ext cx="6162261" cy="4247540"/>
            </a:xfrm>
            <a:prstGeom prst="rect">
              <a:avLst/>
            </a:prstGeom>
            <a:solidFill>
              <a:schemeClr val="bg1">
                <a:alpha val="7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10" name="Shape 110"/>
          <p:cNvSpPr txBox="1">
            <a:spLocks noGrp="1"/>
          </p:cNvSpPr>
          <p:nvPr>
            <p:ph type="ctrTitle"/>
          </p:nvPr>
        </p:nvSpPr>
        <p:spPr>
          <a:xfrm>
            <a:off x="-1" y="1766073"/>
            <a:ext cx="12192001" cy="1410049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r>
              <a:rPr lang="en-GB" sz="4300" b="1" dirty="0">
                <a:latin typeface="+mn-lt"/>
              </a:rPr>
              <a:t>Run 3 experience with the ALICE ITS2: operation, performance and lessons learned</a:t>
            </a:r>
          </a:p>
        </p:txBody>
      </p:sp>
      <p:sp>
        <p:nvSpPr>
          <p:cNvPr id="111" name="Shape 111"/>
          <p:cNvSpPr txBox="1">
            <a:spLocks noGrp="1"/>
          </p:cNvSpPr>
          <p:nvPr>
            <p:ph type="subTitle" idx="1"/>
          </p:nvPr>
        </p:nvSpPr>
        <p:spPr>
          <a:xfrm>
            <a:off x="1267834" y="5414719"/>
            <a:ext cx="9753600" cy="1146939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-GB" sz="2200" dirty="0"/>
              <a:t>The 14th International Conference on Position Sensitive Detectors</a:t>
            </a:r>
          </a:p>
          <a:p>
            <a:r>
              <a:rPr lang="en-US" sz="2000" i="1" dirty="0"/>
              <a:t>1-4 September 2026, </a:t>
            </a:r>
            <a:r>
              <a:rPr lang="en-GB" sz="2000" i="1" dirty="0"/>
              <a:t>Queen Mary University of London, </a:t>
            </a:r>
            <a:r>
              <a:rPr lang="en-US" sz="2000" i="1" dirty="0"/>
              <a:t>London, UK</a:t>
            </a:r>
            <a:endParaRPr lang="en-US" sz="2800" dirty="0"/>
          </a:p>
        </p:txBody>
      </p:sp>
      <p:pic>
        <p:nvPicPr>
          <p:cNvPr id="112" name="Shape 1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021434" y="187306"/>
            <a:ext cx="852233" cy="115193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84820BCA-B930-4482-8B16-95DE6DBAE293}"/>
              </a:ext>
            </a:extLst>
          </p:cNvPr>
          <p:cNvSpPr/>
          <p:nvPr/>
        </p:nvSpPr>
        <p:spPr>
          <a:xfrm>
            <a:off x="3796378" y="4110686"/>
            <a:ext cx="4934362" cy="892552"/>
          </a:xfrm>
          <a:prstGeom prst="rect">
            <a:avLst/>
          </a:prstGeom>
          <a:solidFill>
            <a:schemeClr val="bg1">
              <a:alpha val="82000"/>
            </a:schemeClr>
          </a:solidFill>
          <a:effectLst>
            <a:softEdge rad="155971"/>
          </a:effectLst>
        </p:spPr>
        <p:txBody>
          <a:bodyPr wrap="square">
            <a:spAutoFit/>
          </a:bodyPr>
          <a:lstStyle/>
          <a:p>
            <a:r>
              <a:rPr lang="en-US" sz="2800" b="1" noProof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Jian Liu (University of Liverpool)</a:t>
            </a:r>
          </a:p>
          <a:p>
            <a:r>
              <a:rPr lang="en-US" sz="2400" b="1" i="1" noProof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on behalf of the ALICE Collaboration</a:t>
            </a:r>
            <a:endParaRPr lang="en-US" sz="2400" noProof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329BB5-F2D0-3B57-D186-FBA02285B971}"/>
              </a:ext>
            </a:extLst>
          </p:cNvPr>
          <p:cNvSpPr txBox="1"/>
          <p:nvPr/>
        </p:nvSpPr>
        <p:spPr>
          <a:xfrm>
            <a:off x="11338560" y="3200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noProof="0" dirty="0"/>
          </a:p>
        </p:txBody>
      </p:sp>
      <p:pic>
        <p:nvPicPr>
          <p:cNvPr id="6" name="Picture 5" descr="Untitled Document">
            <a:extLst>
              <a:ext uri="{FF2B5EF4-FFF2-40B4-BE49-F238E27FC236}">
                <a16:creationId xmlns:a16="http://schemas.microsoft.com/office/drawing/2014/main" id="{C82BE462-6804-250F-3E1B-EBD31F8281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072" y="148081"/>
            <a:ext cx="3045745" cy="776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543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diagram of a computer chip&#10;&#10;Description automatically generated with medium confidence">
            <a:extLst>
              <a:ext uri="{FF2B5EF4-FFF2-40B4-BE49-F238E27FC236}">
                <a16:creationId xmlns:a16="http://schemas.microsoft.com/office/drawing/2014/main" id="{D058913B-97DB-3FA0-73FE-CAA23705A2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5" t="34955" r="52387" b="8152"/>
          <a:stretch/>
        </p:blipFill>
        <p:spPr>
          <a:xfrm>
            <a:off x="6314084" y="4519925"/>
            <a:ext cx="2156248" cy="1488977"/>
          </a:xfrm>
          <a:prstGeom prst="rect">
            <a:avLst/>
          </a:prstGeom>
        </p:spPr>
      </p:pic>
      <p:pic>
        <p:nvPicPr>
          <p:cNvPr id="7" name="Picture 6" descr="A diagram of a circular object&#10;&#10;Description automatically generated">
            <a:extLst>
              <a:ext uri="{FF2B5EF4-FFF2-40B4-BE49-F238E27FC236}">
                <a16:creationId xmlns:a16="http://schemas.microsoft.com/office/drawing/2014/main" id="{790EFA05-2EE7-08A8-CB0A-ADC8C16EBD6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47"/>
          <a:stretch/>
        </p:blipFill>
        <p:spPr>
          <a:xfrm>
            <a:off x="6671041" y="556088"/>
            <a:ext cx="4528458" cy="3841200"/>
          </a:xfrm>
          <a:prstGeom prst="rect">
            <a:avLst/>
          </a:prstGeom>
        </p:spPr>
      </p:pic>
      <p:pic>
        <p:nvPicPr>
          <p:cNvPr id="9" name="Picture 8" descr="A drawing of a bridge&#10;&#10;Description automatically generated">
            <a:extLst>
              <a:ext uri="{FF2B5EF4-FFF2-40B4-BE49-F238E27FC236}">
                <a16:creationId xmlns:a16="http://schemas.microsoft.com/office/drawing/2014/main" id="{2A40F486-6811-A9C6-DB68-A9F819D3B65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5" t="4330" b="7049"/>
          <a:stretch/>
        </p:blipFill>
        <p:spPr>
          <a:xfrm>
            <a:off x="8483665" y="4163747"/>
            <a:ext cx="3490269" cy="16781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22083B-F8DD-4A0A-B7A9-B6D84EC9F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66" y="223075"/>
            <a:ext cx="11135734" cy="961499"/>
          </a:xfrm>
        </p:spPr>
        <p:txBody>
          <a:bodyPr>
            <a:noAutofit/>
          </a:bodyPr>
          <a:lstStyle/>
          <a:p>
            <a:r>
              <a:rPr lang="en-GB" noProof="0" dirty="0"/>
              <a:t>Inner Tracking System upgrade (ITS2)</a:t>
            </a:r>
            <a:endParaRPr lang="en-US" noProof="0" dirty="0"/>
          </a:p>
        </p:txBody>
      </p:sp>
      <p:pic>
        <p:nvPicPr>
          <p:cNvPr id="6" name="Shape 112">
            <a:extLst>
              <a:ext uri="{FF2B5EF4-FFF2-40B4-BE49-F238E27FC236}">
                <a16:creationId xmlns:a16="http://schemas.microsoft.com/office/drawing/2014/main" id="{E3AF635A-258B-4747-9688-DDD44F20327D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262589" y="141935"/>
            <a:ext cx="711345" cy="96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2C4A999-1778-4305-8D6F-6C639F9E03BE}"/>
              </a:ext>
            </a:extLst>
          </p:cNvPr>
          <p:cNvSpPr/>
          <p:nvPr/>
        </p:nvSpPr>
        <p:spPr>
          <a:xfrm>
            <a:off x="2299699" y="6373070"/>
            <a:ext cx="424538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1100" b="0" i="1" noProof="0" dirty="0">
                <a:solidFill>
                  <a:srgbClr val="333333"/>
                </a:solidFill>
                <a:effectLst/>
                <a:latin typeface="-apple-system"/>
                <a:hlinkClick r:id="rId6"/>
              </a:rPr>
              <a:t>ALICE upgrades during the LHC Long Shutdown 2, JINST 19 P05062</a:t>
            </a:r>
            <a:endParaRPr lang="en-US" sz="1100" b="0" i="1" noProof="0" dirty="0">
              <a:solidFill>
                <a:srgbClr val="333333"/>
              </a:solidFill>
              <a:effectLst/>
              <a:latin typeface="-apple-system"/>
            </a:endParaRPr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04DF3966-0B21-DB95-4740-6DFE7B751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EADC-8D37-4242-AC24-E977C76F224C}" type="slidenum">
              <a:rPr lang="en-US" noProof="0" smtClean="0"/>
              <a:t>2</a:t>
            </a:fld>
            <a:endParaRPr lang="en-US" noProof="0" dirty="0"/>
          </a:p>
        </p:txBody>
      </p:sp>
      <p:sp>
        <p:nvSpPr>
          <p:cNvPr id="21" name="Date Placeholder 20">
            <a:extLst>
              <a:ext uri="{FF2B5EF4-FFF2-40B4-BE49-F238E27FC236}">
                <a16:creationId xmlns:a16="http://schemas.microsoft.com/office/drawing/2014/main" id="{415F5565-058E-C7CB-D0F5-A5FBBE26A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03/09/2026 J. Liu</a:t>
            </a:r>
            <a:endParaRPr lang="en-US" noProof="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E0A5327-462F-0069-EA6E-BB2275EB64A7}"/>
              </a:ext>
            </a:extLst>
          </p:cNvPr>
          <p:cNvSpPr txBox="1"/>
          <p:nvPr/>
        </p:nvSpPr>
        <p:spPr>
          <a:xfrm>
            <a:off x="51362" y="1348995"/>
            <a:ext cx="6330412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Major upgrades completed for ALICE during LHC Long Shutdown 2 (2019 - 2021)</a:t>
            </a:r>
            <a:r>
              <a:rPr lang="en-US" noProof="0" dirty="0">
                <a:solidFill>
                  <a:schemeClr val="accent1"/>
                </a:solidFill>
              </a:rPr>
              <a:t>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Motivation and goal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High-precision measurements of rare probes at low </a:t>
            </a:r>
            <a:r>
              <a:rPr lang="en-GB" sz="1600" i="1" dirty="0" err="1"/>
              <a:t>p</a:t>
            </a:r>
            <a:r>
              <a:rPr lang="en-GB" sz="1600" baseline="-25000" dirty="0" err="1"/>
              <a:t>T</a:t>
            </a:r>
            <a:r>
              <a:rPr lang="en-GB" sz="1600" dirty="0"/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noProof="0" dirty="0"/>
              <a:t>Continuous readout of all Pb–Pb interactions at rates up to 50 kHz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Pb-Pb integrated luminosity &gt; 10 nb</a:t>
            </a:r>
            <a:r>
              <a:rPr lang="en-US" sz="1600" baseline="30000" dirty="0"/>
              <a:t>-1</a:t>
            </a:r>
            <a:r>
              <a:rPr lang="en-US" sz="1600" dirty="0"/>
              <a:t> in Run 3 and Run 4 </a:t>
            </a:r>
            <a:endParaRPr lang="en-US" sz="1600" noProof="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noProof="0" dirty="0">
                <a:solidFill>
                  <a:schemeClr val="accent1"/>
                </a:solidFill>
              </a:rPr>
              <a:t>Improved vertex reconstruction and tracking capabilities</a:t>
            </a:r>
            <a:r>
              <a:rPr lang="en-US" sz="1600" noProof="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ITS2 at a glance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Seven layers of </a:t>
            </a:r>
            <a:r>
              <a:rPr lang="en-GB" sz="1600" dirty="0">
                <a:solidFill>
                  <a:schemeClr val="accent1"/>
                </a:solidFill>
              </a:rPr>
              <a:t>Monolithic Active Pixel Sensors</a:t>
            </a:r>
            <a:r>
              <a:rPr lang="en-GB" sz="1600" dirty="0"/>
              <a:t> (MAPS): ~10 m² and </a:t>
            </a:r>
            <a:r>
              <a:rPr lang="en-GB" sz="1600" dirty="0">
                <a:solidFill>
                  <a:schemeClr val="accent1"/>
                </a:solidFill>
              </a:rPr>
              <a:t>12.5 billion pixels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23 mm innermost radius and 0.36% (X_0) per Inner Barrel layer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Get closer to IP: </a:t>
            </a:r>
            <a:r>
              <a:rPr lang="en-US" sz="1600" dirty="0">
                <a:solidFill>
                  <a:schemeClr val="accent1"/>
                </a:solidFill>
              </a:rPr>
              <a:t>39 mm </a:t>
            </a:r>
            <a:r>
              <a:rPr lang="en-US" sz="1600" dirty="0">
                <a:solidFill>
                  <a:schemeClr val="accent1"/>
                </a:solidFill>
                <a:sym typeface="Wingdings" pitchFamily="2" charset="2"/>
              </a:rPr>
              <a:t> </a:t>
            </a:r>
            <a:r>
              <a:rPr lang="en-US" sz="1600" dirty="0">
                <a:solidFill>
                  <a:schemeClr val="accent1"/>
                </a:solidFill>
              </a:rPr>
              <a:t>23 mm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Reduce material budget: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1"/>
                </a:solidFill>
              </a:rPr>
              <a:t>1.14% X</a:t>
            </a:r>
            <a:r>
              <a:rPr lang="en-US" sz="1400" baseline="-25000" dirty="0">
                <a:solidFill>
                  <a:schemeClr val="accent1"/>
                </a:solidFill>
              </a:rPr>
              <a:t>0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n-US" sz="1400" dirty="0">
                <a:solidFill>
                  <a:schemeClr val="accent1"/>
                </a:solidFill>
                <a:sym typeface="Wingdings" pitchFamily="2" charset="2"/>
              </a:rPr>
              <a:t></a:t>
            </a:r>
            <a:r>
              <a:rPr lang="en-US" sz="1400" dirty="0">
                <a:solidFill>
                  <a:schemeClr val="accent1"/>
                </a:solidFill>
              </a:rPr>
              <a:t> 0.36% X</a:t>
            </a:r>
            <a:r>
              <a:rPr lang="en-US" sz="1400" baseline="-25000" dirty="0">
                <a:solidFill>
                  <a:schemeClr val="accent1"/>
                </a:solidFill>
              </a:rPr>
              <a:t>0</a:t>
            </a:r>
            <a:r>
              <a:rPr lang="en-US" sz="1400" dirty="0"/>
              <a:t> per layer (inner layers)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Reduce pixel size: </a:t>
            </a:r>
            <a:r>
              <a:rPr lang="en-US" sz="1600" dirty="0">
                <a:solidFill>
                  <a:schemeClr val="accent1"/>
                </a:solidFill>
              </a:rPr>
              <a:t>50 x 425 µm</a:t>
            </a:r>
            <a:r>
              <a:rPr lang="en-US" sz="1600" baseline="30000" dirty="0">
                <a:solidFill>
                  <a:schemeClr val="accent1"/>
                </a:solidFill>
              </a:rPr>
              <a:t>2</a:t>
            </a:r>
            <a:r>
              <a:rPr lang="en-US" sz="1600" dirty="0">
                <a:solidFill>
                  <a:schemeClr val="accent1"/>
                </a:solidFill>
              </a:rPr>
              <a:t> </a:t>
            </a:r>
            <a:r>
              <a:rPr lang="en-US" sz="1600" dirty="0">
                <a:solidFill>
                  <a:schemeClr val="accent1"/>
                </a:solidFill>
                <a:sym typeface="Wingdings" pitchFamily="2" charset="2"/>
              </a:rPr>
              <a:t></a:t>
            </a:r>
            <a:r>
              <a:rPr lang="en-US" sz="1600" dirty="0">
                <a:solidFill>
                  <a:schemeClr val="accent1"/>
                </a:solidFill>
              </a:rPr>
              <a:t> 29 x 27 µm</a:t>
            </a:r>
            <a:r>
              <a:rPr lang="en-US" sz="1600" baseline="30000" dirty="0">
                <a:solidFill>
                  <a:schemeClr val="accent1"/>
                </a:solidFill>
              </a:rPr>
              <a:t>2</a:t>
            </a:r>
            <a:r>
              <a:rPr lang="en-US" sz="1600" dirty="0">
                <a:solidFill>
                  <a:schemeClr val="accent1"/>
                </a:solidFill>
              </a:rPr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Increase number of track points: </a:t>
            </a:r>
            <a:r>
              <a:rPr lang="en-GB" sz="1600" dirty="0">
                <a:solidFill>
                  <a:srgbClr val="0070C0"/>
                </a:solidFill>
              </a:rPr>
              <a:t>6 → 7 layers </a:t>
            </a:r>
            <a:br>
              <a:rPr lang="en-GB" dirty="0"/>
            </a:b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C8761A4-858D-10D5-5248-588CC54A4019}"/>
              </a:ext>
            </a:extLst>
          </p:cNvPr>
          <p:cNvSpPr/>
          <p:nvPr/>
        </p:nvSpPr>
        <p:spPr>
          <a:xfrm>
            <a:off x="3304111" y="6596390"/>
            <a:ext cx="754372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i="1" noProof="0" dirty="0">
                <a:solidFill>
                  <a:srgbClr val="000000"/>
                </a:solidFill>
                <a:latin typeface="Calibri-Italic"/>
                <a:hlinkClick r:id="rId7"/>
              </a:rPr>
              <a:t>Technical Design Report for the Upgrade of the ALICE Inner Tracking System, J. Phys. G: </a:t>
            </a:r>
            <a:r>
              <a:rPr lang="en-US" sz="1100" i="1" noProof="0" dirty="0" err="1">
                <a:solidFill>
                  <a:srgbClr val="000000"/>
                </a:solidFill>
                <a:latin typeface="Calibri-Italic"/>
                <a:hlinkClick r:id="rId7"/>
              </a:rPr>
              <a:t>Nucl</a:t>
            </a:r>
            <a:r>
              <a:rPr lang="en-US" sz="1100" i="1" noProof="0" dirty="0">
                <a:solidFill>
                  <a:srgbClr val="000000"/>
                </a:solidFill>
                <a:latin typeface="Calibri-Italic"/>
                <a:hlinkClick r:id="rId7"/>
              </a:rPr>
              <a:t>. Part. Phys. 41 087002</a:t>
            </a:r>
            <a:endParaRPr lang="en-US" sz="1100" i="1" noProof="0" dirty="0">
              <a:solidFill>
                <a:srgbClr val="000000"/>
              </a:solidFill>
              <a:latin typeface="Calibri-Italic"/>
            </a:endParaRPr>
          </a:p>
        </p:txBody>
      </p:sp>
    </p:spTree>
    <p:extLst>
      <p:ext uri="{BB962C8B-B14F-4D97-AF65-F5344CB8AC3E}">
        <p14:creationId xmlns:p14="http://schemas.microsoft.com/office/powerpoint/2010/main" val="3910671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2083B-F8DD-4A0A-B7A9-B6D84EC9F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66" y="223075"/>
            <a:ext cx="11135734" cy="961499"/>
          </a:xfrm>
        </p:spPr>
        <p:txBody>
          <a:bodyPr>
            <a:normAutofit/>
          </a:bodyPr>
          <a:lstStyle/>
          <a:p>
            <a:r>
              <a:rPr lang="en-US" noProof="0" dirty="0"/>
              <a:t>ALPIDE: </a:t>
            </a:r>
            <a:r>
              <a:rPr lang="en-US" b="1" noProof="0" dirty="0"/>
              <a:t>AL</a:t>
            </a:r>
            <a:r>
              <a:rPr lang="en-US" noProof="0" dirty="0"/>
              <a:t>ICE </a:t>
            </a:r>
            <a:r>
              <a:rPr lang="en-US" b="1" noProof="0" dirty="0" err="1"/>
              <a:t>PI</a:t>
            </a:r>
            <a:r>
              <a:rPr lang="en-US" noProof="0" dirty="0" err="1"/>
              <a:t>xel</a:t>
            </a:r>
            <a:r>
              <a:rPr lang="en-US" noProof="0" dirty="0"/>
              <a:t> </a:t>
            </a:r>
            <a:r>
              <a:rPr lang="en-US" b="1" noProof="0" dirty="0" err="1"/>
              <a:t>DE</a:t>
            </a:r>
            <a:r>
              <a:rPr lang="en-US" noProof="0" dirty="0" err="1"/>
              <a:t>tector</a:t>
            </a:r>
            <a:r>
              <a:rPr lang="en-US" noProof="0" dirty="0"/>
              <a:t> </a:t>
            </a:r>
            <a:endParaRPr lang="en-US" b="1" noProof="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83D9610-8B54-4A1D-ADEA-06D731395C4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4143" y="3865931"/>
            <a:ext cx="2592094" cy="1875374"/>
          </a:xfrm>
          <a:prstGeom prst="rect">
            <a:avLst/>
          </a:prstGeom>
        </p:spPr>
      </p:pic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D3A2BC19-627F-4E28-A513-DF41EC93DC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839" y="1423684"/>
            <a:ext cx="6213265" cy="2725951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4AD720E-FBD5-4DEA-9800-C9FB65503C9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0423" y="3917932"/>
            <a:ext cx="3456482" cy="231817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3EF3B97-7159-4F71-BAD1-DFF33C7AB0DE}"/>
              </a:ext>
            </a:extLst>
          </p:cNvPr>
          <p:cNvSpPr/>
          <p:nvPr/>
        </p:nvSpPr>
        <p:spPr>
          <a:xfrm>
            <a:off x="6483106" y="1392162"/>
            <a:ext cx="5584055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noProof="0" dirty="0">
                <a:solidFill>
                  <a:srgbClr val="000000"/>
                </a:solidFill>
              </a:rPr>
              <a:t>ALPIDE technology features: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noProof="0" dirty="0" err="1">
                <a:solidFill>
                  <a:srgbClr val="000000"/>
                </a:solidFill>
              </a:rPr>
              <a:t>TowerJazz</a:t>
            </a:r>
            <a:r>
              <a:rPr lang="en-US" sz="1600" noProof="0" dirty="0">
                <a:solidFill>
                  <a:srgbClr val="000000"/>
                </a:solidFill>
              </a:rPr>
              <a:t> 180 nm </a:t>
            </a:r>
            <a:r>
              <a:rPr lang="en-US" sz="1600" noProof="0" dirty="0" err="1">
                <a:solidFill>
                  <a:srgbClr val="000000"/>
                </a:solidFill>
              </a:rPr>
              <a:t>CiS</a:t>
            </a:r>
            <a:r>
              <a:rPr lang="en-US" sz="1600" noProof="0" dirty="0">
                <a:solidFill>
                  <a:srgbClr val="000000"/>
                </a:solidFill>
              </a:rPr>
              <a:t> Process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noProof="0" dirty="0">
                <a:solidFill>
                  <a:schemeClr val="accent1"/>
                </a:solidFill>
              </a:rPr>
              <a:t>Deep p-well </a:t>
            </a:r>
            <a:r>
              <a:rPr lang="en-US" sz="1600" noProof="0" dirty="0">
                <a:solidFill>
                  <a:srgbClr val="000000"/>
                </a:solidFill>
              </a:rPr>
              <a:t>implementation available </a:t>
            </a:r>
            <a:r>
              <a:rPr lang="en-US" sz="1600" noProof="0" dirty="0">
                <a:solidFill>
                  <a:srgbClr val="000000"/>
                </a:solidFill>
                <a:sym typeface="Wingdings" pitchFamily="2" charset="2"/>
              </a:rPr>
              <a:t> full CMOS</a:t>
            </a:r>
            <a:endParaRPr lang="en-US" sz="1600" noProof="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noProof="0" dirty="0">
                <a:solidFill>
                  <a:schemeClr val="accent1"/>
                </a:solidFill>
              </a:rPr>
              <a:t>High resistivity </a:t>
            </a:r>
            <a:r>
              <a:rPr lang="en-US" sz="1600" noProof="0" dirty="0">
                <a:solidFill>
                  <a:srgbClr val="000000"/>
                </a:solidFill>
              </a:rPr>
              <a:t>(&gt;1 </a:t>
            </a:r>
            <a:r>
              <a:rPr lang="en-US" sz="1600" noProof="0" dirty="0" err="1">
                <a:solidFill>
                  <a:srgbClr val="000000"/>
                </a:solidFill>
              </a:rPr>
              <a:t>kΩ·cm</a:t>
            </a:r>
            <a:r>
              <a:rPr lang="en-US" sz="1600" noProof="0" dirty="0">
                <a:solidFill>
                  <a:srgbClr val="000000"/>
                </a:solidFill>
              </a:rPr>
              <a:t>), 25 </a:t>
            </a:r>
            <a:r>
              <a:rPr lang="en-US" sz="1600" noProof="0" dirty="0" err="1">
                <a:solidFill>
                  <a:srgbClr val="000000"/>
                </a:solidFill>
              </a:rPr>
              <a:t>μm</a:t>
            </a:r>
            <a:r>
              <a:rPr lang="en-US" sz="1600" noProof="0" dirty="0">
                <a:solidFill>
                  <a:srgbClr val="000000"/>
                </a:solidFill>
              </a:rPr>
              <a:t> thick, p-type epi-layer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0000"/>
                </a:solidFill>
              </a:rPr>
              <a:t>Possibility to apply reverse-substrate bias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noProof="0" dirty="0">
                <a:solidFill>
                  <a:srgbClr val="000000"/>
                </a:solidFill>
              </a:rPr>
              <a:t>Smaller charge collection diode</a:t>
            </a:r>
          </a:p>
          <a:p>
            <a:r>
              <a:rPr lang="en-US" sz="1600" noProof="0" dirty="0">
                <a:solidFill>
                  <a:srgbClr val="000000"/>
                </a:solidFill>
                <a:sym typeface="Wingdings" panose="05000000000000000000" pitchFamily="2" charset="2"/>
              </a:rPr>
              <a:t>       lower capacitance  higher S/N</a:t>
            </a:r>
            <a:endParaRPr lang="en-US" sz="1600" noProof="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noProof="0" dirty="0">
                <a:solidFill>
                  <a:srgbClr val="000000"/>
                </a:solidFill>
              </a:rPr>
              <a:t>Substrate can be thinned down</a:t>
            </a:r>
            <a:r>
              <a:rPr lang="en-US" sz="1600" noProof="0" dirty="0"/>
              <a:t> </a:t>
            </a:r>
          </a:p>
          <a:p>
            <a:endParaRPr lang="en-US" sz="1500" noProof="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5081A80-0761-4E57-95B6-27AEAED6936A}"/>
              </a:ext>
            </a:extLst>
          </p:cNvPr>
          <p:cNvSpPr/>
          <p:nvPr/>
        </p:nvSpPr>
        <p:spPr>
          <a:xfrm>
            <a:off x="6524575" y="4002094"/>
            <a:ext cx="558405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noProof="0" dirty="0">
                <a:solidFill>
                  <a:srgbClr val="000000"/>
                </a:solidFill>
              </a:rPr>
              <a:t>Sensor specification: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noProof="0" dirty="0">
                <a:solidFill>
                  <a:srgbClr val="000000"/>
                </a:solidFill>
              </a:rPr>
              <a:t>Pixel pitch: ~27 </a:t>
            </a:r>
            <a:r>
              <a:rPr lang="en-US" sz="1600" noProof="0" dirty="0" err="1">
                <a:solidFill>
                  <a:srgbClr val="000000"/>
                </a:solidFill>
              </a:rPr>
              <a:t>μm</a:t>
            </a:r>
            <a:r>
              <a:rPr lang="en-US" sz="1600" noProof="0" dirty="0">
                <a:solidFill>
                  <a:srgbClr val="000000"/>
                </a:solidFill>
              </a:rPr>
              <a:t> x 29 </a:t>
            </a:r>
            <a:r>
              <a:rPr lang="en-US" sz="1600" noProof="0" dirty="0" err="1">
                <a:solidFill>
                  <a:srgbClr val="000000"/>
                </a:solidFill>
              </a:rPr>
              <a:t>μm</a:t>
            </a:r>
            <a:r>
              <a:rPr lang="en-US" sz="1600" noProof="0" dirty="0">
                <a:solidFill>
                  <a:srgbClr val="000000"/>
                </a:solidFill>
              </a:rPr>
              <a:t> </a:t>
            </a:r>
            <a:r>
              <a:rPr lang="en-US" sz="1600" noProof="0" dirty="0">
                <a:solidFill>
                  <a:srgbClr val="000000"/>
                </a:solidFill>
                <a:sym typeface="Wingdings" panose="05000000000000000000" pitchFamily="2" charset="2"/>
              </a:rPr>
              <a:t> spatial resolution: ~5 </a:t>
            </a:r>
            <a:r>
              <a:rPr lang="en-US" sz="1600" noProof="0" dirty="0">
                <a:solidFill>
                  <a:srgbClr val="000000"/>
                </a:solidFill>
              </a:rPr>
              <a:t>µ</a:t>
            </a:r>
            <a:r>
              <a:rPr lang="en-US" sz="1600" noProof="0" dirty="0">
                <a:solidFill>
                  <a:srgbClr val="000000"/>
                </a:solidFill>
                <a:sym typeface="Wingdings" panose="05000000000000000000" pitchFamily="2" charset="2"/>
              </a:rPr>
              <a:t>m</a:t>
            </a:r>
            <a:endParaRPr lang="en-US" sz="1600" noProof="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noProof="0" dirty="0">
                <a:solidFill>
                  <a:srgbClr val="000000"/>
                </a:solidFill>
              </a:rPr>
              <a:t>Priority Encoder Readout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noProof="0" dirty="0">
                <a:solidFill>
                  <a:srgbClr val="000000"/>
                </a:solidFill>
              </a:rPr>
              <a:t>Power consumption: 47.5 </a:t>
            </a:r>
            <a:r>
              <a:rPr lang="en-US" sz="1600" noProof="0" dirty="0" err="1">
                <a:solidFill>
                  <a:srgbClr val="000000"/>
                </a:solidFill>
              </a:rPr>
              <a:t>mW</a:t>
            </a:r>
            <a:r>
              <a:rPr lang="en-US" sz="1600" noProof="0" dirty="0">
                <a:solidFill>
                  <a:srgbClr val="000000"/>
                </a:solidFill>
              </a:rPr>
              <a:t>/cm</a:t>
            </a:r>
            <a:r>
              <a:rPr lang="en-US" sz="1600" baseline="30000" noProof="0" dirty="0">
                <a:solidFill>
                  <a:srgbClr val="000000"/>
                </a:solidFill>
              </a:rPr>
              <a:t>2 </a:t>
            </a:r>
            <a:r>
              <a:rPr lang="en-US" sz="1600" noProof="0" dirty="0">
                <a:solidFill>
                  <a:srgbClr val="000000"/>
                </a:solidFill>
              </a:rPr>
              <a:t>(IB) and 35 </a:t>
            </a:r>
            <a:r>
              <a:rPr lang="en-US" sz="1600" noProof="0" dirty="0" err="1">
                <a:solidFill>
                  <a:srgbClr val="000000"/>
                </a:solidFill>
              </a:rPr>
              <a:t>mW</a:t>
            </a:r>
            <a:r>
              <a:rPr lang="en-US" sz="1600" noProof="0" dirty="0">
                <a:solidFill>
                  <a:srgbClr val="000000"/>
                </a:solidFill>
              </a:rPr>
              <a:t>/cm</a:t>
            </a:r>
            <a:r>
              <a:rPr lang="en-US" sz="1600" baseline="30000" noProof="0" dirty="0">
                <a:solidFill>
                  <a:srgbClr val="000000"/>
                </a:solidFill>
              </a:rPr>
              <a:t>2</a:t>
            </a:r>
            <a:r>
              <a:rPr lang="en-US" sz="1600" noProof="0" dirty="0">
                <a:solidFill>
                  <a:srgbClr val="000000"/>
                </a:solidFill>
              </a:rPr>
              <a:t> (OB)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noProof="0" dirty="0">
                <a:solidFill>
                  <a:srgbClr val="000000"/>
                </a:solidFill>
              </a:rPr>
              <a:t>Integration time: &lt; 10 µs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noProof="0" dirty="0"/>
              <a:t>Fake-hit rate: &lt;&lt; 10</a:t>
            </a:r>
            <a:r>
              <a:rPr lang="en-US" sz="1600" baseline="30000" noProof="0" dirty="0"/>
              <a:t>-6 </a:t>
            </a:r>
            <a:r>
              <a:rPr lang="en-US" sz="1600" noProof="0" dirty="0"/>
              <a:t>/pixel/event</a:t>
            </a:r>
            <a:endParaRPr lang="en-US" sz="1600" baseline="30000" noProof="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noProof="0" dirty="0">
                <a:solidFill>
                  <a:srgbClr val="000000"/>
                </a:solidFill>
              </a:rPr>
              <a:t>Readout bandwidth up to 1.2 Gbit/s (IB) and 400 Mbit/s (OB)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noProof="0" dirty="0">
                <a:solidFill>
                  <a:srgbClr val="000000"/>
                </a:solidFill>
              </a:rPr>
              <a:t>Continuous or triggered readout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0D480CB-552F-444D-B8CD-729DDC594231}"/>
              </a:ext>
            </a:extLst>
          </p:cNvPr>
          <p:cNvSpPr txBox="1"/>
          <p:nvPr/>
        </p:nvSpPr>
        <p:spPr>
          <a:xfrm flipH="1">
            <a:off x="1120199" y="4948679"/>
            <a:ext cx="18760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>
                <a:solidFill>
                  <a:schemeClr val="accent1"/>
                </a:solidFill>
              </a:rPr>
              <a:t>IB: 50 </a:t>
            </a:r>
            <a:r>
              <a:rPr lang="en-US" noProof="0" dirty="0">
                <a:solidFill>
                  <a:schemeClr val="accent1"/>
                </a:solidFill>
                <a:latin typeface="SymbolMT"/>
              </a:rPr>
              <a:t>µ</a:t>
            </a:r>
            <a:r>
              <a:rPr lang="en-US" noProof="0" dirty="0">
                <a:solidFill>
                  <a:schemeClr val="accent1"/>
                </a:solidFill>
              </a:rPr>
              <a:t>m thick</a:t>
            </a:r>
          </a:p>
          <a:p>
            <a:r>
              <a:rPr lang="en-US" noProof="0" dirty="0">
                <a:solidFill>
                  <a:schemeClr val="accent1"/>
                </a:solidFill>
              </a:rPr>
              <a:t>OB: 100 </a:t>
            </a:r>
            <a:r>
              <a:rPr lang="en-US" noProof="0" dirty="0">
                <a:solidFill>
                  <a:schemeClr val="accent1"/>
                </a:solidFill>
                <a:latin typeface="SymbolMT"/>
              </a:rPr>
              <a:t>µ</a:t>
            </a:r>
            <a:r>
              <a:rPr lang="en-US" noProof="0" dirty="0">
                <a:solidFill>
                  <a:schemeClr val="accent1"/>
                </a:solidFill>
              </a:rPr>
              <a:t>m thick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D46932-5F33-7784-3251-6199B40E6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EADC-8D37-4242-AC24-E977C76F224C}" type="slidenum">
              <a:rPr lang="en-US" noProof="0" smtClean="0"/>
              <a:t>3</a:t>
            </a:fld>
            <a:endParaRPr lang="en-US" noProof="0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8521DC-28E9-FD1B-D5F7-7C673D130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03/09/2026 J. Liu</a:t>
            </a:r>
            <a:endParaRPr lang="en-US" noProof="0" dirty="0"/>
          </a:p>
        </p:txBody>
      </p:sp>
      <p:pic>
        <p:nvPicPr>
          <p:cNvPr id="8" name="Shape 112">
            <a:extLst>
              <a:ext uri="{FF2B5EF4-FFF2-40B4-BE49-F238E27FC236}">
                <a16:creationId xmlns:a16="http://schemas.microsoft.com/office/drawing/2014/main" id="{7D92EAA8-5469-16EA-A1B1-67A401B2BB6F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262589" y="141935"/>
            <a:ext cx="711345" cy="961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9403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DC456-D9CB-0A2C-1A4F-EB59E1BE3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AE278-2988-0AF8-723F-C27ED11A7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66" y="223075"/>
            <a:ext cx="11135734" cy="961499"/>
          </a:xfrm>
        </p:spPr>
        <p:txBody>
          <a:bodyPr>
            <a:normAutofit/>
          </a:bodyPr>
          <a:lstStyle/>
          <a:p>
            <a:r>
              <a:rPr lang="en-US" noProof="0" dirty="0"/>
              <a:t>﻿ITS2 system architecture</a:t>
            </a: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A0DB30EE-F83E-4060-5D53-E0ED67CF29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488" y="1184575"/>
            <a:ext cx="7510624" cy="3861558"/>
          </a:xfr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A02E722-6F97-36FA-2A19-A44A304B77E1}"/>
              </a:ext>
            </a:extLst>
          </p:cNvPr>
          <p:cNvSpPr txBox="1"/>
          <p:nvPr/>
        </p:nvSpPr>
        <p:spPr>
          <a:xfrm>
            <a:off x="316888" y="5371541"/>
            <a:ext cx="114331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70C0"/>
                </a:solidFill>
              </a:rPr>
              <a:t>Electrical links and power cables </a:t>
            </a:r>
            <a:r>
              <a:rPr lang="en-GB" sz="1600" dirty="0"/>
              <a:t>(~7 m) connect the detector to the RU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70C0"/>
                </a:solidFill>
              </a:rPr>
              <a:t>FPGA in the radiation environment </a:t>
            </a:r>
            <a:r>
              <a:rPr lang="en-GB" sz="1600" dirty="0"/>
              <a:t>controls the detector, packages the data, performs electrical-to-optical conversion via the Versatile Link, and manages powering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7E6DA0C-EFFA-50F9-59EA-DE34AF86EEA5}"/>
              </a:ext>
            </a:extLst>
          </p:cNvPr>
          <p:cNvGrpSpPr/>
          <p:nvPr/>
        </p:nvGrpSpPr>
        <p:grpSpPr>
          <a:xfrm>
            <a:off x="7755947" y="544143"/>
            <a:ext cx="2071026" cy="2172654"/>
            <a:chOff x="8160348" y="716502"/>
            <a:chExt cx="2071026" cy="2172654"/>
          </a:xfrm>
        </p:grpSpPr>
        <p:pic>
          <p:nvPicPr>
            <p:cNvPr id="5" name="Picture 4" descr="A green circuit board with many small chips&#10;&#10;Description automatically generated">
              <a:extLst>
                <a:ext uri="{FF2B5EF4-FFF2-40B4-BE49-F238E27FC236}">
                  <a16:creationId xmlns:a16="http://schemas.microsoft.com/office/drawing/2014/main" id="{F60E309A-0AB2-12AD-1E5D-4F6C2DE38A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60348" y="921682"/>
              <a:ext cx="2071026" cy="1967474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B07C996-F0F3-7158-BD44-5B644C5CD33C}"/>
                </a:ext>
              </a:extLst>
            </p:cNvPr>
            <p:cNvSpPr/>
            <p:nvPr/>
          </p:nvSpPr>
          <p:spPr>
            <a:xfrm>
              <a:off x="8356081" y="716502"/>
              <a:ext cx="1679559" cy="3228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noProof="0" dirty="0">
                  <a:solidFill>
                    <a:srgbClr val="280DF3"/>
                  </a:solidFill>
                </a:rPr>
                <a:t>Readout Unit (RU)</a:t>
              </a:r>
            </a:p>
          </p:txBody>
        </p:sp>
      </p:grp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A760939-540E-2D15-A367-0B3954106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EADC-8D37-4242-AC24-E977C76F224C}" type="slidenum">
              <a:rPr lang="en-US" noProof="0" smtClean="0"/>
              <a:t>4</a:t>
            </a:fld>
            <a:endParaRPr lang="en-US" noProof="0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8E75B069-D38A-3F88-7C95-0E5550D1D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03/09/2026 J. Liu</a:t>
            </a:r>
            <a:endParaRPr lang="en-US" noProof="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599A213-C28A-BC26-B72C-EBCAC7F65959}"/>
              </a:ext>
            </a:extLst>
          </p:cNvPr>
          <p:cNvGrpSpPr/>
          <p:nvPr/>
        </p:nvGrpSpPr>
        <p:grpSpPr>
          <a:xfrm>
            <a:off x="9794861" y="2615306"/>
            <a:ext cx="1823400" cy="2172599"/>
            <a:chOff x="9411594" y="2353733"/>
            <a:chExt cx="1823400" cy="2172599"/>
          </a:xfrm>
        </p:grpSpPr>
        <p:pic>
          <p:nvPicPr>
            <p:cNvPr id="11" name="Picture 10" descr="A green circuit board with many small black and white components&#10;&#10;Description automatically generated">
              <a:extLst>
                <a:ext uri="{FF2B5EF4-FFF2-40B4-BE49-F238E27FC236}">
                  <a16:creationId xmlns:a16="http://schemas.microsoft.com/office/drawing/2014/main" id="{C1E6C2E2-C4BE-05AB-52CC-0DF88305AC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11594" y="2353733"/>
              <a:ext cx="1823400" cy="1849826"/>
            </a:xfrm>
            <a:prstGeom prst="rect">
              <a:avLst/>
            </a:prstGeom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C6197DF-0D14-1441-DA0E-D573919C8E3D}"/>
                </a:ext>
              </a:extLst>
            </p:cNvPr>
            <p:cNvSpPr/>
            <p:nvPr/>
          </p:nvSpPr>
          <p:spPr>
            <a:xfrm>
              <a:off x="9562531" y="4241560"/>
              <a:ext cx="1521524" cy="2847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noProof="0" dirty="0">
                  <a:solidFill>
                    <a:srgbClr val="280DF3"/>
                  </a:solidFill>
                </a:rPr>
                <a:t>Power Board (PB)</a:t>
              </a:r>
            </a:p>
          </p:txBody>
        </p:sp>
      </p:grpSp>
      <p:pic>
        <p:nvPicPr>
          <p:cNvPr id="10" name="Shape 112">
            <a:extLst>
              <a:ext uri="{FF2B5EF4-FFF2-40B4-BE49-F238E27FC236}">
                <a16:creationId xmlns:a16="http://schemas.microsoft.com/office/drawing/2014/main" id="{338611D8-6AB2-22FE-5B5B-622E6407943A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262589" y="141935"/>
            <a:ext cx="711345" cy="961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4614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71940-492B-BD78-AC91-708580474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7BC09-F605-096D-B1B7-0FA91FC9C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66" y="223075"/>
            <a:ext cx="11135734" cy="961499"/>
          </a:xfrm>
        </p:spPr>
        <p:txBody>
          <a:bodyPr>
            <a:normAutofit/>
          </a:bodyPr>
          <a:lstStyle/>
          <a:p>
            <a:r>
              <a:rPr lang="en-US" noProof="0" dirty="0"/>
              <a:t>﻿ITS2 system architecture</a:t>
            </a:r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03C18A4A-247B-1CB5-0EF9-2144FA8FBE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488" y="1184575"/>
            <a:ext cx="7510624" cy="3861558"/>
          </a:xfr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837AB52-5A65-516F-0EBF-CAB489969CA0}"/>
              </a:ext>
            </a:extLst>
          </p:cNvPr>
          <p:cNvSpPr txBox="1"/>
          <p:nvPr/>
        </p:nvSpPr>
        <p:spPr>
          <a:xfrm>
            <a:off x="316888" y="5371541"/>
            <a:ext cx="114331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Connects to 22 CRUs hosted on 13 FLPs for raw data processing</a:t>
            </a:r>
            <a:r>
              <a:rPr lang="en-US" sz="1600" noProof="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noProof="0" dirty="0"/>
              <a:t>Detector Control System (DCS) communicates with the detector via CRU and RU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4FE2C73-E6E4-7D6C-0D9C-39B20AAFC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EADC-8D37-4242-AC24-E977C76F224C}" type="slidenum">
              <a:rPr lang="en-US" noProof="0" smtClean="0"/>
              <a:t>5</a:t>
            </a:fld>
            <a:endParaRPr lang="en-US" noProof="0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BB6C0927-DBD4-06DA-4A31-0EBAC560A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03/09/2026 J. Liu</a:t>
            </a:r>
            <a:endParaRPr lang="en-US" noProof="0" dirty="0"/>
          </a:p>
        </p:txBody>
      </p:sp>
      <p:pic>
        <p:nvPicPr>
          <p:cNvPr id="10" name="Shape 112">
            <a:extLst>
              <a:ext uri="{FF2B5EF4-FFF2-40B4-BE49-F238E27FC236}">
                <a16:creationId xmlns:a16="http://schemas.microsoft.com/office/drawing/2014/main" id="{B7306098-106C-143D-2E4E-2ED6720F7B5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62589" y="141935"/>
            <a:ext cx="711345" cy="961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05D84303-0DD8-DF36-CF51-AF8D707C3552}"/>
              </a:ext>
            </a:extLst>
          </p:cNvPr>
          <p:cNvGrpSpPr/>
          <p:nvPr/>
        </p:nvGrpSpPr>
        <p:grpSpPr>
          <a:xfrm>
            <a:off x="7802730" y="294078"/>
            <a:ext cx="2143068" cy="2283227"/>
            <a:chOff x="7802730" y="294078"/>
            <a:chExt cx="2143068" cy="2283227"/>
          </a:xfrm>
        </p:grpSpPr>
        <p:pic>
          <p:nvPicPr>
            <p:cNvPr id="12" name="Picture 11" descr="A close-up of a computer chip&#10;&#10;Description automatically generated">
              <a:extLst>
                <a:ext uri="{FF2B5EF4-FFF2-40B4-BE49-F238E27FC236}">
                  <a16:creationId xmlns:a16="http://schemas.microsoft.com/office/drawing/2014/main" id="{6FB54598-D948-C83F-EEC6-1C9E8FB50A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2730" y="294078"/>
              <a:ext cx="2143068" cy="1885107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E8D8794-4924-063D-5B30-639BF4FF52CC}"/>
                </a:ext>
              </a:extLst>
            </p:cNvPr>
            <p:cNvSpPr/>
            <p:nvPr/>
          </p:nvSpPr>
          <p:spPr>
            <a:xfrm>
              <a:off x="8070119" y="2144690"/>
              <a:ext cx="1494733" cy="4326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noProof="0" dirty="0">
                  <a:solidFill>
                    <a:srgbClr val="280DF3"/>
                  </a:solidFill>
                </a:rPr>
                <a:t>Common Readout Unit (CRU)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E285057-FB86-E9AD-BE22-BB75AB00B081}"/>
              </a:ext>
            </a:extLst>
          </p:cNvPr>
          <p:cNvGrpSpPr/>
          <p:nvPr/>
        </p:nvGrpSpPr>
        <p:grpSpPr>
          <a:xfrm>
            <a:off x="7956955" y="3801610"/>
            <a:ext cx="3793085" cy="2263091"/>
            <a:chOff x="7956955" y="3801610"/>
            <a:chExt cx="3793085" cy="2263091"/>
          </a:xfrm>
        </p:grpSpPr>
        <p:pic>
          <p:nvPicPr>
            <p:cNvPr id="18" name="Content Placeholder 4">
              <a:extLst>
                <a:ext uri="{FF2B5EF4-FFF2-40B4-BE49-F238E27FC236}">
                  <a16:creationId xmlns:a16="http://schemas.microsoft.com/office/drawing/2014/main" id="{680FB523-B3B2-A848-01ED-840893EC8E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16" t="20600" r="9643"/>
            <a:stretch/>
          </p:blipFill>
          <p:spPr>
            <a:xfrm>
              <a:off x="7956955" y="3801610"/>
              <a:ext cx="3793085" cy="2263091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0E9DD8B-C636-D674-BBBE-4EEBCDADAA95}"/>
                </a:ext>
              </a:extLst>
            </p:cNvPr>
            <p:cNvSpPr/>
            <p:nvPr/>
          </p:nvSpPr>
          <p:spPr>
            <a:xfrm>
              <a:off x="10312472" y="4418718"/>
              <a:ext cx="1127989" cy="2271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noProof="0" dirty="0">
                  <a:solidFill>
                    <a:srgbClr val="280DF3"/>
                  </a:solidFill>
                </a:rPr>
                <a:t>Main DCS UI</a:t>
              </a:r>
            </a:p>
          </p:txBody>
        </p:sp>
      </p:grpSp>
      <p:pic>
        <p:nvPicPr>
          <p:cNvPr id="20" name="Picture 19" descr="The ALICE detector's First Level Processor (FLP) system - CERN Document  Server">
            <a:extLst>
              <a:ext uri="{FF2B5EF4-FFF2-40B4-BE49-F238E27FC236}">
                <a16:creationId xmlns:a16="http://schemas.microsoft.com/office/drawing/2014/main" id="{4517F1C9-DF1D-18A2-87B7-46288ACDFB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8708" y="1791578"/>
            <a:ext cx="2327804" cy="1781157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AA2D164A-CF64-45CA-9551-E3B35BFE513A}"/>
              </a:ext>
            </a:extLst>
          </p:cNvPr>
          <p:cNvSpPr/>
          <p:nvPr/>
        </p:nvSpPr>
        <p:spPr>
          <a:xfrm>
            <a:off x="10377043" y="1341315"/>
            <a:ext cx="1494733" cy="4326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noProof="0" dirty="0">
                <a:solidFill>
                  <a:srgbClr val="280DF3"/>
                </a:solidFill>
              </a:rPr>
              <a:t>First Level Processors (FLPs)</a:t>
            </a:r>
          </a:p>
        </p:txBody>
      </p:sp>
    </p:spTree>
    <p:extLst>
      <p:ext uri="{BB962C8B-B14F-4D97-AF65-F5344CB8AC3E}">
        <p14:creationId xmlns:p14="http://schemas.microsoft.com/office/powerpoint/2010/main" val="17420885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7432D-7803-B2E7-7412-314650261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B7DD2-22CF-8CF7-3F28-A50795E3C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66" y="223075"/>
            <a:ext cx="11135734" cy="961499"/>
          </a:xfrm>
        </p:spPr>
        <p:txBody>
          <a:bodyPr>
            <a:normAutofit/>
          </a:bodyPr>
          <a:lstStyle/>
          <a:p>
            <a:r>
              <a:rPr lang="en-US" noProof="0" dirty="0"/>
              <a:t>﻿ITS2 system architecture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E03ABC0-4A52-440E-0D98-9EBD5FCCA3C3}"/>
              </a:ext>
            </a:extLst>
          </p:cNvPr>
          <p:cNvSpPr txBox="1"/>
          <p:nvPr/>
        </p:nvSpPr>
        <p:spPr>
          <a:xfrm>
            <a:off x="135488" y="5540881"/>
            <a:ext cx="119549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0000"/>
                </a:solidFill>
                <a:latin typeface="Calibri" panose="020F0502020204030204" pitchFamily="34" charset="0"/>
              </a:rPr>
              <a:t>Synchronous/asynchronous event </a:t>
            </a:r>
            <a:r>
              <a:rPr lang="en-GB" sz="1600" dirty="0">
                <a:solidFill>
                  <a:srgbClr val="0070C0"/>
                </a:solidFill>
                <a:latin typeface="Calibri" panose="020F0502020204030204" pitchFamily="34" charset="0"/>
              </a:rPr>
              <a:t>reconstruction</a:t>
            </a:r>
            <a:r>
              <a:rPr lang="en-GB" sz="1600" dirty="0">
                <a:solidFill>
                  <a:srgbClr val="000000"/>
                </a:solidFill>
                <a:latin typeface="Calibri" panose="020F0502020204030204" pitchFamily="34" charset="0"/>
              </a:rPr>
              <a:t> and detector </a:t>
            </a:r>
            <a:r>
              <a:rPr lang="en-GB" sz="1600" dirty="0">
                <a:solidFill>
                  <a:srgbClr val="0070C0"/>
                </a:solidFill>
                <a:latin typeface="Calibri" panose="020F0502020204030204" pitchFamily="34" charset="0"/>
              </a:rPr>
              <a:t>calibrations</a:t>
            </a:r>
            <a:r>
              <a:rPr lang="en-GB" sz="1600" dirty="0">
                <a:solidFill>
                  <a:srgbClr val="000000"/>
                </a:solidFill>
                <a:latin typeface="Calibri" panose="020F0502020204030204" pitchFamily="34" charset="0"/>
              </a:rPr>
              <a:t> on EPNs</a:t>
            </a:r>
            <a:endParaRPr lang="en-US" sz="1600" noProof="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0" i="0" noProof="0" dirty="0">
                <a:effectLst/>
              </a:rPr>
              <a:t>Dedicated QC tasks to monitor data quality in data taking and calibration scans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562690D-FBEE-BB7B-C65A-5AEEE3300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EADC-8D37-4242-AC24-E977C76F224C}" type="slidenum">
              <a:rPr lang="en-US" noProof="0" smtClean="0"/>
              <a:t>6</a:t>
            </a:fld>
            <a:endParaRPr lang="en-US" noProof="0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A5DA52E2-0EEF-B8AD-793B-3D26DAB61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03/09/2026 J. Liu</a:t>
            </a:r>
            <a:endParaRPr lang="en-US" noProof="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615789C-E01C-A8AB-52EA-E7FB3BB791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24247" y="3342406"/>
            <a:ext cx="5909080" cy="199702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F4F6564-C67F-2131-9F6F-DC81C0E450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78787" y="864985"/>
            <a:ext cx="3639474" cy="2054780"/>
          </a:xfrm>
          <a:prstGeom prst="rect">
            <a:avLst/>
          </a:prstGeom>
        </p:spPr>
      </p:pic>
      <p:pic>
        <p:nvPicPr>
          <p:cNvPr id="7" name="Shape 112">
            <a:extLst>
              <a:ext uri="{FF2B5EF4-FFF2-40B4-BE49-F238E27FC236}">
                <a16:creationId xmlns:a16="http://schemas.microsoft.com/office/drawing/2014/main" id="{A9268DC6-12C6-35B1-C3B3-EA387A2EFCBF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62589" y="141935"/>
            <a:ext cx="711345" cy="96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14FB8CA-342A-C187-004F-016AC8840C31}"/>
              </a:ext>
            </a:extLst>
          </p:cNvPr>
          <p:cNvSpPr txBox="1"/>
          <p:nvPr/>
        </p:nvSpPr>
        <p:spPr>
          <a:xfrm>
            <a:off x="7773478" y="5571658"/>
            <a:ext cx="4209521" cy="52322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en-US" sz="1400" i="1" noProof="0" dirty="0"/>
              <a:t>See Svetlana </a:t>
            </a:r>
            <a:r>
              <a:rPr lang="en-US" sz="1400" i="1" noProof="0" dirty="0" err="1"/>
              <a:t>Kushpil’s</a:t>
            </a:r>
            <a:r>
              <a:rPr lang="en-US" sz="1400" i="1" noProof="0" dirty="0"/>
              <a:t> poster: </a:t>
            </a:r>
            <a:r>
              <a:rPr lang="en-GB" sz="1400" i="1" noProof="0" dirty="0">
                <a:hlinkClick r:id="rId5"/>
              </a:rPr>
              <a:t>"Inner Tracking System 2 (ITS2) - Data Quality Control and Calibration"</a:t>
            </a:r>
            <a:endParaRPr lang="en-US" sz="2000" i="1" noProof="0" dirty="0"/>
          </a:p>
        </p:txBody>
      </p:sp>
      <p:pic>
        <p:nvPicPr>
          <p:cNvPr id="6" name="Content Placeholder 14">
            <a:extLst>
              <a:ext uri="{FF2B5EF4-FFF2-40B4-BE49-F238E27FC236}">
                <a16:creationId xmlns:a16="http://schemas.microsoft.com/office/drawing/2014/main" id="{20904F82-C4DF-830E-99A3-4E18FCE292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48"/>
          <a:stretch>
            <a:fillRect/>
          </a:stretch>
        </p:blipFill>
        <p:spPr>
          <a:xfrm>
            <a:off x="457189" y="1193042"/>
            <a:ext cx="3421245" cy="386155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E5B2635-DAD6-E07B-803F-21CD1BE0BE4A}"/>
              </a:ext>
            </a:extLst>
          </p:cNvPr>
          <p:cNvSpPr/>
          <p:nvPr/>
        </p:nvSpPr>
        <p:spPr>
          <a:xfrm>
            <a:off x="6986951" y="3008139"/>
            <a:ext cx="1842481" cy="288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>
                <a:solidFill>
                  <a:srgbClr val="280DF3"/>
                </a:solidFill>
              </a:rPr>
              <a:t>Example QC plots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A5564B-8020-368E-94F6-263E33A2E2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131" y="965783"/>
            <a:ext cx="3511346" cy="1997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306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5A3F6E7-D970-9B5D-93A4-E796D7A4DF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3065" y="12567"/>
            <a:ext cx="2973478" cy="2629104"/>
          </a:xfrm>
          <a:prstGeom prst="rect">
            <a:avLst/>
          </a:prstGeom>
        </p:spPr>
      </p:pic>
      <p:pic>
        <p:nvPicPr>
          <p:cNvPr id="16" name="OPEN-VIDEO-2023-410-001-1080p">
            <a:hlinkClick r:id="" action="ppaction://media"/>
            <a:extLst>
              <a:ext uri="{FF2B5EF4-FFF2-40B4-BE49-F238E27FC236}">
                <a16:creationId xmlns:a16="http://schemas.microsoft.com/office/drawing/2014/main" id="{4B17513F-C5BE-8CAC-CBDE-825ABC89ABE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5305" y="2637307"/>
            <a:ext cx="6830085" cy="38419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22083B-F8DD-4A0A-B7A9-B6D84EC9F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66" y="223075"/>
            <a:ext cx="11135734" cy="961499"/>
          </a:xfrm>
        </p:spPr>
        <p:txBody>
          <a:bodyPr>
            <a:normAutofit/>
          </a:bodyPr>
          <a:lstStyle/>
          <a:p>
            <a:r>
              <a:rPr lang="en-US" noProof="0" dirty="0"/>
              <a:t>ALICE and ITS2 in Run 3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8D886BF-7948-C1E0-8F11-CCEF146DE39C}"/>
                  </a:ext>
                </a:extLst>
              </p:cNvPr>
              <p:cNvSpPr txBox="1"/>
              <p:nvPr/>
            </p:nvSpPr>
            <p:spPr>
              <a:xfrm>
                <a:off x="16932" y="1080434"/>
                <a:ext cx="6316133" cy="11235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noProof="0" dirty="0"/>
                  <a:t>﻿Integrated luminosities 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p</a:t>
                </a:r>
                <a:r>
                  <a:rPr lang="en-US" sz="1600" noProof="0" dirty="0"/>
                  <a:t>p (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600" i="1" noProof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sz="1600" b="0" i="1" noProof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rad>
                    <m:r>
                      <a:rPr lang="fr-FR" sz="1600" b="0" i="0" noProof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noProof="0" dirty="0"/>
                  <a:t>= 13.6 TeV): </a:t>
                </a:r>
                <a:r>
                  <a:rPr lang="en-US" sz="1600" dirty="0">
                    <a:solidFill>
                      <a:schemeClr val="accent1"/>
                    </a:solidFill>
                  </a:rPr>
                  <a:t>158.1</a:t>
                </a:r>
                <a:r>
                  <a:rPr lang="en-US" sz="1600" noProof="0" dirty="0">
                    <a:solidFill>
                      <a:schemeClr val="accent1"/>
                    </a:solidFill>
                  </a:rPr>
                  <a:t> pb</a:t>
                </a:r>
                <a:r>
                  <a:rPr lang="en-US" sz="1600" baseline="30000" noProof="0" dirty="0">
                    <a:solidFill>
                      <a:schemeClr val="accent1"/>
                    </a:solidFill>
                  </a:rPr>
                  <a:t>-1</a:t>
                </a:r>
                <a:endParaRPr lang="en-US" sz="1600" noProof="0" dirty="0">
                  <a:solidFill>
                    <a:schemeClr val="accent1"/>
                  </a:solidFill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Pb-Pb (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fr-FR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6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fr-FR" sz="1600" b="0" i="1" smtClean="0">
                                <a:latin typeface="Cambria Math" panose="02040503050406030204" pitchFamily="18" charset="0"/>
                              </a:rPr>
                              <m:t>𝑁𝑁</m:t>
                            </m:r>
                          </m:sub>
                        </m:sSub>
                      </m:e>
                    </m:rad>
                    <m:r>
                      <a:rPr lang="fr-FR" sz="160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/>
                  <a:t>= 5.36 TeV): </a:t>
                </a:r>
                <a:r>
                  <a:rPr lang="en-US" sz="1600" dirty="0">
                    <a:solidFill>
                      <a:schemeClr val="accent1"/>
                    </a:solidFill>
                  </a:rPr>
                  <a:t>6.91 nb</a:t>
                </a:r>
                <a:r>
                  <a:rPr lang="en-US" sz="1600" baseline="30000" dirty="0">
                    <a:solidFill>
                      <a:schemeClr val="accent1"/>
                    </a:solidFill>
                  </a:rPr>
                  <a:t>-1</a:t>
                </a:r>
                <a:endParaRPr lang="en-US" sz="1600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O-O (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fr-FR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6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fr-FR" sz="1600" i="1">
                                <a:latin typeface="Cambria Math" panose="02040503050406030204" pitchFamily="18" charset="0"/>
                              </a:rPr>
                              <m:t>𝑁𝑁</m:t>
                            </m:r>
                          </m:sub>
                        </m:sSub>
                      </m:e>
                    </m:rad>
                    <m:r>
                      <a:rPr lang="fr-FR" sz="160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/>
                  <a:t>= 5.36 TeV): </a:t>
                </a:r>
                <a:r>
                  <a:rPr lang="en-US" sz="1600" dirty="0">
                    <a:solidFill>
                      <a:schemeClr val="accent1"/>
                    </a:solidFill>
                  </a:rPr>
                  <a:t>5.01</a:t>
                </a:r>
                <a:r>
                  <a:rPr lang="en-US" sz="1600" dirty="0"/>
                  <a:t> </a:t>
                </a:r>
                <a:r>
                  <a:rPr lang="en-US" sz="1600" dirty="0">
                    <a:solidFill>
                      <a:schemeClr val="accent1"/>
                    </a:solidFill>
                  </a:rPr>
                  <a:t>nb</a:t>
                </a:r>
                <a:r>
                  <a:rPr lang="en-US" sz="1600" baseline="30000" dirty="0">
                    <a:solidFill>
                      <a:schemeClr val="accent1"/>
                    </a:solidFill>
                  </a:rPr>
                  <a:t>-1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8D886BF-7948-C1E0-8F11-CCEF146DE3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32" y="1080434"/>
                <a:ext cx="6316133" cy="1123513"/>
              </a:xfrm>
              <a:prstGeom prst="rect">
                <a:avLst/>
              </a:prstGeom>
              <a:blipFill>
                <a:blip r:embed="rId6"/>
                <a:stretch>
                  <a:fillRect l="-676" t="-2703" b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F9C60844-0210-3237-0084-53C698415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EADC-8D37-4242-AC24-E977C76F224C}" type="slidenum">
              <a:rPr lang="en-US" noProof="0" smtClean="0"/>
              <a:t>7</a:t>
            </a:fld>
            <a:endParaRPr lang="en-US" noProof="0" dirty="0"/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0B65637B-8F4D-A1D8-D283-93E43F4DA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03/09/2026 J. Liu</a:t>
            </a:r>
            <a:endParaRPr lang="en-US" noProof="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906F65-1C70-59B1-5C79-1DDD35452768}"/>
              </a:ext>
            </a:extLst>
          </p:cNvPr>
          <p:cNvSpPr txBox="1"/>
          <p:nvPr/>
        </p:nvSpPr>
        <p:spPr>
          <a:xfrm>
            <a:off x="7035802" y="4140127"/>
            <a:ext cx="5082067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noProof="0" dirty="0"/>
              <a:t>﻿</a:t>
            </a:r>
            <a:r>
              <a:rPr lang="en-US" sz="1600" noProof="0" dirty="0">
                <a:solidFill>
                  <a:schemeClr val="accent1"/>
                </a:solidFill>
              </a:rPr>
              <a:t>99.6% of pixels active</a:t>
            </a:r>
            <a:r>
              <a:rPr lang="en-US" sz="1600" noProof="0" dirty="0"/>
              <a:t> </a:t>
            </a:r>
            <a:r>
              <a:rPr lang="en-US" sz="1600" dirty="0"/>
              <a:t>across</a:t>
            </a:r>
            <a:r>
              <a:rPr lang="en-US" sz="1600" noProof="0" dirty="0"/>
              <a:t> the detector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noProof="0" dirty="0"/>
              <a:t>94 chips broken/excluded, 970 k dead pixels and 500 k noisy pixels</a:t>
            </a:r>
            <a:endParaRPr lang="en-US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T</a:t>
            </a:r>
            <a:r>
              <a:rPr lang="en-US" sz="1400" noProof="0" dirty="0" err="1"/>
              <a:t>hresholds</a:t>
            </a:r>
            <a:r>
              <a:rPr lang="en-US" sz="1400" noProof="0" dirty="0"/>
              <a:t> and noisy pixels remain stable over time</a:t>
            </a:r>
            <a:endParaRPr lang="en-US" sz="1600" noProof="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noProof="0" dirty="0"/>
              <a:t>Sporadic data corruption events do not affect the overall performance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noProof="0" dirty="0"/>
              <a:t>Dominated by SEU induced issues </a:t>
            </a:r>
            <a:endParaRPr lang="en-GB" sz="1400" noProof="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/>
              <a:t>Mitigations implemented in the RU firmware and DCS</a:t>
            </a:r>
            <a:endParaRPr lang="en-US" sz="1600" noProof="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61DE638-BEB4-EEE1-A942-16874AD0AB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586" y="1377451"/>
            <a:ext cx="2995181" cy="261608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15B567-2FCB-245B-2F35-55727E374024}"/>
              </a:ext>
            </a:extLst>
          </p:cNvPr>
          <p:cNvSpPr txBox="1"/>
          <p:nvPr/>
        </p:nvSpPr>
        <p:spPr>
          <a:xfrm>
            <a:off x="3413070" y="1101682"/>
            <a:ext cx="3411063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</a:t>
            </a:r>
            <a:r>
              <a:rPr lang="en-US" noProof="0" dirty="0" err="1"/>
              <a:t>tandard</a:t>
            </a:r>
            <a:r>
              <a:rPr lang="en-US" noProof="0" dirty="0"/>
              <a:t> interaction rates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noProof="0" dirty="0"/>
              <a:t>pp: up to </a:t>
            </a:r>
            <a:r>
              <a:rPr lang="en-US" sz="1600" dirty="0">
                <a:solidFill>
                  <a:schemeClr val="accent1"/>
                </a:solidFill>
              </a:rPr>
              <a:t>75</a:t>
            </a:r>
            <a:r>
              <a:rPr lang="en-US" sz="1600" noProof="0" dirty="0">
                <a:solidFill>
                  <a:schemeClr val="accent1"/>
                </a:solidFill>
              </a:rPr>
              <a:t>0 kHz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Pb-Pb:</a:t>
            </a:r>
            <a:r>
              <a:rPr lang="en-US" sz="1600" noProof="0" dirty="0"/>
              <a:t> up to </a:t>
            </a:r>
            <a:r>
              <a:rPr lang="en-US" sz="1600" dirty="0">
                <a:solidFill>
                  <a:schemeClr val="accent1"/>
                </a:solidFill>
              </a:rPr>
              <a:t>50</a:t>
            </a:r>
            <a:r>
              <a:rPr lang="en-US" sz="1600" noProof="0" dirty="0">
                <a:solidFill>
                  <a:schemeClr val="accent1"/>
                </a:solidFill>
              </a:rPr>
              <a:t> kHz </a:t>
            </a:r>
          </a:p>
        </p:txBody>
      </p:sp>
      <p:pic>
        <p:nvPicPr>
          <p:cNvPr id="7" name="Shape 112">
            <a:extLst>
              <a:ext uri="{FF2B5EF4-FFF2-40B4-BE49-F238E27FC236}">
                <a16:creationId xmlns:a16="http://schemas.microsoft.com/office/drawing/2014/main" id="{696E335B-09D2-14CF-830B-58E3E042C531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1262589" y="141935"/>
            <a:ext cx="711345" cy="961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2445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6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FB75A4-C39C-E566-BB59-DC47518CD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832BF94A-C9B7-3B2E-88A3-A93ED007AF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81" y="4422816"/>
            <a:ext cx="6409572" cy="207456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185C957-7C3B-A624-6F97-871F4825EE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16832" y="482432"/>
            <a:ext cx="6387770" cy="392954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AEC5261-B040-197F-4F98-C1A873FCD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66" y="223075"/>
            <a:ext cx="11135734" cy="961499"/>
          </a:xfrm>
        </p:spPr>
        <p:txBody>
          <a:bodyPr>
            <a:normAutofit/>
          </a:bodyPr>
          <a:lstStyle/>
          <a:p>
            <a:r>
              <a:rPr lang="en-US" noProof="0" dirty="0"/>
              <a:t>Calibration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80FC10-0E1B-C8A5-6D3B-73206EE9C83C}"/>
              </a:ext>
            </a:extLst>
          </p:cNvPr>
          <p:cNvSpPr txBox="1"/>
          <p:nvPr/>
        </p:nvSpPr>
        <p:spPr>
          <a:xfrm>
            <a:off x="232327" y="1186427"/>
            <a:ext cx="4784505" cy="1508105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noProof="0" dirty="0"/>
              <a:t>﻿Main ITS2 calibrations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noProof="0" dirty="0">
                <a:solidFill>
                  <a:schemeClr val="accent1"/>
                </a:solidFill>
              </a:rPr>
              <a:t>Threshold tuning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noProof="0" dirty="0">
                <a:solidFill>
                  <a:schemeClr val="accent1"/>
                </a:solidFill>
              </a:rPr>
              <a:t>Noisy pixel masking</a:t>
            </a:r>
            <a:endParaRPr lang="en-US" sz="1600" noProof="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noProof="0" dirty="0"/>
              <a:t>﻿Threshold &amp; noise re-calibration: ~1/year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noProof="0" dirty="0"/>
              <a:t>Fast threshold scan (﻿~1% pixels) at each beam dump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noProof="0" dirty="0"/>
              <a:t>Full threshold scan (100% pixels): ~1/year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8DC355-C2AB-A76E-96E8-24C96DD1DFF6}"/>
              </a:ext>
            </a:extLst>
          </p:cNvPr>
          <p:cNvSpPr txBox="1"/>
          <p:nvPr/>
        </p:nvSpPr>
        <p:spPr>
          <a:xfrm>
            <a:off x="169846" y="3053852"/>
            <a:ext cx="5223421" cy="116955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l" rtl="0" fontAlgn="base"/>
            <a:r>
              <a:rPr lang="en-US" sz="1600" noProof="0" dirty="0"/>
              <a:t>Pixel threshold 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1400" noProof="0" dirty="0">
                <a:solidFill>
                  <a:schemeClr val="accent1"/>
                </a:solidFill>
              </a:rPr>
              <a:t>Uniform response across the detector achieved</a:t>
            </a:r>
            <a:r>
              <a:rPr lang="en-US" sz="1400" noProof="0" dirty="0"/>
              <a:t> (100 e</a:t>
            </a:r>
            <a:r>
              <a:rPr lang="en-US" sz="1400" baseline="30000" noProof="0" dirty="0"/>
              <a:t>-</a:t>
            </a:r>
            <a:r>
              <a:rPr lang="en-US" sz="1400" noProof="0" dirty="0"/>
              <a:t> target)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1400" noProof="0" dirty="0">
                <a:solidFill>
                  <a:schemeClr val="accent1"/>
                </a:solidFill>
              </a:rPr>
              <a:t>Threshold stability has been consistently maintained </a:t>
            </a:r>
            <a:r>
              <a:rPr lang="en-GB" sz="1400" noProof="0" dirty="0"/>
              <a:t>across 24 k chips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sz="1200" noProof="0" dirty="0"/>
              <a:t>Minor fluctuations due to supply voltage optimizations  ​</a:t>
            </a:r>
          </a:p>
        </p:txBody>
      </p:sp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CB2B4643-F68C-71C1-CB19-92F5C64D8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EADC-8D37-4242-AC24-E977C76F224C}" type="slidenum">
              <a:rPr lang="en-US" noProof="0" smtClean="0"/>
              <a:t>8</a:t>
            </a:fld>
            <a:endParaRPr lang="en-US" noProof="0" dirty="0"/>
          </a:p>
        </p:txBody>
      </p:sp>
      <p:sp>
        <p:nvSpPr>
          <p:cNvPr id="27" name="Date Placeholder 26">
            <a:extLst>
              <a:ext uri="{FF2B5EF4-FFF2-40B4-BE49-F238E27FC236}">
                <a16:creationId xmlns:a16="http://schemas.microsoft.com/office/drawing/2014/main" id="{02CF3464-10C8-7E1A-F3DB-6BBF13392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03/09/2026 J. Liu</a:t>
            </a:r>
            <a:endParaRPr lang="en-US" noProof="0" dirty="0"/>
          </a:p>
        </p:txBody>
      </p:sp>
      <p:pic>
        <p:nvPicPr>
          <p:cNvPr id="13" name="Shape 112">
            <a:extLst>
              <a:ext uri="{FF2B5EF4-FFF2-40B4-BE49-F238E27FC236}">
                <a16:creationId xmlns:a16="http://schemas.microsoft.com/office/drawing/2014/main" id="{E40569B3-86FF-93F2-B5AC-074997336E43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62589" y="141935"/>
            <a:ext cx="711345" cy="96150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22EC136F-2772-D98C-8AC9-D57C31C7EF11}"/>
              </a:ext>
            </a:extLst>
          </p:cNvPr>
          <p:cNvSpPr txBox="1"/>
          <p:nvPr/>
        </p:nvSpPr>
        <p:spPr>
          <a:xfrm>
            <a:off x="6657683" y="4771300"/>
            <a:ext cx="5466584" cy="120032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en-US" sz="1600" b="0" i="0" u="none" strike="noStrike" noProof="0" dirty="0">
                <a:solidFill>
                  <a:srgbClr val="000000"/>
                </a:solidFill>
                <a:effectLst/>
              </a:rPr>
              <a:t>Noisy pixel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0" i="0" u="none" strike="noStrike" noProof="0" dirty="0">
                <a:solidFill>
                  <a:srgbClr val="000000"/>
                </a:solidFill>
                <a:effectLst/>
              </a:rPr>
              <a:t>Possibility to run with static masks already proven during surface commissioning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400" b="0" i="0" u="none" strike="noStrike" noProof="0" dirty="0">
                <a:effectLst/>
              </a:rPr>
              <a:t>Fraction of</a:t>
            </a:r>
            <a:r>
              <a:rPr lang="en-US" sz="1400" b="0" i="0" u="none" strike="noStrike" noProof="0" dirty="0">
                <a:solidFill>
                  <a:srgbClr val="4472C4"/>
                </a:solidFill>
                <a:effectLst/>
              </a:rPr>
              <a:t> masked pixels: 0.004%</a:t>
            </a:r>
            <a:r>
              <a:rPr lang="en-US" sz="1400" b="0" i="0" noProof="0" dirty="0">
                <a:solidFill>
                  <a:srgbClr val="000000"/>
                </a:solidFill>
                <a:effectLst/>
              </a:rPr>
              <a:t>​</a:t>
            </a:r>
            <a:endParaRPr lang="en-US" sz="1400" b="0" i="0" u="none" strike="noStrike" noProof="0" dirty="0">
              <a:solidFill>
                <a:srgbClr val="4472C4"/>
              </a:solidFill>
              <a:effectLst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400" b="0" i="0" u="none" strike="noStrike" noProof="0" dirty="0">
                <a:solidFill>
                  <a:srgbClr val="4472C4"/>
                </a:solidFill>
                <a:effectLst/>
              </a:rPr>
              <a:t>Stable noisy pixel map </a:t>
            </a:r>
            <a:r>
              <a:rPr lang="en-US" sz="1400" b="0" i="0" u="none" strike="noStrike" noProof="0" dirty="0">
                <a:effectLst/>
                <a:sym typeface="Wingdings" pitchFamily="2" charset="2"/>
              </a:rPr>
              <a:t></a:t>
            </a:r>
            <a:r>
              <a:rPr lang="en-US" sz="1400" b="0" i="0" u="none" strike="noStrike" noProof="0" dirty="0">
                <a:effectLst/>
              </a:rPr>
              <a:t> occasionally noise calibration is sufficient</a:t>
            </a:r>
            <a:r>
              <a:rPr lang="en-US" sz="1400" b="0" i="0" noProof="0" dirty="0">
                <a:effectLst/>
              </a:rPr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42026872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A2A29F-49F8-0D9C-D897-9DFDB62B3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5285A-782E-D012-9A7B-0FA2803FE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66" y="223075"/>
            <a:ext cx="11135734" cy="961499"/>
          </a:xfrm>
        </p:spPr>
        <p:txBody>
          <a:bodyPr>
            <a:normAutofit/>
          </a:bodyPr>
          <a:lstStyle/>
          <a:p>
            <a:r>
              <a:rPr lang="en-US" noProof="0" dirty="0"/>
              <a:t>Detection efficiency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DB649E-A8DA-7861-DAA4-865F3BD4F486}"/>
              </a:ext>
            </a:extLst>
          </p:cNvPr>
          <p:cNvSpPr txBox="1"/>
          <p:nvPr/>
        </p:nvSpPr>
        <p:spPr>
          <a:xfrm>
            <a:off x="338668" y="1496280"/>
            <a:ext cx="740833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 dirty="0"/>
              <a:t>Reconstructed tracks in ITS2 do not have missing hits in the central layers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Estimate the ITS2 detection efficiency using </a:t>
            </a:r>
            <a:r>
              <a:rPr lang="en-GB" dirty="0">
                <a:solidFill>
                  <a:schemeClr val="accent1"/>
                </a:solidFill>
              </a:rPr>
              <a:t>the stave overlaps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/>
                </a:solidFill>
              </a:rPr>
              <a:t>Efficiency above 99% </a:t>
            </a:r>
            <a:r>
              <a:rPr lang="en-GB" dirty="0"/>
              <a:t>in all IB layers </a:t>
            </a:r>
            <a:endParaRPr lang="en-GB" noProof="0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D4EDBE8-544C-088D-63BE-F0B3E4590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EADC-8D37-4242-AC24-E977C76F224C}" type="slidenum">
              <a:rPr lang="en-US" noProof="0" smtClean="0"/>
              <a:t>9</a:t>
            </a:fld>
            <a:endParaRPr lang="en-US" noProof="0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3D1A4AB8-02D0-6237-C204-1D69F0404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03/09/2026 J. Liu</a:t>
            </a:r>
            <a:endParaRPr lang="en-US" noProof="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F31C56D-E268-21A0-E9C8-D8A5183443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914" y="2419610"/>
            <a:ext cx="5269152" cy="356777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288D8D0-6070-D50D-DB11-4744717175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467" y="3255513"/>
            <a:ext cx="3278397" cy="226493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B24B2AF-1E1B-F647-0142-9ADE2A1960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66" y="2796635"/>
            <a:ext cx="3010909" cy="30154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9B52431-7FA8-511B-2BFA-5E72E719EDDF}"/>
                  </a:ext>
                </a:extLst>
              </p:cNvPr>
              <p:cNvSpPr txBox="1"/>
              <p:nvPr/>
            </p:nvSpPr>
            <p:spPr>
              <a:xfrm>
                <a:off x="7870631" y="1323007"/>
                <a:ext cx="4103303" cy="8183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i="0"/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GB" i="0"/>
                                <m:t># overlap clusters found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GB" i="0"/>
                                <m:t># tracks passing through the ove</m:t>
                              </m:r>
                              <m:r>
                                <m:rPr>
                                  <m:nor/>
                                </m:rPr>
                                <a:rPr lang="fr-FR" b="0" i="0" smtClean="0"/>
                                <m:t>r</m:t>
                              </m:r>
                              <m:r>
                                <m:rPr>
                                  <m:nor/>
                                </m:rPr>
                                <a:rPr lang="en-GB" i="0"/>
                                <m:t>laps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9B52431-7FA8-511B-2BFA-5E72E719ED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0631" y="1323007"/>
                <a:ext cx="4103303" cy="818366"/>
              </a:xfrm>
              <a:prstGeom prst="rect">
                <a:avLst/>
              </a:prstGeom>
              <a:blipFill>
                <a:blip r:embed="rId5"/>
                <a:stretch>
                  <a:fillRect b="-7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Shape 112">
            <a:extLst>
              <a:ext uri="{FF2B5EF4-FFF2-40B4-BE49-F238E27FC236}">
                <a16:creationId xmlns:a16="http://schemas.microsoft.com/office/drawing/2014/main" id="{849BB144-257C-CA71-B634-6408362CE00E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262589" y="141935"/>
            <a:ext cx="711345" cy="961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46980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AE3DA7D1-1592-138B-9BCB-93C557474138}"/>
              </a:ext>
            </a:extLst>
          </p:cNvPr>
          <p:cNvGrpSpPr/>
          <p:nvPr/>
        </p:nvGrpSpPr>
        <p:grpSpPr>
          <a:xfrm>
            <a:off x="652984" y="1882953"/>
            <a:ext cx="4344932" cy="4364329"/>
            <a:chOff x="1332356" y="2322144"/>
            <a:chExt cx="4039701" cy="405773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4E7E3BD-FDB9-5BA4-2B1D-8ABAC5B4F7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332356" y="2322144"/>
              <a:ext cx="4039701" cy="4057736"/>
            </a:xfrm>
            <a:prstGeom prst="rect">
              <a:avLst/>
            </a:prstGeom>
          </p:spPr>
        </p:pic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D5883D37-A86A-F8B8-B6D5-A4DA32A69191}"/>
                </a:ext>
              </a:extLst>
            </p:cNvPr>
            <p:cNvCxnSpPr>
              <a:cxnSpLocks/>
            </p:cNvCxnSpPr>
            <p:nvPr/>
          </p:nvCxnSpPr>
          <p:spPr>
            <a:xfrm>
              <a:off x="3104014" y="4572585"/>
              <a:ext cx="0" cy="312405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F22083B-F8DD-4A0A-B7A9-B6D84EC9F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66" y="223075"/>
            <a:ext cx="11135734" cy="961499"/>
          </a:xfrm>
        </p:spPr>
        <p:txBody>
          <a:bodyPr>
            <a:normAutofit/>
          </a:bodyPr>
          <a:lstStyle/>
          <a:p>
            <a:r>
              <a:rPr lang="en-US" noProof="0" dirty="0"/>
              <a:t>Impact parameter resolution​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AA1D51-9E8B-11A5-E4AE-1135E27E3140}"/>
              </a:ext>
            </a:extLst>
          </p:cNvPr>
          <p:cNvSpPr txBox="1"/>
          <p:nvPr/>
        </p:nvSpPr>
        <p:spPr>
          <a:xfrm>
            <a:off x="0" y="1335412"/>
            <a:ext cx="527685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 dirty="0"/>
              <a:t>Run 3 Pb–Pb data show an approximately </a:t>
            </a:r>
            <a:r>
              <a:rPr lang="en-GB" noProof="0" dirty="0">
                <a:solidFill>
                  <a:schemeClr val="accent1"/>
                </a:solidFill>
              </a:rPr>
              <a:t>2.2x improvement </a:t>
            </a:r>
            <a:r>
              <a:rPr lang="en-GB" noProof="0" dirty="0"/>
              <a:t>at </a:t>
            </a:r>
            <a:r>
              <a:rPr lang="en-US" i="1" dirty="0" err="1"/>
              <a:t>p</a:t>
            </a:r>
            <a:r>
              <a:rPr lang="en-US" baseline="-25000" dirty="0" err="1"/>
              <a:t>T</a:t>
            </a:r>
            <a:r>
              <a:rPr lang="en-US" dirty="0"/>
              <a:t> = 1 GeV/</a:t>
            </a:r>
            <a:r>
              <a:rPr lang="en-US" i="1" dirty="0"/>
              <a:t>c</a:t>
            </a:r>
            <a:r>
              <a:rPr lang="en-GB" noProof="0" dirty="0"/>
              <a:t> compared with Run 2</a:t>
            </a:r>
            <a:endParaRPr lang="en-GB" sz="1600" dirty="0"/>
          </a:p>
          <a:p>
            <a:pPr lvl="1"/>
            <a:endParaRPr lang="en-GB" sz="1600" noProof="0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EF7CAC9-B01A-626D-3D6F-79E74BC9B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EADC-8D37-4242-AC24-E977C76F224C}" type="slidenum">
              <a:rPr lang="en-US" noProof="0" smtClean="0"/>
              <a:t>10</a:t>
            </a:fld>
            <a:endParaRPr lang="en-US" noProof="0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944618BF-89B3-E2C7-C6C5-38C85F9E8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03/09/2026 J. Liu</a:t>
            </a:r>
            <a:endParaRPr lang="en-US" noProof="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ECB89B-74CC-A0E4-2EAC-F63D69A4C5D4}"/>
              </a:ext>
            </a:extLst>
          </p:cNvPr>
          <p:cNvSpPr txBox="1"/>
          <p:nvPr/>
        </p:nvSpPr>
        <p:spPr>
          <a:xfrm>
            <a:off x="5734051" y="1327088"/>
            <a:ext cx="56959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 dirty="0"/>
              <a:t>The impact parameter resolution is </a:t>
            </a:r>
            <a:r>
              <a:rPr lang="en-GB" noProof="0" dirty="0">
                <a:solidFill>
                  <a:schemeClr val="accent1"/>
                </a:solidFill>
              </a:rPr>
              <a:t>sensitive to every detail of the detector implementation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 dirty="0"/>
              <a:t>Local variations associated with the stave structure are visible in data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E279DCF-FE33-3B45-A7EE-3EF48B9CC3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895"/>
          <a:stretch>
            <a:fillRect/>
          </a:stretch>
        </p:blipFill>
        <p:spPr>
          <a:xfrm>
            <a:off x="6250137" y="2591228"/>
            <a:ext cx="4407849" cy="1816683"/>
          </a:xfrm>
          <a:prstGeom prst="rect">
            <a:avLst/>
          </a:prstGeom>
        </p:spPr>
      </p:pic>
      <p:pic>
        <p:nvPicPr>
          <p:cNvPr id="19" name="Shape 112">
            <a:extLst>
              <a:ext uri="{FF2B5EF4-FFF2-40B4-BE49-F238E27FC236}">
                <a16:creationId xmlns:a16="http://schemas.microsoft.com/office/drawing/2014/main" id="{A0F2C2F8-CAD1-2C8B-9FC3-2C616ECA7F49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62589" y="141935"/>
            <a:ext cx="711345" cy="961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C412AF6A-599C-0B30-CAA5-66846B8DB391}"/>
              </a:ext>
            </a:extLst>
          </p:cNvPr>
          <p:cNvGrpSpPr/>
          <p:nvPr/>
        </p:nvGrpSpPr>
        <p:grpSpPr>
          <a:xfrm>
            <a:off x="5685543" y="4471437"/>
            <a:ext cx="4972443" cy="2313564"/>
            <a:chOff x="4547099" y="4399489"/>
            <a:chExt cx="4254022" cy="1775284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F0C533F1-A4E1-58B4-7A70-08A42F5335C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05" b="49388"/>
            <a:stretch>
              <a:fillRect/>
            </a:stretch>
          </p:blipFill>
          <p:spPr>
            <a:xfrm>
              <a:off x="4547099" y="4586899"/>
              <a:ext cx="4095535" cy="1587874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9969A80-5395-53F4-4B14-D80F938B084D}"/>
                </a:ext>
              </a:extLst>
            </p:cNvPr>
            <p:cNvSpPr txBox="1"/>
            <p:nvPr/>
          </p:nvSpPr>
          <p:spPr>
            <a:xfrm>
              <a:off x="5539740" y="4407833"/>
              <a:ext cx="2537860" cy="2007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100" dirty="0"/>
                <a:t>Local impact parameter resolution on Layer 0</a:t>
              </a:r>
              <a:endParaRPr lang="en-US" sz="1100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EEF2CCD-7BB9-3D57-2419-6F07183ED9D4}"/>
                </a:ext>
              </a:extLst>
            </p:cNvPr>
            <p:cNvSpPr txBox="1"/>
            <p:nvPr/>
          </p:nvSpPr>
          <p:spPr>
            <a:xfrm>
              <a:off x="8054740" y="4399489"/>
              <a:ext cx="746381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000" dirty="0"/>
                <a:t>σ(IP) (</a:t>
              </a:r>
              <a:r>
                <a:rPr lang="en-GB" sz="1000" dirty="0" err="1"/>
                <a:t>μm</a:t>
              </a:r>
              <a:r>
                <a:rPr lang="en-GB" sz="1000" dirty="0"/>
                <a:t>) </a:t>
              </a:r>
              <a:endParaRPr lang="en-US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215525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BCCD2-FEB5-89EA-F4D5-2858242E8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E06ED-8280-593C-D3A6-74248B061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66" y="223075"/>
            <a:ext cx="11135734" cy="961499"/>
          </a:xfrm>
        </p:spPr>
        <p:txBody>
          <a:bodyPr>
            <a:normAutofit/>
          </a:bodyPr>
          <a:lstStyle/>
          <a:p>
            <a:r>
              <a:rPr lang="en-US" noProof="0" dirty="0"/>
              <a:t>Detection of weakly decaying particles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1F8097D-1A32-359C-A6D7-0DBA438186DB}"/>
              </a:ext>
            </a:extLst>
          </p:cNvPr>
          <p:cNvSpPr txBox="1"/>
          <p:nvPr/>
        </p:nvSpPr>
        <p:spPr>
          <a:xfrm>
            <a:off x="325754" y="1408836"/>
            <a:ext cx="1052131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noProof="0" dirty="0"/>
              <a:t>﻿</a:t>
            </a:r>
            <a:r>
              <a:rPr lang="en-GB" sz="2000" noProof="0" dirty="0"/>
              <a:t>The three innermost layers lie </a:t>
            </a:r>
            <a:r>
              <a:rPr lang="en-GB" sz="2000" noProof="0" dirty="0">
                <a:solidFill>
                  <a:srgbClr val="0070C0"/>
                </a:solidFill>
              </a:rPr>
              <a:t>within 4 cm </a:t>
            </a:r>
            <a:r>
              <a:rPr lang="en-GB" sz="2000" noProof="0" dirty="0"/>
              <a:t>of the interaction point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noProof="0" dirty="0">
                <a:solidFill>
                  <a:schemeClr val="accent1"/>
                </a:solidFill>
              </a:rPr>
              <a:t>﻿Direct tracking of charged weakly decaying particles</a:t>
            </a:r>
            <a:r>
              <a:rPr lang="en-US" noProof="0" dirty="0"/>
              <a:t> before their decay via </a:t>
            </a:r>
            <a:r>
              <a:rPr lang="en-US" noProof="0" dirty="0">
                <a:solidFill>
                  <a:schemeClr val="accent1"/>
                </a:solidFill>
              </a:rPr>
              <a:t>strangeness tracking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noProof="0" dirty="0">
                <a:solidFill>
                  <a:schemeClr val="accent1"/>
                </a:solidFill>
              </a:rPr>
              <a:t>New possibilities of studies</a:t>
            </a:r>
            <a:r>
              <a:rPr lang="en-US" noProof="0" dirty="0"/>
              <a:t>: non-prompt cascades, </a:t>
            </a:r>
            <a:r>
              <a:rPr lang="en-US" noProof="0" dirty="0" err="1"/>
              <a:t>hypernuclei</a:t>
            </a:r>
            <a:r>
              <a:rPr lang="en-US" noProof="0" dirty="0"/>
              <a:t>, exotic bound states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6E8184-B562-CDB1-EFD3-C481E2AFA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EADC-8D37-4242-AC24-E977C76F224C}" type="slidenum">
              <a:rPr lang="en-US" noProof="0" smtClean="0"/>
              <a:t>11</a:t>
            </a:fld>
            <a:endParaRPr lang="en-US" noProof="0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D9FC48-ACE5-2EE2-D6C7-154EB0B83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03/09/2026 J. Liu</a:t>
            </a:r>
            <a:endParaRPr lang="en-US" noProof="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56B912-62DA-8E10-A5CD-BA3B196192B3}"/>
              </a:ext>
            </a:extLst>
          </p:cNvPr>
          <p:cNvSpPr txBox="1"/>
          <p:nvPr/>
        </p:nvSpPr>
        <p:spPr>
          <a:xfrm>
            <a:off x="6940008" y="6015692"/>
            <a:ext cx="4083592" cy="52322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en-US" sz="1400" b="0" i="0" noProof="0" dirty="0">
                <a:solidFill>
                  <a:srgbClr val="333333"/>
                </a:solidFill>
                <a:effectLst/>
                <a:latin typeface="sourcesans-regular"/>
              </a:rPr>
              <a:t>Impact parameter resolution of </a:t>
            </a:r>
            <a:r>
              <a:rPr lang="en-US" sz="1400" noProof="0" dirty="0">
                <a:solidFill>
                  <a:srgbClr val="333333"/>
                </a:solidFill>
                <a:latin typeface="sourcesans-regular"/>
              </a:rPr>
              <a:t>t</a:t>
            </a:r>
            <a:r>
              <a:rPr lang="en-US" sz="1400" b="0" i="0" noProof="0" dirty="0">
                <a:solidFill>
                  <a:srgbClr val="333333"/>
                </a:solidFill>
                <a:effectLst/>
                <a:latin typeface="sourcesans-regular"/>
              </a:rPr>
              <a:t>racked </a:t>
            </a:r>
            <a:r>
              <a:rPr lang="el-GR" sz="1400" b="0" i="0" noProof="0" dirty="0">
                <a:solidFill>
                  <a:srgbClr val="333333"/>
                </a:solidFill>
                <a:effectLst/>
                <a:latin typeface="sourcesans-regular"/>
              </a:rPr>
              <a:t>Ω</a:t>
            </a:r>
            <a:r>
              <a:rPr lang="el-GR" sz="1400" b="0" i="0" baseline="30000" noProof="0" dirty="0">
                <a:solidFill>
                  <a:srgbClr val="333333"/>
                </a:solidFill>
                <a:effectLst/>
                <a:latin typeface="sourcesans-regular"/>
              </a:rPr>
              <a:t>−</a:t>
            </a:r>
            <a:r>
              <a:rPr lang="en-US" sz="1400" b="0" i="0" noProof="0" dirty="0">
                <a:solidFill>
                  <a:srgbClr val="333333"/>
                </a:solidFill>
                <a:effectLst/>
                <a:latin typeface="sourcesans-regular"/>
              </a:rPr>
              <a:t> baryons: </a:t>
            </a:r>
            <a:r>
              <a:rPr lang="en-GB" sz="1400" b="0" i="0" noProof="0" dirty="0">
                <a:solidFill>
                  <a:srgbClr val="0070C0"/>
                </a:solidFill>
                <a:effectLst/>
                <a:latin typeface="sourcesans-regular"/>
              </a:rPr>
              <a:t>more than a factor of ten </a:t>
            </a:r>
            <a:r>
              <a:rPr lang="en-US" sz="1400" b="0" i="0" noProof="0" dirty="0">
                <a:solidFill>
                  <a:srgbClr val="0070C0"/>
                </a:solidFill>
                <a:effectLst/>
                <a:latin typeface="sourcesans-regular"/>
              </a:rPr>
              <a:t>improvement</a:t>
            </a:r>
            <a:r>
              <a:rPr lang="en-US" sz="1400" b="0" i="0" noProof="0" dirty="0">
                <a:solidFill>
                  <a:srgbClr val="333333"/>
                </a:solidFill>
                <a:effectLst/>
                <a:latin typeface="sourcesans-regular"/>
              </a:rPr>
              <a:t>!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7CFD2B2-AD6E-D7D5-4CED-7EF11D42E6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132" y="2354866"/>
            <a:ext cx="5052569" cy="3646925"/>
          </a:xfrm>
          <a:prstGeom prst="rect">
            <a:avLst/>
          </a:prstGeom>
        </p:spPr>
      </p:pic>
      <p:pic>
        <p:nvPicPr>
          <p:cNvPr id="8" name="Shape 112">
            <a:extLst>
              <a:ext uri="{FF2B5EF4-FFF2-40B4-BE49-F238E27FC236}">
                <a16:creationId xmlns:a16="http://schemas.microsoft.com/office/drawing/2014/main" id="{155E5245-3F10-2306-5E83-3ED9A187329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62589" y="141935"/>
            <a:ext cx="711345" cy="96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FE955A1-ACA8-DAE6-5BEE-3358905DF5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754" y="2789069"/>
            <a:ext cx="5507779" cy="3141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3805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2083B-F8DD-4A0A-B7A9-B6D84EC9F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66" y="223075"/>
            <a:ext cx="11135734" cy="961499"/>
          </a:xfrm>
        </p:spPr>
        <p:txBody>
          <a:bodyPr>
            <a:normAutofit/>
          </a:bodyPr>
          <a:lstStyle/>
          <a:p>
            <a:r>
              <a:rPr lang="en-GB" dirty="0"/>
              <a:t>Particle identification </a:t>
            </a:r>
            <a:endParaRPr lang="en-US" noProof="0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5E89BA0C-2BAC-B0B6-FC96-CEE60CAFD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EADC-8D37-4242-AC24-E977C76F224C}" type="slidenum">
              <a:rPr lang="en-US" noProof="0" smtClean="0"/>
              <a:t>12</a:t>
            </a:fld>
            <a:endParaRPr lang="en-US" noProof="0" dirty="0"/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8F5F7DC9-1712-AFEC-7316-5FF59BD25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03/09/2026 J. Liu</a:t>
            </a:r>
            <a:endParaRPr lang="en-US" noProof="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4EBBFEC-0626-2B2B-E02F-4ED9D4238D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31" y="1641212"/>
            <a:ext cx="4981772" cy="3575576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9A1F91E-A1D6-C34F-89EB-95D9B8BA2B22}"/>
              </a:ext>
            </a:extLst>
          </p:cNvPr>
          <p:cNvSpPr txBox="1"/>
          <p:nvPr/>
        </p:nvSpPr>
        <p:spPr>
          <a:xfrm>
            <a:off x="222861" y="5284868"/>
            <a:ext cx="5222891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Example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baseline="30000" dirty="0"/>
              <a:t>3</a:t>
            </a:r>
            <a:r>
              <a:rPr lang="en-GB" sz="1400" dirty="0"/>
              <a:t>He is selected using the TPC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accent1"/>
                </a:solidFill>
              </a:rPr>
              <a:t>ITS cluster size can be used to suppress the </a:t>
            </a:r>
            <a:r>
              <a:rPr lang="en-GB" sz="1400" baseline="30000" dirty="0">
                <a:solidFill>
                  <a:schemeClr val="accent1"/>
                </a:solidFill>
              </a:rPr>
              <a:t>3</a:t>
            </a:r>
            <a:r>
              <a:rPr lang="en-GB" sz="1400" dirty="0">
                <a:solidFill>
                  <a:schemeClr val="accent1"/>
                </a:solidFill>
              </a:rPr>
              <a:t>H background</a:t>
            </a:r>
            <a:r>
              <a:rPr lang="en-GB" sz="1600" dirty="0">
                <a:solidFill>
                  <a:schemeClr val="accent1"/>
                </a:solidFill>
              </a:rPr>
              <a:t> </a:t>
            </a:r>
          </a:p>
        </p:txBody>
      </p:sp>
      <p:pic>
        <p:nvPicPr>
          <p:cNvPr id="7" name="Shape 112">
            <a:extLst>
              <a:ext uri="{FF2B5EF4-FFF2-40B4-BE49-F238E27FC236}">
                <a16:creationId xmlns:a16="http://schemas.microsoft.com/office/drawing/2014/main" id="{09F92650-6EAD-30EC-5EEE-9A278B15D73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62589" y="141935"/>
            <a:ext cx="711345" cy="96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Content Placeholder 4" descr="A comparison of a graph&#10;&#10;Description automatically generated with medium confidence">
            <a:extLst>
              <a:ext uri="{FF2B5EF4-FFF2-40B4-BE49-F238E27FC236}">
                <a16:creationId xmlns:a16="http://schemas.microsoft.com/office/drawing/2014/main" id="{6236CD1D-715C-4E6F-A7EA-E06404EAFC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958" y="2116035"/>
            <a:ext cx="5449431" cy="3168833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FDDB242-64B8-5467-FCAA-93FBC3C93961}"/>
              </a:ext>
            </a:extLst>
          </p:cNvPr>
          <p:cNvSpPr txBox="1"/>
          <p:nvPr/>
        </p:nvSpPr>
        <p:spPr>
          <a:xfrm>
            <a:off x="6281427" y="5482653"/>
            <a:ext cx="5336834" cy="64633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</a:rPr>
              <a:t>Proof of concept for </a:t>
            </a:r>
            <a:r>
              <a:rPr lang="en-GB" dirty="0" err="1">
                <a:solidFill>
                  <a:srgbClr val="0070C0"/>
                </a:solidFill>
              </a:rPr>
              <a:t>d</a:t>
            </a:r>
            <a:r>
              <a:rPr lang="en-GB" i="1" dirty="0" err="1">
                <a:solidFill>
                  <a:srgbClr val="0070C0"/>
                </a:solidFill>
              </a:rPr>
              <a:t>E</a:t>
            </a:r>
            <a:r>
              <a:rPr lang="en-GB" dirty="0">
                <a:solidFill>
                  <a:srgbClr val="0070C0"/>
                </a:solidFill>
              </a:rPr>
              <a:t>/dx PID with thin (~25 </a:t>
            </a:r>
            <a:r>
              <a:rPr lang="en-GB" dirty="0" err="1">
                <a:solidFill>
                  <a:srgbClr val="0070C0"/>
                </a:solidFill>
              </a:rPr>
              <a:t>μm</a:t>
            </a:r>
            <a:r>
              <a:rPr lang="en-GB" dirty="0">
                <a:solidFill>
                  <a:srgbClr val="0070C0"/>
                </a:solidFill>
              </a:rPr>
              <a:t>) binary-readout MAPS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9D8C65-0A35-2E53-0547-651898EB7EA3}"/>
              </a:ext>
            </a:extLst>
          </p:cNvPr>
          <p:cNvSpPr txBox="1"/>
          <p:nvPr/>
        </p:nvSpPr>
        <p:spPr>
          <a:xfrm>
            <a:off x="506312" y="1041088"/>
            <a:ext cx="4320067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600" dirty="0"/>
              <a:t>1. </a:t>
            </a:r>
            <a:r>
              <a:rPr lang="en-GB" sz="1600" dirty="0">
                <a:solidFill>
                  <a:schemeClr val="accent1"/>
                </a:solidFill>
              </a:rPr>
              <a:t>Cluster size </a:t>
            </a:r>
            <a:r>
              <a:rPr lang="en-GB" sz="1600" dirty="0"/>
              <a:t>— spatial information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Available in standard operation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Cluster size reflects track inclination and energy loss → identification of highly ionising nuclei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E0968F5-902E-7853-1B4F-7F2FF6723E68}"/>
              </a:ext>
            </a:extLst>
          </p:cNvPr>
          <p:cNvSpPr txBox="1"/>
          <p:nvPr/>
        </p:nvSpPr>
        <p:spPr>
          <a:xfrm>
            <a:off x="5990958" y="1035087"/>
            <a:ext cx="6201042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600" dirty="0"/>
              <a:t>2. </a:t>
            </a:r>
            <a:r>
              <a:rPr lang="en-GB" sz="1600" dirty="0">
                <a:solidFill>
                  <a:schemeClr val="accent1"/>
                </a:solidFill>
              </a:rPr>
              <a:t>Time-over-Threshold</a:t>
            </a:r>
            <a:r>
              <a:rPr lang="en-GB" sz="1600" dirty="0"/>
              <a:t> (</a:t>
            </a:r>
            <a:r>
              <a:rPr lang="en-GB" sz="1600" dirty="0" err="1"/>
              <a:t>ToT</a:t>
            </a:r>
            <a:r>
              <a:rPr lang="en-GB" sz="1600" dirty="0"/>
              <a:t>) — temporal information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Demonstrated in dedicated low-rate runs with special IB configuration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﻿Front-end tuned for charge-proportional analogue pulse length  </a:t>
            </a:r>
            <a:r>
              <a:rPr lang="en-US" sz="1400" dirty="0">
                <a:sym typeface="Wingdings" panose="05000000000000000000" pitchFamily="2" charset="2"/>
              </a:rPr>
              <a:t> </a:t>
            </a:r>
            <a:r>
              <a:rPr lang="en-US" sz="1400" dirty="0"/>
              <a:t>oversampling ALPIDE response </a:t>
            </a:r>
            <a:r>
              <a:rPr lang="en-US" sz="1400" dirty="0">
                <a:sym typeface="Wingdings" panose="05000000000000000000" pitchFamily="2" charset="2"/>
              </a:rPr>
              <a:t></a:t>
            </a:r>
            <a:r>
              <a:rPr lang="en-US" sz="1400" dirty="0"/>
              <a:t> </a:t>
            </a:r>
            <a:r>
              <a:rPr lang="en-GB" sz="1400" dirty="0" err="1"/>
              <a:t>ToT</a:t>
            </a:r>
            <a:r>
              <a:rPr lang="en-GB" sz="1400" dirty="0"/>
              <a:t> provides a proxy for </a:t>
            </a:r>
            <a:r>
              <a:rPr lang="en-GB" sz="1400" dirty="0" err="1"/>
              <a:t>d</a:t>
            </a:r>
            <a:r>
              <a:rPr lang="en-GB" sz="1400" i="1" dirty="0" err="1"/>
              <a:t>E</a:t>
            </a:r>
            <a:r>
              <a:rPr lang="en-GB" sz="1400" dirty="0"/>
              <a:t>/dx</a:t>
            </a:r>
          </a:p>
        </p:txBody>
      </p:sp>
    </p:spTree>
    <p:extLst>
      <p:ext uri="{BB962C8B-B14F-4D97-AF65-F5344CB8AC3E}">
        <p14:creationId xmlns:p14="http://schemas.microsoft.com/office/powerpoint/2010/main" val="25211494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F7353-411E-3A40-9879-B1D1C42B0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59AA2-77C2-4289-274C-2F62AB456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66" y="223075"/>
            <a:ext cx="11135734" cy="961499"/>
          </a:xfrm>
        </p:spPr>
        <p:txBody>
          <a:bodyPr>
            <a:normAutofit/>
          </a:bodyPr>
          <a:lstStyle/>
          <a:p>
            <a:r>
              <a:rPr lang="en-US" noProof="0" dirty="0"/>
              <a:t>Lessons learned – high-speed link and powering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37814CA-3A72-A587-E2E7-E592A4CCA755}"/>
              </a:ext>
            </a:extLst>
          </p:cNvPr>
          <p:cNvSpPr txBox="1"/>
          <p:nvPr/>
        </p:nvSpPr>
        <p:spPr>
          <a:xfrm>
            <a:off x="74930" y="1195860"/>
            <a:ext cx="1211707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 dirty="0"/>
              <a:t>Insufficient local voltage stabilisation makes the high-speed link sensitive to supply voltage perturbations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noProof="0" dirty="0">
                <a:solidFill>
                  <a:schemeClr val="accent1"/>
                </a:solidFill>
              </a:rPr>
              <a:t>Exceptionally large events </a:t>
            </a:r>
            <a:r>
              <a:rPr lang="en-GB" noProof="0" dirty="0"/>
              <a:t>can perturb the supply, shifting the link phase and </a:t>
            </a:r>
            <a:r>
              <a:rPr lang="en-GB" dirty="0"/>
              <a:t>occasionally causing </a:t>
            </a:r>
            <a:r>
              <a:rPr lang="en-GB" noProof="0" dirty="0"/>
              <a:t>loss of synchronisation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Additional transmission issues due to </a:t>
            </a:r>
            <a:r>
              <a:rPr lang="en-GB" dirty="0">
                <a:solidFill>
                  <a:schemeClr val="accent1"/>
                </a:solidFill>
              </a:rPr>
              <a:t>radiation-induced</a:t>
            </a:r>
            <a:r>
              <a:rPr lang="en-GB" dirty="0"/>
              <a:t> </a:t>
            </a:r>
            <a:r>
              <a:rPr lang="en-GB" dirty="0">
                <a:solidFill>
                  <a:schemeClr val="accent1"/>
                </a:solidFill>
              </a:rPr>
              <a:t>corruption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/>
                </a:solidFill>
              </a:rPr>
              <a:t>Protocol does not facilitate re-alignment </a:t>
            </a:r>
            <a:r>
              <a:rPr lang="en-GB" dirty="0"/>
              <a:t>of the data stream after upsets </a:t>
            </a:r>
            <a:r>
              <a:rPr lang="en-GB" dirty="0">
                <a:sym typeface="Wingdings" panose="05000000000000000000" pitchFamily="2" charset="2"/>
              </a:rPr>
              <a:t> need to stop triggers </a:t>
            </a:r>
            <a:endParaRPr lang="en-GB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/>
                </a:solidFill>
              </a:rPr>
              <a:t>Last power regulation stage 7 m away from the detector </a:t>
            </a:r>
            <a:r>
              <a:rPr lang="en-GB" dirty="0">
                <a:sym typeface="Wingdings" panose="05000000000000000000" pitchFamily="2" charset="2"/>
              </a:rPr>
              <a:t> c</a:t>
            </a:r>
            <a:r>
              <a:rPr lang="en-GB" dirty="0"/>
              <a:t>hange in operation mode, like stopping triggers, lead to changes in detector power consumption </a:t>
            </a:r>
            <a:r>
              <a:rPr lang="en-GB" dirty="0">
                <a:sym typeface="Wingdings" panose="05000000000000000000" pitchFamily="2" charset="2"/>
              </a:rPr>
              <a:t> </a:t>
            </a:r>
            <a:r>
              <a:rPr lang="en-GB" dirty="0"/>
              <a:t>need to adjust voltages before resetting </a:t>
            </a:r>
            <a:r>
              <a:rPr lang="en-GB" dirty="0">
                <a:sym typeface="Wingdings" panose="05000000000000000000" pitchFamily="2" charset="2"/>
              </a:rPr>
              <a:t> complex resynchronization </a:t>
            </a:r>
            <a:endParaRPr lang="en-GB" noProof="0" dirty="0"/>
          </a:p>
          <a:p>
            <a:r>
              <a:rPr lang="en-GB" dirty="0">
                <a:solidFill>
                  <a:schemeClr val="accent1"/>
                </a:solidFill>
                <a:sym typeface="Wingdings" panose="05000000000000000000" pitchFamily="2" charset="2"/>
              </a:rPr>
              <a:t>     </a:t>
            </a:r>
            <a:r>
              <a:rPr lang="en-GB" dirty="0">
                <a:sym typeface="Wingdings" panose="05000000000000000000" pitchFamily="2" charset="2"/>
              </a:rPr>
              <a:t></a:t>
            </a:r>
            <a:r>
              <a:rPr lang="en-GB" dirty="0"/>
              <a:t> </a:t>
            </a:r>
            <a:r>
              <a:rPr lang="en-GB" dirty="0">
                <a:solidFill>
                  <a:schemeClr val="accent1"/>
                </a:solidFill>
              </a:rPr>
              <a:t>Involved recovery sequence implemented in DCS</a:t>
            </a:r>
            <a:endParaRPr lang="en-US" sz="2000" noProof="0" dirty="0">
              <a:solidFill>
                <a:schemeClr val="accent1"/>
              </a:solidFill>
            </a:endParaRP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B249C6CE-CE9A-434B-2429-8A8A4B902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EADC-8D37-4242-AC24-E977C76F224C}" type="slidenum">
              <a:rPr lang="en-US" noProof="0" smtClean="0"/>
              <a:t>13</a:t>
            </a:fld>
            <a:endParaRPr lang="en-US" noProof="0" dirty="0"/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07AF60A9-63EE-EA5F-462F-DCABA8D46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03/09/2026 J. Liu</a:t>
            </a:r>
            <a:endParaRPr lang="en-US" noProof="0" dirty="0"/>
          </a:p>
        </p:txBody>
      </p:sp>
      <p:pic>
        <p:nvPicPr>
          <p:cNvPr id="7" name="Shape 112">
            <a:extLst>
              <a:ext uri="{FF2B5EF4-FFF2-40B4-BE49-F238E27FC236}">
                <a16:creationId xmlns:a16="http://schemas.microsoft.com/office/drawing/2014/main" id="{0B34CE21-51F1-8282-CAE2-196030E0A84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262589" y="141935"/>
            <a:ext cx="711345" cy="96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section-recovery">
            <a:extLst>
              <a:ext uri="{FF2B5EF4-FFF2-40B4-BE49-F238E27FC236}">
                <a16:creationId xmlns:a16="http://schemas.microsoft.com/office/drawing/2014/main" id="{0F137F64-91EA-468F-1395-4467E0D329B1}"/>
              </a:ext>
            </a:extLst>
          </p:cNvPr>
          <p:cNvSpPr>
            <a:spLocks noGrp="1"/>
          </p:cNvSpPr>
          <p:nvPr/>
        </p:nvSpPr>
        <p:spPr>
          <a:xfrm>
            <a:off x="8325593" y="5456565"/>
            <a:ext cx="2361353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7A838C"/>
                </a:solidFill>
              </a:defRPr>
            </a:pPr>
            <a:r>
              <a:rPr sz="1125" b="1" dirty="0">
                <a:solidFill>
                  <a:srgbClr val="7A838C"/>
                </a:solidFill>
              </a:rPr>
              <a:t>RECOVERY SEQUENCE (~10 s)</a:t>
            </a:r>
          </a:p>
        </p:txBody>
      </p:sp>
      <p:sp>
        <p:nvSpPr>
          <p:cNvPr id="16" name="large-event">
            <a:extLst>
              <a:ext uri="{FF2B5EF4-FFF2-40B4-BE49-F238E27FC236}">
                <a16:creationId xmlns:a16="http://schemas.microsoft.com/office/drawing/2014/main" id="{E36EA296-FE8C-589E-C28B-8902DAA20AFB}"/>
              </a:ext>
            </a:extLst>
          </p:cNvPr>
          <p:cNvSpPr>
            <a:spLocks noGrp="1"/>
          </p:cNvSpPr>
          <p:nvPr/>
        </p:nvSpPr>
        <p:spPr>
          <a:xfrm>
            <a:off x="518583" y="3700868"/>
            <a:ext cx="1666875" cy="533400"/>
          </a:xfrm>
          <a:prstGeom prst="roundRect">
            <a:avLst>
              <a:gd name="adj" fmla="val 14634"/>
            </a:avLst>
          </a:prstGeom>
          <a:solidFill>
            <a:srgbClr val="F3F6F9"/>
          </a:solidFill>
          <a:ln w="19050">
            <a:solidFill>
              <a:srgbClr val="8B98A5"/>
            </a:solidFill>
            <a:prstDash val="solid"/>
          </a:ln>
        </p:spPr>
      </p:sp>
      <p:sp>
        <p:nvSpPr>
          <p:cNvPr id="19" name="supply-perturbation">
            <a:extLst>
              <a:ext uri="{FF2B5EF4-FFF2-40B4-BE49-F238E27FC236}">
                <a16:creationId xmlns:a16="http://schemas.microsoft.com/office/drawing/2014/main" id="{30DD1055-41AC-A018-ADF8-2DA73209B92B}"/>
              </a:ext>
            </a:extLst>
          </p:cNvPr>
          <p:cNvSpPr>
            <a:spLocks noGrp="1"/>
          </p:cNvSpPr>
          <p:nvPr/>
        </p:nvSpPr>
        <p:spPr>
          <a:xfrm>
            <a:off x="2480734" y="3502959"/>
            <a:ext cx="3000375" cy="940741"/>
          </a:xfrm>
          <a:prstGeom prst="roundRect">
            <a:avLst>
              <a:gd name="adj" fmla="val 10345"/>
            </a:avLst>
          </a:prstGeom>
          <a:solidFill>
            <a:srgbClr val="FFF3F1"/>
          </a:solidFill>
          <a:ln w="19050">
            <a:solidFill>
              <a:srgbClr val="D04A3A"/>
            </a:solidFill>
            <a:prstDash val="solid"/>
          </a:ln>
        </p:spPr>
      </p:sp>
      <p:sp>
        <p:nvSpPr>
          <p:cNvPr id="20" name="radiation-upset">
            <a:extLst>
              <a:ext uri="{FF2B5EF4-FFF2-40B4-BE49-F238E27FC236}">
                <a16:creationId xmlns:a16="http://schemas.microsoft.com/office/drawing/2014/main" id="{89C238BF-4472-047A-E463-94C066FBC2A4}"/>
              </a:ext>
            </a:extLst>
          </p:cNvPr>
          <p:cNvSpPr>
            <a:spLocks noGrp="1"/>
          </p:cNvSpPr>
          <p:nvPr/>
        </p:nvSpPr>
        <p:spPr>
          <a:xfrm>
            <a:off x="518582" y="5160834"/>
            <a:ext cx="1666875" cy="504825"/>
          </a:xfrm>
          <a:prstGeom prst="roundRect">
            <a:avLst>
              <a:gd name="adj" fmla="val 14634"/>
            </a:avLst>
          </a:prstGeom>
          <a:solidFill>
            <a:srgbClr val="F3F6F9"/>
          </a:solidFill>
          <a:ln w="19050">
            <a:solidFill>
              <a:srgbClr val="8B98A5"/>
            </a:solidFill>
            <a:prstDash val="solid"/>
          </a:ln>
        </p:spPr>
      </p:sp>
      <p:sp>
        <p:nvSpPr>
          <p:cNvPr id="21" name="data-corruption">
            <a:extLst>
              <a:ext uri="{FF2B5EF4-FFF2-40B4-BE49-F238E27FC236}">
                <a16:creationId xmlns:a16="http://schemas.microsoft.com/office/drawing/2014/main" id="{970CEE99-952B-3942-1AF7-7768004167F6}"/>
              </a:ext>
            </a:extLst>
          </p:cNvPr>
          <p:cNvSpPr>
            <a:spLocks noGrp="1"/>
          </p:cNvSpPr>
          <p:nvPr/>
        </p:nvSpPr>
        <p:spPr>
          <a:xfrm>
            <a:off x="2480734" y="5120086"/>
            <a:ext cx="3000375" cy="600077"/>
          </a:xfrm>
          <a:prstGeom prst="roundRect">
            <a:avLst>
              <a:gd name="adj" fmla="val 10345"/>
            </a:avLst>
          </a:prstGeom>
          <a:solidFill>
            <a:srgbClr val="FFF8ED"/>
          </a:solidFill>
          <a:ln w="19050">
            <a:solidFill>
              <a:srgbClr val="DE8A24"/>
            </a:solidFill>
            <a:prstDash val="solid"/>
          </a:ln>
        </p:spPr>
      </p:sp>
      <p:sp>
        <p:nvSpPr>
          <p:cNvPr id="22" name="trigger-ramp-mitigation">
            <a:extLst>
              <a:ext uri="{FF2B5EF4-FFF2-40B4-BE49-F238E27FC236}">
                <a16:creationId xmlns:a16="http://schemas.microsoft.com/office/drawing/2014/main" id="{BD3F00C6-1800-4DD1-88C8-821C8A520C26}"/>
              </a:ext>
            </a:extLst>
          </p:cNvPr>
          <p:cNvSpPr>
            <a:spLocks noGrp="1"/>
          </p:cNvSpPr>
          <p:nvPr/>
        </p:nvSpPr>
        <p:spPr>
          <a:xfrm>
            <a:off x="2480734" y="4577166"/>
            <a:ext cx="3000375" cy="436031"/>
          </a:xfrm>
          <a:prstGeom prst="roundRect">
            <a:avLst>
              <a:gd name="adj" fmla="val 20000"/>
            </a:avLst>
          </a:prstGeom>
          <a:solidFill>
            <a:srgbClr val="EEF9F1"/>
          </a:solidFill>
          <a:ln w="19050">
            <a:solidFill>
              <a:srgbClr val="48A868"/>
            </a:solidFill>
            <a:prstDash val="solid"/>
          </a:ln>
        </p:spPr>
      </p:sp>
      <p:sp>
        <p:nvSpPr>
          <p:cNvPr id="23" name="alignment-loss">
            <a:extLst>
              <a:ext uri="{FF2B5EF4-FFF2-40B4-BE49-F238E27FC236}">
                <a16:creationId xmlns:a16="http://schemas.microsoft.com/office/drawing/2014/main" id="{F4774AE5-947D-EA74-A60B-9FC94BAC9004}"/>
              </a:ext>
            </a:extLst>
          </p:cNvPr>
          <p:cNvSpPr>
            <a:spLocks noGrp="1"/>
          </p:cNvSpPr>
          <p:nvPr/>
        </p:nvSpPr>
        <p:spPr>
          <a:xfrm>
            <a:off x="6693959" y="3776006"/>
            <a:ext cx="1706032" cy="573621"/>
          </a:xfrm>
          <a:prstGeom prst="roundRect">
            <a:avLst>
              <a:gd name="adj" fmla="val 10345"/>
            </a:avLst>
          </a:prstGeom>
          <a:solidFill>
            <a:srgbClr val="EDF4FF"/>
          </a:solidFill>
          <a:ln w="19050">
            <a:solidFill>
              <a:srgbClr val="3F73C9"/>
            </a:solidFill>
            <a:prstDash val="solid"/>
          </a:ln>
        </p:spPr>
      </p:sp>
      <p:sp>
        <p:nvSpPr>
          <p:cNvPr id="24" name="stop-triggers">
            <a:extLst>
              <a:ext uri="{FF2B5EF4-FFF2-40B4-BE49-F238E27FC236}">
                <a16:creationId xmlns:a16="http://schemas.microsoft.com/office/drawing/2014/main" id="{6F9DA89F-7FAD-298F-6F7E-9B4013899910}"/>
              </a:ext>
            </a:extLst>
          </p:cNvPr>
          <p:cNvSpPr>
            <a:spLocks noGrp="1"/>
          </p:cNvSpPr>
          <p:nvPr/>
        </p:nvSpPr>
        <p:spPr>
          <a:xfrm>
            <a:off x="7177616" y="4666382"/>
            <a:ext cx="736601" cy="537577"/>
          </a:xfrm>
          <a:prstGeom prst="roundRect">
            <a:avLst>
              <a:gd name="adj" fmla="val 14286"/>
            </a:avLst>
          </a:prstGeom>
          <a:solidFill>
            <a:srgbClr val="EDF4FF"/>
          </a:solidFill>
          <a:ln w="19050">
            <a:solidFill>
              <a:srgbClr val="3F73C9"/>
            </a:solidFill>
            <a:prstDash val="solid"/>
          </a:ln>
        </p:spPr>
      </p:sp>
      <p:sp>
        <p:nvSpPr>
          <p:cNvPr id="25" name="load-voltage-change">
            <a:extLst>
              <a:ext uri="{FF2B5EF4-FFF2-40B4-BE49-F238E27FC236}">
                <a16:creationId xmlns:a16="http://schemas.microsoft.com/office/drawing/2014/main" id="{A3B8D2E7-EB5D-D9CF-C3C8-33304901BD1C}"/>
              </a:ext>
            </a:extLst>
          </p:cNvPr>
          <p:cNvSpPr>
            <a:spLocks noGrp="1"/>
          </p:cNvSpPr>
          <p:nvPr/>
        </p:nvSpPr>
        <p:spPr>
          <a:xfrm>
            <a:off x="8162926" y="4468075"/>
            <a:ext cx="2095500" cy="940923"/>
          </a:xfrm>
          <a:prstGeom prst="roundRect">
            <a:avLst>
              <a:gd name="adj" fmla="val 10909"/>
            </a:avLst>
          </a:prstGeom>
          <a:solidFill>
            <a:srgbClr val="FFF8ED"/>
          </a:solidFill>
          <a:ln w="19050">
            <a:solidFill>
              <a:srgbClr val="DE8A24"/>
            </a:solidFill>
            <a:prstDash val="solid"/>
          </a:ln>
        </p:spPr>
      </p:sp>
      <p:sp>
        <p:nvSpPr>
          <p:cNvPr id="26" name="reset-resynchronise">
            <a:extLst>
              <a:ext uri="{FF2B5EF4-FFF2-40B4-BE49-F238E27FC236}">
                <a16:creationId xmlns:a16="http://schemas.microsoft.com/office/drawing/2014/main" id="{0AFA1564-D5FD-7CFF-919D-2AD9249A103B}"/>
              </a:ext>
            </a:extLst>
          </p:cNvPr>
          <p:cNvSpPr>
            <a:spLocks noGrp="1"/>
          </p:cNvSpPr>
          <p:nvPr/>
        </p:nvSpPr>
        <p:spPr>
          <a:xfrm>
            <a:off x="10656358" y="4599748"/>
            <a:ext cx="1333500" cy="685800"/>
          </a:xfrm>
          <a:prstGeom prst="roundRect">
            <a:avLst>
              <a:gd name="adj" fmla="val 8571"/>
            </a:avLst>
          </a:prstGeom>
          <a:solidFill>
            <a:srgbClr val="EDF4FF"/>
          </a:solidFill>
          <a:ln w="19050">
            <a:solidFill>
              <a:srgbClr val="3F73C9"/>
            </a:solidFill>
            <a:prstDash val="solid"/>
          </a:ln>
        </p:spPr>
      </p:sp>
      <p:sp>
        <p:nvSpPr>
          <p:cNvPr id="27" name="dcs-automatic-recovery">
            <a:extLst>
              <a:ext uri="{FF2B5EF4-FFF2-40B4-BE49-F238E27FC236}">
                <a16:creationId xmlns:a16="http://schemas.microsoft.com/office/drawing/2014/main" id="{6B584EC8-63B8-E00F-BF59-BD70E0147559}"/>
              </a:ext>
            </a:extLst>
          </p:cNvPr>
          <p:cNvSpPr>
            <a:spLocks noGrp="1"/>
          </p:cNvSpPr>
          <p:nvPr/>
        </p:nvSpPr>
        <p:spPr>
          <a:xfrm>
            <a:off x="8077734" y="5771577"/>
            <a:ext cx="2361353" cy="310291"/>
          </a:xfrm>
          <a:prstGeom prst="roundRect">
            <a:avLst>
              <a:gd name="adj" fmla="val 16667"/>
            </a:avLst>
          </a:prstGeom>
          <a:solidFill>
            <a:srgbClr val="EEF9F1"/>
          </a:solidFill>
          <a:ln w="19050">
            <a:solidFill>
              <a:srgbClr val="48A868"/>
            </a:solidFill>
            <a:prstDash val="solid"/>
          </a:ln>
        </p:spPr>
      </p:sp>
      <p:sp>
        <p:nvSpPr>
          <p:cNvPr id="28" name="dcs-stop-anchor">
            <a:extLst>
              <a:ext uri="{FF2B5EF4-FFF2-40B4-BE49-F238E27FC236}">
                <a16:creationId xmlns:a16="http://schemas.microsoft.com/office/drawing/2014/main" id="{138F4628-3DE7-783A-5721-EB626DB3C24F}"/>
              </a:ext>
            </a:extLst>
          </p:cNvPr>
          <p:cNvSpPr>
            <a:spLocks noGrp="1"/>
          </p:cNvSpPr>
          <p:nvPr/>
        </p:nvSpPr>
        <p:spPr>
          <a:xfrm>
            <a:off x="7033684" y="7897165"/>
            <a:ext cx="38100" cy="38100"/>
          </a:xfrm>
          <a:prstGeom prst="roundRect">
            <a:avLst>
              <a:gd name="adj" fmla="val 50000"/>
            </a:avLst>
          </a:prstGeom>
          <a:noFill/>
          <a:ln w="19050">
            <a:noFill/>
            <a:prstDash val="solid"/>
          </a:ln>
        </p:spPr>
      </p:sp>
      <p:sp>
        <p:nvSpPr>
          <p:cNvPr id="29" name="dcs-load-anchor">
            <a:extLst>
              <a:ext uri="{FF2B5EF4-FFF2-40B4-BE49-F238E27FC236}">
                <a16:creationId xmlns:a16="http://schemas.microsoft.com/office/drawing/2014/main" id="{1CB6D6BE-4648-F239-5BCD-DF3249142847}"/>
              </a:ext>
            </a:extLst>
          </p:cNvPr>
          <p:cNvSpPr>
            <a:spLocks noGrp="1"/>
          </p:cNvSpPr>
          <p:nvPr/>
        </p:nvSpPr>
        <p:spPr>
          <a:xfrm>
            <a:off x="9176809" y="7897165"/>
            <a:ext cx="38100" cy="38100"/>
          </a:xfrm>
          <a:prstGeom prst="roundRect">
            <a:avLst>
              <a:gd name="adj" fmla="val 50000"/>
            </a:avLst>
          </a:prstGeom>
          <a:noFill/>
          <a:ln w="19050">
            <a:noFill/>
            <a:prstDash val="solid"/>
          </a:ln>
        </p:spPr>
      </p:sp>
      <p:sp>
        <p:nvSpPr>
          <p:cNvPr id="30" name="dcs-resync-anchor">
            <a:extLst>
              <a:ext uri="{FF2B5EF4-FFF2-40B4-BE49-F238E27FC236}">
                <a16:creationId xmlns:a16="http://schemas.microsoft.com/office/drawing/2014/main" id="{5405856F-68B8-2F5D-5503-DC373982C9D2}"/>
              </a:ext>
            </a:extLst>
          </p:cNvPr>
          <p:cNvSpPr>
            <a:spLocks noGrp="1"/>
          </p:cNvSpPr>
          <p:nvPr/>
        </p:nvSpPr>
        <p:spPr>
          <a:xfrm>
            <a:off x="11272309" y="7897165"/>
            <a:ext cx="38100" cy="38100"/>
          </a:xfrm>
          <a:prstGeom prst="roundRect">
            <a:avLst>
              <a:gd name="adj" fmla="val 50000"/>
            </a:avLst>
          </a:prstGeom>
          <a:noFill/>
          <a:ln w="19050">
            <a:noFill/>
            <a:prstDash val="solid"/>
          </a:ln>
        </p:spPr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DDF8A8F-DA5A-E49B-2468-9BA64CA9A189}"/>
              </a:ext>
            </a:extLst>
          </p:cNvPr>
          <p:cNvCxnSpPr>
            <a:cxnSpLocks/>
          </p:cNvCxnSpPr>
          <p:nvPr/>
        </p:nvCxnSpPr>
        <p:spPr>
          <a:xfrm>
            <a:off x="2185458" y="3948518"/>
            <a:ext cx="295276" cy="5762"/>
          </a:xfrm>
          <a:prstGeom prst="straightConnector1">
            <a:avLst/>
          </a:prstGeom>
          <a:ln w="28575">
            <a:solidFill>
              <a:srgbClr val="59636E"/>
            </a:solidFill>
            <a:prstDash val="solid"/>
            <a:tailEnd type="triangle" w="med" len="med"/>
          </a:ln>
        </p:spPr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CC381005-93C8-69C8-F7F6-812A778B1ABE}"/>
              </a:ext>
            </a:extLst>
          </p:cNvPr>
          <p:cNvCxnSpPr>
            <a:cxnSpLocks/>
            <a:stCxn id="20" idx="3"/>
            <a:endCxn id="21" idx="1"/>
          </p:cNvCxnSpPr>
          <p:nvPr/>
        </p:nvCxnSpPr>
        <p:spPr>
          <a:xfrm>
            <a:off x="2185457" y="5413247"/>
            <a:ext cx="295277" cy="6878"/>
          </a:xfrm>
          <a:prstGeom prst="straightConnector1">
            <a:avLst/>
          </a:prstGeom>
          <a:ln w="28575">
            <a:solidFill>
              <a:srgbClr val="59636E"/>
            </a:solidFill>
            <a:prstDash val="solid"/>
            <a:tailEnd type="triangle" w="med" len="med"/>
          </a:ln>
        </p:spPr>
      </p:cxnSp>
      <p:cxnSp>
        <p:nvCxnSpPr>
          <p:cNvPr id="33" name="Connector: Elbow 32">
            <a:extLst>
              <a:ext uri="{FF2B5EF4-FFF2-40B4-BE49-F238E27FC236}">
                <a16:creationId xmlns:a16="http://schemas.microsoft.com/office/drawing/2014/main" id="{B9A60E34-A5E8-F185-00D1-38CF950C65CE}"/>
              </a:ext>
            </a:extLst>
          </p:cNvPr>
          <p:cNvCxnSpPr>
            <a:cxnSpLocks/>
            <a:stCxn id="19" idx="3"/>
            <a:endCxn id="23" idx="1"/>
          </p:cNvCxnSpPr>
          <p:nvPr/>
        </p:nvCxnSpPr>
        <p:spPr>
          <a:xfrm>
            <a:off x="5481109" y="3973330"/>
            <a:ext cx="1212850" cy="89487"/>
          </a:xfrm>
          <a:prstGeom prst="bentConnector3">
            <a:avLst>
              <a:gd name="adj1" fmla="val 50000"/>
            </a:avLst>
          </a:prstGeom>
          <a:ln w="28575">
            <a:solidFill>
              <a:srgbClr val="59636E"/>
            </a:solidFill>
            <a:prstDash val="solid"/>
            <a:tailEnd type="triangle" w="med" len="med"/>
          </a:ln>
        </p:spPr>
      </p:cxn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929D3A7C-800A-5D84-0415-A8349554E2C9}"/>
              </a:ext>
            </a:extLst>
          </p:cNvPr>
          <p:cNvCxnSpPr>
            <a:cxnSpLocks/>
            <a:stCxn id="21" idx="3"/>
            <a:endCxn id="23" idx="1"/>
          </p:cNvCxnSpPr>
          <p:nvPr/>
        </p:nvCxnSpPr>
        <p:spPr>
          <a:xfrm flipV="1">
            <a:off x="5481109" y="4062817"/>
            <a:ext cx="1212850" cy="1357308"/>
          </a:xfrm>
          <a:prstGeom prst="bentConnector3">
            <a:avLst>
              <a:gd name="adj1" fmla="val 50000"/>
            </a:avLst>
          </a:prstGeom>
          <a:ln w="28575">
            <a:solidFill>
              <a:srgbClr val="59636E"/>
            </a:solidFill>
            <a:prstDash val="solid"/>
            <a:tailEnd type="triangle" w="med" len="med"/>
          </a:ln>
        </p:spPr>
      </p:cxn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70A04143-9F08-F6BA-5EE1-9E9395A3B0D9}"/>
              </a:ext>
            </a:extLst>
          </p:cNvPr>
          <p:cNvCxnSpPr>
            <a:cxnSpLocks/>
            <a:stCxn id="23" idx="2"/>
            <a:endCxn id="24" idx="0"/>
          </p:cNvCxnSpPr>
          <p:nvPr/>
        </p:nvCxnSpPr>
        <p:spPr>
          <a:xfrm rot="5400000">
            <a:off x="7388069" y="4507475"/>
            <a:ext cx="316755" cy="1058"/>
          </a:xfrm>
          <a:prstGeom prst="bentConnector3">
            <a:avLst>
              <a:gd name="adj1" fmla="val 50000"/>
            </a:avLst>
          </a:prstGeom>
          <a:ln w="28575">
            <a:solidFill>
              <a:srgbClr val="59636E"/>
            </a:solidFill>
            <a:prstDash val="solid"/>
            <a:tailEnd type="triangle" w="med" len="med"/>
          </a:ln>
        </p:spPr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0CDB9110-6633-CD7E-D7F7-BF8EB4F0A716}"/>
              </a:ext>
            </a:extLst>
          </p:cNvPr>
          <p:cNvCxnSpPr>
            <a:cxnSpLocks/>
            <a:stCxn id="24" idx="3"/>
            <a:endCxn id="25" idx="1"/>
          </p:cNvCxnSpPr>
          <p:nvPr/>
        </p:nvCxnSpPr>
        <p:spPr>
          <a:xfrm>
            <a:off x="7914217" y="4935171"/>
            <a:ext cx="248709" cy="3366"/>
          </a:xfrm>
          <a:prstGeom prst="straightConnector1">
            <a:avLst/>
          </a:prstGeom>
          <a:ln w="28575">
            <a:solidFill>
              <a:srgbClr val="59636E"/>
            </a:solidFill>
            <a:prstDash val="solid"/>
            <a:tailEnd type="triangle" w="med" len="med"/>
          </a:ln>
        </p:spPr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2143B30E-1053-546D-9D44-CE7CA97110A0}"/>
              </a:ext>
            </a:extLst>
          </p:cNvPr>
          <p:cNvCxnSpPr>
            <a:cxnSpLocks/>
            <a:stCxn id="25" idx="3"/>
            <a:endCxn id="26" idx="1"/>
          </p:cNvCxnSpPr>
          <p:nvPr/>
        </p:nvCxnSpPr>
        <p:spPr>
          <a:xfrm>
            <a:off x="10258426" y="4938537"/>
            <a:ext cx="397932" cy="4111"/>
          </a:xfrm>
          <a:prstGeom prst="straightConnector1">
            <a:avLst/>
          </a:prstGeom>
          <a:ln w="28575">
            <a:solidFill>
              <a:srgbClr val="59636E"/>
            </a:solidFill>
            <a:prstDash val="solid"/>
            <a:tailEnd type="triangle" w="med" len="med"/>
          </a:ln>
        </p:spPr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6FC6D640-AF30-CD6F-4190-5DAACCBDBC37}"/>
              </a:ext>
            </a:extLst>
          </p:cNvPr>
          <p:cNvCxnSpPr>
            <a:cxnSpLocks/>
            <a:stCxn id="22" idx="0"/>
            <a:endCxn id="19" idx="2"/>
          </p:cNvCxnSpPr>
          <p:nvPr/>
        </p:nvCxnSpPr>
        <p:spPr>
          <a:xfrm flipV="1">
            <a:off x="3980922" y="4443700"/>
            <a:ext cx="0" cy="133466"/>
          </a:xfrm>
          <a:prstGeom prst="straightConnector1">
            <a:avLst/>
          </a:prstGeom>
          <a:ln w="23813">
            <a:solidFill>
              <a:srgbClr val="48A868"/>
            </a:solidFill>
            <a:prstDash val="solid"/>
            <a:tailEnd type="triangle" w="med" len="med"/>
          </a:ln>
        </p:spPr>
      </p:cxnSp>
      <p:sp>
        <p:nvSpPr>
          <p:cNvPr id="42" name="large-event-label">
            <a:extLst>
              <a:ext uri="{FF2B5EF4-FFF2-40B4-BE49-F238E27FC236}">
                <a16:creationId xmlns:a16="http://schemas.microsoft.com/office/drawing/2014/main" id="{85D04947-1EBF-ECEE-1129-57B638A717D9}"/>
              </a:ext>
            </a:extLst>
          </p:cNvPr>
          <p:cNvSpPr>
            <a:spLocks noGrp="1"/>
          </p:cNvSpPr>
          <p:nvPr/>
        </p:nvSpPr>
        <p:spPr>
          <a:xfrm>
            <a:off x="620185" y="3692402"/>
            <a:ext cx="14478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75" b="1">
                <a:solidFill>
                  <a:srgbClr val="1D2630"/>
                </a:solidFill>
              </a:defRPr>
            </a:pPr>
            <a:r>
              <a:rPr sz="1500" b="1" dirty="0">
                <a:solidFill>
                  <a:srgbClr val="1D2630"/>
                </a:solidFill>
              </a:rPr>
              <a:t>Exceptionally</a:t>
            </a:r>
          </a:p>
          <a:p>
            <a:pPr algn="ctr">
              <a:defRPr sz="1575" b="1">
                <a:solidFill>
                  <a:srgbClr val="1D2630"/>
                </a:solidFill>
              </a:defRPr>
            </a:pPr>
            <a:r>
              <a:rPr sz="1500" b="1" dirty="0">
                <a:solidFill>
                  <a:srgbClr val="1D2630"/>
                </a:solidFill>
              </a:rPr>
              <a:t>large event</a:t>
            </a:r>
          </a:p>
        </p:txBody>
      </p:sp>
      <p:sp>
        <p:nvSpPr>
          <p:cNvPr id="43" name="radiation-label">
            <a:extLst>
              <a:ext uri="{FF2B5EF4-FFF2-40B4-BE49-F238E27FC236}">
                <a16:creationId xmlns:a16="http://schemas.microsoft.com/office/drawing/2014/main" id="{9B043B9A-652B-1A80-CA2A-74DC3CD4C5F1}"/>
              </a:ext>
            </a:extLst>
          </p:cNvPr>
          <p:cNvSpPr>
            <a:spLocks noGrp="1"/>
          </p:cNvSpPr>
          <p:nvPr/>
        </p:nvSpPr>
        <p:spPr>
          <a:xfrm>
            <a:off x="485776" y="5133848"/>
            <a:ext cx="1642534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1D2630"/>
                </a:solidFill>
              </a:defRPr>
            </a:pPr>
            <a:r>
              <a:rPr sz="1500" b="1" dirty="0">
                <a:solidFill>
                  <a:srgbClr val="1D2630"/>
                </a:solidFill>
              </a:rPr>
              <a:t>Radiation-induced</a:t>
            </a:r>
          </a:p>
          <a:p>
            <a:pPr algn="ctr">
              <a:defRPr sz="1200" b="1">
                <a:solidFill>
                  <a:srgbClr val="1D2630"/>
                </a:solidFill>
              </a:defRPr>
            </a:pPr>
            <a:r>
              <a:rPr sz="1500" b="1" dirty="0">
                <a:solidFill>
                  <a:srgbClr val="1D2630"/>
                </a:solidFill>
              </a:rPr>
              <a:t>upset</a:t>
            </a:r>
          </a:p>
        </p:txBody>
      </p:sp>
      <p:sp>
        <p:nvSpPr>
          <p:cNvPr id="44" name="supply-title">
            <a:extLst>
              <a:ext uri="{FF2B5EF4-FFF2-40B4-BE49-F238E27FC236}">
                <a16:creationId xmlns:a16="http://schemas.microsoft.com/office/drawing/2014/main" id="{FD9ADA94-3E9F-CEB7-CCBE-A3390F47E955}"/>
              </a:ext>
            </a:extLst>
          </p:cNvPr>
          <p:cNvSpPr>
            <a:spLocks noGrp="1"/>
          </p:cNvSpPr>
          <p:nvPr/>
        </p:nvSpPr>
        <p:spPr>
          <a:xfrm>
            <a:off x="2623609" y="3566461"/>
            <a:ext cx="2714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1D2630"/>
                </a:solidFill>
              </a:defRPr>
            </a:pPr>
            <a:r>
              <a:rPr sz="1650" b="1" dirty="0">
                <a:solidFill>
                  <a:srgbClr val="1D2630"/>
                </a:solidFill>
              </a:rPr>
              <a:t>Supply</a:t>
            </a:r>
            <a:r>
              <a:rPr lang="fr-FR" sz="1650" b="1" dirty="0">
                <a:solidFill>
                  <a:srgbClr val="1D2630"/>
                </a:solidFill>
              </a:rPr>
              <a:t> voltage</a:t>
            </a:r>
            <a:r>
              <a:rPr sz="1650" b="1" dirty="0">
                <a:solidFill>
                  <a:srgbClr val="1D2630"/>
                </a:solidFill>
              </a:rPr>
              <a:t> perturbation</a:t>
            </a:r>
          </a:p>
        </p:txBody>
      </p:sp>
      <p:sp>
        <p:nvSpPr>
          <p:cNvPr id="45" name="supply-detail">
            <a:extLst>
              <a:ext uri="{FF2B5EF4-FFF2-40B4-BE49-F238E27FC236}">
                <a16:creationId xmlns:a16="http://schemas.microsoft.com/office/drawing/2014/main" id="{2B421C58-E375-D94C-B4FA-ECA2B4F769EA}"/>
              </a:ext>
            </a:extLst>
          </p:cNvPr>
          <p:cNvSpPr>
            <a:spLocks noGrp="1"/>
          </p:cNvSpPr>
          <p:nvPr/>
        </p:nvSpPr>
        <p:spPr>
          <a:xfrm>
            <a:off x="2623609" y="3871261"/>
            <a:ext cx="27146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>
                <a:solidFill>
                  <a:srgbClr val="59636E"/>
                </a:solidFill>
              </a:defRPr>
            </a:pPr>
            <a:r>
              <a:rPr lang="en-GB" sz="1275" dirty="0">
                <a:solidFill>
                  <a:srgbClr val="59636E"/>
                </a:solidFill>
              </a:rPr>
              <a:t>Introduces phase shift on the link</a:t>
            </a:r>
            <a:endParaRPr sz="1275" dirty="0">
              <a:solidFill>
                <a:srgbClr val="59636E"/>
              </a:solidFill>
            </a:endParaRPr>
          </a:p>
        </p:txBody>
      </p:sp>
      <p:sp>
        <p:nvSpPr>
          <p:cNvPr id="46" name="stabilisation-emphasis">
            <a:extLst>
              <a:ext uri="{FF2B5EF4-FFF2-40B4-BE49-F238E27FC236}">
                <a16:creationId xmlns:a16="http://schemas.microsoft.com/office/drawing/2014/main" id="{9C8E1E6E-FEB5-786E-6B5E-941129B31F78}"/>
              </a:ext>
            </a:extLst>
          </p:cNvPr>
          <p:cNvSpPr>
            <a:spLocks noGrp="1"/>
          </p:cNvSpPr>
          <p:nvPr/>
        </p:nvSpPr>
        <p:spPr>
          <a:xfrm>
            <a:off x="2575984" y="4104093"/>
            <a:ext cx="28098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C62828"/>
                </a:solidFill>
              </a:defRPr>
            </a:pPr>
            <a:r>
              <a:rPr sz="1275" b="1" dirty="0">
                <a:solidFill>
                  <a:srgbClr val="C62828"/>
                </a:solidFill>
              </a:rPr>
              <a:t>Insufficient local voltage </a:t>
            </a:r>
            <a:r>
              <a:rPr sz="1275" b="1" dirty="0" err="1">
                <a:solidFill>
                  <a:srgbClr val="C62828"/>
                </a:solidFill>
              </a:rPr>
              <a:t>stabilisation</a:t>
            </a:r>
            <a:endParaRPr sz="1275" b="1" dirty="0">
              <a:solidFill>
                <a:srgbClr val="C62828"/>
              </a:solidFill>
            </a:endParaRPr>
          </a:p>
        </p:txBody>
      </p:sp>
      <p:sp>
        <p:nvSpPr>
          <p:cNvPr id="47" name="corruption-title">
            <a:extLst>
              <a:ext uri="{FF2B5EF4-FFF2-40B4-BE49-F238E27FC236}">
                <a16:creationId xmlns:a16="http://schemas.microsoft.com/office/drawing/2014/main" id="{DA99F8DF-1ACA-C861-EDA9-0697FA452DCD}"/>
              </a:ext>
            </a:extLst>
          </p:cNvPr>
          <p:cNvSpPr>
            <a:spLocks noGrp="1"/>
          </p:cNvSpPr>
          <p:nvPr/>
        </p:nvSpPr>
        <p:spPr>
          <a:xfrm>
            <a:off x="2623609" y="5180413"/>
            <a:ext cx="2714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1D2630"/>
                </a:solidFill>
              </a:defRPr>
            </a:pPr>
            <a:r>
              <a:rPr sz="1650" b="1" dirty="0">
                <a:solidFill>
                  <a:srgbClr val="1D2630"/>
                </a:solidFill>
              </a:rPr>
              <a:t>Data corruption</a:t>
            </a:r>
          </a:p>
        </p:txBody>
      </p:sp>
      <p:sp>
        <p:nvSpPr>
          <p:cNvPr id="48" name="corruption-detail">
            <a:extLst>
              <a:ext uri="{FF2B5EF4-FFF2-40B4-BE49-F238E27FC236}">
                <a16:creationId xmlns:a16="http://schemas.microsoft.com/office/drawing/2014/main" id="{042AACEE-0EDE-EC4D-A07B-1275673C58AA}"/>
              </a:ext>
            </a:extLst>
          </p:cNvPr>
          <p:cNvSpPr>
            <a:spLocks noGrp="1"/>
          </p:cNvSpPr>
          <p:nvPr/>
        </p:nvSpPr>
        <p:spPr>
          <a:xfrm>
            <a:off x="2623609" y="5419593"/>
            <a:ext cx="271462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>
                <a:solidFill>
                  <a:srgbClr val="59636E"/>
                </a:solidFill>
              </a:defRPr>
            </a:pPr>
            <a:r>
              <a:rPr lang="fr-FR" sz="1275" dirty="0">
                <a:solidFill>
                  <a:srgbClr val="59636E"/>
                </a:solidFill>
              </a:rPr>
              <a:t>T</a:t>
            </a:r>
            <a:r>
              <a:rPr sz="1275" dirty="0" err="1">
                <a:solidFill>
                  <a:srgbClr val="59636E"/>
                </a:solidFill>
              </a:rPr>
              <a:t>ransmission</a:t>
            </a:r>
            <a:r>
              <a:rPr sz="1275" dirty="0">
                <a:solidFill>
                  <a:srgbClr val="59636E"/>
                </a:solidFill>
              </a:rPr>
              <a:t> upset</a:t>
            </a:r>
          </a:p>
        </p:txBody>
      </p:sp>
      <p:sp>
        <p:nvSpPr>
          <p:cNvPr id="49" name="ramp-label">
            <a:extLst>
              <a:ext uri="{FF2B5EF4-FFF2-40B4-BE49-F238E27FC236}">
                <a16:creationId xmlns:a16="http://schemas.microsoft.com/office/drawing/2014/main" id="{919E76E9-69EA-F988-2320-DC562FE6D8C8}"/>
              </a:ext>
            </a:extLst>
          </p:cNvPr>
          <p:cNvSpPr>
            <a:spLocks noGrp="1"/>
          </p:cNvSpPr>
          <p:nvPr/>
        </p:nvSpPr>
        <p:spPr>
          <a:xfrm>
            <a:off x="2529415" y="4561286"/>
            <a:ext cx="2881310" cy="43497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00" b="1">
                <a:solidFill>
                  <a:srgbClr val="226B3A"/>
                </a:solidFill>
              </a:defRPr>
            </a:pPr>
            <a:r>
              <a:rPr sz="1200" b="1" dirty="0">
                <a:solidFill>
                  <a:srgbClr val="226B3A"/>
                </a:solidFill>
              </a:rPr>
              <a:t>Gradual trigger-rate ramp-up</a:t>
            </a:r>
          </a:p>
          <a:p>
            <a:pPr algn="ctr">
              <a:defRPr sz="1200" b="1">
                <a:solidFill>
                  <a:srgbClr val="226B3A"/>
                </a:solidFill>
              </a:defRPr>
            </a:pPr>
            <a:r>
              <a:rPr lang="en-GB" sz="1200" b="1" dirty="0">
                <a:solidFill>
                  <a:srgbClr val="226B3A"/>
                </a:solidFill>
              </a:rPr>
              <a:t>avoiding large instantaneous phase shifts</a:t>
            </a:r>
            <a:endParaRPr sz="1200" b="1" dirty="0">
              <a:solidFill>
                <a:srgbClr val="226B3A"/>
              </a:solidFill>
            </a:endParaRPr>
          </a:p>
        </p:txBody>
      </p:sp>
      <p:sp>
        <p:nvSpPr>
          <p:cNvPr id="50" name="alignment-label">
            <a:extLst>
              <a:ext uri="{FF2B5EF4-FFF2-40B4-BE49-F238E27FC236}">
                <a16:creationId xmlns:a16="http://schemas.microsoft.com/office/drawing/2014/main" id="{337AB582-09E8-823C-C956-4A20EBD47A8C}"/>
              </a:ext>
            </a:extLst>
          </p:cNvPr>
          <p:cNvSpPr>
            <a:spLocks noGrp="1"/>
          </p:cNvSpPr>
          <p:nvPr/>
        </p:nvSpPr>
        <p:spPr>
          <a:xfrm>
            <a:off x="6318252" y="3743196"/>
            <a:ext cx="2381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1">
                <a:solidFill>
                  <a:srgbClr val="1D2630"/>
                </a:solidFill>
              </a:defRPr>
            </a:pPr>
            <a:r>
              <a:rPr sz="1600" b="1" dirty="0">
                <a:solidFill>
                  <a:srgbClr val="1D2630"/>
                </a:solidFill>
              </a:rPr>
              <a:t>Link/data stream</a:t>
            </a:r>
          </a:p>
          <a:p>
            <a:pPr algn="ctr">
              <a:defRPr sz="1725" b="1">
                <a:solidFill>
                  <a:srgbClr val="1D2630"/>
                </a:solidFill>
              </a:defRPr>
            </a:pPr>
            <a:r>
              <a:rPr sz="1600" b="1" dirty="0">
                <a:solidFill>
                  <a:srgbClr val="1D2630"/>
                </a:solidFill>
              </a:rPr>
              <a:t>loses alignment</a:t>
            </a:r>
          </a:p>
        </p:txBody>
      </p:sp>
      <p:sp>
        <p:nvSpPr>
          <p:cNvPr id="51" name="stop-label">
            <a:extLst>
              <a:ext uri="{FF2B5EF4-FFF2-40B4-BE49-F238E27FC236}">
                <a16:creationId xmlns:a16="http://schemas.microsoft.com/office/drawing/2014/main" id="{8B39F8BC-B19D-8A64-919F-22DBBAF40170}"/>
              </a:ext>
            </a:extLst>
          </p:cNvPr>
          <p:cNvSpPr>
            <a:spLocks noGrp="1"/>
          </p:cNvSpPr>
          <p:nvPr/>
        </p:nvSpPr>
        <p:spPr>
          <a:xfrm>
            <a:off x="6952720" y="4676805"/>
            <a:ext cx="12001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1D2630"/>
                </a:solidFill>
              </a:defRPr>
            </a:pPr>
            <a:r>
              <a:rPr sz="1600" b="1" dirty="0">
                <a:solidFill>
                  <a:srgbClr val="1D2630"/>
                </a:solidFill>
              </a:rPr>
              <a:t>Stop</a:t>
            </a:r>
          </a:p>
          <a:p>
            <a:pPr algn="ctr">
              <a:defRPr sz="1650" b="1">
                <a:solidFill>
                  <a:srgbClr val="1D2630"/>
                </a:solidFill>
              </a:defRPr>
            </a:pPr>
            <a:r>
              <a:rPr sz="1600" b="1" dirty="0">
                <a:solidFill>
                  <a:srgbClr val="1D2630"/>
                </a:solidFill>
              </a:rPr>
              <a:t>triggers</a:t>
            </a:r>
          </a:p>
        </p:txBody>
      </p:sp>
      <p:sp>
        <p:nvSpPr>
          <p:cNvPr id="52" name="load-title">
            <a:extLst>
              <a:ext uri="{FF2B5EF4-FFF2-40B4-BE49-F238E27FC236}">
                <a16:creationId xmlns:a16="http://schemas.microsoft.com/office/drawing/2014/main" id="{483B6D9B-17C6-8465-5056-36098F8C8BA0}"/>
              </a:ext>
            </a:extLst>
          </p:cNvPr>
          <p:cNvSpPr>
            <a:spLocks noGrp="1"/>
          </p:cNvSpPr>
          <p:nvPr/>
        </p:nvSpPr>
        <p:spPr>
          <a:xfrm>
            <a:off x="8286751" y="4468075"/>
            <a:ext cx="18478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1">
                <a:solidFill>
                  <a:srgbClr val="1D2630"/>
                </a:solidFill>
              </a:defRPr>
            </a:pPr>
            <a:r>
              <a:rPr lang="fr-FR" sz="1425" b="1" dirty="0">
                <a:solidFill>
                  <a:srgbClr val="1D2630"/>
                </a:solidFill>
              </a:rPr>
              <a:t>Detector</a:t>
            </a:r>
            <a:r>
              <a:rPr sz="1425" b="1" dirty="0">
                <a:solidFill>
                  <a:srgbClr val="1D2630"/>
                </a:solidFill>
              </a:rPr>
              <a:t> load and</a:t>
            </a:r>
          </a:p>
          <a:p>
            <a:pPr algn="ctr">
              <a:defRPr sz="1425" b="1">
                <a:solidFill>
                  <a:srgbClr val="1D2630"/>
                </a:solidFill>
              </a:defRPr>
            </a:pPr>
            <a:r>
              <a:rPr sz="1425" b="1" dirty="0">
                <a:solidFill>
                  <a:srgbClr val="1D2630"/>
                </a:solidFill>
              </a:rPr>
              <a:t>supply voltage change</a:t>
            </a:r>
          </a:p>
        </p:txBody>
      </p:sp>
      <p:sp>
        <p:nvSpPr>
          <p:cNvPr id="53" name="load-detail">
            <a:extLst>
              <a:ext uri="{FF2B5EF4-FFF2-40B4-BE49-F238E27FC236}">
                <a16:creationId xmlns:a16="http://schemas.microsoft.com/office/drawing/2014/main" id="{701D9768-357A-8A72-90CB-F472FDADD0E1}"/>
              </a:ext>
            </a:extLst>
          </p:cNvPr>
          <p:cNvSpPr>
            <a:spLocks noGrp="1"/>
          </p:cNvSpPr>
          <p:nvPr/>
        </p:nvSpPr>
        <p:spPr>
          <a:xfrm>
            <a:off x="8286751" y="4981367"/>
            <a:ext cx="18478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125">
                <a:solidFill>
                  <a:srgbClr val="59636E"/>
                </a:solidFill>
              </a:defRPr>
            </a:pPr>
            <a:r>
              <a:rPr sz="1125" dirty="0">
                <a:solidFill>
                  <a:srgbClr val="59636E"/>
                </a:solidFill>
              </a:rPr>
              <a:t>Final regulation stage</a:t>
            </a:r>
          </a:p>
          <a:p>
            <a:pPr algn="ctr">
              <a:defRPr sz="1125">
                <a:solidFill>
                  <a:srgbClr val="59636E"/>
                </a:solidFill>
              </a:defRPr>
            </a:pPr>
            <a:r>
              <a:rPr sz="1125" dirty="0">
                <a:solidFill>
                  <a:srgbClr val="59636E"/>
                </a:solidFill>
              </a:rPr>
              <a:t>~7 m from detector</a:t>
            </a:r>
          </a:p>
        </p:txBody>
      </p:sp>
      <p:sp>
        <p:nvSpPr>
          <p:cNvPr id="54" name="resync-label">
            <a:extLst>
              <a:ext uri="{FF2B5EF4-FFF2-40B4-BE49-F238E27FC236}">
                <a16:creationId xmlns:a16="http://schemas.microsoft.com/office/drawing/2014/main" id="{95D0C9C3-7E76-AB90-162B-83E7C5B03157}"/>
              </a:ext>
            </a:extLst>
          </p:cNvPr>
          <p:cNvSpPr>
            <a:spLocks noGrp="1"/>
          </p:cNvSpPr>
          <p:nvPr/>
        </p:nvSpPr>
        <p:spPr>
          <a:xfrm>
            <a:off x="10656358" y="4495673"/>
            <a:ext cx="1333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>
                <a:solidFill>
                  <a:srgbClr val="1D2630"/>
                </a:solidFill>
              </a:defRPr>
            </a:pPr>
            <a:r>
              <a:rPr sz="1275" b="1" dirty="0">
                <a:solidFill>
                  <a:srgbClr val="1D2630"/>
                </a:solidFill>
              </a:rPr>
              <a:t>Adjust voltage</a:t>
            </a:r>
          </a:p>
          <a:p>
            <a:pPr algn="ctr">
              <a:defRPr sz="1275" b="1">
                <a:solidFill>
                  <a:srgbClr val="1D2630"/>
                </a:solidFill>
              </a:defRPr>
            </a:pPr>
            <a:r>
              <a:rPr sz="1275" b="1" dirty="0">
                <a:solidFill>
                  <a:srgbClr val="1D2630"/>
                </a:solidFill>
              </a:rPr>
              <a:t>Reset</a:t>
            </a:r>
          </a:p>
          <a:p>
            <a:pPr algn="ctr">
              <a:defRPr sz="1275" b="1">
                <a:solidFill>
                  <a:srgbClr val="1D2630"/>
                </a:solidFill>
              </a:defRPr>
            </a:pPr>
            <a:r>
              <a:rPr sz="1275" b="1" dirty="0" err="1">
                <a:solidFill>
                  <a:srgbClr val="1D2630"/>
                </a:solidFill>
              </a:rPr>
              <a:t>Resynchronise</a:t>
            </a:r>
            <a:endParaRPr sz="1275" b="1" dirty="0">
              <a:solidFill>
                <a:srgbClr val="1D2630"/>
              </a:solidFill>
            </a:endParaRPr>
          </a:p>
        </p:txBody>
      </p:sp>
      <p:sp>
        <p:nvSpPr>
          <p:cNvPr id="55" name="dcs-label">
            <a:extLst>
              <a:ext uri="{FF2B5EF4-FFF2-40B4-BE49-F238E27FC236}">
                <a16:creationId xmlns:a16="http://schemas.microsoft.com/office/drawing/2014/main" id="{51BF8036-B8CA-988E-E736-D97630243266}"/>
              </a:ext>
            </a:extLst>
          </p:cNvPr>
          <p:cNvSpPr>
            <a:spLocks noGrp="1"/>
          </p:cNvSpPr>
          <p:nvPr/>
        </p:nvSpPr>
        <p:spPr>
          <a:xfrm>
            <a:off x="6582837" y="5754030"/>
            <a:ext cx="53911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226B3A"/>
                </a:solidFill>
              </a:defRPr>
            </a:pPr>
            <a:r>
              <a:rPr sz="1500" b="1" dirty="0">
                <a:solidFill>
                  <a:srgbClr val="226B3A"/>
                </a:solidFill>
              </a:rPr>
              <a:t>Automatic recovery in DCS</a:t>
            </a:r>
          </a:p>
        </p:txBody>
      </p:sp>
      <p:cxnSp>
        <p:nvCxnSpPr>
          <p:cNvPr id="128" name="Connector: Elbow 127">
            <a:extLst>
              <a:ext uri="{FF2B5EF4-FFF2-40B4-BE49-F238E27FC236}">
                <a16:creationId xmlns:a16="http://schemas.microsoft.com/office/drawing/2014/main" id="{21D1A7A0-8782-D3EC-CE69-8631B6F0540E}"/>
              </a:ext>
            </a:extLst>
          </p:cNvPr>
          <p:cNvCxnSpPr>
            <a:cxnSpLocks/>
            <a:stCxn id="27" idx="1"/>
            <a:endCxn id="24" idx="2"/>
          </p:cNvCxnSpPr>
          <p:nvPr/>
        </p:nvCxnSpPr>
        <p:spPr>
          <a:xfrm rot="10800000">
            <a:off x="7545918" y="5203959"/>
            <a:ext cx="531817" cy="722764"/>
          </a:xfrm>
          <a:prstGeom prst="bentConnector2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Connector: Elbow 131">
            <a:extLst>
              <a:ext uri="{FF2B5EF4-FFF2-40B4-BE49-F238E27FC236}">
                <a16:creationId xmlns:a16="http://schemas.microsoft.com/office/drawing/2014/main" id="{F6C060C9-5B7F-9469-0BE0-3CDA5B3303E6}"/>
              </a:ext>
            </a:extLst>
          </p:cNvPr>
          <p:cNvCxnSpPr>
            <a:cxnSpLocks/>
            <a:stCxn id="27" idx="3"/>
            <a:endCxn id="26" idx="2"/>
          </p:cNvCxnSpPr>
          <p:nvPr/>
        </p:nvCxnSpPr>
        <p:spPr>
          <a:xfrm flipV="1">
            <a:off x="10439087" y="5285548"/>
            <a:ext cx="884021" cy="641175"/>
          </a:xfrm>
          <a:prstGeom prst="bentConnector2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TextBox 146">
            <a:extLst>
              <a:ext uri="{FF2B5EF4-FFF2-40B4-BE49-F238E27FC236}">
                <a16:creationId xmlns:a16="http://schemas.microsoft.com/office/drawing/2014/main" id="{B0F0AA5C-D27E-8288-6A6E-B2A02555C269}"/>
              </a:ext>
            </a:extLst>
          </p:cNvPr>
          <p:cNvSpPr txBox="1"/>
          <p:nvPr/>
        </p:nvSpPr>
        <p:spPr>
          <a:xfrm>
            <a:off x="2575984" y="6068479"/>
            <a:ext cx="61198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rgbClr val="7030A0"/>
                </a:solidFill>
              </a:rPr>
              <a:t>Simplified view of high-speed link upsets, recovery and mitigation</a:t>
            </a:r>
            <a:endParaRPr lang="en-US" sz="12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6020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737EE5-2538-3EFD-A5E7-8AB281230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7E970-13A9-3053-FAB0-E1317BE08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66" y="223075"/>
            <a:ext cx="11135734" cy="961499"/>
          </a:xfrm>
        </p:spPr>
        <p:txBody>
          <a:bodyPr>
            <a:normAutofit/>
          </a:bodyPr>
          <a:lstStyle/>
          <a:p>
            <a:r>
              <a:rPr lang="en-US" noProof="0" dirty="0"/>
              <a:t>Lessons learned – beam background 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CA69D5FD-0B00-9618-267A-8883E2D3B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EADC-8D37-4242-AC24-E977C76F224C}" type="slidenum">
              <a:rPr lang="en-US" noProof="0" smtClean="0"/>
              <a:t>14</a:t>
            </a:fld>
            <a:endParaRPr lang="en-US" noProof="0" dirty="0"/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0B44C240-2820-E086-BE7F-A8AD54E4E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03/09/2026 J. Liu</a:t>
            </a:r>
            <a:endParaRPr lang="en-US" noProof="0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1CA2C94-9F6A-8283-87FC-D42D8C360725}"/>
              </a:ext>
            </a:extLst>
          </p:cNvPr>
          <p:cNvCxnSpPr>
            <a:cxnSpLocks/>
          </p:cNvCxnSpPr>
          <p:nvPr/>
        </p:nvCxnSpPr>
        <p:spPr>
          <a:xfrm>
            <a:off x="0" y="6316130"/>
            <a:ext cx="12175066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20109CAA-1D04-AB68-D954-898F9E37AF63}"/>
              </a:ext>
            </a:extLst>
          </p:cNvPr>
          <p:cNvSpPr txBox="1"/>
          <p:nvPr/>
        </p:nvSpPr>
        <p:spPr>
          <a:xfrm>
            <a:off x="5304793" y="6336475"/>
            <a:ext cx="3124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noProof="0" dirty="0"/>
              <a:t>IB stave: ~27 cm</a:t>
            </a:r>
          </a:p>
        </p:txBody>
      </p:sp>
      <p:pic>
        <p:nvPicPr>
          <p:cNvPr id="3" name="Shape 112">
            <a:extLst>
              <a:ext uri="{FF2B5EF4-FFF2-40B4-BE49-F238E27FC236}">
                <a16:creationId xmlns:a16="http://schemas.microsoft.com/office/drawing/2014/main" id="{EFA330E9-B2B1-0C2D-EDA1-EB3ADE1C2D5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262589" y="141935"/>
            <a:ext cx="711345" cy="96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9327CE9-61A0-46B9-92BA-9DF738ED4A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72391"/>
            <a:ext cx="12192000" cy="7062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C85A250-64D0-8946-159A-C766A0691C79}"/>
                  </a:ext>
                </a:extLst>
              </p:cNvPr>
              <p:cNvSpPr txBox="1"/>
              <p:nvPr/>
            </p:nvSpPr>
            <p:spPr>
              <a:xfrm>
                <a:off x="61009" y="1282319"/>
                <a:ext cx="4720676" cy="39703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</a:pPr>
                <a:r>
                  <a:rPr lang="en-GB" dirty="0"/>
                  <a:t>First discovered during the Pb-Pb run in 2023 </a:t>
                </a:r>
                <a:r>
                  <a:rPr lang="en-US" dirty="0">
                    <a:solidFill>
                      <a:schemeClr val="accent1"/>
                    </a:solidFill>
                  </a:rPr>
                  <a:t>at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𝜑</m:t>
                    </m:r>
                    <m:r>
                      <a:rPr lang="en-US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≈2.4</m:t>
                    </m:r>
                  </m:oMath>
                </a14:m>
                <a:r>
                  <a:rPr lang="en-US" dirty="0">
                    <a:solidFill>
                      <a:schemeClr val="accent1"/>
                    </a:solidFill>
                  </a:rPr>
                  <a:t>, peaked at </a:t>
                </a:r>
                <a:r>
                  <a:rPr lang="en-US" i="1" dirty="0">
                    <a:solidFill>
                      <a:schemeClr val="accent1"/>
                    </a:solidFill>
                  </a:rPr>
                  <a:t>r</a:t>
                </a:r>
                <a:r>
                  <a:rPr lang="en-US" dirty="0">
                    <a:solidFill>
                      <a:schemeClr val="accent1"/>
                    </a:solidFill>
                  </a:rPr>
                  <a:t> = 2</a:t>
                </a:r>
                <a:r>
                  <a:rPr lang="en-GB" dirty="0">
                    <a:solidFill>
                      <a:schemeClr val="accent1"/>
                    </a:solidFill>
                  </a:rPr>
                  <a:t>–</a:t>
                </a:r>
                <a:r>
                  <a:rPr lang="en-US" dirty="0">
                    <a:solidFill>
                      <a:schemeClr val="accent1"/>
                    </a:solidFill>
                  </a:rPr>
                  <a:t>4 cm </a:t>
                </a:r>
                <a:r>
                  <a:rPr lang="en-US" dirty="0"/>
                  <a:t>(a region not covered by ITS1)</a:t>
                </a:r>
              </a:p>
              <a:p>
                <a:pPr marL="285750" indent="-285750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</a:pPr>
                <a:endParaRPr lang="en-GB" dirty="0"/>
              </a:p>
              <a:p>
                <a:pPr marL="285750" indent="-285750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</a:pPr>
                <a:r>
                  <a:rPr lang="en-GB" dirty="0"/>
                  <a:t>Background </a:t>
                </a:r>
                <a:r>
                  <a:rPr lang="en-GB" dirty="0">
                    <a:solidFill>
                      <a:schemeClr val="accent1"/>
                    </a:solidFill>
                  </a:rPr>
                  <a:t>largely mitigated </a:t>
                </a:r>
                <a:r>
                  <a:rPr lang="en-GB" dirty="0"/>
                  <a:t>in close collaboration with the LHC</a:t>
                </a:r>
              </a:p>
              <a:p>
                <a:pPr marL="285750" indent="-285750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</a:pPr>
                <a:endParaRPr lang="en-GB" dirty="0"/>
              </a:p>
              <a:p>
                <a:pPr marL="285750" indent="-285750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</a:pPr>
                <a:r>
                  <a:rPr lang="en-GB" dirty="0"/>
                  <a:t>Constant monitoring of remaining beam background, magnitude and location depend on beam optics</a:t>
                </a:r>
              </a:p>
              <a:p>
                <a:pPr marL="285750" indent="-285750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</a:pPr>
                <a:endParaRPr lang="en-GB" dirty="0"/>
              </a:p>
              <a:p>
                <a:pPr marL="285750" indent="-285750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</a:pPr>
                <a:r>
                  <a:rPr lang="en-GB" dirty="0"/>
                  <a:t>Continues to be subject of study especially in light of future detectors moving even closer to the interaction point</a:t>
                </a:r>
                <a:endParaRPr kumimoji="0" lang="en-GB" b="0" i="0" u="none" strike="noStrike" cap="none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C85A250-64D0-8946-159A-C766A0691C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09" y="1282319"/>
                <a:ext cx="4720676" cy="3970318"/>
              </a:xfrm>
              <a:prstGeom prst="rect">
                <a:avLst/>
              </a:prstGeom>
              <a:blipFill>
                <a:blip r:embed="rId4"/>
                <a:stretch>
                  <a:fillRect l="-775" t="-767" r="-775" b="-13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D8FD33F0-5E0B-684E-1681-B82EBA14941E}"/>
              </a:ext>
            </a:extLst>
          </p:cNvPr>
          <p:cNvSpPr txBox="1"/>
          <p:nvPr/>
        </p:nvSpPr>
        <p:spPr>
          <a:xfrm>
            <a:off x="51669" y="5611996"/>
            <a:ext cx="4809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bg1"/>
                </a:solidFill>
              </a:rPr>
              <a:t>Example hit-</a:t>
            </a:r>
            <a:r>
              <a:rPr lang="fr-FR" sz="1400" dirty="0" err="1">
                <a:solidFill>
                  <a:schemeClr val="bg1"/>
                </a:solidFill>
              </a:rPr>
              <a:t>map</a:t>
            </a:r>
            <a:r>
              <a:rPr lang="fr-FR" sz="1400" dirty="0">
                <a:solidFill>
                  <a:schemeClr val="bg1"/>
                </a:solidFill>
              </a:rPr>
              <a:t> in Pb</a:t>
            </a:r>
            <a:r>
              <a:rPr lang="en-GB" sz="1400" dirty="0"/>
              <a:t> </a:t>
            </a:r>
            <a:r>
              <a:rPr lang="en-GB" sz="1400" dirty="0">
                <a:solidFill>
                  <a:schemeClr val="bg1"/>
                </a:solidFill>
              </a:rPr>
              <a:t>–</a:t>
            </a:r>
            <a:r>
              <a:rPr lang="fr-FR" sz="1400" dirty="0">
                <a:solidFill>
                  <a:schemeClr val="bg1"/>
                </a:solidFill>
              </a:rPr>
              <a:t>Pb collisions 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645CC8C-9BF3-50CC-895B-D66CF701280A}"/>
              </a:ext>
            </a:extLst>
          </p:cNvPr>
          <p:cNvSpPr txBox="1"/>
          <p:nvPr/>
        </p:nvSpPr>
        <p:spPr>
          <a:xfrm>
            <a:off x="8561718" y="5588318"/>
            <a:ext cx="20906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noProof="0" dirty="0">
                <a:solidFill>
                  <a:schemeClr val="bg1"/>
                </a:solidFill>
              </a:rPr>
              <a:t>~1.5 cm (single chip)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B517226-61AC-EEC4-9440-4085B2E46173}"/>
              </a:ext>
            </a:extLst>
          </p:cNvPr>
          <p:cNvCxnSpPr/>
          <p:nvPr/>
        </p:nvCxnSpPr>
        <p:spPr>
          <a:xfrm>
            <a:off x="10151269" y="5573400"/>
            <a:ext cx="0" cy="672963"/>
          </a:xfrm>
          <a:prstGeom prst="straightConnector1">
            <a:avLst/>
          </a:prstGeom>
          <a:ln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82293F8-F853-01AC-A06C-29A4F2638CE3}"/>
              </a:ext>
            </a:extLst>
          </p:cNvPr>
          <p:cNvGrpSpPr/>
          <p:nvPr/>
        </p:nvGrpSpPr>
        <p:grpSpPr>
          <a:xfrm>
            <a:off x="4730855" y="1371184"/>
            <a:ext cx="2986554" cy="3371238"/>
            <a:chOff x="5560961" y="1467658"/>
            <a:chExt cx="2672919" cy="3017206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ECE9939-2716-4C40-5BB5-5CC8DD48C07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60961" y="1467658"/>
              <a:ext cx="2672919" cy="2440807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B93C915-0A8E-97AE-6B16-07A1926D9B62}"/>
                </a:ext>
              </a:extLst>
            </p:cNvPr>
            <p:cNvSpPr txBox="1"/>
            <p:nvPr/>
          </p:nvSpPr>
          <p:spPr>
            <a:xfrm>
              <a:off x="5766999" y="3884700"/>
              <a:ext cx="2254487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noProof="0" dirty="0">
                  <a:solidFill>
                    <a:srgbClr val="280DF3"/>
                  </a:solidFill>
                </a:rPr>
                <a:t>Inefficiency map in Pb-Pb</a:t>
              </a:r>
            </a:p>
            <a:p>
              <a:r>
                <a:rPr lang="en-US" sz="1100" noProof="0" dirty="0">
                  <a:solidFill>
                    <a:srgbClr val="280DF3"/>
                  </a:solidFill>
                </a:rPr>
                <a:t>(</a:t>
              </a:r>
              <a:r>
                <a:rPr lang="en-GB" sz="1100" dirty="0">
                  <a:solidFill>
                    <a:srgbClr val="280DF3"/>
                  </a:solidFill>
                </a:rPr>
                <a:t>before mitigation and at low interaction rate in 2023</a:t>
              </a:r>
              <a:r>
                <a:rPr lang="en-US" sz="1100" noProof="0" dirty="0">
                  <a:solidFill>
                    <a:srgbClr val="280DF3"/>
                  </a:solidFill>
                </a:rPr>
                <a:t>) 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9270794-66EB-812A-19B5-6B805E61EAB1}"/>
              </a:ext>
            </a:extLst>
          </p:cNvPr>
          <p:cNvGrpSpPr/>
          <p:nvPr/>
        </p:nvGrpSpPr>
        <p:grpSpPr>
          <a:xfrm>
            <a:off x="7788638" y="1326936"/>
            <a:ext cx="4384596" cy="3620642"/>
            <a:chOff x="7778134" y="1184193"/>
            <a:chExt cx="4384596" cy="3620642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F43AB4C-B519-C783-5EEF-904517D8713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78134" y="1184193"/>
              <a:ext cx="4384596" cy="3270838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3C0A305-4DA4-3997-094B-C54C7CB2BFD5}"/>
                </a:ext>
              </a:extLst>
            </p:cNvPr>
            <p:cNvSpPr txBox="1"/>
            <p:nvPr/>
          </p:nvSpPr>
          <p:spPr>
            <a:xfrm>
              <a:off x="8584246" y="4543225"/>
              <a:ext cx="3201352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dirty="0">
                  <a:solidFill>
                    <a:srgbClr val="280DF3"/>
                  </a:solidFill>
                </a:rPr>
                <a:t>Stave inefficiency time after the mitigation in 2023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6014545-6017-4E66-84C4-39271E0AE065}"/>
              </a:ext>
            </a:extLst>
          </p:cNvPr>
          <p:cNvGrpSpPr/>
          <p:nvPr/>
        </p:nvGrpSpPr>
        <p:grpSpPr>
          <a:xfrm>
            <a:off x="8977839" y="2016741"/>
            <a:ext cx="936229" cy="369332"/>
            <a:chOff x="9172575" y="2067542"/>
            <a:chExt cx="936229" cy="36933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53124C1-814B-CF62-6116-204EEB757E76}"/>
                </a:ext>
              </a:extLst>
            </p:cNvPr>
            <p:cNvSpPr txBox="1"/>
            <p:nvPr/>
          </p:nvSpPr>
          <p:spPr>
            <a:xfrm>
              <a:off x="9242724" y="2067542"/>
              <a:ext cx="866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L0_05</a:t>
              </a:r>
            </a:p>
            <a:p>
              <a:r>
                <a:rPr lang="en-US" sz="900" dirty="0"/>
                <a:t>L0_06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7D21F2EC-14D3-6DDB-9E1B-0FC0A4BDC7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72575" y="2174875"/>
              <a:ext cx="161925" cy="47625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BBE59A6E-230C-0257-F7EB-EC1D9A4437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72575" y="2339455"/>
              <a:ext cx="161925" cy="83779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927512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2948396-42A8-BD18-FC99-A260D3BB38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1209">
            <a:off x="6383915" y="2871918"/>
            <a:ext cx="1783689" cy="19266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22083B-F8DD-4A0A-B7A9-B6D84EC9F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66" y="223075"/>
            <a:ext cx="11135734" cy="961499"/>
          </a:xfrm>
        </p:spPr>
        <p:txBody>
          <a:bodyPr>
            <a:normAutofit/>
          </a:bodyPr>
          <a:lstStyle/>
          <a:p>
            <a:r>
              <a:rPr lang="en-US" noProof="0" dirty="0"/>
              <a:t>Summary</a:t>
            </a:r>
          </a:p>
        </p:txBody>
      </p:sp>
      <p:pic>
        <p:nvPicPr>
          <p:cNvPr id="6" name="Shape 112">
            <a:extLst>
              <a:ext uri="{FF2B5EF4-FFF2-40B4-BE49-F238E27FC236}">
                <a16:creationId xmlns:a16="http://schemas.microsoft.com/office/drawing/2014/main" id="{E3AF635A-258B-4747-9688-DDD44F20327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62589" y="141935"/>
            <a:ext cx="711345" cy="961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2871F937-EB47-97BE-B113-D49D08D33DAF}"/>
              </a:ext>
            </a:extLst>
          </p:cNvPr>
          <p:cNvGrpSpPr/>
          <p:nvPr/>
        </p:nvGrpSpPr>
        <p:grpSpPr>
          <a:xfrm>
            <a:off x="200814" y="3588908"/>
            <a:ext cx="2895600" cy="2169212"/>
            <a:chOff x="497150" y="3622778"/>
            <a:chExt cx="2895600" cy="2169212"/>
          </a:xfrm>
        </p:grpSpPr>
        <p:pic>
          <p:nvPicPr>
            <p:cNvPr id="4098" name="Picture 2" descr="A model of a space ship&#10;&#10;Description automatically generated with low confidence">
              <a:extLst>
                <a:ext uri="{FF2B5EF4-FFF2-40B4-BE49-F238E27FC236}">
                  <a16:creationId xmlns:a16="http://schemas.microsoft.com/office/drawing/2014/main" id="{98A3EB0C-30CD-D885-0F31-6A4153BB1B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7150" y="3622778"/>
              <a:ext cx="2895600" cy="21692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F1FB724-9467-1D48-3D83-4646BE4AB02C}"/>
                </a:ext>
              </a:extLst>
            </p:cNvPr>
            <p:cNvSpPr/>
            <p:nvPr/>
          </p:nvSpPr>
          <p:spPr>
            <a:xfrm>
              <a:off x="838200" y="5321754"/>
              <a:ext cx="800595" cy="2493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noProof="0" dirty="0">
                  <a:solidFill>
                    <a:srgbClr val="280DF3"/>
                  </a:solidFill>
                </a:rPr>
                <a:t>ITS1</a:t>
              </a:r>
            </a:p>
          </p:txBody>
        </p:sp>
      </p:grpSp>
      <p:sp>
        <p:nvSpPr>
          <p:cNvPr id="17" name="Right Arrow 16">
            <a:extLst>
              <a:ext uri="{FF2B5EF4-FFF2-40B4-BE49-F238E27FC236}">
                <a16:creationId xmlns:a16="http://schemas.microsoft.com/office/drawing/2014/main" id="{AB4E2279-8BBB-4C3C-E6E9-785B9BD9335A}"/>
              </a:ext>
            </a:extLst>
          </p:cNvPr>
          <p:cNvSpPr/>
          <p:nvPr/>
        </p:nvSpPr>
        <p:spPr>
          <a:xfrm>
            <a:off x="3141133" y="4325982"/>
            <a:ext cx="384958" cy="795647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accent2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2EECEAF-5481-6D44-0309-374796C6549E}"/>
              </a:ext>
            </a:extLst>
          </p:cNvPr>
          <p:cNvGrpSpPr/>
          <p:nvPr/>
        </p:nvGrpSpPr>
        <p:grpSpPr>
          <a:xfrm>
            <a:off x="3606807" y="3382396"/>
            <a:ext cx="3535851" cy="2670627"/>
            <a:chOff x="4148674" y="3416266"/>
            <a:chExt cx="3535851" cy="2670627"/>
          </a:xfrm>
        </p:grpSpPr>
        <p:pic>
          <p:nvPicPr>
            <p:cNvPr id="4100" name="Picture 4" descr="A close-up of a machine&#10;&#10;Description automatically generated with low confidence">
              <a:extLst>
                <a:ext uri="{FF2B5EF4-FFF2-40B4-BE49-F238E27FC236}">
                  <a16:creationId xmlns:a16="http://schemas.microsoft.com/office/drawing/2014/main" id="{A94FA7E0-D2C1-492F-7A96-1AE4B4579E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48674" y="3416266"/>
              <a:ext cx="2541856" cy="25327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852CBFB-8570-F7E7-BBC7-78215EA5D30A}"/>
                </a:ext>
              </a:extLst>
            </p:cNvPr>
            <p:cNvSpPr/>
            <p:nvPr/>
          </p:nvSpPr>
          <p:spPr>
            <a:xfrm>
              <a:off x="4239606" y="5837512"/>
              <a:ext cx="800595" cy="2493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noProof="0" dirty="0">
                  <a:solidFill>
                    <a:srgbClr val="280DF3"/>
                  </a:solidFill>
                </a:rPr>
                <a:t>ITS2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AFA4E94-7431-A575-7CC7-08C397D053CC}"/>
                </a:ext>
              </a:extLst>
            </p:cNvPr>
            <p:cNvSpPr/>
            <p:nvPr/>
          </p:nvSpPr>
          <p:spPr>
            <a:xfrm>
              <a:off x="6883930" y="3563108"/>
              <a:ext cx="800595" cy="1962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noProof="0" dirty="0">
                  <a:solidFill>
                    <a:srgbClr val="280DF3"/>
                  </a:solidFill>
                </a:rPr>
                <a:t>ITS3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1583D9C-CC74-38B2-6631-F6590ED8B9FC}"/>
                </a:ext>
              </a:extLst>
            </p:cNvPr>
            <p:cNvSpPr/>
            <p:nvPr/>
          </p:nvSpPr>
          <p:spPr>
            <a:xfrm rot="2942618">
              <a:off x="4627818" y="4506851"/>
              <a:ext cx="584473" cy="430864"/>
            </a:xfrm>
            <a:prstGeom prst="rect">
              <a:avLst/>
            </a:prstGeom>
            <a:noFill/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3EB99BDE-6D8E-CDB0-7468-2DD6B53AB93B}"/>
                </a:ext>
              </a:extLst>
            </p:cNvPr>
            <p:cNvCxnSpPr>
              <a:cxnSpLocks/>
              <a:stCxn id="19" idx="0"/>
            </p:cNvCxnSpPr>
            <p:nvPr/>
          </p:nvCxnSpPr>
          <p:spPr>
            <a:xfrm flipV="1">
              <a:off x="5082751" y="4064236"/>
              <a:ext cx="1920654" cy="516835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FB8F8625-D792-245C-D9E6-1948CBF27666}"/>
              </a:ext>
            </a:extLst>
          </p:cNvPr>
          <p:cNvSpPr txBox="1"/>
          <p:nvPr/>
        </p:nvSpPr>
        <p:spPr>
          <a:xfrm>
            <a:off x="8187264" y="3417905"/>
            <a:ext cx="34201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noProof="0" dirty="0"/>
              <a:t>See Umberto Savino’s talk </a:t>
            </a:r>
            <a:r>
              <a:rPr lang="en-US" sz="1200" i="1" dirty="0"/>
              <a:t>Wednesday</a:t>
            </a:r>
            <a:r>
              <a:rPr lang="en-US" sz="1200" i="1" noProof="0" dirty="0"/>
              <a:t> morning: </a:t>
            </a:r>
            <a:r>
              <a:rPr lang="en-GB" sz="1200" i="1" noProof="0" dirty="0">
                <a:hlinkClick r:id="rId6"/>
              </a:rPr>
              <a:t>"Design and Performance of Fast Analog Pixel Test Structures for the ALICE ITS3 Upgrade"</a:t>
            </a:r>
            <a:endParaRPr lang="en-US" i="1" noProof="0" dirty="0"/>
          </a:p>
        </p:txBody>
      </p:sp>
      <p:sp>
        <p:nvSpPr>
          <p:cNvPr id="36" name="Slide Number Placeholder 35">
            <a:extLst>
              <a:ext uri="{FF2B5EF4-FFF2-40B4-BE49-F238E27FC236}">
                <a16:creationId xmlns:a16="http://schemas.microsoft.com/office/drawing/2014/main" id="{317EAB88-6F7A-AAE8-3C28-182A066F7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EADC-8D37-4242-AC24-E977C76F224C}" type="slidenum">
              <a:rPr lang="en-US" noProof="0" smtClean="0"/>
              <a:t>15</a:t>
            </a:fld>
            <a:endParaRPr lang="en-US" noProof="0" dirty="0"/>
          </a:p>
        </p:txBody>
      </p:sp>
      <p:sp>
        <p:nvSpPr>
          <p:cNvPr id="37" name="Date Placeholder 36">
            <a:extLst>
              <a:ext uri="{FF2B5EF4-FFF2-40B4-BE49-F238E27FC236}">
                <a16:creationId xmlns:a16="http://schemas.microsoft.com/office/drawing/2014/main" id="{1B4C088D-8D03-85A3-6829-F18A7F9A1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03/09/2026 J. Liu</a:t>
            </a:r>
            <a:endParaRPr lang="en-US" noProof="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3452AA-25E2-1F54-7291-564B275BDE47}"/>
              </a:ext>
            </a:extLst>
          </p:cNvPr>
          <p:cNvSpPr txBox="1"/>
          <p:nvPr/>
        </p:nvSpPr>
        <p:spPr>
          <a:xfrm>
            <a:off x="89980" y="1030835"/>
            <a:ext cx="11695246" cy="201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900" noProof="0" dirty="0"/>
              <a:t>ITS2, the first MAPS-based detector at the LHC and the largest built for high-energy physics, was installed in ALICE during LS2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700" noProof="0" dirty="0">
                <a:solidFill>
                  <a:schemeClr val="accent1"/>
                </a:solidFill>
              </a:rPr>
              <a:t>Successful operation throughout Run 3, </a:t>
            </a:r>
            <a:r>
              <a:rPr lang="en-GB" sz="1700" noProof="0" dirty="0"/>
              <a:t>with stable and efficient data taking since the first day of operation</a:t>
            </a:r>
            <a:endParaRPr lang="en-US" sz="1700" noProof="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700" noProof="0" dirty="0">
                <a:solidFill>
                  <a:schemeClr val="accent1"/>
                </a:solidFill>
              </a:rPr>
              <a:t>Significantly improved tracking capabilities</a:t>
            </a:r>
            <a:r>
              <a:rPr lang="en-US" sz="1700" noProof="0" dirty="0"/>
              <a:t>, </a:t>
            </a:r>
            <a:r>
              <a:rPr lang="en-US" sz="1700" noProof="0" dirty="0" err="1"/>
              <a:t>i</a:t>
            </a:r>
            <a:r>
              <a:rPr lang="en-US" sz="1700" dirty="0" err="1"/>
              <a:t>mpact</a:t>
            </a:r>
            <a:r>
              <a:rPr lang="en-US" sz="1700" dirty="0"/>
              <a:t> parameter resolution of </a:t>
            </a:r>
            <a:r>
              <a:rPr lang="en-US" sz="1700" noProof="0" dirty="0"/>
              <a:t>30 </a:t>
            </a:r>
            <a:r>
              <a:rPr lang="en-US" sz="1700" noProof="0" dirty="0" err="1"/>
              <a:t>μm</a:t>
            </a:r>
            <a:r>
              <a:rPr lang="en-US" sz="1700" noProof="0" dirty="0"/>
              <a:t> at </a:t>
            </a:r>
            <a:r>
              <a:rPr lang="en-US" sz="1700" i="1" noProof="0" dirty="0" err="1"/>
              <a:t>p</a:t>
            </a:r>
            <a:r>
              <a:rPr lang="en-US" sz="1700" baseline="-25000" noProof="0" dirty="0" err="1"/>
              <a:t>T</a:t>
            </a:r>
            <a:r>
              <a:rPr lang="en-US" sz="1700" noProof="0" dirty="0"/>
              <a:t> = 1 GeV/</a:t>
            </a:r>
            <a:r>
              <a:rPr lang="en-US" sz="1700" i="1" noProof="0" dirty="0"/>
              <a:t>c</a:t>
            </a:r>
            <a:r>
              <a:rPr lang="en-US" sz="1700" noProof="0" dirty="0"/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700" noProof="0" dirty="0">
                <a:solidFill>
                  <a:schemeClr val="accent1"/>
                </a:solidFill>
              </a:rPr>
              <a:t>﻿Proof of concept for highly </a:t>
            </a:r>
            <a:r>
              <a:rPr lang="en-US" sz="1700" noProof="0" dirty="0" err="1">
                <a:solidFill>
                  <a:schemeClr val="accent1"/>
                </a:solidFill>
              </a:rPr>
              <a:t>ionising</a:t>
            </a:r>
            <a:r>
              <a:rPr lang="en-US" sz="1700" noProof="0" dirty="0">
                <a:solidFill>
                  <a:schemeClr val="accent1"/>
                </a:solidFill>
              </a:rPr>
              <a:t> particle identification </a:t>
            </a:r>
            <a:r>
              <a:rPr lang="en-US" sz="1700" noProof="0" dirty="0"/>
              <a:t>using cluster size in standard operation as well as </a:t>
            </a:r>
            <a:r>
              <a:rPr lang="en-US" sz="1700" noProof="0" dirty="0" err="1"/>
              <a:t>d</a:t>
            </a:r>
            <a:r>
              <a:rPr lang="en-US" sz="1700" i="1" noProof="0" dirty="0" err="1"/>
              <a:t>E</a:t>
            </a:r>
            <a:r>
              <a:rPr lang="en-US" sz="1700" noProof="0" dirty="0"/>
              <a:t>/dx via time-over-threshold information in special runs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900" dirty="0">
                <a:solidFill>
                  <a:schemeClr val="accent1"/>
                </a:solidFill>
              </a:rPr>
              <a:t>Operational lessons learned</a:t>
            </a:r>
            <a:r>
              <a:rPr lang="en-GB" sz="1900" dirty="0"/>
              <a:t> from Run 3 are being leveraged to guide the ITS3 and ALICE 3 upgrades</a:t>
            </a:r>
            <a:endParaRPr lang="en-US" sz="1900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3595DD-B0CF-BA3C-A3B9-D78C1EDBCC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9379" y="4855340"/>
            <a:ext cx="2729155" cy="185192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137ECD8-4705-D832-CF47-DB600D64C415}"/>
              </a:ext>
            </a:extLst>
          </p:cNvPr>
          <p:cNvSpPr txBox="1"/>
          <p:nvPr/>
        </p:nvSpPr>
        <p:spPr>
          <a:xfrm>
            <a:off x="8796642" y="5020291"/>
            <a:ext cx="33119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noProof="0" dirty="0"/>
              <a:t>See Kshitij Agarwal’s talk </a:t>
            </a:r>
            <a:r>
              <a:rPr lang="en-US" sz="1200" i="1" dirty="0"/>
              <a:t>Thursday</a:t>
            </a:r>
            <a:r>
              <a:rPr lang="en-US" sz="1200" i="1" noProof="0" dirty="0"/>
              <a:t> morning: </a:t>
            </a:r>
            <a:r>
              <a:rPr lang="en-GB" sz="1200" i="1" noProof="0" dirty="0">
                <a:hlinkClick r:id="rId8"/>
              </a:rPr>
              <a:t>"ALICE 3 Inner Tracker: Design and Developments"</a:t>
            </a:r>
            <a:endParaRPr lang="en-US" i="1" noProof="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1D8C1A2-B40F-0446-80DC-0B4049182885}"/>
              </a:ext>
            </a:extLst>
          </p:cNvPr>
          <p:cNvSpPr txBox="1"/>
          <p:nvPr/>
        </p:nvSpPr>
        <p:spPr>
          <a:xfrm>
            <a:off x="8796642" y="5684940"/>
            <a:ext cx="34824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noProof="0" dirty="0"/>
              <a:t>See Alessandro Sturniolo’s poster </a:t>
            </a:r>
            <a:r>
              <a:rPr lang="en-US" sz="1200" i="1" dirty="0"/>
              <a:t>Thursday</a:t>
            </a:r>
            <a:r>
              <a:rPr lang="en-US" sz="1200" i="1" noProof="0" dirty="0"/>
              <a:t> morning: </a:t>
            </a:r>
            <a:r>
              <a:rPr lang="en-GB" sz="1200" i="1" noProof="0" dirty="0">
                <a:hlinkClick r:id="rId9"/>
              </a:rPr>
              <a:t>"Testing of Analogue Pixel Test Structures for the ALICE 3 Inner Tracker"</a:t>
            </a:r>
            <a:endParaRPr lang="en-US" i="1" noProof="0" dirty="0"/>
          </a:p>
        </p:txBody>
      </p:sp>
    </p:spTree>
    <p:extLst>
      <p:ext uri="{BB962C8B-B14F-4D97-AF65-F5344CB8AC3E}">
        <p14:creationId xmlns:p14="http://schemas.microsoft.com/office/powerpoint/2010/main" val="13708805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6A0F2-F01C-4F5E-9EB3-88DE0A72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7225" y="2766218"/>
            <a:ext cx="4248705" cy="1325563"/>
          </a:xfrm>
        </p:spPr>
        <p:txBody>
          <a:bodyPr>
            <a:normAutofit/>
          </a:bodyPr>
          <a:lstStyle/>
          <a:p>
            <a:r>
              <a:rPr lang="en-US" sz="8000" noProof="0" dirty="0"/>
              <a:t>Backup</a:t>
            </a:r>
          </a:p>
        </p:txBody>
      </p:sp>
      <p:pic>
        <p:nvPicPr>
          <p:cNvPr id="6" name="Shape 112">
            <a:extLst>
              <a:ext uri="{FF2B5EF4-FFF2-40B4-BE49-F238E27FC236}">
                <a16:creationId xmlns:a16="http://schemas.microsoft.com/office/drawing/2014/main" id="{5AEE4F59-4916-4112-A17C-915C311061A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262589" y="141935"/>
            <a:ext cx="711345" cy="961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AA4DB5-C5BF-C7BB-9033-EB80CB64C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EADC-8D37-4242-AC24-E977C76F224C}" type="slidenum">
              <a:rPr lang="en-US" noProof="0" smtClean="0"/>
              <a:t>16</a:t>
            </a:fld>
            <a:endParaRPr lang="en-US" noProof="0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45E2B7-0DBD-BEDC-9BC4-D285E7C9B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03/09/2026 J. Liu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632849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2083B-F8DD-4A0A-B7A9-B6D84EC9F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66" y="223075"/>
            <a:ext cx="11135734" cy="961499"/>
          </a:xfrm>
        </p:spPr>
        <p:txBody>
          <a:bodyPr>
            <a:normAutofit/>
          </a:bodyPr>
          <a:lstStyle/>
          <a:p>
            <a:r>
              <a:rPr lang="en-US" noProof="0" dirty="0"/>
              <a:t>ITS1 vs ITS2 </a:t>
            </a:r>
            <a:endParaRPr lang="en-US" b="1" noProof="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0925302-9E0B-1AED-578D-6EDCFD9A72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9681" y="1487158"/>
            <a:ext cx="10092503" cy="3633649"/>
          </a:xfrm>
          <a:prstGeom prst="rect">
            <a:avLst/>
          </a:prstGeom>
        </p:spPr>
      </p:pic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22DB33D3-54D6-8697-3695-0480A6D01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EADC-8D37-4242-AC24-E977C76F224C}" type="slidenum">
              <a:rPr lang="en-US" noProof="0" smtClean="0"/>
              <a:t>17</a:t>
            </a:fld>
            <a:endParaRPr lang="en-US" noProof="0" dirty="0"/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B415022D-F396-4444-24B6-E3A2E494A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03/09/2026 J. Liu</a:t>
            </a:r>
            <a:endParaRPr lang="en-US" noProof="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9CD889-3783-E88A-4B39-AEB322E5F4AF}"/>
              </a:ext>
            </a:extLst>
          </p:cNvPr>
          <p:cNvSpPr txBox="1"/>
          <p:nvPr/>
        </p:nvSpPr>
        <p:spPr>
          <a:xfrm>
            <a:off x="1371600" y="5423391"/>
            <a:ext cx="3733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SPD: </a:t>
            </a:r>
            <a:r>
              <a:rPr lang="en-GB" sz="1400" b="0" i="0" dirty="0">
                <a:solidFill>
                  <a:srgbClr val="1F1F1F"/>
                </a:solidFill>
                <a:effectLst/>
              </a:rPr>
              <a:t>Silicon Pixel Detector</a:t>
            </a:r>
            <a:endParaRPr lang="fr-FR" sz="1400" dirty="0"/>
          </a:p>
          <a:p>
            <a:r>
              <a:rPr lang="fr-FR" sz="1400" dirty="0"/>
              <a:t>SDD: </a:t>
            </a:r>
            <a:r>
              <a:rPr lang="en-GB" sz="1400" b="0" i="0" dirty="0">
                <a:solidFill>
                  <a:srgbClr val="1F1F1F"/>
                </a:solidFill>
                <a:effectLst/>
              </a:rPr>
              <a:t>Silicon Drift Detector</a:t>
            </a:r>
            <a:endParaRPr lang="fr-FR" sz="1400" dirty="0"/>
          </a:p>
          <a:p>
            <a:r>
              <a:rPr lang="fr-FR" sz="1400" dirty="0"/>
              <a:t>SSD: </a:t>
            </a:r>
            <a:r>
              <a:rPr lang="en-GB" sz="1400" b="0" i="0" dirty="0">
                <a:solidFill>
                  <a:srgbClr val="1F1F1F"/>
                </a:solidFill>
                <a:effectLst/>
              </a:rPr>
              <a:t>Silicon Strip Detector</a:t>
            </a:r>
            <a:endParaRPr lang="en-GB" sz="1400" dirty="0"/>
          </a:p>
        </p:txBody>
      </p:sp>
      <p:pic>
        <p:nvPicPr>
          <p:cNvPr id="5" name="Shape 112">
            <a:extLst>
              <a:ext uri="{FF2B5EF4-FFF2-40B4-BE49-F238E27FC236}">
                <a16:creationId xmlns:a16="http://schemas.microsoft.com/office/drawing/2014/main" id="{9F5EF465-8F04-AD7A-E377-B65E49810F9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62589" y="141935"/>
            <a:ext cx="711345" cy="961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68863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12987" y="893707"/>
            <a:ext cx="7339697" cy="2400657"/>
          </a:xfrm>
          <a:prstGeom prst="rect">
            <a:avLst/>
          </a:prstGeom>
          <a:noFill/>
          <a:ln w="444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8" name="组合 7"/>
          <p:cNvGrpSpPr/>
          <p:nvPr/>
        </p:nvGrpSpPr>
        <p:grpSpPr>
          <a:xfrm>
            <a:off x="212987" y="3525048"/>
            <a:ext cx="3223254" cy="2403947"/>
            <a:chOff x="154572" y="3454072"/>
            <a:chExt cx="3321774" cy="2474924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E19C959-CC92-4458-996E-3E4753441C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462" b="7551"/>
            <a:stretch/>
          </p:blipFill>
          <p:spPr>
            <a:xfrm>
              <a:off x="154572" y="3454072"/>
              <a:ext cx="3321774" cy="2288037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2122714" y="4898571"/>
              <a:ext cx="1118507" cy="10304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F22083B-F8DD-4A0A-B7A9-B6D84EC9F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66" y="156573"/>
            <a:ext cx="11135734" cy="961499"/>
          </a:xfrm>
        </p:spPr>
        <p:txBody>
          <a:bodyPr>
            <a:normAutofit/>
          </a:bodyPr>
          <a:lstStyle/>
          <a:p>
            <a:r>
              <a:rPr lang="en-US" noProof="0" dirty="0"/>
              <a:t>ITS2 Barrels </a:t>
            </a:r>
            <a:endParaRPr lang="en-US" b="1" noProof="0" dirty="0"/>
          </a:p>
        </p:txBody>
      </p:sp>
      <p:grpSp>
        <p:nvGrpSpPr>
          <p:cNvPr id="5" name="组合 4"/>
          <p:cNvGrpSpPr/>
          <p:nvPr/>
        </p:nvGrpSpPr>
        <p:grpSpPr>
          <a:xfrm>
            <a:off x="270135" y="982184"/>
            <a:ext cx="7172453" cy="2239417"/>
            <a:chOff x="428794" y="1132711"/>
            <a:chExt cx="7172453" cy="2239417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F632F481-7CF2-4E95-B6C8-81B135C37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28794" y="1195161"/>
              <a:ext cx="3440349" cy="1879942"/>
            </a:xfrm>
            <a:prstGeom prst="rect">
              <a:avLst/>
            </a:prstGeom>
          </p:spPr>
        </p:pic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6D760388-3EFF-4D77-ABE5-245FCD10897D}"/>
                </a:ext>
              </a:extLst>
            </p:cNvPr>
            <p:cNvGrpSpPr/>
            <p:nvPr/>
          </p:nvGrpSpPr>
          <p:grpSpPr>
            <a:xfrm>
              <a:off x="3738520" y="1132711"/>
              <a:ext cx="3862727" cy="2239417"/>
              <a:chOff x="3749404" y="1576359"/>
              <a:chExt cx="3862727" cy="2239417"/>
            </a:xfrm>
          </p:grpSpPr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9F9FD8C5-8D27-4ECD-9C2E-C70FA13B9D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749404" y="1576359"/>
                <a:ext cx="3862727" cy="2239417"/>
              </a:xfrm>
              <a:prstGeom prst="rect">
                <a:avLst/>
              </a:prstGeom>
            </p:spPr>
          </p:pic>
          <p:cxnSp>
            <p:nvCxnSpPr>
              <p:cNvPr id="16" name="Straight Arrow Connector 16">
                <a:extLst>
                  <a:ext uri="{FF2B5EF4-FFF2-40B4-BE49-F238E27FC236}">
                    <a16:creationId xmlns:a16="http://schemas.microsoft.com/office/drawing/2014/main" id="{673849EE-2FAE-4455-BBC7-419FC805E82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450885" y="2226671"/>
                <a:ext cx="1491449" cy="1095794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17">
                <a:extLst>
                  <a:ext uri="{FF2B5EF4-FFF2-40B4-BE49-F238E27FC236}">
                    <a16:creationId xmlns:a16="http://schemas.microsoft.com/office/drawing/2014/main" id="{5613CEE3-70D8-4325-85D6-A2D885100D4F}"/>
                  </a:ext>
                </a:extLst>
              </p:cNvPr>
              <p:cNvSpPr txBox="1"/>
              <p:nvPr/>
            </p:nvSpPr>
            <p:spPr>
              <a:xfrm rot="2297960">
                <a:off x="5540366" y="2272584"/>
                <a:ext cx="83620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noProof="0" dirty="0"/>
                  <a:t>27 cm</a:t>
                </a:r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B307CFD-3908-4E6F-A138-164629D8D9A5}"/>
                </a:ext>
              </a:extLst>
            </p:cNvPr>
            <p:cNvSpPr txBox="1"/>
            <p:nvPr/>
          </p:nvSpPr>
          <p:spPr>
            <a:xfrm flipH="1">
              <a:off x="2551333" y="2278322"/>
              <a:ext cx="9700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noProof="0" dirty="0">
                  <a:solidFill>
                    <a:srgbClr val="FFC000"/>
                  </a:solidFill>
                </a:rPr>
                <a:t>IB stave 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920BBA4-3DF7-4DEA-872B-C4B82C25356D}"/>
                </a:ext>
              </a:extLst>
            </p:cNvPr>
            <p:cNvSpPr txBox="1"/>
            <p:nvPr/>
          </p:nvSpPr>
          <p:spPr>
            <a:xfrm flipH="1">
              <a:off x="3845993" y="2067753"/>
              <a:ext cx="753965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b="1" noProof="0" dirty="0">
                  <a:solidFill>
                    <a:srgbClr val="FFC000"/>
                  </a:solidFill>
                </a:rPr>
                <a:t>IB HIC </a:t>
              </a:r>
            </a:p>
          </p:txBody>
        </p:sp>
      </p:grpSp>
      <p:pic>
        <p:nvPicPr>
          <p:cNvPr id="24" name="Content Placeholder 4">
            <a:extLst>
              <a:ext uri="{FF2B5EF4-FFF2-40B4-BE49-F238E27FC236}">
                <a16:creationId xmlns:a16="http://schemas.microsoft.com/office/drawing/2014/main" id="{E54C975B-B760-46A8-A059-4B59F853E29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86207" y="3525049"/>
            <a:ext cx="3053125" cy="169662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87323B3-A8CA-44E1-BA16-FA6E1CE24D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24544" y="3567662"/>
            <a:ext cx="1329749" cy="4722667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7682D6BD-FCC9-4A5D-B64F-FDE4E6FB6405}"/>
              </a:ext>
            </a:extLst>
          </p:cNvPr>
          <p:cNvSpPr txBox="1"/>
          <p:nvPr/>
        </p:nvSpPr>
        <p:spPr>
          <a:xfrm flipH="1">
            <a:off x="2568336" y="4413424"/>
            <a:ext cx="1099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noProof="0" dirty="0">
                <a:solidFill>
                  <a:srgbClr val="FFC000"/>
                </a:solidFill>
              </a:rPr>
              <a:t>OB Stave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81B4D6C-FCF8-493F-ACD8-C31322B5E2EA}"/>
              </a:ext>
            </a:extLst>
          </p:cNvPr>
          <p:cNvSpPr txBox="1"/>
          <p:nvPr/>
        </p:nvSpPr>
        <p:spPr>
          <a:xfrm flipH="1">
            <a:off x="5743474" y="4286366"/>
            <a:ext cx="86816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noProof="0" dirty="0">
                <a:solidFill>
                  <a:srgbClr val="FFC000"/>
                </a:solidFill>
              </a:rPr>
              <a:t>OB HIC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8CE92C1-0DBA-4BF6-AD81-EA06D0C54886}"/>
              </a:ext>
            </a:extLst>
          </p:cNvPr>
          <p:cNvSpPr txBox="1"/>
          <p:nvPr/>
        </p:nvSpPr>
        <p:spPr>
          <a:xfrm flipH="1">
            <a:off x="5907917" y="6162225"/>
            <a:ext cx="105723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noProof="0" dirty="0">
                <a:solidFill>
                  <a:srgbClr val="FFC000"/>
                </a:solidFill>
              </a:rPr>
              <a:t>OL stave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8127ABE-4CC6-451B-891E-1D666D672174}"/>
              </a:ext>
            </a:extLst>
          </p:cNvPr>
          <p:cNvSpPr/>
          <p:nvPr/>
        </p:nvSpPr>
        <p:spPr>
          <a:xfrm>
            <a:off x="7604203" y="3035035"/>
            <a:ext cx="4519048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b="1" noProof="0" dirty="0">
                <a:solidFill>
                  <a:srgbClr val="000000"/>
                </a:solidFill>
              </a:rPr>
              <a:t>Inner Barrel (IB):</a:t>
            </a:r>
            <a:endParaRPr lang="en-US" sz="1400" noProof="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noProof="0" dirty="0">
                <a:solidFill>
                  <a:schemeClr val="accent1"/>
                </a:solidFill>
              </a:rPr>
              <a:t>Hybrid Integrated Circuit (HIC): </a:t>
            </a:r>
            <a:r>
              <a:rPr lang="en-US" sz="1400" noProof="0" dirty="0"/>
              <a:t>9 sensors </a:t>
            </a:r>
            <a:r>
              <a:rPr lang="en-US" sz="1400" noProof="0" dirty="0">
                <a:solidFill>
                  <a:srgbClr val="000000"/>
                </a:solidFill>
              </a:rPr>
              <a:t>glued onto Al Flexible Printed Circuit (FPC)</a:t>
            </a:r>
            <a:endParaRPr lang="en-US" sz="1400" noProof="0" dirty="0">
              <a:solidFill>
                <a:srgbClr val="000000"/>
              </a:solidFill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noProof="0" dirty="0" err="1">
                <a:solidFill>
                  <a:srgbClr val="000000"/>
                </a:solidFill>
              </a:rPr>
              <a:t>Wirebonds</a:t>
            </a:r>
            <a:r>
              <a:rPr lang="en-US" sz="1400" noProof="0" dirty="0">
                <a:solidFill>
                  <a:srgbClr val="000000"/>
                </a:solidFill>
              </a:rPr>
              <a:t> electrically connect FPC to chips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noProof="0" dirty="0">
                <a:solidFill>
                  <a:srgbClr val="0070C0"/>
                </a:solidFill>
              </a:rPr>
              <a:t>Stave</a:t>
            </a:r>
            <a:r>
              <a:rPr lang="en-US" sz="1400" noProof="0" dirty="0">
                <a:solidFill>
                  <a:srgbClr val="000000"/>
                </a:solidFill>
              </a:rPr>
              <a:t>: </a:t>
            </a:r>
            <a:r>
              <a:rPr lang="en-US" sz="1400" noProof="0" dirty="0">
                <a:solidFill>
                  <a:srgbClr val="000000"/>
                </a:solidFill>
                <a:sym typeface="Wingdings" panose="05000000000000000000" pitchFamily="2" charset="2"/>
              </a:rPr>
              <a:t>a HIC glued onto cold plate and space frame</a:t>
            </a:r>
            <a:endParaRPr lang="en-US" sz="1400" noProof="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noProof="0" dirty="0">
                <a:solidFill>
                  <a:srgbClr val="000000"/>
                </a:solidFill>
              </a:rPr>
              <a:t>Each sensor is read out individually</a:t>
            </a:r>
          </a:p>
        </p:txBody>
      </p:sp>
      <p:pic>
        <p:nvPicPr>
          <p:cNvPr id="28" name="Picture 22">
            <a:extLst>
              <a:ext uri="{FF2B5EF4-FFF2-40B4-BE49-F238E27FC236}">
                <a16:creationId xmlns:a16="http://schemas.microsoft.com/office/drawing/2014/main" id="{1E19C959-CC92-4458-996E-3E4753441C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54" t="60912" r="9979"/>
          <a:stretch/>
        </p:blipFill>
        <p:spPr>
          <a:xfrm>
            <a:off x="1402480" y="5445296"/>
            <a:ext cx="1175657" cy="967397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DA1D9541-9491-42FD-B2AB-81FC0A415D00}"/>
              </a:ext>
            </a:extLst>
          </p:cNvPr>
          <p:cNvSpPr/>
          <p:nvPr/>
        </p:nvSpPr>
        <p:spPr>
          <a:xfrm>
            <a:off x="7604203" y="4379165"/>
            <a:ext cx="4519048" cy="2262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b="1" noProof="0" dirty="0">
                <a:solidFill>
                  <a:srgbClr val="000000"/>
                </a:solidFill>
              </a:rPr>
              <a:t>Outer Barrel (OB):</a:t>
            </a:r>
            <a:endParaRPr lang="en-US" sz="1400" noProof="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noProof="0" dirty="0">
                <a:solidFill>
                  <a:srgbClr val="000000"/>
                </a:solidFill>
              </a:rPr>
              <a:t>OB HIC: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noProof="0" dirty="0">
                <a:solidFill>
                  <a:schemeClr val="accent1"/>
                </a:solidFill>
              </a:rPr>
              <a:t>7x2 sensors (2 rows) </a:t>
            </a:r>
            <a:r>
              <a:rPr lang="en-US" sz="1400" noProof="0" dirty="0">
                <a:solidFill>
                  <a:srgbClr val="000000"/>
                </a:solidFill>
              </a:rPr>
              <a:t>glued onto Cu FPC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noProof="0" dirty="0">
                <a:solidFill>
                  <a:srgbClr val="000000"/>
                </a:solidFill>
              </a:rPr>
              <a:t>Power delivered via 6 Al cross-cables soldered to the FPC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noProof="0" dirty="0">
                <a:solidFill>
                  <a:srgbClr val="000000"/>
                </a:solidFill>
              </a:rPr>
              <a:t>Data and control are transferred through 1 master chip per row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noProof="0" dirty="0">
                <a:solidFill>
                  <a:srgbClr val="000000"/>
                </a:solidFill>
              </a:rPr>
              <a:t>OB stave: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noProof="0" dirty="0">
                <a:solidFill>
                  <a:srgbClr val="000000"/>
                </a:solidFill>
              </a:rPr>
              <a:t>4x2 HICs (for ML) or 7x2 HICs (for OL) glued onto cold plate and space frame </a:t>
            </a:r>
          </a:p>
        </p:txBody>
      </p:sp>
      <p:sp>
        <p:nvSpPr>
          <p:cNvPr id="31" name="矩形 30"/>
          <p:cNvSpPr/>
          <p:nvPr/>
        </p:nvSpPr>
        <p:spPr>
          <a:xfrm>
            <a:off x="212987" y="3438159"/>
            <a:ext cx="7345145" cy="3264720"/>
          </a:xfrm>
          <a:prstGeom prst="rect">
            <a:avLst/>
          </a:prstGeom>
          <a:noFill/>
          <a:ln w="444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C45B970-9DFB-BD46-B940-EA50B203EEB4}"/>
              </a:ext>
            </a:extLst>
          </p:cNvPr>
          <p:cNvGrpSpPr/>
          <p:nvPr/>
        </p:nvGrpSpPr>
        <p:grpSpPr>
          <a:xfrm>
            <a:off x="7973998" y="350468"/>
            <a:ext cx="3227928" cy="2964354"/>
            <a:chOff x="8186032" y="350468"/>
            <a:chExt cx="3227928" cy="2964354"/>
          </a:xfrm>
        </p:grpSpPr>
        <p:pic>
          <p:nvPicPr>
            <p:cNvPr id="12" name="Picture 11" descr="A close-up of a white tower&#10;&#10;Description automatically generated with low confidence">
              <a:extLst>
                <a:ext uri="{FF2B5EF4-FFF2-40B4-BE49-F238E27FC236}">
                  <a16:creationId xmlns:a16="http://schemas.microsoft.com/office/drawing/2014/main" id="{1536B418-DFF0-4BB9-B394-EAC66999D15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8915875" y="346778"/>
              <a:ext cx="2494395" cy="2501775"/>
            </a:xfrm>
            <a:prstGeom prst="rect">
              <a:avLst/>
            </a:prstGeom>
          </p:spPr>
        </p:pic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7A098F20-70AE-494E-B952-77C80CB58A56}"/>
                </a:ext>
              </a:extLst>
            </p:cNvPr>
            <p:cNvGrpSpPr/>
            <p:nvPr/>
          </p:nvGrpSpPr>
          <p:grpSpPr>
            <a:xfrm rot="16363644">
              <a:off x="10425760" y="2361228"/>
              <a:ext cx="546450" cy="1360738"/>
              <a:chOff x="8435967" y="515478"/>
              <a:chExt cx="546450" cy="1360738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DDD33E-9C81-EF4C-933D-6424F8FF2B77}"/>
                  </a:ext>
                </a:extLst>
              </p:cNvPr>
              <p:cNvSpPr txBox="1"/>
              <p:nvPr/>
            </p:nvSpPr>
            <p:spPr>
              <a:xfrm rot="5236356">
                <a:off x="8602902" y="601427"/>
                <a:ext cx="41811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noProof="0" dirty="0">
                    <a:solidFill>
                      <a:schemeClr val="accent2">
                        <a:lumMod val="75000"/>
                      </a:schemeClr>
                    </a:solidFill>
                  </a:rPr>
                  <a:t>OL</a:t>
                </a:r>
                <a:endParaRPr lang="en-US" sz="1200" noProof="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ED65419-B483-9C46-809A-02E96EDEB4D4}"/>
                  </a:ext>
                </a:extLst>
              </p:cNvPr>
              <p:cNvSpPr txBox="1"/>
              <p:nvPr/>
            </p:nvSpPr>
            <p:spPr>
              <a:xfrm rot="5236356">
                <a:off x="8605146" y="1498944"/>
                <a:ext cx="50832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noProof="0" dirty="0">
                    <a:solidFill>
                      <a:schemeClr val="accent2">
                        <a:lumMod val="75000"/>
                      </a:schemeClr>
                    </a:solidFill>
                  </a:rPr>
                  <a:t>ML</a:t>
                </a:r>
                <a:endParaRPr lang="en-US" sz="1050" noProof="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4" name="Left Brace 13">
                <a:extLst>
                  <a:ext uri="{FF2B5EF4-FFF2-40B4-BE49-F238E27FC236}">
                    <a16:creationId xmlns:a16="http://schemas.microsoft.com/office/drawing/2014/main" id="{B477FCEA-78E2-1944-8BC6-8F536463F66E}"/>
                  </a:ext>
                </a:extLst>
              </p:cNvPr>
              <p:cNvSpPr/>
              <p:nvPr/>
            </p:nvSpPr>
            <p:spPr>
              <a:xfrm rot="21436356">
                <a:off x="8685613" y="694922"/>
                <a:ext cx="78187" cy="887840"/>
              </a:xfrm>
              <a:prstGeom prst="leftBrace">
                <a:avLst>
                  <a:gd name="adj1" fmla="val 28758"/>
                  <a:gd name="adj2" fmla="val 49285"/>
                </a:avLst>
              </a:prstGeom>
              <a:ln w="1905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noProof="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82549D37-6771-DF48-8DC0-B60C41F2A7CF}"/>
                  </a:ext>
                </a:extLst>
              </p:cNvPr>
              <p:cNvSpPr/>
              <p:nvPr/>
            </p:nvSpPr>
            <p:spPr>
              <a:xfrm rot="5236356">
                <a:off x="8388999" y="1016279"/>
                <a:ext cx="340158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000" noProof="0" dirty="0">
                    <a:solidFill>
                      <a:schemeClr val="accent2">
                        <a:lumMod val="75000"/>
                      </a:schemeClr>
                    </a:solidFill>
                  </a:rPr>
                  <a:t>OB</a:t>
                </a:r>
                <a:endParaRPr lang="en-US" sz="1050" noProof="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F30F3A18-D6E1-744C-86A7-AA8791B18835}"/>
                </a:ext>
              </a:extLst>
            </p:cNvPr>
            <p:cNvSpPr/>
            <p:nvPr/>
          </p:nvSpPr>
          <p:spPr>
            <a:xfrm>
              <a:off x="8971221" y="2800208"/>
              <a:ext cx="28725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000" noProof="0" dirty="0">
                  <a:solidFill>
                    <a:schemeClr val="bg1">
                      <a:lumMod val="50000"/>
                    </a:schemeClr>
                  </a:solidFill>
                </a:rPr>
                <a:t>IB</a:t>
              </a:r>
              <a:endParaRPr lang="en-US" sz="1200" noProof="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D719FBBE-D470-FF4A-8E90-F66A15A7770F}"/>
                </a:ext>
              </a:extLst>
            </p:cNvPr>
            <p:cNvGrpSpPr/>
            <p:nvPr/>
          </p:nvGrpSpPr>
          <p:grpSpPr>
            <a:xfrm>
              <a:off x="8571526" y="468126"/>
              <a:ext cx="463588" cy="2545950"/>
              <a:chOff x="8638763" y="468126"/>
              <a:chExt cx="463588" cy="2545950"/>
            </a:xfrm>
          </p:grpSpPr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4A51350B-845D-914A-B596-D91710C2EF7E}"/>
                  </a:ext>
                </a:extLst>
              </p:cNvPr>
              <p:cNvGrpSpPr/>
              <p:nvPr/>
            </p:nvGrpSpPr>
            <p:grpSpPr>
              <a:xfrm>
                <a:off x="8640124" y="468126"/>
                <a:ext cx="243664" cy="2410090"/>
                <a:chOff x="8640124" y="468126"/>
                <a:chExt cx="243664" cy="2410090"/>
              </a:xfrm>
            </p:grpSpPr>
            <p:grpSp>
              <p:nvGrpSpPr>
                <p:cNvPr id="42" name="Group 41">
                  <a:extLst>
                    <a:ext uri="{FF2B5EF4-FFF2-40B4-BE49-F238E27FC236}">
                      <a16:creationId xmlns:a16="http://schemas.microsoft.com/office/drawing/2014/main" id="{9B1F61F5-9152-8A4D-8C06-D1BB24B9EC9B}"/>
                    </a:ext>
                  </a:extLst>
                </p:cNvPr>
                <p:cNvGrpSpPr/>
                <p:nvPr/>
              </p:nvGrpSpPr>
              <p:grpSpPr>
                <a:xfrm>
                  <a:off x="8823016" y="598811"/>
                  <a:ext cx="60772" cy="2091792"/>
                  <a:chOff x="8823016" y="598811"/>
                  <a:chExt cx="60772" cy="2091792"/>
                </a:xfrm>
              </p:grpSpPr>
              <p:sp>
                <p:nvSpPr>
                  <p:cNvPr id="18" name="Right Bracket 17">
                    <a:extLst>
                      <a:ext uri="{FF2B5EF4-FFF2-40B4-BE49-F238E27FC236}">
                        <a16:creationId xmlns:a16="http://schemas.microsoft.com/office/drawing/2014/main" id="{6C3AD56E-861E-204F-A91D-90F9825DB3DD}"/>
                      </a:ext>
                    </a:extLst>
                  </p:cNvPr>
                  <p:cNvSpPr/>
                  <p:nvPr/>
                </p:nvSpPr>
                <p:spPr>
                  <a:xfrm>
                    <a:off x="8824364" y="598811"/>
                    <a:ext cx="57939" cy="2091792"/>
                  </a:xfrm>
                  <a:prstGeom prst="rightBracket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noProof="0" dirty="0"/>
                  </a:p>
                </p:txBody>
              </p:sp>
              <p:cxnSp>
                <p:nvCxnSpPr>
                  <p:cNvPr id="36" name="Straight Connector 35">
                    <a:extLst>
                      <a:ext uri="{FF2B5EF4-FFF2-40B4-BE49-F238E27FC236}">
                        <a16:creationId xmlns:a16="http://schemas.microsoft.com/office/drawing/2014/main" id="{4AD7F62D-8F53-9547-AFE4-57AD2AEDDA9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8824364" y="2646097"/>
                    <a:ext cx="56726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" name="Straight Connector 36">
                    <a:extLst>
                      <a:ext uri="{FF2B5EF4-FFF2-40B4-BE49-F238E27FC236}">
                        <a16:creationId xmlns:a16="http://schemas.microsoft.com/office/drawing/2014/main" id="{A66465CA-DB18-574F-B5CE-C7A3678A34C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8823016" y="2600243"/>
                    <a:ext cx="56726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" name="Straight Connector 37">
                    <a:extLst>
                      <a:ext uri="{FF2B5EF4-FFF2-40B4-BE49-F238E27FC236}">
                        <a16:creationId xmlns:a16="http://schemas.microsoft.com/office/drawing/2014/main" id="{1F90643B-793B-BA41-9851-65288E04069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8827062" y="1710123"/>
                    <a:ext cx="56726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" name="Straight Connector 38">
                    <a:extLst>
                      <a:ext uri="{FF2B5EF4-FFF2-40B4-BE49-F238E27FC236}">
                        <a16:creationId xmlns:a16="http://schemas.microsoft.com/office/drawing/2014/main" id="{CEA1FE4B-ED34-B947-B9E3-B42AEC92105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8825714" y="1436838"/>
                    <a:ext cx="56726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Straight Connector 40">
                    <a:extLst>
                      <a:ext uri="{FF2B5EF4-FFF2-40B4-BE49-F238E27FC236}">
                        <a16:creationId xmlns:a16="http://schemas.microsoft.com/office/drawing/2014/main" id="{40E6E3EA-32BA-1540-9246-62BC7482D54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8823016" y="885615"/>
                    <a:ext cx="56726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2" name="Group 51">
                  <a:extLst>
                    <a:ext uri="{FF2B5EF4-FFF2-40B4-BE49-F238E27FC236}">
                      <a16:creationId xmlns:a16="http://schemas.microsoft.com/office/drawing/2014/main" id="{6FC5213A-9160-7A4D-91A9-8A3821C60AAD}"/>
                    </a:ext>
                  </a:extLst>
                </p:cNvPr>
                <p:cNvGrpSpPr/>
                <p:nvPr/>
              </p:nvGrpSpPr>
              <p:grpSpPr>
                <a:xfrm>
                  <a:off x="8640124" y="468126"/>
                  <a:ext cx="242374" cy="2410090"/>
                  <a:chOff x="8640124" y="468126"/>
                  <a:chExt cx="242374" cy="2410090"/>
                </a:xfrm>
              </p:grpSpPr>
              <p:sp>
                <p:nvSpPr>
                  <p:cNvPr id="43" name="Rectangle 42">
                    <a:extLst>
                      <a:ext uri="{FF2B5EF4-FFF2-40B4-BE49-F238E27FC236}">
                        <a16:creationId xmlns:a16="http://schemas.microsoft.com/office/drawing/2014/main" id="{BBB1DB60-C47D-7C4D-AC69-1F77C2349DCA}"/>
                      </a:ext>
                    </a:extLst>
                  </p:cNvPr>
                  <p:cNvSpPr/>
                  <p:nvPr/>
                </p:nvSpPr>
                <p:spPr>
                  <a:xfrm>
                    <a:off x="8640124" y="2647384"/>
                    <a:ext cx="242374" cy="2308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900" noProof="0" dirty="0"/>
                      <a:t>0</a:t>
                    </a:r>
                    <a:endParaRPr lang="en-US" sz="1100" noProof="0" dirty="0"/>
                  </a:p>
                </p:txBody>
              </p:sp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E86D4423-4AB4-684E-B025-6F0902CA7098}"/>
                      </a:ext>
                    </a:extLst>
                  </p:cNvPr>
                  <p:cNvGrpSpPr/>
                  <p:nvPr/>
                </p:nvGrpSpPr>
                <p:grpSpPr>
                  <a:xfrm>
                    <a:off x="8640124" y="468126"/>
                    <a:ext cx="242374" cy="2306996"/>
                    <a:chOff x="8640124" y="468126"/>
                    <a:chExt cx="242374" cy="2306996"/>
                  </a:xfrm>
                </p:grpSpPr>
                <p:sp>
                  <p:nvSpPr>
                    <p:cNvPr id="45" name="Rectangle 44">
                      <a:extLst>
                        <a:ext uri="{FF2B5EF4-FFF2-40B4-BE49-F238E27FC236}">
                          <a16:creationId xmlns:a16="http://schemas.microsoft.com/office/drawing/2014/main" id="{51759A0F-F878-4645-974B-AFE7B8568EE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640124" y="2441609"/>
                      <a:ext cx="242374" cy="2308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en-US" sz="900" noProof="0" dirty="0"/>
                        <a:t>2</a:t>
                      </a:r>
                      <a:endParaRPr lang="en-US" sz="1100" noProof="0" dirty="0"/>
                    </a:p>
                  </p:txBody>
                </p:sp>
                <p:grpSp>
                  <p:nvGrpSpPr>
                    <p:cNvPr id="50" name="Group 49">
                      <a:extLst>
                        <a:ext uri="{FF2B5EF4-FFF2-40B4-BE49-F238E27FC236}">
                          <a16:creationId xmlns:a16="http://schemas.microsoft.com/office/drawing/2014/main" id="{03FEFEBD-3B26-2249-8FE9-8568125F4E7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640124" y="468126"/>
                      <a:ext cx="242374" cy="2306996"/>
                      <a:chOff x="8640124" y="468126"/>
                      <a:chExt cx="242374" cy="2306996"/>
                    </a:xfrm>
                  </p:grpSpPr>
                  <p:sp>
                    <p:nvSpPr>
                      <p:cNvPr id="44" name="Rectangle 43">
                        <a:extLst>
                          <a:ext uri="{FF2B5EF4-FFF2-40B4-BE49-F238E27FC236}">
                            <a16:creationId xmlns:a16="http://schemas.microsoft.com/office/drawing/2014/main" id="{8D013628-E217-D947-BD6A-359B805F30D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640124" y="2544290"/>
                        <a:ext cx="242374" cy="230832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r>
                          <a:rPr lang="en-US" sz="900" noProof="0" dirty="0"/>
                          <a:t>1</a:t>
                        </a:r>
                        <a:endParaRPr lang="en-US" sz="1100" noProof="0" dirty="0"/>
                      </a:p>
                    </p:txBody>
                  </p:sp>
                  <p:sp>
                    <p:nvSpPr>
                      <p:cNvPr id="46" name="Rectangle 45">
                        <a:extLst>
                          <a:ext uri="{FF2B5EF4-FFF2-40B4-BE49-F238E27FC236}">
                            <a16:creationId xmlns:a16="http://schemas.microsoft.com/office/drawing/2014/main" id="{E0B08830-454E-1341-9F93-7FF8C74A2B0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640124" y="1596719"/>
                        <a:ext cx="242374" cy="230832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r>
                          <a:rPr lang="en-US" sz="900" noProof="0" dirty="0"/>
                          <a:t>3</a:t>
                        </a:r>
                        <a:endParaRPr lang="en-US" sz="1100" noProof="0" dirty="0"/>
                      </a:p>
                    </p:txBody>
                  </p:sp>
                  <p:sp>
                    <p:nvSpPr>
                      <p:cNvPr id="47" name="Rectangle 46">
                        <a:extLst>
                          <a:ext uri="{FF2B5EF4-FFF2-40B4-BE49-F238E27FC236}">
                            <a16:creationId xmlns:a16="http://schemas.microsoft.com/office/drawing/2014/main" id="{45CFA74E-E954-B84A-8148-A0FEE1467E5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640124" y="1318747"/>
                        <a:ext cx="242374" cy="230832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r>
                          <a:rPr lang="en-US" sz="900" noProof="0" dirty="0"/>
                          <a:t>4</a:t>
                        </a:r>
                        <a:endParaRPr lang="en-US" sz="1100" noProof="0" dirty="0"/>
                      </a:p>
                    </p:txBody>
                  </p:sp>
                  <p:sp>
                    <p:nvSpPr>
                      <p:cNvPr id="48" name="Rectangle 47">
                        <a:extLst>
                          <a:ext uri="{FF2B5EF4-FFF2-40B4-BE49-F238E27FC236}">
                            <a16:creationId xmlns:a16="http://schemas.microsoft.com/office/drawing/2014/main" id="{FE07F588-FF4F-C84E-86E7-18AA842AA15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640124" y="468126"/>
                        <a:ext cx="242374" cy="230832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r>
                          <a:rPr lang="en-US" sz="900" noProof="0" dirty="0"/>
                          <a:t>6</a:t>
                        </a:r>
                        <a:endParaRPr lang="en-US" sz="1100" noProof="0" dirty="0"/>
                      </a:p>
                    </p:txBody>
                  </p:sp>
                  <p:sp>
                    <p:nvSpPr>
                      <p:cNvPr id="49" name="Rectangle 48">
                        <a:extLst>
                          <a:ext uri="{FF2B5EF4-FFF2-40B4-BE49-F238E27FC236}">
                            <a16:creationId xmlns:a16="http://schemas.microsoft.com/office/drawing/2014/main" id="{EDBE60FC-269D-6F47-8F5D-7BE8FC252AB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640124" y="759919"/>
                        <a:ext cx="242374" cy="230832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r>
                          <a:rPr lang="en-US" sz="900" noProof="0" dirty="0"/>
                          <a:t>5</a:t>
                        </a:r>
                        <a:endParaRPr lang="en-US" sz="1100" noProof="0" dirty="0"/>
                      </a:p>
                    </p:txBody>
                  </p:sp>
                </p:grpSp>
              </p:grpSp>
            </p:grpSp>
          </p:grp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E87576D0-5B18-EC44-85EB-30952ED011CD}"/>
                  </a:ext>
                </a:extLst>
              </p:cNvPr>
              <p:cNvSpPr/>
              <p:nvPr/>
            </p:nvSpPr>
            <p:spPr>
              <a:xfrm>
                <a:off x="8638763" y="2783244"/>
                <a:ext cx="463588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900" noProof="0" dirty="0"/>
                  <a:t>Layer</a:t>
                </a:r>
                <a:r>
                  <a:rPr lang="en-US" sz="900" noProof="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endParaRPr lang="en-US" sz="1100" noProof="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317515E3-ACFA-034B-BC8E-DF1052E170B3}"/>
                </a:ext>
              </a:extLst>
            </p:cNvPr>
            <p:cNvGrpSpPr/>
            <p:nvPr/>
          </p:nvGrpSpPr>
          <p:grpSpPr>
            <a:xfrm>
              <a:off x="8186032" y="465882"/>
              <a:ext cx="466794" cy="2545950"/>
              <a:chOff x="8517735" y="468126"/>
              <a:chExt cx="466794" cy="2545950"/>
            </a:xfrm>
          </p:grpSpPr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B743CA7A-76FB-AF4B-A2DE-8BF9AD8F67A9}"/>
                  </a:ext>
                </a:extLst>
              </p:cNvPr>
              <p:cNvGrpSpPr/>
              <p:nvPr/>
            </p:nvGrpSpPr>
            <p:grpSpPr>
              <a:xfrm>
                <a:off x="8586335" y="468126"/>
                <a:ext cx="300082" cy="2410090"/>
                <a:chOff x="8586335" y="468126"/>
                <a:chExt cx="300082" cy="2410090"/>
              </a:xfrm>
            </p:grpSpPr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F883B2D4-0191-9040-80AA-9BC8E5362391}"/>
                    </a:ext>
                  </a:extLst>
                </p:cNvPr>
                <p:cNvGrpSpPr/>
                <p:nvPr/>
              </p:nvGrpSpPr>
              <p:grpSpPr>
                <a:xfrm>
                  <a:off x="8823016" y="598811"/>
                  <a:ext cx="60772" cy="2091792"/>
                  <a:chOff x="8823016" y="598811"/>
                  <a:chExt cx="60772" cy="2091792"/>
                </a:xfrm>
              </p:grpSpPr>
              <p:sp>
                <p:nvSpPr>
                  <p:cNvPr id="70" name="Right Bracket 69">
                    <a:extLst>
                      <a:ext uri="{FF2B5EF4-FFF2-40B4-BE49-F238E27FC236}">
                        <a16:creationId xmlns:a16="http://schemas.microsoft.com/office/drawing/2014/main" id="{2582DE72-F1B9-4943-8B70-EA459605F62F}"/>
                      </a:ext>
                    </a:extLst>
                  </p:cNvPr>
                  <p:cNvSpPr/>
                  <p:nvPr/>
                </p:nvSpPr>
                <p:spPr>
                  <a:xfrm>
                    <a:off x="8824364" y="598811"/>
                    <a:ext cx="57939" cy="2091792"/>
                  </a:xfrm>
                  <a:prstGeom prst="rightBracket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noProof="0" dirty="0"/>
                  </a:p>
                </p:txBody>
              </p:sp>
              <p:cxnSp>
                <p:nvCxnSpPr>
                  <p:cNvPr id="71" name="Straight Connector 70">
                    <a:extLst>
                      <a:ext uri="{FF2B5EF4-FFF2-40B4-BE49-F238E27FC236}">
                        <a16:creationId xmlns:a16="http://schemas.microsoft.com/office/drawing/2014/main" id="{41607CBD-D37E-AD46-9CD3-1197D4474C6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8824364" y="2646097"/>
                    <a:ext cx="56726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Straight Connector 71">
                    <a:extLst>
                      <a:ext uri="{FF2B5EF4-FFF2-40B4-BE49-F238E27FC236}">
                        <a16:creationId xmlns:a16="http://schemas.microsoft.com/office/drawing/2014/main" id="{CB7DE55F-4BF1-834D-9CC5-A493AEFA82A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8823016" y="2600243"/>
                    <a:ext cx="56726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3" name="Straight Connector 72">
                    <a:extLst>
                      <a:ext uri="{FF2B5EF4-FFF2-40B4-BE49-F238E27FC236}">
                        <a16:creationId xmlns:a16="http://schemas.microsoft.com/office/drawing/2014/main" id="{70C772CD-667B-4443-A446-30A4DE5E5FC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8827062" y="1710123"/>
                    <a:ext cx="56726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4" name="Straight Connector 73">
                    <a:extLst>
                      <a:ext uri="{FF2B5EF4-FFF2-40B4-BE49-F238E27FC236}">
                        <a16:creationId xmlns:a16="http://schemas.microsoft.com/office/drawing/2014/main" id="{EFF357F7-FB9B-0D41-8118-4FB64391522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8825714" y="1436838"/>
                    <a:ext cx="56726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5" name="Straight Connector 74">
                    <a:extLst>
                      <a:ext uri="{FF2B5EF4-FFF2-40B4-BE49-F238E27FC236}">
                        <a16:creationId xmlns:a16="http://schemas.microsoft.com/office/drawing/2014/main" id="{92131340-F756-194A-92DD-07C9F9961C0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8823016" y="885615"/>
                    <a:ext cx="56726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60" name="Group 59">
                  <a:extLst>
                    <a:ext uri="{FF2B5EF4-FFF2-40B4-BE49-F238E27FC236}">
                      <a16:creationId xmlns:a16="http://schemas.microsoft.com/office/drawing/2014/main" id="{EB62480E-389D-0F41-9EB3-3BA087A44CE3}"/>
                    </a:ext>
                  </a:extLst>
                </p:cNvPr>
                <p:cNvGrpSpPr/>
                <p:nvPr/>
              </p:nvGrpSpPr>
              <p:grpSpPr>
                <a:xfrm>
                  <a:off x="8586335" y="468126"/>
                  <a:ext cx="300082" cy="2410090"/>
                  <a:chOff x="8586335" y="468126"/>
                  <a:chExt cx="300082" cy="2410090"/>
                </a:xfrm>
              </p:grpSpPr>
              <p:sp>
                <p:nvSpPr>
                  <p:cNvPr id="61" name="Rectangle 60">
                    <a:extLst>
                      <a:ext uri="{FF2B5EF4-FFF2-40B4-BE49-F238E27FC236}">
                        <a16:creationId xmlns:a16="http://schemas.microsoft.com/office/drawing/2014/main" id="{2D1404AA-664E-5D46-845E-C79232BFB813}"/>
                      </a:ext>
                    </a:extLst>
                  </p:cNvPr>
                  <p:cNvSpPr/>
                  <p:nvPr/>
                </p:nvSpPr>
                <p:spPr>
                  <a:xfrm>
                    <a:off x="8586335" y="2647384"/>
                    <a:ext cx="300082" cy="2308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900" noProof="0" dirty="0"/>
                      <a:t>12</a:t>
                    </a:r>
                    <a:endParaRPr lang="en-US" sz="1100" noProof="0" dirty="0"/>
                  </a:p>
                </p:txBody>
              </p:sp>
              <p:grpSp>
                <p:nvGrpSpPr>
                  <p:cNvPr id="62" name="Group 61">
                    <a:extLst>
                      <a:ext uri="{FF2B5EF4-FFF2-40B4-BE49-F238E27FC236}">
                        <a16:creationId xmlns:a16="http://schemas.microsoft.com/office/drawing/2014/main" id="{20A3C4D2-519C-564E-9206-04CB34616F63}"/>
                      </a:ext>
                    </a:extLst>
                  </p:cNvPr>
                  <p:cNvGrpSpPr/>
                  <p:nvPr/>
                </p:nvGrpSpPr>
                <p:grpSpPr>
                  <a:xfrm>
                    <a:off x="8586335" y="468126"/>
                    <a:ext cx="300082" cy="2306996"/>
                    <a:chOff x="8586335" y="468126"/>
                    <a:chExt cx="300082" cy="2306996"/>
                  </a:xfrm>
                </p:grpSpPr>
                <p:sp>
                  <p:nvSpPr>
                    <p:cNvPr id="63" name="Rectangle 62">
                      <a:extLst>
                        <a:ext uri="{FF2B5EF4-FFF2-40B4-BE49-F238E27FC236}">
                          <a16:creationId xmlns:a16="http://schemas.microsoft.com/office/drawing/2014/main" id="{2F6C7AE8-08FE-4343-B56B-A25273F883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586335" y="2441609"/>
                      <a:ext cx="300082" cy="2308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en-US" sz="900" noProof="0" dirty="0"/>
                        <a:t>20</a:t>
                      </a:r>
                      <a:endParaRPr lang="en-US" sz="1100" noProof="0" dirty="0"/>
                    </a:p>
                  </p:txBody>
                </p:sp>
                <p:grpSp>
                  <p:nvGrpSpPr>
                    <p:cNvPr id="64" name="Group 63">
                      <a:extLst>
                        <a:ext uri="{FF2B5EF4-FFF2-40B4-BE49-F238E27FC236}">
                          <a16:creationId xmlns:a16="http://schemas.microsoft.com/office/drawing/2014/main" id="{191CBF3B-A1B0-B04C-8E94-0B6F7161388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586335" y="468126"/>
                      <a:ext cx="300082" cy="2306996"/>
                      <a:chOff x="8586335" y="468126"/>
                      <a:chExt cx="300082" cy="2306996"/>
                    </a:xfrm>
                  </p:grpSpPr>
                  <p:sp>
                    <p:nvSpPr>
                      <p:cNvPr id="65" name="Rectangle 64">
                        <a:extLst>
                          <a:ext uri="{FF2B5EF4-FFF2-40B4-BE49-F238E27FC236}">
                            <a16:creationId xmlns:a16="http://schemas.microsoft.com/office/drawing/2014/main" id="{258C9E5F-BEA9-B44B-AE3F-930FFC313CD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586335" y="2544290"/>
                        <a:ext cx="300082" cy="230832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r>
                          <a:rPr lang="en-US" sz="900" noProof="0" dirty="0"/>
                          <a:t>16</a:t>
                        </a:r>
                        <a:endParaRPr lang="en-US" sz="1100" noProof="0" dirty="0"/>
                      </a:p>
                    </p:txBody>
                  </p:sp>
                  <p:sp>
                    <p:nvSpPr>
                      <p:cNvPr id="66" name="Rectangle 65">
                        <a:extLst>
                          <a:ext uri="{FF2B5EF4-FFF2-40B4-BE49-F238E27FC236}">
                            <a16:creationId xmlns:a16="http://schemas.microsoft.com/office/drawing/2014/main" id="{F51B2413-60FF-014E-A949-77CA8F51088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586335" y="1596719"/>
                        <a:ext cx="300082" cy="230832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r>
                          <a:rPr lang="en-US" sz="900" noProof="0" dirty="0"/>
                          <a:t>24</a:t>
                        </a:r>
                        <a:endParaRPr lang="en-US" sz="1100" noProof="0" dirty="0"/>
                      </a:p>
                    </p:txBody>
                  </p:sp>
                  <p:sp>
                    <p:nvSpPr>
                      <p:cNvPr id="67" name="Rectangle 66">
                        <a:extLst>
                          <a:ext uri="{FF2B5EF4-FFF2-40B4-BE49-F238E27FC236}">
                            <a16:creationId xmlns:a16="http://schemas.microsoft.com/office/drawing/2014/main" id="{F780087F-873B-E647-B051-E17B858E6F8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586335" y="1318747"/>
                        <a:ext cx="300082" cy="230832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r>
                          <a:rPr lang="en-US" sz="900" noProof="0" dirty="0"/>
                          <a:t>30</a:t>
                        </a:r>
                        <a:endParaRPr lang="en-US" sz="1100" noProof="0" dirty="0"/>
                      </a:p>
                    </p:txBody>
                  </p:sp>
                  <p:sp>
                    <p:nvSpPr>
                      <p:cNvPr id="68" name="Rectangle 67">
                        <a:extLst>
                          <a:ext uri="{FF2B5EF4-FFF2-40B4-BE49-F238E27FC236}">
                            <a16:creationId xmlns:a16="http://schemas.microsoft.com/office/drawing/2014/main" id="{5CEDAEA7-9A4F-A940-921A-7C56E090FF2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586335" y="468126"/>
                        <a:ext cx="300082" cy="230832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r>
                          <a:rPr lang="en-US" sz="900" noProof="0" dirty="0"/>
                          <a:t>48</a:t>
                        </a:r>
                        <a:endParaRPr lang="en-US" sz="1100" noProof="0" dirty="0"/>
                      </a:p>
                    </p:txBody>
                  </p:sp>
                  <p:sp>
                    <p:nvSpPr>
                      <p:cNvPr id="69" name="Rectangle 68">
                        <a:extLst>
                          <a:ext uri="{FF2B5EF4-FFF2-40B4-BE49-F238E27FC236}">
                            <a16:creationId xmlns:a16="http://schemas.microsoft.com/office/drawing/2014/main" id="{690127B7-9103-264A-B06A-2A7FA94DDE7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586335" y="759919"/>
                        <a:ext cx="300082" cy="230832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r>
                          <a:rPr lang="en-US" sz="900" noProof="0" dirty="0"/>
                          <a:t>42</a:t>
                        </a:r>
                        <a:endParaRPr lang="en-US" sz="1100" noProof="0" dirty="0"/>
                      </a:p>
                    </p:txBody>
                  </p:sp>
                </p:grpSp>
              </p:grpSp>
            </p:grpSp>
          </p:grp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3AB65E8B-9518-DF47-A299-5D2A7047FBA2}"/>
                  </a:ext>
                </a:extLst>
              </p:cNvPr>
              <p:cNvSpPr/>
              <p:nvPr/>
            </p:nvSpPr>
            <p:spPr>
              <a:xfrm>
                <a:off x="8517735" y="2783244"/>
                <a:ext cx="466794" cy="230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900" noProof="0" dirty="0"/>
                  <a:t>Stave</a:t>
                </a:r>
                <a:r>
                  <a:rPr lang="en-US" sz="900" noProof="0" dirty="0">
                    <a:solidFill>
                      <a:schemeClr val="bg1">
                        <a:lumMod val="50000"/>
                      </a:schemeClr>
                    </a:solidFill>
                  </a:rPr>
                  <a:t> </a:t>
                </a:r>
                <a:endParaRPr lang="en-US" sz="1100" noProof="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pic>
        <p:nvPicPr>
          <p:cNvPr id="77" name="Shape 112">
            <a:extLst>
              <a:ext uri="{FF2B5EF4-FFF2-40B4-BE49-F238E27FC236}">
                <a16:creationId xmlns:a16="http://schemas.microsoft.com/office/drawing/2014/main" id="{BAAD4128-4858-47A8-86A5-41372ABBBB5D}"/>
              </a:ext>
            </a:extLst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1262589" y="141935"/>
            <a:ext cx="711345" cy="9615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5A5A1-E680-7812-73F9-27D7F5683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EADC-8D37-4242-AC24-E977C76F224C}" type="slidenum">
              <a:rPr lang="en-US" noProof="0" smtClean="0"/>
              <a:t>18</a:t>
            </a:fld>
            <a:endParaRPr lang="en-US" noProof="0" dirty="0"/>
          </a:p>
        </p:txBody>
      </p:sp>
      <p:sp>
        <p:nvSpPr>
          <p:cNvPr id="35" name="Date Placeholder 34">
            <a:extLst>
              <a:ext uri="{FF2B5EF4-FFF2-40B4-BE49-F238E27FC236}">
                <a16:creationId xmlns:a16="http://schemas.microsoft.com/office/drawing/2014/main" id="{44AD021B-1A06-9228-E3A4-36324F91D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03/09/2026 J. Liu</a:t>
            </a:r>
            <a:endParaRPr lang="en-US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DD8359-7607-B0E1-52D6-9856D687A578}"/>
              </a:ext>
            </a:extLst>
          </p:cNvPr>
          <p:cNvSpPr txBox="1"/>
          <p:nvPr/>
        </p:nvSpPr>
        <p:spPr>
          <a:xfrm>
            <a:off x="8047199" y="2803669"/>
            <a:ext cx="785395" cy="22313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850" dirty="0"/>
              <a:t>Staves   Layer</a:t>
            </a:r>
            <a:endParaRPr lang="en-GB" sz="850" dirty="0"/>
          </a:p>
        </p:txBody>
      </p:sp>
    </p:spTree>
    <p:extLst>
      <p:ext uri="{BB962C8B-B14F-4D97-AF65-F5344CB8AC3E}">
        <p14:creationId xmlns:p14="http://schemas.microsoft.com/office/powerpoint/2010/main" val="8289526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59DA3C6B-617C-4642-A691-91F7F111CE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2688" y="3682801"/>
            <a:ext cx="6686623" cy="2771039"/>
          </a:xfrm>
          <a:prstGeom prst="rect">
            <a:avLst/>
          </a:prstGeom>
        </p:spPr>
      </p:pic>
      <p:pic>
        <p:nvPicPr>
          <p:cNvPr id="31" name="object 34">
            <a:extLst>
              <a:ext uri="{FF2B5EF4-FFF2-40B4-BE49-F238E27FC236}">
                <a16:creationId xmlns:a16="http://schemas.microsoft.com/office/drawing/2014/main" id="{11693EE9-81AD-4245-9D1D-C33C5F1CBD6D}"/>
              </a:ext>
            </a:extLst>
          </p:cNvPr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00383" y="1240913"/>
            <a:ext cx="2747076" cy="236869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22083B-F8DD-4A0A-B7A9-B6D84EC9F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66" y="169808"/>
            <a:ext cx="11135734" cy="961499"/>
          </a:xfrm>
        </p:spPr>
        <p:txBody>
          <a:bodyPr>
            <a:normAutofit/>
          </a:bodyPr>
          <a:lstStyle/>
          <a:p>
            <a:r>
              <a:rPr lang="en-US" noProof="0" dirty="0"/>
              <a:t>Layer and Barrel Assembly</a:t>
            </a:r>
            <a:endParaRPr lang="en-US" b="1" noProof="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D85FD2F-A336-4C70-8942-E05FEFA65D8A}"/>
              </a:ext>
            </a:extLst>
          </p:cNvPr>
          <p:cNvSpPr/>
          <p:nvPr/>
        </p:nvSpPr>
        <p:spPr>
          <a:xfrm>
            <a:off x="3098309" y="924849"/>
            <a:ext cx="25947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noProof="0" dirty="0">
                <a:solidFill>
                  <a:schemeClr val="accent1"/>
                </a:solidFill>
              </a:rPr>
              <a:t>Inner Barrel assembly</a:t>
            </a:r>
            <a:endParaRPr lang="en-US" noProof="0" dirty="0">
              <a:solidFill>
                <a:schemeClr val="accent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082B01D-487E-4977-9C4F-98A47BEADF46}"/>
              </a:ext>
            </a:extLst>
          </p:cNvPr>
          <p:cNvSpPr/>
          <p:nvPr/>
        </p:nvSpPr>
        <p:spPr>
          <a:xfrm>
            <a:off x="8360006" y="887495"/>
            <a:ext cx="24145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noProof="0" dirty="0">
                <a:solidFill>
                  <a:schemeClr val="accent1"/>
                </a:solidFill>
              </a:rPr>
              <a:t>Outer Barrel assembly</a:t>
            </a:r>
            <a:endParaRPr lang="en-US" noProof="0" dirty="0">
              <a:solidFill>
                <a:schemeClr val="accent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59370CA-747B-4D8F-8A2A-F601B4CF7E6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7283315" y="1679532"/>
            <a:ext cx="4726013" cy="378946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1B79A38-0AD7-439C-B5D4-F99151E141EC}"/>
              </a:ext>
            </a:extLst>
          </p:cNvPr>
          <p:cNvSpPr/>
          <p:nvPr/>
        </p:nvSpPr>
        <p:spPr>
          <a:xfrm>
            <a:off x="8006988" y="2621644"/>
            <a:ext cx="19551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noProof="0" dirty="0">
                <a:solidFill>
                  <a:srgbClr val="FFFF00"/>
                </a:solidFill>
              </a:rPr>
              <a:t>Middle half-layer3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DB4B2E4-663D-41E0-A767-30C0954CA565}"/>
              </a:ext>
            </a:extLst>
          </p:cNvPr>
          <p:cNvSpPr/>
          <p:nvPr/>
        </p:nvSpPr>
        <p:spPr>
          <a:xfrm>
            <a:off x="8189400" y="4386675"/>
            <a:ext cx="23202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noProof="0" dirty="0">
                <a:solidFill>
                  <a:srgbClr val="FFFF00"/>
                </a:solidFill>
              </a:rPr>
              <a:t>Middle half-layer4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72507E-D07C-4884-A8AD-A56B04084358}"/>
              </a:ext>
            </a:extLst>
          </p:cNvPr>
          <p:cNvSpPr/>
          <p:nvPr/>
        </p:nvSpPr>
        <p:spPr>
          <a:xfrm rot="18917149">
            <a:off x="9434461" y="4311782"/>
            <a:ext cx="21665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noProof="0" dirty="0">
                <a:solidFill>
                  <a:srgbClr val="FFFF00"/>
                </a:solidFill>
              </a:rPr>
              <a:t>Outer half-layer5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73B937-02EA-4CA8-B2C2-1FAD317E2922}"/>
              </a:ext>
            </a:extLst>
          </p:cNvPr>
          <p:cNvSpPr/>
          <p:nvPr/>
        </p:nvSpPr>
        <p:spPr>
          <a:xfrm rot="18917149">
            <a:off x="9594633" y="4479241"/>
            <a:ext cx="23202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noProof="0" dirty="0">
                <a:solidFill>
                  <a:srgbClr val="FFFF00"/>
                </a:solidFill>
              </a:rPr>
              <a:t>Outer half-layer6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ECB32C8-640B-4EDD-8638-A475F64BF8CE}"/>
              </a:ext>
            </a:extLst>
          </p:cNvPr>
          <p:cNvSpPr/>
          <p:nvPr/>
        </p:nvSpPr>
        <p:spPr>
          <a:xfrm>
            <a:off x="3553741" y="5010989"/>
            <a:ext cx="9218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noProof="0" dirty="0">
                <a:solidFill>
                  <a:srgbClr val="FFFF00"/>
                </a:solidFill>
              </a:rPr>
              <a:t>OB-Top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B719432-D70F-4D0B-83EA-BE56D7406E02}"/>
              </a:ext>
            </a:extLst>
          </p:cNvPr>
          <p:cNvSpPr/>
          <p:nvPr/>
        </p:nvSpPr>
        <p:spPr>
          <a:xfrm>
            <a:off x="4248063" y="4902435"/>
            <a:ext cx="808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noProof="0" dirty="0">
                <a:solidFill>
                  <a:srgbClr val="FFFF00"/>
                </a:solidFill>
              </a:rPr>
              <a:t>IB-Top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5120EF0-7C96-4B00-BE44-3E3E280E5AC5}"/>
              </a:ext>
            </a:extLst>
          </p:cNvPr>
          <p:cNvSpPr/>
          <p:nvPr/>
        </p:nvSpPr>
        <p:spPr>
          <a:xfrm>
            <a:off x="4853571" y="4638923"/>
            <a:ext cx="11714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noProof="0" dirty="0">
                <a:solidFill>
                  <a:srgbClr val="FFFF00"/>
                </a:solidFill>
              </a:rPr>
              <a:t>IB-Bottom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DC4E78E-9E69-4546-B964-CCE56E0E7268}"/>
              </a:ext>
            </a:extLst>
          </p:cNvPr>
          <p:cNvSpPr/>
          <p:nvPr/>
        </p:nvSpPr>
        <p:spPr>
          <a:xfrm>
            <a:off x="5963775" y="4722014"/>
            <a:ext cx="12930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noProof="0" dirty="0">
                <a:solidFill>
                  <a:srgbClr val="FFFF00"/>
                </a:solidFill>
              </a:rPr>
              <a:t>OB-Bottom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80DDEAC-B26E-4CA6-A475-194477F11035}"/>
              </a:ext>
            </a:extLst>
          </p:cNvPr>
          <p:cNvSpPr/>
          <p:nvPr/>
        </p:nvSpPr>
        <p:spPr>
          <a:xfrm>
            <a:off x="1531918" y="3843984"/>
            <a:ext cx="9677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noProof="0" dirty="0">
                <a:solidFill>
                  <a:srgbClr val="FFFF00"/>
                </a:solidFill>
              </a:rPr>
              <a:t>Services</a:t>
            </a:r>
            <a:r>
              <a:rPr lang="en-US" b="1" noProof="0" dirty="0">
                <a:solidFill>
                  <a:schemeClr val="accent4"/>
                </a:solidFill>
              </a:rPr>
              <a:t> </a:t>
            </a:r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3AA0FFDD-0D1D-4893-A74F-16EF92FF5917}"/>
              </a:ext>
            </a:extLst>
          </p:cNvPr>
          <p:cNvGrpSpPr/>
          <p:nvPr/>
        </p:nvGrpSpPr>
        <p:grpSpPr>
          <a:xfrm>
            <a:off x="614263" y="1250506"/>
            <a:ext cx="3836200" cy="2359105"/>
            <a:chOff x="360259" y="1762871"/>
            <a:chExt cx="4077159" cy="2385784"/>
          </a:xfrm>
        </p:grpSpPr>
        <p:pic>
          <p:nvPicPr>
            <p:cNvPr id="45" name="Picture 12">
              <a:extLst>
                <a:ext uri="{FF2B5EF4-FFF2-40B4-BE49-F238E27FC236}">
                  <a16:creationId xmlns:a16="http://schemas.microsoft.com/office/drawing/2014/main" id="{2A05029F-3299-444F-988F-EBC6CD9809E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0259" y="1762871"/>
              <a:ext cx="4007555" cy="2385784"/>
            </a:xfrm>
            <a:prstGeom prst="rect">
              <a:avLst/>
            </a:prstGeom>
          </p:spPr>
        </p:pic>
        <p:sp>
          <p:nvSpPr>
            <p:cNvPr id="46" name="Rectangle 8">
              <a:extLst>
                <a:ext uri="{FF2B5EF4-FFF2-40B4-BE49-F238E27FC236}">
                  <a16:creationId xmlns:a16="http://schemas.microsoft.com/office/drawing/2014/main" id="{C8A58ECC-12C8-4793-89FC-FB5A9532ECA9}"/>
                </a:ext>
              </a:extLst>
            </p:cNvPr>
            <p:cNvSpPr/>
            <p:nvPr/>
          </p:nvSpPr>
          <p:spPr>
            <a:xfrm>
              <a:off x="2575741" y="1927510"/>
              <a:ext cx="1861677" cy="3735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noProof="0" dirty="0">
                  <a:solidFill>
                    <a:srgbClr val="FFFF00"/>
                  </a:solidFill>
                </a:rPr>
                <a:t>Inner half-layers</a:t>
              </a:r>
            </a:p>
          </p:txBody>
        </p:sp>
      </p:grpSp>
      <p:sp>
        <p:nvSpPr>
          <p:cNvPr id="49" name="Rectangle 13">
            <a:extLst>
              <a:ext uri="{FF2B5EF4-FFF2-40B4-BE49-F238E27FC236}">
                <a16:creationId xmlns:a16="http://schemas.microsoft.com/office/drawing/2014/main" id="{93C9443B-4B63-400E-9563-F77703D3B61C}"/>
              </a:ext>
            </a:extLst>
          </p:cNvPr>
          <p:cNvSpPr/>
          <p:nvPr/>
        </p:nvSpPr>
        <p:spPr>
          <a:xfrm>
            <a:off x="5004511" y="3026735"/>
            <a:ext cx="19822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noProof="0" dirty="0">
                <a:solidFill>
                  <a:srgbClr val="FFFF00"/>
                </a:solidFill>
              </a:rPr>
              <a:t>Inner half-barrel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1D185AF-F258-47A7-B252-D4609EB09DB4}"/>
              </a:ext>
            </a:extLst>
          </p:cNvPr>
          <p:cNvSpPr/>
          <p:nvPr/>
        </p:nvSpPr>
        <p:spPr>
          <a:xfrm>
            <a:off x="4160763" y="6052425"/>
            <a:ext cx="307422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1" noProof="0" dirty="0">
                <a:solidFill>
                  <a:srgbClr val="FFC000"/>
                </a:solidFill>
              </a:rPr>
              <a:t>On-surface commissioning lab</a:t>
            </a:r>
            <a:endParaRPr lang="en-US" noProof="0" dirty="0">
              <a:solidFill>
                <a:srgbClr val="FFC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CECA66E-72F1-47ED-93D4-86673841222E}"/>
              </a:ext>
            </a:extLst>
          </p:cNvPr>
          <p:cNvSpPr txBox="1"/>
          <p:nvPr/>
        </p:nvSpPr>
        <p:spPr>
          <a:xfrm>
            <a:off x="7556189" y="6021251"/>
            <a:ext cx="4095269" cy="400110"/>
          </a:xfrm>
          <a:prstGeom prst="rect">
            <a:avLst/>
          </a:prstGeom>
          <a:noFill/>
          <a:ln w="317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noProof="0" dirty="0">
                <a:solidFill>
                  <a:srgbClr val="00B050"/>
                </a:solidFill>
              </a:rPr>
              <a:t>Detector fully assembled in Dec. 2019</a:t>
            </a:r>
          </a:p>
        </p:txBody>
      </p:sp>
      <p:pic>
        <p:nvPicPr>
          <p:cNvPr id="27" name="Shape 112">
            <a:extLst>
              <a:ext uri="{FF2B5EF4-FFF2-40B4-BE49-F238E27FC236}">
                <a16:creationId xmlns:a16="http://schemas.microsoft.com/office/drawing/2014/main" id="{C892EC3E-F466-4894-B97B-0216E53CE092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262589" y="141935"/>
            <a:ext cx="711345" cy="9615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2D968F-6F45-FA6C-F456-D00043821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EADC-8D37-4242-AC24-E977C76F224C}" type="slidenum">
              <a:rPr lang="en-US" noProof="0" smtClean="0"/>
              <a:t>19</a:t>
            </a:fld>
            <a:endParaRPr lang="en-US" noProof="0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1157DCD-600B-35B2-A468-7AED113AA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03/09/2026 J. Liu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6324580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2083B-F8DD-4A0A-B7A9-B6D84EC9F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66" y="206756"/>
            <a:ext cx="11135734" cy="961499"/>
          </a:xfrm>
        </p:spPr>
        <p:txBody>
          <a:bodyPr>
            <a:normAutofit/>
          </a:bodyPr>
          <a:lstStyle/>
          <a:p>
            <a:r>
              <a:rPr lang="en-US" noProof="0" dirty="0"/>
              <a:t>Installation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4D61A91-1338-F048-AB2D-314A6E754399}"/>
              </a:ext>
            </a:extLst>
          </p:cNvPr>
          <p:cNvGrpSpPr/>
          <p:nvPr/>
        </p:nvGrpSpPr>
        <p:grpSpPr>
          <a:xfrm>
            <a:off x="3902886" y="1115247"/>
            <a:ext cx="3606631" cy="2478178"/>
            <a:chOff x="4058888" y="730938"/>
            <a:chExt cx="3595201" cy="2470324"/>
          </a:xfrm>
        </p:grpSpPr>
        <p:pic>
          <p:nvPicPr>
            <p:cNvPr id="25" name="Picture 24" descr="A picture containing indoor&#10;&#10;Description automatically generated">
              <a:extLst>
                <a:ext uri="{FF2B5EF4-FFF2-40B4-BE49-F238E27FC236}">
                  <a16:creationId xmlns:a16="http://schemas.microsoft.com/office/drawing/2014/main" id="{3FE88409-F1DE-4807-A1D5-3CCFFB29A1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083" b="14732"/>
            <a:stretch/>
          </p:blipFill>
          <p:spPr>
            <a:xfrm>
              <a:off x="4058888" y="730938"/>
              <a:ext cx="3595201" cy="2083015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2846A06-AF98-4A5A-90EF-A087C6420EA3}"/>
                </a:ext>
              </a:extLst>
            </p:cNvPr>
            <p:cNvSpPr/>
            <p:nvPr/>
          </p:nvSpPr>
          <p:spPr>
            <a:xfrm>
              <a:off x="4476514" y="2831930"/>
              <a:ext cx="2920753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en-US" b="1" noProof="0" dirty="0">
                  <a:solidFill>
                    <a:srgbClr val="FFC000"/>
                  </a:solidFill>
                </a:rPr>
                <a:t>OB-Bottom being positioned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A3CDF45-B4BA-A846-B72E-B1DB0E27B259}"/>
              </a:ext>
            </a:extLst>
          </p:cNvPr>
          <p:cNvGrpSpPr/>
          <p:nvPr/>
        </p:nvGrpSpPr>
        <p:grpSpPr>
          <a:xfrm>
            <a:off x="7839120" y="1365993"/>
            <a:ext cx="4015126" cy="4013873"/>
            <a:chOff x="7066493" y="473775"/>
            <a:chExt cx="3505802" cy="3504708"/>
          </a:xfrm>
        </p:grpSpPr>
        <p:pic>
          <p:nvPicPr>
            <p:cNvPr id="15" name="Picture 14" descr="A close-up of a machine&#10;&#10;Description automatically generated with low confidence">
              <a:extLst>
                <a:ext uri="{FF2B5EF4-FFF2-40B4-BE49-F238E27FC236}">
                  <a16:creationId xmlns:a16="http://schemas.microsoft.com/office/drawing/2014/main" id="{107A5C24-5E85-4D92-8B11-E794D8ADE8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66493" y="473775"/>
              <a:ext cx="3505802" cy="3504708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0E545D0-9116-4F19-AB89-56EB4335645C}"/>
                </a:ext>
              </a:extLst>
            </p:cNvPr>
            <p:cNvSpPr/>
            <p:nvPr/>
          </p:nvSpPr>
          <p:spPr>
            <a:xfrm>
              <a:off x="9184180" y="1809256"/>
              <a:ext cx="136937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noProof="0" dirty="0">
                  <a:solidFill>
                    <a:schemeClr val="bg1"/>
                  </a:solidFill>
                  <a:latin typeface="DejaVuSans"/>
                </a:rPr>
                <a:t>OB L3</a:t>
              </a:r>
              <a:endParaRPr lang="en-US" b="1" noProof="0" dirty="0">
                <a:solidFill>
                  <a:schemeClr val="bg1"/>
                </a:solidFill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2B49EC3-1455-418E-81D1-3FE33C0CF29B}"/>
                </a:ext>
              </a:extLst>
            </p:cNvPr>
            <p:cNvSpPr/>
            <p:nvPr/>
          </p:nvSpPr>
          <p:spPr>
            <a:xfrm rot="2316164">
              <a:off x="8701338" y="3140163"/>
              <a:ext cx="151701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noProof="0" dirty="0">
                  <a:solidFill>
                    <a:schemeClr val="bg1"/>
                  </a:solidFill>
                  <a:latin typeface="DejaVuSans"/>
                </a:rPr>
                <a:t>Beam pipe</a:t>
              </a:r>
              <a:endParaRPr lang="en-US" b="1" noProof="0" dirty="0">
                <a:solidFill>
                  <a:schemeClr val="bg1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9337887-D84D-4BFB-AC8B-49C5083D93B1}"/>
                </a:ext>
              </a:extLst>
            </p:cNvPr>
            <p:cNvSpPr/>
            <p:nvPr/>
          </p:nvSpPr>
          <p:spPr>
            <a:xfrm>
              <a:off x="7943832" y="1457788"/>
              <a:ext cx="136937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noProof="0" dirty="0">
                  <a:solidFill>
                    <a:schemeClr val="bg1"/>
                  </a:solidFill>
                  <a:latin typeface="DejaVuSans"/>
                </a:rPr>
                <a:t>MFT</a:t>
              </a:r>
              <a:endParaRPr lang="en-US" b="1" noProof="0" dirty="0">
                <a:solidFill>
                  <a:schemeClr val="bg1"/>
                </a:solidFill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177EF14-AE5E-43AB-84B4-1BBC08C0BEB3}"/>
              </a:ext>
            </a:extLst>
          </p:cNvPr>
          <p:cNvSpPr txBox="1"/>
          <p:nvPr/>
        </p:nvSpPr>
        <p:spPr>
          <a:xfrm>
            <a:off x="7849585" y="5642424"/>
            <a:ext cx="4015126" cy="584775"/>
          </a:xfrm>
          <a:prstGeom prst="rect">
            <a:avLst/>
          </a:prstGeom>
          <a:noFill/>
          <a:ln w="317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noProof="0" dirty="0">
                <a:solidFill>
                  <a:srgbClr val="00B050"/>
                </a:solidFill>
              </a:rPr>
              <a:t>OB installation completed – mid March 2021</a:t>
            </a:r>
          </a:p>
          <a:p>
            <a:r>
              <a:rPr lang="en-US" sz="1600" noProof="0" dirty="0">
                <a:solidFill>
                  <a:srgbClr val="00B050"/>
                </a:solidFill>
              </a:rPr>
              <a:t>IB installation completed – mid May 2021</a:t>
            </a:r>
            <a:endParaRPr lang="en-US" sz="1600" noProof="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8C45738-4414-1E41-A0BA-CE8D540D05D0}"/>
              </a:ext>
            </a:extLst>
          </p:cNvPr>
          <p:cNvGrpSpPr/>
          <p:nvPr/>
        </p:nvGrpSpPr>
        <p:grpSpPr>
          <a:xfrm>
            <a:off x="490698" y="3762310"/>
            <a:ext cx="3339454" cy="2583738"/>
            <a:chOff x="447920" y="3855074"/>
            <a:chExt cx="3328871" cy="257555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C6DB6CC-C75A-4E4A-BB14-38E77C5EAF5F}"/>
                </a:ext>
              </a:extLst>
            </p:cNvPr>
            <p:cNvSpPr/>
            <p:nvPr/>
          </p:nvSpPr>
          <p:spPr>
            <a:xfrm>
              <a:off x="1160616" y="6061292"/>
              <a:ext cx="182732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en-US" b="1" noProof="0" dirty="0">
                  <a:solidFill>
                    <a:srgbClr val="FFC000"/>
                  </a:solidFill>
                </a:rPr>
                <a:t>IB being installed</a:t>
              </a:r>
            </a:p>
          </p:txBody>
        </p:sp>
        <p:pic>
          <p:nvPicPr>
            <p:cNvPr id="19" name="Picture 18" descr="A group of people sitting at desks with computers&#10;&#10;Description automatically generated with low confidence">
              <a:extLst>
                <a:ext uri="{FF2B5EF4-FFF2-40B4-BE49-F238E27FC236}">
                  <a16:creationId xmlns:a16="http://schemas.microsoft.com/office/drawing/2014/main" id="{012DF982-ADE4-49D1-996C-98A24316B1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7920" y="3855074"/>
              <a:ext cx="3328871" cy="2218186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653F063-DC1F-3F42-BF4D-7C89C290F1DF}"/>
              </a:ext>
            </a:extLst>
          </p:cNvPr>
          <p:cNvGrpSpPr/>
          <p:nvPr/>
        </p:nvGrpSpPr>
        <p:grpSpPr>
          <a:xfrm>
            <a:off x="96739" y="1093853"/>
            <a:ext cx="3920524" cy="2489931"/>
            <a:chOff x="40709" y="1001089"/>
            <a:chExt cx="3908099" cy="248204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E127832-15F0-42B2-8647-DA7FC2993F82}"/>
                </a:ext>
              </a:extLst>
            </p:cNvPr>
            <p:cNvSpPr/>
            <p:nvPr/>
          </p:nvSpPr>
          <p:spPr>
            <a:xfrm>
              <a:off x="40709" y="3113797"/>
              <a:ext cx="390809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en-US" b="1" noProof="0" dirty="0">
                  <a:solidFill>
                    <a:srgbClr val="FFC000"/>
                  </a:solidFill>
                </a:rPr>
                <a:t>OB-Bottom being loaded to mini-frame</a:t>
              </a: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8AEC5064-A790-440B-8F35-C8DBC5C710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592" y="1001089"/>
              <a:ext cx="3159188" cy="2107770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E9BE646-83FA-7E49-9009-EA6A3691AE06}"/>
              </a:ext>
            </a:extLst>
          </p:cNvPr>
          <p:cNvGrpSpPr/>
          <p:nvPr/>
        </p:nvGrpSpPr>
        <p:grpSpPr>
          <a:xfrm>
            <a:off x="3973763" y="3736992"/>
            <a:ext cx="3376586" cy="2619358"/>
            <a:chOff x="4341800" y="3511708"/>
            <a:chExt cx="3365885" cy="2611057"/>
          </a:xfrm>
        </p:grpSpPr>
        <p:pic>
          <p:nvPicPr>
            <p:cNvPr id="17" name="Picture 16" descr="A close-up of a car engine&#10;&#10;Description automatically generated with medium confidence">
              <a:extLst>
                <a:ext uri="{FF2B5EF4-FFF2-40B4-BE49-F238E27FC236}">
                  <a16:creationId xmlns:a16="http://schemas.microsoft.com/office/drawing/2014/main" id="{A4622D0A-4C86-49B4-B13F-4610D9C34D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1800" y="3511708"/>
              <a:ext cx="3365885" cy="2241725"/>
            </a:xfrm>
            <a:prstGeom prst="rect">
              <a:avLst/>
            </a:prstGeom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FCF6861-3AFD-844D-90D4-76C64AA0232E}"/>
                </a:ext>
              </a:extLst>
            </p:cNvPr>
            <p:cNvSpPr/>
            <p:nvPr/>
          </p:nvSpPr>
          <p:spPr>
            <a:xfrm>
              <a:off x="5335259" y="5753433"/>
              <a:ext cx="182732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en-US" b="1" noProof="0" dirty="0">
                  <a:solidFill>
                    <a:srgbClr val="FFC000"/>
                  </a:solidFill>
                </a:rPr>
                <a:t>IB installed</a:t>
              </a: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6E3B9C46-29DE-4BE8-BE54-8A91BC59545D}"/>
              </a:ext>
            </a:extLst>
          </p:cNvPr>
          <p:cNvSpPr/>
          <p:nvPr/>
        </p:nvSpPr>
        <p:spPr>
          <a:xfrm>
            <a:off x="8673807" y="3424525"/>
            <a:ext cx="13693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noProof="0" dirty="0">
                <a:solidFill>
                  <a:schemeClr val="bg1"/>
                </a:solidFill>
                <a:latin typeface="DejaVuSans"/>
              </a:rPr>
              <a:t>IB-Bottom</a:t>
            </a:r>
            <a:endParaRPr lang="en-US" b="1" noProof="0" dirty="0">
              <a:solidFill>
                <a:schemeClr val="bg1"/>
              </a:solidFill>
            </a:endParaRPr>
          </a:p>
        </p:txBody>
      </p:sp>
      <p:pic>
        <p:nvPicPr>
          <p:cNvPr id="27" name="Shape 112">
            <a:extLst>
              <a:ext uri="{FF2B5EF4-FFF2-40B4-BE49-F238E27FC236}">
                <a16:creationId xmlns:a16="http://schemas.microsoft.com/office/drawing/2014/main" id="{0E8F4AC2-4123-4FE6-963C-E538D49A0FDE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262589" y="141935"/>
            <a:ext cx="711345" cy="9615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0BB481-4C00-14B0-36EE-D388BDB0A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EADC-8D37-4242-AC24-E977C76F224C}" type="slidenum">
              <a:rPr lang="en-US" noProof="0" smtClean="0"/>
              <a:t>20</a:t>
            </a:fld>
            <a:endParaRPr lang="en-US" noProof="0" dirty="0"/>
          </a:p>
        </p:txBody>
      </p:sp>
      <p:sp>
        <p:nvSpPr>
          <p:cNvPr id="21" name="Date Placeholder 20">
            <a:extLst>
              <a:ext uri="{FF2B5EF4-FFF2-40B4-BE49-F238E27FC236}">
                <a16:creationId xmlns:a16="http://schemas.microsoft.com/office/drawing/2014/main" id="{20CCCC67-12E1-84E7-AF15-8034D2A18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03/09/2026 J. Liu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866944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screenshot of a computer&#10;&#10;Description automatically generated">
            <a:extLst>
              <a:ext uri="{FF2B5EF4-FFF2-40B4-BE49-F238E27FC236}">
                <a16:creationId xmlns:a16="http://schemas.microsoft.com/office/drawing/2014/main" id="{5577179E-4D51-99D0-A11C-FA81DD1000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6184" y="1375008"/>
            <a:ext cx="4972050" cy="25874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22083B-F8DD-4A0A-B7A9-B6D84EC9F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66" y="223075"/>
            <a:ext cx="11135734" cy="961499"/>
          </a:xfrm>
        </p:spPr>
        <p:txBody>
          <a:bodyPr>
            <a:normAutofit/>
          </a:bodyPr>
          <a:lstStyle/>
          <a:p>
            <a:r>
              <a:rPr lang="en-US" noProof="0" dirty="0"/>
              <a:t>DCS and safety system</a:t>
            </a:r>
            <a:endParaRPr lang="en-US" b="1" noProof="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06A76C2-AE12-352C-39BE-911D71694C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16" t="20600" r="9643"/>
          <a:stretch/>
        </p:blipFill>
        <p:spPr>
          <a:xfrm>
            <a:off x="6153152" y="3740727"/>
            <a:ext cx="4950890" cy="2953878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B2E293F-C629-52A1-EED7-3E9D955BB3AB}"/>
              </a:ext>
            </a:extLst>
          </p:cNvPr>
          <p:cNvSpPr txBox="1"/>
          <p:nvPr/>
        </p:nvSpPr>
        <p:spPr>
          <a:xfrm>
            <a:off x="92336" y="1177259"/>
            <a:ext cx="5946514" cy="3877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noProof="0" dirty="0"/>
              <a:t>DCS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noProof="0" dirty="0"/>
              <a:t>User interface (UI) developed in </a:t>
            </a:r>
            <a:r>
              <a:rPr lang="en-US" noProof="0" dirty="0">
                <a:solidFill>
                  <a:schemeClr val="accent1"/>
                </a:solidFill>
              </a:rPr>
              <a:t>WINCC OA SCADA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noProof="0" dirty="0"/>
              <a:t>Logics implemented as a </a:t>
            </a:r>
            <a:r>
              <a:rPr lang="en-US" noProof="0" dirty="0">
                <a:solidFill>
                  <a:schemeClr val="accent1"/>
                </a:solidFill>
              </a:rPr>
              <a:t>Finite State Machine</a:t>
            </a:r>
            <a:r>
              <a:rPr lang="en-US" noProof="0" dirty="0"/>
              <a:t> (FSM)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noProof="0" dirty="0"/>
              <a:t>Detector operation and monitoring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 noProof="0" dirty="0"/>
              <a:t>Control the detector itself and its infrastructure, like RU/PB and cooling system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 noProof="0" dirty="0">
                <a:solidFill>
                  <a:schemeClr val="accent1"/>
                </a:solidFill>
              </a:rPr>
              <a:t>Monitoring &gt; 100 k data points</a:t>
            </a:r>
            <a:r>
              <a:rPr lang="en-US" sz="1600" noProof="0" dirty="0"/>
              <a:t> with data archiving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 noProof="0" dirty="0">
                <a:solidFill>
                  <a:schemeClr val="accent1"/>
                </a:solidFill>
              </a:rPr>
              <a:t>Automatic in-run recovery</a:t>
            </a:r>
            <a:r>
              <a:rPr lang="en-US" sz="1600" noProof="0" dirty="0"/>
              <a:t> maximizes detector acceptance and data-taking efficiency</a:t>
            </a:r>
            <a:endParaRPr lang="en-US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noProof="0" dirty="0"/>
              <a:t>ITS2S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noProof="0" dirty="0">
                <a:solidFill>
                  <a:schemeClr val="accent1"/>
                </a:solidFill>
              </a:rPr>
              <a:t>Independent safety system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noProof="0" dirty="0"/>
              <a:t>Interlocks CAEN power channels based on stave temperatures and cooling plant loop status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noProof="0" dirty="0"/>
          </a:p>
        </p:txBody>
      </p:sp>
      <p:pic>
        <p:nvPicPr>
          <p:cNvPr id="12" name="Picture 11" descr="A screenshot of a computer&#10;&#10;Description automatically generated">
            <a:extLst>
              <a:ext uri="{FF2B5EF4-FFF2-40B4-BE49-F238E27FC236}">
                <a16:creationId xmlns:a16="http://schemas.microsoft.com/office/drawing/2014/main" id="{28120791-E80C-05BD-090C-FF05F238E91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739"/>
          <a:stretch/>
        </p:blipFill>
        <p:spPr>
          <a:xfrm>
            <a:off x="276863" y="4684612"/>
            <a:ext cx="5460997" cy="177044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2B49147-8871-26E0-3AD7-25C0C230CBA4}"/>
              </a:ext>
            </a:extLst>
          </p:cNvPr>
          <p:cNvSpPr/>
          <p:nvPr/>
        </p:nvSpPr>
        <p:spPr>
          <a:xfrm>
            <a:off x="9602209" y="4502049"/>
            <a:ext cx="1022763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>
                <a:solidFill>
                  <a:srgbClr val="280DF3"/>
                </a:solidFill>
              </a:rPr>
              <a:t>Main UI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4D1F563-EB27-3591-18C4-FE0A5FC62F8C}"/>
              </a:ext>
            </a:extLst>
          </p:cNvPr>
          <p:cNvSpPr/>
          <p:nvPr/>
        </p:nvSpPr>
        <p:spPr>
          <a:xfrm>
            <a:off x="9619012" y="2482827"/>
            <a:ext cx="628648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>
                <a:solidFill>
                  <a:srgbClr val="280DF3"/>
                </a:solidFill>
              </a:rPr>
              <a:t>FSM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964CD0B-7476-C823-A230-9E368F236D52}"/>
              </a:ext>
            </a:extLst>
          </p:cNvPr>
          <p:cNvSpPr/>
          <p:nvPr/>
        </p:nvSpPr>
        <p:spPr>
          <a:xfrm>
            <a:off x="2197953" y="5315616"/>
            <a:ext cx="1673405" cy="5151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>
                <a:solidFill>
                  <a:srgbClr val="280DF3"/>
                </a:solidFill>
              </a:rPr>
              <a:t>RU counters monitoring 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5990C2D1-1DC4-904A-E1CE-4E6C850AE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EADC-8D37-4242-AC24-E977C76F224C}" type="slidenum">
              <a:rPr lang="en-US" noProof="0" smtClean="0"/>
              <a:t>21</a:t>
            </a:fld>
            <a:endParaRPr lang="en-US" noProof="0" dirty="0"/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A6A10ED2-1D48-A54F-590F-8DECF0FF0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03/09/2026 J. Liu</a:t>
            </a:r>
            <a:endParaRPr lang="en-US" noProof="0" dirty="0"/>
          </a:p>
        </p:txBody>
      </p:sp>
      <p:pic>
        <p:nvPicPr>
          <p:cNvPr id="4" name="Shape 112">
            <a:extLst>
              <a:ext uri="{FF2B5EF4-FFF2-40B4-BE49-F238E27FC236}">
                <a16:creationId xmlns:a16="http://schemas.microsoft.com/office/drawing/2014/main" id="{4C42755F-57AC-7D75-493B-3109643F8192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262589" y="141935"/>
            <a:ext cx="711345" cy="961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56853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2083B-F8DD-4A0A-B7A9-B6D84EC9F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66" y="223075"/>
            <a:ext cx="11135734" cy="961499"/>
          </a:xfrm>
        </p:spPr>
        <p:txBody>
          <a:bodyPr>
            <a:normAutofit/>
          </a:bodyPr>
          <a:lstStyle/>
          <a:p>
            <a:r>
              <a:rPr lang="en-US" noProof="0" dirty="0"/>
              <a:t>Time-dependent acceptance maps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07970FD-742F-81F1-5089-01BB64FB8D79}"/>
              </a:ext>
            </a:extLst>
          </p:cNvPr>
          <p:cNvSpPr txBox="1"/>
          <p:nvPr/>
        </p:nvSpPr>
        <p:spPr>
          <a:xfrm>
            <a:off x="317287" y="1341100"/>
            <a:ext cx="1164818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noProof="0" dirty="0"/>
              <a:t>Various factors can lead to the loss of ITS2 high-speed links during data taking (refer to slide #13)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The DCS in-run recovery process typically requires approximately 10 s to restore them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These inefficiencies are reflected in the cluster and track distributions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A dedicated online calibration workflow has been implemented to monitor inefficient chips </a:t>
            </a:r>
            <a:r>
              <a:rPr lang="en-GB" sz="2000" dirty="0">
                <a:sym typeface="Wingdings" panose="05000000000000000000" pitchFamily="2" charset="2"/>
              </a:rPr>
              <a:t></a:t>
            </a:r>
            <a:r>
              <a:rPr lang="en-GB" sz="2000" dirty="0"/>
              <a:t> enabling the generation of </a:t>
            </a:r>
            <a:r>
              <a:rPr lang="en-GB" sz="2000" dirty="0">
                <a:solidFill>
                  <a:schemeClr val="accent1"/>
                </a:solidFill>
              </a:rPr>
              <a:t>time-dependent acceptance maps</a:t>
            </a:r>
            <a:r>
              <a:rPr lang="en-GB" sz="2000" dirty="0"/>
              <a:t> </a:t>
            </a:r>
            <a:r>
              <a:rPr lang="en-GB" sz="2000" dirty="0">
                <a:sym typeface="Wingdings" panose="05000000000000000000" pitchFamily="2" charset="2"/>
              </a:rPr>
              <a:t></a:t>
            </a:r>
            <a:r>
              <a:rPr lang="en-GB" sz="2000" dirty="0"/>
              <a:t> </a:t>
            </a:r>
            <a:r>
              <a:rPr lang="en-GB" sz="2000" dirty="0">
                <a:solidFill>
                  <a:schemeClr val="accent1"/>
                </a:solidFill>
              </a:rPr>
              <a:t>reproducible in Monte Carlo simulation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6B3982C-07D7-9BBC-852C-4E8CA6495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EADC-8D37-4242-AC24-E977C76F224C}" type="slidenum">
              <a:rPr lang="en-US" noProof="0" smtClean="0"/>
              <a:t>22</a:t>
            </a:fld>
            <a:endParaRPr lang="en-US" noProof="0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FBF65B-E627-1FF5-AB9D-3A9C8B6AF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03/09/2026 J. Liu</a:t>
            </a:r>
            <a:endParaRPr lang="en-US" noProof="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108D7AE-6CAE-77C7-DE75-ADEEEDBC6D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4290" y="3081861"/>
            <a:ext cx="3653435" cy="355603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AC62014-904F-FFD9-CDF7-B44204AF75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840" y="3081861"/>
            <a:ext cx="3653435" cy="3556030"/>
          </a:xfrm>
          <a:prstGeom prst="rect">
            <a:avLst/>
          </a:prstGeom>
        </p:spPr>
      </p:pic>
      <p:pic>
        <p:nvPicPr>
          <p:cNvPr id="5" name="Shape 112">
            <a:extLst>
              <a:ext uri="{FF2B5EF4-FFF2-40B4-BE49-F238E27FC236}">
                <a16:creationId xmlns:a16="http://schemas.microsoft.com/office/drawing/2014/main" id="{10C473CD-0882-752D-5CA2-BA1839F6387D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62589" y="141935"/>
            <a:ext cx="711345" cy="961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93742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2083B-F8DD-4A0A-B7A9-B6D84EC9F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66" y="223075"/>
            <a:ext cx="11135734" cy="961499"/>
          </a:xfrm>
        </p:spPr>
        <p:txBody>
          <a:bodyPr>
            <a:normAutofit/>
          </a:bodyPr>
          <a:lstStyle/>
          <a:p>
            <a:r>
              <a:rPr lang="en-US" noProof="0" dirty="0"/>
              <a:t>Tracking</a:t>
            </a:r>
          </a:p>
        </p:txBody>
      </p:sp>
      <p:pic>
        <p:nvPicPr>
          <p:cNvPr id="5" name="Content Placeholder 4" descr="A graph of a graph&#10;&#10;Description automatically generated">
            <a:extLst>
              <a:ext uri="{FF2B5EF4-FFF2-40B4-BE49-F238E27FC236}">
                <a16:creationId xmlns:a16="http://schemas.microsoft.com/office/drawing/2014/main" id="{55C4E2BD-F6E0-FE67-C120-FF493D4622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020" y="2637792"/>
            <a:ext cx="4465678" cy="3478528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0EDC2A0-9222-4A0D-127C-9688D118FE72}"/>
              </a:ext>
            </a:extLst>
          </p:cNvPr>
          <p:cNvSpPr txBox="1"/>
          <p:nvPr/>
        </p:nvSpPr>
        <p:spPr>
          <a:xfrm>
            <a:off x="409574" y="1257440"/>
            <a:ext cx="1140904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noProof="0" dirty="0"/>
              <a:t>Excellent performance in both pp and Pb-Pb runs with the current updated detector alignment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noProof="0" dirty="0">
                <a:solidFill>
                  <a:schemeClr val="accent1"/>
                </a:solidFill>
              </a:rPr>
              <a:t>Good angular distribution of tracks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noProof="0" dirty="0">
                <a:solidFill>
                  <a:schemeClr val="accent1"/>
                </a:solidFill>
              </a:rPr>
              <a:t>Time-dependent ﻿acceptance maps</a:t>
            </a:r>
            <a:r>
              <a:rPr lang="en-US" noProof="0" dirty="0"/>
              <a:t> accurately describe acceptance loss in MC simulations 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1BEF103-FF4A-54D9-4B6D-36824BB04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EADC-8D37-4242-AC24-E977C76F224C}" type="slidenum">
              <a:rPr lang="en-US" noProof="0" smtClean="0"/>
              <a:t>23</a:t>
            </a:fld>
            <a:endParaRPr lang="en-US" noProof="0" dirty="0"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14D764D9-55B4-9160-81E7-065378F5D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03/09/2026 J. Liu</a:t>
            </a:r>
            <a:endParaRPr lang="en-US" noProof="0" dirty="0"/>
          </a:p>
        </p:txBody>
      </p:sp>
      <p:pic>
        <p:nvPicPr>
          <p:cNvPr id="18" name="Picture 17" descr="A graph of a graph&#10;&#10;Description automatically generated">
            <a:extLst>
              <a:ext uri="{FF2B5EF4-FFF2-40B4-BE49-F238E27FC236}">
                <a16:creationId xmlns:a16="http://schemas.microsoft.com/office/drawing/2014/main" id="{9D73463F-4B9E-9470-5CD1-7B247C24E3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3048" y="2637792"/>
            <a:ext cx="4312227" cy="3358998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EFD8502-58F8-A527-6389-68A88E43F189}"/>
              </a:ext>
            </a:extLst>
          </p:cNvPr>
          <p:cNvSpPr/>
          <p:nvPr/>
        </p:nvSpPr>
        <p:spPr>
          <a:xfrm flipV="1">
            <a:off x="9037122" y="3122203"/>
            <a:ext cx="665016" cy="204850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DD8653D-E0AB-C5A1-F13E-92F8E27DE80F}"/>
              </a:ext>
            </a:extLst>
          </p:cNvPr>
          <p:cNvSpPr/>
          <p:nvPr/>
        </p:nvSpPr>
        <p:spPr>
          <a:xfrm flipV="1">
            <a:off x="3798125" y="3139706"/>
            <a:ext cx="665016" cy="204850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016890F-6178-EDA7-7729-30E2B2F66583}"/>
              </a:ext>
            </a:extLst>
          </p:cNvPr>
          <p:cNvSpPr txBox="1"/>
          <p:nvPr/>
        </p:nvSpPr>
        <p:spPr>
          <a:xfrm>
            <a:off x="1695153" y="4879587"/>
            <a:ext cx="31994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400" b="0" i="0" noProof="0" dirty="0">
                <a:solidFill>
                  <a:srgbClr val="333333"/>
                </a:solidFill>
                <a:effectLst/>
              </a:rPr>
              <a:t>No specific cut on </a:t>
            </a:r>
            <a:r>
              <a:rPr lang="en-US" sz="1400" b="0" i="1" noProof="0" dirty="0">
                <a:solidFill>
                  <a:srgbClr val="333333"/>
                </a:solidFill>
                <a:effectLst/>
              </a:rPr>
              <a:t>p</a:t>
            </a:r>
            <a:r>
              <a:rPr lang="en-US" sz="1400" b="0" i="0" baseline="-25000" noProof="0" dirty="0">
                <a:solidFill>
                  <a:srgbClr val="333333"/>
                </a:solidFill>
                <a:effectLst/>
              </a:rPr>
              <a:t>t</a:t>
            </a:r>
            <a:r>
              <a:rPr lang="en-US" sz="1400" b="0" i="0" noProof="0" dirty="0">
                <a:solidFill>
                  <a:srgbClr val="333333"/>
                </a:solidFill>
                <a:effectLst/>
              </a:rPr>
              <a:t> is applied</a:t>
            </a:r>
            <a:endParaRPr lang="en-US" sz="1400" noProof="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587C6BF-2B27-CC04-1F1B-E9B293B4D483}"/>
              </a:ext>
            </a:extLst>
          </p:cNvPr>
          <p:cNvSpPr txBox="1"/>
          <p:nvPr/>
        </p:nvSpPr>
        <p:spPr>
          <a:xfrm>
            <a:off x="8102432" y="4571810"/>
            <a:ext cx="31994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400" b="0" i="0" noProof="0" dirty="0">
                <a:solidFill>
                  <a:srgbClr val="333333"/>
                </a:solidFill>
                <a:effectLst/>
              </a:rPr>
              <a:t>No specific cut on </a:t>
            </a:r>
            <a:r>
              <a:rPr lang="en-US" sz="1400" b="0" i="1" noProof="0" dirty="0">
                <a:solidFill>
                  <a:srgbClr val="333333"/>
                </a:solidFill>
                <a:effectLst/>
              </a:rPr>
              <a:t>p</a:t>
            </a:r>
            <a:r>
              <a:rPr lang="en-US" sz="1400" b="0" i="0" baseline="-25000" noProof="0" dirty="0">
                <a:solidFill>
                  <a:srgbClr val="333333"/>
                </a:solidFill>
                <a:effectLst/>
              </a:rPr>
              <a:t>t</a:t>
            </a:r>
            <a:r>
              <a:rPr lang="en-US" sz="1400" b="0" i="0" noProof="0" dirty="0">
                <a:solidFill>
                  <a:srgbClr val="333333"/>
                </a:solidFill>
                <a:effectLst/>
              </a:rPr>
              <a:t> is applied</a:t>
            </a:r>
            <a:endParaRPr lang="en-US" sz="1400" noProof="0" dirty="0"/>
          </a:p>
        </p:txBody>
      </p:sp>
      <p:pic>
        <p:nvPicPr>
          <p:cNvPr id="4" name="Shape 112">
            <a:extLst>
              <a:ext uri="{FF2B5EF4-FFF2-40B4-BE49-F238E27FC236}">
                <a16:creationId xmlns:a16="http://schemas.microsoft.com/office/drawing/2014/main" id="{E3270E7D-1516-95BC-F9AA-9E9ED757E543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62589" y="141935"/>
            <a:ext cx="711345" cy="961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33412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2083B-F8DD-4A0A-B7A9-B6D84EC9F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66" y="223075"/>
            <a:ext cx="11135734" cy="961499"/>
          </a:xfrm>
        </p:spPr>
        <p:txBody>
          <a:bodyPr>
            <a:normAutofit/>
          </a:bodyPr>
          <a:lstStyle/>
          <a:p>
            <a:r>
              <a:rPr lang="en-US" altLang="zh-CN" dirty="0"/>
              <a:t>Online/Offline (O</a:t>
            </a:r>
            <a:r>
              <a:rPr lang="en-US" altLang="zh-CN" baseline="30000" dirty="0"/>
              <a:t>2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83E0AB-4332-4664-BCE3-6F87F5032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03/09/2026 J. Liu</a:t>
            </a:r>
            <a:endParaRPr lang="zh-CN" altLang="en-US"/>
          </a:p>
        </p:txBody>
      </p:sp>
      <p:pic>
        <p:nvPicPr>
          <p:cNvPr id="6" name="Shape 112">
            <a:extLst>
              <a:ext uri="{FF2B5EF4-FFF2-40B4-BE49-F238E27FC236}">
                <a16:creationId xmlns:a16="http://schemas.microsoft.com/office/drawing/2014/main" id="{E3AF635A-258B-4747-9688-DDD44F20327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262589" y="141935"/>
            <a:ext cx="711345" cy="961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87306A4D-4A16-426D-8E2C-8A1B769D6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EADC-8D37-4242-AC24-E977C76F224C}" type="slidenum">
              <a:rPr lang="zh-CN" altLang="en-US" smtClean="0"/>
              <a:t>24</a:t>
            </a:fld>
            <a:endParaRPr lang="zh-CN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42A347-4E2A-0CD3-4D90-EE143AA54FEA}"/>
              </a:ext>
            </a:extLst>
          </p:cNvPr>
          <p:cNvSpPr txBox="1"/>
          <p:nvPr/>
        </p:nvSpPr>
        <p:spPr>
          <a:xfrm>
            <a:off x="139115" y="1360329"/>
            <a:ext cx="6102835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accent1"/>
                </a:solidFill>
              </a:rPr>
              <a:t>Targeting to record large minimum-bias sample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All collisions stored for main detectors with continuous readout in combination with triggered detectors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70C0"/>
                </a:solidFill>
              </a:rPr>
              <a:t>Extreme online data compression </a:t>
            </a:r>
            <a:r>
              <a:rPr lang="en-GB" sz="1600" dirty="0"/>
              <a:t>(~3.4 TB/s </a:t>
            </a:r>
            <a:r>
              <a:rPr lang="en-GB" sz="1600" dirty="0">
                <a:sym typeface="Wingdings" panose="05000000000000000000" pitchFamily="2" charset="2"/>
              </a:rPr>
              <a:t> ~0.1 TB/s</a:t>
            </a:r>
            <a:r>
              <a:rPr lang="en-GB" sz="1600" dirty="0"/>
              <a:t>) → GPUs to speed up online (and offline) processing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7D18D7-E40C-A2C2-E5C2-308AF0D99987}"/>
              </a:ext>
            </a:extLst>
          </p:cNvPr>
          <p:cNvSpPr txBox="1"/>
          <p:nvPr/>
        </p:nvSpPr>
        <p:spPr>
          <a:xfrm>
            <a:off x="6113756" y="1344097"/>
            <a:ext cx="5702423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i="0" dirty="0">
                <a:solidFill>
                  <a:srgbClr val="000000"/>
                </a:solidFill>
                <a:effectLst/>
              </a:rPr>
              <a:t>First level processors (FLP)</a:t>
            </a:r>
            <a:endParaRPr lang="en-GB" dirty="0">
              <a:solidFill>
                <a:srgbClr val="000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b="0" i="0" dirty="0">
                <a:solidFill>
                  <a:srgbClr val="000000"/>
                </a:solidFill>
                <a:effectLst/>
              </a:rPr>
              <a:t>Readout of detectors (3 TB/s) and raw data processing</a:t>
            </a:r>
            <a:endParaRPr lang="en-GB" sz="1600" dirty="0">
              <a:solidFill>
                <a:srgbClr val="000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b="0" i="0" dirty="0">
                <a:solidFill>
                  <a:srgbClr val="000000"/>
                </a:solidFill>
                <a:effectLst/>
              </a:rPr>
              <a:t>200 </a:t>
            </a:r>
            <a:r>
              <a:rPr lang="en-GB" sz="1600" dirty="0">
                <a:solidFill>
                  <a:srgbClr val="000000"/>
                </a:solidFill>
              </a:rPr>
              <a:t>node</a:t>
            </a:r>
            <a:r>
              <a:rPr lang="en-GB" sz="1600" b="0" i="0" dirty="0">
                <a:solidFill>
                  <a:srgbClr val="000000"/>
                </a:solidFill>
                <a:effectLst/>
              </a:rPr>
              <a:t>s in total</a:t>
            </a:r>
            <a:r>
              <a:rPr lang="en-GB" sz="1600" dirty="0"/>
              <a:t> </a:t>
            </a:r>
            <a:br>
              <a:rPr lang="en-GB" dirty="0"/>
            </a:b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8C483E5-02E9-4E45-A29A-354521D27C8F}"/>
              </a:ext>
            </a:extLst>
          </p:cNvPr>
          <p:cNvSpPr txBox="1"/>
          <p:nvPr/>
        </p:nvSpPr>
        <p:spPr>
          <a:xfrm>
            <a:off x="6125586" y="2111525"/>
            <a:ext cx="5601816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i="0" dirty="0">
                <a:solidFill>
                  <a:srgbClr val="000000"/>
                </a:solidFill>
                <a:effectLst/>
                <a:latin typeface="Calibri-Bold"/>
              </a:rPr>
              <a:t>Event processing nodes (EPN)</a:t>
            </a:r>
            <a:endParaRPr lang="en-GB" dirty="0">
              <a:solidFill>
                <a:srgbClr val="000000"/>
              </a:solidFill>
              <a:latin typeface="Calibri-Bold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Synchronous/asynchronous event reconstruction</a:t>
            </a:r>
            <a:endParaRPr lang="en-GB" sz="16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280 nodes each with 8 GPUs (extending to 350 nodes) </a:t>
            </a:r>
            <a:r>
              <a:rPr lang="en-GB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	</a:t>
            </a:r>
            <a:r>
              <a:rPr lang="en-GB" dirty="0"/>
              <a:t> </a:t>
            </a:r>
            <a:br>
              <a:rPr lang="en-GB" dirty="0"/>
            </a:br>
            <a:endParaRPr lang="en-GB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8D7AEEE-6B6E-6811-8AED-2C7D9FFD5E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9115" y="2964810"/>
            <a:ext cx="11614867" cy="3631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3086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2083B-F8DD-4A0A-B7A9-B6D84EC9F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66" y="223075"/>
            <a:ext cx="11135734" cy="961499"/>
          </a:xfrm>
        </p:spPr>
        <p:txBody>
          <a:bodyPr>
            <a:normAutofit/>
          </a:bodyPr>
          <a:lstStyle/>
          <a:p>
            <a:r>
              <a:rPr lang="en-US" noProof="0" dirty="0"/>
              <a:t>Calibration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3293ECB4-F3F5-B65A-A1B3-2672F4D008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809" b="-2878"/>
          <a:stretch/>
        </p:blipFill>
        <p:spPr>
          <a:xfrm>
            <a:off x="4371492" y="3712589"/>
            <a:ext cx="7188200" cy="2336814"/>
          </a:xfr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135CE26-6E3F-4795-64FF-1CDAC4B58ABC}"/>
              </a:ext>
            </a:extLst>
          </p:cNvPr>
          <p:cNvSpPr txBox="1"/>
          <p:nvPr/>
        </p:nvSpPr>
        <p:spPr>
          <a:xfrm>
            <a:off x="1" y="1949775"/>
            <a:ext cx="4406292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 rtl="0" fontAlgn="base">
              <a:buFont typeface="Arial" panose="020B0604020202020204" pitchFamily="34" charset="0"/>
              <a:buChar char="•"/>
            </a:pPr>
            <a:endParaRPr lang="en-US" sz="1800" b="0" i="0" u="none" strike="noStrike" noProof="0" dirty="0">
              <a:effectLst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dirty="0"/>
              <a:t>Uniform response across the detector achieved (100 e</a:t>
            </a:r>
            <a:r>
              <a:rPr lang="en-US" baseline="30000" dirty="0"/>
              <a:t>-</a:t>
            </a:r>
            <a:r>
              <a:rPr lang="en-US" dirty="0"/>
              <a:t> target)</a:t>
            </a:r>
          </a:p>
          <a:p>
            <a:pPr algn="l" rtl="0" fontAlgn="base"/>
            <a:endParaRPr lang="en-US" dirty="0">
              <a:solidFill>
                <a:srgbClr val="000000"/>
              </a:solidFill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endParaRPr lang="en-US" sz="1800" b="0" i="0" u="none" strike="noStrike" noProof="0" dirty="0">
              <a:solidFill>
                <a:srgbClr val="000000"/>
              </a:solidFill>
              <a:effectLst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800" b="0" i="0" u="none" strike="noStrike" noProof="0" dirty="0">
                <a:solidFill>
                  <a:srgbClr val="000000"/>
                </a:solidFill>
                <a:effectLst/>
              </a:rPr>
              <a:t>OB masking: pixels with 10</a:t>
            </a:r>
            <a:r>
              <a:rPr lang="en-US" sz="1800" b="0" i="0" u="none" strike="noStrike" baseline="30000" noProof="0" dirty="0">
                <a:solidFill>
                  <a:srgbClr val="000000"/>
                </a:solidFill>
                <a:effectLst/>
              </a:rPr>
              <a:t>-6</a:t>
            </a:r>
            <a:r>
              <a:rPr lang="en-US" sz="1800" b="0" i="0" u="none" strike="noStrike" noProof="0" dirty="0">
                <a:solidFill>
                  <a:srgbClr val="000000"/>
                </a:solidFill>
                <a:effectLst/>
              </a:rPr>
              <a:t> hits/event</a:t>
            </a:r>
            <a:r>
              <a:rPr lang="en-US" sz="1800" b="0" i="0" noProof="0" dirty="0">
                <a:solidFill>
                  <a:srgbClr val="000000"/>
                </a:solidFill>
                <a:effectLst/>
              </a:rPr>
              <a:t>​</a:t>
            </a:r>
            <a:endParaRPr lang="en-US" noProof="0" dirty="0">
              <a:solidFill>
                <a:srgbClr val="000000"/>
              </a:solidFill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endParaRPr lang="en-US" sz="1800" b="0" i="0" u="none" strike="noStrike" noProof="0" dirty="0">
              <a:solidFill>
                <a:srgbClr val="000000"/>
              </a:solidFill>
              <a:effectLst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US" sz="1800" b="0" i="0" u="none" strike="noStrike" noProof="0" dirty="0">
                <a:solidFill>
                  <a:srgbClr val="000000"/>
                </a:solidFill>
                <a:effectLst/>
              </a:rPr>
              <a:t>IB masking: 10</a:t>
            </a:r>
            <a:r>
              <a:rPr lang="en-US" sz="1800" b="0" i="0" u="none" strike="noStrike" baseline="30000" noProof="0" dirty="0">
                <a:solidFill>
                  <a:srgbClr val="000000"/>
                </a:solidFill>
                <a:effectLst/>
              </a:rPr>
              <a:t>-2</a:t>
            </a:r>
            <a:r>
              <a:rPr lang="en-US" sz="1800" b="0" i="0" u="none" strike="noStrike" noProof="0" dirty="0">
                <a:solidFill>
                  <a:srgbClr val="000000"/>
                </a:solidFill>
                <a:effectLst/>
              </a:rPr>
              <a:t> hits/event                          </a:t>
            </a:r>
            <a:r>
              <a:rPr lang="en-US" sz="1600" b="0" i="0" u="none" strike="noStrike" noProof="0" dirty="0">
                <a:solidFill>
                  <a:srgbClr val="000000"/>
                </a:solidFill>
                <a:effectLst/>
                <a:sym typeface="Wingdings" pitchFamily="2" charset="2"/>
              </a:rPr>
              <a:t> </a:t>
            </a:r>
            <a:r>
              <a:rPr lang="en-US" sz="1600" b="0" i="0" u="none" strike="noStrike" noProof="0" dirty="0">
                <a:solidFill>
                  <a:srgbClr val="000000"/>
                </a:solidFill>
                <a:effectLst/>
              </a:rPr>
              <a:t>almost no masking                                            </a:t>
            </a:r>
            <a:r>
              <a:rPr lang="en-US" sz="1600" b="0" i="0" u="none" strike="noStrike" noProof="0" dirty="0">
                <a:solidFill>
                  <a:srgbClr val="000000"/>
                </a:solidFill>
                <a:effectLst/>
                <a:sym typeface="Wingdings" pitchFamily="2" charset="2"/>
              </a:rPr>
              <a:t></a:t>
            </a:r>
            <a:r>
              <a:rPr lang="en-US" sz="1600" b="0" i="0" u="none" strike="noStrike" noProof="0" dirty="0">
                <a:solidFill>
                  <a:srgbClr val="000000"/>
                </a:solidFill>
                <a:effectLst/>
              </a:rPr>
              <a:t> prioritization of efficiency over data rate reduction</a:t>
            </a:r>
            <a:r>
              <a:rPr lang="en-US" sz="1600" b="0" i="0" noProof="0" dirty="0">
                <a:solidFill>
                  <a:srgbClr val="000000"/>
                </a:solidFill>
                <a:effectLst/>
              </a:rPr>
              <a:t>​</a:t>
            </a:r>
            <a:endParaRPr lang="en-US" noProof="0" dirty="0">
              <a:solidFill>
                <a:srgbClr val="000000"/>
              </a:solidFill>
            </a:endParaRPr>
          </a:p>
          <a:p>
            <a:pPr algn="l" rtl="0" fontAlgn="base"/>
            <a:r>
              <a:rPr lang="en-US" sz="1800" b="0" i="0" noProof="0" dirty="0">
                <a:solidFill>
                  <a:srgbClr val="000000"/>
                </a:solidFill>
                <a:effectLst/>
              </a:rPr>
              <a:t>​</a:t>
            </a:r>
            <a:endParaRPr lang="en-US" b="0" i="0" noProof="0" dirty="0">
              <a:solidFill>
                <a:srgbClr val="000000"/>
              </a:solidFill>
              <a:effectLst/>
            </a:endParaRP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459E68A7-9FDA-2696-C054-D73FB3ABC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EADC-8D37-4242-AC24-E977C76F224C}" type="slidenum">
              <a:rPr lang="en-US" noProof="0" smtClean="0"/>
              <a:t>25</a:t>
            </a:fld>
            <a:endParaRPr lang="en-US" noProof="0" dirty="0"/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501C35BB-0ABE-A56B-4F97-895D433F7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03/09/2026 J. Liu</a:t>
            </a:r>
            <a:endParaRPr lang="en-US" noProof="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21C8811-E5F8-03A1-5BF7-6EEE8130F6BE}"/>
              </a:ext>
            </a:extLst>
          </p:cNvPr>
          <p:cNvSpPr txBox="1"/>
          <p:nvPr/>
        </p:nvSpPr>
        <p:spPr>
          <a:xfrm>
            <a:off x="8263494" y="4166293"/>
            <a:ext cx="25905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noProof="0" dirty="0">
                <a:solidFill>
                  <a:srgbClr val="280DF3"/>
                </a:solidFill>
              </a:rPr>
              <a:t>Noisy pixels</a:t>
            </a:r>
          </a:p>
        </p:txBody>
      </p:sp>
      <p:pic>
        <p:nvPicPr>
          <p:cNvPr id="5" name="Shape 112">
            <a:extLst>
              <a:ext uri="{FF2B5EF4-FFF2-40B4-BE49-F238E27FC236}">
                <a16:creationId xmlns:a16="http://schemas.microsoft.com/office/drawing/2014/main" id="{608283A8-E7A2-D7AE-ED88-744B94FC848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62589" y="141935"/>
            <a:ext cx="711345" cy="96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E16842EA-798E-D0CB-A744-BFFF1974F5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40349" y="841621"/>
            <a:ext cx="7285288" cy="271438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26719F0-5944-800C-2785-675CB34DC9AC}"/>
              </a:ext>
            </a:extLst>
          </p:cNvPr>
          <p:cNvCxnSpPr>
            <a:cxnSpLocks/>
          </p:cNvCxnSpPr>
          <p:nvPr/>
        </p:nvCxnSpPr>
        <p:spPr>
          <a:xfrm>
            <a:off x="4785807" y="2973627"/>
            <a:ext cx="6068240" cy="0"/>
          </a:xfrm>
          <a:prstGeom prst="line">
            <a:avLst/>
          </a:prstGeom>
          <a:ln w="19050">
            <a:solidFill>
              <a:srgbClr val="FF0000"/>
            </a:solidFill>
            <a:prstDash val="sys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15AD94D-C52D-728E-8E84-9B6A5F24819D}"/>
              </a:ext>
            </a:extLst>
          </p:cNvPr>
          <p:cNvSpPr txBox="1"/>
          <p:nvPr/>
        </p:nvSpPr>
        <p:spPr>
          <a:xfrm>
            <a:off x="4785807" y="2665850"/>
            <a:ext cx="7768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noProof="0" dirty="0">
                <a:solidFill>
                  <a:srgbClr val="FF0000"/>
                </a:solidFill>
              </a:rPr>
              <a:t>100 e</a:t>
            </a:r>
            <a:r>
              <a:rPr lang="en-US" sz="1400" baseline="30000" noProof="0" dirty="0">
                <a:solidFill>
                  <a:srgbClr val="FF0000"/>
                </a:solidFill>
              </a:rPr>
              <a:t>-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E955D5-9024-8671-08BD-0D665E463FFD}"/>
              </a:ext>
            </a:extLst>
          </p:cNvPr>
          <p:cNvSpPr txBox="1"/>
          <p:nvPr/>
        </p:nvSpPr>
        <p:spPr>
          <a:xfrm>
            <a:off x="5681281" y="1611749"/>
            <a:ext cx="4526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IB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4086A2-7973-590A-A49E-7F49C93DE149}"/>
              </a:ext>
            </a:extLst>
          </p:cNvPr>
          <p:cNvSpPr txBox="1"/>
          <p:nvPr/>
        </p:nvSpPr>
        <p:spPr>
          <a:xfrm>
            <a:off x="8721193" y="1633685"/>
            <a:ext cx="4526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OB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506726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BBD44-3E39-6305-AC72-2FCD6FA1E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8158FE8-A81A-C5D6-61D4-378DD9AB37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513"/>
          <a:stretch>
            <a:fillRect/>
          </a:stretch>
        </p:blipFill>
        <p:spPr>
          <a:xfrm>
            <a:off x="25461" y="1939923"/>
            <a:ext cx="12141078" cy="33087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40F3222-ECA0-8675-1608-01152334C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66" y="223075"/>
            <a:ext cx="11135734" cy="961499"/>
          </a:xfrm>
        </p:spPr>
        <p:txBody>
          <a:bodyPr>
            <a:normAutofit/>
          </a:bodyPr>
          <a:lstStyle/>
          <a:p>
            <a:r>
              <a:rPr lang="en-US" noProof="0" dirty="0"/>
              <a:t>ALPIDE continuous readout mode</a:t>
            </a:r>
            <a:endParaRPr lang="en-US" b="1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D7104A-AD13-877A-7CDB-0ADAABA80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EADC-8D37-4242-AC24-E977C76F224C}" type="slidenum">
              <a:rPr lang="en-US" noProof="0" smtClean="0"/>
              <a:t>26</a:t>
            </a:fld>
            <a:endParaRPr lang="en-US" noProof="0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BDDDF8-794F-185D-DD6C-6DABE6832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03/09/2026 J. Liu</a:t>
            </a:r>
            <a:endParaRPr lang="en-US" noProof="0" dirty="0"/>
          </a:p>
        </p:txBody>
      </p:sp>
      <p:pic>
        <p:nvPicPr>
          <p:cNvPr id="9" name="Shape 112">
            <a:extLst>
              <a:ext uri="{FF2B5EF4-FFF2-40B4-BE49-F238E27FC236}">
                <a16:creationId xmlns:a16="http://schemas.microsoft.com/office/drawing/2014/main" id="{87261DC3-6634-DFD4-C4D2-ECFAF4751E2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62589" y="141935"/>
            <a:ext cx="711345" cy="9615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0447664-6B8D-D1FC-DF22-4DBA65ABA5A3}"/>
              </a:ext>
            </a:extLst>
          </p:cNvPr>
          <p:cNvSpPr txBox="1"/>
          <p:nvPr/>
        </p:nvSpPr>
        <p:spPr>
          <a:xfrm>
            <a:off x="4885267" y="4732867"/>
            <a:ext cx="448733" cy="6434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8600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5DCB79-7E74-0B98-3EC6-4F6B4F815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480B770-F2E8-1029-9DED-3B54FA38F3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175" y="1184574"/>
            <a:ext cx="10267649" cy="501963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2B8F2BA-279F-BB86-6453-C0AE9D1B4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66" y="223075"/>
            <a:ext cx="11135734" cy="961499"/>
          </a:xfrm>
        </p:spPr>
        <p:txBody>
          <a:bodyPr>
            <a:normAutofit/>
          </a:bodyPr>
          <a:lstStyle/>
          <a:p>
            <a:r>
              <a:rPr lang="en-US" dirty="0"/>
              <a:t>H</a:t>
            </a:r>
            <a:r>
              <a:rPr lang="en-US" noProof="0" dirty="0" err="1"/>
              <a:t>igh</a:t>
            </a:r>
            <a:r>
              <a:rPr lang="en-US" noProof="0" dirty="0"/>
              <a:t>-speed link phase offset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B98DC11A-88A0-9E35-5302-DFFC9B0F4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EADC-8D37-4242-AC24-E977C76F224C}" type="slidenum">
              <a:rPr lang="en-US" noProof="0" smtClean="0"/>
              <a:t>27</a:t>
            </a:fld>
            <a:endParaRPr lang="en-US" noProof="0" dirty="0"/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C4E511F5-2C2A-9D2D-C42A-64C324484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03/09/2026 J. Liu</a:t>
            </a:r>
            <a:endParaRPr lang="en-US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0F10E4-E4B3-E9B1-A93B-40E81C549A2E}"/>
              </a:ext>
            </a:extLst>
          </p:cNvPr>
          <p:cNvSpPr txBox="1"/>
          <p:nvPr/>
        </p:nvSpPr>
        <p:spPr>
          <a:xfrm>
            <a:off x="8356600" y="5319240"/>
            <a:ext cx="20150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rgbClr val="280DF3"/>
                </a:solidFill>
              </a:rPr>
              <a:t>ALPIDE high-speed link phase offset measurement</a:t>
            </a:r>
          </a:p>
        </p:txBody>
      </p:sp>
      <p:pic>
        <p:nvPicPr>
          <p:cNvPr id="7" name="Shape 112">
            <a:extLst>
              <a:ext uri="{FF2B5EF4-FFF2-40B4-BE49-F238E27FC236}">
                <a16:creationId xmlns:a16="http://schemas.microsoft.com/office/drawing/2014/main" id="{73AE79E1-6438-FE77-3605-4FA8BA6B68B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62589" y="141935"/>
            <a:ext cx="711345" cy="961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0895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C5F22-CCE4-09CE-333A-3CE040977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5BFE1-81E8-27F6-AB91-64BE1BD33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66" y="223075"/>
            <a:ext cx="11135734" cy="961499"/>
          </a:xfrm>
        </p:spPr>
        <p:txBody>
          <a:bodyPr>
            <a:normAutofit fontScale="90000"/>
          </a:bodyPr>
          <a:lstStyle/>
          <a:p>
            <a:r>
              <a:rPr lang="en-GB" dirty="0"/>
              <a:t>Beam background: dominant source and mitigation</a:t>
            </a:r>
            <a:endParaRPr lang="en-US" noProof="0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D52CA94A-EFD3-EDAD-127A-7467A319F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EADC-8D37-4242-AC24-E977C76F224C}" type="slidenum">
              <a:rPr lang="en-US" noProof="0" smtClean="0"/>
              <a:t>28</a:t>
            </a:fld>
            <a:endParaRPr lang="en-US" noProof="0" dirty="0"/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B5059C6C-6D25-3D9D-6354-5391935D2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03/09/2026 J. Liu</a:t>
            </a:r>
            <a:endParaRPr lang="en-US" noProof="0" dirty="0"/>
          </a:p>
        </p:txBody>
      </p:sp>
      <p:pic>
        <p:nvPicPr>
          <p:cNvPr id="7" name="Shape 112">
            <a:extLst>
              <a:ext uri="{FF2B5EF4-FFF2-40B4-BE49-F238E27FC236}">
                <a16:creationId xmlns:a16="http://schemas.microsoft.com/office/drawing/2014/main" id="{F8AEC9BB-7B64-B0CD-E42D-6213DA4AFA7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262589" y="141935"/>
            <a:ext cx="711345" cy="9615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41527BD-E8B8-2BA9-DC10-6918E3358CDA}"/>
              </a:ext>
            </a:extLst>
          </p:cNvPr>
          <p:cNvSpPr txBox="1"/>
          <p:nvPr/>
        </p:nvSpPr>
        <p:spPr>
          <a:xfrm>
            <a:off x="338666" y="1094592"/>
            <a:ext cx="9186333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accent1"/>
                </a:solidFill>
              </a:rPr>
              <a:t>Main source was identified in 2023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aseline="30000" dirty="0"/>
              <a:t>207</a:t>
            </a:r>
            <a:r>
              <a:rPr lang="en-GB" sz="1600" dirty="0"/>
              <a:t>Pb</a:t>
            </a:r>
            <a:r>
              <a:rPr lang="en-GB" sz="1600" baseline="30000" dirty="0"/>
              <a:t>82+</a:t>
            </a:r>
            <a:r>
              <a:rPr lang="en-GB" sz="1600" dirty="0"/>
              <a:t> produced in IR7 collimation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Their displaced trajectory led them to strike the bottom jaw of B1 tertiary collimator in IR2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The resulting particle shower crossed ITS2 at shallow angles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F681396-080D-3A24-6275-4039F127F8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4"/>
          <a:stretch>
            <a:fillRect/>
          </a:stretch>
        </p:blipFill>
        <p:spPr>
          <a:xfrm>
            <a:off x="7391401" y="2202588"/>
            <a:ext cx="4670242" cy="3717951"/>
          </a:xfrm>
          <a:prstGeom prst="rect">
            <a:avLst/>
          </a:prstGeom>
        </p:spPr>
      </p:pic>
      <p:pic>
        <p:nvPicPr>
          <p:cNvPr id="14" name="object 11" descr="A graph with numbers and lines  Description automatically generated">
            <a:extLst>
              <a:ext uri="{FF2B5EF4-FFF2-40B4-BE49-F238E27FC236}">
                <a16:creationId xmlns:a16="http://schemas.microsoft.com/office/drawing/2014/main" id="{F3D8E242-DA9C-1BD7-2EE7-DDC867B361F8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29855" y="3949910"/>
            <a:ext cx="2359889" cy="2050184"/>
          </a:xfrm>
          <a:prstGeom prst="rect">
            <a:avLst/>
          </a:prstGeom>
        </p:spPr>
      </p:pic>
      <p:pic>
        <p:nvPicPr>
          <p:cNvPr id="16" name="object 12" descr="A graph with numbers and lines  Description automatically generated">
            <a:extLst>
              <a:ext uri="{FF2B5EF4-FFF2-40B4-BE49-F238E27FC236}">
                <a16:creationId xmlns:a16="http://schemas.microsoft.com/office/drawing/2014/main" id="{DC71DEB4-6D63-768B-B8E9-8121B2D4D0AB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416999" y="3949910"/>
            <a:ext cx="2392138" cy="21051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9CBF21C4-F64D-DB56-1BEC-2C6DAEC5A6E8}"/>
              </a:ext>
            </a:extLst>
          </p:cNvPr>
          <p:cNvSpPr txBox="1"/>
          <p:nvPr/>
        </p:nvSpPr>
        <p:spPr>
          <a:xfrm>
            <a:off x="258233" y="2197071"/>
            <a:ext cx="7213600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 </a:t>
            </a:r>
            <a:r>
              <a:rPr lang="en-GB" dirty="0">
                <a:solidFill>
                  <a:schemeClr val="accent1"/>
                </a:solidFill>
              </a:rPr>
              <a:t>Mitigation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A dedicated orbit adjustment (modifying vertical dispersion - “</a:t>
            </a:r>
            <a:r>
              <a:rPr lang="en-GB" sz="1600" dirty="0" err="1"/>
              <a:t>on_disp</a:t>
            </a:r>
            <a:r>
              <a:rPr lang="en-GB" sz="1600" dirty="0"/>
              <a:t>” knob) moved the secondary-ion trajectory away from the tertiary collimator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The dominant background contribution was largely suppressed; only the first ~10% of the 2023 data were affected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Smaller residual background remains under monitoring</a:t>
            </a:r>
            <a:endParaRPr lang="en-US" sz="16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65BDEDE-8C65-619D-6EA0-56B0D5B56F4C}"/>
              </a:ext>
            </a:extLst>
          </p:cNvPr>
          <p:cNvSpPr txBox="1"/>
          <p:nvPr/>
        </p:nvSpPr>
        <p:spPr>
          <a:xfrm>
            <a:off x="381000" y="6079351"/>
            <a:ext cx="3810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1200" dirty="0">
                <a:solidFill>
                  <a:schemeClr val="accent2">
                    <a:lumMod val="75000"/>
                  </a:schemeClr>
                </a:solidFill>
              </a:rPr>
              <a:t>Before mitigation: </a:t>
            </a:r>
            <a:r>
              <a:rPr lang="en-GB" sz="1200" baseline="30000" dirty="0">
                <a:solidFill>
                  <a:schemeClr val="accent2">
                    <a:lumMod val="75000"/>
                  </a:schemeClr>
                </a:solidFill>
              </a:rPr>
              <a:t>207</a:t>
            </a:r>
            <a:r>
              <a:rPr lang="en-GB" sz="1200" dirty="0">
                <a:solidFill>
                  <a:schemeClr val="accent2">
                    <a:lumMod val="75000"/>
                  </a:schemeClr>
                </a:solidFill>
              </a:rPr>
              <a:t>Pb</a:t>
            </a:r>
            <a:r>
              <a:rPr lang="en-GB" sz="1200" baseline="30000" dirty="0">
                <a:solidFill>
                  <a:schemeClr val="accent2">
                    <a:lumMod val="75000"/>
                  </a:schemeClr>
                </a:solidFill>
              </a:rPr>
              <a:t>82+</a:t>
            </a:r>
            <a:r>
              <a:rPr lang="en-GB" sz="1200" dirty="0">
                <a:solidFill>
                  <a:schemeClr val="accent2">
                    <a:lumMod val="75000"/>
                  </a:schemeClr>
                </a:solidFill>
              </a:rPr>
              <a:t> ions hit the tertiary collimator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0911B8F-FF18-25CF-B4CE-7984105AF1FB}"/>
              </a:ext>
            </a:extLst>
          </p:cNvPr>
          <p:cNvSpPr txBox="1"/>
          <p:nvPr/>
        </p:nvSpPr>
        <p:spPr>
          <a:xfrm>
            <a:off x="4416999" y="6079351"/>
            <a:ext cx="3810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1200" dirty="0">
                <a:solidFill>
                  <a:srgbClr val="00B050"/>
                </a:solidFill>
              </a:rPr>
              <a:t>After mitigation: ions miss the collimator</a:t>
            </a:r>
          </a:p>
        </p:txBody>
      </p:sp>
    </p:spTree>
    <p:extLst>
      <p:ext uri="{BB962C8B-B14F-4D97-AF65-F5344CB8AC3E}">
        <p14:creationId xmlns:p14="http://schemas.microsoft.com/office/powerpoint/2010/main" val="23817240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2B7A60B-AAD5-DAAF-16D7-4DD2B2F5B401}"/>
              </a:ext>
            </a:extLst>
          </p:cNvPr>
          <p:cNvGrpSpPr/>
          <p:nvPr/>
        </p:nvGrpSpPr>
        <p:grpSpPr>
          <a:xfrm>
            <a:off x="5693776" y="236824"/>
            <a:ext cx="2658324" cy="2458227"/>
            <a:chOff x="38200" y="3893851"/>
            <a:chExt cx="2658324" cy="2458227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D1D85D95-D691-9B06-B4C8-922F565100BD}"/>
                </a:ext>
              </a:extLst>
            </p:cNvPr>
            <p:cNvGrpSpPr/>
            <p:nvPr/>
          </p:nvGrpSpPr>
          <p:grpSpPr>
            <a:xfrm>
              <a:off x="38200" y="3893851"/>
              <a:ext cx="2658324" cy="2458227"/>
              <a:chOff x="592332" y="3855453"/>
              <a:chExt cx="2543698" cy="2300938"/>
            </a:xfrm>
          </p:grpSpPr>
          <p:pic>
            <p:nvPicPr>
              <p:cNvPr id="12" name="Picture 11" descr="A circular object with triangles in the center&#10;&#10;Description automatically generated">
                <a:extLst>
                  <a:ext uri="{FF2B5EF4-FFF2-40B4-BE49-F238E27FC236}">
                    <a16:creationId xmlns:a16="http://schemas.microsoft.com/office/drawing/2014/main" id="{BA358B03-BB16-3602-2AFB-4A10EDCB5D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92332" y="3855453"/>
                <a:ext cx="2543698" cy="2300938"/>
              </a:xfrm>
              <a:prstGeom prst="rect">
                <a:avLst/>
              </a:prstGeom>
            </p:spPr>
          </p:pic>
          <p:pic>
            <p:nvPicPr>
              <p:cNvPr id="9" name="Picture 8" descr="A close up of a swinger&#10;&#10;Description automatically generated">
                <a:extLst>
                  <a:ext uri="{FF2B5EF4-FFF2-40B4-BE49-F238E27FC236}">
                    <a16:creationId xmlns:a16="http://schemas.microsoft.com/office/drawing/2014/main" id="{D8B9904C-AC89-7F9A-A721-563C89C969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084137">
                <a:off x="2487632" y="4341057"/>
                <a:ext cx="407505" cy="244503"/>
              </a:xfrm>
              <a:prstGeom prst="rect">
                <a:avLst/>
              </a:prstGeom>
            </p:spPr>
          </p:pic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C24C422-B76D-78CC-749D-4A4EA6643A5A}"/>
                </a:ext>
              </a:extLst>
            </p:cNvPr>
            <p:cNvSpPr txBox="1"/>
            <p:nvPr/>
          </p:nvSpPr>
          <p:spPr>
            <a:xfrm>
              <a:off x="428984" y="6044301"/>
              <a:ext cx="1559077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noProof="0" dirty="0">
                  <a:solidFill>
                    <a:schemeClr val="accent1"/>
                  </a:solidFill>
                </a:rPr>
                <a:t>ITS2 Inner Barrel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F22083B-F8DD-4A0A-B7A9-B6D84EC9F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66" y="223075"/>
            <a:ext cx="11135734" cy="961499"/>
          </a:xfrm>
        </p:spPr>
        <p:txBody>
          <a:bodyPr>
            <a:normAutofit/>
          </a:bodyPr>
          <a:lstStyle/>
          <a:p>
            <a:r>
              <a:rPr lang="en-US" noProof="0" dirty="0"/>
              <a:t>ITS3 </a:t>
            </a:r>
          </a:p>
        </p:txBody>
      </p:sp>
      <p:pic>
        <p:nvPicPr>
          <p:cNvPr id="6" name="Shape 112">
            <a:extLst>
              <a:ext uri="{FF2B5EF4-FFF2-40B4-BE49-F238E27FC236}">
                <a16:creationId xmlns:a16="http://schemas.microsoft.com/office/drawing/2014/main" id="{E3AF635A-258B-4747-9688-DDD44F20327D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62589" y="141935"/>
            <a:ext cx="711345" cy="9615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B1A3811-FF43-0B3D-7F06-96144CD6EFD1}"/>
              </a:ext>
            </a:extLst>
          </p:cNvPr>
          <p:cNvSpPr txBox="1"/>
          <p:nvPr/>
        </p:nvSpPr>
        <p:spPr>
          <a:xfrm>
            <a:off x="108742" y="1142506"/>
            <a:ext cx="5788015" cy="1723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900" noProof="0" dirty="0"/>
              <a:t>Replacing the 3 innermost layers with new ultra-light, truly cylindrical layers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noProof="0" dirty="0"/>
              <a:t>Reduced material budget (from 0.36% to 0.09% X</a:t>
            </a:r>
            <a:r>
              <a:rPr lang="en-US" sz="1700" baseline="-25000" noProof="0" dirty="0"/>
              <a:t>0 </a:t>
            </a:r>
            <a:r>
              <a:rPr lang="en-US" sz="1700" noProof="0" dirty="0"/>
              <a:t>per layer) with a very homogenous material distribution by removing water cooling, circuit boards and mechanical support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noProof="0" dirty="0"/>
              <a:t>Closer to the interaction point (from 23 to 19 mm)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B78E7D0-F735-6EA9-3871-AB9F9F8EBE74}"/>
              </a:ext>
            </a:extLst>
          </p:cNvPr>
          <p:cNvGrpSpPr/>
          <p:nvPr/>
        </p:nvGrpSpPr>
        <p:grpSpPr>
          <a:xfrm>
            <a:off x="217864" y="4231825"/>
            <a:ext cx="5657195" cy="2093036"/>
            <a:chOff x="6356487" y="1347308"/>
            <a:chExt cx="5657195" cy="2093036"/>
          </a:xfrm>
        </p:grpSpPr>
        <p:pic>
          <p:nvPicPr>
            <p:cNvPr id="15" name="Picture 14" descr="A graph of different colors&#10;&#10;Description automatically generated">
              <a:extLst>
                <a:ext uri="{FF2B5EF4-FFF2-40B4-BE49-F238E27FC236}">
                  <a16:creationId xmlns:a16="http://schemas.microsoft.com/office/drawing/2014/main" id="{32A5F550-8D2A-035C-F6CF-C165CFA649D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56487" y="1347308"/>
              <a:ext cx="2737284" cy="2093036"/>
            </a:xfrm>
            <a:prstGeom prst="rect">
              <a:avLst/>
            </a:prstGeom>
          </p:spPr>
        </p:pic>
        <p:pic>
          <p:nvPicPr>
            <p:cNvPr id="17" name="Picture 16" descr="A graph of a graph&#10;&#10;Description automatically generated">
              <a:extLst>
                <a:ext uri="{FF2B5EF4-FFF2-40B4-BE49-F238E27FC236}">
                  <a16:creationId xmlns:a16="http://schemas.microsoft.com/office/drawing/2014/main" id="{2D9A788D-0C77-3542-956B-44C3C5F8D67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69069" y="1347308"/>
              <a:ext cx="2744613" cy="2093036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7CB8EC3-CA57-EA2D-E64B-B68536C6FBC3}"/>
                </a:ext>
              </a:extLst>
            </p:cNvPr>
            <p:cNvSpPr txBox="1"/>
            <p:nvPr/>
          </p:nvSpPr>
          <p:spPr>
            <a:xfrm>
              <a:off x="7344086" y="1393365"/>
              <a:ext cx="7620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noProof="0" dirty="0"/>
                <a:t>ITS2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9213611-EBC5-EE21-D7AA-6302DD85043D}"/>
                </a:ext>
              </a:extLst>
            </p:cNvPr>
            <p:cNvSpPr txBox="1"/>
            <p:nvPr/>
          </p:nvSpPr>
          <p:spPr>
            <a:xfrm>
              <a:off x="9775794" y="1402058"/>
              <a:ext cx="7620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noProof="0" dirty="0"/>
                <a:t>ITS3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E131C1A-638D-2D88-1817-D448743A8FF3}"/>
              </a:ext>
            </a:extLst>
          </p:cNvPr>
          <p:cNvGrpSpPr/>
          <p:nvPr/>
        </p:nvGrpSpPr>
        <p:grpSpPr>
          <a:xfrm>
            <a:off x="8195991" y="1453296"/>
            <a:ext cx="3777943" cy="2434472"/>
            <a:chOff x="3768556" y="3750561"/>
            <a:chExt cx="3752221" cy="2222156"/>
          </a:xfrm>
        </p:grpSpPr>
        <p:pic>
          <p:nvPicPr>
            <p:cNvPr id="18" name="Picture 17" descr="A close-up of a plastic case&#10;&#10;Description automatically generated">
              <a:extLst>
                <a:ext uri="{FF2B5EF4-FFF2-40B4-BE49-F238E27FC236}">
                  <a16:creationId xmlns:a16="http://schemas.microsoft.com/office/drawing/2014/main" id="{2BEB43C9-91C8-9D29-2253-E7BA9D7B53D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68556" y="3750561"/>
              <a:ext cx="3752221" cy="2222156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DE2F812-D9DA-85D9-3BF5-B03D0F03EB64}"/>
                </a:ext>
              </a:extLst>
            </p:cNvPr>
            <p:cNvSpPr txBox="1"/>
            <p:nvPr/>
          </p:nvSpPr>
          <p:spPr>
            <a:xfrm>
              <a:off x="4464591" y="4109982"/>
              <a:ext cx="568300" cy="315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noProof="0" dirty="0">
                  <a:solidFill>
                    <a:schemeClr val="accent1"/>
                  </a:solidFill>
                </a:rPr>
                <a:t>ITS3</a:t>
              </a:r>
            </a:p>
          </p:txBody>
        </p:sp>
      </p:grp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87137CE6-8C71-9290-9FC2-B65B7286F80F}"/>
              </a:ext>
            </a:extLst>
          </p:cNvPr>
          <p:cNvSpPr/>
          <p:nvPr/>
        </p:nvSpPr>
        <p:spPr>
          <a:xfrm rot="1201883">
            <a:off x="8433735" y="1110214"/>
            <a:ext cx="310719" cy="1184120"/>
          </a:xfrm>
          <a:prstGeom prst="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2992D6-39E2-6AA9-191E-13997BA8F0D8}"/>
              </a:ext>
            </a:extLst>
          </p:cNvPr>
          <p:cNvSpPr txBox="1"/>
          <p:nvPr/>
        </p:nvSpPr>
        <p:spPr>
          <a:xfrm>
            <a:off x="404968" y="3375780"/>
            <a:ext cx="5237970" cy="584775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en-US" sz="1600" noProof="0" dirty="0"/>
              <a:t>Improved vertexing performance and reduced backgrounds for heavy-</a:t>
            </a:r>
            <a:r>
              <a:rPr lang="en-US" sz="1600" noProof="0" dirty="0" err="1"/>
              <a:t>flavour</a:t>
            </a:r>
            <a:r>
              <a:rPr lang="en-US" sz="1600" noProof="0" dirty="0"/>
              <a:t> signals and for low-mass </a:t>
            </a:r>
            <a:r>
              <a:rPr lang="en-US" sz="1600" noProof="0" dirty="0" err="1"/>
              <a:t>dielectrons</a:t>
            </a:r>
            <a:endParaRPr lang="en-US" sz="1600" noProof="0" dirty="0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A8F847C8-8A94-BE3E-768E-533B87FC4143}"/>
              </a:ext>
            </a:extLst>
          </p:cNvPr>
          <p:cNvSpPr/>
          <p:nvPr/>
        </p:nvSpPr>
        <p:spPr>
          <a:xfrm rot="5400000">
            <a:off x="2624927" y="2334496"/>
            <a:ext cx="498314" cy="1505177"/>
          </a:xfrm>
          <a:prstGeom prst="rightArrow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10" name="Picture 9" descr="A table with text and numbers&#10;&#10;Description automatically generated">
            <a:extLst>
              <a:ext uri="{FF2B5EF4-FFF2-40B4-BE49-F238E27FC236}">
                <a16:creationId xmlns:a16="http://schemas.microsoft.com/office/drawing/2014/main" id="{4902F648-92E6-FE3E-4E89-6937E7CA39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5644" y="3952297"/>
            <a:ext cx="5246914" cy="2439267"/>
          </a:xfrm>
          <a:prstGeom prst="rect">
            <a:avLst/>
          </a:prstGeom>
        </p:spPr>
      </p:pic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1C78BCD9-F64A-01F0-FCDB-ED7D2B1E8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6EADC-8D37-4242-AC24-E977C76F224C}" type="slidenum">
              <a:rPr lang="en-US" noProof="0" smtClean="0"/>
              <a:t>29</a:t>
            </a:fld>
            <a:endParaRPr lang="en-US" noProof="0" dirty="0"/>
          </a:p>
        </p:txBody>
      </p:sp>
      <p:sp>
        <p:nvSpPr>
          <p:cNvPr id="25" name="Date Placeholder 24">
            <a:extLst>
              <a:ext uri="{FF2B5EF4-FFF2-40B4-BE49-F238E27FC236}">
                <a16:creationId xmlns:a16="http://schemas.microsoft.com/office/drawing/2014/main" id="{8253A4F8-4A8B-6BE2-D89C-2BD2B2CF6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/>
              <a:t>03/09/2026 J. Liu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619101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BF1DD1833B4F4BBA4CF6E0058CC522" ma:contentTypeVersion="2" ma:contentTypeDescription="Create a new document." ma:contentTypeScope="" ma:versionID="2bf61539d5564ec5a3958edf19d3dd34">
  <xsd:schema xmlns:xsd="http://www.w3.org/2001/XMLSchema" xmlns:xs="http://www.w3.org/2001/XMLSchema" xmlns:p="http://schemas.microsoft.com/office/2006/metadata/properties" xmlns:ns3="b1483758-8589-43e6-98bb-2b4128f0bb72" targetNamespace="http://schemas.microsoft.com/office/2006/metadata/properties" ma:root="true" ma:fieldsID="35113071432c82c7ebf3c355dee06824" ns3:_="">
    <xsd:import namespace="b1483758-8589-43e6-98bb-2b4128f0bb7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483758-8589-43e6-98bb-2b4128f0bb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99DAA7C-62AD-4FC6-9BAA-93E452F1B65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FAAD699-873A-4F86-9843-84D23D59E786}">
  <ds:schemaRefs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purl.org/dc/dcmitype/"/>
    <ds:schemaRef ds:uri="http://purl.org/dc/terms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b1483758-8589-43e6-98bb-2b4128f0bb72"/>
  </ds:schemaRefs>
</ds:datastoreItem>
</file>

<file path=customXml/itemProps3.xml><?xml version="1.0" encoding="utf-8"?>
<ds:datastoreItem xmlns:ds="http://schemas.openxmlformats.org/officeDocument/2006/customXml" ds:itemID="{41006B80-D39E-4DB2-BB51-C0BAA55274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483758-8589-43e6-98bb-2b4128f0bb7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76206</TotalTime>
  <Words>2410</Words>
  <Application>Microsoft Office PowerPoint</Application>
  <PresentationFormat>Widescreen</PresentationFormat>
  <Paragraphs>372</Paragraphs>
  <Slides>29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42" baseType="lpstr">
      <vt:lpstr>等线</vt:lpstr>
      <vt:lpstr>-apple-system</vt:lpstr>
      <vt:lpstr>Arial</vt:lpstr>
      <vt:lpstr>Calibri</vt:lpstr>
      <vt:lpstr>Calibri Light</vt:lpstr>
      <vt:lpstr>Calibri-Bold</vt:lpstr>
      <vt:lpstr>Calibri-Italic</vt:lpstr>
      <vt:lpstr>Cambria Math</vt:lpstr>
      <vt:lpstr>DejaVuSans</vt:lpstr>
      <vt:lpstr>sourcesans-regular</vt:lpstr>
      <vt:lpstr>SymbolMT</vt:lpstr>
      <vt:lpstr>Wingdings</vt:lpstr>
      <vt:lpstr>Office 主题​​</vt:lpstr>
      <vt:lpstr>Run 3 experience with the ALICE ITS2: operation, performance and lessons learned</vt:lpstr>
      <vt:lpstr>Inner Tracking System upgrade (ITS2)</vt:lpstr>
      <vt:lpstr>ALPIDE: ALICE PIxel DEtector </vt:lpstr>
      <vt:lpstr>﻿ITS2 system architecture</vt:lpstr>
      <vt:lpstr>﻿ITS2 system architecture</vt:lpstr>
      <vt:lpstr>﻿ITS2 system architecture</vt:lpstr>
      <vt:lpstr>ALICE and ITS2 in Run 3 </vt:lpstr>
      <vt:lpstr>Calibration</vt:lpstr>
      <vt:lpstr>Detection efficiency </vt:lpstr>
      <vt:lpstr>Impact parameter resolution​</vt:lpstr>
      <vt:lpstr>Detection of weakly decaying particles</vt:lpstr>
      <vt:lpstr>Particle identification </vt:lpstr>
      <vt:lpstr>Lessons learned – high-speed link and powering</vt:lpstr>
      <vt:lpstr>Lessons learned – beam background </vt:lpstr>
      <vt:lpstr>Summary</vt:lpstr>
      <vt:lpstr>Backup</vt:lpstr>
      <vt:lpstr>ITS1 vs ITS2 </vt:lpstr>
      <vt:lpstr>ITS2 Barrels </vt:lpstr>
      <vt:lpstr>Layer and Barrel Assembly</vt:lpstr>
      <vt:lpstr>Installation</vt:lpstr>
      <vt:lpstr>DCS and safety system</vt:lpstr>
      <vt:lpstr>Time-dependent acceptance maps</vt:lpstr>
      <vt:lpstr>Tracking</vt:lpstr>
      <vt:lpstr>Online/Offline (O2)</vt:lpstr>
      <vt:lpstr>Calibration</vt:lpstr>
      <vt:lpstr>ALPIDE continuous readout mode</vt:lpstr>
      <vt:lpstr>High-speed link phase offset</vt:lpstr>
      <vt:lpstr>Beam background: dominant source and mitigation</vt:lpstr>
      <vt:lpstr>ITS3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ITS2</dc:title>
  <dc:creator>JIAN LIU</dc:creator>
  <cp:lastModifiedBy>Liu, Jian [jianliu]</cp:lastModifiedBy>
  <cp:revision>1765</cp:revision>
  <dcterms:created xsi:type="dcterms:W3CDTF">2018-11-23T15:40:49Z</dcterms:created>
  <dcterms:modified xsi:type="dcterms:W3CDTF">2026-09-03T12:56:07Z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0x01010014BF1DD1833B4F4BBA4CF6E0058CC522</vt:lpwstr>
  </property>
</Properties>
</file>