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301" r:id="rId2"/>
    <p:sldId id="369" r:id="rId3"/>
    <p:sldId id="365" r:id="rId4"/>
    <p:sldId id="368" r:id="rId5"/>
    <p:sldId id="315" r:id="rId6"/>
    <p:sldId id="345" r:id="rId7"/>
    <p:sldId id="358" r:id="rId8"/>
    <p:sldId id="370" r:id="rId9"/>
    <p:sldId id="270" r:id="rId10"/>
    <p:sldId id="343" r:id="rId11"/>
    <p:sldId id="267" r:id="rId12"/>
    <p:sldId id="273" r:id="rId13"/>
    <p:sldId id="330" r:id="rId14"/>
    <p:sldId id="317" r:id="rId15"/>
    <p:sldId id="329" r:id="rId16"/>
    <p:sldId id="371" r:id="rId17"/>
    <p:sldId id="331" r:id="rId18"/>
    <p:sldId id="274" r:id="rId19"/>
    <p:sldId id="276" r:id="rId20"/>
    <p:sldId id="275" r:id="rId21"/>
    <p:sldId id="332" r:id="rId22"/>
    <p:sldId id="316" r:id="rId23"/>
    <p:sldId id="297" r:id="rId24"/>
    <p:sldId id="282" r:id="rId25"/>
    <p:sldId id="286" r:id="rId26"/>
    <p:sldId id="287" r:id="rId27"/>
    <p:sldId id="291" r:id="rId28"/>
    <p:sldId id="288" r:id="rId29"/>
    <p:sldId id="307" r:id="rId30"/>
    <p:sldId id="303" r:id="rId31"/>
    <p:sldId id="318" r:id="rId32"/>
    <p:sldId id="344" r:id="rId33"/>
    <p:sldId id="296" r:id="rId34"/>
    <p:sldId id="355" r:id="rId35"/>
    <p:sldId id="366" r:id="rId36"/>
    <p:sldId id="367" r:id="rId37"/>
    <p:sldId id="352" r:id="rId38"/>
    <p:sldId id="362" r:id="rId39"/>
    <p:sldId id="320" r:id="rId40"/>
    <p:sldId id="349" r:id="rId41"/>
    <p:sldId id="261" r:id="rId42"/>
    <p:sldId id="294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252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7930" autoAdjust="0"/>
    <p:restoredTop sz="94648" autoAdjust="0"/>
  </p:normalViewPr>
  <p:slideViewPr>
    <p:cSldViewPr>
      <p:cViewPr>
        <p:scale>
          <a:sx n="69" d="100"/>
          <a:sy n="69" d="100"/>
        </p:scale>
        <p:origin x="-928" y="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2" d="100"/>
        <a:sy n="42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wmf"/><Relationship Id="rId1" Type="http://schemas.openxmlformats.org/officeDocument/2006/relationships/image" Target="../media/image43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6.wmf"/><Relationship Id="rId1" Type="http://schemas.openxmlformats.org/officeDocument/2006/relationships/image" Target="../media/image4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73.wmf"/><Relationship Id="rId2" Type="http://schemas.openxmlformats.org/officeDocument/2006/relationships/image" Target="../media/image72.wmf"/><Relationship Id="rId1" Type="http://schemas.openxmlformats.org/officeDocument/2006/relationships/image" Target="../media/image71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76.wmf"/><Relationship Id="rId2" Type="http://schemas.openxmlformats.org/officeDocument/2006/relationships/image" Target="../media/image75.wmf"/><Relationship Id="rId1" Type="http://schemas.openxmlformats.org/officeDocument/2006/relationships/image" Target="../media/image74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4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97.wmf"/><Relationship Id="rId2" Type="http://schemas.openxmlformats.org/officeDocument/2006/relationships/image" Target="../media/image96.wmf"/><Relationship Id="rId1" Type="http://schemas.openxmlformats.org/officeDocument/2006/relationships/image" Target="../media/image95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wmf"/><Relationship Id="rId2" Type="http://schemas.openxmlformats.org/officeDocument/2006/relationships/image" Target="../media/image115.wmf"/><Relationship Id="rId1" Type="http://schemas.openxmlformats.org/officeDocument/2006/relationships/image" Target="../media/image11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C5D8B2-409E-418C-A57A-3A8144E977E6}" type="datetimeFigureOut">
              <a:rPr lang="en-US" smtClean="0"/>
              <a:t>31-Aug-26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5714A2-1849-40CC-9ECA-FEBA48626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77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5714A2-1849-40CC-9ECA-FEBA4862623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1009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5714A2-1849-40CC-9ECA-FEBA4862623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9729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5714A2-1849-40CC-9ECA-FEBA4862623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1792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5714A2-1849-40CC-9ECA-FEBA4862623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2560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43735D-5AA6-4428-AC0F-5F6C504BA96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391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A6A6E-7A52-475D-B307-3BC96981D73B}" type="datetime1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0A29A-2038-450D-8859-C9BB361AFF07}" type="datetime1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2FAD0-E376-4758-98A5-8397E6625C3E}" type="datetime1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A300-E44F-41C1-B785-E5F14B866CB2}" type="datetime1">
              <a:rPr lang="en-US" smtClean="0"/>
              <a:t>03-Sep-26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F6694-C6DD-40C1-AF1F-BB0C3C898DA7}" type="datetime1">
              <a:rPr lang="en-US" smtClean="0"/>
              <a:t>03-Sep-26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7D285-0FBD-48A7-AFC2-E4E7C3D06B5E}" type="datetime1">
              <a:rPr lang="en-US" smtClean="0"/>
              <a:t>03-Sep-26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E9F71-7B09-46A8-83A7-D66035F5D49C}" type="datetime1">
              <a:rPr lang="en-US" smtClean="0"/>
              <a:t>03-Sep-26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00243-EA7D-477B-B57D-390AFB414844}" type="datetime1">
              <a:rPr lang="en-US" smtClean="0"/>
              <a:t>03-Sep-26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034BF-C828-4AC3-A922-94C6A446BFF4}" type="datetime1">
              <a:rPr lang="en-US" smtClean="0"/>
              <a:t>03-Sep-26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BF525-C4B1-42FF-81C8-48A594CE4F13}" type="datetime1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2D89A-44FA-4E42-B74C-FAFC0EC06C9B}" type="datetime1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5000"/>
            <a:lum/>
          </a:blip>
          <a:srcRect/>
          <a:stretch>
            <a:fillRect t="-27000" b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E07821-D5CA-4777-9C4C-B77F053E8AD0}" type="datetime1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8.png"/><Relationship Id="rId7" Type="http://schemas.microsoft.com/office/2007/relationships/hdphoto" Target="../media/hdphoto2.wd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microsoft.com/office/2007/relationships/hdphoto" Target="../media/hdphoto5.wdp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.jp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6" Type="http://schemas.microsoft.com/office/2007/relationships/hdphoto" Target="../media/hdphoto6.wdp"/><Relationship Id="rId5" Type="http://schemas.openxmlformats.org/officeDocument/2006/relationships/image" Target="../media/image28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4.wmf"/><Relationship Id="rId4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microsoft.com/office/2007/relationships/hdphoto" Target="../media/hdphoto8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microsoft.com/office/2007/relationships/hdphoto" Target="../media/hdphoto9.wd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4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43.wmf"/><Relationship Id="rId4" Type="http://schemas.openxmlformats.org/officeDocument/2006/relationships/oleObject" Target="../embeddings/oleObject3.bin"/><Relationship Id="rId9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4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45.wmf"/><Relationship Id="rId4" Type="http://schemas.openxmlformats.org/officeDocument/2006/relationships/oleObject" Target="../embeddings/oleObject5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6.png"/><Relationship Id="rId4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7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53.png"/><Relationship Id="rId12" Type="http://schemas.openxmlformats.org/officeDocument/2006/relationships/image" Target="../media/image5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52.png"/><Relationship Id="rId11" Type="http://schemas.openxmlformats.org/officeDocument/2006/relationships/image" Target="../media/image55.png"/><Relationship Id="rId5" Type="http://schemas.openxmlformats.org/officeDocument/2006/relationships/image" Target="../media/image51.png"/><Relationship Id="rId15" Type="http://schemas.openxmlformats.org/officeDocument/2006/relationships/image" Target="../media/image59.png"/><Relationship Id="rId10" Type="http://schemas.openxmlformats.org/officeDocument/2006/relationships/image" Target="../media/image50.wmf"/><Relationship Id="rId4" Type="http://schemas.openxmlformats.org/officeDocument/2006/relationships/image" Target="../media/image1.jpg"/><Relationship Id="rId9" Type="http://schemas.openxmlformats.org/officeDocument/2006/relationships/oleObject" Target="../embeddings/oleObject7.bin"/><Relationship Id="rId14" Type="http://schemas.openxmlformats.org/officeDocument/2006/relationships/image" Target="../media/image5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11" Type="http://schemas.openxmlformats.org/officeDocument/2006/relationships/image" Target="../media/image6.png"/><Relationship Id="rId5" Type="http://schemas.openxmlformats.org/officeDocument/2006/relationships/image" Target="../media/image62.png"/><Relationship Id="rId10" Type="http://schemas.microsoft.com/office/2007/relationships/hdphoto" Target="../media/hdphoto10.wdp"/><Relationship Id="rId4" Type="http://schemas.openxmlformats.org/officeDocument/2006/relationships/image" Target="../media/image61.png"/><Relationship Id="rId9" Type="http://schemas.openxmlformats.org/officeDocument/2006/relationships/image" Target="../media/image6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oleObject" Target="../embeddings/oleObject10.bin"/><Relationship Id="rId3" Type="http://schemas.openxmlformats.org/officeDocument/2006/relationships/image" Target="../media/image1.jpg"/><Relationship Id="rId7" Type="http://schemas.openxmlformats.org/officeDocument/2006/relationships/image" Target="../media/image63.png"/><Relationship Id="rId12" Type="http://schemas.openxmlformats.org/officeDocument/2006/relationships/image" Target="../media/image7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62.png"/><Relationship Id="rId11" Type="http://schemas.openxmlformats.org/officeDocument/2006/relationships/oleObject" Target="../embeddings/oleObject9.bin"/><Relationship Id="rId5" Type="http://schemas.openxmlformats.org/officeDocument/2006/relationships/image" Target="../media/image61.png"/><Relationship Id="rId15" Type="http://schemas.openxmlformats.org/officeDocument/2006/relationships/image" Target="../media/image49.png"/><Relationship Id="rId10" Type="http://schemas.openxmlformats.org/officeDocument/2006/relationships/image" Target="../media/image71.wmf"/><Relationship Id="rId4" Type="http://schemas.openxmlformats.org/officeDocument/2006/relationships/image" Target="../media/image60.png"/><Relationship Id="rId9" Type="http://schemas.openxmlformats.org/officeDocument/2006/relationships/oleObject" Target="../embeddings/oleObject8.bin"/><Relationship Id="rId14" Type="http://schemas.openxmlformats.org/officeDocument/2006/relationships/image" Target="../media/image73.w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13" Type="http://schemas.openxmlformats.org/officeDocument/2006/relationships/image" Target="../media/image76.wmf"/><Relationship Id="rId3" Type="http://schemas.openxmlformats.org/officeDocument/2006/relationships/image" Target="../media/image1.jpg"/><Relationship Id="rId7" Type="http://schemas.openxmlformats.org/officeDocument/2006/relationships/image" Target="../media/image70.png"/><Relationship Id="rId12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66.png"/><Relationship Id="rId11" Type="http://schemas.openxmlformats.org/officeDocument/2006/relationships/image" Target="../media/image75.wmf"/><Relationship Id="rId5" Type="http://schemas.openxmlformats.org/officeDocument/2006/relationships/image" Target="../media/image68.png"/><Relationship Id="rId10" Type="http://schemas.openxmlformats.org/officeDocument/2006/relationships/oleObject" Target="../embeddings/oleObject12.bin"/><Relationship Id="rId4" Type="http://schemas.openxmlformats.org/officeDocument/2006/relationships/image" Target="../media/image67.png"/><Relationship Id="rId9" Type="http://schemas.openxmlformats.org/officeDocument/2006/relationships/image" Target="../media/image74.wmf"/><Relationship Id="rId14" Type="http://schemas.openxmlformats.org/officeDocument/2006/relationships/image" Target="../media/image7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85.png"/><Relationship Id="rId7" Type="http://schemas.openxmlformats.org/officeDocument/2006/relationships/image" Target="../media/image8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84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8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13" Type="http://schemas.openxmlformats.org/officeDocument/2006/relationships/image" Target="../media/image97.wmf"/><Relationship Id="rId3" Type="http://schemas.openxmlformats.org/officeDocument/2006/relationships/image" Target="../media/image1.jpg"/><Relationship Id="rId7" Type="http://schemas.openxmlformats.org/officeDocument/2006/relationships/image" Target="../media/image101.png"/><Relationship Id="rId12" Type="http://schemas.openxmlformats.org/officeDocument/2006/relationships/oleObject" Target="../embeddings/oleObject17.bin"/><Relationship Id="rId17" Type="http://schemas.openxmlformats.org/officeDocument/2006/relationships/hyperlink" Target="mailto:CFD@0.5" TargetMode="Externa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04.png"/><Relationship Id="rId1" Type="http://schemas.openxmlformats.org/officeDocument/2006/relationships/vmlDrawing" Target="../drawings/vmlDrawing9.vml"/><Relationship Id="rId6" Type="http://schemas.openxmlformats.org/officeDocument/2006/relationships/image" Target="../media/image100.png"/><Relationship Id="rId11" Type="http://schemas.openxmlformats.org/officeDocument/2006/relationships/image" Target="../media/image96.wmf"/><Relationship Id="rId5" Type="http://schemas.openxmlformats.org/officeDocument/2006/relationships/image" Target="../media/image99.png"/><Relationship Id="rId15" Type="http://schemas.openxmlformats.org/officeDocument/2006/relationships/image" Target="../media/image103.png"/><Relationship Id="rId10" Type="http://schemas.openxmlformats.org/officeDocument/2006/relationships/oleObject" Target="../embeddings/oleObject16.bin"/><Relationship Id="rId4" Type="http://schemas.openxmlformats.org/officeDocument/2006/relationships/image" Target="../media/image98.png"/><Relationship Id="rId9" Type="http://schemas.openxmlformats.org/officeDocument/2006/relationships/image" Target="../media/image95.wmf"/><Relationship Id="rId14" Type="http://schemas.openxmlformats.org/officeDocument/2006/relationships/image" Target="../media/image10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1.png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6.xml"/><Relationship Id="rId5" Type="http://schemas.microsoft.com/office/2007/relationships/hdphoto" Target="../media/hdphoto12.wdp"/><Relationship Id="rId4" Type="http://schemas.openxmlformats.org/officeDocument/2006/relationships/image" Target="../media/image113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13" Type="http://schemas.openxmlformats.org/officeDocument/2006/relationships/oleObject" Target="../embeddings/oleObject20.bin"/><Relationship Id="rId3" Type="http://schemas.openxmlformats.org/officeDocument/2006/relationships/image" Target="../media/image117.jpeg"/><Relationship Id="rId7" Type="http://schemas.openxmlformats.org/officeDocument/2006/relationships/image" Target="../media/image119.png"/><Relationship Id="rId12" Type="http://schemas.openxmlformats.org/officeDocument/2006/relationships/image" Target="../media/image11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89.png"/><Relationship Id="rId11" Type="http://schemas.openxmlformats.org/officeDocument/2006/relationships/oleObject" Target="../embeddings/oleObject19.bin"/><Relationship Id="rId5" Type="http://schemas.openxmlformats.org/officeDocument/2006/relationships/image" Target="../media/image118.png"/><Relationship Id="rId10" Type="http://schemas.openxmlformats.org/officeDocument/2006/relationships/image" Target="../media/image114.wmf"/><Relationship Id="rId4" Type="http://schemas.microsoft.com/office/2007/relationships/hdphoto" Target="../media/hdphoto13.wdp"/><Relationship Id="rId9" Type="http://schemas.openxmlformats.org/officeDocument/2006/relationships/oleObject" Target="../embeddings/oleObject18.bin"/><Relationship Id="rId14" Type="http://schemas.openxmlformats.org/officeDocument/2006/relationships/image" Target="../media/image116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09600" y="6400800"/>
            <a:ext cx="579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.</a:t>
            </a:r>
            <a:endParaRPr lang="en-US" sz="1400" dirty="0"/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6321" y="5805595"/>
            <a:ext cx="609600" cy="6198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4775" y="5918635"/>
            <a:ext cx="1065807" cy="513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77886-7786-4A66-8FD7-5D6BF1FB5037}" type="slidenum">
              <a:rPr lang="en-US" smtClean="0"/>
              <a:t>1</a:t>
            </a:fld>
            <a:endParaRPr lang="en-US" dirty="0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344843" y="5796874"/>
            <a:ext cx="3305175" cy="687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5908785"/>
            <a:ext cx="885766" cy="521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67179" y="2885420"/>
            <a:ext cx="8962966" cy="2882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000" b="1" dirty="0" smtClean="0"/>
          </a:p>
          <a:p>
            <a:pPr algn="ctr"/>
            <a:r>
              <a:rPr lang="en-GB" sz="2800" b="1" u="sng" dirty="0" smtClean="0"/>
              <a:t>G</a:t>
            </a:r>
            <a:r>
              <a:rPr lang="en-GB" sz="2800" b="1" u="sng" dirty="0"/>
              <a:t>. </a:t>
            </a:r>
            <a:r>
              <a:rPr lang="en-GB" sz="2800" b="1" u="sng" dirty="0" smtClean="0"/>
              <a:t>La</a:t>
            </a:r>
            <a:r>
              <a:rPr lang="sr-Latn-ME" sz="2800" b="1" u="sng" dirty="0" smtClean="0"/>
              <a:t>š</a:t>
            </a:r>
            <a:r>
              <a:rPr lang="en-GB" sz="2800" b="1" u="sng" dirty="0" err="1" smtClean="0"/>
              <a:t>tovi</a:t>
            </a:r>
            <a:r>
              <a:rPr lang="sr-Latn-ME" sz="2800" b="1" u="sng" dirty="0" smtClean="0"/>
              <a:t>č</a:t>
            </a:r>
            <a:r>
              <a:rPr lang="en-GB" sz="2800" b="1" u="sng" dirty="0" err="1" smtClean="0"/>
              <a:t>ka-Medin,</a:t>
            </a:r>
            <a:r>
              <a:rPr lang="en-GB" sz="2800" b="1" u="sng" baseline="30000" dirty="0" err="1" smtClean="0"/>
              <a:t>a</a:t>
            </a:r>
            <a:r>
              <a:rPr lang="en-GB" sz="2800" b="1" u="sng" dirty="0" smtClean="0"/>
              <a:t> </a:t>
            </a:r>
            <a:r>
              <a:rPr lang="en-GB" sz="2800" dirty="0"/>
              <a:t>G. </a:t>
            </a:r>
            <a:r>
              <a:rPr lang="en-GB" sz="2800" dirty="0" err="1"/>
              <a:t>Kramberger,</a:t>
            </a:r>
            <a:r>
              <a:rPr lang="en-GB" sz="2800" baseline="30000" dirty="0" err="1"/>
              <a:t>b</a:t>
            </a:r>
            <a:r>
              <a:rPr lang="en-GB" sz="2800" dirty="0"/>
              <a:t> </a:t>
            </a:r>
            <a:r>
              <a:rPr lang="en-GB" sz="2800" dirty="0" smtClean="0"/>
              <a:t>, I. </a:t>
            </a:r>
            <a:r>
              <a:rPr lang="en-GB" sz="2800" dirty="0" err="1" smtClean="0"/>
              <a:t>Mandi</a:t>
            </a:r>
            <a:r>
              <a:rPr lang="sr-Latn-ME" sz="2800" dirty="0" smtClean="0"/>
              <a:t>ć</a:t>
            </a:r>
            <a:r>
              <a:rPr lang="en-GB" sz="2800" dirty="0" smtClean="0"/>
              <a:t>, </a:t>
            </a:r>
            <a:r>
              <a:rPr lang="en-GB" sz="2800" baseline="30000" dirty="0" smtClean="0"/>
              <a:t>b  </a:t>
            </a:r>
            <a:r>
              <a:rPr lang="en-GB" sz="2800" dirty="0" smtClean="0"/>
              <a:t>H</a:t>
            </a:r>
            <a:r>
              <a:rPr lang="en-GB" sz="2800" dirty="0"/>
              <a:t>. </a:t>
            </a:r>
            <a:r>
              <a:rPr lang="en-GB" sz="2800" dirty="0" err="1"/>
              <a:t>Ji,</a:t>
            </a:r>
            <a:r>
              <a:rPr lang="en-GB" sz="2800" baseline="30000" dirty="0" err="1"/>
              <a:t>c</a:t>
            </a:r>
            <a:r>
              <a:rPr lang="en-GB" sz="2800" dirty="0"/>
              <a:t> M. </a:t>
            </a:r>
            <a:r>
              <a:rPr lang="en-GB" sz="2800" dirty="0" err="1"/>
              <a:t>Liu,</a:t>
            </a:r>
            <a:r>
              <a:rPr lang="en-GB" sz="2800" baseline="30000" dirty="0" err="1"/>
              <a:t>c</a:t>
            </a:r>
            <a:r>
              <a:rPr lang="en-GB" sz="2800" dirty="0"/>
              <a:t>  Z. </a:t>
            </a:r>
            <a:r>
              <a:rPr lang="en-GB" sz="2800" dirty="0" err="1"/>
              <a:t>Li,</a:t>
            </a:r>
            <a:r>
              <a:rPr lang="en-GB" sz="2800" baseline="30000" dirty="0" err="1"/>
              <a:t>c</a:t>
            </a:r>
            <a:r>
              <a:rPr lang="en-GB" sz="2800" dirty="0"/>
              <a:t> J. </a:t>
            </a:r>
            <a:r>
              <a:rPr lang="en-GB" sz="2800" dirty="0" err="1"/>
              <a:t>Lu,</a:t>
            </a:r>
            <a:r>
              <a:rPr lang="en-GB" sz="2800" baseline="30000" dirty="0" err="1"/>
              <a:t>c</a:t>
            </a:r>
            <a:r>
              <a:rPr lang="en-GB" sz="2800" dirty="0"/>
              <a:t>  </a:t>
            </a:r>
            <a:r>
              <a:rPr lang="en-GB" sz="2800" dirty="0" err="1"/>
              <a:t>Z.Li,</a:t>
            </a:r>
            <a:r>
              <a:rPr lang="en-GB" sz="2800" baseline="30000" dirty="0" err="1"/>
              <a:t>d</a:t>
            </a:r>
            <a:r>
              <a:rPr lang="en-GB" sz="2800" baseline="30000" dirty="0"/>
              <a:t>   </a:t>
            </a:r>
            <a:r>
              <a:rPr lang="en-GB" sz="2800" dirty="0" smtClean="0"/>
              <a:t>and </a:t>
            </a:r>
            <a:r>
              <a:rPr lang="en-US" sz="2800" dirty="0" smtClean="0"/>
              <a:t> </a:t>
            </a:r>
            <a:r>
              <a:rPr lang="en-GB" sz="2800" dirty="0" smtClean="0"/>
              <a:t>M</a:t>
            </a:r>
            <a:r>
              <a:rPr lang="en-GB" sz="2800" dirty="0"/>
              <a:t>. </a:t>
            </a:r>
            <a:r>
              <a:rPr lang="en-GB" sz="2800" dirty="0" err="1" smtClean="0"/>
              <a:t>Rebarz</a:t>
            </a:r>
            <a:r>
              <a:rPr lang="en-GB" sz="2800" baseline="30000" dirty="0" err="1" smtClean="0"/>
              <a:t>e</a:t>
            </a:r>
            <a:endParaRPr lang="en-GB" sz="2800" baseline="30000" dirty="0" smtClean="0"/>
          </a:p>
          <a:p>
            <a:pPr lvl="0"/>
            <a:endParaRPr lang="en-GB" sz="1000" baseline="30000" dirty="0" smtClean="0">
              <a:latin typeface="+mj-lt"/>
            </a:endParaRPr>
          </a:p>
          <a:p>
            <a:pPr lvl="0"/>
            <a:endParaRPr lang="en-GB" sz="1000" baseline="30000" dirty="0" smtClean="0">
              <a:latin typeface="+mj-lt"/>
            </a:endParaRPr>
          </a:p>
          <a:p>
            <a:pPr lvl="0"/>
            <a:endParaRPr lang="en-GB" baseline="30000" dirty="0">
              <a:latin typeface="+mj-lt"/>
            </a:endParaRPr>
          </a:p>
          <a:p>
            <a:pPr lvl="0" algn="ctr"/>
            <a:r>
              <a:rPr lang="en-US" sz="1200" baseline="30000" dirty="0"/>
              <a:t>a</a:t>
            </a:r>
            <a:r>
              <a:rPr lang="en-US" sz="1200" dirty="0" smtClean="0"/>
              <a:t>Faculty </a:t>
            </a:r>
            <a:r>
              <a:rPr lang="en-US" sz="1200" dirty="0"/>
              <a:t>of Natural Sciences and Mathematics, University of Montenegro, </a:t>
            </a:r>
            <a:r>
              <a:rPr lang="en-US" sz="1200" dirty="0" err="1"/>
              <a:t>Dzordza</a:t>
            </a:r>
            <a:r>
              <a:rPr lang="en-US" sz="1200" dirty="0"/>
              <a:t> </a:t>
            </a:r>
            <a:r>
              <a:rPr lang="en-US" sz="1200" dirty="0" err="1"/>
              <a:t>Vashingtona</a:t>
            </a:r>
            <a:r>
              <a:rPr lang="en-US" sz="1200" dirty="0"/>
              <a:t> bb,, 81000, </a:t>
            </a:r>
            <a:r>
              <a:rPr lang="en-US" sz="1200" dirty="0" err="1"/>
              <a:t>Podgorica</a:t>
            </a:r>
            <a:r>
              <a:rPr lang="en-US" sz="1200" dirty="0"/>
              <a:t>, </a:t>
            </a:r>
            <a:r>
              <a:rPr lang="en-US" sz="1200" dirty="0" smtClean="0"/>
              <a:t>Montenegro, </a:t>
            </a:r>
          </a:p>
          <a:p>
            <a:pPr lvl="0" algn="ctr"/>
            <a:r>
              <a:rPr lang="en-US" sz="1200" baseline="30000" dirty="0" smtClean="0"/>
              <a:t>b</a:t>
            </a:r>
            <a:r>
              <a:rPr lang="en-US" sz="1200" dirty="0" smtClean="0"/>
              <a:t>Jozef </a:t>
            </a:r>
            <a:r>
              <a:rPr lang="en-US" sz="1200" dirty="0"/>
              <a:t>Stefan Institute, </a:t>
            </a:r>
            <a:r>
              <a:rPr lang="en-US" sz="1200" dirty="0" err="1"/>
              <a:t>Jamova</a:t>
            </a:r>
            <a:r>
              <a:rPr lang="en-US" sz="1200" dirty="0"/>
              <a:t> </a:t>
            </a:r>
            <a:r>
              <a:rPr lang="en-US" sz="1200" dirty="0" err="1"/>
              <a:t>cesta</a:t>
            </a:r>
            <a:r>
              <a:rPr lang="en-US" sz="1200" dirty="0"/>
              <a:t> 39, 10 000 Ljubljana, Slovenia</a:t>
            </a:r>
          </a:p>
          <a:p>
            <a:pPr lvl="0" algn="ctr"/>
            <a:r>
              <a:rPr lang="en-US" sz="1200" baseline="30000" dirty="0" smtClean="0"/>
              <a:t>c</a:t>
            </a:r>
            <a:r>
              <a:rPr lang="en-US" sz="1200" dirty="0" smtClean="0"/>
              <a:t>Institute </a:t>
            </a:r>
            <a:r>
              <a:rPr lang="en-US" sz="1200" dirty="0"/>
              <a:t>of Microelectronics of the Chinese Academy of Sciences ,3 </a:t>
            </a:r>
            <a:r>
              <a:rPr lang="en-US" sz="1200" dirty="0" err="1"/>
              <a:t>Beitucheng</a:t>
            </a:r>
            <a:r>
              <a:rPr lang="en-US" sz="1200" dirty="0"/>
              <a:t> West Road, </a:t>
            </a:r>
            <a:r>
              <a:rPr lang="en-US" sz="1200" dirty="0" err="1"/>
              <a:t>Chaoyang</a:t>
            </a:r>
            <a:r>
              <a:rPr lang="en-US" sz="1200" dirty="0"/>
              <a:t> District, Beijing, China </a:t>
            </a:r>
          </a:p>
          <a:p>
            <a:pPr lvl="0" algn="ctr"/>
            <a:r>
              <a:rPr lang="en-GB" sz="1200" i="1" baseline="30000" dirty="0" smtClean="0"/>
              <a:t>d</a:t>
            </a:r>
            <a:r>
              <a:rPr lang="en-GB" sz="1200" i="1" dirty="0" smtClean="0"/>
              <a:t>The </a:t>
            </a:r>
            <a:r>
              <a:rPr lang="en-GB" sz="1200" i="1" dirty="0"/>
              <a:t>School of Integrated Circuits, </a:t>
            </a:r>
            <a:r>
              <a:rPr lang="en-GB" sz="1200" i="1" dirty="0" err="1"/>
              <a:t>Ludong</a:t>
            </a:r>
            <a:r>
              <a:rPr lang="en-GB" sz="1200" i="1" dirty="0"/>
              <a:t> University, </a:t>
            </a:r>
            <a:r>
              <a:rPr lang="en-GB" sz="1200" i="1" dirty="0" err="1"/>
              <a:t>Yantai</a:t>
            </a:r>
            <a:r>
              <a:rPr lang="en-GB" sz="1200" i="1" dirty="0"/>
              <a:t> 264025, China</a:t>
            </a:r>
            <a:endParaRPr lang="en-US" sz="1200" dirty="0"/>
          </a:p>
          <a:p>
            <a:pPr lvl="0" algn="ctr"/>
            <a:r>
              <a:rPr lang="en-GB" sz="1200" i="1" baseline="30000" dirty="0" smtClean="0"/>
              <a:t>e</a:t>
            </a:r>
            <a:r>
              <a:rPr lang="en-GB" sz="1200" i="1" dirty="0" smtClean="0"/>
              <a:t>ELI </a:t>
            </a:r>
            <a:r>
              <a:rPr lang="en-GB" sz="1200" i="1" dirty="0" err="1"/>
              <a:t>Beamlines</a:t>
            </a:r>
            <a:r>
              <a:rPr lang="en-GB" sz="1200" i="1" dirty="0"/>
              <a:t> Facility, The Extreme Light Infrastructure ERIC, </a:t>
            </a:r>
            <a:r>
              <a:rPr lang="en-GB" sz="1200" i="1" dirty="0" err="1"/>
              <a:t>Za</a:t>
            </a:r>
            <a:r>
              <a:rPr lang="en-GB" sz="1200" i="1" dirty="0"/>
              <a:t> </a:t>
            </a:r>
            <a:r>
              <a:rPr lang="en-GB" sz="1200" i="1" dirty="0" err="1"/>
              <a:t>Radnicí</a:t>
            </a:r>
            <a:r>
              <a:rPr lang="en-GB" sz="1200" i="1" dirty="0"/>
              <a:t> 835, 25241 </a:t>
            </a:r>
            <a:r>
              <a:rPr lang="en-GB" sz="1200" i="1" dirty="0" err="1"/>
              <a:t>Dolní</a:t>
            </a:r>
            <a:r>
              <a:rPr lang="en-GB" sz="1200" i="1" dirty="0"/>
              <a:t> </a:t>
            </a:r>
            <a:r>
              <a:rPr lang="en-GB" sz="1200" i="1" dirty="0" err="1"/>
              <a:t>Břežany</a:t>
            </a:r>
            <a:r>
              <a:rPr lang="en-GB" sz="1200" i="1" dirty="0"/>
              <a:t>, Czech Republic</a:t>
            </a:r>
          </a:p>
          <a:p>
            <a:pPr lvl="0"/>
            <a:endParaRPr lang="en-US" sz="1000" dirty="0" smtClean="0"/>
          </a:p>
          <a:p>
            <a:endParaRPr lang="en-US" sz="1000" b="1" dirty="0"/>
          </a:p>
          <a:p>
            <a:endParaRPr lang="en-US" sz="1000" dirty="0"/>
          </a:p>
        </p:txBody>
      </p:sp>
      <p:sp>
        <p:nvSpPr>
          <p:cNvPr id="3" name="Rectangle 2"/>
          <p:cNvSpPr/>
          <p:nvPr/>
        </p:nvSpPr>
        <p:spPr>
          <a:xfrm>
            <a:off x="206276" y="2362200"/>
            <a:ext cx="85217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CERN-DRD3 </a:t>
            </a:r>
            <a:r>
              <a:rPr lang="en-US" sz="1400" dirty="0" smtClean="0"/>
              <a:t>WP2 </a:t>
            </a:r>
            <a:r>
              <a:rPr lang="en-US" sz="1400" dirty="0"/>
              <a:t>project: </a:t>
            </a:r>
            <a:endParaRPr lang="en-US" sz="1400" dirty="0" smtClean="0"/>
          </a:p>
          <a:p>
            <a:pPr algn="ctr"/>
            <a:r>
              <a:rPr lang="en-US" sz="1400" dirty="0" smtClean="0"/>
              <a:t>Novel </a:t>
            </a:r>
            <a:r>
              <a:rPr lang="en-US" sz="1400" dirty="0"/>
              <a:t>silicon 3D-trench pixel detectors based on 8-inch CMOS process (IME) </a:t>
            </a:r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676" y="5805595"/>
            <a:ext cx="938264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399721" y="990600"/>
            <a:ext cx="7772400" cy="1154151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/>
              <a:t>Self-quenching </a:t>
            </a:r>
            <a:r>
              <a:rPr lang="en-US" sz="2800" dirty="0"/>
              <a:t>of </a:t>
            </a:r>
            <a:r>
              <a:rPr lang="en-US" sz="2800" dirty="0" smtClean="0"/>
              <a:t>3D trench detectors: Geometry driven gain &amp;</a:t>
            </a:r>
            <a:r>
              <a:rPr lang="en-US" sz="2800" dirty="0" smtClean="0"/>
              <a:t> fast timing</a:t>
            </a:r>
            <a:endParaRPr lang="sr-Latn-ME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291704" y="228600"/>
            <a:ext cx="7556896" cy="38100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PSD14, 31 August -  3 September, 2026, Queen Mary University of London, UK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187D9CEB-BF54-A89A-5793-8BAC05DE7F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50018" y="6007989"/>
            <a:ext cx="1371600" cy="476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106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5000"/>
            <a:lum/>
          </a:blip>
          <a:srcRect/>
          <a:stretch>
            <a:fillRect t="-27000" b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" y="7219"/>
            <a:ext cx="8229600" cy="1143000"/>
          </a:xfrm>
        </p:spPr>
        <p:txBody>
          <a:bodyPr/>
          <a:lstStyle/>
          <a:p>
            <a:r>
              <a:rPr lang="en-US" b="1" dirty="0" smtClean="0"/>
              <a:t>Outline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223982" y="1905000"/>
            <a:ext cx="8763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en-US" sz="3200" dirty="0"/>
              <a:t>Gain in silicon and </a:t>
            </a:r>
            <a:r>
              <a:rPr lang="en-US" sz="3200" dirty="0" smtClean="0"/>
              <a:t>motivation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en-US" sz="3200" dirty="0" smtClean="0"/>
              <a:t>Overview of 3D IME-CAS devices produced  in 8 INCH CMOS compatible technology 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en-US" sz="3200" dirty="0" smtClean="0"/>
              <a:t>Two Photon Absorption - </a:t>
            </a:r>
            <a:r>
              <a:rPr lang="en-US" sz="3200" dirty="0"/>
              <a:t>Transient Current Technique studies </a:t>
            </a:r>
            <a:endParaRPr lang="en-US" sz="3200" dirty="0" smtClean="0"/>
          </a:p>
          <a:p>
            <a:pPr marL="571500" indent="-571500">
              <a:buFont typeface="Wingdings" pitchFamily="2" charset="2"/>
              <a:buChar char="Ø"/>
            </a:pPr>
            <a:r>
              <a:rPr lang="en-US" sz="3200" dirty="0" smtClean="0"/>
              <a:t>Improvements </a:t>
            </a:r>
            <a:r>
              <a:rPr lang="en-US" sz="3200" dirty="0"/>
              <a:t>of the design – future </a:t>
            </a:r>
            <a:r>
              <a:rPr lang="en-US" sz="3200" dirty="0" smtClean="0"/>
              <a:t>work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en-US" sz="3200" dirty="0" smtClean="0"/>
              <a:t>Measurements </a:t>
            </a:r>
            <a:r>
              <a:rPr lang="en-US" sz="3200" dirty="0"/>
              <a:t>of impact ionization in </a:t>
            </a:r>
            <a:r>
              <a:rPr lang="en-US" sz="3200" dirty="0" smtClean="0"/>
              <a:t>silicon using Straw (cylindrical) 3D IME-CAS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en-US" sz="3200" dirty="0" smtClean="0"/>
              <a:t>Future work &amp; Conclusions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859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"/>
            <a:lum/>
          </a:blip>
          <a:srcRect/>
          <a:stretch>
            <a:fillRect t="-27000" b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534400" cy="1143000"/>
          </a:xfrm>
        </p:spPr>
        <p:txBody>
          <a:bodyPr>
            <a:normAutofit fontScale="90000"/>
          </a:bodyPr>
          <a:lstStyle/>
          <a:p>
            <a:r>
              <a:rPr lang="en-US" sz="3200" b="1" dirty="0" smtClean="0"/>
              <a:t>Motivation</a:t>
            </a:r>
            <a:r>
              <a:rPr lang="en-US" sz="3200" dirty="0" smtClean="0"/>
              <a:t>: </a:t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b="1" dirty="0" smtClean="0">
                <a:solidFill>
                  <a:srgbClr val="FF0000"/>
                </a:solidFill>
              </a:rPr>
              <a:t>radiation hard</a:t>
            </a:r>
            <a:r>
              <a:rPr lang="en-US" sz="3200" dirty="0" smtClean="0"/>
              <a:t>, </a:t>
            </a:r>
            <a:r>
              <a:rPr lang="en-US" sz="3200" b="1" dirty="0" smtClean="0">
                <a:solidFill>
                  <a:srgbClr val="002060"/>
                </a:solidFill>
              </a:rPr>
              <a:t>fast device </a:t>
            </a:r>
            <a:r>
              <a:rPr lang="en-US" sz="3200" dirty="0" smtClean="0"/>
              <a:t>with the </a:t>
            </a:r>
            <a:r>
              <a:rPr lang="en-US" sz="3200" b="1" dirty="0" smtClean="0">
                <a:solidFill>
                  <a:schemeClr val="accent2"/>
                </a:solidFill>
              </a:rPr>
              <a:t>intrinsic gain</a:t>
            </a:r>
            <a:endParaRPr lang="en-US" sz="3200" b="1" dirty="0">
              <a:solidFill>
                <a:schemeClr val="accent2"/>
              </a:solidFill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19200"/>
            <a:ext cx="4622800" cy="2138471"/>
          </a:xfrm>
          <a:prstGeom prst="rect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9359" y="1261067"/>
            <a:ext cx="3954241" cy="2096604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30000" contrast="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481935"/>
            <a:ext cx="7010400" cy="3367959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5-Point Star 6"/>
          <p:cNvSpPr/>
          <p:nvPr/>
        </p:nvSpPr>
        <p:spPr>
          <a:xfrm>
            <a:off x="1371600" y="457200"/>
            <a:ext cx="457200" cy="30480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5-Point Star 7"/>
          <p:cNvSpPr/>
          <p:nvPr/>
        </p:nvSpPr>
        <p:spPr>
          <a:xfrm>
            <a:off x="6992178" y="447472"/>
            <a:ext cx="551621" cy="30480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5-Point Star 8"/>
          <p:cNvSpPr/>
          <p:nvPr/>
        </p:nvSpPr>
        <p:spPr>
          <a:xfrm>
            <a:off x="4343400" y="492868"/>
            <a:ext cx="508000" cy="30480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187D9CEB-BF54-A89A-5793-8BAC05DE7FD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00" y="3243653"/>
            <a:ext cx="1371600" cy="476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853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6000"/>
            <a:lum/>
          </a:blip>
          <a:srcRect/>
          <a:stretch>
            <a:fillRect t="-27000" b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Motivation: </a:t>
            </a:r>
            <a:br>
              <a:rPr lang="en-US" dirty="0" smtClean="0"/>
            </a:br>
            <a:r>
              <a:rPr lang="en-US" dirty="0" smtClean="0"/>
              <a:t>radiation hard device with gain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09" y="1905000"/>
            <a:ext cx="9067799" cy="4289214"/>
          </a:xfrm>
          <a:prstGeom prst="rect">
            <a:avLst/>
          </a:prstGeom>
          <a:noFill/>
          <a:ln w="317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085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0"/>
            <a:lum/>
          </a:blip>
          <a:srcRect/>
          <a:stretch>
            <a:fillRect t="-27000" b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77886-7786-4A66-8FD7-5D6BF1FB5037}" type="slidenum">
              <a:rPr lang="en-US" smtClean="0"/>
              <a:t>5</a:t>
            </a:fld>
            <a:endParaRPr lang="en-US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248" y="1303708"/>
            <a:ext cx="4056552" cy="4945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Oval 9"/>
          <p:cNvSpPr/>
          <p:nvPr/>
        </p:nvSpPr>
        <p:spPr>
          <a:xfrm>
            <a:off x="1653541" y="4114800"/>
            <a:ext cx="68578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1098" y="0"/>
            <a:ext cx="1146175" cy="102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37170" y="16727"/>
            <a:ext cx="7735230" cy="1066800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 smtClean="0"/>
              <a:t>IME-CAS devices overview</a:t>
            </a:r>
            <a:endParaRPr lang="sr-Latn-ME" sz="4800" dirty="0"/>
          </a:p>
        </p:txBody>
      </p:sp>
      <p:sp>
        <p:nvSpPr>
          <p:cNvPr id="3" name="Rectangle 2"/>
          <p:cNvSpPr/>
          <p:nvPr/>
        </p:nvSpPr>
        <p:spPr>
          <a:xfrm>
            <a:off x="186446" y="1114347"/>
            <a:ext cx="4309353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dirty="0" smtClean="0"/>
              <a:t>Columns </a:t>
            </a:r>
            <a:r>
              <a:rPr lang="en-US" dirty="0"/>
              <a:t>as narrow as 0.5 </a:t>
            </a:r>
            <a:r>
              <a:rPr lang="en-US" dirty="0" smtClean="0">
                <a:latin typeface="Calibri"/>
                <a:cs typeface="Calibri"/>
              </a:rPr>
              <a:t>µ</a:t>
            </a:r>
            <a:r>
              <a:rPr lang="en-US" dirty="0" smtClean="0"/>
              <a:t>m </a:t>
            </a:r>
            <a:r>
              <a:rPr lang="en-US" dirty="0"/>
              <a:t>with aspect ratios of close to 100:1. </a:t>
            </a:r>
            <a:endParaRPr lang="en-US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en-US" dirty="0"/>
              <a:t>The devices as thin as 30 </a:t>
            </a:r>
            <a:r>
              <a:rPr lang="en-US" dirty="0" smtClean="0">
                <a:latin typeface="Calibri"/>
                <a:cs typeface="Calibri"/>
              </a:rPr>
              <a:t>µ</a:t>
            </a:r>
            <a:r>
              <a:rPr lang="en-US" dirty="0" smtClean="0"/>
              <a:t>m </a:t>
            </a:r>
            <a:endParaRPr lang="en-US" dirty="0"/>
          </a:p>
          <a:p>
            <a:pPr marL="285750" indent="-285750">
              <a:buFont typeface="Wingdings" pitchFamily="2" charset="2"/>
              <a:buChar char="Ø"/>
            </a:pPr>
            <a:r>
              <a:rPr lang="en-US" dirty="0" smtClean="0"/>
              <a:t>Pixel detectors with cell </a:t>
            </a:r>
            <a:r>
              <a:rPr lang="en-US" dirty="0"/>
              <a:t>sizes down to 15x15 </a:t>
            </a:r>
            <a:r>
              <a:rPr lang="en-US" dirty="0" smtClean="0">
                <a:latin typeface="Calibri"/>
                <a:cs typeface="Calibri"/>
              </a:rPr>
              <a:t>µ</a:t>
            </a:r>
            <a:r>
              <a:rPr lang="en-US" dirty="0" smtClean="0"/>
              <a:t>m</a:t>
            </a:r>
            <a:r>
              <a:rPr lang="en-US" baseline="30000" dirty="0" smtClean="0"/>
              <a:t>2</a:t>
            </a:r>
            <a:r>
              <a:rPr lang="en-US" dirty="0"/>
              <a:t>. </a:t>
            </a:r>
          </a:p>
          <a:p>
            <a:endParaRPr lang="en-US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en-US" dirty="0" smtClean="0"/>
              <a:t>Unlike </a:t>
            </a:r>
            <a:r>
              <a:rPr lang="en-US" dirty="0"/>
              <a:t>in LGADs the gain is achieved simply by geometry and is much less affected by precise doping levels of columns.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7562" y="4648200"/>
            <a:ext cx="474235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endParaRPr lang="en-US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en-US" dirty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As </a:t>
            </a:r>
            <a:r>
              <a:rPr lang="en-US" b="1" dirty="0">
                <a:solidFill>
                  <a:srgbClr val="FF0000"/>
                </a:solidFill>
              </a:rPr>
              <a:t>the gain is achieved by geometry and doesn’t critically depend on doping levels they are much more radiation hard than LGAD detectors.</a:t>
            </a:r>
          </a:p>
        </p:txBody>
      </p:sp>
    </p:spTree>
    <p:extLst>
      <p:ext uri="{BB962C8B-B14F-4D97-AF65-F5344CB8AC3E}">
        <p14:creationId xmlns:p14="http://schemas.microsoft.com/office/powerpoint/2010/main" val="1355074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 t="-27000" b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0D049754-FEA6-491A-9D7F-E9D8B4A123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200" y="973771"/>
            <a:ext cx="4597349" cy="3749672"/>
          </a:xfrm>
          <a:prstGeom prst="rect">
            <a:avLst/>
          </a:prstGeom>
          <a:ln w="66675">
            <a:solidFill>
              <a:schemeClr val="tx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475D6BEB-7734-4528-9C9C-A71AEE7B0D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234" y="1295400"/>
            <a:ext cx="2590800" cy="257755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9818093B-E825-4545-851E-CAC98D8BD3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034" y="5218329"/>
            <a:ext cx="2133600" cy="16185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BC998843-8862-4129-B581-674182F969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84217" y="5549190"/>
            <a:ext cx="1438212" cy="11192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EFD5A8ED-57F0-4CCE-A72F-98DD8394F7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26996" y="5687566"/>
            <a:ext cx="1196038" cy="98083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35030" y="4723443"/>
            <a:ext cx="590144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/>
              <a:t>Non- HEP structures – array if tiny columns (straws</a:t>
            </a:r>
            <a:endParaRPr lang="en-US" sz="2000" dirty="0"/>
          </a:p>
        </p:txBody>
      </p:sp>
      <p:sp>
        <p:nvSpPr>
          <p:cNvPr id="9" name="Rectangle 8"/>
          <p:cNvSpPr/>
          <p:nvPr/>
        </p:nvSpPr>
        <p:spPr>
          <a:xfrm>
            <a:off x="544333" y="789105"/>
            <a:ext cx="29787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HEP structure – pixel detector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3F751E94-3DA8-4B2B-A8BE-B2CE4336C7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03455" y="5196297"/>
            <a:ext cx="2658958" cy="1335137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118353" y="4863"/>
            <a:ext cx="9025647" cy="784241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 smtClean="0"/>
              <a:t>Different IME-CAS structures</a:t>
            </a:r>
            <a:endParaRPr lang="sr-Latn-ME" sz="4800" dirty="0"/>
          </a:p>
        </p:txBody>
      </p:sp>
      <p:sp>
        <p:nvSpPr>
          <p:cNvPr id="13" name="Rectangle 12"/>
          <p:cNvSpPr/>
          <p:nvPr/>
        </p:nvSpPr>
        <p:spPr>
          <a:xfrm>
            <a:off x="6047391" y="4863748"/>
            <a:ext cx="31030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Same as gaseous detector tube</a:t>
            </a:r>
            <a:endParaRPr lang="x-none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453" y="3872959"/>
            <a:ext cx="990600" cy="682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203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6000"/>
            <a:lum/>
          </a:blip>
          <a:srcRect/>
          <a:stretch>
            <a:fillRect t="-21000" b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5" y="228600"/>
            <a:ext cx="4423930" cy="1143000"/>
          </a:xfrm>
        </p:spPr>
        <p:txBody>
          <a:bodyPr>
            <a:noAutofit/>
          </a:bodyPr>
          <a:lstStyle/>
          <a:p>
            <a:pPr algn="l"/>
            <a:r>
              <a:rPr lang="en-US" sz="4000" b="1" dirty="0" smtClean="0"/>
              <a:t>3D STRAW TUBES  </a:t>
            </a:r>
            <a:r>
              <a:rPr lang="en-US" sz="4000" dirty="0"/>
              <a:t>Impact ionization studies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8B939282-FD3B-498B-9ED4-16E342EC79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5523" y="64850"/>
            <a:ext cx="3872095" cy="3642813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9AE8B3F-B08B-4080-8C63-A060924813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0823" y="3817182"/>
            <a:ext cx="3604294" cy="2911142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9ECB9F29-D428-4533-B9F0-42C5C14135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89025" y="349088"/>
            <a:ext cx="1889924" cy="15485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E93D206-1398-4DB8-B9CB-F377BCF111F9}"/>
              </a:ext>
            </a:extLst>
          </p:cNvPr>
          <p:cNvSpPr txBox="1"/>
          <p:nvPr/>
        </p:nvSpPr>
        <p:spPr>
          <a:xfrm>
            <a:off x="5304015" y="2286000"/>
            <a:ext cx="2621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From N</a:t>
            </a:r>
            <a:r>
              <a:rPr lang="en-GB" baseline="-25000" dirty="0"/>
              <a:t>eff</a:t>
            </a:r>
            <a:r>
              <a:rPr lang="en-GB" dirty="0"/>
              <a:t>=1e12-1e14 cm</a:t>
            </a:r>
            <a:r>
              <a:rPr lang="en-GB" baseline="30000" dirty="0"/>
              <a:t>-3</a:t>
            </a:r>
            <a:endParaRPr lang="x-none" baseline="30000" dirty="0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5304015" y="2655332"/>
            <a:ext cx="365589" cy="2402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6C02F217-5EC2-4104-BE88-BB097F620B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70364" y="4087003"/>
            <a:ext cx="2797236" cy="54927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16EE547-5A17-4544-8A15-2BF77C948754}"/>
              </a:ext>
            </a:extLst>
          </p:cNvPr>
          <p:cNvSpPr txBox="1"/>
          <p:nvPr/>
        </p:nvSpPr>
        <p:spPr>
          <a:xfrm>
            <a:off x="4930744" y="5029200"/>
            <a:ext cx="22764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no gain up to some 30-40 V and then rapid increase </a:t>
            </a:r>
            <a:endParaRPr lang="x-none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6068982" y="6019800"/>
            <a:ext cx="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4B12E6E9-F4B9-4ED9-BBAE-B968A6A2FB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4058255"/>
            <a:ext cx="3757978" cy="905880"/>
          </a:xfrm>
          <a:prstGeom prst="rect">
            <a:avLst/>
          </a:prstGeom>
          <a:ln w="31750">
            <a:solidFill>
              <a:srgbClr val="FF0000"/>
            </a:solidFill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08BB94C9-EEEA-48A5-816B-09B58775D99B}"/>
              </a:ext>
            </a:extLst>
          </p:cNvPr>
          <p:cNvSpPr txBox="1"/>
          <p:nvPr/>
        </p:nvSpPr>
        <p:spPr>
          <a:xfrm>
            <a:off x="246434" y="5490865"/>
            <a:ext cx="3886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At the z=15 </a:t>
            </a:r>
            <a:r>
              <a:rPr lang="en-GB" dirty="0">
                <a:latin typeface="Symbol" panose="05050102010706020507" pitchFamily="18" charset="2"/>
              </a:rPr>
              <a:t>m</a:t>
            </a:r>
            <a:r>
              <a:rPr lang="en-GB" dirty="0"/>
              <a:t>m one can calculate analytically the gain – so fitting and extraction of impact ionization is  straightforward</a:t>
            </a:r>
            <a:endParaRPr lang="x-none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4519CD01-D793-4520-9348-4246E096FCCB}"/>
              </a:ext>
            </a:extLst>
          </p:cNvPr>
          <p:cNvSpPr txBox="1"/>
          <p:nvPr/>
        </p:nvSpPr>
        <p:spPr>
          <a:xfrm rot="16200000">
            <a:off x="3768111" y="3940452"/>
            <a:ext cx="615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Gain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C419BF87-10D6-45C5-8139-20866B1B69FA}"/>
              </a:ext>
            </a:extLst>
          </p:cNvPr>
          <p:cNvSpPr txBox="1"/>
          <p:nvPr/>
        </p:nvSpPr>
        <p:spPr>
          <a:xfrm rot="16200000">
            <a:off x="3495327" y="664440"/>
            <a:ext cx="1017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E [V/</a:t>
            </a:r>
            <a:r>
              <a:rPr lang="en-GB" dirty="0">
                <a:latin typeface="Symbol" panose="05050102010706020507" pitchFamily="18" charset="2"/>
              </a:rPr>
              <a:t>m</a:t>
            </a:r>
            <a:r>
              <a:rPr lang="en-GB" dirty="0"/>
              <a:t>m]</a:t>
            </a:r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2809" y="3681413"/>
            <a:ext cx="877887" cy="50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987B981B-D9EA-4C8C-ABC5-84DDFADED014}"/>
              </a:ext>
            </a:extLst>
          </p:cNvPr>
          <p:cNvSpPr txBox="1"/>
          <p:nvPr/>
        </p:nvSpPr>
        <p:spPr>
          <a:xfrm>
            <a:off x="1692062" y="4990608"/>
            <a:ext cx="2383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a=0.5</a:t>
            </a:r>
            <a:r>
              <a:rPr lang="en-GB" dirty="0">
                <a:latin typeface="Symbol" panose="05050102010706020507" pitchFamily="18" charset="2"/>
              </a:rPr>
              <a:t> m</a:t>
            </a:r>
            <a:r>
              <a:rPr lang="en-GB" dirty="0"/>
              <a:t>m</a:t>
            </a:r>
            <a:r>
              <a:rPr lang="en-GB" dirty="0">
                <a:latin typeface="Symbol" panose="05050102010706020507" pitchFamily="18" charset="2"/>
              </a:rPr>
              <a:t> </a:t>
            </a:r>
            <a:r>
              <a:rPr lang="en-GB" dirty="0"/>
              <a:t>and b=10 </a:t>
            </a:r>
            <a:r>
              <a:rPr lang="en-GB" dirty="0">
                <a:latin typeface="Symbol" panose="05050102010706020507" pitchFamily="18" charset="2"/>
              </a:rPr>
              <a:t>m</a:t>
            </a:r>
            <a:r>
              <a:rPr lang="en-GB" dirty="0"/>
              <a:t>m</a:t>
            </a:r>
            <a:endParaRPr lang="x-none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29FDD556-FF04-4108-B1CF-3C9C53E09775}"/>
              </a:ext>
            </a:extLst>
          </p:cNvPr>
          <p:cNvSpPr txBox="1"/>
          <p:nvPr/>
        </p:nvSpPr>
        <p:spPr>
          <a:xfrm>
            <a:off x="8218435" y="6400800"/>
            <a:ext cx="898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V</a:t>
            </a:r>
            <a:r>
              <a:rPr lang="en-GB" baseline="-25000" dirty="0" err="1"/>
              <a:t>bias</a:t>
            </a:r>
            <a:r>
              <a:rPr lang="en-GB" dirty="0"/>
              <a:t> [V</a:t>
            </a:r>
            <a:r>
              <a:rPr lang="en-GB" dirty="0">
                <a:latin typeface="Symbol" panose="05050102010706020507" pitchFamily="18" charset="2"/>
              </a:rPr>
              <a:t>]</a:t>
            </a:r>
            <a:endParaRPr lang="en-GB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90B4B347-6610-43A8-B501-DFF820BB8866}"/>
              </a:ext>
            </a:extLst>
          </p:cNvPr>
          <p:cNvSpPr txBox="1"/>
          <p:nvPr/>
        </p:nvSpPr>
        <p:spPr>
          <a:xfrm>
            <a:off x="100733" y="1741438"/>
            <a:ext cx="39478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Ideal structures to study impact ionization – especially after irradiation </a:t>
            </a:r>
            <a:r>
              <a:rPr lang="en-GB" b="1" dirty="0"/>
              <a:t>– as the field can be solved analytically</a:t>
            </a:r>
          </a:p>
          <a:p>
            <a:r>
              <a:rPr lang="en-GB" b="1" dirty="0"/>
              <a:t>Experimentally this is very complicated, but </a:t>
            </a:r>
            <a:r>
              <a:rPr lang="en-GB" b="1" dirty="0" smtClean="0"/>
              <a:t>we </a:t>
            </a:r>
            <a:r>
              <a:rPr lang="en-GB" b="1" dirty="0" smtClean="0"/>
              <a:t>managed </a:t>
            </a:r>
            <a:r>
              <a:rPr lang="en-GB" b="1" dirty="0"/>
              <a:t>to do </a:t>
            </a:r>
            <a:r>
              <a:rPr lang="en-GB" b="1" dirty="0" smtClean="0"/>
              <a:t>it</a:t>
            </a:r>
            <a:r>
              <a:rPr lang="en-GB" b="1" dirty="0">
                <a:solidFill>
                  <a:srgbClr val="00B050"/>
                </a:solidFill>
              </a:rPr>
              <a:t>.</a:t>
            </a:r>
            <a:endParaRPr lang="en-GB" b="1" dirty="0" smtClean="0">
              <a:solidFill>
                <a:srgbClr val="00B050"/>
              </a:solidFill>
            </a:endParaRPr>
          </a:p>
          <a:p>
            <a:r>
              <a:rPr lang="en-GB" b="1" dirty="0" smtClean="0"/>
              <a:t> </a:t>
            </a:r>
          </a:p>
          <a:p>
            <a:r>
              <a:rPr lang="en-GB" b="1" dirty="0" smtClean="0">
                <a:solidFill>
                  <a:srgbClr val="FF0000"/>
                </a:solidFill>
              </a:rPr>
              <a:t>Therefore, </a:t>
            </a:r>
            <a:r>
              <a:rPr lang="en-GB" b="1" dirty="0">
                <a:solidFill>
                  <a:srgbClr val="FF0000"/>
                </a:solidFill>
              </a:rPr>
              <a:t>w</a:t>
            </a:r>
            <a:r>
              <a:rPr lang="en-GB" b="1" dirty="0" smtClean="0">
                <a:solidFill>
                  <a:srgbClr val="FF0000"/>
                </a:solidFill>
              </a:rPr>
              <a:t>e </a:t>
            </a:r>
            <a:r>
              <a:rPr lang="en-GB" b="1" dirty="0">
                <a:solidFill>
                  <a:srgbClr val="FF0000"/>
                </a:solidFill>
              </a:rPr>
              <a:t>will be able to study impact ionization at severe fluences.</a:t>
            </a:r>
            <a:endParaRPr lang="x-none" b="1" dirty="0">
              <a:solidFill>
                <a:srgbClr val="FF0000"/>
              </a:solidFill>
            </a:endParaRP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101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9000"/>
            <a:lum/>
          </a:blip>
          <a:srcRect/>
          <a:stretch>
            <a:fillRect t="-27000" b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828800"/>
            <a:ext cx="91440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533400" y="152400"/>
            <a:ext cx="7430429" cy="1354873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Characterization technique: Two Photon Absorption   - TCT </a:t>
            </a:r>
            <a:endParaRPr lang="sr-Latn-ME" b="1" dirty="0"/>
          </a:p>
        </p:txBody>
      </p:sp>
      <p:sp>
        <p:nvSpPr>
          <p:cNvPr id="3" name="Rectangle 2"/>
          <p:cNvSpPr/>
          <p:nvPr/>
        </p:nvSpPr>
        <p:spPr>
          <a:xfrm>
            <a:off x="304800" y="4343400"/>
            <a:ext cx="8839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Generation of free carriers by light and observing their drift – Transient Current Technique – has been a workhorse </a:t>
            </a:r>
            <a:r>
              <a:rPr lang="en-US" dirty="0" smtClean="0"/>
              <a:t> in </a:t>
            </a:r>
            <a:r>
              <a:rPr lang="en-US" dirty="0"/>
              <a:t>many semiconductor detectors (lots of advantages):</a:t>
            </a:r>
          </a:p>
          <a:p>
            <a:r>
              <a:rPr lang="en-US" dirty="0"/>
              <a:t>➢ Two photon absorption is a step forward as it allows a very localized deposition in a voxel  (~ 1-2 mm x 10 mm) . </a:t>
            </a:r>
            <a:r>
              <a:rPr lang="en-US" dirty="0" smtClean="0"/>
              <a:t> The </a:t>
            </a:r>
            <a:r>
              <a:rPr lang="en-US" dirty="0"/>
              <a:t>key is to have very fast ~100 </a:t>
            </a:r>
            <a:r>
              <a:rPr lang="en-US" dirty="0" err="1"/>
              <a:t>fs</a:t>
            </a:r>
            <a:r>
              <a:rPr lang="en-US" dirty="0"/>
              <a:t> laser pulse focused to 1 mm with high enough energy</a:t>
            </a:r>
          </a:p>
          <a:p>
            <a:r>
              <a:rPr lang="en-US" dirty="0"/>
              <a:t>➢ 3D detectors are actually one of the best (if not the best) case studies for these </a:t>
            </a:r>
            <a:r>
              <a:rPr lang="en-US" dirty="0" err="1"/>
              <a:t>techinque</a:t>
            </a:r>
            <a:endParaRPr lang="en-US" dirty="0"/>
          </a:p>
          <a:p>
            <a:r>
              <a:rPr lang="en-US" dirty="0"/>
              <a:t>➢ Large Laser facilities (such as ELI beams in Prague) allow even more photon absorption 3PA (longer wavelengths </a:t>
            </a:r>
            <a:r>
              <a:rPr lang="en-US" dirty="0" smtClean="0"/>
              <a:t> and </a:t>
            </a:r>
            <a:r>
              <a:rPr lang="en-US" dirty="0"/>
              <a:t>more power) reaching very small voxel sizes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62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1000"/>
            <a:lum/>
          </a:blip>
          <a:srcRect/>
          <a:stretch>
            <a:fillRect t="-27000" b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77886-7786-4A66-8FD7-5D6BF1FB5037}" type="slidenum">
              <a:rPr lang="en-US" smtClean="0"/>
              <a:t>9</a:t>
            </a:fld>
            <a:endParaRPr lang="en-US" dirty="0"/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746437"/>
            <a:ext cx="2382472" cy="2977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152400"/>
            <a:ext cx="990600" cy="884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152400" y="152400"/>
            <a:ext cx="7430429" cy="1354873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TCT set at </a:t>
            </a:r>
            <a:r>
              <a:rPr lang="en-US" b="1" dirty="0" err="1" smtClean="0"/>
              <a:t>at</a:t>
            </a:r>
            <a:r>
              <a:rPr lang="en-US" b="1" dirty="0" smtClean="0"/>
              <a:t> ELI</a:t>
            </a:r>
            <a:r>
              <a:rPr lang="en-US" b="1" dirty="0" smtClean="0"/>
              <a:t> </a:t>
            </a:r>
            <a:endParaRPr lang="sr-Latn-ME" b="1" dirty="0"/>
          </a:p>
        </p:txBody>
      </p:sp>
      <p:sp>
        <p:nvSpPr>
          <p:cNvPr id="5" name="Rectangle 4"/>
          <p:cNvSpPr/>
          <p:nvPr/>
        </p:nvSpPr>
        <p:spPr>
          <a:xfrm>
            <a:off x="457200" y="5181600"/>
            <a:ext cx="843167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dirty="0"/>
              <a:t>The sample is electrically connected by wire</a:t>
            </a:r>
          </a:p>
          <a:p>
            <a:pPr algn="just"/>
            <a:r>
              <a:rPr lang="en-US" sz="1600" dirty="0"/>
              <a:t>bonds: the junction electrode is connected to high voltage (HV) via the </a:t>
            </a:r>
            <a:r>
              <a:rPr lang="en-US" sz="1600" dirty="0" smtClean="0"/>
              <a:t>Bias T </a:t>
            </a:r>
            <a:r>
              <a:rPr lang="en-US" sz="1600" dirty="0"/>
              <a:t>circuit (Particulars BT-01), while the trench electrodes are grounded. </a:t>
            </a:r>
            <a:r>
              <a:rPr lang="en-US" sz="1600" dirty="0" smtClean="0"/>
              <a:t>The transient </a:t>
            </a:r>
            <a:r>
              <a:rPr lang="en-US" sz="1600" dirty="0"/>
              <a:t>(RF) signals, decoupled from the HV by the Bias-T, are </a:t>
            </a:r>
            <a:r>
              <a:rPr lang="en-US" sz="1600" dirty="0" smtClean="0"/>
              <a:t>amplified by </a:t>
            </a:r>
            <a:r>
              <a:rPr lang="en-US" sz="1600" dirty="0"/>
              <a:t>a wideband amplifier (Particulars AM-02 A, 3GHz, 53dB) and digitized by a 2.5GHz, 20 GS/s oscilloscope</a:t>
            </a:r>
            <a:r>
              <a:rPr lang="en-US" sz="1600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905000"/>
            <a:ext cx="6192692" cy="2971800"/>
          </a:xfrm>
          <a:prstGeom prst="rect">
            <a:avLst/>
          </a:prstGeom>
          <a:noFill/>
          <a:ln w="444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2284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1543" y="304800"/>
            <a:ext cx="5791200" cy="6093594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 rot="16200000">
            <a:off x="-2305050" y="3219450"/>
            <a:ext cx="6134100" cy="914400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 smtClean="0"/>
              <a:t>Investigated Devices </a:t>
            </a:r>
            <a:endParaRPr lang="sr-Latn-ME" sz="4800" dirty="0"/>
          </a:p>
        </p:txBody>
      </p:sp>
      <p:sp>
        <p:nvSpPr>
          <p:cNvPr id="2" name="Rectangle 1"/>
          <p:cNvSpPr/>
          <p:nvPr/>
        </p:nvSpPr>
        <p:spPr>
          <a:xfrm>
            <a:off x="1447800" y="1371600"/>
            <a:ext cx="1066800" cy="1143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/>
              <a:t>1</a:t>
            </a:r>
            <a:endParaRPr lang="en-US" sz="5400" dirty="0"/>
          </a:p>
        </p:txBody>
      </p:sp>
      <p:sp>
        <p:nvSpPr>
          <p:cNvPr id="5" name="Rectangle 4"/>
          <p:cNvSpPr/>
          <p:nvPr/>
        </p:nvSpPr>
        <p:spPr>
          <a:xfrm>
            <a:off x="1447800" y="4343400"/>
            <a:ext cx="1066800" cy="1143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2</a:t>
            </a:r>
            <a:endParaRPr lang="en-US" sz="5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861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77886-7786-4A66-8FD7-5D6BF1FB5037}" type="slidenum">
              <a:rPr lang="en-US" smtClean="0"/>
              <a:t>11</a:t>
            </a:fld>
            <a:endParaRPr lang="en-US"/>
          </a:p>
        </p:txBody>
      </p:sp>
      <p:pic>
        <p:nvPicPr>
          <p:cNvPr id="5165" name="Picture 4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384" y="1420089"/>
            <a:ext cx="2492016" cy="2663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66" name="Picture 4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560" y="4199639"/>
            <a:ext cx="4470760" cy="2316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316832" y="76200"/>
            <a:ext cx="7684168" cy="1043801"/>
          </a:xfrm>
          <a:ln w="111125">
            <a:solidFill>
              <a:srgbClr val="FF0000"/>
            </a:solidFill>
          </a:ln>
        </p:spPr>
        <p:txBody>
          <a:bodyPr/>
          <a:lstStyle/>
          <a:p>
            <a:r>
              <a:rPr lang="en-US" b="1" dirty="0" smtClean="0"/>
              <a:t>     3D </a:t>
            </a:r>
            <a:r>
              <a:rPr lang="en-US" b="1" dirty="0" smtClean="0"/>
              <a:t>trench with square shape </a:t>
            </a:r>
            <a:endParaRPr lang="en-US" b="1" dirty="0"/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943677" y="1066799"/>
            <a:ext cx="800100" cy="53340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86088" y="1063591"/>
            <a:ext cx="25234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Column readout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1182121" y="3597305"/>
            <a:ext cx="6858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62000" y="4017379"/>
            <a:ext cx="411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Trench electrode (V bias)</a:t>
            </a:r>
            <a:endParaRPr lang="en-US" dirty="0"/>
          </a:p>
        </p:txBody>
      </p:sp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472709"/>
            <a:ext cx="4876800" cy="2616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8980857"/>
              </p:ext>
            </p:extLst>
          </p:nvPr>
        </p:nvGraphicFramePr>
        <p:xfrm>
          <a:off x="533400" y="4395178"/>
          <a:ext cx="3014275" cy="23065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6" name="Graph" r:id="rId7" imgW="3924300" imgH="2997200" progId="Origin50.Graph">
                  <p:embed/>
                </p:oleObj>
              </mc:Choice>
              <mc:Fallback>
                <p:oleObj name="Graph" r:id="rId7" imgW="3924300" imgH="2997200" progId="Origin50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4395178"/>
                        <a:ext cx="3014275" cy="2306510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0757" y="188885"/>
            <a:ext cx="979127" cy="874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0" y="1"/>
            <a:ext cx="943677" cy="1120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/>
              <a:t>1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982687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457199" y="5029200"/>
            <a:ext cx="86868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itchFamily="2" charset="2"/>
              <a:buChar char="ü"/>
            </a:pPr>
            <a:r>
              <a:rPr lang="en-US" sz="3600" dirty="0" smtClean="0"/>
              <a:t> </a:t>
            </a:r>
            <a:r>
              <a:rPr lang="en-US" sz="2000" dirty="0" smtClean="0"/>
              <a:t>FWHM of the profile is close to the nominal thickness which is </a:t>
            </a:r>
            <a:r>
              <a:rPr lang="en-US" sz="2000" dirty="0" smtClean="0"/>
              <a:t>30 </a:t>
            </a:r>
            <a:r>
              <a:rPr lang="en-US" sz="2000" dirty="0" smtClean="0"/>
              <a:t>um. </a:t>
            </a:r>
            <a:endParaRPr lang="en-US" sz="2000" dirty="0"/>
          </a:p>
          <a:p>
            <a:pPr marL="571500" indent="-571500">
              <a:buFont typeface="Wingdings" pitchFamily="2" charset="2"/>
              <a:buChar char="ü"/>
            </a:pPr>
            <a:r>
              <a:rPr lang="en-US" sz="2000" dirty="0" smtClean="0"/>
              <a:t>We checked  profiles in a few different points </a:t>
            </a:r>
            <a:r>
              <a:rPr lang="en-US" sz="2000" dirty="0"/>
              <a:t> </a:t>
            </a:r>
            <a:r>
              <a:rPr lang="en-US" sz="2000" dirty="0" smtClean="0"/>
              <a:t>with very similar results</a:t>
            </a:r>
            <a:r>
              <a:rPr lang="en-US" sz="2800" dirty="0" smtClean="0"/>
              <a:t>.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1066800"/>
            <a:ext cx="2321171" cy="2514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7814686"/>
              </p:ext>
            </p:extLst>
          </p:nvPr>
        </p:nvGraphicFramePr>
        <p:xfrm>
          <a:off x="457199" y="1371600"/>
          <a:ext cx="4472412" cy="34222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4" name="Graph" r:id="rId4" imgW="3920760" imgH="3000960" progId="Origin50.Graph">
                  <p:embed/>
                </p:oleObj>
              </mc:Choice>
              <mc:Fallback>
                <p:oleObj name="Graph" r:id="rId4" imgW="3920760" imgH="300096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57199" y="1371600"/>
                        <a:ext cx="4472412" cy="3422210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95250"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itle 1"/>
          <p:cNvSpPr txBox="1">
            <a:spLocks/>
          </p:cNvSpPr>
          <p:nvPr/>
        </p:nvSpPr>
        <p:spPr>
          <a:xfrm>
            <a:off x="152400" y="206375"/>
            <a:ext cx="4953000" cy="101282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 smtClean="0"/>
              <a:t>Z- Scan</a:t>
            </a:r>
            <a:endParaRPr lang="sr-Latn-ME" sz="48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578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1600200"/>
            <a:ext cx="5410200" cy="5004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52400" y="0"/>
            <a:ext cx="7848600" cy="1371600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 smtClean="0"/>
              <a:t>Waveforms at two biases: </a:t>
            </a:r>
          </a:p>
          <a:p>
            <a:r>
              <a:rPr lang="en-US" sz="4800" b="1" dirty="0" smtClean="0"/>
              <a:t>20 V and 60 V </a:t>
            </a:r>
            <a:endParaRPr lang="sr-Latn-ME" sz="4800" b="1" dirty="0"/>
          </a:p>
        </p:txBody>
      </p:sp>
      <p:sp>
        <p:nvSpPr>
          <p:cNvPr id="2" name="Rectangle 1"/>
          <p:cNvSpPr/>
          <p:nvPr/>
        </p:nvSpPr>
        <p:spPr>
          <a:xfrm>
            <a:off x="-39713" y="1573078"/>
            <a:ext cx="3212990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Another 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indicator of charge multiplication is the extended duration  of the induced signals which results from the drift of the secondary holes to the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ohmic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contacts after the primary electrons undergo multiplication. Obviously enlarged amplitude can be seen</a:t>
            </a: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525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 t="-27000" b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838201" y="152400"/>
            <a:ext cx="8001000" cy="1295400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 smtClean="0"/>
              <a:t>Charge collection and </a:t>
            </a:r>
            <a:r>
              <a:rPr lang="en-US" sz="4800" b="1" dirty="0" smtClean="0"/>
              <a:t>gain confirmation</a:t>
            </a:r>
            <a:endParaRPr lang="sr-Latn-ME" sz="4800" b="1" dirty="0"/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7437" y="1715499"/>
            <a:ext cx="5562601" cy="4248275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  <a:effectLst>
            <a:softEdge rad="112500"/>
          </a:effec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934306"/>
            <a:ext cx="1329231" cy="144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</p:pic>
      <p:sp>
        <p:nvSpPr>
          <p:cNvPr id="4" name="Rectangle 3"/>
          <p:cNvSpPr/>
          <p:nvPr/>
        </p:nvSpPr>
        <p:spPr>
          <a:xfrm>
            <a:off x="166990" y="1828800"/>
            <a:ext cx="311643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en-US" sz="2000" dirty="0" smtClean="0">
                <a:solidFill>
                  <a:schemeClr val="bg1"/>
                </a:solidFill>
              </a:rPr>
              <a:t>After the initial depletion</a:t>
            </a:r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p</a:t>
            </a:r>
            <a:r>
              <a:rPr lang="en-US" sz="2000" dirty="0" smtClean="0">
                <a:solidFill>
                  <a:schemeClr val="bg1"/>
                </a:solidFill>
              </a:rPr>
              <a:t>hase </a:t>
            </a:r>
            <a:r>
              <a:rPr lang="en-US" sz="2000" dirty="0" smtClean="0">
                <a:solidFill>
                  <a:schemeClr val="bg1"/>
                </a:solidFill>
              </a:rPr>
              <a:t>the device becomes fully depleted at around 25V, where the collected charge reaches a </a:t>
            </a:r>
            <a:r>
              <a:rPr lang="en-US" sz="2000" dirty="0" smtClean="0">
                <a:solidFill>
                  <a:schemeClr val="bg1"/>
                </a:solidFill>
              </a:rPr>
              <a:t>plateau.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66920" y="4191000"/>
            <a:ext cx="271657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en-US" dirty="0" smtClean="0">
                <a:solidFill>
                  <a:schemeClr val="bg1"/>
                </a:solidFill>
              </a:rPr>
              <a:t>Steep increase of the collected charge that coincides with the rise in the  </a:t>
            </a:r>
            <a:r>
              <a:rPr lang="en-US" dirty="0">
                <a:solidFill>
                  <a:schemeClr val="bg1"/>
                </a:solidFill>
              </a:rPr>
              <a:t>l</a:t>
            </a:r>
            <a:r>
              <a:rPr lang="en-US" dirty="0" smtClean="0">
                <a:solidFill>
                  <a:schemeClr val="bg1"/>
                </a:solidFill>
              </a:rPr>
              <a:t>eakage current clearly shows the avalanche breakdown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891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7000" b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134" y="1643180"/>
            <a:ext cx="5491466" cy="4206230"/>
          </a:xfrm>
          <a:prstGeom prst="rect">
            <a:avLst/>
          </a:prstGeom>
          <a:solidFill>
            <a:schemeClr val="bg2">
              <a:alpha val="91000"/>
            </a:schemeClr>
          </a:solidFill>
          <a:ln>
            <a:noFill/>
          </a:ln>
          <a:effectLst/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266699" y="381000"/>
            <a:ext cx="7519219" cy="838200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 smtClean="0"/>
              <a:t>Gain </a:t>
            </a:r>
            <a:r>
              <a:rPr lang="en-US" sz="4800" b="1" dirty="0" smtClean="0"/>
              <a:t>Depth Dependence</a:t>
            </a:r>
            <a:endParaRPr lang="sr-Latn-ME" sz="4800" b="1" dirty="0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636692"/>
            <a:ext cx="1584325" cy="1792287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/>
        </p:spPr>
      </p:pic>
      <p:sp>
        <p:nvSpPr>
          <p:cNvPr id="3" name="Rectangle 2"/>
          <p:cNvSpPr/>
          <p:nvPr/>
        </p:nvSpPr>
        <p:spPr>
          <a:xfrm>
            <a:off x="217251" y="1752600"/>
            <a:ext cx="3429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At 60 V  and at the depth of 25 </a:t>
            </a:r>
            <a:r>
              <a:rPr lang="en-US" sz="2800" b="1" dirty="0" smtClean="0">
                <a:solidFill>
                  <a:schemeClr val="bg1"/>
                </a:solidFill>
                <a:latin typeface="Calibri"/>
                <a:cs typeface="Calibri"/>
              </a:rPr>
              <a:t>µm</a:t>
            </a:r>
            <a:endParaRPr lang="en-US" sz="2800" b="1" dirty="0" smtClean="0">
              <a:solidFill>
                <a:schemeClr val="bg1"/>
              </a:solidFill>
            </a:endParaRPr>
          </a:p>
          <a:p>
            <a:r>
              <a:rPr lang="en-US" sz="2800" b="1" dirty="0" smtClean="0">
                <a:solidFill>
                  <a:schemeClr val="bg1"/>
                </a:solidFill>
              </a:rPr>
              <a:t>the gain is around G=Q(V</a:t>
            </a:r>
            <a:r>
              <a:rPr lang="en-US" sz="2800" b="1" dirty="0">
                <a:solidFill>
                  <a:schemeClr val="bg1"/>
                </a:solidFill>
              </a:rPr>
              <a:t>)/Q(</a:t>
            </a:r>
            <a:r>
              <a:rPr lang="en-US" sz="2800" b="1" dirty="0" err="1">
                <a:solidFill>
                  <a:schemeClr val="bg1"/>
                </a:solidFill>
              </a:rPr>
              <a:t>Vfd</a:t>
            </a:r>
            <a:r>
              <a:rPr lang="en-US" sz="2800" b="1" dirty="0">
                <a:solidFill>
                  <a:schemeClr val="bg1"/>
                </a:solidFill>
              </a:rPr>
              <a:t>)</a:t>
            </a:r>
            <a:r>
              <a:rPr lang="en-US" sz="2800" b="1" dirty="0" smtClean="0">
                <a:solidFill>
                  <a:schemeClr val="bg1"/>
                </a:solidFill>
              </a:rPr>
              <a:t>∼7.5 </a:t>
            </a:r>
            <a:endParaRPr lang="en-US" sz="2800" b="1" dirty="0">
              <a:solidFill>
                <a:schemeClr val="bg1"/>
              </a:solidFill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1219200" y="5638800"/>
            <a:ext cx="1600200" cy="381000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>
            <a:off x="1173162" y="5596744"/>
            <a:ext cx="152400" cy="10596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914400" y="5636342"/>
            <a:ext cx="1676400" cy="65165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871019" y="5829300"/>
            <a:ext cx="2286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Tip of n+ electrode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71019" y="6167854"/>
            <a:ext cx="548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Illustration of focal point at the tip </a:t>
            </a:r>
            <a:r>
              <a:rPr lang="en-US" sz="1600" dirty="0" err="1" smtClean="0">
                <a:solidFill>
                  <a:schemeClr val="bg1"/>
                </a:solidFill>
              </a:rPr>
              <a:t>positon</a:t>
            </a:r>
            <a:r>
              <a:rPr lang="en-US" sz="1600" dirty="0" smtClean="0">
                <a:solidFill>
                  <a:schemeClr val="bg1"/>
                </a:solidFill>
              </a:rPr>
              <a:t> and TPA ellipsoidal voxel</a:t>
            </a:r>
            <a:endParaRPr lang="en-US" sz="1600" dirty="0">
              <a:solidFill>
                <a:schemeClr val="bg1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3200400" y="4636692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2286000" y="296733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“cigar” </a:t>
            </a:r>
          </a:p>
          <a:p>
            <a:r>
              <a:rPr lang="en-US" dirty="0"/>
              <a:t>leaving </a:t>
            </a:r>
          </a:p>
          <a:p>
            <a:r>
              <a:rPr lang="en-US" dirty="0"/>
              <a:t>active area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85919" y="1770434"/>
            <a:ext cx="1143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TPA “cigar” leaving active area. </a:t>
            </a:r>
            <a:endParaRPr lang="en-US" dirty="0"/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7391400" y="1981200"/>
            <a:ext cx="304800" cy="67934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166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Why don’t we see early breakdown?</a:t>
            </a:r>
            <a:endParaRPr lang="en-US" dirty="0"/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830" y="1676400"/>
            <a:ext cx="6233583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152830" y="4419600"/>
            <a:ext cx="601937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Tentative explanation: </a:t>
            </a:r>
            <a:endParaRPr lang="en-US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en-US" dirty="0" smtClean="0"/>
              <a:t>For </a:t>
            </a:r>
            <a:r>
              <a:rPr lang="en-US" dirty="0"/>
              <a:t>vey narrow column the gain in a small volume creates enough charge even for </a:t>
            </a:r>
            <a:r>
              <a:rPr lang="en-US" dirty="0" err="1"/>
              <a:t>mip</a:t>
            </a:r>
            <a:r>
              <a:rPr lang="en-US" dirty="0"/>
              <a:t> to screen the field – self quenching </a:t>
            </a:r>
            <a:endParaRPr lang="en-US" dirty="0" smtClean="0"/>
          </a:p>
          <a:p>
            <a:r>
              <a:rPr lang="en-US" dirty="0" smtClean="0"/>
              <a:t>➢ </a:t>
            </a:r>
            <a:r>
              <a:rPr lang="en-US" dirty="0"/>
              <a:t>For conventional 3D this is not the case – 10 </a:t>
            </a:r>
            <a:r>
              <a:rPr lang="en-US" dirty="0" smtClean="0">
                <a:latin typeface="Calibri"/>
                <a:cs typeface="Calibri"/>
              </a:rPr>
              <a:t>µm</a:t>
            </a:r>
            <a:r>
              <a:rPr lang="en-US" dirty="0" smtClean="0"/>
              <a:t> </a:t>
            </a:r>
            <a:r>
              <a:rPr lang="en-US" dirty="0"/>
              <a:t>column is too large </a:t>
            </a:r>
            <a:endParaRPr lang="en-US" dirty="0" smtClean="0"/>
          </a:p>
          <a:p>
            <a:r>
              <a:rPr lang="en-US" dirty="0" smtClean="0"/>
              <a:t>➢ </a:t>
            </a:r>
            <a:r>
              <a:rPr lang="en-US" dirty="0"/>
              <a:t>Along the electrode the difference is very small – small density no large screening</a:t>
            </a:r>
          </a:p>
        </p:txBody>
      </p:sp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2508" y="1524000"/>
            <a:ext cx="2685397" cy="5436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781799" y="2104935"/>
            <a:ext cx="11382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Smaller density, smaller screening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422508" y="5181600"/>
            <a:ext cx="11382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Higher density, higher screening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754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7000" b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905000"/>
            <a:ext cx="4892761" cy="4657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1447800" y="311646"/>
            <a:ext cx="7848600" cy="1371600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 smtClean="0"/>
              <a:t>Gain self-quenching demonstrated </a:t>
            </a:r>
            <a:endParaRPr lang="sr-Latn-ME" sz="48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38100" y="3200400"/>
            <a:ext cx="2819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en-US" sz="3200" dirty="0" smtClean="0">
                <a:solidFill>
                  <a:schemeClr val="bg1"/>
                </a:solidFill>
              </a:rPr>
              <a:t>Gain </a:t>
            </a:r>
            <a:r>
              <a:rPr lang="en-US" sz="3200" dirty="0" err="1" smtClean="0">
                <a:solidFill>
                  <a:schemeClr val="bg1"/>
                </a:solidFill>
              </a:rPr>
              <a:t>suprression</a:t>
            </a:r>
            <a:r>
              <a:rPr lang="en-US" sz="3200" dirty="0" smtClean="0">
                <a:solidFill>
                  <a:schemeClr val="bg1"/>
                </a:solidFill>
              </a:rPr>
              <a:t> is observed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98383" y="1917834"/>
            <a:ext cx="33673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Screening observed- gain depends on carrier density</a:t>
            </a:r>
          </a:p>
        </p:txBody>
      </p:sp>
      <p:sp>
        <p:nvSpPr>
          <p:cNvPr id="5" name="Rectangle 4"/>
          <p:cNvSpPr/>
          <p:nvPr/>
        </p:nvSpPr>
        <p:spPr>
          <a:xfrm>
            <a:off x="381000" y="5065207"/>
            <a:ext cx="337533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en-US" sz="2800" b="1" dirty="0">
                <a:solidFill>
                  <a:schemeClr val="bg1"/>
                </a:solidFill>
              </a:rPr>
              <a:t>The small column diameter – gain stabilizer </a:t>
            </a:r>
            <a:r>
              <a:rPr lang="sr-Latn-ME" sz="2800" b="1" dirty="0">
                <a:solidFill>
                  <a:schemeClr val="bg1"/>
                </a:solidFill>
              </a:rPr>
              <a:t/>
            </a:r>
            <a:br>
              <a:rPr lang="sr-Latn-ME" sz="2800" b="1" dirty="0">
                <a:solidFill>
                  <a:schemeClr val="bg1"/>
                </a:solidFill>
              </a:rPr>
            </a:b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741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7000" b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3690231"/>
              </p:ext>
            </p:extLst>
          </p:nvPr>
        </p:nvGraphicFramePr>
        <p:xfrm>
          <a:off x="4009914" y="321295"/>
          <a:ext cx="3748865" cy="28696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40" name="Graph" r:id="rId4" imgW="3920760" imgH="3000960" progId="Origin50.Graph">
                  <p:embed/>
                </p:oleObj>
              </mc:Choice>
              <mc:Fallback>
                <p:oleObj name="Graph" r:id="rId4" imgW="3920760" imgH="3000960" progId="Origin50.Graph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9914" y="321295"/>
                        <a:ext cx="3748865" cy="2869669"/>
                      </a:xfrm>
                      <a:prstGeom prst="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0652426"/>
              </p:ext>
            </p:extLst>
          </p:nvPr>
        </p:nvGraphicFramePr>
        <p:xfrm>
          <a:off x="3963466" y="3352800"/>
          <a:ext cx="3885134" cy="29732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41" name="Graph" r:id="rId6" imgW="3920760" imgH="3000960" progId="Origin50.Graph">
                  <p:embed/>
                </p:oleObj>
              </mc:Choice>
              <mc:Fallback>
                <p:oleObj name="Graph" r:id="rId6" imgW="3920760" imgH="3000960" progId="Origin50.Graph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3466" y="3352800"/>
                        <a:ext cx="3885134" cy="2973207"/>
                      </a:xfrm>
                      <a:prstGeom prst="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76199" y="381000"/>
            <a:ext cx="3657601" cy="20574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/>
              <a:t>Slew Rate Depth profiling </a:t>
            </a:r>
            <a:r>
              <a:rPr lang="en-US" sz="3200" b="1" dirty="0" smtClean="0"/>
              <a:t> </a:t>
            </a:r>
            <a:endParaRPr lang="sr-Latn-ME" sz="3200" b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946" y="29369"/>
            <a:ext cx="1012010" cy="904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-54057" y="2590800"/>
            <a:ext cx="4038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1600" dirty="0" smtClean="0">
                <a:solidFill>
                  <a:schemeClr val="bg1"/>
                </a:solidFill>
              </a:rPr>
              <a:t>Signal becomes slower and arrives later with increasing depth</a:t>
            </a:r>
            <a:r>
              <a:rPr lang="en-US" sz="2400" dirty="0" smtClean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1601986"/>
            <a:ext cx="1257244" cy="136201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</p:pic>
      <p:sp>
        <p:nvSpPr>
          <p:cNvPr id="7" name="Rectangle 6"/>
          <p:cNvSpPr/>
          <p:nvPr/>
        </p:nvSpPr>
        <p:spPr>
          <a:xfrm>
            <a:off x="7921151" y="3227679"/>
            <a:ext cx="13716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Position (</a:t>
            </a:r>
            <a:r>
              <a:rPr lang="en-US" sz="1400" dirty="0" err="1">
                <a:solidFill>
                  <a:schemeClr val="bg1"/>
                </a:solidFill>
              </a:rPr>
              <a:t>x,y</a:t>
            </a:r>
            <a:r>
              <a:rPr lang="en-US" sz="1400" dirty="0">
                <a:solidFill>
                  <a:schemeClr val="bg1"/>
                </a:solidFill>
              </a:rPr>
              <a:t>) where z-scan was </a:t>
            </a:r>
            <a:r>
              <a:rPr lang="en-US" sz="1400" dirty="0" smtClean="0">
                <a:solidFill>
                  <a:schemeClr val="bg1"/>
                </a:solidFill>
              </a:rPr>
              <a:t>performed.</a:t>
            </a:r>
            <a:endParaRPr lang="en-US" sz="1400" dirty="0">
              <a:solidFill>
                <a:schemeClr val="bg1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 flipV="1">
            <a:off x="8305801" y="2244000"/>
            <a:ext cx="76199" cy="1054686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2930014" y="5486400"/>
            <a:ext cx="117986" cy="2002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10521" y="5225663"/>
            <a:ext cx="357402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Large </a:t>
            </a:r>
            <a:r>
              <a:rPr lang="en-US" sz="1400" dirty="0" smtClean="0">
                <a:solidFill>
                  <a:schemeClr val="bg1"/>
                </a:solidFill>
              </a:rPr>
              <a:t>slew rate difference </a:t>
            </a:r>
            <a:r>
              <a:rPr lang="en-US" sz="1400" dirty="0">
                <a:solidFill>
                  <a:schemeClr val="bg1"/>
                </a:solidFill>
              </a:rPr>
              <a:t>across the sensor </a:t>
            </a:r>
            <a:r>
              <a:rPr lang="en-US" sz="1400" dirty="0" smtClean="0">
                <a:solidFill>
                  <a:schemeClr val="bg1"/>
                </a:solidFill>
              </a:rPr>
              <a:t>results </a:t>
            </a:r>
            <a:r>
              <a:rPr lang="en-US" sz="1400" dirty="0">
                <a:solidFill>
                  <a:schemeClr val="bg1"/>
                </a:solidFill>
              </a:rPr>
              <a:t>in hit </a:t>
            </a:r>
            <a:r>
              <a:rPr lang="en-US" sz="1400" dirty="0" smtClean="0">
                <a:solidFill>
                  <a:schemeClr val="bg1"/>
                </a:solidFill>
              </a:rPr>
              <a:t> position dependent </a:t>
            </a:r>
            <a:r>
              <a:rPr lang="en-US" sz="1400" dirty="0">
                <a:solidFill>
                  <a:schemeClr val="bg1"/>
                </a:solidFill>
              </a:rPr>
              <a:t>jitter for </a:t>
            </a:r>
            <a:r>
              <a:rPr lang="en-US" sz="1400" dirty="0" smtClean="0">
                <a:solidFill>
                  <a:schemeClr val="bg1"/>
                </a:solidFill>
              </a:rPr>
              <a:t>MIPS:</a:t>
            </a:r>
            <a:endParaRPr lang="en-US" sz="1400" dirty="0">
              <a:solidFill>
                <a:schemeClr val="bg1"/>
              </a:solidFill>
            </a:endParaRPr>
          </a:p>
          <a:p>
            <a:pPr lvl="1"/>
            <a:r>
              <a:rPr lang="en-US" sz="1400" dirty="0">
                <a:solidFill>
                  <a:schemeClr val="bg1"/>
                </a:solidFill>
              </a:rPr>
              <a:t>➢ Timing distributions will be skewed – different to LGADs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0" y="3810000"/>
            <a:ext cx="398454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When the “cigar” enters </a:t>
            </a:r>
            <a:r>
              <a:rPr lang="en-US" dirty="0" smtClean="0">
                <a:solidFill>
                  <a:schemeClr val="bg1"/>
                </a:solidFill>
              </a:rPr>
              <a:t> substrate </a:t>
            </a:r>
            <a:r>
              <a:rPr lang="en-US" dirty="0">
                <a:solidFill>
                  <a:schemeClr val="bg1"/>
                </a:solidFill>
              </a:rPr>
              <a:t>the carriers </a:t>
            </a:r>
            <a:r>
              <a:rPr lang="en-US" dirty="0" smtClean="0">
                <a:solidFill>
                  <a:schemeClr val="bg1"/>
                </a:solidFill>
              </a:rPr>
              <a:t> need </a:t>
            </a:r>
            <a:r>
              <a:rPr lang="en-US" dirty="0">
                <a:solidFill>
                  <a:schemeClr val="bg1"/>
                </a:solidFill>
              </a:rPr>
              <a:t>to diffuse to the </a:t>
            </a:r>
            <a:r>
              <a:rPr lang="en-US" dirty="0" smtClean="0">
                <a:solidFill>
                  <a:schemeClr val="bg1"/>
                </a:solidFill>
              </a:rPr>
              <a:t> active </a:t>
            </a:r>
            <a:r>
              <a:rPr lang="en-US" dirty="0">
                <a:solidFill>
                  <a:schemeClr val="bg1"/>
                </a:solidFill>
              </a:rPr>
              <a:t>zone – longer </a:t>
            </a:r>
            <a:r>
              <a:rPr lang="en-US" dirty="0" smtClean="0">
                <a:solidFill>
                  <a:schemeClr val="bg1"/>
                </a:solidFill>
              </a:rPr>
              <a:t> signals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2667000" y="2244000"/>
            <a:ext cx="3124200" cy="1642200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849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7000" b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6211822"/>
              </p:ext>
            </p:extLst>
          </p:nvPr>
        </p:nvGraphicFramePr>
        <p:xfrm>
          <a:off x="4882833" y="3657600"/>
          <a:ext cx="3956367" cy="30271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50" name="Graph" r:id="rId4" imgW="3920760" imgH="3000960" progId="Origin50.Graph">
                  <p:embed/>
                </p:oleObj>
              </mc:Choice>
              <mc:Fallback>
                <p:oleObj name="Graph" r:id="rId4" imgW="3920760" imgH="3000960" progId="Origin50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2833" y="3657600"/>
                        <a:ext cx="3956367" cy="3027189"/>
                      </a:xfrm>
                      <a:prstGeom prst="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  <a:ln w="79375">
                        <a:solidFill>
                          <a:schemeClr val="tx1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3530347"/>
              </p:ext>
            </p:extLst>
          </p:nvPr>
        </p:nvGraphicFramePr>
        <p:xfrm>
          <a:off x="5012526" y="241043"/>
          <a:ext cx="3902873" cy="29862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51" name="Graph" r:id="rId6" imgW="3920760" imgH="3000960" progId="Origin50.Graph">
                  <p:embed/>
                </p:oleObj>
              </mc:Choice>
              <mc:Fallback>
                <p:oleObj name="Graph" r:id="rId6" imgW="3920760" imgH="3000960" progId="Origin50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2526" y="241043"/>
                        <a:ext cx="3902873" cy="2986258"/>
                      </a:xfrm>
                      <a:prstGeom prst="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  <a:ln w="85725">
                        <a:solidFill>
                          <a:schemeClr val="tx1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7434"/>
            <a:ext cx="1146175" cy="102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62000" y="3810000"/>
            <a:ext cx="28956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Already shown in previous slide but here  magnified ( selected time window  </a:t>
            </a:r>
            <a:r>
              <a:rPr lang="en-US" sz="1400" dirty="0" err="1" smtClean="0">
                <a:solidFill>
                  <a:schemeClr val="bg1"/>
                </a:solidFill>
              </a:rPr>
              <a:t>reagion</a:t>
            </a:r>
            <a:r>
              <a:rPr lang="en-US" sz="1400" dirty="0" smtClean="0">
                <a:solidFill>
                  <a:schemeClr val="bg1"/>
                </a:solidFill>
              </a:rPr>
              <a:t> ).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278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 t="-27000" b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3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2040" y="4133464"/>
            <a:ext cx="3312999" cy="2540994"/>
          </a:xfrm>
          <a:prstGeom prst="rect">
            <a:avLst/>
          </a:prstGeom>
          <a:solidFill>
            <a:schemeClr val="bg1">
              <a:lumMod val="95000"/>
            </a:schemeClr>
          </a:solidFill>
          <a:ln w="85725">
            <a:solidFill>
              <a:schemeClr val="tx1"/>
            </a:solidFill>
          </a:ln>
          <a:effectLst/>
          <a:extLst/>
        </p:spPr>
      </p:pic>
      <p:pic>
        <p:nvPicPr>
          <p:cNvPr id="19" name="Picture 3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2040" y="1419501"/>
            <a:ext cx="3326458" cy="2547925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tx1"/>
            </a:solidFill>
          </a:ln>
          <a:effectLst/>
          <a:extLst/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4107" y="13138"/>
            <a:ext cx="1146175" cy="102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6629401" cy="1742205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4000" b="1" dirty="0" smtClean="0"/>
              <a:t>Rise Time &amp; Time of  Arrival Depth Profiling</a:t>
            </a:r>
            <a:r>
              <a:rPr lang="en-US" sz="4000" b="1" dirty="0" smtClean="0"/>
              <a:t> </a:t>
            </a:r>
            <a:r>
              <a:rPr lang="sr-Latn-ME" b="1" dirty="0"/>
              <a:t/>
            </a:r>
            <a:br>
              <a:rPr lang="sr-Latn-ME" b="1" dirty="0"/>
            </a:br>
            <a:endParaRPr lang="sr-Latn-ME" b="1" dirty="0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2590800" y="3139854"/>
            <a:ext cx="815502" cy="253345"/>
          </a:xfrm>
          <a:prstGeom prst="straightConnector1">
            <a:avLst/>
          </a:prstGeom>
          <a:ln w="254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9359" y="2839772"/>
            <a:ext cx="267984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bg1"/>
                </a:solidFill>
              </a:rPr>
              <a:t>Position (</a:t>
            </a:r>
            <a:r>
              <a:rPr lang="en-US" sz="1100" dirty="0" err="1" smtClean="0">
                <a:solidFill>
                  <a:schemeClr val="bg1"/>
                </a:solidFill>
              </a:rPr>
              <a:t>x,y</a:t>
            </a:r>
            <a:r>
              <a:rPr lang="en-US" sz="1100" dirty="0" smtClean="0">
                <a:solidFill>
                  <a:schemeClr val="bg1"/>
                </a:solidFill>
              </a:rPr>
              <a:t>) where z-scan was performed and  the RT and </a:t>
            </a:r>
            <a:r>
              <a:rPr lang="en-US" sz="1100" dirty="0" err="1" smtClean="0">
                <a:solidFill>
                  <a:schemeClr val="bg1"/>
                </a:solidFill>
              </a:rPr>
              <a:t>ToA</a:t>
            </a:r>
            <a:r>
              <a:rPr lang="en-US" sz="1100" dirty="0" smtClean="0">
                <a:solidFill>
                  <a:schemeClr val="bg1"/>
                </a:solidFill>
              </a:rPr>
              <a:t> are extracted (from corresponding waveforms)</a:t>
            </a:r>
          </a:p>
        </p:txBody>
      </p:sp>
      <p:sp>
        <p:nvSpPr>
          <p:cNvPr id="9" name="Oval 8"/>
          <p:cNvSpPr/>
          <p:nvPr/>
        </p:nvSpPr>
        <p:spPr>
          <a:xfrm>
            <a:off x="3276600" y="3316826"/>
            <a:ext cx="228600" cy="152746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57011" y="5388721"/>
            <a:ext cx="444547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chemeClr val="bg1"/>
                </a:solidFill>
              </a:rPr>
              <a:t>ToA</a:t>
            </a:r>
            <a:r>
              <a:rPr lang="en-US" sz="1400" dirty="0" smtClean="0">
                <a:solidFill>
                  <a:schemeClr val="bg1"/>
                </a:solidFill>
              </a:rPr>
              <a:t> and RT is increasing  with increasing depth; </a:t>
            </a:r>
            <a:endParaRPr lang="en-US" sz="1400" dirty="0">
              <a:solidFill>
                <a:schemeClr val="bg1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US" sz="1400" dirty="0" smtClean="0">
                <a:solidFill>
                  <a:schemeClr val="bg1"/>
                </a:solidFill>
              </a:rPr>
              <a:t>gain increases </a:t>
            </a:r>
            <a:r>
              <a:rPr lang="en-US" sz="1400" dirty="0" smtClean="0">
                <a:solidFill>
                  <a:schemeClr val="bg1"/>
                </a:solidFill>
              </a:rPr>
              <a:t>but also screening effect (slower movement of clouds of holes).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8282" y="6219458"/>
            <a:ext cx="48255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When the “cigar” enters substrate the carriers need to diffuse to the active zone – longer signals</a:t>
            </a:r>
          </a:p>
        </p:txBody>
      </p:sp>
      <p:pic>
        <p:nvPicPr>
          <p:cNvPr id="13" name="Picture 26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8012" y="2590800"/>
            <a:ext cx="1709716" cy="19946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831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21000"/>
            <a:lum/>
          </a:blip>
          <a:srcRect/>
          <a:stretch>
            <a:fillRect t="-27000" b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252" y="1600200"/>
            <a:ext cx="1856984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5440" y="1600200"/>
            <a:ext cx="1866443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556524"/>
            <a:ext cx="19037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9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7961" y="1763645"/>
            <a:ext cx="62865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3675557"/>
              </p:ext>
            </p:extLst>
          </p:nvPr>
        </p:nvGraphicFramePr>
        <p:xfrm>
          <a:off x="6254813" y="3527412"/>
          <a:ext cx="2846073" cy="21840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95" name="Graph" r:id="rId9" imgW="3920760" imgH="3000960" progId="Origin50.Graph">
                  <p:embed/>
                </p:oleObj>
              </mc:Choice>
              <mc:Fallback>
                <p:oleObj name="Graph" r:id="rId9" imgW="3920760" imgH="3000960" progId="Origin50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54813" y="3527412"/>
                        <a:ext cx="2846073" cy="2184044"/>
                      </a:xfrm>
                      <a:prstGeom prst="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  <a:ln w="762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TextBox 42"/>
          <p:cNvSpPr txBox="1"/>
          <p:nvPr/>
        </p:nvSpPr>
        <p:spPr>
          <a:xfrm>
            <a:off x="1203705" y="1222927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 </a:t>
            </a:r>
            <a:r>
              <a:rPr lang="el-GR" dirty="0" smtClean="0"/>
              <a:t>μ</a:t>
            </a:r>
            <a:r>
              <a:rPr lang="en-US" dirty="0" smtClean="0"/>
              <a:t>m</a:t>
            </a:r>
            <a:endParaRPr lang="en-US" sz="1000" dirty="0"/>
          </a:p>
        </p:txBody>
      </p:sp>
      <p:sp>
        <p:nvSpPr>
          <p:cNvPr id="44" name="TextBox 43"/>
          <p:cNvSpPr txBox="1"/>
          <p:nvPr/>
        </p:nvSpPr>
        <p:spPr>
          <a:xfrm>
            <a:off x="4066067" y="1187192"/>
            <a:ext cx="782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17 </a:t>
            </a:r>
            <a:r>
              <a:rPr lang="el-GR" dirty="0" smtClean="0"/>
              <a:t>μ</a:t>
            </a:r>
            <a:r>
              <a:rPr lang="en-US" dirty="0" smtClean="0"/>
              <a:t>m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6961724" y="1230868"/>
            <a:ext cx="782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33 </a:t>
            </a:r>
            <a:r>
              <a:rPr lang="el-GR" dirty="0" smtClean="0"/>
              <a:t>μ</a:t>
            </a:r>
            <a:r>
              <a:rPr lang="en-US" dirty="0" smtClean="0"/>
              <a:t>m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8210550" y="1235446"/>
            <a:ext cx="8903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dirty="0" smtClean="0"/>
              <a:t>Charge [</a:t>
            </a:r>
            <a:r>
              <a:rPr lang="en-US" sz="1000" b="1" dirty="0" err="1" smtClean="0"/>
              <a:t>a.u</a:t>
            </a:r>
            <a:r>
              <a:rPr lang="en-US" sz="1000" b="1" dirty="0" smtClean="0"/>
              <a:t>.]</a:t>
            </a:r>
          </a:p>
        </p:txBody>
      </p:sp>
      <p:pic>
        <p:nvPicPr>
          <p:cNvPr id="36962" name="Picture 98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492" y="6035040"/>
            <a:ext cx="837166" cy="74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966" name="Picture 10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5957180"/>
            <a:ext cx="790303" cy="822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967" name="Picture 103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5938212"/>
            <a:ext cx="837637" cy="822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1397783" y="2999601"/>
            <a:ext cx="5854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35 um</a:t>
            </a:r>
            <a:endParaRPr lang="en-US" sz="1200" b="1" dirty="0"/>
          </a:p>
        </p:txBody>
      </p:sp>
      <p:sp>
        <p:nvSpPr>
          <p:cNvPr id="22" name="TextBox 21"/>
          <p:cNvSpPr txBox="1"/>
          <p:nvPr/>
        </p:nvSpPr>
        <p:spPr>
          <a:xfrm rot="16200000">
            <a:off x="313236" y="1930992"/>
            <a:ext cx="5854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35 um</a:t>
            </a:r>
            <a:endParaRPr lang="en-US" sz="1200" b="1" dirty="0"/>
          </a:p>
        </p:txBody>
      </p:sp>
      <p:pic>
        <p:nvPicPr>
          <p:cNvPr id="24" name="Picture 136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823" y="3536776"/>
            <a:ext cx="2842940" cy="2174680"/>
          </a:xfrm>
          <a:prstGeom prst="rect">
            <a:avLst/>
          </a:prstGeom>
          <a:solidFill>
            <a:schemeClr val="bg1">
              <a:lumMod val="95000"/>
              <a:alpha val="99000"/>
            </a:schemeClr>
          </a:solidFill>
          <a:ln w="69850">
            <a:solidFill>
              <a:schemeClr val="tx1">
                <a:lumMod val="65000"/>
                <a:lumOff val="35000"/>
              </a:schemeClr>
            </a:solidFill>
          </a:ln>
          <a:effectLst/>
          <a:extLst/>
        </p:spPr>
      </p:pic>
      <p:pic>
        <p:nvPicPr>
          <p:cNvPr id="25" name="Picture 138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8165" y="3581400"/>
            <a:ext cx="2784604" cy="2130056"/>
          </a:xfrm>
          <a:prstGeom prst="rect">
            <a:avLst/>
          </a:prstGeom>
          <a:solidFill>
            <a:schemeClr val="bg1">
              <a:lumMod val="95000"/>
            </a:schemeClr>
          </a:solidFill>
          <a:ln w="88900">
            <a:solidFill>
              <a:schemeClr val="tx1">
                <a:lumMod val="65000"/>
                <a:lumOff val="35000"/>
              </a:schemeClr>
            </a:solidFill>
          </a:ln>
          <a:effectLst/>
          <a:extLst/>
        </p:spPr>
      </p:pic>
      <p:sp>
        <p:nvSpPr>
          <p:cNvPr id="26" name="Title 1"/>
          <p:cNvSpPr txBox="1">
            <a:spLocks/>
          </p:cNvSpPr>
          <p:nvPr/>
        </p:nvSpPr>
        <p:spPr>
          <a:xfrm>
            <a:off x="1889076" y="-27354"/>
            <a:ext cx="4383165" cy="1112335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400" b="1" dirty="0"/>
              <a:t>Charge vs. X  </a:t>
            </a:r>
            <a:endParaRPr lang="en-US" sz="14400" b="1" dirty="0" smtClean="0"/>
          </a:p>
          <a:p>
            <a:r>
              <a:rPr lang="en-US" sz="14400" b="1" dirty="0"/>
              <a:t>Charge vs. Y</a:t>
            </a:r>
            <a:r>
              <a:rPr lang="en-US" sz="14400" b="1" dirty="0" smtClean="0"/>
              <a:t>  </a:t>
            </a:r>
            <a:endParaRPr lang="sr-Latn-ME" sz="14400" b="1" dirty="0"/>
          </a:p>
          <a:p>
            <a:endParaRPr lang="sr-Latn-ME" sz="14400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739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0"/>
            <a:lum/>
          </a:blip>
          <a:srcRect/>
          <a:stretch>
            <a:fillRect t="-27000" b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8222328" y="2481648"/>
            <a:ext cx="7248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2 </a:t>
            </a:r>
            <a:r>
              <a:rPr lang="el-GR" sz="2000" b="1" dirty="0" smtClean="0"/>
              <a:t>μ</a:t>
            </a:r>
            <a:r>
              <a:rPr lang="en-US" sz="2000" b="1" dirty="0" smtClean="0"/>
              <a:t>m</a:t>
            </a:r>
            <a:endParaRPr lang="en-US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8155179" y="4312230"/>
            <a:ext cx="8547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17 </a:t>
            </a:r>
            <a:r>
              <a:rPr lang="el-GR" sz="2000" b="1" dirty="0" smtClean="0"/>
              <a:t>μ</a:t>
            </a:r>
            <a:r>
              <a:rPr lang="en-US" sz="2000" b="1" dirty="0" smtClean="0"/>
              <a:t>m</a:t>
            </a:r>
            <a:endParaRPr lang="en-US" sz="20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8106939" y="6096000"/>
            <a:ext cx="8547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33 </a:t>
            </a:r>
            <a:r>
              <a:rPr lang="el-GR" sz="2000" b="1" dirty="0" smtClean="0"/>
              <a:t>μ</a:t>
            </a:r>
            <a:r>
              <a:rPr lang="en-US" sz="2000" b="1" dirty="0" smtClean="0"/>
              <a:t>m</a:t>
            </a:r>
            <a:endParaRPr lang="en-US" sz="2000" b="1" dirty="0"/>
          </a:p>
        </p:txBody>
      </p:sp>
      <p:pic>
        <p:nvPicPr>
          <p:cNvPr id="38919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6161" y="1119481"/>
            <a:ext cx="1909941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3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5896" y="1156057"/>
            <a:ext cx="676275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4" name="Picture 1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0131" y="4942903"/>
            <a:ext cx="1900335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5" name="Picture 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3123" y="4809934"/>
            <a:ext cx="64770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47" name="Picture 3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6236" y="3039659"/>
            <a:ext cx="1900702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483" y="3030426"/>
            <a:ext cx="64770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9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696421"/>
            <a:ext cx="1121058" cy="997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ectangle 21"/>
          <p:cNvSpPr/>
          <p:nvPr/>
        </p:nvSpPr>
        <p:spPr>
          <a:xfrm>
            <a:off x="7499298" y="873260"/>
            <a:ext cx="63767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dirty="0" smtClean="0"/>
              <a:t>RT [ns]</a:t>
            </a:r>
          </a:p>
        </p:txBody>
      </p:sp>
      <p:pic>
        <p:nvPicPr>
          <p:cNvPr id="25620" name="Picture 20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1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810769"/>
            <a:ext cx="5013706" cy="3835186"/>
          </a:xfrm>
          <a:prstGeom prst="rect">
            <a:avLst/>
          </a:prstGeom>
          <a:solidFill>
            <a:schemeClr val="bg1">
              <a:lumMod val="95000"/>
            </a:schemeClr>
          </a:solidFill>
          <a:ln w="88900">
            <a:solidFill>
              <a:schemeClr val="bg1">
                <a:lumMod val="85000"/>
              </a:schemeClr>
            </a:solidFill>
          </a:ln>
          <a:effectLst/>
          <a:extLst/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55068"/>
            <a:ext cx="1146175" cy="102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Title 1"/>
          <p:cNvSpPr txBox="1">
            <a:spLocks/>
          </p:cNvSpPr>
          <p:nvPr/>
        </p:nvSpPr>
        <p:spPr>
          <a:xfrm>
            <a:off x="609599" y="0"/>
            <a:ext cx="5140531" cy="193981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 smtClean="0"/>
          </a:p>
          <a:p>
            <a:r>
              <a:rPr lang="en-US" sz="14400" b="1" dirty="0" smtClean="0"/>
              <a:t> Lateral variation  of Rise Time (RT):</a:t>
            </a:r>
          </a:p>
          <a:p>
            <a:r>
              <a:rPr lang="en-US" sz="9600" b="1" dirty="0" smtClean="0"/>
              <a:t>In X direction 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448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0"/>
            <a:lum/>
          </a:blip>
          <a:srcRect/>
          <a:stretch>
            <a:fillRect t="-27000" b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1361" y="1981518"/>
            <a:ext cx="4041775" cy="639762"/>
          </a:xfrm>
        </p:spPr>
        <p:txBody>
          <a:bodyPr/>
          <a:lstStyle/>
          <a:p>
            <a:r>
              <a:rPr lang="en-US" dirty="0" err="1" smtClean="0"/>
              <a:t>ToA</a:t>
            </a:r>
            <a:r>
              <a:rPr lang="en-US" dirty="0" smtClean="0"/>
              <a:t> </a:t>
            </a:r>
            <a:endParaRPr lang="sr-Latn-ME" dirty="0"/>
          </a:p>
        </p:txBody>
      </p:sp>
      <p:pic>
        <p:nvPicPr>
          <p:cNvPr id="9" name="Picture 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3255" y="349816"/>
            <a:ext cx="2095256" cy="2009385"/>
          </a:xfrm>
          <a:prstGeom prst="rect">
            <a:avLst/>
          </a:prstGeom>
          <a:noFill/>
          <a:ln w="539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5543" y="2590800"/>
            <a:ext cx="2095256" cy="2006242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5543" y="4831542"/>
            <a:ext cx="2095256" cy="1925646"/>
          </a:xfrm>
          <a:prstGeom prst="rect">
            <a:avLst/>
          </a:prstGeom>
          <a:noFill/>
          <a:ln w="476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114" y="2155723"/>
            <a:ext cx="4369960" cy="33459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1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389290"/>
            <a:ext cx="676275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9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7021" y="5720868"/>
            <a:ext cx="1164370" cy="103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331961" y="-128587"/>
            <a:ext cx="4929430" cy="228431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4400" b="1" dirty="0" smtClean="0"/>
          </a:p>
          <a:p>
            <a:r>
              <a:rPr lang="en-US" sz="14400" b="1" dirty="0" smtClean="0"/>
              <a:t>Lateral variation of </a:t>
            </a:r>
            <a:r>
              <a:rPr lang="en-US" sz="14400" b="1" dirty="0" err="1" smtClean="0"/>
              <a:t>ToA</a:t>
            </a:r>
            <a:r>
              <a:rPr lang="en-US" sz="14400" b="1" dirty="0" smtClean="0"/>
              <a:t>: </a:t>
            </a:r>
          </a:p>
          <a:p>
            <a:r>
              <a:rPr lang="en-US" sz="7200" b="1" dirty="0" smtClean="0"/>
              <a:t>In X direction</a:t>
            </a:r>
            <a:endParaRPr lang="sr-Latn-ME" sz="7200" b="1" dirty="0"/>
          </a:p>
        </p:txBody>
      </p:sp>
      <p:sp>
        <p:nvSpPr>
          <p:cNvPr id="2" name="Rectangle 1"/>
          <p:cNvSpPr/>
          <p:nvPr/>
        </p:nvSpPr>
        <p:spPr>
          <a:xfrm>
            <a:off x="8016476" y="1955668"/>
            <a:ext cx="7248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000" b="1" dirty="0"/>
              <a:t>2 μ</a:t>
            </a:r>
            <a:r>
              <a:rPr lang="en-US" sz="2000" b="1" dirty="0"/>
              <a:t>m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04378" y="4193558"/>
            <a:ext cx="8547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/>
              <a:t>17</a:t>
            </a:r>
            <a:r>
              <a:rPr lang="el-GR" sz="2000" b="1" dirty="0" smtClean="0"/>
              <a:t> </a:t>
            </a:r>
            <a:r>
              <a:rPr lang="el-GR" sz="2000" b="1" dirty="0"/>
              <a:t>μ</a:t>
            </a:r>
            <a:r>
              <a:rPr lang="en-US" sz="2000" b="1" dirty="0"/>
              <a:t>m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872541" y="6026491"/>
            <a:ext cx="8547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/>
              <a:t>33</a:t>
            </a:r>
            <a:r>
              <a:rPr lang="el-GR" sz="2000" b="1" dirty="0" smtClean="0"/>
              <a:t> </a:t>
            </a:r>
            <a:r>
              <a:rPr lang="el-GR" sz="2000" b="1" dirty="0"/>
              <a:t>μ</a:t>
            </a:r>
            <a:r>
              <a:rPr lang="en-US" sz="2000" b="1" dirty="0"/>
              <a:t>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052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3000"/>
            <a:lum/>
          </a:blip>
          <a:srcRect/>
          <a:stretch>
            <a:fillRect t="-27000" b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833011" y="1484417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2 </a:t>
            </a:r>
            <a:r>
              <a:rPr lang="el-GR" b="1" dirty="0" smtClean="0"/>
              <a:t>μ</a:t>
            </a:r>
            <a:r>
              <a:rPr lang="en-US" b="1" dirty="0" smtClean="0"/>
              <a:t>m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828850" y="1583850"/>
            <a:ext cx="782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17 </a:t>
            </a:r>
            <a:r>
              <a:rPr lang="el-GR" b="1" dirty="0" smtClean="0"/>
              <a:t>μ</a:t>
            </a:r>
            <a:r>
              <a:rPr lang="en-US" b="1" dirty="0" smtClean="0"/>
              <a:t>m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190133" y="1544266"/>
            <a:ext cx="782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33 </a:t>
            </a:r>
            <a:r>
              <a:rPr lang="el-GR" b="1" dirty="0" smtClean="0"/>
              <a:t>μ</a:t>
            </a:r>
            <a:r>
              <a:rPr lang="en-US" b="1" dirty="0" smtClean="0"/>
              <a:t>m</a:t>
            </a:r>
            <a:endParaRPr lang="en-US" b="1" dirty="0"/>
          </a:p>
        </p:txBody>
      </p:sp>
      <p:pic>
        <p:nvPicPr>
          <p:cNvPr id="38919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336" y="1937265"/>
            <a:ext cx="2089731" cy="2000952"/>
          </a:xfrm>
          <a:prstGeom prst="rect">
            <a:avLst/>
          </a:prstGeom>
          <a:noFill/>
          <a:ln w="4127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8923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7665" y="2290004"/>
            <a:ext cx="676275" cy="13430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8924" name="Picture 1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3520" y="2036709"/>
            <a:ext cx="1902108" cy="1830506"/>
          </a:xfrm>
          <a:prstGeom prst="rect">
            <a:avLst/>
          </a:prstGeom>
          <a:noFill/>
          <a:ln w="95250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8925" name="Picture 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4355" y="2221669"/>
            <a:ext cx="713612" cy="1479696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8947" name="Picture 3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100" y="2060638"/>
            <a:ext cx="1900702" cy="1828800"/>
          </a:xfrm>
          <a:prstGeom prst="rect">
            <a:avLst/>
          </a:prstGeom>
          <a:noFill/>
          <a:ln w="57150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6" name="Picture 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8925" y="2235078"/>
            <a:ext cx="647700" cy="13430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2" name="Rectangle 21"/>
          <p:cNvSpPr/>
          <p:nvPr/>
        </p:nvSpPr>
        <p:spPr>
          <a:xfrm>
            <a:off x="8280667" y="1913598"/>
            <a:ext cx="63767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dirty="0" smtClean="0"/>
              <a:t>RT [ns]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570292" y="1928563"/>
            <a:ext cx="63767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dirty="0" smtClean="0"/>
              <a:t>RT [ns]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490406" y="1937265"/>
            <a:ext cx="63767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/>
              <a:t>RT [ns]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9834969"/>
              </p:ext>
            </p:extLst>
          </p:nvPr>
        </p:nvGraphicFramePr>
        <p:xfrm>
          <a:off x="111225" y="4075191"/>
          <a:ext cx="2714578" cy="20781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92" name="Graph" r:id="rId9" imgW="3901320" imgH="2986920" progId="Origin50.Graph">
                  <p:embed/>
                </p:oleObj>
              </mc:Choice>
              <mc:Fallback>
                <p:oleObj name="Graph" r:id="rId9" imgW="3901320" imgH="2986920" progId="Origin50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225" y="4075191"/>
                        <a:ext cx="2714578" cy="2078146"/>
                      </a:xfrm>
                      <a:prstGeom prst="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  <a:ln w="31750">
                        <a:solidFill>
                          <a:schemeClr val="tx1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024403"/>
              </p:ext>
            </p:extLst>
          </p:nvPr>
        </p:nvGraphicFramePr>
        <p:xfrm>
          <a:off x="3078278" y="4038600"/>
          <a:ext cx="2772883" cy="21227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93" name="Graph" r:id="rId11" imgW="3901320" imgH="2986920" progId="Origin50.Graph">
                  <p:embed/>
                </p:oleObj>
              </mc:Choice>
              <mc:Fallback>
                <p:oleObj name="Graph" r:id="rId11" imgW="3901320" imgH="2986920" progId="Origin50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8278" y="4038600"/>
                        <a:ext cx="2772883" cy="2122781"/>
                      </a:xfrm>
                      <a:prstGeom prst="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  <a:ln w="25400">
                        <a:solidFill>
                          <a:schemeClr val="tx1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4988046"/>
              </p:ext>
            </p:extLst>
          </p:nvPr>
        </p:nvGraphicFramePr>
        <p:xfrm>
          <a:off x="6207966" y="4042803"/>
          <a:ext cx="2737269" cy="20955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94" name="Graph" r:id="rId13" imgW="3901320" imgH="2986920" progId="Origin50.Graph">
                  <p:embed/>
                </p:oleObj>
              </mc:Choice>
              <mc:Fallback>
                <p:oleObj name="Graph" r:id="rId13" imgW="3901320" imgH="2986920" progId="Origin50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07966" y="4042803"/>
                        <a:ext cx="2737269" cy="2095517"/>
                      </a:xfrm>
                      <a:prstGeom prst="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  <a:ln w="38100">
                        <a:solidFill>
                          <a:schemeClr val="tx1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Box 26"/>
          <p:cNvSpPr txBox="1"/>
          <p:nvPr/>
        </p:nvSpPr>
        <p:spPr>
          <a:xfrm rot="16200000">
            <a:off x="107918" y="2154102"/>
            <a:ext cx="5854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35 um</a:t>
            </a:r>
            <a:endParaRPr lang="en-US" sz="1200" b="1" dirty="0"/>
          </a:p>
        </p:txBody>
      </p:sp>
      <p:sp>
        <p:nvSpPr>
          <p:cNvPr id="29" name="Title 1"/>
          <p:cNvSpPr>
            <a:spLocks noGrp="1"/>
          </p:cNvSpPr>
          <p:nvPr>
            <p:ph type="title"/>
          </p:nvPr>
        </p:nvSpPr>
        <p:spPr>
          <a:xfrm>
            <a:off x="1781675" y="152400"/>
            <a:ext cx="6066925" cy="1060208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en-US" sz="3200" b="1" dirty="0" smtClean="0"/>
              <a:t>Rise Time  </a:t>
            </a:r>
            <a:r>
              <a:rPr lang="en-US" sz="3200" b="1" dirty="0" smtClean="0"/>
              <a:t>spread  </a:t>
            </a:r>
            <a:endParaRPr lang="sr-Latn-ME" sz="3200" b="1" dirty="0"/>
          </a:p>
        </p:txBody>
      </p:sp>
      <p:sp>
        <p:nvSpPr>
          <p:cNvPr id="30" name="Rectangle 29"/>
          <p:cNvSpPr/>
          <p:nvPr/>
        </p:nvSpPr>
        <p:spPr>
          <a:xfrm>
            <a:off x="705464" y="4096456"/>
            <a:ext cx="1557390" cy="2469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Depth: 2 </a:t>
            </a:r>
            <a:r>
              <a:rPr lang="en-US" sz="1600" b="1" dirty="0" smtClean="0">
                <a:solidFill>
                  <a:schemeClr val="tx1"/>
                </a:solidFill>
                <a:latin typeface="Calibri"/>
                <a:cs typeface="Calibri"/>
              </a:rPr>
              <a:t>µm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687379" y="4152900"/>
            <a:ext cx="1757680" cy="228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Depth: 18 </a:t>
            </a:r>
            <a:r>
              <a:rPr lang="en-US" sz="1600" b="1" dirty="0" smtClean="0">
                <a:solidFill>
                  <a:schemeClr val="tx1"/>
                </a:solidFill>
                <a:latin typeface="Calibri"/>
                <a:cs typeface="Calibri"/>
              </a:rPr>
              <a:t>µm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3627948" y="4114800"/>
            <a:ext cx="1757680" cy="228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Depth: 17 </a:t>
            </a:r>
            <a:r>
              <a:rPr lang="en-US" sz="1600" b="1" dirty="0" smtClean="0">
                <a:solidFill>
                  <a:schemeClr val="tx1"/>
                </a:solidFill>
                <a:latin typeface="Calibri"/>
                <a:cs typeface="Calibri"/>
              </a:rPr>
              <a:t>µm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6119" y="1928563"/>
            <a:ext cx="8527741" cy="1938652"/>
          </a:xfrm>
          <a:prstGeom prst="rect">
            <a:avLst/>
          </a:prstGeom>
          <a:noFill/>
          <a:ln w="130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65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909" y="-13981"/>
            <a:ext cx="1709716" cy="19946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Oval 5"/>
          <p:cNvSpPr/>
          <p:nvPr/>
        </p:nvSpPr>
        <p:spPr>
          <a:xfrm>
            <a:off x="7467600" y="983353"/>
            <a:ext cx="152400" cy="96982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031184" y="6183549"/>
            <a:ext cx="304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TPA vortex covers different el field regions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3483520" y="6019800"/>
            <a:ext cx="55508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1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3000"/>
            <a:lum/>
          </a:blip>
          <a:srcRect/>
          <a:stretch>
            <a:fillRect t="-27000" b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44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3173" y="1295400"/>
            <a:ext cx="1909941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5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511" y="1295400"/>
            <a:ext cx="1909803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50" name="Picture 1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914" y="1219200"/>
            <a:ext cx="1906954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51" name="Picture 1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8714" y="1247775"/>
            <a:ext cx="676275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8022324"/>
              </p:ext>
            </p:extLst>
          </p:nvPr>
        </p:nvGraphicFramePr>
        <p:xfrm>
          <a:off x="5575974" y="3276600"/>
          <a:ext cx="2763968" cy="21162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89" name="Graph" r:id="rId8" imgW="3901320" imgH="2986920" progId="Origin50.Graph">
                  <p:embed/>
                </p:oleObj>
              </mc:Choice>
              <mc:Fallback>
                <p:oleObj name="Graph" r:id="rId8" imgW="3901320" imgH="298692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575974" y="3276600"/>
                        <a:ext cx="2763968" cy="211626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7609783"/>
              </p:ext>
            </p:extLst>
          </p:nvPr>
        </p:nvGraphicFramePr>
        <p:xfrm>
          <a:off x="2743200" y="3352800"/>
          <a:ext cx="2685114" cy="20558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90" name="Graph" r:id="rId10" imgW="3901320" imgH="2986920" progId="Origin50.Graph">
                  <p:embed/>
                </p:oleObj>
              </mc:Choice>
              <mc:Fallback>
                <p:oleObj name="Graph" r:id="rId10" imgW="3901320" imgH="298692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743200" y="3352800"/>
                        <a:ext cx="2685114" cy="205589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3773316"/>
              </p:ext>
            </p:extLst>
          </p:nvPr>
        </p:nvGraphicFramePr>
        <p:xfrm>
          <a:off x="-29852" y="3352081"/>
          <a:ext cx="2630917" cy="20143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91" name="Graph" r:id="rId12" imgW="3901320" imgH="2986920" progId="Origin50.Graph">
                  <p:embed/>
                </p:oleObj>
              </mc:Choice>
              <mc:Fallback>
                <p:oleObj name="Graph" r:id="rId12" imgW="3901320" imgH="298692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-29852" y="3352081"/>
                        <a:ext cx="2630917" cy="2014396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1285607" y="849868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2 </a:t>
            </a:r>
            <a:r>
              <a:rPr lang="el-GR" b="1" dirty="0" smtClean="0"/>
              <a:t>μ</a:t>
            </a:r>
            <a:r>
              <a:rPr lang="en-US" b="1" dirty="0" smtClean="0"/>
              <a:t>m</a:t>
            </a:r>
            <a:endParaRPr lang="en-US" sz="10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3966849" y="890609"/>
            <a:ext cx="782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17 </a:t>
            </a:r>
            <a:r>
              <a:rPr lang="el-GR" b="1" dirty="0" smtClean="0"/>
              <a:t>μ</a:t>
            </a:r>
            <a:r>
              <a:rPr lang="en-US" b="1" dirty="0" smtClean="0"/>
              <a:t>m</a:t>
            </a:r>
            <a:endParaRPr lang="en-US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6710118" y="890609"/>
            <a:ext cx="782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33 </a:t>
            </a:r>
            <a:r>
              <a:rPr lang="el-GR" b="1" dirty="0" smtClean="0"/>
              <a:t>μ</a:t>
            </a:r>
            <a:r>
              <a:rPr lang="en-US" b="1" dirty="0" smtClean="0"/>
              <a:t>m</a:t>
            </a:r>
            <a:endParaRPr lang="en-US" b="1" dirty="0"/>
          </a:p>
        </p:txBody>
      </p:sp>
      <p:sp>
        <p:nvSpPr>
          <p:cNvPr id="16" name="Rectangle 15"/>
          <p:cNvSpPr/>
          <p:nvPr/>
        </p:nvSpPr>
        <p:spPr>
          <a:xfrm>
            <a:off x="8192870" y="1001554"/>
            <a:ext cx="63767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dirty="0" err="1" smtClean="0"/>
              <a:t>ToA</a:t>
            </a:r>
            <a:r>
              <a:rPr lang="en-US" sz="1000" b="1" dirty="0" smtClean="0"/>
              <a:t> [ns]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91739" y="5354571"/>
            <a:ext cx="80890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Distribution of </a:t>
            </a:r>
            <a:r>
              <a:rPr lang="en-US" sz="1200" dirty="0" err="1" smtClean="0"/>
              <a:t>ToA</a:t>
            </a:r>
            <a:r>
              <a:rPr lang="en-US" sz="1200" dirty="0" smtClean="0"/>
              <a:t> at different depths is much more homogenous than rise time. However shifts towards bigger values  with depth is clear. Also RMS increases vs depth from 59.3 </a:t>
            </a:r>
            <a:r>
              <a:rPr lang="en-US" sz="1200" dirty="0" err="1" smtClean="0"/>
              <a:t>ps</a:t>
            </a:r>
            <a:r>
              <a:rPr lang="en-US" sz="1200" dirty="0" smtClean="0"/>
              <a:t> close to top surface to 83.9 </a:t>
            </a:r>
            <a:r>
              <a:rPr lang="en-US" sz="1200" dirty="0" err="1" smtClean="0"/>
              <a:t>ps</a:t>
            </a:r>
            <a:r>
              <a:rPr lang="en-US" sz="1200" dirty="0" smtClean="0"/>
              <a:t> close to the bottom.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19200" y="2999601"/>
            <a:ext cx="5854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35 um</a:t>
            </a:r>
            <a:endParaRPr lang="en-US" sz="1200" b="1" dirty="0"/>
          </a:p>
        </p:txBody>
      </p:sp>
      <p:sp>
        <p:nvSpPr>
          <p:cNvPr id="24" name="TextBox 23"/>
          <p:cNvSpPr txBox="1"/>
          <p:nvPr/>
        </p:nvSpPr>
        <p:spPr>
          <a:xfrm rot="16200000">
            <a:off x="226792" y="1930992"/>
            <a:ext cx="5854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35 um</a:t>
            </a:r>
            <a:endParaRPr lang="en-US" sz="1200" b="1" dirty="0"/>
          </a:p>
        </p:txBody>
      </p:sp>
      <p:sp>
        <p:nvSpPr>
          <p:cNvPr id="27" name="Rectangle 26"/>
          <p:cNvSpPr/>
          <p:nvPr/>
        </p:nvSpPr>
        <p:spPr>
          <a:xfrm>
            <a:off x="1176084" y="3933573"/>
            <a:ext cx="1395783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RMS:59.3 ns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477000" y="3942242"/>
            <a:ext cx="1395783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RMS:83.9 ns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521017" y="3933573"/>
            <a:ext cx="1395783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RMS:77.2ns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8710" name="Picture 38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1554" y="5643676"/>
            <a:ext cx="1495960" cy="1182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2546661" y="60960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/>
              <a:t>Simulated </a:t>
            </a:r>
            <a:r>
              <a:rPr lang="en-US" sz="1200" dirty="0" err="1"/>
              <a:t>ToA</a:t>
            </a:r>
            <a:r>
              <a:rPr lang="en-US" sz="1200" dirty="0"/>
              <a:t> spread of 80 </a:t>
            </a:r>
            <a:r>
              <a:rPr lang="en-US" sz="1200" dirty="0" err="1"/>
              <a:t>ps</a:t>
            </a:r>
            <a:r>
              <a:rPr lang="en-US" sz="1200" dirty="0"/>
              <a:t> </a:t>
            </a:r>
            <a:r>
              <a:rPr lang="en-US" sz="1200" dirty="0" smtClean="0"/>
              <a:t> at </a:t>
            </a:r>
            <a:r>
              <a:rPr lang="en-US" sz="1200" dirty="0"/>
              <a:t>62 V is in excellent </a:t>
            </a:r>
            <a:r>
              <a:rPr lang="en-US" sz="1200" dirty="0" smtClean="0"/>
              <a:t> agreement </a:t>
            </a:r>
            <a:r>
              <a:rPr lang="en-US" sz="1200" dirty="0"/>
              <a:t>with TPA-TCT </a:t>
            </a:r>
            <a:r>
              <a:rPr lang="en-US" sz="1200" dirty="0" smtClean="0"/>
              <a:t> measurements (77.2 </a:t>
            </a:r>
            <a:r>
              <a:rPr lang="en-US" sz="1200" dirty="0" err="1"/>
              <a:t>ps</a:t>
            </a:r>
            <a:r>
              <a:rPr lang="en-US" sz="1200" dirty="0" smtClean="0"/>
              <a:t>). (S9mulation performed by G. </a:t>
            </a:r>
            <a:r>
              <a:rPr lang="en-US" sz="1200" dirty="0" err="1" smtClean="0"/>
              <a:t>Kramberger</a:t>
            </a:r>
            <a:r>
              <a:rPr lang="en-US" sz="1200" dirty="0" smtClean="0"/>
              <a:t>  (TREDI2026)</a:t>
            </a:r>
            <a:endParaRPr lang="en-US" sz="1200" dirty="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5193691" y="4648200"/>
            <a:ext cx="697892" cy="1371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 flipV="1">
            <a:off x="6146511" y="6019800"/>
            <a:ext cx="1346194" cy="307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 1"/>
          <p:cNvSpPr>
            <a:spLocks noGrp="1"/>
          </p:cNvSpPr>
          <p:nvPr>
            <p:ph type="title"/>
          </p:nvPr>
        </p:nvSpPr>
        <p:spPr>
          <a:xfrm>
            <a:off x="2076327" y="-169599"/>
            <a:ext cx="4349729" cy="1060208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en-US" sz="2800" dirty="0" err="1" smtClean="0"/>
              <a:t>ToA</a:t>
            </a:r>
            <a:r>
              <a:rPr lang="en-US" sz="2800" dirty="0" smtClean="0"/>
              <a:t> spread  </a:t>
            </a:r>
            <a:endParaRPr lang="sr-Latn-ME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025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1715232"/>
            <a:ext cx="5786712" cy="46815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25092" y="1715232"/>
            <a:ext cx="25657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Pulse energy: 15 </a:t>
            </a:r>
            <a:r>
              <a:rPr lang="en-US" sz="2400" dirty="0" err="1" smtClean="0"/>
              <a:t>pJ</a:t>
            </a:r>
            <a:endParaRPr lang="en-US" sz="2400" dirty="0" smtClean="0"/>
          </a:p>
          <a:p>
            <a:r>
              <a:rPr lang="en-US" sz="2400" dirty="0" smtClean="0"/>
              <a:t>Depth: 17 um</a:t>
            </a:r>
            <a:endParaRPr lang="en-US" sz="2400" dirty="0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177499" y="287629"/>
            <a:ext cx="3963550" cy="116522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en-US" b="1" dirty="0" smtClean="0"/>
              <a:t>2D Gain Map</a:t>
            </a:r>
            <a:endParaRPr lang="sr-Latn-ME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28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t="-27000" b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990600"/>
            <a:ext cx="7467600" cy="116522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en-US" sz="5400" b="1" dirty="0" smtClean="0"/>
              <a:t>Irradiated </a:t>
            </a:r>
            <a:r>
              <a:rPr lang="en-US" sz="5400" b="1" dirty="0" smtClean="0"/>
              <a:t>3D Trench device</a:t>
            </a:r>
            <a:endParaRPr lang="sr-Latn-ME" sz="5400" b="1" dirty="0"/>
          </a:p>
        </p:txBody>
      </p:sp>
      <p:sp>
        <p:nvSpPr>
          <p:cNvPr id="3" name="Rectangle 2"/>
          <p:cNvSpPr/>
          <p:nvPr/>
        </p:nvSpPr>
        <p:spPr>
          <a:xfrm>
            <a:off x="2286000" y="2209800"/>
            <a:ext cx="378924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smtClean="0"/>
              <a:t>5x10</a:t>
            </a:r>
            <a:r>
              <a:rPr lang="en-US" sz="4400" baseline="30000" dirty="0" smtClean="0"/>
              <a:t>15</a:t>
            </a:r>
            <a:r>
              <a:rPr lang="en-US" sz="4400" dirty="0" smtClean="0"/>
              <a:t> n</a:t>
            </a:r>
            <a:r>
              <a:rPr lang="en-US" sz="4400" baseline="-25000" dirty="0" smtClean="0"/>
              <a:t>eq</a:t>
            </a:r>
            <a:r>
              <a:rPr lang="en-US" sz="4400" dirty="0" smtClean="0"/>
              <a:t>/cm</a:t>
            </a:r>
            <a:r>
              <a:rPr lang="en-US" sz="4400" baseline="30000" dirty="0" smtClean="0"/>
              <a:t>2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908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228599" y="152401"/>
            <a:ext cx="8903293" cy="762000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/>
              <a:t>Gain after </a:t>
            </a:r>
            <a:r>
              <a:rPr lang="en-US" sz="3600" b="1" dirty="0" smtClean="0"/>
              <a:t>irradiation and other control plots plots</a:t>
            </a:r>
            <a:endParaRPr lang="sr-Latn-ME" sz="3600" b="1" dirty="0"/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3505200" y="914401"/>
            <a:ext cx="2072054" cy="463254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b="1" dirty="0"/>
              <a:t>at +20</a:t>
            </a:r>
            <a:r>
              <a:rPr lang="en-US" sz="2400" b="1" baseline="30000" dirty="0"/>
              <a:t>0</a:t>
            </a:r>
            <a:r>
              <a:rPr lang="en-US" sz="2400" b="1" dirty="0"/>
              <a:t>C (</a:t>
            </a:r>
            <a:r>
              <a:rPr lang="en-US" sz="2400" b="1" dirty="0" smtClean="0"/>
              <a:t>RT</a:t>
            </a:r>
            <a:r>
              <a:rPr lang="en-US" sz="2400" b="1" dirty="0"/>
              <a:t>)</a:t>
            </a:r>
            <a:endParaRPr lang="en-US" sz="2400" b="1" dirty="0"/>
          </a:p>
        </p:txBody>
      </p:sp>
      <p:sp>
        <p:nvSpPr>
          <p:cNvPr id="17" name="Rectangle 16"/>
          <p:cNvSpPr/>
          <p:nvPr/>
        </p:nvSpPr>
        <p:spPr>
          <a:xfrm>
            <a:off x="152399" y="1129313"/>
            <a:ext cx="525780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We see changes in performance:</a:t>
            </a:r>
          </a:p>
          <a:p>
            <a:r>
              <a:rPr lang="en-US" sz="1600" dirty="0"/>
              <a:t>➢ no plateau at full depletion but continuous </a:t>
            </a:r>
            <a:r>
              <a:rPr lang="en-US" sz="1600" dirty="0" smtClean="0"/>
              <a:t> increase </a:t>
            </a:r>
            <a:r>
              <a:rPr lang="en-US" sz="1600" dirty="0"/>
              <a:t>of charge (trapping – geometry related</a:t>
            </a:r>
            <a:r>
              <a:rPr lang="en-US" sz="1600" dirty="0" smtClean="0"/>
              <a:t>);</a:t>
            </a:r>
            <a:endParaRPr lang="en-US" sz="1600" dirty="0"/>
          </a:p>
          <a:p>
            <a:r>
              <a:rPr lang="en-US" sz="1600" dirty="0"/>
              <a:t>➢ onset of gain at about the same </a:t>
            </a:r>
            <a:r>
              <a:rPr lang="en-US" sz="1600" dirty="0" smtClean="0"/>
              <a:t>voltage;</a:t>
            </a:r>
            <a:endParaRPr lang="en-US" sz="1600" dirty="0"/>
          </a:p>
          <a:p>
            <a:r>
              <a:rPr lang="en-US" sz="1600" dirty="0"/>
              <a:t>➢ </a:t>
            </a:r>
            <a:r>
              <a:rPr lang="en-US" sz="1600" dirty="0" smtClean="0"/>
              <a:t>slightly </a:t>
            </a:r>
            <a:r>
              <a:rPr lang="en-US" sz="1600" dirty="0"/>
              <a:t>less gain and larger depth </a:t>
            </a:r>
            <a:r>
              <a:rPr lang="en-US" sz="1600" dirty="0" smtClean="0"/>
              <a:t>dependence;</a:t>
            </a:r>
            <a:endParaRPr lang="en-US" sz="1600" dirty="0"/>
          </a:p>
        </p:txBody>
      </p:sp>
      <p:pic>
        <p:nvPicPr>
          <p:cNvPr id="18604" name="Picture 17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208419"/>
            <a:ext cx="1103313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33"/>
          <p:cNvPicPr/>
          <p:nvPr/>
        </p:nvPicPr>
        <p:blipFill>
          <a:blip r:embed="rId3"/>
          <a:stretch>
            <a:fillRect/>
          </a:stretch>
        </p:blipFill>
        <p:spPr>
          <a:xfrm>
            <a:off x="2230807" y="2614638"/>
            <a:ext cx="6553200" cy="3983652"/>
          </a:xfrm>
          <a:prstGeom prst="rect">
            <a:avLst/>
          </a:prstGeom>
        </p:spPr>
      </p:pic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798" y="3886200"/>
            <a:ext cx="1630318" cy="1246481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</p:pic>
      <p:sp>
        <p:nvSpPr>
          <p:cNvPr id="36" name="TextBox 35"/>
          <p:cNvSpPr txBox="1"/>
          <p:nvPr/>
        </p:nvSpPr>
        <p:spPr>
          <a:xfrm>
            <a:off x="990600" y="4509440"/>
            <a:ext cx="1219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en-US" sz="1400" b="1" dirty="0"/>
              <a:t>+</a:t>
            </a:r>
            <a:r>
              <a:rPr lang="en-US" sz="1400" b="1" dirty="0" smtClean="0"/>
              <a:t>20</a:t>
            </a:r>
            <a:r>
              <a:rPr lang="en-US" sz="1400" b="1" baseline="30000" dirty="0" smtClean="0"/>
              <a:t>0</a:t>
            </a:r>
            <a:r>
              <a:rPr lang="en-US" sz="1400" b="1" dirty="0" smtClean="0"/>
              <a:t>C</a:t>
            </a:r>
            <a:endParaRPr lang="en-US" sz="1400" b="1" dirty="0"/>
          </a:p>
        </p:txBody>
      </p:sp>
      <p:pic>
        <p:nvPicPr>
          <p:cNvPr id="3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798" y="5281334"/>
            <a:ext cx="1773559" cy="135599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</p:pic>
      <p:sp>
        <p:nvSpPr>
          <p:cNvPr id="38" name="TextBox 37"/>
          <p:cNvSpPr txBox="1"/>
          <p:nvPr/>
        </p:nvSpPr>
        <p:spPr>
          <a:xfrm>
            <a:off x="990600" y="6096000"/>
            <a:ext cx="1219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en-US" sz="1400" b="1" dirty="0" smtClean="0"/>
              <a:t>-</a:t>
            </a:r>
            <a:r>
              <a:rPr lang="en-US" sz="1400" b="1" dirty="0" smtClean="0"/>
              <a:t>20</a:t>
            </a:r>
            <a:r>
              <a:rPr lang="en-US" sz="1400" b="1" baseline="30000" dirty="0" smtClean="0"/>
              <a:t>0</a:t>
            </a:r>
            <a:r>
              <a:rPr lang="en-US" sz="1400" b="1" dirty="0" smtClean="0"/>
              <a:t>C</a:t>
            </a:r>
            <a:endParaRPr lang="en-US" sz="1400" b="1" dirty="0"/>
          </a:p>
        </p:txBody>
      </p:sp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798" y="2514600"/>
            <a:ext cx="1591733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0" name="Straight Connector 39"/>
          <p:cNvCxnSpPr/>
          <p:nvPr/>
        </p:nvCxnSpPr>
        <p:spPr>
          <a:xfrm>
            <a:off x="2171700" y="2614638"/>
            <a:ext cx="0" cy="36537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92231" y="2514600"/>
            <a:ext cx="1257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Before irradiation</a:t>
            </a:r>
            <a:endParaRPr lang="en-US" sz="1400" dirty="0"/>
          </a:p>
        </p:txBody>
      </p:sp>
      <p:sp>
        <p:nvSpPr>
          <p:cNvPr id="43" name="TextBox 42"/>
          <p:cNvSpPr txBox="1"/>
          <p:nvPr/>
        </p:nvSpPr>
        <p:spPr>
          <a:xfrm>
            <a:off x="876300" y="3657600"/>
            <a:ext cx="1333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After  irradiation</a:t>
            </a:r>
            <a:endParaRPr lang="en-US" sz="1400" dirty="0"/>
          </a:p>
        </p:txBody>
      </p:sp>
      <p:sp>
        <p:nvSpPr>
          <p:cNvPr id="18592" name="Rectangle 18591"/>
          <p:cNvSpPr/>
          <p:nvPr/>
        </p:nvSpPr>
        <p:spPr>
          <a:xfrm>
            <a:off x="7504113" y="3710513"/>
            <a:ext cx="16277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(trapping – geometry related</a:t>
            </a:r>
          </a:p>
        </p:txBody>
      </p:sp>
      <p:cxnSp>
        <p:nvCxnSpPr>
          <p:cNvPr id="18596" name="Straight Arrow Connector 18595"/>
          <p:cNvCxnSpPr/>
          <p:nvPr/>
        </p:nvCxnSpPr>
        <p:spPr>
          <a:xfrm>
            <a:off x="3962400" y="2057400"/>
            <a:ext cx="3541713" cy="1524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97" name="Slide Number Placeholder 1859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01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99386"/>
            <a:ext cx="2133600" cy="2044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469589"/>
            <a:ext cx="2133600" cy="1965711"/>
          </a:xfrm>
          <a:prstGeom prst="rect">
            <a:avLst/>
          </a:prstGeom>
          <a:noFill/>
          <a:ln w="5397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1132088"/>
              </p:ext>
            </p:extLst>
          </p:nvPr>
        </p:nvGraphicFramePr>
        <p:xfrm>
          <a:off x="4313674" y="2743200"/>
          <a:ext cx="4411226" cy="33788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35" name="Graph" r:id="rId5" imgW="3901320" imgH="2986920" progId="Origin50.Graph">
                  <p:embed/>
                </p:oleObj>
              </mc:Choice>
              <mc:Fallback>
                <p:oleObj name="Graph" r:id="rId5" imgW="3901320" imgH="2986920" progId="Origin50.Graph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3674" y="2743200"/>
                        <a:ext cx="4411226" cy="3378811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4445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0069" y="583167"/>
            <a:ext cx="804862" cy="1587470"/>
          </a:xfrm>
          <a:prstGeom prst="rect">
            <a:avLst/>
          </a:prstGeom>
          <a:noFill/>
          <a:ln w="349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828800" y="5334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371600" y="4800600"/>
            <a:ext cx="28158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RMS, MAD (</a:t>
            </a:r>
            <a:r>
              <a:rPr lang="en-US" sz="2400" dirty="0" err="1" smtClean="0"/>
              <a:t>ToA</a:t>
            </a:r>
            <a:r>
              <a:rPr lang="en-US" sz="2400" dirty="0" smtClean="0"/>
              <a:t>) 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n-US" sz="2400" dirty="0" smtClean="0"/>
              <a:t>at RT (red)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n-US" sz="2400" dirty="0" smtClean="0"/>
              <a:t>-25</a:t>
            </a:r>
            <a:r>
              <a:rPr lang="en-US" sz="2400" baseline="30000" dirty="0" smtClean="0"/>
              <a:t>0</a:t>
            </a:r>
            <a:r>
              <a:rPr lang="en-US" sz="2400" dirty="0" smtClean="0"/>
              <a:t>C (blue)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7924800" y="76201"/>
            <a:ext cx="16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ToA</a:t>
            </a:r>
            <a:r>
              <a:rPr lang="en-US" sz="2000" dirty="0" smtClean="0"/>
              <a:t> [ns]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381000" y="1219200"/>
            <a:ext cx="25722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2D image of </a:t>
            </a:r>
            <a:r>
              <a:rPr lang="en-US" sz="2400" dirty="0" err="1" smtClean="0"/>
              <a:t>ToA</a:t>
            </a:r>
            <a:r>
              <a:rPr lang="en-US" sz="2400" dirty="0" smtClean="0"/>
              <a:t> 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n-US" sz="2400" dirty="0" smtClean="0"/>
              <a:t>at RT (left) 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n-US" sz="2400" dirty="0" smtClean="0"/>
              <a:t>at -25</a:t>
            </a:r>
            <a:r>
              <a:rPr lang="en-US" sz="2400" baseline="30000" dirty="0" smtClean="0"/>
              <a:t>0</a:t>
            </a:r>
            <a:r>
              <a:rPr lang="en-US" sz="2400" dirty="0" smtClean="0"/>
              <a:t>C (right)</a:t>
            </a:r>
            <a:endParaRPr lang="en-US" sz="2400" dirty="0"/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-16565" y="-52243"/>
            <a:ext cx="3653635" cy="105710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err="1" smtClean="0"/>
              <a:t>ToA</a:t>
            </a:r>
            <a:r>
              <a:rPr lang="en-US" sz="3200" b="1" dirty="0" smtClean="0"/>
              <a:t> after irradiation  </a:t>
            </a:r>
            <a:endParaRPr lang="sr-Latn-ME" sz="3200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24725" name="Picture 14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93" y="3032689"/>
            <a:ext cx="3515875" cy="150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3329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77886-7786-4A66-8FD7-5D6BF1FB5037}" type="slidenum">
              <a:rPr lang="en-US" smtClean="0"/>
              <a:t>30</a:t>
            </a:fld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832054"/>
            <a:ext cx="2178083" cy="2039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791635"/>
            <a:ext cx="2234776" cy="2120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8775" y="3505200"/>
            <a:ext cx="4267200" cy="3261554"/>
          </a:xfrm>
          <a:prstGeom prst="rect">
            <a:avLst/>
          </a:prstGeom>
          <a:solidFill>
            <a:schemeClr val="bg2"/>
          </a:solidFill>
          <a:ln w="57150">
            <a:solidFill>
              <a:schemeClr val="tx1">
                <a:lumMod val="65000"/>
                <a:lumOff val="35000"/>
              </a:schemeClr>
            </a:solidFill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1219200" y="12954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2</a:t>
            </a:r>
            <a:r>
              <a:rPr lang="en-US" sz="2000" dirty="0" smtClean="0"/>
              <a:t>D </a:t>
            </a:r>
            <a:r>
              <a:rPr lang="en-US" sz="2000" dirty="0" smtClean="0"/>
              <a:t>image of Rise Time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67" y="4167416"/>
            <a:ext cx="28158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RMS, MAD (Rise Time) 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n-US" sz="2400" dirty="0" smtClean="0"/>
              <a:t>at RT (red)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n-US" sz="2400" dirty="0" smtClean="0"/>
              <a:t>-25</a:t>
            </a:r>
            <a:r>
              <a:rPr lang="en-US" sz="2400" baseline="30000" dirty="0" smtClean="0"/>
              <a:t>0</a:t>
            </a:r>
            <a:r>
              <a:rPr lang="en-US" sz="2400" dirty="0" smtClean="0"/>
              <a:t>C (blue)</a:t>
            </a:r>
            <a:endParaRPr lang="en-US" sz="2400" dirty="0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710518"/>
            <a:ext cx="658813" cy="1347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0" y="27438"/>
            <a:ext cx="3653635" cy="105710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/>
              <a:t>RT after irradiation  </a:t>
            </a:r>
            <a:endParaRPr lang="sr-Latn-ME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7848600" y="228600"/>
            <a:ext cx="1295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RT [ns]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993411" y="428137"/>
            <a:ext cx="15374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at Room Temp</a:t>
            </a:r>
          </a:p>
        </p:txBody>
      </p:sp>
      <p:sp>
        <p:nvSpPr>
          <p:cNvPr id="8" name="Rectangle 7"/>
          <p:cNvSpPr/>
          <p:nvPr/>
        </p:nvSpPr>
        <p:spPr>
          <a:xfrm>
            <a:off x="6242706" y="413266"/>
            <a:ext cx="6912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-25</a:t>
            </a:r>
            <a:r>
              <a:rPr lang="en-US" baseline="30000" dirty="0"/>
              <a:t>0</a:t>
            </a:r>
            <a:r>
              <a:rPr lang="en-US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33899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7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386948"/>
            <a:ext cx="7086600" cy="5444583"/>
          </a:xfrm>
          <a:prstGeom prst="rect">
            <a:avLst/>
          </a:prstGeom>
          <a:solidFill>
            <a:schemeClr val="bg1">
              <a:lumMod val="95000"/>
              <a:alpha val="63000"/>
            </a:schemeClr>
          </a:solidFill>
          <a:ln w="50800">
            <a:solidFill>
              <a:schemeClr val="tx1"/>
            </a:solidFill>
          </a:ln>
          <a:effectLst/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5410200" y="0"/>
            <a:ext cx="4062929" cy="17526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err="1" smtClean="0"/>
              <a:t>ToA</a:t>
            </a:r>
            <a:r>
              <a:rPr lang="en-US" sz="3200" b="1" dirty="0" smtClean="0"/>
              <a:t>, RT at low and </a:t>
            </a:r>
            <a:r>
              <a:rPr lang="en-US" sz="3200" b="1" dirty="0" smtClean="0"/>
              <a:t> room temperature</a:t>
            </a:r>
            <a:endParaRPr lang="sr-Latn-ME" sz="32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743200" y="3352800"/>
            <a:ext cx="4038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en-US" sz="2800" dirty="0" smtClean="0"/>
              <a:t>Significant reduction at low temperature</a:t>
            </a:r>
            <a:endParaRPr lang="en-US" sz="2800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5257800" y="4267200"/>
            <a:ext cx="1524000" cy="1295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9748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168471"/>
            <a:ext cx="7692992" cy="5674289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6164" y="76200"/>
            <a:ext cx="3870036" cy="138951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err="1" smtClean="0"/>
              <a:t>ToA</a:t>
            </a:r>
            <a:r>
              <a:rPr lang="en-US" sz="2800" b="1" dirty="0" smtClean="0"/>
              <a:t>, RT at low and </a:t>
            </a:r>
            <a:r>
              <a:rPr lang="en-US" sz="2800" b="1" dirty="0" smtClean="0"/>
              <a:t> room temperature</a:t>
            </a:r>
            <a:endParaRPr lang="sr-Latn-ME" sz="2800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126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2000"/>
            <a:lum/>
          </a:blip>
          <a:srcRect/>
          <a:stretch>
            <a:fillRect t="-27000" b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1408235" y="1154398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 </a:t>
            </a:r>
            <a:r>
              <a:rPr lang="el-GR" dirty="0" smtClean="0"/>
              <a:t>μ</a:t>
            </a:r>
            <a:r>
              <a:rPr lang="en-US" dirty="0" smtClean="0"/>
              <a:t>m</a:t>
            </a:r>
            <a:endParaRPr lang="en-US" sz="1000" dirty="0"/>
          </a:p>
        </p:txBody>
      </p:sp>
      <p:sp>
        <p:nvSpPr>
          <p:cNvPr id="21" name="TextBox 20"/>
          <p:cNvSpPr txBox="1"/>
          <p:nvPr/>
        </p:nvSpPr>
        <p:spPr>
          <a:xfrm>
            <a:off x="4259179" y="1083901"/>
            <a:ext cx="782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17 </a:t>
            </a:r>
            <a:r>
              <a:rPr lang="el-GR" dirty="0" smtClean="0"/>
              <a:t>μ</a:t>
            </a:r>
            <a:r>
              <a:rPr lang="en-US" dirty="0" smtClean="0"/>
              <a:t>m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886717" y="1151091"/>
            <a:ext cx="782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33 </a:t>
            </a:r>
            <a:r>
              <a:rPr lang="el-GR" dirty="0" smtClean="0"/>
              <a:t>μ</a:t>
            </a:r>
            <a:r>
              <a:rPr lang="en-US" dirty="0" smtClean="0"/>
              <a:t>m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8301273" y="1035980"/>
            <a:ext cx="63767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dirty="0" smtClean="0"/>
              <a:t>ToA [ns]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71982" y="3200400"/>
            <a:ext cx="5854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35 um</a:t>
            </a:r>
            <a:endParaRPr lang="en-US" sz="1200" b="1" dirty="0"/>
          </a:p>
        </p:txBody>
      </p:sp>
      <p:sp>
        <p:nvSpPr>
          <p:cNvPr id="24" name="TextBox 23"/>
          <p:cNvSpPr txBox="1"/>
          <p:nvPr/>
        </p:nvSpPr>
        <p:spPr>
          <a:xfrm rot="16200000">
            <a:off x="576475" y="2083392"/>
            <a:ext cx="5854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35 um</a:t>
            </a:r>
            <a:endParaRPr lang="en-US" sz="1200" b="1" dirty="0"/>
          </a:p>
        </p:txBody>
      </p:sp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577" y="1480672"/>
            <a:ext cx="191008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1248145"/>
            <a:ext cx="685800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1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799" y="1453233"/>
            <a:ext cx="1906954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2" name="Picture 1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453233"/>
            <a:ext cx="190682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6820089"/>
              </p:ext>
            </p:extLst>
          </p:nvPr>
        </p:nvGraphicFramePr>
        <p:xfrm>
          <a:off x="109422" y="3513576"/>
          <a:ext cx="2799804" cy="21437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12" name="Graph" r:id="rId8" imgW="3901320" imgH="2986920" progId="Origin50.Graph">
                  <p:embed/>
                </p:oleObj>
              </mc:Choice>
              <mc:Fallback>
                <p:oleObj name="Graph" r:id="rId8" imgW="3901320" imgH="298692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09422" y="3513576"/>
                        <a:ext cx="2799804" cy="2143706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25400"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7780899"/>
              </p:ext>
            </p:extLst>
          </p:nvPr>
        </p:nvGraphicFramePr>
        <p:xfrm>
          <a:off x="3189974" y="3429000"/>
          <a:ext cx="2786604" cy="213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13" name="Graph" r:id="rId10" imgW="3901320" imgH="2986920" progId="Origin50.Graph">
                  <p:embed/>
                </p:oleObj>
              </mc:Choice>
              <mc:Fallback>
                <p:oleObj name="Graph" r:id="rId10" imgW="3901320" imgH="298692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189974" y="3429000"/>
                        <a:ext cx="2786604" cy="21336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25400"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4834356"/>
              </p:ext>
            </p:extLst>
          </p:nvPr>
        </p:nvGraphicFramePr>
        <p:xfrm>
          <a:off x="6147199" y="3374893"/>
          <a:ext cx="2957057" cy="22641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14" name="Graph" r:id="rId12" imgW="3901320" imgH="2986920" progId="Origin50.Graph">
                  <p:embed/>
                </p:oleObj>
              </mc:Choice>
              <mc:Fallback>
                <p:oleObj name="Graph" r:id="rId12" imgW="3901320" imgH="298692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147199" y="3374893"/>
                        <a:ext cx="2957057" cy="226411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25400"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355" name="Picture 4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143" y="5657906"/>
            <a:ext cx="1698514" cy="118229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59" name="Picture 47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787" y="5526373"/>
            <a:ext cx="1819590" cy="129970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60" name="Picture 48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8217" y="5606919"/>
            <a:ext cx="1356039" cy="103317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77886-7786-4A66-8FD7-5D6BF1FB5037}" type="slidenum">
              <a:rPr lang="en-US" smtClean="0"/>
              <a:t>33</a:t>
            </a:fld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1672732" y="3978077"/>
            <a:ext cx="1395783" cy="33792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RMS:37.8ns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041766" y="4032738"/>
            <a:ext cx="1395783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RMS:47.5 ns</a:t>
            </a:r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7810195" y="4278348"/>
            <a:ext cx="1395783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RMS:22.7 ns</a:t>
            </a:r>
            <a:endParaRPr lang="en-US" dirty="0"/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838200" y="165796"/>
            <a:ext cx="7924800" cy="993294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err="1" smtClean="0"/>
              <a:t>ToA</a:t>
            </a:r>
            <a:r>
              <a:rPr lang="en-US" sz="3600" dirty="0" smtClean="0"/>
              <a:t> vs. </a:t>
            </a:r>
            <a:r>
              <a:rPr lang="en-US" sz="3600" dirty="0"/>
              <a:t>d</a:t>
            </a:r>
            <a:r>
              <a:rPr lang="en-US" sz="3600" dirty="0" smtClean="0"/>
              <a:t>epth before and after irradiation</a:t>
            </a:r>
            <a:endParaRPr lang="sr-Latn-ME" sz="3600" dirty="0"/>
          </a:p>
        </p:txBody>
      </p:sp>
      <p:sp>
        <p:nvSpPr>
          <p:cNvPr id="6" name="Rectangle 5"/>
          <p:cNvSpPr/>
          <p:nvPr/>
        </p:nvSpPr>
        <p:spPr>
          <a:xfrm>
            <a:off x="756920" y="3505200"/>
            <a:ext cx="175768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Depth: 2 </a:t>
            </a:r>
            <a:r>
              <a:rPr lang="en-US" sz="1600" b="1" dirty="0" smtClean="0">
                <a:solidFill>
                  <a:schemeClr val="tx1"/>
                </a:solidFill>
                <a:latin typeface="Calibri"/>
                <a:cs typeface="Calibri"/>
              </a:rPr>
              <a:t>µm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3704436" y="3477399"/>
            <a:ext cx="175768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Depth: 17 </a:t>
            </a:r>
            <a:r>
              <a:rPr lang="en-US" sz="1600" b="1" dirty="0" smtClean="0">
                <a:solidFill>
                  <a:schemeClr val="tx1"/>
                </a:solidFill>
                <a:latin typeface="Calibri"/>
                <a:cs typeface="Calibri"/>
              </a:rPr>
              <a:t>µm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6869377" y="3423525"/>
            <a:ext cx="175768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Depth: 35 </a:t>
            </a:r>
            <a:r>
              <a:rPr lang="en-US" sz="1600" b="1" dirty="0" smtClean="0">
                <a:solidFill>
                  <a:schemeClr val="tx1"/>
                </a:solidFill>
                <a:latin typeface="Calibri"/>
                <a:cs typeface="Calibri"/>
              </a:rPr>
              <a:t>µm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58187" y="5991612"/>
            <a:ext cx="1696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RMS: 59.3 </a:t>
            </a:r>
            <a:r>
              <a:rPr lang="en-US" dirty="0" err="1"/>
              <a:t>ps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096000" y="6167763"/>
            <a:ext cx="1344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RMS:77.2 </a:t>
            </a:r>
            <a:r>
              <a:rPr lang="en-US" dirty="0" err="1" smtClean="0"/>
              <a:t>ps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7646896" y="6123504"/>
            <a:ext cx="1344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RMS:83.9 </a:t>
            </a:r>
            <a:r>
              <a:rPr lang="en-US" dirty="0" err="1" smtClean="0"/>
              <a:t>ps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-12031" y="5985005"/>
            <a:ext cx="3441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Before </a:t>
            </a:r>
          </a:p>
          <a:p>
            <a:r>
              <a:rPr lang="en-US" dirty="0"/>
              <a:t>irradiation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391679" y="5718140"/>
            <a:ext cx="3630704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/>
              <a:t>Quite significant improvement </a:t>
            </a:r>
            <a:endParaRPr lang="en-US" sz="900" dirty="0" smtClean="0"/>
          </a:p>
          <a:p>
            <a:r>
              <a:rPr lang="en-US" sz="900" dirty="0" smtClean="0"/>
              <a:t>(</a:t>
            </a:r>
            <a:r>
              <a:rPr lang="en-US" sz="900" dirty="0"/>
              <a:t>not </a:t>
            </a:r>
            <a:r>
              <a:rPr lang="en-US" sz="900" dirty="0" smtClean="0"/>
              <a:t>yet </a:t>
            </a:r>
            <a:r>
              <a:rPr lang="en-US" sz="900" dirty="0"/>
              <a:t>fully understood) in </a:t>
            </a:r>
            <a:r>
              <a:rPr lang="en-US" sz="900" dirty="0" err="1"/>
              <a:t>ToA</a:t>
            </a:r>
            <a:endParaRPr lang="en-US" sz="900" dirty="0"/>
          </a:p>
          <a:p>
            <a:r>
              <a:rPr lang="en-US" sz="900" dirty="0"/>
              <a:t>(</a:t>
            </a:r>
            <a:r>
              <a:rPr lang="en-US" sz="900" dirty="0" smtClean="0">
                <a:hlinkClick r:id="rId17"/>
              </a:rPr>
              <a:t>CFD@0.5</a:t>
            </a:r>
            <a:r>
              <a:rPr lang="en-US" sz="900" dirty="0" smtClean="0"/>
              <a:t>  </a:t>
            </a:r>
            <a:r>
              <a:rPr lang="en-US" sz="900" dirty="0"/>
              <a:t>from ~80 </a:t>
            </a:r>
            <a:r>
              <a:rPr lang="en-US" sz="900" dirty="0" err="1"/>
              <a:t>ps</a:t>
            </a:r>
            <a:r>
              <a:rPr lang="en-US" sz="900" dirty="0"/>
              <a:t> to 50 </a:t>
            </a:r>
            <a:r>
              <a:rPr lang="en-US" sz="900" dirty="0" err="1"/>
              <a:t>ps</a:t>
            </a:r>
            <a:r>
              <a:rPr lang="en-US" sz="900" dirty="0"/>
              <a:t>:</a:t>
            </a:r>
          </a:p>
          <a:p>
            <a:r>
              <a:rPr lang="en-US" sz="900" dirty="0"/>
              <a:t>➢ trapping reduces longer tails </a:t>
            </a:r>
          </a:p>
          <a:p>
            <a:r>
              <a:rPr lang="en-US" sz="900" dirty="0"/>
              <a:t>➢ larger space charge leads to </a:t>
            </a:r>
          </a:p>
          <a:p>
            <a:r>
              <a:rPr lang="en-US" sz="900" dirty="0"/>
              <a:t>gradients in field – faster </a:t>
            </a:r>
          </a:p>
          <a:p>
            <a:r>
              <a:rPr lang="en-US" sz="900" dirty="0"/>
              <a:t>collection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flipH="1" flipV="1">
            <a:off x="3962400" y="5407534"/>
            <a:ext cx="316076" cy="52863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4800600" y="5994189"/>
            <a:ext cx="966316" cy="5277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4584" y="2505364"/>
            <a:ext cx="838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After irradiation</a:t>
            </a:r>
            <a:endParaRPr lang="en-US" dirty="0"/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730683" y="1929183"/>
            <a:ext cx="741299" cy="81401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730683" y="2743200"/>
            <a:ext cx="142101" cy="12895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9911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28600"/>
            <a:ext cx="8229600" cy="1066800"/>
          </a:xfrm>
          <a:ln w="95250">
            <a:solidFill>
              <a:srgbClr val="FF0000"/>
            </a:solidFill>
          </a:ln>
        </p:spPr>
        <p:txBody>
          <a:bodyPr/>
          <a:lstStyle/>
          <a:p>
            <a:r>
              <a:rPr lang="en-US" b="1" dirty="0" smtClean="0"/>
              <a:t>  Straw Tube IME-CAS Detectors</a:t>
            </a:r>
            <a:endParaRPr lang="en-US" b="1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066800" y="1371600"/>
            <a:ext cx="7543800" cy="513397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594296" y="1600200"/>
            <a:ext cx="196904" cy="1191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262846" y="2741578"/>
            <a:ext cx="196904" cy="1191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096000" y="1635032"/>
            <a:ext cx="196904" cy="1191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746696" y="1752600"/>
            <a:ext cx="196904" cy="1191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899096" y="1905000"/>
            <a:ext cx="196904" cy="1191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051496" y="2057400"/>
            <a:ext cx="196904" cy="1191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2875"/>
            <a:ext cx="1182687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72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8000"/>
            <a:lum/>
          </a:blip>
          <a:srcRect/>
          <a:stretch>
            <a:fillRect t="-27000" b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957823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2D of Charge, Rise time and </a:t>
            </a:r>
            <a:r>
              <a:rPr lang="en-US" b="1" dirty="0" err="1" smtClean="0"/>
              <a:t>ToA</a:t>
            </a:r>
            <a:r>
              <a:rPr lang="en-US" b="1" dirty="0" smtClean="0"/>
              <a:t>  distribution before and after irradiation</a:t>
            </a:r>
            <a:endParaRPr lang="en-US" b="1" dirty="0"/>
          </a:p>
        </p:txBody>
      </p:sp>
      <p:pic>
        <p:nvPicPr>
          <p:cNvPr id="4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381000" y="1295400"/>
            <a:ext cx="8382000" cy="534287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0058400" y="2801147"/>
            <a:ext cx="196904" cy="1191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291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RMS of RT and </a:t>
            </a:r>
            <a:r>
              <a:rPr lang="en-US" b="1" dirty="0" err="1" smtClean="0"/>
              <a:t>ToA</a:t>
            </a:r>
            <a:r>
              <a:rPr lang="en-US" b="1" dirty="0" smtClean="0"/>
              <a:t> before and after irradiation</a:t>
            </a:r>
            <a:endParaRPr lang="en-US" b="1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094" y="2133600"/>
            <a:ext cx="9159094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882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873498"/>
            <a:ext cx="7696200" cy="572498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15309" y="76200"/>
            <a:ext cx="571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Other control plots</a:t>
            </a:r>
            <a:endParaRPr lang="en-US" sz="2800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683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"/>
            <a:lum/>
          </a:blip>
          <a:srcRect/>
          <a:stretch>
            <a:fillRect t="-27000" b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453" y="35668"/>
            <a:ext cx="3798504" cy="1143000"/>
          </a:xfrm>
          <a:solidFill>
            <a:srgbClr val="FF0000"/>
          </a:solidFill>
        </p:spPr>
        <p:txBody>
          <a:bodyPr>
            <a:normAutofit fontScale="90000"/>
          </a:bodyPr>
          <a:lstStyle/>
          <a:p>
            <a:r>
              <a:rPr lang="en-US" b="1" dirty="0" smtClean="0"/>
              <a:t>Impact Ionization Study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228600" y="307239"/>
            <a:ext cx="5638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In the first approximation field can be calculated analytically and also the gain: </a:t>
            </a:r>
          </a:p>
          <a:p>
            <a:r>
              <a:rPr lang="en-US" dirty="0" smtClean="0"/>
              <a:t>➢ up to 10</a:t>
            </a:r>
            <a:r>
              <a:rPr lang="en-US" baseline="30000" dirty="0" smtClean="0"/>
              <a:t>16</a:t>
            </a:r>
            <a:r>
              <a:rPr lang="en-US" dirty="0" smtClean="0"/>
              <a:t> cm</a:t>
            </a:r>
            <a:r>
              <a:rPr lang="en-US" baseline="30000" dirty="0" smtClean="0"/>
              <a:t>-2</a:t>
            </a:r>
            <a:r>
              <a:rPr lang="en-US" dirty="0" smtClean="0"/>
              <a:t> the changes to </a:t>
            </a:r>
            <a:r>
              <a:rPr lang="en-US" dirty="0" err="1" smtClean="0"/>
              <a:t>Neffcan</a:t>
            </a:r>
            <a:r>
              <a:rPr lang="en-US" dirty="0" smtClean="0"/>
              <a:t> be ignored </a:t>
            </a:r>
          </a:p>
          <a:p>
            <a:r>
              <a:rPr lang="en-US" dirty="0" smtClean="0"/>
              <a:t>➢ short distances render trapping of the drifting charge negligible</a:t>
            </a:r>
          </a:p>
          <a:p>
            <a:r>
              <a:rPr lang="en-US" dirty="0" smtClean="0"/>
              <a:t> ➢ TPA allow injection away from the tip where analytical calculation is more reliable </a:t>
            </a:r>
          </a:p>
          <a:p>
            <a:r>
              <a:rPr lang="en-US" dirty="0" smtClean="0"/>
              <a:t>➢ TPA allows also studies of charge screening effects</a:t>
            </a:r>
            <a:endParaRPr lang="en-US" dirty="0"/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8453" y="1600200"/>
            <a:ext cx="3159721" cy="2030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038600"/>
            <a:ext cx="4174787" cy="1711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52400" y="2743200"/>
            <a:ext cx="45720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Extending the studies to very high </a:t>
            </a:r>
            <a:r>
              <a:rPr lang="en-US" b="1" dirty="0" err="1"/>
              <a:t>fluences</a:t>
            </a:r>
            <a:r>
              <a:rPr lang="en-US" b="1" dirty="0"/>
              <a:t> – above 10</a:t>
            </a:r>
            <a:r>
              <a:rPr lang="en-US" b="1" baseline="30000" dirty="0"/>
              <a:t>17</a:t>
            </a:r>
            <a:r>
              <a:rPr lang="en-US" b="1" dirty="0"/>
              <a:t> cm</a:t>
            </a:r>
            <a:r>
              <a:rPr lang="en-US" b="1" baseline="30000" dirty="0"/>
              <a:t>-2</a:t>
            </a:r>
            <a:r>
              <a:rPr lang="en-US" b="1" dirty="0"/>
              <a:t> will reveal the answer if silicon gain devices </a:t>
            </a:r>
            <a:r>
              <a:rPr lang="en-US" b="1" dirty="0" smtClean="0"/>
              <a:t> can </a:t>
            </a:r>
            <a:r>
              <a:rPr lang="en-US" b="1" dirty="0"/>
              <a:t>be operated  </a:t>
            </a:r>
            <a:r>
              <a:rPr lang="en-US" dirty="0"/>
              <a:t>- </a:t>
            </a:r>
            <a:r>
              <a:rPr lang="en-US" b="1" dirty="0">
                <a:solidFill>
                  <a:srgbClr val="FF0000"/>
                </a:solidFill>
              </a:rPr>
              <a:t>this is the key question for Silicon in FCC-</a:t>
            </a:r>
            <a:r>
              <a:rPr lang="en-US" b="1" dirty="0" err="1">
                <a:solidFill>
                  <a:srgbClr val="FF0000"/>
                </a:solidFill>
              </a:rPr>
              <a:t>hh</a:t>
            </a:r>
            <a:r>
              <a:rPr lang="en-US" b="1" dirty="0">
                <a:solidFill>
                  <a:srgbClr val="FF0000"/>
                </a:solidFill>
              </a:rPr>
              <a:t>. Without gain we know silicon will fail. </a:t>
            </a:r>
          </a:p>
          <a:p>
            <a:pPr lvl="1"/>
            <a:r>
              <a:rPr lang="en-US" dirty="0"/>
              <a:t>➢ a clear underestimation of the charge by the literature models</a:t>
            </a:r>
          </a:p>
          <a:p>
            <a:pPr lvl="1"/>
            <a:r>
              <a:rPr lang="en-US" dirty="0"/>
              <a:t>➢ no impact of radiation up to 5e15 cm</a:t>
            </a:r>
            <a:r>
              <a:rPr lang="en-US" baseline="30000" dirty="0"/>
              <a:t>-2</a:t>
            </a:r>
          </a:p>
          <a:p>
            <a:pPr lvl="1"/>
            <a:r>
              <a:rPr lang="en-US" dirty="0"/>
              <a:t>➢ extraction of parameters depends critically on “wire dimensions” (column width + doping layer)  - we are </a:t>
            </a:r>
            <a:r>
              <a:rPr lang="en-US" dirty="0" smtClean="0"/>
              <a:t> now </a:t>
            </a:r>
            <a:r>
              <a:rPr lang="en-US" dirty="0"/>
              <a:t>expanding the studies to more columns widths for more reliable extraction.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908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77886-7786-4A66-8FD7-5D6BF1FB5037}" type="slidenum">
              <a:rPr lang="en-US" smtClean="0"/>
              <a:t>39</a:t>
            </a:fld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00"/>
                    </a14:imgEffect>
                    <a14:imgEffect>
                      <a14:brightnessContrast bright="-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038383"/>
            <a:ext cx="6383558" cy="2635471"/>
          </a:xfrm>
          <a:prstGeom prst="rect">
            <a:avLst/>
          </a:prstGeom>
          <a:solidFill>
            <a:schemeClr val="bg2">
              <a:lumMod val="90000"/>
              <a:alpha val="28000"/>
            </a:schemeClr>
          </a:solidFill>
          <a:ln>
            <a:noFill/>
          </a:ln>
          <a:effectLst/>
          <a:extLst/>
        </p:spPr>
      </p:pic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00000"/>
                    </a14:imgEffect>
                    <a14:imgEffect>
                      <a14:brightnessContrast bright="26000" contras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6086" y="4953000"/>
            <a:ext cx="6099893" cy="1624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09050" y="2209800"/>
            <a:ext cx="264340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Optimization of geometry to achieve better timing performance is underway </a:t>
            </a:r>
          </a:p>
          <a:p>
            <a:endParaRPr lang="en-US" dirty="0" smtClean="0"/>
          </a:p>
          <a:p>
            <a:r>
              <a:rPr lang="en-US" dirty="0" smtClean="0"/>
              <a:t>Trench-column </a:t>
            </a:r>
            <a:r>
              <a:rPr lang="en-US" dirty="0"/>
              <a:t>2E/</a:t>
            </a:r>
            <a:r>
              <a:rPr lang="en-US" dirty="0" err="1"/>
              <a:t>nE</a:t>
            </a:r>
            <a:r>
              <a:rPr lang="en-US" dirty="0"/>
              <a:t> devices Timing resolution of 20 </a:t>
            </a:r>
            <a:r>
              <a:rPr lang="en-US" dirty="0" err="1"/>
              <a:t>ps</a:t>
            </a:r>
            <a:r>
              <a:rPr lang="en-US" dirty="0"/>
              <a:t> Improvement of simulation tools 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 </a:t>
            </a:r>
            <a:r>
              <a:rPr lang="en-US" dirty="0"/>
              <a:t>Optimization parameters: </a:t>
            </a:r>
            <a:endParaRPr lang="en-US" dirty="0" smtClean="0"/>
          </a:p>
          <a:p>
            <a:r>
              <a:rPr lang="en-US" dirty="0" smtClean="0"/>
              <a:t>PP </a:t>
            </a:r>
            <a:r>
              <a:rPr lang="en-US" dirty="0"/>
              <a:t>– pixel pitch </a:t>
            </a:r>
            <a:endParaRPr lang="en-US" dirty="0" smtClean="0"/>
          </a:p>
          <a:p>
            <a:r>
              <a:rPr lang="en-US" dirty="0" smtClean="0"/>
              <a:t>PW </a:t>
            </a:r>
            <a:r>
              <a:rPr lang="en-US" dirty="0"/>
              <a:t>– pixel width </a:t>
            </a:r>
            <a:endParaRPr lang="en-US" dirty="0" smtClean="0"/>
          </a:p>
          <a:p>
            <a:r>
              <a:rPr lang="en-US" dirty="0" smtClean="0"/>
              <a:t>ED </a:t>
            </a:r>
            <a:r>
              <a:rPr lang="en-US" dirty="0"/>
              <a:t>– electrode distance PT - Thickness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0" y="721371"/>
            <a:ext cx="4011766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REF: M. </a:t>
            </a:r>
            <a:r>
              <a:rPr lang="en-US" sz="1400" dirty="0" err="1" smtClean="0"/>
              <a:t>Puklavec</a:t>
            </a:r>
            <a:r>
              <a:rPr lang="en-US" sz="1400" dirty="0" smtClean="0"/>
              <a:t>, Small </a:t>
            </a:r>
            <a:r>
              <a:rPr lang="en-US" sz="1400" dirty="0"/>
              <a:t>cell 3D detectors with intrinsic </a:t>
            </a:r>
            <a:r>
              <a:rPr lang="en-US" sz="1400" dirty="0" smtClean="0"/>
              <a:t>gain, TREDI2026; https</a:t>
            </a:r>
            <a:r>
              <a:rPr lang="en-US" sz="1400" dirty="0"/>
              <a:t>://indico.cern.ch/event/1586892/contributions/6846212</a:t>
            </a:r>
          </a:p>
          <a:p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533400" y="49706"/>
            <a:ext cx="3581400" cy="1946493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7600" b="1" dirty="0" smtClean="0"/>
              <a:t/>
            </a:r>
            <a:br>
              <a:rPr lang="en-US" sz="17600" b="1" dirty="0" smtClean="0"/>
            </a:br>
            <a:r>
              <a:rPr lang="en-US" sz="17600" b="1" dirty="0" smtClean="0"/>
              <a:t>IDEAL 4D Tracking Device</a:t>
            </a:r>
            <a:r>
              <a:rPr lang="sr-Latn-ME" b="1" dirty="0" smtClean="0"/>
              <a:t/>
            </a:r>
            <a:br>
              <a:rPr lang="sr-Latn-ME" b="1" dirty="0" smtClean="0"/>
            </a:br>
            <a:endParaRPr lang="sr-Latn-ME" b="1" dirty="0"/>
          </a:p>
        </p:txBody>
      </p:sp>
    </p:spTree>
    <p:extLst>
      <p:ext uri="{BB962C8B-B14F-4D97-AF65-F5344CB8AC3E}">
        <p14:creationId xmlns:p14="http://schemas.microsoft.com/office/powerpoint/2010/main" val="2173618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3000"/>
            <a:lum/>
          </a:blip>
          <a:srcRect/>
          <a:stretch>
            <a:fillRect t="-27000" b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447800"/>
            <a:ext cx="91440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Silicon/Semiconductor gain devices are in the focus of R&amp;D activities. LGADs still dominate – to be used for the first time in ATLAS/CMS, but others, </a:t>
            </a:r>
            <a:r>
              <a:rPr lang="en-US" dirty="0" err="1"/>
              <a:t>SiEM</a:t>
            </a:r>
            <a:r>
              <a:rPr lang="en-US" dirty="0"/>
              <a:t> and 3D detectors are also gaining momentum.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➢ </a:t>
            </a:r>
            <a:r>
              <a:rPr lang="en-US" dirty="0"/>
              <a:t>Very small pitch and thickness 3D devices were produced with controllable gain (35x35x30 </a:t>
            </a:r>
            <a:r>
              <a:rPr lang="en-US" dirty="0" smtClean="0">
                <a:latin typeface="Calibri"/>
                <a:cs typeface="Calibri"/>
              </a:rPr>
              <a:t>µ</a:t>
            </a:r>
            <a:r>
              <a:rPr lang="en-US" dirty="0" smtClean="0"/>
              <a:t>m</a:t>
            </a:r>
            <a:r>
              <a:rPr lang="en-US" baseline="30000" dirty="0" smtClean="0"/>
              <a:t>3</a:t>
            </a:r>
            <a:r>
              <a:rPr lang="en-US" dirty="0" smtClean="0"/>
              <a:t> </a:t>
            </a:r>
            <a:r>
              <a:rPr lang="en-US" dirty="0"/>
              <a:t>cells) owing to 8” CMOS and DRIE processing at IME. </a:t>
            </a:r>
            <a:endParaRPr lang="en-US" dirty="0" smtClean="0"/>
          </a:p>
          <a:p>
            <a:r>
              <a:rPr lang="en-US" dirty="0" smtClean="0"/>
              <a:t>➢ </a:t>
            </a:r>
            <a:r>
              <a:rPr lang="en-US" dirty="0"/>
              <a:t>Gains of up to around 10 were measured with devices fully functional at moderate voltages 62 V with only up to 20-30% gain variation across the cell was observed. Being thin these devices would have much better noise performance than standard 3D sensors. </a:t>
            </a:r>
            <a:endParaRPr lang="en-US" dirty="0" smtClean="0"/>
          </a:p>
          <a:p>
            <a:r>
              <a:rPr lang="en-US" dirty="0" smtClean="0"/>
              <a:t>➢ </a:t>
            </a:r>
            <a:r>
              <a:rPr lang="en-US" dirty="0"/>
              <a:t>Devices were not optimized for timing and their timing performance is not excellent: </a:t>
            </a:r>
            <a:endParaRPr lang="en-US" dirty="0" smtClean="0"/>
          </a:p>
          <a:p>
            <a:r>
              <a:rPr lang="en-US" dirty="0" smtClean="0"/>
              <a:t>➢ Weighting </a:t>
            </a:r>
            <a:r>
              <a:rPr lang="en-US" dirty="0"/>
              <a:t>field (distortion) contribution dominates the timing resolution </a:t>
            </a:r>
            <a:endParaRPr lang="en-US" dirty="0" smtClean="0"/>
          </a:p>
          <a:p>
            <a:r>
              <a:rPr lang="en-US" dirty="0" smtClean="0"/>
              <a:t>➢ </a:t>
            </a:r>
            <a:r>
              <a:rPr lang="en-US" dirty="0"/>
              <a:t>rise time variation across the cell can lead to jitter variations - mapping for </a:t>
            </a:r>
            <a:r>
              <a:rPr lang="en-US" dirty="0" err="1"/>
              <a:t>ToA</a:t>
            </a:r>
            <a:r>
              <a:rPr lang="en-US" dirty="0"/>
              <a:t> and </a:t>
            </a:r>
            <a:r>
              <a:rPr lang="en-US" dirty="0" err="1"/>
              <a:t>dV</a:t>
            </a:r>
            <a:r>
              <a:rPr lang="en-US" dirty="0"/>
              <a:t>/</a:t>
            </a:r>
            <a:r>
              <a:rPr lang="en-US" dirty="0" err="1"/>
              <a:t>dt</a:t>
            </a:r>
            <a:r>
              <a:rPr lang="en-US" dirty="0"/>
              <a:t> of the device shows this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 smtClean="0"/>
              <a:t>Extremely </a:t>
            </a:r>
            <a:r>
              <a:rPr lang="en-US" dirty="0"/>
              <a:t>small </a:t>
            </a:r>
            <a:r>
              <a:rPr lang="en-US" dirty="0" smtClean="0"/>
              <a:t> </a:t>
            </a:r>
            <a:r>
              <a:rPr lang="en-US" dirty="0"/>
              <a:t>single cell cylindrical devices are ideal for impact ionization measurements at extreme </a:t>
            </a:r>
            <a:r>
              <a:rPr lang="en-US" dirty="0" err="1"/>
              <a:t>fluences</a:t>
            </a:r>
            <a:r>
              <a:rPr lang="en-US" dirty="0"/>
              <a:t>.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4400" y="5706818"/>
            <a:ext cx="81060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dirty="0"/>
              <a:t>2 more runs with timing optimized devices will following until the end of 2027 </a:t>
            </a:r>
            <a:endParaRPr lang="en-US" dirty="0" smtClean="0"/>
          </a:p>
          <a:p>
            <a:r>
              <a:rPr lang="en-US" dirty="0" smtClean="0"/>
              <a:t>devices </a:t>
            </a:r>
            <a:r>
              <a:rPr lang="en-US" dirty="0"/>
              <a:t>optimized for timing applications will be </a:t>
            </a:r>
            <a:r>
              <a:rPr lang="en-US" dirty="0" smtClean="0"/>
              <a:t>included</a:t>
            </a:r>
          </a:p>
          <a:p>
            <a:r>
              <a:rPr lang="en-US" dirty="0" smtClean="0"/>
              <a:t> </a:t>
            </a:r>
            <a:r>
              <a:rPr lang="en-US" dirty="0"/>
              <a:t>➢ impact ionization measurements over the large </a:t>
            </a:r>
            <a:r>
              <a:rPr lang="en-US" dirty="0" err="1"/>
              <a:t>fluence</a:t>
            </a:r>
            <a:r>
              <a:rPr lang="en-US" dirty="0"/>
              <a:t> range</a:t>
            </a:r>
          </a:p>
        </p:txBody>
      </p:sp>
      <p:sp>
        <p:nvSpPr>
          <p:cNvPr id="8" name="Rectangle 7"/>
          <p:cNvSpPr/>
          <p:nvPr/>
        </p:nvSpPr>
        <p:spPr>
          <a:xfrm>
            <a:off x="76200" y="5706818"/>
            <a:ext cx="838200" cy="7056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Future PLAN: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199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609600"/>
            <a:ext cx="7467600" cy="1165225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sr-Latn-ME" dirty="0" smtClean="0"/>
              <a:t>Thank you for your attention!</a:t>
            </a:r>
            <a:endParaRPr lang="sr-Latn-M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47800" y="2667000"/>
            <a:ext cx="7315200" cy="3970318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en-GB" b="1" dirty="0"/>
              <a:t>Funding:</a:t>
            </a:r>
            <a:r>
              <a:rPr lang="en-GB" dirty="0"/>
              <a:t>  </a:t>
            </a:r>
            <a:endParaRPr lang="en-GB" dirty="0" smtClean="0"/>
          </a:p>
          <a:p>
            <a:r>
              <a:rPr lang="en-GB" dirty="0" smtClean="0"/>
              <a:t>Research </a:t>
            </a:r>
            <a:r>
              <a:rPr lang="en-GB" dirty="0"/>
              <a:t>was partially funded through the project “TAIDA: Technological Advancement and Innovation for Detectors at Accelerators”, Contract No. 0402- 082/23-1740/5 (funding agency: Ministry of Education, Science and Innovation in Montenegro). 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For </a:t>
            </a:r>
            <a:r>
              <a:rPr lang="en-GB" dirty="0"/>
              <a:t>device fabrication, the authors acknowledge </a:t>
            </a:r>
            <a:r>
              <a:rPr lang="en-GB" dirty="0" err="1"/>
              <a:t>fundings</a:t>
            </a:r>
            <a:r>
              <a:rPr lang="en-GB" dirty="0"/>
              <a:t> from  National Natural Science Foundation of China under Grant 12375188 and in part by the National Key Research and Development Program of China under Grant 2023YFF0719600. 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This </a:t>
            </a:r>
            <a:r>
              <a:rPr lang="en-GB" dirty="0"/>
              <a:t>project has received funding also from the European Union’s Horizon Europe Research and Innovation programme under Grant Agreement No 101057511 (EURO-LABS).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487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9000"/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72000"/>
                    </a14:imgEffect>
                  </a14:imgLayer>
                </a14:imgProps>
              </a:ext>
            </a:extLst>
          </a:blip>
          <a:srcRect/>
          <a:stretch>
            <a:fillRect t="-31000" b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391832" y="1125379"/>
            <a:ext cx="9332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 </a:t>
            </a:r>
            <a:r>
              <a:rPr lang="el-GR" sz="2800" dirty="0" smtClean="0"/>
              <a:t>μ</a:t>
            </a:r>
            <a:r>
              <a:rPr lang="en-US" sz="2800" dirty="0" smtClean="0"/>
              <a:t>m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4072422" y="1220234"/>
            <a:ext cx="9797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17 </a:t>
            </a:r>
            <a:r>
              <a:rPr lang="el-GR" sz="2400" dirty="0" smtClean="0"/>
              <a:t>μ</a:t>
            </a:r>
            <a:r>
              <a:rPr lang="en-US" sz="2400" dirty="0" smtClean="0"/>
              <a:t>m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6857999" y="1160833"/>
            <a:ext cx="9797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33 </a:t>
            </a:r>
            <a:r>
              <a:rPr lang="el-GR" sz="2400" dirty="0" smtClean="0"/>
              <a:t>μ</a:t>
            </a:r>
            <a:r>
              <a:rPr lang="en-US" sz="2400" dirty="0" smtClean="0"/>
              <a:t>m</a:t>
            </a:r>
            <a:endParaRPr lang="en-US" sz="2400" dirty="0"/>
          </a:p>
        </p:txBody>
      </p:sp>
      <p:sp>
        <p:nvSpPr>
          <p:cNvPr id="22" name="Rectangle 21"/>
          <p:cNvSpPr/>
          <p:nvPr/>
        </p:nvSpPr>
        <p:spPr>
          <a:xfrm>
            <a:off x="8117650" y="953701"/>
            <a:ext cx="9421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RT [ns]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395843" y="3602640"/>
            <a:ext cx="782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35 um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 rot="16200000">
            <a:off x="156007" y="1884826"/>
            <a:ext cx="782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35 um</a:t>
            </a:r>
            <a:endParaRPr lang="en-US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510" y="1617821"/>
            <a:ext cx="2125090" cy="2027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9918" y="1683657"/>
            <a:ext cx="2105272" cy="2022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8493" y="1613932"/>
            <a:ext cx="2120264" cy="203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0575" y="1451339"/>
            <a:ext cx="657225" cy="135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0066130"/>
              </p:ext>
            </p:extLst>
          </p:nvPr>
        </p:nvGraphicFramePr>
        <p:xfrm>
          <a:off x="39221" y="4098114"/>
          <a:ext cx="2985647" cy="22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94" name="Graph" r:id="rId9" imgW="3901320" imgH="2986920" progId="Origin50.Graph">
                  <p:embed/>
                </p:oleObj>
              </mc:Choice>
              <mc:Fallback>
                <p:oleObj name="Graph" r:id="rId9" imgW="3901320" imgH="298692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9221" y="4098114"/>
                        <a:ext cx="2985647" cy="2286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7221373"/>
              </p:ext>
            </p:extLst>
          </p:nvPr>
        </p:nvGraphicFramePr>
        <p:xfrm>
          <a:off x="3115567" y="4098114"/>
          <a:ext cx="2985647" cy="22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95" name="Graph" r:id="rId11" imgW="3901320" imgH="2986920" progId="Origin50.Graph">
                  <p:embed/>
                </p:oleObj>
              </mc:Choice>
              <mc:Fallback>
                <p:oleObj name="Graph" r:id="rId11" imgW="3901320" imgH="298692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115567" y="4098114"/>
                        <a:ext cx="2985647" cy="2286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1779067"/>
              </p:ext>
            </p:extLst>
          </p:nvPr>
        </p:nvGraphicFramePr>
        <p:xfrm>
          <a:off x="6158353" y="4098114"/>
          <a:ext cx="2985647" cy="22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96" name="Graph" r:id="rId13" imgW="3901320" imgH="2986920" progId="Origin50.Graph">
                  <p:embed/>
                </p:oleObj>
              </mc:Choice>
              <mc:Fallback>
                <p:oleObj name="Graph" r:id="rId13" imgW="3901320" imgH="298692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158353" y="4098114"/>
                        <a:ext cx="2985647" cy="2286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77886-7786-4A66-8FD7-5D6BF1FB5037}" type="slidenum">
              <a:rPr lang="en-US" smtClean="0"/>
              <a:t>42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629085" y="4935758"/>
            <a:ext cx="1395783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RMS:36ns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7580866" y="5012514"/>
            <a:ext cx="1395783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RMS:52.6ns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4608391" y="4935758"/>
            <a:ext cx="1395783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RMS:48.3ns</a:t>
            </a:r>
            <a:endParaRPr lang="en-US" dirty="0"/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387935" y="152400"/>
            <a:ext cx="8022640" cy="1070892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RT </a:t>
            </a:r>
            <a:r>
              <a:rPr lang="en-US" dirty="0" err="1" smtClean="0"/>
              <a:t>vs</a:t>
            </a:r>
            <a:r>
              <a:rPr lang="en-US" dirty="0" smtClean="0"/>
              <a:t> </a:t>
            </a:r>
            <a:r>
              <a:rPr lang="en-US" dirty="0"/>
              <a:t>d</a:t>
            </a:r>
            <a:r>
              <a:rPr lang="en-US" dirty="0" smtClean="0"/>
              <a:t>epth after irradiation</a:t>
            </a:r>
            <a:endParaRPr lang="sr-Latn-ME" dirty="0"/>
          </a:p>
        </p:txBody>
      </p:sp>
    </p:spTree>
    <p:extLst>
      <p:ext uri="{BB962C8B-B14F-4D97-AF65-F5344CB8AC3E}">
        <p14:creationId xmlns:p14="http://schemas.microsoft.com/office/powerpoint/2010/main" val="1794282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7658</TotalTime>
  <Words>2201</Words>
  <Application>Microsoft Office PowerPoint</Application>
  <PresentationFormat>On-screen Show (4:3)</PresentationFormat>
  <Paragraphs>315</Paragraphs>
  <Slides>42</Slides>
  <Notes>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4" baseType="lpstr">
      <vt:lpstr>Office Theme</vt:lpstr>
      <vt:lpstr>Graph</vt:lpstr>
      <vt:lpstr>PowerPoint Presentation</vt:lpstr>
      <vt:lpstr>Outline</vt:lpstr>
      <vt:lpstr>Motivation:   radiation hard, fast device with the intrinsic gain</vt:lpstr>
      <vt:lpstr>Motivation:  radiation hard device with gain</vt:lpstr>
      <vt:lpstr>PowerPoint Presentation</vt:lpstr>
      <vt:lpstr>PowerPoint Presentation</vt:lpstr>
      <vt:lpstr>3D STRAW TUBES  Impact ionization studies </vt:lpstr>
      <vt:lpstr>PowerPoint Presentation</vt:lpstr>
      <vt:lpstr>PowerPoint Presentation</vt:lpstr>
      <vt:lpstr>PowerPoint Presentation</vt:lpstr>
      <vt:lpstr>     3D trench with square shape </vt:lpstr>
      <vt:lpstr>PowerPoint Presentation</vt:lpstr>
      <vt:lpstr>PowerPoint Presentation</vt:lpstr>
      <vt:lpstr>PowerPoint Presentation</vt:lpstr>
      <vt:lpstr>PowerPoint Presentation</vt:lpstr>
      <vt:lpstr>Why don’t we see early breakdown?</vt:lpstr>
      <vt:lpstr>PowerPoint Presentation</vt:lpstr>
      <vt:lpstr>PowerPoint Presentation</vt:lpstr>
      <vt:lpstr>PowerPoint Presentation</vt:lpstr>
      <vt:lpstr> Rise Time &amp; Time of  Arrival Depth Profiling  </vt:lpstr>
      <vt:lpstr>PowerPoint Presentation</vt:lpstr>
      <vt:lpstr>PowerPoint Presentation</vt:lpstr>
      <vt:lpstr>PowerPoint Presentation</vt:lpstr>
      <vt:lpstr>Rise Time  spread  </vt:lpstr>
      <vt:lpstr>ToA spread  </vt:lpstr>
      <vt:lpstr>2D Gain Map</vt:lpstr>
      <vt:lpstr>Irradiated 3D Trench device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Straw Tube IME-CAS Detectors</vt:lpstr>
      <vt:lpstr>2D of Charge, Rise time and ToA  distribution before and after irradiation</vt:lpstr>
      <vt:lpstr>RMS of RT and ToA before and after irradiation</vt:lpstr>
      <vt:lpstr>PowerPoint Presentation</vt:lpstr>
      <vt:lpstr>Impact Ionization Study</vt:lpstr>
      <vt:lpstr>PowerPoint Presentation</vt:lpstr>
      <vt:lpstr>Conclusion</vt:lpstr>
      <vt:lpstr>Thank you for your attention!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Experience at ELI Beamlines: User Calls and Internship</dc:title>
  <dc:creator>user</dc:creator>
  <cp:lastModifiedBy>User</cp:lastModifiedBy>
  <cp:revision>225</cp:revision>
  <dcterms:created xsi:type="dcterms:W3CDTF">2006-08-16T00:00:00Z</dcterms:created>
  <dcterms:modified xsi:type="dcterms:W3CDTF">2026-09-03T06:19:42Z</dcterms:modified>
</cp:coreProperties>
</file>