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theme/theme9.xml" ContentType="application/vnd.openxmlformats-officedocument.theme+xml"/>
  <Override PartName="/ppt/slideLayouts/slideLayout12.xml" ContentType="application/vnd.openxmlformats-officedocument.presentationml.slideLayout+xml"/>
  <Override PartName="/ppt/theme/theme10.xml" ContentType="application/vnd.openxmlformats-officedocument.theme+xml"/>
  <Override PartName="/ppt/slideLayouts/slideLayout13.xml" ContentType="application/vnd.openxmlformats-officedocument.presentationml.slideLayout+xml"/>
  <Override PartName="/ppt/theme/theme11.xml" ContentType="application/vnd.openxmlformats-officedocument.theme+xml"/>
  <Override PartName="/ppt/slideLayouts/slideLayout14.xml" ContentType="application/vnd.openxmlformats-officedocument.presentationml.slideLayout+xml"/>
  <Override PartName="/ppt/theme/theme12.xml" ContentType="application/vnd.openxmlformats-officedocument.theme+xml"/>
  <Override PartName="/ppt/slideLayouts/slideLayout15.xml" ContentType="application/vnd.openxmlformats-officedocument.presentationml.slideLayout+xml"/>
  <Override PartName="/ppt/theme/theme13.xml" ContentType="application/vnd.openxmlformats-officedocument.theme+xml"/>
  <Override PartName="/ppt/slideLayouts/slideLayout16.xml" ContentType="application/vnd.openxmlformats-officedocument.presentationml.slideLayout+xml"/>
  <Override PartName="/ppt/theme/theme14.xml" ContentType="application/vnd.openxmlformats-officedocument.theme+xml"/>
  <Override PartName="/ppt/slideLayouts/slideLayout17.xml" ContentType="application/vnd.openxmlformats-officedocument.presentationml.slideLayout+xml"/>
  <Override PartName="/ppt/theme/theme15.xml" ContentType="application/vnd.openxmlformats-officedocument.theme+xml"/>
  <Override PartName="/ppt/slideLayouts/slideLayout18.xml" ContentType="application/vnd.openxmlformats-officedocument.presentationml.slideLayout+xml"/>
  <Override PartName="/ppt/theme/theme16.xml" ContentType="application/vnd.openxmlformats-officedocument.theme+xml"/>
  <Override PartName="/ppt/slideLayouts/slideLayout19.xml" ContentType="application/vnd.openxmlformats-officedocument.presentationml.slideLayout+xml"/>
  <Override PartName="/ppt/theme/theme17.xml" ContentType="application/vnd.openxmlformats-officedocument.theme+xml"/>
  <Override PartName="/ppt/slideLayouts/slideLayout20.xml" ContentType="application/vnd.openxmlformats-officedocument.presentationml.slideLayout+xml"/>
  <Override PartName="/ppt/theme/theme18.xml" ContentType="application/vnd.openxmlformats-officedocument.theme+xml"/>
  <Override PartName="/ppt/slideLayouts/slideLayout21.xml" ContentType="application/vnd.openxmlformats-officedocument.presentationml.slideLayout+xml"/>
  <Override PartName="/ppt/theme/theme19.xml" ContentType="application/vnd.openxmlformats-officedocument.theme+xml"/>
  <Override PartName="/ppt/slideLayouts/slideLayout22.xml" ContentType="application/vnd.openxmlformats-officedocument.presentationml.slideLayout+xml"/>
  <Override PartName="/ppt/theme/theme20.xml" ContentType="application/vnd.openxmlformats-officedocument.theme+xml"/>
  <Override PartName="/ppt/slideLayouts/slideLayout23.xml" ContentType="application/vnd.openxmlformats-officedocument.presentationml.slideLayout+xml"/>
  <Override PartName="/ppt/theme/theme21.xml" ContentType="application/vnd.openxmlformats-officedocument.theme+xml"/>
  <Override PartName="/ppt/slideLayouts/slideLayout24.xml" ContentType="application/vnd.openxmlformats-officedocument.presentationml.slideLayout+xml"/>
  <Override PartName="/ppt/theme/theme22.xml" ContentType="application/vnd.openxmlformats-officedocument.theme+xml"/>
  <Override PartName="/ppt/slideLayouts/slideLayout25.xml" ContentType="application/vnd.openxmlformats-officedocument.presentationml.slideLayout+xml"/>
  <Override PartName="/ppt/theme/theme23.xml" ContentType="application/vnd.openxmlformats-officedocument.theme+xml"/>
  <Override PartName="/ppt/slideLayouts/slideLayout26.xml" ContentType="application/vnd.openxmlformats-officedocument.presentationml.slideLayout+xml"/>
  <Override PartName="/ppt/theme/theme24.xml" ContentType="application/vnd.openxmlformats-officedocument.theme+xml"/>
  <Override PartName="/ppt/slideLayouts/slideLayout27.xml" ContentType="application/vnd.openxmlformats-officedocument.presentationml.slideLayout+xml"/>
  <Override PartName="/ppt/theme/theme25.xml" ContentType="application/vnd.openxmlformats-officedocument.theme+xml"/>
  <Override PartName="/ppt/slideLayouts/slideLayout28.xml" ContentType="application/vnd.openxmlformats-officedocument.presentationml.slideLayout+xml"/>
  <Override PartName="/ppt/theme/theme26.xml" ContentType="application/vnd.openxmlformats-officedocument.theme+xml"/>
  <Override PartName="/ppt/slideLayouts/slideLayout29.xml" ContentType="application/vnd.openxmlformats-officedocument.presentationml.slideLayout+xml"/>
  <Override PartName="/ppt/theme/theme27.xml" ContentType="application/vnd.openxmlformats-officedocument.theme+xml"/>
  <Override PartName="/ppt/slideLayouts/slideLayout30.xml" ContentType="application/vnd.openxmlformats-officedocument.presentationml.slideLayout+xml"/>
  <Override PartName="/ppt/theme/theme28.xml" ContentType="application/vnd.openxmlformats-officedocument.theme+xml"/>
  <Override PartName="/ppt/slideLayouts/slideLayout31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6" r:id="rId3"/>
    <p:sldMasterId id="2147483658" r:id="rId4"/>
    <p:sldMasterId id="2147483660" r:id="rId5"/>
    <p:sldMasterId id="2147483664" r:id="rId6"/>
    <p:sldMasterId id="2147483666" r:id="rId7"/>
    <p:sldMasterId id="2147483668" r:id="rId8"/>
    <p:sldMasterId id="2147483670" r:id="rId9"/>
    <p:sldMasterId id="2147483672" r:id="rId10"/>
    <p:sldMasterId id="2147483674" r:id="rId11"/>
    <p:sldMasterId id="2147483676" r:id="rId12"/>
    <p:sldMasterId id="2147483678" r:id="rId13"/>
    <p:sldMasterId id="2147483680" r:id="rId14"/>
    <p:sldMasterId id="2147483682" r:id="rId15"/>
    <p:sldMasterId id="2147483684" r:id="rId16"/>
    <p:sldMasterId id="2147483686" r:id="rId17"/>
    <p:sldMasterId id="2147483688" r:id="rId18"/>
    <p:sldMasterId id="2147483690" r:id="rId19"/>
    <p:sldMasterId id="2147483692" r:id="rId20"/>
    <p:sldMasterId id="2147483694" r:id="rId21"/>
    <p:sldMasterId id="2147483696" r:id="rId22"/>
    <p:sldMasterId id="2147483698" r:id="rId23"/>
    <p:sldMasterId id="2147483700" r:id="rId24"/>
    <p:sldMasterId id="2147483702" r:id="rId25"/>
    <p:sldMasterId id="2147483704" r:id="rId26"/>
    <p:sldMasterId id="2147483706" r:id="rId27"/>
    <p:sldMasterId id="2147483708" r:id="rId28"/>
    <p:sldMasterId id="2147483710" r:id="rId29"/>
  </p:sldMasterIdLst>
  <p:notesMasterIdLst>
    <p:notesMasterId r:id="rId49"/>
  </p:notesMasterIdLst>
  <p:sldIdLst>
    <p:sldId id="256" r:id="rId30"/>
    <p:sldId id="278" r:id="rId31"/>
    <p:sldId id="276" r:id="rId32"/>
    <p:sldId id="290" r:id="rId33"/>
    <p:sldId id="291" r:id="rId34"/>
    <p:sldId id="283" r:id="rId35"/>
    <p:sldId id="292" r:id="rId36"/>
    <p:sldId id="286" r:id="rId37"/>
    <p:sldId id="298" r:id="rId38"/>
    <p:sldId id="293" r:id="rId39"/>
    <p:sldId id="294" r:id="rId40"/>
    <p:sldId id="297" r:id="rId41"/>
    <p:sldId id="301" r:id="rId42"/>
    <p:sldId id="295" r:id="rId43"/>
    <p:sldId id="296" r:id="rId44"/>
    <p:sldId id="300" r:id="rId45"/>
    <p:sldId id="299" r:id="rId46"/>
    <p:sldId id="262" r:id="rId47"/>
    <p:sldId id="288" r:id="rId48"/>
  </p:sldIdLst>
  <p:sldSz cx="12192000" cy="6858000"/>
  <p:notesSz cx="7772400" cy="100584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744" autoAdjust="0"/>
  </p:normalViewPr>
  <p:slideViewPr>
    <p:cSldViewPr snapToGrid="0">
      <p:cViewPr varScale="1">
        <p:scale>
          <a:sx n="78" d="100"/>
          <a:sy n="78" d="100"/>
        </p:scale>
        <p:origin x="110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0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5.xml"/><Relationship Id="rId42" Type="http://schemas.openxmlformats.org/officeDocument/2006/relationships/slide" Target="slides/slide13.xml"/><Relationship Id="rId47" Type="http://schemas.openxmlformats.org/officeDocument/2006/relationships/slide" Target="slides/slide18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3.xml"/><Relationship Id="rId37" Type="http://schemas.openxmlformats.org/officeDocument/2006/relationships/slide" Target="slides/slide8.xml"/><Relationship Id="rId40" Type="http://schemas.openxmlformats.org/officeDocument/2006/relationships/slide" Target="slides/slide11.xml"/><Relationship Id="rId45" Type="http://schemas.openxmlformats.org/officeDocument/2006/relationships/slide" Target="slides/slide16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2.xml"/><Relationship Id="rId44" Type="http://schemas.openxmlformats.org/officeDocument/2006/relationships/slide" Target="slides/slide15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1.xml"/><Relationship Id="rId35" Type="http://schemas.openxmlformats.org/officeDocument/2006/relationships/slide" Target="slides/slide6.xml"/><Relationship Id="rId43" Type="http://schemas.openxmlformats.org/officeDocument/2006/relationships/slide" Target="slides/slide14.xml"/><Relationship Id="rId48" Type="http://schemas.openxmlformats.org/officeDocument/2006/relationships/slide" Target="slides/slide19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4.xml"/><Relationship Id="rId38" Type="http://schemas.openxmlformats.org/officeDocument/2006/relationships/slide" Target="slides/slide9.xml"/><Relationship Id="rId46" Type="http://schemas.openxmlformats.org/officeDocument/2006/relationships/slide" Target="slides/slide1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7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0CEB5-90F0-4C90-A6D1-BA9A2EB010B7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193BD-E9D1-4CD0-AFE0-C2C7D773D67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1024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193BD-E9D1-4CD0-AFE0-C2C7D773D67B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3507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klasická</a:t>
            </a:r>
            <a:r>
              <a:rPr lang="en-GB" dirty="0"/>
              <a:t> PN diode s </a:t>
            </a:r>
            <a:r>
              <a:rPr lang="en-GB" dirty="0" err="1"/>
              <a:t>širokou</a:t>
            </a:r>
            <a:r>
              <a:rPr lang="en-GB" dirty="0"/>
              <a:t> bulk </a:t>
            </a:r>
            <a:r>
              <a:rPr lang="en-GB" dirty="0" err="1"/>
              <a:t>vrstvou</a:t>
            </a:r>
            <a:r>
              <a:rPr lang="en-GB" dirty="0"/>
              <a:t> pro </a:t>
            </a:r>
            <a:r>
              <a:rPr lang="en-GB" dirty="0" err="1"/>
              <a:t>generování</a:t>
            </a:r>
            <a:r>
              <a:rPr lang="en-GB" dirty="0"/>
              <a:t> eh </a:t>
            </a:r>
            <a:r>
              <a:rPr lang="en-GB" dirty="0" err="1"/>
              <a:t>párů</a:t>
            </a:r>
            <a:r>
              <a:rPr lang="en-GB" dirty="0"/>
              <a:t> -&gt; </a:t>
            </a:r>
            <a:r>
              <a:rPr lang="en-GB" dirty="0" err="1"/>
              <a:t>špatné</a:t>
            </a:r>
            <a:r>
              <a:rPr lang="en-GB" dirty="0"/>
              <a:t> </a:t>
            </a:r>
            <a:r>
              <a:rPr lang="en-GB" dirty="0" err="1"/>
              <a:t>časové</a:t>
            </a:r>
            <a:r>
              <a:rPr lang="en-GB" dirty="0"/>
              <a:t> </a:t>
            </a:r>
            <a:r>
              <a:rPr lang="en-GB" dirty="0" err="1"/>
              <a:t>rozlišení</a:t>
            </a:r>
            <a:endParaRPr lang="en-GB" dirty="0"/>
          </a:p>
          <a:p>
            <a:endParaRPr lang="en-GB" dirty="0"/>
          </a:p>
          <a:p>
            <a:r>
              <a:rPr lang="en-GB" dirty="0"/>
              <a:t>LGAD: </a:t>
            </a:r>
            <a:r>
              <a:rPr lang="en-GB" dirty="0" err="1"/>
              <a:t>multiplikativní</a:t>
            </a:r>
            <a:r>
              <a:rPr lang="en-GB" dirty="0"/>
              <a:t> </a:t>
            </a:r>
            <a:r>
              <a:rPr lang="en-GB" dirty="0" err="1"/>
              <a:t>vrstva</a:t>
            </a:r>
            <a:r>
              <a:rPr lang="en-GB" dirty="0"/>
              <a:t> -&gt; </a:t>
            </a:r>
            <a:r>
              <a:rPr lang="en-GB" dirty="0" err="1"/>
              <a:t>koncentrace</a:t>
            </a:r>
            <a:r>
              <a:rPr lang="en-GB" dirty="0"/>
              <a:t> E pole do </a:t>
            </a:r>
            <a:r>
              <a:rPr lang="en-GB" dirty="0" err="1"/>
              <a:t>špičky</a:t>
            </a:r>
            <a:r>
              <a:rPr lang="en-GB" dirty="0"/>
              <a:t> -&gt; </a:t>
            </a:r>
            <a:r>
              <a:rPr lang="en-GB" dirty="0" err="1"/>
              <a:t>vysoký</a:t>
            </a:r>
            <a:r>
              <a:rPr lang="en-GB" dirty="0"/>
              <a:t> </a:t>
            </a:r>
            <a:r>
              <a:rPr lang="en-GB" dirty="0" err="1"/>
              <a:t>koeficient</a:t>
            </a:r>
            <a:r>
              <a:rPr lang="en-GB" dirty="0"/>
              <a:t> </a:t>
            </a:r>
            <a:r>
              <a:rPr lang="en-GB" dirty="0" err="1"/>
              <a:t>nárazové</a:t>
            </a:r>
            <a:r>
              <a:rPr lang="en-GB" dirty="0"/>
              <a:t> </a:t>
            </a:r>
            <a:r>
              <a:rPr lang="en-GB" dirty="0" err="1"/>
              <a:t>ionizace</a:t>
            </a:r>
            <a:r>
              <a:rPr lang="en-GB" dirty="0"/>
              <a:t> -&gt; </a:t>
            </a:r>
            <a:r>
              <a:rPr lang="en-GB" dirty="0" err="1"/>
              <a:t>užší</a:t>
            </a:r>
            <a:r>
              <a:rPr lang="en-GB" dirty="0"/>
              <a:t> bulk, </a:t>
            </a:r>
            <a:r>
              <a:rPr lang="en-GB" dirty="0" err="1"/>
              <a:t>lepší</a:t>
            </a:r>
            <a:r>
              <a:rPr lang="en-GB" dirty="0"/>
              <a:t> </a:t>
            </a:r>
            <a:r>
              <a:rPr lang="en-GB" dirty="0" err="1"/>
              <a:t>časové</a:t>
            </a:r>
            <a:r>
              <a:rPr lang="en-GB" dirty="0"/>
              <a:t> </a:t>
            </a:r>
            <a:r>
              <a:rPr lang="en-GB" dirty="0" err="1"/>
              <a:t>rozlišení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193BD-E9D1-4CD0-AFE0-C2C7D773D67B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1485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en-GB" dirty="0" err="1"/>
              <a:t>vysoká</a:t>
            </a:r>
            <a:r>
              <a:rPr lang="en-GB" dirty="0"/>
              <a:t> </a:t>
            </a:r>
            <a:r>
              <a:rPr lang="en-GB" dirty="0" err="1"/>
              <a:t>radiační</a:t>
            </a:r>
            <a:r>
              <a:rPr lang="en-GB" dirty="0"/>
              <a:t> </a:t>
            </a:r>
            <a:r>
              <a:rPr lang="en-GB" dirty="0" err="1"/>
              <a:t>odolnost</a:t>
            </a:r>
            <a:endParaRPr lang="en-GB" dirty="0"/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GB" dirty="0" err="1"/>
              <a:t>nízká</a:t>
            </a:r>
            <a:r>
              <a:rPr lang="en-GB" dirty="0"/>
              <a:t> </a:t>
            </a:r>
            <a:r>
              <a:rPr lang="en-GB" dirty="0" err="1"/>
              <a:t>intrinzická</a:t>
            </a:r>
            <a:r>
              <a:rPr lang="en-GB" dirty="0"/>
              <a:t> </a:t>
            </a:r>
            <a:r>
              <a:rPr lang="en-GB" dirty="0" err="1"/>
              <a:t>koncentrace</a:t>
            </a:r>
            <a:r>
              <a:rPr lang="en-GB" dirty="0"/>
              <a:t> </a:t>
            </a:r>
            <a:r>
              <a:rPr lang="en-GB" dirty="0" err="1"/>
              <a:t>nosičů</a:t>
            </a:r>
            <a:r>
              <a:rPr lang="en-GB" dirty="0"/>
              <a:t> </a:t>
            </a:r>
            <a:r>
              <a:rPr lang="en-GB" dirty="0" err="1"/>
              <a:t>náboje</a:t>
            </a:r>
            <a:r>
              <a:rPr lang="en-GB" dirty="0"/>
              <a:t> -&gt; </a:t>
            </a:r>
            <a:r>
              <a:rPr lang="en-GB" dirty="0" err="1"/>
              <a:t>nízký</a:t>
            </a:r>
            <a:r>
              <a:rPr lang="en-GB" dirty="0"/>
              <a:t> </a:t>
            </a:r>
            <a:r>
              <a:rPr lang="en-GB" dirty="0" err="1"/>
              <a:t>unikající</a:t>
            </a:r>
            <a:r>
              <a:rPr lang="en-GB" dirty="0"/>
              <a:t> proud, </a:t>
            </a:r>
            <a:r>
              <a:rPr lang="en-GB" dirty="0" err="1"/>
              <a:t>fungování</a:t>
            </a:r>
            <a:r>
              <a:rPr lang="en-GB" dirty="0"/>
              <a:t> </a:t>
            </a:r>
            <a:r>
              <a:rPr lang="en-GB" dirty="0" err="1"/>
              <a:t>při</a:t>
            </a:r>
            <a:r>
              <a:rPr lang="en-GB" dirty="0"/>
              <a:t> </a:t>
            </a:r>
            <a:r>
              <a:rPr lang="en-GB" dirty="0" err="1"/>
              <a:t>pokojových</a:t>
            </a:r>
            <a:r>
              <a:rPr lang="en-GB" dirty="0"/>
              <a:t> </a:t>
            </a:r>
            <a:r>
              <a:rPr lang="en-GB" dirty="0" err="1"/>
              <a:t>teplotách</a:t>
            </a:r>
            <a:endParaRPr lang="en-GB" dirty="0"/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GB" dirty="0" err="1"/>
              <a:t>vyšší</a:t>
            </a:r>
            <a:r>
              <a:rPr lang="en-GB" dirty="0"/>
              <a:t> </a:t>
            </a:r>
            <a:r>
              <a:rPr lang="en-GB" dirty="0" err="1"/>
              <a:t>driftová</a:t>
            </a:r>
            <a:r>
              <a:rPr lang="en-GB" dirty="0"/>
              <a:t> </a:t>
            </a:r>
            <a:r>
              <a:rPr lang="en-GB" dirty="0" err="1"/>
              <a:t>rychlost</a:t>
            </a:r>
            <a:r>
              <a:rPr lang="en-GB" dirty="0"/>
              <a:t> </a:t>
            </a:r>
            <a:r>
              <a:rPr lang="en-GB" dirty="0" err="1"/>
              <a:t>nosičů</a:t>
            </a:r>
            <a:r>
              <a:rPr lang="en-GB" dirty="0"/>
              <a:t> -&gt; </a:t>
            </a:r>
            <a:r>
              <a:rPr lang="en-GB" dirty="0" err="1"/>
              <a:t>rychlá</a:t>
            </a:r>
            <a:r>
              <a:rPr lang="en-GB" dirty="0"/>
              <a:t> </a:t>
            </a:r>
            <a:r>
              <a:rPr lang="en-GB" dirty="0" err="1"/>
              <a:t>odezva</a:t>
            </a:r>
            <a:r>
              <a:rPr lang="en-GB" dirty="0"/>
              <a:t>, </a:t>
            </a:r>
            <a:r>
              <a:rPr lang="en-GB" dirty="0" err="1"/>
              <a:t>vysokofrekvenční</a:t>
            </a:r>
            <a:r>
              <a:rPr lang="en-GB" dirty="0"/>
              <a:t> </a:t>
            </a:r>
            <a:r>
              <a:rPr lang="en-GB" dirty="0" err="1"/>
              <a:t>aplikace</a:t>
            </a:r>
            <a:br>
              <a:rPr lang="en-GB" dirty="0"/>
            </a:br>
            <a:endParaRPr lang="en-GB" dirty="0"/>
          </a:p>
          <a:p>
            <a:r>
              <a:rPr lang="en-GB" dirty="0" err="1"/>
              <a:t>Hojně</a:t>
            </a:r>
            <a:r>
              <a:rPr lang="en-GB" dirty="0"/>
              <a:t> </a:t>
            </a:r>
            <a:r>
              <a:rPr lang="en-GB" dirty="0" err="1"/>
              <a:t>využíváno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výkonové</a:t>
            </a:r>
            <a:r>
              <a:rPr lang="en-GB" dirty="0"/>
              <a:t> </a:t>
            </a:r>
            <a:r>
              <a:rPr lang="en-GB" dirty="0" err="1"/>
              <a:t>elektronice</a:t>
            </a:r>
            <a:r>
              <a:rPr lang="en-GB" dirty="0"/>
              <a:t>, v </a:t>
            </a:r>
            <a:r>
              <a:rPr lang="en-GB" dirty="0" err="1"/>
              <a:t>autoprůmyslu</a:t>
            </a:r>
            <a:endParaRPr lang="en-GB" dirty="0"/>
          </a:p>
          <a:p>
            <a:r>
              <a:rPr lang="en-GB" dirty="0" err="1"/>
              <a:t>Náročný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výrobu</a:t>
            </a:r>
            <a:r>
              <a:rPr lang="en-GB" dirty="0"/>
              <a:t> (bez </a:t>
            </a:r>
            <a:r>
              <a:rPr lang="en-GB" dirty="0" err="1"/>
              <a:t>defektů</a:t>
            </a:r>
            <a:r>
              <a:rPr lang="en-GB" dirty="0"/>
              <a:t>)</a:t>
            </a:r>
          </a:p>
          <a:p>
            <a:r>
              <a:rPr lang="en-GB" dirty="0" err="1"/>
              <a:t>Obtížné</a:t>
            </a:r>
            <a:r>
              <a:rPr lang="en-GB" dirty="0"/>
              <a:t> </a:t>
            </a:r>
            <a:r>
              <a:rPr lang="en-GB" dirty="0" err="1"/>
              <a:t>numerické</a:t>
            </a:r>
            <a:r>
              <a:rPr lang="en-GB" dirty="0"/>
              <a:t> </a:t>
            </a:r>
            <a:r>
              <a:rPr lang="en-GB" dirty="0" err="1"/>
              <a:t>simulace</a:t>
            </a:r>
            <a:r>
              <a:rPr lang="en-GB" dirty="0"/>
              <a:t>, </a:t>
            </a:r>
            <a:r>
              <a:rPr lang="en-GB" dirty="0" err="1"/>
              <a:t>nepřesné</a:t>
            </a:r>
            <a:r>
              <a:rPr lang="en-GB" dirty="0"/>
              <a:t> </a:t>
            </a:r>
            <a:r>
              <a:rPr lang="en-GB" dirty="0" err="1"/>
              <a:t>parametry</a:t>
            </a:r>
            <a:endParaRPr lang="en-GB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193BD-E9D1-4CD0-AFE0-C2C7D773D67B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463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69841EA-4E23-4E4E-B999-C6ACBDFDAE93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AAAD607-5AFB-47A7-86B4-04492DCEF72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fld id="{9668D7A1-7A7B-469B-8340-08323022D54D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3B65E4E-A078-4E0B-B7F8-192C381F519D}" type="datetime1">
              <a:rPr lang="cs-CZ" smtClean="0"/>
              <a:t>02.09.2026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146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93F4906-9C8F-41E8-86F3-C8AE0C69E5BD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fld id="{B30E40B6-2461-4BDA-8317-EE5725042EC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4"/>
          </p:nvPr>
        </p:nvSpPr>
        <p:spPr/>
        <p:txBody>
          <a:bodyPr/>
          <a:lstStyle/>
          <a:p>
            <a:fld id="{A3EE08AF-6C95-4AC0-A199-4F4EDCCE7EA4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D09A273-6491-4EEB-816B-2C2A7072944E}" type="datetime1">
              <a:rPr lang="cs-CZ" smtClean="0"/>
              <a:t>02.09.2026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5562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8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19"/>
          </p:nvPr>
        </p:nvSpPr>
        <p:spPr/>
        <p:txBody>
          <a:bodyPr/>
          <a:lstStyle/>
          <a:p>
            <a:fld id="{CC5DC17D-5C84-492A-86A4-ED62A5B322A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7"/>
          </p:nvPr>
        </p:nvSpPr>
        <p:spPr/>
        <p:txBody>
          <a:bodyPr/>
          <a:lstStyle/>
          <a:p>
            <a:fld id="{B92B402A-6B5E-4F58-8856-D76F1EA4A2BC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23"/>
          </p:nvPr>
        </p:nvSpPr>
        <p:spPr/>
        <p:txBody>
          <a:bodyPr/>
          <a:lstStyle/>
          <a:p>
            <a:fld id="{3086A22F-E85D-4C1E-A0DE-9C8E5E6D0F13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CE2DCD29-BD7D-4BFB-8A99-0DDB93E0287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fld id="{1D742E7E-A081-4B1C-8AC2-65E0FEE24580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73314B8A-B71E-45AD-80BF-A17F1DF3A98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fld id="{782FC28E-F68B-40ED-BD3D-816674A96FEB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F883956F-DB21-47DF-B42F-4F4B5D8610F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fld id="{B8C42DAF-530E-448E-81E9-11E45FA159F7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B603C03F-713F-4B6E-9343-89B6B091CB7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fld id="{C7C9D281-E4C9-431E-9C2C-5CA42647F637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8FFFAF88-4EC6-475B-ACA7-F160722BF1F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fld id="{B1FCB0C4-6A7E-48B0-A57B-8B9D5D9E7473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41"/>
          </p:nvPr>
        </p:nvSpPr>
        <p:spPr/>
        <p:txBody>
          <a:bodyPr/>
          <a:lstStyle/>
          <a:p>
            <a:fld id="{57E86B00-2D23-415E-B308-3F6EC498B3B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fld id="{9C708A9C-390E-47F6-92B2-7AAC2736FC7D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44"/>
          </p:nvPr>
        </p:nvSpPr>
        <p:spPr/>
        <p:txBody>
          <a:bodyPr/>
          <a:lstStyle/>
          <a:p>
            <a:fld id="{DE81FB83-D8BD-4B00-AB55-045F836A2EF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2"/>
          </p:nvPr>
        </p:nvSpPr>
        <p:spPr/>
        <p:txBody>
          <a:bodyPr/>
          <a:lstStyle/>
          <a:p>
            <a:fld id="{5B4CDAD9-EEB2-48A9-BAEB-76CBCD419990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45"/>
          </p:nvPr>
        </p:nvSpPr>
        <p:spPr/>
        <p:txBody>
          <a:bodyPr/>
          <a:lstStyle/>
          <a:p>
            <a:fld id="{AF61D96E-CC0B-41B6-BF27-A9335004AE5A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7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48"/>
          </p:nvPr>
        </p:nvSpPr>
        <p:spPr/>
        <p:txBody>
          <a:bodyPr/>
          <a:lstStyle/>
          <a:p>
            <a:fld id="{65433ACC-7068-439C-8532-E54BFD2520C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6"/>
          </p:nvPr>
        </p:nvSpPr>
        <p:spPr/>
        <p:txBody>
          <a:bodyPr/>
          <a:lstStyle/>
          <a:p>
            <a:fld id="{2B806D25-C3D2-40D5-ABB8-844C7AB4291F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0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51"/>
          </p:nvPr>
        </p:nvSpPr>
        <p:spPr/>
        <p:txBody>
          <a:bodyPr/>
          <a:lstStyle/>
          <a:p>
            <a:fld id="{6F3C058F-8819-472F-BA84-9DFE3D823C1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9"/>
          </p:nvPr>
        </p:nvSpPr>
        <p:spPr/>
        <p:txBody>
          <a:bodyPr/>
          <a:lstStyle/>
          <a:p>
            <a:fld id="{7D374B89-D9DE-4F24-8496-66335042DEBF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3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54"/>
          </p:nvPr>
        </p:nvSpPr>
        <p:spPr/>
        <p:txBody>
          <a:bodyPr/>
          <a:lstStyle/>
          <a:p>
            <a:fld id="{3463D26F-EDFA-4462-A2C9-A68DF797797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2"/>
          </p:nvPr>
        </p:nvSpPr>
        <p:spPr/>
        <p:txBody>
          <a:bodyPr/>
          <a:lstStyle/>
          <a:p>
            <a:fld id="{06F0F309-0C36-4835-8AFB-10046E154067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6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57"/>
          </p:nvPr>
        </p:nvSpPr>
        <p:spPr/>
        <p:txBody>
          <a:bodyPr/>
          <a:lstStyle/>
          <a:p>
            <a:fld id="{D7BEBB48-9C3A-42DF-B2CE-FC03ADB43FF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55"/>
          </p:nvPr>
        </p:nvSpPr>
        <p:spPr/>
        <p:txBody>
          <a:bodyPr/>
          <a:lstStyle/>
          <a:p>
            <a:fld id="{67642C95-27B3-4FEF-864C-6FC579B0C8AD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9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60"/>
          </p:nvPr>
        </p:nvSpPr>
        <p:spPr/>
        <p:txBody>
          <a:bodyPr/>
          <a:lstStyle/>
          <a:p>
            <a:fld id="{117C50DD-3685-4A67-8DCF-453800A6405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8"/>
          </p:nvPr>
        </p:nvSpPr>
        <p:spPr/>
        <p:txBody>
          <a:bodyPr/>
          <a:lstStyle/>
          <a:p>
            <a:fld id="{7063D1B8-DBAF-446B-A707-92972DD78206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2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63"/>
          </p:nvPr>
        </p:nvSpPr>
        <p:spPr/>
        <p:txBody>
          <a:bodyPr/>
          <a:lstStyle/>
          <a:p>
            <a:fld id="{4811FF61-5BAA-461C-AF11-9A46202ED04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1"/>
          </p:nvPr>
        </p:nvSpPr>
        <p:spPr/>
        <p:txBody>
          <a:bodyPr/>
          <a:lstStyle/>
          <a:p>
            <a:fld id="{F8EBE230-A915-4828-BE46-ABCEB3785D80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5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66"/>
          </p:nvPr>
        </p:nvSpPr>
        <p:spPr/>
        <p:txBody>
          <a:bodyPr/>
          <a:lstStyle/>
          <a:p>
            <a:fld id="{CA6C399D-350A-42E1-9DE4-5FEDF4BD17E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4"/>
          </p:nvPr>
        </p:nvSpPr>
        <p:spPr/>
        <p:txBody>
          <a:bodyPr/>
          <a:lstStyle/>
          <a:p>
            <a:fld id="{0307B5BB-F1CA-408F-BC6B-E714A82A3F2E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67"/>
          </p:nvPr>
        </p:nvSpPr>
        <p:spPr/>
        <p:txBody>
          <a:bodyPr/>
          <a:lstStyle/>
          <a:p>
            <a:fld id="{5E854F63-8959-4921-A635-8FEBA41B11FE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en-US" sz="2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9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70"/>
          </p:nvPr>
        </p:nvSpPr>
        <p:spPr/>
        <p:txBody>
          <a:bodyPr/>
          <a:lstStyle/>
          <a:p>
            <a:fld id="{8DA12C6E-3004-4297-9981-96FABE85EB1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8"/>
          </p:nvPr>
        </p:nvSpPr>
        <p:spPr/>
        <p:txBody>
          <a:bodyPr/>
          <a:lstStyle/>
          <a:p>
            <a:fld id="{4DB5D348-27BC-4CEB-A0B2-4DE9A8B28975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2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73"/>
          </p:nvPr>
        </p:nvSpPr>
        <p:spPr/>
        <p:txBody>
          <a:bodyPr/>
          <a:lstStyle/>
          <a:p>
            <a:fld id="{86CB232A-4F29-40FA-B5F2-A664EB32DEE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1"/>
          </p:nvPr>
        </p:nvSpPr>
        <p:spPr/>
        <p:txBody>
          <a:bodyPr/>
          <a:lstStyle/>
          <a:p>
            <a:fld id="{1319376F-DC7D-4372-8652-B4B5EF05139F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5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76"/>
          </p:nvPr>
        </p:nvSpPr>
        <p:spPr/>
        <p:txBody>
          <a:bodyPr/>
          <a:lstStyle/>
          <a:p>
            <a:fld id="{8D65A155-6173-4C12-8A63-E023BB809A0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4"/>
          </p:nvPr>
        </p:nvSpPr>
        <p:spPr/>
        <p:txBody>
          <a:bodyPr/>
          <a:lstStyle/>
          <a:p>
            <a:fld id="{FD016BE3-1DAB-41E0-A390-4C9D48615DB8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8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79"/>
          </p:nvPr>
        </p:nvSpPr>
        <p:spPr/>
        <p:txBody>
          <a:bodyPr/>
          <a:lstStyle/>
          <a:p>
            <a:fld id="{22658D64-8E8F-48F0-B5A1-76DCE2DF8CA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7"/>
          </p:nvPr>
        </p:nvSpPr>
        <p:spPr/>
        <p:txBody>
          <a:bodyPr/>
          <a:lstStyle/>
          <a:p>
            <a:fld id="{A39E6F06-5B9D-4EFF-8964-3E486BF5BF2F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1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82"/>
          </p:nvPr>
        </p:nvSpPr>
        <p:spPr/>
        <p:txBody>
          <a:bodyPr/>
          <a:lstStyle/>
          <a:p>
            <a:fld id="{44E4A3FE-F78A-487C-99AC-F8723676BA2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80"/>
          </p:nvPr>
        </p:nvSpPr>
        <p:spPr/>
        <p:txBody>
          <a:bodyPr/>
          <a:lstStyle/>
          <a:p>
            <a:fld id="{31BD83B5-468D-4FD7-9001-C6934971FFCA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4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85"/>
          </p:nvPr>
        </p:nvSpPr>
        <p:spPr/>
        <p:txBody>
          <a:bodyPr/>
          <a:lstStyle/>
          <a:p>
            <a:fld id="{CB6F5009-5FDC-4360-BC0D-DEBBCF6D7AB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83"/>
          </p:nvPr>
        </p:nvSpPr>
        <p:spPr/>
        <p:txBody>
          <a:bodyPr/>
          <a:lstStyle/>
          <a:p>
            <a:fld id="{1F80C1C4-DE9B-430E-BEF3-2F2D18631130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7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88"/>
          </p:nvPr>
        </p:nvSpPr>
        <p:spPr/>
        <p:txBody>
          <a:bodyPr/>
          <a:lstStyle/>
          <a:p>
            <a:fld id="{8A78AE3B-6A0B-447E-A074-C20F94D5B5B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86"/>
          </p:nvPr>
        </p:nvSpPr>
        <p:spPr/>
        <p:txBody>
          <a:bodyPr/>
          <a:lstStyle/>
          <a:p>
            <a:fld id="{5DE76CEA-A094-46CF-A4AD-212B0A203066}" type="datetime1">
              <a:rPr lang="cs-CZ" smtClean="0"/>
              <a:t>02.09.2026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sv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.png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png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svg"/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.png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.png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5.svg"/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0A79BF"/>
            </a:solidFill>
          </a:ln>
        </p:spPr>
      </p:cxnSp>
      <p:grpSp>
        <p:nvGrpSpPr>
          <p:cNvPr id="13" name="Group 34"/>
          <p:cNvGrpSpPr/>
          <p:nvPr/>
        </p:nvGrpSpPr>
        <p:grpSpPr>
          <a:xfrm>
            <a:off x="286200" y="6351840"/>
            <a:ext cx="1943280" cy="431640"/>
            <a:chOff x="286200" y="6351840"/>
            <a:chExt cx="1943280" cy="431640"/>
          </a:xfrm>
        </p:grpSpPr>
        <p:pic>
          <p:nvPicPr>
            <p:cNvPr id="2" name="Picture 33"/>
            <p:cNvPicPr/>
            <p:nvPr/>
          </p:nvPicPr>
          <p:blipFill>
            <a:blip r:embed="rId3"/>
            <a:stretch/>
          </p:blipFill>
          <p:spPr>
            <a:xfrm>
              <a:off x="813240" y="6351840"/>
              <a:ext cx="1416240" cy="43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" name="Picture 12"/>
            <p:cNvPicPr/>
            <p:nvPr/>
          </p:nvPicPr>
          <p:blipFill>
            <a:blip r:embed="rId4"/>
            <a:stretch/>
          </p:blipFill>
          <p:spPr>
            <a:xfrm>
              <a:off x="286200" y="6351840"/>
              <a:ext cx="480600" cy="428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80000" y="163116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6000" b="1" strike="noStrike" spc="-1">
                <a:solidFill>
                  <a:schemeClr val="accent2"/>
                </a:solidFill>
                <a:latin typeface="Arial"/>
              </a:rPr>
              <a:t>Click to edit Master title style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dt" idx="1"/>
          </p:nvPr>
        </p:nvSpPr>
        <p:spPr>
          <a:xfrm>
            <a:off x="189720" y="4106880"/>
            <a:ext cx="9133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cs-CZ" sz="2400" b="0" strike="noStrike" spc="-1">
                <a:solidFill>
                  <a:schemeClr val="accent2"/>
                </a:solidFill>
                <a:latin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fld id="{959A5C64-1DE8-4BBA-B376-B746B4756FDE}" type="datetime1">
              <a:rPr lang="cs-CZ" sz="24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6" name="Group 9"/>
          <p:cNvGrpSpPr/>
          <p:nvPr/>
        </p:nvGrpSpPr>
        <p:grpSpPr>
          <a:xfrm>
            <a:off x="180000" y="160560"/>
            <a:ext cx="4419000" cy="982080"/>
            <a:chOff x="180000" y="160560"/>
            <a:chExt cx="4419000" cy="982080"/>
          </a:xfrm>
        </p:grpSpPr>
        <p:pic>
          <p:nvPicPr>
            <p:cNvPr id="7" name="Picture 10"/>
            <p:cNvPicPr/>
            <p:nvPr/>
          </p:nvPicPr>
          <p:blipFill>
            <a:blip r:embed="rId3"/>
            <a:stretch/>
          </p:blipFill>
          <p:spPr>
            <a:xfrm>
              <a:off x="1378080" y="160560"/>
              <a:ext cx="3220920" cy="982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" name="Picture 11"/>
            <p:cNvPicPr/>
            <p:nvPr/>
          </p:nvPicPr>
          <p:blipFill>
            <a:blip r:embed="rId4"/>
            <a:stretch/>
          </p:blipFill>
          <p:spPr>
            <a:xfrm>
              <a:off x="180000" y="160560"/>
              <a:ext cx="1093320" cy="975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9" name="Rectangle 12"/>
          <p:cNvSpPr/>
          <p:nvPr/>
        </p:nvSpPr>
        <p:spPr>
          <a:xfrm>
            <a:off x="0" y="6155280"/>
            <a:ext cx="12191760" cy="702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10" name="Picture 7" descr="A blue and white squares with black background&#10;&#10;AI-generated content may be incorrect."/>
          <p:cNvPicPr/>
          <p:nvPr/>
        </p:nvPicPr>
        <p:blipFill>
          <a:blip r:embed="rId5"/>
          <a:stretch/>
        </p:blipFill>
        <p:spPr>
          <a:xfrm rot="5400000">
            <a:off x="4997880" y="-336240"/>
            <a:ext cx="6868800" cy="7519320"/>
          </a:xfrm>
          <a:prstGeom prst="rect">
            <a:avLst/>
          </a:prstGeom>
          <a:ln w="0">
            <a:noFill/>
          </a:ln>
        </p:spPr>
      </p:pic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chemeClr val="dk1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0A79BF"/>
            </a:solidFill>
          </a:ln>
        </p:spPr>
      </p:cxnSp>
      <p:grpSp>
        <p:nvGrpSpPr>
          <p:cNvPr id="15" name="Group 34"/>
          <p:cNvGrpSpPr/>
          <p:nvPr/>
        </p:nvGrpSpPr>
        <p:grpSpPr>
          <a:xfrm>
            <a:off x="286200" y="6351840"/>
            <a:ext cx="1943280" cy="431640"/>
            <a:chOff x="286200" y="6351840"/>
            <a:chExt cx="1943280" cy="431640"/>
          </a:xfrm>
        </p:grpSpPr>
        <p:pic>
          <p:nvPicPr>
            <p:cNvPr id="16" name="Picture 33"/>
            <p:cNvPicPr/>
            <p:nvPr/>
          </p:nvPicPr>
          <p:blipFill>
            <a:blip r:embed="rId4"/>
            <a:stretch/>
          </p:blipFill>
          <p:spPr>
            <a:xfrm>
              <a:off x="813240" y="6351840"/>
              <a:ext cx="1416240" cy="43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7" name="Picture 12"/>
            <p:cNvPicPr/>
            <p:nvPr/>
          </p:nvPicPr>
          <p:blipFill>
            <a:blip r:embed="rId5"/>
            <a:stretch/>
          </p:blipFill>
          <p:spPr>
            <a:xfrm>
              <a:off x="286200" y="6351840"/>
              <a:ext cx="480600" cy="428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86200" y="1254960"/>
            <a:ext cx="11619000" cy="4897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dt" idx="2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2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A15E67AE-4565-497F-AB28-3269092D4DC7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3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sldNum" idx="4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2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88EE8E0-645D-4006-8FD0-2175CAD47853}" type="slidenum">
              <a:rPr lang="en-GB" sz="1200" b="0" strike="noStrike" spc="-1">
                <a:solidFill>
                  <a:schemeClr val="accent2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713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0A79BF"/>
            </a:solidFill>
          </a:ln>
        </p:spPr>
      </p:cxnSp>
      <p:grpSp>
        <p:nvGrpSpPr>
          <p:cNvPr id="46" name="Group 34"/>
          <p:cNvGrpSpPr/>
          <p:nvPr/>
        </p:nvGrpSpPr>
        <p:grpSpPr>
          <a:xfrm>
            <a:off x="286200" y="6351840"/>
            <a:ext cx="1943280" cy="431640"/>
            <a:chOff x="286200" y="6351840"/>
            <a:chExt cx="1943280" cy="431640"/>
          </a:xfrm>
        </p:grpSpPr>
        <p:pic>
          <p:nvPicPr>
            <p:cNvPr id="47" name="Picture 33"/>
            <p:cNvPicPr/>
            <p:nvPr/>
          </p:nvPicPr>
          <p:blipFill>
            <a:blip r:embed="rId3"/>
            <a:stretch/>
          </p:blipFill>
          <p:spPr>
            <a:xfrm>
              <a:off x="813240" y="6351840"/>
              <a:ext cx="1416240" cy="43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8" name="Picture 12"/>
            <p:cNvPicPr/>
            <p:nvPr/>
          </p:nvPicPr>
          <p:blipFill>
            <a:blip r:embed="rId4"/>
            <a:stretch/>
          </p:blipFill>
          <p:spPr>
            <a:xfrm>
              <a:off x="286200" y="6351840"/>
              <a:ext cx="480600" cy="428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dt" idx="11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2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20236BE1-FE7A-4FB8-B817-D180B37AC53E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ftr" idx="12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sldNum" idx="13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2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5A8A651-7C8C-4D4A-9883-081085F190D0}" type="slidenum">
              <a:rPr lang="en-GB" sz="1200" b="0" strike="noStrike" spc="-1">
                <a:solidFill>
                  <a:schemeClr val="accent2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chemeClr val="dk1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0A79BF"/>
            </a:solidFill>
          </a:ln>
        </p:spPr>
      </p:cxnSp>
      <p:grpSp>
        <p:nvGrpSpPr>
          <p:cNvPr id="56" name="Group 34"/>
          <p:cNvGrpSpPr/>
          <p:nvPr/>
        </p:nvGrpSpPr>
        <p:grpSpPr>
          <a:xfrm>
            <a:off x="286200" y="6351840"/>
            <a:ext cx="1943280" cy="431640"/>
            <a:chOff x="286200" y="6351840"/>
            <a:chExt cx="1943280" cy="431640"/>
          </a:xfrm>
        </p:grpSpPr>
        <p:pic>
          <p:nvPicPr>
            <p:cNvPr id="57" name="Picture 33"/>
            <p:cNvPicPr/>
            <p:nvPr/>
          </p:nvPicPr>
          <p:blipFill>
            <a:blip r:embed="rId4"/>
            <a:stretch/>
          </p:blipFill>
          <p:spPr>
            <a:xfrm>
              <a:off x="813240" y="6351840"/>
              <a:ext cx="1416240" cy="43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8" name="Picture 12"/>
            <p:cNvPicPr/>
            <p:nvPr/>
          </p:nvPicPr>
          <p:blipFill>
            <a:blip r:embed="rId5"/>
            <a:stretch/>
          </p:blipFill>
          <p:spPr>
            <a:xfrm>
              <a:off x="286200" y="6351840"/>
              <a:ext cx="480600" cy="428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9" name="PlaceHolder 1"/>
          <p:cNvSpPr>
            <a:spLocks noGrp="1"/>
          </p:cNvSpPr>
          <p:nvPr>
            <p:ph type="dt" idx="14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2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CB6DEC2C-949D-425C-AE69-401328055635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ftr" idx="15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sldNum" idx="16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2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B1B3141-2820-4E1C-AECA-9C1CFEE13800}" type="slidenum">
              <a:rPr lang="en-GB" sz="1200" b="0" strike="noStrike" spc="-1">
                <a:solidFill>
                  <a:schemeClr val="accent2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3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chemeClr val="dk1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712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0A79BF"/>
            </a:solidFill>
          </a:ln>
        </p:spPr>
      </p:cxnSp>
      <p:grpSp>
        <p:nvGrpSpPr>
          <p:cNvPr id="65" name="Group 34"/>
          <p:cNvGrpSpPr/>
          <p:nvPr/>
        </p:nvGrpSpPr>
        <p:grpSpPr>
          <a:xfrm>
            <a:off x="286200" y="6351840"/>
            <a:ext cx="1943280" cy="431640"/>
            <a:chOff x="286200" y="6351840"/>
            <a:chExt cx="1943280" cy="431640"/>
          </a:xfrm>
        </p:grpSpPr>
        <p:pic>
          <p:nvPicPr>
            <p:cNvPr id="66" name="Picture 33"/>
            <p:cNvPicPr/>
            <p:nvPr/>
          </p:nvPicPr>
          <p:blipFill>
            <a:blip r:embed="rId3"/>
            <a:stretch/>
          </p:blipFill>
          <p:spPr>
            <a:xfrm>
              <a:off x="813240" y="6351840"/>
              <a:ext cx="1416240" cy="43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7" name="Picture 12"/>
            <p:cNvPicPr/>
            <p:nvPr/>
          </p:nvPicPr>
          <p:blipFill>
            <a:blip r:embed="rId4"/>
            <a:stretch/>
          </p:blipFill>
          <p:spPr>
            <a:xfrm>
              <a:off x="286200" y="6351840"/>
              <a:ext cx="480600" cy="428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68" name="Rectangle 19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69" name="Picture 8"/>
          <p:cNvPicPr/>
          <p:nvPr/>
        </p:nvPicPr>
        <p:blipFill>
          <a:blip r:embed="rId5"/>
          <a:stretch/>
        </p:blipFill>
        <p:spPr>
          <a:xfrm>
            <a:off x="3563640" y="2592720"/>
            <a:ext cx="2503800" cy="2233440"/>
          </a:xfrm>
          <a:prstGeom prst="rect">
            <a:avLst/>
          </a:prstGeom>
          <a:ln w="0">
            <a:noFill/>
          </a:ln>
        </p:spPr>
      </p:pic>
      <p:grpSp>
        <p:nvGrpSpPr>
          <p:cNvPr id="70" name="Group 7"/>
          <p:cNvGrpSpPr/>
          <p:nvPr/>
        </p:nvGrpSpPr>
        <p:grpSpPr>
          <a:xfrm>
            <a:off x="275040" y="6310800"/>
            <a:ext cx="1999440" cy="504360"/>
            <a:chOff x="275040" y="6310800"/>
            <a:chExt cx="1999440" cy="504360"/>
          </a:xfrm>
        </p:grpSpPr>
        <p:pic>
          <p:nvPicPr>
            <p:cNvPr id="71" name="Picture 2"/>
            <p:cNvPicPr/>
            <p:nvPr/>
          </p:nvPicPr>
          <p:blipFill>
            <a:blip r:embed="rId5"/>
            <a:stretch/>
          </p:blipFill>
          <p:spPr>
            <a:xfrm>
              <a:off x="275040" y="6351840"/>
              <a:ext cx="503640" cy="448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2" name="Graphic 3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/>
          </p:blipFill>
          <p:spPr>
            <a:xfrm>
              <a:off x="778680" y="6310800"/>
              <a:ext cx="1495800" cy="50436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73" name="Picture 9"/>
          <p:cNvPicPr/>
          <p:nvPr/>
        </p:nvPicPr>
        <p:blipFill>
          <a:blip r:embed="rId7"/>
          <a:stretch/>
        </p:blipFill>
        <p:spPr>
          <a:xfrm>
            <a:off x="6530040" y="2591280"/>
            <a:ext cx="2227680" cy="2227680"/>
          </a:xfrm>
          <a:prstGeom prst="rect">
            <a:avLst/>
          </a:prstGeom>
          <a:ln w="0">
            <a:noFill/>
          </a:ln>
        </p:spPr>
      </p:pic>
      <p:sp>
        <p:nvSpPr>
          <p:cNvPr id="74" name="TextBox 14"/>
          <p:cNvSpPr/>
          <p:nvPr/>
        </p:nvSpPr>
        <p:spPr>
          <a:xfrm>
            <a:off x="0" y="1040760"/>
            <a:ext cx="1219176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4400" b="1" strike="noStrike" spc="-1">
                <a:solidFill>
                  <a:schemeClr val="lt1"/>
                </a:solidFill>
                <a:latin typeface="Technika"/>
              </a:rPr>
              <a:t>Thank you for your attention!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TextBox 16"/>
          <p:cNvSpPr/>
          <p:nvPr/>
        </p:nvSpPr>
        <p:spPr>
          <a:xfrm>
            <a:off x="0" y="5047560"/>
            <a:ext cx="121917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2800" b="1" strike="noStrike" spc="-1">
                <a:solidFill>
                  <a:schemeClr val="lt1"/>
                </a:solidFill>
                <a:latin typeface="Technika"/>
              </a:rPr>
              <a:t>https://capads.fjfi.cvut.cz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6" name="Straight Connector 24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FFFFFF"/>
            </a:solidFill>
          </a:ln>
        </p:spPr>
      </p:cxnSp>
      <p:sp>
        <p:nvSpPr>
          <p:cNvPr id="77" name="PlaceHolder 1"/>
          <p:cNvSpPr>
            <a:spLocks noGrp="1"/>
          </p:cNvSpPr>
          <p:nvPr>
            <p:ph type="dt" idx="17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lt1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1EFC5EC8-EFDD-4727-897D-F59518468D2D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ftr" idx="18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sldNum" idx="19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lt1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9FEBFF1-02DA-4D2C-89F3-C0BDBD5D43B8}" type="slidenum">
              <a:rPr lang="en-GB" sz="1200" b="0" strike="noStrike" spc="-1">
                <a:solidFill>
                  <a:schemeClr val="lt1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chemeClr val="dk1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chemeClr val="dk1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chemeClr val="dk1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7"/>
          <p:cNvPicPr/>
          <p:nvPr/>
        </p:nvPicPr>
        <p:blipFill>
          <a:blip r:embed="rId3"/>
          <a:stretch/>
        </p:blipFill>
        <p:spPr>
          <a:xfrm>
            <a:off x="290880" y="6351840"/>
            <a:ext cx="480600" cy="428760"/>
          </a:xfrm>
          <a:prstGeom prst="rect">
            <a:avLst/>
          </a:prstGeom>
          <a:ln w="0">
            <a:noFill/>
          </a:ln>
        </p:spPr>
      </p:pic>
      <p:cxnSp>
        <p:nvCxnSpPr>
          <p:cNvPr id="97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D88E11"/>
            </a:solidFill>
          </a:ln>
        </p:spPr>
      </p:cxnSp>
      <p:pic>
        <p:nvPicPr>
          <p:cNvPr id="98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99" name="Rectangle 12"/>
          <p:cNvSpPr/>
          <p:nvPr/>
        </p:nvSpPr>
        <p:spPr>
          <a:xfrm>
            <a:off x="0" y="6155280"/>
            <a:ext cx="12191760" cy="702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100" name="Picture 4" descr="A black background with orange squares&#10;&#10;AI-generated content may be incorrect."/>
          <p:cNvPicPr/>
          <p:nvPr/>
        </p:nvPicPr>
        <p:blipFill>
          <a:blip r:embed="rId5"/>
          <a:stretch/>
        </p:blipFill>
        <p:spPr>
          <a:xfrm rot="5400000">
            <a:off x="4997880" y="-336240"/>
            <a:ext cx="6868800" cy="7519320"/>
          </a:xfrm>
          <a:prstGeom prst="rect">
            <a:avLst/>
          </a:prstGeom>
          <a:ln w="0">
            <a:noFill/>
          </a:ln>
        </p:spPr>
      </p:pic>
      <p:pic>
        <p:nvPicPr>
          <p:cNvPr id="101" name="Picture 8"/>
          <p:cNvPicPr/>
          <p:nvPr/>
        </p:nvPicPr>
        <p:blipFill>
          <a:blip r:embed="rId3"/>
          <a:stretch/>
        </p:blipFill>
        <p:spPr>
          <a:xfrm>
            <a:off x="180000" y="160560"/>
            <a:ext cx="1093320" cy="975240"/>
          </a:xfrm>
          <a:prstGeom prst="rect">
            <a:avLst/>
          </a:prstGeom>
          <a:ln w="0">
            <a:noFill/>
          </a:ln>
        </p:spPr>
      </p:pic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180000" y="163116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6000" b="1" strike="noStrike" spc="-1">
                <a:solidFill>
                  <a:schemeClr val="accent3"/>
                </a:solidFill>
                <a:latin typeface="Arial"/>
              </a:rPr>
              <a:t>Click to edit Master title style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dt" idx="23"/>
          </p:nvPr>
        </p:nvSpPr>
        <p:spPr>
          <a:xfrm>
            <a:off x="189720" y="4106880"/>
            <a:ext cx="9133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cs-CZ" sz="24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fld id="{FE91B07A-3F57-4B9D-BF59-F5AA5162EB4B}" type="datetime1">
              <a:rPr lang="cs-CZ" sz="24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4" name="Picture 10"/>
          <p:cNvPicPr/>
          <p:nvPr/>
        </p:nvPicPr>
        <p:blipFill>
          <a:blip r:embed="rId4"/>
          <a:stretch/>
        </p:blipFill>
        <p:spPr>
          <a:xfrm>
            <a:off x="1378080" y="160560"/>
            <a:ext cx="3220920" cy="9820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7"/>
          <p:cNvPicPr/>
          <p:nvPr/>
        </p:nvPicPr>
        <p:blipFill>
          <a:blip r:embed="rId3"/>
          <a:stretch/>
        </p:blipFill>
        <p:spPr>
          <a:xfrm>
            <a:off x="290880" y="6351840"/>
            <a:ext cx="480600" cy="428760"/>
          </a:xfrm>
          <a:prstGeom prst="rect">
            <a:avLst/>
          </a:prstGeom>
          <a:ln w="0">
            <a:noFill/>
          </a:ln>
        </p:spPr>
      </p:pic>
      <p:cxnSp>
        <p:nvCxnSpPr>
          <p:cNvPr id="108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D88E11"/>
            </a:solidFill>
          </a:ln>
        </p:spPr>
      </p:cxnSp>
      <p:pic>
        <p:nvPicPr>
          <p:cNvPr id="109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286200" y="1254960"/>
            <a:ext cx="11619000" cy="4897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dt" idx="24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F89EB9EF-0445-4D8D-A08A-E410BD8AD1D8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ftr" idx="25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sldNum" idx="26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A65F920-2E96-4CF3-A290-97B379D0E934}" type="slidenum">
              <a:rPr lang="en-GB" sz="1200" b="0" strike="noStrike" spc="-1">
                <a:solidFill>
                  <a:schemeClr val="accent3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7"/>
          <p:cNvPicPr/>
          <p:nvPr/>
        </p:nvPicPr>
        <p:blipFill>
          <a:blip r:embed="rId3"/>
          <a:stretch/>
        </p:blipFill>
        <p:spPr>
          <a:xfrm>
            <a:off x="290880" y="6351840"/>
            <a:ext cx="480600" cy="428760"/>
          </a:xfrm>
          <a:prstGeom prst="rect">
            <a:avLst/>
          </a:prstGeom>
          <a:ln w="0">
            <a:noFill/>
          </a:ln>
        </p:spPr>
      </p:pic>
      <p:cxnSp>
        <p:nvCxnSpPr>
          <p:cNvPr id="118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D88E11"/>
            </a:solidFill>
          </a:ln>
        </p:spPr>
      </p:cxnSp>
      <p:pic>
        <p:nvPicPr>
          <p:cNvPr id="119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pic>
        <p:nvPicPr>
          <p:cNvPr id="120" name="Picture 7" descr="A black background with orange squares&#10;&#10;AI-generated content may be incorrect."/>
          <p:cNvPicPr/>
          <p:nvPr/>
        </p:nvPicPr>
        <p:blipFill>
          <a:blip r:embed="rId5"/>
          <a:stretch/>
        </p:blipFill>
        <p:spPr>
          <a:xfrm>
            <a:off x="5322600" y="0"/>
            <a:ext cx="6868800" cy="7519320"/>
          </a:xfrm>
          <a:prstGeom prst="rect">
            <a:avLst/>
          </a:prstGeom>
          <a:ln w="0">
            <a:noFill/>
          </a:ln>
        </p:spPr>
      </p:pic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60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2400" b="0" strike="noStrike" spc="-1">
                <a:solidFill>
                  <a:schemeClr val="dk1">
                    <a:tint val="82000"/>
                  </a:schemeClr>
                </a:solidFill>
                <a:latin typeface="Arial"/>
              </a:rPr>
              <a:t>Click to edit Master text styles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dt" idx="27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61E11F60-E75E-49F6-88A2-97A6D38227AC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ftr" idx="28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sldNum" idx="29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EAB0DA8-8DA0-4211-AB79-9F83D379A737}" type="slidenum">
              <a:rPr lang="en-GB" sz="1200" b="0" strike="noStrike" spc="-1">
                <a:solidFill>
                  <a:schemeClr val="accent3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7"/>
          <p:cNvPicPr/>
          <p:nvPr/>
        </p:nvPicPr>
        <p:blipFill>
          <a:blip r:embed="rId3"/>
          <a:stretch/>
        </p:blipFill>
        <p:spPr>
          <a:xfrm>
            <a:off x="290880" y="6351840"/>
            <a:ext cx="480600" cy="428760"/>
          </a:xfrm>
          <a:prstGeom prst="rect">
            <a:avLst/>
          </a:prstGeom>
          <a:ln w="0">
            <a:noFill/>
          </a:ln>
        </p:spPr>
      </p:pic>
      <p:cxnSp>
        <p:nvCxnSpPr>
          <p:cNvPr id="127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D88E11"/>
            </a:solidFill>
          </a:ln>
        </p:spPr>
      </p:cxnSp>
      <p:pic>
        <p:nvPicPr>
          <p:cNvPr id="128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286200" y="1161720"/>
            <a:ext cx="5733000" cy="501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6172200" y="1161720"/>
            <a:ext cx="5733000" cy="501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dt" idx="30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2AD612B0-1215-40BA-9DC7-2A7CAA422DFD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ftr" idx="31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 type="sldNum" idx="32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2407C96-21F7-4902-9500-90505491F608}" type="slidenum">
              <a:rPr lang="en-GB" sz="1200" b="0" strike="noStrike" spc="-1">
                <a:solidFill>
                  <a:schemeClr val="accent3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7"/>
          <p:cNvPicPr/>
          <p:nvPr/>
        </p:nvPicPr>
        <p:blipFill>
          <a:blip r:embed="rId3"/>
          <a:stretch/>
        </p:blipFill>
        <p:spPr>
          <a:xfrm>
            <a:off x="290880" y="6351840"/>
            <a:ext cx="480600" cy="428760"/>
          </a:xfrm>
          <a:prstGeom prst="rect">
            <a:avLst/>
          </a:prstGeom>
          <a:ln w="0">
            <a:noFill/>
          </a:ln>
        </p:spPr>
      </p:pic>
      <p:cxnSp>
        <p:nvCxnSpPr>
          <p:cNvPr id="136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D88E11"/>
            </a:solidFill>
          </a:ln>
        </p:spPr>
      </p:cxnSp>
      <p:pic>
        <p:nvPicPr>
          <p:cNvPr id="137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dt" idx="33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75FCD56F-0159-4427-AD55-BCD536B5E32E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ftr" idx="34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sldNum" idx="35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38949D5-431C-4167-98FA-07062D4FE333}" type="slidenum">
              <a:rPr lang="en-GB" sz="1200" b="0" strike="noStrike" spc="-1">
                <a:solidFill>
                  <a:schemeClr val="accent3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7"/>
          <p:cNvPicPr/>
          <p:nvPr/>
        </p:nvPicPr>
        <p:blipFill>
          <a:blip r:embed="rId3"/>
          <a:stretch/>
        </p:blipFill>
        <p:spPr>
          <a:xfrm>
            <a:off x="290880" y="6351840"/>
            <a:ext cx="480600" cy="428760"/>
          </a:xfrm>
          <a:prstGeom prst="rect">
            <a:avLst/>
          </a:prstGeom>
          <a:ln w="0">
            <a:noFill/>
          </a:ln>
        </p:spPr>
      </p:pic>
      <p:cxnSp>
        <p:nvCxnSpPr>
          <p:cNvPr id="144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D88E11"/>
            </a:solidFill>
          </a:ln>
        </p:spPr>
      </p:cxnSp>
      <p:pic>
        <p:nvPicPr>
          <p:cNvPr id="145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146" name="PlaceHolder 1"/>
          <p:cNvSpPr>
            <a:spLocks noGrp="1"/>
          </p:cNvSpPr>
          <p:nvPr>
            <p:ph type="dt" idx="36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0CAC09AD-3833-4B38-A10D-AD71879EF754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ftr" idx="37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38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C63B272-230E-48DD-842A-17F396F814E1}" type="slidenum">
              <a:rPr lang="en-GB" sz="1200" b="0" strike="noStrike" spc="-1">
                <a:solidFill>
                  <a:schemeClr val="accent3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7"/>
          <p:cNvPicPr/>
          <p:nvPr/>
        </p:nvPicPr>
        <p:blipFill>
          <a:blip r:embed="rId3"/>
          <a:stretch/>
        </p:blipFill>
        <p:spPr>
          <a:xfrm>
            <a:off x="290880" y="6351840"/>
            <a:ext cx="480600" cy="428760"/>
          </a:xfrm>
          <a:prstGeom prst="rect">
            <a:avLst/>
          </a:prstGeom>
          <a:ln w="0">
            <a:noFill/>
          </a:ln>
        </p:spPr>
      </p:pic>
      <p:cxnSp>
        <p:nvCxnSpPr>
          <p:cNvPr id="150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D88E11"/>
            </a:solidFill>
          </a:ln>
        </p:spPr>
      </p:cxnSp>
      <p:pic>
        <p:nvPicPr>
          <p:cNvPr id="151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152" name="Rectangle 19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153" name="Picture 6"/>
          <p:cNvPicPr/>
          <p:nvPr/>
        </p:nvPicPr>
        <p:blipFill>
          <a:blip r:embed="rId5"/>
          <a:stretch/>
        </p:blipFill>
        <p:spPr>
          <a:xfrm>
            <a:off x="3561840" y="2591280"/>
            <a:ext cx="2505600" cy="2235240"/>
          </a:xfrm>
          <a:prstGeom prst="rect">
            <a:avLst/>
          </a:prstGeom>
          <a:ln w="0">
            <a:noFill/>
          </a:ln>
        </p:spPr>
      </p:pic>
      <p:pic>
        <p:nvPicPr>
          <p:cNvPr id="154" name="Picture 4"/>
          <p:cNvPicPr/>
          <p:nvPr/>
        </p:nvPicPr>
        <p:blipFill>
          <a:blip r:embed="rId5"/>
          <a:stretch/>
        </p:blipFill>
        <p:spPr>
          <a:xfrm>
            <a:off x="285840" y="6362280"/>
            <a:ext cx="479880" cy="428040"/>
          </a:xfrm>
          <a:prstGeom prst="rect">
            <a:avLst/>
          </a:prstGeom>
          <a:ln w="0">
            <a:noFill/>
          </a:ln>
        </p:spPr>
      </p:pic>
      <p:pic>
        <p:nvPicPr>
          <p:cNvPr id="155" name="Graphic 3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778680" y="6310800"/>
            <a:ext cx="1495800" cy="504360"/>
          </a:xfrm>
          <a:prstGeom prst="rect">
            <a:avLst/>
          </a:prstGeom>
          <a:ln w="0">
            <a:noFill/>
          </a:ln>
        </p:spPr>
      </p:pic>
      <p:pic>
        <p:nvPicPr>
          <p:cNvPr id="156" name="Picture 9"/>
          <p:cNvPicPr/>
          <p:nvPr/>
        </p:nvPicPr>
        <p:blipFill>
          <a:blip r:embed="rId7"/>
          <a:stretch/>
        </p:blipFill>
        <p:spPr>
          <a:xfrm>
            <a:off x="6530040" y="2591280"/>
            <a:ext cx="2227680" cy="2227680"/>
          </a:xfrm>
          <a:prstGeom prst="rect">
            <a:avLst/>
          </a:prstGeom>
          <a:ln w="0">
            <a:noFill/>
          </a:ln>
        </p:spPr>
      </p:pic>
      <p:sp>
        <p:nvSpPr>
          <p:cNvPr id="157" name="TextBox 14"/>
          <p:cNvSpPr/>
          <p:nvPr/>
        </p:nvSpPr>
        <p:spPr>
          <a:xfrm>
            <a:off x="0" y="1040760"/>
            <a:ext cx="1219176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4400" b="1" strike="noStrike" spc="-1">
                <a:solidFill>
                  <a:schemeClr val="lt1"/>
                </a:solidFill>
                <a:latin typeface="Technika"/>
              </a:rPr>
              <a:t>Thank you for your attention!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TextBox 16"/>
          <p:cNvSpPr/>
          <p:nvPr/>
        </p:nvSpPr>
        <p:spPr>
          <a:xfrm>
            <a:off x="0" y="5047560"/>
            <a:ext cx="121917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2800" b="1" strike="noStrike" spc="-1">
                <a:solidFill>
                  <a:schemeClr val="lt1"/>
                </a:solidFill>
                <a:latin typeface="Technika"/>
              </a:rPr>
              <a:t>https://capads.fjfi.cvut.cz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59" name="Straight Connector 24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FFFFFF"/>
            </a:solidFill>
          </a:ln>
        </p:spPr>
      </p:cxnSp>
      <p:sp>
        <p:nvSpPr>
          <p:cNvPr id="160" name="PlaceHolder 1"/>
          <p:cNvSpPr>
            <a:spLocks noGrp="1"/>
          </p:cNvSpPr>
          <p:nvPr>
            <p:ph type="dt" idx="39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lt1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9F9B643A-FEDD-4644-A945-78005DFFEB58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ftr" idx="40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sldNum" idx="41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lt1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5D4759C-3E40-47AC-8339-61C924421D08}" type="slidenum">
              <a:rPr lang="en-GB" sz="1200" b="0" strike="noStrike" spc="-1">
                <a:solidFill>
                  <a:schemeClr val="lt1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7"/>
          <p:cNvPicPr/>
          <p:nvPr/>
        </p:nvPicPr>
        <p:blipFill>
          <a:blip r:embed="rId3"/>
          <a:stretch/>
        </p:blipFill>
        <p:spPr>
          <a:xfrm>
            <a:off x="290880" y="6351840"/>
            <a:ext cx="480600" cy="428760"/>
          </a:xfrm>
          <a:prstGeom prst="rect">
            <a:avLst/>
          </a:prstGeom>
          <a:ln w="0">
            <a:noFill/>
          </a:ln>
        </p:spPr>
      </p:pic>
      <p:cxnSp>
        <p:nvCxnSpPr>
          <p:cNvPr id="164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D88E11"/>
            </a:solidFill>
          </a:ln>
        </p:spPr>
      </p:cxnSp>
      <p:pic>
        <p:nvPicPr>
          <p:cNvPr id="165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pic>
        <p:nvPicPr>
          <p:cNvPr id="166" name="Picture 3"/>
          <p:cNvPicPr/>
          <p:nvPr/>
        </p:nvPicPr>
        <p:blipFill>
          <a:blip r:embed="rId3"/>
          <a:stretch/>
        </p:blipFill>
        <p:spPr>
          <a:xfrm>
            <a:off x="3586320" y="2625120"/>
            <a:ext cx="2509200" cy="2238120"/>
          </a:xfrm>
          <a:prstGeom prst="rect">
            <a:avLst/>
          </a:prstGeom>
          <a:ln w="0">
            <a:noFill/>
          </a:ln>
        </p:spPr>
      </p:pic>
      <p:pic>
        <p:nvPicPr>
          <p:cNvPr id="167" name="Picture 1"/>
          <p:cNvPicPr/>
          <p:nvPr/>
        </p:nvPicPr>
        <p:blipFill>
          <a:blip r:embed="rId5"/>
          <a:stretch/>
        </p:blipFill>
        <p:spPr>
          <a:xfrm>
            <a:off x="6563880" y="2625120"/>
            <a:ext cx="2159640" cy="2159640"/>
          </a:xfrm>
          <a:prstGeom prst="rect">
            <a:avLst/>
          </a:prstGeom>
          <a:ln w="76200">
            <a:solidFill>
              <a:srgbClr val="D88E11"/>
            </a:solidFill>
            <a:round/>
          </a:ln>
        </p:spPr>
      </p:pic>
      <p:sp>
        <p:nvSpPr>
          <p:cNvPr id="168" name="TextBox 14"/>
          <p:cNvSpPr/>
          <p:nvPr/>
        </p:nvSpPr>
        <p:spPr>
          <a:xfrm>
            <a:off x="0" y="1040760"/>
            <a:ext cx="1219176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4400" b="1" strike="noStrike" spc="-1">
                <a:solidFill>
                  <a:schemeClr val="accent3"/>
                </a:solidFill>
                <a:latin typeface="Technika"/>
              </a:rPr>
              <a:t>Thank you for your attention!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TextBox 16"/>
          <p:cNvSpPr/>
          <p:nvPr/>
        </p:nvSpPr>
        <p:spPr>
          <a:xfrm>
            <a:off x="0" y="5047560"/>
            <a:ext cx="121917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2800" b="1" strike="noStrike" spc="-1">
                <a:solidFill>
                  <a:schemeClr val="accent3"/>
                </a:solidFill>
                <a:latin typeface="Technika"/>
              </a:rPr>
              <a:t>https://capads.fjfi.cvut.cz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170" name="Straight Connector 24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D88E11"/>
            </a:solidFill>
          </a:ln>
        </p:spPr>
      </p:cxnSp>
      <p:sp>
        <p:nvSpPr>
          <p:cNvPr id="171" name="PlaceHolder 1"/>
          <p:cNvSpPr>
            <a:spLocks noGrp="1"/>
          </p:cNvSpPr>
          <p:nvPr>
            <p:ph type="dt" idx="42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756C8A5F-F2D7-4AC5-865E-B414F35B1C17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ftr" idx="43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 idx="44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3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6F165B0-1A1D-407A-AAAD-54933A64AF33}" type="slidenum">
              <a:rPr lang="en-GB" sz="1200" b="0" strike="noStrike" spc="-1">
                <a:solidFill>
                  <a:schemeClr val="accent3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8"/>
          <p:cNvPicPr/>
          <p:nvPr/>
        </p:nvPicPr>
        <p:blipFill>
          <a:blip r:embed="rId3"/>
          <a:stretch/>
        </p:blipFill>
        <p:spPr>
          <a:xfrm>
            <a:off x="286560" y="634716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175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50A812"/>
            </a:solidFill>
          </a:ln>
        </p:spPr>
      </p:cxnSp>
      <p:pic>
        <p:nvPicPr>
          <p:cNvPr id="176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177" name="Rectangle 12"/>
          <p:cNvSpPr/>
          <p:nvPr/>
        </p:nvSpPr>
        <p:spPr>
          <a:xfrm>
            <a:off x="0" y="6155280"/>
            <a:ext cx="12191760" cy="702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178" name="Picture 9" descr="A green and white squares with black background&#10;&#10;AI-generated content may be incorrect."/>
          <p:cNvPicPr/>
          <p:nvPr/>
        </p:nvPicPr>
        <p:blipFill>
          <a:blip r:embed="rId5"/>
          <a:stretch/>
        </p:blipFill>
        <p:spPr>
          <a:xfrm rot="5400000">
            <a:off x="4997880" y="-336240"/>
            <a:ext cx="6868800" cy="7519320"/>
          </a:xfrm>
          <a:prstGeom prst="rect">
            <a:avLst/>
          </a:prstGeom>
          <a:ln w="0">
            <a:noFill/>
          </a:ln>
        </p:spPr>
      </p:pic>
      <p:pic>
        <p:nvPicPr>
          <p:cNvPr id="179" name="Picture 7"/>
          <p:cNvPicPr/>
          <p:nvPr/>
        </p:nvPicPr>
        <p:blipFill>
          <a:blip r:embed="rId3"/>
          <a:stretch/>
        </p:blipFill>
        <p:spPr>
          <a:xfrm>
            <a:off x="173160" y="153720"/>
            <a:ext cx="1100880" cy="982080"/>
          </a:xfrm>
          <a:prstGeom prst="rect">
            <a:avLst/>
          </a:prstGeom>
          <a:ln w="0">
            <a:noFill/>
          </a:ln>
        </p:spPr>
      </p:pic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180000" y="163116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6000" b="1" strike="noStrike" spc="-1">
                <a:solidFill>
                  <a:schemeClr val="accent5"/>
                </a:solidFill>
                <a:latin typeface="Arial"/>
              </a:rPr>
              <a:t>Click to edit Master title style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dt" idx="45"/>
          </p:nvPr>
        </p:nvSpPr>
        <p:spPr>
          <a:xfrm>
            <a:off x="189720" y="4106880"/>
            <a:ext cx="9133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cs-CZ" sz="24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fld id="{56C63AFA-8EA7-468A-81D4-536302272CD5}" type="datetime1">
              <a:rPr lang="cs-CZ" sz="24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2" name="Picture 10"/>
          <p:cNvPicPr/>
          <p:nvPr/>
        </p:nvPicPr>
        <p:blipFill>
          <a:blip r:embed="rId4"/>
          <a:stretch/>
        </p:blipFill>
        <p:spPr>
          <a:xfrm>
            <a:off x="1378080" y="160560"/>
            <a:ext cx="3220920" cy="9820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8"/>
          <p:cNvPicPr/>
          <p:nvPr/>
        </p:nvPicPr>
        <p:blipFill>
          <a:blip r:embed="rId3"/>
          <a:stretch/>
        </p:blipFill>
        <p:spPr>
          <a:xfrm>
            <a:off x="286560" y="634716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186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50A812"/>
            </a:solidFill>
          </a:ln>
        </p:spPr>
      </p:cxnSp>
      <p:pic>
        <p:nvPicPr>
          <p:cNvPr id="187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286200" y="1254960"/>
            <a:ext cx="11619000" cy="4897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dt" idx="46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CFA989F1-1568-44DC-AC18-38CEE7D4BA62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ftr" idx="47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5"/>
          <p:cNvSpPr>
            <a:spLocks noGrp="1"/>
          </p:cNvSpPr>
          <p:nvPr>
            <p:ph type="sldNum" idx="48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BAB6EBF-64D1-4F07-B2EE-390D8633FC1F}" type="slidenum">
              <a:rPr lang="en-GB" sz="1200" b="0" strike="noStrike" spc="-1">
                <a:solidFill>
                  <a:schemeClr val="accent5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8"/>
          <p:cNvPicPr/>
          <p:nvPr/>
        </p:nvPicPr>
        <p:blipFill>
          <a:blip r:embed="rId3"/>
          <a:stretch/>
        </p:blipFill>
        <p:spPr>
          <a:xfrm>
            <a:off x="286560" y="634716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196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50A812"/>
            </a:solidFill>
          </a:ln>
        </p:spPr>
      </p:cxnSp>
      <p:pic>
        <p:nvPicPr>
          <p:cNvPr id="197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pic>
        <p:nvPicPr>
          <p:cNvPr id="198" name="Picture 6" descr="A green and white squares with black background&#10;&#10;AI-generated content may be incorrect."/>
          <p:cNvPicPr/>
          <p:nvPr/>
        </p:nvPicPr>
        <p:blipFill>
          <a:blip r:embed="rId5"/>
          <a:stretch/>
        </p:blipFill>
        <p:spPr>
          <a:xfrm>
            <a:off x="5322600" y="0"/>
            <a:ext cx="6868800" cy="7519320"/>
          </a:xfrm>
          <a:prstGeom prst="rect">
            <a:avLst/>
          </a:prstGeom>
          <a:ln w="0">
            <a:noFill/>
          </a:ln>
        </p:spPr>
      </p:pic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60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2400" b="0" strike="noStrike" spc="-1">
                <a:solidFill>
                  <a:schemeClr val="dk1">
                    <a:tint val="82000"/>
                  </a:schemeClr>
                </a:solidFill>
                <a:latin typeface="Arial"/>
              </a:rPr>
              <a:t>Click to edit Master text styles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dt" idx="49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681D598E-13A8-41C2-AAC2-F1B597392227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ftr" idx="50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sldNum" idx="51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982EBD3-2345-4C76-9F49-9A5DA9EE9F8F}" type="slidenum">
              <a:rPr lang="en-GB" sz="1200" b="0" strike="noStrike" spc="-1">
                <a:solidFill>
                  <a:schemeClr val="accent5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8"/>
          <p:cNvPicPr/>
          <p:nvPr/>
        </p:nvPicPr>
        <p:blipFill>
          <a:blip r:embed="rId3"/>
          <a:stretch/>
        </p:blipFill>
        <p:spPr>
          <a:xfrm>
            <a:off x="286560" y="634716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05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50A812"/>
            </a:solidFill>
          </a:ln>
        </p:spPr>
      </p:cxnSp>
      <p:pic>
        <p:nvPicPr>
          <p:cNvPr id="206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286200" y="1161720"/>
            <a:ext cx="5733000" cy="501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6172200" y="1161720"/>
            <a:ext cx="5733000" cy="501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 type="dt" idx="52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1A0BCE23-CC5E-409D-95CD-1400EA1B224C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ftr" idx="53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2" name="PlaceHolder 6"/>
          <p:cNvSpPr>
            <a:spLocks noGrp="1"/>
          </p:cNvSpPr>
          <p:nvPr>
            <p:ph type="sldNum" idx="54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C99E94D-90F6-41E7-B5CC-54559EF2393A}" type="slidenum">
              <a:rPr lang="en-GB" sz="1200" b="0" strike="noStrike" spc="-1">
                <a:solidFill>
                  <a:schemeClr val="accent5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icture 8"/>
          <p:cNvPicPr/>
          <p:nvPr/>
        </p:nvPicPr>
        <p:blipFill>
          <a:blip r:embed="rId3"/>
          <a:stretch/>
        </p:blipFill>
        <p:spPr>
          <a:xfrm>
            <a:off x="286560" y="634716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14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50A812"/>
            </a:solidFill>
          </a:ln>
        </p:spPr>
      </p:cxnSp>
      <p:pic>
        <p:nvPicPr>
          <p:cNvPr id="215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dt" idx="55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49021447-84D6-4D1E-88E8-58E33BFF27A1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ftr" idx="56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sldNum" idx="57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510E74B-C421-4E80-8724-E14D15431322}" type="slidenum">
              <a:rPr lang="en-GB" sz="1200" b="0" strike="noStrike" spc="-1">
                <a:solidFill>
                  <a:schemeClr val="accent5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8"/>
          <p:cNvPicPr/>
          <p:nvPr/>
        </p:nvPicPr>
        <p:blipFill>
          <a:blip r:embed="rId3"/>
          <a:stretch/>
        </p:blipFill>
        <p:spPr>
          <a:xfrm>
            <a:off x="286560" y="634716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22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50A812"/>
            </a:solidFill>
          </a:ln>
        </p:spPr>
      </p:cxnSp>
      <p:pic>
        <p:nvPicPr>
          <p:cNvPr id="223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224" name="PlaceHolder 1"/>
          <p:cNvSpPr>
            <a:spLocks noGrp="1"/>
          </p:cNvSpPr>
          <p:nvPr>
            <p:ph type="dt" idx="58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1368E04D-331F-4411-BCD9-47F34D037F82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ftr" idx="59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60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8E65AD6-F92B-4F74-9DCA-6386734E0E7F}" type="slidenum">
              <a:rPr lang="en-GB" sz="1200" b="0" strike="noStrike" spc="-1">
                <a:solidFill>
                  <a:schemeClr val="accent5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Picture 8"/>
          <p:cNvPicPr/>
          <p:nvPr/>
        </p:nvPicPr>
        <p:blipFill>
          <a:blip r:embed="rId3"/>
          <a:stretch/>
        </p:blipFill>
        <p:spPr>
          <a:xfrm>
            <a:off x="286560" y="634716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28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50A812"/>
            </a:solidFill>
          </a:ln>
        </p:spPr>
      </p:cxnSp>
      <p:pic>
        <p:nvPicPr>
          <p:cNvPr id="229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230" name="Rectangle 19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231" name="Picture 2"/>
          <p:cNvPicPr/>
          <p:nvPr/>
        </p:nvPicPr>
        <p:blipFill>
          <a:blip r:embed="rId5"/>
          <a:stretch/>
        </p:blipFill>
        <p:spPr>
          <a:xfrm>
            <a:off x="3563640" y="2592720"/>
            <a:ext cx="2503800" cy="2233440"/>
          </a:xfrm>
          <a:prstGeom prst="rect">
            <a:avLst/>
          </a:prstGeom>
          <a:ln w="0">
            <a:noFill/>
          </a:ln>
        </p:spPr>
      </p:pic>
      <p:pic>
        <p:nvPicPr>
          <p:cNvPr id="232" name="Picture 4"/>
          <p:cNvPicPr/>
          <p:nvPr/>
        </p:nvPicPr>
        <p:blipFill>
          <a:blip r:embed="rId6"/>
          <a:stretch/>
        </p:blipFill>
        <p:spPr>
          <a:xfrm>
            <a:off x="285840" y="6362280"/>
            <a:ext cx="479880" cy="428040"/>
          </a:xfrm>
          <a:prstGeom prst="rect">
            <a:avLst/>
          </a:prstGeom>
          <a:ln w="0">
            <a:noFill/>
          </a:ln>
        </p:spPr>
      </p:pic>
      <p:pic>
        <p:nvPicPr>
          <p:cNvPr id="233" name="Graphic 3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778680" y="6310800"/>
            <a:ext cx="1495800" cy="504360"/>
          </a:xfrm>
          <a:prstGeom prst="rect">
            <a:avLst/>
          </a:prstGeom>
          <a:ln w="0">
            <a:noFill/>
          </a:ln>
        </p:spPr>
      </p:pic>
      <p:pic>
        <p:nvPicPr>
          <p:cNvPr id="234" name="Picture 9"/>
          <p:cNvPicPr/>
          <p:nvPr/>
        </p:nvPicPr>
        <p:blipFill>
          <a:blip r:embed="rId8"/>
          <a:stretch/>
        </p:blipFill>
        <p:spPr>
          <a:xfrm>
            <a:off x="6530040" y="2591280"/>
            <a:ext cx="2227680" cy="2227680"/>
          </a:xfrm>
          <a:prstGeom prst="rect">
            <a:avLst/>
          </a:prstGeom>
          <a:ln w="0">
            <a:noFill/>
          </a:ln>
        </p:spPr>
      </p:pic>
      <p:sp>
        <p:nvSpPr>
          <p:cNvPr id="235" name="TextBox 14"/>
          <p:cNvSpPr/>
          <p:nvPr/>
        </p:nvSpPr>
        <p:spPr>
          <a:xfrm>
            <a:off x="0" y="1040760"/>
            <a:ext cx="1219176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4400" b="1" strike="noStrike" spc="-1">
                <a:solidFill>
                  <a:schemeClr val="lt1"/>
                </a:solidFill>
                <a:latin typeface="Technika"/>
              </a:rPr>
              <a:t>Thank you for your attention!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6" name="TextBox 16"/>
          <p:cNvSpPr/>
          <p:nvPr/>
        </p:nvSpPr>
        <p:spPr>
          <a:xfrm>
            <a:off x="0" y="5047560"/>
            <a:ext cx="121917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2800" b="1" strike="noStrike" spc="-1">
                <a:solidFill>
                  <a:schemeClr val="lt1"/>
                </a:solidFill>
                <a:latin typeface="Technika"/>
              </a:rPr>
              <a:t>https://capads.fjfi.cvut.cz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237" name="Straight Connector 24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FFFFFF"/>
            </a:solidFill>
          </a:ln>
        </p:spPr>
      </p:cxnSp>
      <p:sp>
        <p:nvSpPr>
          <p:cNvPr id="238" name="PlaceHolder 1"/>
          <p:cNvSpPr>
            <a:spLocks noGrp="1"/>
          </p:cNvSpPr>
          <p:nvPr>
            <p:ph type="dt" idx="61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lt1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3C41B2B4-0F73-4307-8B29-238B207F0495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ftr" idx="62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sldNum" idx="63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lt1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5A58271-0A13-43D6-BDB6-68AD06904E0A}" type="slidenum">
              <a:rPr lang="en-GB" sz="1200" b="0" strike="noStrike" spc="-1">
                <a:solidFill>
                  <a:schemeClr val="lt1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Picture 8"/>
          <p:cNvPicPr/>
          <p:nvPr/>
        </p:nvPicPr>
        <p:blipFill>
          <a:blip r:embed="rId3"/>
          <a:stretch/>
        </p:blipFill>
        <p:spPr>
          <a:xfrm>
            <a:off x="286560" y="634716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42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50A812"/>
            </a:solidFill>
          </a:ln>
        </p:spPr>
      </p:cxnSp>
      <p:pic>
        <p:nvPicPr>
          <p:cNvPr id="243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pic>
        <p:nvPicPr>
          <p:cNvPr id="244" name="Picture 4"/>
          <p:cNvPicPr/>
          <p:nvPr/>
        </p:nvPicPr>
        <p:blipFill>
          <a:blip r:embed="rId3"/>
          <a:stretch/>
        </p:blipFill>
        <p:spPr>
          <a:xfrm>
            <a:off x="3586320" y="2625120"/>
            <a:ext cx="2509200" cy="2238120"/>
          </a:xfrm>
          <a:prstGeom prst="rect">
            <a:avLst/>
          </a:prstGeom>
          <a:ln w="0">
            <a:noFill/>
          </a:ln>
        </p:spPr>
      </p:pic>
      <p:pic>
        <p:nvPicPr>
          <p:cNvPr id="245" name="Picture 1"/>
          <p:cNvPicPr/>
          <p:nvPr/>
        </p:nvPicPr>
        <p:blipFill>
          <a:blip r:embed="rId5"/>
          <a:stretch/>
        </p:blipFill>
        <p:spPr>
          <a:xfrm>
            <a:off x="6563880" y="2625120"/>
            <a:ext cx="2159640" cy="2159640"/>
          </a:xfrm>
          <a:prstGeom prst="rect">
            <a:avLst/>
          </a:prstGeom>
          <a:ln w="76200">
            <a:solidFill>
              <a:srgbClr val="50A812"/>
            </a:solidFill>
            <a:round/>
          </a:ln>
        </p:spPr>
      </p:pic>
      <p:sp>
        <p:nvSpPr>
          <p:cNvPr id="246" name="TextBox 14"/>
          <p:cNvSpPr/>
          <p:nvPr/>
        </p:nvSpPr>
        <p:spPr>
          <a:xfrm>
            <a:off x="0" y="1040760"/>
            <a:ext cx="1219176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4400" b="1" strike="noStrike" spc="-1">
                <a:solidFill>
                  <a:schemeClr val="accent5"/>
                </a:solidFill>
                <a:latin typeface="Technika"/>
              </a:rPr>
              <a:t>Thank you for your attention!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7" name="TextBox 16"/>
          <p:cNvSpPr/>
          <p:nvPr/>
        </p:nvSpPr>
        <p:spPr>
          <a:xfrm>
            <a:off x="0" y="5047560"/>
            <a:ext cx="121917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2800" b="1" strike="noStrike" spc="-1">
                <a:solidFill>
                  <a:schemeClr val="accent5"/>
                </a:solidFill>
                <a:latin typeface="Technika"/>
              </a:rPr>
              <a:t>https://capads.fjfi.cvut.cz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248" name="Straight Connector 24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50A812"/>
            </a:solidFill>
          </a:ln>
        </p:spPr>
      </p:cxnSp>
      <p:sp>
        <p:nvSpPr>
          <p:cNvPr id="249" name="PlaceHolder 1"/>
          <p:cNvSpPr>
            <a:spLocks noGrp="1"/>
          </p:cNvSpPr>
          <p:nvPr>
            <p:ph type="dt" idx="64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7E8D158B-EA80-4BDD-9A69-A49A96DCB898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ftr" idx="65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sldNum" idx="66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5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B53AD31-4AB0-4FFC-B668-419420238F79}" type="slidenum">
              <a:rPr lang="en-GB" sz="1200" b="0" strike="noStrike" spc="-1">
                <a:solidFill>
                  <a:schemeClr val="accent5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7"/>
          <p:cNvPicPr/>
          <p:nvPr/>
        </p:nvPicPr>
        <p:blipFill>
          <a:blip r:embed="rId3"/>
          <a:stretch/>
        </p:blipFill>
        <p:spPr>
          <a:xfrm>
            <a:off x="286560" y="634680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53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9910D8"/>
            </a:solidFill>
          </a:ln>
        </p:spPr>
      </p:cxnSp>
      <p:pic>
        <p:nvPicPr>
          <p:cNvPr id="254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pic>
        <p:nvPicPr>
          <p:cNvPr id="255" name="Picture 6"/>
          <p:cNvPicPr/>
          <p:nvPr/>
        </p:nvPicPr>
        <p:blipFill>
          <a:blip r:embed="rId3"/>
          <a:stretch/>
        </p:blipFill>
        <p:spPr>
          <a:xfrm>
            <a:off x="189720" y="153720"/>
            <a:ext cx="1108800" cy="988920"/>
          </a:xfrm>
          <a:prstGeom prst="rect">
            <a:avLst/>
          </a:prstGeom>
          <a:ln w="0">
            <a:noFill/>
          </a:ln>
        </p:spPr>
      </p:pic>
      <p:sp>
        <p:nvSpPr>
          <p:cNvPr id="256" name="Rectangle 12"/>
          <p:cNvSpPr/>
          <p:nvPr/>
        </p:nvSpPr>
        <p:spPr>
          <a:xfrm>
            <a:off x="0" y="6155280"/>
            <a:ext cx="12191760" cy="702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257" name="Picture 4" descr="A purple and white squares&#10;&#10;AI-generated content may be incorrect."/>
          <p:cNvPicPr/>
          <p:nvPr/>
        </p:nvPicPr>
        <p:blipFill>
          <a:blip r:embed="rId5"/>
          <a:stretch/>
        </p:blipFill>
        <p:spPr>
          <a:xfrm rot="5400000">
            <a:off x="4997880" y="-336240"/>
            <a:ext cx="6868800" cy="7519320"/>
          </a:xfrm>
          <a:prstGeom prst="rect">
            <a:avLst/>
          </a:prstGeom>
          <a:ln w="0">
            <a:noFill/>
          </a:ln>
        </p:spPr>
      </p:pic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180000" y="163116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6000" b="1" strike="noStrike" spc="-1">
                <a:solidFill>
                  <a:schemeClr val="accent6"/>
                </a:solidFill>
                <a:latin typeface="Arial"/>
              </a:rPr>
              <a:t>Click to edit Master title style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dt" idx="67"/>
          </p:nvPr>
        </p:nvSpPr>
        <p:spPr>
          <a:xfrm>
            <a:off x="189720" y="4106880"/>
            <a:ext cx="9133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cs-CZ" sz="24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fld id="{6DE3B9E3-4871-477C-A266-962567531A62}" type="datetime1">
              <a:rPr lang="cs-CZ" sz="24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0" name="Picture 10"/>
          <p:cNvPicPr/>
          <p:nvPr/>
        </p:nvPicPr>
        <p:blipFill>
          <a:blip r:embed="rId4"/>
          <a:stretch/>
        </p:blipFill>
        <p:spPr>
          <a:xfrm>
            <a:off x="1378080" y="160560"/>
            <a:ext cx="3220920" cy="9820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Picture 7"/>
          <p:cNvPicPr/>
          <p:nvPr/>
        </p:nvPicPr>
        <p:blipFill>
          <a:blip r:embed="rId3"/>
          <a:stretch/>
        </p:blipFill>
        <p:spPr>
          <a:xfrm>
            <a:off x="286560" y="634680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64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9910D8"/>
            </a:solidFill>
          </a:ln>
        </p:spPr>
      </p:cxnSp>
      <p:pic>
        <p:nvPicPr>
          <p:cNvPr id="265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286200" y="1254960"/>
            <a:ext cx="11619000" cy="4897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 type="dt" idx="68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30446DA7-02AA-4A18-A2A6-441B52428260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9" name="PlaceHolder 4"/>
          <p:cNvSpPr>
            <a:spLocks noGrp="1"/>
          </p:cNvSpPr>
          <p:nvPr>
            <p:ph type="ftr" idx="69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0" name="PlaceHolder 5"/>
          <p:cNvSpPr>
            <a:spLocks noGrp="1"/>
          </p:cNvSpPr>
          <p:nvPr>
            <p:ph type="sldNum" idx="70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F806BEB-D31E-4503-BF5A-AA85CAB824D2}" type="slidenum">
              <a:rPr lang="en-GB" sz="1200" b="0" strike="noStrike" spc="-1">
                <a:solidFill>
                  <a:schemeClr val="accent6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Picture 7"/>
          <p:cNvPicPr/>
          <p:nvPr/>
        </p:nvPicPr>
        <p:blipFill>
          <a:blip r:embed="rId3"/>
          <a:stretch/>
        </p:blipFill>
        <p:spPr>
          <a:xfrm>
            <a:off x="286560" y="634680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74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9910D8"/>
            </a:solidFill>
          </a:ln>
        </p:spPr>
      </p:cxnSp>
      <p:pic>
        <p:nvPicPr>
          <p:cNvPr id="275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pic>
        <p:nvPicPr>
          <p:cNvPr id="276" name="Picture 7" descr="A purple and white squares&#10;&#10;AI-generated content may be incorrect."/>
          <p:cNvPicPr/>
          <p:nvPr/>
        </p:nvPicPr>
        <p:blipFill>
          <a:blip r:embed="rId5"/>
          <a:stretch/>
        </p:blipFill>
        <p:spPr>
          <a:xfrm>
            <a:off x="5322600" y="0"/>
            <a:ext cx="6868800" cy="7519320"/>
          </a:xfrm>
          <a:prstGeom prst="rect">
            <a:avLst/>
          </a:prstGeom>
          <a:ln w="0">
            <a:noFill/>
          </a:ln>
        </p:spPr>
      </p:pic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60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2400" b="0" strike="noStrike" spc="-1">
                <a:solidFill>
                  <a:schemeClr val="dk1">
                    <a:tint val="82000"/>
                  </a:schemeClr>
                </a:solidFill>
                <a:latin typeface="Arial"/>
              </a:rPr>
              <a:t>Click to edit Master text styles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dt" idx="71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9D8D853F-8FE4-4405-A947-4FE176A1C42D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0" name="PlaceHolder 4"/>
          <p:cNvSpPr>
            <a:spLocks noGrp="1"/>
          </p:cNvSpPr>
          <p:nvPr>
            <p:ph type="ftr" idx="72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1" name="PlaceHolder 5"/>
          <p:cNvSpPr>
            <a:spLocks noGrp="1"/>
          </p:cNvSpPr>
          <p:nvPr>
            <p:ph type="sldNum" idx="73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5DD69B8-7ADE-42BB-A453-E631C3248309}" type="slidenum">
              <a:rPr lang="en-GB" sz="1200" b="0" strike="noStrike" spc="-1">
                <a:solidFill>
                  <a:schemeClr val="accent6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Picture 7"/>
          <p:cNvPicPr/>
          <p:nvPr/>
        </p:nvPicPr>
        <p:blipFill>
          <a:blip r:embed="rId3"/>
          <a:stretch/>
        </p:blipFill>
        <p:spPr>
          <a:xfrm>
            <a:off x="286560" y="634680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83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9910D8"/>
            </a:solidFill>
          </a:ln>
        </p:spPr>
      </p:cxnSp>
      <p:pic>
        <p:nvPicPr>
          <p:cNvPr id="284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286200" y="1161720"/>
            <a:ext cx="5733000" cy="501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6172200" y="1161720"/>
            <a:ext cx="5733000" cy="501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GB" sz="2800" b="0" strike="noStrike" spc="-1">
                <a:solidFill>
                  <a:schemeClr val="dk1"/>
                </a:solidFill>
                <a:latin typeface="Arial"/>
              </a:rPr>
              <a:t>Click to edit Master text styles</a:t>
            </a:r>
            <a:endParaRPr lang="en-US" sz="2800" b="0" strike="noStrike" spc="-1">
              <a:solidFill>
                <a:schemeClr val="dk1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400" b="0" strike="noStrike" spc="-1">
                <a:solidFill>
                  <a:schemeClr val="dk1"/>
                </a:solidFill>
                <a:latin typeface="Arial"/>
              </a:rPr>
              <a:t>Second level</a:t>
            </a:r>
            <a:endParaRPr lang="en-US" sz="2400" b="0" strike="noStrike" spc="-1">
              <a:solidFill>
                <a:schemeClr val="dk1"/>
              </a:solidFill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>
                <a:solidFill>
                  <a:schemeClr val="dk1"/>
                </a:solidFill>
                <a:latin typeface="Arial"/>
              </a:rPr>
              <a:t>Third level</a:t>
            </a:r>
            <a:endParaRPr lang="en-US" sz="2000" b="0" strike="noStrike" spc="-1">
              <a:solidFill>
                <a:schemeClr val="dk1"/>
              </a:solidFill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Fourth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chemeClr val="dk1"/>
                </a:solidFill>
                <a:latin typeface="Arial"/>
              </a:rPr>
              <a:t>Fifth level</a:t>
            </a:r>
            <a:endParaRPr lang="en-US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dt" idx="74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A36080D8-8047-45C8-A63D-A5E3CD39F5F0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9" name="PlaceHolder 5"/>
          <p:cNvSpPr>
            <a:spLocks noGrp="1"/>
          </p:cNvSpPr>
          <p:nvPr>
            <p:ph type="ftr" idx="75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0" name="PlaceHolder 6"/>
          <p:cNvSpPr>
            <a:spLocks noGrp="1"/>
          </p:cNvSpPr>
          <p:nvPr>
            <p:ph type="sldNum" idx="76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5920593-E4C3-42DE-B3CC-94EA5CE1DDA7}" type="slidenum">
              <a:rPr lang="en-GB" sz="1200" b="0" strike="noStrike" spc="-1">
                <a:solidFill>
                  <a:schemeClr val="accent6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7"/>
          <p:cNvPicPr/>
          <p:nvPr/>
        </p:nvPicPr>
        <p:blipFill>
          <a:blip r:embed="rId3"/>
          <a:stretch/>
        </p:blipFill>
        <p:spPr>
          <a:xfrm>
            <a:off x="286560" y="634680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292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9910D8"/>
            </a:solidFill>
          </a:ln>
        </p:spPr>
      </p:cxnSp>
      <p:pic>
        <p:nvPicPr>
          <p:cNvPr id="293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GB" sz="4400" b="0" strike="noStrike" spc="-1">
                <a:solidFill>
                  <a:schemeClr val="dk1"/>
                </a:solidFill>
                <a:latin typeface="Arial"/>
              </a:rPr>
              <a:t>Click to edit Master title style</a:t>
            </a:r>
            <a:endParaRPr lang="en-US" sz="44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dt" idx="77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8F4FE5D0-A04D-44D1-8571-E7D38311E5F9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ftr" idx="78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7" name="PlaceHolder 4"/>
          <p:cNvSpPr>
            <a:spLocks noGrp="1"/>
          </p:cNvSpPr>
          <p:nvPr>
            <p:ph type="sldNum" idx="79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04087F8-FE1C-41C4-B3FF-6F487532164A}" type="slidenum">
              <a:rPr lang="en-GB" sz="1200" b="0" strike="noStrike" spc="-1">
                <a:solidFill>
                  <a:schemeClr val="accent6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icture 7"/>
          <p:cNvPicPr/>
          <p:nvPr/>
        </p:nvPicPr>
        <p:blipFill>
          <a:blip r:embed="rId3"/>
          <a:stretch/>
        </p:blipFill>
        <p:spPr>
          <a:xfrm>
            <a:off x="286560" y="634680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300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9910D8"/>
            </a:solidFill>
          </a:ln>
        </p:spPr>
      </p:cxnSp>
      <p:pic>
        <p:nvPicPr>
          <p:cNvPr id="301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302" name="PlaceHolder 1"/>
          <p:cNvSpPr>
            <a:spLocks noGrp="1"/>
          </p:cNvSpPr>
          <p:nvPr>
            <p:ph type="dt" idx="80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FD3E583F-DCDE-4511-A108-FAB7FA0F708C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ftr" idx="81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sldNum" idx="82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CDCF1E3-3F73-407D-8B35-BF8A67027A27}" type="slidenum">
              <a:rPr lang="en-GB" sz="1200" b="0" strike="noStrike" spc="-1">
                <a:solidFill>
                  <a:schemeClr val="accent6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Picture 7"/>
          <p:cNvPicPr/>
          <p:nvPr/>
        </p:nvPicPr>
        <p:blipFill>
          <a:blip r:embed="rId3"/>
          <a:stretch/>
        </p:blipFill>
        <p:spPr>
          <a:xfrm>
            <a:off x="286560" y="634680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306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9910D8"/>
            </a:solidFill>
          </a:ln>
        </p:spPr>
      </p:cxnSp>
      <p:pic>
        <p:nvPicPr>
          <p:cNvPr id="307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sp>
        <p:nvSpPr>
          <p:cNvPr id="308" name="Rectangle 19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n-GB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309" name="Picture 2"/>
          <p:cNvPicPr/>
          <p:nvPr/>
        </p:nvPicPr>
        <p:blipFill>
          <a:blip r:embed="rId5"/>
          <a:stretch/>
        </p:blipFill>
        <p:spPr>
          <a:xfrm>
            <a:off x="3563640" y="2598480"/>
            <a:ext cx="2497320" cy="2227680"/>
          </a:xfrm>
          <a:prstGeom prst="rect">
            <a:avLst/>
          </a:prstGeom>
          <a:ln w="0">
            <a:noFill/>
          </a:ln>
        </p:spPr>
      </p:pic>
      <p:pic>
        <p:nvPicPr>
          <p:cNvPr id="310" name="Picture 4"/>
          <p:cNvPicPr/>
          <p:nvPr/>
        </p:nvPicPr>
        <p:blipFill>
          <a:blip r:embed="rId6"/>
          <a:stretch/>
        </p:blipFill>
        <p:spPr>
          <a:xfrm>
            <a:off x="285840" y="6362280"/>
            <a:ext cx="479880" cy="428040"/>
          </a:xfrm>
          <a:prstGeom prst="rect">
            <a:avLst/>
          </a:prstGeom>
          <a:ln w="0">
            <a:noFill/>
          </a:ln>
        </p:spPr>
      </p:pic>
      <p:pic>
        <p:nvPicPr>
          <p:cNvPr id="311" name="Graphic 3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778680" y="6310800"/>
            <a:ext cx="1495800" cy="504360"/>
          </a:xfrm>
          <a:prstGeom prst="rect">
            <a:avLst/>
          </a:prstGeom>
          <a:ln w="0">
            <a:noFill/>
          </a:ln>
        </p:spPr>
      </p:pic>
      <p:pic>
        <p:nvPicPr>
          <p:cNvPr id="312" name="Picture 9"/>
          <p:cNvPicPr/>
          <p:nvPr/>
        </p:nvPicPr>
        <p:blipFill>
          <a:blip r:embed="rId8"/>
          <a:stretch/>
        </p:blipFill>
        <p:spPr>
          <a:xfrm>
            <a:off x="6530040" y="2591280"/>
            <a:ext cx="2227680" cy="2227680"/>
          </a:xfrm>
          <a:prstGeom prst="rect">
            <a:avLst/>
          </a:prstGeom>
          <a:ln w="0">
            <a:noFill/>
          </a:ln>
        </p:spPr>
      </p:pic>
      <p:sp>
        <p:nvSpPr>
          <p:cNvPr id="313" name="TextBox 14"/>
          <p:cNvSpPr/>
          <p:nvPr/>
        </p:nvSpPr>
        <p:spPr>
          <a:xfrm>
            <a:off x="0" y="1040760"/>
            <a:ext cx="1219176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4400" b="1" strike="noStrike" spc="-1">
                <a:solidFill>
                  <a:schemeClr val="lt1"/>
                </a:solidFill>
                <a:latin typeface="Technika"/>
              </a:rPr>
              <a:t>Thank you for your attention!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4" name="TextBox 16"/>
          <p:cNvSpPr/>
          <p:nvPr/>
        </p:nvSpPr>
        <p:spPr>
          <a:xfrm>
            <a:off x="0" y="5047560"/>
            <a:ext cx="121917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2800" b="1" strike="noStrike" spc="-1">
                <a:solidFill>
                  <a:schemeClr val="lt1"/>
                </a:solidFill>
                <a:latin typeface="Technika"/>
              </a:rPr>
              <a:t>https://capads.fjfi.cvut.cz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315" name="Straight Connector 24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FFFFFF"/>
            </a:solidFill>
          </a:ln>
        </p:spPr>
      </p:cxnSp>
      <p:sp>
        <p:nvSpPr>
          <p:cNvPr id="316" name="PlaceHolder 1"/>
          <p:cNvSpPr>
            <a:spLocks noGrp="1"/>
          </p:cNvSpPr>
          <p:nvPr>
            <p:ph type="dt" idx="83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lt1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43DE6AC9-5BE6-410E-A8C6-29FD341917E5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ftr" idx="84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sldNum" idx="85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lt1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338B563-0D92-4794-AE81-C46E0C6AA74E}" type="slidenum">
              <a:rPr lang="en-GB" sz="1200" b="0" strike="noStrike" spc="-1">
                <a:solidFill>
                  <a:schemeClr val="lt1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Picture 7"/>
          <p:cNvPicPr/>
          <p:nvPr/>
        </p:nvPicPr>
        <p:blipFill>
          <a:blip r:embed="rId3"/>
          <a:stretch/>
        </p:blipFill>
        <p:spPr>
          <a:xfrm>
            <a:off x="286560" y="6346800"/>
            <a:ext cx="489600" cy="436680"/>
          </a:xfrm>
          <a:prstGeom prst="rect">
            <a:avLst/>
          </a:prstGeom>
          <a:ln w="0">
            <a:noFill/>
          </a:ln>
        </p:spPr>
      </p:pic>
      <p:cxnSp>
        <p:nvCxnSpPr>
          <p:cNvPr id="320" name="Straight Connector 9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9910D8"/>
            </a:solidFill>
          </a:ln>
        </p:spPr>
      </p:cxnSp>
      <p:pic>
        <p:nvPicPr>
          <p:cNvPr id="321" name="Picture 33"/>
          <p:cNvPicPr/>
          <p:nvPr/>
        </p:nvPicPr>
        <p:blipFill>
          <a:blip r:embed="rId4"/>
          <a:stretch/>
        </p:blipFill>
        <p:spPr>
          <a:xfrm>
            <a:off x="813240" y="6351840"/>
            <a:ext cx="1416240" cy="431640"/>
          </a:xfrm>
          <a:prstGeom prst="rect">
            <a:avLst/>
          </a:prstGeom>
          <a:ln w="0">
            <a:noFill/>
          </a:ln>
        </p:spPr>
      </p:pic>
      <p:pic>
        <p:nvPicPr>
          <p:cNvPr id="322" name="Picture 3"/>
          <p:cNvPicPr/>
          <p:nvPr/>
        </p:nvPicPr>
        <p:blipFill>
          <a:blip r:embed="rId3"/>
          <a:stretch/>
        </p:blipFill>
        <p:spPr>
          <a:xfrm>
            <a:off x="3586320" y="2625120"/>
            <a:ext cx="2509200" cy="2238120"/>
          </a:xfrm>
          <a:prstGeom prst="rect">
            <a:avLst/>
          </a:prstGeom>
          <a:ln w="0">
            <a:noFill/>
          </a:ln>
        </p:spPr>
      </p:pic>
      <p:pic>
        <p:nvPicPr>
          <p:cNvPr id="323" name="Picture 1"/>
          <p:cNvPicPr/>
          <p:nvPr/>
        </p:nvPicPr>
        <p:blipFill>
          <a:blip r:embed="rId5"/>
          <a:stretch/>
        </p:blipFill>
        <p:spPr>
          <a:xfrm>
            <a:off x="6563880" y="2625120"/>
            <a:ext cx="2159640" cy="2159640"/>
          </a:xfrm>
          <a:prstGeom prst="rect">
            <a:avLst/>
          </a:prstGeom>
          <a:ln w="76200">
            <a:solidFill>
              <a:srgbClr val="9910D8"/>
            </a:solidFill>
            <a:round/>
          </a:ln>
        </p:spPr>
      </p:pic>
      <p:sp>
        <p:nvSpPr>
          <p:cNvPr id="324" name="TextBox 14"/>
          <p:cNvSpPr/>
          <p:nvPr/>
        </p:nvSpPr>
        <p:spPr>
          <a:xfrm>
            <a:off x="0" y="1040760"/>
            <a:ext cx="12191760" cy="75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4400" b="1" strike="noStrike" spc="-1">
                <a:solidFill>
                  <a:schemeClr val="accent6"/>
                </a:solidFill>
                <a:latin typeface="Technika"/>
              </a:rPr>
              <a:t>Thank you for your attention!</a:t>
            </a: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5" name="TextBox 16"/>
          <p:cNvSpPr/>
          <p:nvPr/>
        </p:nvSpPr>
        <p:spPr>
          <a:xfrm>
            <a:off x="0" y="5047560"/>
            <a:ext cx="121917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GB" sz="2800" b="1" strike="noStrike" spc="-1">
                <a:solidFill>
                  <a:schemeClr val="accent6"/>
                </a:solidFill>
                <a:latin typeface="Technika"/>
              </a:rPr>
              <a:t>https://capads.fjfi.cvut.cz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326" name="Straight Connector 24"/>
          <p:cNvCxnSpPr/>
          <p:nvPr/>
        </p:nvCxnSpPr>
        <p:spPr>
          <a:xfrm>
            <a:off x="286200" y="6258240"/>
            <a:ext cx="11619720" cy="360"/>
          </a:xfrm>
          <a:prstGeom prst="straightConnector1">
            <a:avLst/>
          </a:prstGeom>
          <a:ln>
            <a:solidFill>
              <a:srgbClr val="9910D8"/>
            </a:solidFill>
          </a:ln>
        </p:spPr>
      </p:cxnSp>
      <p:sp>
        <p:nvSpPr>
          <p:cNvPr id="327" name="PlaceHolder 1"/>
          <p:cNvSpPr>
            <a:spLocks noGrp="1"/>
          </p:cNvSpPr>
          <p:nvPr>
            <p:ph type="dt" idx="86"/>
          </p:nvPr>
        </p:nvSpPr>
        <p:spPr>
          <a:xfrm>
            <a:off x="2283840" y="6351840"/>
            <a:ext cx="133560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cs-CZ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55FC20DD-7598-499C-9164-5433872697A9}" type="datetime1">
              <a:rPr lang="cs-CZ" sz="1200" b="0" strike="noStrike" spc="-1" smtClean="0">
                <a:solidFill>
                  <a:srgbClr val="000000"/>
                </a:solidFill>
                <a:latin typeface="Calibri"/>
              </a:rPr>
              <a:t>02.09.2026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ftr" idx="87"/>
          </p:nvPr>
        </p:nvSpPr>
        <p:spPr>
          <a:xfrm>
            <a:off x="3619800" y="6351840"/>
            <a:ext cx="756792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Calibri"/>
              </a:rPr>
              <a:t>vasiltob@cvut.cz 4H-SiC LGADs: fabrication-stability optimization using TCAD simulations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88"/>
          </p:nvPr>
        </p:nvSpPr>
        <p:spPr>
          <a:xfrm>
            <a:off x="11188080" y="6351840"/>
            <a:ext cx="717480" cy="431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GB" sz="1200" b="0" strike="noStrike" spc="-1">
                <a:solidFill>
                  <a:schemeClr val="accent6"/>
                </a:solidFill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433374D-9F3C-45AC-96CE-FA43148E2C2A}" type="slidenum">
              <a:rPr lang="en-GB" sz="1200" b="0" strike="noStrike" spc="-1">
                <a:solidFill>
                  <a:schemeClr val="accent6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hyperlink" Target="mailto:vasiltob@cvut.cz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vasiltob@cvut.cz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hyperlink" Target="mailto:vasiltob@cvut.cz" TargetMode="Externa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hyperlink" Target="mailto:vasiltob@cvut.cz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48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vasiltob@cvut.cz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246675" y="1965526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>
              <a:buNone/>
            </a:pPr>
            <a:r>
              <a:rPr lang="en-US" sz="4800" b="1" spc="-1" dirty="0">
                <a:solidFill>
                  <a:schemeClr val="accent2"/>
                </a:solidFill>
                <a:latin typeface="Arial"/>
              </a:rPr>
              <a:t>4H-SiC LGADs: fabrication-stability optimization using TCAD simulations</a:t>
            </a:r>
            <a:endParaRPr lang="en-US" sz="4800" b="1" strike="noStrike" spc="-1" dirty="0">
              <a:solidFill>
                <a:schemeClr val="accent2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subTitle"/>
          </p:nvPr>
        </p:nvSpPr>
        <p:spPr>
          <a:xfrm>
            <a:off x="246675" y="5207790"/>
            <a:ext cx="9143640" cy="1206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buNone/>
            </a:pPr>
            <a:r>
              <a:rPr lang="en-US" sz="2400" b="0" strike="noStrike" spc="-1" dirty="0">
                <a:solidFill>
                  <a:schemeClr val="accent2"/>
                </a:solidFill>
                <a:latin typeface="Arial"/>
              </a:rPr>
              <a:t>Tobiáš Vasiljev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94275" y="4716480"/>
            <a:ext cx="9133920" cy="364680"/>
          </a:xfrm>
        </p:spPr>
        <p:txBody>
          <a:bodyPr/>
          <a:lstStyle/>
          <a:p>
            <a:fld id="{14156B2E-8B24-4391-B9C0-6BA8C8163FAE}" type="datetime1">
              <a:rPr lang="cs-CZ" smtClean="0"/>
              <a:t>02.09.2026</a:t>
            </a:fld>
            <a:endParaRPr lang="en-US" dirty="0"/>
          </a:p>
        </p:txBody>
      </p:sp>
      <p:pic>
        <p:nvPicPr>
          <p:cNvPr id="3" name="Obrázek 2" descr="Onsemi zveřejnil silné výsledky za 2Q a smíšený výhled na 3Q | Fio banka">
            <a:extLst>
              <a:ext uri="{FF2B5EF4-FFF2-40B4-BE49-F238E27FC236}">
                <a16:creationId xmlns:a16="http://schemas.microsoft.com/office/drawing/2014/main" id="{79C01AD2-3BC9-190B-2682-321EB5C3B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589" y="0"/>
            <a:ext cx="2958821" cy="15459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4C98B9-5549-F606-09B4-4B794F852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Low-Gain Avalanche Diode (LGAD)</a:t>
            </a:r>
            <a:endParaRPr lang="cs-CZ" dirty="0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F659B84-0E14-5900-CD79-BDB9818AF540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413D684-A34B-439E-9FB5-39A5C241BE8B}" type="datetime1">
              <a:rPr lang="cs-CZ" smtClean="0"/>
              <a:t>02.09.2026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FC12379-A264-49A8-FB85-2B0F85230DC1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A4F9513-5B1C-0CA4-739A-E2A7B62B5AFE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2</a:t>
            </a:fld>
            <a:endParaRPr lang="cs-CZ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CB6F63F1-C6C8-1D3A-26BF-96D930979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50" y="1249378"/>
            <a:ext cx="4437655" cy="4832292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58467963-7540-1179-97BF-5C167B176F25}"/>
              </a:ext>
            </a:extLst>
          </p:cNvPr>
          <p:cNvSpPr txBox="1"/>
          <p:nvPr/>
        </p:nvSpPr>
        <p:spPr>
          <a:xfrm>
            <a:off x="4837046" y="3594665"/>
            <a:ext cx="699422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~ </a:t>
            </a:r>
            <a:r>
              <a:rPr lang="en-GB" dirty="0" err="1"/>
              <a:t>PiN</a:t>
            </a:r>
            <a:r>
              <a:rPr lang="en-GB" dirty="0"/>
              <a:t> diode + internal charge multiplication</a:t>
            </a:r>
          </a:p>
          <a:p>
            <a:endParaRPr lang="en-GB" dirty="0"/>
          </a:p>
          <a:p>
            <a:r>
              <a:rPr lang="en-GB" dirty="0"/>
              <a:t>already in use on Silicon in the LHC</a:t>
            </a:r>
          </a:p>
          <a:p>
            <a:endParaRPr lang="en-GB" dirty="0"/>
          </a:p>
          <a:p>
            <a:r>
              <a:rPr lang="en-GB" dirty="0">
                <a:highlight>
                  <a:srgbClr val="00FF00"/>
                </a:highlight>
              </a:rPr>
              <a:t> + </a:t>
            </a:r>
            <a:r>
              <a:rPr lang="en-GB" dirty="0"/>
              <a:t> Superior timing resolution, SNR, low energy detection</a:t>
            </a:r>
          </a:p>
          <a:p>
            <a:r>
              <a:rPr lang="en-GB" dirty="0">
                <a:highlight>
                  <a:srgbClr val="FF0000"/>
                </a:highlight>
              </a:rPr>
              <a:t>  - </a:t>
            </a:r>
            <a:r>
              <a:rPr lang="en-GB" dirty="0"/>
              <a:t> Performance degradation with radiation damage, needs cooling</a:t>
            </a:r>
          </a:p>
          <a:p>
            <a:endParaRPr lang="en-GB" dirty="0"/>
          </a:p>
          <a:p>
            <a:r>
              <a:rPr lang="en-GB" dirty="0"/>
              <a:t>Applications in HEP, Medical devices, Space</a:t>
            </a:r>
          </a:p>
          <a:p>
            <a:endParaRPr lang="cs-CZ" dirty="0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85F80B15-0120-83F8-BD07-D5EA7907A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172"/>
          <a:stretch>
            <a:fillRect/>
          </a:stretch>
        </p:blipFill>
        <p:spPr bwMode="auto">
          <a:xfrm rot="10800000" flipH="1" flipV="1">
            <a:off x="9432778" y="383257"/>
            <a:ext cx="2149142" cy="4246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976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12EE4-A523-6001-295B-0F264C502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>
            <a:extLst>
              <a:ext uri="{FF2B5EF4-FFF2-40B4-BE49-F238E27FC236}">
                <a16:creationId xmlns:a16="http://schemas.microsoft.com/office/drawing/2014/main" id="{1458C6CE-B340-124B-CA54-535B21C12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buNone/>
            </a:pPr>
            <a:r>
              <a:rPr lang="en-US" sz="4400" b="0" strike="noStrike" spc="-1" dirty="0">
                <a:solidFill>
                  <a:schemeClr val="dk1"/>
                </a:solidFill>
                <a:latin typeface="Arial"/>
              </a:rPr>
              <a:t>Why wide-bandgap (</a:t>
            </a:r>
            <a:r>
              <a:rPr lang="en-US" sz="4400" b="0" strike="noStrike" spc="-1" dirty="0" err="1">
                <a:solidFill>
                  <a:schemeClr val="dk1"/>
                </a:solidFill>
                <a:latin typeface="Arial"/>
              </a:rPr>
              <a:t>SiC</a:t>
            </a:r>
            <a:r>
              <a:rPr lang="en-US" sz="4400" b="0" strike="noStrike" spc="-1" dirty="0">
                <a:solidFill>
                  <a:schemeClr val="dk1"/>
                </a:solidFill>
                <a:latin typeface="Arial"/>
              </a:rPr>
              <a:t>)</a:t>
            </a: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6212B50-8616-6D2E-C8E1-7F38BBC30D74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6B89A3AE-45FA-4B89-B52E-15759696125D}" type="slidenum">
              <a:rPr/>
              <a:t>3</a:t>
            </a:fld>
            <a:endParaRPr/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53E39048-BF8E-33C9-AE72-5E3BF806EB1A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C2E62F6-53D3-4041-BE18-0F35B1AE241D}" type="datetime1">
              <a:rPr lang="cs-CZ" smtClean="0"/>
              <a:t>02.09.2026</a:t>
            </a:fld>
            <a:endParaRPr lang="en-US" dirty="0"/>
          </a:p>
        </p:txBody>
      </p:sp>
      <p:pic>
        <p:nvPicPr>
          <p:cNvPr id="12" name="Obrázek 11" descr="Silicon Carbide Sensors | CAPADS">
            <a:extLst>
              <a:ext uri="{FF2B5EF4-FFF2-40B4-BE49-F238E27FC236}">
                <a16:creationId xmlns:a16="http://schemas.microsoft.com/office/drawing/2014/main" id="{A02B93DE-0A3E-3BE2-19B5-2DDB64DD0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472" y="1402879"/>
            <a:ext cx="4887936" cy="2114564"/>
          </a:xfrm>
          <a:prstGeom prst="rect">
            <a:avLst/>
          </a:prstGeom>
        </p:spPr>
      </p:pic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9ACF96C8-910A-74A1-034E-784E6F1AA561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>
                <a:hlinkClick r:id="rId4"/>
              </a:rPr>
              <a:t>vasiltob@cvut.cz</a:t>
            </a:r>
            <a:endParaRPr lang="en-GB" dirty="0"/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CCC71CF-92BC-FEDB-B742-451B8C64C98B}"/>
              </a:ext>
            </a:extLst>
          </p:cNvPr>
          <p:cNvSpPr txBox="1"/>
          <p:nvPr/>
        </p:nvSpPr>
        <p:spPr>
          <a:xfrm>
            <a:off x="365483" y="4012194"/>
            <a:ext cx="788228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Higher electric field before breakdown (10x),</a:t>
            </a:r>
          </a:p>
          <a:p>
            <a:r>
              <a:rPr lang="en-GB" sz="2000" dirty="0"/>
              <a:t>faster charge collection (2x), higher thermal conductivity (3x),</a:t>
            </a:r>
          </a:p>
          <a:p>
            <a:r>
              <a:rPr lang="en-GB" sz="2000" dirty="0"/>
              <a:t>very low intrinsic carrier concentration (~0), high radiation hardness,</a:t>
            </a:r>
          </a:p>
          <a:p>
            <a:r>
              <a:rPr lang="en-GB" sz="2000" dirty="0"/>
              <a:t>temperature stability</a:t>
            </a:r>
          </a:p>
          <a:p>
            <a:endParaRPr lang="en-GB" sz="2000" dirty="0"/>
          </a:p>
          <a:p>
            <a:r>
              <a:rPr lang="en-GB" sz="2000" dirty="0"/>
              <a:t>Difficult fabrication without defects, difficult simulation in TCAD</a:t>
            </a:r>
            <a:endParaRPr lang="cs-CZ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79254D-7AF8-E0F3-D0A2-B69F40CE20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582" y="-363931"/>
            <a:ext cx="5417330" cy="54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75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E91226F3-EBFC-5399-086C-4F5FAC3674ED}"/>
              </a:ext>
            </a:extLst>
          </p:cNvPr>
          <p:cNvSpPr/>
          <p:nvPr/>
        </p:nvSpPr>
        <p:spPr>
          <a:xfrm>
            <a:off x="8003459" y="4822724"/>
            <a:ext cx="3902102" cy="114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Monte Carlo model was determined to be the most accurate,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especially in lower concentrations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5F2BE77-3A7A-3706-A776-65424E582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080" y="354860"/>
            <a:ext cx="10972440" cy="1144800"/>
          </a:xfrm>
        </p:spPr>
        <p:txBody>
          <a:bodyPr/>
          <a:lstStyle/>
          <a:p>
            <a:r>
              <a:rPr lang="en-GB" dirty="0"/>
              <a:t>Simulation Model – fabrication process simulation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E3D5406-2B5B-B975-19DD-EB34C5BB6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9" r="45020" b="12111"/>
          <a:stretch>
            <a:fillRect/>
          </a:stretch>
        </p:blipFill>
        <p:spPr>
          <a:xfrm>
            <a:off x="135223" y="734710"/>
            <a:ext cx="397109" cy="516313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B4EAD0D-31E6-325E-77E3-E7DD7CB32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7" t="1907" r="31509" b="11066"/>
          <a:stretch>
            <a:fillRect/>
          </a:stretch>
        </p:blipFill>
        <p:spPr>
          <a:xfrm>
            <a:off x="610080" y="1529860"/>
            <a:ext cx="2212787" cy="3858716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BA1A5D6D-2FD3-6B3A-F112-334807D56B79}"/>
              </a:ext>
            </a:extLst>
          </p:cNvPr>
          <p:cNvSpPr txBox="1"/>
          <p:nvPr/>
        </p:nvSpPr>
        <p:spPr>
          <a:xfrm>
            <a:off x="610661" y="5300324"/>
            <a:ext cx="3149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1x50 µm 2D cutout</a:t>
            </a:r>
            <a:endParaRPr lang="cs-CZ" sz="24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B9617DD-6C46-CC0D-82F3-BC9DF3334CAD}"/>
              </a:ext>
            </a:extLst>
          </p:cNvPr>
          <p:cNvSpPr txBox="1"/>
          <p:nvPr/>
        </p:nvSpPr>
        <p:spPr>
          <a:xfrm>
            <a:off x="763978" y="5622382"/>
            <a:ext cx="3935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vortex count ~ 9000</a:t>
            </a:r>
          </a:p>
          <a:p>
            <a:r>
              <a:rPr lang="en-GB" dirty="0"/>
              <a:t>electrical simulation time ~ 1-6 hours</a:t>
            </a:r>
            <a:endParaRPr lang="cs-CZ" dirty="0"/>
          </a:p>
        </p:txBody>
      </p:sp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042CFA10-6435-ADA2-F7F0-BE49FF448838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700893E-8898-4137-B1CC-35078DC32257}" type="datetime1">
              <a:rPr lang="cs-CZ" smtClean="0"/>
              <a:t>02.09.2026</a:t>
            </a:fld>
            <a:endParaRPr lang="cs-CZ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7E86A3A-4B6D-8D3C-E109-FDB816DE21C0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/>
              <a:t>vasiltob@cvut.cz </a:t>
            </a:r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46B0C465-B6B2-9233-8898-D1AE8830BC7A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4</a:t>
            </a:fld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5F62EAD1-9D5B-6EB6-1E92-00B385C10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673" y="3459218"/>
            <a:ext cx="3686972" cy="276523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7534ACE-478D-69CE-694F-81BF962FE0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673" y="795791"/>
            <a:ext cx="3686973" cy="2765229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49AABBF2-2CCC-D65D-3034-6C234FC81339}"/>
              </a:ext>
            </a:extLst>
          </p:cNvPr>
          <p:cNvSpPr txBox="1"/>
          <p:nvPr/>
        </p:nvSpPr>
        <p:spPr>
          <a:xfrm>
            <a:off x="8181945" y="2305056"/>
            <a:ext cx="346761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SIMS measurements of doping</a:t>
            </a:r>
          </a:p>
          <a:p>
            <a:r>
              <a:rPr lang="en-GB" dirty="0"/>
              <a:t>inaccurate in low concentrations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Doping structure was simulated </a:t>
            </a:r>
          </a:p>
          <a:p>
            <a:r>
              <a:rPr lang="en-GB" dirty="0"/>
              <a:t>with Monte Carlo simulations</a:t>
            </a:r>
          </a:p>
          <a:p>
            <a:r>
              <a:rPr lang="en-GB" dirty="0"/>
              <a:t>and from analytic tables</a:t>
            </a:r>
          </a:p>
          <a:p>
            <a:endParaRPr lang="en-GB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05D60C5A-9527-C78D-D869-34DD20850ABB}"/>
              </a:ext>
            </a:extLst>
          </p:cNvPr>
          <p:cNvSpPr txBox="1"/>
          <p:nvPr/>
        </p:nvSpPr>
        <p:spPr>
          <a:xfrm>
            <a:off x="8127858" y="1056560"/>
            <a:ext cx="3142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(Synopsys </a:t>
            </a:r>
            <a:r>
              <a:rPr lang="en-GB" dirty="0" err="1"/>
              <a:t>Sentaurus</a:t>
            </a:r>
            <a:r>
              <a:rPr lang="en-GB" dirty="0"/>
              <a:t> TCAD)</a:t>
            </a:r>
            <a:endParaRPr lang="cs-CZ" dirty="0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AA190F21-749F-3486-F35B-E465E8C84620}"/>
              </a:ext>
            </a:extLst>
          </p:cNvPr>
          <p:cNvSpPr/>
          <p:nvPr/>
        </p:nvSpPr>
        <p:spPr>
          <a:xfrm>
            <a:off x="9397497" y="0"/>
            <a:ext cx="2794503" cy="431640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Arbitrary units used (</a:t>
            </a:r>
            <a:r>
              <a:rPr lang="en-GB" dirty="0" err="1">
                <a:solidFill>
                  <a:schemeClr val="tx1"/>
                </a:solidFill>
              </a:rPr>
              <a:t>a.u</a:t>
            </a:r>
            <a:r>
              <a:rPr lang="en-GB" dirty="0">
                <a:solidFill>
                  <a:schemeClr val="tx1"/>
                </a:solidFill>
              </a:rPr>
              <a:t>.)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23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4D861E-0F47-CDFD-B413-23EF67952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Simulation Model – particle strike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7561A63-C3F1-E832-7E60-ECB4F1B70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87" y="1167593"/>
            <a:ext cx="4599818" cy="444030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79B7ACB-271A-D48D-5410-D68BA2656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682" y="1092925"/>
            <a:ext cx="5823138" cy="4346674"/>
          </a:xfrm>
          <a:prstGeom prst="rect">
            <a:avLst/>
          </a:prstGeom>
        </p:spPr>
      </p:pic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A72360B-B6D8-69A2-CCF5-457F04495D5D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0C0C127-ADEB-4625-8EE1-3061C9B55089}" type="datetime1">
              <a:rPr lang="cs-CZ" smtClean="0"/>
              <a:t>02.09.2026</a:t>
            </a:fld>
            <a:endParaRPr lang="cs-CZ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50D97545-F2DB-7341-89F7-16EC4E53879B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>
                <a:hlinkClick r:id="rId4"/>
              </a:rPr>
              <a:t>vasiltob@cvut.cz</a:t>
            </a:r>
            <a:endParaRPr lang="en-GB" dirty="0"/>
          </a:p>
          <a:p>
            <a:r>
              <a:rPr lang="en-GB" dirty="0"/>
              <a:t> 4H-SiC LGADs: fabrication-stability optimization using TCAD simulations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938793AA-D89B-6ACF-D925-9721813F423C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5</a:t>
            </a:fld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A26C579-5513-3171-F4DE-F342E3080C37}"/>
              </a:ext>
            </a:extLst>
          </p:cNvPr>
          <p:cNvSpPr/>
          <p:nvPr/>
        </p:nvSpPr>
        <p:spPr>
          <a:xfrm>
            <a:off x="9397497" y="0"/>
            <a:ext cx="2794503" cy="431640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Arbitrary units used (</a:t>
            </a:r>
            <a:r>
              <a:rPr lang="en-GB" dirty="0" err="1">
                <a:solidFill>
                  <a:schemeClr val="tx1"/>
                </a:solidFill>
              </a:rPr>
              <a:t>a.u</a:t>
            </a:r>
            <a:r>
              <a:rPr lang="en-GB" dirty="0">
                <a:solidFill>
                  <a:schemeClr val="tx1"/>
                </a:solidFill>
              </a:rPr>
              <a:t>.)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62124D5-7FE8-ABE2-BDD2-B1982F217AB0}"/>
              </a:ext>
            </a:extLst>
          </p:cNvPr>
          <p:cNvSpPr txBox="1"/>
          <p:nvPr/>
        </p:nvSpPr>
        <p:spPr>
          <a:xfrm>
            <a:off x="286440" y="5439599"/>
            <a:ext cx="61478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Minimum ionizing particle flown through the whole length</a:t>
            </a:r>
          </a:p>
          <a:p>
            <a:r>
              <a:rPr lang="en-GB" dirty="0"/>
              <a:t>~55 e-h pairs/µm</a:t>
            </a:r>
          </a:p>
          <a:p>
            <a:endParaRPr lang="cs-CZ" dirty="0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A079E94D-8326-5869-5429-EF1207BBEE73}"/>
              </a:ext>
            </a:extLst>
          </p:cNvPr>
          <p:cNvSpPr txBox="1"/>
          <p:nvPr/>
        </p:nvSpPr>
        <p:spPr>
          <a:xfrm>
            <a:off x="7835215" y="5315836"/>
            <a:ext cx="4070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(Both operating at 300 V reverse bias,</a:t>
            </a:r>
          </a:p>
          <a:p>
            <a:r>
              <a:rPr lang="en-GB" dirty="0"/>
              <a:t>same geometry)</a:t>
            </a:r>
          </a:p>
        </p:txBody>
      </p:sp>
    </p:spTree>
    <p:extLst>
      <p:ext uri="{BB962C8B-B14F-4D97-AF65-F5344CB8AC3E}">
        <p14:creationId xmlns:p14="http://schemas.microsoft.com/office/powerpoint/2010/main" val="3596157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B57CA-78AE-D72E-635C-45045AF60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>
            <a:extLst>
              <a:ext uri="{FF2B5EF4-FFF2-40B4-BE49-F238E27FC236}">
                <a16:creationId xmlns:a16="http://schemas.microsoft.com/office/drawing/2014/main" id="{7CCDF8BA-AC9B-D6EA-0D37-2C6EDCCB2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500" y="371995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buNone/>
            </a:pPr>
            <a:r>
              <a:rPr lang="en-US" sz="4400" b="0" strike="noStrike" spc="-1" dirty="0">
                <a:solidFill>
                  <a:schemeClr val="dk1"/>
                </a:solidFill>
                <a:latin typeface="Arial"/>
              </a:rPr>
              <a:t>Model Calibration </a:t>
            </a:r>
            <a:r>
              <a:rPr lang="en-US" spc="-1" dirty="0">
                <a:solidFill>
                  <a:schemeClr val="dk1"/>
                </a:solidFill>
                <a:latin typeface="Arial"/>
              </a:rPr>
              <a:t>W</a:t>
            </a:r>
            <a:r>
              <a:rPr lang="en-US" sz="4400" b="0" strike="noStrike" spc="-1" dirty="0">
                <a:solidFill>
                  <a:schemeClr val="dk1"/>
                </a:solidFill>
                <a:latin typeface="Arial"/>
              </a:rPr>
              <a:t>ith </a:t>
            </a:r>
            <a:r>
              <a:rPr lang="en-US" spc="-1" dirty="0">
                <a:solidFill>
                  <a:schemeClr val="dk1"/>
                </a:solidFill>
                <a:latin typeface="Arial"/>
              </a:rPr>
              <a:t>M</a:t>
            </a:r>
            <a:r>
              <a:rPr lang="en-US" sz="4400" b="0" strike="noStrike" spc="-1" dirty="0">
                <a:solidFill>
                  <a:schemeClr val="dk1"/>
                </a:solidFill>
                <a:latin typeface="Arial"/>
              </a:rPr>
              <a:t>atching CV Curves</a:t>
            </a: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1994D33-8C54-DC66-4654-13123A81B769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6B89A3AE-45FA-4B89-B52E-15759696125D}" type="slidenum">
              <a:rPr/>
              <a:t>6</a:t>
            </a:fld>
            <a:endParaRPr/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0C6B398-9034-6DC1-5B67-4F4DFCA1FF70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A49A3A8-6B0B-45AB-AAEE-A5CA279157B1}" type="datetime1">
              <a:rPr lang="cs-CZ" smtClean="0"/>
              <a:t>02.09.2026</a:t>
            </a:fld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EE300CE-C4F9-B0CB-3C4E-3541B17F1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025" y="1069211"/>
            <a:ext cx="3907794" cy="293084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BB38BE8-3FE9-096D-AC1F-F35928111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7"/>
          <a:stretch>
            <a:fillRect/>
          </a:stretch>
        </p:blipFill>
        <p:spPr>
          <a:xfrm>
            <a:off x="106663" y="1123273"/>
            <a:ext cx="3512778" cy="2790204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A17A46E7-177C-BB13-8BF4-9E228109835A}"/>
              </a:ext>
            </a:extLst>
          </p:cNvPr>
          <p:cNvSpPr txBox="1"/>
          <p:nvPr/>
        </p:nvSpPr>
        <p:spPr>
          <a:xfrm>
            <a:off x="286500" y="4865981"/>
            <a:ext cx="47500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using nominal values from production results</a:t>
            </a:r>
          </a:p>
          <a:p>
            <a:r>
              <a:rPr lang="en-GB" dirty="0"/>
              <a:t>in an inaccurate simulation model</a:t>
            </a:r>
          </a:p>
          <a:p>
            <a:endParaRPr lang="en-GB" dirty="0"/>
          </a:p>
          <a:p>
            <a:r>
              <a:rPr lang="en-GB" dirty="0"/>
              <a:t>“large” discrepancy in Nitrogen dose (5%)</a:t>
            </a:r>
            <a:endParaRPr lang="cs-CZ" dirty="0"/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9D3BBF1D-D2A1-7B5B-CA27-7700A683A1DA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/>
              <a:t>vasiltob@cvut.cz </a:t>
            </a:r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AE84CA2-67F8-83FF-37A5-7D361D97A6DD}"/>
              </a:ext>
            </a:extLst>
          </p:cNvPr>
          <p:cNvSpPr/>
          <p:nvPr/>
        </p:nvSpPr>
        <p:spPr>
          <a:xfrm>
            <a:off x="9397497" y="0"/>
            <a:ext cx="2794503" cy="431640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Arbitrary units used (</a:t>
            </a:r>
            <a:r>
              <a:rPr lang="en-GB" dirty="0" err="1">
                <a:solidFill>
                  <a:schemeClr val="tx1"/>
                </a:solidFill>
              </a:rPr>
              <a:t>a.u</a:t>
            </a:r>
            <a:r>
              <a:rPr lang="en-GB" dirty="0">
                <a:solidFill>
                  <a:schemeClr val="tx1"/>
                </a:solidFill>
              </a:rPr>
              <a:t>.)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68C0F97-8A35-C9BB-4F79-94011BD802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852" y="3884728"/>
            <a:ext cx="3999710" cy="2399825"/>
          </a:xfrm>
          <a:prstGeom prst="rect">
            <a:avLst/>
          </a:prstGeom>
        </p:spPr>
      </p:pic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DFBA9C97-7DF5-D6A3-6D7A-DB181AA9F023}"/>
              </a:ext>
            </a:extLst>
          </p:cNvPr>
          <p:cNvCxnSpPr>
            <a:cxnSpLocks/>
          </p:cNvCxnSpPr>
          <p:nvPr/>
        </p:nvCxnSpPr>
        <p:spPr>
          <a:xfrm>
            <a:off x="9085505" y="5466145"/>
            <a:ext cx="95556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A0C7D7F8-5261-DB88-0D17-D4E441E209F6}"/>
              </a:ext>
            </a:extLst>
          </p:cNvPr>
          <p:cNvSpPr txBox="1"/>
          <p:nvPr/>
        </p:nvSpPr>
        <p:spPr>
          <a:xfrm>
            <a:off x="8772599" y="5123707"/>
            <a:ext cx="312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!</a:t>
            </a:r>
            <a:endParaRPr lang="cs-CZ" sz="3600" dirty="0">
              <a:solidFill>
                <a:srgbClr val="FF0000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07FCCFFB-A8DE-291F-15EB-92E85F46E2E0}"/>
              </a:ext>
            </a:extLst>
          </p:cNvPr>
          <p:cNvSpPr txBox="1"/>
          <p:nvPr/>
        </p:nvSpPr>
        <p:spPr>
          <a:xfrm>
            <a:off x="880602" y="3869453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epitaxy layer length</a:t>
            </a:r>
            <a:endParaRPr lang="cs-CZ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B745407-B5E5-91A1-F726-3A4728CCF6C1}"/>
              </a:ext>
            </a:extLst>
          </p:cNvPr>
          <p:cNvSpPr txBox="1"/>
          <p:nvPr/>
        </p:nvSpPr>
        <p:spPr>
          <a:xfrm>
            <a:off x="4398826" y="3917506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Nitrogen gain layer dose</a:t>
            </a:r>
            <a:endParaRPr lang="cs-CZ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D0F9C40E-9605-6AA0-5B96-F5B37FEBE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927" y="1123275"/>
            <a:ext cx="3907793" cy="293084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F4A88E2-E798-5A9E-AF5C-C7E38A53E956}"/>
              </a:ext>
            </a:extLst>
          </p:cNvPr>
          <p:cNvSpPr txBox="1"/>
          <p:nvPr/>
        </p:nvSpPr>
        <p:spPr>
          <a:xfrm>
            <a:off x="8938021" y="5589637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resulting matched structure</a:t>
            </a:r>
          </a:p>
          <a:p>
            <a:endParaRPr lang="cs-CZ" dirty="0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5206D6FB-6F51-11D3-4989-19DAA26A52A4}"/>
              </a:ext>
            </a:extLst>
          </p:cNvPr>
          <p:cNvSpPr txBox="1"/>
          <p:nvPr/>
        </p:nvSpPr>
        <p:spPr>
          <a:xfrm>
            <a:off x="8846371" y="2473821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bulk concentration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7632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7C999F-F44F-B8B2-2B88-B306642AB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Sensitivity to Nitrogen Dose (Gain layer size/shape)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BC2F412-B138-B23D-5B44-71C28FB20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16" y="1587169"/>
            <a:ext cx="4911549" cy="368366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E18AE22-0921-D240-7334-33D87EA0E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483" y="1499620"/>
            <a:ext cx="6139437" cy="368366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5A13532-2383-2FB8-15AF-5AD94AC7CBC9}"/>
              </a:ext>
            </a:extLst>
          </p:cNvPr>
          <p:cNvSpPr txBox="1"/>
          <p:nvPr/>
        </p:nvSpPr>
        <p:spPr>
          <a:xfrm>
            <a:off x="169905" y="5743910"/>
            <a:ext cx="6361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TCAD Avalanche multiplication models may not be accurate</a:t>
            </a:r>
            <a:endParaRPr lang="cs-CZ" dirty="0"/>
          </a:p>
        </p:txBody>
      </p:sp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07BEB22E-CE7C-6A65-4608-053DF12F5236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26E80AD-5578-4043-9D30-0639AF1B668A}" type="datetime1">
              <a:rPr lang="cs-CZ" smtClean="0"/>
              <a:t>02.09.2026</a:t>
            </a:fld>
            <a:endParaRPr lang="cs-CZ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A2491F88-5558-8AD5-E0EF-59AFA1EAEF92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/>
              <a:t>vasiltob@cvut.cz </a:t>
            </a:r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04755E92-84BC-39B8-F601-620E53962082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7</a:t>
            </a:fld>
            <a:endParaRPr lang="cs-CZ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ovéPole 4">
                <a:extLst>
                  <a:ext uri="{FF2B5EF4-FFF2-40B4-BE49-F238E27FC236}">
                    <a16:creationId xmlns:a16="http://schemas.microsoft.com/office/drawing/2014/main" id="{149FC143-8D90-4F57-27FB-E1DD15C7946F}"/>
                  </a:ext>
                </a:extLst>
              </p:cNvPr>
              <p:cNvSpPr txBox="1"/>
              <p:nvPr/>
            </p:nvSpPr>
            <p:spPr>
              <a:xfrm>
                <a:off x="-1543664" y="5127138"/>
                <a:ext cx="6096000" cy="616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cs-CZ" i="1" smtClean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cs-CZ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i="1">
                          <a:latin typeface="Cambria Math" panose="02040503050406030204" pitchFamily="18" charset="0"/>
                        </a:rPr>
                        <m:t>𝐴</m:t>
                      </m:r>
                      <m:func>
                        <m:funcPr>
                          <m:ctrlPr>
                            <a:rPr lang="cs-CZ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cs-CZ" i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cs-CZ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cs-CZ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cs-CZ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cs-CZ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cs-CZ" dirty="0">
                  <a:effectLst/>
                  <a:latin typeface="Google Sans Text"/>
                </a:endParaRPr>
              </a:p>
            </p:txBody>
          </p:sp>
        </mc:Choice>
        <mc:Fallback xmlns="">
          <p:sp>
            <p:nvSpPr>
              <p:cNvPr id="5" name="TextovéPole 4">
                <a:extLst>
                  <a:ext uri="{FF2B5EF4-FFF2-40B4-BE49-F238E27FC236}">
                    <a16:creationId xmlns:a16="http://schemas.microsoft.com/office/drawing/2014/main" id="{149FC143-8D90-4F57-27FB-E1DD15C79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43664" y="5127138"/>
                <a:ext cx="6096000" cy="6167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1810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FFA85-DAC8-A329-75D5-0C077BDF7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>
            <a:extLst>
              <a:ext uri="{FF2B5EF4-FFF2-40B4-BE49-F238E27FC236}">
                <a16:creationId xmlns:a16="http://schemas.microsoft.com/office/drawing/2014/main" id="{EF286F48-A360-020B-8015-F8308A995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00" y="226080"/>
            <a:ext cx="11619000" cy="935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buNone/>
            </a:pPr>
            <a:r>
              <a:rPr lang="en-US" sz="4400" b="0" strike="noStrike" spc="-1" dirty="0">
                <a:solidFill>
                  <a:schemeClr val="dk1"/>
                </a:solidFill>
                <a:latin typeface="Arial"/>
              </a:rPr>
              <a:t>Sensitivity to Angle of Ion Implantation</a:t>
            </a: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871C7FF-28FD-7721-4A21-CC854DB1F89D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6B89A3AE-45FA-4B89-B52E-15759696125D}" type="slidenum">
              <a:rPr/>
              <a:t>8</a:t>
            </a:fld>
            <a:endParaRPr/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F08A6AB-45B8-662E-364A-5CECF69FD67F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FA1B88C-666D-4B65-9543-3040B33DA253}" type="datetime1">
              <a:rPr lang="cs-CZ" smtClean="0"/>
              <a:t>02.09.2026</a:t>
            </a:fld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5F14639-096C-4265-9A62-0E2C8C574B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216" y="1040818"/>
            <a:ext cx="4826551" cy="357696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7490DE1-5585-0477-E194-393E7147F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760" y="4697619"/>
            <a:ext cx="3283927" cy="1357911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0A657C6-46B3-6A13-7176-8857B9A37C7A}"/>
              </a:ext>
            </a:extLst>
          </p:cNvPr>
          <p:cNvSpPr txBox="1"/>
          <p:nvPr/>
        </p:nvSpPr>
        <p:spPr>
          <a:xfrm>
            <a:off x="210308" y="4328287"/>
            <a:ext cx="5801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matched model shows a secondary “parasitic” junction</a:t>
            </a:r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0C587AEF-7605-8623-0208-36D46FB05E54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/>
              <a:t>vasiltob@cvut.cz </a:t>
            </a:r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4FBD4D9-2EDD-8799-D010-CD3E5ED47A99}"/>
              </a:ext>
            </a:extLst>
          </p:cNvPr>
          <p:cNvSpPr/>
          <p:nvPr/>
        </p:nvSpPr>
        <p:spPr>
          <a:xfrm>
            <a:off x="9397497" y="0"/>
            <a:ext cx="2794503" cy="431640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Arbitrary units used (</a:t>
            </a:r>
            <a:r>
              <a:rPr lang="en-GB" dirty="0" err="1">
                <a:solidFill>
                  <a:schemeClr val="tx1"/>
                </a:solidFill>
              </a:rPr>
              <a:t>a.u</a:t>
            </a:r>
            <a:r>
              <a:rPr lang="en-GB" dirty="0">
                <a:solidFill>
                  <a:schemeClr val="tx1"/>
                </a:solidFill>
              </a:rPr>
              <a:t>.)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342A922C-6E94-2B5E-1E5E-4A84D62DE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4" y="1040818"/>
            <a:ext cx="5444159" cy="32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667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DD9108-8A55-A29F-3A87-7C78D3B3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Channelling mitigation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7A5A8FE-5DAB-25D1-62D1-B3E9C3DC9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2" y="1253232"/>
            <a:ext cx="3175225" cy="238141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E908497-6E7D-B1B4-9D5B-89298DB85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19" y="807320"/>
            <a:ext cx="3495572" cy="2621679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1FA08774-620C-67B9-17B6-56882D5E30F0}"/>
              </a:ext>
            </a:extLst>
          </p:cNvPr>
          <p:cNvSpPr txBox="1"/>
          <p:nvPr/>
        </p:nvSpPr>
        <p:spPr>
          <a:xfrm>
            <a:off x="216706" y="3493594"/>
            <a:ext cx="3762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varying low concentration values</a:t>
            </a:r>
          </a:p>
          <a:p>
            <a:r>
              <a:rPr lang="en-GB" dirty="0"/>
              <a:t>due to channelling at 0 </a:t>
            </a:r>
            <a:r>
              <a:rPr lang="en-GB" dirty="0" err="1"/>
              <a:t>deg</a:t>
            </a:r>
            <a:r>
              <a:rPr lang="en-GB" dirty="0"/>
              <a:t> implant</a:t>
            </a:r>
            <a:endParaRPr lang="cs-CZ" dirty="0"/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D5F6312C-9081-13E0-8EEE-CA3DE0578F55}"/>
              </a:ext>
            </a:extLst>
          </p:cNvPr>
          <p:cNvCxnSpPr/>
          <p:nvPr/>
        </p:nvCxnSpPr>
        <p:spPr>
          <a:xfrm>
            <a:off x="3878644" y="1962447"/>
            <a:ext cx="2743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Šipka: dolů 12">
            <a:extLst>
              <a:ext uri="{FF2B5EF4-FFF2-40B4-BE49-F238E27FC236}">
                <a16:creationId xmlns:a16="http://schemas.microsoft.com/office/drawing/2014/main" id="{6A647926-E619-D95A-F5DE-3B9F93EC264F}"/>
              </a:ext>
            </a:extLst>
          </p:cNvPr>
          <p:cNvSpPr/>
          <p:nvPr/>
        </p:nvSpPr>
        <p:spPr>
          <a:xfrm rot="16200000">
            <a:off x="4879715" y="756774"/>
            <a:ext cx="485422" cy="268571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31188137-8FF2-A159-CB68-C8049B8CDB81}"/>
              </a:ext>
            </a:extLst>
          </p:cNvPr>
          <p:cNvSpPr txBox="1"/>
          <p:nvPr/>
        </p:nvSpPr>
        <p:spPr>
          <a:xfrm>
            <a:off x="3779570" y="2342341"/>
            <a:ext cx="2441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Ion implantation angle</a:t>
            </a:r>
          </a:p>
          <a:p>
            <a:r>
              <a:rPr lang="en-GB" dirty="0"/>
              <a:t>set to 5 </a:t>
            </a:r>
            <a:r>
              <a:rPr lang="en-GB" dirty="0" err="1"/>
              <a:t>deg</a:t>
            </a:r>
            <a:endParaRPr lang="cs-CZ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D8AC83AD-CABC-F33F-A1DF-6CEFBDDAB9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146" y="3557003"/>
            <a:ext cx="4075986" cy="2547491"/>
          </a:xfrm>
          <a:prstGeom prst="rect">
            <a:avLst/>
          </a:prstGeom>
        </p:spPr>
      </p:pic>
      <p:sp>
        <p:nvSpPr>
          <p:cNvPr id="18" name="Zástupný symbol pro datum 17">
            <a:extLst>
              <a:ext uri="{FF2B5EF4-FFF2-40B4-BE49-F238E27FC236}">
                <a16:creationId xmlns:a16="http://schemas.microsoft.com/office/drawing/2014/main" id="{375AD7E8-26E8-EB44-D300-D620B28841EE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3B4F4F8-5BA8-4A3C-B6A3-FFFF7BC9EB3D}" type="datetime1">
              <a:rPr lang="cs-CZ" smtClean="0"/>
              <a:t>02.09.2026</a:t>
            </a:fld>
            <a:endParaRPr lang="cs-CZ"/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7EFAC78D-4600-9FC1-6E24-F84411E6E19B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>
                <a:hlinkClick r:id="rId5"/>
              </a:rPr>
              <a:t>vasiltob@cvut.cz</a:t>
            </a:r>
            <a:endParaRPr lang="en-GB" dirty="0"/>
          </a:p>
          <a:p>
            <a:r>
              <a:rPr lang="en-GB" dirty="0"/>
              <a:t> 4H-SiC LGADs: fabrication-stability optimization using TCAD simulations</a:t>
            </a:r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F14D6447-231B-8D7F-5801-EECB80DB6544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9</a:t>
            </a:fld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EEB714C-5C8C-74FF-F243-1251153D57EF}"/>
              </a:ext>
            </a:extLst>
          </p:cNvPr>
          <p:cNvSpPr/>
          <p:nvPr/>
        </p:nvSpPr>
        <p:spPr>
          <a:xfrm>
            <a:off x="9397497" y="0"/>
            <a:ext cx="2794503" cy="431640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Arbitrary units used (</a:t>
            </a:r>
            <a:r>
              <a:rPr lang="en-GB" dirty="0" err="1">
                <a:solidFill>
                  <a:schemeClr val="tx1"/>
                </a:solidFill>
              </a:rPr>
              <a:t>a.u</a:t>
            </a:r>
            <a:r>
              <a:rPr lang="en-GB" dirty="0">
                <a:solidFill>
                  <a:schemeClr val="tx1"/>
                </a:solidFill>
              </a:rPr>
              <a:t>.)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4C36338-B748-0BC8-2181-3F60E0842D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855" y="3354481"/>
            <a:ext cx="3778439" cy="280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19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F7E586-962F-14C4-974F-335CA419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Segmentation strategies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A326F7D-0E7B-4DF5-BB6A-7F5536C81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0" y="1240974"/>
            <a:ext cx="12192000" cy="3181235"/>
          </a:xfrm>
          <a:prstGeom prst="rect">
            <a:avLst/>
          </a:prstGeom>
        </p:spPr>
      </p:pic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7D91683-D6D3-5DAA-58B2-0AA237F008EC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8A244D2-15F3-4ABD-B12A-02C1D3382A3F}" type="datetime1">
              <a:rPr lang="cs-CZ" smtClean="0"/>
              <a:t>02.09.2026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7B37759-F287-AE97-007D-3D22AFC8FD33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/>
              <a:t>vasiltob@cvut.cz </a:t>
            </a:r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803D28B-9010-B25E-5431-2E229D0B0754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6116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791E76-31F2-BA8A-4E5D-DD22FD6EF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Larger 2D simulations - segmentation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6EA9AEB-87E7-1E4D-E820-962E31B6DF40}"/>
              </a:ext>
            </a:extLst>
          </p:cNvPr>
          <p:cNvSpPr txBox="1"/>
          <p:nvPr/>
        </p:nvSpPr>
        <p:spPr>
          <a:xfrm>
            <a:off x="531919" y="1418400"/>
            <a:ext cx="57951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24 simulations per design – point charge generation</a:t>
            </a:r>
          </a:p>
          <a:p>
            <a:r>
              <a:rPr lang="en-GB" dirty="0"/>
              <a:t>vortex count ~ 120 000</a:t>
            </a:r>
          </a:p>
          <a:p>
            <a:r>
              <a:rPr lang="en-GB" dirty="0"/>
              <a:t>simulation time ~ 15 – 60 hours (for 1 point generation)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A05F8A0-3720-2366-3830-6733860EE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9" t="4679" r="3129" b="12770"/>
          <a:stretch>
            <a:fillRect/>
          </a:stretch>
        </p:blipFill>
        <p:spPr>
          <a:xfrm>
            <a:off x="5820619" y="2381421"/>
            <a:ext cx="5663458" cy="378167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7D6B440-0802-D6E1-F40E-F00A5F0D1ED5}"/>
              </a:ext>
            </a:extLst>
          </p:cNvPr>
          <p:cNvSpPr txBox="1"/>
          <p:nvPr/>
        </p:nvSpPr>
        <p:spPr>
          <a:xfrm>
            <a:off x="6486667" y="3903522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Electric Field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9" name="Zástupný symbol pro datum 8">
            <a:extLst>
              <a:ext uri="{FF2B5EF4-FFF2-40B4-BE49-F238E27FC236}">
                <a16:creationId xmlns:a16="http://schemas.microsoft.com/office/drawing/2014/main" id="{79BE36FF-1283-6CC4-2D70-F0A9710EA325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FC9A962-2864-4FDA-A2B8-7E6F83B91D25}" type="datetime1">
              <a:rPr lang="cs-CZ" smtClean="0"/>
              <a:t>02.09.2026</a:t>
            </a:fld>
            <a:endParaRPr lang="cs-CZ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00CB1C9C-95F4-BBEB-363C-080475C344E1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/>
              <a:t>vasiltob@cvut.cz </a:t>
            </a:r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25762951-EE67-9CDF-6FA8-516BE9ABE8B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11</a:t>
            </a:fld>
            <a:endParaRPr lang="cs-CZ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473CC7D1-8706-3749-291F-318AC03699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96"/>
          <a:stretch>
            <a:fillRect/>
          </a:stretch>
        </p:blipFill>
        <p:spPr>
          <a:xfrm>
            <a:off x="238670" y="2485794"/>
            <a:ext cx="5425939" cy="3580709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EDD2EE23-32B1-C216-0B8E-9953E0754505}"/>
              </a:ext>
            </a:extLst>
          </p:cNvPr>
          <p:cNvSpPr/>
          <p:nvPr/>
        </p:nvSpPr>
        <p:spPr>
          <a:xfrm>
            <a:off x="4562168" y="4272258"/>
            <a:ext cx="983226" cy="1558272"/>
          </a:xfrm>
          <a:prstGeom prst="rect">
            <a:avLst/>
          </a:prstGeom>
          <a:solidFill>
            <a:srgbClr val="E3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A1AA06A-C97D-A7EB-1E64-24D94FF918C1}"/>
              </a:ext>
            </a:extLst>
          </p:cNvPr>
          <p:cNvSpPr txBox="1"/>
          <p:nvPr/>
        </p:nvSpPr>
        <p:spPr>
          <a:xfrm>
            <a:off x="1674169" y="4421714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Doping Concentration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5086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73DCE70F-D3BB-8434-3429-DF0ACEA02B82}"/>
              </a:ext>
            </a:extLst>
          </p:cNvPr>
          <p:cNvSpPr txBox="1"/>
          <p:nvPr/>
        </p:nvSpPr>
        <p:spPr>
          <a:xfrm>
            <a:off x="265463" y="17812"/>
            <a:ext cx="4316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Generated charge is pulled through a low field region, doesn’t get multiplied</a:t>
            </a:r>
            <a:endParaRPr lang="cs-CZ" sz="2400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563185F6-83AA-5C4D-1223-59CD3F77A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003" y="1390798"/>
            <a:ext cx="5975836" cy="3781320"/>
          </a:xfrm>
          <a:prstGeom prst="rect">
            <a:avLst/>
          </a:prstGeom>
        </p:spPr>
      </p:pic>
      <p:sp>
        <p:nvSpPr>
          <p:cNvPr id="17" name="Zástupný symbol pro datum 16">
            <a:extLst>
              <a:ext uri="{FF2B5EF4-FFF2-40B4-BE49-F238E27FC236}">
                <a16:creationId xmlns:a16="http://schemas.microsoft.com/office/drawing/2014/main" id="{76C34D41-7B24-2BDD-2A77-24821C57487B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174AA91-5EFE-4B3C-ADB6-E7CDC633071A}" type="datetime1">
              <a:rPr lang="cs-CZ" smtClean="0"/>
              <a:t>02.09.2026</a:t>
            </a:fld>
            <a:endParaRPr lang="cs-CZ"/>
          </a:p>
        </p:txBody>
      </p:sp>
      <p:sp>
        <p:nvSpPr>
          <p:cNvPr id="18" name="Zástupný symbol pro zápatí 17">
            <a:extLst>
              <a:ext uri="{FF2B5EF4-FFF2-40B4-BE49-F238E27FC236}">
                <a16:creationId xmlns:a16="http://schemas.microsoft.com/office/drawing/2014/main" id="{6C36D050-2A35-0778-07C0-D1B174889C5B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/>
              <a:t>vasiltob@cvut.cz </a:t>
            </a:r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19" name="Zástupný symbol pro číslo snímku 18">
            <a:extLst>
              <a:ext uri="{FF2B5EF4-FFF2-40B4-BE49-F238E27FC236}">
                <a16:creationId xmlns:a16="http://schemas.microsoft.com/office/drawing/2014/main" id="{30C28809-AB52-A7C6-245F-0A94D359C585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12</a:t>
            </a:fld>
            <a:endParaRPr lang="cs-CZ"/>
          </a:p>
        </p:txBody>
      </p:sp>
      <p:grpSp>
        <p:nvGrpSpPr>
          <p:cNvPr id="2" name="Group 27">
            <a:extLst>
              <a:ext uri="{FF2B5EF4-FFF2-40B4-BE49-F238E27FC236}">
                <a16:creationId xmlns:a16="http://schemas.microsoft.com/office/drawing/2014/main" id="{00507D5E-AD91-27AE-6420-7C2BFB8B3724}"/>
              </a:ext>
            </a:extLst>
          </p:cNvPr>
          <p:cNvGrpSpPr/>
          <p:nvPr/>
        </p:nvGrpSpPr>
        <p:grpSpPr>
          <a:xfrm>
            <a:off x="-23626" y="1277355"/>
            <a:ext cx="6081067" cy="4146671"/>
            <a:chOff x="469361" y="225911"/>
            <a:chExt cx="8713327" cy="6093890"/>
          </a:xfrm>
        </p:grpSpPr>
        <p:grpSp>
          <p:nvGrpSpPr>
            <p:cNvPr id="3" name="Group 9">
              <a:extLst>
                <a:ext uri="{FF2B5EF4-FFF2-40B4-BE49-F238E27FC236}">
                  <a16:creationId xmlns:a16="http://schemas.microsoft.com/office/drawing/2014/main" id="{74C6602E-B3F8-6E04-A030-8A2C393CC515}"/>
                </a:ext>
              </a:extLst>
            </p:cNvPr>
            <p:cNvGrpSpPr/>
            <p:nvPr/>
          </p:nvGrpSpPr>
          <p:grpSpPr>
            <a:xfrm>
              <a:off x="2291737" y="225911"/>
              <a:ext cx="6890951" cy="4578000"/>
              <a:chOff x="5784131" y="462582"/>
              <a:chExt cx="6121540" cy="4066842"/>
            </a:xfrm>
          </p:grpSpPr>
          <p:pic>
            <p:nvPicPr>
              <p:cNvPr id="10" name="Obrázek 6" descr="Obsah obrázku snímek obrazovky, text, displej, diagram&#10;&#10;Obsah generovaný pomocí AI může být nesprávný.">
                <a:extLst>
                  <a:ext uri="{FF2B5EF4-FFF2-40B4-BE49-F238E27FC236}">
                    <a16:creationId xmlns:a16="http://schemas.microsoft.com/office/drawing/2014/main" id="{8CF07B30-38E6-28A3-F307-446117D00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500"/>
              <a:stretch>
                <a:fillRect/>
              </a:stretch>
            </p:blipFill>
            <p:spPr>
              <a:xfrm>
                <a:off x="5784131" y="462582"/>
                <a:ext cx="6121540" cy="4066842"/>
              </a:xfrm>
              <a:prstGeom prst="rect">
                <a:avLst/>
              </a:prstGeom>
            </p:spPr>
          </p:pic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499DD15A-5CB2-31B0-EBB2-30E8E0B348EB}"/>
                  </a:ext>
                </a:extLst>
              </p:cNvPr>
              <p:cNvSpPr/>
              <p:nvPr/>
            </p:nvSpPr>
            <p:spPr>
              <a:xfrm>
                <a:off x="8478460" y="462582"/>
                <a:ext cx="988180" cy="628032"/>
              </a:xfrm>
              <a:prstGeom prst="rect">
                <a:avLst/>
              </a:prstGeom>
              <a:noFill/>
              <a:ln w="76200">
                <a:solidFill>
                  <a:schemeClr val="accent6"/>
                </a:solidFill>
                <a:prstDash val="sysDash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" name="Group 26">
              <a:extLst>
                <a:ext uri="{FF2B5EF4-FFF2-40B4-BE49-F238E27FC236}">
                  <a16:creationId xmlns:a16="http://schemas.microsoft.com/office/drawing/2014/main" id="{1E3D6107-5B2A-F96C-5305-4295D96291F0}"/>
                </a:ext>
              </a:extLst>
            </p:cNvPr>
            <p:cNvGrpSpPr/>
            <p:nvPr/>
          </p:nvGrpSpPr>
          <p:grpSpPr>
            <a:xfrm>
              <a:off x="469361" y="579395"/>
              <a:ext cx="5967736" cy="5740406"/>
              <a:chOff x="469361" y="579395"/>
              <a:chExt cx="5967736" cy="5740406"/>
            </a:xfrm>
          </p:grpSpPr>
          <p:pic>
            <p:nvPicPr>
              <p:cNvPr id="6" name="Zástupný obsah 2" descr="Obsah obrázku snímek obrazovky, Barevnost, diagram, text&#10;&#10;Obsah generovaný pomocí AI může být nesprávný.">
                <a:extLst>
                  <a:ext uri="{FF2B5EF4-FFF2-40B4-BE49-F238E27FC236}">
                    <a16:creationId xmlns:a16="http://schemas.microsoft.com/office/drawing/2014/main" id="{CFD7AE19-5C3B-99D2-EDED-F136EA50AB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21" t="10289" r="4883" b="4129"/>
              <a:stretch>
                <a:fillRect/>
              </a:stretch>
            </p:blipFill>
            <p:spPr>
              <a:xfrm>
                <a:off x="469361" y="2599419"/>
                <a:ext cx="5713442" cy="3720382"/>
              </a:xfrm>
              <a:prstGeom prst="rect">
                <a:avLst/>
              </a:prstGeom>
              <a:noFill/>
              <a:ln w="0">
                <a:noFill/>
              </a:ln>
            </p:spPr>
          </p:pic>
          <p:cxnSp>
            <p:nvCxnSpPr>
              <p:cNvPr id="7" name="Straight Connector 11">
                <a:extLst>
                  <a:ext uri="{FF2B5EF4-FFF2-40B4-BE49-F238E27FC236}">
                    <a16:creationId xmlns:a16="http://schemas.microsoft.com/office/drawing/2014/main" id="{D87AC7CB-65ED-AFC2-D48A-D016983EE89E}"/>
                  </a:ext>
                </a:extLst>
              </p:cNvPr>
              <p:cNvCxnSpPr>
                <a:cxnSpLocks/>
                <a:stCxn id="11" idx="1"/>
              </p:cNvCxnSpPr>
              <p:nvPr/>
            </p:nvCxnSpPr>
            <p:spPr>
              <a:xfrm flipH="1">
                <a:off x="883586" y="579395"/>
                <a:ext cx="4441128" cy="2020025"/>
              </a:xfrm>
              <a:prstGeom prst="line">
                <a:avLst/>
              </a:prstGeom>
              <a:ln w="76200">
                <a:solidFill>
                  <a:schemeClr val="accent6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12">
                <a:extLst>
                  <a:ext uri="{FF2B5EF4-FFF2-40B4-BE49-F238E27FC236}">
                    <a16:creationId xmlns:a16="http://schemas.microsoft.com/office/drawing/2014/main" id="{5412227B-997B-1F38-C5D1-4C3007DEE662}"/>
                  </a:ext>
                </a:extLst>
              </p:cNvPr>
              <p:cNvCxnSpPr>
                <a:cxnSpLocks/>
                <a:stCxn id="11" idx="3"/>
                <a:endCxn id="6" idx="3"/>
              </p:cNvCxnSpPr>
              <p:nvPr/>
            </p:nvCxnSpPr>
            <p:spPr>
              <a:xfrm flipH="1">
                <a:off x="6182803" y="579396"/>
                <a:ext cx="254294" cy="3880214"/>
              </a:xfrm>
              <a:prstGeom prst="line">
                <a:avLst/>
              </a:prstGeom>
              <a:ln w="76200">
                <a:solidFill>
                  <a:schemeClr val="accent6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7EA2F3E-618C-1D56-3511-D121803AFA78}"/>
              </a:ext>
            </a:extLst>
          </p:cNvPr>
          <p:cNvSpPr txBox="1"/>
          <p:nvPr/>
        </p:nvSpPr>
        <p:spPr>
          <a:xfrm>
            <a:off x="1172436" y="5288978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potential lines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5576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ACE14-4BAD-5125-E209-AF916C8E6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F4C70F1-3506-FB1A-A12B-E2C9BF7C6421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vasiltob@cvut.cz</a:t>
            </a:r>
            <a:endParaRPr lang="en-GB" dirty="0"/>
          </a:p>
          <a:p>
            <a:r>
              <a:rPr lang="en-GB" dirty="0"/>
              <a:t> 4H-SiC LGADs: fabrication-stability optimization using TCAD simulations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257B7EF-B0A6-B66B-9AFC-AC602094912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13</a:t>
            </a:fld>
            <a:endParaRPr lang="cs-CZ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E46B40A-26D4-B8E6-8899-6832DD139EE7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3B65E4E-A078-4E0B-B7F8-192C381F519D}" type="datetime1">
              <a:rPr lang="cs-CZ" smtClean="0"/>
              <a:t>02.09.2026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A3F70E29-40B2-8947-1D17-F2978618B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4" t="12903" b="20574"/>
          <a:stretch>
            <a:fillRect/>
          </a:stretch>
        </p:blipFill>
        <p:spPr>
          <a:xfrm>
            <a:off x="1425676" y="74520"/>
            <a:ext cx="9173497" cy="599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71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E2F08A-8F27-3FFE-D974-9090FDF67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Zero gain region between pixels/strips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297277C-E6BA-EC15-DBFC-E082881B7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723"/>
            <a:ext cx="4623939" cy="369915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230908B-72BE-C015-1A3C-474BAE2A7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208" y="1131723"/>
            <a:ext cx="4623940" cy="3699152"/>
          </a:xfrm>
          <a:prstGeom prst="rect">
            <a:avLst/>
          </a:prstGeom>
        </p:spPr>
      </p:pic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E455358-AC71-C8E1-A2FC-ABD2C9B89839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5BE086A-D748-4EB6-879A-9CB8B715D4F5}" type="datetime1">
              <a:rPr lang="cs-CZ" smtClean="0"/>
              <a:t>02.09.2026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EC721D4-4597-84E6-BF82-466119AE0282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/>
              <a:t>vasiltob@cvut.cz </a:t>
            </a:r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72735D-7D79-805F-A864-EDE7789824BD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14</a:t>
            </a:fld>
            <a:endParaRPr lang="cs-CZ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E93B54D-553A-4536-A052-EB3892104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97"/>
          <a:stretch>
            <a:fillRect/>
          </a:stretch>
        </p:blipFill>
        <p:spPr bwMode="auto">
          <a:xfrm>
            <a:off x="8638126" y="3825407"/>
            <a:ext cx="3553874" cy="235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965C76E3-5E3F-8825-16EE-E642A7A4FE84}"/>
              </a:ext>
            </a:extLst>
          </p:cNvPr>
          <p:cNvSpPr txBox="1"/>
          <p:nvPr/>
        </p:nvSpPr>
        <p:spPr>
          <a:xfrm>
            <a:off x="9050971" y="3502778"/>
            <a:ext cx="2728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TPA-TCT measurements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8551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478F1E-391E-40D8-5AB9-CC8503A0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Trench isolation</a:t>
            </a:r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1E5C22E-69DB-D659-A68A-7E590E587ADA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8D27BE0-242C-46EC-9B3B-E531A898B3D4}" type="datetime1">
              <a:rPr lang="cs-CZ" smtClean="0"/>
              <a:t>02.09.2026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6D6C50F-E239-8912-27D3-DA21DE2B1BBE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/>
              <a:t>vasiltob@cvut.cz </a:t>
            </a:r>
          </a:p>
          <a:p>
            <a:r>
              <a:rPr lang="en-GB" dirty="0"/>
              <a:t>4H-SiC LGADs: fabrication-stability optimization using TCAD simulations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8538198-2EC6-1CF4-EEC0-8CB4EA30007A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15</a:t>
            </a:fld>
            <a:endParaRPr lang="cs-CZ"/>
          </a:p>
        </p:txBody>
      </p:sp>
      <p:pic>
        <p:nvPicPr>
          <p:cNvPr id="6" name="Zástupný obsah 10">
            <a:extLst>
              <a:ext uri="{FF2B5EF4-FFF2-40B4-BE49-F238E27FC236}">
                <a16:creationId xmlns:a16="http://schemas.microsoft.com/office/drawing/2014/main" id="{6F1C92A5-BB7D-E0B2-0F14-017BA6C93F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525" y="3594344"/>
            <a:ext cx="3724465" cy="239933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E18BEC5-4BFF-DBA2-5774-C337B4FF7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0478" y="3518804"/>
            <a:ext cx="3615082" cy="2494654"/>
          </a:xfrm>
          <a:prstGeom prst="rect">
            <a:avLst/>
          </a:prstGeom>
        </p:spPr>
      </p:pic>
      <p:pic>
        <p:nvPicPr>
          <p:cNvPr id="8" name="Zástupný obsah 4">
            <a:extLst>
              <a:ext uri="{FF2B5EF4-FFF2-40B4-BE49-F238E27FC236}">
                <a16:creationId xmlns:a16="http://schemas.microsoft.com/office/drawing/2014/main" id="{798CAAB2-156D-19DB-75B1-7032B7E7C4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233" y="555184"/>
            <a:ext cx="3476952" cy="292524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44EBD90-196B-78BF-D5A1-21028DF499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802" y="593471"/>
            <a:ext cx="3656555" cy="2925244"/>
          </a:xfrm>
          <a:prstGeom prst="rect">
            <a:avLst/>
          </a:prstGeom>
        </p:spPr>
      </p:pic>
      <p:pic>
        <p:nvPicPr>
          <p:cNvPr id="10" name="Zástupný obsah 4">
            <a:extLst>
              <a:ext uri="{FF2B5EF4-FFF2-40B4-BE49-F238E27FC236}">
                <a16:creationId xmlns:a16="http://schemas.microsoft.com/office/drawing/2014/main" id="{4BACE39E-5441-2B84-8DC0-E2785178AB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5" r="20798" b="19369"/>
          <a:stretch>
            <a:fillRect/>
          </a:stretch>
        </p:blipFill>
        <p:spPr>
          <a:xfrm>
            <a:off x="609480" y="1418400"/>
            <a:ext cx="3687881" cy="373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43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837A55-A555-21BD-35F7-4EA9DE2C2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Trench isolation – no zero-gain region</a:t>
            </a:r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7EDB498-6661-0AED-5854-8F2F2700CA6E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09C0904-246B-1B8E-E577-F01F57582171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16</a:t>
            </a:fld>
            <a:endParaRPr lang="cs-CZ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149E80C-EE8D-0860-59B6-D78DF531D6C8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3B65E4E-A078-4E0B-B7F8-192C381F519D}" type="datetime1">
              <a:rPr lang="cs-CZ" smtClean="0"/>
              <a:t>02.09.2026</a:t>
            </a:fld>
            <a:endParaRPr lang="cs-CZ"/>
          </a:p>
        </p:txBody>
      </p:sp>
      <p:pic>
        <p:nvPicPr>
          <p:cNvPr id="8" name="Zástupný obsah 4">
            <a:extLst>
              <a:ext uri="{FF2B5EF4-FFF2-40B4-BE49-F238E27FC236}">
                <a16:creationId xmlns:a16="http://schemas.microsoft.com/office/drawing/2014/main" id="{CF3C033D-6B85-658B-68D7-F546EC2B38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61" t="11470" r="21277" b="14391"/>
          <a:stretch>
            <a:fillRect/>
          </a:stretch>
        </p:blipFill>
        <p:spPr>
          <a:xfrm>
            <a:off x="1042219" y="1132126"/>
            <a:ext cx="2430338" cy="226427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A7D9FF9-701E-990C-AB95-E229165B19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987" y="1132126"/>
            <a:ext cx="3953111" cy="3162489"/>
          </a:xfrm>
          <a:prstGeom prst="rect">
            <a:avLst/>
          </a:prstGeom>
        </p:spPr>
      </p:pic>
      <p:pic>
        <p:nvPicPr>
          <p:cNvPr id="11" name="Zástupný obsah 4">
            <a:extLst>
              <a:ext uri="{FF2B5EF4-FFF2-40B4-BE49-F238E27FC236}">
                <a16:creationId xmlns:a16="http://schemas.microsoft.com/office/drawing/2014/main" id="{093C3EAA-6850-83B4-D419-7FD03D08B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6" y="3396401"/>
            <a:ext cx="4192750" cy="284964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6F72B6F-E881-92C2-34EF-420473DCC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8616" y="3223382"/>
            <a:ext cx="4329668" cy="3022668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6C0135AF-AFD7-CA68-8549-A52B13BE5076}"/>
              </a:ext>
            </a:extLst>
          </p:cNvPr>
          <p:cNvSpPr txBox="1"/>
          <p:nvPr/>
        </p:nvSpPr>
        <p:spPr>
          <a:xfrm>
            <a:off x="8467759" y="2708822"/>
            <a:ext cx="34378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Electric field gets concentrated</a:t>
            </a:r>
          </a:p>
          <a:p>
            <a:r>
              <a:rPr lang="en-GB" dirty="0"/>
              <a:t>around the trench, affecting the </a:t>
            </a:r>
          </a:p>
          <a:p>
            <a:r>
              <a:rPr lang="en-GB" dirty="0"/>
              <a:t>detector performance</a:t>
            </a: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A6A0CE9-E2D1-73B6-7A8B-91469D335AD6}"/>
              </a:ext>
            </a:extLst>
          </p:cNvPr>
          <p:cNvSpPr txBox="1"/>
          <p:nvPr/>
        </p:nvSpPr>
        <p:spPr>
          <a:xfrm>
            <a:off x="2580573" y="5929613"/>
            <a:ext cx="3480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perfectly shaped potential lines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576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79470D-C0C6-A6BC-14BF-5201E2BAE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F4BD237-F4C1-67BD-181A-A1666F94BDCD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vasiltob@cvut.cz</a:t>
            </a:r>
            <a:endParaRPr lang="en-GB" dirty="0"/>
          </a:p>
          <a:p>
            <a:r>
              <a:rPr lang="en-GB" dirty="0"/>
              <a:t> 4H-SiC LGADs: fabrication-stability optimization using TCAD simulations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FEC854-63C2-1ED6-D3BE-93FB57ECD6C7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17</a:t>
            </a:fld>
            <a:endParaRPr lang="cs-CZ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D6177EF-337D-66C4-CC54-FCD625B30762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3B65E4E-A078-4E0B-B7F8-192C381F519D}" type="datetime1">
              <a:rPr lang="cs-CZ" smtClean="0"/>
              <a:t>02.09.2026</a:t>
            </a:fld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577EB83-9F8F-958F-8A4C-29F03C747525}"/>
              </a:ext>
            </a:extLst>
          </p:cNvPr>
          <p:cNvSpPr txBox="1"/>
          <p:nvPr/>
        </p:nvSpPr>
        <p:spPr>
          <a:xfrm>
            <a:off x="609480" y="1563329"/>
            <a:ext cx="103043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We established a 4H-SiC LGAD simulation model and used it to improve the reproducibility our first-generations prototypes</a:t>
            </a:r>
          </a:p>
          <a:p>
            <a:endParaRPr lang="en-GB" sz="2400" dirty="0"/>
          </a:p>
          <a:p>
            <a:r>
              <a:rPr lang="en-GB" sz="2400" dirty="0"/>
              <a:t>We extended the simulation model to study different segmentation strategies</a:t>
            </a:r>
          </a:p>
          <a:p>
            <a:endParaRPr lang="en-GB" sz="2400" dirty="0"/>
          </a:p>
          <a:p>
            <a:r>
              <a:rPr lang="en-GB" sz="2400" dirty="0"/>
              <a:t>Future work:</a:t>
            </a:r>
          </a:p>
          <a:p>
            <a:pPr marL="342900" indent="-342900">
              <a:buFontTx/>
              <a:buChar char="-"/>
            </a:pPr>
            <a:r>
              <a:rPr lang="en-GB" sz="2400" dirty="0"/>
              <a:t>Further optimize the doping structure for maximum reproducibility and lifespan</a:t>
            </a:r>
          </a:p>
          <a:p>
            <a:pPr marL="342900" indent="-342900">
              <a:buFontTx/>
              <a:buChar char="-"/>
            </a:pPr>
            <a:r>
              <a:rPr lang="en-GB" sz="2400" dirty="0"/>
              <a:t>Simulate more segmentation strategies, compare with measurements</a:t>
            </a:r>
          </a:p>
          <a:p>
            <a:pPr marL="342900" indent="-342900">
              <a:buFontTx/>
              <a:buChar char="-"/>
            </a:pPr>
            <a:r>
              <a:rPr lang="en-GB" sz="2400" dirty="0"/>
              <a:t>Investigate the zero-gain region further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606563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9"/>
          </p:nvPr>
        </p:nvSpPr>
        <p:spPr/>
        <p:txBody>
          <a:bodyPr/>
          <a:lstStyle/>
          <a:p>
            <a:fld id="{2C374A5D-3661-432C-8517-EDA4830911ED}" type="slidenum">
              <a:rPr/>
              <a:t>18</a:t>
            </a:fld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dt" idx="17"/>
          </p:nvPr>
        </p:nvSpPr>
        <p:spPr/>
        <p:txBody>
          <a:bodyPr/>
          <a:lstStyle/>
          <a:p>
            <a:fld id="{563C47A9-7701-4C43-9F84-C7B8BF3BDE91}" type="datetime1">
              <a:rPr lang="cs-CZ" smtClean="0"/>
              <a:t>02.09.2026</a:t>
            </a:fld>
            <a:endParaRPr lang="en-US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2C51643-54C0-457D-A937-FEBDA8D0B59C}"/>
              </a:ext>
            </a:extLst>
          </p:cNvPr>
          <p:cNvSpPr>
            <a:spLocks noGrp="1"/>
          </p:cNvSpPr>
          <p:nvPr>
            <p:ph type="ftr" idx="18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 lang="cs-CZ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41784B-0478-5035-8D13-71260E7EB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IV characteristics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20FEF64-4925-5280-1D05-63C8A9731C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700" y="1557971"/>
            <a:ext cx="5651003" cy="418796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1062972-CD83-D406-F997-8A7F8E9DA0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3" y="1557972"/>
            <a:ext cx="5651003" cy="4187961"/>
          </a:xfrm>
          <a:prstGeom prst="rect">
            <a:avLst/>
          </a:prstGeom>
        </p:spPr>
      </p:pic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A82BDEF-B610-F6C3-99EE-120BD27A12E1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0121E11-8A8B-4D8D-AFC7-90F2F2F27A34}" type="datetime1">
              <a:rPr lang="cs-CZ" smtClean="0"/>
              <a:t>02.09.2026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6EAA26-102F-AA84-9D7B-27784013F6E6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en-GB"/>
              <a:t>vasiltob@cvut.cz 4H-SiC LGADs: fabrication-stability optimization using TCAD simulations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10F8ED0-A64F-7899-DFD9-2EBEDFF30018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0989E502-9295-4C41-B640-7B42FE1AD319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4519362"/>
      </p:ext>
    </p:extLst>
  </p:cSld>
  <p:clrMapOvr>
    <a:masterClrMapping/>
  </p:clrMapOvr>
</p:sld>
</file>

<file path=ppt/theme/theme1.xml><?xml version="1.0" encoding="utf-8"?>
<a:theme xmlns:a="http://schemas.openxmlformats.org/drawingml/2006/main" name="HEP and general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EP and general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EP and general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HEP and general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HEP and general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imaging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imaging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imaging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imaging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imaging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imaging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imaging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imaging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quantum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quantum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quantum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quantum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quantum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quantum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quantum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quantum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space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space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space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space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space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space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space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space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828282"/>
      </a:accent1>
      <a:accent2>
        <a:srgbClr val="0A79BF"/>
      </a:accent2>
      <a:accent3>
        <a:srgbClr val="D88E11"/>
      </a:accent3>
      <a:accent4>
        <a:srgbClr val="969FA7"/>
      </a:accent4>
      <a:accent5>
        <a:srgbClr val="50A812"/>
      </a:accent5>
      <a:accent6>
        <a:srgbClr val="9910D8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HEP and general</Template>
  <TotalTime>15037</TotalTime>
  <Words>843</Words>
  <Application>Microsoft Office PowerPoint</Application>
  <PresentationFormat>Širokoúhlá obrazovka</PresentationFormat>
  <Paragraphs>170</Paragraphs>
  <Slides>19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29</vt:i4>
      </vt:variant>
      <vt:variant>
        <vt:lpstr>Nadpisy snímků</vt:lpstr>
      </vt:variant>
      <vt:variant>
        <vt:i4>19</vt:i4>
      </vt:variant>
    </vt:vector>
  </HeadingPairs>
  <TitlesOfParts>
    <vt:vector size="56" baseType="lpstr">
      <vt:lpstr>Aptos</vt:lpstr>
      <vt:lpstr>Arial</vt:lpstr>
      <vt:lpstr>Calibri</vt:lpstr>
      <vt:lpstr>Cambria Math</vt:lpstr>
      <vt:lpstr>Google Sans Text</vt:lpstr>
      <vt:lpstr>Symbol</vt:lpstr>
      <vt:lpstr>Technika</vt:lpstr>
      <vt:lpstr>Wingdings</vt:lpstr>
      <vt:lpstr>HEP and general</vt:lpstr>
      <vt:lpstr>HEP and general</vt:lpstr>
      <vt:lpstr>HEP and general</vt:lpstr>
      <vt:lpstr>HEP and general</vt:lpstr>
      <vt:lpstr>HEP and general</vt:lpstr>
      <vt:lpstr>imaging</vt:lpstr>
      <vt:lpstr>imaging</vt:lpstr>
      <vt:lpstr>imaging</vt:lpstr>
      <vt:lpstr>imaging</vt:lpstr>
      <vt:lpstr>imaging</vt:lpstr>
      <vt:lpstr>imaging</vt:lpstr>
      <vt:lpstr>imaging</vt:lpstr>
      <vt:lpstr>imaging</vt:lpstr>
      <vt:lpstr>quantum</vt:lpstr>
      <vt:lpstr>quantum</vt:lpstr>
      <vt:lpstr>quantum</vt:lpstr>
      <vt:lpstr>quantum</vt:lpstr>
      <vt:lpstr>quantum</vt:lpstr>
      <vt:lpstr>quantum</vt:lpstr>
      <vt:lpstr>quantum</vt:lpstr>
      <vt:lpstr>quantum</vt:lpstr>
      <vt:lpstr>space</vt:lpstr>
      <vt:lpstr>space</vt:lpstr>
      <vt:lpstr>space</vt:lpstr>
      <vt:lpstr>space</vt:lpstr>
      <vt:lpstr>space</vt:lpstr>
      <vt:lpstr>space</vt:lpstr>
      <vt:lpstr>space</vt:lpstr>
      <vt:lpstr>space</vt:lpstr>
      <vt:lpstr>4H-SiC LGADs: fabrication-stability optimization using TCAD simulations</vt:lpstr>
      <vt:lpstr>Low-Gain Avalanche Diode (LGAD)</vt:lpstr>
      <vt:lpstr>Why wide-bandgap (SiC)</vt:lpstr>
      <vt:lpstr>Simulation Model – fabrication process simulation</vt:lpstr>
      <vt:lpstr>Simulation Model – particle strike</vt:lpstr>
      <vt:lpstr>Model Calibration With Matching CV Curves</vt:lpstr>
      <vt:lpstr>Sensitivity to Nitrogen Dose (Gain layer size/shape)</vt:lpstr>
      <vt:lpstr>Sensitivity to Angle of Ion Implantation</vt:lpstr>
      <vt:lpstr>Channelling mitigation</vt:lpstr>
      <vt:lpstr>Segmentation strategies</vt:lpstr>
      <vt:lpstr>Larger 2D simulations - segmentation</vt:lpstr>
      <vt:lpstr>Prezentace aplikace PowerPoint</vt:lpstr>
      <vt:lpstr>Prezentace aplikace PowerPoint</vt:lpstr>
      <vt:lpstr>Zero gain region between pixels/strips</vt:lpstr>
      <vt:lpstr>Trench isolation</vt:lpstr>
      <vt:lpstr>Trench isolation – no zero-gain region</vt:lpstr>
      <vt:lpstr>Summary</vt:lpstr>
      <vt:lpstr>Prezentace aplikace PowerPoint</vt:lpstr>
      <vt:lpstr>IV characteristics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Peter Svihra</dc:creator>
  <dc:description/>
  <cp:lastModifiedBy>Vasiljev, Tobias</cp:lastModifiedBy>
  <cp:revision>19</cp:revision>
  <dcterms:created xsi:type="dcterms:W3CDTF">2025-06-19T13:22:07Z</dcterms:created>
  <dcterms:modified xsi:type="dcterms:W3CDTF">2026-09-02T11:52:17Z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r8>8</vt:r8>
  </property>
</Properties>
</file>