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4624" r:id="rId1"/>
  </p:sldMasterIdLst>
  <p:notesMasterIdLst>
    <p:notesMasterId r:id="rId19"/>
  </p:notesMasterIdLst>
  <p:handoutMasterIdLst>
    <p:handoutMasterId r:id="rId20"/>
  </p:handoutMasterIdLst>
  <p:sldIdLst>
    <p:sldId id="271" r:id="rId2"/>
    <p:sldId id="300" r:id="rId3"/>
    <p:sldId id="273" r:id="rId4"/>
    <p:sldId id="275" r:id="rId5"/>
    <p:sldId id="261" r:id="rId6"/>
    <p:sldId id="286" r:id="rId7"/>
    <p:sldId id="285" r:id="rId8"/>
    <p:sldId id="287" r:id="rId9"/>
    <p:sldId id="288" r:id="rId10"/>
    <p:sldId id="295" r:id="rId11"/>
    <p:sldId id="296" r:id="rId12"/>
    <p:sldId id="290" r:id="rId13"/>
    <p:sldId id="297" r:id="rId14"/>
    <p:sldId id="301" r:id="rId15"/>
    <p:sldId id="292" r:id="rId16"/>
    <p:sldId id="293" r:id="rId17"/>
    <p:sldId id="299" r:id="rId18"/>
  </p:sldIdLst>
  <p:sldSz cx="9144000" cy="6858000" type="screen4x3"/>
  <p:notesSz cx="6858000" cy="9144000"/>
  <p:custDataLst>
    <p:tags r:id="rId2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38">
          <p15:clr>
            <a:srgbClr val="A4A3A4"/>
          </p15:clr>
        </p15:guide>
        <p15:guide id="2">
          <p15:clr>
            <a:srgbClr val="A4A3A4"/>
          </p15:clr>
        </p15:guide>
        <p15:guide id="3" orient="horz" pos="3576" userDrawn="1">
          <p15:clr>
            <a:srgbClr val="A4A3A4"/>
          </p15:clr>
        </p15:guide>
        <p15:guide id="4" pos="165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6F7D"/>
    <a:srgbClr val="008000"/>
    <a:srgbClr val="CC3399"/>
    <a:srgbClr val="FF9933"/>
    <a:srgbClr val="FF9966"/>
    <a:srgbClr val="33CC3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 snapToGrid="0">
      <p:cViewPr varScale="1">
        <p:scale>
          <a:sx n="117" d="100"/>
          <a:sy n="117" d="100"/>
        </p:scale>
        <p:origin x="1696" y="168"/>
      </p:cViewPr>
      <p:guideLst>
        <p:guide orient="horz" pos="4238"/>
        <p:guide/>
        <p:guide orient="horz" pos="3576"/>
        <p:guide pos="16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641E0-C0FB-FB45-BE20-B5E285E46BDA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D667F-4C0A-F045-9861-4468224AE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5965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40E8FAF-0EB9-4F3C-9D18-30F5214B3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687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0E8FAF-0EB9-4F3C-9D18-30F5214B3A3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0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448882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582482"/>
            <a:ext cx="6400800" cy="554404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IF9 Facilities Workshop, 12/1/21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Prebys: Radiation Facilities at UC Davis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94106" y="5472156"/>
            <a:ext cx="8643661" cy="3646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09CFA1-B09C-442F-85C3-919131D33D2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137E2-35D0-4667-9362-8260FF57AB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IF9 Facilities Workshop, 12/1/21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Prebys: Radiation Facilities at UC Davis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52486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52486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914655-DFE5-45AD-AEB7-B6324F535D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013A5A-BD10-4E42-8EDD-42C4A14A64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536C3-BB10-4165-8E74-99838CB517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871096-0617-41A5-9758-D8016564092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A0D8F-9A19-4D03-8318-653C6FCD8B9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1713" y="471448"/>
            <a:ext cx="8229600" cy="6282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713" y="1182021"/>
            <a:ext cx="8229600" cy="5441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40944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Eric Prebys: Radiation Facilities at UC Davis</a:t>
            </a:r>
            <a:endParaRPr lang="en-US" dirty="0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9560" y="18288"/>
            <a:ext cx="77724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1210FB4-E372-466D-A3EB-21FD966A10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Text Box 11"/>
          <p:cNvSpPr txBox="1">
            <a:spLocks noChangeArrowheads="1"/>
          </p:cNvSpPr>
          <p:nvPr userDrawn="1"/>
        </p:nvSpPr>
        <p:spPr bwMode="auto">
          <a:xfrm>
            <a:off x="381000" y="6553200"/>
            <a:ext cx="1676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1336" y="1"/>
            <a:ext cx="362663" cy="3708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25" r:id="rId1"/>
    <p:sldLayoutId id="2147484626" r:id="rId2"/>
    <p:sldLayoutId id="2147484627" r:id="rId3"/>
    <p:sldLayoutId id="2147484628" r:id="rId4"/>
    <p:sldLayoutId id="2147484629" r:id="rId5"/>
    <p:sldLayoutId id="2147484630" r:id="rId6"/>
    <p:sldLayoutId id="2147484631" r:id="rId7"/>
    <p:sldLayoutId id="2147484632" r:id="rId8"/>
    <p:sldLayoutId id="2147484633" r:id="rId9"/>
    <p:sldLayoutId id="2147484634" r:id="rId10"/>
    <p:sldLayoutId id="2147484635" r:id="rId11"/>
  </p:sldLayoutIdLst>
  <p:transition>
    <p:fade thruBlk="1"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32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nrc.ucdavis.edu/" TargetMode="External"/><Relationship Id="rId2" Type="http://schemas.openxmlformats.org/officeDocument/2006/relationships/hyperlink" Target="http://crocker.ucdavis.ed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eprebys@ucdavis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0169" y="1226427"/>
            <a:ext cx="8465346" cy="90060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Radiation Facilities at UC Davis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66815" y="5547868"/>
            <a:ext cx="6798753" cy="1036395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/>
              <a:t>Eric Prebys</a:t>
            </a:r>
          </a:p>
          <a:p>
            <a:pPr eaLnBrk="1" hangingPunct="1"/>
            <a:r>
              <a:rPr lang="en-US" dirty="0"/>
              <a:t>Professor of Physics, UC Davis</a:t>
            </a:r>
          </a:p>
          <a:p>
            <a:pPr eaLnBrk="1" hangingPunct="1"/>
            <a:r>
              <a:rPr lang="en-US" dirty="0"/>
              <a:t>Director, Crocker Nuclear Laboratory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3681" y="2133272"/>
            <a:ext cx="5952623" cy="308603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4B741-32F2-C441-BB75-440BFF61B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New: High Intensity Line (&gt; 100 </a:t>
            </a:r>
            <a:r>
              <a:rPr lang="en-US" dirty="0" err="1"/>
              <a:t>MRad</a:t>
            </a:r>
            <a:r>
              <a:rPr lang="en-US" dirty="0"/>
              <a:t> Exposures)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EA6D9-BBD3-B44C-9C6B-F047AB232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Most of our users are interested in exposures of 100 kRad-1MRad</a:t>
            </a:r>
          </a:p>
          <a:p>
            <a:pPr lvl="1"/>
            <a:r>
              <a:rPr lang="en-US" dirty="0"/>
              <a:t>100 </a:t>
            </a:r>
            <a:r>
              <a:rPr lang="en-US" dirty="0" err="1"/>
              <a:t>nA</a:t>
            </a:r>
            <a:r>
              <a:rPr lang="en-US" dirty="0"/>
              <a:t> limit in North Cave is well suited to them.</a:t>
            </a:r>
          </a:p>
          <a:p>
            <a:r>
              <a:rPr lang="en-US" dirty="0"/>
              <a:t>Some users (e.g. LHC) are interested in exposures of 100 </a:t>
            </a:r>
            <a:r>
              <a:rPr lang="en-US" dirty="0" err="1"/>
              <a:t>Mrad</a:t>
            </a:r>
            <a:r>
              <a:rPr lang="en-US" dirty="0"/>
              <a:t> (1 </a:t>
            </a:r>
            <a:r>
              <a:rPr lang="en-US" dirty="0" err="1"/>
              <a:t>MGy</a:t>
            </a:r>
            <a:r>
              <a:rPr lang="en-US" dirty="0"/>
              <a:t>) or more.</a:t>
            </a:r>
          </a:p>
          <a:p>
            <a:pPr lvl="1"/>
            <a:r>
              <a:rPr lang="en-US" dirty="0"/>
              <a:t>Very long exposures in North Cave</a:t>
            </a:r>
          </a:p>
          <a:p>
            <a:pPr lvl="1"/>
            <a:r>
              <a:rPr lang="en-US" dirty="0"/>
              <a:t>Causes unwanted activation</a:t>
            </a:r>
          </a:p>
          <a:p>
            <a:r>
              <a:rPr lang="en-US" dirty="0"/>
              <a:t>Resurrected an old isotope line </a:t>
            </a:r>
            <a:br>
              <a:rPr lang="en-US" dirty="0"/>
            </a:br>
            <a:r>
              <a:rPr lang="en-US" dirty="0"/>
              <a:t>inside the vault</a:t>
            </a:r>
          </a:p>
          <a:p>
            <a:pPr lvl="1"/>
            <a:r>
              <a:rPr lang="en-US" dirty="0"/>
              <a:t>1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A over 1.5” diameter aperture </a:t>
            </a:r>
            <a:br>
              <a:rPr lang="en-US" dirty="0"/>
            </a:br>
            <a:r>
              <a:rPr lang="en-US" dirty="0"/>
              <a:t>→ 100 </a:t>
            </a:r>
            <a:r>
              <a:rPr lang="en-US" dirty="0" err="1"/>
              <a:t>MRad</a:t>
            </a:r>
            <a:r>
              <a:rPr lang="en-US" dirty="0"/>
              <a:t> in 30 minutes!</a:t>
            </a:r>
          </a:p>
          <a:p>
            <a:r>
              <a:rPr lang="en-US" dirty="0"/>
              <a:t>Also adding post exposure ”hot </a:t>
            </a:r>
            <a:br>
              <a:rPr lang="en-US" dirty="0"/>
            </a:br>
            <a:r>
              <a:rPr lang="en-US" dirty="0"/>
              <a:t>lab”</a:t>
            </a:r>
          </a:p>
          <a:p>
            <a:pPr lvl="1"/>
            <a:r>
              <a:rPr lang="en-US" dirty="0"/>
              <a:t>Electrical tests</a:t>
            </a:r>
          </a:p>
          <a:p>
            <a:pPr lvl="1"/>
            <a:r>
              <a:rPr lang="en-US" dirty="0"/>
              <a:t>Stress strain</a:t>
            </a:r>
          </a:p>
          <a:p>
            <a:pPr lvl="1"/>
            <a:r>
              <a:rPr lang="en-US" dirty="0"/>
              <a:t>Thermal conductivity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C14B3-9F69-AA43-9873-FA313112A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A24664-B9F0-824A-8B5E-095154F33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A05B09-04E3-A748-98B0-2488F3AA7A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067"/>
          <a:stretch/>
        </p:blipFill>
        <p:spPr>
          <a:xfrm>
            <a:off x="5171650" y="3193353"/>
            <a:ext cx="3857210" cy="322356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200A29FA-AF2B-C543-A4ED-967356769F7F}"/>
              </a:ext>
            </a:extLst>
          </p:cNvPr>
          <p:cNvSpPr/>
          <p:nvPr/>
        </p:nvSpPr>
        <p:spPr>
          <a:xfrm rot="2460861">
            <a:off x="7252618" y="5629776"/>
            <a:ext cx="555897" cy="177457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843C98-D1ED-2847-82D7-DEB1A04CE1F9}"/>
              </a:ext>
            </a:extLst>
          </p:cNvPr>
          <p:cNvSpPr txBox="1"/>
          <p:nvPr/>
        </p:nvSpPr>
        <p:spPr>
          <a:xfrm>
            <a:off x="7167402" y="2803210"/>
            <a:ext cx="15893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FF0000"/>
                </a:solidFill>
                <a:latin typeface="+mn-lt"/>
              </a:rPr>
              <a:t>Line 0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F0D14E2-114D-F642-A926-234797B7E77F}"/>
              </a:ext>
            </a:extLst>
          </p:cNvPr>
          <p:cNvCxnSpPr>
            <a:cxnSpLocks/>
          </p:cNvCxnSpPr>
          <p:nvPr/>
        </p:nvCxnSpPr>
        <p:spPr>
          <a:xfrm flipH="1">
            <a:off x="7530567" y="3110987"/>
            <a:ext cx="850260" cy="24624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AA96B7-89E9-0742-BC91-2FDD795EB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45817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B6E0C-5903-764A-A6A9-FA66D178A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Changer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658B7-B060-6F43-9055-A2C9B5114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Both the sample and the area are highly activated after a 100 </a:t>
            </a:r>
            <a:r>
              <a:rPr lang="en-US" dirty="0" err="1"/>
              <a:t>MRad</a:t>
            </a:r>
            <a:r>
              <a:rPr lang="en-US" dirty="0"/>
              <a:t> exposure</a:t>
            </a:r>
          </a:p>
          <a:p>
            <a:pPr lvl="1"/>
            <a:r>
              <a:rPr lang="en-US" dirty="0"/>
              <a:t>Generally need to wait overnight before accessing the area.</a:t>
            </a:r>
          </a:p>
          <a:p>
            <a:r>
              <a:rPr lang="en-US" dirty="0"/>
              <a:t>We have constructed a target changer that will allow us to irradiate up to five targets in a row, before accessing.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1AE7F-9A04-3B4C-BFC2-8DDFF8624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FE1B4-7817-6D48-9A20-1EFE02944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pic>
        <p:nvPicPr>
          <p:cNvPr id="8" name="Picture 7" descr="A close up of a device&#10;&#10;Description automatically generated">
            <a:extLst>
              <a:ext uri="{FF2B5EF4-FFF2-40B4-BE49-F238E27FC236}">
                <a16:creationId xmlns:a16="http://schemas.microsoft.com/office/drawing/2014/main" id="{4794FD71-9FA9-174A-9693-7AE7CEDFC9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775" y="3260889"/>
            <a:ext cx="2924166" cy="3362449"/>
          </a:xfrm>
          <a:prstGeom prst="rect">
            <a:avLst/>
          </a:prstGeom>
        </p:spPr>
      </p:pic>
      <p:pic>
        <p:nvPicPr>
          <p:cNvPr id="10" name="Picture 9" descr="A picture containing toy&#10;&#10;Description automatically generated">
            <a:extLst>
              <a:ext uri="{FF2B5EF4-FFF2-40B4-BE49-F238E27FC236}">
                <a16:creationId xmlns:a16="http://schemas.microsoft.com/office/drawing/2014/main" id="{0B9F6A79-E468-FE46-B81C-BC22812F86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78" y="3429000"/>
            <a:ext cx="2827062" cy="3026229"/>
          </a:xfrm>
          <a:prstGeom prst="rect">
            <a:avLst/>
          </a:prstGeom>
        </p:spPr>
      </p:pic>
      <p:sp>
        <p:nvSpPr>
          <p:cNvPr id="11" name="Freeform 10">
            <a:extLst>
              <a:ext uri="{FF2B5EF4-FFF2-40B4-BE49-F238E27FC236}">
                <a16:creationId xmlns:a16="http://schemas.microsoft.com/office/drawing/2014/main" id="{A5D29F08-84A4-3740-9DC8-33FEEAD4FBFC}"/>
              </a:ext>
            </a:extLst>
          </p:cNvPr>
          <p:cNvSpPr/>
          <p:nvPr/>
        </p:nvSpPr>
        <p:spPr>
          <a:xfrm>
            <a:off x="2155996" y="3940125"/>
            <a:ext cx="2645228" cy="969080"/>
          </a:xfrm>
          <a:custGeom>
            <a:avLst/>
            <a:gdLst>
              <a:gd name="connsiteX0" fmla="*/ 0 w 2645228"/>
              <a:gd name="connsiteY0" fmla="*/ 174423 h 969080"/>
              <a:gd name="connsiteX1" fmla="*/ 696685 w 2645228"/>
              <a:gd name="connsiteY1" fmla="*/ 252 h 969080"/>
              <a:gd name="connsiteX2" fmla="*/ 1371600 w 2645228"/>
              <a:gd name="connsiteY2" fmla="*/ 163537 h 969080"/>
              <a:gd name="connsiteX3" fmla="*/ 2645228 w 2645228"/>
              <a:gd name="connsiteY3" fmla="*/ 969080 h 969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5228" h="969080">
                <a:moveTo>
                  <a:pt x="0" y="174423"/>
                </a:moveTo>
                <a:cubicBezTo>
                  <a:pt x="234042" y="88244"/>
                  <a:pt x="468085" y="2066"/>
                  <a:pt x="696685" y="252"/>
                </a:cubicBezTo>
                <a:cubicBezTo>
                  <a:pt x="925285" y="-1562"/>
                  <a:pt x="1046843" y="2066"/>
                  <a:pt x="1371600" y="163537"/>
                </a:cubicBezTo>
                <a:cubicBezTo>
                  <a:pt x="1696357" y="325008"/>
                  <a:pt x="2170792" y="647044"/>
                  <a:pt x="2645228" y="96908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indoor, equipment&#10;&#10;Description automatically generated">
            <a:extLst>
              <a:ext uri="{FF2B5EF4-FFF2-40B4-BE49-F238E27FC236}">
                <a16:creationId xmlns:a16="http://schemas.microsoft.com/office/drawing/2014/main" id="{6C073785-C62B-4841-B34E-CBEEC9BECF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43" y="3836073"/>
            <a:ext cx="2926151" cy="219461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36847-A0EF-224B-AEB6-7978C3CF1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094335"/>
      </p:ext>
    </p:extLst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other facilities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particles through alphas, CNL is comparable to the LBNL 88” and the TAMU K150.</a:t>
            </a:r>
          </a:p>
          <a:p>
            <a:pPr lvl="1"/>
            <a:r>
              <a:rPr lang="en-US" dirty="0"/>
              <a:t>We do not (yet?) have heavy ion capabilities, BUT</a:t>
            </a:r>
          </a:p>
          <a:p>
            <a:pPr lvl="1"/>
            <a:r>
              <a:rPr lang="en-US" dirty="0"/>
              <a:t>We can now go to much higher fluxes</a:t>
            </a:r>
          </a:p>
          <a:p>
            <a:r>
              <a:rPr lang="en-US" dirty="0"/>
              <a:t>Some advantages of our facility</a:t>
            </a:r>
          </a:p>
          <a:p>
            <a:pPr lvl="1"/>
            <a:r>
              <a:rPr lang="en-US" dirty="0"/>
              <a:t>Access to the North Cave is very fast</a:t>
            </a:r>
          </a:p>
          <a:p>
            <a:pPr lvl="2"/>
            <a:r>
              <a:rPr lang="en-US" dirty="0"/>
              <a:t>Typically, about 1-2 minutes of overhead beam to beam</a:t>
            </a:r>
          </a:p>
          <a:p>
            <a:pPr lvl="1"/>
            <a:r>
              <a:rPr lang="en-US" dirty="0"/>
              <a:t>We’re much cheaper than LBNL</a:t>
            </a:r>
          </a:p>
          <a:p>
            <a:pPr lvl="1"/>
            <a:r>
              <a:rPr lang="en-US" dirty="0"/>
              <a:t>You don’t have to arrange your schedule work around </a:t>
            </a:r>
            <a:r>
              <a:rPr lang="en-US" i="1" dirty="0"/>
              <a:t>our</a:t>
            </a:r>
            <a:r>
              <a:rPr lang="en-US" dirty="0"/>
              <a:t> “Aggie” games</a:t>
            </a:r>
          </a:p>
          <a:p>
            <a:pPr lvl="1"/>
            <a:r>
              <a:rPr lang="en-US" dirty="0"/>
              <a:t>Generally easier to get beam time.</a:t>
            </a:r>
          </a:p>
          <a:p>
            <a:pPr lvl="1"/>
            <a:r>
              <a:rPr lang="en-US" dirty="0"/>
              <a:t>Because we only run day shifts (for now), we only charge for beam time</a:t>
            </a:r>
          </a:p>
          <a:p>
            <a:pPr lvl="2"/>
            <a:r>
              <a:rPr lang="en-US" dirty="0"/>
              <a:t>Can arrange for users to do setup in the early morning or previous evenings.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0FC6F-51BE-8949-9AAE-0E7DB5469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891767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69233AC2-D3DF-B54A-8AD1-C502CACC27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217" r="3256" b="28037"/>
          <a:stretch/>
        </p:blipFill>
        <p:spPr>
          <a:xfrm>
            <a:off x="3429000" y="2270883"/>
            <a:ext cx="5242122" cy="231623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0ABF68-FD6B-AA49-ACF4-1290692B1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New: X-ray Irradiation Facility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D1E40-388A-BE43-8F17-1E09E9CD05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Soon, Crocker will add a commercial X-ray irradiation device.</a:t>
            </a:r>
          </a:p>
          <a:p>
            <a:pPr lvl="1"/>
            <a:r>
              <a:rPr lang="en-US" dirty="0">
                <a:cs typeface="Arial"/>
              </a:rPr>
              <a:t>Spellman XRB150PN600 or eq.</a:t>
            </a:r>
          </a:p>
          <a:p>
            <a:pPr lvl="1"/>
            <a:endParaRPr lang="en-US" dirty="0">
              <a:cs typeface="Arial"/>
            </a:endParaRPr>
          </a:p>
          <a:p>
            <a:pPr lvl="1"/>
            <a:endParaRPr lang="en-US" dirty="0">
              <a:cs typeface="Arial"/>
            </a:endParaRPr>
          </a:p>
          <a:p>
            <a:pPr lvl="1"/>
            <a:endParaRPr lang="en-US" dirty="0">
              <a:cs typeface="Arial"/>
            </a:endParaRPr>
          </a:p>
          <a:p>
            <a:pPr lvl="1"/>
            <a:endParaRPr lang="en-US" dirty="0">
              <a:cs typeface="Arial"/>
            </a:endParaRPr>
          </a:p>
          <a:p>
            <a:pPr lvl="1"/>
            <a:endParaRPr lang="en-US" dirty="0">
              <a:cs typeface="Arial"/>
            </a:endParaRPr>
          </a:p>
          <a:p>
            <a:pPr lvl="1"/>
            <a:endParaRPr lang="en-US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Capable of delivering 100 </a:t>
            </a:r>
            <a:r>
              <a:rPr lang="en-US" dirty="0" err="1">
                <a:cs typeface="Arial"/>
              </a:rPr>
              <a:t>MRad</a:t>
            </a:r>
            <a:r>
              <a:rPr lang="en-US" dirty="0">
                <a:cs typeface="Arial"/>
              </a:rPr>
              <a:t> in a few days</a:t>
            </a:r>
          </a:p>
          <a:p>
            <a:pPr lvl="1"/>
            <a:r>
              <a:rPr lang="en-US" dirty="0">
                <a:cs typeface="Arial"/>
              </a:rPr>
              <a:t>Purchase funded by HEP Instrumentation grant</a:t>
            </a:r>
          </a:p>
          <a:p>
            <a:pPr lvl="1"/>
            <a:r>
              <a:rPr lang="en-US" dirty="0">
                <a:cs typeface="Arial"/>
              </a:rPr>
              <a:t>Infrastructure and maintenance will be funded by user fees</a:t>
            </a:r>
          </a:p>
          <a:p>
            <a:pPr lvl="2"/>
            <a:r>
              <a:rPr lang="en-US" dirty="0">
                <a:cs typeface="Arial"/>
              </a:rPr>
              <a:t>Working out rate, but much cheaper than cyclotron. </a:t>
            </a:r>
          </a:p>
          <a:p>
            <a:r>
              <a:rPr lang="en-US" dirty="0">
                <a:cs typeface="Arial"/>
              </a:rPr>
              <a:t>Stay tuned!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466FB9-6191-834C-B74A-975A1222E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78F4BF-055B-7B45-AFD6-97BE40087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11DC3-FDDC-FB44-AF20-6C7B684B0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89306"/>
      </p:ext>
    </p:extLst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B7B16-ACA3-9149-9B9E-383AFB353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Scheduling, </a:t>
            </a:r>
            <a:r>
              <a:rPr lang="en-US" dirty="0" err="1"/>
              <a:t>etc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837D8-7A90-EC4A-916B-7DE7A0735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 is reserved on a (mostly) first come, first served basis.</a:t>
            </a:r>
          </a:p>
          <a:p>
            <a:pPr lvl="1"/>
            <a:r>
              <a:rPr lang="en-US" dirty="0"/>
              <a:t>Typically book 3-4 months in advance.</a:t>
            </a:r>
          </a:p>
          <a:p>
            <a:r>
              <a:rPr lang="en-US" dirty="0"/>
              <a:t>Currently, the facility only runs M-F, 8-4</a:t>
            </a:r>
          </a:p>
          <a:p>
            <a:pPr lvl="1"/>
            <a:r>
              <a:rPr lang="en-US" dirty="0"/>
              <a:t>Users not charged for setup/teardown time outside of beam hours.</a:t>
            </a:r>
          </a:p>
          <a:p>
            <a:r>
              <a:rPr lang="en-US" dirty="0"/>
              <a:t>We have a blanket RUA for exposing anything with Z=82 (Pb) or lighter</a:t>
            </a:r>
          </a:p>
          <a:p>
            <a:pPr lvl="1"/>
            <a:r>
              <a:rPr lang="en-US" dirty="0"/>
              <a:t>No individual SOW required</a:t>
            </a:r>
          </a:p>
          <a:p>
            <a:r>
              <a:rPr lang="en-US" dirty="0"/>
              <a:t>Can get approval for heavier elements in about 1 month</a:t>
            </a:r>
          </a:p>
          <a:p>
            <a:pPr lvl="1"/>
            <a:r>
              <a:rPr lang="en-US" dirty="0"/>
              <a:t>Recently got approved to run radium</a:t>
            </a:r>
          </a:p>
          <a:p>
            <a:r>
              <a:rPr lang="en-US" dirty="0"/>
              <a:t>Training consists of reading the lab radiation safety handbook and agreeing to abide by it.</a:t>
            </a:r>
          </a:p>
          <a:p>
            <a:r>
              <a:rPr lang="en-US" dirty="0"/>
              <a:t>Proof of Covid-19 vaccination required for all users.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3DDC2E-B2F0-EF40-969F-D2DAA6624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6B771-5BC4-3542-9B45-9491D4C07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7F15C-08BC-5045-B541-43150B4F5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884313"/>
      </p:ext>
    </p:extLst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Opportunities for Collaboration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was brought to UC Davis four years ago to increase the </a:t>
            </a:r>
            <a:r>
              <a:rPr lang="en-US" i="1" dirty="0"/>
              <a:t>scientific</a:t>
            </a:r>
            <a:r>
              <a:rPr lang="en-US" dirty="0"/>
              <a:t> output of CNL, while maintaining our commitment to the Eye Therapy Facility and our Radiation Effects users.</a:t>
            </a:r>
          </a:p>
          <a:p>
            <a:r>
              <a:rPr lang="en-US" dirty="0"/>
              <a:t>We are very open to projects with potential scientific impact:</a:t>
            </a:r>
          </a:p>
          <a:p>
            <a:pPr lvl="1"/>
            <a:r>
              <a:rPr lang="en-US" dirty="0"/>
              <a:t>i.e. journal publications</a:t>
            </a:r>
          </a:p>
          <a:p>
            <a:r>
              <a:rPr lang="en-US" dirty="0"/>
              <a:t>Potential benefits to users include…</a:t>
            </a:r>
          </a:p>
          <a:p>
            <a:pPr lvl="1"/>
            <a:r>
              <a:rPr lang="en-US" dirty="0"/>
              <a:t>Running priority</a:t>
            </a:r>
          </a:p>
          <a:p>
            <a:pPr lvl="1"/>
            <a:r>
              <a:rPr lang="en-US" dirty="0"/>
              <a:t>Reduced beam rates</a:t>
            </a:r>
          </a:p>
          <a:p>
            <a:pPr lvl="1"/>
            <a:r>
              <a:rPr lang="en-US" dirty="0"/>
              <a:t>Subsidized physics and mechanical support</a:t>
            </a:r>
          </a:p>
          <a:p>
            <a:pPr lvl="1"/>
            <a:r>
              <a:rPr lang="en-US" dirty="0"/>
              <a:t>Dedicated or semi-dedicated beam delivery areas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ACDEA-C160-504F-BD6E-72CB6E33F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730246"/>
      </p:ext>
    </p:extLst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285" y="471448"/>
            <a:ext cx="8698658" cy="628207"/>
          </a:xfrm>
        </p:spPr>
        <p:txBody>
          <a:bodyPr>
            <a:normAutofit fontScale="90000"/>
          </a:bodyPr>
          <a:lstStyle/>
          <a:p>
            <a:r>
              <a:rPr lang="en-US" dirty="0"/>
              <a:t>Other UCD Facility: McClellan Nuclear Research Center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665" y="1073164"/>
            <a:ext cx="8229600" cy="5216360"/>
          </a:xfrm>
        </p:spPr>
        <p:txBody>
          <a:bodyPr>
            <a:normAutofit/>
          </a:bodyPr>
          <a:lstStyle/>
          <a:p>
            <a:r>
              <a:rPr lang="en-US" sz="2000" dirty="0"/>
              <a:t>MNRC is a 1MW TRIGA reactor at the former McClellan Air Force Base</a:t>
            </a:r>
          </a:p>
          <a:p>
            <a:pPr lvl="1"/>
            <a:r>
              <a:rPr lang="en-US" sz="1800" dirty="0"/>
              <a:t>Belongs to UCD, but located in Sacramento</a:t>
            </a:r>
          </a:p>
          <a:p>
            <a:r>
              <a:rPr lang="en-US" sz="2000" dirty="0"/>
              <a:t>Those interested in high flux neutron exposures </a:t>
            </a:r>
            <a:br>
              <a:rPr lang="en-US" sz="2000" dirty="0"/>
            </a:br>
            <a:r>
              <a:rPr lang="en-US" sz="2000" dirty="0"/>
              <a:t>or neutron radiography should consider this </a:t>
            </a:r>
            <a:br>
              <a:rPr lang="en-US" sz="2000" dirty="0"/>
            </a:br>
            <a:r>
              <a:rPr lang="en-US" sz="2000" dirty="0"/>
              <a:t>facility</a:t>
            </a:r>
          </a:p>
          <a:p>
            <a:pPr lvl="1"/>
            <a:r>
              <a:rPr lang="en-US" sz="1600" dirty="0"/>
              <a:t>Unique features</a:t>
            </a:r>
          </a:p>
          <a:p>
            <a:pPr lvl="2"/>
            <a:r>
              <a:rPr lang="en-US" sz="1600" i="1" dirty="0"/>
              <a:t>World’s largest </a:t>
            </a:r>
            <a:r>
              <a:rPr lang="en-US" sz="1600" dirty="0"/>
              <a:t>scanning bays.</a:t>
            </a:r>
          </a:p>
          <a:p>
            <a:pPr lvl="2"/>
            <a:r>
              <a:rPr lang="en-US" sz="1600" dirty="0"/>
              <a:t>Multiple exposure options for samples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3112" y="1499810"/>
            <a:ext cx="3160888" cy="23706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945" y="4104763"/>
            <a:ext cx="3171108" cy="23598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0332" y="3991428"/>
            <a:ext cx="4793668" cy="258656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25C38-709C-324E-99AF-657FE7C11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906444"/>
      </p:ext>
    </p:extLst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6CB13-ECF2-734F-8F5B-4E825079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Learn More…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A6B65-40E7-2D49-93FB-6238EE4EF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Visit us online:</a:t>
            </a:r>
          </a:p>
          <a:p>
            <a:pPr lvl="1"/>
            <a:r>
              <a:rPr lang="en-US" dirty="0"/>
              <a:t>Crocker: </a:t>
            </a:r>
            <a:r>
              <a:rPr lang="en-US" dirty="0">
                <a:hlinkClick r:id="rId2"/>
              </a:rPr>
              <a:t>http://crocker.ucdavis.edu</a:t>
            </a:r>
            <a:endParaRPr lang="en-US" dirty="0"/>
          </a:p>
          <a:p>
            <a:pPr lvl="1"/>
            <a:r>
              <a:rPr lang="en-US" dirty="0"/>
              <a:t>MNRC: </a:t>
            </a:r>
            <a:r>
              <a:rPr lang="en-US" dirty="0">
                <a:hlinkClick r:id="rId3"/>
              </a:rPr>
              <a:t>https://mnrc.ucdavis.edu/</a:t>
            </a:r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r>
              <a:rPr lang="en-US" dirty="0"/>
              <a:t>Or contact me: </a:t>
            </a:r>
            <a:r>
              <a:rPr lang="en-US" dirty="0">
                <a:hlinkClick r:id="rId4"/>
              </a:rPr>
              <a:t>eprebys@ucdavis.edu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0559D-52F5-2C4D-B545-7AFE95123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944B8-48B1-8043-816A-20C897254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05761-8805-6546-90AB-39B8EDF8E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58882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13668-F614-A746-8EB5-F1ACC3D22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C44514-13CB-574B-8E23-A6C7D40859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Brief history of the Crocker Nuclear Laboratory Cyclotron</a:t>
            </a:r>
          </a:p>
          <a:p>
            <a:r>
              <a:rPr lang="en-US" dirty="0"/>
              <a:t>Beam services provided for users</a:t>
            </a:r>
          </a:p>
          <a:p>
            <a:pPr lvl="1"/>
            <a:r>
              <a:rPr lang="en-US" dirty="0"/>
              <a:t>Protons</a:t>
            </a:r>
          </a:p>
          <a:p>
            <a:pPr lvl="1"/>
            <a:r>
              <a:rPr lang="en-US" dirty="0"/>
              <a:t>Deuterons</a:t>
            </a:r>
          </a:p>
          <a:p>
            <a:pPr lvl="1"/>
            <a:r>
              <a:rPr lang="en-US" dirty="0"/>
              <a:t>Alphas</a:t>
            </a:r>
          </a:p>
          <a:p>
            <a:pPr lvl="1"/>
            <a:r>
              <a:rPr lang="en-US" dirty="0"/>
              <a:t>neutrons</a:t>
            </a:r>
          </a:p>
          <a:p>
            <a:r>
              <a:rPr lang="en-US" dirty="0"/>
              <a:t>New capabilities</a:t>
            </a:r>
          </a:p>
          <a:p>
            <a:r>
              <a:rPr lang="en-US" dirty="0"/>
              <a:t>Opportunities for collaboration</a:t>
            </a:r>
          </a:p>
          <a:p>
            <a:r>
              <a:rPr lang="en-US" dirty="0"/>
              <a:t>McClellan Nuclear Research Center (TRIGA reactor)</a:t>
            </a:r>
          </a:p>
          <a:p>
            <a:pPr lvl="1"/>
            <a:r>
              <a:rPr lang="en-US" dirty="0"/>
              <a:t>Neutron radiography (largest scanning bays in the world!)</a:t>
            </a:r>
          </a:p>
          <a:p>
            <a:pPr lvl="1"/>
            <a:r>
              <a:rPr lang="en-US" dirty="0"/>
              <a:t>High flux neutron exposures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E60474-467C-9F41-972F-5B25325D9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FF044-C1D0-C848-BE0E-41DB87778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ACC43-6748-A940-A754-C3BA37A4C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062488"/>
      </p:ext>
    </p:extLst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132" y="383852"/>
            <a:ext cx="8229600" cy="628207"/>
          </a:xfrm>
        </p:spPr>
        <p:txBody>
          <a:bodyPr/>
          <a:lstStyle/>
          <a:p>
            <a:r>
              <a:rPr lang="en-US" dirty="0"/>
              <a:t>Orientation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917" y="933834"/>
            <a:ext cx="8229600" cy="5441721"/>
          </a:xfrm>
        </p:spPr>
        <p:txBody>
          <a:bodyPr/>
          <a:lstStyle/>
          <a:p>
            <a:r>
              <a:rPr lang="en-US" dirty="0"/>
              <a:t>CNL is “centrally isolated” at UC Davis, near Sacramento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pic>
        <p:nvPicPr>
          <p:cNvPr id="7" name="Picture 6" descr="Screen Shot 2018-10-22 at 11.50.40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570" y="1518322"/>
            <a:ext cx="3887051" cy="51827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958" y="1363791"/>
            <a:ext cx="2782799" cy="15901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6358" y="2554870"/>
            <a:ext cx="3012722" cy="18622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6852" y="4202531"/>
            <a:ext cx="4384959" cy="213354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57571" y="6409073"/>
            <a:ext cx="28174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n-lt"/>
              </a:rPr>
              <a:t>Crocker Nuclear Laboratory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FB71D-D234-2E4D-85A6-0FF4E2F6A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639003"/>
      </p:ext>
    </p:extLst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98" y="276935"/>
            <a:ext cx="8782372" cy="628207"/>
          </a:xfrm>
        </p:spPr>
        <p:txBody>
          <a:bodyPr>
            <a:normAutofit/>
          </a:bodyPr>
          <a:lstStyle/>
          <a:p>
            <a:r>
              <a:rPr lang="en-US" dirty="0"/>
              <a:t>Crocker Origin: The 60” Cyclotron at LBNL (1939)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046" y="793203"/>
            <a:ext cx="8251825" cy="5946088"/>
          </a:xfrm>
        </p:spPr>
        <p:txBody>
          <a:bodyPr>
            <a:normAutofit/>
          </a:bodyPr>
          <a:lstStyle/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A </a:t>
            </a:r>
            <a:r>
              <a:rPr lang="en-US" sz="1800" i="1" dirty="0"/>
              <a:t>few</a:t>
            </a:r>
            <a:r>
              <a:rPr lang="en-US" sz="1800" dirty="0"/>
              <a:t> of the people in this picture:</a:t>
            </a:r>
          </a:p>
          <a:p>
            <a:pPr lvl="1"/>
            <a:r>
              <a:rPr lang="en-US" sz="1400" dirty="0"/>
              <a:t>(a) Ernest Lawrence*, inventor of the cyclotron, pioneer</a:t>
            </a:r>
            <a:br>
              <a:rPr lang="en-US" sz="1400" dirty="0"/>
            </a:br>
            <a:r>
              <a:rPr lang="en-US" sz="1400" dirty="0"/>
              <a:t>      in particle-based cancer therapy.</a:t>
            </a:r>
          </a:p>
          <a:p>
            <a:pPr lvl="1"/>
            <a:r>
              <a:rPr lang="en-US" sz="1400" dirty="0"/>
              <a:t>(b) Louis Alvarez*, inventor of the linear accelerator</a:t>
            </a:r>
            <a:br>
              <a:rPr lang="en-US" sz="1400" dirty="0"/>
            </a:br>
            <a:r>
              <a:rPr lang="en-US" sz="1400" dirty="0"/>
              <a:t>      figured out (with his son) why dinosaurs died</a:t>
            </a:r>
          </a:p>
          <a:p>
            <a:pPr lvl="1"/>
            <a:r>
              <a:rPr lang="en-US" sz="1400" dirty="0"/>
              <a:t>(c) Edwin McMillan*, inventor of the synchrotron, </a:t>
            </a:r>
            <a:br>
              <a:rPr lang="en-US" sz="1400" dirty="0"/>
            </a:br>
            <a:r>
              <a:rPr lang="en-US" sz="1400" dirty="0"/>
              <a:t>    discovered Plutonium with Glenn Seaborg</a:t>
            </a:r>
          </a:p>
          <a:p>
            <a:pPr lvl="1"/>
            <a:r>
              <a:rPr lang="en-US" sz="1400" dirty="0"/>
              <a:t>(d) J. Robert Oppenheimer, father of the A-bomb</a:t>
            </a:r>
          </a:p>
          <a:p>
            <a:pPr lvl="1"/>
            <a:r>
              <a:rPr lang="en-US" sz="1400" dirty="0"/>
              <a:t>(e) Robert Wilson, founder and first director of </a:t>
            </a:r>
            <a:r>
              <a:rPr lang="en-US" sz="1400" dirty="0" err="1"/>
              <a:t>Fermilab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434" y="839777"/>
            <a:ext cx="4579233" cy="347890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761183" y="2732179"/>
            <a:ext cx="22951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+mn-lt"/>
              </a:rPr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47856" y="2808526"/>
            <a:ext cx="22951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+mn-lt"/>
              </a:rPr>
              <a:t>b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98718" y="2511922"/>
            <a:ext cx="22951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+mn-lt"/>
              </a:rPr>
              <a:t>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45138" y="1911111"/>
            <a:ext cx="22951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+mn-lt"/>
              </a:rPr>
              <a:t>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14373" y="1964349"/>
            <a:ext cx="22951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+mn-lt"/>
              </a:rPr>
              <a:t>e</a:t>
            </a:r>
          </a:p>
        </p:txBody>
      </p:sp>
      <p:pic>
        <p:nvPicPr>
          <p:cNvPr id="21" name="Picture 5" descr="Cycl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55058" y="1253324"/>
            <a:ext cx="3666779" cy="2509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ight Arrow 21"/>
          <p:cNvSpPr/>
          <p:nvPr/>
        </p:nvSpPr>
        <p:spPr>
          <a:xfrm>
            <a:off x="5073087" y="2154183"/>
            <a:ext cx="410668" cy="509549"/>
          </a:xfrm>
          <a:prstGeom prst="rightArrow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5268297" y="4296744"/>
            <a:ext cx="3726973" cy="913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buFont typeface="Wingdings" charset="2"/>
              <a:buChar char="Ø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07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F9B639"/>
              </a:buClr>
              <a:buSzPct val="80000"/>
              <a:buFont typeface="Wingdings" charset="2"/>
              <a:buChar char="u"/>
              <a:defRPr sz="2000" kern="1200">
                <a:solidFill>
                  <a:srgbClr val="6C6C6C"/>
                </a:solidFill>
                <a:latin typeface="+mn-lt"/>
                <a:ea typeface="+mn-ea"/>
                <a:cs typeface="+mn-cs"/>
              </a:defRPr>
            </a:lvl2pPr>
            <a:lvl3pPr marL="758825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60000"/>
              <a:buFont typeface="Wingdings" charset="2"/>
              <a:buChar char="u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B639"/>
              </a:buClr>
              <a:buSzPct val="80000"/>
              <a:buFont typeface="Wingdings" charset="2"/>
              <a:buChar char="§"/>
              <a:defRPr sz="2000" kern="1200">
                <a:solidFill>
                  <a:srgbClr val="6C6C6C"/>
                </a:solidFill>
                <a:latin typeface="+mn-lt"/>
                <a:ea typeface="+mn-ea"/>
                <a:cs typeface="+mn-cs"/>
              </a:defRPr>
            </a:lvl4pPr>
            <a:lvl5pPr marL="1279525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400" dirty="0"/>
              <a:t>Up to19 MeV Deuterons</a:t>
            </a:r>
          </a:p>
          <a:p>
            <a:r>
              <a:rPr lang="en-US" sz="1400" dirty="0"/>
              <a:t>Discovered Plutonium and other transuranic elements</a:t>
            </a:r>
          </a:p>
          <a:p>
            <a:r>
              <a:rPr lang="en-US" sz="1400" dirty="0"/>
              <a:t>Prototype for many across the country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32467" y="6299815"/>
            <a:ext cx="2249426" cy="315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+mn-lt"/>
              </a:rPr>
              <a:t>*Nobel laureate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D5E33-A28E-DC4C-ADA9-E4DA4296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9442"/>
      </p:ext>
    </p:extLst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" y="493941"/>
            <a:ext cx="7886700" cy="450123"/>
          </a:xfrm>
        </p:spPr>
        <p:txBody>
          <a:bodyPr>
            <a:normAutofit fontScale="90000"/>
          </a:bodyPr>
          <a:lstStyle/>
          <a:p>
            <a:r>
              <a:rPr lang="en-US" dirty="0"/>
              <a:t>The Cyclotron at UC Davis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0533"/>
            <a:ext cx="8229600" cy="5687286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In the mid-1960s, the magnetic yoke and pole pieces were moved from Berkeley to UC Davis, and significantly upgraded</a:t>
            </a:r>
          </a:p>
          <a:p>
            <a:pPr lvl="1"/>
            <a:r>
              <a:rPr lang="en-US" sz="1400" dirty="0"/>
              <a:t>Converted </a:t>
            </a:r>
            <a:r>
              <a:rPr lang="en-US" sz="1400"/>
              <a:t>to AVF isochronous (copy of ORIC</a:t>
            </a:r>
            <a:r>
              <a:rPr lang="en-US" sz="1400" dirty="0"/>
              <a:t>)</a:t>
            </a:r>
          </a:p>
          <a:p>
            <a:pPr lvl="1"/>
            <a:r>
              <a:rPr lang="en-US" sz="1400" dirty="0"/>
              <a:t>Energy increased to 67 MeV </a:t>
            </a:r>
            <a:br>
              <a:rPr lang="en-US" sz="1400" dirty="0"/>
            </a:br>
            <a:r>
              <a:rPr lang="en-US" sz="1400" dirty="0"/>
              <a:t>for protons</a:t>
            </a:r>
          </a:p>
          <a:p>
            <a:pPr lvl="1"/>
            <a:r>
              <a:rPr lang="en-US" sz="1400" dirty="0"/>
              <a:t>Can also accelerate Deuterons </a:t>
            </a:r>
            <a:br>
              <a:rPr lang="en-US" sz="1400" dirty="0"/>
            </a:br>
            <a:r>
              <a:rPr lang="en-US" sz="1400" dirty="0"/>
              <a:t>and Alpha Particles</a:t>
            </a:r>
          </a:p>
          <a:p>
            <a:r>
              <a:rPr lang="en-US" sz="1800" dirty="0"/>
              <a:t>The cyclotron was an important step</a:t>
            </a:r>
            <a:br>
              <a:rPr lang="en-US" sz="1800" dirty="0"/>
            </a:br>
            <a:r>
              <a:rPr lang="en-US" sz="1800" dirty="0"/>
              <a:t>in establishing the Davis physics program</a:t>
            </a:r>
          </a:p>
          <a:p>
            <a:r>
              <a:rPr lang="en-US" sz="1800" dirty="0"/>
              <a:t>Did significant work in environmental </a:t>
            </a:r>
            <a:br>
              <a:rPr lang="en-US" sz="1800" dirty="0"/>
            </a:br>
            <a:r>
              <a:rPr lang="en-US" sz="1800" dirty="0"/>
              <a:t>studies</a:t>
            </a:r>
          </a:p>
          <a:p>
            <a:r>
              <a:rPr lang="en-US" sz="1800" dirty="0"/>
              <a:t>Currently used for:</a:t>
            </a:r>
          </a:p>
          <a:p>
            <a:pPr lvl="1"/>
            <a:r>
              <a:rPr lang="en-US" sz="1400" dirty="0"/>
              <a:t>Proton Therapy for uveal cancer in the eye </a:t>
            </a:r>
            <a:br>
              <a:rPr lang="en-US" sz="1400" dirty="0"/>
            </a:br>
            <a:r>
              <a:rPr lang="en-US" sz="1400" dirty="0"/>
              <a:t>(1 week/month)</a:t>
            </a:r>
          </a:p>
          <a:p>
            <a:pPr lvl="1"/>
            <a:r>
              <a:rPr lang="en-US" sz="1400" dirty="0">
                <a:solidFill>
                  <a:srgbClr val="FF0000"/>
                </a:solidFill>
              </a:rPr>
              <a:t>Radiation effects (this group!)</a:t>
            </a:r>
          </a:p>
          <a:p>
            <a:pPr lvl="1"/>
            <a:r>
              <a:rPr lang="en-US" sz="1400" dirty="0"/>
              <a:t>Recently funded scientific programs</a:t>
            </a:r>
          </a:p>
          <a:p>
            <a:pPr lvl="2"/>
            <a:r>
              <a:rPr lang="en-US" sz="1400" dirty="0"/>
              <a:t>Production of </a:t>
            </a:r>
            <a:r>
              <a:rPr lang="en-US" sz="1400" baseline="30000" dirty="0"/>
              <a:t>211</a:t>
            </a:r>
            <a:r>
              <a:rPr lang="en-US" sz="1400" dirty="0"/>
              <a:t>At as a potential cancer treatment </a:t>
            </a:r>
            <a:br>
              <a:rPr lang="en-US" sz="1400" dirty="0"/>
            </a:br>
            <a:r>
              <a:rPr lang="en-US" sz="1400" dirty="0"/>
              <a:t>isotope (requires alpha beam)</a:t>
            </a:r>
          </a:p>
          <a:p>
            <a:pPr lvl="2"/>
            <a:r>
              <a:rPr lang="en-US" sz="1400" dirty="0"/>
              <a:t>”Gamma camera” for localization of energy deposition </a:t>
            </a:r>
            <a:br>
              <a:rPr lang="en-US" sz="1400" dirty="0"/>
            </a:br>
            <a:r>
              <a:rPr lang="en-US" sz="1400" dirty="0"/>
              <a:t>during proton therapy</a:t>
            </a:r>
          </a:p>
          <a:p>
            <a:pPr lvl="2"/>
            <a:r>
              <a:rPr lang="en-US" sz="1400" dirty="0"/>
              <a:t>Effects of radiation on synthetic human bone marrow</a:t>
            </a:r>
          </a:p>
          <a:p>
            <a:pPr lvl="2"/>
            <a:r>
              <a:rPr lang="en-US" sz="1400" dirty="0"/>
              <a:t>High speed instrumentation for XFELs and proton </a:t>
            </a:r>
            <a:br>
              <a:rPr lang="en-US" sz="1400" dirty="0"/>
            </a:br>
            <a:r>
              <a:rPr lang="en-US" sz="1400" dirty="0"/>
              <a:t>accelerators</a:t>
            </a:r>
          </a:p>
          <a:p>
            <a:pPr marL="548640" lvl="2" indent="0">
              <a:buNone/>
            </a:pPr>
            <a:endParaRPr lang="en-US" sz="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849" y="1909796"/>
            <a:ext cx="3848390" cy="2394857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150D593-ADF2-4B44-B8C9-DC3E1DD0FE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4671" y="4382962"/>
            <a:ext cx="2717568" cy="239485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D4E42A6-9F61-AE48-A1D8-721D3154D833}"/>
              </a:ext>
            </a:extLst>
          </p:cNvPr>
          <p:cNvSpPr/>
          <p:nvPr/>
        </p:nvSpPr>
        <p:spPr>
          <a:xfrm>
            <a:off x="772886" y="4550229"/>
            <a:ext cx="2656114" cy="261257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E215F-0C1B-D74D-9988-683839B8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7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Crocker Layout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8629" y="1196040"/>
            <a:ext cx="3857210" cy="56619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64984" y="1465501"/>
            <a:ext cx="20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n-lt"/>
              </a:rPr>
              <a:t>Cyclotron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19691" y="4646601"/>
            <a:ext cx="2257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n-lt"/>
              </a:rPr>
              <a:t>Charged beam experimental lines: </a:t>
            </a:r>
            <a:br>
              <a:rPr lang="en-US" sz="1800" dirty="0">
                <a:solidFill>
                  <a:srgbClr val="FF0000"/>
                </a:solidFill>
                <a:latin typeface="+mn-lt"/>
              </a:rPr>
            </a:br>
            <a:r>
              <a:rPr lang="en-US" sz="1800" dirty="0">
                <a:solidFill>
                  <a:srgbClr val="FF0000"/>
                </a:solidFill>
                <a:latin typeface="+mn-lt"/>
              </a:rPr>
              <a:t>(1a, 1b, 1c)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68107" y="3813646"/>
            <a:ext cx="2441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n-lt"/>
              </a:rPr>
              <a:t>Standard radiation effects line (line 2)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3681" y="2475489"/>
            <a:ext cx="2051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rgbClr val="FF0000"/>
                </a:solidFill>
                <a:latin typeface="+mn-lt"/>
              </a:rPr>
              <a:t>Eye Therapy Facility (line 3)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4136812"/>
            <a:ext cx="2691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rgbClr val="FF0000"/>
                </a:solidFill>
                <a:latin typeface="+mn-lt"/>
              </a:rPr>
              <a:t>Secondary neutron line (line 5)/experimental counting area</a:t>
            </a:r>
          </a:p>
        </p:txBody>
      </p:sp>
      <p:sp>
        <p:nvSpPr>
          <p:cNvPr id="13" name="Oval 12"/>
          <p:cNvSpPr/>
          <p:nvPr/>
        </p:nvSpPr>
        <p:spPr>
          <a:xfrm rot="19051794">
            <a:off x="4987111" y="3295754"/>
            <a:ext cx="325667" cy="683899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373237" y="1780312"/>
            <a:ext cx="1367732" cy="6839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/>
          </p:cNvCxnSpPr>
          <p:nvPr/>
        </p:nvCxnSpPr>
        <p:spPr>
          <a:xfrm flipH="1">
            <a:off x="5520209" y="4191090"/>
            <a:ext cx="1247898" cy="705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971121" y="5199813"/>
            <a:ext cx="726428" cy="659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258274" y="2920568"/>
            <a:ext cx="2365966" cy="23335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692905" y="4744725"/>
            <a:ext cx="1312598" cy="72647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57F892C0-0D33-0542-91B5-20383AF846D8}"/>
              </a:ext>
            </a:extLst>
          </p:cNvPr>
          <p:cNvSpPr/>
          <p:nvPr/>
        </p:nvSpPr>
        <p:spPr>
          <a:xfrm>
            <a:off x="5020878" y="4744725"/>
            <a:ext cx="499331" cy="44507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C4888B0-5AFF-974E-B916-FD79D136FF97}"/>
              </a:ext>
            </a:extLst>
          </p:cNvPr>
          <p:cNvCxnSpPr>
            <a:cxnSpLocks/>
          </p:cNvCxnSpPr>
          <p:nvPr/>
        </p:nvCxnSpPr>
        <p:spPr>
          <a:xfrm flipH="1">
            <a:off x="5352237" y="3048484"/>
            <a:ext cx="1297957" cy="5303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7DB1D93-6F26-A64D-8853-B1873A2D25DB}"/>
              </a:ext>
            </a:extLst>
          </p:cNvPr>
          <p:cNvSpPr txBox="1"/>
          <p:nvPr/>
        </p:nvSpPr>
        <p:spPr>
          <a:xfrm>
            <a:off x="6627638" y="2704697"/>
            <a:ext cx="2441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n-lt"/>
              </a:rPr>
              <a:t>High radiation line (line 0, former isotope production area)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F04D62-6D0E-0541-96B2-20FDB1E68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66829"/>
      </p:ext>
    </p:extLst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Beams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CNL cyclotron can deliver the following variable energy beams, up to the following currents.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Beam time billed hourly, with an 8-hour minimum</a:t>
            </a:r>
          </a:p>
          <a:p>
            <a:pPr lvl="1"/>
            <a:r>
              <a:rPr lang="en-US" dirty="0"/>
              <a:t>Final day of a multi-day run can be four hours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pic>
        <p:nvPicPr>
          <p:cNvPr id="7" name="Picture 6" descr="Screen Shot 2018-10-23 at 7.22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82350"/>
            <a:ext cx="9144000" cy="23430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592323" y="2607981"/>
            <a:ext cx="900967" cy="129181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37869" y="4461669"/>
            <a:ext cx="47327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FF0000"/>
                </a:solidFill>
                <a:latin typeface="+mn-lt"/>
              </a:rPr>
              <a:t>These fluxes assume the beam is passing through a diffuser, for uniformity.  Much higher intensities can be achieved by removing the diffuser and focusing the beam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035524" y="3807220"/>
            <a:ext cx="565570" cy="5954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A500E8-3A3E-1E44-B31B-6BCBA18DE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095154"/>
      </p:ext>
    </p:extLst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58" y="428025"/>
            <a:ext cx="8229600" cy="628207"/>
          </a:xfrm>
        </p:spPr>
        <p:txBody>
          <a:bodyPr/>
          <a:lstStyle/>
          <a:p>
            <a:r>
              <a:rPr lang="en-US" dirty="0"/>
              <a:t>Radiation Effects Line (Line 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389" y="1726032"/>
            <a:ext cx="5550311" cy="31046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15988" y="3310947"/>
            <a:ext cx="2518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+mn-lt"/>
              </a:rPr>
              <a:t>Vacuum box with rotating stage also available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322975" y="1617478"/>
            <a:ext cx="607882" cy="11506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8385" y="5373924"/>
            <a:ext cx="3820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+mn-lt"/>
              </a:rPr>
              <a:t>Moveable stage</a:t>
            </a:r>
          </a:p>
          <a:p>
            <a:pPr marL="285750" indent="-166688">
              <a:buFont typeface="Arial"/>
              <a:buChar char="•"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Remotely or locally controlled</a:t>
            </a:r>
          </a:p>
          <a:p>
            <a:pPr marL="285750" indent="-166688">
              <a:buFont typeface="Arial"/>
              <a:buChar char="•"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Vertical and lateral motion</a:t>
            </a:r>
          </a:p>
          <a:p>
            <a:pPr marL="285750" indent="-166688">
              <a:buFont typeface="Arial"/>
              <a:buChar char="•"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Standard ¼-20 tapped holes on 1” grid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899629" y="4526768"/>
            <a:ext cx="455911" cy="10312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05992" y="739022"/>
            <a:ext cx="27997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+mn-lt"/>
              </a:rPr>
              <a:t>Patch panels, including</a:t>
            </a:r>
          </a:p>
          <a:p>
            <a:pPr marL="285750" indent="-166688">
              <a:buFont typeface="Arial"/>
              <a:buChar char="•"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BNC connectors</a:t>
            </a:r>
          </a:p>
          <a:p>
            <a:pPr marL="285750" indent="-166688">
              <a:buFont typeface="Arial"/>
              <a:buChar char="•"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SHV connectors</a:t>
            </a:r>
          </a:p>
          <a:p>
            <a:pPr marL="285750" indent="-166688">
              <a:buFont typeface="Arial"/>
              <a:buChar char="•"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DB-9 and DB-20 cables</a:t>
            </a:r>
          </a:p>
          <a:p>
            <a:pPr marL="285750" indent="-166688">
              <a:buFont typeface="Arial"/>
              <a:buChar char="•"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Ethernet</a:t>
            </a:r>
          </a:p>
          <a:p>
            <a:pPr marL="285750" indent="-166688">
              <a:buFont typeface="Arial"/>
              <a:buChar char="•"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USB</a:t>
            </a:r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>
            <a:off x="4906470" y="1431520"/>
            <a:ext cx="999522" cy="8372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Panoramic view of set up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1601" y="3818250"/>
            <a:ext cx="3922733" cy="294204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39240" y="1064268"/>
            <a:ext cx="3820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+mn-lt"/>
              </a:rPr>
              <a:t>Beam aperture: 6cm diameter full size</a:t>
            </a:r>
          </a:p>
          <a:p>
            <a:pPr marL="285750" indent="-166688">
              <a:buFont typeface="Arial"/>
              <a:buChar char="•"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Numerous collimators available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127934-7DF9-1644-84A2-EF7E26D3C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19006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08" y="373748"/>
            <a:ext cx="8229600" cy="628207"/>
          </a:xfrm>
        </p:spPr>
        <p:txBody>
          <a:bodyPr/>
          <a:lstStyle/>
          <a:p>
            <a:r>
              <a:rPr lang="en-US" dirty="0" err="1"/>
              <a:t>Dosimetry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438" y="1008332"/>
            <a:ext cx="8229600" cy="5441721"/>
          </a:xfrm>
        </p:spPr>
        <p:txBody>
          <a:bodyPr>
            <a:normAutofit/>
          </a:bodyPr>
          <a:lstStyle/>
          <a:p>
            <a:r>
              <a:rPr lang="en-US" sz="2000" dirty="0"/>
              <a:t>Prior to exposure, a faraday cup is used to calibrate a SEM foil.  </a:t>
            </a:r>
          </a:p>
          <a:p>
            <a:r>
              <a:rPr lang="en-US" sz="2000" dirty="0"/>
              <a:t>The Faraday cup is lowered, and the SEM foil is used to measure beam delivered.</a:t>
            </a:r>
          </a:p>
          <a:p>
            <a:r>
              <a:rPr lang="en-US" sz="2000" dirty="0"/>
              <a:t>Once beam is established, experimenters are given control</a:t>
            </a:r>
          </a:p>
          <a:p>
            <a:pPr lvl="1"/>
            <a:r>
              <a:rPr lang="en-US" sz="1800" dirty="0"/>
              <a:t>Can set exposure by time or delivered dose</a:t>
            </a:r>
          </a:p>
          <a:p>
            <a:r>
              <a:rPr lang="en-US" sz="2000" dirty="0"/>
              <a:t>Transverse profile based on detailed measurements</a:t>
            </a:r>
          </a:p>
          <a:p>
            <a:pPr lvl="1"/>
            <a:r>
              <a:rPr lang="en-US" sz="1600" dirty="0"/>
              <a:t>Uniform to within a few percent of 6 cm diameter</a:t>
            </a: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IF9 Facilities Workshop, 12/1/21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Prebys: Radiation Facilities at UC Davis</a:t>
            </a:r>
            <a:endParaRPr lang="en-US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436" y="3657277"/>
            <a:ext cx="3803149" cy="31086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8626" y="3314967"/>
            <a:ext cx="3234796" cy="339259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7C8D0-255C-B741-8FDC-40416AFE2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26155-0DCC-45D2-90B6-32F65F3F6C0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612070"/>
      </p:ext>
    </p:extLst>
  </p:cSld>
  <p:clrMapOvr>
    <a:masterClrMapping/>
  </p:clrMapOvr>
  <p:transition>
    <p:fade thruBlk="1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PREBYS@7EJIGINFUVWYY57I" val="435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0000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21419</TotalTime>
  <Words>1431</Words>
  <Application>Microsoft Macintosh PowerPoint</Application>
  <PresentationFormat>On-screen Show (4:3)</PresentationFormat>
  <Paragraphs>227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Wingdings</vt:lpstr>
      <vt:lpstr>Symbol</vt:lpstr>
      <vt:lpstr>Times New Roman</vt:lpstr>
      <vt:lpstr>Clarity</vt:lpstr>
      <vt:lpstr>Radiation Facilities at UC Davis</vt:lpstr>
      <vt:lpstr>Outline</vt:lpstr>
      <vt:lpstr>Orientation</vt:lpstr>
      <vt:lpstr>Crocker Origin: The 60” Cyclotron at LBNL (1939)</vt:lpstr>
      <vt:lpstr>The Cyclotron at UC Davis</vt:lpstr>
      <vt:lpstr>Crocker Layout</vt:lpstr>
      <vt:lpstr>Available Beams</vt:lpstr>
      <vt:lpstr>Radiation Effects Line (Line 2)</vt:lpstr>
      <vt:lpstr>Dosimetry</vt:lpstr>
      <vt:lpstr>New: High Intensity Line (&gt; 100 MRad Exposures)</vt:lpstr>
      <vt:lpstr>Target Changer</vt:lpstr>
      <vt:lpstr>Comparison to other facilities</vt:lpstr>
      <vt:lpstr>New: X-ray Irradiation Facility </vt:lpstr>
      <vt:lpstr>Scheduling, etc</vt:lpstr>
      <vt:lpstr>Opportunities for Collaboration</vt:lpstr>
      <vt:lpstr>Other UCD Facility: McClellan Nuclear Research Center</vt:lpstr>
      <vt:lpstr>To Learn More…</vt:lpstr>
    </vt:vector>
  </TitlesOfParts>
  <Company>Fermilab Beams Division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Antiproton Stacking and Cooling</dc:title>
  <dc:creator>localadmin</dc:creator>
  <cp:lastModifiedBy>Eric Prebys</cp:lastModifiedBy>
  <cp:revision>672</cp:revision>
  <cp:lastPrinted>2018-10-22T18:26:47Z</cp:lastPrinted>
  <dcterms:created xsi:type="dcterms:W3CDTF">2003-06-24T14:15:57Z</dcterms:created>
  <dcterms:modified xsi:type="dcterms:W3CDTF">2021-12-01T19:30:53Z</dcterms:modified>
</cp:coreProperties>
</file>