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87" r:id="rId3"/>
    <p:sldId id="296" r:id="rId4"/>
    <p:sldId id="301" r:id="rId5"/>
    <p:sldId id="285" r:id="rId6"/>
    <p:sldId id="294" r:id="rId7"/>
    <p:sldId id="276" r:id="rId8"/>
    <p:sldId id="295" r:id="rId9"/>
    <p:sldId id="286" r:id="rId10"/>
    <p:sldId id="299" r:id="rId11"/>
    <p:sldId id="292" r:id="rId12"/>
    <p:sldId id="288" r:id="rId13"/>
    <p:sldId id="293" r:id="rId14"/>
    <p:sldId id="290" r:id="rId15"/>
    <p:sldId id="289" r:id="rId16"/>
    <p:sldId id="291" r:id="rId17"/>
    <p:sldId id="298" r:id="rId1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66" charset="0"/>
        <a:ea typeface="ＭＳ Ｐゴシック" pitchFamily="66" charset="-128"/>
        <a:cs typeface="ＭＳ Ｐゴシック" pitchFamily="66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66" charset="0"/>
        <a:ea typeface="ＭＳ Ｐゴシック" pitchFamily="66" charset="-128"/>
        <a:cs typeface="ＭＳ Ｐゴシック" pitchFamily="66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66" charset="0"/>
        <a:ea typeface="ＭＳ Ｐゴシック" pitchFamily="66" charset="-128"/>
        <a:cs typeface="ＭＳ Ｐゴシック" pitchFamily="66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66" charset="0"/>
        <a:ea typeface="ＭＳ Ｐゴシック" pitchFamily="66" charset="-128"/>
        <a:cs typeface="ＭＳ Ｐゴシック" pitchFamily="66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66" charset="0"/>
        <a:ea typeface="ＭＳ Ｐゴシック" pitchFamily="66" charset="-128"/>
        <a:cs typeface="ＭＳ Ｐゴシック" pitchFamily="66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66" charset="0"/>
        <a:ea typeface="ＭＳ Ｐゴシック" pitchFamily="66" charset="-128"/>
        <a:cs typeface="ＭＳ Ｐゴシック" pitchFamily="66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66" charset="0"/>
        <a:ea typeface="ＭＳ Ｐゴシック" pitchFamily="66" charset="-128"/>
        <a:cs typeface="ＭＳ Ｐゴシック" pitchFamily="66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66" charset="0"/>
        <a:ea typeface="ＭＳ Ｐゴシック" pitchFamily="66" charset="-128"/>
        <a:cs typeface="ＭＳ Ｐゴシック" pitchFamily="66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66" charset="0"/>
        <a:ea typeface="ＭＳ Ｐゴシック" pitchFamily="66" charset="-128"/>
        <a:cs typeface="ＭＳ Ｐゴシック" pitchFamily="66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34124"/>
    <a:srgbClr val="8D3A21"/>
    <a:srgbClr val="C4523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528" autoAdjust="0"/>
    <p:restoredTop sz="99828" autoAdjust="0"/>
  </p:normalViewPr>
  <p:slideViewPr>
    <p:cSldViewPr>
      <p:cViewPr varScale="1">
        <p:scale>
          <a:sx n="128" d="100"/>
          <a:sy n="128" d="100"/>
        </p:scale>
        <p:origin x="2696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6B682-A5B7-B248-9F0D-1F6D8854EA3F}" type="datetimeFigureOut">
              <a:rPr lang="en-US" smtClean="0"/>
              <a:pPr/>
              <a:t>11/28/21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31D88-98DC-5C44-BD63-144D9895FE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6545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7EACF7F-8BFE-47CE-ABA5-E463E26FB9F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496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66" charset="0"/>
        <a:ea typeface="ＭＳ Ｐゴシック" pitchFamily="66" charset="-128"/>
        <a:cs typeface="ＭＳ Ｐゴシック" pitchFamily="66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66" charset="0"/>
        <a:ea typeface="ＭＳ Ｐゴシック" pitchFamily="6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66" charset="0"/>
        <a:ea typeface="ＭＳ Ｐゴシック" pitchFamily="6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66" charset="0"/>
        <a:ea typeface="ＭＳ Ｐゴシック" pitchFamily="6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66" charset="0"/>
        <a:ea typeface="ＭＳ Ｐゴシック" pitchFamily="6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083C5E-6665-40E4-986F-27FB435A689D}" type="slidenum">
              <a:rPr lang="en-US"/>
              <a:pPr/>
              <a:t>1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930C292-B77C-4A67-9228-7A758F4C0C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0C659C8-E60F-41EF-9976-278F4A2709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A7EB4C4-EF69-4138-9C75-D09258C8C6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fld id="{27981802-38F2-4084-ACD4-79671C98A6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8CD4AB4-1CE7-4B35-A3A4-BAB220F494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0B33D64F-694B-4260-BB94-C177444BB2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ED8647E-2285-4A14-9844-8CCA69F8F5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DF71F85-2F28-46A3-BCA3-9D13339D5B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B1EA9B33-9FAA-4C31-A004-A21F8121A3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47E4E11-15CB-406C-97C1-660A6D8FF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1FF0F05-5EBD-412C-88FD-3480C0C1B6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CDF7410-F622-4DF5-A959-95A2C20F42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1 December 2021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61E32E0-C8F3-4194-8335-A1A6B323F0B5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7" descr="NSRL_headlogo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3962400" cy="515938"/>
          </a:xfrm>
          <a:prstGeom prst="rect">
            <a:avLst/>
          </a:prstGeom>
          <a:noFill/>
        </p:spPr>
      </p:pic>
      <p:pic>
        <p:nvPicPr>
          <p:cNvPr id="1032" name="Picture 8" descr="NSRL_bnllogo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620000" y="0"/>
            <a:ext cx="1524000" cy="523875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3810000" y="0"/>
            <a:ext cx="3886200" cy="533400"/>
          </a:xfrm>
          <a:prstGeom prst="rect">
            <a:avLst/>
          </a:prstGeom>
          <a:solidFill>
            <a:srgbClr val="A34124"/>
          </a:solidFill>
          <a:ln w="381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>
              <a:solidFill>
                <a:srgbClr val="C45230"/>
              </a:solidFill>
            </a:endParaRPr>
          </a:p>
        </p:txBody>
      </p:sp>
      <p:sp>
        <p:nvSpPr>
          <p:cNvPr id="1034" name="Rectangle 10"/>
          <p:cNvSpPr>
            <a:spLocks noChangeArrowheads="1"/>
          </p:cNvSpPr>
          <p:nvPr userDrawn="1"/>
        </p:nvSpPr>
        <p:spPr bwMode="auto">
          <a:xfrm>
            <a:off x="0" y="533400"/>
            <a:ext cx="9144000" cy="76200"/>
          </a:xfrm>
          <a:prstGeom prst="rect">
            <a:avLst/>
          </a:prstGeom>
          <a:solidFill>
            <a:srgbClr val="C4523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0" y="533400"/>
            <a:ext cx="9144000" cy="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0" y="533400"/>
            <a:ext cx="9144000" cy="152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6" charset="0"/>
          <a:ea typeface="ＭＳ Ｐゴシック" pitchFamily="66" charset="-128"/>
          <a:cs typeface="ＭＳ Ｐゴシック" pitchFamily="66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6" charset="0"/>
          <a:ea typeface="ＭＳ Ｐゴシック" pitchFamily="66" charset="-128"/>
          <a:cs typeface="ＭＳ Ｐゴシック" pitchFamily="66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6" charset="0"/>
          <a:ea typeface="ＭＳ Ｐゴシック" pitchFamily="66" charset="-128"/>
          <a:cs typeface="ＭＳ Ｐゴシック" pitchFamily="66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6" charset="0"/>
          <a:ea typeface="ＭＳ Ｐゴシック" pitchFamily="66" charset="-128"/>
          <a:cs typeface="ＭＳ Ｐゴシック" pitchFamily="66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6" charset="0"/>
          <a:ea typeface="ＭＳ Ｐゴシック" pitchFamily="66" charset="-128"/>
          <a:cs typeface="ＭＳ Ｐゴシック" pitchFamily="66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6" charset="0"/>
          <a:ea typeface="ＭＳ Ｐゴシック" pitchFamily="66" charset="-128"/>
          <a:cs typeface="ＭＳ Ｐゴシック" pitchFamily="66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6" charset="0"/>
          <a:ea typeface="ＭＳ Ｐゴシック" pitchFamily="66" charset="-128"/>
          <a:cs typeface="ＭＳ Ｐゴシック" pitchFamily="66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66" charset="0"/>
          <a:ea typeface="ＭＳ Ｐゴシック" pitchFamily="66" charset="-128"/>
          <a:cs typeface="ＭＳ Ｐゴシック" pitchFamily="6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30180"/>
            <a:ext cx="7772400" cy="1133872"/>
          </a:xfrm>
        </p:spPr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Using NSRL as a Test Beam</a:t>
            </a: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42271" y="5157192"/>
            <a:ext cx="7772400" cy="1224136"/>
          </a:xfrm>
        </p:spPr>
        <p:txBody>
          <a:bodyPr/>
          <a:lstStyle/>
          <a:p>
            <a:r>
              <a:rPr lang="en-US" sz="1800" b="1" dirty="0"/>
              <a:t>Snowmass Workshop on Calibration and Test Beams </a:t>
            </a:r>
          </a:p>
          <a:p>
            <a:r>
              <a:rPr lang="en-US" sz="1800" b="1" dirty="0"/>
              <a:t>and Irradiation Facilities Needs and Capabilities</a:t>
            </a:r>
            <a:endParaRPr lang="en-US" sz="1800" dirty="0"/>
          </a:p>
          <a:p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1 December 2021</a:t>
            </a:r>
          </a:p>
          <a:p>
            <a:r>
              <a:rPr lang="en-US" sz="1800" b="1" dirty="0">
                <a:solidFill>
                  <a:schemeClr val="bg2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Michael Sivertz</a:t>
            </a:r>
          </a:p>
        </p:txBody>
      </p:sp>
      <p:pic>
        <p:nvPicPr>
          <p:cNvPr id="5" name="Picture 4" descr="cats-astronauts_00376759.jpg">
            <a:extLst>
              <a:ext uri="{FF2B5EF4-FFF2-40B4-BE49-F238E27FC236}">
                <a16:creationId xmlns:a16="http://schemas.microsoft.com/office/drawing/2014/main" id="{8CA3E37B-791C-2A4D-B353-5F119962093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6427" y="1632206"/>
            <a:ext cx="5364088" cy="335255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Beam Shape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796136" y="1988840"/>
            <a:ext cx="3096344" cy="404008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Digital beam imager provides real-time information about beam intensity and shape.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Typical beam profiles are the square 20x20 cm</a:t>
            </a:r>
            <a:r>
              <a:rPr lang="en-US" sz="1800" baseline="30000" dirty="0"/>
              <a:t>2</a:t>
            </a:r>
            <a:r>
              <a:rPr lang="en-US" sz="1800" dirty="0"/>
              <a:t> “biology beam”.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“Physics beam” is often a round Gaussian pencil beam, with FWHM of ~1cm.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Collimation down to ~1mm is also possible.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  <p:pic>
        <p:nvPicPr>
          <p:cNvPr id="8" name="Content Placeholder 7" descr="p1000_point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8" r="4688"/>
          <a:stretch>
            <a:fillRect/>
          </a:stretch>
        </p:blipFill>
        <p:spPr>
          <a:xfrm>
            <a:off x="685800" y="1981200"/>
            <a:ext cx="4894263" cy="4114800"/>
          </a:xfrm>
        </p:spPr>
      </p:pic>
    </p:spTree>
    <p:extLst>
      <p:ext uri="{BB962C8B-B14F-4D97-AF65-F5344CB8AC3E}">
        <p14:creationId xmlns:p14="http://schemas.microsoft.com/office/powerpoint/2010/main" val="12694700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Time Structure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7544" y="1700808"/>
            <a:ext cx="7990656" cy="1368152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Beam comes from the Booster in “spills” every ~4 seconds (it was 6 seconds this year) in slow extraction. </a:t>
            </a:r>
          </a:p>
          <a:p>
            <a:pPr marL="0" indent="0">
              <a:buNone/>
            </a:pPr>
            <a:r>
              <a:rPr lang="en-US" sz="1800" dirty="0"/>
              <a:t>Beam delivered to the target room during a ~300 </a:t>
            </a:r>
            <a:r>
              <a:rPr lang="en-US" sz="1800" dirty="0" err="1"/>
              <a:t>ms</a:t>
            </a:r>
            <a:r>
              <a:rPr lang="en-US" sz="1800" dirty="0"/>
              <a:t> spill.  </a:t>
            </a:r>
          </a:p>
          <a:p>
            <a:pPr marL="0" indent="0">
              <a:buNone/>
            </a:pPr>
            <a:r>
              <a:rPr lang="en-US" sz="1800" dirty="0"/>
              <a:t>There is some 60 Hz structure that survives filtering of the power  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  <p:pic>
        <p:nvPicPr>
          <p:cNvPr id="13" name="Picture 12" descr="Fig10b_smoothed_time_structur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996952"/>
            <a:ext cx="5624008" cy="327958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67544" y="2924944"/>
            <a:ext cx="3096671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supplies, and additional</a:t>
            </a:r>
          </a:p>
          <a:p>
            <a:r>
              <a:rPr lang="en-US" sz="1800" dirty="0"/>
              <a:t>microstructure at ~2 MHz</a:t>
            </a:r>
          </a:p>
          <a:p>
            <a:r>
              <a:rPr lang="en-US" sz="1800" dirty="0"/>
              <a:t>that affects the duty cycle</a:t>
            </a:r>
          </a:p>
          <a:p>
            <a:r>
              <a:rPr lang="en-US" sz="1800" dirty="0"/>
              <a:t>of the data acquisition and</a:t>
            </a:r>
          </a:p>
          <a:p>
            <a:r>
              <a:rPr lang="en-US" sz="1800" dirty="0"/>
              <a:t>beam diagnostics.</a:t>
            </a:r>
          </a:p>
          <a:p>
            <a:endParaRPr lang="en-US" sz="1800" dirty="0"/>
          </a:p>
          <a:p>
            <a:r>
              <a:rPr lang="en-US" sz="1800" dirty="0"/>
              <a:t>The time structure changes</a:t>
            </a:r>
          </a:p>
          <a:p>
            <a:r>
              <a:rPr lang="en-US" sz="1800" dirty="0"/>
              <a:t>from spill to spill, and varies</a:t>
            </a:r>
          </a:p>
          <a:p>
            <a:r>
              <a:rPr lang="en-US" sz="1800" dirty="0"/>
              <a:t>with beam energy.</a:t>
            </a:r>
          </a:p>
          <a:p>
            <a:r>
              <a:rPr lang="en-US" sz="1800" dirty="0"/>
              <a:t>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580112" y="5085184"/>
            <a:ext cx="2215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NSRL spill structure</a:t>
            </a:r>
          </a:p>
        </p:txBody>
      </p:sp>
    </p:spTree>
    <p:extLst>
      <p:ext uri="{BB962C8B-B14F-4D97-AF65-F5344CB8AC3E}">
        <p14:creationId xmlns:p14="http://schemas.microsoft.com/office/powerpoint/2010/main" val="1638986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Infrastructure: Target Room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436096" y="1981200"/>
            <a:ext cx="3528392" cy="4112096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en-US" sz="1800" dirty="0"/>
              <a:t>Target Room: 20’ x 20’ x 10’ </a:t>
            </a:r>
          </a:p>
          <a:p>
            <a:pPr>
              <a:buFont typeface="Arial"/>
              <a:buChar char="•"/>
            </a:pPr>
            <a:r>
              <a:rPr lang="en-US" sz="1800" dirty="0"/>
              <a:t>Crane coverage – ½ ton capacity.</a:t>
            </a:r>
          </a:p>
          <a:p>
            <a:r>
              <a:rPr lang="en-US" sz="1800" dirty="0"/>
              <a:t>Laser alignment tools make finding beam center easy.</a:t>
            </a:r>
          </a:p>
          <a:p>
            <a:r>
              <a:rPr lang="en-US" sz="1800" dirty="0"/>
              <a:t>Rails to mount targets on standard mounting plates.</a:t>
            </a:r>
          </a:p>
          <a:p>
            <a:pPr marL="0" indent="0">
              <a:buNone/>
            </a:pPr>
            <a:r>
              <a:rPr lang="en-US" sz="1800" dirty="0"/>
              <a:t>Remote target control:</a:t>
            </a:r>
          </a:p>
          <a:p>
            <a:r>
              <a:rPr lang="en-US" sz="1800" dirty="0"/>
              <a:t>Target table with X-Y stage.</a:t>
            </a:r>
          </a:p>
          <a:p>
            <a:r>
              <a:rPr lang="en-US" sz="1800" dirty="0"/>
              <a:t>Rotational table.</a:t>
            </a:r>
          </a:p>
          <a:p>
            <a:r>
              <a:rPr lang="en-US" sz="1800" dirty="0"/>
              <a:t>4-ft Translation table.</a:t>
            </a:r>
          </a:p>
          <a:p>
            <a:r>
              <a:rPr lang="en-US" sz="1800" dirty="0"/>
              <a:t>Energy degrader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  <p:pic>
        <p:nvPicPr>
          <p:cNvPr id="5" name="Content Placeholder 4" descr="IMG_1778.JP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" r="-1444"/>
          <a:stretch/>
        </p:blipFill>
        <p:spPr>
          <a:xfrm>
            <a:off x="251520" y="1981200"/>
            <a:ext cx="5161728" cy="3826652"/>
          </a:xfrm>
        </p:spPr>
      </p:pic>
    </p:spTree>
    <p:extLst>
      <p:ext uri="{BB962C8B-B14F-4D97-AF65-F5344CB8AC3E}">
        <p14:creationId xmlns:p14="http://schemas.microsoft.com/office/powerpoint/2010/main" val="1150020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Infrastructure: Access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868144" y="1981200"/>
            <a:ext cx="2590056" cy="411209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Entry doorway is 28” wide.  </a:t>
            </a:r>
          </a:p>
          <a:p>
            <a:pPr marL="0" indent="0">
              <a:buNone/>
            </a:pPr>
            <a:r>
              <a:rPr lang="en-US" sz="1800" dirty="0"/>
              <a:t>It can be made 72” with some work.</a:t>
            </a:r>
          </a:p>
          <a:p>
            <a:pPr marL="0" indent="0">
              <a:buNone/>
            </a:pPr>
            <a:r>
              <a:rPr lang="en-US" sz="1800" dirty="0"/>
              <a:t>Labyrinth to Target Room has 4 corners and 59” width.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Access during running requires iris scan, magnetic key, and RFID tag to get past “people-reader”.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  <p:pic>
        <p:nvPicPr>
          <p:cNvPr id="5" name="Content Placeholder 4" descr="IMG_1768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" r="3429"/>
          <a:stretch>
            <a:fillRect/>
          </a:stretch>
        </p:blipFill>
        <p:spPr>
          <a:xfrm>
            <a:off x="685800" y="1981200"/>
            <a:ext cx="5110163" cy="4114800"/>
          </a:xfrm>
        </p:spPr>
      </p:pic>
    </p:spTree>
    <p:extLst>
      <p:ext uri="{BB962C8B-B14F-4D97-AF65-F5344CB8AC3E}">
        <p14:creationId xmlns:p14="http://schemas.microsoft.com/office/powerpoint/2010/main" val="32463415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Infrastructure: DAQ</a:t>
            </a:r>
          </a:p>
        </p:txBody>
      </p:sp>
      <p:pic>
        <p:nvPicPr>
          <p:cNvPr id="7" name="Content Placeholder 6" descr="Sivertz_NIM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78" r="15278"/>
          <a:stretch>
            <a:fillRect/>
          </a:stretch>
        </p:blipFill>
        <p:spPr>
          <a:xfrm>
            <a:off x="426178" y="1700808"/>
            <a:ext cx="4069622" cy="4395192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700808"/>
            <a:ext cx="3884240" cy="439248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VME-based data acquisition system</a:t>
            </a:r>
          </a:p>
          <a:p>
            <a:r>
              <a:rPr lang="en-US" sz="1800" dirty="0"/>
              <a:t>Flexible, user configurable</a:t>
            </a:r>
          </a:p>
          <a:p>
            <a:r>
              <a:rPr lang="en-US" sz="1800" dirty="0"/>
              <a:t>2 kHz event rate</a:t>
            </a:r>
          </a:p>
          <a:p>
            <a:r>
              <a:rPr lang="en-US" sz="1800" dirty="0"/>
              <a:t>12- and 16-bit ADC and QDC</a:t>
            </a:r>
          </a:p>
          <a:p>
            <a:r>
              <a:rPr lang="en-US" sz="1800" dirty="0"/>
              <a:t>35-ps TDC</a:t>
            </a:r>
          </a:p>
          <a:p>
            <a:r>
              <a:rPr lang="en-US" sz="1800" dirty="0"/>
              <a:t>300 MHz </a:t>
            </a:r>
            <a:r>
              <a:rPr lang="en-US" sz="1800" dirty="0" err="1"/>
              <a:t>scalers</a:t>
            </a:r>
            <a:endParaRPr lang="en-US" sz="1800" dirty="0"/>
          </a:p>
          <a:p>
            <a:r>
              <a:rPr lang="en-US" sz="1800" dirty="0"/>
              <a:t>Optical Bridge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32-channel HV</a:t>
            </a:r>
          </a:p>
          <a:p>
            <a:pPr marL="0" indent="0">
              <a:buNone/>
            </a:pPr>
            <a:r>
              <a:rPr lang="en-US" sz="1800" dirty="0"/>
              <a:t>64 RG-58 signal cable patch panel</a:t>
            </a:r>
          </a:p>
          <a:p>
            <a:pPr marL="0" indent="0">
              <a:buNone/>
            </a:pPr>
            <a:r>
              <a:rPr lang="en-US" sz="1800" dirty="0"/>
              <a:t>32 RG-59 HV cable patch panel</a:t>
            </a:r>
          </a:p>
          <a:p>
            <a:pPr marL="0" indent="0">
              <a:buNone/>
            </a:pPr>
            <a:r>
              <a:rPr lang="en-US" sz="1800" dirty="0"/>
              <a:t>3 Tri-ax high-speed low-loss cables</a:t>
            </a:r>
          </a:p>
          <a:p>
            <a:pPr marL="0" indent="0">
              <a:buNone/>
            </a:pPr>
            <a:r>
              <a:rPr lang="en-US" sz="1800" dirty="0"/>
              <a:t>3 Ethernet cables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</p:spTree>
    <p:extLst>
      <p:ext uri="{BB962C8B-B14F-4D97-AF65-F5344CB8AC3E}">
        <p14:creationId xmlns:p14="http://schemas.microsoft.com/office/powerpoint/2010/main" val="10857421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352928" cy="1143000"/>
          </a:xfrm>
        </p:spPr>
        <p:txBody>
          <a:bodyPr/>
          <a:lstStyle/>
          <a:p>
            <a:r>
              <a:rPr lang="en-US" sz="4000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This is where the science happens!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  <p:pic>
        <p:nvPicPr>
          <p:cNvPr id="3" name="Picture 2" descr="IMG_102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597" y="1628800"/>
            <a:ext cx="6201755" cy="4651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4698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Examples: PHENIX ZDC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012160" y="1981200"/>
            <a:ext cx="2446040" cy="4112096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“</a:t>
            </a:r>
            <a:r>
              <a:rPr lang="en-US" sz="1800" dirty="0" err="1"/>
              <a:t>Ferrograph</a:t>
            </a:r>
            <a:r>
              <a:rPr lang="en-US" sz="1800" dirty="0"/>
              <a:t>” of the PHENIX ZDC module being calibrated with a 56 GeV Fe-beam (1000 MeV/n).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Data taken using the NSRL DAQ.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Entire process took less than an afternoon.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  <p:pic>
        <p:nvPicPr>
          <p:cNvPr id="10" name="Content Placeholder 9" descr="ZDCImage_Fe1000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1" r="691"/>
          <a:stretch>
            <a:fillRect/>
          </a:stretch>
        </p:blipFill>
        <p:spPr>
          <a:xfrm>
            <a:off x="685800" y="1981200"/>
            <a:ext cx="5326063" cy="4114800"/>
          </a:xfrm>
        </p:spPr>
      </p:pic>
    </p:spTree>
    <p:extLst>
      <p:ext uri="{BB962C8B-B14F-4D97-AF65-F5344CB8AC3E}">
        <p14:creationId xmlns:p14="http://schemas.microsoft.com/office/powerpoint/2010/main" val="24475740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548680"/>
            <a:ext cx="6046440" cy="720080"/>
          </a:xfrm>
        </p:spPr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Summary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203849" y="1684443"/>
            <a:ext cx="3670176" cy="153315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NSRL can be a valuable tool for users interested in detector development, response testing and calibration of experimental equipment. 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55499A-7682-2849-A1AF-25CE7E4AA73C}"/>
              </a:ext>
            </a:extLst>
          </p:cNvPr>
          <p:cNvSpPr txBox="1"/>
          <p:nvPr/>
        </p:nvSpPr>
        <p:spPr>
          <a:xfrm>
            <a:off x="4200536" y="3861048"/>
            <a:ext cx="39122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The most valuable tool is the </a:t>
            </a:r>
          </a:p>
          <a:p>
            <a:r>
              <a:rPr lang="en-US" sz="1800" dirty="0"/>
              <a:t>skilled and enthusiastic engineering </a:t>
            </a:r>
          </a:p>
          <a:p>
            <a:r>
              <a:rPr lang="en-US" sz="1800" dirty="0"/>
              <a:t>and support staff who are dedicated </a:t>
            </a:r>
          </a:p>
          <a:p>
            <a:r>
              <a:rPr lang="en-US" sz="1800" dirty="0"/>
              <a:t>to making every experiment at </a:t>
            </a:r>
          </a:p>
          <a:p>
            <a:r>
              <a:rPr lang="en-US" sz="1800" dirty="0"/>
              <a:t>NSRL a success.</a:t>
            </a:r>
          </a:p>
        </p:txBody>
      </p:sp>
      <p:pic>
        <p:nvPicPr>
          <p:cNvPr id="13" name="af10b346-a14d-4bcd-8bb7-3210f955627b" descr="Image">
            <a:extLst>
              <a:ext uri="{FF2B5EF4-FFF2-40B4-BE49-F238E27FC236}">
                <a16:creationId xmlns:a16="http://schemas.microsoft.com/office/drawing/2014/main" id="{A4682D22-52C7-7A42-ADBC-C2C7FF71D8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033" y="780248"/>
            <a:ext cx="2895601" cy="5956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0866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448071"/>
            <a:ext cx="7772400" cy="1143000"/>
          </a:xfrm>
        </p:spPr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Philosophy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3568" y="1556792"/>
            <a:ext cx="7774632" cy="468052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The NASA Space Radiation Laboratory (NSRL) was designed by NASA with radiobiology in mind.  </a:t>
            </a:r>
          </a:p>
          <a:p>
            <a:pPr marL="0" indent="0">
              <a:buNone/>
            </a:pPr>
            <a:r>
              <a:rPr lang="en-US" sz="1800" dirty="0"/>
              <a:t>It is a NASA-owned Facility, that rents out beam time to non-NASA users when the schedule allows.</a:t>
            </a:r>
          </a:p>
          <a:p>
            <a:pPr marL="0" indent="0">
              <a:buNone/>
            </a:pPr>
            <a:r>
              <a:rPr lang="en-US" sz="1800" dirty="0"/>
              <a:t>Users have a great deal of control over the operation of their experiments, along with a dedicated support staff.</a:t>
            </a:r>
          </a:p>
          <a:p>
            <a:r>
              <a:rPr lang="en-US" sz="1800" dirty="0"/>
              <a:t>Changing beam conditions (shape, flux, target) takes seconds.</a:t>
            </a:r>
          </a:p>
          <a:p>
            <a:r>
              <a:rPr lang="en-US" sz="1800" dirty="0"/>
              <a:t>Changing ion species or beam energy can be done in 2 – 3 minutes.</a:t>
            </a:r>
          </a:p>
          <a:p>
            <a:pPr marL="0" indent="0">
              <a:buNone/>
            </a:pPr>
            <a:r>
              <a:rPr lang="en-US" sz="1800" dirty="0"/>
              <a:t>Beam flux is tailored for radiobiology: ~1 Gray/minute (100 Rads/minute).</a:t>
            </a:r>
          </a:p>
          <a:p>
            <a:pPr marL="0" indent="0">
              <a:buNone/>
            </a:pPr>
            <a:r>
              <a:rPr lang="en-US" sz="1800" dirty="0"/>
              <a:t>This corresponds to ~3x10</a:t>
            </a:r>
            <a:r>
              <a:rPr lang="en-US" sz="1800" baseline="30000" dirty="0"/>
              <a:t>9</a:t>
            </a:r>
            <a:r>
              <a:rPr lang="en-US" sz="1800" dirty="0"/>
              <a:t> protons per cm</a:t>
            </a:r>
            <a:r>
              <a:rPr lang="en-US" sz="1800" baseline="30000" dirty="0"/>
              <a:t>2</a:t>
            </a:r>
            <a:r>
              <a:rPr lang="en-US" sz="1800" dirty="0"/>
              <a:t> per minute,</a:t>
            </a:r>
          </a:p>
          <a:p>
            <a:pPr marL="0" indent="0">
              <a:buNone/>
            </a:pPr>
            <a:r>
              <a:rPr lang="en-US" sz="1800" dirty="0"/>
              <a:t> or 4x10</a:t>
            </a:r>
            <a:r>
              <a:rPr lang="en-US" sz="1800" baseline="30000" dirty="0"/>
              <a:t>6</a:t>
            </a:r>
            <a:r>
              <a:rPr lang="en-US" sz="1800" dirty="0"/>
              <a:t> Fe ions per cm</a:t>
            </a:r>
            <a:r>
              <a:rPr lang="en-US" sz="1800" baseline="30000" dirty="0"/>
              <a:t>2</a:t>
            </a:r>
            <a:r>
              <a:rPr lang="en-US" sz="1800" dirty="0"/>
              <a:t> per minute.</a:t>
            </a:r>
          </a:p>
          <a:p>
            <a:pPr marL="0" indent="0">
              <a:buNone/>
            </a:pPr>
            <a:r>
              <a:rPr lang="en-US" sz="1800" dirty="0"/>
              <a:t>Beam spot is shaped magnetically to produce a large (20x20cm</a:t>
            </a:r>
            <a:r>
              <a:rPr lang="en-US" sz="1800" baseline="30000" dirty="0"/>
              <a:t>2</a:t>
            </a:r>
            <a:r>
              <a:rPr lang="en-US" sz="1800" dirty="0"/>
              <a:t>) flat field.</a:t>
            </a:r>
          </a:p>
          <a:p>
            <a:pPr marL="0" indent="0">
              <a:buNone/>
            </a:pPr>
            <a:r>
              <a:rPr lang="en-US" sz="1800" dirty="0"/>
              <a:t>Exposures take ~1 minute, target changes take ~5 minutes.  Access is quick and easy, compared to RHIC/AGS experience.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</p:spTree>
    <p:extLst>
      <p:ext uri="{BB962C8B-B14F-4D97-AF65-F5344CB8AC3E}">
        <p14:creationId xmlns:p14="http://schemas.microsoft.com/office/powerpoint/2010/main" val="2456935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Philosophy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772816"/>
            <a:ext cx="7774632" cy="417646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NSRL operates for the NASA Radiobiology program for 6 months a year.  During those months, there is little to no chance for non-NASA users to gain access to the facility.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It could be possible to fit in a short beam test of a few hours up to a day after hours or on weekends during the NASA program, but longer experiments would need extensive coordination.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Dedicated projects can purchase beam time between the NASA runs.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</p:spTree>
    <p:extLst>
      <p:ext uri="{BB962C8B-B14F-4D97-AF65-F5344CB8AC3E}">
        <p14:creationId xmlns:p14="http://schemas.microsoft.com/office/powerpoint/2010/main" val="1066144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NSRL Beamline Design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  <p:pic>
        <p:nvPicPr>
          <p:cNvPr id="5" name="Content Placeholder 4" descr="R-Line.pd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3" b="8273"/>
          <a:stretch>
            <a:fillRect/>
          </a:stretch>
        </p:blipFill>
        <p:spPr>
          <a:xfrm rot="6660000">
            <a:off x="184538" y="1479135"/>
            <a:ext cx="4741164" cy="5120424"/>
          </a:xfrm>
        </p:spPr>
      </p:pic>
      <p:sp>
        <p:nvSpPr>
          <p:cNvPr id="7" name="TextBox 6"/>
          <p:cNvSpPr txBox="1"/>
          <p:nvPr/>
        </p:nvSpPr>
        <p:spPr>
          <a:xfrm>
            <a:off x="4716016" y="2348880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NSRL Beamline designed to be achromatic with a series of 9 quads, 10 steering/pitching dipoles, and a pair of </a:t>
            </a:r>
            <a:r>
              <a:rPr lang="en-US" dirty="0" err="1"/>
              <a:t>octupoles</a:t>
            </a:r>
            <a:r>
              <a:rPr lang="en-US" dirty="0"/>
              <a:t> to produce a large bowl-shaped intensity distribution suitable for radiobiology experiments.</a:t>
            </a:r>
          </a:p>
        </p:txBody>
      </p:sp>
    </p:spTree>
    <p:extLst>
      <p:ext uri="{BB962C8B-B14F-4D97-AF65-F5344CB8AC3E}">
        <p14:creationId xmlns:p14="http://schemas.microsoft.com/office/powerpoint/2010/main" val="2131947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What NSRL can do!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00808"/>
            <a:ext cx="8062664" cy="4464496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000" dirty="0"/>
              <a:t>Projectile Options: </a:t>
            </a:r>
          </a:p>
          <a:p>
            <a:pPr lvl="1">
              <a:buFontTx/>
              <a:buChar char="-"/>
            </a:pPr>
            <a:r>
              <a:rPr lang="en-US" sz="1600" dirty="0"/>
              <a:t>Protons</a:t>
            </a:r>
          </a:p>
          <a:p>
            <a:pPr lvl="1">
              <a:buFontTx/>
              <a:buChar char="-"/>
            </a:pPr>
            <a:r>
              <a:rPr lang="en-US" sz="1600" dirty="0"/>
              <a:t>Heavy Ions (Helium through Bismuth so far…)</a:t>
            </a:r>
          </a:p>
          <a:p>
            <a:pPr>
              <a:buFontTx/>
              <a:buChar char="-"/>
            </a:pPr>
            <a:r>
              <a:rPr lang="en-US" sz="2000" dirty="0"/>
              <a:t>Beam Energy</a:t>
            </a:r>
          </a:p>
          <a:p>
            <a:pPr lvl="1">
              <a:buFontTx/>
              <a:buChar char="-"/>
            </a:pPr>
            <a:r>
              <a:rPr lang="en-US" sz="1600" dirty="0"/>
              <a:t>50 – 2500 MeV for protons.</a:t>
            </a:r>
          </a:p>
          <a:p>
            <a:pPr lvl="1">
              <a:buFontTx/>
              <a:buChar char="-"/>
            </a:pPr>
            <a:r>
              <a:rPr lang="en-US" sz="1600" dirty="0"/>
              <a:t>50 – 1000 MeV/n for heavy ions up to Z=26 (Iron).</a:t>
            </a:r>
          </a:p>
          <a:p>
            <a:pPr lvl="1">
              <a:buFontTx/>
              <a:buChar char="-"/>
            </a:pPr>
            <a:r>
              <a:rPr lang="en-US" sz="1600" dirty="0"/>
              <a:t>Reduced peak energy for ions heavier than Iron, to 385 MeV/n for Bismuth.</a:t>
            </a:r>
          </a:p>
          <a:p>
            <a:pPr lvl="1">
              <a:buFontTx/>
              <a:buChar char="-"/>
            </a:pPr>
            <a:r>
              <a:rPr lang="en-US" sz="1600" dirty="0"/>
              <a:t>Stopping beam</a:t>
            </a:r>
          </a:p>
          <a:p>
            <a:pPr>
              <a:buFontTx/>
              <a:buChar char="-"/>
            </a:pPr>
            <a:r>
              <a:rPr lang="en-US" sz="2000" dirty="0"/>
              <a:t>Flux </a:t>
            </a:r>
          </a:p>
          <a:p>
            <a:pPr lvl="1">
              <a:buFontTx/>
              <a:buChar char="-"/>
            </a:pPr>
            <a:r>
              <a:rPr lang="en-US" sz="1600" dirty="0"/>
              <a:t>From 10 protons per spill to 2x10</a:t>
            </a:r>
            <a:r>
              <a:rPr lang="en-US" sz="1600" baseline="30000" dirty="0"/>
              <a:t>11</a:t>
            </a:r>
            <a:r>
              <a:rPr lang="en-US" sz="1600" dirty="0"/>
              <a:t> protons per spill.</a:t>
            </a:r>
          </a:p>
          <a:p>
            <a:pPr lvl="1">
              <a:buFontTx/>
              <a:buChar char="-"/>
            </a:pPr>
            <a:r>
              <a:rPr lang="en-US" sz="1600" dirty="0"/>
              <a:t>From 10 to 2x10</a:t>
            </a:r>
            <a:r>
              <a:rPr lang="en-US" sz="1600" baseline="30000" dirty="0"/>
              <a:t>9</a:t>
            </a:r>
            <a:r>
              <a:rPr lang="en-US" sz="1600" dirty="0"/>
              <a:t> Fe-ions per spill.</a:t>
            </a:r>
          </a:p>
          <a:p>
            <a:pPr>
              <a:buFontTx/>
              <a:buChar char="-"/>
            </a:pPr>
            <a:r>
              <a:rPr lang="en-US" sz="2000" dirty="0"/>
              <a:t>Shape</a:t>
            </a:r>
          </a:p>
          <a:p>
            <a:pPr lvl="1">
              <a:buFontTx/>
              <a:buChar char="-"/>
            </a:pPr>
            <a:r>
              <a:rPr lang="en-US" sz="1600" dirty="0"/>
              <a:t>Large uniform square beam spot, up to 60 x 60 cm</a:t>
            </a:r>
            <a:r>
              <a:rPr lang="en-US" sz="1600" baseline="30000" dirty="0"/>
              <a:t>2</a:t>
            </a:r>
          </a:p>
          <a:p>
            <a:pPr lvl="1">
              <a:buFontTx/>
              <a:buChar char="-"/>
            </a:pPr>
            <a:r>
              <a:rPr lang="en-US" sz="1600" dirty="0"/>
              <a:t>As small as 1 cm spot size, </a:t>
            </a:r>
            <a:r>
              <a:rPr lang="en-US" sz="1600" dirty="0" err="1"/>
              <a:t>uncollimated</a:t>
            </a:r>
            <a:r>
              <a:rPr lang="en-US" sz="1600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3268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What NSRL cannot do!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412776"/>
            <a:ext cx="8062664" cy="4464496"/>
          </a:xfrm>
        </p:spPr>
        <p:txBody>
          <a:bodyPr/>
          <a:lstStyle/>
          <a:p>
            <a:pPr>
              <a:buFontTx/>
              <a:buChar char="-"/>
            </a:pPr>
            <a:r>
              <a:rPr lang="en-US" sz="2000" dirty="0"/>
              <a:t>Projectile Options: </a:t>
            </a:r>
          </a:p>
          <a:p>
            <a:pPr lvl="1">
              <a:buFontTx/>
              <a:buChar char="-"/>
            </a:pPr>
            <a:r>
              <a:rPr lang="en-US" sz="1600" dirty="0"/>
              <a:t>Neutrons</a:t>
            </a:r>
          </a:p>
          <a:p>
            <a:pPr lvl="1">
              <a:buFontTx/>
              <a:buChar char="-"/>
            </a:pPr>
            <a:r>
              <a:rPr lang="en-US" sz="1600" dirty="0"/>
              <a:t>Electrons (positron, muons, neutrinos…).</a:t>
            </a:r>
          </a:p>
          <a:p>
            <a:pPr lvl="1">
              <a:buFontTx/>
              <a:buChar char="-"/>
            </a:pPr>
            <a:r>
              <a:rPr lang="en-US" sz="1600" dirty="0"/>
              <a:t>Secondary particle beams (</a:t>
            </a:r>
            <a:r>
              <a:rPr lang="en-US" sz="1600" dirty="0">
                <a:latin typeface="Symbol" charset="2"/>
                <a:cs typeface="Symbol" charset="2"/>
              </a:rPr>
              <a:t>π</a:t>
            </a:r>
            <a:r>
              <a:rPr lang="en-US" sz="1600" dirty="0"/>
              <a:t>, K, …).</a:t>
            </a:r>
          </a:p>
          <a:p>
            <a:pPr>
              <a:buFontTx/>
              <a:buChar char="-"/>
            </a:pPr>
            <a:r>
              <a:rPr lang="en-US" sz="2000" dirty="0"/>
              <a:t>Beam Energy</a:t>
            </a:r>
          </a:p>
          <a:p>
            <a:pPr lvl="1">
              <a:buFontTx/>
              <a:buChar char="-"/>
            </a:pPr>
            <a:r>
              <a:rPr lang="en-US" sz="1600" dirty="0"/>
              <a:t>No high energy beams possible.</a:t>
            </a:r>
          </a:p>
          <a:p>
            <a:pPr>
              <a:buFontTx/>
              <a:buChar char="-"/>
            </a:pPr>
            <a:r>
              <a:rPr lang="en-US" sz="2000" dirty="0"/>
              <a:t>Flux </a:t>
            </a:r>
          </a:p>
          <a:p>
            <a:pPr lvl="1">
              <a:buFontTx/>
              <a:buChar char="-"/>
            </a:pPr>
            <a:r>
              <a:rPr lang="en-US" sz="1600" dirty="0"/>
              <a:t>No “death ray” beams, limited by radiation safety envelop.</a:t>
            </a:r>
          </a:p>
          <a:p>
            <a:pPr>
              <a:buFontTx/>
              <a:buChar char="-"/>
            </a:pPr>
            <a:r>
              <a:rPr lang="en-US" sz="2000" dirty="0"/>
              <a:t>Shape</a:t>
            </a:r>
          </a:p>
          <a:p>
            <a:pPr lvl="1">
              <a:buFontTx/>
              <a:buChar char="-"/>
            </a:pPr>
            <a:r>
              <a:rPr lang="en-US" sz="1600" dirty="0"/>
              <a:t>No </a:t>
            </a:r>
            <a:r>
              <a:rPr lang="en-US" sz="1600" dirty="0" err="1"/>
              <a:t>microbeams</a:t>
            </a:r>
            <a:r>
              <a:rPr lang="en-US" sz="1600" dirty="0"/>
              <a:t>.  It is hard to collimate 1 GeV protons, or even Fe beams.</a:t>
            </a:r>
          </a:p>
          <a:p>
            <a:pPr>
              <a:buFontTx/>
              <a:buChar char="-"/>
            </a:pPr>
            <a:r>
              <a:rPr lang="en-US" sz="2000" dirty="0"/>
              <a:t>Momentum analyzed final states</a:t>
            </a:r>
          </a:p>
          <a:p>
            <a:pPr lvl="1">
              <a:buFontTx/>
              <a:buChar char="-"/>
            </a:pPr>
            <a:r>
              <a:rPr lang="en-US" sz="1600" dirty="0"/>
              <a:t>No magnets in the target room.</a:t>
            </a:r>
          </a:p>
          <a:p>
            <a:pPr lvl="1">
              <a:buFontTx/>
              <a:buChar char="-"/>
            </a:pPr>
            <a:r>
              <a:rPr lang="en-US" sz="1600" dirty="0"/>
              <a:t>No tracking chambers.</a:t>
            </a:r>
          </a:p>
          <a:p>
            <a:pPr>
              <a:buFontTx/>
              <a:buChar char="-"/>
            </a:pPr>
            <a:r>
              <a:rPr lang="en-US" sz="2000" dirty="0"/>
              <a:t>No Vacuum chamber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  <a:endParaRPr lang="en-US" dirty="0"/>
          </a:p>
        </p:txBody>
      </p:sp>
      <p:sp>
        <p:nvSpPr>
          <p:cNvPr id="5" name="Frame 4"/>
          <p:cNvSpPr/>
          <p:nvPr/>
        </p:nvSpPr>
        <p:spPr bwMode="auto">
          <a:xfrm>
            <a:off x="0" y="620688"/>
            <a:ext cx="9144000" cy="5616624"/>
          </a:xfrm>
          <a:prstGeom prst="frame">
            <a:avLst>
              <a:gd name="adj1" fmla="val 3833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66" charset="0"/>
              <a:ea typeface="ＭＳ Ｐゴシック" pitchFamily="66" charset="-128"/>
              <a:cs typeface="ＭＳ Ｐゴシック" pitchFamily="66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448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  <a:endParaRPr lang="en-US" dirty="0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266706" y="723934"/>
            <a:ext cx="2743944" cy="3218250"/>
          </a:xfrm>
        </p:spPr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Ions, </a:t>
            </a:r>
            <a:b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Energies, </a:t>
            </a:r>
            <a:b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and </a:t>
            </a:r>
            <a:b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</a:br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Flux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59574" y="5085184"/>
            <a:ext cx="2749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Momentum dispersion is </a:t>
            </a:r>
          </a:p>
          <a:p>
            <a:r>
              <a:rPr lang="en-US" sz="1800" dirty="0"/>
              <a:t>given approximately by </a:t>
            </a:r>
          </a:p>
          <a:p>
            <a:r>
              <a:rPr lang="en-US" sz="1800" dirty="0" err="1">
                <a:latin typeface="Symbol" pitchFamily="2" charset="2"/>
              </a:rPr>
              <a:t>d</a:t>
            </a:r>
            <a:r>
              <a:rPr lang="en-US" sz="1800" dirty="0" err="1"/>
              <a:t>p</a:t>
            </a:r>
            <a:r>
              <a:rPr lang="en-US" sz="1800" dirty="0"/>
              <a:t>/p ≈ 0.005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835DE96-752D-B045-95B2-6934605FBF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714806"/>
            <a:ext cx="5981700" cy="57912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Beam Monitoring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7544" y="1556792"/>
            <a:ext cx="2808312" cy="4536504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High flux exposures make use of a large planar ion chamber to measure and cut-off the beam delivery.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Low flux exposures use a 1 cm</a:t>
            </a:r>
            <a:r>
              <a:rPr lang="en-US" sz="1800" baseline="30000" dirty="0"/>
              <a:t>2</a:t>
            </a:r>
            <a:r>
              <a:rPr lang="en-US" sz="1800" dirty="0"/>
              <a:t> plastic scintillator (or scintillator pair in coincidence for proton beam running) to measure and cut-off beam. 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Beam Camera gives real time information on beam status.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  <p:pic>
        <p:nvPicPr>
          <p:cNvPr id="3" name="Picture 2" descr="Ion_Chambe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0481" y="1700808"/>
            <a:ext cx="5378475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000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C4523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Beam Shape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796136" y="1988840"/>
            <a:ext cx="3096344" cy="4040088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/>
              <a:t>Digital beam imager provides real-time information about beam intensity and shape.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Typical beam profiles are the square 20x20 cm</a:t>
            </a:r>
            <a:r>
              <a:rPr lang="en-US" sz="1800" baseline="30000" dirty="0"/>
              <a:t>2</a:t>
            </a:r>
            <a:r>
              <a:rPr lang="en-US" sz="1800" dirty="0"/>
              <a:t> “biology beam”.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“Physics beam” is often a round Gaussian pencil beam, with FWHM of ~1cm.</a:t>
            </a:r>
          </a:p>
          <a:p>
            <a:pPr marL="0" indent="0">
              <a:lnSpc>
                <a:spcPct val="50000"/>
              </a:lnSpc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Collimation down to ~1mm is also possible.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 December 2021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FDEA26-1C34-E344-8EE7-BAFA25F4902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5CFA69-59AF-DA48-9CF3-E19B11B69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51484"/>
            <a:ext cx="540067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988218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66" charset="0"/>
            <a:ea typeface="ＭＳ Ｐゴシック" pitchFamily="66" charset="-128"/>
            <a:cs typeface="ＭＳ Ｐゴシック" pitchFamily="6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66" charset="0"/>
            <a:ea typeface="ＭＳ Ｐゴシック" pitchFamily="66" charset="-128"/>
            <a:cs typeface="ＭＳ Ｐゴシック" pitchFamily="6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22879</TotalTime>
  <Words>1083</Words>
  <Application>Microsoft Macintosh PowerPoint</Application>
  <PresentationFormat>On-screen Show (4:3)</PresentationFormat>
  <Paragraphs>156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Symbol</vt:lpstr>
      <vt:lpstr>Blank Presentation</vt:lpstr>
      <vt:lpstr>Using NSRL as a Test Beam</vt:lpstr>
      <vt:lpstr>Philosophy</vt:lpstr>
      <vt:lpstr>Philosophy (continued)</vt:lpstr>
      <vt:lpstr>NSRL Beamline Design</vt:lpstr>
      <vt:lpstr>What NSRL can do!</vt:lpstr>
      <vt:lpstr>What NSRL cannot do!</vt:lpstr>
      <vt:lpstr>Ions,  Energies,  and  Flux</vt:lpstr>
      <vt:lpstr>Beam Monitoring</vt:lpstr>
      <vt:lpstr>Beam Shape</vt:lpstr>
      <vt:lpstr>Beam Shape</vt:lpstr>
      <vt:lpstr>Time Structure</vt:lpstr>
      <vt:lpstr>Infrastructure: Target Room</vt:lpstr>
      <vt:lpstr>Infrastructure: Access</vt:lpstr>
      <vt:lpstr>Infrastructure: DAQ</vt:lpstr>
      <vt:lpstr>This is where the science happens!</vt:lpstr>
      <vt:lpstr>Examples: PHENIX ZDC</vt:lpstr>
      <vt:lpstr>Summary</vt:lpstr>
    </vt:vector>
  </TitlesOfParts>
  <Company>Mike Sivertz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NSRL Detector Systems</dc:title>
  <dc:creator>Mike Sivertz</dc:creator>
  <cp:lastModifiedBy>Sivertz, Michael</cp:lastModifiedBy>
  <cp:revision>128</cp:revision>
  <cp:lastPrinted>2014-07-18T19:14:13Z</cp:lastPrinted>
  <dcterms:created xsi:type="dcterms:W3CDTF">2010-12-02T21:18:56Z</dcterms:created>
  <dcterms:modified xsi:type="dcterms:W3CDTF">2021-11-29T04:42:51Z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-305293515</vt:i4>
  </property>
  <property fmtid="{D5CDD505-2E9C-101B-9397-08002B2CF9AE}" pid="3" name="_EmailSubject">
    <vt:lpwstr>file</vt:lpwstr>
  </property>
  <property fmtid="{D5CDD505-2E9C-101B-9397-08002B2CF9AE}" pid="4" name="_AuthorEmail">
    <vt:lpwstr>sivertz@bnl.gov</vt:lpwstr>
  </property>
  <property fmtid="{D5CDD505-2E9C-101B-9397-08002B2CF9AE}" pid="5" name="_AuthorEmailDisplayName">
    <vt:lpwstr>Sivertz, Michael</vt:lpwstr>
  </property>
</Properties>
</file>