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24.jpg" ContentType="image/jpg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60" r:id="rId3"/>
    <p:sldId id="261" r:id="rId4"/>
    <p:sldId id="262" r:id="rId5"/>
    <p:sldId id="587" r:id="rId6"/>
    <p:sldId id="588" r:id="rId7"/>
    <p:sldId id="335" r:id="rId8"/>
    <p:sldId id="586" r:id="rId9"/>
    <p:sldId id="589" r:id="rId10"/>
    <p:sldId id="602" r:id="rId11"/>
    <p:sldId id="605" r:id="rId12"/>
    <p:sldId id="606" r:id="rId13"/>
    <p:sldId id="1053" r:id="rId14"/>
    <p:sldId id="1302" r:id="rId15"/>
    <p:sldId id="1304" r:id="rId16"/>
    <p:sldId id="1306" r:id="rId17"/>
    <p:sldId id="1305" r:id="rId18"/>
    <p:sldId id="1307" r:id="rId19"/>
    <p:sldId id="1308" r:id="rId20"/>
    <p:sldId id="583" r:id="rId21"/>
    <p:sldId id="584" r:id="rId22"/>
    <p:sldId id="1303" r:id="rId23"/>
    <p:sldId id="1301" r:id="rId24"/>
    <p:sldId id="25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231224-AA53-3F42-BA7A-D767E8730432}" v="13" dt="2021-12-01T17:45:40.6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77"/>
    <p:restoredTop sz="94694"/>
  </p:normalViewPr>
  <p:slideViewPr>
    <p:cSldViewPr snapToGrid="0" snapToObjects="1">
      <p:cViewPr varScale="1">
        <p:scale>
          <a:sx n="86" d="100"/>
          <a:sy n="86" d="100"/>
        </p:scale>
        <p:origin x="21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  <a:ea typeface="ＭＳ Ｐゴシック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12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9995B0-BB21-F94C-87E5-FDFAF019DA9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12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385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4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Accelerator Test-Beam Capabilities at BNL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12/1/2021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Mark Palmer</a:t>
            </a:r>
          </a:p>
          <a:p>
            <a:r>
              <a:rPr lang="en-US" dirty="0"/>
              <a:t>Snowmass Instrumentation Frontier Topical Group 9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C36DA7-F045-B44B-8565-9838E46B94BA}"/>
              </a:ext>
            </a:extLst>
          </p:cNvPr>
          <p:cNvSpPr txBox="1"/>
          <p:nvPr/>
        </p:nvSpPr>
        <p:spPr>
          <a:xfrm>
            <a:off x="434715" y="1259173"/>
            <a:ext cx="8425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Accelerator Science &amp; Technology Office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FDBCF-417B-F949-8D3C-CAA237713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175123"/>
            <a:ext cx="11105321" cy="647244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</a:rPr>
              <a:t>Nano-structured Fe-based Coatings on Steel</a:t>
            </a:r>
            <a:b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22905-6C46-8441-9AAC-F2ADA4721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81" y="887681"/>
            <a:ext cx="5244098" cy="5159828"/>
          </a:xfrm>
        </p:spPr>
        <p:txBody>
          <a:bodyPr/>
          <a:lstStyle/>
          <a:p>
            <a: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</a:rPr>
              <a:t>BNL studies demonstrated the remarkable ability of </a:t>
            </a:r>
            <a:r>
              <a:rPr lang="en-US" altLang="en-US" dirty="0" err="1">
                <a:solidFill>
                  <a:srgbClr val="000000"/>
                </a:solidFill>
                <a:latin typeface="Arial Narrow" panose="020B0604020202020204" pitchFamily="34" charset="0"/>
              </a:rPr>
              <a:t>nano</a:t>
            </a:r>
            <a: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</a:rPr>
              <a:t>-structured coatings to remain amorphous under intense proton irradiation.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797ED5-C19B-234D-B551-D0B1F6DE3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8" descr="C:\Users\simos\Desktop\PAPER_Preparation_ALL\NanoCOATINGS_All\amFe_Steel_COATING\amFe_INLUDING_pIRRAD\CERAMICS_Submission_amFe_on_STEEL\IMG_20160220_072227510_HDR.jpg">
            <a:extLst>
              <a:ext uri="{FF2B5EF4-FFF2-40B4-BE49-F238E27FC236}">
                <a16:creationId xmlns:a16="http://schemas.microsoft.com/office/drawing/2014/main" id="{34A65063-AF9F-5E4C-8285-7AFE00008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04" y="2840671"/>
            <a:ext cx="4733930" cy="276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:\Users\simos\Desktop\PAPER_Preparation_ALL\NanoCOATINGS_All\amFe_Steel_COATING\amFe_INLUDING_pIRRAD\CERAMICS_Submission_amFe_on_STEEL\CTE_pDPA.bmp">
            <a:extLst>
              <a:ext uri="{FF2B5EF4-FFF2-40B4-BE49-F238E27FC236}">
                <a16:creationId xmlns:a16="http://schemas.microsoft.com/office/drawing/2014/main" id="{D617F459-B235-3A48-8626-19742B28C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983" y="2791082"/>
            <a:ext cx="3327617" cy="334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67FE699C-07D9-4A4D-8177-3625E2DBA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12" y="754343"/>
            <a:ext cx="3887788" cy="282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id="{5EF632F5-269F-D046-9FD2-8B62D460D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112" y="3528359"/>
            <a:ext cx="3798888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263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FD3EA-1A3F-6C4A-9186-12F92364B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2" descr="Fg_new1_zm1">
            <a:extLst>
              <a:ext uri="{FF2B5EF4-FFF2-40B4-BE49-F238E27FC236}">
                <a16:creationId xmlns:a16="http://schemas.microsoft.com/office/drawing/2014/main" id="{99AB5A5A-17C1-1A40-9211-C5BAD192B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2" y="644314"/>
            <a:ext cx="2331720" cy="194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Zoom_Te_inclusions">
            <a:extLst>
              <a:ext uri="{FF2B5EF4-FFF2-40B4-BE49-F238E27FC236}">
                <a16:creationId xmlns:a16="http://schemas.microsoft.com/office/drawing/2014/main" id="{B2F6C3E0-C39C-6F42-AD97-9DA0824E5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25" y="2601990"/>
            <a:ext cx="2286000" cy="219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8A6488E5-3FBC-E245-B72A-16C34A782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" t="1871" r="2121" b="10742"/>
          <a:stretch>
            <a:fillRect/>
          </a:stretch>
        </p:blipFill>
        <p:spPr bwMode="auto">
          <a:xfrm>
            <a:off x="40778" y="4911433"/>
            <a:ext cx="3013075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3">
            <a:extLst>
              <a:ext uri="{FF2B5EF4-FFF2-40B4-BE49-F238E27FC236}">
                <a16:creationId xmlns:a16="http://schemas.microsoft.com/office/drawing/2014/main" id="{50BBD0F7-94C9-9F43-B996-31F936EE6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79" y="0"/>
            <a:ext cx="2657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CZT crystals</a:t>
            </a:r>
          </a:p>
        </p:txBody>
      </p:sp>
      <p:pic>
        <p:nvPicPr>
          <p:cNvPr id="9" name="Picture 6" descr="Fig1_ATLAS_ZDC_expected_DOSE_Rev1">
            <a:extLst>
              <a:ext uri="{FF2B5EF4-FFF2-40B4-BE49-F238E27FC236}">
                <a16:creationId xmlns:a16="http://schemas.microsoft.com/office/drawing/2014/main" id="{29B8467D-8BB7-FE41-BA0B-572CE0175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812" y="831089"/>
            <a:ext cx="2286000" cy="1895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test1_linear">
            <a:extLst>
              <a:ext uri="{FF2B5EF4-FFF2-40B4-BE49-F238E27FC236}">
                <a16:creationId xmlns:a16="http://schemas.microsoft.com/office/drawing/2014/main" id="{25593215-6021-1D40-A925-B121C8C9F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1398"/>
          <a:stretch>
            <a:fillRect/>
          </a:stretch>
        </p:blipFill>
        <p:spPr bwMode="auto">
          <a:xfrm>
            <a:off x="3103152" y="4827587"/>
            <a:ext cx="270192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P+n2_melt">
            <a:extLst>
              <a:ext uri="{FF2B5EF4-FFF2-40B4-BE49-F238E27FC236}">
                <a16:creationId xmlns:a16="http://schemas.microsoft.com/office/drawing/2014/main" id="{39640707-428F-CC44-AA2F-ED01B0075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586" y="2815277"/>
            <a:ext cx="2286000" cy="168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4">
            <a:extLst>
              <a:ext uri="{FF2B5EF4-FFF2-40B4-BE49-F238E27FC236}">
                <a16:creationId xmlns:a16="http://schemas.microsoft.com/office/drawing/2014/main" id="{7C26B3D2-294D-2340-AFEA-AA27E5F48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5186" y="0"/>
            <a:ext cx="30381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1113" indent="-11113" algn="ctr">
              <a:spcBef>
                <a:spcPct val="0"/>
              </a:spcBef>
              <a:buClrTx/>
              <a:buSzTx/>
              <a:buNone/>
            </a:pPr>
            <a:r>
              <a:rPr lang="en-US" altLang="en-US" dirty="0"/>
              <a:t>SiO</a:t>
            </a:r>
            <a:r>
              <a:rPr lang="en-US" altLang="en-US" baseline="-25000" dirty="0"/>
              <a:t>2</a:t>
            </a:r>
            <a:r>
              <a:rPr lang="en-US" altLang="en-US" dirty="0"/>
              <a:t>:</a:t>
            </a:r>
            <a:r>
              <a:rPr lang="en-US" altLang="en-US" baseline="-25000" dirty="0"/>
              <a:t>  </a:t>
            </a:r>
            <a:r>
              <a:rPr lang="en-US" altLang="en-US" dirty="0"/>
              <a:t>LHC </a:t>
            </a:r>
            <a:br>
              <a:rPr lang="en-US" altLang="en-US" dirty="0"/>
            </a:br>
            <a:r>
              <a:rPr lang="en-US" altLang="en-US" dirty="0"/>
              <a:t>0-degree calorimeter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C4DE0591-29AB-834D-82ED-E4AE6B1DF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582" y="0"/>
            <a:ext cx="3733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Rare-earth magnets</a:t>
            </a: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360864A6-04E8-CF47-B0F7-48FD37C90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820" y="838592"/>
            <a:ext cx="2743200" cy="2649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 descr="C:\Users\simos\Desktop\PAPER_Preparation_Materials\FRIB_FFT_NIM\REVISED_NIM_Comments\Figure 8 update.bmp">
            <a:extLst>
              <a:ext uri="{FF2B5EF4-FFF2-40B4-BE49-F238E27FC236}">
                <a16:creationId xmlns:a16="http://schemas.microsoft.com/office/drawing/2014/main" id="{87915974-6BDD-204C-8902-F842D9786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242" y="3739860"/>
            <a:ext cx="2743200" cy="271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4">
            <a:extLst>
              <a:ext uri="{FF2B5EF4-FFF2-40B4-BE49-F238E27FC236}">
                <a16:creationId xmlns:a16="http://schemas.microsoft.com/office/drawing/2014/main" id="{7E26419D-F7DD-134A-BA01-DC17910B6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7930" y="0"/>
            <a:ext cx="4419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 err="1"/>
              <a:t>Ferrofluidics</a:t>
            </a:r>
            <a:endParaRPr lang="en-US" altLang="en-US" sz="2400" dirty="0"/>
          </a:p>
          <a:p>
            <a:pPr lvl="1"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Arial Narrow" panose="020B0604020202020204" pitchFamily="34" charset="0"/>
              </a:rPr>
              <a:t>Performance Degradation of Ferrofluidic Feedthroughs in a Mixed Irradiation Field</a:t>
            </a:r>
          </a:p>
        </p:txBody>
      </p:sp>
      <p:pic>
        <p:nvPicPr>
          <p:cNvPr id="17" name="Picture 2" descr="C:\Users\simos\Desktop\PAPER_Preparation_ALL\NdFeB_PrFeB_Magnets\Paper_Magnets_IEEEE\Up2FINAL_versions\Fig_5a.tif">
            <a:extLst>
              <a:ext uri="{FF2B5EF4-FFF2-40B4-BE49-F238E27FC236}">
                <a16:creationId xmlns:a16="http://schemas.microsoft.com/office/drawing/2014/main" id="{E66E2786-5BD1-DB4A-8F48-810ED2ABE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8" t="6396"/>
          <a:stretch>
            <a:fillRect/>
          </a:stretch>
        </p:blipFill>
        <p:spPr bwMode="auto">
          <a:xfrm>
            <a:off x="8633361" y="1021429"/>
            <a:ext cx="3542642" cy="204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8" descr="G:\FRIB_Paper_NIM\REVISED_NIM_Comments\Fig_12.bmp">
            <a:extLst>
              <a:ext uri="{FF2B5EF4-FFF2-40B4-BE49-F238E27FC236}">
                <a16:creationId xmlns:a16="http://schemas.microsoft.com/office/drawing/2014/main" id="{B3EE85C2-A0D8-834C-B3FD-41FC48B6B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" r="-90"/>
          <a:stretch>
            <a:fillRect/>
          </a:stretch>
        </p:blipFill>
        <p:spPr bwMode="auto">
          <a:xfrm>
            <a:off x="8701563" y="3088595"/>
            <a:ext cx="3490437" cy="287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>
            <a:extLst>
              <a:ext uri="{FF2B5EF4-FFF2-40B4-BE49-F238E27FC236}">
                <a16:creationId xmlns:a16="http://schemas.microsoft.com/office/drawing/2014/main" id="{96D51CB3-01C6-D641-9AA5-7311BC00B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506" y="5860357"/>
            <a:ext cx="43379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b="1" dirty="0">
                <a:latin typeface="Arial Narrow" panose="020B0604020202020204" pitchFamily="34" charset="0"/>
              </a:rPr>
              <a:t>FF static torque vs. the inverse of displacement time </a:t>
            </a:r>
            <a:br>
              <a:rPr lang="en-US" altLang="en-US" sz="1200" b="1" dirty="0">
                <a:latin typeface="Arial Narrow" panose="020B0604020202020204" pitchFamily="34" charset="0"/>
              </a:rPr>
            </a:br>
            <a:r>
              <a:rPr lang="en-US" altLang="en-US" sz="1200" b="1" dirty="0">
                <a:latin typeface="Arial Narrow" panose="020B0604020202020204" pitchFamily="34" charset="0"/>
              </a:rPr>
              <a:t>(1/t</a:t>
            </a:r>
            <a:r>
              <a:rPr lang="en-US" altLang="en-US" sz="1200" b="1" baseline="-25000" dirty="0">
                <a:latin typeface="Arial Narrow" panose="020B0604020202020204" pitchFamily="34" charset="0"/>
              </a:rPr>
              <a:t>d</a:t>
            </a:r>
            <a:r>
              <a:rPr lang="en-US" altLang="en-US" sz="1200" b="1" dirty="0">
                <a:latin typeface="Arial Narrow" panose="020B0604020202020204" pitchFamily="34" charset="0"/>
              </a:rPr>
              <a:t>) following rotational speed cycles up to 5,000 rpm</a:t>
            </a:r>
          </a:p>
        </p:txBody>
      </p:sp>
    </p:spTree>
    <p:extLst>
      <p:ext uri="{BB962C8B-B14F-4D97-AF65-F5344CB8AC3E}">
        <p14:creationId xmlns:p14="http://schemas.microsoft.com/office/powerpoint/2010/main" val="3377140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899BC8-FB8C-614B-A8B9-6A1E6239FD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sz="1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D173AF-0157-DC44-82A2-97E7AD77F0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NASA Space Radiation Laboratory (NSRL)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93C5DA-A271-6D4E-AAFB-7B335145D1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See also next talk by Mike </a:t>
            </a:r>
            <a:r>
              <a:rPr lang="en-US" dirty="0" err="1"/>
              <a:t>Sivertz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79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>
                <a:latin typeface="Helvetica" charset="0"/>
                <a:ea typeface="ＭＳ Ｐゴシック" charset="0"/>
              </a:rPr>
              <a:t>NASA Space Radiation Laboratory (NSRL)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77081" y="1022601"/>
            <a:ext cx="7620318" cy="515982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Helvetica" charset="0"/>
              </a:rPr>
              <a:t>Started in 2003, simulates galactic radiation for human space flight</a:t>
            </a:r>
          </a:p>
          <a:p>
            <a:pPr lvl="1" eaLnBrk="1" hangingPunct="1">
              <a:defRPr/>
            </a:pPr>
            <a:r>
              <a:rPr lang="en-US" dirty="0">
                <a:latin typeface="Helvetica" charset="0"/>
              </a:rPr>
              <a:t>Heavy ion beams from AGS Booster</a:t>
            </a:r>
          </a:p>
          <a:p>
            <a:pPr lvl="1" eaLnBrk="1" hangingPunct="1">
              <a:defRPr/>
            </a:pPr>
            <a:r>
              <a:rPr lang="en-US" dirty="0">
                <a:latin typeface="Helvetica" charset="0"/>
              </a:rPr>
              <a:t>Electron Beam Ion Source (EBIS) </a:t>
            </a:r>
            <a:br>
              <a:rPr lang="en-US" dirty="0">
                <a:latin typeface="Helvetica" charset="0"/>
              </a:rPr>
            </a:br>
            <a:r>
              <a:rPr lang="en-US" dirty="0">
                <a:latin typeface="Helvetica" charset="0"/>
              </a:rPr>
              <a:t>provides all necessary ion beams</a:t>
            </a:r>
          </a:p>
          <a:p>
            <a:pPr lvl="1" eaLnBrk="1" hangingPunct="1">
              <a:defRPr/>
            </a:pPr>
            <a:r>
              <a:rPr lang="en-US" dirty="0">
                <a:latin typeface="Helvetica" charset="0"/>
              </a:rPr>
              <a:t>New laser ion source for EBIS allows</a:t>
            </a:r>
            <a:br>
              <a:rPr lang="en-US" dirty="0">
                <a:latin typeface="Helvetica" charset="0"/>
              </a:rPr>
            </a:br>
            <a:r>
              <a:rPr lang="en-US" dirty="0">
                <a:latin typeface="Helvetica" charset="0"/>
              </a:rPr>
              <a:t>for rapid species switching to simulate </a:t>
            </a:r>
            <a:br>
              <a:rPr lang="en-US" dirty="0">
                <a:latin typeface="Helvetica" charset="0"/>
              </a:rPr>
            </a:br>
            <a:r>
              <a:rPr lang="en-US" dirty="0">
                <a:latin typeface="Helvetica" charset="0"/>
              </a:rPr>
              <a:t>energy and species spectrum of deep space radiation field</a:t>
            </a:r>
          </a:p>
          <a:p>
            <a:pPr marL="109537" lvl="1" indent="0">
              <a:buNone/>
              <a:defRPr/>
            </a:pPr>
            <a:endParaRPr lang="en-US" sz="1500" dirty="0">
              <a:latin typeface="Helvetica" charset="0"/>
            </a:endParaRPr>
          </a:p>
          <a:p>
            <a:pPr eaLnBrk="1" hangingPunct="1">
              <a:defRPr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Helvetica" charset="0"/>
              </a:rPr>
              <a:t>Additional uses of NSRL</a:t>
            </a:r>
          </a:p>
          <a:p>
            <a:pPr lvl="1" eaLnBrk="1" hangingPunct="1">
              <a:defRPr/>
            </a:pPr>
            <a:r>
              <a:rPr lang="en-US" dirty="0">
                <a:latin typeface="Helvetica" charset="0"/>
              </a:rPr>
              <a:t>Radiation effects studies (rapidly growing demand for satellite electronics testing)</a:t>
            </a:r>
          </a:p>
          <a:p>
            <a:pPr lvl="1" eaLnBrk="1" hangingPunct="1">
              <a:defRPr/>
            </a:pPr>
            <a:r>
              <a:rPr lang="en-US" dirty="0">
                <a:latin typeface="Helvetica" charset="0"/>
              </a:rPr>
              <a:t>R&amp;D of ion beam cancer treatment</a:t>
            </a:r>
          </a:p>
          <a:p>
            <a:pPr lvl="1" eaLnBrk="1" hangingPunct="1">
              <a:defRPr/>
            </a:pPr>
            <a:r>
              <a:rPr lang="en-US" dirty="0">
                <a:latin typeface="Helvetica" charset="0"/>
              </a:rPr>
              <a:t>Agreement with NASA in place for non-NASA users (“non-designated user facility”)</a:t>
            </a:r>
          </a:p>
        </p:txBody>
      </p:sp>
      <p:pic>
        <p:nvPicPr>
          <p:cNvPr id="41987" name="Picture 2" descr="nsrl_tunn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494" y="3886200"/>
            <a:ext cx="3509963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919" y="1028700"/>
            <a:ext cx="36226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356997-8BEC-E847-86E8-29FE1137585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898648" y="6336792"/>
            <a:ext cx="64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BNL Science Council Meeting - September 10, 2019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45AF0D-BD17-C149-96DF-9B2665665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55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C4AFBC-CCD2-7640-A25F-497157886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 sz="1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D03009C-B135-6244-9107-338F995F11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AGS Future Possibilities: HEET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9EC346-73A5-F243-B409-D60C457EAE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98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23CAC5-B0F4-6340-8C78-8FCE6A094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974" y="0"/>
            <a:ext cx="11049000" cy="1325563"/>
          </a:xfrm>
        </p:spPr>
        <p:txBody>
          <a:bodyPr/>
          <a:lstStyle/>
          <a:p>
            <a:r>
              <a:rPr lang="en-US" dirty="0"/>
              <a:t>Proposed High Energy Effects Testing  Beamline - HEET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B1488B-9BD9-CD4F-A364-C5AAF4657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9EF407-266A-0B43-9D9A-16ACB72D1A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4018"/>
          <a:stretch/>
        </p:blipFill>
        <p:spPr>
          <a:xfrm>
            <a:off x="237995" y="1321089"/>
            <a:ext cx="11954005" cy="553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906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066700-C33E-8E45-B98A-6EF695020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HEET Overview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0385D-CDD7-D146-A2C3-A67442143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Large range of beam energies (e.g., </a:t>
            </a:r>
            <a:r>
              <a:rPr lang="en-US" b="1" dirty="0"/>
              <a:t>40 -2000 MeV/n Fe21+ions</a:t>
            </a:r>
            <a:r>
              <a:rPr lang="en-US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Large number of available ion species (e.g., </a:t>
            </a:r>
            <a:r>
              <a:rPr lang="en-US" b="1" dirty="0"/>
              <a:t>H to U [Z = 1 to 92] </a:t>
            </a:r>
            <a:r>
              <a:rPr lang="en-US" dirty="0"/>
              <a:t>and more)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Fast energy change (minutes)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Fast switching of ions (minutes)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3D Uniform Beams</a:t>
            </a:r>
          </a:p>
          <a:p>
            <a:pPr marL="914400" lvl="1" indent="-457200"/>
            <a:r>
              <a:rPr lang="en-US" dirty="0"/>
              <a:t>Square uniform beam sizes from </a:t>
            </a:r>
            <a:r>
              <a:rPr lang="en-US" b="1" dirty="0"/>
              <a:t>1 cm2 to 400 cm</a:t>
            </a:r>
            <a:r>
              <a:rPr lang="en-US" b="1" baseline="30000" dirty="0"/>
              <a:t>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Pencil</a:t>
            </a:r>
            <a:r>
              <a:rPr lang="en-US" b="1" dirty="0"/>
              <a:t> </a:t>
            </a:r>
            <a:r>
              <a:rPr lang="en-US" dirty="0"/>
              <a:t>beams on the scale of 1 cm rms (Smaller also possible)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Many operational similarities to NSRL (next talk by M. </a:t>
            </a:r>
            <a:r>
              <a:rPr lang="en-US" dirty="0" err="1"/>
              <a:t>Sivertz</a:t>
            </a:r>
            <a:r>
              <a:rPr lang="en-US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If approved, could be online in 3-4 years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A21E55-61DB-8F46-A4FF-7DB679755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25706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7D25EE-360D-AD43-A4A4-CF649F02A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17</a:t>
            </a:fld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E15861-BA5F-D141-B37B-80829C4FF2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846"/>
          <a:stretch/>
        </p:blipFill>
        <p:spPr>
          <a:xfrm>
            <a:off x="292080" y="127973"/>
            <a:ext cx="11747528" cy="6084937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145A33F-E920-5C43-ADC9-1D9D182454CA}"/>
              </a:ext>
            </a:extLst>
          </p:cNvPr>
          <p:cNvSpPr/>
          <p:nvPr/>
        </p:nvSpPr>
        <p:spPr>
          <a:xfrm>
            <a:off x="6651321" y="5649238"/>
            <a:ext cx="4096011" cy="9519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Courtesy:  K. Brown</a:t>
            </a:r>
          </a:p>
        </p:txBody>
      </p:sp>
    </p:spTree>
    <p:extLst>
      <p:ext uri="{BB962C8B-B14F-4D97-AF65-F5344CB8AC3E}">
        <p14:creationId xmlns:p14="http://schemas.microsoft.com/office/powerpoint/2010/main" val="4067328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2F4399-53AE-DF45-A0DF-E508F5900B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37F5C1-0984-EA41-81AC-1F2BF8F9C5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Capabilities:  </a:t>
            </a:r>
            <a:br>
              <a:rPr lang="en-US" dirty="0"/>
            </a:br>
            <a:r>
              <a:rPr lang="en-US" dirty="0"/>
              <a:t>ATF &amp; NSLS-II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264242-3277-CB4E-B2B9-346420A394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09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D32F0E-25CF-4E4A-8374-555720A3B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9625"/>
            <a:ext cx="11049000" cy="1325563"/>
          </a:xfrm>
        </p:spPr>
        <p:txBody>
          <a:bodyPr/>
          <a:lstStyle/>
          <a:p>
            <a:r>
              <a:rPr lang="en-US" dirty="0"/>
              <a:t>Accelerator Test Facility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098E2-8277-B04A-8642-E580D4F8E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1049311"/>
            <a:ext cx="7238376" cy="2218545"/>
          </a:xfrm>
        </p:spPr>
        <p:txBody>
          <a:bodyPr>
            <a:normAutofit fontScale="92500" lnSpcReduction="20000"/>
          </a:bodyPr>
          <a:lstStyle/>
          <a:p>
            <a:pPr marL="14288" indent="-14288"/>
            <a:r>
              <a:rPr lang="en-US" dirty="0"/>
              <a:t>Primary mission is development of advanced accelerator and laser concepts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High brightness electron beam available for a range of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18-75 MeV electrons, 1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 emittance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~10 </a:t>
            </a:r>
            <a:r>
              <a:rPr lang="en-US" dirty="0" err="1"/>
              <a:t>pC</a:t>
            </a:r>
            <a:r>
              <a:rPr lang="en-US" dirty="0"/>
              <a:t> - 3 </a:t>
            </a:r>
            <a:r>
              <a:rPr lang="en-US" dirty="0" err="1"/>
              <a:t>nC</a:t>
            </a:r>
            <a:r>
              <a:rPr lang="en-US" dirty="0"/>
              <a:t> bunch currents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C26F44-C459-FE4E-95DE-0F927B465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98404B-C2F4-A341-9A93-DDF735D98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180" y="3284824"/>
            <a:ext cx="7550557" cy="357317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269079F-4F02-8A4B-AF8E-1290F08DBAED}"/>
              </a:ext>
            </a:extLst>
          </p:cNvPr>
          <p:cNvGrpSpPr/>
          <p:nvPr/>
        </p:nvGrpSpPr>
        <p:grpSpPr>
          <a:xfrm>
            <a:off x="7869836" y="0"/>
            <a:ext cx="4499743" cy="4437089"/>
            <a:chOff x="7869836" y="0"/>
            <a:chExt cx="4499743" cy="443708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1939859-A584-634C-B41C-35AD08BA8006}"/>
                </a:ext>
              </a:extLst>
            </p:cNvPr>
            <p:cNvSpPr/>
            <p:nvPr/>
          </p:nvSpPr>
          <p:spPr>
            <a:xfrm>
              <a:off x="7869836" y="0"/>
              <a:ext cx="4322164" cy="443708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F5EC883-89CF-A743-9605-C0FD387B34DA}"/>
                </a:ext>
              </a:extLst>
            </p:cNvPr>
            <p:cNvGrpSpPr/>
            <p:nvPr/>
          </p:nvGrpSpPr>
          <p:grpSpPr>
            <a:xfrm>
              <a:off x="7930494" y="0"/>
              <a:ext cx="4439085" cy="2979697"/>
              <a:chOff x="2760632" y="3210986"/>
              <a:chExt cx="4439085" cy="2979697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337213C-99C3-B74F-8120-871B497FAA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60632" y="3210986"/>
                <a:ext cx="4008467" cy="2979697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6A8B8BC-9652-364E-AE43-396FD61B235D}"/>
                  </a:ext>
                </a:extLst>
              </p:cNvPr>
              <p:cNvSpPr txBox="1"/>
              <p:nvPr/>
            </p:nvSpPr>
            <p:spPr>
              <a:xfrm>
                <a:off x="4574366" y="3625850"/>
                <a:ext cx="861234" cy="22860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Periscope body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27EF656-9815-374E-9484-0485D089EB8C}"/>
                  </a:ext>
                </a:extLst>
              </p:cNvPr>
              <p:cNvSpPr txBox="1"/>
              <p:nvPr/>
            </p:nvSpPr>
            <p:spPr>
              <a:xfrm>
                <a:off x="6338483" y="4539251"/>
                <a:ext cx="861234" cy="22860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Azimuth Motor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4E69FB3-B5C8-5A4D-BA21-19325E3F6168}"/>
                  </a:ext>
                </a:extLst>
              </p:cNvPr>
              <p:cNvSpPr txBox="1"/>
              <p:nvPr/>
            </p:nvSpPr>
            <p:spPr>
              <a:xfrm>
                <a:off x="5516531" y="5237235"/>
                <a:ext cx="1266452" cy="953448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Narrow angle camera, camera optics, rad- protected </a:t>
                </a:r>
                <a:r>
                  <a:rPr lang="en-US" sz="9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20M Pixel CMOS detector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10E81F2-E6D6-584B-BD3F-8B871AF9AA74}"/>
                  </a:ext>
                </a:extLst>
              </p:cNvPr>
              <p:cNvSpPr/>
              <p:nvPr/>
            </p:nvSpPr>
            <p:spPr>
              <a:xfrm>
                <a:off x="3689350" y="5613400"/>
                <a:ext cx="438150" cy="1460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B15E567-A333-6147-9975-9135B92ED1D5}"/>
                  </a:ext>
                </a:extLst>
              </p:cNvPr>
              <p:cNvSpPr txBox="1"/>
              <p:nvPr/>
            </p:nvSpPr>
            <p:spPr>
              <a:xfrm>
                <a:off x="3587532" y="5530850"/>
                <a:ext cx="781486" cy="22860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Tilt mirror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4CAA4EC-7A42-0541-B599-DAF26B1F9A68}"/>
                  </a:ext>
                </a:extLst>
              </p:cNvPr>
              <p:cNvSpPr txBox="1"/>
              <p:nvPr/>
            </p:nvSpPr>
            <p:spPr>
              <a:xfrm>
                <a:off x="3156915" y="5860766"/>
                <a:ext cx="861234" cy="22860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 camera assembly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3D43032-EB0A-0C4D-ACD6-3C1E9B999C44}"/>
                </a:ext>
              </a:extLst>
            </p:cNvPr>
            <p:cNvGrpSpPr/>
            <p:nvPr/>
          </p:nvGrpSpPr>
          <p:grpSpPr>
            <a:xfrm>
              <a:off x="10751939" y="2860471"/>
              <a:ext cx="1440061" cy="1553544"/>
              <a:chOff x="6990547" y="1341751"/>
              <a:chExt cx="1440061" cy="1553544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2B00719-0570-524D-87B6-52BCFD30F5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90547" y="1341751"/>
                <a:ext cx="1440061" cy="1553544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9642C55-069C-C948-97BF-9631D818C938}"/>
                  </a:ext>
                </a:extLst>
              </p:cNvPr>
              <p:cNvSpPr txBox="1"/>
              <p:nvPr/>
            </p:nvSpPr>
            <p:spPr>
              <a:xfrm>
                <a:off x="7253377" y="1430005"/>
                <a:ext cx="914400" cy="242806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ctr">
                <a:noAutofit/>
              </a:bodyPr>
              <a:lstStyle/>
              <a:p>
                <a:pPr algn="ctr"/>
                <a:r>
                  <a:rPr lang="en-US" sz="800" b="1" dirty="0">
                    <a:solidFill>
                      <a:srgbClr val="FFFF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CMOS CMV20000 detector</a:t>
                </a:r>
                <a:endParaRPr lang="en-US" sz="800" b="1" dirty="0">
                  <a:solidFill>
                    <a:srgbClr val="FFFF00"/>
                  </a:solidFill>
                </a:endParaRPr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324ABAAE-8E15-A84F-91A8-D1362682BBD7}"/>
              </a:ext>
            </a:extLst>
          </p:cNvPr>
          <p:cNvSpPr/>
          <p:nvPr/>
        </p:nvSpPr>
        <p:spPr>
          <a:xfrm>
            <a:off x="2068643" y="3282845"/>
            <a:ext cx="3867462" cy="959371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Adjustable Aperture Diamond Detector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Applied Diamond, Inc.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09C7A21-3BDC-AE4A-B41D-7855350F863D}"/>
              </a:ext>
            </a:extLst>
          </p:cNvPr>
          <p:cNvSpPr/>
          <p:nvPr/>
        </p:nvSpPr>
        <p:spPr>
          <a:xfrm>
            <a:off x="7917305" y="3013024"/>
            <a:ext cx="2845633" cy="1366602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NASA’s New Frontier’s Homesteader Program, APIC concept component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00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71">
            <a:extLst>
              <a:ext uri="{FF2B5EF4-FFF2-40B4-BE49-F238E27FC236}">
                <a16:creationId xmlns:a16="http://schemas.microsoft.com/office/drawing/2014/main" id="{2782E22C-6980-7E45-B6A8-E6C432787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758" y="1"/>
            <a:ext cx="11049000" cy="554804"/>
          </a:xfrm>
        </p:spPr>
        <p:txBody>
          <a:bodyPr>
            <a:normAutofit fontScale="90000"/>
          </a:bodyPr>
          <a:lstStyle/>
          <a:p>
            <a:r>
              <a:rPr lang="en-US" dirty="0"/>
              <a:t>The Brookhaven Accelerator Complex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F19AD9-012F-AE4B-B28B-B81DB3E7C7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07A2650B-2DA2-544B-A4FB-60EBC8B93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567" y="3471446"/>
            <a:ext cx="4475091" cy="3364992"/>
          </a:xfrm>
          <a:prstGeom prst="rect">
            <a:avLst/>
          </a:prstGeom>
          <a:ln w="25400">
            <a:solidFill>
              <a:schemeClr val="bg2">
                <a:lumMod val="20000"/>
                <a:lumOff val="80000"/>
              </a:schemeClr>
            </a:solidFill>
          </a:ln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F36A99F8-B7A5-AE4B-8C52-802AB9865F45}"/>
              </a:ext>
            </a:extLst>
          </p:cNvPr>
          <p:cNvSpPr txBox="1"/>
          <p:nvPr/>
        </p:nvSpPr>
        <p:spPr>
          <a:xfrm>
            <a:off x="10893538" y="6386061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NSLS-II</a:t>
            </a:r>
          </a:p>
        </p:txBody>
      </p:sp>
      <p:grpSp>
        <p:nvGrpSpPr>
          <p:cNvPr id="5" name="Group 1">
            <a:extLst>
              <a:ext uri="{FF2B5EF4-FFF2-40B4-BE49-F238E27FC236}">
                <a16:creationId xmlns:a16="http://schemas.microsoft.com/office/drawing/2014/main" id="{902C9BCE-E999-7A42-9B36-D758103259D9}"/>
              </a:ext>
            </a:extLst>
          </p:cNvPr>
          <p:cNvGrpSpPr>
            <a:grpSpLocks/>
          </p:cNvGrpSpPr>
          <p:nvPr/>
        </p:nvGrpSpPr>
        <p:grpSpPr bwMode="auto">
          <a:xfrm>
            <a:off x="173643" y="513700"/>
            <a:ext cx="9114195" cy="4243227"/>
            <a:chOff x="-52388" y="852614"/>
            <a:chExt cx="9196388" cy="4572001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9B0BE25B-67E0-A844-BA2F-A442821193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24" b="20947"/>
            <a:stretch>
              <a:fillRect/>
            </a:stretch>
          </p:blipFill>
          <p:spPr bwMode="auto">
            <a:xfrm>
              <a:off x="0" y="852614"/>
              <a:ext cx="9144000" cy="4572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3">
              <a:extLst>
                <a:ext uri="{FF2B5EF4-FFF2-40B4-BE49-F238E27FC236}">
                  <a16:creationId xmlns:a16="http://schemas.microsoft.com/office/drawing/2014/main" id="{1F57940A-1398-434A-85FC-25915DEA9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4400" y="940788"/>
              <a:ext cx="7924800" cy="1676400"/>
            </a:xfrm>
            <a:prstGeom prst="ellips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8" name="Oval 4">
              <a:extLst>
                <a:ext uri="{FF2B5EF4-FFF2-40B4-BE49-F238E27FC236}">
                  <a16:creationId xmlns:a16="http://schemas.microsoft.com/office/drawing/2014/main" id="{F4D5BB61-3524-8142-BE58-B283D43FA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4400" y="972538"/>
              <a:ext cx="7924800" cy="1676400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9" name="Line 5">
              <a:extLst>
                <a:ext uri="{FF2B5EF4-FFF2-40B4-BE49-F238E27FC236}">
                  <a16:creationId xmlns:a16="http://schemas.microsoft.com/office/drawing/2014/main" id="{80AA2CFF-71AD-7948-BCA2-71AD4E8D01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00400" y="2845788"/>
              <a:ext cx="304800" cy="45720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6">
              <a:extLst>
                <a:ext uri="{FF2B5EF4-FFF2-40B4-BE49-F238E27FC236}">
                  <a16:creationId xmlns:a16="http://schemas.microsoft.com/office/drawing/2014/main" id="{DB77EE71-DC2B-5E42-A9C4-1E10330813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00400" y="3302988"/>
              <a:ext cx="76200" cy="53340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rc 7">
              <a:extLst>
                <a:ext uri="{FF2B5EF4-FFF2-40B4-BE49-F238E27FC236}">
                  <a16:creationId xmlns:a16="http://schemas.microsoft.com/office/drawing/2014/main" id="{54EF012C-4F19-FF4C-BD61-127D29054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0400" y="2540988"/>
              <a:ext cx="304800" cy="304800"/>
            </a:xfrm>
            <a:custGeom>
              <a:avLst/>
              <a:gdLst>
                <a:gd name="T0" fmla="*/ 0 w 21600"/>
                <a:gd name="T1" fmla="*/ 0 h 25397"/>
                <a:gd name="T2" fmla="*/ 2147483647 w 21600"/>
                <a:gd name="T3" fmla="*/ 2147483647 h 25397"/>
                <a:gd name="T4" fmla="*/ 0 w 21600"/>
                <a:gd name="T5" fmla="*/ 2147483647 h 25397"/>
                <a:gd name="T6" fmla="*/ 0 60000 65536"/>
                <a:gd name="T7" fmla="*/ 0 60000 65536"/>
                <a:gd name="T8" fmla="*/ 0 60000 65536"/>
                <a:gd name="T9" fmla="*/ 0 w 21600"/>
                <a:gd name="T10" fmla="*/ 0 h 25397"/>
                <a:gd name="T11" fmla="*/ 21600 w 21600"/>
                <a:gd name="T12" fmla="*/ 25397 h 253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5397" fill="none" extrusionOk="0">
                  <a:moveTo>
                    <a:pt x="0" y="-1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2873"/>
                    <a:pt x="21487" y="24143"/>
                    <a:pt x="21263" y="25396"/>
                  </a:cubicBezTo>
                </a:path>
                <a:path w="21600" h="25397" stroke="0" extrusionOk="0">
                  <a:moveTo>
                    <a:pt x="0" y="-1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2873"/>
                    <a:pt x="21487" y="24143"/>
                    <a:pt x="21263" y="25396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A82333E-81BA-4F4D-9486-5E8C1D50B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5200" y="2628300"/>
              <a:ext cx="539750" cy="228600"/>
            </a:xfrm>
            <a:custGeom>
              <a:avLst/>
              <a:gdLst>
                <a:gd name="T0" fmla="*/ 0 w 288"/>
                <a:gd name="T1" fmla="*/ 2147483647 h 144"/>
                <a:gd name="T2" fmla="*/ 2147483647 w 288"/>
                <a:gd name="T3" fmla="*/ 2147483647 h 144"/>
                <a:gd name="T4" fmla="*/ 2147483647 w 288"/>
                <a:gd name="T5" fmla="*/ 0 h 144"/>
                <a:gd name="T6" fmla="*/ 0 60000 65536"/>
                <a:gd name="T7" fmla="*/ 0 60000 65536"/>
                <a:gd name="T8" fmla="*/ 0 60000 65536"/>
                <a:gd name="T9" fmla="*/ 0 w 288"/>
                <a:gd name="T10" fmla="*/ 0 h 144"/>
                <a:gd name="T11" fmla="*/ 288 w 288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44">
                  <a:moveTo>
                    <a:pt x="0" y="144"/>
                  </a:moveTo>
                  <a:cubicBezTo>
                    <a:pt x="24" y="108"/>
                    <a:pt x="48" y="72"/>
                    <a:pt x="96" y="48"/>
                  </a:cubicBezTo>
                  <a:cubicBezTo>
                    <a:pt x="144" y="24"/>
                    <a:pt x="256" y="8"/>
                    <a:pt x="288" y="0"/>
                  </a:cubicBezTo>
                </a:path>
              </a:pathLst>
            </a:cu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9">
              <a:extLst>
                <a:ext uri="{FF2B5EF4-FFF2-40B4-BE49-F238E27FC236}">
                  <a16:creationId xmlns:a16="http://schemas.microsoft.com/office/drawing/2014/main" id="{1770DB92-3B34-0B45-A41C-F74134B54BC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0365824" flipH="1">
              <a:off x="1274763" y="3642713"/>
              <a:ext cx="233362" cy="133350"/>
            </a:xfrm>
            <a:prstGeom prst="line">
              <a:avLst/>
            </a:prstGeom>
            <a:noFill/>
            <a:ln w="25400">
              <a:solidFill>
                <a:srgbClr val="33CCCC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0">
              <a:extLst>
                <a:ext uri="{FF2B5EF4-FFF2-40B4-BE49-F238E27FC236}">
                  <a16:creationId xmlns:a16="http://schemas.microsoft.com/office/drawing/2014/main" id="{89D50CCE-F6C4-F74A-A1C1-B0AC19889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813" y="3287113"/>
              <a:ext cx="733425" cy="32385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2823D297-B587-2240-A233-0826E615667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55002" flipV="1">
              <a:off x="1016000" y="3534763"/>
              <a:ext cx="26988" cy="7937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2">
              <a:extLst>
                <a:ext uri="{FF2B5EF4-FFF2-40B4-BE49-F238E27FC236}">
                  <a16:creationId xmlns:a16="http://schemas.microsoft.com/office/drawing/2014/main" id="{8F0FF8BD-0D66-7F40-9013-45ED3258A6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800" y="353158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3">
              <a:extLst>
                <a:ext uri="{FF2B5EF4-FFF2-40B4-BE49-F238E27FC236}">
                  <a16:creationId xmlns:a16="http://schemas.microsoft.com/office/drawing/2014/main" id="{1724B2BB-D5D6-4340-86D4-9AE3D2E091B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55002" flipV="1">
              <a:off x="149225" y="3247425"/>
              <a:ext cx="150813" cy="13017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4">
              <a:extLst>
                <a:ext uri="{FF2B5EF4-FFF2-40B4-BE49-F238E27FC236}">
                  <a16:creationId xmlns:a16="http://schemas.microsoft.com/office/drawing/2014/main" id="{1D5885B1-72F9-D240-9C37-5B1ECFB83B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855002" flipV="1">
              <a:off x="44450" y="3195038"/>
              <a:ext cx="150813" cy="13017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5">
              <a:extLst>
                <a:ext uri="{FF2B5EF4-FFF2-40B4-BE49-F238E27FC236}">
                  <a16:creationId xmlns:a16="http://schemas.microsoft.com/office/drawing/2014/main" id="{8EAEFA4E-3D7F-8A43-87E4-964C93BB3D6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741322">
              <a:off x="44450" y="3285525"/>
              <a:ext cx="92075" cy="762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6">
              <a:extLst>
                <a:ext uri="{FF2B5EF4-FFF2-40B4-BE49-F238E27FC236}">
                  <a16:creationId xmlns:a16="http://schemas.microsoft.com/office/drawing/2014/main" id="{089CB268-6F5B-1749-85D2-3D1EF628A39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369779">
              <a:off x="200025" y="3202975"/>
              <a:ext cx="109538" cy="762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7">
              <a:extLst>
                <a:ext uri="{FF2B5EF4-FFF2-40B4-BE49-F238E27FC236}">
                  <a16:creationId xmlns:a16="http://schemas.microsoft.com/office/drawing/2014/main" id="{B0B4E804-5015-A944-A4C5-EFD1DE36AC4A}"/>
                </a:ext>
              </a:extLst>
            </p:cNvPr>
            <p:cNvSpPr>
              <a:spLocks noChangeShapeType="1"/>
            </p:cNvSpPr>
            <p:nvPr/>
          </p:nvSpPr>
          <p:spPr bwMode="auto">
            <a:xfrm rot="344547">
              <a:off x="1031875" y="3583975"/>
              <a:ext cx="26988" cy="344488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8">
              <a:extLst>
                <a:ext uri="{FF2B5EF4-FFF2-40B4-BE49-F238E27FC236}">
                  <a16:creationId xmlns:a16="http://schemas.microsoft.com/office/drawing/2014/main" id="{0DA112BB-1173-634C-ACCB-DC1737EDC7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1400" y="3926875"/>
              <a:ext cx="101600" cy="138113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9">
              <a:extLst>
                <a:ext uri="{FF2B5EF4-FFF2-40B4-BE49-F238E27FC236}">
                  <a16:creationId xmlns:a16="http://schemas.microsoft.com/office/drawing/2014/main" id="{5CFA5584-3D29-F942-BCB4-473D7B80F0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43000" y="4064988"/>
              <a:ext cx="1066800" cy="7620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0">
              <a:extLst>
                <a:ext uri="{FF2B5EF4-FFF2-40B4-BE49-F238E27FC236}">
                  <a16:creationId xmlns:a16="http://schemas.microsoft.com/office/drawing/2014/main" id="{5BCDA699-FCC3-B943-8C18-BBF2D016F2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9800" y="4826988"/>
              <a:ext cx="304800" cy="1524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1">
              <a:extLst>
                <a:ext uri="{FF2B5EF4-FFF2-40B4-BE49-F238E27FC236}">
                  <a16:creationId xmlns:a16="http://schemas.microsoft.com/office/drawing/2014/main" id="{52F27DFD-D2C8-054F-BC9F-0E52579270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4600" y="4979388"/>
              <a:ext cx="3200400" cy="1524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2">
              <a:extLst>
                <a:ext uri="{FF2B5EF4-FFF2-40B4-BE49-F238E27FC236}">
                  <a16:creationId xmlns:a16="http://schemas.microsoft.com/office/drawing/2014/main" id="{0F168193-19D3-7D4C-8671-DC2A6F7844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38800" y="5131788"/>
              <a:ext cx="76200" cy="109537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23">
              <a:extLst>
                <a:ext uri="{FF2B5EF4-FFF2-40B4-BE49-F238E27FC236}">
                  <a16:creationId xmlns:a16="http://schemas.microsoft.com/office/drawing/2014/main" id="{867BAAD4-E13F-C94E-8769-29029A8FB2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3840">
              <a:off x="4572000" y="5131788"/>
              <a:ext cx="304800" cy="7620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28" name="Rectangle 24">
              <a:extLst>
                <a:ext uri="{FF2B5EF4-FFF2-40B4-BE49-F238E27FC236}">
                  <a16:creationId xmlns:a16="http://schemas.microsoft.com/office/drawing/2014/main" id="{C43FC369-D809-6941-8367-4455EB6377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3840">
              <a:off x="5105400" y="5168300"/>
              <a:ext cx="304800" cy="76200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29" name="Line 25">
              <a:extLst>
                <a:ext uri="{FF2B5EF4-FFF2-40B4-BE49-F238E27FC236}">
                  <a16:creationId xmlns:a16="http://schemas.microsoft.com/office/drawing/2014/main" id="{EE92CCBD-B866-B74A-B21D-B706243E835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6884" flipH="1">
              <a:off x="5410200" y="5223863"/>
              <a:ext cx="255588" cy="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6">
              <a:extLst>
                <a:ext uri="{FF2B5EF4-FFF2-40B4-BE49-F238E27FC236}">
                  <a16:creationId xmlns:a16="http://schemas.microsoft.com/office/drawing/2014/main" id="{A0C9B070-8881-044F-8087-7426C7EBCF7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6884" flipH="1">
              <a:off x="4876800" y="5177825"/>
              <a:ext cx="152400" cy="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7">
              <a:extLst>
                <a:ext uri="{FF2B5EF4-FFF2-40B4-BE49-F238E27FC236}">
                  <a16:creationId xmlns:a16="http://schemas.microsoft.com/office/drawing/2014/main" id="{7D71D73F-AC4B-024E-A34B-646F9ADF18E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6884" flipH="1">
              <a:off x="5030788" y="5128613"/>
              <a:ext cx="76200" cy="762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8">
              <a:extLst>
                <a:ext uri="{FF2B5EF4-FFF2-40B4-BE49-F238E27FC236}">
                  <a16:creationId xmlns:a16="http://schemas.microsoft.com/office/drawing/2014/main" id="{5F504658-F310-524B-9250-F74E1523C58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74163" flipH="1">
              <a:off x="5105400" y="5136550"/>
              <a:ext cx="381000" cy="9525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9">
              <a:extLst>
                <a:ext uri="{FF2B5EF4-FFF2-40B4-BE49-F238E27FC236}">
                  <a16:creationId xmlns:a16="http://schemas.microsoft.com/office/drawing/2014/main" id="{7C3863F9-5F46-5443-A85C-F77E87567E1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6884" flipH="1" flipV="1">
              <a:off x="5480050" y="5141313"/>
              <a:ext cx="76200" cy="762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4">
              <a:extLst>
                <a:ext uri="{FF2B5EF4-FFF2-40B4-BE49-F238E27FC236}">
                  <a16:creationId xmlns:a16="http://schemas.microsoft.com/office/drawing/2014/main" id="{4651AC48-D36F-F147-9DB1-08939DEE74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00400" y="3912588"/>
              <a:ext cx="228600" cy="123825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5">
              <a:extLst>
                <a:ext uri="{FF2B5EF4-FFF2-40B4-BE49-F238E27FC236}">
                  <a16:creationId xmlns:a16="http://schemas.microsoft.com/office/drawing/2014/main" id="{C8A8AB9A-0613-AC45-BEA3-848FF6C4B8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76600" y="3607788"/>
              <a:ext cx="304800" cy="38100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6">
              <a:extLst>
                <a:ext uri="{FF2B5EF4-FFF2-40B4-BE49-F238E27FC236}">
                  <a16:creationId xmlns:a16="http://schemas.microsoft.com/office/drawing/2014/main" id="{99F09B91-A459-C242-A4EB-8AF9F94931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29000" y="3760188"/>
              <a:ext cx="152400" cy="15240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7">
              <a:extLst>
                <a:ext uri="{FF2B5EF4-FFF2-40B4-BE49-F238E27FC236}">
                  <a16:creationId xmlns:a16="http://schemas.microsoft.com/office/drawing/2014/main" id="{BB4A89A6-1410-804E-AE8A-B6A591E843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29000" y="3760188"/>
              <a:ext cx="381000" cy="15240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8">
              <a:extLst>
                <a:ext uri="{FF2B5EF4-FFF2-40B4-BE49-F238E27FC236}">
                  <a16:creationId xmlns:a16="http://schemas.microsoft.com/office/drawing/2014/main" id="{CB669B78-DF24-4E44-BE02-C56319C748B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0674670" flipH="1">
              <a:off x="3733800" y="3683988"/>
              <a:ext cx="152400" cy="7620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41">
              <a:extLst>
                <a:ext uri="{FF2B5EF4-FFF2-40B4-BE49-F238E27FC236}">
                  <a16:creationId xmlns:a16="http://schemas.microsoft.com/office/drawing/2014/main" id="{E8C985EE-5A8B-464E-B6E3-EFA8A67E25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24200" y="3074388"/>
              <a:ext cx="76200" cy="228600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2">
              <a:extLst>
                <a:ext uri="{FF2B5EF4-FFF2-40B4-BE49-F238E27FC236}">
                  <a16:creationId xmlns:a16="http://schemas.microsoft.com/office/drawing/2014/main" id="{F68ED811-C432-F84E-9C94-9E6AA5F5A1E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3263285" flipV="1">
              <a:off x="1322388" y="3410938"/>
              <a:ext cx="215900" cy="160337"/>
            </a:xfrm>
            <a:prstGeom prst="line">
              <a:avLst/>
            </a:prstGeom>
            <a:noFill/>
            <a:ln w="25400">
              <a:solidFill>
                <a:srgbClr val="9933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Rectangle 43">
              <a:extLst>
                <a:ext uri="{FF2B5EF4-FFF2-40B4-BE49-F238E27FC236}">
                  <a16:creationId xmlns:a16="http://schemas.microsoft.com/office/drawing/2014/main" id="{53105D6C-5AC6-0844-8ACC-33BFA7AFFF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257526">
              <a:off x="1873250" y="3342675"/>
              <a:ext cx="76200" cy="152400"/>
            </a:xfrm>
            <a:prstGeom prst="rect">
              <a:avLst/>
            </a:prstGeom>
            <a:solidFill>
              <a:srgbClr val="80008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42" name="Line 44">
              <a:extLst>
                <a:ext uri="{FF2B5EF4-FFF2-40B4-BE49-F238E27FC236}">
                  <a16:creationId xmlns:a16="http://schemas.microsoft.com/office/drawing/2014/main" id="{08F814D1-7245-D24E-8D39-9F0B60A7495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414741" flipH="1">
              <a:off x="1555750" y="3450625"/>
              <a:ext cx="284163" cy="49213"/>
            </a:xfrm>
            <a:prstGeom prst="line">
              <a:avLst/>
            </a:prstGeom>
            <a:noFill/>
            <a:ln w="25400">
              <a:solidFill>
                <a:srgbClr val="993366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Text Box 45">
              <a:extLst>
                <a:ext uri="{FF2B5EF4-FFF2-40B4-BE49-F238E27FC236}">
                  <a16:creationId xmlns:a16="http://schemas.microsoft.com/office/drawing/2014/main" id="{3B0FABAF-310C-8347-B4D3-56580D75AD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6400" y="1374175"/>
              <a:ext cx="106203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RHIC</a:t>
              </a:r>
            </a:p>
          </p:txBody>
        </p:sp>
        <p:sp>
          <p:nvSpPr>
            <p:cNvPr id="44" name="Text Box 46">
              <a:extLst>
                <a:ext uri="{FF2B5EF4-FFF2-40B4-BE49-F238E27FC236}">
                  <a16:creationId xmlns:a16="http://schemas.microsoft.com/office/drawing/2014/main" id="{ECB24EB4-63E6-CA49-B5F2-09D281383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7963" y="3042638"/>
              <a:ext cx="67468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NSRL</a:t>
              </a:r>
            </a:p>
          </p:txBody>
        </p:sp>
        <p:sp>
          <p:nvSpPr>
            <p:cNvPr id="45" name="Text Box 47">
              <a:extLst>
                <a:ext uri="{FF2B5EF4-FFF2-40B4-BE49-F238E27FC236}">
                  <a16:creationId xmlns:a16="http://schemas.microsoft.com/office/drawing/2014/main" id="{F7314132-F6F4-CA4C-A8F9-1700EC0F5E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52388" y="2933100"/>
              <a:ext cx="758826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LINAC</a:t>
              </a:r>
            </a:p>
          </p:txBody>
        </p:sp>
        <p:sp>
          <p:nvSpPr>
            <p:cNvPr id="46" name="Text Box 48">
              <a:extLst>
                <a:ext uri="{FF2B5EF4-FFF2-40B4-BE49-F238E27FC236}">
                  <a16:creationId xmlns:a16="http://schemas.microsoft.com/office/drawing/2014/main" id="{A7AF83CA-DD5D-4E4D-9877-737976E64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925" y="3234725"/>
              <a:ext cx="8636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Booster</a:t>
              </a:r>
            </a:p>
          </p:txBody>
        </p:sp>
        <p:sp>
          <p:nvSpPr>
            <p:cNvPr id="47" name="Text Box 49">
              <a:extLst>
                <a:ext uri="{FF2B5EF4-FFF2-40B4-BE49-F238E27FC236}">
                  <a16:creationId xmlns:a16="http://schemas.microsoft.com/office/drawing/2014/main" id="{AD4409EF-8857-2A4C-8108-38AC2C0F0C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875" y="3644300"/>
              <a:ext cx="6858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AGS</a:t>
              </a:r>
            </a:p>
          </p:txBody>
        </p:sp>
        <p:sp>
          <p:nvSpPr>
            <p:cNvPr id="48" name="Text Box 50">
              <a:extLst>
                <a:ext uri="{FF2B5EF4-FFF2-40B4-BE49-F238E27FC236}">
                  <a16:creationId xmlns:a16="http://schemas.microsoft.com/office/drawing/2014/main" id="{CE7AD5BC-FFB6-3546-BA58-0337FA883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9905" y="4830722"/>
              <a:ext cx="9683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Tandems</a:t>
              </a:r>
            </a:p>
          </p:txBody>
        </p:sp>
        <p:sp>
          <p:nvSpPr>
            <p:cNvPr id="49" name="Rectangle 51">
              <a:extLst>
                <a:ext uri="{FF2B5EF4-FFF2-40B4-BE49-F238E27FC236}">
                  <a16:creationId xmlns:a16="http://schemas.microsoft.com/office/drawing/2014/main" id="{730FFA85-8220-4640-9EED-CF40ABA949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9660">
              <a:off x="3581400" y="2540988"/>
              <a:ext cx="152400" cy="98425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50" name="Rectangle 52">
              <a:extLst>
                <a:ext uri="{FF2B5EF4-FFF2-40B4-BE49-F238E27FC236}">
                  <a16:creationId xmlns:a16="http://schemas.microsoft.com/office/drawing/2014/main" id="{65E381C1-0446-7D41-9D8A-B07304B0DF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112852">
              <a:off x="900113" y="1909162"/>
              <a:ext cx="152400" cy="98425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51" name="Rectangle 53">
              <a:extLst>
                <a:ext uri="{FF2B5EF4-FFF2-40B4-BE49-F238E27FC236}">
                  <a16:creationId xmlns:a16="http://schemas.microsoft.com/office/drawing/2014/main" id="{1E4E87C5-7C8B-814E-B1C3-8AE46CA775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71096">
              <a:off x="7829550" y="2283813"/>
              <a:ext cx="152400" cy="98425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52" name="Rectangle 54">
              <a:extLst>
                <a:ext uri="{FF2B5EF4-FFF2-40B4-BE49-F238E27FC236}">
                  <a16:creationId xmlns:a16="http://schemas.microsoft.com/office/drawing/2014/main" id="{24AFE76F-2852-C848-A13D-CEA534C393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80436">
              <a:off x="8226425" y="1328138"/>
              <a:ext cx="152400" cy="98425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53" name="Rectangle 55">
              <a:extLst>
                <a:ext uri="{FF2B5EF4-FFF2-40B4-BE49-F238E27FC236}">
                  <a16:creationId xmlns:a16="http://schemas.microsoft.com/office/drawing/2014/main" id="{4D7420E8-4706-6044-9108-348BE6E8C3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1585">
              <a:off x="5627688" y="924913"/>
              <a:ext cx="152400" cy="98425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54" name="Rectangle 56">
              <a:extLst>
                <a:ext uri="{FF2B5EF4-FFF2-40B4-BE49-F238E27FC236}">
                  <a16:creationId xmlns:a16="http://schemas.microsoft.com/office/drawing/2014/main" id="{DFBAF962-C61A-EC4D-AFA8-DDEA1D62E2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81619">
              <a:off x="2498725" y="1061438"/>
              <a:ext cx="152400" cy="98425"/>
            </a:xfrm>
            <a:prstGeom prst="rect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55" name="Text Box 57">
              <a:extLst>
                <a:ext uri="{FF2B5EF4-FFF2-40B4-BE49-F238E27FC236}">
                  <a16:creationId xmlns:a16="http://schemas.microsoft.com/office/drawing/2014/main" id="{A966CEE2-BCFF-6840-B97F-07B6DEBC3B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8853" y="2663225"/>
              <a:ext cx="6601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STAR</a:t>
              </a:r>
            </a:p>
          </p:txBody>
        </p:sp>
        <p:sp>
          <p:nvSpPr>
            <p:cNvPr id="56" name="Text Box 58">
              <a:extLst>
                <a:ext uri="{FF2B5EF4-FFF2-40B4-BE49-F238E27FC236}">
                  <a16:creationId xmlns:a16="http://schemas.microsoft.com/office/drawing/2014/main" id="{BA3860C5-2B60-C44D-93D1-862209D595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712" y="2033338"/>
              <a:ext cx="10823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(s)PHENIX</a:t>
              </a:r>
            </a:p>
          </p:txBody>
        </p:sp>
        <p:sp>
          <p:nvSpPr>
            <p:cNvPr id="57" name="Text Box 59">
              <a:extLst>
                <a:ext uri="{FF2B5EF4-FFF2-40B4-BE49-F238E27FC236}">
                  <a16:creationId xmlns:a16="http://schemas.microsoft.com/office/drawing/2014/main" id="{CD81A368-9E33-4540-B927-C1B287E6DF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0062" y="1151925"/>
              <a:ext cx="151836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Electron lenses</a:t>
              </a:r>
            </a:p>
          </p:txBody>
        </p:sp>
        <p:sp>
          <p:nvSpPr>
            <p:cNvPr id="58" name="Text Box 60">
              <a:extLst>
                <a:ext uri="{FF2B5EF4-FFF2-40B4-BE49-F238E27FC236}">
                  <a16:creationId xmlns:a16="http://schemas.microsoft.com/office/drawing/2014/main" id="{71E05A60-D677-2447-9AAC-09EB829E0A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3544" y="977300"/>
              <a:ext cx="187755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Polarized Jet Target</a:t>
              </a:r>
            </a:p>
          </p:txBody>
        </p:sp>
        <p:sp>
          <p:nvSpPr>
            <p:cNvPr id="59" name="Text Box 61">
              <a:extLst>
                <a:ext uri="{FF2B5EF4-FFF2-40B4-BE49-F238E27FC236}">
                  <a16:creationId xmlns:a16="http://schemas.microsoft.com/office/drawing/2014/main" id="{FD11C04F-F8ED-C148-8B69-2E47956F36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23137" y="2348900"/>
              <a:ext cx="42398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RF</a:t>
              </a:r>
            </a:p>
          </p:txBody>
        </p:sp>
        <p:sp>
          <p:nvSpPr>
            <p:cNvPr id="60" name="Text Box 62">
              <a:extLst>
                <a:ext uri="{FF2B5EF4-FFF2-40B4-BE49-F238E27FC236}">
                  <a16:creationId xmlns:a16="http://schemas.microsoft.com/office/drawing/2014/main" id="{B5288428-AAA3-BD41-BB8E-6D0E422AC1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9831" y="1405925"/>
              <a:ext cx="159115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Electron cooling</a:t>
              </a:r>
            </a:p>
          </p:txBody>
        </p:sp>
        <p:sp>
          <p:nvSpPr>
            <p:cNvPr id="61" name="Line 66">
              <a:extLst>
                <a:ext uri="{FF2B5EF4-FFF2-40B4-BE49-F238E27FC236}">
                  <a16:creationId xmlns:a16="http://schemas.microsoft.com/office/drawing/2014/main" id="{8669ACEB-84ED-5D4B-AB76-8093A73042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6613" y="3499838"/>
              <a:ext cx="220662" cy="100012"/>
            </a:xfrm>
            <a:prstGeom prst="line">
              <a:avLst/>
            </a:prstGeom>
            <a:noFill/>
            <a:ln w="254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Oval 67">
              <a:extLst>
                <a:ext uri="{FF2B5EF4-FFF2-40B4-BE49-F238E27FC236}">
                  <a16:creationId xmlns:a16="http://schemas.microsoft.com/office/drawing/2014/main" id="{01B1FF1D-1B23-8944-A0E7-BF098D541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4575" y="3480788"/>
              <a:ext cx="473075" cy="166687"/>
            </a:xfrm>
            <a:prstGeom prst="ellipse">
              <a:avLst/>
            </a:prstGeom>
            <a:noFill/>
            <a:ln w="25400">
              <a:solidFill>
                <a:srgbClr val="33CCCC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63" name="Oval 68">
              <a:extLst>
                <a:ext uri="{FF2B5EF4-FFF2-40B4-BE49-F238E27FC236}">
                  <a16:creationId xmlns:a16="http://schemas.microsoft.com/office/drawing/2014/main" id="{9277BE0D-BAEA-6E4C-B4EA-6F9987561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5400" y="3504600"/>
              <a:ext cx="1981200" cy="758825"/>
            </a:xfrm>
            <a:prstGeom prst="ellips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Helvetica" charset="0"/>
                <a:cs typeface="Helvetica" charset="0"/>
              </a:endParaRPr>
            </a:p>
          </p:txBody>
        </p:sp>
        <p:sp>
          <p:nvSpPr>
            <p:cNvPr id="64" name="Freeform 69">
              <a:extLst>
                <a:ext uri="{FF2B5EF4-FFF2-40B4-BE49-F238E27FC236}">
                  <a16:creationId xmlns:a16="http://schemas.microsoft.com/office/drawing/2014/main" id="{39CE5AF6-DFDA-ED40-924A-9FE4C1FC2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438" y="3414113"/>
              <a:ext cx="246062" cy="107950"/>
            </a:xfrm>
            <a:custGeom>
              <a:avLst/>
              <a:gdLst>
                <a:gd name="T0" fmla="*/ 0 w 126"/>
                <a:gd name="T1" fmla="*/ 2147483647 h 67"/>
                <a:gd name="T2" fmla="*/ 2147483647 w 126"/>
                <a:gd name="T3" fmla="*/ 2147483647 h 67"/>
                <a:gd name="T4" fmla="*/ 2147483647 w 126"/>
                <a:gd name="T5" fmla="*/ 2147483647 h 67"/>
                <a:gd name="T6" fmla="*/ 2147483647 w 126"/>
                <a:gd name="T7" fmla="*/ 0 h 67"/>
                <a:gd name="T8" fmla="*/ 0 w 126"/>
                <a:gd name="T9" fmla="*/ 2147483647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"/>
                <a:gd name="T16" fmla="*/ 0 h 67"/>
                <a:gd name="T17" fmla="*/ 126 w 126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" h="67">
                  <a:moveTo>
                    <a:pt x="0" y="24"/>
                  </a:moveTo>
                  <a:lnTo>
                    <a:pt x="93" y="67"/>
                  </a:lnTo>
                  <a:lnTo>
                    <a:pt x="126" y="45"/>
                  </a:lnTo>
                  <a:lnTo>
                    <a:pt x="33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66FF"/>
            </a:solidFill>
            <a:ln w="9525">
              <a:solidFill>
                <a:srgbClr val="00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 Box 70">
              <a:extLst>
                <a:ext uri="{FF2B5EF4-FFF2-40B4-BE49-F238E27FC236}">
                  <a16:creationId xmlns:a16="http://schemas.microsoft.com/office/drawing/2014/main" id="{B95A42C5-FFCF-2A4D-B212-ACE6F48E70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100" y="3110900"/>
              <a:ext cx="60325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EBIS</a:t>
              </a:r>
            </a:p>
          </p:txBody>
        </p:sp>
        <p:sp>
          <p:nvSpPr>
            <p:cNvPr id="66" name="Text Box 70">
              <a:extLst>
                <a:ext uri="{FF2B5EF4-FFF2-40B4-BE49-F238E27FC236}">
                  <a16:creationId xmlns:a16="http://schemas.microsoft.com/office/drawing/2014/main" id="{B113FD79-F765-3146-89B9-A63447E55E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900" y="3564925"/>
              <a:ext cx="5953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BLIP</a:t>
              </a:r>
            </a:p>
          </p:txBody>
        </p:sp>
        <p:sp>
          <p:nvSpPr>
            <p:cNvPr id="67" name="Text Box 70">
              <a:extLst>
                <a:ext uri="{FF2B5EF4-FFF2-40B4-BE49-F238E27FC236}">
                  <a16:creationId xmlns:a16="http://schemas.microsoft.com/office/drawing/2014/main" id="{7F7FD195-ABCC-C341-9CE5-4D54EC4447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7512" y="3398257"/>
              <a:ext cx="54373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 dirty="0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SRF</a:t>
              </a:r>
            </a:p>
          </p:txBody>
        </p:sp>
        <p:sp>
          <p:nvSpPr>
            <p:cNvPr id="68" name="Text Box 70">
              <a:extLst>
                <a:ext uri="{FF2B5EF4-FFF2-40B4-BE49-F238E27FC236}">
                  <a16:creationId xmlns:a16="http://schemas.microsoft.com/office/drawing/2014/main" id="{B7E6D3EA-9454-4448-885B-D97D820BEE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7781" y="4281720"/>
              <a:ext cx="52375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TPL</a:t>
              </a:r>
            </a:p>
          </p:txBody>
        </p:sp>
        <p:sp>
          <p:nvSpPr>
            <p:cNvPr id="69" name="Text Box 70">
              <a:extLst>
                <a:ext uri="{FF2B5EF4-FFF2-40B4-BE49-F238E27FC236}">
                  <a16:creationId xmlns:a16="http://schemas.microsoft.com/office/drawing/2014/main" id="{886E4881-6B66-9445-B585-17C2CC3526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4421" y="4901600"/>
              <a:ext cx="5204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chemeClr val="bg1"/>
                  </a:solidFill>
                  <a:latin typeface="Helvetica" charset="0"/>
                  <a:cs typeface="Helvetica" charset="0"/>
                </a:rPr>
                <a:t>ATF</a:t>
              </a:r>
            </a:p>
          </p:txBody>
        </p:sp>
      </p:grpSp>
      <p:sp>
        <p:nvSpPr>
          <p:cNvPr id="75" name="Content Placeholder 10">
            <a:extLst>
              <a:ext uri="{FF2B5EF4-FFF2-40B4-BE49-F238E27FC236}">
                <a16:creationId xmlns:a16="http://schemas.microsoft.com/office/drawing/2014/main" id="{3A1840E8-D613-934A-899C-2319729B30B8}"/>
              </a:ext>
            </a:extLst>
          </p:cNvPr>
          <p:cNvSpPr txBox="1">
            <a:spLocks/>
          </p:cNvSpPr>
          <p:nvPr/>
        </p:nvSpPr>
        <p:spPr>
          <a:xfrm>
            <a:off x="223235" y="4768810"/>
            <a:ext cx="7626221" cy="20665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tIns="91440" anchor="ctr" anchorCtr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600" b="1" dirty="0"/>
              <a:t>Diverse Accelerator Complex: e</a:t>
            </a:r>
            <a:r>
              <a:rPr lang="en-US" sz="2600" b="1" baseline="30000" dirty="0"/>
              <a:t>-</a:t>
            </a:r>
            <a:r>
              <a:rPr lang="en-US" sz="2600" b="1" dirty="0"/>
              <a:t> </a:t>
            </a:r>
            <a:r>
              <a:rPr lang="en-US" sz="2600" b="1" dirty="0">
                <a:latin typeface="Wingdings 3" pitchFamily="2" charset="2"/>
              </a:rPr>
              <a:t>a</a:t>
            </a:r>
            <a:r>
              <a:rPr lang="en-US" sz="2600" b="1" dirty="0"/>
              <a:t> ions</a:t>
            </a:r>
          </a:p>
          <a:p>
            <a:pPr marL="0" indent="0">
              <a:buFont typeface="Arial" panose="020B0604020202020204" pitchFamily="34" charset="0"/>
              <a:buNone/>
              <a:tabLst>
                <a:tab pos="3306763" algn="l"/>
              </a:tabLst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Accelerator-based SC User Facilities:  	RHIC (NP), NSLS-II (BES), ATF (ARDAP)</a:t>
            </a:r>
          </a:p>
          <a:p>
            <a:pPr marL="0" indent="0">
              <a:buNone/>
              <a:tabLst>
                <a:tab pos="3306763" algn="l"/>
              </a:tabLst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Laboratory-operated User Facilities:	Tandem Van de Graaff,</a:t>
            </a:r>
            <a:br>
              <a:rPr lang="en-US" sz="1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	NASA Space Radiation Laboratory (NSRL)</a:t>
            </a:r>
            <a:br>
              <a:rPr lang="en-US" sz="1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	Brookhaven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Linac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 Isotope Producer (BLIP)</a:t>
            </a:r>
          </a:p>
          <a:p>
            <a:pPr marL="0" indent="0">
              <a:buNone/>
              <a:tabLst>
                <a:tab pos="3306763" algn="l"/>
              </a:tabLst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Future Capabilities Being Developed:  	Electron-Ion Collider (NP)</a:t>
            </a:r>
            <a:br>
              <a:rPr lang="en-US" sz="1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	High Energy Effects Test (HEET) Facility @AGS	 	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4B92410-14A1-2146-AE7E-F46F66DCCA4C}"/>
              </a:ext>
            </a:extLst>
          </p:cNvPr>
          <p:cNvSpPr/>
          <p:nvPr/>
        </p:nvSpPr>
        <p:spPr>
          <a:xfrm>
            <a:off x="9277564" y="513708"/>
            <a:ext cx="2904162" cy="30925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Complex supports a broad range of beam test options</a:t>
            </a:r>
          </a:p>
        </p:txBody>
      </p:sp>
    </p:spTree>
    <p:extLst>
      <p:ext uri="{BB962C8B-B14F-4D97-AF65-F5344CB8AC3E}">
        <p14:creationId xmlns:p14="http://schemas.microsoft.com/office/powerpoint/2010/main" val="13514542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4C868-7A2F-174F-8F8F-1B14A251B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11" y="0"/>
            <a:ext cx="12080789" cy="647244"/>
          </a:xfrm>
        </p:spPr>
        <p:txBody>
          <a:bodyPr>
            <a:noAutofit/>
          </a:bodyPr>
          <a:lstStyle/>
          <a:p>
            <a:r>
              <a:rPr lang="en-US" altLang="en-US" sz="3600" dirty="0">
                <a:latin typeface="Arial Narrow" panose="020B0604020202020204" pitchFamily="34" charset="0"/>
              </a:rPr>
              <a:t>Challenges of Connecting Scales: Materials in Extreme Conditions</a:t>
            </a:r>
            <a:endParaRPr lang="en-US" sz="3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E9B04A-5A6B-2143-8A29-B7DAA670E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63C600A5-2C3D-8544-8E56-1993DD10D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957" y="1136824"/>
            <a:ext cx="6584954" cy="399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simos\Desktop\Elena_THESIS\Presentation_PolitecMILANO_July17\Scales_RadiationEFFECTS.bmp">
            <a:extLst>
              <a:ext uri="{FF2B5EF4-FFF2-40B4-BE49-F238E27FC236}">
                <a16:creationId xmlns:a16="http://schemas.microsoft.com/office/drawing/2014/main" id="{8A2739DF-6D5E-DA47-A488-3037F67BD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2558"/>
            <a:ext cx="5350476" cy="427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297914-EE20-C14C-9DFD-1E7E98A30D5A}"/>
              </a:ext>
            </a:extLst>
          </p:cNvPr>
          <p:cNvSpPr txBox="1"/>
          <p:nvPr/>
        </p:nvSpPr>
        <p:spPr>
          <a:xfrm>
            <a:off x="1170505" y="5350476"/>
            <a:ext cx="107071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How do we connect irradiation outcomes with </a:t>
            </a:r>
            <a:br>
              <a:rPr lang="en-US" alt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the material properties?  </a:t>
            </a:r>
          </a:p>
        </p:txBody>
      </p:sp>
    </p:spTree>
    <p:extLst>
      <p:ext uri="{BB962C8B-B14F-4D97-AF65-F5344CB8AC3E}">
        <p14:creationId xmlns:p14="http://schemas.microsoft.com/office/powerpoint/2010/main" val="3151152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G:\BLAIRR_Workshop\NSLS2_CFN\IMG_20160819_183648962_HDR.jpg">
            <a:extLst>
              <a:ext uri="{FF2B5EF4-FFF2-40B4-BE49-F238E27FC236}">
                <a16:creationId xmlns:a16="http://schemas.microsoft.com/office/drawing/2014/main" id="{1794844D-728F-5445-9869-BF5EA89D2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r="7481"/>
          <a:stretch>
            <a:fillRect/>
          </a:stretch>
        </p:blipFill>
        <p:spPr bwMode="auto">
          <a:xfrm>
            <a:off x="5478081" y="3993593"/>
            <a:ext cx="437598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ED140F55-93CE-624C-9E50-1D26190CBE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85" r="10449" b="22157"/>
          <a:stretch>
            <a:fillRect/>
          </a:stretch>
        </p:blipFill>
        <p:spPr bwMode="auto">
          <a:xfrm>
            <a:off x="9875103" y="4009210"/>
            <a:ext cx="231675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08E9A4-2539-854B-906F-3F7FDFB5A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43850"/>
            <a:ext cx="11105321" cy="64724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Synergies with the BNL Accelerator Complex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FB4297-8F83-5B4A-86A1-F42E9669F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798ABD23-315A-774F-99C1-BECC7FFAB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409" y="651429"/>
            <a:ext cx="3438312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98FE31-4537-F140-86F9-CFF827815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29" r="64134" b="30586"/>
          <a:stretch>
            <a:fillRect/>
          </a:stretch>
        </p:blipFill>
        <p:spPr bwMode="auto">
          <a:xfrm>
            <a:off x="0" y="661083"/>
            <a:ext cx="4638970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Synergistic1">
            <a:extLst>
              <a:ext uri="{FF2B5EF4-FFF2-40B4-BE49-F238E27FC236}">
                <a16:creationId xmlns:a16="http://schemas.microsoft.com/office/drawing/2014/main" id="{B3161EFD-0F73-5B41-BC19-578FEE5B3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56" t="17947" r="10928" b="61143"/>
          <a:stretch>
            <a:fillRect/>
          </a:stretch>
        </p:blipFill>
        <p:spPr bwMode="auto">
          <a:xfrm>
            <a:off x="8178493" y="655419"/>
            <a:ext cx="4018567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75E9B3-38AF-7D4D-BF28-ED1844411D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" r="3255"/>
          <a:stretch/>
        </p:blipFill>
        <p:spPr bwMode="auto">
          <a:xfrm>
            <a:off x="12354" y="3996844"/>
            <a:ext cx="5449329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>
            <a:extLst>
              <a:ext uri="{FF2B5EF4-FFF2-40B4-BE49-F238E27FC236}">
                <a16:creationId xmlns:a16="http://schemas.microsoft.com/office/drawing/2014/main" id="{A798F381-DEE4-414F-9923-4850B2280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1703" y="3483363"/>
            <a:ext cx="26035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Arial Narrow" panose="020B0604020202020204" pitchFamily="34" charset="0"/>
              </a:rPr>
              <a:t>Collider Complex</a:t>
            </a:r>
            <a:endParaRPr lang="en-US" altLang="en-US" sz="2000" b="1" dirty="0">
              <a:latin typeface="Arial Narrow" panose="020B0604020202020204" pitchFamily="34" charset="0"/>
            </a:endParaRPr>
          </a:p>
        </p:txBody>
      </p:sp>
      <p:sp>
        <p:nvSpPr>
          <p:cNvPr id="12" name="Arrow: Down 2">
            <a:extLst>
              <a:ext uri="{FF2B5EF4-FFF2-40B4-BE49-F238E27FC236}">
                <a16:creationId xmlns:a16="http://schemas.microsoft.com/office/drawing/2014/main" id="{70CE0308-D354-CC4F-A8F2-4BF8FD74C4A4}"/>
              </a:ext>
            </a:extLst>
          </p:cNvPr>
          <p:cNvSpPr>
            <a:spLocks noChangeAspect="1"/>
          </p:cNvSpPr>
          <p:nvPr/>
        </p:nvSpPr>
        <p:spPr>
          <a:xfrm>
            <a:off x="4536430" y="3340101"/>
            <a:ext cx="980901" cy="822960"/>
          </a:xfrm>
          <a:prstGeom prst="down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7F68672-38AE-064F-88A1-FC84EFDFE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0442" y="6182155"/>
            <a:ext cx="2943568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dirty="0">
                <a:latin typeface="Arial Narrow" panose="020B0604020202020204" pitchFamily="34" charset="0"/>
              </a:rPr>
              <a:t>ID 28 (XPD) Beamline</a:t>
            </a:r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CB421712-32DB-5D41-9745-AD3FCF5D4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5550" y="3475126"/>
            <a:ext cx="24593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Arial Narrow" panose="020B0604020202020204" pitchFamily="34" charset="0"/>
              </a:rPr>
              <a:t>NSLS II Synergy</a:t>
            </a:r>
            <a:endParaRPr lang="en-US" altLang="en-US" sz="2000" b="1" dirty="0">
              <a:latin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80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1B19E4-956F-9A4E-A689-DBF082C9C1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035802-4AFB-414A-A95E-7CA1149438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to Connect to BNL Beam Capabilities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149FEB-494E-B04B-9C8C-95695A5FBB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238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20783-CB8F-E041-9FC7-E740C7B6F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34FD92D-62A5-9649-9FA0-8E9FDE79E9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19489" y="-29178"/>
            <a:ext cx="12917889" cy="690146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6FC30-0BA7-A041-9E8B-97B616166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C38FD6-01FD-C243-94C2-362546B0A9B7}"/>
              </a:ext>
            </a:extLst>
          </p:cNvPr>
          <p:cNvSpPr/>
          <p:nvPr/>
        </p:nvSpPr>
        <p:spPr>
          <a:xfrm>
            <a:off x="1198294" y="6334780"/>
            <a:ext cx="54403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>
                    <a:lumMod val="95000"/>
                  </a:schemeClr>
                </a:solidFill>
              </a:rPr>
              <a:t>https://</a:t>
            </a:r>
            <a:r>
              <a:rPr lang="en-US" sz="2800" dirty="0" err="1">
                <a:solidFill>
                  <a:schemeClr val="bg1">
                    <a:lumMod val="95000"/>
                  </a:schemeClr>
                </a:solidFill>
              </a:rPr>
              <a:t>www.bnl.gov</a:t>
            </a:r>
            <a:r>
              <a:rPr lang="en-US" sz="2800" dirty="0">
                <a:solidFill>
                  <a:schemeClr val="bg1">
                    <a:lumMod val="95000"/>
                  </a:schemeClr>
                </a:solidFill>
              </a:rPr>
              <a:t>/accelerators/</a:t>
            </a:r>
          </a:p>
        </p:txBody>
      </p:sp>
    </p:spTree>
    <p:extLst>
      <p:ext uri="{BB962C8B-B14F-4D97-AF65-F5344CB8AC3E}">
        <p14:creationId xmlns:p14="http://schemas.microsoft.com/office/powerpoint/2010/main" val="40267168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147A3-EBAC-5C4E-8CD3-74DAF0B9A4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DB68A9-B5EB-314F-849D-FB440A7B37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2541806"/>
            <a:ext cx="11124129" cy="1947460"/>
          </a:xfrm>
        </p:spPr>
        <p:txBody>
          <a:bodyPr/>
          <a:lstStyle/>
          <a:p>
            <a:r>
              <a:rPr lang="en-US" dirty="0"/>
              <a:t>Thank you for your attention!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BD80E2-64A8-2746-84CE-DAC7C53399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709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D88B7-0524-9D40-8976-8F12018F7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3009"/>
            <a:ext cx="11049000" cy="1325563"/>
          </a:xfrm>
        </p:spPr>
        <p:txBody>
          <a:bodyPr/>
          <a:lstStyle/>
          <a:p>
            <a:r>
              <a:rPr lang="en-US" dirty="0"/>
              <a:t>Overview of Beam Test Capabilities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804436-A618-864D-A1B9-15B52143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997527"/>
            <a:ext cx="11049000" cy="5035283"/>
          </a:xfrm>
        </p:spPr>
        <p:txBody>
          <a:bodyPr/>
          <a:lstStyle/>
          <a:p>
            <a:r>
              <a:rPr lang="en-US" dirty="0"/>
              <a:t>Will provide a brief overview of BNL beam test capabilities: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Proton/Ion Facilities</a:t>
            </a:r>
          </a:p>
          <a:p>
            <a:pPr marL="914400" lvl="1" indent="-457200"/>
            <a:r>
              <a:rPr lang="en-US" dirty="0"/>
              <a:t>Tandem Van de Graaff</a:t>
            </a:r>
          </a:p>
          <a:p>
            <a:pPr marL="914400" lvl="1" indent="-457200"/>
            <a:r>
              <a:rPr lang="en-US" dirty="0"/>
              <a:t>BLIP </a:t>
            </a:r>
            <a:r>
              <a:rPr lang="en-US" dirty="0">
                <a:latin typeface="Wingdings 3" pitchFamily="2" charset="2"/>
              </a:rPr>
              <a:t>a</a:t>
            </a:r>
            <a:r>
              <a:rPr lang="en-US" dirty="0"/>
              <a:t> NSLS-II Materials Analysis</a:t>
            </a:r>
          </a:p>
          <a:p>
            <a:pPr marL="914400" lvl="1" indent="-457200"/>
            <a:r>
              <a:rPr lang="en-US" dirty="0"/>
              <a:t>NSRL (see Mike </a:t>
            </a:r>
            <a:r>
              <a:rPr lang="en-US" dirty="0" err="1"/>
              <a:t>Sivertz</a:t>
            </a:r>
            <a:r>
              <a:rPr lang="en-US" dirty="0"/>
              <a:t>’ talk for more details)</a:t>
            </a:r>
          </a:p>
          <a:p>
            <a:pPr marL="914400" lvl="1" indent="-457200"/>
            <a:r>
              <a:rPr lang="en-US" dirty="0"/>
              <a:t>Emerging AGS options (HEET)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Electron Facilities</a:t>
            </a:r>
          </a:p>
          <a:p>
            <a:pPr marL="914400" lvl="1" indent="-457200"/>
            <a:r>
              <a:rPr lang="en-US" dirty="0"/>
              <a:t>ATF </a:t>
            </a:r>
          </a:p>
          <a:p>
            <a:pPr marL="914400" lvl="1" indent="-457200"/>
            <a:r>
              <a:rPr lang="en-US" dirty="0"/>
              <a:t>NSLS-II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How to connect to BNL beam test resources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8B4C90-A8A5-DD4E-A8FD-27388B5343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81085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7ED4D-CE74-2D42-9509-927B229790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38C599-0678-0A44-B339-14376C59EA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Tandem Van de Graaff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D00084-0216-784B-98C7-48C608F69E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94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DD390-23CE-614E-B84F-485D452F6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48" y="0"/>
            <a:ext cx="11105321" cy="647244"/>
          </a:xfrm>
        </p:spPr>
        <p:txBody>
          <a:bodyPr>
            <a:normAutofit fontScale="90000"/>
          </a:bodyPr>
          <a:lstStyle/>
          <a:p>
            <a:r>
              <a:rPr lang="en-US" dirty="0"/>
              <a:t>Tandem van de Graaff Capabilities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AF1E9-E473-EB4E-B4FE-131929F7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AE6DB9-2298-8E4B-BCDE-4E4FD04B5D06}"/>
              </a:ext>
            </a:extLst>
          </p:cNvPr>
          <p:cNvGrpSpPr/>
          <p:nvPr/>
        </p:nvGrpSpPr>
        <p:grpSpPr>
          <a:xfrm>
            <a:off x="8065238" y="574153"/>
            <a:ext cx="4138230" cy="5583853"/>
            <a:chOff x="7480434" y="691116"/>
            <a:chExt cx="4138230" cy="55838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F9B2429-C2F4-B342-BF63-B522DED4E443}"/>
                </a:ext>
              </a:extLst>
            </p:cNvPr>
            <p:cNvGrpSpPr/>
            <p:nvPr/>
          </p:nvGrpSpPr>
          <p:grpSpPr>
            <a:xfrm>
              <a:off x="7480434" y="1126475"/>
              <a:ext cx="4138230" cy="5148494"/>
              <a:chOff x="1792030" y="2492375"/>
              <a:chExt cx="2983986" cy="3939813"/>
            </a:xfrm>
          </p:grpSpPr>
          <p:pic>
            <p:nvPicPr>
              <p:cNvPr id="6" name="Picture 2" descr="C:\Users\simos\Desktop\RADIATE\capture1.bmp">
                <a:extLst>
                  <a:ext uri="{FF2B5EF4-FFF2-40B4-BE49-F238E27FC236}">
                    <a16:creationId xmlns:a16="http://schemas.microsoft.com/office/drawing/2014/main" id="{AC27C011-5BB1-A045-AE28-48A2032C30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100" t="12529" r="23777" b="2908"/>
              <a:stretch/>
            </p:blipFill>
            <p:spPr bwMode="auto">
              <a:xfrm>
                <a:off x="1792030" y="2492375"/>
                <a:ext cx="2967092" cy="3519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2">
                <a:extLst>
                  <a:ext uri="{FF2B5EF4-FFF2-40B4-BE49-F238E27FC236}">
                    <a16:creationId xmlns:a16="http://schemas.microsoft.com/office/drawing/2014/main" id="{CC40B290-DD49-5342-ACC0-05364D9C5D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79"/>
              <a:stretch/>
            </p:blipFill>
            <p:spPr bwMode="auto">
              <a:xfrm>
                <a:off x="1822112" y="5966792"/>
                <a:ext cx="2953904" cy="465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7432D74-818E-9644-B067-1BA5D18ABC45}"/>
                </a:ext>
              </a:extLst>
            </p:cNvPr>
            <p:cNvSpPr txBox="1"/>
            <p:nvPr/>
          </p:nvSpPr>
          <p:spPr>
            <a:xfrm>
              <a:off x="7602279" y="691116"/>
              <a:ext cx="3965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Ions Available at Tandem</a:t>
              </a:r>
            </a:p>
          </p:txBody>
        </p:sp>
      </p:grpSp>
      <p:pic>
        <p:nvPicPr>
          <p:cNvPr id="11" name="Picture 2" descr="Synergistic1">
            <a:extLst>
              <a:ext uri="{FF2B5EF4-FFF2-40B4-BE49-F238E27FC236}">
                <a16:creationId xmlns:a16="http://schemas.microsoft.com/office/drawing/2014/main" id="{65F55A6D-E2AE-654D-A881-462D4DA38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56" t="17947" r="10928" b="61143"/>
          <a:stretch>
            <a:fillRect/>
          </a:stretch>
        </p:blipFill>
        <p:spPr bwMode="auto">
          <a:xfrm>
            <a:off x="29496" y="3038165"/>
            <a:ext cx="4516999" cy="317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C:\Users\simos\Desktop\RADIATE\BLAIRR_Tandem_XPD_BLIP_Simos\28MeVprotons_Be_target_Protons.bmp">
            <a:extLst>
              <a:ext uri="{FF2B5EF4-FFF2-40B4-BE49-F238E27FC236}">
                <a16:creationId xmlns:a16="http://schemas.microsoft.com/office/drawing/2014/main" id="{A29664A9-F6BE-EA4C-8765-64BB840CB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3" b="4112"/>
          <a:stretch>
            <a:fillRect/>
          </a:stretch>
        </p:blipFill>
        <p:spPr bwMode="auto">
          <a:xfrm>
            <a:off x="4641344" y="2486992"/>
            <a:ext cx="3456432" cy="209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imos\Desktop\RADIATE\BLAIRR_Tandem_XPD_BLIP_Simos\28MeVprotons_Be_target_DPA.bmp">
            <a:extLst>
              <a:ext uri="{FF2B5EF4-FFF2-40B4-BE49-F238E27FC236}">
                <a16:creationId xmlns:a16="http://schemas.microsoft.com/office/drawing/2014/main" id="{E2FBEBA9-BCCA-AF4D-8394-2DA5759BC1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" r="1"/>
          <a:stretch/>
        </p:blipFill>
        <p:spPr bwMode="auto">
          <a:xfrm>
            <a:off x="4621161" y="4565412"/>
            <a:ext cx="3482904" cy="219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9" descr="3293671738_e88330ee53">
            <a:extLst>
              <a:ext uri="{FF2B5EF4-FFF2-40B4-BE49-F238E27FC236}">
                <a16:creationId xmlns:a16="http://schemas.microsoft.com/office/drawing/2014/main" id="{030FBB91-E764-0A40-8B76-F6E478596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t="43958" r="5405" b="5806"/>
          <a:stretch>
            <a:fillRect/>
          </a:stretch>
        </p:blipFill>
        <p:spPr bwMode="auto">
          <a:xfrm>
            <a:off x="25125" y="675748"/>
            <a:ext cx="5303961" cy="220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7F6E7A-9EB7-014C-9F60-85094F6B4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962" y="896073"/>
            <a:ext cx="2191027" cy="164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3" descr="C:\Users\simos\Desktop\BLAIRR\ATT21073.jpg">
            <a:extLst>
              <a:ext uri="{FF2B5EF4-FFF2-40B4-BE49-F238E27FC236}">
                <a16:creationId xmlns:a16="http://schemas.microsoft.com/office/drawing/2014/main" id="{B5119E41-01D9-A14A-90E4-69864B046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649" y="896381"/>
            <a:ext cx="2196003" cy="164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">
            <a:extLst>
              <a:ext uri="{FF2B5EF4-FFF2-40B4-BE49-F238E27FC236}">
                <a16:creationId xmlns:a16="http://schemas.microsoft.com/office/drawing/2014/main" id="{77AB336A-E5CD-5345-BF97-FA24EA9D3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8313" y="571500"/>
            <a:ext cx="3124200" cy="338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FF"/>
                </a:solidFill>
              </a:rPr>
              <a:t>Target Irradiation Beamline</a:t>
            </a:r>
          </a:p>
        </p:txBody>
      </p:sp>
    </p:spTree>
    <p:extLst>
      <p:ext uri="{BB962C8B-B14F-4D97-AF65-F5344CB8AC3E}">
        <p14:creationId xmlns:p14="http://schemas.microsoft.com/office/powerpoint/2010/main" val="2065874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77ED4D-CE74-2D42-9509-927B229790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sz="1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38C599-0678-0A44-B339-14376C59EA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Brookhaven LINAC Isotope Producer - BLIP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D00084-0216-784B-98C7-48C608F69E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35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738EC-D72A-9240-9D0D-9D2786987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4915" y="1"/>
            <a:ext cx="6217085" cy="1338983"/>
          </a:xfrm>
        </p:spPr>
        <p:txBody>
          <a:bodyPr>
            <a:normAutofit/>
          </a:bodyPr>
          <a:lstStyle/>
          <a:p>
            <a:pPr algn="r"/>
            <a:r>
              <a:rPr lang="en-US" dirty="0" err="1"/>
              <a:t>Targetry</a:t>
            </a:r>
            <a:r>
              <a:rPr lang="en-US" dirty="0"/>
              <a:t> Studies: BLIP </a:t>
            </a:r>
            <a:br>
              <a:rPr lang="en-US" dirty="0"/>
            </a:br>
            <a:r>
              <a:rPr lang="en-US" dirty="0"/>
              <a:t>&amp; NSLS-II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ED9E6C-DF50-6D47-8BF9-CC5543B51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43300" y="63371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8DE922-0F0B-754B-96F9-A74D8919B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01" y="1"/>
            <a:ext cx="5195455" cy="389659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5BDFAF-162D-C346-9DCC-7BA608C56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466" y="817422"/>
            <a:ext cx="5190836" cy="3893127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EB34B1-7FCE-7B43-B688-370103880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8967" y="2483379"/>
            <a:ext cx="4876800" cy="36576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5F4986-220A-6048-8B91-FFC5D4C004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1690" y="3139287"/>
            <a:ext cx="4876800" cy="36576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50D52B2-FBCF-7A40-A03D-419CD58F1C25}"/>
              </a:ext>
            </a:extLst>
          </p:cNvPr>
          <p:cNvSpPr/>
          <p:nvPr/>
        </p:nvSpPr>
        <p:spPr>
          <a:xfrm>
            <a:off x="1676401" y="4932219"/>
            <a:ext cx="2715491" cy="6373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Courtesy Nick Simos</a:t>
            </a:r>
          </a:p>
        </p:txBody>
      </p:sp>
    </p:spTree>
    <p:extLst>
      <p:ext uri="{BB962C8B-B14F-4D97-AF65-F5344CB8AC3E}">
        <p14:creationId xmlns:p14="http://schemas.microsoft.com/office/powerpoint/2010/main" val="423643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0150A-1B9C-1F4E-9C87-6FEB7A25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31494"/>
            <a:ext cx="11105321" cy="64724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BLIP Irradiation Capabilities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F81093-448B-BD4B-B9DF-7122595A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04BDD4-97E3-1145-ADD6-9E25FA971E31}"/>
              </a:ext>
            </a:extLst>
          </p:cNvPr>
          <p:cNvGrpSpPr/>
          <p:nvPr/>
        </p:nvGrpSpPr>
        <p:grpSpPr>
          <a:xfrm>
            <a:off x="250339" y="689670"/>
            <a:ext cx="4143527" cy="2743200"/>
            <a:chOff x="1566671" y="627887"/>
            <a:chExt cx="4143527" cy="2743200"/>
          </a:xfrm>
        </p:grpSpPr>
        <p:sp>
          <p:nvSpPr>
            <p:cNvPr id="6" name="object 18">
              <a:extLst>
                <a:ext uri="{FF2B5EF4-FFF2-40B4-BE49-F238E27FC236}">
                  <a16:creationId xmlns:a16="http://schemas.microsoft.com/office/drawing/2014/main" id="{751660ED-1E90-9441-AB27-55A2EEEF0D0E}"/>
                </a:ext>
              </a:extLst>
            </p:cNvPr>
            <p:cNvSpPr/>
            <p:nvPr/>
          </p:nvSpPr>
          <p:spPr>
            <a:xfrm>
              <a:off x="1566671" y="627887"/>
              <a:ext cx="4143527" cy="2743200"/>
            </a:xfrm>
            <a:custGeom>
              <a:avLst/>
              <a:gdLst/>
              <a:ahLst/>
              <a:cxnLst/>
              <a:rect l="l" t="t" r="r" b="b"/>
              <a:pathLst>
                <a:path w="4282440" h="3785870">
                  <a:moveTo>
                    <a:pt x="0" y="3785615"/>
                  </a:moveTo>
                  <a:lnTo>
                    <a:pt x="4282440" y="3785615"/>
                  </a:lnTo>
                  <a:lnTo>
                    <a:pt x="4282440" y="0"/>
                  </a:lnTo>
                  <a:lnTo>
                    <a:pt x="0" y="0"/>
                  </a:lnTo>
                  <a:lnTo>
                    <a:pt x="0" y="3785615"/>
                  </a:lnTo>
                  <a:close/>
                </a:path>
              </a:pathLst>
            </a:custGeom>
            <a:solidFill>
              <a:srgbClr val="A9D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19">
              <a:extLst>
                <a:ext uri="{FF2B5EF4-FFF2-40B4-BE49-F238E27FC236}">
                  <a16:creationId xmlns:a16="http://schemas.microsoft.com/office/drawing/2014/main" id="{92C810B9-A367-604A-813F-6895D54412DF}"/>
                </a:ext>
              </a:extLst>
            </p:cNvPr>
            <p:cNvSpPr txBox="1"/>
            <p:nvPr/>
          </p:nvSpPr>
          <p:spPr>
            <a:xfrm>
              <a:off x="1645108" y="694658"/>
              <a:ext cx="4018279" cy="266694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600" spc="-20" dirty="0">
                  <a:latin typeface="Arial Narrow"/>
                  <a:cs typeface="Arial Narrow"/>
                </a:rPr>
                <a:t>M</a:t>
              </a:r>
              <a:r>
                <a:rPr sz="1600" spc="-10" dirty="0">
                  <a:latin typeface="Arial Narrow"/>
                  <a:cs typeface="Arial Narrow"/>
                </a:rPr>
                <a:t>ul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iple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proton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n</a:t>
              </a:r>
              <a:r>
                <a:rPr sz="1600" spc="-10" dirty="0">
                  <a:latin typeface="Arial Narrow"/>
                  <a:cs typeface="Arial Narrow"/>
                </a:rPr>
                <a:t>ergies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6</a:t>
              </a:r>
              <a:r>
                <a:rPr sz="1600" dirty="0">
                  <a:latin typeface="Arial Narrow"/>
                  <a:cs typeface="Arial Narrow"/>
                </a:rPr>
                <a:t>6</a:t>
              </a:r>
              <a:r>
                <a:rPr sz="1600" spc="-10" dirty="0">
                  <a:latin typeface="Arial Narrow"/>
                  <a:cs typeface="Arial Narrow"/>
                </a:rPr>
                <a:t>-2</a:t>
              </a:r>
              <a:r>
                <a:rPr sz="1600" spc="-5" dirty="0">
                  <a:latin typeface="Arial Narrow"/>
                  <a:cs typeface="Arial Narrow"/>
                </a:rPr>
                <a:t>0</a:t>
              </a:r>
              <a:r>
                <a:rPr sz="1600" spc="-10" dirty="0">
                  <a:latin typeface="Arial Narrow"/>
                  <a:cs typeface="Arial Narrow"/>
                </a:rPr>
                <a:t>0</a:t>
              </a:r>
              <a:r>
                <a:rPr sz="1600" spc="-40" dirty="0">
                  <a:latin typeface="Arial Narrow"/>
                  <a:cs typeface="Arial Narrow"/>
                </a:rPr>
                <a:t> </a:t>
              </a:r>
              <a:r>
                <a:rPr sz="1600" spc="-20" dirty="0">
                  <a:latin typeface="Arial Narrow"/>
                  <a:cs typeface="Arial Narrow"/>
                </a:rPr>
                <a:t>M</a:t>
              </a:r>
              <a:r>
                <a:rPr sz="1600" spc="-10" dirty="0">
                  <a:latin typeface="Arial Narrow"/>
                  <a:cs typeface="Arial Narrow"/>
                </a:rPr>
                <a:t>eV</a:t>
              </a:r>
              <a:endParaRPr sz="1600" dirty="0">
                <a:latin typeface="Arial Narrow"/>
                <a:cs typeface="Arial Narrow"/>
              </a:endParaRPr>
            </a:p>
            <a:p>
              <a:pPr marL="927100" marR="857885"/>
              <a:r>
                <a:rPr lang="en-US" sz="1600" spc="-20" dirty="0">
                  <a:latin typeface="Arial Narrow"/>
                  <a:cs typeface="Arial Narrow"/>
                </a:rPr>
                <a:t>B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am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current (16</a:t>
              </a:r>
              <a:r>
                <a:rPr sz="1600" spc="-5" dirty="0">
                  <a:latin typeface="Arial Narrow"/>
                  <a:cs typeface="Arial Narrow"/>
                </a:rPr>
                <a:t>5</a:t>
              </a:r>
              <a:r>
                <a:rPr sz="1600" spc="-15" dirty="0">
                  <a:latin typeface="Arial Narrow"/>
                  <a:cs typeface="Arial Narrow"/>
                </a:rPr>
                <a:t>µ</a:t>
              </a:r>
              <a:r>
                <a:rPr sz="1600" spc="-10" dirty="0">
                  <a:latin typeface="Arial Narrow"/>
                  <a:cs typeface="Arial Narrow"/>
                </a:rPr>
                <a:t>A</a:t>
              </a:r>
              <a:r>
                <a:rPr sz="1600" spc="-8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+) </a:t>
              </a:r>
              <a:br>
                <a:rPr lang="en-US" sz="1600" spc="-10" dirty="0">
                  <a:latin typeface="Arial Narrow"/>
                  <a:cs typeface="Arial Narrow"/>
                </a:rPr>
              </a:br>
              <a:r>
                <a:rPr sz="1600" spc="-10" dirty="0">
                  <a:latin typeface="Arial Narrow"/>
                  <a:cs typeface="Arial Narrow"/>
                </a:rPr>
                <a:t>B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am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raster</a:t>
              </a:r>
              <a:r>
                <a:rPr sz="1600" spc="-15" dirty="0">
                  <a:latin typeface="Arial Narrow"/>
                  <a:cs typeface="Arial Narrow"/>
                </a:rPr>
                <a:t>i</a:t>
              </a:r>
              <a:r>
                <a:rPr sz="1600" spc="-10" dirty="0">
                  <a:latin typeface="Arial Narrow"/>
                  <a:cs typeface="Arial Narrow"/>
                </a:rPr>
                <a:t>ng</a:t>
              </a:r>
              <a:endParaRPr sz="1600" dirty="0">
                <a:latin typeface="Arial Narrow"/>
                <a:cs typeface="Arial Narrow"/>
              </a:endParaRPr>
            </a:p>
            <a:p>
              <a:pPr marL="927100"/>
              <a:r>
                <a:rPr lang="en-US" sz="1600" spc="-10" dirty="0">
                  <a:latin typeface="Arial Narrow"/>
                  <a:cs typeface="Arial Narrow"/>
                </a:rPr>
                <a:t>Typical </a:t>
              </a:r>
              <a:r>
                <a:rPr sz="1600" spc="-10" dirty="0">
                  <a:latin typeface="Arial Narrow"/>
                  <a:cs typeface="Arial Narrow"/>
                </a:rPr>
                <a:t>R</a:t>
              </a:r>
              <a:r>
                <a:rPr sz="1600" spc="-5" dirty="0">
                  <a:latin typeface="Arial Narrow"/>
                  <a:cs typeface="Arial Narrow"/>
                </a:rPr>
                <a:t>U</a:t>
              </a:r>
              <a:r>
                <a:rPr sz="1600" spc="-10" dirty="0">
                  <a:latin typeface="Arial Narrow"/>
                  <a:cs typeface="Arial Narrow"/>
                </a:rPr>
                <a:t>N</a:t>
              </a:r>
              <a:r>
                <a:rPr sz="1600" spc="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cycle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15" dirty="0">
                  <a:latin typeface="Arial Narrow"/>
                  <a:cs typeface="Arial Narrow"/>
                </a:rPr>
                <a:t>(</a:t>
              </a:r>
              <a:r>
                <a:rPr sz="1600" spc="-10" dirty="0">
                  <a:latin typeface="Arial Narrow"/>
                  <a:cs typeface="Arial Narrow"/>
                </a:rPr>
                <a:t>D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c</a:t>
              </a:r>
              <a:r>
                <a:rPr lang="en-US" sz="1600" spc="-10" dirty="0">
                  <a:latin typeface="Arial Narrow"/>
                  <a:cs typeface="Arial Narrow"/>
                </a:rPr>
                <a:t>ember</a:t>
              </a:r>
              <a:r>
                <a:rPr sz="1600" spc="1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–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Jul</a:t>
              </a:r>
              <a:r>
                <a:rPr sz="1600" spc="-5" dirty="0">
                  <a:latin typeface="Arial Narrow"/>
                  <a:cs typeface="Arial Narrow"/>
                </a:rPr>
                <a:t>y)</a:t>
              </a:r>
              <a:endParaRPr sz="1600" dirty="0">
                <a:latin typeface="Arial Narrow"/>
                <a:cs typeface="Arial Narrow"/>
              </a:endParaRPr>
            </a:p>
            <a:p>
              <a:pPr marL="12700">
                <a:spcBef>
                  <a:spcPts val="960"/>
                </a:spcBef>
              </a:pPr>
              <a:r>
                <a:rPr sz="1600" spc="-15" dirty="0">
                  <a:latin typeface="Arial Narrow"/>
                  <a:cs typeface="Arial Narrow"/>
                </a:rPr>
                <a:t>Op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ra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es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in</a:t>
              </a:r>
              <a:r>
                <a:rPr lang="en-US" sz="1600" spc="-1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tand</a:t>
              </a:r>
              <a:r>
                <a:rPr sz="1600" spc="-15" dirty="0">
                  <a:latin typeface="Arial Narrow"/>
                  <a:cs typeface="Arial Narrow"/>
                </a:rPr>
                <a:t>em</a:t>
              </a:r>
              <a:r>
                <a:rPr sz="1600" spc="-3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wi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h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15" dirty="0">
                  <a:latin typeface="Arial Narrow"/>
                  <a:cs typeface="Arial Narrow"/>
                </a:rPr>
                <a:t>Is</a:t>
              </a:r>
              <a:r>
                <a:rPr sz="1600" spc="-5" dirty="0">
                  <a:latin typeface="Arial Narrow"/>
                  <a:cs typeface="Arial Narrow"/>
                </a:rPr>
                <a:t>o</a:t>
              </a:r>
              <a:r>
                <a:rPr sz="1600" spc="-10" dirty="0">
                  <a:latin typeface="Arial Narrow"/>
                  <a:cs typeface="Arial Narrow"/>
                </a:rPr>
                <a:t>tope</a:t>
              </a:r>
              <a:r>
                <a:rPr sz="1600" spc="-3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produ</a:t>
              </a:r>
              <a:r>
                <a:rPr sz="1600" spc="-5" dirty="0">
                  <a:latin typeface="Arial Narrow"/>
                  <a:cs typeface="Arial Narrow"/>
                </a:rPr>
                <a:t>ct</a:t>
              </a:r>
              <a:r>
                <a:rPr sz="1600" spc="-15" dirty="0">
                  <a:latin typeface="Arial Narrow"/>
                  <a:cs typeface="Arial Narrow"/>
                </a:rPr>
                <a:t>i</a:t>
              </a:r>
              <a:r>
                <a:rPr sz="1600" spc="-10" dirty="0">
                  <a:latin typeface="Arial Narrow"/>
                  <a:cs typeface="Arial Narrow"/>
                </a:rPr>
                <a:t>on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and</a:t>
              </a:r>
              <a:r>
                <a:rPr sz="1600" spc="-3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RHIC</a:t>
              </a:r>
              <a:endParaRPr sz="1600" dirty="0">
                <a:latin typeface="Arial Narrow"/>
                <a:cs typeface="Arial Narrow"/>
              </a:endParaRPr>
            </a:p>
            <a:p>
              <a:pPr marL="12700"/>
              <a:r>
                <a:rPr sz="1600" spc="-10" dirty="0">
                  <a:latin typeface="Arial Narrow"/>
                  <a:cs typeface="Arial Narrow"/>
                </a:rPr>
                <a:t>(no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d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di</a:t>
              </a:r>
              <a:r>
                <a:rPr sz="1600" spc="-5" dirty="0">
                  <a:latin typeface="Arial Narrow"/>
                  <a:cs typeface="Arial Narrow"/>
                </a:rPr>
                <a:t>c</a:t>
              </a:r>
              <a:r>
                <a:rPr sz="1600" spc="-10" dirty="0">
                  <a:latin typeface="Arial Narrow"/>
                  <a:cs typeface="Arial Narrow"/>
                </a:rPr>
                <a:t>ated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b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am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5" dirty="0">
                  <a:latin typeface="Arial Narrow"/>
                  <a:cs typeface="Arial Narrow"/>
                </a:rPr>
                <a:t>t</a:t>
              </a:r>
              <a:r>
                <a:rPr sz="1600" spc="-15" dirty="0">
                  <a:latin typeface="Arial Narrow"/>
                  <a:cs typeface="Arial Narrow"/>
                </a:rPr>
                <a:t>i</a:t>
              </a:r>
              <a:r>
                <a:rPr sz="1600" spc="-20" dirty="0">
                  <a:latin typeface="Arial Narrow"/>
                  <a:cs typeface="Arial Narrow"/>
                </a:rPr>
                <a:t>m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n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d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d)</a:t>
              </a:r>
              <a:endParaRPr sz="1600" dirty="0">
                <a:latin typeface="Arial Narrow"/>
                <a:cs typeface="Arial Narrow"/>
              </a:endParaRPr>
            </a:p>
            <a:p>
              <a:pPr marL="12700" marR="116205">
                <a:lnSpc>
                  <a:spcPct val="150000"/>
                </a:lnSpc>
              </a:pPr>
              <a:r>
                <a:rPr sz="1600" spc="-10" dirty="0">
                  <a:latin typeface="Arial Narrow"/>
                  <a:cs typeface="Arial Narrow"/>
                </a:rPr>
                <a:t>F</a:t>
              </a:r>
              <a:r>
                <a:rPr sz="1600" spc="-5" dirty="0">
                  <a:latin typeface="Arial Narrow"/>
                  <a:cs typeface="Arial Narrow"/>
                </a:rPr>
                <a:t>u</a:t>
              </a:r>
              <a:r>
                <a:rPr sz="1600" spc="-10" dirty="0">
                  <a:latin typeface="Arial Narrow"/>
                  <a:cs typeface="Arial Narrow"/>
                </a:rPr>
                <a:t>lly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o</a:t>
              </a:r>
              <a:r>
                <a:rPr sz="1600" spc="-5" dirty="0">
                  <a:latin typeface="Arial Narrow"/>
                  <a:cs typeface="Arial Narrow"/>
                </a:rPr>
                <a:t>p</a:t>
              </a:r>
              <a:r>
                <a:rPr sz="1600" spc="-10" dirty="0">
                  <a:latin typeface="Arial Narrow"/>
                  <a:cs typeface="Arial Narrow"/>
                </a:rPr>
                <a:t>eration</a:t>
              </a:r>
              <a:r>
                <a:rPr sz="1600" spc="-15" dirty="0">
                  <a:latin typeface="Arial Narrow"/>
                  <a:cs typeface="Arial Narrow"/>
                </a:rPr>
                <a:t>a</a:t>
              </a:r>
              <a:r>
                <a:rPr sz="1600" spc="-5" dirty="0">
                  <a:latin typeface="Arial Narrow"/>
                  <a:cs typeface="Arial Narrow"/>
                </a:rPr>
                <a:t>l</a:t>
              </a:r>
              <a:r>
                <a:rPr sz="1600" spc="-4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h</a:t>
              </a:r>
              <a:r>
                <a:rPr sz="1600" spc="-5" dirty="0">
                  <a:latin typeface="Arial Narrow"/>
                  <a:cs typeface="Arial Narrow"/>
                </a:rPr>
                <a:t>ot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c</a:t>
              </a:r>
              <a:r>
                <a:rPr sz="1600" spc="-15" dirty="0">
                  <a:latin typeface="Arial Narrow"/>
                  <a:cs typeface="Arial Narrow"/>
                </a:rPr>
                <a:t>el</a:t>
              </a:r>
              <a:r>
                <a:rPr sz="1600" spc="-5" dirty="0">
                  <a:latin typeface="Arial Narrow"/>
                  <a:cs typeface="Arial Narrow"/>
                </a:rPr>
                <a:t>l </a:t>
              </a:r>
              <a:r>
                <a:rPr sz="1600" spc="-15" dirty="0">
                  <a:latin typeface="Arial Narrow"/>
                  <a:cs typeface="Arial Narrow"/>
                </a:rPr>
                <a:t>l</a:t>
              </a:r>
              <a:r>
                <a:rPr sz="1600" spc="-10" dirty="0">
                  <a:latin typeface="Arial Narrow"/>
                  <a:cs typeface="Arial Narrow"/>
                </a:rPr>
                <a:t>a</a:t>
              </a:r>
              <a:r>
                <a:rPr sz="1600" spc="-5" dirty="0">
                  <a:latin typeface="Arial Narrow"/>
                  <a:cs typeface="Arial Narrow"/>
                </a:rPr>
                <a:t>b</a:t>
              </a:r>
              <a:r>
                <a:rPr sz="1600" spc="-10" dirty="0">
                  <a:latin typeface="Arial Narrow"/>
                  <a:cs typeface="Arial Narrow"/>
                </a:rPr>
                <a:t>oratory</a:t>
              </a:r>
              <a:r>
                <a:rPr sz="1600" spc="-2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&amp;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inf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a</a:t>
              </a:r>
              <a:r>
                <a:rPr sz="1600" spc="-5" dirty="0">
                  <a:latin typeface="Arial Narrow"/>
                  <a:cs typeface="Arial Narrow"/>
                </a:rPr>
                <a:t>st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u</a:t>
              </a:r>
              <a:r>
                <a:rPr sz="1600" spc="-5" dirty="0">
                  <a:latin typeface="Arial Narrow"/>
                  <a:cs typeface="Arial Narrow"/>
                </a:rPr>
                <a:t>c</a:t>
              </a:r>
              <a:r>
                <a:rPr sz="1600" spc="-10" dirty="0">
                  <a:latin typeface="Arial Narrow"/>
                  <a:cs typeface="Arial Narrow"/>
                </a:rPr>
                <a:t>ture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35" dirty="0">
                  <a:latin typeface="Arial Narrow"/>
                  <a:cs typeface="Arial Narrow"/>
                </a:rPr>
                <a:t>A</a:t>
              </a:r>
              <a:r>
                <a:rPr sz="1600" spc="-10" dirty="0">
                  <a:latin typeface="Arial Narrow"/>
                  <a:cs typeface="Arial Narrow"/>
                </a:rPr>
                <a:t>vaila</a:t>
              </a:r>
              <a:r>
                <a:rPr sz="1600" spc="-5" dirty="0">
                  <a:latin typeface="Arial Narrow"/>
                  <a:cs typeface="Arial Narrow"/>
                </a:rPr>
                <a:t>b</a:t>
              </a:r>
              <a:r>
                <a:rPr sz="1600" spc="-10" dirty="0">
                  <a:latin typeface="Arial Narrow"/>
                  <a:cs typeface="Arial Narrow"/>
                </a:rPr>
                <a:t>ili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y</a:t>
              </a:r>
              <a:r>
                <a:rPr sz="1600" spc="-15" dirty="0">
                  <a:latin typeface="Arial Narrow"/>
                  <a:cs typeface="Arial Narrow"/>
                </a:rPr>
                <a:t> o</a:t>
              </a:r>
              <a:r>
                <a:rPr sz="1600" spc="-5" dirty="0">
                  <a:latin typeface="Arial Narrow"/>
                  <a:cs typeface="Arial Narrow"/>
                </a:rPr>
                <a:t>f </a:t>
              </a:r>
              <a:r>
                <a:rPr sz="1600" spc="-10" dirty="0">
                  <a:latin typeface="Arial Narrow"/>
                  <a:cs typeface="Arial Narrow"/>
                </a:rPr>
                <a:t>nuc</a:t>
              </a:r>
              <a:r>
                <a:rPr sz="1600" spc="-15" dirty="0">
                  <a:latin typeface="Arial Narrow"/>
                  <a:cs typeface="Arial Narrow"/>
                </a:rPr>
                <a:t>le</a:t>
              </a:r>
              <a:r>
                <a:rPr sz="1600" spc="-10" dirty="0">
                  <a:latin typeface="Arial Narrow"/>
                  <a:cs typeface="Arial Narrow"/>
                </a:rPr>
                <a:t>ar</a:t>
              </a:r>
              <a:r>
                <a:rPr sz="1600" spc="-35" dirty="0">
                  <a:latin typeface="Arial Narrow"/>
                  <a:cs typeface="Arial Narrow"/>
                </a:rPr>
                <a:t> </a:t>
              </a:r>
              <a:r>
                <a:rPr sz="1600" spc="-15" dirty="0">
                  <a:latin typeface="Arial Narrow"/>
                  <a:cs typeface="Arial Narrow"/>
                </a:rPr>
                <a:t>in</a:t>
              </a:r>
              <a:r>
                <a:rPr sz="1600" spc="-5" dirty="0">
                  <a:latin typeface="Arial Narrow"/>
                  <a:cs typeface="Arial Narrow"/>
                </a:rPr>
                <a:t>st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ume</a:t>
              </a:r>
              <a:r>
                <a:rPr sz="1600" spc="-5" dirty="0">
                  <a:latin typeface="Arial Narrow"/>
                  <a:cs typeface="Arial Narrow"/>
                </a:rPr>
                <a:t>nts/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c</a:t>
              </a:r>
              <a:r>
                <a:rPr sz="1600" spc="-10" dirty="0">
                  <a:latin typeface="Arial Narrow"/>
                  <a:cs typeface="Arial Narrow"/>
                </a:rPr>
                <a:t>h</a:t>
              </a:r>
              <a:r>
                <a:rPr sz="1600" spc="-5" dirty="0">
                  <a:latin typeface="Arial Narrow"/>
                  <a:cs typeface="Arial Narrow"/>
                </a:rPr>
                <a:t>n</a:t>
              </a:r>
              <a:r>
                <a:rPr sz="1600" spc="-10" dirty="0">
                  <a:latin typeface="Arial Narrow"/>
                  <a:cs typeface="Arial Narrow"/>
                </a:rPr>
                <a:t>ic</a:t>
              </a:r>
              <a:r>
                <a:rPr sz="1600" spc="-5" dirty="0">
                  <a:latin typeface="Arial Narrow"/>
                  <a:cs typeface="Arial Narrow"/>
                </a:rPr>
                <a:t>al</a:t>
              </a:r>
              <a:r>
                <a:rPr sz="1600" spc="-4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x</a:t>
              </a:r>
              <a:r>
                <a:rPr sz="1600" spc="-10" dirty="0">
                  <a:latin typeface="Arial Narrow"/>
                  <a:cs typeface="Arial Narrow"/>
                </a:rPr>
                <a:t>p</a:t>
              </a:r>
              <a:r>
                <a:rPr sz="1600" spc="-5" dirty="0">
                  <a:latin typeface="Arial Narrow"/>
                  <a:cs typeface="Arial Narrow"/>
                </a:rPr>
                <a:t>er</a:t>
              </a:r>
              <a:r>
                <a:rPr sz="1600" spc="-15" dirty="0">
                  <a:latin typeface="Arial Narrow"/>
                  <a:cs typeface="Arial Narrow"/>
                </a:rPr>
                <a:t>tise</a:t>
              </a:r>
              <a:r>
                <a:rPr sz="1600" spc="-10" dirty="0">
                  <a:latin typeface="Arial Narrow"/>
                  <a:cs typeface="Arial Narrow"/>
                </a:rPr>
                <a:t> C</a:t>
              </a:r>
              <a:r>
                <a:rPr sz="1600" spc="-5" dirty="0">
                  <a:latin typeface="Arial Narrow"/>
                  <a:cs typeface="Arial Narrow"/>
                </a:rPr>
                <a:t>a</a:t>
              </a:r>
              <a:r>
                <a:rPr sz="1600" spc="-10" dirty="0">
                  <a:latin typeface="Arial Narrow"/>
                  <a:cs typeface="Arial Narrow"/>
                </a:rPr>
                <a:t>n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o</a:t>
              </a:r>
              <a:r>
                <a:rPr sz="1600" spc="-5" dirty="0">
                  <a:latin typeface="Arial Narrow"/>
                  <a:cs typeface="Arial Narrow"/>
                </a:rPr>
                <a:t>p</a:t>
              </a:r>
              <a:r>
                <a:rPr sz="1600" spc="-10" dirty="0">
                  <a:latin typeface="Arial Narrow"/>
                  <a:cs typeface="Arial Narrow"/>
                </a:rPr>
                <a:t>erate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as</a:t>
              </a:r>
              <a:r>
                <a:rPr sz="1600" spc="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ne</a:t>
              </a:r>
              <a:r>
                <a:rPr sz="1600" spc="-5" dirty="0">
                  <a:latin typeface="Arial Narrow"/>
                  <a:cs typeface="Arial Narrow"/>
                </a:rPr>
                <a:t>ut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on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sp</a:t>
              </a:r>
              <a:r>
                <a:rPr sz="1600" spc="-5" dirty="0">
                  <a:latin typeface="Arial Narrow"/>
                  <a:cs typeface="Arial Narrow"/>
                </a:rPr>
                <a:t>a</a:t>
              </a:r>
              <a:r>
                <a:rPr sz="1600" spc="-10" dirty="0">
                  <a:latin typeface="Arial Narrow"/>
                  <a:cs typeface="Arial Narrow"/>
                </a:rPr>
                <a:t>llation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so</a:t>
              </a:r>
              <a:r>
                <a:rPr sz="1600" spc="-5" dirty="0">
                  <a:latin typeface="Arial Narrow"/>
                  <a:cs typeface="Arial Narrow"/>
                </a:rPr>
                <a:t>u</a:t>
              </a:r>
              <a:r>
                <a:rPr sz="1600" spc="-10" dirty="0">
                  <a:latin typeface="Arial Narrow"/>
                  <a:cs typeface="Arial Narrow"/>
                </a:rPr>
                <a:t>rce</a:t>
              </a:r>
              <a:endParaRPr sz="1600" dirty="0">
                <a:latin typeface="Arial Narrow"/>
                <a:cs typeface="Arial Narrow"/>
              </a:endParaRPr>
            </a:p>
          </p:txBody>
        </p:sp>
      </p:grpSp>
      <p:pic>
        <p:nvPicPr>
          <p:cNvPr id="8" name="Picture 6" descr="Hot_Cells">
            <a:extLst>
              <a:ext uri="{FF2B5EF4-FFF2-40B4-BE49-F238E27FC236}">
                <a16:creationId xmlns:a16="http://schemas.microsoft.com/office/drawing/2014/main" id="{C6A80478-752E-8B49-BB67-F1A9C828B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081" y="691893"/>
            <a:ext cx="390305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Users\lh5\AppData\Local\Microsoft\Windows\Temporary Internet Files\Content.IE5\CN6Y4HY9\IMG00323-20110616-1053.jpg">
            <a:extLst>
              <a:ext uri="{FF2B5EF4-FFF2-40B4-BE49-F238E27FC236}">
                <a16:creationId xmlns:a16="http://schemas.microsoft.com/office/drawing/2014/main" id="{C6AA8134-82BD-344C-AEF1-05C4A162C7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/>
          <a:stretch/>
        </p:blipFill>
        <p:spPr bwMode="auto">
          <a:xfrm>
            <a:off x="8327970" y="691336"/>
            <a:ext cx="3862834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3C28E0D-E4FD-8146-A9B8-4A8ECBF06AC5}"/>
              </a:ext>
            </a:extLst>
          </p:cNvPr>
          <p:cNvGrpSpPr/>
          <p:nvPr/>
        </p:nvGrpSpPr>
        <p:grpSpPr>
          <a:xfrm>
            <a:off x="292225" y="3706068"/>
            <a:ext cx="4427027" cy="2982406"/>
            <a:chOff x="5807686" y="876362"/>
            <a:chExt cx="4427027" cy="2982406"/>
          </a:xfrm>
        </p:grpSpPr>
        <p:sp>
          <p:nvSpPr>
            <p:cNvPr id="13" name="object 2">
              <a:extLst>
                <a:ext uri="{FF2B5EF4-FFF2-40B4-BE49-F238E27FC236}">
                  <a16:creationId xmlns:a16="http://schemas.microsoft.com/office/drawing/2014/main" id="{93171FF6-45D6-B34F-8863-5BEA445EB4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9969" y="1115568"/>
              <a:ext cx="4288474" cy="2743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3">
              <a:extLst>
                <a:ext uri="{FF2B5EF4-FFF2-40B4-BE49-F238E27FC236}">
                  <a16:creationId xmlns:a16="http://schemas.microsoft.com/office/drawing/2014/main" id="{62A9DB2D-BA10-7341-B2E0-686D33118DB2}"/>
                </a:ext>
              </a:extLst>
            </p:cNvPr>
            <p:cNvSpPr/>
            <p:nvPr/>
          </p:nvSpPr>
          <p:spPr>
            <a:xfrm>
              <a:off x="7012432" y="2343912"/>
              <a:ext cx="513080" cy="353695"/>
            </a:xfrm>
            <a:custGeom>
              <a:avLst/>
              <a:gdLst/>
              <a:ahLst/>
              <a:cxnLst/>
              <a:rect l="l" t="t" r="r" b="b"/>
              <a:pathLst>
                <a:path w="513079" h="353694">
                  <a:moveTo>
                    <a:pt x="361060" y="0"/>
                  </a:moveTo>
                  <a:lnTo>
                    <a:pt x="361060" y="88391"/>
                  </a:lnTo>
                  <a:lnTo>
                    <a:pt x="0" y="88391"/>
                  </a:lnTo>
                  <a:lnTo>
                    <a:pt x="0" y="265175"/>
                  </a:lnTo>
                  <a:lnTo>
                    <a:pt x="361060" y="265175"/>
                  </a:lnTo>
                  <a:lnTo>
                    <a:pt x="361060" y="353567"/>
                  </a:lnTo>
                  <a:lnTo>
                    <a:pt x="513079" y="176784"/>
                  </a:lnTo>
                  <a:lnTo>
                    <a:pt x="36106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4">
              <a:extLst>
                <a:ext uri="{FF2B5EF4-FFF2-40B4-BE49-F238E27FC236}">
                  <a16:creationId xmlns:a16="http://schemas.microsoft.com/office/drawing/2014/main" id="{8CB131E6-AFA8-A045-9062-E2ED950603B3}"/>
                </a:ext>
              </a:extLst>
            </p:cNvPr>
            <p:cNvSpPr/>
            <p:nvPr/>
          </p:nvSpPr>
          <p:spPr>
            <a:xfrm>
              <a:off x="6974411" y="2432305"/>
              <a:ext cx="0" cy="177165"/>
            </a:xfrm>
            <a:custGeom>
              <a:avLst/>
              <a:gdLst/>
              <a:ahLst/>
              <a:cxnLst/>
              <a:rect l="l" t="t" r="r" b="b"/>
              <a:pathLst>
                <a:path h="177164">
                  <a:moveTo>
                    <a:pt x="0" y="0"/>
                  </a:moveTo>
                  <a:lnTo>
                    <a:pt x="0" y="176784"/>
                  </a:lnTo>
                </a:path>
              </a:pathLst>
            </a:custGeom>
            <a:ln w="39274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5">
              <a:extLst>
                <a:ext uri="{FF2B5EF4-FFF2-40B4-BE49-F238E27FC236}">
                  <a16:creationId xmlns:a16="http://schemas.microsoft.com/office/drawing/2014/main" id="{DF3A477D-112F-8043-9F3E-48FDA8F90BC0}"/>
                </a:ext>
              </a:extLst>
            </p:cNvPr>
            <p:cNvSpPr/>
            <p:nvPr/>
          </p:nvSpPr>
          <p:spPr>
            <a:xfrm>
              <a:off x="6916801" y="2432305"/>
              <a:ext cx="20320" cy="177165"/>
            </a:xfrm>
            <a:custGeom>
              <a:avLst/>
              <a:gdLst/>
              <a:ahLst/>
              <a:cxnLst/>
              <a:rect l="l" t="t" r="r" b="b"/>
              <a:pathLst>
                <a:path w="20320" h="177164">
                  <a:moveTo>
                    <a:pt x="0" y="176784"/>
                  </a:moveTo>
                  <a:lnTo>
                    <a:pt x="20271" y="176784"/>
                  </a:lnTo>
                  <a:lnTo>
                    <a:pt x="20271" y="0"/>
                  </a:lnTo>
                  <a:lnTo>
                    <a:pt x="0" y="0"/>
                  </a:lnTo>
                  <a:lnTo>
                    <a:pt x="0" y="176784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32A6DBA9-CE58-2C43-9E99-A41CEBCFBEAE}"/>
                </a:ext>
              </a:extLst>
            </p:cNvPr>
            <p:cNvSpPr/>
            <p:nvPr/>
          </p:nvSpPr>
          <p:spPr>
            <a:xfrm>
              <a:off x="7012432" y="2343912"/>
              <a:ext cx="513080" cy="353695"/>
            </a:xfrm>
            <a:custGeom>
              <a:avLst/>
              <a:gdLst/>
              <a:ahLst/>
              <a:cxnLst/>
              <a:rect l="l" t="t" r="r" b="b"/>
              <a:pathLst>
                <a:path w="513079" h="353694">
                  <a:moveTo>
                    <a:pt x="361060" y="0"/>
                  </a:moveTo>
                  <a:lnTo>
                    <a:pt x="361060" y="88391"/>
                  </a:lnTo>
                  <a:lnTo>
                    <a:pt x="0" y="88391"/>
                  </a:lnTo>
                  <a:lnTo>
                    <a:pt x="0" y="265175"/>
                  </a:lnTo>
                  <a:lnTo>
                    <a:pt x="361060" y="265175"/>
                  </a:lnTo>
                  <a:lnTo>
                    <a:pt x="361060" y="353567"/>
                  </a:lnTo>
                  <a:lnTo>
                    <a:pt x="513079" y="176784"/>
                  </a:lnTo>
                  <a:lnTo>
                    <a:pt x="36106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7">
              <a:extLst>
                <a:ext uri="{FF2B5EF4-FFF2-40B4-BE49-F238E27FC236}">
                  <a16:creationId xmlns:a16="http://schemas.microsoft.com/office/drawing/2014/main" id="{54976D37-FC54-8D47-9D7A-5C56181AB01D}"/>
                </a:ext>
              </a:extLst>
            </p:cNvPr>
            <p:cNvSpPr/>
            <p:nvPr/>
          </p:nvSpPr>
          <p:spPr>
            <a:xfrm>
              <a:off x="6955409" y="2432305"/>
              <a:ext cx="38100" cy="177165"/>
            </a:xfrm>
            <a:custGeom>
              <a:avLst/>
              <a:gdLst/>
              <a:ahLst/>
              <a:cxnLst/>
              <a:rect l="l" t="t" r="r" b="b"/>
              <a:pathLst>
                <a:path w="38100" h="177164">
                  <a:moveTo>
                    <a:pt x="0" y="176784"/>
                  </a:moveTo>
                  <a:lnTo>
                    <a:pt x="38004" y="176784"/>
                  </a:lnTo>
                  <a:lnTo>
                    <a:pt x="38004" y="0"/>
                  </a:lnTo>
                  <a:lnTo>
                    <a:pt x="0" y="0"/>
                  </a:lnTo>
                  <a:lnTo>
                    <a:pt x="0" y="176784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8">
              <a:extLst>
                <a:ext uri="{FF2B5EF4-FFF2-40B4-BE49-F238E27FC236}">
                  <a16:creationId xmlns:a16="http://schemas.microsoft.com/office/drawing/2014/main" id="{A49CBFEE-F0F7-0A4C-A137-EFEE4B4A9830}"/>
                </a:ext>
              </a:extLst>
            </p:cNvPr>
            <p:cNvSpPr/>
            <p:nvPr/>
          </p:nvSpPr>
          <p:spPr>
            <a:xfrm>
              <a:off x="6912229" y="2427733"/>
              <a:ext cx="29845" cy="186055"/>
            </a:xfrm>
            <a:custGeom>
              <a:avLst/>
              <a:gdLst/>
              <a:ahLst/>
              <a:cxnLst/>
              <a:rect l="l" t="t" r="r" b="b"/>
              <a:pathLst>
                <a:path w="29845" h="186055">
                  <a:moveTo>
                    <a:pt x="0" y="185928"/>
                  </a:moveTo>
                  <a:lnTo>
                    <a:pt x="29415" y="185928"/>
                  </a:lnTo>
                  <a:lnTo>
                    <a:pt x="29415" y="0"/>
                  </a:lnTo>
                  <a:lnTo>
                    <a:pt x="0" y="0"/>
                  </a:lnTo>
                  <a:lnTo>
                    <a:pt x="0" y="1859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9">
              <a:extLst>
                <a:ext uri="{FF2B5EF4-FFF2-40B4-BE49-F238E27FC236}">
                  <a16:creationId xmlns:a16="http://schemas.microsoft.com/office/drawing/2014/main" id="{4CA157A4-E36C-A149-93EE-9EF323AB3E3E}"/>
                </a:ext>
              </a:extLst>
            </p:cNvPr>
            <p:cNvSpPr txBox="1"/>
            <p:nvPr/>
          </p:nvSpPr>
          <p:spPr>
            <a:xfrm>
              <a:off x="5807686" y="876362"/>
              <a:ext cx="4427027" cy="26263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ts val="2160"/>
                </a:lnSpc>
              </a:pPr>
              <a:r>
                <a:rPr b="1" spc="-5" dirty="0">
                  <a:solidFill>
                    <a:srgbClr val="0000FF"/>
                  </a:solidFill>
                  <a:latin typeface="Arial Narrow"/>
                  <a:cs typeface="Arial Narrow"/>
                </a:rPr>
                <a:t>Mod</a:t>
              </a:r>
              <a:r>
                <a:rPr b="1" dirty="0">
                  <a:solidFill>
                    <a:srgbClr val="0000FF"/>
                  </a:solidFill>
                  <a:latin typeface="Arial Narrow"/>
                  <a:cs typeface="Arial Narrow"/>
                </a:rPr>
                <a:t>e </a:t>
              </a:r>
              <a:r>
                <a:rPr b="1" spc="-5" dirty="0">
                  <a:solidFill>
                    <a:srgbClr val="0000FF"/>
                  </a:solidFill>
                  <a:latin typeface="Arial Narrow"/>
                  <a:cs typeface="Arial Narrow"/>
                </a:rPr>
                <a:t>I:</a:t>
              </a:r>
              <a:r>
                <a:rPr lang="en-US" b="1" spc="-5" dirty="0">
                  <a:solidFill>
                    <a:srgbClr val="0000FF"/>
                  </a:solidFill>
                  <a:latin typeface="Arial Narrow"/>
                  <a:cs typeface="Arial Narrow"/>
                </a:rPr>
                <a:t> </a:t>
              </a:r>
              <a:r>
                <a:rPr sz="1600" spc="-5" dirty="0">
                  <a:latin typeface="Arial Narrow"/>
                  <a:cs typeface="Arial Narrow"/>
                </a:rPr>
                <a:t>I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radiat</a:t>
              </a:r>
              <a:r>
                <a:rPr sz="1600" spc="-15" dirty="0">
                  <a:latin typeface="Arial Narrow"/>
                  <a:cs typeface="Arial Narrow"/>
                </a:rPr>
                <a:t>i</a:t>
              </a:r>
              <a:r>
                <a:rPr sz="1600" spc="-10" dirty="0">
                  <a:latin typeface="Arial Narrow"/>
                  <a:cs typeface="Arial Narrow"/>
                </a:rPr>
                <a:t>on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wi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h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BNL</a:t>
              </a:r>
              <a:r>
                <a:rPr sz="1600" spc="-4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Linac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protons (up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to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200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20" dirty="0">
                  <a:latin typeface="Arial Narrow"/>
                  <a:cs typeface="Arial Narrow"/>
                </a:rPr>
                <a:t>M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V)</a:t>
              </a:r>
              <a:endParaRPr sz="1600" dirty="0">
                <a:latin typeface="Arial Narrow"/>
                <a:cs typeface="Arial Narrow"/>
              </a:endParaRPr>
            </a:p>
          </p:txBody>
        </p:sp>
        <p:sp>
          <p:nvSpPr>
            <p:cNvPr id="21" name="object 15">
              <a:extLst>
                <a:ext uri="{FF2B5EF4-FFF2-40B4-BE49-F238E27FC236}">
                  <a16:creationId xmlns:a16="http://schemas.microsoft.com/office/drawing/2014/main" id="{CA691E1F-BC06-C345-983F-CF837EF0DB2E}"/>
                </a:ext>
              </a:extLst>
            </p:cNvPr>
            <p:cNvSpPr txBox="1"/>
            <p:nvPr/>
          </p:nvSpPr>
          <p:spPr>
            <a:xfrm>
              <a:off x="8665881" y="1529460"/>
              <a:ext cx="215444" cy="7429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/>
              <a:r>
                <a:rPr sz="1400" b="1" dirty="0">
                  <a:solidFill>
                    <a:srgbClr val="00AFEF"/>
                  </a:solidFill>
                  <a:latin typeface="Arial Narrow"/>
                  <a:cs typeface="Arial Narrow"/>
                </a:rPr>
                <a:t>Po</a:t>
              </a:r>
              <a:r>
                <a:rPr sz="1400" b="1" spc="-5" dirty="0">
                  <a:solidFill>
                    <a:srgbClr val="00AFEF"/>
                  </a:solidFill>
                  <a:latin typeface="Arial Narrow"/>
                  <a:cs typeface="Arial Narrow"/>
                </a:rPr>
                <a:t>s</a:t>
              </a:r>
              <a:r>
                <a:rPr sz="1400" b="1" dirty="0">
                  <a:solidFill>
                    <a:srgbClr val="00AFEF"/>
                  </a:solidFill>
                  <a:latin typeface="Arial Narrow"/>
                  <a:cs typeface="Arial Narrow"/>
                </a:rPr>
                <a:t>iti</a:t>
              </a:r>
              <a:r>
                <a:rPr sz="1400" b="1" spc="5" dirty="0">
                  <a:solidFill>
                    <a:srgbClr val="00AFEF"/>
                  </a:solidFill>
                  <a:latin typeface="Arial Narrow"/>
                  <a:cs typeface="Arial Narrow"/>
                </a:rPr>
                <a:t>o</a:t>
              </a:r>
              <a:r>
                <a:rPr sz="1400" b="1" dirty="0">
                  <a:solidFill>
                    <a:srgbClr val="00AFEF"/>
                  </a:solidFill>
                  <a:latin typeface="Arial Narrow"/>
                  <a:cs typeface="Arial Narrow"/>
                </a:rPr>
                <a:t>n</a:t>
              </a:r>
              <a:r>
                <a:rPr sz="1400" b="1" spc="-55" dirty="0">
                  <a:solidFill>
                    <a:srgbClr val="00AFEF"/>
                  </a:solidFill>
                  <a:latin typeface="Arial Narrow"/>
                  <a:cs typeface="Arial Narrow"/>
                </a:rPr>
                <a:t> </a:t>
              </a:r>
              <a:r>
                <a:rPr sz="1400" b="1" dirty="0">
                  <a:solidFill>
                    <a:srgbClr val="00AFEF"/>
                  </a:solidFill>
                  <a:latin typeface="Arial Narrow"/>
                  <a:cs typeface="Arial Narrow"/>
                </a:rPr>
                <a:t>A</a:t>
              </a:r>
              <a:endParaRPr sz="1400">
                <a:latin typeface="Arial Narrow"/>
                <a:cs typeface="Arial Narrow"/>
              </a:endParaRPr>
            </a:p>
          </p:txBody>
        </p:sp>
        <p:sp>
          <p:nvSpPr>
            <p:cNvPr id="22" name="object 16">
              <a:extLst>
                <a:ext uri="{FF2B5EF4-FFF2-40B4-BE49-F238E27FC236}">
                  <a16:creationId xmlns:a16="http://schemas.microsoft.com/office/drawing/2014/main" id="{B7389FA2-6662-CF40-A5F0-D37C81C9E49A}"/>
                </a:ext>
              </a:extLst>
            </p:cNvPr>
            <p:cNvSpPr txBox="1"/>
            <p:nvPr/>
          </p:nvSpPr>
          <p:spPr>
            <a:xfrm>
              <a:off x="9208172" y="1537652"/>
              <a:ext cx="215444" cy="74739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/>
              <a:r>
                <a:rPr sz="1400" b="1" dirty="0">
                  <a:solidFill>
                    <a:srgbClr val="0000FF"/>
                  </a:solidFill>
                  <a:latin typeface="Arial Narrow"/>
                  <a:cs typeface="Arial Narrow"/>
                </a:rPr>
                <a:t>Po</a:t>
              </a:r>
              <a:r>
                <a:rPr sz="1400" b="1" spc="-5" dirty="0">
                  <a:solidFill>
                    <a:srgbClr val="0000FF"/>
                  </a:solidFill>
                  <a:latin typeface="Arial Narrow"/>
                  <a:cs typeface="Arial Narrow"/>
                </a:rPr>
                <a:t>s</a:t>
              </a:r>
              <a:r>
                <a:rPr sz="1400" b="1" dirty="0">
                  <a:solidFill>
                    <a:srgbClr val="0000FF"/>
                  </a:solidFill>
                  <a:latin typeface="Arial Narrow"/>
                  <a:cs typeface="Arial Narrow"/>
                </a:rPr>
                <a:t>iti</a:t>
              </a:r>
              <a:r>
                <a:rPr sz="1400" b="1" spc="5" dirty="0">
                  <a:solidFill>
                    <a:srgbClr val="0000FF"/>
                  </a:solidFill>
                  <a:latin typeface="Arial Narrow"/>
                  <a:cs typeface="Arial Narrow"/>
                </a:rPr>
                <a:t>o</a:t>
              </a:r>
              <a:r>
                <a:rPr sz="1400" b="1" dirty="0">
                  <a:solidFill>
                    <a:srgbClr val="0000FF"/>
                  </a:solidFill>
                  <a:latin typeface="Arial Narrow"/>
                  <a:cs typeface="Arial Narrow"/>
                </a:rPr>
                <a:t>n</a:t>
              </a:r>
              <a:r>
                <a:rPr sz="1400" b="1" spc="-20" dirty="0">
                  <a:solidFill>
                    <a:srgbClr val="0000FF"/>
                  </a:solidFill>
                  <a:latin typeface="Arial Narrow"/>
                  <a:cs typeface="Arial Narrow"/>
                </a:rPr>
                <a:t> </a:t>
              </a:r>
              <a:r>
                <a:rPr sz="1400" b="1" dirty="0">
                  <a:solidFill>
                    <a:srgbClr val="0000FF"/>
                  </a:solidFill>
                  <a:latin typeface="Arial Narrow"/>
                  <a:cs typeface="Arial Narrow"/>
                </a:rPr>
                <a:t>B</a:t>
              </a:r>
              <a:endParaRPr sz="1400">
                <a:latin typeface="Arial Narrow"/>
                <a:cs typeface="Arial Narrow"/>
              </a:endParaRPr>
            </a:p>
          </p:txBody>
        </p:sp>
      </p:grpSp>
      <p:sp>
        <p:nvSpPr>
          <p:cNvPr id="23" name="object 10">
            <a:extLst>
              <a:ext uri="{FF2B5EF4-FFF2-40B4-BE49-F238E27FC236}">
                <a16:creationId xmlns:a16="http://schemas.microsoft.com/office/drawing/2014/main" id="{54C9E92A-3E1C-AD46-BE49-D77625624596}"/>
              </a:ext>
            </a:extLst>
          </p:cNvPr>
          <p:cNvSpPr txBox="1"/>
          <p:nvPr/>
        </p:nvSpPr>
        <p:spPr>
          <a:xfrm>
            <a:off x="4970751" y="4718141"/>
            <a:ext cx="326771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0560"/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Beam</a:t>
            </a:r>
            <a:endParaRPr sz="2800">
              <a:latin typeface="Arial"/>
              <a:cs typeface="Arial"/>
            </a:endParaRPr>
          </a:p>
        </p:txBody>
      </p:sp>
      <p:sp>
        <p:nvSpPr>
          <p:cNvPr id="24" name="object 11">
            <a:extLst>
              <a:ext uri="{FF2B5EF4-FFF2-40B4-BE49-F238E27FC236}">
                <a16:creationId xmlns:a16="http://schemas.microsoft.com/office/drawing/2014/main" id="{AE08BFC4-2501-AC49-B9D3-17B17E7EBE41}"/>
              </a:ext>
            </a:extLst>
          </p:cNvPr>
          <p:cNvSpPr>
            <a:spLocks noChangeAspect="1"/>
          </p:cNvSpPr>
          <p:nvPr/>
        </p:nvSpPr>
        <p:spPr>
          <a:xfrm>
            <a:off x="4634705" y="3966518"/>
            <a:ext cx="4742969" cy="2743200"/>
          </a:xfrm>
          <a:prstGeom prst="rect">
            <a:avLst/>
          </a:prstGeom>
          <a:blipFill>
            <a:blip r:embed="rId5" cstate="print"/>
            <a:stretch>
              <a:fillRect t="-7336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2">
            <a:extLst>
              <a:ext uri="{FF2B5EF4-FFF2-40B4-BE49-F238E27FC236}">
                <a16:creationId xmlns:a16="http://schemas.microsoft.com/office/drawing/2014/main" id="{4E2F113A-A892-3548-AB30-962FDCCCADE8}"/>
              </a:ext>
            </a:extLst>
          </p:cNvPr>
          <p:cNvSpPr>
            <a:spLocks noChangeAspect="1"/>
          </p:cNvSpPr>
          <p:nvPr/>
        </p:nvSpPr>
        <p:spPr>
          <a:xfrm>
            <a:off x="9285571" y="3968203"/>
            <a:ext cx="2896435" cy="2103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4">
            <a:extLst>
              <a:ext uri="{FF2B5EF4-FFF2-40B4-BE49-F238E27FC236}">
                <a16:creationId xmlns:a16="http://schemas.microsoft.com/office/drawing/2014/main" id="{DE31469A-80F1-A54C-909D-682DCC65F684}"/>
              </a:ext>
            </a:extLst>
          </p:cNvPr>
          <p:cNvSpPr txBox="1"/>
          <p:nvPr/>
        </p:nvSpPr>
        <p:spPr>
          <a:xfrm>
            <a:off x="4939611" y="3675963"/>
            <a:ext cx="422211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b="1" spc="-5" dirty="0">
                <a:solidFill>
                  <a:srgbClr val="0000FF"/>
                </a:solidFill>
                <a:latin typeface="Arial Narrow"/>
                <a:cs typeface="Arial Narrow"/>
              </a:rPr>
              <a:t>Mod</a:t>
            </a:r>
            <a:r>
              <a:rPr b="1" dirty="0">
                <a:solidFill>
                  <a:srgbClr val="0000FF"/>
                </a:solidFill>
                <a:latin typeface="Arial Narrow"/>
                <a:cs typeface="Arial Narrow"/>
              </a:rPr>
              <a:t>e II: </a:t>
            </a:r>
            <a:r>
              <a:rPr sz="1600" spc="-120" dirty="0">
                <a:latin typeface="Arial Narrow"/>
                <a:cs typeface="Arial Narrow"/>
              </a:rPr>
              <a:t>T</a:t>
            </a:r>
            <a:r>
              <a:rPr sz="1600" spc="-10" dirty="0">
                <a:latin typeface="Arial Narrow"/>
                <a:cs typeface="Arial Narrow"/>
              </a:rPr>
              <a:t>arg</a:t>
            </a:r>
            <a:r>
              <a:rPr sz="1600" spc="-20" dirty="0">
                <a:latin typeface="Arial Narrow"/>
                <a:cs typeface="Arial Narrow"/>
              </a:rPr>
              <a:t>e</a:t>
            </a:r>
            <a:r>
              <a:rPr sz="1600" spc="-5" dirty="0">
                <a:latin typeface="Arial Narrow"/>
                <a:cs typeface="Arial Narrow"/>
              </a:rPr>
              <a:t>t</a:t>
            </a:r>
            <a:r>
              <a:rPr sz="1600" spc="5" dirty="0">
                <a:latin typeface="Arial Narrow"/>
                <a:cs typeface="Arial Narrow"/>
              </a:rPr>
              <a:t> </a:t>
            </a:r>
            <a:r>
              <a:rPr sz="1600" dirty="0">
                <a:latin typeface="Arial Narrow"/>
                <a:cs typeface="Arial Narrow"/>
              </a:rPr>
              <a:t>e</a:t>
            </a:r>
            <a:r>
              <a:rPr sz="1600" spc="-10" dirty="0">
                <a:latin typeface="Arial Narrow"/>
                <a:cs typeface="Arial Narrow"/>
              </a:rPr>
              <a:t>n</a:t>
            </a:r>
            <a:r>
              <a:rPr sz="1600" dirty="0">
                <a:latin typeface="Arial Narrow"/>
                <a:cs typeface="Arial Narrow"/>
              </a:rPr>
              <a:t>d</a:t>
            </a:r>
            <a:r>
              <a:rPr sz="1600" spc="-10" dirty="0">
                <a:latin typeface="Arial Narrow"/>
                <a:cs typeface="Arial Narrow"/>
              </a:rPr>
              <a:t>stat</a:t>
            </a:r>
            <a:r>
              <a:rPr sz="1600" spc="-15" dirty="0">
                <a:latin typeface="Arial Narrow"/>
                <a:cs typeface="Arial Narrow"/>
              </a:rPr>
              <a:t>i</a:t>
            </a:r>
            <a:r>
              <a:rPr sz="1600" spc="-10" dirty="0">
                <a:latin typeface="Arial Narrow"/>
                <a:cs typeface="Arial Narrow"/>
              </a:rPr>
              <a:t>on</a:t>
            </a:r>
            <a:r>
              <a:rPr sz="1600" spc="25" dirty="0">
                <a:latin typeface="Arial Narrow"/>
                <a:cs typeface="Arial Narrow"/>
              </a:rPr>
              <a:t> </a:t>
            </a:r>
            <a:r>
              <a:rPr sz="1600" dirty="0">
                <a:latin typeface="Arial Narrow"/>
                <a:cs typeface="Arial Narrow"/>
              </a:rPr>
              <a:t>as</a:t>
            </a:r>
            <a:r>
              <a:rPr sz="1600" spc="10" dirty="0">
                <a:latin typeface="Arial Narrow"/>
                <a:cs typeface="Arial Narrow"/>
              </a:rPr>
              <a:t> </a:t>
            </a:r>
            <a:r>
              <a:rPr sz="1600" dirty="0">
                <a:latin typeface="Arial Narrow"/>
                <a:cs typeface="Arial Narrow"/>
              </a:rPr>
              <a:t>a </a:t>
            </a:r>
            <a:r>
              <a:rPr sz="1600" spc="-10" dirty="0">
                <a:latin typeface="Arial Narrow"/>
                <a:cs typeface="Arial Narrow"/>
              </a:rPr>
              <a:t>N</a:t>
            </a:r>
            <a:r>
              <a:rPr sz="1600" dirty="0">
                <a:latin typeface="Arial Narrow"/>
                <a:cs typeface="Arial Narrow"/>
              </a:rPr>
              <a:t>e</a:t>
            </a:r>
            <a:r>
              <a:rPr sz="1600" spc="-10" dirty="0">
                <a:latin typeface="Arial Narrow"/>
                <a:cs typeface="Arial Narrow"/>
              </a:rPr>
              <a:t>utron</a:t>
            </a:r>
            <a:r>
              <a:rPr sz="1600" dirty="0">
                <a:latin typeface="Arial Narrow"/>
                <a:cs typeface="Arial Narrow"/>
              </a:rPr>
              <a:t> </a:t>
            </a:r>
            <a:r>
              <a:rPr sz="1600" spc="-10" dirty="0">
                <a:latin typeface="Arial Narrow"/>
                <a:cs typeface="Arial Narrow"/>
              </a:rPr>
              <a:t>S</a:t>
            </a:r>
            <a:r>
              <a:rPr sz="1600" spc="-20" dirty="0">
                <a:latin typeface="Arial Narrow"/>
                <a:cs typeface="Arial Narrow"/>
              </a:rPr>
              <a:t>o</a:t>
            </a:r>
            <a:r>
              <a:rPr sz="1600" spc="-10" dirty="0">
                <a:latin typeface="Arial Narrow"/>
                <a:cs typeface="Arial Narrow"/>
              </a:rPr>
              <a:t>urce</a:t>
            </a:r>
            <a:endParaRPr dirty="0">
              <a:latin typeface="Arial Narrow"/>
              <a:cs typeface="Arial Narrow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00EA88-A736-1545-BA3A-D21E29C79D0C}"/>
              </a:ext>
            </a:extLst>
          </p:cNvPr>
          <p:cNvSpPr txBox="1"/>
          <p:nvPr/>
        </p:nvSpPr>
        <p:spPr>
          <a:xfrm>
            <a:off x="9441888" y="3632886"/>
            <a:ext cx="2750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/>
                <a:cs typeface="Arial Narrow"/>
              </a:rPr>
              <a:t>Fu</a:t>
            </a:r>
            <a:r>
              <a:rPr lang="en-US" b="1" spc="-5" dirty="0">
                <a:latin typeface="Arial Narrow"/>
                <a:cs typeface="Arial Narrow"/>
              </a:rPr>
              <a:t>s</a:t>
            </a:r>
            <a:r>
              <a:rPr lang="en-US" b="1" dirty="0">
                <a:latin typeface="Arial Narrow"/>
                <a:cs typeface="Arial Narrow"/>
              </a:rPr>
              <a:t>i</a:t>
            </a:r>
            <a:r>
              <a:rPr lang="en-US" b="1" spc="5" dirty="0">
                <a:latin typeface="Arial Narrow"/>
                <a:cs typeface="Arial Narrow"/>
              </a:rPr>
              <a:t>o</a:t>
            </a:r>
            <a:r>
              <a:rPr lang="en-US" b="1" dirty="0">
                <a:latin typeface="Arial Narrow"/>
                <a:cs typeface="Arial Narrow"/>
              </a:rPr>
              <a:t>n</a:t>
            </a:r>
            <a:r>
              <a:rPr lang="en-US" b="1" spc="-20" dirty="0">
                <a:latin typeface="Arial Narrow"/>
                <a:cs typeface="Arial Narrow"/>
              </a:rPr>
              <a:t> </a:t>
            </a:r>
            <a:r>
              <a:rPr lang="en-US" b="1" spc="-5" dirty="0">
                <a:latin typeface="Arial Narrow"/>
                <a:cs typeface="Arial Narrow"/>
              </a:rPr>
              <a:t>s</a:t>
            </a:r>
            <a:r>
              <a:rPr lang="en-US" b="1" dirty="0">
                <a:latin typeface="Arial Narrow"/>
                <a:cs typeface="Arial Narrow"/>
              </a:rPr>
              <a:t>p</a:t>
            </a:r>
            <a:r>
              <a:rPr lang="en-US" b="1" spc="-5" dirty="0">
                <a:latin typeface="Arial Narrow"/>
                <a:cs typeface="Arial Narrow"/>
              </a:rPr>
              <a:t>ec</a:t>
            </a:r>
            <a:r>
              <a:rPr lang="en-US" b="1" dirty="0">
                <a:latin typeface="Arial Narrow"/>
                <a:cs typeface="Arial Narrow"/>
              </a:rPr>
              <a:t>trum simil</a:t>
            </a:r>
            <a:r>
              <a:rPr lang="en-US" b="1" spc="-5" dirty="0">
                <a:latin typeface="Arial Narrow"/>
                <a:cs typeface="Arial Narrow"/>
              </a:rPr>
              <a:t>a</a:t>
            </a:r>
            <a:r>
              <a:rPr lang="en-US" b="1" dirty="0">
                <a:latin typeface="Arial Narrow"/>
                <a:cs typeface="Arial Narrow"/>
              </a:rPr>
              <a:t>riti</a:t>
            </a:r>
            <a:r>
              <a:rPr lang="en-US" b="1" spc="-5" dirty="0">
                <a:latin typeface="Arial Narrow"/>
                <a:cs typeface="Arial Narrow"/>
              </a:rPr>
              <a:t>e</a:t>
            </a:r>
            <a:r>
              <a:rPr lang="en-US" b="1" dirty="0">
                <a:latin typeface="Arial Narrow"/>
                <a:cs typeface="Arial Narrow"/>
              </a:rPr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164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778B4-473E-5245-A9BA-68DB40535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34928"/>
            <a:ext cx="11105321" cy="647244"/>
          </a:xfrm>
        </p:spPr>
        <p:txBody>
          <a:bodyPr>
            <a:normAutofit fontScale="90000"/>
          </a:bodyPr>
          <a:lstStyle/>
          <a:p>
            <a:r>
              <a:rPr lang="en-US" dirty="0"/>
              <a:t>Irradiation Damage Experiments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2CDCC3-AA41-AB4F-B283-D521E5D1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6D9922-87B3-6043-9531-5184EA303DC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F66415D-FA02-EF4F-AEEB-72308964F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" y="538164"/>
            <a:ext cx="11506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Arial Narrow" panose="020B0604020202020204" pitchFamily="34" charset="0"/>
              </a:rPr>
              <a:t>Aim</a:t>
            </a:r>
            <a:r>
              <a:rPr lang="en-US" altLang="en-US" sz="2800" dirty="0">
                <a:latin typeface="Arial Narrow" panose="020B0604020202020204" pitchFamily="34" charset="0"/>
              </a:rPr>
              <a:t>: reach proton fluence levels that approach threshold or operational goal</a:t>
            </a:r>
          </a:p>
        </p:txBody>
      </p:sp>
      <p:pic>
        <p:nvPicPr>
          <p:cNvPr id="7" name="Picture 2" descr="C:\Users\simos\Desktop\MPalmer's_HEP_Review\Reference_MTRL_ALL\IMG_20170426_102045795.jpg">
            <a:extLst>
              <a:ext uri="{FF2B5EF4-FFF2-40B4-BE49-F238E27FC236}">
                <a16:creationId xmlns:a16="http://schemas.microsoft.com/office/drawing/2014/main" id="{9703C616-AA16-CA4B-9CFE-03F6BCBC7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470" y="1012825"/>
            <a:ext cx="6032104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>
            <a:extLst>
              <a:ext uri="{FF2B5EF4-FFF2-40B4-BE49-F238E27FC236}">
                <a16:creationId xmlns:a16="http://schemas.microsoft.com/office/drawing/2014/main" id="{8806BF4D-169E-3840-8186-6690A8003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2701" y="5967413"/>
            <a:ext cx="39750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>
                <a:solidFill>
                  <a:srgbClr val="FF0000"/>
                </a:solidFill>
                <a:latin typeface="Arial Narrow" panose="020B0604020202020204" pitchFamily="34" charset="0"/>
              </a:rPr>
              <a:t>Target Array in Beam</a:t>
            </a:r>
            <a:endParaRPr lang="en-US" altLang="en-US" sz="2800" dirty="0">
              <a:solidFill>
                <a:srgbClr val="FF0000"/>
              </a:solidFill>
              <a:latin typeface="Arial Narrow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012A20E-36C0-1740-BA96-1F1B357E2E4D}"/>
              </a:ext>
            </a:extLst>
          </p:cNvPr>
          <p:cNvGrpSpPr/>
          <p:nvPr/>
        </p:nvGrpSpPr>
        <p:grpSpPr>
          <a:xfrm>
            <a:off x="325438" y="1039813"/>
            <a:ext cx="4833604" cy="5029200"/>
            <a:chOff x="325438" y="1039813"/>
            <a:chExt cx="4833604" cy="5029200"/>
          </a:xfrm>
        </p:grpSpPr>
        <p:pic>
          <p:nvPicPr>
            <p:cNvPr id="6" name="Picture 2" descr="C:\Users\simos\Desktop\Camera\IMG_20170426_102004798.jpg">
              <a:extLst>
                <a:ext uri="{FF2B5EF4-FFF2-40B4-BE49-F238E27FC236}">
                  <a16:creationId xmlns:a16="http://schemas.microsoft.com/office/drawing/2014/main" id="{BF986BDA-984D-0147-AEB6-35B2C2786F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14" t="5206" r="37494"/>
            <a:stretch>
              <a:fillRect/>
            </a:stretch>
          </p:blipFill>
          <p:spPr bwMode="auto">
            <a:xfrm>
              <a:off x="325438" y="1039813"/>
              <a:ext cx="4833604" cy="502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3">
              <a:extLst>
                <a:ext uri="{FF2B5EF4-FFF2-40B4-BE49-F238E27FC236}">
                  <a16:creationId xmlns:a16="http://schemas.microsoft.com/office/drawing/2014/main" id="{6D98F788-B6FB-B24A-952B-96006258D8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803400" y="3676652"/>
              <a:ext cx="820738" cy="1022348"/>
            </a:xfrm>
            <a:prstGeom prst="straightConnector1">
              <a:avLst/>
            </a:prstGeom>
            <a:noFill/>
            <a:ln w="603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133991398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C9D31E02-DF2A-B543-8BE2-F816F8B489EF}" vid="{5C987A4E-B7D1-E443-8E1E-A61CEE0A7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BNL</Template>
  <TotalTime>381</TotalTime>
  <Words>827</Words>
  <Application>Microsoft Macintosh PowerPoint</Application>
  <PresentationFormat>Widescreen</PresentationFormat>
  <Paragraphs>144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Arial Black</vt:lpstr>
      <vt:lpstr>Arial Narrow</vt:lpstr>
      <vt:lpstr>Calibri</vt:lpstr>
      <vt:lpstr>Helvetica</vt:lpstr>
      <vt:lpstr>Symbol</vt:lpstr>
      <vt:lpstr>Times New Roman</vt:lpstr>
      <vt:lpstr>Wingdings</vt:lpstr>
      <vt:lpstr>Wingdings 3</vt:lpstr>
      <vt:lpstr>BNL</vt:lpstr>
      <vt:lpstr>Accelerator Test-Beam Capabilities at BNL</vt:lpstr>
      <vt:lpstr>The Brookhaven Accelerator Complex</vt:lpstr>
      <vt:lpstr>Overview of Beam Test Capabilities</vt:lpstr>
      <vt:lpstr>Tandem Van de Graaff</vt:lpstr>
      <vt:lpstr>Tandem van de Graaff Capabilities</vt:lpstr>
      <vt:lpstr>Brookhaven LINAC Isotope Producer - BLIP</vt:lpstr>
      <vt:lpstr>Targetry Studies: BLIP  &amp; NSLS-II</vt:lpstr>
      <vt:lpstr>BLIP Irradiation Capabilities</vt:lpstr>
      <vt:lpstr>Irradiation Damage Experiments </vt:lpstr>
      <vt:lpstr>Nano-structured Fe-based Coatings on Steel </vt:lpstr>
      <vt:lpstr>PowerPoint Presentation</vt:lpstr>
      <vt:lpstr>NASA Space Radiation Laboratory (NSRL)</vt:lpstr>
      <vt:lpstr>NASA Space Radiation Laboratory (NSRL)</vt:lpstr>
      <vt:lpstr>AGS Future Possibilities: HEET</vt:lpstr>
      <vt:lpstr>Proposed High Energy Effects Testing  Beamline - HEET</vt:lpstr>
      <vt:lpstr>HEET Overview</vt:lpstr>
      <vt:lpstr>PowerPoint Presentation</vt:lpstr>
      <vt:lpstr>Electron Capabilities:   ATF &amp; NSLS-II</vt:lpstr>
      <vt:lpstr>Accelerator Test Facility</vt:lpstr>
      <vt:lpstr>Challenges of Connecting Scales: Materials in Extreme Conditions</vt:lpstr>
      <vt:lpstr>Synergies with the BNL Accelerator Complex</vt:lpstr>
      <vt:lpstr>How to Connect to BNL Beam Capabilities</vt:lpstr>
      <vt:lpstr>PowerPoint Presentation</vt:lpstr>
      <vt:lpstr>Thank you for your attention!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Test-Beam Capabilities at BNL</dc:title>
  <dc:subject/>
  <dc:creator>Palmer, Mark</dc:creator>
  <cp:keywords/>
  <dc:description/>
  <cp:lastModifiedBy>Palmer, Mark</cp:lastModifiedBy>
  <cp:revision>1</cp:revision>
  <dcterms:created xsi:type="dcterms:W3CDTF">2021-12-01T11:25:30Z</dcterms:created>
  <dcterms:modified xsi:type="dcterms:W3CDTF">2021-12-01T17:46:42Z</dcterms:modified>
  <cp:category/>
</cp:coreProperties>
</file>