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9" r:id="rId5"/>
    <p:sldId id="312" r:id="rId6"/>
    <p:sldId id="311" r:id="rId7"/>
    <p:sldId id="314" r:id="rId8"/>
    <p:sldId id="315" r:id="rId9"/>
    <p:sldId id="329" r:id="rId10"/>
    <p:sldId id="313" r:id="rId11"/>
    <p:sldId id="317" r:id="rId12"/>
    <p:sldId id="318" r:id="rId13"/>
    <p:sldId id="320" r:id="rId14"/>
    <p:sldId id="321" r:id="rId15"/>
    <p:sldId id="323" r:id="rId16"/>
    <p:sldId id="316" r:id="rId17"/>
    <p:sldId id="326" r:id="rId18"/>
    <p:sldId id="298" r:id="rId19"/>
    <p:sldId id="327" r:id="rId20"/>
    <p:sldId id="328" r:id="rId21"/>
    <p:sldId id="309" r:id="rId22"/>
  </p:sldIdLst>
  <p:sldSz cx="9144000" cy="5143500" type="screen16x9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5">
          <p15:clr>
            <a:srgbClr val="A4A3A4"/>
          </p15:clr>
        </p15:guide>
        <p15:guide id="2" orient="horz" pos="971">
          <p15:clr>
            <a:srgbClr val="A4A3A4"/>
          </p15:clr>
        </p15:guide>
        <p15:guide id="3" orient="horz" pos="2809">
          <p15:clr>
            <a:srgbClr val="A4A3A4"/>
          </p15:clr>
        </p15:guide>
        <p15:guide id="4" orient="horz" pos="2985">
          <p15:clr>
            <a:srgbClr val="A4A3A4"/>
          </p15:clr>
        </p15:guide>
        <p15:guide id="5" orient="horz" pos="789">
          <p15:clr>
            <a:srgbClr val="A4A3A4"/>
          </p15:clr>
        </p15:guide>
        <p15:guide id="6" orient="horz" pos="1332" userDrawn="1">
          <p15:clr>
            <a:srgbClr val="A4A3A4"/>
          </p15:clr>
        </p15:guide>
        <p15:guide id="7" orient="horz" pos="3137">
          <p15:clr>
            <a:srgbClr val="A4A3A4"/>
          </p15:clr>
        </p15:guide>
        <p15:guide id="8" orient="horz" pos="425">
          <p15:clr>
            <a:srgbClr val="A4A3A4"/>
          </p15:clr>
        </p15:guide>
        <p15:guide id="9" orient="horz" pos="2106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2000"/>
    <a:srgbClr val="094C73"/>
    <a:srgbClr val="D2C295"/>
    <a:srgbClr val="A79E70"/>
    <a:srgbClr val="DB5807"/>
    <a:srgbClr val="F66308"/>
    <a:srgbClr val="E17000"/>
    <a:srgbClr val="981E32"/>
    <a:srgbClr val="FFFFFF"/>
    <a:srgbClr val="C75B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78" autoAdjust="0"/>
    <p:restoredTop sz="81015" autoAdjust="0"/>
  </p:normalViewPr>
  <p:slideViewPr>
    <p:cSldViewPr snapToObjects="1" showGuides="1">
      <p:cViewPr>
        <p:scale>
          <a:sx n="130" d="100"/>
          <a:sy n="130" d="100"/>
        </p:scale>
        <p:origin x="-576" y="1008"/>
      </p:cViewPr>
      <p:guideLst>
        <p:guide orient="horz" pos="245"/>
        <p:guide orient="horz" pos="971"/>
        <p:guide orient="horz" pos="2809"/>
        <p:guide orient="horz" pos="2985"/>
        <p:guide orient="horz" pos="789"/>
        <p:guide orient="horz" pos="1332"/>
        <p:guide orient="horz" pos="3137"/>
        <p:guide orient="horz" pos="425"/>
        <p:guide orient="horz" pos="2106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tags" Target="tags/tag1.xml"/><Relationship Id="rId27" Type="http://schemas.openxmlformats.org/officeDocument/2006/relationships/commentAuthors" Target="commentAuthors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11/28/21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699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11/28/21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890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890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890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890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890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872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890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890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line dot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" y="-3597"/>
            <a:ext cx="9143245" cy="51506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200" y="71746"/>
            <a:ext cx="5181600" cy="139412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FEBBD4D-A077-694F-949C-816E31DDFCB4}"/>
              </a:ext>
            </a:extLst>
          </p:cNvPr>
          <p:cNvSpPr/>
          <p:nvPr userDrawn="1"/>
        </p:nvSpPr>
        <p:spPr>
          <a:xfrm>
            <a:off x="0" y="4371107"/>
            <a:ext cx="9144000" cy="772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logo SLAC">
            <a:extLst>
              <a:ext uri="{FF2B5EF4-FFF2-40B4-BE49-F238E27FC236}">
                <a16:creationId xmlns:a16="http://schemas.microsoft.com/office/drawing/2014/main" xmlns="" id="{9B359C41-4F1D-C34A-A6F5-56B5093A7BD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225" y="4566855"/>
            <a:ext cx="2302769" cy="6690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6" y="1465872"/>
            <a:ext cx="5691185" cy="801080"/>
          </a:xfrm>
        </p:spPr>
        <p:txBody>
          <a:bodyPr anchor="b" anchorCtr="0">
            <a:no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7058" y="2571750"/>
            <a:ext cx="4985545" cy="679620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 edit Master subtitle style</a:t>
            </a:r>
          </a:p>
          <a:p>
            <a:r>
              <a:rPr lang="en-US" dirty="0"/>
              <a:t>January 8-9, 2020</a:t>
            </a:r>
            <a:endParaRPr lang="en-C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512191F-B767-D04B-9D40-AFF96A3B3B2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77056" y="4566855"/>
            <a:ext cx="2209800" cy="32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FEBBD4D-A077-694F-949C-816E31DDFCB4}"/>
              </a:ext>
            </a:extLst>
          </p:cNvPr>
          <p:cNvSpPr/>
          <p:nvPr userDrawn="1"/>
        </p:nvSpPr>
        <p:spPr>
          <a:xfrm>
            <a:off x="0" y="4371107"/>
            <a:ext cx="9144000" cy="772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line dot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" y="-3597"/>
            <a:ext cx="9143245" cy="5150695"/>
          </a:xfrm>
          <a:prstGeom prst="rect">
            <a:avLst/>
          </a:prstGeom>
        </p:spPr>
      </p:pic>
      <p:pic>
        <p:nvPicPr>
          <p:cNvPr id="16" name="logo SLAC">
            <a:extLst>
              <a:ext uri="{FF2B5EF4-FFF2-40B4-BE49-F238E27FC236}">
                <a16:creationId xmlns:a16="http://schemas.microsoft.com/office/drawing/2014/main" xmlns="" id="{9B359C41-4F1D-C34A-A6F5-56B5093A7B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225" y="4566855"/>
            <a:ext cx="2302769" cy="6690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512191F-B767-D04B-9D40-AFF96A3B3B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7056" y="4566855"/>
            <a:ext cx="2209800" cy="324193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52400" y="-19050"/>
            <a:ext cx="8855592" cy="1468974"/>
            <a:chOff x="289063" y="247225"/>
            <a:chExt cx="8624537" cy="1347659"/>
          </a:xfrm>
        </p:grpSpPr>
        <p:pic>
          <p:nvPicPr>
            <p:cNvPr id="12" name="Picture 4" descr="C:\Users\boyce\Documents\lclsII_banner_v01_wd565.jpg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063" y="323958"/>
              <a:ext cx="8624537" cy="1270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 userDrawn="1"/>
          </p:nvSpPr>
          <p:spPr>
            <a:xfrm>
              <a:off x="583488" y="247225"/>
              <a:ext cx="8105370" cy="705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>
                  <a:solidFill>
                    <a:srgbClr val="0070C0"/>
                  </a:solidFill>
                  <a:latin typeface="Arial Rounded MT Bold" panose="020F0704030504030204" pitchFamily="34" charset="0"/>
                </a:rPr>
                <a:t>Sector 30 Transfer Line</a:t>
              </a:r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557216" y="1465872"/>
            <a:ext cx="5691185" cy="801080"/>
          </a:xfrm>
        </p:spPr>
        <p:txBody>
          <a:bodyPr anchor="b" anchorCtr="0">
            <a:noAutofit/>
          </a:bodyPr>
          <a:lstStyle>
            <a:lvl1pPr>
              <a:defRPr sz="32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7058" y="2571750"/>
            <a:ext cx="4985545" cy="679620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 edit Master subtitle style</a:t>
            </a:r>
          </a:p>
          <a:p>
            <a:r>
              <a:rPr lang="en-US" dirty="0"/>
              <a:t>January 8-9, 2020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3683141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2" y="1"/>
            <a:ext cx="6858019" cy="9395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2" y="1"/>
            <a:ext cx="6858019" cy="939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2" y="1"/>
            <a:ext cx="6858019" cy="9395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939547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2" y="1"/>
            <a:ext cx="6858019" cy="9395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939546"/>
            <a:ext cx="2442340" cy="1860804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2914651"/>
            <a:ext cx="2442340" cy="18240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932688"/>
            <a:ext cx="2442340" cy="379914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3" y="932688"/>
            <a:ext cx="3013075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2" y="1"/>
            <a:ext cx="6858019" cy="9395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616458"/>
            <a:ext cx="8685294" cy="2026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932688"/>
            <a:ext cx="2667000" cy="379914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932688"/>
            <a:ext cx="5484812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932688"/>
            <a:ext cx="2667000" cy="379914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932688"/>
            <a:ext cx="5484812" cy="379914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2656" y="4882245"/>
            <a:ext cx="4996544" cy="26125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4007699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96818"/>
            <a:ext cx="8103570" cy="5647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3" y="932688"/>
            <a:ext cx="8109919" cy="3771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4738689"/>
            <a:ext cx="318932" cy="404813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0" y="4857750"/>
            <a:ext cx="5502037" cy="314326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6" r:id="rId2"/>
    <p:sldLayoutId id="2147483670" r:id="rId3"/>
    <p:sldLayoutId id="2147483675" r:id="rId4"/>
    <p:sldLayoutId id="2147483674" r:id="rId5"/>
    <p:sldLayoutId id="2147483671" r:id="rId6"/>
    <p:sldLayoutId id="2147483672" r:id="rId7"/>
    <p:sldLayoutId id="2147483677" r:id="rId8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snowmass21.org/docs/files/summaries/IF/SNOWMASS21-IF9_IF0-AF5_AF0_Natalia_Toro-045.pd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https://www.snowmass21.org/docs/files/summaries/IF/SNOWMASS21-IF9_IF0-AF5_AF0_Natalia_Toro-045.pdf" TargetMode="External"/><Relationship Id="rId5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57216" y="1752032"/>
            <a:ext cx="8205784" cy="801080"/>
          </a:xfrm>
        </p:spPr>
        <p:txBody>
          <a:bodyPr/>
          <a:lstStyle/>
          <a:p>
            <a:r>
              <a:rPr lang="en-US" dirty="0"/>
              <a:t>Linac to End Station A (LESA)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 </a:t>
            </a:r>
            <a:r>
              <a:rPr lang="en-US" dirty="0"/>
              <a:t>SLAC as </a:t>
            </a:r>
            <a:r>
              <a:rPr lang="en-US" dirty="0" smtClean="0"/>
              <a:t>Electron </a:t>
            </a:r>
            <a:r>
              <a:rPr lang="en-US" dirty="0"/>
              <a:t>Test </a:t>
            </a:r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52400" y="3140160"/>
            <a:ext cx="4985545" cy="679620"/>
          </a:xfrm>
        </p:spPr>
        <p:txBody>
          <a:bodyPr/>
          <a:lstStyle/>
          <a:p>
            <a:r>
              <a:rPr lang="en-CA">
                <a:solidFill>
                  <a:schemeClr val="tx1"/>
                </a:solidFill>
              </a:rPr>
              <a:t>Natalia Toro</a:t>
            </a:r>
          </a:p>
          <a:p>
            <a:r>
              <a:rPr lang="en-CA"/>
              <a:t>on behalf of LESA team</a:t>
            </a:r>
          </a:p>
          <a:p>
            <a:r>
              <a:rPr lang="en-CA"/>
              <a:t>Dec 1, 2021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600200" y="2564720"/>
            <a:ext cx="8008938" cy="476250"/>
          </a:xfrm>
        </p:spPr>
        <p:txBody>
          <a:bodyPr>
            <a:normAutofit/>
          </a:bodyPr>
          <a:lstStyle/>
          <a:p>
            <a:r>
              <a:rPr lang="en-CA" dirty="0">
                <a:hlinkClick r:id="rId3"/>
              </a:rPr>
              <a:t>A Snowmass LOI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3724103" y="499387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96818"/>
            <a:ext cx="8692178" cy="439611"/>
          </a:xfrm>
        </p:spPr>
        <p:txBody>
          <a:bodyPr/>
          <a:lstStyle/>
          <a:p>
            <a:r>
              <a:rPr lang="en-US" sz="1900" dirty="0"/>
              <a:t>Leverage Existing A-Line Infrastructure for Attenuating &amp; Beam Shaping</a:t>
            </a: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566150" y="6318253"/>
            <a:ext cx="318932" cy="539751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7A6345B-9A7D-4F4E-B951-C36AB320D76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1822" y="129091"/>
            <a:ext cx="8692178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09600" y="981730"/>
            <a:ext cx="4209604" cy="4265725"/>
            <a:chOff x="728517" y="935765"/>
            <a:chExt cx="8195825" cy="5978879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517" y="1180130"/>
              <a:ext cx="8195825" cy="5734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755027" y="935765"/>
              <a:ext cx="1878701" cy="73335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shade val="95000"/>
                  <a:satMod val="10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PR-10 Spoiler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99455" y="963834"/>
              <a:ext cx="2900596" cy="73335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shade val="95000"/>
                  <a:satMod val="10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SL-10 defines momentum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16715" y="4310398"/>
              <a:ext cx="4167399" cy="73335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shade val="95000"/>
                  <a:satMod val="10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Collimators C-24 and C-37 define beam spot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20992" y="5514009"/>
              <a:ext cx="2670476" cy="733350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3 kW beam dump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185671" y="1481544"/>
            <a:ext cx="39583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Attenuate ~25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smtClean="0"/>
              <a:t>LESA beam </a:t>
            </a:r>
            <a:r>
              <a:rPr lang="en-US" dirty="0"/>
              <a:t>to </a:t>
            </a:r>
            <a:r>
              <a:rPr lang="en-US" dirty="0" err="1"/>
              <a:t>pA</a:t>
            </a:r>
            <a:r>
              <a:rPr lang="en-US" dirty="0"/>
              <a:t>-scale currents (1/few electrons per bunch w/ 21 ns bunch spacing)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Spoil beam at </a:t>
            </a:r>
            <a:r>
              <a:rPr lang="en-US" dirty="0">
                <a:solidFill>
                  <a:schemeClr val="bg2"/>
                </a:solidFill>
              </a:rPr>
              <a:t>PR-10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A20003"/>
                </a:solidFill>
              </a:rPr>
              <a:t>SL10</a:t>
            </a:r>
            <a:r>
              <a:rPr lang="en-US" dirty="0"/>
              <a:t> selects momentum (1% to &lt;1/1000)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24º bend w/ </a:t>
            </a:r>
            <a:r>
              <a:rPr lang="en-US" dirty="0">
                <a:solidFill>
                  <a:schemeClr val="accent6"/>
                </a:solidFill>
              </a:rPr>
              <a:t>6 dipoles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Beam spot defined by downstream collimators </a:t>
            </a:r>
            <a:r>
              <a:rPr lang="en-US" dirty="0">
                <a:solidFill>
                  <a:srgbClr val="A20003"/>
                </a:solidFill>
              </a:rPr>
              <a:t>C-24 and    C-37 </a:t>
            </a:r>
            <a:r>
              <a:rPr lang="en-US" dirty="0"/>
              <a:t>and focusing quads	</a:t>
            </a:r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H="1">
            <a:off x="3309159" y="1535177"/>
            <a:ext cx="124435" cy="255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1432449" y="1494587"/>
            <a:ext cx="135185" cy="3375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1634488" y="1963630"/>
            <a:ext cx="270455" cy="49384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2092619" y="1986689"/>
            <a:ext cx="270455" cy="49384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2538991" y="1986231"/>
            <a:ext cx="270455" cy="49384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3843761" y="1997533"/>
            <a:ext cx="270455" cy="49384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4266616" y="2008833"/>
            <a:ext cx="270455" cy="49384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>
            <a:cxnSpLocks/>
          </p:cNvCxnSpPr>
          <p:nvPr/>
        </p:nvCxnSpPr>
        <p:spPr>
          <a:xfrm flipH="1" flipV="1">
            <a:off x="3433594" y="4171951"/>
            <a:ext cx="491780" cy="6038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5" idx="3"/>
          </p:cNvCxnSpPr>
          <p:nvPr/>
        </p:nvCxnSpPr>
        <p:spPr>
          <a:xfrm flipV="1">
            <a:off x="3925374" y="3116293"/>
            <a:ext cx="379934" cy="5347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1"/>
            <a:endCxn id="30" idx="2"/>
          </p:cNvCxnSpPr>
          <p:nvPr/>
        </p:nvCxnSpPr>
        <p:spPr>
          <a:xfrm flipH="1" flipV="1">
            <a:off x="1232964" y="3631014"/>
            <a:ext cx="551918" cy="20011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 flipH="1" flipV="1">
            <a:off x="908409" y="3333750"/>
            <a:ext cx="181626" cy="2061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1097736" y="3137167"/>
            <a:ext cx="270455" cy="49384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xmlns="" id="{A4F21849-EFF0-4B4E-9E8F-7474D3A91F5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EF4211B-D049-4B38-9D92-43D5789C29EA}"/>
              </a:ext>
            </a:extLst>
          </p:cNvPr>
          <p:cNvSpPr txBox="1"/>
          <p:nvPr/>
        </p:nvSpPr>
        <p:spPr>
          <a:xfrm>
            <a:off x="2052216" y="4449772"/>
            <a:ext cx="973549" cy="30777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ESA</a:t>
            </a:r>
          </a:p>
        </p:txBody>
      </p:sp>
    </p:spTree>
    <p:extLst>
      <p:ext uri="{BB962C8B-B14F-4D97-AF65-F5344CB8AC3E}">
        <p14:creationId xmlns:p14="http://schemas.microsoft.com/office/powerpoint/2010/main" val="3787396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904" y="96818"/>
            <a:ext cx="8692178" cy="564775"/>
          </a:xfrm>
        </p:spPr>
        <p:txBody>
          <a:bodyPr/>
          <a:lstStyle/>
          <a:p>
            <a:r>
              <a:rPr lang="en-US" dirty="0"/>
              <a:t>Attenuating &amp; Shaping Beam in A-Line – ESTB Experience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LESA as Electron Test Beam at SLAC – Snowmass IF Workshop 12/1/2021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4763" y="822901"/>
            <a:ext cx="3263923" cy="2107950"/>
            <a:chOff x="912095" y="2329968"/>
            <a:chExt cx="7581899" cy="441007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95" y="2329968"/>
              <a:ext cx="7581899" cy="441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4"/>
            <p:cNvSpPr txBox="1"/>
            <p:nvPr/>
          </p:nvSpPr>
          <p:spPr>
            <a:xfrm>
              <a:off x="2133600" y="2895600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1 e</a:t>
              </a:r>
              <a:r>
                <a:rPr lang="en-US" baseline="300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10" name="TextBox 7"/>
            <p:cNvSpPr txBox="1"/>
            <p:nvPr/>
          </p:nvSpPr>
          <p:spPr>
            <a:xfrm>
              <a:off x="2842564" y="3997705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2 e</a:t>
              </a:r>
              <a:r>
                <a:rPr lang="en-US" baseline="300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11" name="TextBox 8"/>
            <p:cNvSpPr txBox="1"/>
            <p:nvPr/>
          </p:nvSpPr>
          <p:spPr>
            <a:xfrm>
              <a:off x="3991053" y="4864517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3 e</a:t>
              </a:r>
              <a:r>
                <a:rPr lang="en-US" baseline="300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12" name="TextBox 9"/>
            <p:cNvSpPr txBox="1"/>
            <p:nvPr/>
          </p:nvSpPr>
          <p:spPr>
            <a:xfrm>
              <a:off x="4993610" y="5297923"/>
              <a:ext cx="5565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4 e</a:t>
              </a:r>
              <a:r>
                <a:rPr lang="en-US" baseline="300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13" name="TextBox 10"/>
            <p:cNvSpPr txBox="1"/>
            <p:nvPr/>
          </p:nvSpPr>
          <p:spPr>
            <a:xfrm>
              <a:off x="6058203" y="5483530"/>
              <a:ext cx="5565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5 e</a:t>
              </a:r>
              <a:r>
                <a:rPr lang="en-US" baseline="30000" dirty="0">
                  <a:solidFill>
                    <a:srgbClr val="FF0000"/>
                  </a:solidFill>
                </a:rPr>
                <a:t>-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32273" y="2779294"/>
            <a:ext cx="2973719" cy="1811601"/>
            <a:chOff x="107532" y="3130917"/>
            <a:chExt cx="3902536" cy="237744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6" t="-1" r="50" b="-645"/>
            <a:stretch/>
          </p:blipFill>
          <p:spPr bwMode="auto">
            <a:xfrm>
              <a:off x="107532" y="3130917"/>
              <a:ext cx="3902536" cy="2377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1011683" y="4675391"/>
              <a:ext cx="2535043" cy="686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2 x 2 mm</a:t>
              </a:r>
              <a:r>
                <a:rPr lang="en-US" sz="1400" b="1" baseline="30000" dirty="0"/>
                <a:t>2</a:t>
              </a:r>
              <a:r>
                <a:rPr lang="en-US" sz="1400" b="1" dirty="0"/>
                <a:t> spot size</a:t>
              </a:r>
              <a:br>
                <a:rPr lang="en-US" sz="1400" b="1" dirty="0"/>
              </a:br>
              <a:r>
                <a:rPr lang="en-US" sz="1400" b="1" dirty="0"/>
                <a:t>2016 g-2 test</a:t>
              </a:r>
              <a:endParaRPr lang="en-US" sz="14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019800" y="1123597"/>
            <a:ext cx="2199343" cy="2235883"/>
            <a:chOff x="3357083" y="5250524"/>
            <a:chExt cx="2199343" cy="2235883"/>
          </a:xfrm>
        </p:grpSpPr>
        <p:pic>
          <p:nvPicPr>
            <p:cNvPr id="19" name="occupancy-2.png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357083" y="5250524"/>
              <a:ext cx="2199343" cy="223588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0" name="Shape 142"/>
            <p:cNvSpPr/>
            <p:nvPr/>
          </p:nvSpPr>
          <p:spPr>
            <a:xfrm>
              <a:off x="4048254" y="6698983"/>
              <a:ext cx="900193" cy="31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 lvl="0" algn="ctr">
                <a:defRPr sz="1800"/>
              </a:pPr>
              <a:r>
                <a:rPr lang="en-US" sz="1400" dirty="0"/>
                <a:t>12 m</a:t>
              </a:r>
              <a:r>
                <a:rPr sz="1400" dirty="0"/>
                <a:t>m 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4180211" y="6549343"/>
              <a:ext cx="550291" cy="51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4100235" y="6098564"/>
              <a:ext cx="566" cy="25842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hape 143"/>
            <p:cNvSpPr/>
            <p:nvPr/>
          </p:nvSpPr>
          <p:spPr>
            <a:xfrm rot="16200000">
              <a:off x="3543817" y="6120611"/>
              <a:ext cx="564907" cy="31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 lvl="0" algn="ctr">
                <a:defRPr sz="1800"/>
              </a:pPr>
              <a:r>
                <a:rPr lang="en-US" sz="1400" dirty="0"/>
                <a:t>3 m</a:t>
              </a:r>
              <a:r>
                <a:rPr sz="1400" dirty="0"/>
                <a:t>m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4791504" y="3409967"/>
            <a:ext cx="4195666" cy="13268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Capability to reduce </a:t>
            </a:r>
            <a:r>
              <a:rPr lang="en-US" dirty="0" smtClean="0"/>
              <a:t>LESA beam </a:t>
            </a:r>
            <a:r>
              <a:rPr lang="en-US" dirty="0"/>
              <a:t>to single/few electrons with control over beam spot, demonstrated in ESTB program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41832" y="1288018"/>
            <a:ext cx="1647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2016 g-2 tests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91200" y="983218"/>
            <a:ext cx="319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2016 ATLAS Si upgrade tests</a:t>
            </a:r>
          </a:p>
        </p:txBody>
      </p:sp>
      <p:sp>
        <p:nvSpPr>
          <p:cNvPr id="30" name="Footer Placeholder 3"/>
          <p:cNvSpPr txBox="1">
            <a:spLocks/>
          </p:cNvSpPr>
          <p:nvPr/>
        </p:nvSpPr>
        <p:spPr>
          <a:xfrm>
            <a:off x="131536" y="4590895"/>
            <a:ext cx="4126528" cy="31432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Material from Carsten Hast, 2016 DASEL Review</a:t>
            </a:r>
          </a:p>
        </p:txBody>
      </p:sp>
    </p:spTree>
    <p:extLst>
      <p:ext uri="{BB962C8B-B14F-4D97-AF65-F5344CB8AC3E}">
        <p14:creationId xmlns:p14="http://schemas.microsoft.com/office/powerpoint/2010/main" val="2335465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3640" y="72997"/>
            <a:ext cx="8103570" cy="564775"/>
          </a:xfrm>
        </p:spPr>
        <p:txBody>
          <a:bodyPr/>
          <a:lstStyle/>
          <a:p>
            <a:r>
              <a:rPr lang="en-US" dirty="0"/>
              <a:t>Layout and Overall Program</a:t>
            </a: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566150" y="6318253"/>
            <a:ext cx="318932" cy="539751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7A6345B-9A7D-4F4E-B951-C36AB320D76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1822" y="129091"/>
            <a:ext cx="8692178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6446" y="3350106"/>
            <a:ext cx="477430" cy="388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343400" y="13535"/>
            <a:ext cx="4800604" cy="2982847"/>
            <a:chOff x="0" y="1219200"/>
            <a:chExt cx="8461927" cy="5257800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1219200"/>
              <a:ext cx="8461927" cy="5257800"/>
              <a:chOff x="0" y="1219200"/>
              <a:chExt cx="8461927" cy="5257800"/>
            </a:xfrm>
          </p:grpSpPr>
          <p:grpSp>
            <p:nvGrpSpPr>
              <p:cNvPr id="14" name="Group 3"/>
              <p:cNvGrpSpPr>
                <a:grpSpLocks/>
              </p:cNvGrpSpPr>
              <p:nvPr/>
            </p:nvGrpSpPr>
            <p:grpSpPr bwMode="auto">
              <a:xfrm>
                <a:off x="0" y="1219200"/>
                <a:ext cx="8461927" cy="5257800"/>
                <a:chOff x="144" y="727"/>
                <a:chExt cx="4865" cy="3024"/>
              </a:xfrm>
            </p:grpSpPr>
            <p:pic>
              <p:nvPicPr>
                <p:cNvPr id="23" name="Picture 4" descr="ESA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screen"/>
                <a:srcRect r="11086"/>
                <a:stretch/>
              </p:blipFill>
              <p:spPr bwMode="auto">
                <a:xfrm>
                  <a:off x="144" y="727"/>
                  <a:ext cx="4865" cy="30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</p:pic>
            <p:sp>
              <p:nvSpPr>
                <p:cNvPr id="24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44" y="2064"/>
                  <a:ext cx="876" cy="8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 dirty="0">
                      <a:solidFill>
                        <a:srgbClr val="000000"/>
                      </a:solidFill>
                    </a:rPr>
                    <a:t>Beam from BSY</a:t>
                  </a:r>
                </a:p>
              </p:txBody>
            </p:sp>
          </p:grpSp>
          <p:sp>
            <p:nvSpPr>
              <p:cNvPr id="15" name="Rectangle 14"/>
              <p:cNvSpPr/>
              <p:nvPr/>
            </p:nvSpPr>
            <p:spPr>
              <a:xfrm>
                <a:off x="6019800" y="5943600"/>
                <a:ext cx="1295400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410200" y="4343400"/>
                <a:ext cx="1447800" cy="533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200400" y="4572000"/>
                <a:ext cx="2362200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248400" y="3276600"/>
                <a:ext cx="5334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543800" y="3048000"/>
                <a:ext cx="609600" cy="609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H="1">
                <a:off x="6705600" y="2819400"/>
                <a:ext cx="381000" cy="3048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6553200" y="2209800"/>
                <a:ext cx="5334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bg1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 flipH="1" flipV="1">
                <a:off x="2893685" y="3536763"/>
                <a:ext cx="382915" cy="73043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6804412" y="4436194"/>
              <a:ext cx="1543862" cy="59860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LDMX</a:t>
              </a:r>
            </a:p>
          </p:txBody>
        </p:sp>
        <p:cxnSp>
          <p:nvCxnSpPr>
            <p:cNvPr id="13" name="Straight Arrow Connector 12"/>
            <p:cNvCxnSpPr>
              <a:stCxn id="12" idx="0"/>
            </p:cNvCxnSpPr>
            <p:nvPr/>
          </p:nvCxnSpPr>
          <p:spPr>
            <a:xfrm flipV="1">
              <a:off x="7576343" y="3728138"/>
              <a:ext cx="100809" cy="70805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2519" y="1397880"/>
            <a:ext cx="88850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LESA designed for parasitic </a:t>
            </a:r>
            <a:br>
              <a:rPr lang="en-US" sz="2000" dirty="0"/>
            </a:br>
            <a:r>
              <a:rPr lang="en-US" sz="2000" dirty="0"/>
              <a:t>operation concurrent with </a:t>
            </a:r>
            <a:br>
              <a:rPr lang="en-US" sz="2000" dirty="0"/>
            </a:br>
            <a:r>
              <a:rPr lang="en-US" sz="2000" dirty="0"/>
              <a:t>LCLS-II running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LCLS-II plans &gt;5000 hours/</a:t>
            </a:r>
            <a:r>
              <a:rPr lang="en-US" sz="2000" dirty="0" err="1"/>
              <a:t>yr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Multi-Use Program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Test Beam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Longer-running low-current experiments</a:t>
            </a:r>
          </a:p>
          <a:p>
            <a:pPr marL="1200150" lvl="2" indent="-285750">
              <a:buFont typeface="Arial"/>
              <a:buChar char="•"/>
            </a:pPr>
            <a:r>
              <a:rPr lang="en-US" sz="2000" dirty="0"/>
              <a:t>LDMX dark matter search</a:t>
            </a:r>
          </a:p>
          <a:p>
            <a:pPr marL="1200150" lvl="2" indent="-285750">
              <a:buFont typeface="Arial"/>
              <a:buChar char="•"/>
            </a:pPr>
            <a:r>
              <a:rPr lang="en-US" sz="2000" dirty="0"/>
              <a:t>e–</a:t>
            </a:r>
            <a:r>
              <a:rPr lang="en-US" sz="2000" dirty="0" err="1"/>
              <a:t>Nuc</a:t>
            </a:r>
            <a:r>
              <a:rPr lang="en-US" sz="2000" dirty="0"/>
              <a:t> scattering for neutrino program systematics</a:t>
            </a:r>
          </a:p>
          <a:p>
            <a:pPr marL="1200150" lvl="2" indent="-285750">
              <a:buFont typeface="Arial"/>
              <a:buChar char="•"/>
            </a:pPr>
            <a:r>
              <a:rPr lang="en-US" sz="2000" dirty="0"/>
              <a:t>and others</a:t>
            </a:r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xmlns="" id="{8285FACB-3485-477A-A122-9747CA0B909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7075EAC-3455-4531-9B17-9C598D834936}"/>
              </a:ext>
            </a:extLst>
          </p:cNvPr>
          <p:cNvSpPr/>
          <p:nvPr/>
        </p:nvSpPr>
        <p:spPr>
          <a:xfrm>
            <a:off x="8522413" y="934768"/>
            <a:ext cx="164387" cy="116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54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LESA Features as Test Beam Facility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396539" y="1059418"/>
            <a:ext cx="874746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Variable current</a:t>
            </a:r>
            <a:r>
              <a:rPr lang="en-US" sz="1600" dirty="0"/>
              <a:t>:  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/>
              <a:t>Up to 25 </a:t>
            </a:r>
            <a:r>
              <a:rPr lang="en-US" sz="1600" dirty="0" err="1" smtClean="0"/>
              <a:t>nA</a:t>
            </a:r>
            <a:r>
              <a:rPr lang="en-US" sz="1600" dirty="0" smtClean="0"/>
              <a:t> [3000 </a:t>
            </a:r>
            <a:r>
              <a:rPr lang="en-US" sz="1600" i="1" dirty="0" smtClean="0"/>
              <a:t>e</a:t>
            </a:r>
            <a:r>
              <a:rPr lang="en-US" sz="1600" i="1" baseline="30000" dirty="0" smtClean="0"/>
              <a:t>–</a:t>
            </a:r>
            <a:r>
              <a:rPr lang="en-US" sz="1600" dirty="0" smtClean="0"/>
              <a:t>/bunch] </a:t>
            </a:r>
            <a:r>
              <a:rPr lang="en-US" sz="1600" dirty="0"/>
              <a:t>with 50% duty cycle (useful for irradiation tests, </a:t>
            </a:r>
            <a:br>
              <a:rPr lang="en-US" sz="1600" dirty="0"/>
            </a:br>
            <a:r>
              <a:rPr lang="en-US" sz="1600" dirty="0"/>
              <a:t>testing integrating detectors</a:t>
            </a:r>
            <a:r>
              <a:rPr lang="en-US" sz="1600" dirty="0" smtClean="0"/>
              <a:t>)</a:t>
            </a:r>
            <a:endParaRPr lang="en-US" sz="1600" dirty="0"/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 smtClean="0"/>
              <a:t>Down </a:t>
            </a:r>
            <a:r>
              <a:rPr lang="en-US" sz="1600" dirty="0"/>
              <a:t>to Poisson average &lt; 1 </a:t>
            </a:r>
            <a:r>
              <a:rPr lang="en-US" sz="1600" i="1" dirty="0"/>
              <a:t>e</a:t>
            </a:r>
            <a:r>
              <a:rPr lang="en-US" sz="1600" i="1" baseline="30000" dirty="0"/>
              <a:t>–</a:t>
            </a:r>
            <a:r>
              <a:rPr lang="en-US" sz="1600" dirty="0"/>
              <a:t> per </a:t>
            </a:r>
            <a:r>
              <a:rPr lang="en-US" sz="1600" dirty="0" smtClean="0"/>
              <a:t>pulse</a:t>
            </a:r>
            <a:endParaRPr lang="en-US" sz="1600" dirty="0"/>
          </a:p>
          <a:p>
            <a:pPr marL="285750" indent="-285750">
              <a:buFont typeface="Wingdings" charset="2"/>
              <a:buChar char="Ø"/>
            </a:pPr>
            <a:endParaRPr lang="en-US" sz="1600" dirty="0"/>
          </a:p>
          <a:p>
            <a:endParaRPr lang="en-US" sz="1600" dirty="0"/>
          </a:p>
          <a:p>
            <a:r>
              <a:rPr lang="en-US" sz="1600" b="1" dirty="0"/>
              <a:t>High repetition rate: </a:t>
            </a:r>
            <a:endParaRPr lang="en-US" sz="1400" b="1" dirty="0"/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/>
              <a:t>Up to 1 pulse every 21 ns (46 MHz)</a:t>
            </a:r>
            <a:br>
              <a:rPr lang="en-US" sz="1600" dirty="0"/>
            </a:br>
            <a:r>
              <a:rPr lang="en-US" sz="1600" dirty="0"/>
              <a:t>with 50% macro-pulse duty cycle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/>
              <a:t>Allows direct study, in test beam, of high-rate performance and OOT pile-up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/>
              <a:t>Allows rapid integration of statistics – up to 10</a:t>
            </a:r>
            <a:r>
              <a:rPr lang="en-US" sz="1600" baseline="30000" dirty="0"/>
              <a:t>7</a:t>
            </a:r>
            <a:r>
              <a:rPr lang="en-US" sz="1600" dirty="0"/>
              <a:t> 1</a:t>
            </a:r>
            <a:r>
              <a:rPr lang="en-US" sz="1600" i="1" dirty="0"/>
              <a:t>e</a:t>
            </a:r>
            <a:r>
              <a:rPr lang="en-US" sz="1600" baseline="30000" dirty="0"/>
              <a:t>–</a:t>
            </a:r>
            <a:r>
              <a:rPr lang="en-US" sz="1600" dirty="0"/>
              <a:t> bunches per second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/>
              <a:t>Can reduce rate, while maintaining well defined time structure, by filling specific buckets in each macro-pulse and/or decreasing kicker repetition rate </a:t>
            </a:r>
            <a:br>
              <a:rPr lang="en-US" sz="1600" dirty="0"/>
            </a:br>
            <a:r>
              <a:rPr lang="en-US" sz="1600" dirty="0"/>
              <a:t>(macro-pulse repetition rate)</a:t>
            </a:r>
          </a:p>
        </p:txBody>
      </p:sp>
      <p:pic>
        <p:nvPicPr>
          <p:cNvPr id="15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89"/>
          <a:stretch/>
        </p:blipFill>
        <p:spPr bwMode="auto">
          <a:xfrm>
            <a:off x="4876800" y="2571750"/>
            <a:ext cx="4114800" cy="58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5791200" y="2647950"/>
            <a:ext cx="2286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26614" y="2343150"/>
            <a:ext cx="1626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A4001D"/>
                </a:solidFill>
              </a:rPr>
              <a:t>~500 ns macro-pulse</a:t>
            </a:r>
          </a:p>
        </p:txBody>
      </p:sp>
      <p:sp>
        <p:nvSpPr>
          <p:cNvPr id="16" name="Oval 15"/>
          <p:cNvSpPr/>
          <p:nvPr/>
        </p:nvSpPr>
        <p:spPr>
          <a:xfrm>
            <a:off x="7543800" y="3028950"/>
            <a:ext cx="228600" cy="152400"/>
          </a:xfrm>
          <a:prstGeom prst="ellipse">
            <a:avLst/>
          </a:prstGeom>
          <a:noFill/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6" idx="1"/>
          </p:cNvCxnSpPr>
          <p:nvPr/>
        </p:nvCxnSpPr>
        <p:spPr>
          <a:xfrm flipV="1">
            <a:off x="7577278" y="2343150"/>
            <a:ext cx="271322" cy="708118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772400" y="2571750"/>
            <a:ext cx="609600" cy="53340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848600" y="1924050"/>
            <a:ext cx="838200" cy="723900"/>
          </a:xfrm>
          <a:prstGeom prst="ellips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8001000" y="2190750"/>
            <a:ext cx="0" cy="1524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8229600" y="2190750"/>
            <a:ext cx="0" cy="1524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8458200" y="2190750"/>
            <a:ext cx="0" cy="1524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7903808" y="2343150"/>
            <a:ext cx="651584" cy="0"/>
          </a:xfrm>
          <a:prstGeom prst="line">
            <a:avLst/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7848600" y="1919787"/>
            <a:ext cx="561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21 ns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8001000" y="2190750"/>
            <a:ext cx="228600" cy="0"/>
          </a:xfrm>
          <a:prstGeom prst="straightConnector1">
            <a:avLst/>
          </a:prstGeom>
          <a:ln w="19050" cmpd="sng">
            <a:solidFill>
              <a:srgbClr val="000000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xmlns="" id="{B595DBCB-C496-46E9-A2F8-98537D9DCD8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89B4C7C3-335E-4EEC-8BB6-D7BE5D7E0C51}"/>
              </a:ext>
            </a:extLst>
          </p:cNvPr>
          <p:cNvSpPr txBox="1"/>
          <p:nvPr/>
        </p:nvSpPr>
        <p:spPr>
          <a:xfrm>
            <a:off x="6588719" y="2724150"/>
            <a:ext cx="726481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00" dirty="0"/>
              <a:t>S30XL Kicker</a:t>
            </a:r>
          </a:p>
        </p:txBody>
      </p:sp>
    </p:spTree>
    <p:extLst>
      <p:ext uri="{BB962C8B-B14F-4D97-AF65-F5344CB8AC3E}">
        <p14:creationId xmlns:p14="http://schemas.microsoft.com/office/powerpoint/2010/main" val="423304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LESA Features as Test Beam Facility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451822" y="895350"/>
            <a:ext cx="785397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Short Pulses:</a:t>
            </a:r>
          </a:p>
          <a:p>
            <a:pPr marL="742950" lvl="2" indent="-285750">
              <a:buFont typeface="Wingdings" charset="2"/>
              <a:buChar char="Ø"/>
            </a:pPr>
            <a:r>
              <a:rPr lang="en-US" dirty="0"/>
              <a:t>LESA delivers bunches of </a:t>
            </a:r>
            <a:r>
              <a:rPr lang="en-US" dirty="0" err="1"/>
              <a:t>ps</a:t>
            </a:r>
            <a:r>
              <a:rPr lang="en-US" dirty="0"/>
              <a:t> or sub-</a:t>
            </a:r>
            <a:r>
              <a:rPr lang="en-US" dirty="0" err="1"/>
              <a:t>ps</a:t>
            </a:r>
            <a:r>
              <a:rPr lang="en-US" dirty="0"/>
              <a:t> length, advantageous for calibrating precision timing </a:t>
            </a:r>
            <a:r>
              <a:rPr lang="en-US" dirty="0" smtClean="0"/>
              <a:t>detectors</a:t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Fixed Primary Energy:</a:t>
            </a:r>
          </a:p>
          <a:p>
            <a:pPr marL="742950" lvl="2" indent="-285750">
              <a:buFont typeface="Wingdings" charset="2"/>
              <a:buChar char="Ø"/>
            </a:pPr>
            <a:r>
              <a:rPr lang="en-US" dirty="0"/>
              <a:t>Pegged to LCLS-II beam energy – 4 GeV initially, then 8 GeV with</a:t>
            </a:r>
            <a:br>
              <a:rPr lang="en-US" dirty="0"/>
            </a:br>
            <a:r>
              <a:rPr lang="en-US" dirty="0"/>
              <a:t>upgrade to linac (attenuated beam would have slightly lower energy)</a:t>
            </a:r>
          </a:p>
          <a:p>
            <a:pPr marL="742950" lvl="2" indent="-285750">
              <a:buFont typeface="Wingdings" charset="2"/>
              <a:buChar char="Ø"/>
            </a:pPr>
            <a:r>
              <a:rPr lang="en-US" dirty="0" smtClean="0"/>
              <a:t>Can tune A-line to lower </a:t>
            </a:r>
            <a:r>
              <a:rPr lang="en-US" dirty="0" smtClean="0"/>
              <a:t>energy (&lt;&lt;1 e per pulse)</a:t>
            </a:r>
            <a:br>
              <a:rPr lang="en-US" dirty="0" smtClean="0"/>
            </a:br>
            <a:endParaRPr lang="en-US" b="1" dirty="0"/>
          </a:p>
          <a:p>
            <a:r>
              <a:rPr lang="en-US" b="1" dirty="0"/>
              <a:t>Beam Availability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b="1" dirty="0"/>
              <a:t> </a:t>
            </a:r>
            <a:r>
              <a:rPr lang="en-US" dirty="0"/>
              <a:t>Because LESA beam delivery </a:t>
            </a:r>
            <a:r>
              <a:rPr lang="en-US" dirty="0" smtClean="0"/>
              <a:t>is concurrent </a:t>
            </a:r>
            <a:r>
              <a:rPr lang="en-US" dirty="0" smtClean="0"/>
              <a:t>with</a:t>
            </a:r>
            <a:r>
              <a:rPr lang="en-US" dirty="0" smtClean="0"/>
              <a:t> </a:t>
            </a:r>
            <a:r>
              <a:rPr lang="en-US" dirty="0"/>
              <a:t>normal LCLS-II operations, the core activity at SLAC, a high beam availability ∼250 days/year is anticipated. This will be shared between test beam and other HEP applications. 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xmlns="" id="{AF727EAE-1126-41F1-BB8B-EECBB74D160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3780723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03895"/>
            <a:ext cx="2363724" cy="69645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Use Cases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4"/>
          </p:nvPr>
        </p:nvSpPr>
        <p:spPr>
          <a:xfrm>
            <a:off x="76200" y="888443"/>
            <a:ext cx="9067800" cy="4121707"/>
          </a:xfrm>
        </p:spPr>
        <p:txBody>
          <a:bodyPr>
            <a:noAutofit/>
          </a:bodyPr>
          <a:lstStyle/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1800" dirty="0"/>
              <a:t>Detector studies for </a:t>
            </a:r>
            <a:r>
              <a:rPr lang="en-US" sz="1800" b="1" dirty="0"/>
              <a:t>LHC upgrade</a:t>
            </a:r>
            <a:r>
              <a:rPr lang="en-US" sz="1800" dirty="0"/>
              <a:t> detectors and related experiments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Characterizing position and timing resolution of ATLAS silicon detector prototypes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Mapping material distribution in tracking detectors, e.g. for ATLAS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Studying EM shower response and pileup effects in the CMS HGCAL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Tests of Silicon Pixel Tracking and Fast Timing Detectors for ATLAS upgrades and future colliders 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buFont typeface="Arial"/>
              <a:buChar char="•"/>
            </a:pPr>
            <a:r>
              <a:rPr lang="en-US" sz="1800" b="1" dirty="0"/>
              <a:t>Basic detector R&amp;D </a:t>
            </a:r>
            <a:r>
              <a:rPr lang="en-US" sz="1800" dirty="0"/>
              <a:t>efforts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Testing the Timing Vertex Detector technology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Characterizing low-gain avalanche detectors under development for 4D tracking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R&amp;D towards using fast scintillation component of BaF2 for high resolution, high rate crystal calorimeter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Studies of EM-induced radiation damage for high-luminosity electron colliders, EIC 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buFont typeface="Arial"/>
              <a:buChar char="•"/>
            </a:pPr>
            <a:r>
              <a:rPr lang="en-US" sz="1800" dirty="0"/>
              <a:t>Detector development for </a:t>
            </a:r>
            <a:r>
              <a:rPr lang="en-US" sz="1800" b="1" dirty="0"/>
              <a:t>other experimental programs in HEP and NP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Detector tests for ATLAS HGTD and projects in the CERN Physics Beyond Colliders umbrella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Response of MOLLER fused silica integrating detectors, in both single-electron and integrating regimes </a:t>
            </a:r>
          </a:p>
          <a:p>
            <a:pPr marL="522900" lvl="1" indent="-342900">
              <a:lnSpc>
                <a:spcPct val="110000"/>
              </a:lnSpc>
              <a:buFont typeface="Arial"/>
              <a:buChar char="•"/>
            </a:pPr>
            <a:endParaRPr lang="en-US" sz="1400" dirty="0"/>
          </a:p>
          <a:p>
            <a:pPr marL="846900" lvl="2" indent="-342900">
              <a:lnSpc>
                <a:spcPct val="110000"/>
              </a:lnSpc>
              <a:buFont typeface="Arial"/>
              <a:buChar char="•"/>
            </a:pPr>
            <a:endParaRPr lang="en-US" sz="12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xmlns="" id="{C683224F-D3F8-41B3-960B-E5F56C5335A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383058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875364" y="3714750"/>
            <a:ext cx="2553636" cy="2286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838200" y="2942482"/>
            <a:ext cx="8208872" cy="238868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38200" y="2738086"/>
            <a:ext cx="6400800" cy="21466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838200" y="2499217"/>
            <a:ext cx="3733800" cy="224933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858928" y="1885950"/>
            <a:ext cx="7707222" cy="2286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838200" y="1200150"/>
            <a:ext cx="6553200" cy="2286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03895"/>
            <a:ext cx="2363724" cy="69645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1822" y="178175"/>
            <a:ext cx="8103570" cy="564775"/>
          </a:xfrm>
        </p:spPr>
        <p:txBody>
          <a:bodyPr/>
          <a:lstStyle/>
          <a:p>
            <a:r>
              <a:rPr lang="en-US" dirty="0"/>
              <a:t>Test Beam Programs Enabled or Enriched by LESA Time Structure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4"/>
          </p:nvPr>
        </p:nvSpPr>
        <p:spPr>
          <a:xfrm>
            <a:off x="76200" y="888443"/>
            <a:ext cx="9067800" cy="4121707"/>
          </a:xfrm>
        </p:spPr>
        <p:txBody>
          <a:bodyPr>
            <a:noAutofit/>
          </a:bodyPr>
          <a:lstStyle/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1800" dirty="0"/>
              <a:t>Detector studies for </a:t>
            </a:r>
            <a:r>
              <a:rPr lang="en-US" sz="1800" b="1" dirty="0"/>
              <a:t>LHC upgrade</a:t>
            </a:r>
            <a:r>
              <a:rPr lang="en-US" sz="1800" dirty="0"/>
              <a:t> detectors and related experiments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Characterizing position and timing resolution of ATLAS silicon detector prototypes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Mapping material distribution in tracking detectors, e.g. for ATLAS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u="wavyHeavy" dirty="0">
                <a:uFill>
                  <a:solidFill>
                    <a:schemeClr val="bg2"/>
                  </a:solidFill>
                </a:uFill>
              </a:rPr>
              <a:t>Studying EM shower response and pileup effects in the CMS HGCAL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Tests of Silicon Pixel Tracking and Fast Timing Detectors for ATLAS upgrades and future colliders 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buFont typeface="Arial"/>
              <a:buChar char="•"/>
            </a:pPr>
            <a:r>
              <a:rPr lang="en-US" sz="1800" b="1" dirty="0"/>
              <a:t>Basic detector R&amp;D </a:t>
            </a:r>
            <a:r>
              <a:rPr lang="en-US" sz="1800" dirty="0"/>
              <a:t>efforts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Testing the Timing Vertex Detector technology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Characterizing low-gain avalanche detectors under development for 4D tracking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u="wavyHeavy" dirty="0">
                <a:uFill>
                  <a:solidFill>
                    <a:schemeClr val="bg2"/>
                  </a:solidFill>
                </a:uFill>
              </a:rPr>
              <a:t>R&amp;D towards using fast scintillation component of BaF2 for high resolution, high rate crystal calorimeter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Studies of EM-induced radiation damage for high-luminosity electron colliders, EIC 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buFont typeface="Arial"/>
              <a:buChar char="•"/>
            </a:pPr>
            <a:r>
              <a:rPr lang="en-US" sz="1800" dirty="0"/>
              <a:t>Detector development for </a:t>
            </a:r>
            <a:r>
              <a:rPr lang="en-US" sz="1800" b="1" dirty="0"/>
              <a:t>other experimental programs in HEP and NP 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u="wavyHeavy" dirty="0">
                <a:uFill>
                  <a:solidFill>
                    <a:schemeClr val="bg2"/>
                  </a:solidFill>
                </a:uFill>
              </a:rPr>
              <a:t>Detector tests for ATLAS HGTD </a:t>
            </a:r>
            <a:r>
              <a:rPr lang="en-US" sz="1400" dirty="0"/>
              <a:t>and projects in the CERN Physics Beyond Colliders umbrella</a:t>
            </a:r>
          </a:p>
          <a:p>
            <a:pPr marL="846900" lvl="2" indent="-342900">
              <a:lnSpc>
                <a:spcPct val="100000"/>
              </a:lnSpc>
              <a:buFont typeface="Arial"/>
              <a:buChar char="•"/>
            </a:pPr>
            <a:r>
              <a:rPr lang="en-US" sz="1400" dirty="0"/>
              <a:t>Response of MOLLER fused silica integrating detectors, in both single-electron and integrating regimes </a:t>
            </a:r>
          </a:p>
          <a:p>
            <a:pPr marL="180000" lvl="1" indent="0">
              <a:lnSpc>
                <a:spcPct val="110000"/>
              </a:lnSpc>
              <a:buNone/>
            </a:pPr>
            <a:endParaRPr lang="en-US" sz="1400" dirty="0"/>
          </a:p>
          <a:p>
            <a:pPr marL="846900" lvl="2" indent="-342900">
              <a:lnSpc>
                <a:spcPct val="110000"/>
              </a:lnSpc>
              <a:buFont typeface="Arial"/>
              <a:buChar char="•"/>
            </a:pPr>
            <a:endParaRPr lang="en-US" sz="12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2895600" y="4442996"/>
            <a:ext cx="1126261" cy="338554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81000" y="4442996"/>
            <a:ext cx="6195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Highlighted projects exploit short pulses and/or </a:t>
            </a:r>
            <a:r>
              <a:rPr lang="en-US" sz="1600" u="wavyHeavy" dirty="0">
                <a:uFill>
                  <a:solidFill>
                    <a:schemeClr val="bg2"/>
                  </a:solidFill>
                </a:uFill>
              </a:rPr>
              <a:t>high repetition rate</a:t>
            </a: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xmlns="" id="{C659ECE6-52BB-4B9D-807F-F44D842D5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2057835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1822" y="133350"/>
            <a:ext cx="8103570" cy="564775"/>
          </a:xfrm>
        </p:spPr>
        <p:txBody>
          <a:bodyPr/>
          <a:lstStyle/>
          <a:p>
            <a:r>
              <a:rPr lang="en-US" dirty="0"/>
              <a:t>Moving Forward in Snowmass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14" y="1835150"/>
            <a:ext cx="8966200" cy="1117600"/>
          </a:xfrm>
          <a:prstGeom prst="rect">
            <a:avLst/>
          </a:prstGeom>
        </p:spPr>
      </p:pic>
      <p:sp>
        <p:nvSpPr>
          <p:cNvPr id="19" name="Content Placeholder 3"/>
          <p:cNvSpPr txBox="1">
            <a:spLocks/>
          </p:cNvSpPr>
          <p:nvPr/>
        </p:nvSpPr>
        <p:spPr>
          <a:xfrm>
            <a:off x="193640" y="932012"/>
            <a:ext cx="5445160" cy="3799142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Snowmass LOI signed by LESA team members + interested potential users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We’re planning a short Snowmass whitepaper on LESA test beam </a:t>
            </a:r>
            <a:r>
              <a:rPr lang="en-US" dirty="0" smtClean="0"/>
              <a:t>capabilities and applications, </a:t>
            </a:r>
            <a:r>
              <a:rPr lang="en-US" dirty="0"/>
              <a:t>as well as surveying community interest to better plan for use of the facility. Please let us know if you have ideas or questions about capabilities!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66714" y="2343150"/>
            <a:ext cx="2171686" cy="2286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228600" y="2571750"/>
            <a:ext cx="2171686" cy="2286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5943600" y="2571750"/>
            <a:ext cx="1295400" cy="2286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Content Placeholder 5">
            <a:hlinkClick r:id="rId4" tooltip="LOI (pdf)"/>
            <a:extLst>
              <a:ext uri="{FF2B5EF4-FFF2-40B4-BE49-F238E27FC236}">
                <a16:creationId xmlns:a16="http://schemas.microsoft.com/office/drawing/2014/main" xmlns="" id="{71B78CB7-13D5-47C5-A0D3-452124CA9A0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 rotWithShape="1">
          <a:blip r:embed="rId5"/>
          <a:srcRect t="8966"/>
          <a:stretch/>
        </p:blipFill>
        <p:spPr>
          <a:xfrm>
            <a:off x="5522043" y="2876550"/>
            <a:ext cx="3385971" cy="2209799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6553200" y="1885950"/>
            <a:ext cx="1524000" cy="2286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029200" y="2148974"/>
            <a:ext cx="2209800" cy="2286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65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106489"/>
            <a:ext cx="6546660" cy="3632200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xmlns="" id="{033270DE-DE3C-4A7D-872B-2C55C9A173F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2629723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925062"/>
          </a:xfrm>
        </p:spPr>
        <p:txBody>
          <a:bodyPr vert="horz" lIns="0" tIns="0" rIns="0" bIns="0" rtlCol="0" anchor="t"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/>
              <a:t>Overview of </a:t>
            </a:r>
            <a:r>
              <a:rPr lang="en-US" sz="1800" dirty="0" smtClean="0"/>
              <a:t>S30XL-LESA</a:t>
            </a:r>
            <a:r>
              <a:rPr lang="en-US" sz="1800" dirty="0"/>
              <a:t>: Goals, Concept, and Status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ESTB (SLAC End Station Test Beam) </a:t>
            </a:r>
            <a:r>
              <a:rPr lang="en-US" sz="1600" dirty="0">
                <a:sym typeface="Wingdings" panose="05000000000000000000" pitchFamily="2" charset="2"/>
              </a:rPr>
              <a:t>LESA (</a:t>
            </a:r>
            <a:r>
              <a:rPr lang="en-US" sz="1600" dirty="0"/>
              <a:t>Linac to End Station A) </a:t>
            </a:r>
          </a:p>
          <a:p>
            <a:pPr marL="285750" indent="-285750">
              <a:buFont typeface="Arial"/>
              <a:buChar char="•"/>
            </a:pPr>
            <a:endParaRPr lang="en-US" sz="1800" dirty="0"/>
          </a:p>
          <a:p>
            <a:pPr marL="285750" indent="-285750">
              <a:buFont typeface="Arial"/>
              <a:buChar char="•"/>
            </a:pPr>
            <a:r>
              <a:rPr lang="en-US" sz="1800" dirty="0">
                <a:latin typeface="Arial"/>
                <a:cs typeface="Arial"/>
              </a:rPr>
              <a:t>Features of LESA as a Test Beam Facility</a:t>
            </a:r>
          </a:p>
          <a:p>
            <a:pPr marL="285750" indent="-285750">
              <a:buFont typeface="Arial"/>
              <a:buChar char="•"/>
            </a:pPr>
            <a:endParaRPr lang="en-US" sz="18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latin typeface="Arial"/>
                <a:cs typeface="Arial"/>
              </a:rPr>
              <a:t>Example Use Cases</a:t>
            </a:r>
          </a:p>
          <a:p>
            <a:pPr marL="285750" indent="-285750">
              <a:buFont typeface="Arial"/>
              <a:buChar char="•"/>
            </a:pPr>
            <a:endParaRPr lang="en-US" sz="18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latin typeface="Arial"/>
                <a:cs typeface="Arial"/>
              </a:rPr>
              <a:t>Snowmass Plans</a:t>
            </a:r>
          </a:p>
          <a:p>
            <a:pPr marL="285750" indent="-285750">
              <a:buFont typeface="Arial"/>
              <a:buChar char="•"/>
            </a:pPr>
            <a:endParaRPr lang="en-US" sz="1800" dirty="0">
              <a:latin typeface="Arial"/>
              <a:cs typeface="Arial"/>
            </a:endParaRPr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3257071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ESTB to S30XL</a:t>
            </a:r>
            <a:r>
              <a:rPr lang="en-US" dirty="0"/>
              <a:t>, LESA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609600" y="982408"/>
            <a:ext cx="8108950" cy="3799142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sng" dirty="0"/>
              <a:t>PAST:</a:t>
            </a:r>
            <a:r>
              <a:rPr lang="en-US" dirty="0"/>
              <a:t> After many successful years of Test Beam in </a:t>
            </a:r>
            <a:r>
              <a:rPr lang="en-US" dirty="0" smtClean="0"/>
              <a:t>End Station A</a:t>
            </a:r>
            <a:r>
              <a:rPr lang="en-US" dirty="0"/>
              <a:t>, the ESTB kickers were removed for LCLS-II superconducting beam line </a:t>
            </a:r>
            <a:r>
              <a:rPr lang="en-US" dirty="0">
                <a:sym typeface="Wingdings" panose="05000000000000000000" pitchFamily="2" charset="2"/>
              </a:rPr>
              <a:t> End of 2-15GeV normal conducting beams to </a:t>
            </a:r>
            <a:r>
              <a:rPr lang="en-US" dirty="0" smtClean="0">
                <a:sym typeface="Wingdings" panose="05000000000000000000" pitchFamily="2" charset="2"/>
              </a:rPr>
              <a:t>End Station A</a:t>
            </a:r>
            <a:endParaRPr lang="en-US" dirty="0"/>
          </a:p>
          <a:p>
            <a:endParaRPr lang="en-US" b="1" u="sng" dirty="0"/>
          </a:p>
          <a:p>
            <a:r>
              <a:rPr lang="en-US" b="1" u="sng" dirty="0"/>
              <a:t>Goal:</a:t>
            </a:r>
            <a:r>
              <a:rPr lang="en-US" dirty="0"/>
              <a:t> Provide a low current CW GeV-scale beam of electrons for test beams and dedicated experiments</a:t>
            </a:r>
          </a:p>
          <a:p>
            <a:endParaRPr lang="en-US" dirty="0"/>
          </a:p>
          <a:p>
            <a:r>
              <a:rPr lang="en-US" b="1" u="sng" dirty="0"/>
              <a:t>Solution:</a:t>
            </a:r>
            <a:r>
              <a:rPr lang="en-US" b="1" dirty="0"/>
              <a:t> </a:t>
            </a:r>
            <a:r>
              <a:rPr lang="en-US" dirty="0"/>
              <a:t>Connect the 4 GeV LCLS-II SRF linac to End Station A and extract ‘dark current’ from between the primary FEL bunches in a parasitic manner</a:t>
            </a:r>
          </a:p>
          <a:p>
            <a:endParaRPr lang="en-US" dirty="0"/>
          </a:p>
          <a:p>
            <a:r>
              <a:rPr lang="en-US" dirty="0"/>
              <a:t>Compatible with LCLS-II-HE the 8 GeV Linac upgrade </a:t>
            </a:r>
            <a:r>
              <a:rPr lang="en-US" sz="1700" dirty="0"/>
              <a:t>(ready later in the decade</a:t>
            </a:r>
            <a:r>
              <a:rPr lang="en-US" sz="1700" dirty="0" smtClean="0"/>
              <a:t>)</a:t>
            </a:r>
          </a:p>
          <a:p>
            <a:endParaRPr lang="en-US" sz="1700" dirty="0"/>
          </a:p>
          <a:p>
            <a:r>
              <a:rPr lang="en-US" sz="1700" dirty="0" smtClean="0"/>
              <a:t>Side note: </a:t>
            </a:r>
            <a:r>
              <a:rPr lang="en-US" sz="1700" dirty="0" smtClean="0"/>
              <a:t>has gone by </a:t>
            </a:r>
            <a:r>
              <a:rPr lang="en-US" sz="1700" dirty="0" smtClean="0"/>
              <a:t>many names over the last 5 years of planning – DASEL, S30XL, LESA</a:t>
            </a:r>
            <a:r>
              <a:rPr lang="mr-IN" sz="1700" dirty="0" smtClean="0"/>
              <a:t>…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In current usage, S30XL is a part and precursor to LESA.</a:t>
            </a:r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xmlns="" id="{0ECC5B67-6946-4CEC-ACCF-B3045C0AA70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95265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66" y="3867150"/>
            <a:ext cx="4452685" cy="99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Backbone: LCLS-II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85761" y="2267799"/>
            <a:ext cx="0" cy="4331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" name="Rectangle 205"/>
          <p:cNvSpPr/>
          <p:nvPr/>
        </p:nvSpPr>
        <p:spPr>
          <a:xfrm>
            <a:off x="897053" y="2659971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09" name="Rectangle 208"/>
          <p:cNvSpPr/>
          <p:nvPr/>
        </p:nvSpPr>
        <p:spPr>
          <a:xfrm>
            <a:off x="1269349" y="2659971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10" name="Rectangle 209"/>
          <p:cNvSpPr/>
          <p:nvPr/>
        </p:nvSpPr>
        <p:spPr>
          <a:xfrm>
            <a:off x="1640910" y="2659971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13" name="Rectangle 212"/>
          <p:cNvSpPr/>
          <p:nvPr/>
        </p:nvSpPr>
        <p:spPr>
          <a:xfrm>
            <a:off x="2012469" y="2659971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14" name="Rectangle 213"/>
          <p:cNvSpPr/>
          <p:nvPr/>
        </p:nvSpPr>
        <p:spPr>
          <a:xfrm>
            <a:off x="2383295" y="2659971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15" name="Rectangle 214"/>
          <p:cNvSpPr/>
          <p:nvPr/>
        </p:nvSpPr>
        <p:spPr>
          <a:xfrm>
            <a:off x="2755589" y="2659971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cxnSp>
        <p:nvCxnSpPr>
          <p:cNvPr id="216" name="Straight Connector 215"/>
          <p:cNvCxnSpPr/>
          <p:nvPr/>
        </p:nvCxnSpPr>
        <p:spPr>
          <a:xfrm>
            <a:off x="3140926" y="2924937"/>
            <a:ext cx="364274" cy="937495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/>
          <p:cNvCxnSpPr>
            <a:cxnSpLocks/>
          </p:cNvCxnSpPr>
          <p:nvPr/>
        </p:nvCxnSpPr>
        <p:spPr>
          <a:xfrm>
            <a:off x="3499616" y="3862432"/>
            <a:ext cx="4425184" cy="0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>
            <a:cxnSpLocks/>
          </p:cNvCxnSpPr>
          <p:nvPr/>
        </p:nvCxnSpPr>
        <p:spPr>
          <a:xfrm>
            <a:off x="627105" y="2915783"/>
            <a:ext cx="6459495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Rectangle 218"/>
          <p:cNvSpPr/>
          <p:nvPr/>
        </p:nvSpPr>
        <p:spPr>
          <a:xfrm>
            <a:off x="3807914" y="2790783"/>
            <a:ext cx="145710" cy="24999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cxnSp>
        <p:nvCxnSpPr>
          <p:cNvPr id="221" name="Straight Connector 220"/>
          <p:cNvCxnSpPr/>
          <p:nvPr/>
        </p:nvCxnSpPr>
        <p:spPr>
          <a:xfrm>
            <a:off x="3880769" y="2936485"/>
            <a:ext cx="182137" cy="46874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>
            <a:cxnSpLocks/>
            <a:endCxn id="231" idx="1"/>
          </p:cNvCxnSpPr>
          <p:nvPr/>
        </p:nvCxnSpPr>
        <p:spPr>
          <a:xfrm flipV="1">
            <a:off x="4062906" y="3403733"/>
            <a:ext cx="3861894" cy="1499"/>
          </a:xfrm>
          <a:prstGeom prst="straightConnector1">
            <a:avLst/>
          </a:prstGeom>
          <a:ln w="25400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6" name="Group 225"/>
          <p:cNvGrpSpPr/>
          <p:nvPr/>
        </p:nvGrpSpPr>
        <p:grpSpPr>
          <a:xfrm>
            <a:off x="5701150" y="2656833"/>
            <a:ext cx="1132883" cy="249998"/>
            <a:chOff x="6417367" y="3041035"/>
            <a:chExt cx="1421892" cy="365760"/>
          </a:xfrm>
        </p:grpSpPr>
        <p:sp>
          <p:nvSpPr>
            <p:cNvPr id="292" name="Rectangle 291"/>
            <p:cNvSpPr/>
            <p:nvPr/>
          </p:nvSpPr>
          <p:spPr>
            <a:xfrm>
              <a:off x="6417367" y="3041035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7816399" y="3041035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5323022" y="3124715"/>
            <a:ext cx="1132148" cy="249998"/>
            <a:chOff x="5942779" y="3666948"/>
            <a:chExt cx="1420971" cy="365760"/>
          </a:xfrm>
        </p:grpSpPr>
        <p:sp>
          <p:nvSpPr>
            <p:cNvPr id="290" name="Rectangle 289"/>
            <p:cNvSpPr/>
            <p:nvPr/>
          </p:nvSpPr>
          <p:spPr>
            <a:xfrm>
              <a:off x="5942779" y="3666948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7340890" y="3666948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4950733" y="3593462"/>
            <a:ext cx="1133619" cy="249998"/>
            <a:chOff x="5475511" y="4346886"/>
            <a:chExt cx="1422816" cy="365760"/>
          </a:xfrm>
        </p:grpSpPr>
        <p:sp>
          <p:nvSpPr>
            <p:cNvPr id="288" name="Rectangle 287"/>
            <p:cNvSpPr/>
            <p:nvPr/>
          </p:nvSpPr>
          <p:spPr>
            <a:xfrm>
              <a:off x="5475511" y="4346886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6875467" y="4346886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</p:grpSp>
      <p:sp>
        <p:nvSpPr>
          <p:cNvPr id="229" name="TextBox 232"/>
          <p:cNvSpPr txBox="1"/>
          <p:nvPr/>
        </p:nvSpPr>
        <p:spPr>
          <a:xfrm>
            <a:off x="7121770" y="2735179"/>
            <a:ext cx="10646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chemeClr val="bg2"/>
                </a:solidFill>
              </a:rPr>
              <a:t>BSY dump</a:t>
            </a:r>
          </a:p>
        </p:txBody>
      </p:sp>
      <p:sp>
        <p:nvSpPr>
          <p:cNvPr id="231" name="TextBox 234"/>
          <p:cNvSpPr txBox="1"/>
          <p:nvPr/>
        </p:nvSpPr>
        <p:spPr>
          <a:xfrm>
            <a:off x="7924800" y="3219067"/>
            <a:ext cx="112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rgbClr val="0070C0"/>
                </a:solidFill>
              </a:rPr>
              <a:t>Soft X-Ray FEL</a:t>
            </a:r>
          </a:p>
        </p:txBody>
      </p:sp>
      <p:sp>
        <p:nvSpPr>
          <p:cNvPr id="232" name="TextBox 235"/>
          <p:cNvSpPr txBox="1"/>
          <p:nvPr/>
        </p:nvSpPr>
        <p:spPr>
          <a:xfrm>
            <a:off x="7924800" y="3747016"/>
            <a:ext cx="12262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rgbClr val="00B050"/>
                </a:solidFill>
              </a:rPr>
              <a:t>Hard X-Ray FEL</a:t>
            </a:r>
          </a:p>
        </p:txBody>
      </p:sp>
      <p:sp>
        <p:nvSpPr>
          <p:cNvPr id="233" name="TextBox 236"/>
          <p:cNvSpPr txBox="1"/>
          <p:nvPr/>
        </p:nvSpPr>
        <p:spPr>
          <a:xfrm>
            <a:off x="3345663" y="2429139"/>
            <a:ext cx="1129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chemeClr val="bg2"/>
                </a:solidFill>
              </a:rPr>
              <a:t>Beam Kickers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585761" y="2790783"/>
            <a:ext cx="73194" cy="249998"/>
          </a:xfrm>
          <a:prstGeom prst="rect">
            <a:avLst/>
          </a:prstGeom>
          <a:solidFill>
            <a:srgbClr val="000000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36" name="TextBox 239"/>
          <p:cNvSpPr txBox="1"/>
          <p:nvPr/>
        </p:nvSpPr>
        <p:spPr>
          <a:xfrm>
            <a:off x="1080490" y="2960246"/>
            <a:ext cx="15713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chemeClr val="bg2"/>
                </a:solidFill>
              </a:rPr>
              <a:t>LCLS-II SCRF </a:t>
            </a:r>
            <a:r>
              <a:rPr lang="en-US" sz="900" b="1" dirty="0" err="1">
                <a:solidFill>
                  <a:schemeClr val="bg2"/>
                </a:solidFill>
              </a:rPr>
              <a:t>Linac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3065354" y="2790759"/>
            <a:ext cx="145710" cy="24999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343" name="TextBox 239"/>
          <p:cNvSpPr txBox="1"/>
          <p:nvPr/>
        </p:nvSpPr>
        <p:spPr>
          <a:xfrm>
            <a:off x="914400" y="2259369"/>
            <a:ext cx="190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pPr algn="ctr"/>
            <a:r>
              <a:rPr lang="en-US" sz="900" b="1" dirty="0"/>
              <a:t>FEL </a:t>
            </a:r>
            <a:r>
              <a:rPr lang="en-US" sz="900" b="1" dirty="0" smtClean="0"/>
              <a:t>bunches (1 MHz) </a:t>
            </a:r>
            <a:r>
              <a:rPr lang="en-US" sz="900" b="1" dirty="0" smtClean="0">
                <a:solidFill>
                  <a:schemeClr val="bg2"/>
                </a:solidFill>
              </a:rPr>
              <a:t>and dark current (186 MHz) </a:t>
            </a:r>
            <a:r>
              <a:rPr lang="en-US" sz="900" b="1" dirty="0" smtClean="0">
                <a:solidFill>
                  <a:srgbClr val="000000"/>
                </a:solidFill>
              </a:rPr>
              <a:t>from </a:t>
            </a:r>
            <a:r>
              <a:rPr lang="en-US" sz="900" b="1" dirty="0">
                <a:solidFill>
                  <a:srgbClr val="000000"/>
                </a:solidFill>
              </a:rPr>
              <a:t>RF </a:t>
            </a:r>
            <a:r>
              <a:rPr lang="en-US" sz="900" b="1" dirty="0" smtClean="0">
                <a:solidFill>
                  <a:srgbClr val="000000"/>
                </a:solidFill>
              </a:rPr>
              <a:t>gun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3916" y="3382072"/>
            <a:ext cx="1627369" cy="300082"/>
          </a:xfrm>
          <a:prstGeom prst="rect">
            <a:avLst/>
          </a:prstGeom>
          <a:noFill/>
        </p:spPr>
        <p:txBody>
          <a:bodyPr wrap="none" rIns="34290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</a:rPr>
              <a:t>LCLS-II beamlines</a:t>
            </a:r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2938202" y="3382072"/>
            <a:ext cx="380822" cy="138500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3"/>
          </p:cNvCxnSpPr>
          <p:nvPr/>
        </p:nvCxnSpPr>
        <p:spPr>
          <a:xfrm flipV="1">
            <a:off x="2938201" y="3373587"/>
            <a:ext cx="1017838" cy="146985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20035" y="3943350"/>
            <a:ext cx="116294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S30XL Kicker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152400" y="1962150"/>
            <a:ext cx="1377037" cy="300082"/>
          </a:xfrm>
          <a:prstGeom prst="rect">
            <a:avLst/>
          </a:prstGeom>
          <a:noFill/>
        </p:spPr>
        <p:txBody>
          <a:bodyPr wrap="none" rIns="34290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</a:rPr>
              <a:t>LCLS-II RF gun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1822" y="895350"/>
            <a:ext cx="72170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4 GeV SRF linac delivering ~1 MHz electron bunches for photon science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Short pulsed kickers divert individual bunches to FEL lines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Unclaimed bunches </a:t>
            </a:r>
            <a:r>
              <a:rPr lang="en-US" sz="1600" dirty="0">
                <a:solidFill>
                  <a:schemeClr val="bg2"/>
                </a:solidFill>
              </a:rPr>
              <a:t>and “empty” (dark current) RF buckets between them </a:t>
            </a:r>
            <a:br>
              <a:rPr lang="en-US" sz="1600" dirty="0">
                <a:solidFill>
                  <a:schemeClr val="bg2"/>
                </a:solidFill>
              </a:rPr>
            </a:br>
            <a:r>
              <a:rPr lang="en-US" sz="1600" dirty="0"/>
              <a:t>to dump line in BSY</a:t>
            </a:r>
          </a:p>
        </p:txBody>
      </p:sp>
      <p:sp>
        <p:nvSpPr>
          <p:cNvPr id="52" name="Footer Placeholder 3">
            <a:extLst>
              <a:ext uri="{FF2B5EF4-FFF2-40B4-BE49-F238E27FC236}">
                <a16:creationId xmlns:a16="http://schemas.microsoft.com/office/drawing/2014/main" xmlns="" id="{D883CF9F-DE2D-4B10-AEBC-F5A24182C06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15267" y="2876550"/>
            <a:ext cx="1827933" cy="18000"/>
            <a:chOff x="915267" y="2876550"/>
            <a:chExt cx="1827933" cy="18000"/>
          </a:xfrm>
        </p:grpSpPr>
        <p:sp>
          <p:nvSpPr>
            <p:cNvPr id="2" name="Rectangle 1"/>
            <p:cNvSpPr/>
            <p:nvPr/>
          </p:nvSpPr>
          <p:spPr>
            <a:xfrm>
              <a:off x="915267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295400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676400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030866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411866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033201" y="2876550"/>
            <a:ext cx="1748599" cy="18000"/>
            <a:chOff x="5033201" y="2876550"/>
            <a:chExt cx="1748599" cy="18000"/>
          </a:xfrm>
        </p:grpSpPr>
        <p:sp>
          <p:nvSpPr>
            <p:cNvPr id="47" name="Rectangle 46"/>
            <p:cNvSpPr/>
            <p:nvPr/>
          </p:nvSpPr>
          <p:spPr>
            <a:xfrm>
              <a:off x="5033201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413334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67800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148800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529800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1143000" y="3943350"/>
            <a:ext cx="2514600" cy="762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218319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467" y="4083215"/>
            <a:ext cx="4452685" cy="99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LESA </a:t>
            </a:r>
            <a:r>
              <a:rPr lang="en-US" dirty="0" smtClean="0"/>
              <a:t>Concept with Dark Current</a:t>
            </a:r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452720" y="1478733"/>
            <a:ext cx="7302538" cy="3150417"/>
            <a:chOff x="110357" y="3378029"/>
            <a:chExt cx="8641747" cy="3728166"/>
          </a:xfrm>
        </p:grpSpPr>
        <p:sp>
          <p:nvSpPr>
            <p:cNvPr id="207" name="TextBox 206"/>
            <p:cNvSpPr txBox="1"/>
            <p:nvPr/>
          </p:nvSpPr>
          <p:spPr>
            <a:xfrm>
              <a:off x="4237244" y="3378029"/>
              <a:ext cx="4514860" cy="60096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0" b="1" dirty="0"/>
                <a:t>LESA Beamline </a:t>
              </a:r>
              <a:r>
                <a:rPr lang="en-US" sz="1350" dirty="0"/>
                <a:t>connecting to ESA line</a:t>
              </a:r>
            </a:p>
            <a:p>
              <a:pPr marL="128588" indent="-128588">
                <a:buFont typeface="Arial"/>
                <a:buChar char="•"/>
              </a:pPr>
              <a:r>
                <a:rPr lang="en-US" sz="1350" dirty="0"/>
                <a:t>2 dipoles &amp; 14 quads (all refurbished)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10357" y="6259385"/>
              <a:ext cx="3460637" cy="8468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0" b="1" dirty="0"/>
                <a:t>S30XL kicker/septum system </a:t>
              </a:r>
              <a:r>
                <a:rPr lang="en-US" sz="1350" dirty="0"/>
                <a:t>downstream of FEL kickers to eliminate interference</a:t>
              </a:r>
            </a:p>
          </p:txBody>
        </p:sp>
      </p:grpSp>
      <p:cxnSp>
        <p:nvCxnSpPr>
          <p:cNvPr id="203" name="Straight Arrow Connector 202"/>
          <p:cNvCxnSpPr>
            <a:cxnSpLocks/>
          </p:cNvCxnSpPr>
          <p:nvPr/>
        </p:nvCxnSpPr>
        <p:spPr>
          <a:xfrm>
            <a:off x="5357437" y="1986848"/>
            <a:ext cx="0" cy="3768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6" name="Rectangle 205"/>
          <p:cNvSpPr/>
          <p:nvPr/>
        </p:nvSpPr>
        <p:spPr>
          <a:xfrm>
            <a:off x="897053" y="2740889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09" name="Rectangle 208"/>
          <p:cNvSpPr/>
          <p:nvPr/>
        </p:nvSpPr>
        <p:spPr>
          <a:xfrm>
            <a:off x="1269349" y="2740889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10" name="Rectangle 209"/>
          <p:cNvSpPr/>
          <p:nvPr/>
        </p:nvSpPr>
        <p:spPr>
          <a:xfrm>
            <a:off x="1640910" y="2740889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13" name="Rectangle 212"/>
          <p:cNvSpPr/>
          <p:nvPr/>
        </p:nvSpPr>
        <p:spPr>
          <a:xfrm>
            <a:off x="2012469" y="2740889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14" name="Rectangle 213"/>
          <p:cNvSpPr/>
          <p:nvPr/>
        </p:nvSpPr>
        <p:spPr>
          <a:xfrm>
            <a:off x="2383295" y="2740889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15" name="Rectangle 214"/>
          <p:cNvSpPr/>
          <p:nvPr/>
        </p:nvSpPr>
        <p:spPr>
          <a:xfrm>
            <a:off x="2755589" y="2740889"/>
            <a:ext cx="18214" cy="249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cxnSp>
        <p:nvCxnSpPr>
          <p:cNvPr id="216" name="Straight Connector 215"/>
          <p:cNvCxnSpPr/>
          <p:nvPr/>
        </p:nvCxnSpPr>
        <p:spPr>
          <a:xfrm>
            <a:off x="3135342" y="2996676"/>
            <a:ext cx="364274" cy="937495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/>
          <p:cNvCxnSpPr>
            <a:cxnSpLocks/>
          </p:cNvCxnSpPr>
          <p:nvPr/>
        </p:nvCxnSpPr>
        <p:spPr>
          <a:xfrm>
            <a:off x="3501650" y="3934171"/>
            <a:ext cx="4316136" cy="0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>
            <a:stCxn id="235" idx="3"/>
          </p:cNvCxnSpPr>
          <p:nvPr/>
        </p:nvCxnSpPr>
        <p:spPr>
          <a:xfrm>
            <a:off x="658955" y="2996701"/>
            <a:ext cx="6459494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Rectangle 218"/>
          <p:cNvSpPr/>
          <p:nvPr/>
        </p:nvSpPr>
        <p:spPr>
          <a:xfrm>
            <a:off x="3807914" y="2871701"/>
            <a:ext cx="145710" cy="24999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20" name="Rectangle 219"/>
          <p:cNvSpPr/>
          <p:nvPr/>
        </p:nvSpPr>
        <p:spPr>
          <a:xfrm>
            <a:off x="4524318" y="2864641"/>
            <a:ext cx="145710" cy="2499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cxnSp>
        <p:nvCxnSpPr>
          <p:cNvPr id="221" name="Straight Connector 220"/>
          <p:cNvCxnSpPr/>
          <p:nvPr/>
        </p:nvCxnSpPr>
        <p:spPr>
          <a:xfrm>
            <a:off x="3880769" y="2996701"/>
            <a:ext cx="182137" cy="46874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>
            <a:cxnSpLocks/>
          </p:cNvCxnSpPr>
          <p:nvPr/>
        </p:nvCxnSpPr>
        <p:spPr>
          <a:xfrm>
            <a:off x="4062905" y="3465448"/>
            <a:ext cx="3709495" cy="0"/>
          </a:xfrm>
          <a:prstGeom prst="straightConnector1">
            <a:avLst/>
          </a:prstGeom>
          <a:ln w="25400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 flipH="1">
            <a:off x="4602904" y="2520612"/>
            <a:ext cx="182137" cy="46874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/>
          <p:nvPr/>
        </p:nvCxnSpPr>
        <p:spPr>
          <a:xfrm>
            <a:off x="4785041" y="2530411"/>
            <a:ext cx="2331356" cy="0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6" name="Group 225"/>
          <p:cNvGrpSpPr/>
          <p:nvPr/>
        </p:nvGrpSpPr>
        <p:grpSpPr>
          <a:xfrm>
            <a:off x="5701150" y="2737751"/>
            <a:ext cx="1132883" cy="249998"/>
            <a:chOff x="6417367" y="3041035"/>
            <a:chExt cx="1421892" cy="365760"/>
          </a:xfrm>
        </p:grpSpPr>
        <p:sp>
          <p:nvSpPr>
            <p:cNvPr id="292" name="Rectangle 291"/>
            <p:cNvSpPr/>
            <p:nvPr/>
          </p:nvSpPr>
          <p:spPr>
            <a:xfrm>
              <a:off x="6417367" y="3041035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7816399" y="3041035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5323022" y="3205633"/>
            <a:ext cx="1132148" cy="249998"/>
            <a:chOff x="5942779" y="3666948"/>
            <a:chExt cx="1420971" cy="365760"/>
          </a:xfrm>
        </p:grpSpPr>
        <p:sp>
          <p:nvSpPr>
            <p:cNvPr id="290" name="Rectangle 289"/>
            <p:cNvSpPr/>
            <p:nvPr/>
          </p:nvSpPr>
          <p:spPr>
            <a:xfrm>
              <a:off x="5942779" y="3666948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7340890" y="3666948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4950733" y="3674380"/>
            <a:ext cx="1133619" cy="249998"/>
            <a:chOff x="5475511" y="4346886"/>
            <a:chExt cx="1422816" cy="365760"/>
          </a:xfrm>
        </p:grpSpPr>
        <p:sp>
          <p:nvSpPr>
            <p:cNvPr id="288" name="Rectangle 287"/>
            <p:cNvSpPr/>
            <p:nvPr/>
          </p:nvSpPr>
          <p:spPr>
            <a:xfrm>
              <a:off x="5475511" y="4346886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6875467" y="4346886"/>
              <a:ext cx="22860" cy="3657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</p:grpSp>
      <p:sp>
        <p:nvSpPr>
          <p:cNvPr id="229" name="TextBox 232"/>
          <p:cNvSpPr txBox="1"/>
          <p:nvPr/>
        </p:nvSpPr>
        <p:spPr>
          <a:xfrm>
            <a:off x="7121770" y="2816097"/>
            <a:ext cx="10646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chemeClr val="bg2"/>
                </a:solidFill>
              </a:rPr>
              <a:t>BSY dump</a:t>
            </a:r>
          </a:p>
        </p:txBody>
      </p:sp>
      <p:sp>
        <p:nvSpPr>
          <p:cNvPr id="230" name="TextBox 233"/>
          <p:cNvSpPr txBox="1"/>
          <p:nvPr/>
        </p:nvSpPr>
        <p:spPr>
          <a:xfrm>
            <a:off x="7131864" y="2399898"/>
            <a:ext cx="1054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rgbClr val="C00000"/>
                </a:solidFill>
              </a:rPr>
              <a:t>ESA</a:t>
            </a:r>
          </a:p>
        </p:txBody>
      </p:sp>
      <p:sp>
        <p:nvSpPr>
          <p:cNvPr id="231" name="TextBox 234"/>
          <p:cNvSpPr txBox="1"/>
          <p:nvPr/>
        </p:nvSpPr>
        <p:spPr>
          <a:xfrm>
            <a:off x="7866140" y="3299985"/>
            <a:ext cx="112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rgbClr val="0070C0"/>
                </a:solidFill>
              </a:rPr>
              <a:t>Soft X-Ray FEL</a:t>
            </a:r>
          </a:p>
        </p:txBody>
      </p:sp>
      <p:sp>
        <p:nvSpPr>
          <p:cNvPr id="232" name="TextBox 235"/>
          <p:cNvSpPr txBox="1"/>
          <p:nvPr/>
        </p:nvSpPr>
        <p:spPr>
          <a:xfrm>
            <a:off x="7917711" y="3790950"/>
            <a:ext cx="12262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rgbClr val="00B050"/>
                </a:solidFill>
              </a:rPr>
              <a:t>Hard X-Ray FEL</a:t>
            </a:r>
          </a:p>
        </p:txBody>
      </p:sp>
      <p:sp>
        <p:nvSpPr>
          <p:cNvPr id="233" name="TextBox 236"/>
          <p:cNvSpPr txBox="1"/>
          <p:nvPr/>
        </p:nvSpPr>
        <p:spPr>
          <a:xfrm>
            <a:off x="3345663" y="2510057"/>
            <a:ext cx="1129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chemeClr val="bg2"/>
                </a:solidFill>
              </a:rPr>
              <a:t>Beam Kickers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585761" y="2871701"/>
            <a:ext cx="73194" cy="249998"/>
          </a:xfrm>
          <a:prstGeom prst="rect">
            <a:avLst/>
          </a:prstGeom>
          <a:solidFill>
            <a:srgbClr val="000000"/>
          </a:solidFill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236" name="TextBox 239"/>
          <p:cNvSpPr txBox="1"/>
          <p:nvPr/>
        </p:nvSpPr>
        <p:spPr>
          <a:xfrm>
            <a:off x="1080490" y="3041164"/>
            <a:ext cx="15713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chemeClr val="bg2"/>
                </a:solidFill>
              </a:rPr>
              <a:t>LCLS-II SCRF </a:t>
            </a:r>
            <a:r>
              <a:rPr lang="en-US" sz="900" b="1" dirty="0" err="1">
                <a:solidFill>
                  <a:schemeClr val="bg2"/>
                </a:solidFill>
              </a:rPr>
              <a:t>Linac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3065354" y="2871677"/>
            <a:ext cx="145710" cy="24999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/>
          </a:p>
        </p:txBody>
      </p:sp>
      <p:sp>
        <p:nvSpPr>
          <p:cNvPr id="343" name="TextBox 239"/>
          <p:cNvSpPr txBox="1"/>
          <p:nvPr/>
        </p:nvSpPr>
        <p:spPr>
          <a:xfrm>
            <a:off x="1246601" y="2340287"/>
            <a:ext cx="1627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rgbClr val="000000"/>
                </a:solidFill>
              </a:rPr>
              <a:t>FEL</a:t>
            </a:r>
            <a:r>
              <a:rPr lang="en-US" sz="900" b="1" dirty="0">
                <a:solidFill>
                  <a:schemeClr val="bg2"/>
                </a:solidFill>
              </a:rPr>
              <a:t> and </a:t>
            </a:r>
            <a:r>
              <a:rPr lang="en-US" sz="900" b="1" dirty="0" smtClean="0">
                <a:solidFill>
                  <a:schemeClr val="bg2"/>
                </a:solidFill>
              </a:rPr>
              <a:t>dark current </a:t>
            </a:r>
            <a:r>
              <a:rPr lang="en-US" sz="900" b="1" dirty="0">
                <a:solidFill>
                  <a:srgbClr val="000000"/>
                </a:solidFill>
              </a:rPr>
              <a:t>from RF gun</a:t>
            </a:r>
          </a:p>
        </p:txBody>
      </p:sp>
      <p:cxnSp>
        <p:nvCxnSpPr>
          <p:cNvPr id="212" name="Straight Arrow Connector 211"/>
          <p:cNvCxnSpPr>
            <a:cxnSpLocks/>
            <a:stCxn id="211" idx="3"/>
            <a:endCxn id="220" idx="2"/>
          </p:cNvCxnSpPr>
          <p:nvPr/>
        </p:nvCxnSpPr>
        <p:spPr>
          <a:xfrm flipV="1">
            <a:off x="3377063" y="3114639"/>
            <a:ext cx="1220110" cy="11567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5014737" y="815502"/>
            <a:ext cx="2954089" cy="5078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b="1" dirty="0"/>
              <a:t>Experimental Facilities </a:t>
            </a:r>
            <a:endParaRPr lang="en-US" sz="1350" dirty="0">
              <a:solidFill>
                <a:schemeClr val="bg2"/>
              </a:solidFill>
            </a:endParaRPr>
          </a:p>
          <a:p>
            <a:pPr marL="128588" indent="-128588">
              <a:buFont typeface="Arial"/>
              <a:buChar char="•"/>
            </a:pPr>
            <a:r>
              <a:rPr lang="en-US" sz="1350" dirty="0"/>
              <a:t>Small upgrades to ESA systems</a:t>
            </a:r>
          </a:p>
        </p:txBody>
      </p:sp>
      <p:cxnSp>
        <p:nvCxnSpPr>
          <p:cNvPr id="148" name="Straight Arrow Connector 147"/>
          <p:cNvCxnSpPr>
            <a:cxnSpLocks/>
          </p:cNvCxnSpPr>
          <p:nvPr/>
        </p:nvCxnSpPr>
        <p:spPr>
          <a:xfrm>
            <a:off x="7817786" y="1331201"/>
            <a:ext cx="0" cy="935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162800" y="2348717"/>
            <a:ext cx="895634" cy="3544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2" name="TextBox 232"/>
          <p:cNvSpPr txBox="1"/>
          <p:nvPr/>
        </p:nvSpPr>
        <p:spPr>
          <a:xfrm>
            <a:off x="5769341" y="2193404"/>
            <a:ext cx="913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rgbClr val="FF0000"/>
                </a:solidFill>
              </a:rPr>
              <a:t>LESA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3916" y="3462990"/>
            <a:ext cx="1627369" cy="300082"/>
          </a:xfrm>
          <a:prstGeom prst="rect">
            <a:avLst/>
          </a:prstGeom>
          <a:noFill/>
        </p:spPr>
        <p:txBody>
          <a:bodyPr wrap="none" rIns="34290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</a:rPr>
              <a:t>LCLS-II beamlines</a:t>
            </a:r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2938202" y="3462990"/>
            <a:ext cx="380822" cy="138500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3"/>
          </p:cNvCxnSpPr>
          <p:nvPr/>
        </p:nvCxnSpPr>
        <p:spPr>
          <a:xfrm flipV="1">
            <a:off x="2938201" y="3454505"/>
            <a:ext cx="1017838" cy="146985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18853" y="4178641"/>
            <a:ext cx="116294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S30XL Kicker</a:t>
            </a:r>
          </a:p>
        </p:txBody>
      </p:sp>
      <p:sp>
        <p:nvSpPr>
          <p:cNvPr id="160" name="Footer Placeholder 3">
            <a:extLst>
              <a:ext uri="{FF2B5EF4-FFF2-40B4-BE49-F238E27FC236}">
                <a16:creationId xmlns:a16="http://schemas.microsoft.com/office/drawing/2014/main" xmlns="" id="{198E41AD-9653-4669-88E9-9A5C043875A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  <p:grpSp>
        <p:nvGrpSpPr>
          <p:cNvPr id="156" name="Group 155"/>
          <p:cNvGrpSpPr/>
          <p:nvPr/>
        </p:nvGrpSpPr>
        <p:grpSpPr>
          <a:xfrm>
            <a:off x="915267" y="2952750"/>
            <a:ext cx="1827933" cy="18000"/>
            <a:chOff x="915267" y="2876550"/>
            <a:chExt cx="1827933" cy="18000"/>
          </a:xfrm>
        </p:grpSpPr>
        <p:sp>
          <p:nvSpPr>
            <p:cNvPr id="157" name="Rectangle 156"/>
            <p:cNvSpPr/>
            <p:nvPr/>
          </p:nvSpPr>
          <p:spPr>
            <a:xfrm>
              <a:off x="915267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1295400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1676400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030866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411866" y="2876550"/>
              <a:ext cx="331334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5033201" y="2495550"/>
            <a:ext cx="1748599" cy="18000"/>
            <a:chOff x="5033201" y="2876550"/>
            <a:chExt cx="1748599" cy="18000"/>
          </a:xfrm>
        </p:grpSpPr>
        <p:sp>
          <p:nvSpPr>
            <p:cNvPr id="164" name="Rectangle 163"/>
            <p:cNvSpPr/>
            <p:nvPr/>
          </p:nvSpPr>
          <p:spPr>
            <a:xfrm>
              <a:off x="5033201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5413334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767800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6148800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6529800" y="2876550"/>
              <a:ext cx="252000" cy="1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4024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467" y="4083215"/>
            <a:ext cx="4452685" cy="99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LESA+Laser</a:t>
            </a:r>
            <a:r>
              <a:rPr lang="en-US" dirty="0" smtClean="0"/>
              <a:t> </a:t>
            </a:r>
            <a:r>
              <a:rPr lang="en-US" dirty="0"/>
              <a:t>Concept</a:t>
            </a: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355144" y="1278017"/>
            <a:ext cx="7400114" cy="3351133"/>
            <a:chOff x="-5113" y="3140504"/>
            <a:chExt cx="8757217" cy="3965691"/>
          </a:xfrm>
        </p:grpSpPr>
        <p:sp>
          <p:nvSpPr>
            <p:cNvPr id="202" name="TextBox 201"/>
            <p:cNvSpPr txBox="1"/>
            <p:nvPr/>
          </p:nvSpPr>
          <p:spPr>
            <a:xfrm>
              <a:off x="-5113" y="3140504"/>
              <a:ext cx="4084772" cy="600961"/>
            </a:xfrm>
            <a:prstGeom prst="rect">
              <a:avLst/>
            </a:prstGeom>
            <a:noFill/>
            <a:ln w="19050">
              <a:solidFill>
                <a:srgbClr val="9D343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0" b="1" dirty="0">
                  <a:solidFill>
                    <a:srgbClr val="A4001D"/>
                  </a:solidFill>
                </a:rPr>
                <a:t>Laser system </a:t>
              </a:r>
              <a:r>
                <a:rPr lang="en-US" sz="1350" dirty="0">
                  <a:solidFill>
                    <a:schemeClr val="bg2"/>
                  </a:solidFill>
                </a:rPr>
                <a:t>to fill “unused” buckets with electrons at 46 MHz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4237244" y="3378029"/>
              <a:ext cx="4514860" cy="60096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0" b="1" dirty="0"/>
                <a:t>LESA Beamline </a:t>
              </a:r>
              <a:r>
                <a:rPr lang="en-US" sz="1350" dirty="0"/>
                <a:t>connecting to ESA line</a:t>
              </a:r>
            </a:p>
            <a:p>
              <a:pPr marL="128588" indent="-128588">
                <a:buFont typeface="Arial"/>
                <a:buChar char="•"/>
              </a:pPr>
              <a:r>
                <a:rPr lang="en-US" sz="1350" dirty="0"/>
                <a:t>2 dipoles &amp; 14 quads (all refurbished)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10357" y="6259385"/>
              <a:ext cx="3460637" cy="8468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50" b="1" dirty="0"/>
                <a:t>S30XL kicker/septum system </a:t>
              </a:r>
              <a:r>
                <a:rPr lang="en-US" sz="1350" dirty="0"/>
                <a:t>downstream of FEL kickers to eliminate interference</a:t>
              </a:r>
            </a:p>
          </p:txBody>
        </p:sp>
      </p:grpSp>
      <p:cxnSp>
        <p:nvCxnSpPr>
          <p:cNvPr id="3" name="Straight Arrow Connector 2"/>
          <p:cNvCxnSpPr/>
          <p:nvPr/>
        </p:nvCxnSpPr>
        <p:spPr>
          <a:xfrm>
            <a:off x="585761" y="1785848"/>
            <a:ext cx="0" cy="9959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>
            <a:cxnSpLocks/>
          </p:cNvCxnSpPr>
          <p:nvPr/>
        </p:nvCxnSpPr>
        <p:spPr>
          <a:xfrm>
            <a:off x="5357437" y="1986848"/>
            <a:ext cx="0" cy="3768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5" name="Group 204"/>
          <p:cNvGrpSpPr/>
          <p:nvPr/>
        </p:nvGrpSpPr>
        <p:grpSpPr>
          <a:xfrm>
            <a:off x="585761" y="2399898"/>
            <a:ext cx="8558239" cy="1621884"/>
            <a:chOff x="450260" y="3506842"/>
            <a:chExt cx="9789077" cy="2162511"/>
          </a:xfrm>
        </p:grpSpPr>
        <p:sp>
          <p:nvSpPr>
            <p:cNvPr id="206" name="Rectangle 205"/>
            <p:cNvSpPr/>
            <p:nvPr/>
          </p:nvSpPr>
          <p:spPr>
            <a:xfrm>
              <a:off x="806322" y="3961496"/>
              <a:ext cx="20833" cy="3333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1232161" y="3961496"/>
              <a:ext cx="20833" cy="3333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1657159" y="3961496"/>
              <a:ext cx="20833" cy="3333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2082156" y="3961496"/>
              <a:ext cx="20833" cy="3333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2506314" y="3961496"/>
              <a:ext cx="20833" cy="3333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2932151" y="3961496"/>
              <a:ext cx="20833" cy="3333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cxnSp>
          <p:nvCxnSpPr>
            <p:cNvPr id="216" name="Straight Connector 215"/>
            <p:cNvCxnSpPr/>
            <p:nvPr/>
          </p:nvCxnSpPr>
          <p:spPr>
            <a:xfrm>
              <a:off x="3366519" y="4302546"/>
              <a:ext cx="416664" cy="1249993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16"/>
            <p:cNvCxnSpPr>
              <a:cxnSpLocks/>
            </p:cNvCxnSpPr>
            <p:nvPr/>
          </p:nvCxnSpPr>
          <p:spPr>
            <a:xfrm>
              <a:off x="3785509" y="5552538"/>
              <a:ext cx="4936879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Arrow Connector 217"/>
            <p:cNvCxnSpPr>
              <a:stCxn id="235" idx="3"/>
            </p:cNvCxnSpPr>
            <p:nvPr/>
          </p:nvCxnSpPr>
          <p:spPr>
            <a:xfrm>
              <a:off x="533981" y="4302579"/>
              <a:ext cx="738849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Rectangle 218"/>
            <p:cNvSpPr/>
            <p:nvPr/>
          </p:nvSpPr>
          <p:spPr>
            <a:xfrm>
              <a:off x="4135820" y="4135913"/>
              <a:ext cx="166666" cy="33333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4955257" y="4126499"/>
              <a:ext cx="166666" cy="33333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cxnSp>
          <p:nvCxnSpPr>
            <p:cNvPr id="221" name="Straight Connector 220"/>
            <p:cNvCxnSpPr/>
            <p:nvPr/>
          </p:nvCxnSpPr>
          <p:spPr>
            <a:xfrm>
              <a:off x="4219153" y="4302579"/>
              <a:ext cx="208332" cy="624996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>
              <a:cxnSpLocks/>
            </p:cNvCxnSpPr>
            <p:nvPr/>
          </p:nvCxnSpPr>
          <p:spPr>
            <a:xfrm>
              <a:off x="4427484" y="4927575"/>
              <a:ext cx="4242991" cy="0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flipH="1">
              <a:off x="5045145" y="3667794"/>
              <a:ext cx="208332" cy="62499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Arrow Connector 223"/>
            <p:cNvCxnSpPr/>
            <p:nvPr/>
          </p:nvCxnSpPr>
          <p:spPr>
            <a:xfrm>
              <a:off x="5253477" y="3680859"/>
              <a:ext cx="2666649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5" name="Group 224"/>
            <p:cNvGrpSpPr/>
            <p:nvPr/>
          </p:nvGrpSpPr>
          <p:grpSpPr>
            <a:xfrm>
              <a:off x="5573053" y="3584841"/>
              <a:ext cx="1912490" cy="83333"/>
              <a:chOff x="5111253" y="3584841"/>
              <a:chExt cx="1912490" cy="83333"/>
            </a:xfrm>
          </p:grpSpPr>
          <p:sp>
            <p:nvSpPr>
              <p:cNvPr id="294" name="Rectangle 293"/>
              <p:cNvSpPr/>
              <p:nvPr/>
            </p:nvSpPr>
            <p:spPr>
              <a:xfrm>
                <a:off x="511125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95" name="Rectangle 294"/>
              <p:cNvSpPr/>
              <p:nvPr/>
            </p:nvSpPr>
            <p:spPr>
              <a:xfrm>
                <a:off x="5136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96" name="Rectangle 295"/>
              <p:cNvSpPr/>
              <p:nvPr/>
            </p:nvSpPr>
            <p:spPr>
              <a:xfrm>
                <a:off x="5161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97" name="Rectangle 296"/>
              <p:cNvSpPr/>
              <p:nvPr/>
            </p:nvSpPr>
            <p:spPr>
              <a:xfrm>
                <a:off x="5186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98" name="Rectangle 297"/>
              <p:cNvSpPr/>
              <p:nvPr/>
            </p:nvSpPr>
            <p:spPr>
              <a:xfrm>
                <a:off x="5211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99" name="Rectangle 298"/>
              <p:cNvSpPr/>
              <p:nvPr/>
            </p:nvSpPr>
            <p:spPr>
              <a:xfrm>
                <a:off x="5236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0" name="Rectangle 299"/>
              <p:cNvSpPr/>
              <p:nvPr/>
            </p:nvSpPr>
            <p:spPr>
              <a:xfrm>
                <a:off x="5261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1" name="Rectangle 300"/>
              <p:cNvSpPr/>
              <p:nvPr/>
            </p:nvSpPr>
            <p:spPr>
              <a:xfrm>
                <a:off x="528625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2" name="Rectangle 301"/>
              <p:cNvSpPr/>
              <p:nvPr/>
            </p:nvSpPr>
            <p:spPr>
              <a:xfrm>
                <a:off x="531125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3" name="Rectangle 302"/>
              <p:cNvSpPr/>
              <p:nvPr/>
            </p:nvSpPr>
            <p:spPr>
              <a:xfrm>
                <a:off x="551209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553709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5" name="Rectangle 304"/>
              <p:cNvSpPr/>
              <p:nvPr/>
            </p:nvSpPr>
            <p:spPr>
              <a:xfrm>
                <a:off x="556209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6" name="Rectangle 305"/>
              <p:cNvSpPr/>
              <p:nvPr/>
            </p:nvSpPr>
            <p:spPr>
              <a:xfrm>
                <a:off x="5587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7" name="Rectangle 306"/>
              <p:cNvSpPr/>
              <p:nvPr/>
            </p:nvSpPr>
            <p:spPr>
              <a:xfrm>
                <a:off x="5612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8" name="Rectangle 307"/>
              <p:cNvSpPr/>
              <p:nvPr/>
            </p:nvSpPr>
            <p:spPr>
              <a:xfrm>
                <a:off x="5637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09" name="Rectangle 308"/>
              <p:cNvSpPr/>
              <p:nvPr/>
            </p:nvSpPr>
            <p:spPr>
              <a:xfrm>
                <a:off x="5662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0" name="Rectangle 309"/>
              <p:cNvSpPr/>
              <p:nvPr/>
            </p:nvSpPr>
            <p:spPr>
              <a:xfrm>
                <a:off x="5687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1" name="Rectangle 310"/>
              <p:cNvSpPr/>
              <p:nvPr/>
            </p:nvSpPr>
            <p:spPr>
              <a:xfrm>
                <a:off x="5712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2" name="Rectangle 311"/>
              <p:cNvSpPr/>
              <p:nvPr/>
            </p:nvSpPr>
            <p:spPr>
              <a:xfrm>
                <a:off x="5737090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3" name="Rectangle 312"/>
              <p:cNvSpPr/>
              <p:nvPr/>
            </p:nvSpPr>
            <p:spPr>
              <a:xfrm>
                <a:off x="5937089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5962089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5" name="Rectangle 314"/>
              <p:cNvSpPr/>
              <p:nvPr/>
            </p:nvSpPr>
            <p:spPr>
              <a:xfrm>
                <a:off x="5987089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6" name="Rectangle 315"/>
              <p:cNvSpPr/>
              <p:nvPr/>
            </p:nvSpPr>
            <p:spPr>
              <a:xfrm>
                <a:off x="6012089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7" name="Rectangle 316"/>
              <p:cNvSpPr/>
              <p:nvPr/>
            </p:nvSpPr>
            <p:spPr>
              <a:xfrm>
                <a:off x="6037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8" name="Rectangle 317"/>
              <p:cNvSpPr/>
              <p:nvPr/>
            </p:nvSpPr>
            <p:spPr>
              <a:xfrm>
                <a:off x="6062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19" name="Rectangle 318"/>
              <p:cNvSpPr/>
              <p:nvPr/>
            </p:nvSpPr>
            <p:spPr>
              <a:xfrm>
                <a:off x="6087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0" name="Rectangle 319"/>
              <p:cNvSpPr/>
              <p:nvPr/>
            </p:nvSpPr>
            <p:spPr>
              <a:xfrm>
                <a:off x="6112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1" name="Rectangle 320"/>
              <p:cNvSpPr/>
              <p:nvPr/>
            </p:nvSpPr>
            <p:spPr>
              <a:xfrm>
                <a:off x="6137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2" name="Rectangle 321"/>
              <p:cNvSpPr/>
              <p:nvPr/>
            </p:nvSpPr>
            <p:spPr>
              <a:xfrm>
                <a:off x="6162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6362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4" name="Rectangle 323"/>
              <p:cNvSpPr/>
              <p:nvPr/>
            </p:nvSpPr>
            <p:spPr>
              <a:xfrm>
                <a:off x="6387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5" name="Rectangle 324"/>
              <p:cNvSpPr/>
              <p:nvPr/>
            </p:nvSpPr>
            <p:spPr>
              <a:xfrm>
                <a:off x="6412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6" name="Rectangle 325"/>
              <p:cNvSpPr/>
              <p:nvPr/>
            </p:nvSpPr>
            <p:spPr>
              <a:xfrm>
                <a:off x="6437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7" name="Rectangle 326"/>
              <p:cNvSpPr/>
              <p:nvPr/>
            </p:nvSpPr>
            <p:spPr>
              <a:xfrm>
                <a:off x="6462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8" name="Rectangle 327"/>
              <p:cNvSpPr/>
              <p:nvPr/>
            </p:nvSpPr>
            <p:spPr>
              <a:xfrm>
                <a:off x="6487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29" name="Rectangle 328"/>
              <p:cNvSpPr/>
              <p:nvPr/>
            </p:nvSpPr>
            <p:spPr>
              <a:xfrm>
                <a:off x="6512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0" name="Rectangle 329"/>
              <p:cNvSpPr/>
              <p:nvPr/>
            </p:nvSpPr>
            <p:spPr>
              <a:xfrm>
                <a:off x="6537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1" name="Rectangle 330"/>
              <p:cNvSpPr/>
              <p:nvPr/>
            </p:nvSpPr>
            <p:spPr>
              <a:xfrm>
                <a:off x="6562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2" name="Rectangle 331"/>
              <p:cNvSpPr/>
              <p:nvPr/>
            </p:nvSpPr>
            <p:spPr>
              <a:xfrm>
                <a:off x="6587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3" name="Rectangle 332"/>
              <p:cNvSpPr/>
              <p:nvPr/>
            </p:nvSpPr>
            <p:spPr>
              <a:xfrm>
                <a:off x="6786244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4" name="Rectangle 333"/>
              <p:cNvSpPr/>
              <p:nvPr/>
            </p:nvSpPr>
            <p:spPr>
              <a:xfrm>
                <a:off x="6811244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5" name="Rectangle 334"/>
              <p:cNvSpPr/>
              <p:nvPr/>
            </p:nvSpPr>
            <p:spPr>
              <a:xfrm>
                <a:off x="6836244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6" name="Rectangle 335"/>
              <p:cNvSpPr/>
              <p:nvPr/>
            </p:nvSpPr>
            <p:spPr>
              <a:xfrm>
                <a:off x="6861244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7" name="Rectangle 336"/>
              <p:cNvSpPr/>
              <p:nvPr/>
            </p:nvSpPr>
            <p:spPr>
              <a:xfrm>
                <a:off x="6886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8" name="Rectangle 337"/>
              <p:cNvSpPr/>
              <p:nvPr/>
            </p:nvSpPr>
            <p:spPr>
              <a:xfrm>
                <a:off x="6911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39" name="Rectangle 338"/>
              <p:cNvSpPr/>
              <p:nvPr/>
            </p:nvSpPr>
            <p:spPr>
              <a:xfrm>
                <a:off x="6936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40" name="Rectangle 339"/>
              <p:cNvSpPr/>
              <p:nvPr/>
            </p:nvSpPr>
            <p:spPr>
              <a:xfrm>
                <a:off x="6961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41" name="Rectangle 340"/>
              <p:cNvSpPr/>
              <p:nvPr/>
            </p:nvSpPr>
            <p:spPr>
              <a:xfrm>
                <a:off x="6986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342" name="Rectangle 341"/>
              <p:cNvSpPr/>
              <p:nvPr/>
            </p:nvSpPr>
            <p:spPr>
              <a:xfrm>
                <a:off x="7011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6301340" y="3957313"/>
              <a:ext cx="1295813" cy="333331"/>
              <a:chOff x="6417367" y="3041035"/>
              <a:chExt cx="1421892" cy="365760"/>
            </a:xfrm>
          </p:grpSpPr>
          <p:sp>
            <p:nvSpPr>
              <p:cNvPr id="292" name="Rectangle 291"/>
              <p:cNvSpPr/>
              <p:nvPr/>
            </p:nvSpPr>
            <p:spPr>
              <a:xfrm>
                <a:off x="6417367" y="3041035"/>
                <a:ext cx="22860" cy="3657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93" name="Rectangle 292"/>
              <p:cNvSpPr/>
              <p:nvPr/>
            </p:nvSpPr>
            <p:spPr>
              <a:xfrm>
                <a:off x="7816399" y="3041035"/>
                <a:ext cx="22860" cy="3657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</p:grpSp>
        <p:grpSp>
          <p:nvGrpSpPr>
            <p:cNvPr id="227" name="Group 226"/>
            <p:cNvGrpSpPr/>
            <p:nvPr/>
          </p:nvGrpSpPr>
          <p:grpSpPr>
            <a:xfrm>
              <a:off x="5868829" y="4581155"/>
              <a:ext cx="1294973" cy="333331"/>
              <a:chOff x="5942779" y="3666948"/>
              <a:chExt cx="1420971" cy="365760"/>
            </a:xfrm>
          </p:grpSpPr>
          <p:sp>
            <p:nvSpPr>
              <p:cNvPr id="290" name="Rectangle 289"/>
              <p:cNvSpPr/>
              <p:nvPr/>
            </p:nvSpPr>
            <p:spPr>
              <a:xfrm>
                <a:off x="5942779" y="3666948"/>
                <a:ext cx="22860" cy="3657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91" name="Rectangle 290"/>
              <p:cNvSpPr/>
              <p:nvPr/>
            </p:nvSpPr>
            <p:spPr>
              <a:xfrm>
                <a:off x="7340890" y="3666948"/>
                <a:ext cx="22860" cy="3657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</p:grpSp>
        <p:grpSp>
          <p:nvGrpSpPr>
            <p:cNvPr id="228" name="Group 227"/>
            <p:cNvGrpSpPr/>
            <p:nvPr/>
          </p:nvGrpSpPr>
          <p:grpSpPr>
            <a:xfrm>
              <a:off x="5442998" y="5206151"/>
              <a:ext cx="1296655" cy="333331"/>
              <a:chOff x="5475511" y="4346886"/>
              <a:chExt cx="1422816" cy="365760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5475511" y="4346886"/>
                <a:ext cx="22860" cy="3657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89" name="Rectangle 288"/>
              <p:cNvSpPr/>
              <p:nvPr/>
            </p:nvSpPr>
            <p:spPr>
              <a:xfrm>
                <a:off x="6875467" y="4346886"/>
                <a:ext cx="22860" cy="3657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</p:grpSp>
        <p:sp>
          <p:nvSpPr>
            <p:cNvPr id="229" name="TextBox 232"/>
            <p:cNvSpPr txBox="1"/>
            <p:nvPr/>
          </p:nvSpPr>
          <p:spPr>
            <a:xfrm>
              <a:off x="7926272" y="4061774"/>
              <a:ext cx="121772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9pPr>
            </a:lstStyle>
            <a:p>
              <a:r>
                <a:rPr lang="en-US" sz="900" b="1" dirty="0">
                  <a:solidFill>
                    <a:schemeClr val="bg2"/>
                  </a:solidFill>
                </a:rPr>
                <a:t>BSY dump</a:t>
              </a:r>
            </a:p>
          </p:txBody>
        </p:sp>
        <p:sp>
          <p:nvSpPr>
            <p:cNvPr id="230" name="TextBox 233"/>
            <p:cNvSpPr txBox="1"/>
            <p:nvPr/>
          </p:nvSpPr>
          <p:spPr>
            <a:xfrm>
              <a:off x="7937818" y="3506842"/>
              <a:ext cx="1206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9pPr>
            </a:lstStyle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ESA</a:t>
              </a:r>
            </a:p>
          </p:txBody>
        </p:sp>
        <p:sp>
          <p:nvSpPr>
            <p:cNvPr id="231" name="TextBox 234"/>
            <p:cNvSpPr txBox="1"/>
            <p:nvPr/>
          </p:nvSpPr>
          <p:spPr>
            <a:xfrm>
              <a:off x="8777696" y="4706958"/>
              <a:ext cx="128732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9pPr>
            </a:lstStyle>
            <a:p>
              <a:r>
                <a:rPr lang="en-US" sz="900" b="1" dirty="0">
                  <a:solidFill>
                    <a:srgbClr val="0070C0"/>
                  </a:solidFill>
                </a:rPr>
                <a:t>Soft X-Ray FEL</a:t>
              </a:r>
            </a:p>
          </p:txBody>
        </p:sp>
        <p:sp>
          <p:nvSpPr>
            <p:cNvPr id="232" name="TextBox 235"/>
            <p:cNvSpPr txBox="1"/>
            <p:nvPr/>
          </p:nvSpPr>
          <p:spPr>
            <a:xfrm>
              <a:off x="8836684" y="5361577"/>
              <a:ext cx="1402653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9pPr>
            </a:lstStyle>
            <a:p>
              <a:r>
                <a:rPr lang="en-US" sz="900" b="1" dirty="0">
                  <a:solidFill>
                    <a:srgbClr val="00B050"/>
                  </a:solidFill>
                </a:rPr>
                <a:t>Hard X-Ray FEL</a:t>
              </a:r>
            </a:p>
          </p:txBody>
        </p:sp>
        <p:sp>
          <p:nvSpPr>
            <p:cNvPr id="233" name="TextBox 236"/>
            <p:cNvSpPr txBox="1"/>
            <p:nvPr/>
          </p:nvSpPr>
          <p:spPr>
            <a:xfrm>
              <a:off x="3607089" y="3653720"/>
              <a:ext cx="129190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9pPr>
            </a:lstStyle>
            <a:p>
              <a:r>
                <a:rPr lang="en-US" sz="900" b="1" dirty="0">
                  <a:solidFill>
                    <a:schemeClr val="bg2"/>
                  </a:solidFill>
                </a:rPr>
                <a:t>Beam Kickers</a:t>
              </a:r>
            </a:p>
          </p:txBody>
        </p:sp>
        <p:grpSp>
          <p:nvGrpSpPr>
            <p:cNvPr id="234" name="Group 233"/>
            <p:cNvGrpSpPr/>
            <p:nvPr/>
          </p:nvGrpSpPr>
          <p:grpSpPr>
            <a:xfrm>
              <a:off x="932211" y="4205239"/>
              <a:ext cx="1912490" cy="83333"/>
              <a:chOff x="5111253" y="3584841"/>
              <a:chExt cx="1912490" cy="83333"/>
            </a:xfrm>
          </p:grpSpPr>
          <p:sp>
            <p:nvSpPr>
              <p:cNvPr id="239" name="Rectangle 238"/>
              <p:cNvSpPr/>
              <p:nvPr/>
            </p:nvSpPr>
            <p:spPr>
              <a:xfrm>
                <a:off x="511125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0" name="Rectangle 239"/>
              <p:cNvSpPr/>
              <p:nvPr/>
            </p:nvSpPr>
            <p:spPr>
              <a:xfrm>
                <a:off x="5136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1" name="Rectangle 240"/>
              <p:cNvSpPr/>
              <p:nvPr/>
            </p:nvSpPr>
            <p:spPr>
              <a:xfrm>
                <a:off x="5161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2" name="Rectangle 241"/>
              <p:cNvSpPr/>
              <p:nvPr/>
            </p:nvSpPr>
            <p:spPr>
              <a:xfrm>
                <a:off x="5186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5211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5236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5" name="Rectangle 244"/>
              <p:cNvSpPr/>
              <p:nvPr/>
            </p:nvSpPr>
            <p:spPr>
              <a:xfrm>
                <a:off x="526125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528625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7" name="Rectangle 246"/>
              <p:cNvSpPr/>
              <p:nvPr/>
            </p:nvSpPr>
            <p:spPr>
              <a:xfrm>
                <a:off x="531125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8" name="Rectangle 247"/>
              <p:cNvSpPr/>
              <p:nvPr/>
            </p:nvSpPr>
            <p:spPr>
              <a:xfrm>
                <a:off x="551209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49" name="Rectangle 248"/>
              <p:cNvSpPr/>
              <p:nvPr/>
            </p:nvSpPr>
            <p:spPr>
              <a:xfrm>
                <a:off x="553709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0" name="Rectangle 249"/>
              <p:cNvSpPr/>
              <p:nvPr/>
            </p:nvSpPr>
            <p:spPr>
              <a:xfrm>
                <a:off x="5562092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1" name="Rectangle 250"/>
              <p:cNvSpPr/>
              <p:nvPr/>
            </p:nvSpPr>
            <p:spPr>
              <a:xfrm>
                <a:off x="5587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2" name="Rectangle 251"/>
              <p:cNvSpPr/>
              <p:nvPr/>
            </p:nvSpPr>
            <p:spPr>
              <a:xfrm>
                <a:off x="5612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5637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4" name="Rectangle 253"/>
              <p:cNvSpPr/>
              <p:nvPr/>
            </p:nvSpPr>
            <p:spPr>
              <a:xfrm>
                <a:off x="5662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5" name="Rectangle 254"/>
              <p:cNvSpPr/>
              <p:nvPr/>
            </p:nvSpPr>
            <p:spPr>
              <a:xfrm>
                <a:off x="5687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6" name="Rectangle 255"/>
              <p:cNvSpPr/>
              <p:nvPr/>
            </p:nvSpPr>
            <p:spPr>
              <a:xfrm>
                <a:off x="5712091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7" name="Rectangle 256"/>
              <p:cNvSpPr/>
              <p:nvPr/>
            </p:nvSpPr>
            <p:spPr>
              <a:xfrm>
                <a:off x="5737090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8" name="Rectangle 257"/>
              <p:cNvSpPr/>
              <p:nvPr/>
            </p:nvSpPr>
            <p:spPr>
              <a:xfrm>
                <a:off x="5937089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59" name="Rectangle 258"/>
              <p:cNvSpPr/>
              <p:nvPr/>
            </p:nvSpPr>
            <p:spPr>
              <a:xfrm>
                <a:off x="5962089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5987089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1" name="Rectangle 260"/>
              <p:cNvSpPr/>
              <p:nvPr/>
            </p:nvSpPr>
            <p:spPr>
              <a:xfrm>
                <a:off x="6012089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2" name="Rectangle 261"/>
              <p:cNvSpPr/>
              <p:nvPr/>
            </p:nvSpPr>
            <p:spPr>
              <a:xfrm>
                <a:off x="6037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6062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6087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5" name="Rectangle 264"/>
              <p:cNvSpPr/>
              <p:nvPr/>
            </p:nvSpPr>
            <p:spPr>
              <a:xfrm>
                <a:off x="6112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6" name="Rectangle 265"/>
              <p:cNvSpPr/>
              <p:nvPr/>
            </p:nvSpPr>
            <p:spPr>
              <a:xfrm>
                <a:off x="6137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7" name="Rectangle 266"/>
              <p:cNvSpPr/>
              <p:nvPr/>
            </p:nvSpPr>
            <p:spPr>
              <a:xfrm>
                <a:off x="6162088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8" name="Rectangle 267"/>
              <p:cNvSpPr/>
              <p:nvPr/>
            </p:nvSpPr>
            <p:spPr>
              <a:xfrm>
                <a:off x="6362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69" name="Rectangle 268"/>
              <p:cNvSpPr/>
              <p:nvPr/>
            </p:nvSpPr>
            <p:spPr>
              <a:xfrm>
                <a:off x="6387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0" name="Rectangle 269"/>
              <p:cNvSpPr/>
              <p:nvPr/>
            </p:nvSpPr>
            <p:spPr>
              <a:xfrm>
                <a:off x="6412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1" name="Rectangle 270"/>
              <p:cNvSpPr/>
              <p:nvPr/>
            </p:nvSpPr>
            <p:spPr>
              <a:xfrm>
                <a:off x="6437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6462086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6487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6512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5" name="Rectangle 274"/>
              <p:cNvSpPr/>
              <p:nvPr/>
            </p:nvSpPr>
            <p:spPr>
              <a:xfrm>
                <a:off x="6537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6" name="Rectangle 275"/>
              <p:cNvSpPr/>
              <p:nvPr/>
            </p:nvSpPr>
            <p:spPr>
              <a:xfrm>
                <a:off x="6562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7" name="Rectangle 276"/>
              <p:cNvSpPr/>
              <p:nvPr/>
            </p:nvSpPr>
            <p:spPr>
              <a:xfrm>
                <a:off x="6587085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8" name="Rectangle 277"/>
              <p:cNvSpPr/>
              <p:nvPr/>
            </p:nvSpPr>
            <p:spPr>
              <a:xfrm>
                <a:off x="6786244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79" name="Rectangle 278"/>
              <p:cNvSpPr/>
              <p:nvPr/>
            </p:nvSpPr>
            <p:spPr>
              <a:xfrm>
                <a:off x="6811244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6836244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6861244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82" name="Rectangle 281"/>
              <p:cNvSpPr/>
              <p:nvPr/>
            </p:nvSpPr>
            <p:spPr>
              <a:xfrm>
                <a:off x="6886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83" name="Rectangle 282"/>
              <p:cNvSpPr/>
              <p:nvPr/>
            </p:nvSpPr>
            <p:spPr>
              <a:xfrm>
                <a:off x="6911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84" name="Rectangle 283"/>
              <p:cNvSpPr/>
              <p:nvPr/>
            </p:nvSpPr>
            <p:spPr>
              <a:xfrm>
                <a:off x="6936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85" name="Rectangle 284"/>
              <p:cNvSpPr/>
              <p:nvPr/>
            </p:nvSpPr>
            <p:spPr>
              <a:xfrm>
                <a:off x="6961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86" name="Rectangle 285"/>
              <p:cNvSpPr/>
              <p:nvPr/>
            </p:nvSpPr>
            <p:spPr>
              <a:xfrm>
                <a:off x="6986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  <p:sp>
            <p:nvSpPr>
              <p:cNvPr id="287" name="Rectangle 286"/>
              <p:cNvSpPr/>
              <p:nvPr/>
            </p:nvSpPr>
            <p:spPr>
              <a:xfrm>
                <a:off x="7011243" y="3584841"/>
                <a:ext cx="12500" cy="833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/>
              </a:p>
            </p:txBody>
          </p:sp>
        </p:grpSp>
        <p:sp>
          <p:nvSpPr>
            <p:cNvPr id="235" name="Rectangle 234"/>
            <p:cNvSpPr/>
            <p:nvPr/>
          </p:nvSpPr>
          <p:spPr>
            <a:xfrm>
              <a:off x="450260" y="4135913"/>
              <a:ext cx="83721" cy="333331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  <p:sp>
          <p:nvSpPr>
            <p:cNvPr id="236" name="TextBox 239"/>
            <p:cNvSpPr txBox="1"/>
            <p:nvPr/>
          </p:nvSpPr>
          <p:spPr>
            <a:xfrm>
              <a:off x="1016141" y="4361863"/>
              <a:ext cx="1797311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-110" charset="-128"/>
                  <a:cs typeface="+mn-cs"/>
                </a:defRPr>
              </a:lvl9pPr>
            </a:lstStyle>
            <a:p>
              <a:r>
                <a:rPr lang="en-US" sz="900" b="1" dirty="0">
                  <a:solidFill>
                    <a:schemeClr val="bg2"/>
                  </a:solidFill>
                </a:rPr>
                <a:t>LCLS-II SCRF </a:t>
              </a:r>
              <a:r>
                <a:rPr lang="en-US" sz="900" b="1" dirty="0" err="1">
                  <a:solidFill>
                    <a:schemeClr val="bg2"/>
                  </a:solidFill>
                </a:rPr>
                <a:t>Linac</a:t>
              </a:r>
              <a:endParaRPr lang="en-US" sz="900" b="1" dirty="0">
                <a:solidFill>
                  <a:schemeClr val="bg2"/>
                </a:solidFill>
              </a:endParaRPr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3286466" y="4135881"/>
              <a:ext cx="166666" cy="33333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350"/>
            </a:p>
          </p:txBody>
        </p:sp>
      </p:grpSp>
      <p:sp>
        <p:nvSpPr>
          <p:cNvPr id="343" name="TextBox 239"/>
          <p:cNvSpPr txBox="1"/>
          <p:nvPr/>
        </p:nvSpPr>
        <p:spPr>
          <a:xfrm>
            <a:off x="1246601" y="2340287"/>
            <a:ext cx="1627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rgbClr val="000000"/>
                </a:solidFill>
              </a:rPr>
              <a:t>FEL</a:t>
            </a:r>
            <a:r>
              <a:rPr lang="en-US" sz="900" b="1" dirty="0">
                <a:solidFill>
                  <a:schemeClr val="bg2"/>
                </a:solidFill>
              </a:rPr>
              <a:t> and S30XL bunches </a:t>
            </a:r>
            <a:r>
              <a:rPr lang="en-US" sz="900" b="1" dirty="0">
                <a:solidFill>
                  <a:srgbClr val="000000"/>
                </a:solidFill>
              </a:rPr>
              <a:t>from RF gun</a:t>
            </a:r>
          </a:p>
        </p:txBody>
      </p:sp>
      <p:cxnSp>
        <p:nvCxnSpPr>
          <p:cNvPr id="212" name="Straight Arrow Connector 211"/>
          <p:cNvCxnSpPr>
            <a:cxnSpLocks/>
            <a:stCxn id="211" idx="3"/>
            <a:endCxn id="220" idx="2"/>
          </p:cNvCxnSpPr>
          <p:nvPr/>
        </p:nvCxnSpPr>
        <p:spPr>
          <a:xfrm flipV="1">
            <a:off x="3377063" y="3114639"/>
            <a:ext cx="1220110" cy="11567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5014737" y="815502"/>
            <a:ext cx="2954089" cy="5078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b="1" dirty="0"/>
              <a:t>Experimental Facilities </a:t>
            </a:r>
            <a:endParaRPr lang="en-US" sz="1350" dirty="0">
              <a:solidFill>
                <a:schemeClr val="bg2"/>
              </a:solidFill>
            </a:endParaRPr>
          </a:p>
          <a:p>
            <a:pPr marL="128588" indent="-128588">
              <a:buFont typeface="Arial"/>
              <a:buChar char="•"/>
            </a:pPr>
            <a:r>
              <a:rPr lang="en-US" sz="1350" dirty="0"/>
              <a:t>Small upgrades to ESA systems</a:t>
            </a:r>
          </a:p>
        </p:txBody>
      </p:sp>
      <p:cxnSp>
        <p:nvCxnSpPr>
          <p:cNvPr id="148" name="Straight Arrow Connector 147"/>
          <p:cNvCxnSpPr>
            <a:cxnSpLocks/>
          </p:cNvCxnSpPr>
          <p:nvPr/>
        </p:nvCxnSpPr>
        <p:spPr>
          <a:xfrm>
            <a:off x="7817786" y="1331201"/>
            <a:ext cx="0" cy="935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162800" y="2348717"/>
            <a:ext cx="895634" cy="3544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2" name="TextBox 232"/>
          <p:cNvSpPr txBox="1"/>
          <p:nvPr/>
        </p:nvSpPr>
        <p:spPr>
          <a:xfrm>
            <a:off x="5769341" y="2193404"/>
            <a:ext cx="913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-110" charset="-128"/>
                <a:cs typeface="+mn-cs"/>
              </a:defRPr>
            </a:lvl9pPr>
          </a:lstStyle>
          <a:p>
            <a:r>
              <a:rPr lang="en-US" sz="900" b="1" dirty="0">
                <a:solidFill>
                  <a:srgbClr val="FF0000"/>
                </a:solidFill>
              </a:rPr>
              <a:t>LESA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3916" y="3462990"/>
            <a:ext cx="1627369" cy="300082"/>
          </a:xfrm>
          <a:prstGeom prst="rect">
            <a:avLst/>
          </a:prstGeom>
          <a:noFill/>
        </p:spPr>
        <p:txBody>
          <a:bodyPr wrap="none" rIns="34290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</a:rPr>
              <a:t>LCLS-II beamlines</a:t>
            </a:r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2938202" y="3462990"/>
            <a:ext cx="380822" cy="138500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3"/>
          </p:cNvCxnSpPr>
          <p:nvPr/>
        </p:nvCxnSpPr>
        <p:spPr>
          <a:xfrm flipV="1">
            <a:off x="2938201" y="3454505"/>
            <a:ext cx="1017838" cy="146985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18853" y="4178641"/>
            <a:ext cx="116294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S30XL Kicker</a:t>
            </a:r>
          </a:p>
        </p:txBody>
      </p:sp>
      <p:sp>
        <p:nvSpPr>
          <p:cNvPr id="160" name="Footer Placeholder 3">
            <a:extLst>
              <a:ext uri="{FF2B5EF4-FFF2-40B4-BE49-F238E27FC236}">
                <a16:creationId xmlns:a16="http://schemas.microsoft.com/office/drawing/2014/main" xmlns="" id="{198E41AD-9653-4669-88E9-9A5C043875A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355449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386" y="1019595"/>
            <a:ext cx="5586699" cy="369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75826" y="2588315"/>
            <a:ext cx="1724195" cy="957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LESA Opportunity</a:t>
            </a:r>
            <a:r>
              <a:rPr lang="en-US" dirty="0"/>
              <a:t>: LCLS-II &amp; End Station A (ESA)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7111" y="2461848"/>
            <a:ext cx="1069904" cy="553998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0000FF"/>
                </a:solidFill>
              </a:rPr>
              <a:t>LESA</a:t>
            </a:r>
            <a:endParaRPr lang="en-US" sz="1500" b="1" dirty="0">
              <a:solidFill>
                <a:srgbClr val="0000FF"/>
              </a:solidFill>
            </a:endParaRPr>
          </a:p>
          <a:p>
            <a:pPr algn="ctr"/>
            <a:r>
              <a:rPr lang="en-US" sz="1500" b="1" dirty="0" err="1">
                <a:solidFill>
                  <a:srgbClr val="0000FF"/>
                </a:solidFill>
              </a:rPr>
              <a:t>Beamline</a:t>
            </a:r>
            <a:endParaRPr lang="en-US" sz="1500" b="1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2021469" y="3015846"/>
            <a:ext cx="684842" cy="1160724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92174" y="2057400"/>
            <a:ext cx="1002877" cy="553998"/>
          </a:xfrm>
          <a:prstGeom prst="rect">
            <a:avLst/>
          </a:prstGeom>
          <a:solidFill>
            <a:schemeClr val="bg1"/>
          </a:solidFill>
          <a:ln w="25400">
            <a:solidFill>
              <a:srgbClr val="5B8F2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6">
                    <a:lumMod val="75000"/>
                  </a:schemeClr>
                </a:solidFill>
              </a:rPr>
              <a:t>Existing A-Line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1972" y="3246930"/>
            <a:ext cx="1523326" cy="323165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0000FF"/>
                </a:solidFill>
              </a:rPr>
              <a:t>S30XL Kicker</a:t>
            </a: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1441886" y="3577699"/>
            <a:ext cx="546177" cy="1052969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4990657" y="2057401"/>
            <a:ext cx="689789" cy="659798"/>
          </a:xfrm>
          <a:prstGeom prst="line">
            <a:avLst/>
          </a:prstGeom>
          <a:ln w="25400">
            <a:solidFill>
              <a:srgbClr val="5B8F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289231" y="2704721"/>
            <a:ext cx="714428" cy="623522"/>
          </a:xfrm>
          <a:prstGeom prst="line">
            <a:avLst/>
          </a:prstGeom>
          <a:ln w="25400">
            <a:solidFill>
              <a:srgbClr val="5B8F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492922" y="3328243"/>
            <a:ext cx="796310" cy="43553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H="1">
            <a:off x="2133600" y="3763774"/>
            <a:ext cx="1359322" cy="789176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082252" y="1605987"/>
            <a:ext cx="2359793" cy="389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3306474" y="1110702"/>
            <a:ext cx="1576077" cy="323165"/>
          </a:xfrm>
          <a:prstGeom prst="rect">
            <a:avLst/>
          </a:prstGeom>
          <a:solidFill>
            <a:schemeClr val="bg1"/>
          </a:solidFill>
          <a:ln w="25400">
            <a:solidFill>
              <a:srgbClr val="5B8F2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6">
                    <a:lumMod val="75000"/>
                  </a:schemeClr>
                </a:solidFill>
              </a:rPr>
              <a:t>End Station 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82936" y="2274703"/>
            <a:ext cx="686406" cy="323165"/>
          </a:xfrm>
          <a:prstGeom prst="rect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FF0000"/>
                </a:solidFill>
              </a:rPr>
              <a:t>LCLS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85503" y="3991460"/>
            <a:ext cx="1250048" cy="408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5109044" y="4022169"/>
            <a:ext cx="2217693" cy="715581"/>
          </a:xfrm>
          <a:prstGeom prst="rect">
            <a:avLst/>
          </a:prstGeom>
          <a:solidFill>
            <a:schemeClr val="bg1"/>
          </a:solidFill>
          <a:ln w="2222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— existing LCLS</a:t>
            </a:r>
          </a:p>
          <a:p>
            <a:r>
              <a:rPr lang="en-US" sz="1350" b="1" dirty="0">
                <a:solidFill>
                  <a:schemeClr val="accent6">
                    <a:lumMod val="75000"/>
                  </a:schemeClr>
                </a:solidFill>
              </a:rPr>
              <a:t>—</a:t>
            </a:r>
            <a:r>
              <a:rPr lang="en-US" sz="1350" b="1" dirty="0">
                <a:solidFill>
                  <a:schemeClr val="bg2"/>
                </a:solidFill>
              </a:rPr>
              <a:t> </a:t>
            </a:r>
            <a:r>
              <a:rPr lang="en-US" sz="1350" b="1" dirty="0">
                <a:solidFill>
                  <a:schemeClr val="accent6">
                    <a:lumMod val="75000"/>
                  </a:schemeClr>
                </a:solidFill>
              </a:rPr>
              <a:t>existing ESA</a:t>
            </a:r>
          </a:p>
          <a:p>
            <a:r>
              <a:rPr lang="en-US" sz="1350" b="1" dirty="0">
                <a:solidFill>
                  <a:srgbClr val="0000FF"/>
                </a:solidFill>
              </a:rPr>
              <a:t>— </a:t>
            </a:r>
            <a:r>
              <a:rPr lang="en-US" sz="1350" b="1" dirty="0" smtClean="0">
                <a:solidFill>
                  <a:srgbClr val="0000FF"/>
                </a:solidFill>
              </a:rPr>
              <a:t>S30XL/LESA </a:t>
            </a:r>
            <a:r>
              <a:rPr lang="en-US" sz="1350" b="1" dirty="0">
                <a:solidFill>
                  <a:srgbClr val="0000FF"/>
                </a:solidFill>
              </a:rPr>
              <a:t>proposal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40113" y="4280562"/>
            <a:ext cx="1263487" cy="323165"/>
          </a:xfrm>
          <a:prstGeom prst="rect">
            <a:avLst/>
          </a:prstGeom>
          <a:solidFill>
            <a:schemeClr val="bg1"/>
          </a:solidFill>
          <a:ln w="222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FF0000"/>
                </a:solidFill>
              </a:rPr>
              <a:t>SLAC </a:t>
            </a:r>
            <a:r>
              <a:rPr lang="en-US" sz="1500" b="1" dirty="0" err="1">
                <a:solidFill>
                  <a:srgbClr val="FF0000"/>
                </a:solidFill>
              </a:rPr>
              <a:t>Linac</a:t>
            </a:r>
            <a:endParaRPr lang="en-US" sz="1500" b="1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2CEDA52A-BDA1-4A3A-8D33-E0C9A588731A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2114612" y="2120606"/>
            <a:ext cx="1494420" cy="156531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0ADE1CD-D4F3-42C3-8160-4BF46BAF63F7}"/>
              </a:ext>
            </a:extLst>
          </p:cNvPr>
          <p:cNvSpPr txBox="1"/>
          <p:nvPr/>
        </p:nvSpPr>
        <p:spPr>
          <a:xfrm>
            <a:off x="1579660" y="1335776"/>
            <a:ext cx="1069904" cy="78483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Removed </a:t>
            </a:r>
          </a:p>
          <a:p>
            <a:pPr algn="ctr"/>
            <a:r>
              <a:rPr lang="en-US" sz="1500" b="1" dirty="0"/>
              <a:t>ESTB Kickers</a:t>
            </a:r>
          </a:p>
        </p:txBody>
      </p:sp>
      <p:sp>
        <p:nvSpPr>
          <p:cNvPr id="30" name="Footer Placeholder 3">
            <a:extLst>
              <a:ext uri="{FF2B5EF4-FFF2-40B4-BE49-F238E27FC236}">
                <a16:creationId xmlns:a16="http://schemas.microsoft.com/office/drawing/2014/main" xmlns="" id="{C4363CAC-9C27-44CA-938E-21AA0FD79EC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394920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Staging and Status</a:t>
            </a:r>
          </a:p>
        </p:txBody>
      </p:sp>
      <p:sp>
        <p:nvSpPr>
          <p:cNvPr id="156" name="Content Placeholder 3"/>
          <p:cNvSpPr txBox="1">
            <a:spLocks/>
          </p:cNvSpPr>
          <p:nvPr/>
        </p:nvSpPr>
        <p:spPr>
          <a:xfrm>
            <a:off x="609600" y="982408"/>
            <a:ext cx="8108950" cy="3799142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LESA will be constructed in three stages</a:t>
            </a:r>
            <a:br>
              <a:rPr lang="en-US" dirty="0"/>
            </a:br>
            <a:endParaRPr lang="en-US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b="1" dirty="0"/>
              <a:t>S30XL</a:t>
            </a:r>
            <a:r>
              <a:rPr lang="en-US" dirty="0"/>
              <a:t> (kicker/septum + 80m beamline): extract dark current from LCLS-II </a:t>
            </a:r>
            <a:r>
              <a:rPr lang="en-US" dirty="0" err="1"/>
              <a:t>dumpline</a:t>
            </a:r>
            <a:r>
              <a:rPr lang="en-US" dirty="0"/>
              <a:t> for initial science measurements and performance characterization </a:t>
            </a:r>
            <a:r>
              <a:rPr lang="en-US" dirty="0">
                <a:solidFill>
                  <a:srgbClr val="FF0000"/>
                </a:solidFill>
              </a:rPr>
              <a:t>– Funded and under construction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b="1" dirty="0"/>
              <a:t>LESA</a:t>
            </a:r>
            <a:r>
              <a:rPr lang="en-US" dirty="0"/>
              <a:t> (beamline connecting S30XL to ESA) </a:t>
            </a:r>
            <a:r>
              <a:rPr lang="en-US" dirty="0">
                <a:solidFill>
                  <a:srgbClr val="FF0000"/>
                </a:solidFill>
              </a:rPr>
              <a:t>– Funding requested, final design ongoing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b="1" dirty="0"/>
              <a:t>Laser Upgrade </a:t>
            </a:r>
            <a:r>
              <a:rPr lang="en-US" dirty="0"/>
              <a:t>adds source laser for better control of current – Planned for 2024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xmlns="" id="{73FED753-1DA4-44BB-AA58-0E3F54CD2E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653213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1" y="2629991"/>
            <a:ext cx="3347040" cy="2513511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6345B-9A7D-4F4E-B951-C36AB320D76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Hardware Progress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7434" y="843520"/>
            <a:ext cx="3544519" cy="19052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99785" y="2571750"/>
            <a:ext cx="351216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Septum leak-check 10-12-21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</a:t>
            </a:r>
            <a:endParaRPr lang="en-US" dirty="0"/>
          </a:p>
          <a:p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>
                <a:sym typeface="Wingdings"/>
              </a:rPr>
              <a:t> </a:t>
            </a:r>
            <a:r>
              <a:rPr lang="en-US" dirty="0"/>
              <a:t>DCPS racks partially loaded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DC3D216-7F74-4F1B-AEC8-014E72DD0C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319" y="885765"/>
            <a:ext cx="2589755" cy="34619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16319" y="4415523"/>
            <a:ext cx="255148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Kicker magnets testing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867199"/>
            <a:ext cx="2607350" cy="34365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6634" y="4248150"/>
            <a:ext cx="2590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Stands in S30 installed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xmlns="" id="{C3372279-8974-437B-84CC-17087430F60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3640" y="4857750"/>
            <a:ext cx="5502037" cy="314326"/>
          </a:xfrm>
        </p:spPr>
        <p:txBody>
          <a:bodyPr/>
          <a:lstStyle/>
          <a:p>
            <a:r>
              <a:rPr lang="en-US" dirty="0"/>
              <a:t>LESA as Electron Test Beam at SLAC – Snowmass IF Workshop 12/1/2021</a:t>
            </a:r>
          </a:p>
        </p:txBody>
      </p:sp>
    </p:spTree>
    <p:extLst>
      <p:ext uri="{BB962C8B-B14F-4D97-AF65-F5344CB8AC3E}">
        <p14:creationId xmlns:p14="http://schemas.microsoft.com/office/powerpoint/2010/main" val="2511363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hd_2019" id="{B7992EC4-9F20-449C-B056-2DBF01C21CC4}" vid="{DD0F5D4D-759F-4E20-AEE9-D4E95DBBFE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peaker xmlns="6769985b-350e-4ae4-9a48-d4a09e87cccd">Natalia Toro</Speak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F64BF77798CB49B1A5EC6BDA05F9EA" ma:contentTypeVersion="1" ma:contentTypeDescription="Create a new document." ma:contentTypeScope="" ma:versionID="2192ae4058663d66416c9d763b6e32ae">
  <xsd:schema xmlns:xsd="http://www.w3.org/2001/XMLSchema" xmlns:xs="http://www.w3.org/2001/XMLSchema" xmlns:p="http://schemas.microsoft.com/office/2006/metadata/properties" xmlns:ns2="6769985b-350e-4ae4-9a48-d4a09e87cccd" targetNamespace="http://schemas.microsoft.com/office/2006/metadata/properties" ma:root="true" ma:fieldsID="390e56de3ced388b255772ea443f5168" ns2:_="">
    <xsd:import namespace="6769985b-350e-4ae4-9a48-d4a09e87cccd"/>
    <xsd:element name="properties">
      <xsd:complexType>
        <xsd:sequence>
          <xsd:element name="documentManagement">
            <xsd:complexType>
              <xsd:all>
                <xsd:element ref="ns2:Speak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9985b-350e-4ae4-9a48-d4a09e87cccd" elementFormDefault="qualified">
    <xsd:import namespace="http://schemas.microsoft.com/office/2006/documentManagement/types"/>
    <xsd:import namespace="http://schemas.microsoft.com/office/infopath/2007/PartnerControls"/>
    <xsd:element name="Speaker" ma:index="8" nillable="true" ma:displayName="Speaker" ma:internalName="Speak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24FF4C-994E-4E97-BC03-ABB7358572ED}">
  <ds:schemaRefs>
    <ds:schemaRef ds:uri="http://schemas.microsoft.com/office/2006/metadata/properties"/>
    <ds:schemaRef ds:uri="http://schemas.microsoft.com/office/infopath/2007/PartnerControls"/>
    <ds:schemaRef ds:uri="6769985b-350e-4ae4-9a48-d4a09e87cccd"/>
  </ds:schemaRefs>
</ds:datastoreItem>
</file>

<file path=customXml/itemProps2.xml><?xml version="1.0" encoding="utf-8"?>
<ds:datastoreItem xmlns:ds="http://schemas.openxmlformats.org/officeDocument/2006/customXml" ds:itemID="{FCDC4FCF-DC2E-4235-BAD0-D25B117866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524106-C326-49C9-B4D1-AB8565E4EF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69985b-350e-4ae4-9a48-d4a09e87cc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1328</Words>
  <Application>Microsoft Macintosh PowerPoint</Application>
  <PresentationFormat>On-screen Show (16:9)</PresentationFormat>
  <Paragraphs>239</Paragraphs>
  <Slides>18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</vt:lpstr>
      <vt:lpstr>Linac to End Station A (LESA)  at SLAC as Electron Test Beam</vt:lpstr>
      <vt:lpstr>Outline</vt:lpstr>
      <vt:lpstr>From ESTB to S30XL, LESA</vt:lpstr>
      <vt:lpstr>Backbone: LCLS-II</vt:lpstr>
      <vt:lpstr>LESA Concept with Dark Current</vt:lpstr>
      <vt:lpstr>LESA+Laser Concept</vt:lpstr>
      <vt:lpstr>LESA Opportunity: LCLS-II &amp; End Station A (ESA)</vt:lpstr>
      <vt:lpstr>Staging and Status</vt:lpstr>
      <vt:lpstr>Examples of Hardware Progress</vt:lpstr>
      <vt:lpstr>Leverage Existing A-Line Infrastructure for Attenuating &amp; Beam Shaping</vt:lpstr>
      <vt:lpstr>Attenuating &amp; Shaping Beam in A-Line – ESTB Experience</vt:lpstr>
      <vt:lpstr>Layout and Overall Program</vt:lpstr>
      <vt:lpstr>LESA Features as Test Beam Facility</vt:lpstr>
      <vt:lpstr>LESA Features as Test Beam Facility</vt:lpstr>
      <vt:lpstr>Example Use Cases</vt:lpstr>
      <vt:lpstr>Test Beam Programs Enabled or Enriched by LESA Time Structure</vt:lpstr>
      <vt:lpstr>Moving Forward in Snowmass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S30XL Science</dc:title>
  <dc:creator/>
  <cp:lastModifiedBy/>
  <cp:revision>1</cp:revision>
  <cp:lastPrinted>2018-12-07T23:44:51Z</cp:lastPrinted>
  <dcterms:created xsi:type="dcterms:W3CDTF">2012-06-11T23:48:53Z</dcterms:created>
  <dcterms:modified xsi:type="dcterms:W3CDTF">2021-12-01T17:10:14Z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0x010100B9F64BF77798CB49B1A5EC6BDA05F9EA</vt:lpwstr>
  </property>
</Properties>
</file>