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86" r:id="rId1"/>
  </p:sldMasterIdLst>
  <p:notesMasterIdLst>
    <p:notesMasterId r:id="rId26"/>
  </p:notesMasterIdLst>
  <p:sldIdLst>
    <p:sldId id="860" r:id="rId2"/>
    <p:sldId id="257" r:id="rId3"/>
    <p:sldId id="260" r:id="rId4"/>
    <p:sldId id="861" r:id="rId5"/>
    <p:sldId id="862" r:id="rId6"/>
    <p:sldId id="863" r:id="rId7"/>
    <p:sldId id="858" r:id="rId8"/>
    <p:sldId id="859" r:id="rId9"/>
    <p:sldId id="827" r:id="rId10"/>
    <p:sldId id="828" r:id="rId11"/>
    <p:sldId id="829" r:id="rId12"/>
    <p:sldId id="268" r:id="rId13"/>
    <p:sldId id="267" r:id="rId14"/>
    <p:sldId id="308" r:id="rId15"/>
    <p:sldId id="269" r:id="rId16"/>
    <p:sldId id="306" r:id="rId17"/>
    <p:sldId id="277" r:id="rId18"/>
    <p:sldId id="281" r:id="rId19"/>
    <p:sldId id="283" r:id="rId20"/>
    <p:sldId id="261" r:id="rId21"/>
    <p:sldId id="271" r:id="rId22"/>
    <p:sldId id="262" r:id="rId23"/>
    <p:sldId id="263" r:id="rId24"/>
    <p:sldId id="26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9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111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BA5B5-D563-4856-ACBF-7432647316B9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355E6D-C52D-4FC2-B366-37640312F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855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24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1835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19462-0C64-4AA0-B1D4-4C5403F0768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978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667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61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97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6580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7486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0243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16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122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131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65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9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6896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038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5E6D-C52D-4FC2-B366-37640312F4E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050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1656818"/>
            <a:ext cx="7475220" cy="2076983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800" b="1" cap="none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7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6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544" y="586505"/>
            <a:ext cx="5567103" cy="934478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282700" y="5257800"/>
            <a:ext cx="6575425" cy="1417319"/>
          </a:xfrm>
        </p:spPr>
        <p:txBody>
          <a:bodyPr anchor="ctr">
            <a:normAutofit/>
          </a:bodyPr>
          <a:lstStyle>
            <a:lvl1pPr marL="34290" indent="0" algn="ctr">
              <a:buNone/>
              <a:defRPr sz="1800" i="1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8104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31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743075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1" y="762000"/>
            <a:ext cx="5572125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823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276" y="1017331"/>
            <a:ext cx="8542553" cy="5221425"/>
          </a:xfrm>
        </p:spPr>
        <p:txBody>
          <a:bodyPr/>
          <a:lstStyle>
            <a:lvl1pPr marL="282575" indent="-282575">
              <a:spcBef>
                <a:spcPts val="1000"/>
              </a:spcBef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046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1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1115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84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908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8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384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5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566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8" y="1069849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04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74000">
              <a:schemeClr val="tx2">
                <a:lumMod val="60000"/>
                <a:lumOff val="40000"/>
              </a:schemeClr>
            </a:gs>
            <a:gs pos="83000">
              <a:schemeClr val="tx2">
                <a:lumMod val="40000"/>
                <a:lumOff val="60000"/>
              </a:schemeClr>
            </a:gs>
            <a:gs pos="100000">
              <a:schemeClr val="tx2"/>
            </a:gs>
          </a:gsLst>
          <a:lin ang="1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0" y="7701"/>
            <a:ext cx="9144001" cy="6858063"/>
            <a:chOff x="0" y="7701"/>
            <a:chExt cx="9144001" cy="6858063"/>
          </a:xfr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74000">
                <a:schemeClr val="tx1">
                  <a:lumMod val="65000"/>
                  <a:lumOff val="35000"/>
                </a:schemeClr>
              </a:gs>
              <a:gs pos="83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600000" scaled="0"/>
            <a:tileRect/>
          </a:gradFill>
        </p:grpSpPr>
        <p:grpSp>
          <p:nvGrpSpPr>
            <p:cNvPr id="8" name="Group 7"/>
            <p:cNvGrpSpPr/>
            <p:nvPr userDrawn="1"/>
          </p:nvGrpSpPr>
          <p:grpSpPr>
            <a:xfrm>
              <a:off x="0" y="7701"/>
              <a:ext cx="9144001" cy="6858063"/>
              <a:chOff x="0" y="7701"/>
              <a:chExt cx="9144001" cy="6858063"/>
            </a:xfrm>
            <a:grpFill/>
          </p:grpSpPr>
          <p:sp>
            <p:nvSpPr>
              <p:cNvPr id="13" name="Rectangle 12"/>
              <p:cNvSpPr/>
              <p:nvPr/>
            </p:nvSpPr>
            <p:spPr>
              <a:xfrm flipV="1">
                <a:off x="3292469" y="6096000"/>
                <a:ext cx="5851531" cy="577178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8" name="Right Triangle 17"/>
              <p:cNvSpPr/>
              <p:nvPr/>
            </p:nvSpPr>
            <p:spPr>
              <a:xfrm flipH="1">
                <a:off x="8676725" y="7701"/>
                <a:ext cx="467275" cy="89702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" name="Right Triangle 9"/>
              <p:cNvSpPr/>
              <p:nvPr/>
            </p:nvSpPr>
            <p:spPr>
              <a:xfrm flipH="1">
                <a:off x="1" y="902526"/>
                <a:ext cx="467275" cy="89702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0" y="1787093"/>
                <a:ext cx="9144000" cy="4446321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7" name="Rectangle 6"/>
              <p:cNvSpPr/>
              <p:nvPr/>
            </p:nvSpPr>
            <p:spPr>
              <a:xfrm>
                <a:off x="467276" y="902527"/>
                <a:ext cx="8676725" cy="5193475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cxnSp>
            <p:nvCxnSpPr>
              <p:cNvPr id="32" name="Straight Connector 31"/>
              <p:cNvCxnSpPr>
                <a:endCxn id="20" idx="0"/>
              </p:cNvCxnSpPr>
              <p:nvPr/>
            </p:nvCxnSpPr>
            <p:spPr>
              <a:xfrm>
                <a:off x="9034983" y="6670981"/>
                <a:ext cx="109017" cy="194783"/>
              </a:xfrm>
              <a:prstGeom prst="line">
                <a:avLst/>
              </a:prstGeom>
              <a:grpFill/>
              <a:ln cap="rnd"/>
              <a:effectLst>
                <a:outerShdw blurRad="38100" dist="25400" dir="16200000" rotWithShape="0">
                  <a:srgbClr val="000000">
                    <a:alpha val="28000"/>
                  </a:srgbClr>
                </a:outerShdw>
              </a:effectLst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>
                <a:stCxn id="19" idx="0"/>
              </p:cNvCxnSpPr>
              <p:nvPr/>
            </p:nvCxnSpPr>
            <p:spPr>
              <a:xfrm flipH="1" flipV="1">
                <a:off x="3058832" y="6235098"/>
                <a:ext cx="233637" cy="438082"/>
              </a:xfrm>
              <a:prstGeom prst="line">
                <a:avLst/>
              </a:prstGeom>
              <a:grpFill/>
              <a:ln cap="rnd"/>
              <a:effectLst>
                <a:outerShdw blurRad="38100" dist="25400" dir="16200000" rotWithShape="0">
                  <a:srgbClr val="000000">
                    <a:alpha val="28000"/>
                  </a:srgbClr>
                </a:outerShdw>
              </a:effectLst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20" name="Right Triangle 19"/>
            <p:cNvSpPr/>
            <p:nvPr/>
          </p:nvSpPr>
          <p:spPr>
            <a:xfrm rot="10800000">
              <a:off x="8676725" y="5968741"/>
              <a:ext cx="467275" cy="8970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9" name="Right Triangle 18"/>
            <p:cNvSpPr/>
            <p:nvPr/>
          </p:nvSpPr>
          <p:spPr>
            <a:xfrm rot="10800000">
              <a:off x="2825194" y="5776157"/>
              <a:ext cx="467275" cy="8970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9334" y="2"/>
            <a:ext cx="8840495" cy="902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276" y="1017331"/>
            <a:ext cx="8542553" cy="5078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92470" y="6308055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9276" y="6308055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7606" y="6308055"/>
            <a:ext cx="4322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600448BA-62AF-4340-AB5F-316C0E0611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6316801"/>
            <a:ext cx="2619879" cy="439765"/>
          </a:xfrm>
          <a:prstGeom prst="rect">
            <a:avLst/>
          </a:prstGeom>
        </p:spPr>
      </p:pic>
      <p:cxnSp>
        <p:nvCxnSpPr>
          <p:cNvPr id="21" name="Straight Connector 20"/>
          <p:cNvCxnSpPr>
            <a:stCxn id="18" idx="4"/>
            <a:endCxn id="18" idx="0"/>
          </p:cNvCxnSpPr>
          <p:nvPr/>
        </p:nvCxnSpPr>
        <p:spPr>
          <a:xfrm flipV="1">
            <a:off x="8676725" y="7701"/>
            <a:ext cx="467275" cy="897023"/>
          </a:xfrm>
          <a:prstGeom prst="line">
            <a:avLst/>
          </a:prstGeom>
          <a:ln cap="rnd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9" idx="0"/>
          </p:cNvCxnSpPr>
          <p:nvPr/>
        </p:nvCxnSpPr>
        <p:spPr>
          <a:xfrm flipV="1">
            <a:off x="3292469" y="6673178"/>
            <a:ext cx="5746756" cy="2"/>
          </a:xfrm>
          <a:prstGeom prst="line">
            <a:avLst/>
          </a:prstGeom>
          <a:ln cap="rnd"/>
          <a:effectLst>
            <a:outerShdw blurRad="38100" dist="25400" dir="16200000" rotWithShape="0">
              <a:srgbClr val="000000">
                <a:alpha val="2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0" y="6233414"/>
            <a:ext cx="3058832" cy="0"/>
          </a:xfrm>
          <a:prstGeom prst="line">
            <a:avLst/>
          </a:prstGeom>
          <a:ln cap="rnd"/>
          <a:effectLst>
            <a:outerShdw blurRad="38100" dist="25400" dir="16200000" rotWithShape="0">
              <a:srgbClr val="000000">
                <a:alpha val="2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10" idx="0"/>
          </p:cNvCxnSpPr>
          <p:nvPr/>
        </p:nvCxnSpPr>
        <p:spPr>
          <a:xfrm flipH="1">
            <a:off x="467276" y="902526"/>
            <a:ext cx="8209449" cy="0"/>
          </a:xfrm>
          <a:prstGeom prst="line">
            <a:avLst/>
          </a:prstGeom>
          <a:ln cap="rnd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endCxn id="10" idx="0"/>
          </p:cNvCxnSpPr>
          <p:nvPr/>
        </p:nvCxnSpPr>
        <p:spPr>
          <a:xfrm flipV="1">
            <a:off x="0" y="902526"/>
            <a:ext cx="467276" cy="897023"/>
          </a:xfrm>
          <a:prstGeom prst="line">
            <a:avLst/>
          </a:prstGeom>
          <a:ln cap="rnd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91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685800" rtl="0" eaLnBrk="1" latinLnBrk="0" hangingPunct="1">
        <a:lnSpc>
          <a:spcPct val="120000"/>
        </a:lnSpc>
        <a:spcBef>
          <a:spcPts val="1000"/>
        </a:spcBef>
        <a:buClr>
          <a:schemeClr val="tx2">
            <a:lumMod val="60000"/>
            <a:lumOff val="40000"/>
          </a:schemeClr>
        </a:buClr>
        <a:buSzPct val="80000"/>
        <a:buFont typeface="Wingdings 3" panose="05040102010807070707" pitchFamily="18" charset="2"/>
        <a:buChar char="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573088" indent="-290513" algn="l" defTabSz="685800" rtl="0" eaLnBrk="1" latinLnBrk="0" hangingPunct="1">
        <a:lnSpc>
          <a:spcPct val="120000"/>
        </a:lnSpc>
        <a:spcBef>
          <a:spcPts val="150"/>
        </a:spcBef>
        <a:spcAft>
          <a:spcPts val="300"/>
        </a:spcAft>
        <a:buClr>
          <a:schemeClr val="tx2">
            <a:lumMod val="60000"/>
            <a:lumOff val="40000"/>
          </a:schemeClr>
        </a:buClr>
        <a:buSzPct val="80000"/>
        <a:buFont typeface="Wingdings 3" panose="05040102010807070707" pitchFamily="18" charset="2"/>
        <a:buChar char=""/>
        <a:defRPr sz="24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2pPr>
      <a:lvl3pPr marL="854075" indent="-280988" algn="l" defTabSz="685800" rtl="0" eaLnBrk="1" latinLnBrk="0" hangingPunct="1">
        <a:lnSpc>
          <a:spcPct val="120000"/>
        </a:lnSpc>
        <a:spcBef>
          <a:spcPts val="150"/>
        </a:spcBef>
        <a:spcAft>
          <a:spcPts val="300"/>
        </a:spcAft>
        <a:buClr>
          <a:schemeClr val="tx2">
            <a:lumMod val="60000"/>
            <a:lumOff val="40000"/>
          </a:schemeClr>
        </a:buClr>
        <a:buSzPct val="80000"/>
        <a:buFont typeface="Wingdings 3" panose="05040102010807070707" pitchFamily="18" charset="2"/>
        <a:buChar char=""/>
        <a:defRPr sz="20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3pPr>
      <a:lvl4pPr marL="1144588" indent="-290513" algn="l" defTabSz="685800" rtl="0" eaLnBrk="1" latinLnBrk="0" hangingPunct="1">
        <a:lnSpc>
          <a:spcPct val="120000"/>
        </a:lnSpc>
        <a:spcBef>
          <a:spcPts val="150"/>
        </a:spcBef>
        <a:spcAft>
          <a:spcPts val="300"/>
        </a:spcAft>
        <a:buClr>
          <a:schemeClr val="tx2">
            <a:lumMod val="60000"/>
            <a:lumOff val="40000"/>
          </a:schemeClr>
        </a:buClr>
        <a:buSzPct val="80000"/>
        <a:buFont typeface="Wingdings 3" panose="05040102010807070707" pitchFamily="18" charset="2"/>
        <a:buChar char=""/>
        <a:defRPr sz="18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4pPr>
      <a:lvl5pPr marL="1427163" indent="-282575" algn="l" defTabSz="685800" rtl="0" eaLnBrk="1" latinLnBrk="0" hangingPunct="1">
        <a:lnSpc>
          <a:spcPct val="120000"/>
        </a:lnSpc>
        <a:spcBef>
          <a:spcPts val="150"/>
        </a:spcBef>
        <a:spcAft>
          <a:spcPts val="300"/>
        </a:spcAft>
        <a:buClr>
          <a:schemeClr val="tx2">
            <a:lumMod val="60000"/>
            <a:lumOff val="40000"/>
          </a:schemeClr>
        </a:buClr>
        <a:buSzPct val="80000"/>
        <a:buFont typeface="Wingdings 3" panose="05040102010807070707" pitchFamily="18" charset="2"/>
        <a:buChar char=""/>
        <a:defRPr sz="18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1672" y="1597549"/>
            <a:ext cx="8719127" cy="2076983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Basic Research Needs Study </a:t>
            </a:r>
            <a:br>
              <a:rPr lang="en-US" sz="4400" dirty="0"/>
            </a:br>
            <a:r>
              <a:rPr lang="en-US" sz="4400" dirty="0"/>
              <a:t>High Energy Physics</a:t>
            </a:r>
            <a:br>
              <a:rPr lang="en-US" sz="4400" dirty="0"/>
            </a:br>
            <a:r>
              <a:rPr lang="en-US" sz="4400" dirty="0"/>
              <a:t>Detector R&amp;D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3734" y="3835769"/>
            <a:ext cx="6993466" cy="1388165"/>
          </a:xfrm>
        </p:spPr>
        <p:txBody>
          <a:bodyPr>
            <a:normAutofit/>
          </a:bodyPr>
          <a:lstStyle/>
          <a:p>
            <a:r>
              <a:rPr lang="en-US" sz="3200" dirty="0"/>
              <a:t>BRN Workshop Rockville, MD</a:t>
            </a:r>
          </a:p>
          <a:p>
            <a:r>
              <a:rPr lang="en-US" sz="2400" dirty="0"/>
              <a:t>December 11-14, 2019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Helmut Marsiske</a:t>
            </a:r>
          </a:p>
          <a:p>
            <a:r>
              <a:rPr lang="en-US" dirty="0"/>
              <a:t>Program Manager for Instrumentation</a:t>
            </a:r>
          </a:p>
          <a:p>
            <a:r>
              <a:rPr lang="en-US" dirty="0"/>
              <a:t>Office of High Energy Physics</a:t>
            </a:r>
          </a:p>
        </p:txBody>
      </p:sp>
    </p:spTree>
    <p:extLst>
      <p:ext uri="{BB962C8B-B14F-4D97-AF65-F5344CB8AC3E}">
        <p14:creationId xmlns:p14="http://schemas.microsoft.com/office/powerpoint/2010/main" val="3841527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BRN Process and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276" y="962739"/>
            <a:ext cx="8542553" cy="522142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en-US" sz="2000" dirty="0"/>
              <a:t>Targeted topics defined, and workshop charge issued, by                   SC program office</a:t>
            </a:r>
          </a:p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en-US" sz="2000" dirty="0"/>
              <a:t>Attendance is limited and by invitation only</a:t>
            </a:r>
          </a:p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en-US" sz="2000" dirty="0"/>
              <a:t>Participants will have considerable work to do before, during, and after the meeting</a:t>
            </a:r>
          </a:p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en-US" sz="2000" dirty="0"/>
              <a:t>Workshop co-chairs develop agenda and select panel leads (with program office input); panel co-leads develop agenda and select panel members </a:t>
            </a:r>
          </a:p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en-US" sz="2000" dirty="0"/>
              <a:t>Typical structure: Opening plenary sessions, panel breakout sessions that develop Priority Research Directions, closing plenary session, and extended writing session – draft report completed before departure!</a:t>
            </a:r>
          </a:p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en-US" sz="2000" dirty="0"/>
              <a:t>Prompt output: final report released typically 60-90 days after the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039276" y="6308055"/>
            <a:ext cx="3538331" cy="365125"/>
          </a:xfrm>
        </p:spPr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BEC9A-F056-4B19-ABBC-712B0A8E8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642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BRN Impacts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743" y="1058275"/>
            <a:ext cx="8638085" cy="523334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BRN reports are expected to serve as reference documents with a long shelf life, and to be readily accessible</a:t>
            </a:r>
          </a:p>
          <a:p>
            <a:r>
              <a:rPr lang="en-US" dirty="0"/>
              <a:t>Post-workshop outreach activities often include communication of the results to the broader community by co-chairs and the SC program, and briefings by federal staff to other interested federal parties (within and beyond DOE)</a:t>
            </a:r>
          </a:p>
          <a:p>
            <a:pPr>
              <a:spcAft>
                <a:spcPts val="600"/>
              </a:spcAft>
            </a:pPr>
            <a:r>
              <a:rPr lang="en-US" b="1" dirty="0"/>
              <a:t>BRNs may, individually or collectively, serve as the basis for subsequent funding opportunities</a:t>
            </a:r>
            <a:r>
              <a:rPr lang="en-US" dirty="0"/>
              <a:t> </a:t>
            </a:r>
          </a:p>
          <a:p>
            <a:pPr lvl="1">
              <a:spcBef>
                <a:spcPts val="300"/>
              </a:spcBef>
            </a:pPr>
            <a:r>
              <a:rPr lang="en-US" dirty="0">
                <a:solidFill>
                  <a:schemeClr val="bg1"/>
                </a:solidFill>
              </a:rPr>
              <a:t>Many examples from BES</a:t>
            </a:r>
          </a:p>
          <a:p>
            <a:pPr lvl="1">
              <a:spcBef>
                <a:spcPts val="300"/>
              </a:spcBef>
            </a:pPr>
            <a:r>
              <a:rPr lang="en-US" dirty="0">
                <a:solidFill>
                  <a:schemeClr val="bg1"/>
                </a:solidFill>
              </a:rPr>
              <a:t>HEP: Dark Matter New Initiatives BRN Study in 2018/2019; Dark Matter New Initiatives Funding Opportunity Announcement DE-FOA-0002112 </a:t>
            </a:r>
          </a:p>
          <a:p>
            <a:pPr lvl="1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039276" y="6308055"/>
            <a:ext cx="3538331" cy="365125"/>
          </a:xfrm>
        </p:spPr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ACABC-8647-4A68-A8C2-09CC90055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624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HEP Detector R&amp;D BRN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516" y="993800"/>
            <a:ext cx="8294587" cy="549562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900" b="1" dirty="0"/>
              <a:t>DOE/HEP commissioned Study to engage the community in identifying Detector R&amp;D priorities</a:t>
            </a:r>
          </a:p>
          <a:p>
            <a:pPr marL="284163" indent="-284163"/>
            <a:r>
              <a:rPr lang="en-US" sz="2600" dirty="0"/>
              <a:t>Assess the present status of the HEP technology landscape</a:t>
            </a:r>
          </a:p>
          <a:p>
            <a:pPr marL="284163" indent="-284163"/>
            <a:r>
              <a:rPr lang="en-US" sz="2600" dirty="0"/>
              <a:t>Identify key enabling capabilities and associated performance requirements in pursuit of the P5 Science Drivers</a:t>
            </a:r>
          </a:p>
          <a:p>
            <a:pPr marL="284163" indent="-284163"/>
            <a:r>
              <a:rPr lang="en-US" sz="2600" dirty="0"/>
              <a:t>Identify strategic technology areas, aligned with the strengths of the US community, that future long-term R&amp;D efforts should focus on. Formulate Priority Research Directions in each area</a:t>
            </a:r>
          </a:p>
          <a:p>
            <a:pPr marL="284163" indent="-284163"/>
            <a:r>
              <a:rPr lang="en-US" sz="2600" dirty="0"/>
              <a:t>Formulate a small set of broad, high-impact instrumentation            “Key Challenges” where technological breakthroughs could lead to    game-changing experimental capabilities for HEP</a:t>
            </a:r>
          </a:p>
          <a:p>
            <a:r>
              <a:rPr lang="en-US" sz="2600" dirty="0"/>
              <a:t>Study results will be described in a report delivered within two months following the completion of a workshop. DOE will use the study results to inform HEP Detector R&amp;D program planning, which may include a call for proposals to support new technology developments and capabilities that address the study priorities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70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BRN Study,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276" y="1096065"/>
            <a:ext cx="8542553" cy="5557640"/>
          </a:xfrm>
        </p:spPr>
        <p:txBody>
          <a:bodyPr>
            <a:normAutofit/>
          </a:bodyPr>
          <a:lstStyle/>
          <a:p>
            <a:pPr marL="284163" indent="-284163"/>
            <a:r>
              <a:rPr lang="en-US" dirty="0"/>
              <a:t>Study co-chairs: Bonnie Fleming (Yale) and   Ian Shipsey (Oxford)</a:t>
            </a:r>
          </a:p>
          <a:p>
            <a:pPr marL="284163" indent="-284163"/>
            <a:r>
              <a:rPr lang="en-US" dirty="0"/>
              <a:t>Physics Working Groups reflecting the P5 Science Drivers</a:t>
            </a:r>
          </a:p>
          <a:p>
            <a:pPr marL="574676" lvl="1" indent="-284163"/>
            <a:r>
              <a:rPr lang="en-US" dirty="0">
                <a:solidFill>
                  <a:schemeClr val="bg1"/>
                </a:solidFill>
              </a:rPr>
              <a:t>Elucidate capabilities and performance requirements to achieve physics goals</a:t>
            </a:r>
          </a:p>
          <a:p>
            <a:pPr marL="284163" indent="-284163"/>
            <a:r>
              <a:rPr lang="en-US" dirty="0"/>
              <a:t>Technology Working Groups</a:t>
            </a:r>
          </a:p>
          <a:p>
            <a:pPr marL="569913" lvl="1" indent="-285750"/>
            <a:r>
              <a:rPr lang="en-US" dirty="0">
                <a:solidFill>
                  <a:schemeClr val="bg1"/>
                </a:solidFill>
              </a:rPr>
              <a:t>Identify specific technologies capable of achieving performance requirements and elucidate R&amp;D efforts to get there</a:t>
            </a:r>
          </a:p>
          <a:p>
            <a:pPr marL="457200" indent="-457200"/>
            <a:endParaRPr lang="en-US" dirty="0"/>
          </a:p>
          <a:p>
            <a:pPr marL="457200" indent="-45720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532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BRN Study WGs and Co-Conveners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276" y="924328"/>
            <a:ext cx="8542553" cy="593367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2600" dirty="0"/>
              <a:t>The BRN website is:  http://doe-brn-hep-detectorrandd.physics.ox.ac.uk</a:t>
            </a:r>
            <a:endParaRPr lang="en-US" sz="2600" b="1" dirty="0"/>
          </a:p>
          <a:p>
            <a:pPr marL="284163" indent="-284163"/>
            <a:r>
              <a:rPr lang="en-US" b="1" dirty="0"/>
              <a:t>Physics-focused WGs</a:t>
            </a:r>
          </a:p>
          <a:p>
            <a:pPr marL="574676" lvl="1" indent="-284163"/>
            <a:r>
              <a:rPr lang="en-US" dirty="0">
                <a:solidFill>
                  <a:schemeClr val="bg1"/>
                </a:solidFill>
              </a:rPr>
              <a:t>Higgs:		 		Jim </a:t>
            </a:r>
            <a:r>
              <a:rPr lang="en-US" dirty="0" err="1">
                <a:solidFill>
                  <a:schemeClr val="bg1"/>
                </a:solidFill>
              </a:rPr>
              <a:t>Hirschauer</a:t>
            </a:r>
            <a:r>
              <a:rPr lang="en-US" dirty="0">
                <a:solidFill>
                  <a:schemeClr val="bg1"/>
                </a:solidFill>
              </a:rPr>
              <a:t> (FNAL), Gabriella Sciolla (Brandeis)</a:t>
            </a:r>
          </a:p>
          <a:p>
            <a:pPr marL="574676" lvl="1" indent="-284163"/>
            <a:r>
              <a:rPr lang="en-US" dirty="0">
                <a:solidFill>
                  <a:schemeClr val="bg1"/>
                </a:solidFill>
              </a:rPr>
              <a:t>Neutrinos:			Ornella </a:t>
            </a:r>
            <a:r>
              <a:rPr lang="en-US" dirty="0" err="1">
                <a:solidFill>
                  <a:schemeClr val="bg1"/>
                </a:solidFill>
              </a:rPr>
              <a:t>Palamara</a:t>
            </a:r>
            <a:r>
              <a:rPr lang="en-US" dirty="0">
                <a:solidFill>
                  <a:schemeClr val="bg1"/>
                </a:solidFill>
              </a:rPr>
              <a:t> (FNAL), Kate </a:t>
            </a:r>
            <a:r>
              <a:rPr lang="en-US" dirty="0" err="1">
                <a:solidFill>
                  <a:schemeClr val="bg1"/>
                </a:solidFill>
              </a:rPr>
              <a:t>Scholberg</a:t>
            </a:r>
            <a:r>
              <a:rPr lang="en-US" dirty="0">
                <a:solidFill>
                  <a:schemeClr val="bg1"/>
                </a:solidFill>
              </a:rPr>
              <a:t> (Duke)</a:t>
            </a:r>
          </a:p>
          <a:p>
            <a:pPr marL="574676" lvl="1" indent="-284163"/>
            <a:r>
              <a:rPr lang="en-US" dirty="0">
                <a:solidFill>
                  <a:schemeClr val="bg1"/>
                </a:solidFill>
              </a:rPr>
              <a:t>Dark Matter:			Jodi Cooley (SMU), Dan McKinsey (Berkeley)</a:t>
            </a:r>
          </a:p>
          <a:p>
            <a:pPr marL="574676" lvl="1" indent="-284163"/>
            <a:r>
              <a:rPr lang="en-US" dirty="0">
                <a:solidFill>
                  <a:schemeClr val="bg1"/>
                </a:solidFill>
              </a:rPr>
              <a:t>Dark Energy and Inflation:	Clarence Chang (ANL), Brenna </a:t>
            </a:r>
            <a:r>
              <a:rPr lang="en-US" dirty="0" err="1">
                <a:solidFill>
                  <a:schemeClr val="bg1"/>
                </a:solidFill>
              </a:rPr>
              <a:t>Flaugher</a:t>
            </a:r>
            <a:r>
              <a:rPr lang="en-US" dirty="0">
                <a:solidFill>
                  <a:schemeClr val="bg1"/>
                </a:solidFill>
              </a:rPr>
              <a:t> (FNAL)</a:t>
            </a:r>
          </a:p>
          <a:p>
            <a:pPr marL="574676" lvl="1" indent="-284163"/>
            <a:r>
              <a:rPr lang="en-US" dirty="0">
                <a:solidFill>
                  <a:schemeClr val="bg1"/>
                </a:solidFill>
              </a:rPr>
              <a:t>Explore the Unknown:		Monica Pepe </a:t>
            </a:r>
            <a:r>
              <a:rPr lang="en-US" dirty="0" err="1">
                <a:solidFill>
                  <a:schemeClr val="bg1"/>
                </a:solidFill>
              </a:rPr>
              <a:t>Altarelli</a:t>
            </a:r>
            <a:r>
              <a:rPr lang="en-US" dirty="0">
                <a:solidFill>
                  <a:schemeClr val="bg1"/>
                </a:solidFill>
              </a:rPr>
              <a:t> (CERN), Sarah Demers (Yale)</a:t>
            </a:r>
          </a:p>
          <a:p>
            <a:pPr marL="284163" indent="-284163"/>
            <a:r>
              <a:rPr lang="en-US" b="1" dirty="0"/>
              <a:t>Technology-focused WGs</a:t>
            </a:r>
          </a:p>
          <a:p>
            <a:pPr marL="574676" lvl="1" indent="-284163"/>
            <a:r>
              <a:rPr lang="en-US" dirty="0">
                <a:solidFill>
                  <a:schemeClr val="bg1"/>
                </a:solidFill>
              </a:rPr>
              <a:t>Quantum Sensors:		Andy </a:t>
            </a:r>
            <a:r>
              <a:rPr lang="en-US" dirty="0" err="1">
                <a:solidFill>
                  <a:schemeClr val="bg1"/>
                </a:solidFill>
              </a:rPr>
              <a:t>Geraci</a:t>
            </a:r>
            <a:r>
              <a:rPr lang="en-US" dirty="0">
                <a:solidFill>
                  <a:schemeClr val="bg1"/>
                </a:solidFill>
              </a:rPr>
              <a:t> (Northwestern), Kent Irwin (SLAC)</a:t>
            </a:r>
          </a:p>
          <a:p>
            <a:pPr marL="574676" lvl="1" indent="-284163"/>
            <a:r>
              <a:rPr lang="en-US" dirty="0">
                <a:solidFill>
                  <a:schemeClr val="bg1"/>
                </a:solidFill>
              </a:rPr>
              <a:t>Noble Liquids:		Roxanne Guenette (Harvard), Jocelyn Monroe (RHUL)</a:t>
            </a:r>
          </a:p>
          <a:p>
            <a:pPr marL="574676" lvl="1" indent="-284163"/>
            <a:r>
              <a:rPr lang="en-US" dirty="0">
                <a:solidFill>
                  <a:schemeClr val="bg1"/>
                </a:solidFill>
              </a:rPr>
              <a:t>Photodetectors:		Peter </a:t>
            </a:r>
            <a:r>
              <a:rPr lang="en-US" dirty="0" err="1">
                <a:solidFill>
                  <a:schemeClr val="bg1"/>
                </a:solidFill>
              </a:rPr>
              <a:t>Krizan</a:t>
            </a:r>
            <a:r>
              <a:rPr lang="en-US" dirty="0">
                <a:solidFill>
                  <a:schemeClr val="bg1"/>
                </a:solidFill>
              </a:rPr>
              <a:t> (IJS), Lindley Winslow (MIT)</a:t>
            </a:r>
          </a:p>
          <a:p>
            <a:pPr marL="574676" lvl="1" indent="-284163"/>
            <a:r>
              <a:rPr lang="en-US" dirty="0">
                <a:solidFill>
                  <a:schemeClr val="bg1"/>
                </a:solidFill>
              </a:rPr>
              <a:t>Solid State and Tracking:	Marina Artuso (Syracuse), Carl Haber (LBNL)</a:t>
            </a:r>
          </a:p>
          <a:p>
            <a:pPr marL="574676" lvl="1" indent="-284163"/>
            <a:r>
              <a:rPr lang="en-US" dirty="0">
                <a:solidFill>
                  <a:schemeClr val="bg1"/>
                </a:solidFill>
              </a:rPr>
              <a:t>Calorimetry:			Francesco </a:t>
            </a:r>
            <a:r>
              <a:rPr lang="en-US" dirty="0" err="1">
                <a:solidFill>
                  <a:schemeClr val="bg1"/>
                </a:solidFill>
              </a:rPr>
              <a:t>Lanni</a:t>
            </a:r>
            <a:r>
              <a:rPr lang="en-US" dirty="0">
                <a:solidFill>
                  <a:schemeClr val="bg1"/>
                </a:solidFill>
              </a:rPr>
              <a:t> (BNL), Roger Rusack (Minnesota)</a:t>
            </a:r>
          </a:p>
          <a:p>
            <a:pPr marL="574676" lvl="1" indent="-284163"/>
            <a:r>
              <a:rPr lang="en-US" dirty="0">
                <a:solidFill>
                  <a:schemeClr val="bg1"/>
                </a:solidFill>
              </a:rPr>
              <a:t>T/DAQ:				Darin Acosta (</a:t>
            </a:r>
            <a:r>
              <a:rPr lang="en-US" dirty="0" err="1">
                <a:solidFill>
                  <a:schemeClr val="bg1"/>
                </a:solidFill>
              </a:rPr>
              <a:t>UFlorida</a:t>
            </a:r>
            <a:r>
              <a:rPr lang="en-US" dirty="0">
                <a:solidFill>
                  <a:schemeClr val="bg1"/>
                </a:solidFill>
              </a:rPr>
              <a:t>), Tulika Bose (</a:t>
            </a:r>
            <a:r>
              <a:rPr lang="en-US" dirty="0" err="1">
                <a:solidFill>
                  <a:schemeClr val="bg1"/>
                </a:solidFill>
              </a:rPr>
              <a:t>Wisonsin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  <a:p>
            <a:pPr marL="574676" lvl="1" indent="-284163"/>
            <a:r>
              <a:rPr lang="en-US" dirty="0">
                <a:solidFill>
                  <a:schemeClr val="bg1"/>
                </a:solidFill>
              </a:rPr>
              <a:t>Readout and ASICs:		Gabriella Carini (BNL), Mitch Newcomer (UPenn)</a:t>
            </a:r>
          </a:p>
          <a:p>
            <a:pPr marL="284163" indent="-284163"/>
            <a:r>
              <a:rPr lang="en-US" b="1" dirty="0"/>
              <a:t>Cross-cut WG			</a:t>
            </a:r>
            <a:r>
              <a:rPr lang="en-US" sz="2400" dirty="0"/>
              <a:t>Marcel </a:t>
            </a:r>
            <a:r>
              <a:rPr lang="en-US" sz="2400" dirty="0" err="1"/>
              <a:t>Demarteau</a:t>
            </a:r>
            <a:r>
              <a:rPr lang="en-US" sz="2400" dirty="0"/>
              <a:t> (ORNL), Jim Fast (PNNL),						Sunil </a:t>
            </a:r>
            <a:r>
              <a:rPr lang="en-US" sz="2400" dirty="0" err="1"/>
              <a:t>Golwala</a:t>
            </a:r>
            <a:r>
              <a:rPr lang="en-US" sz="2400" dirty="0"/>
              <a:t> (Caltech), Young-Kee Kim (Chicago), 					Abe </a:t>
            </a:r>
            <a:r>
              <a:rPr lang="en-US" sz="2400" dirty="0" err="1"/>
              <a:t>Seiden</a:t>
            </a:r>
            <a:r>
              <a:rPr lang="en-US" sz="2400" dirty="0"/>
              <a:t> (UCSC) </a:t>
            </a:r>
            <a:endParaRPr lang="en-US" sz="2400" dirty="0">
              <a:solidFill>
                <a:schemeClr val="bg1"/>
              </a:solidFill>
            </a:endParaRPr>
          </a:p>
          <a:p>
            <a:pPr marL="855663" lvl="2" indent="-284163"/>
            <a:endParaRPr lang="en-US" dirty="0">
              <a:solidFill>
                <a:schemeClr val="bg1"/>
              </a:solidFill>
            </a:endParaRPr>
          </a:p>
          <a:p>
            <a:pPr marL="457200" indent="-45720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18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BRN Study,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276" y="889357"/>
            <a:ext cx="8542553" cy="5557640"/>
          </a:xfrm>
        </p:spPr>
        <p:txBody>
          <a:bodyPr>
            <a:normAutofit/>
          </a:bodyPr>
          <a:lstStyle/>
          <a:p>
            <a:pPr marL="284163" indent="-284163"/>
            <a:r>
              <a:rPr lang="en-US" dirty="0"/>
              <a:t>WGs have been working on </a:t>
            </a:r>
          </a:p>
          <a:p>
            <a:pPr marL="569913" lvl="1" indent="-285750"/>
            <a:r>
              <a:rPr lang="en-US" dirty="0">
                <a:solidFill>
                  <a:schemeClr val="bg1"/>
                </a:solidFill>
              </a:rPr>
              <a:t>Engaging the broader community to gather input</a:t>
            </a:r>
          </a:p>
          <a:p>
            <a:pPr marL="569913" lvl="1" indent="-285750"/>
            <a:r>
              <a:rPr lang="en-US" dirty="0">
                <a:solidFill>
                  <a:schemeClr val="bg1"/>
                </a:solidFill>
              </a:rPr>
              <a:t>Drafts of WG reports encapsulating Priority Research Directions (PRDs)</a:t>
            </a:r>
          </a:p>
          <a:p>
            <a:pPr marL="284163" indent="-284163"/>
            <a:r>
              <a:rPr lang="en-US" dirty="0"/>
              <a:t>Planning for workshop in the DC area December 11-14, 2019</a:t>
            </a:r>
          </a:p>
          <a:p>
            <a:pPr marL="569913" lvl="1" indent="-285750"/>
            <a:r>
              <a:rPr lang="en-US" dirty="0">
                <a:solidFill>
                  <a:schemeClr val="bg1"/>
                </a:solidFill>
              </a:rPr>
              <a:t>60-70 participants, by invitation</a:t>
            </a:r>
          </a:p>
          <a:p>
            <a:pPr marL="284163" indent="-284163"/>
            <a:r>
              <a:rPr lang="en-US" dirty="0"/>
              <a:t>Complete final report by middle of February 2020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7758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Thank You for contributing to this (second) HEP BRN</a:t>
            </a:r>
          </a:p>
          <a:p>
            <a:pPr marL="0" indent="0">
              <a:buNone/>
            </a:pPr>
            <a:r>
              <a:rPr lang="en-US" dirty="0"/>
              <a:t>We look forward to the workshop </a:t>
            </a:r>
            <a:r>
              <a:rPr lang="en-US"/>
              <a:t>discussions later this </a:t>
            </a:r>
            <a:r>
              <a:rPr lang="en-US" dirty="0"/>
              <a:t>week and to the BRN final report</a:t>
            </a:r>
          </a:p>
          <a:p>
            <a:pPr marL="0" indent="0">
              <a:buNone/>
            </a:pPr>
            <a:r>
              <a:rPr lang="en-US" dirty="0"/>
              <a:t>DOE will use the study results to inform HEP Detector R&amp;D program planning, which may include a call for proposals to support new technology developments and capabilities that address the study priorities</a:t>
            </a:r>
            <a:endParaRPr lang="en-US" b="1" dirty="0"/>
          </a:p>
          <a:p>
            <a:endParaRPr lang="en-US" b="1" dirty="0"/>
          </a:p>
          <a:p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16</a:t>
            </a:fld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573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856" y="2788248"/>
            <a:ext cx="7634478" cy="128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5624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334" y="-8464"/>
            <a:ext cx="8840495" cy="902525"/>
          </a:xfrm>
        </p:spPr>
        <p:txBody>
          <a:bodyPr>
            <a:normAutofit/>
          </a:bodyPr>
          <a:lstStyle/>
          <a:p>
            <a:r>
              <a:rPr lang="en-US" dirty="0"/>
              <a:t>DOE Office of High Energy Physics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71"/>
          <a:stretch/>
        </p:blipFill>
        <p:spPr>
          <a:xfrm>
            <a:off x="762000" y="934319"/>
            <a:ext cx="7612987" cy="527174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4592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DOE HEP Research Priorities: Snapshot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87634" cy="5130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Energy Frontier</a:t>
            </a:r>
          </a:p>
          <a:p>
            <a:pPr lvl="1"/>
            <a:r>
              <a:rPr lang="en-US" dirty="0"/>
              <a:t>Analysis of LHC Run 2 data </a:t>
            </a:r>
          </a:p>
          <a:p>
            <a:pPr lvl="1"/>
            <a:r>
              <a:rPr lang="en-US" dirty="0"/>
              <a:t>Contribute to operational responsibilities and complete “Phase I” upgrades</a:t>
            </a:r>
          </a:p>
          <a:p>
            <a:pPr lvl="1"/>
            <a:r>
              <a:rPr lang="en-US" dirty="0"/>
              <a:t>Scientific support for HL-LHC program</a:t>
            </a:r>
          </a:p>
          <a:p>
            <a:r>
              <a:rPr lang="en-US" dirty="0"/>
              <a:t>Intensity Frontier</a:t>
            </a:r>
          </a:p>
          <a:p>
            <a:pPr lvl="1"/>
            <a:r>
              <a:rPr lang="en-US" dirty="0"/>
              <a:t>Neutrino Program</a:t>
            </a:r>
          </a:p>
          <a:p>
            <a:pPr lvl="2"/>
            <a:r>
              <a:rPr lang="en-US" dirty="0"/>
              <a:t>Support </a:t>
            </a:r>
            <a:r>
              <a:rPr lang="en-US" dirty="0" err="1"/>
              <a:t>ProtoDUNE</a:t>
            </a:r>
            <a:r>
              <a:rPr lang="en-US" dirty="0"/>
              <a:t>, LBNF/DUNE, and PIP-II</a:t>
            </a:r>
          </a:p>
          <a:p>
            <a:pPr lvl="2"/>
            <a:r>
              <a:rPr lang="en-US" dirty="0"/>
              <a:t>Implement </a:t>
            </a:r>
            <a:r>
              <a:rPr lang="en-US" dirty="0" err="1"/>
              <a:t>Fermilab</a:t>
            </a:r>
            <a:r>
              <a:rPr lang="en-US" dirty="0"/>
              <a:t> Short-Baseline Neutrino Program and Intermediate Neutrino Program</a:t>
            </a:r>
          </a:p>
          <a:p>
            <a:pPr lvl="2"/>
            <a:r>
              <a:rPr lang="en-US" dirty="0" err="1"/>
              <a:t>NOvA</a:t>
            </a:r>
            <a:r>
              <a:rPr lang="en-US" dirty="0"/>
              <a:t>, T2K/SK, Minerva, </a:t>
            </a:r>
            <a:r>
              <a:rPr lang="en-US" dirty="0" err="1"/>
              <a:t>MicroBooNE</a:t>
            </a:r>
            <a:r>
              <a:rPr lang="en-US" dirty="0"/>
              <a:t> data analysis</a:t>
            </a:r>
          </a:p>
          <a:p>
            <a:pPr lvl="1"/>
            <a:r>
              <a:rPr lang="en-US" dirty="0"/>
              <a:t>Muon Program:  Complete Mu2e, take data with Muon g-2</a:t>
            </a:r>
          </a:p>
          <a:p>
            <a:pPr lvl="1"/>
            <a:r>
              <a:rPr lang="en-US" dirty="0"/>
              <a:t>Heavy Flavor Program:  take and analyze data with Belle-II</a:t>
            </a:r>
          </a:p>
          <a:p>
            <a:r>
              <a:rPr lang="en-US" dirty="0"/>
              <a:t>Cosmic Frontier</a:t>
            </a:r>
          </a:p>
          <a:p>
            <a:pPr lvl="1"/>
            <a:r>
              <a:rPr lang="en-US" dirty="0"/>
              <a:t>Dark Matter:  Scientific support for G2 experiments (in fabrication)</a:t>
            </a:r>
          </a:p>
          <a:p>
            <a:pPr lvl="1"/>
            <a:r>
              <a:rPr lang="en-US" dirty="0"/>
              <a:t>Dark Energy:  DES analysis; scientific support for LSST and DESI (in fabrication)</a:t>
            </a:r>
          </a:p>
          <a:p>
            <a:pPr lvl="1"/>
            <a:r>
              <a:rPr lang="en-US" dirty="0"/>
              <a:t>Continue science and technology planning for CMB-S4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70854" y="1066800"/>
            <a:ext cx="4320746" cy="501396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Accelerator R&amp;D</a:t>
            </a:r>
          </a:p>
          <a:p>
            <a:pPr lvl="1"/>
            <a:r>
              <a:rPr lang="en-US" dirty="0"/>
              <a:t>Focus on outcomes and capabilities that will dramatically improve cost effectiveness for mid-term and far-term accelerators</a:t>
            </a:r>
          </a:p>
          <a:p>
            <a:pPr lvl="1"/>
            <a:r>
              <a:rPr lang="en-US" dirty="0"/>
              <a:t>Hosting workshops to develop and implement R&amp;D plan following P5 and GARD panels</a:t>
            </a:r>
          </a:p>
          <a:p>
            <a:pPr lvl="1"/>
            <a:endParaRPr lang="en-US" dirty="0"/>
          </a:p>
          <a:p>
            <a:r>
              <a:rPr lang="en-US" dirty="0"/>
              <a:t>Detector R&amp;D</a:t>
            </a:r>
          </a:p>
          <a:p>
            <a:pPr lvl="1"/>
            <a:r>
              <a:rPr lang="en-US" dirty="0"/>
              <a:t>Developing process to identify highest priority R&amp;D activities for current phase of implementing P5</a:t>
            </a:r>
          </a:p>
          <a:p>
            <a:pPr lvl="1"/>
            <a:r>
              <a:rPr lang="en-US" dirty="0"/>
              <a:t>Aim to increase long-term “high-risk” R&amp;D with potential for wide applicability and/or high-impact</a:t>
            </a:r>
          </a:p>
          <a:p>
            <a:pPr lvl="2"/>
            <a:r>
              <a:rPr lang="en-US" dirty="0"/>
              <a:t>“Blue-Sky” scientific research on innovative technologies not already in contention for implementation in future DOE HEP projects</a:t>
            </a:r>
          </a:p>
          <a:p>
            <a:pPr lvl="1"/>
            <a:endParaRPr lang="en-US" dirty="0"/>
          </a:p>
          <a:p>
            <a:r>
              <a:rPr lang="en-US" dirty="0"/>
              <a:t>HEP Theory</a:t>
            </a:r>
          </a:p>
          <a:p>
            <a:pPr lvl="1"/>
            <a:r>
              <a:rPr lang="en-US" dirty="0"/>
              <a:t>Maintain an overall “thriving” program as per P5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2777-A89F-4130-B308-73BB6595591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38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276" y="1017331"/>
            <a:ext cx="8288535" cy="5468136"/>
          </a:xfrm>
        </p:spPr>
        <p:txBody>
          <a:bodyPr>
            <a:normAutofit fontScale="92500" lnSpcReduction="10000"/>
          </a:bodyPr>
          <a:lstStyle/>
          <a:p>
            <a:pPr marL="284163" indent="-284163"/>
            <a:r>
              <a:rPr lang="en-US" dirty="0"/>
              <a:t>Understand how the universe works at its most fundamental level:</a:t>
            </a:r>
          </a:p>
          <a:p>
            <a:pPr marL="628650" lvl="1" indent="-342900"/>
            <a:r>
              <a:rPr lang="en-US" dirty="0">
                <a:solidFill>
                  <a:schemeClr val="bg1"/>
                </a:solidFill>
              </a:rPr>
              <a:t>Discover the elementary constituents of matter and energy</a:t>
            </a:r>
          </a:p>
          <a:p>
            <a:pPr marL="628650" lvl="1" indent="-342900"/>
            <a:r>
              <a:rPr lang="en-US" dirty="0">
                <a:solidFill>
                  <a:schemeClr val="bg1"/>
                </a:solidFill>
              </a:rPr>
              <a:t>Probe the interactions between them</a:t>
            </a:r>
          </a:p>
          <a:p>
            <a:pPr marL="628650" lvl="1" indent="-342900"/>
            <a:r>
              <a:rPr lang="en-US" dirty="0">
                <a:solidFill>
                  <a:schemeClr val="bg1"/>
                </a:solidFill>
              </a:rPr>
              <a:t>Explore the basic nature of space and time</a:t>
            </a:r>
            <a:endParaRPr lang="en-US" sz="1300" dirty="0"/>
          </a:p>
          <a:p>
            <a:pPr marL="284163" indent="-284163"/>
            <a:r>
              <a:rPr lang="en-US" dirty="0"/>
              <a:t>HEP pursues its mission by:</a:t>
            </a:r>
          </a:p>
          <a:p>
            <a:pPr marL="628650" lvl="1" indent="-342900"/>
            <a:r>
              <a:rPr lang="en-US" dirty="0">
                <a:solidFill>
                  <a:schemeClr val="bg1"/>
                </a:solidFill>
              </a:rPr>
              <a:t>Building </a:t>
            </a:r>
            <a:r>
              <a:rPr lang="en-US" b="1" dirty="0">
                <a:solidFill>
                  <a:schemeClr val="bg1"/>
                </a:solidFill>
              </a:rPr>
              <a:t>Projects</a:t>
            </a:r>
            <a:r>
              <a:rPr lang="en-US" dirty="0">
                <a:solidFill>
                  <a:schemeClr val="bg1"/>
                </a:solidFill>
              </a:rPr>
              <a:t> that enable discovery science</a:t>
            </a:r>
          </a:p>
          <a:p>
            <a:pPr marL="628650" lvl="1" indent="-342900"/>
            <a:r>
              <a:rPr lang="en-US" dirty="0">
                <a:solidFill>
                  <a:schemeClr val="bg1"/>
                </a:solidFill>
              </a:rPr>
              <a:t>Operating </a:t>
            </a:r>
            <a:r>
              <a:rPr lang="en-US" b="1" dirty="0">
                <a:solidFill>
                  <a:schemeClr val="bg1"/>
                </a:solidFill>
              </a:rPr>
              <a:t>Facilities</a:t>
            </a:r>
            <a:r>
              <a:rPr lang="en-US" dirty="0">
                <a:solidFill>
                  <a:schemeClr val="bg1"/>
                </a:solidFill>
              </a:rPr>
              <a:t> that provide the capability to perform discovery science</a:t>
            </a:r>
          </a:p>
          <a:p>
            <a:pPr marL="628650" lvl="1" indent="-342900"/>
            <a:r>
              <a:rPr lang="en-US" dirty="0">
                <a:solidFill>
                  <a:schemeClr val="bg1"/>
                </a:solidFill>
              </a:rPr>
              <a:t>Conducting a </a:t>
            </a:r>
            <a:r>
              <a:rPr lang="en-US" b="1" dirty="0">
                <a:solidFill>
                  <a:schemeClr val="bg1"/>
                </a:solidFill>
              </a:rPr>
              <a:t>Research</a:t>
            </a:r>
            <a:r>
              <a:rPr lang="en-US" dirty="0">
                <a:solidFill>
                  <a:schemeClr val="bg1"/>
                </a:solidFill>
              </a:rPr>
              <a:t> program that yields discoveries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94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Detector R&amp;D Program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72066" y="924450"/>
            <a:ext cx="7416800" cy="529008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341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R&amp;D Program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Support research leading to fundamental advances in the science of particle detection, and develop the next generation of instrumentation for HEP</a:t>
            </a:r>
          </a:p>
          <a:p>
            <a:pPr marL="628650" lvl="1" indent="-344488"/>
            <a:r>
              <a:rPr lang="en-US" dirty="0"/>
              <a:t>Properly balanced between…</a:t>
            </a:r>
          </a:p>
          <a:p>
            <a:pPr marL="914400" lvl="2" indent="-284163"/>
            <a:r>
              <a:rPr lang="en-US" dirty="0"/>
              <a:t>…incremental, near-term, low-risk and                                    transformative, long-term, high-risk R&amp;D;                                           i.e. Project-oriented vs. Generic R&amp;D</a:t>
            </a:r>
          </a:p>
          <a:p>
            <a:pPr marL="914400" lvl="2" indent="-284163"/>
            <a:r>
              <a:rPr lang="en-US" dirty="0"/>
              <a:t>…universities and labs</a:t>
            </a:r>
          </a:p>
          <a:p>
            <a:pPr marL="628650" lvl="1" indent="-344488"/>
            <a:r>
              <a:rPr lang="en-US" dirty="0"/>
              <a:t>Focus on strategic areas</a:t>
            </a:r>
          </a:p>
          <a:p>
            <a:pPr marL="914400" lvl="2" indent="-284163"/>
            <a:r>
              <a:rPr lang="en-US" dirty="0"/>
              <a:t>Future promise and U.S. leadership</a:t>
            </a:r>
          </a:p>
          <a:p>
            <a:pPr marL="628650" lvl="1" indent="-344488"/>
            <a:r>
              <a:rPr lang="en-US" dirty="0"/>
              <a:t>Engage researchers from other fields and from industry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8499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R&amp;D Program,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/>
              <a:t>Provide graduate and post-doctoral research training in instrumentation</a:t>
            </a:r>
          </a:p>
          <a:p>
            <a:pPr marL="569913" lvl="1" indent="-285750"/>
            <a:r>
              <a:rPr lang="en-US" dirty="0"/>
              <a:t>Next generation of detector experts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dirty="0"/>
              <a:t>Support “infrastructure”—technical personnel, equipment, “facilities”, and test beams—required for experimental detector R&amp;D and fabrication</a:t>
            </a:r>
            <a:endParaRPr lang="en-US" sz="13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6863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Funding/Effort/Process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84163" indent="-284163"/>
            <a:r>
              <a:rPr lang="en-US" dirty="0"/>
              <a:t>Funding in FY 2019 is ~$24M, down from ~$30M earlier in the decade</a:t>
            </a:r>
          </a:p>
          <a:p>
            <a:pPr marL="569913" lvl="1" indent="-285750"/>
            <a:r>
              <a:rPr lang="en-US" dirty="0"/>
              <a:t>Research funding is ~$17M, ~80% at labs</a:t>
            </a:r>
          </a:p>
          <a:p>
            <a:pPr marL="569913" lvl="1" indent="-285750"/>
            <a:r>
              <a:rPr lang="en-US" dirty="0"/>
              <a:t>Facilities/test beam operations is ~$7M</a:t>
            </a:r>
          </a:p>
          <a:p>
            <a:pPr marL="284163" indent="-284163"/>
            <a:r>
              <a:rPr lang="en-US" dirty="0"/>
              <a:t>Efforts at labs and universities:</a:t>
            </a:r>
            <a:endParaRPr lang="en-US" sz="900" dirty="0"/>
          </a:p>
          <a:p>
            <a:pPr marL="569913" lvl="1" indent="-285750"/>
            <a:r>
              <a:rPr lang="en-US" dirty="0"/>
              <a:t>50-60 FTEs at 7 labs:                                                               ANL, BNL, FNAL, LBNL, LLNL, PNNL, SLAC</a:t>
            </a:r>
          </a:p>
          <a:p>
            <a:pPr marL="569913" lvl="1" indent="-285750"/>
            <a:r>
              <a:rPr lang="en-US" dirty="0"/>
              <a:t>20-30 FTEs at ~15 universities</a:t>
            </a:r>
          </a:p>
          <a:p>
            <a:pPr marL="284163" indent="-284163"/>
            <a:r>
              <a:rPr lang="en-US" dirty="0"/>
              <a:t>Process to determine funding/effort:</a:t>
            </a:r>
          </a:p>
          <a:p>
            <a:pPr marL="569913" lvl="1" indent="-285750"/>
            <a:r>
              <a:rPr lang="en-US" dirty="0"/>
              <a:t>Labs: annual budget briefings, field work proposals (FWPs), and lab comparative review (last in 2016)</a:t>
            </a:r>
          </a:p>
          <a:p>
            <a:pPr marL="569913" lvl="1" indent="-285750"/>
            <a:r>
              <a:rPr lang="en-US" dirty="0"/>
              <a:t>Universities: annual funding opportunity announcement (FOA) and university comparative review (since 2012)</a:t>
            </a:r>
          </a:p>
          <a:p>
            <a:pPr marL="457200" indent="-457200"/>
            <a:endParaRPr lang="en-US" dirty="0"/>
          </a:p>
          <a:p>
            <a:pPr marL="628650" lvl="1" indent="-45720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3839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Interim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284163" indent="-284163"/>
            <a:r>
              <a:rPr lang="en-US" dirty="0"/>
              <a:t>Innovation in Instrumentation (historical) strength of HEP</a:t>
            </a:r>
          </a:p>
          <a:p>
            <a:pPr marL="569913" lvl="1" indent="-285750"/>
            <a:r>
              <a:rPr lang="en-US" dirty="0"/>
              <a:t>Need to strengthen/reinvigorate this core competency</a:t>
            </a:r>
          </a:p>
          <a:p>
            <a:pPr marL="284163" indent="-284163"/>
            <a:r>
              <a:rPr lang="en-US" dirty="0"/>
              <a:t>Near-term focus has been on high-priority P5 projects</a:t>
            </a:r>
          </a:p>
          <a:p>
            <a:pPr marL="569913" lvl="1" indent="-285750"/>
            <a:r>
              <a:rPr lang="en-US" dirty="0"/>
              <a:t>LHC phase-II upgrades</a:t>
            </a:r>
          </a:p>
          <a:p>
            <a:pPr marL="569913" lvl="1" indent="-285750"/>
            <a:r>
              <a:rPr lang="en-US" dirty="0"/>
              <a:t>Short- and long-baseline neutrino program</a:t>
            </a:r>
          </a:p>
          <a:p>
            <a:pPr marL="569913" lvl="1" indent="-285750"/>
            <a:r>
              <a:rPr lang="en-US" dirty="0"/>
              <a:t>Dark Matter, Dark Energy (and CMB)</a:t>
            </a:r>
          </a:p>
          <a:p>
            <a:pPr marL="284163" indent="-284163"/>
            <a:r>
              <a:rPr lang="en-US" dirty="0"/>
              <a:t>Need to strengthen long-term efforts: more Blue-Sky R&amp;D</a:t>
            </a:r>
          </a:p>
          <a:p>
            <a:pPr marL="284163" indent="-284163"/>
            <a:r>
              <a:rPr lang="en-US" dirty="0"/>
              <a:t>Stewardship of instrumentation efforts has historically rested with national labs and a small number of university groups</a:t>
            </a:r>
          </a:p>
          <a:p>
            <a:pPr marL="569913" lvl="1" indent="-285750"/>
            <a:r>
              <a:rPr lang="en-US" dirty="0"/>
              <a:t>Need to establish new, effective and efficient collaborative models, and                   better engage universities in the R&amp;D enterprise </a:t>
            </a:r>
          </a:p>
          <a:p>
            <a:pPr marL="569913" lvl="1" indent="-285750"/>
            <a:r>
              <a:rPr lang="en-US" dirty="0"/>
              <a:t>Continue to examine raison </a:t>
            </a:r>
            <a:r>
              <a:rPr lang="en-US" dirty="0" err="1"/>
              <a:t>d’etre</a:t>
            </a:r>
            <a:r>
              <a:rPr lang="en-US" dirty="0"/>
              <a:t> of existing detector facilities                                  within the (changing) national HEP program</a:t>
            </a:r>
          </a:p>
          <a:p>
            <a:pPr marL="284163" indent="-284163"/>
            <a:r>
              <a:rPr lang="en-US" dirty="0"/>
              <a:t>Community plays key role in identifying scientific and technological opportunities and in making them happen</a:t>
            </a:r>
          </a:p>
          <a:p>
            <a:pPr marL="569913" lvl="1" indent="-285750"/>
            <a:r>
              <a:rPr lang="en-US" dirty="0"/>
              <a:t>E.g., engaging CPAD for general- and special-purpose Detector R&amp;D workshops</a:t>
            </a:r>
          </a:p>
          <a:p>
            <a:pPr marL="457200" indent="-457200"/>
            <a:endParaRPr lang="en-US" dirty="0"/>
          </a:p>
          <a:p>
            <a:pPr marL="457200" indent="-457200"/>
            <a:endParaRPr lang="en-US" dirty="0"/>
          </a:p>
          <a:p>
            <a:pPr marL="628650" lvl="1" indent="-457200"/>
            <a:endParaRPr lang="en-US" dirty="0"/>
          </a:p>
          <a:p>
            <a:pPr marL="457200" indent="-45720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19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276" y="1008617"/>
            <a:ext cx="8542553" cy="5531519"/>
          </a:xfrm>
        </p:spPr>
        <p:txBody>
          <a:bodyPr>
            <a:normAutofit fontScale="70000" lnSpcReduction="20000"/>
          </a:bodyPr>
          <a:lstStyle/>
          <a:p>
            <a:pPr marL="290513" indent="-290513"/>
            <a:r>
              <a:rPr lang="en-US" dirty="0"/>
              <a:t>P5 Science Drivers identify the scientific motivation</a:t>
            </a:r>
          </a:p>
          <a:p>
            <a:pPr marL="290513" indent="-290513"/>
            <a:r>
              <a:rPr lang="en-US" dirty="0"/>
              <a:t>Research Frontiers are useful categorization of experimental techniques and serve as the basis of the budget process</a:t>
            </a:r>
          </a:p>
          <a:p>
            <a:pPr marL="290513" indent="-290513"/>
            <a:r>
              <a:rPr lang="en-US" dirty="0"/>
              <a:t>Research Frontiers are                                                      complementary</a:t>
            </a:r>
          </a:p>
          <a:p>
            <a:pPr marL="571500" lvl="1" indent="-280988"/>
            <a:r>
              <a:rPr lang="en-US" dirty="0">
                <a:solidFill>
                  <a:schemeClr val="bg1"/>
                </a:solidFill>
              </a:rPr>
              <a:t>No one Frontier addresses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all science drivers</a:t>
            </a:r>
          </a:p>
          <a:p>
            <a:pPr marL="571500" lvl="1" indent="-280988"/>
            <a:r>
              <a:rPr lang="en-US" dirty="0">
                <a:solidFill>
                  <a:schemeClr val="bg1"/>
                </a:solidFill>
              </a:rPr>
              <a:t>Each Frontier provides a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different approach to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address a science driver</a:t>
            </a:r>
          </a:p>
          <a:p>
            <a:pPr marL="571500" lvl="1" indent="-280988"/>
            <a:r>
              <a:rPr lang="en-US" dirty="0">
                <a:solidFill>
                  <a:schemeClr val="bg1"/>
                </a:solidFill>
              </a:rPr>
              <a:t>Enables cross-checking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scientific results</a:t>
            </a:r>
          </a:p>
          <a:p>
            <a:pPr marL="290513" indent="-290513"/>
            <a:r>
              <a:rPr lang="en-US" dirty="0"/>
              <a:t>Detector R&amp;D Program                                                                         undergirds/overarches                                                                            Research in all three                                                                  Frontiers</a:t>
            </a:r>
          </a:p>
          <a:p>
            <a:pPr marL="628650" lvl="1" indent="-457200"/>
            <a:endParaRPr lang="en-US" dirty="0"/>
          </a:p>
          <a:p>
            <a:pPr marL="457200" indent="-457200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310743" y="2211978"/>
            <a:ext cx="4487097" cy="3963036"/>
            <a:chOff x="5197475" y="1905000"/>
            <a:chExt cx="3924300" cy="3481388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197475" y="1905000"/>
              <a:ext cx="3924300" cy="347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1475" y="2157413"/>
              <a:ext cx="3578225" cy="3228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5453063" y="1955800"/>
              <a:ext cx="3557588" cy="200025"/>
            </a:xfrm>
            <a:custGeom>
              <a:avLst/>
              <a:gdLst>
                <a:gd name="T0" fmla="*/ 0 w 3723"/>
                <a:gd name="T1" fmla="*/ 209 h 209"/>
                <a:gd name="T2" fmla="*/ 0 w 3723"/>
                <a:gd name="T3" fmla="*/ 209 h 209"/>
                <a:gd name="T4" fmla="*/ 3723 w 3723"/>
                <a:gd name="T5" fmla="*/ 209 h 209"/>
                <a:gd name="T6" fmla="*/ 3723 w 3723"/>
                <a:gd name="T7" fmla="*/ 0 h 209"/>
                <a:gd name="T8" fmla="*/ 0 w 3723"/>
                <a:gd name="T9" fmla="*/ 0 h 209"/>
                <a:gd name="T10" fmla="*/ 0 w 3723"/>
                <a:gd name="T11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3" h="209">
                  <a:moveTo>
                    <a:pt x="0" y="209"/>
                  </a:moveTo>
                  <a:lnTo>
                    <a:pt x="0" y="209"/>
                  </a:lnTo>
                  <a:lnTo>
                    <a:pt x="3723" y="209"/>
                  </a:lnTo>
                  <a:lnTo>
                    <a:pt x="3723" y="0"/>
                  </a:lnTo>
                  <a:lnTo>
                    <a:pt x="0" y="0"/>
                  </a:lnTo>
                  <a:lnTo>
                    <a:pt x="0" y="209"/>
                  </a:lnTo>
                  <a:close/>
                </a:path>
              </a:pathLst>
            </a:custGeom>
            <a:solidFill>
              <a:srgbClr val="21596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5453063" y="1955800"/>
              <a:ext cx="3557588" cy="200025"/>
            </a:xfrm>
            <a:custGeom>
              <a:avLst/>
              <a:gdLst>
                <a:gd name="T0" fmla="*/ 0 w 3723"/>
                <a:gd name="T1" fmla="*/ 0 h 209"/>
                <a:gd name="T2" fmla="*/ 0 w 3723"/>
                <a:gd name="T3" fmla="*/ 0 h 209"/>
                <a:gd name="T4" fmla="*/ 3723 w 3723"/>
                <a:gd name="T5" fmla="*/ 0 h 209"/>
                <a:gd name="T6" fmla="*/ 3723 w 3723"/>
                <a:gd name="T7" fmla="*/ 209 h 209"/>
                <a:gd name="T8" fmla="*/ 0 w 3723"/>
                <a:gd name="T9" fmla="*/ 209 h 209"/>
                <a:gd name="T10" fmla="*/ 0 w 3723"/>
                <a:gd name="T1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3" h="209">
                  <a:moveTo>
                    <a:pt x="0" y="0"/>
                  </a:moveTo>
                  <a:lnTo>
                    <a:pt x="0" y="0"/>
                  </a:lnTo>
                  <a:lnTo>
                    <a:pt x="3723" y="0"/>
                  </a:lnTo>
                  <a:lnTo>
                    <a:pt x="3723" y="209"/>
                  </a:lnTo>
                  <a:lnTo>
                    <a:pt x="0" y="20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>
              <a:solidFill>
                <a:srgbClr val="8064A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8"/>
            <p:cNvSpPr>
              <a:spLocks noChangeArrowheads="1"/>
            </p:cNvSpPr>
            <p:nvPr/>
          </p:nvSpPr>
          <p:spPr bwMode="auto">
            <a:xfrm>
              <a:off x="6397625" y="1936750"/>
              <a:ext cx="23812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R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6518275" y="1936750"/>
              <a:ext cx="22383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0"/>
            <p:cNvSpPr>
              <a:spLocks noChangeArrowheads="1"/>
            </p:cNvSpPr>
            <p:nvPr/>
          </p:nvSpPr>
          <p:spPr bwMode="auto">
            <a:xfrm>
              <a:off x="6629400" y="1936750"/>
              <a:ext cx="201613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 dirty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s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11"/>
            <p:cNvSpPr>
              <a:spLocks noChangeArrowheads="1"/>
            </p:cNvSpPr>
            <p:nvPr/>
          </p:nvSpPr>
          <p:spPr bwMode="auto">
            <a:xfrm>
              <a:off x="6715125" y="1936750"/>
              <a:ext cx="22383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12"/>
            <p:cNvSpPr>
              <a:spLocks noChangeArrowheads="1"/>
            </p:cNvSpPr>
            <p:nvPr/>
          </p:nvSpPr>
          <p:spPr bwMode="auto">
            <a:xfrm>
              <a:off x="6823075" y="1936750"/>
              <a:ext cx="222250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13"/>
            <p:cNvSpPr>
              <a:spLocks noChangeArrowheads="1"/>
            </p:cNvSpPr>
            <p:nvPr/>
          </p:nvSpPr>
          <p:spPr bwMode="auto">
            <a:xfrm>
              <a:off x="6931025" y="1936750"/>
              <a:ext cx="19208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r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14"/>
            <p:cNvSpPr>
              <a:spLocks noChangeArrowheads="1"/>
            </p:cNvSpPr>
            <p:nvPr/>
          </p:nvSpPr>
          <p:spPr bwMode="auto">
            <a:xfrm>
              <a:off x="7008813" y="1936750"/>
              <a:ext cx="2063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c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15"/>
            <p:cNvSpPr>
              <a:spLocks noChangeArrowheads="1"/>
            </p:cNvSpPr>
            <p:nvPr/>
          </p:nvSpPr>
          <p:spPr bwMode="auto">
            <a:xfrm>
              <a:off x="7097713" y="1936750"/>
              <a:ext cx="2317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 dirty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h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16"/>
            <p:cNvSpPr>
              <a:spLocks noChangeArrowheads="1"/>
            </p:cNvSpPr>
            <p:nvPr/>
          </p:nvSpPr>
          <p:spPr bwMode="auto">
            <a:xfrm>
              <a:off x="7215188" y="1936750"/>
              <a:ext cx="22542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17"/>
            <p:cNvSpPr>
              <a:spLocks noChangeArrowheads="1"/>
            </p:cNvSpPr>
            <p:nvPr/>
          </p:nvSpPr>
          <p:spPr bwMode="auto">
            <a:xfrm>
              <a:off x="7262813" y="1936750"/>
              <a:ext cx="214313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F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18"/>
            <p:cNvSpPr>
              <a:spLocks noChangeArrowheads="1"/>
            </p:cNvSpPr>
            <p:nvPr/>
          </p:nvSpPr>
          <p:spPr bwMode="auto">
            <a:xfrm>
              <a:off x="7362825" y="1936750"/>
              <a:ext cx="19208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 dirty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r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19"/>
            <p:cNvSpPr>
              <a:spLocks noChangeArrowheads="1"/>
            </p:cNvSpPr>
            <p:nvPr/>
          </p:nvSpPr>
          <p:spPr bwMode="auto">
            <a:xfrm>
              <a:off x="7440613" y="1936750"/>
              <a:ext cx="2317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o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0"/>
            <p:cNvSpPr>
              <a:spLocks noChangeArrowheads="1"/>
            </p:cNvSpPr>
            <p:nvPr/>
          </p:nvSpPr>
          <p:spPr bwMode="auto">
            <a:xfrm>
              <a:off x="7556500" y="1936750"/>
              <a:ext cx="2317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Freeform 21"/>
            <p:cNvSpPr>
              <a:spLocks noEditPoints="1"/>
            </p:cNvSpPr>
            <p:nvPr/>
          </p:nvSpPr>
          <p:spPr bwMode="auto">
            <a:xfrm>
              <a:off x="7673975" y="1998663"/>
              <a:ext cx="114300" cy="146050"/>
            </a:xfrm>
            <a:custGeom>
              <a:avLst/>
              <a:gdLst>
                <a:gd name="T0" fmla="*/ 108 w 119"/>
                <a:gd name="T1" fmla="*/ 44 h 152"/>
                <a:gd name="T2" fmla="*/ 116 w 119"/>
                <a:gd name="T3" fmla="*/ 52 h 152"/>
                <a:gd name="T4" fmla="*/ 116 w 119"/>
                <a:gd name="T5" fmla="*/ 148 h 152"/>
                <a:gd name="T6" fmla="*/ 109 w 119"/>
                <a:gd name="T7" fmla="*/ 150 h 152"/>
                <a:gd name="T8" fmla="*/ 96 w 119"/>
                <a:gd name="T9" fmla="*/ 150 h 152"/>
                <a:gd name="T10" fmla="*/ 89 w 119"/>
                <a:gd name="T11" fmla="*/ 148 h 152"/>
                <a:gd name="T12" fmla="*/ 89 w 119"/>
                <a:gd name="T13" fmla="*/ 67 h 152"/>
                <a:gd name="T14" fmla="*/ 44 w 119"/>
                <a:gd name="T15" fmla="*/ 113 h 152"/>
                <a:gd name="T16" fmla="*/ 56 w 119"/>
                <a:gd name="T17" fmla="*/ 129 h 152"/>
                <a:gd name="T18" fmla="*/ 63 w 119"/>
                <a:gd name="T19" fmla="*/ 128 h 152"/>
                <a:gd name="T20" fmla="*/ 67 w 119"/>
                <a:gd name="T21" fmla="*/ 126 h 152"/>
                <a:gd name="T22" fmla="*/ 69 w 119"/>
                <a:gd name="T23" fmla="*/ 128 h 152"/>
                <a:gd name="T24" fmla="*/ 70 w 119"/>
                <a:gd name="T25" fmla="*/ 137 h 152"/>
                <a:gd name="T26" fmla="*/ 68 w 119"/>
                <a:gd name="T27" fmla="*/ 148 h 152"/>
                <a:gd name="T28" fmla="*/ 60 w 119"/>
                <a:gd name="T29" fmla="*/ 151 h 152"/>
                <a:gd name="T30" fmla="*/ 49 w 119"/>
                <a:gd name="T31" fmla="*/ 152 h 152"/>
                <a:gd name="T32" fmla="*/ 24 w 119"/>
                <a:gd name="T33" fmla="*/ 144 h 152"/>
                <a:gd name="T34" fmla="*/ 17 w 119"/>
                <a:gd name="T35" fmla="*/ 117 h 152"/>
                <a:gd name="T36" fmla="*/ 5 w 119"/>
                <a:gd name="T37" fmla="*/ 67 h 152"/>
                <a:gd name="T38" fmla="*/ 0 w 119"/>
                <a:gd name="T39" fmla="*/ 55 h 152"/>
                <a:gd name="T40" fmla="*/ 2 w 119"/>
                <a:gd name="T41" fmla="*/ 47 h 152"/>
                <a:gd name="T42" fmla="*/ 5 w 119"/>
                <a:gd name="T43" fmla="*/ 44 h 152"/>
                <a:gd name="T44" fmla="*/ 17 w 119"/>
                <a:gd name="T45" fmla="*/ 22 h 152"/>
                <a:gd name="T46" fmla="*/ 19 w 119"/>
                <a:gd name="T47" fmla="*/ 19 h 152"/>
                <a:gd name="T48" fmla="*/ 30 w 119"/>
                <a:gd name="T49" fmla="*/ 18 h 152"/>
                <a:gd name="T50" fmla="*/ 41 w 119"/>
                <a:gd name="T51" fmla="*/ 19 h 152"/>
                <a:gd name="T52" fmla="*/ 44 w 119"/>
                <a:gd name="T53" fmla="*/ 22 h 152"/>
                <a:gd name="T54" fmla="*/ 108 w 119"/>
                <a:gd name="T55" fmla="*/ 44 h 152"/>
                <a:gd name="T56" fmla="*/ 119 w 119"/>
                <a:gd name="T57" fmla="*/ 15 h 152"/>
                <a:gd name="T58" fmla="*/ 103 w 119"/>
                <a:gd name="T59" fmla="*/ 29 h 152"/>
                <a:gd name="T60" fmla="*/ 87 w 119"/>
                <a:gd name="T61" fmla="*/ 15 h 152"/>
                <a:gd name="T62" fmla="*/ 103 w 119"/>
                <a:gd name="T63" fmla="*/ 0 h 152"/>
                <a:gd name="T64" fmla="*/ 119 w 119"/>
                <a:gd name="T65" fmla="*/ 15 h 152"/>
                <a:gd name="T66" fmla="*/ 75 w 119"/>
                <a:gd name="T67" fmla="*/ 44 h 152"/>
                <a:gd name="T68" fmla="*/ 75 w 119"/>
                <a:gd name="T69" fmla="*/ 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152">
                  <a:moveTo>
                    <a:pt x="108" y="44"/>
                  </a:moveTo>
                  <a:lnTo>
                    <a:pt x="108" y="44"/>
                  </a:lnTo>
                  <a:cubicBezTo>
                    <a:pt x="111" y="44"/>
                    <a:pt x="113" y="45"/>
                    <a:pt x="114" y="46"/>
                  </a:cubicBezTo>
                  <a:cubicBezTo>
                    <a:pt x="116" y="47"/>
                    <a:pt x="116" y="49"/>
                    <a:pt x="116" y="52"/>
                  </a:cubicBezTo>
                  <a:lnTo>
                    <a:pt x="116" y="146"/>
                  </a:lnTo>
                  <a:cubicBezTo>
                    <a:pt x="116" y="147"/>
                    <a:pt x="116" y="148"/>
                    <a:pt x="116" y="148"/>
                  </a:cubicBezTo>
                  <a:cubicBezTo>
                    <a:pt x="115" y="149"/>
                    <a:pt x="114" y="149"/>
                    <a:pt x="113" y="150"/>
                  </a:cubicBezTo>
                  <a:cubicBezTo>
                    <a:pt x="112" y="150"/>
                    <a:pt x="111" y="150"/>
                    <a:pt x="109" y="150"/>
                  </a:cubicBezTo>
                  <a:cubicBezTo>
                    <a:pt x="107" y="151"/>
                    <a:pt x="105" y="151"/>
                    <a:pt x="102" y="151"/>
                  </a:cubicBezTo>
                  <a:cubicBezTo>
                    <a:pt x="100" y="151"/>
                    <a:pt x="97" y="151"/>
                    <a:pt x="96" y="150"/>
                  </a:cubicBezTo>
                  <a:cubicBezTo>
                    <a:pt x="94" y="150"/>
                    <a:pt x="92" y="150"/>
                    <a:pt x="91" y="150"/>
                  </a:cubicBezTo>
                  <a:cubicBezTo>
                    <a:pt x="90" y="149"/>
                    <a:pt x="90" y="149"/>
                    <a:pt x="89" y="148"/>
                  </a:cubicBezTo>
                  <a:cubicBezTo>
                    <a:pt x="89" y="148"/>
                    <a:pt x="89" y="147"/>
                    <a:pt x="89" y="146"/>
                  </a:cubicBezTo>
                  <a:lnTo>
                    <a:pt x="89" y="67"/>
                  </a:lnTo>
                  <a:lnTo>
                    <a:pt x="44" y="67"/>
                  </a:lnTo>
                  <a:lnTo>
                    <a:pt x="44" y="113"/>
                  </a:lnTo>
                  <a:cubicBezTo>
                    <a:pt x="44" y="118"/>
                    <a:pt x="45" y="122"/>
                    <a:pt x="47" y="125"/>
                  </a:cubicBezTo>
                  <a:cubicBezTo>
                    <a:pt x="48" y="128"/>
                    <a:pt x="52" y="129"/>
                    <a:pt x="56" y="129"/>
                  </a:cubicBezTo>
                  <a:cubicBezTo>
                    <a:pt x="57" y="129"/>
                    <a:pt x="59" y="129"/>
                    <a:pt x="60" y="129"/>
                  </a:cubicBezTo>
                  <a:cubicBezTo>
                    <a:pt x="61" y="128"/>
                    <a:pt x="62" y="128"/>
                    <a:pt x="63" y="128"/>
                  </a:cubicBezTo>
                  <a:cubicBezTo>
                    <a:pt x="64" y="127"/>
                    <a:pt x="65" y="127"/>
                    <a:pt x="65" y="127"/>
                  </a:cubicBezTo>
                  <a:cubicBezTo>
                    <a:pt x="66" y="127"/>
                    <a:pt x="66" y="126"/>
                    <a:pt x="67" y="126"/>
                  </a:cubicBezTo>
                  <a:cubicBezTo>
                    <a:pt x="67" y="126"/>
                    <a:pt x="68" y="127"/>
                    <a:pt x="68" y="127"/>
                  </a:cubicBezTo>
                  <a:cubicBezTo>
                    <a:pt x="69" y="127"/>
                    <a:pt x="69" y="128"/>
                    <a:pt x="69" y="128"/>
                  </a:cubicBezTo>
                  <a:cubicBezTo>
                    <a:pt x="69" y="129"/>
                    <a:pt x="70" y="130"/>
                    <a:pt x="70" y="132"/>
                  </a:cubicBezTo>
                  <a:cubicBezTo>
                    <a:pt x="70" y="133"/>
                    <a:pt x="70" y="135"/>
                    <a:pt x="70" y="137"/>
                  </a:cubicBezTo>
                  <a:cubicBezTo>
                    <a:pt x="70" y="140"/>
                    <a:pt x="70" y="142"/>
                    <a:pt x="70" y="144"/>
                  </a:cubicBezTo>
                  <a:cubicBezTo>
                    <a:pt x="69" y="146"/>
                    <a:pt x="69" y="147"/>
                    <a:pt x="68" y="148"/>
                  </a:cubicBezTo>
                  <a:cubicBezTo>
                    <a:pt x="67" y="148"/>
                    <a:pt x="66" y="149"/>
                    <a:pt x="65" y="150"/>
                  </a:cubicBezTo>
                  <a:cubicBezTo>
                    <a:pt x="64" y="150"/>
                    <a:pt x="62" y="151"/>
                    <a:pt x="60" y="151"/>
                  </a:cubicBezTo>
                  <a:cubicBezTo>
                    <a:pt x="59" y="151"/>
                    <a:pt x="57" y="152"/>
                    <a:pt x="55" y="152"/>
                  </a:cubicBezTo>
                  <a:cubicBezTo>
                    <a:pt x="53" y="152"/>
                    <a:pt x="51" y="152"/>
                    <a:pt x="49" y="152"/>
                  </a:cubicBezTo>
                  <a:cubicBezTo>
                    <a:pt x="43" y="152"/>
                    <a:pt x="38" y="152"/>
                    <a:pt x="34" y="150"/>
                  </a:cubicBezTo>
                  <a:cubicBezTo>
                    <a:pt x="30" y="149"/>
                    <a:pt x="27" y="147"/>
                    <a:pt x="24" y="144"/>
                  </a:cubicBezTo>
                  <a:cubicBezTo>
                    <a:pt x="22" y="141"/>
                    <a:pt x="20" y="137"/>
                    <a:pt x="18" y="133"/>
                  </a:cubicBezTo>
                  <a:cubicBezTo>
                    <a:pt x="17" y="128"/>
                    <a:pt x="17" y="123"/>
                    <a:pt x="17" y="117"/>
                  </a:cubicBezTo>
                  <a:lnTo>
                    <a:pt x="17" y="67"/>
                  </a:lnTo>
                  <a:lnTo>
                    <a:pt x="5" y="67"/>
                  </a:lnTo>
                  <a:cubicBezTo>
                    <a:pt x="3" y="67"/>
                    <a:pt x="2" y="66"/>
                    <a:pt x="2" y="64"/>
                  </a:cubicBezTo>
                  <a:cubicBezTo>
                    <a:pt x="1" y="62"/>
                    <a:pt x="0" y="59"/>
                    <a:pt x="0" y="55"/>
                  </a:cubicBezTo>
                  <a:cubicBezTo>
                    <a:pt x="0" y="53"/>
                    <a:pt x="1" y="51"/>
                    <a:pt x="1" y="50"/>
                  </a:cubicBezTo>
                  <a:cubicBezTo>
                    <a:pt x="1" y="49"/>
                    <a:pt x="1" y="47"/>
                    <a:pt x="2" y="47"/>
                  </a:cubicBezTo>
                  <a:cubicBezTo>
                    <a:pt x="2" y="46"/>
                    <a:pt x="2" y="45"/>
                    <a:pt x="3" y="45"/>
                  </a:cubicBezTo>
                  <a:cubicBezTo>
                    <a:pt x="3" y="44"/>
                    <a:pt x="4" y="44"/>
                    <a:pt x="5" y="44"/>
                  </a:cubicBezTo>
                  <a:lnTo>
                    <a:pt x="17" y="44"/>
                  </a:lnTo>
                  <a:lnTo>
                    <a:pt x="17" y="22"/>
                  </a:lnTo>
                  <a:cubicBezTo>
                    <a:pt x="17" y="21"/>
                    <a:pt x="17" y="21"/>
                    <a:pt x="17" y="20"/>
                  </a:cubicBezTo>
                  <a:cubicBezTo>
                    <a:pt x="18" y="20"/>
                    <a:pt x="18" y="19"/>
                    <a:pt x="19" y="19"/>
                  </a:cubicBezTo>
                  <a:cubicBezTo>
                    <a:pt x="20" y="18"/>
                    <a:pt x="22" y="18"/>
                    <a:pt x="24" y="18"/>
                  </a:cubicBezTo>
                  <a:cubicBezTo>
                    <a:pt x="25" y="18"/>
                    <a:pt x="28" y="18"/>
                    <a:pt x="30" y="18"/>
                  </a:cubicBezTo>
                  <a:cubicBezTo>
                    <a:pt x="33" y="18"/>
                    <a:pt x="35" y="18"/>
                    <a:pt x="37" y="18"/>
                  </a:cubicBezTo>
                  <a:cubicBezTo>
                    <a:pt x="39" y="18"/>
                    <a:pt x="40" y="18"/>
                    <a:pt x="41" y="19"/>
                  </a:cubicBezTo>
                  <a:cubicBezTo>
                    <a:pt x="42" y="19"/>
                    <a:pt x="43" y="20"/>
                    <a:pt x="44" y="20"/>
                  </a:cubicBezTo>
                  <a:cubicBezTo>
                    <a:pt x="44" y="21"/>
                    <a:pt x="44" y="21"/>
                    <a:pt x="44" y="22"/>
                  </a:cubicBezTo>
                  <a:lnTo>
                    <a:pt x="44" y="44"/>
                  </a:lnTo>
                  <a:lnTo>
                    <a:pt x="108" y="44"/>
                  </a:lnTo>
                  <a:close/>
                  <a:moveTo>
                    <a:pt x="119" y="15"/>
                  </a:moveTo>
                  <a:lnTo>
                    <a:pt x="119" y="15"/>
                  </a:lnTo>
                  <a:cubicBezTo>
                    <a:pt x="119" y="20"/>
                    <a:pt x="118" y="24"/>
                    <a:pt x="115" y="26"/>
                  </a:cubicBezTo>
                  <a:cubicBezTo>
                    <a:pt x="113" y="28"/>
                    <a:pt x="109" y="29"/>
                    <a:pt x="103" y="29"/>
                  </a:cubicBezTo>
                  <a:cubicBezTo>
                    <a:pt x="96" y="29"/>
                    <a:pt x="92" y="28"/>
                    <a:pt x="90" y="26"/>
                  </a:cubicBezTo>
                  <a:cubicBezTo>
                    <a:pt x="88" y="24"/>
                    <a:pt x="87" y="21"/>
                    <a:pt x="87" y="15"/>
                  </a:cubicBezTo>
                  <a:cubicBezTo>
                    <a:pt x="87" y="10"/>
                    <a:pt x="88" y="6"/>
                    <a:pt x="90" y="4"/>
                  </a:cubicBezTo>
                  <a:cubicBezTo>
                    <a:pt x="92" y="1"/>
                    <a:pt x="97" y="0"/>
                    <a:pt x="103" y="0"/>
                  </a:cubicBezTo>
                  <a:cubicBezTo>
                    <a:pt x="109" y="0"/>
                    <a:pt x="113" y="1"/>
                    <a:pt x="115" y="3"/>
                  </a:cubicBezTo>
                  <a:cubicBezTo>
                    <a:pt x="118" y="5"/>
                    <a:pt x="119" y="9"/>
                    <a:pt x="119" y="15"/>
                  </a:cubicBezTo>
                  <a:lnTo>
                    <a:pt x="119" y="15"/>
                  </a:lnTo>
                  <a:close/>
                  <a:moveTo>
                    <a:pt x="75" y="44"/>
                  </a:moveTo>
                  <a:lnTo>
                    <a:pt x="75" y="44"/>
                  </a:lnTo>
                  <a:lnTo>
                    <a:pt x="75" y="44"/>
                  </a:lnTo>
                  <a:close/>
                </a:path>
              </a:pathLst>
            </a:custGeom>
            <a:solidFill>
              <a:srgbClr val="FDF4D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00" dirty="0">
                <a:latin typeface="Calibri Bold" panose="020F0702030404030204" pitchFamily="34" charset="0"/>
                <a:cs typeface="Calibri Bold" panose="020F0702030404030204" pitchFamily="34" charset="0"/>
              </a:endParaRPr>
            </a:p>
          </p:txBody>
        </p:sp>
        <p:sp>
          <p:nvSpPr>
            <p:cNvPr id="31" name="Rectangle 22"/>
            <p:cNvSpPr>
              <a:spLocks noChangeArrowheads="1"/>
            </p:cNvSpPr>
            <p:nvPr/>
          </p:nvSpPr>
          <p:spPr bwMode="auto">
            <a:xfrm>
              <a:off x="7799388" y="1936750"/>
              <a:ext cx="22383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 dirty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e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23"/>
            <p:cNvSpPr>
              <a:spLocks noChangeArrowheads="1"/>
            </p:cNvSpPr>
            <p:nvPr/>
          </p:nvSpPr>
          <p:spPr bwMode="auto">
            <a:xfrm>
              <a:off x="7908925" y="1936750"/>
              <a:ext cx="19208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r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7985125" y="1936750"/>
              <a:ext cx="201613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8070850" y="1936750"/>
              <a:ext cx="22542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5264150" y="1955800"/>
              <a:ext cx="179388" cy="3403600"/>
            </a:xfrm>
            <a:custGeom>
              <a:avLst/>
              <a:gdLst>
                <a:gd name="T0" fmla="*/ 0 w 188"/>
                <a:gd name="T1" fmla="*/ 3558 h 3558"/>
                <a:gd name="T2" fmla="*/ 0 w 188"/>
                <a:gd name="T3" fmla="*/ 3558 h 3558"/>
                <a:gd name="T4" fmla="*/ 188 w 188"/>
                <a:gd name="T5" fmla="*/ 3558 h 3558"/>
                <a:gd name="T6" fmla="*/ 188 w 188"/>
                <a:gd name="T7" fmla="*/ 0 h 3558"/>
                <a:gd name="T8" fmla="*/ 0 w 188"/>
                <a:gd name="T9" fmla="*/ 0 h 3558"/>
                <a:gd name="T10" fmla="*/ 0 w 188"/>
                <a:gd name="T11" fmla="*/ 3558 h 3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" h="3558">
                  <a:moveTo>
                    <a:pt x="0" y="3558"/>
                  </a:moveTo>
                  <a:lnTo>
                    <a:pt x="0" y="3558"/>
                  </a:lnTo>
                  <a:lnTo>
                    <a:pt x="188" y="3558"/>
                  </a:lnTo>
                  <a:lnTo>
                    <a:pt x="188" y="0"/>
                  </a:lnTo>
                  <a:lnTo>
                    <a:pt x="0" y="0"/>
                  </a:lnTo>
                  <a:lnTo>
                    <a:pt x="0" y="3558"/>
                  </a:lnTo>
                  <a:close/>
                </a:path>
              </a:pathLst>
            </a:custGeom>
            <a:solidFill>
              <a:srgbClr val="21596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5264150" y="1955800"/>
              <a:ext cx="179388" cy="3403600"/>
            </a:xfrm>
            <a:custGeom>
              <a:avLst/>
              <a:gdLst>
                <a:gd name="T0" fmla="*/ 0 w 188"/>
                <a:gd name="T1" fmla="*/ 3558 h 3558"/>
                <a:gd name="T2" fmla="*/ 0 w 188"/>
                <a:gd name="T3" fmla="*/ 3558 h 3558"/>
                <a:gd name="T4" fmla="*/ 0 w 188"/>
                <a:gd name="T5" fmla="*/ 0 h 3558"/>
                <a:gd name="T6" fmla="*/ 188 w 188"/>
                <a:gd name="T7" fmla="*/ 0 h 3558"/>
                <a:gd name="T8" fmla="*/ 188 w 188"/>
                <a:gd name="T9" fmla="*/ 3558 h 3558"/>
                <a:gd name="T10" fmla="*/ 0 w 188"/>
                <a:gd name="T11" fmla="*/ 3558 h 3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" h="3558">
                  <a:moveTo>
                    <a:pt x="0" y="3558"/>
                  </a:moveTo>
                  <a:lnTo>
                    <a:pt x="0" y="3558"/>
                  </a:lnTo>
                  <a:lnTo>
                    <a:pt x="0" y="0"/>
                  </a:lnTo>
                  <a:lnTo>
                    <a:pt x="188" y="0"/>
                  </a:lnTo>
                  <a:lnTo>
                    <a:pt x="188" y="3558"/>
                  </a:lnTo>
                  <a:lnTo>
                    <a:pt x="0" y="3558"/>
                  </a:lnTo>
                  <a:close/>
                </a:path>
              </a:pathLst>
            </a:custGeom>
            <a:noFill/>
            <a:ln w="25400" cap="flat">
              <a:solidFill>
                <a:srgbClr val="8064A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28"/>
            <p:cNvSpPr>
              <a:spLocks noChangeArrowheads="1"/>
            </p:cNvSpPr>
            <p:nvPr/>
          </p:nvSpPr>
          <p:spPr bwMode="auto">
            <a:xfrm rot="16200000">
              <a:off x="5276850" y="4772025"/>
              <a:ext cx="23018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 dirty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P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29"/>
            <p:cNvSpPr>
              <a:spLocks noChangeArrowheads="1"/>
            </p:cNvSpPr>
            <p:nvPr/>
          </p:nvSpPr>
          <p:spPr bwMode="auto">
            <a:xfrm rot="16200000">
              <a:off x="5281612" y="4660900"/>
              <a:ext cx="222250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0"/>
            <p:cNvSpPr>
              <a:spLocks noChangeArrowheads="1"/>
            </p:cNvSpPr>
            <p:nvPr/>
          </p:nvSpPr>
          <p:spPr bwMode="auto">
            <a:xfrm rot="16200000">
              <a:off x="5295900" y="4568825"/>
              <a:ext cx="19208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r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 noEditPoints="1"/>
            </p:cNvSpPr>
            <p:nvPr/>
          </p:nvSpPr>
          <p:spPr bwMode="auto">
            <a:xfrm>
              <a:off x="5297488" y="4637088"/>
              <a:ext cx="144463" cy="112713"/>
            </a:xfrm>
            <a:custGeom>
              <a:avLst/>
              <a:gdLst>
                <a:gd name="T0" fmla="*/ 43 w 152"/>
                <a:gd name="T1" fmla="*/ 11 h 118"/>
                <a:gd name="T2" fmla="*/ 51 w 152"/>
                <a:gd name="T3" fmla="*/ 2 h 118"/>
                <a:gd name="T4" fmla="*/ 148 w 152"/>
                <a:gd name="T5" fmla="*/ 3 h 118"/>
                <a:gd name="T6" fmla="*/ 150 w 152"/>
                <a:gd name="T7" fmla="*/ 9 h 118"/>
                <a:gd name="T8" fmla="*/ 150 w 152"/>
                <a:gd name="T9" fmla="*/ 23 h 118"/>
                <a:gd name="T10" fmla="*/ 148 w 152"/>
                <a:gd name="T11" fmla="*/ 29 h 118"/>
                <a:gd name="T12" fmla="*/ 66 w 152"/>
                <a:gd name="T13" fmla="*/ 30 h 118"/>
                <a:gd name="T14" fmla="*/ 112 w 152"/>
                <a:gd name="T15" fmla="*/ 74 h 118"/>
                <a:gd name="T16" fmla="*/ 128 w 152"/>
                <a:gd name="T17" fmla="*/ 63 h 118"/>
                <a:gd name="T18" fmla="*/ 127 w 152"/>
                <a:gd name="T19" fmla="*/ 56 h 118"/>
                <a:gd name="T20" fmla="*/ 126 w 152"/>
                <a:gd name="T21" fmla="*/ 52 h 118"/>
                <a:gd name="T22" fmla="*/ 128 w 152"/>
                <a:gd name="T23" fmla="*/ 49 h 118"/>
                <a:gd name="T24" fmla="*/ 136 w 152"/>
                <a:gd name="T25" fmla="*/ 48 h 118"/>
                <a:gd name="T26" fmla="*/ 147 w 152"/>
                <a:gd name="T27" fmla="*/ 51 h 118"/>
                <a:gd name="T28" fmla="*/ 150 w 152"/>
                <a:gd name="T29" fmla="*/ 58 h 118"/>
                <a:gd name="T30" fmla="*/ 152 w 152"/>
                <a:gd name="T31" fmla="*/ 70 h 118"/>
                <a:gd name="T32" fmla="*/ 143 w 152"/>
                <a:gd name="T33" fmla="*/ 94 h 118"/>
                <a:gd name="T34" fmla="*/ 116 w 152"/>
                <a:gd name="T35" fmla="*/ 102 h 118"/>
                <a:gd name="T36" fmla="*/ 66 w 152"/>
                <a:gd name="T37" fmla="*/ 114 h 118"/>
                <a:gd name="T38" fmla="*/ 55 w 152"/>
                <a:gd name="T39" fmla="*/ 118 h 118"/>
                <a:gd name="T40" fmla="*/ 46 w 152"/>
                <a:gd name="T41" fmla="*/ 117 h 118"/>
                <a:gd name="T42" fmla="*/ 43 w 152"/>
                <a:gd name="T43" fmla="*/ 114 h 118"/>
                <a:gd name="T44" fmla="*/ 22 w 152"/>
                <a:gd name="T45" fmla="*/ 102 h 118"/>
                <a:gd name="T46" fmla="*/ 18 w 152"/>
                <a:gd name="T47" fmla="*/ 99 h 118"/>
                <a:gd name="T48" fmla="*/ 17 w 152"/>
                <a:gd name="T49" fmla="*/ 88 h 118"/>
                <a:gd name="T50" fmla="*/ 18 w 152"/>
                <a:gd name="T51" fmla="*/ 77 h 118"/>
                <a:gd name="T52" fmla="*/ 22 w 152"/>
                <a:gd name="T53" fmla="*/ 74 h 118"/>
                <a:gd name="T54" fmla="*/ 43 w 152"/>
                <a:gd name="T55" fmla="*/ 11 h 118"/>
                <a:gd name="T56" fmla="*/ 14 w 152"/>
                <a:gd name="T57" fmla="*/ 0 h 118"/>
                <a:gd name="T58" fmla="*/ 29 w 152"/>
                <a:gd name="T59" fmla="*/ 16 h 118"/>
                <a:gd name="T60" fmla="*/ 14 w 152"/>
                <a:gd name="T61" fmla="*/ 32 h 118"/>
                <a:gd name="T62" fmla="*/ 0 w 152"/>
                <a:gd name="T63" fmla="*/ 16 h 118"/>
                <a:gd name="T64" fmla="*/ 14 w 152"/>
                <a:gd name="T65" fmla="*/ 0 h 118"/>
                <a:gd name="T66" fmla="*/ 43 w 152"/>
                <a:gd name="T67" fmla="*/ 44 h 118"/>
                <a:gd name="T68" fmla="*/ 43 w 152"/>
                <a:gd name="T69" fmla="*/ 4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118">
                  <a:moveTo>
                    <a:pt x="43" y="11"/>
                  </a:moveTo>
                  <a:lnTo>
                    <a:pt x="43" y="11"/>
                  </a:lnTo>
                  <a:cubicBezTo>
                    <a:pt x="43" y="8"/>
                    <a:pt x="44" y="5"/>
                    <a:pt x="45" y="4"/>
                  </a:cubicBezTo>
                  <a:cubicBezTo>
                    <a:pt x="47" y="3"/>
                    <a:pt x="49" y="2"/>
                    <a:pt x="51" y="2"/>
                  </a:cubicBezTo>
                  <a:lnTo>
                    <a:pt x="146" y="2"/>
                  </a:lnTo>
                  <a:cubicBezTo>
                    <a:pt x="146" y="2"/>
                    <a:pt x="147" y="3"/>
                    <a:pt x="148" y="3"/>
                  </a:cubicBezTo>
                  <a:cubicBezTo>
                    <a:pt x="148" y="3"/>
                    <a:pt x="149" y="4"/>
                    <a:pt x="149" y="5"/>
                  </a:cubicBezTo>
                  <a:cubicBezTo>
                    <a:pt x="149" y="6"/>
                    <a:pt x="150" y="8"/>
                    <a:pt x="150" y="9"/>
                  </a:cubicBezTo>
                  <a:cubicBezTo>
                    <a:pt x="150" y="11"/>
                    <a:pt x="150" y="14"/>
                    <a:pt x="150" y="16"/>
                  </a:cubicBezTo>
                  <a:cubicBezTo>
                    <a:pt x="150" y="19"/>
                    <a:pt x="150" y="21"/>
                    <a:pt x="150" y="23"/>
                  </a:cubicBezTo>
                  <a:cubicBezTo>
                    <a:pt x="150" y="25"/>
                    <a:pt x="149" y="26"/>
                    <a:pt x="149" y="27"/>
                  </a:cubicBezTo>
                  <a:cubicBezTo>
                    <a:pt x="149" y="28"/>
                    <a:pt x="148" y="29"/>
                    <a:pt x="148" y="29"/>
                  </a:cubicBezTo>
                  <a:cubicBezTo>
                    <a:pt x="147" y="30"/>
                    <a:pt x="146" y="30"/>
                    <a:pt x="146" y="30"/>
                  </a:cubicBezTo>
                  <a:lnTo>
                    <a:pt x="66" y="30"/>
                  </a:lnTo>
                  <a:lnTo>
                    <a:pt x="66" y="74"/>
                  </a:lnTo>
                  <a:lnTo>
                    <a:pt x="112" y="74"/>
                  </a:lnTo>
                  <a:cubicBezTo>
                    <a:pt x="118" y="74"/>
                    <a:pt x="122" y="73"/>
                    <a:pt x="124" y="72"/>
                  </a:cubicBezTo>
                  <a:cubicBezTo>
                    <a:pt x="127" y="70"/>
                    <a:pt x="128" y="67"/>
                    <a:pt x="128" y="63"/>
                  </a:cubicBezTo>
                  <a:cubicBezTo>
                    <a:pt x="128" y="61"/>
                    <a:pt x="128" y="60"/>
                    <a:pt x="128" y="59"/>
                  </a:cubicBezTo>
                  <a:cubicBezTo>
                    <a:pt x="128" y="58"/>
                    <a:pt x="127" y="57"/>
                    <a:pt x="127" y="56"/>
                  </a:cubicBezTo>
                  <a:cubicBezTo>
                    <a:pt x="127" y="55"/>
                    <a:pt x="126" y="54"/>
                    <a:pt x="126" y="53"/>
                  </a:cubicBezTo>
                  <a:cubicBezTo>
                    <a:pt x="126" y="53"/>
                    <a:pt x="126" y="52"/>
                    <a:pt x="126" y="52"/>
                  </a:cubicBezTo>
                  <a:cubicBezTo>
                    <a:pt x="126" y="51"/>
                    <a:pt x="126" y="51"/>
                    <a:pt x="126" y="50"/>
                  </a:cubicBezTo>
                  <a:cubicBezTo>
                    <a:pt x="126" y="50"/>
                    <a:pt x="127" y="50"/>
                    <a:pt x="128" y="49"/>
                  </a:cubicBezTo>
                  <a:cubicBezTo>
                    <a:pt x="129" y="49"/>
                    <a:pt x="130" y="49"/>
                    <a:pt x="131" y="49"/>
                  </a:cubicBezTo>
                  <a:cubicBezTo>
                    <a:pt x="132" y="49"/>
                    <a:pt x="134" y="48"/>
                    <a:pt x="136" y="48"/>
                  </a:cubicBezTo>
                  <a:cubicBezTo>
                    <a:pt x="139" y="48"/>
                    <a:pt x="142" y="49"/>
                    <a:pt x="143" y="49"/>
                  </a:cubicBezTo>
                  <a:cubicBezTo>
                    <a:pt x="145" y="49"/>
                    <a:pt x="146" y="50"/>
                    <a:pt x="147" y="51"/>
                  </a:cubicBezTo>
                  <a:cubicBezTo>
                    <a:pt x="148" y="51"/>
                    <a:pt x="148" y="52"/>
                    <a:pt x="149" y="54"/>
                  </a:cubicBezTo>
                  <a:cubicBezTo>
                    <a:pt x="149" y="55"/>
                    <a:pt x="150" y="56"/>
                    <a:pt x="150" y="58"/>
                  </a:cubicBezTo>
                  <a:cubicBezTo>
                    <a:pt x="151" y="60"/>
                    <a:pt x="151" y="62"/>
                    <a:pt x="151" y="64"/>
                  </a:cubicBezTo>
                  <a:cubicBezTo>
                    <a:pt x="152" y="66"/>
                    <a:pt x="152" y="68"/>
                    <a:pt x="152" y="70"/>
                  </a:cubicBezTo>
                  <a:cubicBezTo>
                    <a:pt x="152" y="75"/>
                    <a:pt x="151" y="80"/>
                    <a:pt x="150" y="84"/>
                  </a:cubicBezTo>
                  <a:cubicBezTo>
                    <a:pt x="148" y="88"/>
                    <a:pt x="146" y="92"/>
                    <a:pt x="143" y="94"/>
                  </a:cubicBezTo>
                  <a:cubicBezTo>
                    <a:pt x="140" y="97"/>
                    <a:pt x="137" y="99"/>
                    <a:pt x="132" y="100"/>
                  </a:cubicBezTo>
                  <a:cubicBezTo>
                    <a:pt x="128" y="101"/>
                    <a:pt x="122" y="102"/>
                    <a:pt x="116" y="102"/>
                  </a:cubicBezTo>
                  <a:lnTo>
                    <a:pt x="66" y="102"/>
                  </a:lnTo>
                  <a:lnTo>
                    <a:pt x="66" y="114"/>
                  </a:lnTo>
                  <a:cubicBezTo>
                    <a:pt x="66" y="115"/>
                    <a:pt x="65" y="116"/>
                    <a:pt x="63" y="117"/>
                  </a:cubicBezTo>
                  <a:cubicBezTo>
                    <a:pt x="62" y="118"/>
                    <a:pt x="59" y="118"/>
                    <a:pt x="55" y="118"/>
                  </a:cubicBezTo>
                  <a:cubicBezTo>
                    <a:pt x="53" y="118"/>
                    <a:pt x="51" y="118"/>
                    <a:pt x="49" y="118"/>
                  </a:cubicBezTo>
                  <a:cubicBezTo>
                    <a:pt x="48" y="118"/>
                    <a:pt x="47" y="117"/>
                    <a:pt x="46" y="117"/>
                  </a:cubicBezTo>
                  <a:cubicBezTo>
                    <a:pt x="45" y="117"/>
                    <a:pt x="44" y="116"/>
                    <a:pt x="44" y="116"/>
                  </a:cubicBezTo>
                  <a:cubicBezTo>
                    <a:pt x="44" y="115"/>
                    <a:pt x="43" y="114"/>
                    <a:pt x="43" y="114"/>
                  </a:cubicBezTo>
                  <a:lnTo>
                    <a:pt x="43" y="102"/>
                  </a:lnTo>
                  <a:lnTo>
                    <a:pt x="22" y="102"/>
                  </a:lnTo>
                  <a:cubicBezTo>
                    <a:pt x="21" y="102"/>
                    <a:pt x="20" y="102"/>
                    <a:pt x="20" y="101"/>
                  </a:cubicBezTo>
                  <a:cubicBezTo>
                    <a:pt x="19" y="101"/>
                    <a:pt x="18" y="100"/>
                    <a:pt x="18" y="99"/>
                  </a:cubicBezTo>
                  <a:cubicBezTo>
                    <a:pt x="18" y="98"/>
                    <a:pt x="17" y="97"/>
                    <a:pt x="17" y="95"/>
                  </a:cubicBezTo>
                  <a:cubicBezTo>
                    <a:pt x="17" y="93"/>
                    <a:pt x="17" y="91"/>
                    <a:pt x="17" y="88"/>
                  </a:cubicBezTo>
                  <a:cubicBezTo>
                    <a:pt x="17" y="85"/>
                    <a:pt x="17" y="83"/>
                    <a:pt x="17" y="81"/>
                  </a:cubicBezTo>
                  <a:cubicBezTo>
                    <a:pt x="17" y="80"/>
                    <a:pt x="18" y="78"/>
                    <a:pt x="18" y="77"/>
                  </a:cubicBezTo>
                  <a:cubicBezTo>
                    <a:pt x="18" y="76"/>
                    <a:pt x="19" y="75"/>
                    <a:pt x="20" y="75"/>
                  </a:cubicBezTo>
                  <a:cubicBezTo>
                    <a:pt x="20" y="75"/>
                    <a:pt x="21" y="74"/>
                    <a:pt x="22" y="74"/>
                  </a:cubicBezTo>
                  <a:lnTo>
                    <a:pt x="43" y="74"/>
                  </a:lnTo>
                  <a:lnTo>
                    <a:pt x="43" y="11"/>
                  </a:lnTo>
                  <a:close/>
                  <a:moveTo>
                    <a:pt x="14" y="0"/>
                  </a:moveTo>
                  <a:lnTo>
                    <a:pt x="14" y="0"/>
                  </a:lnTo>
                  <a:cubicBezTo>
                    <a:pt x="19" y="0"/>
                    <a:pt x="23" y="1"/>
                    <a:pt x="25" y="3"/>
                  </a:cubicBezTo>
                  <a:cubicBezTo>
                    <a:pt x="28" y="6"/>
                    <a:pt x="29" y="10"/>
                    <a:pt x="29" y="16"/>
                  </a:cubicBezTo>
                  <a:cubicBezTo>
                    <a:pt x="29" y="22"/>
                    <a:pt x="28" y="26"/>
                    <a:pt x="26" y="29"/>
                  </a:cubicBezTo>
                  <a:cubicBezTo>
                    <a:pt x="24" y="31"/>
                    <a:pt x="20" y="32"/>
                    <a:pt x="14" y="32"/>
                  </a:cubicBezTo>
                  <a:cubicBezTo>
                    <a:pt x="9" y="32"/>
                    <a:pt x="5" y="31"/>
                    <a:pt x="3" y="28"/>
                  </a:cubicBezTo>
                  <a:cubicBezTo>
                    <a:pt x="1" y="26"/>
                    <a:pt x="0" y="22"/>
                    <a:pt x="0" y="16"/>
                  </a:cubicBezTo>
                  <a:cubicBezTo>
                    <a:pt x="0" y="10"/>
                    <a:pt x="1" y="5"/>
                    <a:pt x="3" y="3"/>
                  </a:cubicBezTo>
                  <a:cubicBezTo>
                    <a:pt x="5" y="1"/>
                    <a:pt x="9" y="0"/>
                    <a:pt x="14" y="0"/>
                  </a:cubicBezTo>
                  <a:lnTo>
                    <a:pt x="14" y="0"/>
                  </a:lnTo>
                  <a:close/>
                  <a:moveTo>
                    <a:pt x="43" y="44"/>
                  </a:moveTo>
                  <a:lnTo>
                    <a:pt x="43" y="44"/>
                  </a:lnTo>
                  <a:lnTo>
                    <a:pt x="43" y="44"/>
                  </a:lnTo>
                  <a:close/>
                </a:path>
              </a:pathLst>
            </a:custGeom>
            <a:solidFill>
              <a:srgbClr val="FDF4D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2"/>
            <p:cNvSpPr>
              <a:spLocks noChangeArrowheads="1"/>
            </p:cNvSpPr>
            <p:nvPr/>
          </p:nvSpPr>
          <p:spPr bwMode="auto">
            <a:xfrm rot="16200000">
              <a:off x="5289550" y="4359275"/>
              <a:ext cx="2063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c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33"/>
            <p:cNvSpPr>
              <a:spLocks noChangeArrowheads="1"/>
            </p:cNvSpPr>
            <p:nvPr/>
          </p:nvSpPr>
          <p:spPr bwMode="auto">
            <a:xfrm rot="16200000">
              <a:off x="5308600" y="4287838"/>
              <a:ext cx="1682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l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34"/>
            <p:cNvSpPr>
              <a:spLocks noChangeArrowheads="1"/>
            </p:cNvSpPr>
            <p:nvPr/>
          </p:nvSpPr>
          <p:spPr bwMode="auto">
            <a:xfrm rot="16200000">
              <a:off x="5280025" y="4205288"/>
              <a:ext cx="22383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35"/>
            <p:cNvSpPr>
              <a:spLocks noChangeArrowheads="1"/>
            </p:cNvSpPr>
            <p:nvPr/>
          </p:nvSpPr>
          <p:spPr bwMode="auto">
            <a:xfrm rot="16200000">
              <a:off x="5280025" y="4095750"/>
              <a:ext cx="22542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36"/>
            <p:cNvSpPr>
              <a:spLocks noChangeArrowheads="1"/>
            </p:cNvSpPr>
            <p:nvPr/>
          </p:nvSpPr>
          <p:spPr bwMode="auto">
            <a:xfrm rot="16200000">
              <a:off x="5276850" y="4044950"/>
              <a:ext cx="23018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 dirty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P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37"/>
            <p:cNvSpPr>
              <a:spLocks noChangeArrowheads="1"/>
            </p:cNvSpPr>
            <p:nvPr/>
          </p:nvSpPr>
          <p:spPr bwMode="auto">
            <a:xfrm rot="16200000">
              <a:off x="5276850" y="3929063"/>
              <a:ext cx="2317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h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38"/>
            <p:cNvSpPr>
              <a:spLocks noChangeArrowheads="1"/>
            </p:cNvSpPr>
            <p:nvPr/>
          </p:nvSpPr>
          <p:spPr bwMode="auto">
            <a:xfrm rot="16200000">
              <a:off x="5283200" y="3819525"/>
              <a:ext cx="21748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y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39"/>
            <p:cNvSpPr>
              <a:spLocks noChangeArrowheads="1"/>
            </p:cNvSpPr>
            <p:nvPr/>
          </p:nvSpPr>
          <p:spPr bwMode="auto">
            <a:xfrm rot="16200000">
              <a:off x="5291137" y="3724275"/>
              <a:ext cx="201613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0"/>
            <p:cNvSpPr>
              <a:spLocks noChangeArrowheads="1"/>
            </p:cNvSpPr>
            <p:nvPr/>
          </p:nvSpPr>
          <p:spPr bwMode="auto">
            <a:xfrm rot="16200000">
              <a:off x="5308600" y="3654425"/>
              <a:ext cx="1682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i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41"/>
            <p:cNvSpPr>
              <a:spLocks noChangeArrowheads="1"/>
            </p:cNvSpPr>
            <p:nvPr/>
          </p:nvSpPr>
          <p:spPr bwMode="auto">
            <a:xfrm rot="16200000">
              <a:off x="5289550" y="3582988"/>
              <a:ext cx="2063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c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42"/>
            <p:cNvSpPr>
              <a:spLocks noChangeArrowheads="1"/>
            </p:cNvSpPr>
            <p:nvPr/>
          </p:nvSpPr>
          <p:spPr bwMode="auto">
            <a:xfrm rot="16200000">
              <a:off x="5291137" y="3494088"/>
              <a:ext cx="201613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43"/>
            <p:cNvSpPr>
              <a:spLocks noChangeArrowheads="1"/>
            </p:cNvSpPr>
            <p:nvPr/>
          </p:nvSpPr>
          <p:spPr bwMode="auto">
            <a:xfrm rot="16200000">
              <a:off x="5280025" y="3395663"/>
              <a:ext cx="22542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44"/>
            <p:cNvSpPr>
              <a:spLocks noChangeArrowheads="1"/>
            </p:cNvSpPr>
            <p:nvPr/>
          </p:nvSpPr>
          <p:spPr bwMode="auto">
            <a:xfrm rot="16200000">
              <a:off x="5283200" y="3349625"/>
              <a:ext cx="21748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45"/>
            <p:cNvSpPr>
              <a:spLocks noChangeArrowheads="1"/>
            </p:cNvSpPr>
            <p:nvPr/>
          </p:nvSpPr>
          <p:spPr bwMode="auto">
            <a:xfrm rot="16200000">
              <a:off x="5289550" y="3254375"/>
              <a:ext cx="2063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c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46"/>
            <p:cNvSpPr>
              <a:spLocks noChangeArrowheads="1"/>
            </p:cNvSpPr>
            <p:nvPr/>
          </p:nvSpPr>
          <p:spPr bwMode="auto">
            <a:xfrm rot="16200000">
              <a:off x="5308600" y="3182938"/>
              <a:ext cx="1682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i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47"/>
            <p:cNvSpPr>
              <a:spLocks noChangeArrowheads="1"/>
            </p:cNvSpPr>
            <p:nvPr/>
          </p:nvSpPr>
          <p:spPr bwMode="auto">
            <a:xfrm rot="16200000">
              <a:off x="5280025" y="3100388"/>
              <a:ext cx="22383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48"/>
            <p:cNvSpPr>
              <a:spLocks noChangeArrowheads="1"/>
            </p:cNvSpPr>
            <p:nvPr/>
          </p:nvSpPr>
          <p:spPr bwMode="auto">
            <a:xfrm rot="16200000">
              <a:off x="5276850" y="2987675"/>
              <a:ext cx="2317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49"/>
            <p:cNvSpPr>
              <a:spLocks noChangeArrowheads="1"/>
            </p:cNvSpPr>
            <p:nvPr/>
          </p:nvSpPr>
          <p:spPr bwMode="auto">
            <a:xfrm rot="16200000">
              <a:off x="5289550" y="2884488"/>
              <a:ext cx="2063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c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0"/>
            <p:cNvSpPr>
              <a:spLocks noChangeArrowheads="1"/>
            </p:cNvSpPr>
            <p:nvPr/>
          </p:nvSpPr>
          <p:spPr bwMode="auto">
            <a:xfrm rot="16200000">
              <a:off x="5280025" y="2784475"/>
              <a:ext cx="22383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51"/>
            <p:cNvSpPr>
              <a:spLocks noChangeArrowheads="1"/>
            </p:cNvSpPr>
            <p:nvPr/>
          </p:nvSpPr>
          <p:spPr bwMode="auto">
            <a:xfrm rot="16200000">
              <a:off x="5280025" y="2674938"/>
              <a:ext cx="22542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52"/>
            <p:cNvSpPr>
              <a:spLocks noChangeArrowheads="1"/>
            </p:cNvSpPr>
            <p:nvPr/>
          </p:nvSpPr>
          <p:spPr bwMode="auto">
            <a:xfrm rot="16200000">
              <a:off x="5265737" y="2613025"/>
              <a:ext cx="252413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D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53"/>
            <p:cNvSpPr>
              <a:spLocks noChangeArrowheads="1"/>
            </p:cNvSpPr>
            <p:nvPr/>
          </p:nvSpPr>
          <p:spPr bwMode="auto">
            <a:xfrm rot="16200000">
              <a:off x="5295900" y="2505075"/>
              <a:ext cx="19208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r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54"/>
            <p:cNvSpPr>
              <a:spLocks noChangeArrowheads="1"/>
            </p:cNvSpPr>
            <p:nvPr/>
          </p:nvSpPr>
          <p:spPr bwMode="auto">
            <a:xfrm rot="16200000">
              <a:off x="5308600" y="2441575"/>
              <a:ext cx="1682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i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55"/>
            <p:cNvSpPr>
              <a:spLocks noChangeArrowheads="1"/>
            </p:cNvSpPr>
            <p:nvPr/>
          </p:nvSpPr>
          <p:spPr bwMode="auto">
            <a:xfrm rot="16200000">
              <a:off x="5283200" y="2362200"/>
              <a:ext cx="21748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v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56"/>
            <p:cNvSpPr>
              <a:spLocks noChangeArrowheads="1"/>
            </p:cNvSpPr>
            <p:nvPr/>
          </p:nvSpPr>
          <p:spPr bwMode="auto">
            <a:xfrm rot="16200000">
              <a:off x="5280025" y="2255838"/>
              <a:ext cx="22383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57"/>
            <p:cNvSpPr>
              <a:spLocks noChangeArrowheads="1"/>
            </p:cNvSpPr>
            <p:nvPr/>
          </p:nvSpPr>
          <p:spPr bwMode="auto">
            <a:xfrm rot="16200000">
              <a:off x="5295900" y="2163763"/>
              <a:ext cx="19208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r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58"/>
            <p:cNvSpPr>
              <a:spLocks noChangeArrowheads="1"/>
            </p:cNvSpPr>
            <p:nvPr/>
          </p:nvSpPr>
          <p:spPr bwMode="auto">
            <a:xfrm rot="16200000">
              <a:off x="5291137" y="2081213"/>
              <a:ext cx="201613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1" i="0" u="none" strike="noStrike" cap="none" normalizeH="0" baseline="0">
                  <a:ln>
                    <a:noFill/>
                  </a:ln>
                  <a:solidFill>
                    <a:srgbClr val="FDF4D4"/>
                  </a:solidFill>
                  <a:effectLst/>
                  <a:latin typeface="Calibri Bold" panose="020F0702030404030204" pitchFamily="34" charset="0"/>
                </a:rPr>
                <a:t>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59"/>
            <p:cNvSpPr>
              <a:spLocks noChangeArrowheads="1"/>
            </p:cNvSpPr>
            <p:nvPr/>
          </p:nvSpPr>
          <p:spPr bwMode="auto">
            <a:xfrm rot="16200000">
              <a:off x="5280025" y="1984375"/>
              <a:ext cx="22542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3243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R&amp;D Program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Support research leading to fundamental advances in the science of particle detection, and develop the next generation of instrumentation for HEP</a:t>
            </a:r>
          </a:p>
          <a:p>
            <a:pPr marL="628650" lvl="1" indent="-344488"/>
            <a:r>
              <a:rPr lang="en-US" dirty="0"/>
              <a:t>Properly balanced between…</a:t>
            </a:r>
          </a:p>
          <a:p>
            <a:pPr marL="914400" lvl="2" indent="-284163"/>
            <a:r>
              <a:rPr lang="en-US" dirty="0"/>
              <a:t>…incremental, near-term, low-risk and                                    transformative, long-term, high-risk R&amp;D;                                           i.e. Project-oriented vs. Generic R&amp;D</a:t>
            </a:r>
          </a:p>
          <a:p>
            <a:pPr marL="914400" lvl="2" indent="-284163"/>
            <a:r>
              <a:rPr lang="en-US" dirty="0"/>
              <a:t>…universities and labs</a:t>
            </a:r>
          </a:p>
          <a:p>
            <a:pPr marL="628650" lvl="1" indent="-344488"/>
            <a:r>
              <a:rPr lang="en-US" dirty="0"/>
              <a:t>Focus on strategic areas</a:t>
            </a:r>
          </a:p>
          <a:p>
            <a:pPr marL="914400" lvl="2" indent="-284163"/>
            <a:r>
              <a:rPr lang="en-US" dirty="0"/>
              <a:t>Future promise and U.S. leadership</a:t>
            </a:r>
          </a:p>
          <a:p>
            <a:pPr marL="628650" lvl="1" indent="-344488"/>
            <a:r>
              <a:rPr lang="en-US" dirty="0"/>
              <a:t>Engage researchers from other fields and from industry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 Study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864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R&amp;D Program,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/>
              <a:t>Provide graduate and post-doctoral research training in instrumentation</a:t>
            </a:r>
          </a:p>
          <a:p>
            <a:pPr marL="569913" lvl="1" indent="-285750"/>
            <a:r>
              <a:rPr lang="en-US" dirty="0"/>
              <a:t>Next generation of detector experts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dirty="0"/>
              <a:t>Support “infrastructure”—technical personnel, equipment, “facilities”, and test beams—required for experimental detector R&amp;D and fabrication</a:t>
            </a:r>
            <a:endParaRPr lang="en-US" sz="13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 Study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25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Funding/Effort/Process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84163" indent="-284163"/>
            <a:r>
              <a:rPr lang="en-US" dirty="0"/>
              <a:t>Funding in FY 2019 is ~$24M, down from ~$30M earlier in the decade</a:t>
            </a:r>
          </a:p>
          <a:p>
            <a:pPr marL="569913" lvl="1" indent="-285750"/>
            <a:r>
              <a:rPr lang="en-US" dirty="0"/>
              <a:t>Research funding is ~2/3 of total, most of it at labs</a:t>
            </a:r>
          </a:p>
          <a:p>
            <a:pPr marL="569913" lvl="1" indent="-285750"/>
            <a:r>
              <a:rPr lang="en-US" dirty="0"/>
              <a:t>Facilities/test beam operations </a:t>
            </a:r>
            <a:r>
              <a:rPr lang="en-US"/>
              <a:t>is ~1/3</a:t>
            </a:r>
            <a:endParaRPr lang="en-US" dirty="0"/>
          </a:p>
          <a:p>
            <a:pPr marL="284163" indent="-284163"/>
            <a:r>
              <a:rPr lang="en-US" dirty="0"/>
              <a:t>Efforts at labs and universities:</a:t>
            </a:r>
            <a:endParaRPr lang="en-US" sz="900" dirty="0"/>
          </a:p>
          <a:p>
            <a:pPr marL="569913" lvl="1" indent="-285750"/>
            <a:r>
              <a:rPr lang="en-US" dirty="0"/>
              <a:t>50-60 FTEs at 7 labs:                                                               ANL, BNL, FNAL, LBNL, LLNL, PNNL, SLAC</a:t>
            </a:r>
          </a:p>
          <a:p>
            <a:pPr marL="569913" lvl="1" indent="-285750"/>
            <a:r>
              <a:rPr lang="en-US" dirty="0"/>
              <a:t>20-30 FTEs at ~15 universities</a:t>
            </a:r>
          </a:p>
          <a:p>
            <a:pPr marL="284163" indent="-284163"/>
            <a:r>
              <a:rPr lang="en-US" dirty="0"/>
              <a:t>Process to determine funding/effort:</a:t>
            </a:r>
          </a:p>
          <a:p>
            <a:pPr marL="569913" lvl="1" indent="-285750"/>
            <a:r>
              <a:rPr lang="en-US" dirty="0"/>
              <a:t>Labs: annual budget briefings, field work proposals (FWPs), and lab comparative review (last in 2016, next in FY 2021)</a:t>
            </a:r>
          </a:p>
          <a:p>
            <a:pPr marL="569913" lvl="1" indent="-285750"/>
            <a:r>
              <a:rPr lang="en-US" dirty="0"/>
              <a:t>Universities: annual funding opportunity announcement (FOA) and university comparative review (since 2012)</a:t>
            </a:r>
          </a:p>
          <a:p>
            <a:pPr marL="457200" indent="-457200"/>
            <a:endParaRPr lang="en-US" dirty="0"/>
          </a:p>
          <a:p>
            <a:pPr marL="628650" lvl="1" indent="-45720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 Detector R&amp;D BRN Study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884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Program Guidance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2777-A89F-4130-B308-73BB6595591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381000" y="880217"/>
            <a:ext cx="8611536" cy="536818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/>
              <a:t>FACA panels &amp; subpanels provide official advice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</a:rPr>
              <a:t>High Energy Physics Advisory Panel (HEPAP)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</a:rPr>
              <a:t>Jointly chartered by DOE and NSF to advise both agencies</a:t>
            </a:r>
          </a:p>
          <a:p>
            <a:pPr lvl="2">
              <a:spcBef>
                <a:spcPts val="0"/>
              </a:spcBef>
            </a:pPr>
            <a:r>
              <a:rPr lang="en-US" sz="1800" b="1" dirty="0">
                <a:solidFill>
                  <a:schemeClr val="bg1"/>
                </a:solidFill>
              </a:rPr>
              <a:t>Provides the primary advice for the program</a:t>
            </a:r>
          </a:p>
          <a:p>
            <a:pPr lvl="2">
              <a:spcBef>
                <a:spcPts val="0"/>
              </a:spcBef>
            </a:pPr>
            <a:r>
              <a:rPr lang="en-US" sz="1800" dirty="0">
                <a:solidFill>
                  <a:schemeClr val="bg1"/>
                </a:solidFill>
              </a:rPr>
              <a:t>Subpanels for detailed studies (e.g. </a:t>
            </a:r>
            <a:r>
              <a:rPr lang="en-US" sz="1800" b="1" dirty="0">
                <a:solidFill>
                  <a:schemeClr val="bg1"/>
                </a:solidFill>
              </a:rPr>
              <a:t>Particle Physics Project Prioritization Panel (“P5”) </a:t>
            </a:r>
            <a:r>
              <a:rPr lang="en-US" sz="1800" dirty="0">
                <a:solidFill>
                  <a:schemeClr val="bg1"/>
                </a:solidFill>
              </a:rPr>
              <a:t>in 2008, 2014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</a:rPr>
              <a:t>Astronomy and Astrophysics Advisory Committee (AAAC)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</a:rPr>
              <a:t>Advises DOE, NASA, and NSF on selected issues in astronomy &amp; astrophysics of overlap, mutual interest and concern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endParaRPr lang="en-US" sz="700" dirty="0"/>
          </a:p>
          <a:p>
            <a:pPr>
              <a:spcBef>
                <a:spcPts val="0"/>
              </a:spcBef>
            </a:pPr>
            <a:r>
              <a:rPr lang="en-US" sz="2400" dirty="0"/>
              <a:t>Formal Advice Also Provided by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National Academy of Sciences (NAS)</a:t>
            </a:r>
          </a:p>
          <a:p>
            <a:pPr marL="646747" lvl="2" indent="-18288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</a:rPr>
              <a:t>Decadal Surveys in Astronomy &amp; Astrophysics, Elementary Particle Physics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039276" y="6308055"/>
            <a:ext cx="3538331" cy="365125"/>
          </a:xfrm>
        </p:spPr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3D8E1D-5A05-48FE-B448-805C7B6AB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945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Program Guidance, cont.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2777-A89F-4130-B308-73BB6595591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381000" y="934809"/>
            <a:ext cx="8367215" cy="5368183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</a:pPr>
            <a:r>
              <a:rPr lang="en-US" dirty="0"/>
              <a:t>Other</a:t>
            </a:r>
            <a:r>
              <a:rPr lang="en-US" b="0" dirty="0"/>
              <a:t>: </a:t>
            </a:r>
          </a:p>
          <a:p>
            <a:pPr lvl="1">
              <a:spcBef>
                <a:spcPts val="0"/>
              </a:spcBef>
            </a:pPr>
            <a:r>
              <a:rPr lang="en-US" b="0" dirty="0">
                <a:solidFill>
                  <a:schemeClr val="bg1"/>
                </a:solidFill>
              </a:rPr>
              <a:t>Community-organized science studies and inpu</a:t>
            </a:r>
            <a:r>
              <a:rPr lang="en-US" dirty="0">
                <a:solidFill>
                  <a:schemeClr val="bg1"/>
                </a:solidFill>
              </a:rPr>
              <a:t>t</a:t>
            </a:r>
          </a:p>
          <a:p>
            <a:pPr lvl="2">
              <a:spcBef>
                <a:spcPts val="0"/>
              </a:spcBef>
            </a:pPr>
            <a:r>
              <a:rPr lang="en-US" b="0" dirty="0">
                <a:solidFill>
                  <a:schemeClr val="bg1"/>
                </a:solidFill>
              </a:rPr>
              <a:t>Snowmass, CPAD, DPF input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</a:rPr>
              <a:t>DOE-organized science studies and exercises</a:t>
            </a:r>
          </a:p>
          <a:p>
            <a:pPr lvl="2"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</a:rPr>
              <a:t>Portfolio reviews</a:t>
            </a:r>
            <a:endParaRPr lang="en-US" b="0" dirty="0">
              <a:solidFill>
                <a:schemeClr val="bg1"/>
              </a:solidFill>
            </a:endParaRPr>
          </a:p>
          <a:p>
            <a:pPr lvl="2">
              <a:spcBef>
                <a:spcPts val="0"/>
              </a:spcBef>
            </a:pPr>
            <a:r>
              <a:rPr lang="en-US" b="0" dirty="0">
                <a:solidFill>
                  <a:schemeClr val="bg1"/>
                </a:solidFill>
              </a:rPr>
              <a:t>Lab optimization</a:t>
            </a:r>
          </a:p>
          <a:p>
            <a:pPr lvl="2">
              <a:spcBef>
                <a:spcPts val="0"/>
              </a:spcBef>
            </a:pPr>
            <a:r>
              <a:rPr lang="en-US" b="0" dirty="0">
                <a:solidFill>
                  <a:schemeClr val="bg1"/>
                </a:solidFill>
              </a:rPr>
              <a:t>Accelerator Technology </a:t>
            </a:r>
            <a:r>
              <a:rPr lang="en-US" dirty="0">
                <a:solidFill>
                  <a:schemeClr val="bg1"/>
                </a:solidFill>
              </a:rPr>
              <a:t>Roadmap</a:t>
            </a:r>
          </a:p>
          <a:p>
            <a:pPr lvl="2"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</a:rPr>
              <a:t>Computing Infrastructure Working Group</a:t>
            </a:r>
          </a:p>
          <a:p>
            <a:pPr lvl="2">
              <a:spcBef>
                <a:spcPts val="0"/>
              </a:spcBef>
            </a:pPr>
            <a:r>
              <a:rPr lang="en-US" sz="3100" b="1" dirty="0">
                <a:solidFill>
                  <a:schemeClr val="bg1"/>
                </a:solidFill>
              </a:rPr>
              <a:t>Basic Research Needs (BRN) Studies</a:t>
            </a:r>
          </a:p>
          <a:p>
            <a:r>
              <a:rPr lang="en-US" dirty="0"/>
              <a:t>Taken together these processes aim to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Improve the effectiveness and efficiency of HEP research programs and supporting technology R&amp;D/infrastructure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Identify currently operating experiments that have the highest impact on P5 science drivers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Identify research and technology R&amp;D areas that are ripe for additional investments, informing future experiments</a:t>
            </a:r>
          </a:p>
          <a:p>
            <a:pPr lvl="2">
              <a:spcBef>
                <a:spcPts val="0"/>
              </a:spcBef>
            </a:pPr>
            <a:endParaRPr lang="en-US" b="0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</a:pPr>
            <a:endParaRPr lang="en-US" sz="1600" dirty="0">
              <a:solidFill>
                <a:srgbClr val="0000CC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039276" y="6308055"/>
            <a:ext cx="3538331" cy="365125"/>
          </a:xfrm>
        </p:spPr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734C2D-E8CD-4499-BD3E-B4C4B0A7E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453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 Research Needs Studies (BRNs)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277" y="871607"/>
            <a:ext cx="6087759" cy="522142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900"/>
              </a:spcBef>
            </a:pPr>
            <a:r>
              <a:rPr lang="en-US" sz="1800" dirty="0"/>
              <a:t>SC’s Office of Basic Energy Sciences initiated this approach with the </a:t>
            </a:r>
            <a:r>
              <a:rPr lang="en-US" sz="1800" i="1" dirty="0"/>
              <a:t>Basic Research Needs to Assure a Secure Energy Future</a:t>
            </a:r>
            <a:r>
              <a:rPr lang="en-US" sz="1800" dirty="0"/>
              <a:t> workshop in October 2002</a:t>
            </a:r>
            <a:r>
              <a:rPr lang="en-US" sz="1800" i="1" dirty="0"/>
              <a:t>.</a:t>
            </a:r>
            <a:r>
              <a:rPr lang="en-US" sz="1800" dirty="0"/>
              <a:t> This resulted in a comprehensive, 420-page report that identified 37 Proposed Research Directions.</a:t>
            </a:r>
          </a:p>
          <a:p>
            <a:pPr>
              <a:lnSpc>
                <a:spcPct val="100000"/>
              </a:lnSpc>
              <a:spcBef>
                <a:spcPts val="900"/>
              </a:spcBef>
            </a:pPr>
            <a:r>
              <a:rPr lang="en-US" sz="1800" dirty="0"/>
              <a:t>Numerous (~20) subsequent topically-focused BRNs have helped to define directions and make the case for major new efforts such as Energy Frontier Research Centers and Innovation Hubs</a:t>
            </a:r>
          </a:p>
          <a:p>
            <a:pPr>
              <a:lnSpc>
                <a:spcPct val="100000"/>
              </a:lnSpc>
              <a:spcBef>
                <a:spcPts val="900"/>
              </a:spcBef>
            </a:pPr>
            <a:r>
              <a:rPr lang="en-US" sz="1800" dirty="0"/>
              <a:t>While there are some variations and there has been some evolution, many BRNs have involved: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bg1"/>
                </a:solidFill>
              </a:rPr>
              <a:t>Production of a </a:t>
            </a:r>
            <a:r>
              <a:rPr lang="en-US" sz="1400" u="sng" dirty="0">
                <a:solidFill>
                  <a:schemeClr val="bg1"/>
                </a:solidFill>
              </a:rPr>
              <a:t>Technology Perspectives Factual Document </a:t>
            </a:r>
            <a:r>
              <a:rPr lang="en-US" sz="1400" dirty="0">
                <a:solidFill>
                  <a:schemeClr val="bg1"/>
                </a:solidFill>
              </a:rPr>
              <a:t>prior to the workshop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bg1"/>
                </a:solidFill>
              </a:rPr>
              <a:t>Definition of a set of </a:t>
            </a:r>
            <a:r>
              <a:rPr lang="en-US" sz="1400" u="sng" dirty="0">
                <a:solidFill>
                  <a:schemeClr val="bg1"/>
                </a:solidFill>
              </a:rPr>
              <a:t>Science Grand Challenges</a:t>
            </a:r>
            <a:r>
              <a:rPr lang="en-US" sz="1400" dirty="0">
                <a:solidFill>
                  <a:schemeClr val="bg1"/>
                </a:solidFill>
              </a:rPr>
              <a:t> that, if solved, might result in transformational changes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bg1"/>
                </a:solidFill>
              </a:rPr>
              <a:t>Definition of a set of </a:t>
            </a:r>
            <a:r>
              <a:rPr lang="en-US" sz="1400" u="sng" dirty="0">
                <a:solidFill>
                  <a:schemeClr val="bg1"/>
                </a:solidFill>
              </a:rPr>
              <a:t>Priority Research Directions</a:t>
            </a:r>
            <a:r>
              <a:rPr lang="en-US" sz="1400" dirty="0">
                <a:solidFill>
                  <a:schemeClr val="bg1"/>
                </a:solidFill>
              </a:rPr>
              <a:t> that address the technology R&amp;D challenges</a:t>
            </a:r>
          </a:p>
        </p:txBody>
      </p:sp>
      <p:pic>
        <p:nvPicPr>
          <p:cNvPr id="9" name="Picture 8" descr="Energy security workshop 2002 cov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491" y="1018654"/>
            <a:ext cx="1690688" cy="218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Hydrogen workshop 2003 cov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554" y="1404541"/>
            <a:ext cx="1554163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Solar workshop 2005 cov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375" y="1639908"/>
            <a:ext cx="1554163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ttps://science.energy.gov/~/media/bes/images/reports/sc-xl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324" y="1875275"/>
            <a:ext cx="1554033" cy="201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cience.energy.gov/~/media/bes/images/reports/ssl-xl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273" y="2110642"/>
            <a:ext cx="1554033" cy="201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cience.energy.gov/~/media/bes/images/reports/anes-xlg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977" y="2346009"/>
            <a:ext cx="1554278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cience.energy.gov/~/media/bes/images/reports/ctf-xlg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680" y="2581693"/>
            <a:ext cx="1554278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science.energy.gov/~/media/bes/images/reports/ees-xlg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383" y="2817377"/>
            <a:ext cx="1554278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science.energy.gov/~/media/bes/images/reports/muee-xlg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086" y="3053061"/>
            <a:ext cx="1554278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science.energy.gov/~/media/bes/images/ccb-2020-rpt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368" y="3288745"/>
            <a:ext cx="1521699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science.energy.gov/~/media/bes/images/reports/2016/BRNEM_FrontCover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649" y="3524429"/>
            <a:ext cx="1554700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science.energy.gov/~/media/bes/images/reports/2016/BRNQM_cover-lrg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708" y="3760113"/>
            <a:ext cx="1554922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s://science.energy.gov/~/media/bes/images/reports/2017/BRNIDTET_rpt_cover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209" y="3995797"/>
            <a:ext cx="1554480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science.energy.gov/~/media/bes/images/reports/2018/Future-Nuclear-Energy-HiRes-Cover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922" y="4231480"/>
            <a:ext cx="1554268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448BA-62AF-4340-AB5F-316C0E06117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039276" y="6308055"/>
            <a:ext cx="3538331" cy="365125"/>
          </a:xfrm>
        </p:spPr>
        <p:txBody>
          <a:bodyPr/>
          <a:lstStyle/>
          <a:p>
            <a:r>
              <a:rPr lang="en-US"/>
              <a:t>HEP Detector R&amp;D BRN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6D7873-C167-4353-83DC-34EA41888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Helmut Marsiske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63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5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5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5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5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5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5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5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5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5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7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5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OE SC Theme - Blue v3">
  <a:themeElements>
    <a:clrScheme name="DOE SC Colors">
      <a:dk1>
        <a:sysClr val="windowText" lastClr="000000"/>
      </a:dk1>
      <a:lt1>
        <a:sysClr val="window" lastClr="FFFFFF"/>
      </a:lt1>
      <a:dk2>
        <a:srgbClr val="0F3F66"/>
      </a:dk2>
      <a:lt2>
        <a:srgbClr val="EEECE1"/>
      </a:lt2>
      <a:accent1>
        <a:srgbClr val="0F6636"/>
      </a:accent1>
      <a:accent2>
        <a:srgbClr val="F3C727"/>
      </a:accent2>
      <a:accent3>
        <a:srgbClr val="4F81BD"/>
      </a:accent3>
      <a:accent4>
        <a:srgbClr val="C0504D"/>
      </a:accent4>
      <a:accent5>
        <a:srgbClr val="9BBB59"/>
      </a:accent5>
      <a:accent6>
        <a:srgbClr val="8064A2"/>
      </a:accent6>
      <a:hlink>
        <a:srgbClr val="0000FF"/>
      </a:hlink>
      <a:folHlink>
        <a:srgbClr val="800080"/>
      </a:folHlink>
    </a:clrScheme>
    <a:fontScheme name="Verdan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Reflec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E SC Theme - Blue v3" id="{D628875D-A9CA-4B1A-B08C-424431D53520}" vid="{28004F46-E5C4-40E9-9187-5B450CA805A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6341</TotalTime>
  <Words>2134</Words>
  <Application>Microsoft Office PowerPoint</Application>
  <PresentationFormat>On-screen Show (4:3)</PresentationFormat>
  <Paragraphs>324</Paragraphs>
  <Slides>24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Bold</vt:lpstr>
      <vt:lpstr>Corbel</vt:lpstr>
      <vt:lpstr>Verdana</vt:lpstr>
      <vt:lpstr>Wingdings 3</vt:lpstr>
      <vt:lpstr>DOE SC Theme - Blue v3</vt:lpstr>
      <vt:lpstr>Basic Research Needs Study  High Energy Physics Detector R&amp;D</vt:lpstr>
      <vt:lpstr>HEP Mission</vt:lpstr>
      <vt:lpstr>HEP Program</vt:lpstr>
      <vt:lpstr>Detector R&amp;D Program Goals</vt:lpstr>
      <vt:lpstr>Detector R&amp;D Program, continued</vt:lpstr>
      <vt:lpstr>Program Funding/Effort/Process</vt:lpstr>
      <vt:lpstr>HEP Program Guidance</vt:lpstr>
      <vt:lpstr>HEP Program Guidance, cont.</vt:lpstr>
      <vt:lpstr>Basic Research Needs Studies (BRNs)</vt:lpstr>
      <vt:lpstr>BRN Process and Structure</vt:lpstr>
      <vt:lpstr>BRN Impacts</vt:lpstr>
      <vt:lpstr>HEP Detector R&amp;D BRN Study</vt:lpstr>
      <vt:lpstr>BRN Study, continued</vt:lpstr>
      <vt:lpstr>BRN Study WGs and Co-Conveners</vt:lpstr>
      <vt:lpstr>BRN Study, continued</vt:lpstr>
      <vt:lpstr>Summary</vt:lpstr>
      <vt:lpstr>PowerPoint Presentation</vt:lpstr>
      <vt:lpstr>DOE Office of High Energy Physics</vt:lpstr>
      <vt:lpstr>DOE HEP Research Priorities: Snapshot</vt:lpstr>
      <vt:lpstr>HEP Detector R&amp;D Program</vt:lpstr>
      <vt:lpstr>Detector R&amp;D Program Goals</vt:lpstr>
      <vt:lpstr>Detector R&amp;D Program, continued</vt:lpstr>
      <vt:lpstr>Program Funding/Effort/Process</vt:lpstr>
      <vt:lpstr>Interim Summary</vt:lpstr>
    </vt:vector>
  </TitlesOfParts>
  <Company>US Department of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Cooke, Michael</dc:creator>
  <cp:lastModifiedBy>Marsiske, Helmut</cp:lastModifiedBy>
  <cp:revision>161</cp:revision>
  <dcterms:created xsi:type="dcterms:W3CDTF">2017-11-06T21:41:51Z</dcterms:created>
  <dcterms:modified xsi:type="dcterms:W3CDTF">2019-12-11T12:54:22Z</dcterms:modified>
</cp:coreProperties>
</file>