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15"/>
  </p:notesMasterIdLst>
  <p:sldIdLst>
    <p:sldId id="256" r:id="rId3"/>
    <p:sldId id="261" r:id="rId4"/>
    <p:sldId id="262" r:id="rId5"/>
    <p:sldId id="521" r:id="rId6"/>
    <p:sldId id="525" r:id="rId7"/>
    <p:sldId id="522" r:id="rId8"/>
    <p:sldId id="531" r:id="rId9"/>
    <p:sldId id="532" r:id="rId10"/>
    <p:sldId id="524" r:id="rId11"/>
    <p:sldId id="528" r:id="rId12"/>
    <p:sldId id="267" r:id="rId13"/>
    <p:sldId id="530"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797" autoAdjust="0"/>
    <p:restoredTop sz="94660"/>
  </p:normalViewPr>
  <p:slideViewPr>
    <p:cSldViewPr snapToGrid="0">
      <p:cViewPr varScale="1">
        <p:scale>
          <a:sx n="61" d="100"/>
          <a:sy n="61" d="100"/>
        </p:scale>
        <p:origin x="12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525B83-174F-4DE4-B837-88648ABA1E3F}" type="datetimeFigureOut">
              <a:rPr lang="en-US" smtClean="0"/>
              <a:t>12/11/2019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9509F3-296D-45B5-B787-A19ADE3CCC16}" type="slidenum">
              <a:rPr lang="en-US" smtClean="0"/>
              <a:t>‹#›</a:t>
            </a:fld>
            <a:endParaRPr lang="en-US"/>
          </a:p>
        </p:txBody>
      </p:sp>
    </p:spTree>
    <p:extLst>
      <p:ext uri="{BB962C8B-B14F-4D97-AF65-F5344CB8AC3E}">
        <p14:creationId xmlns:p14="http://schemas.microsoft.com/office/powerpoint/2010/main" val="741904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701675" y="4473576"/>
            <a:ext cx="5607050" cy="366077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 name="Google Shape;21;p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49BC8D2-543F-415B-BBAA-FC6E7B742EC1}" type="datetime1">
              <a:rPr lang="en-US" smtClean="0"/>
              <a:t>12/11/2019</a:t>
            </a:fld>
            <a:endParaRPr lang="en-US"/>
          </a:p>
        </p:txBody>
      </p:sp>
      <p:sp>
        <p:nvSpPr>
          <p:cNvPr id="5" name="Footer Placeholder 4"/>
          <p:cNvSpPr>
            <a:spLocks noGrp="1"/>
          </p:cNvSpPr>
          <p:nvPr>
            <p:ph type="ftr" sz="quarter" idx="11"/>
          </p:nvPr>
        </p:nvSpPr>
        <p:spPr/>
        <p:txBody>
          <a:bodyPr/>
          <a:lstStyle/>
          <a:p>
            <a:r>
              <a:rPr lang="en-US"/>
              <a:t>DOE BRN Solid State Tracking  2019</a:t>
            </a:r>
          </a:p>
        </p:txBody>
      </p:sp>
      <p:sp>
        <p:nvSpPr>
          <p:cNvPr id="6" name="Slide Number Placeholder 5"/>
          <p:cNvSpPr>
            <a:spLocks noGrp="1"/>
          </p:cNvSpPr>
          <p:nvPr>
            <p:ph type="sldNum" sz="quarter" idx="12"/>
          </p:nvPr>
        </p:nvSpPr>
        <p:spPr/>
        <p:txBody>
          <a:bodyPr/>
          <a:lstStyle/>
          <a:p>
            <a:fld id="{BFB480C7-85E1-46E7-8636-B73EE8216FB1}" type="slidenum">
              <a:rPr lang="en-US" smtClean="0"/>
              <a:t>‹#›</a:t>
            </a:fld>
            <a:endParaRPr lang="en-US"/>
          </a:p>
        </p:txBody>
      </p:sp>
    </p:spTree>
    <p:extLst>
      <p:ext uri="{BB962C8B-B14F-4D97-AF65-F5344CB8AC3E}">
        <p14:creationId xmlns:p14="http://schemas.microsoft.com/office/powerpoint/2010/main" val="2821735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6B3BC9-AEFF-46A9-9F31-0712AC7E39BA}" type="datetime1">
              <a:rPr lang="en-US" smtClean="0"/>
              <a:t>12/11/2019</a:t>
            </a:fld>
            <a:endParaRPr lang="en-US"/>
          </a:p>
        </p:txBody>
      </p:sp>
      <p:sp>
        <p:nvSpPr>
          <p:cNvPr id="5" name="Footer Placeholder 4"/>
          <p:cNvSpPr>
            <a:spLocks noGrp="1"/>
          </p:cNvSpPr>
          <p:nvPr>
            <p:ph type="ftr" sz="quarter" idx="11"/>
          </p:nvPr>
        </p:nvSpPr>
        <p:spPr/>
        <p:txBody>
          <a:bodyPr/>
          <a:lstStyle/>
          <a:p>
            <a:r>
              <a:rPr lang="en-US"/>
              <a:t>DOE BRN Solid State Tracking  2019</a:t>
            </a:r>
          </a:p>
        </p:txBody>
      </p:sp>
      <p:sp>
        <p:nvSpPr>
          <p:cNvPr id="6" name="Slide Number Placeholder 5"/>
          <p:cNvSpPr>
            <a:spLocks noGrp="1"/>
          </p:cNvSpPr>
          <p:nvPr>
            <p:ph type="sldNum" sz="quarter" idx="12"/>
          </p:nvPr>
        </p:nvSpPr>
        <p:spPr/>
        <p:txBody>
          <a:bodyPr/>
          <a:lstStyle/>
          <a:p>
            <a:fld id="{BFB480C7-85E1-46E7-8636-B73EE8216FB1}" type="slidenum">
              <a:rPr lang="en-US" smtClean="0"/>
              <a:t>‹#›</a:t>
            </a:fld>
            <a:endParaRPr lang="en-US"/>
          </a:p>
        </p:txBody>
      </p:sp>
    </p:spTree>
    <p:extLst>
      <p:ext uri="{BB962C8B-B14F-4D97-AF65-F5344CB8AC3E}">
        <p14:creationId xmlns:p14="http://schemas.microsoft.com/office/powerpoint/2010/main" val="3039794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BBBC25-62FC-44F3-9B57-FE4E53FF2952}" type="datetime1">
              <a:rPr lang="en-US" smtClean="0"/>
              <a:t>12/11/2019</a:t>
            </a:fld>
            <a:endParaRPr lang="en-US"/>
          </a:p>
        </p:txBody>
      </p:sp>
      <p:sp>
        <p:nvSpPr>
          <p:cNvPr id="5" name="Footer Placeholder 4"/>
          <p:cNvSpPr>
            <a:spLocks noGrp="1"/>
          </p:cNvSpPr>
          <p:nvPr>
            <p:ph type="ftr" sz="quarter" idx="11"/>
          </p:nvPr>
        </p:nvSpPr>
        <p:spPr/>
        <p:txBody>
          <a:bodyPr/>
          <a:lstStyle/>
          <a:p>
            <a:r>
              <a:rPr lang="en-US"/>
              <a:t>DOE BRN Solid State Tracking  2019</a:t>
            </a:r>
          </a:p>
        </p:txBody>
      </p:sp>
      <p:sp>
        <p:nvSpPr>
          <p:cNvPr id="6" name="Slide Number Placeholder 5"/>
          <p:cNvSpPr>
            <a:spLocks noGrp="1"/>
          </p:cNvSpPr>
          <p:nvPr>
            <p:ph type="sldNum" sz="quarter" idx="12"/>
          </p:nvPr>
        </p:nvSpPr>
        <p:spPr/>
        <p:txBody>
          <a:bodyPr/>
          <a:lstStyle/>
          <a:p>
            <a:fld id="{BFB480C7-85E1-46E7-8636-B73EE8216FB1}" type="slidenum">
              <a:rPr lang="en-US" smtClean="0"/>
              <a:t>‹#›</a:t>
            </a:fld>
            <a:endParaRPr lang="en-US"/>
          </a:p>
        </p:txBody>
      </p:sp>
    </p:spTree>
    <p:extLst>
      <p:ext uri="{BB962C8B-B14F-4D97-AF65-F5344CB8AC3E}">
        <p14:creationId xmlns:p14="http://schemas.microsoft.com/office/powerpoint/2010/main" val="2722816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16"/>
        <p:cNvGrpSpPr/>
        <p:nvPr/>
      </p:nvGrpSpPr>
      <p:grpSpPr>
        <a:xfrm>
          <a:off x="0" y="0"/>
          <a:ext cx="0" cy="0"/>
          <a:chOff x="0" y="0"/>
          <a:chExt cx="0" cy="0"/>
        </a:xfrm>
      </p:grpSpPr>
      <p:sp>
        <p:nvSpPr>
          <p:cNvPr id="17" name="Google Shape;17;p2"/>
          <p:cNvSpPr txBox="1">
            <a:spLocks noGrp="1"/>
          </p:cNvSpPr>
          <p:nvPr>
            <p:ph type="title"/>
          </p:nvPr>
        </p:nvSpPr>
        <p:spPr>
          <a:xfrm>
            <a:off x="429767" y="274319"/>
            <a:ext cx="11430000" cy="1014984"/>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400"/>
              <a:buNone/>
              <a:defRPr sz="3200"/>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18" name="Google Shape;18;p2"/>
          <p:cNvSpPr txBox="1">
            <a:spLocks noGrp="1"/>
          </p:cNvSpPr>
          <p:nvPr>
            <p:ph type="body" idx="1"/>
          </p:nvPr>
        </p:nvSpPr>
        <p:spPr>
          <a:xfrm>
            <a:off x="448055" y="1653735"/>
            <a:ext cx="11430000" cy="4047778"/>
          </a:xfrm>
          <a:prstGeom prst="rect">
            <a:avLst/>
          </a:prstGeom>
          <a:noFill/>
          <a:ln>
            <a:noFill/>
          </a:ln>
        </p:spPr>
        <p:txBody>
          <a:bodyPr spcFirstLastPara="1" wrap="square" lIns="91425" tIns="45700" rIns="91425" bIns="45700" anchor="t" anchorCtr="0">
            <a:noAutofit/>
          </a:bodyPr>
          <a:lstStyle>
            <a:lvl1pPr marL="457200" lvl="0" indent="-388620" algn="l">
              <a:lnSpc>
                <a:spcPct val="90000"/>
              </a:lnSpc>
              <a:spcBef>
                <a:spcPts val="1800"/>
              </a:spcBef>
              <a:spcAft>
                <a:spcPts val="0"/>
              </a:spcAft>
              <a:buClr>
                <a:schemeClr val="dk1"/>
              </a:buClr>
              <a:buSzPts val="2520"/>
              <a:buFont typeface="Century Gothic"/>
              <a:buChar char="•"/>
              <a:defRPr sz="2800">
                <a:solidFill>
                  <a:schemeClr val="dk1"/>
                </a:solidFill>
                <a:latin typeface="Century Gothic"/>
                <a:ea typeface="Century Gothic"/>
                <a:cs typeface="Century Gothic"/>
                <a:sym typeface="Century Gothic"/>
              </a:defRPr>
            </a:lvl1pPr>
            <a:lvl2pPr marL="914400" lvl="1" indent="-365760" algn="l">
              <a:lnSpc>
                <a:spcPct val="90000"/>
              </a:lnSpc>
              <a:spcBef>
                <a:spcPts val="800"/>
              </a:spcBef>
              <a:spcAft>
                <a:spcPts val="0"/>
              </a:spcAft>
              <a:buClr>
                <a:schemeClr val="dk1"/>
              </a:buClr>
              <a:buSzPts val="2160"/>
              <a:buFont typeface="Century Gothic"/>
              <a:buChar char="–"/>
              <a:defRPr>
                <a:latin typeface="Century Gothic"/>
                <a:ea typeface="Century Gothic"/>
                <a:cs typeface="Century Gothic"/>
                <a:sym typeface="Century Gothic"/>
              </a:defRPr>
            </a:lvl2pPr>
            <a:lvl3pPr marL="1371600" lvl="2" indent="-342900" algn="l">
              <a:lnSpc>
                <a:spcPct val="90000"/>
              </a:lnSpc>
              <a:spcBef>
                <a:spcPts val="800"/>
              </a:spcBef>
              <a:spcAft>
                <a:spcPts val="0"/>
              </a:spcAft>
              <a:buClr>
                <a:schemeClr val="dk1"/>
              </a:buClr>
              <a:buSzPts val="1800"/>
              <a:buFont typeface="Century Gothic"/>
              <a:buChar char="•"/>
              <a:defRPr>
                <a:latin typeface="Century Gothic"/>
                <a:ea typeface="Century Gothic"/>
                <a:cs typeface="Century Gothic"/>
                <a:sym typeface="Century Gothic"/>
              </a:defRPr>
            </a:lvl3pPr>
            <a:lvl4pPr marL="1828800" lvl="3" indent="-342900" algn="l">
              <a:lnSpc>
                <a:spcPct val="90000"/>
              </a:lnSpc>
              <a:spcBef>
                <a:spcPts val="800"/>
              </a:spcBef>
              <a:spcAft>
                <a:spcPts val="0"/>
              </a:spcAft>
              <a:buClr>
                <a:schemeClr val="dk1"/>
              </a:buClr>
              <a:buSzPts val="1800"/>
              <a:buChar char="–"/>
              <a:defRPr>
                <a:latin typeface="Century Gothic"/>
                <a:ea typeface="Century Gothic"/>
                <a:cs typeface="Century Gothic"/>
                <a:sym typeface="Century Gothic"/>
              </a:defRPr>
            </a:lvl4pPr>
            <a:lvl5pPr marL="2286000" lvl="4" indent="-342900" algn="l">
              <a:lnSpc>
                <a:spcPct val="90000"/>
              </a:lnSpc>
              <a:spcBef>
                <a:spcPts val="600"/>
              </a:spcBef>
              <a:spcAft>
                <a:spcPts val="0"/>
              </a:spcAft>
              <a:buClr>
                <a:schemeClr val="dk1"/>
              </a:buClr>
              <a:buSzPts val="1800"/>
              <a:buFont typeface="Arial"/>
              <a:buChar char="•"/>
              <a:defRPr>
                <a:latin typeface="Century Gothic"/>
                <a:ea typeface="Century Gothic"/>
                <a:cs typeface="Century Gothic"/>
                <a:sym typeface="Century Gothic"/>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957583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12F18A6-7574-4B75-ADDE-8EDA6BED7635}" type="datetime1">
              <a:rPr lang="en-US" smtClean="0"/>
              <a:t>12/11/2019</a:t>
            </a:fld>
            <a:endParaRPr lang="en-US"/>
          </a:p>
        </p:txBody>
      </p:sp>
      <p:sp>
        <p:nvSpPr>
          <p:cNvPr id="5" name="Footer Placeholder 4"/>
          <p:cNvSpPr>
            <a:spLocks noGrp="1"/>
          </p:cNvSpPr>
          <p:nvPr>
            <p:ph type="ftr" sz="quarter" idx="11"/>
          </p:nvPr>
        </p:nvSpPr>
        <p:spPr/>
        <p:txBody>
          <a:bodyPr/>
          <a:lstStyle/>
          <a:p>
            <a:r>
              <a:rPr lang="en-US"/>
              <a:t>DOE BRN Solid State Tracking  2019</a:t>
            </a:r>
          </a:p>
        </p:txBody>
      </p:sp>
      <p:sp>
        <p:nvSpPr>
          <p:cNvPr id="6" name="Slide Number Placeholder 5"/>
          <p:cNvSpPr>
            <a:spLocks noGrp="1"/>
          </p:cNvSpPr>
          <p:nvPr>
            <p:ph type="sldNum" sz="quarter" idx="12"/>
          </p:nvPr>
        </p:nvSpPr>
        <p:spPr/>
        <p:txBody>
          <a:bodyPr/>
          <a:lstStyle/>
          <a:p>
            <a:fld id="{BFB480C7-85E1-46E7-8636-B73EE8216FB1}" type="slidenum">
              <a:rPr lang="en-US" smtClean="0"/>
              <a:t>‹#›</a:t>
            </a:fld>
            <a:endParaRPr lang="en-US"/>
          </a:p>
        </p:txBody>
      </p:sp>
    </p:spTree>
    <p:extLst>
      <p:ext uri="{BB962C8B-B14F-4D97-AF65-F5344CB8AC3E}">
        <p14:creationId xmlns:p14="http://schemas.microsoft.com/office/powerpoint/2010/main" val="4058519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4D8F3A-6C84-4F57-9732-93ED958BC1ED}" type="datetime1">
              <a:rPr lang="en-US" smtClean="0"/>
              <a:t>12/11/2019</a:t>
            </a:fld>
            <a:endParaRPr lang="en-US"/>
          </a:p>
        </p:txBody>
      </p:sp>
      <p:sp>
        <p:nvSpPr>
          <p:cNvPr id="5" name="Footer Placeholder 4"/>
          <p:cNvSpPr>
            <a:spLocks noGrp="1"/>
          </p:cNvSpPr>
          <p:nvPr>
            <p:ph type="ftr" sz="quarter" idx="11"/>
          </p:nvPr>
        </p:nvSpPr>
        <p:spPr/>
        <p:txBody>
          <a:bodyPr/>
          <a:lstStyle/>
          <a:p>
            <a:r>
              <a:rPr lang="en-US"/>
              <a:t>DOE BRN Solid State Tracking  2019</a:t>
            </a:r>
          </a:p>
        </p:txBody>
      </p:sp>
      <p:sp>
        <p:nvSpPr>
          <p:cNvPr id="6" name="Slide Number Placeholder 5"/>
          <p:cNvSpPr>
            <a:spLocks noGrp="1"/>
          </p:cNvSpPr>
          <p:nvPr>
            <p:ph type="sldNum" sz="quarter" idx="12"/>
          </p:nvPr>
        </p:nvSpPr>
        <p:spPr/>
        <p:txBody>
          <a:bodyPr/>
          <a:lstStyle/>
          <a:p>
            <a:fld id="{BFB480C7-85E1-46E7-8636-B73EE8216FB1}" type="slidenum">
              <a:rPr lang="en-US" smtClean="0"/>
              <a:t>‹#›</a:t>
            </a:fld>
            <a:endParaRPr lang="en-US"/>
          </a:p>
        </p:txBody>
      </p:sp>
    </p:spTree>
    <p:extLst>
      <p:ext uri="{BB962C8B-B14F-4D97-AF65-F5344CB8AC3E}">
        <p14:creationId xmlns:p14="http://schemas.microsoft.com/office/powerpoint/2010/main" val="1892221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C0F59D0-B8A1-4D46-8647-DA2251B01EAF}" type="datetime1">
              <a:rPr lang="en-US" smtClean="0"/>
              <a:t>12/11/2019</a:t>
            </a:fld>
            <a:endParaRPr lang="en-US"/>
          </a:p>
        </p:txBody>
      </p:sp>
      <p:sp>
        <p:nvSpPr>
          <p:cNvPr id="6" name="Footer Placeholder 5"/>
          <p:cNvSpPr>
            <a:spLocks noGrp="1"/>
          </p:cNvSpPr>
          <p:nvPr>
            <p:ph type="ftr" sz="quarter" idx="11"/>
          </p:nvPr>
        </p:nvSpPr>
        <p:spPr/>
        <p:txBody>
          <a:bodyPr/>
          <a:lstStyle/>
          <a:p>
            <a:r>
              <a:rPr lang="en-US"/>
              <a:t>DOE BRN Solid State Tracking  2019</a:t>
            </a:r>
          </a:p>
        </p:txBody>
      </p:sp>
      <p:sp>
        <p:nvSpPr>
          <p:cNvPr id="7" name="Slide Number Placeholder 6"/>
          <p:cNvSpPr>
            <a:spLocks noGrp="1"/>
          </p:cNvSpPr>
          <p:nvPr>
            <p:ph type="sldNum" sz="quarter" idx="12"/>
          </p:nvPr>
        </p:nvSpPr>
        <p:spPr/>
        <p:txBody>
          <a:bodyPr/>
          <a:lstStyle/>
          <a:p>
            <a:fld id="{BFB480C7-85E1-46E7-8636-B73EE8216FB1}" type="slidenum">
              <a:rPr lang="en-US" smtClean="0"/>
              <a:t>‹#›</a:t>
            </a:fld>
            <a:endParaRPr lang="en-US"/>
          </a:p>
        </p:txBody>
      </p:sp>
    </p:spTree>
    <p:extLst>
      <p:ext uri="{BB962C8B-B14F-4D97-AF65-F5344CB8AC3E}">
        <p14:creationId xmlns:p14="http://schemas.microsoft.com/office/powerpoint/2010/main" val="3543414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4E1174-AEF1-4FD4-A628-730D10FEE7DE}" type="datetime1">
              <a:rPr lang="en-US" smtClean="0"/>
              <a:t>12/11/2019</a:t>
            </a:fld>
            <a:endParaRPr lang="en-US"/>
          </a:p>
        </p:txBody>
      </p:sp>
      <p:sp>
        <p:nvSpPr>
          <p:cNvPr id="8" name="Footer Placeholder 7"/>
          <p:cNvSpPr>
            <a:spLocks noGrp="1"/>
          </p:cNvSpPr>
          <p:nvPr>
            <p:ph type="ftr" sz="quarter" idx="11"/>
          </p:nvPr>
        </p:nvSpPr>
        <p:spPr/>
        <p:txBody>
          <a:bodyPr/>
          <a:lstStyle/>
          <a:p>
            <a:r>
              <a:rPr lang="en-US"/>
              <a:t>DOE BRN Solid State Tracking  2019</a:t>
            </a:r>
          </a:p>
        </p:txBody>
      </p:sp>
      <p:sp>
        <p:nvSpPr>
          <p:cNvPr id="9" name="Slide Number Placeholder 8"/>
          <p:cNvSpPr>
            <a:spLocks noGrp="1"/>
          </p:cNvSpPr>
          <p:nvPr>
            <p:ph type="sldNum" sz="quarter" idx="12"/>
          </p:nvPr>
        </p:nvSpPr>
        <p:spPr/>
        <p:txBody>
          <a:bodyPr/>
          <a:lstStyle/>
          <a:p>
            <a:fld id="{BFB480C7-85E1-46E7-8636-B73EE8216FB1}" type="slidenum">
              <a:rPr lang="en-US" smtClean="0"/>
              <a:t>‹#›</a:t>
            </a:fld>
            <a:endParaRPr lang="en-US"/>
          </a:p>
        </p:txBody>
      </p:sp>
    </p:spTree>
    <p:extLst>
      <p:ext uri="{BB962C8B-B14F-4D97-AF65-F5344CB8AC3E}">
        <p14:creationId xmlns:p14="http://schemas.microsoft.com/office/powerpoint/2010/main" val="649183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575CDF2-1FC4-44C0-8077-D013EE82A076}" type="datetime1">
              <a:rPr lang="en-US" smtClean="0"/>
              <a:t>12/11/2019</a:t>
            </a:fld>
            <a:endParaRPr lang="en-US"/>
          </a:p>
        </p:txBody>
      </p:sp>
      <p:sp>
        <p:nvSpPr>
          <p:cNvPr id="4" name="Footer Placeholder 3"/>
          <p:cNvSpPr>
            <a:spLocks noGrp="1"/>
          </p:cNvSpPr>
          <p:nvPr>
            <p:ph type="ftr" sz="quarter" idx="11"/>
          </p:nvPr>
        </p:nvSpPr>
        <p:spPr/>
        <p:txBody>
          <a:bodyPr/>
          <a:lstStyle/>
          <a:p>
            <a:r>
              <a:rPr lang="en-US"/>
              <a:t>DOE BRN Solid State Tracking  2019</a:t>
            </a:r>
          </a:p>
        </p:txBody>
      </p:sp>
      <p:sp>
        <p:nvSpPr>
          <p:cNvPr id="5" name="Slide Number Placeholder 4"/>
          <p:cNvSpPr>
            <a:spLocks noGrp="1"/>
          </p:cNvSpPr>
          <p:nvPr>
            <p:ph type="sldNum" sz="quarter" idx="12"/>
          </p:nvPr>
        </p:nvSpPr>
        <p:spPr/>
        <p:txBody>
          <a:bodyPr/>
          <a:lstStyle/>
          <a:p>
            <a:fld id="{BFB480C7-85E1-46E7-8636-B73EE8216FB1}" type="slidenum">
              <a:rPr lang="en-US" smtClean="0"/>
              <a:t>‹#›</a:t>
            </a:fld>
            <a:endParaRPr lang="en-US"/>
          </a:p>
        </p:txBody>
      </p:sp>
    </p:spTree>
    <p:extLst>
      <p:ext uri="{BB962C8B-B14F-4D97-AF65-F5344CB8AC3E}">
        <p14:creationId xmlns:p14="http://schemas.microsoft.com/office/powerpoint/2010/main" val="2839056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0C216E-9F35-4049-9D9E-94A10359E51A}" type="datetime1">
              <a:rPr lang="en-US" smtClean="0"/>
              <a:t>12/11/2019</a:t>
            </a:fld>
            <a:endParaRPr lang="en-US"/>
          </a:p>
        </p:txBody>
      </p:sp>
      <p:sp>
        <p:nvSpPr>
          <p:cNvPr id="3" name="Footer Placeholder 2"/>
          <p:cNvSpPr>
            <a:spLocks noGrp="1"/>
          </p:cNvSpPr>
          <p:nvPr>
            <p:ph type="ftr" sz="quarter" idx="11"/>
          </p:nvPr>
        </p:nvSpPr>
        <p:spPr/>
        <p:txBody>
          <a:bodyPr/>
          <a:lstStyle/>
          <a:p>
            <a:r>
              <a:rPr lang="en-US"/>
              <a:t>DOE BRN Solid State Tracking  2019</a:t>
            </a:r>
          </a:p>
        </p:txBody>
      </p:sp>
      <p:sp>
        <p:nvSpPr>
          <p:cNvPr id="4" name="Slide Number Placeholder 3"/>
          <p:cNvSpPr>
            <a:spLocks noGrp="1"/>
          </p:cNvSpPr>
          <p:nvPr>
            <p:ph type="sldNum" sz="quarter" idx="12"/>
          </p:nvPr>
        </p:nvSpPr>
        <p:spPr/>
        <p:txBody>
          <a:bodyPr/>
          <a:lstStyle/>
          <a:p>
            <a:fld id="{BFB480C7-85E1-46E7-8636-B73EE8216FB1}" type="slidenum">
              <a:rPr lang="en-US" smtClean="0"/>
              <a:t>‹#›</a:t>
            </a:fld>
            <a:endParaRPr lang="en-US"/>
          </a:p>
        </p:txBody>
      </p:sp>
    </p:spTree>
    <p:extLst>
      <p:ext uri="{BB962C8B-B14F-4D97-AF65-F5344CB8AC3E}">
        <p14:creationId xmlns:p14="http://schemas.microsoft.com/office/powerpoint/2010/main" val="2161939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04B0F32-7D83-4FB8-B66C-918A49F1DCD8}" type="datetime1">
              <a:rPr lang="en-US" smtClean="0"/>
              <a:t>12/11/2019</a:t>
            </a:fld>
            <a:endParaRPr lang="en-US"/>
          </a:p>
        </p:txBody>
      </p:sp>
      <p:sp>
        <p:nvSpPr>
          <p:cNvPr id="6" name="Footer Placeholder 5"/>
          <p:cNvSpPr>
            <a:spLocks noGrp="1"/>
          </p:cNvSpPr>
          <p:nvPr>
            <p:ph type="ftr" sz="quarter" idx="11"/>
          </p:nvPr>
        </p:nvSpPr>
        <p:spPr/>
        <p:txBody>
          <a:bodyPr/>
          <a:lstStyle/>
          <a:p>
            <a:r>
              <a:rPr lang="en-US"/>
              <a:t>DOE BRN Solid State Tracking  2019</a:t>
            </a:r>
          </a:p>
        </p:txBody>
      </p:sp>
      <p:sp>
        <p:nvSpPr>
          <p:cNvPr id="7" name="Slide Number Placeholder 6"/>
          <p:cNvSpPr>
            <a:spLocks noGrp="1"/>
          </p:cNvSpPr>
          <p:nvPr>
            <p:ph type="sldNum" sz="quarter" idx="12"/>
          </p:nvPr>
        </p:nvSpPr>
        <p:spPr/>
        <p:txBody>
          <a:bodyPr/>
          <a:lstStyle/>
          <a:p>
            <a:fld id="{BFB480C7-85E1-46E7-8636-B73EE8216FB1}" type="slidenum">
              <a:rPr lang="en-US" smtClean="0"/>
              <a:t>‹#›</a:t>
            </a:fld>
            <a:endParaRPr lang="en-US"/>
          </a:p>
        </p:txBody>
      </p:sp>
    </p:spTree>
    <p:extLst>
      <p:ext uri="{BB962C8B-B14F-4D97-AF65-F5344CB8AC3E}">
        <p14:creationId xmlns:p14="http://schemas.microsoft.com/office/powerpoint/2010/main" val="814398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494EE65-BEE3-4FF4-8848-EDDE72ED9943}" type="datetime1">
              <a:rPr lang="en-US" smtClean="0"/>
              <a:t>12/11/2019</a:t>
            </a:fld>
            <a:endParaRPr lang="en-US"/>
          </a:p>
        </p:txBody>
      </p:sp>
      <p:sp>
        <p:nvSpPr>
          <p:cNvPr id="6" name="Footer Placeholder 5"/>
          <p:cNvSpPr>
            <a:spLocks noGrp="1"/>
          </p:cNvSpPr>
          <p:nvPr>
            <p:ph type="ftr" sz="quarter" idx="11"/>
          </p:nvPr>
        </p:nvSpPr>
        <p:spPr/>
        <p:txBody>
          <a:bodyPr/>
          <a:lstStyle/>
          <a:p>
            <a:r>
              <a:rPr lang="en-US"/>
              <a:t>DOE BRN Solid State Tracking  2019</a:t>
            </a:r>
          </a:p>
        </p:txBody>
      </p:sp>
      <p:sp>
        <p:nvSpPr>
          <p:cNvPr id="7" name="Slide Number Placeholder 6"/>
          <p:cNvSpPr>
            <a:spLocks noGrp="1"/>
          </p:cNvSpPr>
          <p:nvPr>
            <p:ph type="sldNum" sz="quarter" idx="12"/>
          </p:nvPr>
        </p:nvSpPr>
        <p:spPr/>
        <p:txBody>
          <a:bodyPr/>
          <a:lstStyle/>
          <a:p>
            <a:fld id="{BFB480C7-85E1-46E7-8636-B73EE8216FB1}" type="slidenum">
              <a:rPr lang="en-US" smtClean="0"/>
              <a:t>‹#›</a:t>
            </a:fld>
            <a:endParaRPr lang="en-US"/>
          </a:p>
        </p:txBody>
      </p:sp>
    </p:spTree>
    <p:extLst>
      <p:ext uri="{BB962C8B-B14F-4D97-AF65-F5344CB8AC3E}">
        <p14:creationId xmlns:p14="http://schemas.microsoft.com/office/powerpoint/2010/main" val="1538651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7363B1-D809-47F5-A30E-F1C4E5559416}" type="datetime1">
              <a:rPr lang="en-US" smtClean="0"/>
              <a:t>12/11/2019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DOE BRN Solid State Tracking  2019</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B480C7-85E1-46E7-8636-B73EE8216FB1}" type="slidenum">
              <a:rPr lang="en-US" smtClean="0"/>
              <a:t>‹#›</a:t>
            </a:fld>
            <a:endParaRPr lang="en-US"/>
          </a:p>
        </p:txBody>
      </p:sp>
    </p:spTree>
    <p:extLst>
      <p:ext uri="{BB962C8B-B14F-4D97-AF65-F5344CB8AC3E}">
        <p14:creationId xmlns:p14="http://schemas.microsoft.com/office/powerpoint/2010/main" val="11932444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29768" y="274320"/>
            <a:ext cx="11430000" cy="1014984"/>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3200" b="0" i="0" u="none" strike="noStrike" cap="none">
                <a:solidFill>
                  <a:schemeClr val="dk1"/>
                </a:solidFill>
                <a:latin typeface="Century Gothic"/>
                <a:ea typeface="Century Gothic"/>
                <a:cs typeface="Century Gothic"/>
                <a:sym typeface="Century Gothic"/>
              </a:defRPr>
            </a:lvl1pPr>
            <a:lvl2pPr marR="0" lvl="1"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2pPr>
            <a:lvl3pPr marR="0" lvl="2"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3pPr>
            <a:lvl4pPr marR="0" lvl="3"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4pPr>
            <a:lvl5pPr marR="0" lvl="4"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5pPr>
            <a:lvl6pPr marR="0" lvl="5"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6pPr>
            <a:lvl7pPr marR="0" lvl="6"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7pPr>
            <a:lvl8pPr marR="0" lvl="7"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8pPr>
            <a:lvl9pPr marR="0" lvl="8"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9pPr>
          </a:lstStyle>
          <a:p>
            <a:endParaRPr/>
          </a:p>
        </p:txBody>
      </p:sp>
      <p:sp>
        <p:nvSpPr>
          <p:cNvPr id="11" name="Google Shape;11;p1"/>
          <p:cNvSpPr txBox="1">
            <a:spLocks noGrp="1"/>
          </p:cNvSpPr>
          <p:nvPr>
            <p:ph type="body" idx="1"/>
          </p:nvPr>
        </p:nvSpPr>
        <p:spPr>
          <a:xfrm>
            <a:off x="451614" y="1650029"/>
            <a:ext cx="11419468" cy="4040923"/>
          </a:xfrm>
          <a:prstGeom prst="rect">
            <a:avLst/>
          </a:prstGeom>
          <a:noFill/>
          <a:ln>
            <a:noFill/>
          </a:ln>
        </p:spPr>
        <p:txBody>
          <a:bodyPr spcFirstLastPara="1" wrap="square" lIns="91425" tIns="45700" rIns="91425" bIns="45700" anchor="t" anchorCtr="0">
            <a:noAutofit/>
          </a:bodyPr>
          <a:lstStyle>
            <a:lvl1pPr marL="457200" marR="0" lvl="0" indent="-388620" algn="l" rtl="0">
              <a:lnSpc>
                <a:spcPct val="90000"/>
              </a:lnSpc>
              <a:spcBef>
                <a:spcPts val="1400"/>
              </a:spcBef>
              <a:spcAft>
                <a:spcPts val="0"/>
              </a:spcAft>
              <a:buClr>
                <a:schemeClr val="dk1"/>
              </a:buClr>
              <a:buSzPts val="2520"/>
              <a:buFont typeface="Century Gothic"/>
              <a:buChar char="•"/>
              <a:defRPr sz="2800" b="0" i="0" u="none" strike="noStrike" cap="none">
                <a:solidFill>
                  <a:schemeClr val="dk1"/>
                </a:solidFill>
                <a:latin typeface="Century Gothic"/>
                <a:ea typeface="Century Gothic"/>
                <a:cs typeface="Century Gothic"/>
                <a:sym typeface="Century Gothic"/>
              </a:defRPr>
            </a:lvl1pPr>
            <a:lvl2pPr marL="914400" marR="0" lvl="1" indent="-365760" algn="l" rtl="0">
              <a:lnSpc>
                <a:spcPct val="90000"/>
              </a:lnSpc>
              <a:spcBef>
                <a:spcPts val="800"/>
              </a:spcBef>
              <a:spcAft>
                <a:spcPts val="0"/>
              </a:spcAft>
              <a:buClr>
                <a:schemeClr val="dk1"/>
              </a:buClr>
              <a:buSzPts val="2160"/>
              <a:buFont typeface="Century Gothic"/>
              <a:buChar char="–"/>
              <a:defRPr sz="2400" b="0" i="0" u="none" strike="noStrike" cap="none">
                <a:solidFill>
                  <a:schemeClr val="dk1"/>
                </a:solidFill>
                <a:latin typeface="Century Gothic"/>
                <a:ea typeface="Century Gothic"/>
                <a:cs typeface="Century Gothic"/>
                <a:sym typeface="Century Gothic"/>
              </a:defRPr>
            </a:lvl2pPr>
            <a:lvl3pPr marL="1371600" marR="0" lvl="2" indent="-342900" algn="l" rtl="0">
              <a:lnSpc>
                <a:spcPct val="90000"/>
              </a:lnSpc>
              <a:spcBef>
                <a:spcPts val="800"/>
              </a:spcBef>
              <a:spcAft>
                <a:spcPts val="0"/>
              </a:spcAft>
              <a:buClr>
                <a:schemeClr val="dk1"/>
              </a:buClr>
              <a:buSzPts val="1800"/>
              <a:buFont typeface="Century Gothic"/>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8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1"/>
          <p:cNvSpPr/>
          <p:nvPr/>
        </p:nvSpPr>
        <p:spPr>
          <a:xfrm flipH="1">
            <a:off x="-4391" y="6626132"/>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900" b="0" i="0" u="none" strike="noStrike" cap="none">
                <a:solidFill>
                  <a:schemeClr val="lt1"/>
                </a:solidFill>
                <a:latin typeface="Century Gothic"/>
                <a:ea typeface="Century Gothic"/>
                <a:cs typeface="Century Gothic"/>
                <a:sym typeface="Century Gothic"/>
              </a:rPr>
              <a:t>‹#›</a:t>
            </a:fld>
            <a:endParaRPr sz="900" b="0" i="0" u="none" strike="noStrike" cap="none">
              <a:solidFill>
                <a:schemeClr val="lt1"/>
              </a:solidFill>
              <a:latin typeface="Century Gothic"/>
              <a:ea typeface="Century Gothic"/>
              <a:cs typeface="Century Gothic"/>
              <a:sym typeface="Century Gothic"/>
            </a:endParaRPr>
          </a:p>
        </p:txBody>
      </p:sp>
      <p:sp>
        <p:nvSpPr>
          <p:cNvPr id="13" name="Google Shape;13;p1"/>
          <p:cNvSpPr/>
          <p:nvPr/>
        </p:nvSpPr>
        <p:spPr>
          <a:xfrm>
            <a:off x="0" y="320040"/>
            <a:ext cx="274320" cy="6537959"/>
          </a:xfrm>
          <a:prstGeom prst="rect">
            <a:avLst/>
          </a:prstGeom>
          <a:solidFill>
            <a:schemeClr val="dk2"/>
          </a:solidFill>
          <a:ln w="9525" cap="flat" cmpd="sng">
            <a:solidFill>
              <a:srgbClr val="000000"/>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800" b="0" i="0" u="none" strike="noStrike" cap="none">
              <a:solidFill>
                <a:schemeClr val="dk1"/>
              </a:solidFill>
              <a:latin typeface="Arial"/>
              <a:ea typeface="Arial"/>
              <a:cs typeface="Arial"/>
              <a:sym typeface="Arial"/>
            </a:endParaRPr>
          </a:p>
        </p:txBody>
      </p:sp>
      <p:sp>
        <p:nvSpPr>
          <p:cNvPr id="14" name="Google Shape;14;p1"/>
          <p:cNvSpPr/>
          <p:nvPr/>
        </p:nvSpPr>
        <p:spPr>
          <a:xfrm flipH="1">
            <a:off x="-4391" y="6616607"/>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900" b="0" i="0" u="none" strike="noStrike" cap="none">
                <a:solidFill>
                  <a:schemeClr val="lt1"/>
                </a:solidFill>
                <a:latin typeface="Century Gothic"/>
                <a:ea typeface="Century Gothic"/>
                <a:cs typeface="Century Gothic"/>
                <a:sym typeface="Century Gothic"/>
              </a:rPr>
              <a:t>‹#›</a:t>
            </a:fld>
            <a:endParaRPr sz="900" b="0" i="0" u="none" strike="noStrike" cap="none">
              <a:solidFill>
                <a:schemeClr val="lt1"/>
              </a:solidFill>
              <a:latin typeface="Century Gothic"/>
              <a:ea typeface="Century Gothic"/>
              <a:cs typeface="Century Gothic"/>
              <a:sym typeface="Century Gothic"/>
            </a:endParaRPr>
          </a:p>
        </p:txBody>
      </p:sp>
      <p:sp>
        <p:nvSpPr>
          <p:cNvPr id="15" name="Google Shape;15;p1"/>
          <p:cNvSpPr txBox="1"/>
          <p:nvPr/>
        </p:nvSpPr>
        <p:spPr>
          <a:xfrm>
            <a:off x="8010282" y="6583680"/>
            <a:ext cx="3860800" cy="182562"/>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000" b="0" i="0" u="none" strike="noStrike" cap="none">
                <a:solidFill>
                  <a:srgbClr val="BFBFBF"/>
                </a:solidFill>
                <a:latin typeface="Century Gothic"/>
                <a:ea typeface="Century Gothic"/>
                <a:cs typeface="Century Gothic"/>
                <a:sym typeface="Century Gothic"/>
              </a:rPr>
              <a:t>  </a:t>
            </a:r>
            <a:endParaRPr/>
          </a:p>
        </p:txBody>
      </p:sp>
    </p:spTree>
    <p:extLst>
      <p:ext uri="{BB962C8B-B14F-4D97-AF65-F5344CB8AC3E}">
        <p14:creationId xmlns:p14="http://schemas.microsoft.com/office/powerpoint/2010/main" val="263618671"/>
      </p:ext>
    </p:extLst>
  </p:cSld>
  <p:clrMap bg1="lt1" tx1="dk1" bg2="dk2" tx2="lt2" accent1="accent1" accent2="accent2" accent3="accent3" accent4="accent4" accent5="accent5" accent6="accent6" hlink="hlink" folHlink="folHlink"/>
  <p:sldLayoutIdLst>
    <p:sldLayoutId id="214748368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D5ECB-DD8D-478A-92DE-FAAFAAE07AB8}"/>
              </a:ext>
            </a:extLst>
          </p:cNvPr>
          <p:cNvSpPr>
            <a:spLocks noGrp="1"/>
          </p:cNvSpPr>
          <p:nvPr>
            <p:ph type="ctrTitle"/>
          </p:nvPr>
        </p:nvSpPr>
        <p:spPr>
          <a:xfrm>
            <a:off x="2209800" y="5287088"/>
            <a:ext cx="7772400" cy="811540"/>
          </a:xfrm>
        </p:spPr>
        <p:txBody>
          <a:bodyPr>
            <a:normAutofit fontScale="90000"/>
          </a:bodyPr>
          <a:lstStyle/>
          <a:p>
            <a:pPr>
              <a:spcBef>
                <a:spcPts val="1000"/>
              </a:spcBef>
            </a:pPr>
            <a:r>
              <a:rPr lang="en-US" sz="5400" dirty="0"/>
              <a:t>DOE BRN Study</a:t>
            </a:r>
            <a:br>
              <a:rPr lang="en-US" sz="5400" dirty="0"/>
            </a:br>
            <a:r>
              <a:rPr lang="en-US" sz="5400" dirty="0"/>
              <a:t>Solid State Tracking</a:t>
            </a:r>
            <a:br>
              <a:rPr lang="en-US" sz="5400" dirty="0"/>
            </a:br>
            <a:br>
              <a:rPr lang="en-US" sz="5400" dirty="0"/>
            </a:br>
            <a:r>
              <a:rPr lang="en-US" sz="2700" dirty="0">
                <a:solidFill>
                  <a:prstClr val="black"/>
                </a:solidFill>
                <a:latin typeface="Calibri" panose="020F0502020204030204"/>
                <a:ea typeface="+mn-ea"/>
                <a:cs typeface="+mn-cs"/>
              </a:rPr>
              <a:t>Marina </a:t>
            </a:r>
            <a:r>
              <a:rPr lang="en-US" sz="2700" dirty="0" err="1">
                <a:solidFill>
                  <a:prstClr val="black"/>
                </a:solidFill>
                <a:latin typeface="Calibri" panose="020F0502020204030204"/>
                <a:ea typeface="+mn-ea"/>
                <a:cs typeface="+mn-cs"/>
              </a:rPr>
              <a:t>Artuso</a:t>
            </a:r>
            <a:r>
              <a:rPr lang="en-US" sz="2700" dirty="0">
                <a:solidFill>
                  <a:prstClr val="black"/>
                </a:solidFill>
                <a:latin typeface="Calibri" panose="020F0502020204030204"/>
                <a:ea typeface="+mn-ea"/>
                <a:cs typeface="+mn-cs"/>
              </a:rPr>
              <a:t>, Syracuse, </a:t>
            </a:r>
            <a:br>
              <a:rPr lang="en-US" sz="2700" dirty="0">
                <a:solidFill>
                  <a:prstClr val="black"/>
                </a:solidFill>
                <a:latin typeface="Calibri" panose="020F0502020204030204"/>
                <a:ea typeface="+mn-ea"/>
                <a:cs typeface="+mn-cs"/>
              </a:rPr>
            </a:br>
            <a:r>
              <a:rPr lang="en-US" sz="2700" dirty="0">
                <a:solidFill>
                  <a:prstClr val="black"/>
                </a:solidFill>
                <a:latin typeface="Calibri" panose="020F0502020204030204"/>
                <a:ea typeface="+mn-ea"/>
                <a:cs typeface="+mn-cs"/>
              </a:rPr>
              <a:t>Carl Haber, LBNL</a:t>
            </a:r>
            <a:br>
              <a:rPr lang="en-US" sz="2700" dirty="0">
                <a:solidFill>
                  <a:prstClr val="black"/>
                </a:solidFill>
                <a:latin typeface="Calibri" panose="020F0502020204030204"/>
                <a:ea typeface="+mn-ea"/>
                <a:cs typeface="+mn-cs"/>
              </a:rPr>
            </a:br>
            <a:r>
              <a:rPr lang="en-US" sz="2700" dirty="0">
                <a:solidFill>
                  <a:prstClr val="black"/>
                </a:solidFill>
                <a:latin typeface="Calibri" panose="020F0502020204030204"/>
                <a:ea typeface="+mn-ea"/>
                <a:cs typeface="+mn-cs"/>
              </a:rPr>
              <a:t>co-</a:t>
            </a:r>
            <a:r>
              <a:rPr lang="en-US" sz="2700" dirty="0" err="1">
                <a:solidFill>
                  <a:prstClr val="black"/>
                </a:solidFill>
                <a:latin typeface="Calibri" panose="020F0502020204030204"/>
                <a:ea typeface="+mn-ea"/>
                <a:cs typeface="+mn-cs"/>
              </a:rPr>
              <a:t>convenors</a:t>
            </a:r>
            <a:br>
              <a:rPr lang="en-US" sz="2700" dirty="0">
                <a:solidFill>
                  <a:prstClr val="black"/>
                </a:solidFill>
                <a:latin typeface="Calibri" panose="020F0502020204030204"/>
                <a:ea typeface="+mn-ea"/>
                <a:cs typeface="+mn-cs"/>
              </a:rPr>
            </a:br>
            <a:r>
              <a:rPr lang="en-US" sz="2700" dirty="0">
                <a:solidFill>
                  <a:prstClr val="black"/>
                </a:solidFill>
                <a:latin typeface="Calibri" panose="020F0502020204030204"/>
                <a:ea typeface="+mn-ea"/>
                <a:cs typeface="+mn-cs"/>
              </a:rPr>
              <a:t>Petra Merkel FNAL</a:t>
            </a:r>
            <a:br>
              <a:rPr lang="en-US" sz="2700" dirty="0">
                <a:solidFill>
                  <a:prstClr val="black"/>
                </a:solidFill>
                <a:latin typeface="Calibri" panose="020F0502020204030204"/>
                <a:ea typeface="+mn-ea"/>
                <a:cs typeface="+mn-cs"/>
              </a:rPr>
            </a:br>
            <a:r>
              <a:rPr lang="en-US" sz="2700" dirty="0">
                <a:solidFill>
                  <a:prstClr val="black"/>
                </a:solidFill>
                <a:latin typeface="Calibri" panose="020F0502020204030204"/>
                <a:ea typeface="+mn-ea"/>
                <a:cs typeface="+mn-cs"/>
              </a:rPr>
              <a:t>Alessandro </a:t>
            </a:r>
            <a:r>
              <a:rPr lang="en-US" sz="2700" dirty="0" err="1">
                <a:solidFill>
                  <a:prstClr val="black"/>
                </a:solidFill>
                <a:latin typeface="Calibri" panose="020F0502020204030204"/>
                <a:ea typeface="+mn-ea"/>
                <a:cs typeface="+mn-cs"/>
              </a:rPr>
              <a:t>Tricoli</a:t>
            </a:r>
            <a:r>
              <a:rPr lang="en-US" sz="2700" dirty="0">
                <a:solidFill>
                  <a:prstClr val="black"/>
                </a:solidFill>
                <a:latin typeface="Calibri" panose="020F0502020204030204"/>
                <a:ea typeface="+mn-ea"/>
                <a:cs typeface="+mn-cs"/>
              </a:rPr>
              <a:t> BNL</a:t>
            </a:r>
            <a:br>
              <a:rPr lang="en-US" sz="2900" dirty="0">
                <a:solidFill>
                  <a:prstClr val="black"/>
                </a:solidFill>
                <a:latin typeface="Calibri" panose="020F0502020204030204"/>
                <a:ea typeface="+mn-ea"/>
                <a:cs typeface="+mn-cs"/>
              </a:rPr>
            </a:br>
            <a:endParaRPr lang="en-US" sz="5400" dirty="0"/>
          </a:p>
        </p:txBody>
      </p:sp>
      <p:sp>
        <p:nvSpPr>
          <p:cNvPr id="4" name="Date Placeholder 3">
            <a:extLst>
              <a:ext uri="{FF2B5EF4-FFF2-40B4-BE49-F238E27FC236}">
                <a16:creationId xmlns:a16="http://schemas.microsoft.com/office/drawing/2014/main" id="{3A79AD3A-95F7-42C2-A03F-1AFE421EF576}"/>
              </a:ext>
            </a:extLst>
          </p:cNvPr>
          <p:cNvSpPr>
            <a:spLocks noGrp="1"/>
          </p:cNvSpPr>
          <p:nvPr>
            <p:ph type="dt" sz="half" idx="10"/>
          </p:nvPr>
        </p:nvSpPr>
        <p:spPr/>
        <p:txBody>
          <a:bodyPr/>
          <a:lstStyle/>
          <a:p>
            <a:fld id="{460010C0-8830-436F-8B1A-D157ED5D03B8}" type="datetime1">
              <a:rPr lang="en-US" smtClean="0"/>
              <a:t>12/13/2019</a:t>
            </a:fld>
            <a:endParaRPr lang="en-US"/>
          </a:p>
        </p:txBody>
      </p:sp>
      <p:sp>
        <p:nvSpPr>
          <p:cNvPr id="5" name="Footer Placeholder 4">
            <a:extLst>
              <a:ext uri="{FF2B5EF4-FFF2-40B4-BE49-F238E27FC236}">
                <a16:creationId xmlns:a16="http://schemas.microsoft.com/office/drawing/2014/main" id="{0EDDC3EB-3D1D-4FE1-BAA0-4171EE282818}"/>
              </a:ext>
            </a:extLst>
          </p:cNvPr>
          <p:cNvSpPr>
            <a:spLocks noGrp="1"/>
          </p:cNvSpPr>
          <p:nvPr>
            <p:ph type="ftr" sz="quarter" idx="11"/>
          </p:nvPr>
        </p:nvSpPr>
        <p:spPr/>
        <p:txBody>
          <a:bodyPr/>
          <a:lstStyle/>
          <a:p>
            <a:r>
              <a:rPr lang="en-US"/>
              <a:t>DOE BRN Solid State Tracking  2019</a:t>
            </a:r>
          </a:p>
        </p:txBody>
      </p:sp>
      <p:sp>
        <p:nvSpPr>
          <p:cNvPr id="6" name="Slide Number Placeholder 5">
            <a:extLst>
              <a:ext uri="{FF2B5EF4-FFF2-40B4-BE49-F238E27FC236}">
                <a16:creationId xmlns:a16="http://schemas.microsoft.com/office/drawing/2014/main" id="{B1E420E3-6850-4D96-8CA1-EF004D9A2A88}"/>
              </a:ext>
            </a:extLst>
          </p:cNvPr>
          <p:cNvSpPr>
            <a:spLocks noGrp="1"/>
          </p:cNvSpPr>
          <p:nvPr>
            <p:ph type="sldNum" sz="quarter" idx="12"/>
          </p:nvPr>
        </p:nvSpPr>
        <p:spPr/>
        <p:txBody>
          <a:bodyPr/>
          <a:lstStyle/>
          <a:p>
            <a:fld id="{BFB480C7-85E1-46E7-8636-B73EE8216FB1}" type="slidenum">
              <a:rPr lang="en-US" smtClean="0"/>
              <a:t>1</a:t>
            </a:fld>
            <a:endParaRPr lang="en-US"/>
          </a:p>
        </p:txBody>
      </p:sp>
    </p:spTree>
    <p:extLst>
      <p:ext uri="{BB962C8B-B14F-4D97-AF65-F5344CB8AC3E}">
        <p14:creationId xmlns:p14="http://schemas.microsoft.com/office/powerpoint/2010/main" val="3971723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29AF110-555E-4777-AB22-1CEA7F566806}"/>
              </a:ext>
            </a:extLst>
          </p:cNvPr>
          <p:cNvSpPr>
            <a:spLocks noGrp="1"/>
          </p:cNvSpPr>
          <p:nvPr>
            <p:ph type="dt" sz="half" idx="10"/>
          </p:nvPr>
        </p:nvSpPr>
        <p:spPr/>
        <p:txBody>
          <a:bodyPr/>
          <a:lstStyle/>
          <a:p>
            <a:fld id="{312F18A6-7574-4B75-ADDE-8EDA6BED7635}" type="datetime1">
              <a:rPr lang="en-US" smtClean="0"/>
              <a:t>12/13/2019</a:t>
            </a:fld>
            <a:endParaRPr lang="en-US"/>
          </a:p>
        </p:txBody>
      </p:sp>
      <p:sp>
        <p:nvSpPr>
          <p:cNvPr id="5" name="Footer Placeholder 4">
            <a:extLst>
              <a:ext uri="{FF2B5EF4-FFF2-40B4-BE49-F238E27FC236}">
                <a16:creationId xmlns:a16="http://schemas.microsoft.com/office/drawing/2014/main" id="{EC116FD2-601A-4455-9DCA-7EC12AB414BF}"/>
              </a:ext>
            </a:extLst>
          </p:cNvPr>
          <p:cNvSpPr>
            <a:spLocks noGrp="1"/>
          </p:cNvSpPr>
          <p:nvPr>
            <p:ph type="ftr" sz="quarter" idx="11"/>
          </p:nvPr>
        </p:nvSpPr>
        <p:spPr/>
        <p:txBody>
          <a:bodyPr/>
          <a:lstStyle/>
          <a:p>
            <a:r>
              <a:rPr lang="en-US"/>
              <a:t>DOE BRN Solid State Tracking  2019</a:t>
            </a:r>
          </a:p>
        </p:txBody>
      </p:sp>
      <p:sp>
        <p:nvSpPr>
          <p:cNvPr id="6" name="Slide Number Placeholder 5">
            <a:extLst>
              <a:ext uri="{FF2B5EF4-FFF2-40B4-BE49-F238E27FC236}">
                <a16:creationId xmlns:a16="http://schemas.microsoft.com/office/drawing/2014/main" id="{132A8FF4-2D23-4E69-BAB5-A4984135B76D}"/>
              </a:ext>
            </a:extLst>
          </p:cNvPr>
          <p:cNvSpPr>
            <a:spLocks noGrp="1"/>
          </p:cNvSpPr>
          <p:nvPr>
            <p:ph type="sldNum" sz="quarter" idx="12"/>
          </p:nvPr>
        </p:nvSpPr>
        <p:spPr/>
        <p:txBody>
          <a:bodyPr/>
          <a:lstStyle/>
          <a:p>
            <a:fld id="{BFB480C7-85E1-46E7-8636-B73EE8216FB1}" type="slidenum">
              <a:rPr lang="en-US" smtClean="0"/>
              <a:t>10</a:t>
            </a:fld>
            <a:endParaRPr lang="en-US"/>
          </a:p>
        </p:txBody>
      </p:sp>
      <p:sp>
        <p:nvSpPr>
          <p:cNvPr id="7" name="Rectangle 6">
            <a:extLst>
              <a:ext uri="{FF2B5EF4-FFF2-40B4-BE49-F238E27FC236}">
                <a16:creationId xmlns:a16="http://schemas.microsoft.com/office/drawing/2014/main" id="{D5134A6C-2E50-48F6-B772-612910568705}"/>
              </a:ext>
            </a:extLst>
          </p:cNvPr>
          <p:cNvSpPr/>
          <p:nvPr/>
        </p:nvSpPr>
        <p:spPr>
          <a:xfrm>
            <a:off x="220718" y="103896"/>
            <a:ext cx="11855668" cy="6678751"/>
          </a:xfrm>
          <a:prstGeom prst="rect">
            <a:avLst/>
          </a:prstGeom>
        </p:spPr>
        <p:txBody>
          <a:bodyPr wrap="square">
            <a:spAutoFit/>
          </a:bodyPr>
          <a:lstStyle/>
          <a:p>
            <a:pPr algn="just"/>
            <a:r>
              <a:rPr lang="en-US" sz="1200" b="1" dirty="0">
                <a:solidFill>
                  <a:srgbClr val="000000"/>
                </a:solidFill>
                <a:latin typeface="Arial" panose="020B0604020202020204" pitchFamily="34" charset="0"/>
              </a:rPr>
              <a:t>PRD3: Realize scalable ``irreducible mass" trackers:</a:t>
            </a:r>
            <a:r>
              <a:rPr lang="en-US" sz="1200" i="1" dirty="0">
                <a:solidFill>
                  <a:srgbClr val="000000"/>
                </a:solidFill>
                <a:latin typeface="Arial" panose="020B0604020202020204" pitchFamily="34" charset="0"/>
              </a:rPr>
              <a:t>  </a:t>
            </a:r>
            <a:r>
              <a:rPr lang="en-US" sz="1200" dirty="0">
                <a:solidFill>
                  <a:srgbClr val="000000"/>
                </a:solidFill>
                <a:latin typeface="Arial" panose="020B0604020202020204" pitchFamily="34" charset="0"/>
              </a:rPr>
              <a:t>The specific characteristics of a future linear or circular lepton collider suggest that dramatic reductions in detector mass may be required, as well as reduced pixel geometry. Aspects of this have been discussed for over ten years already and include pulsed power, gas cooling, and thinned monolithic sensors.  As ultimately realized, this could represent a true mass-minimized, or “irreducible mass tracker," namely, a tracker whose mass budget is reduced to the active mass of the sensor, optimized for high resolution. Such a development would rely, more extensively than in the past, on commercial fabrication, and might lead to significant cost reductions and accelerated fabrication schedules.  This approach, while primarily targeting lepton and heavy ion machines, would also benefit a hadron collider detector, if sufficiently fast and radiation hard.  </a:t>
            </a:r>
            <a:endParaRPr lang="en-US" sz="2000" dirty="0"/>
          </a:p>
          <a:p>
            <a:pPr algn="just"/>
            <a:br>
              <a:rPr lang="en-US" sz="2000" dirty="0"/>
            </a:br>
            <a:r>
              <a:rPr lang="en-US" sz="1200" dirty="0">
                <a:solidFill>
                  <a:srgbClr val="000000"/>
                </a:solidFill>
                <a:latin typeface="Arial" panose="020B0604020202020204" pitchFamily="34" charset="0"/>
              </a:rPr>
              <a:t>These considerations lead to the following thrusts:</a:t>
            </a:r>
            <a:endParaRPr lang="en-US" sz="2000" dirty="0"/>
          </a:p>
          <a:p>
            <a:pPr algn="just" fontAlgn="base">
              <a:buFont typeface="+mj-lt"/>
              <a:buAutoNum type="arabicPeriod"/>
            </a:pPr>
            <a:r>
              <a:rPr lang="en-US" sz="1200" dirty="0">
                <a:solidFill>
                  <a:srgbClr val="000000"/>
                </a:solidFill>
                <a:latin typeface="Arial" panose="020B0604020202020204" pitchFamily="34" charset="0"/>
              </a:rPr>
              <a:t>Highly integrated monolithic, active sensors</a:t>
            </a:r>
          </a:p>
          <a:p>
            <a:pPr algn="just" fontAlgn="base">
              <a:buFont typeface="+mj-lt"/>
              <a:buAutoNum type="arabicPeriod"/>
            </a:pPr>
            <a:r>
              <a:rPr lang="en-US" sz="1200" dirty="0">
                <a:solidFill>
                  <a:srgbClr val="000000"/>
                </a:solidFill>
                <a:latin typeface="Arial" panose="020B0604020202020204" pitchFamily="34" charset="0"/>
              </a:rPr>
              <a:t>Scaling of low-mass detector systems: integrated services, power management, cooling, data flow, and multiplexing</a:t>
            </a:r>
          </a:p>
          <a:p>
            <a:pPr algn="just" fontAlgn="base">
              <a:buFont typeface="+mj-lt"/>
              <a:buAutoNum type="arabicPeriod"/>
            </a:pPr>
            <a:r>
              <a:rPr lang="en-US" sz="1200" dirty="0">
                <a:solidFill>
                  <a:srgbClr val="000000"/>
                </a:solidFill>
                <a:latin typeface="Arial" panose="020B0604020202020204" pitchFamily="34" charset="0"/>
              </a:rPr>
              <a:t>Systems for special applications: space-based tracking detectors</a:t>
            </a:r>
          </a:p>
          <a:p>
            <a:pPr algn="just"/>
            <a:br>
              <a:rPr lang="en-US" sz="2000" dirty="0"/>
            </a:br>
            <a:r>
              <a:rPr lang="en-US" sz="1200" dirty="0">
                <a:solidFill>
                  <a:srgbClr val="000000"/>
                </a:solidFill>
                <a:latin typeface="Arial" panose="020B0604020202020204" pitchFamily="34" charset="0"/>
              </a:rPr>
              <a:t>Progress on the first thrust is very topical. In recent years, a new generation of monolithic active pixel devices has been proposed and prototyped. These can be fabricated in certain commercially available CMOS processes. Indeed, they have been successfully deployed, as first generation devices, already in the STAR Heavy Flavor Tracker at the BNL RHIC facility and are in fabrication for the ALICE ITS system for use in heavy ion collisions at the LHC. ALICE employs 10 m</a:t>
            </a:r>
            <a:r>
              <a:rPr lang="en-US" sz="1200" baseline="30000" dirty="0">
                <a:solidFill>
                  <a:srgbClr val="000000"/>
                </a:solidFill>
                <a:latin typeface="Arial" panose="020B0604020202020204" pitchFamily="34" charset="0"/>
              </a:rPr>
              <a:t>2</a:t>
            </a:r>
            <a:r>
              <a:rPr lang="en-US" sz="1200" dirty="0">
                <a:solidFill>
                  <a:srgbClr val="000000"/>
                </a:solidFill>
                <a:latin typeface="Arial" panose="020B0604020202020204" pitchFamily="34" charset="0"/>
              </a:rPr>
              <a:t> of industrially thinned sensors, comprised of 24,000 MAPS chips with 12.5 </a:t>
            </a:r>
            <a:r>
              <a:rPr lang="en-US" sz="1200" dirty="0" err="1">
                <a:solidFill>
                  <a:srgbClr val="000000"/>
                </a:solidFill>
                <a:latin typeface="Arial" panose="020B0604020202020204" pitchFamily="34" charset="0"/>
              </a:rPr>
              <a:t>Gpixels</a:t>
            </a:r>
            <a:r>
              <a:rPr lang="en-US" sz="1200" dirty="0">
                <a:solidFill>
                  <a:srgbClr val="000000"/>
                </a:solidFill>
                <a:latin typeface="Arial" panose="020B0604020202020204" pitchFamily="34" charset="0"/>
              </a:rPr>
              <a:t>.  This shows that large scale production of “irreducible mass trackers" is possible.   Second generation monolithic active pixel sensors are also an area of vigorous research.  Initially, by relying on charge collection by diffusion, they were not applicable to high luminosity hadron colliders.  More recently, architectures based upon high voltage or high resistivity commercial CMOS have been utilized. The resulting devices already meet specifications for the outer radii at the HL-LHC.</a:t>
            </a:r>
            <a:endParaRPr lang="en-US" sz="2000" dirty="0"/>
          </a:p>
          <a:p>
            <a:pPr algn="just"/>
            <a:br>
              <a:rPr lang="en-US" sz="2000" dirty="0"/>
            </a:br>
            <a:r>
              <a:rPr lang="en-US" sz="1200" dirty="0">
                <a:solidFill>
                  <a:srgbClr val="000000"/>
                </a:solidFill>
                <a:latin typeface="Arial" panose="020B0604020202020204" pitchFamily="34" charset="0"/>
              </a:rPr>
              <a:t>A full scale mass minimized tracker would be a significant step beyond the current examples.   In any case, these developments are strongly coupled to evolving commercial IC process and their continued availability.  It is critical that the community continues a vigorous program in MAPS, and related mass-minimizing technologies, going forward.  While the ALICE development is tremendously impressive, the HEP community needs to demonstrate even more demanding applications of mass-minimized detector systems in running experiments before a system of several hundred square meters could be built.</a:t>
            </a:r>
            <a:endParaRPr lang="en-US" sz="2000" dirty="0"/>
          </a:p>
          <a:p>
            <a:pPr algn="just"/>
            <a:br>
              <a:rPr lang="en-US" sz="2000" dirty="0"/>
            </a:br>
            <a:r>
              <a:rPr lang="en-US" sz="1200" dirty="0">
                <a:solidFill>
                  <a:srgbClr val="000000"/>
                </a:solidFill>
                <a:latin typeface="Arial" panose="020B0604020202020204" pitchFamily="34" charset="0"/>
              </a:rPr>
              <a:t>Beyond the demonstration of a minimal-mass active sensor, the second thrust addresses the remainder of the system. A substantial component of the material budget of current tracking detectors is in services, such as cables, data and power transmission, cooling and the support structure. Together with the minimization of the material in the sensors and front-end electronics, it is crucial to reduce the mass of all these components. In some cases this is only achievable by developing transformative technologies, for example embedded 3D micro-channels for cooling and data transmission into the support structure, and wireless power and data transmission.</a:t>
            </a:r>
            <a:endParaRPr lang="en-US" sz="2000" dirty="0"/>
          </a:p>
          <a:p>
            <a:br>
              <a:rPr lang="en-US" sz="2000" dirty="0"/>
            </a:br>
            <a:endParaRPr lang="en-US" sz="2000" dirty="0"/>
          </a:p>
        </p:txBody>
      </p:sp>
    </p:spTree>
    <p:extLst>
      <p:ext uri="{BB962C8B-B14F-4D97-AF65-F5344CB8AC3E}">
        <p14:creationId xmlns:p14="http://schemas.microsoft.com/office/powerpoint/2010/main" val="1029514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F008A-7C82-4C27-90FC-09B6FB1DD665}"/>
              </a:ext>
            </a:extLst>
          </p:cNvPr>
          <p:cNvSpPr>
            <a:spLocks noGrp="1"/>
          </p:cNvSpPr>
          <p:nvPr>
            <p:ph type="title"/>
          </p:nvPr>
        </p:nvSpPr>
        <p:spPr/>
        <p:txBody>
          <a:bodyPr/>
          <a:lstStyle/>
          <a:p>
            <a:pPr algn="ctr"/>
            <a:r>
              <a:rPr lang="en-US" dirty="0"/>
              <a:t>Other Considerations</a:t>
            </a:r>
          </a:p>
        </p:txBody>
      </p:sp>
      <p:sp>
        <p:nvSpPr>
          <p:cNvPr id="3" name="Content Placeholder 2">
            <a:extLst>
              <a:ext uri="{FF2B5EF4-FFF2-40B4-BE49-F238E27FC236}">
                <a16:creationId xmlns:a16="http://schemas.microsoft.com/office/drawing/2014/main" id="{2851B60B-FB6B-4D0F-AEA8-A91948288859}"/>
              </a:ext>
            </a:extLst>
          </p:cNvPr>
          <p:cNvSpPr>
            <a:spLocks noGrp="1"/>
          </p:cNvSpPr>
          <p:nvPr>
            <p:ph idx="1"/>
          </p:nvPr>
        </p:nvSpPr>
        <p:spPr>
          <a:xfrm>
            <a:off x="409903" y="1573377"/>
            <a:ext cx="11414235" cy="4351338"/>
          </a:xfrm>
        </p:spPr>
        <p:txBody>
          <a:bodyPr>
            <a:normAutofit/>
          </a:bodyPr>
          <a:lstStyle/>
          <a:p>
            <a:r>
              <a:rPr lang="en-US" dirty="0"/>
              <a:t>New or transformative technologies are usually introduced with a staged approach</a:t>
            </a:r>
          </a:p>
          <a:p>
            <a:r>
              <a:rPr lang="en-US" dirty="0"/>
              <a:t>Need opportunities to scale up through demonstration/pilot projects and several generations of experiments</a:t>
            </a:r>
          </a:p>
          <a:p>
            <a:r>
              <a:rPr lang="en-US" dirty="0"/>
              <a:t>Infrastructure and engineering</a:t>
            </a:r>
          </a:p>
          <a:p>
            <a:pPr lvl="1"/>
            <a:r>
              <a:rPr lang="en-US" dirty="0"/>
              <a:t>Examples: Irradiation, silicon facilities, EE and ME teams, composite fabrication facilities, test beams</a:t>
            </a:r>
          </a:p>
          <a:p>
            <a:pPr lvl="1"/>
            <a:r>
              <a:rPr lang="en-US" dirty="0"/>
              <a:t>Much of this exists today and has been built up over the past 25 years</a:t>
            </a:r>
          </a:p>
          <a:p>
            <a:pPr lvl="1"/>
            <a:r>
              <a:rPr lang="en-US" dirty="0"/>
              <a:t>Must be sustained and modernized</a:t>
            </a:r>
          </a:p>
          <a:p>
            <a:pPr lvl="1"/>
            <a:r>
              <a:rPr lang="en-US" dirty="0"/>
              <a:t>Like an accelerator…these are “national” facilities serving our broad </a:t>
            </a:r>
            <a:r>
              <a:rPr lang="en-US" b="1" i="1" dirty="0"/>
              <a:t>collaborations</a:t>
            </a:r>
          </a:p>
        </p:txBody>
      </p:sp>
      <p:sp>
        <p:nvSpPr>
          <p:cNvPr id="4" name="Date Placeholder 3">
            <a:extLst>
              <a:ext uri="{FF2B5EF4-FFF2-40B4-BE49-F238E27FC236}">
                <a16:creationId xmlns:a16="http://schemas.microsoft.com/office/drawing/2014/main" id="{F1277034-BC88-4529-8569-7E343C2E25DB}"/>
              </a:ext>
            </a:extLst>
          </p:cNvPr>
          <p:cNvSpPr>
            <a:spLocks noGrp="1"/>
          </p:cNvSpPr>
          <p:nvPr>
            <p:ph type="dt" sz="half" idx="10"/>
          </p:nvPr>
        </p:nvSpPr>
        <p:spPr/>
        <p:txBody>
          <a:bodyPr/>
          <a:lstStyle/>
          <a:p>
            <a:fld id="{D5C68EE1-AE67-4189-935C-63AD74B7519B}" type="datetime1">
              <a:rPr lang="en-US" smtClean="0"/>
              <a:t>12/11/2019</a:t>
            </a:fld>
            <a:endParaRPr lang="en-US"/>
          </a:p>
        </p:txBody>
      </p:sp>
      <p:sp>
        <p:nvSpPr>
          <p:cNvPr id="5" name="Footer Placeholder 4">
            <a:extLst>
              <a:ext uri="{FF2B5EF4-FFF2-40B4-BE49-F238E27FC236}">
                <a16:creationId xmlns:a16="http://schemas.microsoft.com/office/drawing/2014/main" id="{E4DBB488-897C-4364-9744-1758553B7D38}"/>
              </a:ext>
            </a:extLst>
          </p:cNvPr>
          <p:cNvSpPr>
            <a:spLocks noGrp="1"/>
          </p:cNvSpPr>
          <p:nvPr>
            <p:ph type="ftr" sz="quarter" idx="11"/>
          </p:nvPr>
        </p:nvSpPr>
        <p:spPr/>
        <p:txBody>
          <a:bodyPr/>
          <a:lstStyle/>
          <a:p>
            <a:r>
              <a:rPr lang="en-US"/>
              <a:t>DOE BRN Solid State Tracking  2019</a:t>
            </a:r>
          </a:p>
        </p:txBody>
      </p:sp>
      <p:sp>
        <p:nvSpPr>
          <p:cNvPr id="6" name="Slide Number Placeholder 5">
            <a:extLst>
              <a:ext uri="{FF2B5EF4-FFF2-40B4-BE49-F238E27FC236}">
                <a16:creationId xmlns:a16="http://schemas.microsoft.com/office/drawing/2014/main" id="{0BA1C848-FD12-4214-ACE1-38FF93ED9415}"/>
              </a:ext>
            </a:extLst>
          </p:cNvPr>
          <p:cNvSpPr>
            <a:spLocks noGrp="1"/>
          </p:cNvSpPr>
          <p:nvPr>
            <p:ph type="sldNum" sz="quarter" idx="12"/>
          </p:nvPr>
        </p:nvSpPr>
        <p:spPr/>
        <p:txBody>
          <a:bodyPr/>
          <a:lstStyle/>
          <a:p>
            <a:fld id="{BFB480C7-85E1-46E7-8636-B73EE8216FB1}" type="slidenum">
              <a:rPr lang="en-US" smtClean="0"/>
              <a:t>11</a:t>
            </a:fld>
            <a:endParaRPr lang="en-US"/>
          </a:p>
        </p:txBody>
      </p:sp>
    </p:spTree>
    <p:extLst>
      <p:ext uri="{BB962C8B-B14F-4D97-AF65-F5344CB8AC3E}">
        <p14:creationId xmlns:p14="http://schemas.microsoft.com/office/powerpoint/2010/main" val="693848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3"/>
          <p:cNvSpPr txBox="1">
            <a:spLocks noGrp="1"/>
          </p:cNvSpPr>
          <p:nvPr>
            <p:ph type="title"/>
          </p:nvPr>
        </p:nvSpPr>
        <p:spPr>
          <a:xfrm>
            <a:off x="429772" y="238675"/>
            <a:ext cx="7123800" cy="10149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None/>
            </a:pPr>
            <a:r>
              <a:rPr lang="en-US"/>
              <a:t>Higgs and Energy Frontier Timeline</a:t>
            </a:r>
            <a:endParaRPr/>
          </a:p>
        </p:txBody>
      </p:sp>
      <p:sp>
        <p:nvSpPr>
          <p:cNvPr id="24" name="Google Shape;24;p3"/>
          <p:cNvSpPr/>
          <p:nvPr/>
        </p:nvSpPr>
        <p:spPr>
          <a:xfrm>
            <a:off x="572201" y="1992858"/>
            <a:ext cx="312600" cy="140700"/>
          </a:xfrm>
          <a:prstGeom prst="rect">
            <a:avLst/>
          </a:prstGeom>
          <a:solidFill>
            <a:schemeClr val="accent3"/>
          </a:solidFill>
          <a:ln w="9525" cap="flat" cmpd="sng">
            <a:solidFill>
              <a:schemeClr val="dk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5" name="Google Shape;25;p3"/>
          <p:cNvSpPr/>
          <p:nvPr/>
        </p:nvSpPr>
        <p:spPr>
          <a:xfrm>
            <a:off x="928435"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6" name="Google Shape;26;p3"/>
          <p:cNvSpPr/>
          <p:nvPr/>
        </p:nvSpPr>
        <p:spPr>
          <a:xfrm>
            <a:off x="1284668"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7" name="Google Shape;27;p3"/>
          <p:cNvSpPr/>
          <p:nvPr/>
        </p:nvSpPr>
        <p:spPr>
          <a:xfrm>
            <a:off x="1640901"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8" name="Google Shape;28;p3"/>
          <p:cNvSpPr/>
          <p:nvPr/>
        </p:nvSpPr>
        <p:spPr>
          <a:xfrm>
            <a:off x="1997134"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9" name="Google Shape;29;p3"/>
          <p:cNvSpPr/>
          <p:nvPr/>
        </p:nvSpPr>
        <p:spPr>
          <a:xfrm>
            <a:off x="2353367" y="1992858"/>
            <a:ext cx="312600" cy="140700"/>
          </a:xfrm>
          <a:prstGeom prst="rect">
            <a:avLst/>
          </a:prstGeom>
          <a:solidFill>
            <a:schemeClr val="accent3"/>
          </a:solidFill>
          <a:ln w="9525" cap="flat" cmpd="sng">
            <a:solidFill>
              <a:schemeClr val="dk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0" name="Google Shape;30;p3"/>
          <p:cNvSpPr/>
          <p:nvPr/>
        </p:nvSpPr>
        <p:spPr>
          <a:xfrm>
            <a:off x="2709600"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1" name="Google Shape;31;p3"/>
          <p:cNvSpPr/>
          <p:nvPr/>
        </p:nvSpPr>
        <p:spPr>
          <a:xfrm>
            <a:off x="3065833"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2" name="Google Shape;32;p3"/>
          <p:cNvSpPr/>
          <p:nvPr/>
        </p:nvSpPr>
        <p:spPr>
          <a:xfrm>
            <a:off x="3422066"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3" name="Google Shape;33;p3"/>
          <p:cNvSpPr/>
          <p:nvPr/>
        </p:nvSpPr>
        <p:spPr>
          <a:xfrm>
            <a:off x="3778300"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4" name="Google Shape;34;p3"/>
          <p:cNvSpPr/>
          <p:nvPr/>
        </p:nvSpPr>
        <p:spPr>
          <a:xfrm>
            <a:off x="4134532" y="1992858"/>
            <a:ext cx="312600" cy="140700"/>
          </a:xfrm>
          <a:prstGeom prst="rect">
            <a:avLst/>
          </a:prstGeom>
          <a:solidFill>
            <a:schemeClr val="accent3"/>
          </a:solidFill>
          <a:ln w="9525" cap="flat" cmpd="sng">
            <a:solidFill>
              <a:schemeClr val="dk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5" name="Google Shape;35;p3"/>
          <p:cNvSpPr/>
          <p:nvPr/>
        </p:nvSpPr>
        <p:spPr>
          <a:xfrm>
            <a:off x="4490766"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6" name="Google Shape;36;p3"/>
          <p:cNvSpPr/>
          <p:nvPr/>
        </p:nvSpPr>
        <p:spPr>
          <a:xfrm>
            <a:off x="4846999"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7" name="Google Shape;37;p3"/>
          <p:cNvSpPr/>
          <p:nvPr/>
        </p:nvSpPr>
        <p:spPr>
          <a:xfrm>
            <a:off x="5203232"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8" name="Google Shape;38;p3"/>
          <p:cNvSpPr/>
          <p:nvPr/>
        </p:nvSpPr>
        <p:spPr>
          <a:xfrm>
            <a:off x="5559465"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9" name="Google Shape;39;p3"/>
          <p:cNvSpPr/>
          <p:nvPr/>
        </p:nvSpPr>
        <p:spPr>
          <a:xfrm>
            <a:off x="5915698" y="1992858"/>
            <a:ext cx="312600" cy="140700"/>
          </a:xfrm>
          <a:prstGeom prst="rect">
            <a:avLst/>
          </a:prstGeom>
          <a:solidFill>
            <a:schemeClr val="accent3"/>
          </a:solidFill>
          <a:ln w="9525" cap="flat" cmpd="sng">
            <a:solidFill>
              <a:schemeClr val="dk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0" name="Google Shape;40;p3"/>
          <p:cNvSpPr/>
          <p:nvPr/>
        </p:nvSpPr>
        <p:spPr>
          <a:xfrm>
            <a:off x="6271931"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1" name="Google Shape;41;p3"/>
          <p:cNvSpPr/>
          <p:nvPr/>
        </p:nvSpPr>
        <p:spPr>
          <a:xfrm>
            <a:off x="6628165"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2" name="Google Shape;42;p3"/>
          <p:cNvSpPr/>
          <p:nvPr/>
        </p:nvSpPr>
        <p:spPr>
          <a:xfrm>
            <a:off x="6984397"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3" name="Google Shape;43;p3"/>
          <p:cNvSpPr/>
          <p:nvPr/>
        </p:nvSpPr>
        <p:spPr>
          <a:xfrm>
            <a:off x="7340630" y="1992858"/>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4" name="Google Shape;44;p3"/>
          <p:cNvSpPr/>
          <p:nvPr/>
        </p:nvSpPr>
        <p:spPr>
          <a:xfrm>
            <a:off x="7696869" y="1992858"/>
            <a:ext cx="312600" cy="140700"/>
          </a:xfrm>
          <a:prstGeom prst="rect">
            <a:avLst/>
          </a:prstGeom>
          <a:solidFill>
            <a:schemeClr val="accent3"/>
          </a:solidFill>
          <a:ln w="9525" cap="flat" cmpd="sng">
            <a:solidFill>
              <a:schemeClr val="dk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5" name="Google Shape;45;p3"/>
          <p:cNvSpPr txBox="1"/>
          <p:nvPr/>
        </p:nvSpPr>
        <p:spPr>
          <a:xfrm>
            <a:off x="412581" y="2159690"/>
            <a:ext cx="637800" cy="2691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200" b="1" i="0" u="none" strike="noStrike" kern="0" cap="none" spc="0" normalizeH="0" baseline="0" noProof="0">
                <a:ln>
                  <a:noFill/>
                </a:ln>
                <a:solidFill>
                  <a:srgbClr val="CB4D3D"/>
                </a:solidFill>
                <a:effectLst/>
                <a:uLnTx/>
                <a:uFillTx/>
                <a:latin typeface="Century Gothic"/>
                <a:ea typeface="Century Gothic"/>
                <a:cs typeface="Century Gothic"/>
                <a:sym typeface="Century Gothic"/>
              </a:rPr>
              <a:t>2020</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6" name="Google Shape;46;p3"/>
          <p:cNvSpPr txBox="1"/>
          <p:nvPr/>
        </p:nvSpPr>
        <p:spPr>
          <a:xfrm>
            <a:off x="2196392" y="2159690"/>
            <a:ext cx="634500" cy="2691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200" b="1" i="0" u="none" strike="noStrike" kern="0" cap="none" spc="0" normalizeH="0" baseline="0" noProof="0">
                <a:ln>
                  <a:noFill/>
                </a:ln>
                <a:solidFill>
                  <a:srgbClr val="CB4D3D"/>
                </a:solidFill>
                <a:effectLst/>
                <a:uLnTx/>
                <a:uFillTx/>
                <a:latin typeface="Century Gothic"/>
                <a:ea typeface="Century Gothic"/>
                <a:cs typeface="Century Gothic"/>
                <a:sym typeface="Century Gothic"/>
              </a:rPr>
              <a:t>2025</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7" name="Google Shape;47;p3"/>
          <p:cNvSpPr txBox="1"/>
          <p:nvPr/>
        </p:nvSpPr>
        <p:spPr>
          <a:xfrm>
            <a:off x="3899978" y="2159690"/>
            <a:ext cx="766500" cy="2691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200" b="1" i="0" u="none" strike="noStrike" kern="0" cap="none" spc="0" normalizeH="0" baseline="0" noProof="0">
                <a:ln>
                  <a:noFill/>
                </a:ln>
                <a:solidFill>
                  <a:srgbClr val="CB4D3D"/>
                </a:solidFill>
                <a:effectLst/>
                <a:uLnTx/>
                <a:uFillTx/>
                <a:latin typeface="Century Gothic"/>
                <a:ea typeface="Century Gothic"/>
                <a:cs typeface="Century Gothic"/>
                <a:sym typeface="Century Gothic"/>
              </a:rPr>
              <a:t>2030</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8" name="Google Shape;48;p3"/>
          <p:cNvSpPr txBox="1"/>
          <p:nvPr/>
        </p:nvSpPr>
        <p:spPr>
          <a:xfrm>
            <a:off x="5783035" y="2159690"/>
            <a:ext cx="565800" cy="2691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200" b="1" i="0" u="none" strike="noStrike" kern="0" cap="none" spc="0" normalizeH="0" baseline="0" noProof="0">
                <a:ln>
                  <a:noFill/>
                </a:ln>
                <a:solidFill>
                  <a:srgbClr val="CB4D3D"/>
                </a:solidFill>
                <a:effectLst/>
                <a:uLnTx/>
                <a:uFillTx/>
                <a:latin typeface="Century Gothic"/>
                <a:ea typeface="Century Gothic"/>
                <a:cs typeface="Century Gothic"/>
                <a:sym typeface="Century Gothic"/>
              </a:rPr>
              <a:t>2035</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9" name="Google Shape;49;p3"/>
          <p:cNvSpPr txBox="1"/>
          <p:nvPr/>
        </p:nvSpPr>
        <p:spPr>
          <a:xfrm>
            <a:off x="7580137" y="2159140"/>
            <a:ext cx="565800" cy="2691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200" b="1" i="0" u="none" strike="noStrike" kern="0" cap="none" spc="0" normalizeH="0" baseline="0" noProof="0">
                <a:ln>
                  <a:noFill/>
                </a:ln>
                <a:solidFill>
                  <a:srgbClr val="CB4D3D"/>
                </a:solidFill>
                <a:effectLst/>
                <a:uLnTx/>
                <a:uFillTx/>
                <a:latin typeface="Century Gothic"/>
                <a:ea typeface="Century Gothic"/>
                <a:cs typeface="Century Gothic"/>
                <a:sym typeface="Century Gothic"/>
              </a:rPr>
              <a:t>2040</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 name="Google Shape;50;p3"/>
          <p:cNvSpPr txBox="1"/>
          <p:nvPr/>
        </p:nvSpPr>
        <p:spPr>
          <a:xfrm>
            <a:off x="4814448" y="1454315"/>
            <a:ext cx="3794400" cy="24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100" b="0" i="0" u="none" strike="noStrike" kern="0" cap="none" spc="0" normalizeH="0" baseline="0" noProof="0">
                <a:ln>
                  <a:noFill/>
                </a:ln>
                <a:solidFill>
                  <a:srgbClr val="000000"/>
                </a:solidFill>
                <a:effectLst/>
                <a:uLnTx/>
                <a:uFillTx/>
                <a:latin typeface="Century Gothic"/>
                <a:ea typeface="Century Gothic"/>
                <a:cs typeface="Century Gothic"/>
                <a:sym typeface="Century Gothic"/>
              </a:rPr>
              <a:t>HL-LHC operations (inner detector replacement)</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 name="Google Shape;51;p3"/>
          <p:cNvSpPr/>
          <p:nvPr/>
        </p:nvSpPr>
        <p:spPr>
          <a:xfrm>
            <a:off x="665025" y="2522350"/>
            <a:ext cx="3469500" cy="258600"/>
          </a:xfrm>
          <a:prstGeom prst="rect">
            <a:avLst/>
          </a:prstGeom>
          <a:gradFill>
            <a:gsLst>
              <a:gs pos="0">
                <a:srgbClr val="FFFFFF"/>
              </a:gs>
              <a:gs pos="50000">
                <a:srgbClr val="B6AAD3"/>
              </a:gs>
              <a:gs pos="100000">
                <a:srgbClr val="9180BB"/>
              </a:gs>
            </a:gsLst>
            <a:lin ang="10800025" scaled="0"/>
          </a:gradFill>
          <a:ln w="1905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100" b="1" i="0" u="none" strike="noStrike" kern="0" cap="none" spc="0" normalizeH="0" baseline="0" noProof="0">
                <a:ln>
                  <a:noFill/>
                </a:ln>
                <a:solidFill>
                  <a:srgbClr val="9900FF"/>
                </a:solidFill>
                <a:effectLst/>
                <a:uLnTx/>
                <a:uFillTx/>
                <a:latin typeface="Century Gothic"/>
                <a:ea typeface="Century Gothic"/>
                <a:cs typeface="Century Gothic"/>
                <a:sym typeface="Century Gothic"/>
              </a:rPr>
              <a:t>High precision, particle flow calorimeter for e+e-</a:t>
            </a:r>
            <a:endParaRPr kumimoji="0" sz="1100" b="1" i="0" u="none" strike="noStrike" kern="0" cap="none" spc="0" normalizeH="0" baseline="0" noProof="0">
              <a:ln>
                <a:noFill/>
              </a:ln>
              <a:solidFill>
                <a:srgbClr val="9900FF"/>
              </a:solidFill>
              <a:effectLst/>
              <a:uLnTx/>
              <a:uFillTx/>
              <a:latin typeface="Century Gothic"/>
              <a:ea typeface="Century Gothic"/>
              <a:cs typeface="Century Gothic"/>
              <a:sym typeface="Century Gothic"/>
            </a:endParaRPr>
          </a:p>
        </p:txBody>
      </p:sp>
      <p:sp>
        <p:nvSpPr>
          <p:cNvPr id="52" name="Google Shape;52;p3"/>
          <p:cNvSpPr txBox="1"/>
          <p:nvPr/>
        </p:nvSpPr>
        <p:spPr>
          <a:xfrm>
            <a:off x="429767" y="6516368"/>
            <a:ext cx="1345180" cy="313932"/>
          </a:xfrm>
          <a:prstGeom prst="rect">
            <a:avLst/>
          </a:prstGeom>
          <a:solidFill>
            <a:srgbClr val="BBD697"/>
          </a:soli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600" b="0" i="0" u="none" strike="noStrike" kern="0" cap="none" spc="0" normalizeH="0" baseline="0" noProof="0">
                <a:ln>
                  <a:noFill/>
                </a:ln>
                <a:solidFill>
                  <a:srgbClr val="000000"/>
                </a:solidFill>
                <a:effectLst/>
                <a:uLnTx/>
                <a:uFillTx/>
                <a:latin typeface="Century Gothic"/>
                <a:ea typeface="Century Gothic"/>
                <a:cs typeface="Century Gothic"/>
                <a:sym typeface="Century Gothic"/>
              </a:rPr>
              <a:t>ASICs</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3" name="Google Shape;53;p3"/>
          <p:cNvSpPr txBox="1"/>
          <p:nvPr/>
        </p:nvSpPr>
        <p:spPr>
          <a:xfrm>
            <a:off x="1846593" y="6516368"/>
            <a:ext cx="1636836" cy="286232"/>
          </a:xfrm>
          <a:prstGeom prst="rect">
            <a:avLst/>
          </a:prstGeom>
          <a:solidFill>
            <a:srgbClr val="FFC000"/>
          </a:soli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000000"/>
                </a:solidFill>
                <a:effectLst/>
                <a:uLnTx/>
                <a:uFillTx/>
                <a:latin typeface="Century Gothic"/>
                <a:ea typeface="Century Gothic"/>
                <a:cs typeface="Century Gothic"/>
                <a:sym typeface="Century Gothic"/>
              </a:rPr>
              <a:t>PhotoDetectors</a:t>
            </a:r>
            <a:endParaRPr kumimoji="0" sz="1400" b="0" i="0" u="none" strike="noStrike" kern="0" cap="none" spc="0" normalizeH="0" baseline="0" noProof="0">
              <a:ln>
                <a:noFill/>
              </a:ln>
              <a:solidFill>
                <a:srgbClr val="000000"/>
              </a:solidFill>
              <a:effectLst/>
              <a:uLnTx/>
              <a:uFillTx/>
              <a:latin typeface="Century Gothic"/>
              <a:ea typeface="Century Gothic"/>
              <a:cs typeface="Century Gothic"/>
              <a:sym typeface="Century Gothic"/>
            </a:endParaRPr>
          </a:p>
        </p:txBody>
      </p:sp>
      <p:cxnSp>
        <p:nvCxnSpPr>
          <p:cNvPr id="54" name="Google Shape;54;p3"/>
          <p:cNvCxnSpPr/>
          <p:nvPr/>
        </p:nvCxnSpPr>
        <p:spPr>
          <a:xfrm>
            <a:off x="9215710" y="1795350"/>
            <a:ext cx="2529900" cy="2700"/>
          </a:xfrm>
          <a:prstGeom prst="straightConnector1">
            <a:avLst/>
          </a:prstGeom>
          <a:noFill/>
          <a:ln w="9525" cap="flat" cmpd="sng">
            <a:solidFill>
              <a:schemeClr val="dk1"/>
            </a:solidFill>
            <a:prstDash val="solid"/>
            <a:round/>
            <a:headEnd type="none" w="sm" len="sm"/>
            <a:tailEnd type="triangle" w="med" len="med"/>
          </a:ln>
        </p:spPr>
      </p:cxnSp>
      <p:sp>
        <p:nvSpPr>
          <p:cNvPr id="55" name="Google Shape;55;p3"/>
          <p:cNvSpPr txBox="1"/>
          <p:nvPr/>
        </p:nvSpPr>
        <p:spPr>
          <a:xfrm>
            <a:off x="9296296" y="1469915"/>
            <a:ext cx="2569500" cy="24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100" b="0" i="0" u="none" strike="noStrike" kern="0" cap="none" spc="0" normalizeH="0" baseline="0" noProof="0">
                <a:ln>
                  <a:noFill/>
                </a:ln>
                <a:solidFill>
                  <a:srgbClr val="000000"/>
                </a:solidFill>
                <a:effectLst/>
                <a:uLnTx/>
                <a:uFillTx/>
                <a:latin typeface="Century Gothic"/>
                <a:ea typeface="Century Gothic"/>
                <a:cs typeface="Century Gothic"/>
                <a:sym typeface="Century Gothic"/>
              </a:rPr>
              <a:t>100 TeV pp collider operations</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56" name="Google Shape;56;p3"/>
          <p:cNvCxnSpPr/>
          <p:nvPr/>
        </p:nvCxnSpPr>
        <p:spPr>
          <a:xfrm>
            <a:off x="4764825" y="1721665"/>
            <a:ext cx="2775000" cy="10800"/>
          </a:xfrm>
          <a:prstGeom prst="straightConnector1">
            <a:avLst/>
          </a:prstGeom>
          <a:noFill/>
          <a:ln w="9525" cap="flat" cmpd="sng">
            <a:solidFill>
              <a:schemeClr val="dk1"/>
            </a:solidFill>
            <a:prstDash val="solid"/>
            <a:round/>
            <a:headEnd type="none" w="sm" len="sm"/>
            <a:tailEnd type="triangle" w="med" len="med"/>
          </a:ln>
        </p:spPr>
      </p:cxnSp>
      <p:sp>
        <p:nvSpPr>
          <p:cNvPr id="57" name="Google Shape;57;p3"/>
          <p:cNvSpPr txBox="1"/>
          <p:nvPr/>
        </p:nvSpPr>
        <p:spPr>
          <a:xfrm>
            <a:off x="5869075" y="963390"/>
            <a:ext cx="3987900" cy="24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100" b="0" i="0" u="none" strike="noStrike" kern="0" cap="none" spc="0" normalizeH="0" baseline="0" noProof="0">
                <a:ln>
                  <a:noFill/>
                </a:ln>
                <a:solidFill>
                  <a:srgbClr val="000000"/>
                </a:solidFill>
                <a:effectLst/>
                <a:uLnTx/>
                <a:uFillTx/>
                <a:latin typeface="Century Gothic"/>
                <a:ea typeface="Century Gothic"/>
                <a:cs typeface="Century Gothic"/>
                <a:sym typeface="Century Gothic"/>
              </a:rPr>
              <a:t>e+e- collider operations  ( 90 GeV - 3 TeV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8" name="Google Shape;58;p3"/>
          <p:cNvSpPr txBox="1"/>
          <p:nvPr/>
        </p:nvSpPr>
        <p:spPr>
          <a:xfrm>
            <a:off x="3555075" y="6516368"/>
            <a:ext cx="1636836" cy="258532"/>
          </a:xfrm>
          <a:prstGeom prst="rect">
            <a:avLst/>
          </a:prstGeom>
          <a:solidFill>
            <a:srgbClr val="FFFF00"/>
          </a:soli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000000"/>
                </a:solidFill>
                <a:effectLst/>
                <a:uLnTx/>
                <a:uFillTx/>
                <a:latin typeface="Century Gothic"/>
                <a:ea typeface="Century Gothic"/>
                <a:cs typeface="Century Gothic"/>
                <a:sym typeface="Century Gothic"/>
              </a:rPr>
              <a:t>Quantum Sensors</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9" name="Google Shape;59;p3"/>
          <p:cNvSpPr txBox="1"/>
          <p:nvPr/>
        </p:nvSpPr>
        <p:spPr>
          <a:xfrm>
            <a:off x="5263557" y="6516368"/>
            <a:ext cx="1636836" cy="286232"/>
          </a:xfrm>
          <a:prstGeom prst="rect">
            <a:avLst/>
          </a:prstGeom>
          <a:solidFill>
            <a:srgbClr val="8EB7E5"/>
          </a:soli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000000"/>
                </a:solidFill>
                <a:effectLst/>
                <a:uLnTx/>
                <a:uFillTx/>
                <a:latin typeface="Century Gothic"/>
                <a:ea typeface="Century Gothic"/>
                <a:cs typeface="Century Gothic"/>
                <a:sym typeface="Century Gothic"/>
              </a:rPr>
              <a:t>Noble Liquids</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0" name="Google Shape;60;p3"/>
          <p:cNvSpPr txBox="1"/>
          <p:nvPr/>
        </p:nvSpPr>
        <p:spPr>
          <a:xfrm>
            <a:off x="6972039" y="6516368"/>
            <a:ext cx="1636836" cy="286232"/>
          </a:xfrm>
          <a:prstGeom prst="rect">
            <a:avLst/>
          </a:prstGeom>
          <a:gradFill>
            <a:gsLst>
              <a:gs pos="0">
                <a:srgbClr val="DBD4EB"/>
              </a:gs>
              <a:gs pos="100000">
                <a:srgbClr val="9180BB"/>
              </a:gs>
            </a:gsLst>
            <a:path path="circle">
              <a:fillToRect l="50000" t="50000" r="50000" b="50000"/>
            </a:path>
            <a:tileRect/>
          </a:gra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400" b="1" i="0" u="none" strike="noStrike" kern="0" cap="none" spc="0" normalizeH="0" baseline="0" noProof="0">
                <a:ln>
                  <a:noFill/>
                </a:ln>
                <a:solidFill>
                  <a:srgbClr val="9900FF"/>
                </a:solidFill>
                <a:effectLst/>
                <a:uLnTx/>
                <a:uFillTx/>
                <a:latin typeface="Century Gothic"/>
                <a:ea typeface="Century Gothic"/>
                <a:cs typeface="Century Gothic"/>
                <a:sym typeface="Century Gothic"/>
              </a:rPr>
              <a:t>Calorimetry</a:t>
            </a:r>
            <a:endParaRPr kumimoji="0" sz="1400" b="1" i="0" u="none" strike="noStrike" kern="0" cap="none" spc="0" normalizeH="0" baseline="0" noProof="0">
              <a:ln>
                <a:noFill/>
              </a:ln>
              <a:solidFill>
                <a:srgbClr val="9900FF"/>
              </a:solidFill>
              <a:effectLst/>
              <a:uLnTx/>
              <a:uFillTx/>
              <a:latin typeface="Century Gothic"/>
              <a:ea typeface="Century Gothic"/>
              <a:cs typeface="Century Gothic"/>
              <a:sym typeface="Century Gothic"/>
            </a:endParaRPr>
          </a:p>
        </p:txBody>
      </p:sp>
      <p:sp>
        <p:nvSpPr>
          <p:cNvPr id="61" name="Google Shape;61;p3"/>
          <p:cNvSpPr txBox="1"/>
          <p:nvPr/>
        </p:nvSpPr>
        <p:spPr>
          <a:xfrm>
            <a:off x="8701895" y="6510383"/>
            <a:ext cx="1636836" cy="286232"/>
          </a:xfrm>
          <a:prstGeom prst="rect">
            <a:avLst/>
          </a:prstGeom>
          <a:gradFill>
            <a:gsLst>
              <a:gs pos="0">
                <a:srgbClr val="DB0000"/>
              </a:gs>
              <a:gs pos="100000">
                <a:srgbClr val="540303"/>
              </a:gs>
            </a:gsLst>
            <a:path path="circle">
              <a:fillToRect l="50000" t="50000" r="50000" b="50000"/>
            </a:path>
            <a:tileRect/>
          </a:gradFill>
          <a:ln w="9525" cap="flat" cmpd="sng">
            <a:solidFill>
              <a:srgbClr val="1DABA1"/>
            </a:solidFill>
            <a:prstDash val="solid"/>
            <a:round/>
            <a:headEnd type="none" w="sm" len="sm"/>
            <a:tailEnd type="none" w="sm" len="sm"/>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400" b="1" i="0" u="none" strike="noStrike" kern="0" cap="none" spc="0" normalizeH="0" baseline="0" noProof="0">
                <a:ln>
                  <a:noFill/>
                </a:ln>
                <a:solidFill>
                  <a:srgbClr val="FFFFFF"/>
                </a:solidFill>
                <a:effectLst/>
                <a:uLnTx/>
                <a:uFillTx/>
                <a:latin typeface="Century Gothic"/>
                <a:ea typeface="Century Gothic"/>
                <a:cs typeface="Century Gothic"/>
                <a:sym typeface="Century Gothic"/>
              </a:rPr>
              <a:t>SS and Tracking</a:t>
            </a:r>
            <a:endParaRPr kumimoji="0" sz="1400" b="1" i="0" u="none" strike="noStrike" kern="0" cap="none" spc="0" normalizeH="0" baseline="0" noProof="0">
              <a:ln>
                <a:noFill/>
              </a:ln>
              <a:solidFill>
                <a:srgbClr val="FFFFFF"/>
              </a:solidFill>
              <a:effectLst/>
              <a:uLnTx/>
              <a:uFillTx/>
              <a:latin typeface="Arial"/>
              <a:cs typeface="Arial"/>
              <a:sym typeface="Arial"/>
            </a:endParaRPr>
          </a:p>
        </p:txBody>
      </p:sp>
      <p:sp>
        <p:nvSpPr>
          <p:cNvPr id="62" name="Google Shape;62;p3"/>
          <p:cNvSpPr txBox="1"/>
          <p:nvPr/>
        </p:nvSpPr>
        <p:spPr>
          <a:xfrm>
            <a:off x="10410377" y="6510383"/>
            <a:ext cx="1636836" cy="286232"/>
          </a:xfrm>
          <a:prstGeom prst="rect">
            <a:avLst/>
          </a:prstGeom>
          <a:solidFill>
            <a:srgbClr val="1DABA1"/>
          </a:soli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000000"/>
                </a:solidFill>
                <a:effectLst/>
                <a:uLnTx/>
                <a:uFillTx/>
                <a:latin typeface="Century Gothic"/>
                <a:ea typeface="Century Gothic"/>
                <a:cs typeface="Century Gothic"/>
                <a:sym typeface="Century Gothic"/>
              </a:rPr>
              <a:t>TDAQ</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3" name="Google Shape;63;p3"/>
          <p:cNvSpPr/>
          <p:nvPr/>
        </p:nvSpPr>
        <p:spPr>
          <a:xfrm>
            <a:off x="8072808" y="1992340"/>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64" name="Google Shape;64;p3"/>
          <p:cNvSpPr/>
          <p:nvPr/>
        </p:nvSpPr>
        <p:spPr>
          <a:xfrm>
            <a:off x="8429041" y="1992340"/>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65" name="Google Shape;65;p3"/>
          <p:cNvSpPr/>
          <p:nvPr/>
        </p:nvSpPr>
        <p:spPr>
          <a:xfrm>
            <a:off x="8785274" y="1992340"/>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66" name="Google Shape;66;p3"/>
          <p:cNvSpPr/>
          <p:nvPr/>
        </p:nvSpPr>
        <p:spPr>
          <a:xfrm>
            <a:off x="9141507" y="1992340"/>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67" name="Google Shape;67;p3"/>
          <p:cNvSpPr/>
          <p:nvPr/>
        </p:nvSpPr>
        <p:spPr>
          <a:xfrm>
            <a:off x="9497745" y="1992340"/>
            <a:ext cx="312600" cy="140700"/>
          </a:xfrm>
          <a:prstGeom prst="rect">
            <a:avLst/>
          </a:prstGeom>
          <a:solidFill>
            <a:schemeClr val="accent3"/>
          </a:solidFill>
          <a:ln w="9525" cap="flat" cmpd="sng">
            <a:solidFill>
              <a:schemeClr val="dk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68" name="Google Shape;68;p3"/>
          <p:cNvSpPr txBox="1"/>
          <p:nvPr/>
        </p:nvSpPr>
        <p:spPr>
          <a:xfrm>
            <a:off x="9376114" y="2159144"/>
            <a:ext cx="565800" cy="2691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200" b="1" i="0" u="none" strike="noStrike" kern="0" cap="none" spc="0" normalizeH="0" baseline="0" noProof="0">
                <a:ln>
                  <a:noFill/>
                </a:ln>
                <a:solidFill>
                  <a:srgbClr val="CB4D3D"/>
                </a:solidFill>
                <a:effectLst/>
                <a:uLnTx/>
                <a:uFillTx/>
                <a:latin typeface="Century Gothic"/>
                <a:ea typeface="Century Gothic"/>
                <a:cs typeface="Century Gothic"/>
                <a:sym typeface="Century Gothic"/>
              </a:rPr>
              <a:t>2045</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9" name="Google Shape;69;p3"/>
          <p:cNvSpPr/>
          <p:nvPr/>
        </p:nvSpPr>
        <p:spPr>
          <a:xfrm>
            <a:off x="9863917" y="1991794"/>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70" name="Google Shape;70;p3"/>
          <p:cNvSpPr/>
          <p:nvPr/>
        </p:nvSpPr>
        <p:spPr>
          <a:xfrm>
            <a:off x="10220151" y="1991794"/>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71" name="Google Shape;71;p3"/>
          <p:cNvSpPr/>
          <p:nvPr/>
        </p:nvSpPr>
        <p:spPr>
          <a:xfrm>
            <a:off x="665025" y="2752576"/>
            <a:ext cx="7031700" cy="244800"/>
          </a:xfrm>
          <a:prstGeom prst="rect">
            <a:avLst/>
          </a:prstGeom>
          <a:gradFill>
            <a:gsLst>
              <a:gs pos="0">
                <a:srgbClr val="FFFFFF"/>
              </a:gs>
              <a:gs pos="50000">
                <a:srgbClr val="B6AAD3"/>
              </a:gs>
              <a:gs pos="100000">
                <a:srgbClr val="9180BB"/>
              </a:gs>
            </a:gsLst>
            <a:lin ang="10800025" scaled="0"/>
          </a:gradFill>
          <a:ln w="1905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100" b="1" i="0" u="none" strike="noStrike" kern="0" cap="none" spc="0" normalizeH="0" baseline="0" noProof="0">
                <a:ln>
                  <a:noFill/>
                </a:ln>
                <a:solidFill>
                  <a:srgbClr val="9900FF"/>
                </a:solidFill>
                <a:effectLst/>
                <a:uLnTx/>
                <a:uFillTx/>
                <a:latin typeface="Century Gothic"/>
                <a:ea typeface="Century Gothic"/>
                <a:cs typeface="Century Gothic"/>
                <a:sym typeface="Century Gothic"/>
              </a:rPr>
              <a:t>High precision, radiation hard 5D calorimeter for hh colliders</a:t>
            </a:r>
            <a:endParaRPr kumimoji="0" sz="1100" b="1" i="0" u="none" strike="noStrike" kern="0" cap="none" spc="0" normalizeH="0" baseline="0" noProof="0">
              <a:ln>
                <a:noFill/>
              </a:ln>
              <a:solidFill>
                <a:srgbClr val="9900FF"/>
              </a:solidFill>
              <a:effectLst/>
              <a:uLnTx/>
              <a:uFillTx/>
              <a:latin typeface="Century Gothic"/>
              <a:ea typeface="Century Gothic"/>
              <a:cs typeface="Century Gothic"/>
              <a:sym typeface="Century Gothic"/>
            </a:endParaRPr>
          </a:p>
        </p:txBody>
      </p:sp>
      <p:sp>
        <p:nvSpPr>
          <p:cNvPr id="72" name="Google Shape;72;p3"/>
          <p:cNvSpPr/>
          <p:nvPr/>
        </p:nvSpPr>
        <p:spPr>
          <a:xfrm>
            <a:off x="10576383" y="1991794"/>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73" name="Google Shape;73;p3"/>
          <p:cNvSpPr/>
          <p:nvPr/>
        </p:nvSpPr>
        <p:spPr>
          <a:xfrm>
            <a:off x="10932616" y="1991794"/>
            <a:ext cx="312600" cy="140700"/>
          </a:xfrm>
          <a:prstGeom prst="rect">
            <a:avLst/>
          </a:prstGeom>
          <a:solidFill>
            <a:srgbClr val="2C7981"/>
          </a:solidFill>
          <a:ln w="9525" cap="flat" cmpd="sng">
            <a:solidFill>
              <a:srgbClr val="2C798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74" name="Google Shape;74;p3"/>
          <p:cNvSpPr/>
          <p:nvPr/>
        </p:nvSpPr>
        <p:spPr>
          <a:xfrm>
            <a:off x="11288855" y="1991794"/>
            <a:ext cx="312600" cy="140700"/>
          </a:xfrm>
          <a:prstGeom prst="rect">
            <a:avLst/>
          </a:prstGeom>
          <a:solidFill>
            <a:schemeClr val="accent3"/>
          </a:solidFill>
          <a:ln w="9525" cap="flat" cmpd="sng">
            <a:solidFill>
              <a:schemeClr val="dk1"/>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75" name="Google Shape;75;p3"/>
          <p:cNvSpPr txBox="1"/>
          <p:nvPr/>
        </p:nvSpPr>
        <p:spPr>
          <a:xfrm>
            <a:off x="11172135" y="2159147"/>
            <a:ext cx="565800" cy="2691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US" sz="1200" b="1" i="0" u="none" strike="noStrike" kern="0" cap="none" spc="0" normalizeH="0" baseline="0" noProof="0">
                <a:ln>
                  <a:noFill/>
                </a:ln>
                <a:solidFill>
                  <a:srgbClr val="CB4D3D"/>
                </a:solidFill>
                <a:effectLst/>
                <a:uLnTx/>
                <a:uFillTx/>
                <a:latin typeface="Century Gothic"/>
                <a:ea typeface="Century Gothic"/>
                <a:cs typeface="Century Gothic"/>
                <a:sym typeface="Century Gothic"/>
              </a:rPr>
              <a:t>2050</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76" name="Google Shape;76;p3"/>
          <p:cNvCxnSpPr/>
          <p:nvPr/>
        </p:nvCxnSpPr>
        <p:spPr>
          <a:xfrm>
            <a:off x="5758975" y="1208200"/>
            <a:ext cx="5997900" cy="0"/>
          </a:xfrm>
          <a:prstGeom prst="straightConnector1">
            <a:avLst/>
          </a:prstGeom>
          <a:noFill/>
          <a:ln w="9525" cap="flat" cmpd="sng">
            <a:solidFill>
              <a:schemeClr val="dk1"/>
            </a:solidFill>
            <a:prstDash val="solid"/>
            <a:round/>
            <a:headEnd type="none" w="sm" len="sm"/>
            <a:tailEnd type="triangle" w="med" len="med"/>
          </a:ln>
        </p:spPr>
      </p:cxnSp>
      <p:sp>
        <p:nvSpPr>
          <p:cNvPr id="77" name="Google Shape;77;p3"/>
          <p:cNvSpPr/>
          <p:nvPr/>
        </p:nvSpPr>
        <p:spPr>
          <a:xfrm>
            <a:off x="665025" y="3678672"/>
            <a:ext cx="3102900" cy="269100"/>
          </a:xfrm>
          <a:prstGeom prst="rect">
            <a:avLst/>
          </a:prstGeom>
          <a:gradFill>
            <a:gsLst>
              <a:gs pos="0">
                <a:srgbClr val="FFFFFF"/>
              </a:gs>
              <a:gs pos="50000">
                <a:srgbClr val="980202"/>
              </a:gs>
              <a:gs pos="100000">
                <a:srgbClr val="540303"/>
              </a:gs>
            </a:gsLst>
            <a:lin ang="10800025" scaled="0"/>
          </a:gradFill>
          <a:ln w="1905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1100"/>
              <a:buFont typeface="Arial"/>
              <a:buNone/>
              <a:tabLst/>
              <a:defRPr/>
            </a:pPr>
            <a:r>
              <a:rPr kumimoji="0" lang="en-US" sz="1100" b="1" i="0" u="none" strike="noStrike" kern="0" cap="none" spc="0" normalizeH="0" baseline="0" noProof="0">
                <a:ln>
                  <a:noFill/>
                </a:ln>
                <a:solidFill>
                  <a:srgbClr val="FFFFFF"/>
                </a:solidFill>
                <a:effectLst/>
                <a:uLnTx/>
                <a:uFillTx/>
                <a:latin typeface="Century Gothic"/>
                <a:ea typeface="Century Gothic"/>
                <a:cs typeface="Century Gothic"/>
                <a:sym typeface="Century Gothic"/>
              </a:rPr>
              <a:t>Realize scalable, irreducible-mass trackers</a:t>
            </a:r>
            <a:endParaRPr kumimoji="0" sz="1100" b="1" i="0" u="none" strike="noStrike" kern="0" cap="none" spc="0" normalizeH="0" baseline="0" noProof="0">
              <a:ln>
                <a:noFill/>
              </a:ln>
              <a:solidFill>
                <a:srgbClr val="FFFFFF"/>
              </a:solidFill>
              <a:effectLst/>
              <a:uLnTx/>
              <a:uFillTx/>
              <a:latin typeface="Century Gothic"/>
              <a:ea typeface="Century Gothic"/>
              <a:cs typeface="Century Gothic"/>
              <a:sym typeface="Century Gothic"/>
            </a:endParaRPr>
          </a:p>
        </p:txBody>
      </p:sp>
      <p:sp>
        <p:nvSpPr>
          <p:cNvPr id="78" name="Google Shape;78;p3"/>
          <p:cNvSpPr/>
          <p:nvPr/>
        </p:nvSpPr>
        <p:spPr>
          <a:xfrm>
            <a:off x="652725" y="3445465"/>
            <a:ext cx="7031700" cy="227400"/>
          </a:xfrm>
          <a:prstGeom prst="rect">
            <a:avLst/>
          </a:prstGeom>
          <a:gradFill>
            <a:gsLst>
              <a:gs pos="0">
                <a:srgbClr val="FFFFFF"/>
              </a:gs>
              <a:gs pos="25000">
                <a:srgbClr val="CC8181"/>
              </a:gs>
              <a:gs pos="75000">
                <a:srgbClr val="980202"/>
              </a:gs>
              <a:gs pos="100000">
                <a:srgbClr val="FFFFFF"/>
              </a:gs>
            </a:gsLst>
            <a:lin ang="10800025" scaled="0"/>
          </a:gradFill>
          <a:ln w="1905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Pts val="1100"/>
              <a:buFont typeface="Arial"/>
              <a:buNone/>
              <a:tabLst/>
              <a:defRPr/>
            </a:pPr>
            <a:r>
              <a:rPr kumimoji="0" lang="en-US" sz="1100" b="1" i="0" u="none" strike="noStrike" kern="0" cap="none" spc="0" normalizeH="0" baseline="0" noProof="0">
                <a:ln>
                  <a:noFill/>
                </a:ln>
                <a:solidFill>
                  <a:srgbClr val="FFFFFF"/>
                </a:solidFill>
                <a:effectLst/>
                <a:uLnTx/>
                <a:uFillTx/>
                <a:latin typeface="Century Gothic"/>
                <a:ea typeface="Century Gothic"/>
                <a:cs typeface="Century Gothic"/>
                <a:sym typeface="Century Gothic"/>
              </a:rPr>
              <a:t>Adapt new materials and fabrication/integration techniques for particle tracking</a:t>
            </a:r>
            <a:endParaRPr kumimoji="0" sz="1100" b="1" i="0" u="none" strike="noStrike" kern="0" cap="none" spc="0" normalizeH="0" baseline="0" noProof="0">
              <a:ln>
                <a:noFill/>
              </a:ln>
              <a:solidFill>
                <a:srgbClr val="FFFFFF"/>
              </a:solidFill>
              <a:effectLst/>
              <a:uLnTx/>
              <a:uFillTx/>
              <a:latin typeface="Century Gothic"/>
              <a:ea typeface="Century Gothic"/>
              <a:cs typeface="Century Gothic"/>
              <a:sym typeface="Century Gothic"/>
            </a:endParaRPr>
          </a:p>
        </p:txBody>
      </p:sp>
      <p:sp>
        <p:nvSpPr>
          <p:cNvPr id="79" name="Google Shape;79;p3"/>
          <p:cNvSpPr/>
          <p:nvPr/>
        </p:nvSpPr>
        <p:spPr>
          <a:xfrm>
            <a:off x="665025" y="3001375"/>
            <a:ext cx="3102900" cy="442200"/>
          </a:xfrm>
          <a:prstGeom prst="rect">
            <a:avLst/>
          </a:prstGeom>
          <a:gradFill>
            <a:gsLst>
              <a:gs pos="0">
                <a:srgbClr val="FFFFFF"/>
              </a:gs>
              <a:gs pos="50000">
                <a:srgbClr val="980202"/>
              </a:gs>
              <a:gs pos="100000">
                <a:srgbClr val="540303"/>
              </a:gs>
            </a:gsLst>
            <a:lin ang="10800025" scaled="0"/>
          </a:gradFill>
          <a:ln w="1905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1100"/>
              <a:buFont typeface="Arial"/>
              <a:buNone/>
              <a:tabLst/>
              <a:defRPr/>
            </a:pPr>
            <a:r>
              <a:rPr kumimoji="0" lang="en-US" sz="1100" b="1" i="0" u="none" strike="noStrike" kern="0" cap="none" spc="0" normalizeH="0" baseline="0" noProof="0">
                <a:ln>
                  <a:noFill/>
                </a:ln>
                <a:solidFill>
                  <a:srgbClr val="FFFFFF"/>
                </a:solidFill>
                <a:effectLst/>
                <a:uLnTx/>
                <a:uFillTx/>
                <a:latin typeface="Century Gothic"/>
                <a:ea typeface="Century Gothic"/>
                <a:cs typeface="Century Gothic"/>
                <a:sym typeface="Century Gothic"/>
              </a:rPr>
              <a:t>Develop high spatial resolution pixel detectors with per-pixel fast timing </a:t>
            </a:r>
            <a:endParaRPr kumimoji="0" sz="1100" b="1" i="0" u="none" strike="noStrike" kern="0" cap="none" spc="0" normalizeH="0" baseline="30000" noProof="0">
              <a:ln>
                <a:noFill/>
              </a:ln>
              <a:solidFill>
                <a:srgbClr val="FFFFFF"/>
              </a:solidFill>
              <a:effectLst/>
              <a:uLnTx/>
              <a:uFillTx/>
              <a:latin typeface="Century Gothic"/>
              <a:ea typeface="Century Gothic"/>
              <a:cs typeface="Century Gothic"/>
              <a:sym typeface="Century Gothic"/>
            </a:endParaRPr>
          </a:p>
        </p:txBody>
      </p:sp>
      <p:sp>
        <p:nvSpPr>
          <p:cNvPr id="80" name="Google Shape;80;p3"/>
          <p:cNvSpPr/>
          <p:nvPr/>
        </p:nvSpPr>
        <p:spPr>
          <a:xfrm>
            <a:off x="665025" y="3912865"/>
            <a:ext cx="7031700" cy="249300"/>
          </a:xfrm>
          <a:prstGeom prst="rect">
            <a:avLst/>
          </a:prstGeom>
          <a:gradFill>
            <a:gsLst>
              <a:gs pos="0">
                <a:srgbClr val="FFFFFF"/>
              </a:gs>
              <a:gs pos="50000">
                <a:srgbClr val="980202"/>
              </a:gs>
              <a:gs pos="100000">
                <a:srgbClr val="540303"/>
              </a:gs>
            </a:gsLst>
            <a:lin ang="10800025" scaled="0"/>
          </a:gradFill>
          <a:ln w="1905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1100"/>
              <a:buFont typeface="Arial"/>
              <a:buNone/>
              <a:tabLst/>
              <a:defRPr/>
            </a:pPr>
            <a:r>
              <a:rPr kumimoji="0" lang="en-US" sz="1100" b="1" i="0" u="none" strike="noStrike" kern="0" cap="none" spc="0" normalizeH="0" baseline="0" noProof="0">
                <a:ln>
                  <a:noFill/>
                </a:ln>
                <a:solidFill>
                  <a:srgbClr val="FFFFFF"/>
                </a:solidFill>
                <a:effectLst/>
                <a:uLnTx/>
                <a:uFillTx/>
                <a:latin typeface="Century Gothic"/>
                <a:ea typeface="Century Gothic"/>
                <a:cs typeface="Century Gothic"/>
                <a:sym typeface="Century Gothic"/>
              </a:rPr>
              <a:t>Radiation hardness up to 10</a:t>
            </a:r>
            <a:r>
              <a:rPr kumimoji="0" lang="en-US" sz="1100" b="1" i="0" u="none" strike="noStrike" kern="0" cap="none" spc="0" normalizeH="0" baseline="30000" noProof="0">
                <a:ln>
                  <a:noFill/>
                </a:ln>
                <a:solidFill>
                  <a:srgbClr val="FFFFFF"/>
                </a:solidFill>
                <a:effectLst/>
                <a:uLnTx/>
                <a:uFillTx/>
                <a:latin typeface="Century Gothic"/>
                <a:ea typeface="Century Gothic"/>
                <a:cs typeface="Century Gothic"/>
                <a:sym typeface="Century Gothic"/>
              </a:rPr>
              <a:t>18</a:t>
            </a:r>
            <a:r>
              <a:rPr kumimoji="0" lang="en-US" sz="1100" b="1" i="0" u="none" strike="noStrike" kern="0" cap="none" spc="0" normalizeH="0" baseline="0" noProof="0">
                <a:ln>
                  <a:noFill/>
                </a:ln>
                <a:solidFill>
                  <a:srgbClr val="FFFFFF"/>
                </a:solidFill>
                <a:effectLst/>
                <a:uLnTx/>
                <a:uFillTx/>
                <a:latin typeface="Century Gothic"/>
                <a:ea typeface="Century Gothic"/>
                <a:cs typeface="Century Gothic"/>
                <a:sym typeface="Century Gothic"/>
              </a:rPr>
              <a:t> n</a:t>
            </a:r>
            <a:r>
              <a:rPr kumimoji="0" lang="en-US" sz="1100" b="1" i="0" u="none" strike="noStrike" kern="0" cap="none" spc="0" normalizeH="0" baseline="-25000" noProof="0">
                <a:ln>
                  <a:noFill/>
                </a:ln>
                <a:solidFill>
                  <a:srgbClr val="FFFFFF"/>
                </a:solidFill>
                <a:effectLst/>
                <a:uLnTx/>
                <a:uFillTx/>
                <a:latin typeface="Century Gothic"/>
                <a:ea typeface="Century Gothic"/>
                <a:cs typeface="Century Gothic"/>
                <a:sym typeface="Century Gothic"/>
              </a:rPr>
              <a:t>eq</a:t>
            </a:r>
            <a:r>
              <a:rPr kumimoji="0" lang="en-US" sz="1100" b="1" i="0" u="none" strike="noStrike" kern="0" cap="none" spc="0" normalizeH="0" baseline="0" noProof="0">
                <a:ln>
                  <a:noFill/>
                </a:ln>
                <a:solidFill>
                  <a:srgbClr val="FFFFFF"/>
                </a:solidFill>
                <a:effectLst/>
                <a:uLnTx/>
                <a:uFillTx/>
                <a:latin typeface="Century Gothic"/>
                <a:ea typeface="Century Gothic"/>
                <a:cs typeface="Century Gothic"/>
                <a:sym typeface="Century Gothic"/>
              </a:rPr>
              <a:t>/cm</a:t>
            </a:r>
            <a:r>
              <a:rPr kumimoji="0" lang="en-US" sz="1100" b="1" i="0" u="none" strike="noStrike" kern="0" cap="none" spc="0" normalizeH="0" baseline="30000" noProof="0">
                <a:ln>
                  <a:noFill/>
                </a:ln>
                <a:solidFill>
                  <a:srgbClr val="FFFFFF"/>
                </a:solidFill>
                <a:effectLst/>
                <a:uLnTx/>
                <a:uFillTx/>
                <a:latin typeface="Century Gothic"/>
                <a:ea typeface="Century Gothic"/>
                <a:cs typeface="Century Gothic"/>
                <a:sym typeface="Century Gothic"/>
              </a:rPr>
              <a:t>2</a:t>
            </a:r>
            <a:endParaRPr kumimoji="0" sz="1100" b="1" i="0" u="none" strike="noStrike" kern="0" cap="none" spc="0" normalizeH="0" baseline="30000" noProof="0">
              <a:ln>
                <a:noFill/>
              </a:ln>
              <a:solidFill>
                <a:srgbClr val="FFFFFF"/>
              </a:solidFill>
              <a:effectLst/>
              <a:uLnTx/>
              <a:uFillTx/>
              <a:latin typeface="Century Gothic"/>
              <a:ea typeface="Century Gothic"/>
              <a:cs typeface="Century Gothic"/>
              <a:sym typeface="Century Gothic"/>
            </a:endParaRPr>
          </a:p>
        </p:txBody>
      </p:sp>
      <p:sp>
        <p:nvSpPr>
          <p:cNvPr id="81" name="Google Shape;81;p3"/>
          <p:cNvSpPr txBox="1"/>
          <p:nvPr/>
        </p:nvSpPr>
        <p:spPr>
          <a:xfrm>
            <a:off x="663400" y="4174522"/>
            <a:ext cx="7420200" cy="769800"/>
          </a:xfrm>
          <a:prstGeom prst="rect">
            <a:avLst/>
          </a:prstGeom>
          <a:solidFill>
            <a:srgbClr val="BBD69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a:ln>
                  <a:noFill/>
                </a:ln>
                <a:solidFill>
                  <a:srgbClr val="000000"/>
                </a:solidFill>
                <a:effectLst/>
                <a:uLnTx/>
                <a:uFillTx/>
                <a:latin typeface="Century Gothic"/>
                <a:ea typeface="Century Gothic"/>
                <a:cs typeface="Century Gothic"/>
                <a:sym typeface="Century Gothic"/>
              </a:rPr>
              <a:t>PRD17: Develop models, standard cell libraries, and demonstrators for extreme rate and radiation (TID&gt;1Grad), Investigate emerging design and verification methodologies, Investigate CMOS with integrated photonics nodes.</a:t>
            </a:r>
            <a:endParaRPr kumimoji="0" sz="1100" b="0" i="0" u="none" strike="noStrike" kern="0" cap="none" spc="0" normalizeH="0" baseline="0" noProof="0">
              <a:ln>
                <a:noFill/>
              </a:ln>
              <a:solidFill>
                <a:srgbClr val="000000"/>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9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a:ln>
                  <a:noFill/>
                </a:ln>
                <a:solidFill>
                  <a:srgbClr val="000000"/>
                </a:solidFill>
                <a:effectLst/>
                <a:uLnTx/>
                <a:uFillTx/>
                <a:latin typeface="Century Gothic"/>
                <a:ea typeface="Century Gothic"/>
                <a:cs typeface="Century Gothic"/>
                <a:sym typeface="Century Gothic"/>
              </a:rPr>
              <a:t>PRD18: Create building blocks for Systems-On-Chip for extreme environments</a:t>
            </a:r>
            <a:endParaRPr kumimoji="0" sz="1100" b="0" i="0" u="none" strike="noStrike" kern="0" cap="none" spc="0" normalizeH="0" baseline="0" noProof="0">
              <a:ln>
                <a:noFill/>
              </a:ln>
              <a:solidFill>
                <a:srgbClr val="000000"/>
              </a:solidFill>
              <a:effectLst/>
              <a:uLnTx/>
              <a:uFillTx/>
              <a:latin typeface="Century Gothic"/>
              <a:ea typeface="Century Gothic"/>
              <a:cs typeface="Century Gothic"/>
              <a:sym typeface="Century Gothic"/>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F379C-FB59-4B0C-9F45-591582A917EC}"/>
              </a:ext>
            </a:extLst>
          </p:cNvPr>
          <p:cNvSpPr>
            <a:spLocks noGrp="1"/>
          </p:cNvSpPr>
          <p:nvPr>
            <p:ph type="title"/>
          </p:nvPr>
        </p:nvSpPr>
        <p:spPr>
          <a:xfrm>
            <a:off x="838200" y="365125"/>
            <a:ext cx="10515600" cy="791013"/>
          </a:xfrm>
        </p:spPr>
        <p:txBody>
          <a:bodyPr/>
          <a:lstStyle/>
          <a:p>
            <a:pPr algn="ctr"/>
            <a:r>
              <a:rPr lang="en-US" dirty="0"/>
              <a:t>Future Facilities Requirements</a:t>
            </a:r>
          </a:p>
        </p:txBody>
      </p:sp>
      <p:sp>
        <p:nvSpPr>
          <p:cNvPr id="3" name="Content Placeholder 2">
            <a:extLst>
              <a:ext uri="{FF2B5EF4-FFF2-40B4-BE49-F238E27FC236}">
                <a16:creationId xmlns:a16="http://schemas.microsoft.com/office/drawing/2014/main" id="{7B45AD28-4921-40D8-97A3-7DA395B89D96}"/>
              </a:ext>
            </a:extLst>
          </p:cNvPr>
          <p:cNvSpPr>
            <a:spLocks noGrp="1"/>
          </p:cNvSpPr>
          <p:nvPr>
            <p:ph idx="1"/>
          </p:nvPr>
        </p:nvSpPr>
        <p:spPr>
          <a:xfrm>
            <a:off x="656896" y="1156138"/>
            <a:ext cx="10878207" cy="4732831"/>
          </a:xfrm>
        </p:spPr>
        <p:txBody>
          <a:bodyPr>
            <a:normAutofit fontScale="92500" lnSpcReduction="20000"/>
          </a:bodyPr>
          <a:lstStyle/>
          <a:p>
            <a:r>
              <a:rPr lang="en-US" sz="2400" dirty="0"/>
              <a:t>Most developments require a systems approach – sensors, electronics, DAQ, mechanics, cooling</a:t>
            </a:r>
          </a:p>
          <a:p>
            <a:r>
              <a:rPr lang="en-US" sz="2400" dirty="0"/>
              <a:t>Emphasis on resolution</a:t>
            </a:r>
          </a:p>
          <a:p>
            <a:r>
              <a:rPr lang="en-US" sz="2400" dirty="0"/>
              <a:t>HE LHC or FCC-</a:t>
            </a:r>
            <a:r>
              <a:rPr lang="en-US" sz="2400" dirty="0" err="1"/>
              <a:t>hh</a:t>
            </a:r>
            <a:endParaRPr lang="en-US" sz="2400" dirty="0"/>
          </a:p>
          <a:p>
            <a:pPr lvl="1"/>
            <a:r>
              <a:rPr lang="en-US" sz="1600" dirty="0"/>
              <a:t>Granularity, speed, radiation resistance, background rejection</a:t>
            </a:r>
          </a:p>
          <a:p>
            <a:pPr lvl="1"/>
            <a:r>
              <a:rPr lang="en-US" sz="1600" dirty="0"/>
              <a:t>L= 3 x 10</a:t>
            </a:r>
            <a:r>
              <a:rPr lang="en-US" sz="1600" baseline="30000" dirty="0"/>
              <a:t>35</a:t>
            </a:r>
            <a:r>
              <a:rPr lang="en-US" sz="1600" dirty="0"/>
              <a:t> cm</a:t>
            </a:r>
            <a:r>
              <a:rPr lang="en-US" sz="1600" baseline="30000" dirty="0"/>
              <a:t>-2</a:t>
            </a:r>
            <a:r>
              <a:rPr lang="en-US" sz="1600" dirty="0"/>
              <a:t>s</a:t>
            </a:r>
            <a:r>
              <a:rPr lang="en-US" sz="1600" cap="all" baseline="30000" dirty="0"/>
              <a:t>-1</a:t>
            </a:r>
          </a:p>
          <a:p>
            <a:pPr lvl="1"/>
            <a:r>
              <a:rPr lang="en-US" sz="1600" dirty="0"/>
              <a:t>10</a:t>
            </a:r>
            <a:r>
              <a:rPr lang="en-US" sz="1600" baseline="30000" dirty="0"/>
              <a:t>18</a:t>
            </a:r>
            <a:r>
              <a:rPr lang="en-US" sz="1600" dirty="0"/>
              <a:t> n</a:t>
            </a:r>
            <a:r>
              <a:rPr lang="en-US" sz="1600" baseline="-25000" dirty="0"/>
              <a:t>eq</a:t>
            </a:r>
            <a:r>
              <a:rPr lang="en-US" sz="1600" dirty="0"/>
              <a:t> cm</a:t>
            </a:r>
            <a:r>
              <a:rPr lang="en-US" sz="1600" baseline="30000" dirty="0"/>
              <a:t>-2</a:t>
            </a:r>
          </a:p>
          <a:p>
            <a:r>
              <a:rPr lang="en-US" sz="2400" dirty="0"/>
              <a:t>ILC or FCC-</a:t>
            </a:r>
            <a:r>
              <a:rPr lang="en-US" sz="2400" dirty="0" err="1"/>
              <a:t>ee</a:t>
            </a:r>
            <a:endParaRPr lang="en-US" sz="2400" dirty="0"/>
          </a:p>
          <a:p>
            <a:pPr lvl="1"/>
            <a:r>
              <a:rPr lang="en-US" sz="1600" dirty="0"/>
              <a:t>Low mass</a:t>
            </a:r>
          </a:p>
          <a:p>
            <a:pPr lvl="1"/>
            <a:r>
              <a:rPr lang="en-US" sz="1600" dirty="0"/>
              <a:t>Small pixels</a:t>
            </a:r>
          </a:p>
          <a:p>
            <a:pPr lvl="1"/>
            <a:r>
              <a:rPr lang="en-US" sz="1600" dirty="0"/>
              <a:t>Mechanical precision</a:t>
            </a:r>
          </a:p>
          <a:p>
            <a:r>
              <a:rPr lang="en-US" sz="2400" dirty="0"/>
              <a:t>Needs from other efforts – direct DM space based tracker, vertexing for high intensity flavor physics</a:t>
            </a:r>
          </a:p>
          <a:p>
            <a:r>
              <a:rPr lang="en-US" sz="2400" dirty="0"/>
              <a:t>Scale: use of commercial fabrication attractive</a:t>
            </a:r>
          </a:p>
          <a:p>
            <a:r>
              <a:rPr lang="en-US" sz="2400" dirty="0"/>
              <a:t>Capabilities to test components in real conditions</a:t>
            </a:r>
          </a:p>
          <a:p>
            <a:r>
              <a:rPr lang="en-US" sz="2400" dirty="0"/>
              <a:t>Engineering and technical infrastructure and support</a:t>
            </a:r>
          </a:p>
          <a:p>
            <a:endParaRPr lang="en-US" sz="2400" dirty="0"/>
          </a:p>
        </p:txBody>
      </p:sp>
      <p:sp>
        <p:nvSpPr>
          <p:cNvPr id="4" name="Date Placeholder 3">
            <a:extLst>
              <a:ext uri="{FF2B5EF4-FFF2-40B4-BE49-F238E27FC236}">
                <a16:creationId xmlns:a16="http://schemas.microsoft.com/office/drawing/2014/main" id="{524AB901-58A9-4EA1-BADF-81E2537E6367}"/>
              </a:ext>
            </a:extLst>
          </p:cNvPr>
          <p:cNvSpPr>
            <a:spLocks noGrp="1"/>
          </p:cNvSpPr>
          <p:nvPr>
            <p:ph type="dt" sz="half" idx="10"/>
          </p:nvPr>
        </p:nvSpPr>
        <p:spPr/>
        <p:txBody>
          <a:bodyPr/>
          <a:lstStyle/>
          <a:p>
            <a:fld id="{DA98B56F-0AFD-4FB3-A081-BEEBB98695AF}" type="datetime1">
              <a:rPr lang="en-US" smtClean="0"/>
              <a:t>12/11/2019</a:t>
            </a:fld>
            <a:endParaRPr lang="en-US"/>
          </a:p>
        </p:txBody>
      </p:sp>
      <p:sp>
        <p:nvSpPr>
          <p:cNvPr id="5" name="Footer Placeholder 4">
            <a:extLst>
              <a:ext uri="{FF2B5EF4-FFF2-40B4-BE49-F238E27FC236}">
                <a16:creationId xmlns:a16="http://schemas.microsoft.com/office/drawing/2014/main" id="{24A5F0D9-D635-462D-AC01-A119D25B20AC}"/>
              </a:ext>
            </a:extLst>
          </p:cNvPr>
          <p:cNvSpPr>
            <a:spLocks noGrp="1"/>
          </p:cNvSpPr>
          <p:nvPr>
            <p:ph type="ftr" sz="quarter" idx="11"/>
          </p:nvPr>
        </p:nvSpPr>
        <p:spPr/>
        <p:txBody>
          <a:bodyPr/>
          <a:lstStyle/>
          <a:p>
            <a:r>
              <a:rPr lang="en-US"/>
              <a:t>DOE BRN Solid State Tracking  2019</a:t>
            </a:r>
          </a:p>
        </p:txBody>
      </p:sp>
      <p:sp>
        <p:nvSpPr>
          <p:cNvPr id="6" name="Slide Number Placeholder 5">
            <a:extLst>
              <a:ext uri="{FF2B5EF4-FFF2-40B4-BE49-F238E27FC236}">
                <a16:creationId xmlns:a16="http://schemas.microsoft.com/office/drawing/2014/main" id="{C98495AF-BD07-4E03-B0BB-5C7DEEA767A0}"/>
              </a:ext>
            </a:extLst>
          </p:cNvPr>
          <p:cNvSpPr>
            <a:spLocks noGrp="1"/>
          </p:cNvSpPr>
          <p:nvPr>
            <p:ph type="sldNum" sz="quarter" idx="12"/>
          </p:nvPr>
        </p:nvSpPr>
        <p:spPr/>
        <p:txBody>
          <a:bodyPr/>
          <a:lstStyle/>
          <a:p>
            <a:fld id="{BFB480C7-85E1-46E7-8636-B73EE8216FB1}" type="slidenum">
              <a:rPr lang="en-US" smtClean="0"/>
              <a:t>2</a:t>
            </a:fld>
            <a:endParaRPr lang="en-US"/>
          </a:p>
        </p:txBody>
      </p:sp>
    </p:spTree>
    <p:extLst>
      <p:ext uri="{BB962C8B-B14F-4D97-AF65-F5344CB8AC3E}">
        <p14:creationId xmlns:p14="http://schemas.microsoft.com/office/powerpoint/2010/main" val="3729140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F3E97-FEB6-45C9-A235-EC8F568D5AF5}"/>
              </a:ext>
            </a:extLst>
          </p:cNvPr>
          <p:cNvSpPr>
            <a:spLocks noGrp="1"/>
          </p:cNvSpPr>
          <p:nvPr>
            <p:ph type="title"/>
          </p:nvPr>
        </p:nvSpPr>
        <p:spPr>
          <a:xfrm>
            <a:off x="838200" y="302063"/>
            <a:ext cx="10515600" cy="1325563"/>
          </a:xfrm>
        </p:spPr>
        <p:txBody>
          <a:bodyPr/>
          <a:lstStyle/>
          <a:p>
            <a:pPr algn="ctr"/>
            <a:r>
              <a:rPr lang="en-US" dirty="0"/>
              <a:t>Priority Research Directions</a:t>
            </a:r>
          </a:p>
        </p:txBody>
      </p:sp>
      <p:sp>
        <p:nvSpPr>
          <p:cNvPr id="3" name="Content Placeholder 2">
            <a:extLst>
              <a:ext uri="{FF2B5EF4-FFF2-40B4-BE49-F238E27FC236}">
                <a16:creationId xmlns:a16="http://schemas.microsoft.com/office/drawing/2014/main" id="{461215A9-3432-4F2C-8943-9D5AAA0E68DD}"/>
              </a:ext>
            </a:extLst>
          </p:cNvPr>
          <p:cNvSpPr>
            <a:spLocks noGrp="1"/>
          </p:cNvSpPr>
          <p:nvPr>
            <p:ph idx="1"/>
          </p:nvPr>
        </p:nvSpPr>
        <p:spPr>
          <a:xfrm>
            <a:off x="536028" y="1447252"/>
            <a:ext cx="11046372" cy="4351338"/>
          </a:xfrm>
        </p:spPr>
        <p:txBody>
          <a:bodyPr>
            <a:normAutofit/>
          </a:bodyPr>
          <a:lstStyle/>
          <a:p>
            <a:r>
              <a:rPr lang="en-US" dirty="0"/>
              <a:t>PRD1: Develop high spatial resolution pixel detectors with per-pixel fast timing</a:t>
            </a:r>
          </a:p>
          <a:p>
            <a:r>
              <a:rPr lang="en-US" dirty="0"/>
              <a:t>PRD2: Adapt new materials and fabrication/integration techniques for particle tracking</a:t>
            </a:r>
          </a:p>
          <a:p>
            <a:r>
              <a:rPr lang="en-US" dirty="0"/>
              <a:t>PRD3: Realize scalable irreducible-mass trackers</a:t>
            </a:r>
          </a:p>
        </p:txBody>
      </p:sp>
      <p:sp>
        <p:nvSpPr>
          <p:cNvPr id="4" name="Date Placeholder 3">
            <a:extLst>
              <a:ext uri="{FF2B5EF4-FFF2-40B4-BE49-F238E27FC236}">
                <a16:creationId xmlns:a16="http://schemas.microsoft.com/office/drawing/2014/main" id="{BE2ABCE5-3643-4FFA-83AF-B70FCA5452F4}"/>
              </a:ext>
            </a:extLst>
          </p:cNvPr>
          <p:cNvSpPr>
            <a:spLocks noGrp="1"/>
          </p:cNvSpPr>
          <p:nvPr>
            <p:ph type="dt" sz="half" idx="10"/>
          </p:nvPr>
        </p:nvSpPr>
        <p:spPr/>
        <p:txBody>
          <a:bodyPr/>
          <a:lstStyle/>
          <a:p>
            <a:fld id="{2571335C-F7D7-4082-ABD8-61DE275B50C3}" type="datetime1">
              <a:rPr lang="en-US" smtClean="0"/>
              <a:t>12/11/2019</a:t>
            </a:fld>
            <a:endParaRPr lang="en-US"/>
          </a:p>
        </p:txBody>
      </p:sp>
      <p:sp>
        <p:nvSpPr>
          <p:cNvPr id="5" name="Footer Placeholder 4">
            <a:extLst>
              <a:ext uri="{FF2B5EF4-FFF2-40B4-BE49-F238E27FC236}">
                <a16:creationId xmlns:a16="http://schemas.microsoft.com/office/drawing/2014/main" id="{E25F32E9-394A-4E1C-A82C-BA51714A8C43}"/>
              </a:ext>
            </a:extLst>
          </p:cNvPr>
          <p:cNvSpPr>
            <a:spLocks noGrp="1"/>
          </p:cNvSpPr>
          <p:nvPr>
            <p:ph type="ftr" sz="quarter" idx="11"/>
          </p:nvPr>
        </p:nvSpPr>
        <p:spPr/>
        <p:txBody>
          <a:bodyPr/>
          <a:lstStyle/>
          <a:p>
            <a:r>
              <a:rPr lang="en-US"/>
              <a:t>DOE BRN Solid State Tracking  2019</a:t>
            </a:r>
          </a:p>
        </p:txBody>
      </p:sp>
      <p:sp>
        <p:nvSpPr>
          <p:cNvPr id="6" name="Slide Number Placeholder 5">
            <a:extLst>
              <a:ext uri="{FF2B5EF4-FFF2-40B4-BE49-F238E27FC236}">
                <a16:creationId xmlns:a16="http://schemas.microsoft.com/office/drawing/2014/main" id="{6B208D5E-5F2A-46B5-9814-D34F86B19EE2}"/>
              </a:ext>
            </a:extLst>
          </p:cNvPr>
          <p:cNvSpPr>
            <a:spLocks noGrp="1"/>
          </p:cNvSpPr>
          <p:nvPr>
            <p:ph type="sldNum" sz="quarter" idx="12"/>
          </p:nvPr>
        </p:nvSpPr>
        <p:spPr/>
        <p:txBody>
          <a:bodyPr/>
          <a:lstStyle/>
          <a:p>
            <a:fld id="{BFB480C7-85E1-46E7-8636-B73EE8216FB1}" type="slidenum">
              <a:rPr lang="en-US" smtClean="0"/>
              <a:t>3</a:t>
            </a:fld>
            <a:endParaRPr lang="en-US"/>
          </a:p>
        </p:txBody>
      </p:sp>
    </p:spTree>
    <p:extLst>
      <p:ext uri="{BB962C8B-B14F-4D97-AF65-F5344CB8AC3E}">
        <p14:creationId xmlns:p14="http://schemas.microsoft.com/office/powerpoint/2010/main" val="2987573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6C96A-CA10-43B5-9EA5-E5A56E812FF8}"/>
              </a:ext>
            </a:extLst>
          </p:cNvPr>
          <p:cNvSpPr>
            <a:spLocks noGrp="1"/>
          </p:cNvSpPr>
          <p:nvPr>
            <p:ph type="title"/>
          </p:nvPr>
        </p:nvSpPr>
        <p:spPr/>
        <p:txBody>
          <a:bodyPr>
            <a:noAutofit/>
          </a:bodyPr>
          <a:lstStyle/>
          <a:p>
            <a:r>
              <a:rPr lang="en-US" sz="3600" dirty="0"/>
              <a:t>PRD1:Develop high spatial resolution pixel detectors with per-pixel fast timing </a:t>
            </a:r>
          </a:p>
        </p:txBody>
      </p:sp>
      <p:sp>
        <p:nvSpPr>
          <p:cNvPr id="3" name="Content Placeholder 2">
            <a:extLst>
              <a:ext uri="{FF2B5EF4-FFF2-40B4-BE49-F238E27FC236}">
                <a16:creationId xmlns:a16="http://schemas.microsoft.com/office/drawing/2014/main" id="{D13F2803-941A-4C64-B92E-5C168A9751E1}"/>
              </a:ext>
            </a:extLst>
          </p:cNvPr>
          <p:cNvSpPr>
            <a:spLocks noGrp="1"/>
          </p:cNvSpPr>
          <p:nvPr>
            <p:ph idx="1"/>
          </p:nvPr>
        </p:nvSpPr>
        <p:spPr>
          <a:xfrm>
            <a:off x="546538" y="1825625"/>
            <a:ext cx="11014841" cy="4351338"/>
          </a:xfrm>
        </p:spPr>
        <p:txBody>
          <a:bodyPr>
            <a:normAutofit/>
          </a:bodyPr>
          <a:lstStyle/>
          <a:p>
            <a:r>
              <a:rPr lang="en-US" dirty="0"/>
              <a:t>Two thrusts</a:t>
            </a:r>
          </a:p>
          <a:p>
            <a:pPr lvl="1"/>
            <a:r>
              <a:rPr lang="en-US" dirty="0"/>
              <a:t>Lepton collider requirements: timing of the order of 10 </a:t>
            </a:r>
            <a:r>
              <a:rPr lang="en-US" dirty="0" err="1"/>
              <a:t>ps</a:t>
            </a:r>
            <a:r>
              <a:rPr lang="en-US" dirty="0"/>
              <a:t>; pixel pitch on the order of 10 microns</a:t>
            </a:r>
          </a:p>
          <a:p>
            <a:pPr lvl="1"/>
            <a:r>
              <a:rPr lang="en-US" dirty="0"/>
              <a:t>Hadron collider requirements: timing resolution down to 5 (1) </a:t>
            </a:r>
            <a:r>
              <a:rPr lang="en-US" dirty="0" err="1"/>
              <a:t>ps</a:t>
            </a:r>
            <a:r>
              <a:rPr lang="en-US" dirty="0"/>
              <a:t>  central (forward) is needed to reject pileup, in a high radiation environment (up to fluences in the order of 10</a:t>
            </a:r>
            <a:r>
              <a:rPr lang="en-US" baseline="30000" dirty="0"/>
              <a:t>18</a:t>
            </a:r>
            <a:r>
              <a:rPr lang="en-US" dirty="0"/>
              <a:t> </a:t>
            </a:r>
            <a:r>
              <a:rPr lang="en-US" dirty="0" err="1"/>
              <a:t>n</a:t>
            </a:r>
            <a:r>
              <a:rPr lang="en-US" baseline="-25000" dirty="0" err="1"/>
              <a:t>eq</a:t>
            </a:r>
            <a:r>
              <a:rPr lang="en-US" dirty="0"/>
              <a:t>/cm</a:t>
            </a:r>
            <a:r>
              <a:rPr lang="en-US" baseline="30000" dirty="0"/>
              <a:t>2</a:t>
            </a:r>
            <a:r>
              <a:rPr lang="en-US" dirty="0"/>
              <a:t>)</a:t>
            </a:r>
          </a:p>
          <a:p>
            <a:r>
              <a:rPr lang="en-US" dirty="0"/>
              <a:t>Low Gain Avalanche Detectors: need to increase segmentation, decrease dead regions, make radiation hard</a:t>
            </a:r>
          </a:p>
          <a:p>
            <a:r>
              <a:rPr lang="en-US" dirty="0"/>
              <a:t>3D detectors: need demonstrate radiation hardness</a:t>
            </a:r>
          </a:p>
          <a:p>
            <a:r>
              <a:rPr lang="en-US" dirty="0"/>
              <a:t>Issue of readout electronics and system implementation</a:t>
            </a:r>
          </a:p>
          <a:p>
            <a:endParaRPr lang="en-US" dirty="0"/>
          </a:p>
        </p:txBody>
      </p:sp>
      <p:sp>
        <p:nvSpPr>
          <p:cNvPr id="4" name="Date Placeholder 3">
            <a:extLst>
              <a:ext uri="{FF2B5EF4-FFF2-40B4-BE49-F238E27FC236}">
                <a16:creationId xmlns:a16="http://schemas.microsoft.com/office/drawing/2014/main" id="{EB2E5761-C8D0-4E0E-B41C-CCE1FC02EE4D}"/>
              </a:ext>
            </a:extLst>
          </p:cNvPr>
          <p:cNvSpPr>
            <a:spLocks noGrp="1"/>
          </p:cNvSpPr>
          <p:nvPr>
            <p:ph type="dt" sz="half" idx="10"/>
          </p:nvPr>
        </p:nvSpPr>
        <p:spPr/>
        <p:txBody>
          <a:bodyPr/>
          <a:lstStyle/>
          <a:p>
            <a:fld id="{312F18A6-7574-4B75-ADDE-8EDA6BED7635}" type="datetime1">
              <a:rPr lang="en-US" smtClean="0"/>
              <a:t>12/12/2019</a:t>
            </a:fld>
            <a:endParaRPr lang="en-US"/>
          </a:p>
        </p:txBody>
      </p:sp>
      <p:sp>
        <p:nvSpPr>
          <p:cNvPr id="5" name="Footer Placeholder 4">
            <a:extLst>
              <a:ext uri="{FF2B5EF4-FFF2-40B4-BE49-F238E27FC236}">
                <a16:creationId xmlns:a16="http://schemas.microsoft.com/office/drawing/2014/main" id="{053BF352-CE96-47F7-B391-F93F539E986A}"/>
              </a:ext>
            </a:extLst>
          </p:cNvPr>
          <p:cNvSpPr>
            <a:spLocks noGrp="1"/>
          </p:cNvSpPr>
          <p:nvPr>
            <p:ph type="ftr" sz="quarter" idx="11"/>
          </p:nvPr>
        </p:nvSpPr>
        <p:spPr/>
        <p:txBody>
          <a:bodyPr/>
          <a:lstStyle/>
          <a:p>
            <a:r>
              <a:rPr lang="en-US"/>
              <a:t>DOE BRN Solid State Tracking  2019</a:t>
            </a:r>
          </a:p>
        </p:txBody>
      </p:sp>
      <p:sp>
        <p:nvSpPr>
          <p:cNvPr id="6" name="Slide Number Placeholder 5">
            <a:extLst>
              <a:ext uri="{FF2B5EF4-FFF2-40B4-BE49-F238E27FC236}">
                <a16:creationId xmlns:a16="http://schemas.microsoft.com/office/drawing/2014/main" id="{02EDDC9D-AA30-4ECF-947D-5B2DBCA8DC40}"/>
              </a:ext>
            </a:extLst>
          </p:cNvPr>
          <p:cNvSpPr>
            <a:spLocks noGrp="1"/>
          </p:cNvSpPr>
          <p:nvPr>
            <p:ph type="sldNum" sz="quarter" idx="12"/>
          </p:nvPr>
        </p:nvSpPr>
        <p:spPr/>
        <p:txBody>
          <a:bodyPr/>
          <a:lstStyle/>
          <a:p>
            <a:fld id="{BFB480C7-85E1-46E7-8636-B73EE8216FB1}" type="slidenum">
              <a:rPr lang="en-US" smtClean="0"/>
              <a:t>4</a:t>
            </a:fld>
            <a:endParaRPr lang="en-US"/>
          </a:p>
        </p:txBody>
      </p:sp>
    </p:spTree>
    <p:extLst>
      <p:ext uri="{BB962C8B-B14F-4D97-AF65-F5344CB8AC3E}">
        <p14:creationId xmlns:p14="http://schemas.microsoft.com/office/powerpoint/2010/main" val="2169714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89FBF40-6113-446A-A36B-C84760443C1B}"/>
              </a:ext>
            </a:extLst>
          </p:cNvPr>
          <p:cNvSpPr>
            <a:spLocks noGrp="1"/>
          </p:cNvSpPr>
          <p:nvPr>
            <p:ph type="dt" sz="half" idx="10"/>
          </p:nvPr>
        </p:nvSpPr>
        <p:spPr/>
        <p:txBody>
          <a:bodyPr/>
          <a:lstStyle/>
          <a:p>
            <a:fld id="{312F18A6-7574-4B75-ADDE-8EDA6BED7635}" type="datetime1">
              <a:rPr lang="en-US" smtClean="0"/>
              <a:t>12/13/2019</a:t>
            </a:fld>
            <a:endParaRPr lang="en-US"/>
          </a:p>
        </p:txBody>
      </p:sp>
      <p:sp>
        <p:nvSpPr>
          <p:cNvPr id="5" name="Footer Placeholder 4">
            <a:extLst>
              <a:ext uri="{FF2B5EF4-FFF2-40B4-BE49-F238E27FC236}">
                <a16:creationId xmlns:a16="http://schemas.microsoft.com/office/drawing/2014/main" id="{9FF88987-C1AB-4F0D-8908-D03A93548CA1}"/>
              </a:ext>
            </a:extLst>
          </p:cNvPr>
          <p:cNvSpPr>
            <a:spLocks noGrp="1"/>
          </p:cNvSpPr>
          <p:nvPr>
            <p:ph type="ftr" sz="quarter" idx="11"/>
          </p:nvPr>
        </p:nvSpPr>
        <p:spPr/>
        <p:txBody>
          <a:bodyPr/>
          <a:lstStyle/>
          <a:p>
            <a:r>
              <a:rPr lang="en-US"/>
              <a:t>DOE BRN Solid State Tracking  2019</a:t>
            </a:r>
          </a:p>
        </p:txBody>
      </p:sp>
      <p:sp>
        <p:nvSpPr>
          <p:cNvPr id="6" name="Slide Number Placeholder 5">
            <a:extLst>
              <a:ext uri="{FF2B5EF4-FFF2-40B4-BE49-F238E27FC236}">
                <a16:creationId xmlns:a16="http://schemas.microsoft.com/office/drawing/2014/main" id="{E8476210-2ECE-4BF1-B4B9-E22033237233}"/>
              </a:ext>
            </a:extLst>
          </p:cNvPr>
          <p:cNvSpPr>
            <a:spLocks noGrp="1"/>
          </p:cNvSpPr>
          <p:nvPr>
            <p:ph type="sldNum" sz="quarter" idx="12"/>
          </p:nvPr>
        </p:nvSpPr>
        <p:spPr/>
        <p:txBody>
          <a:bodyPr/>
          <a:lstStyle/>
          <a:p>
            <a:fld id="{BFB480C7-85E1-46E7-8636-B73EE8216FB1}" type="slidenum">
              <a:rPr lang="en-US" smtClean="0"/>
              <a:t>5</a:t>
            </a:fld>
            <a:endParaRPr lang="en-US"/>
          </a:p>
        </p:txBody>
      </p:sp>
      <p:sp>
        <p:nvSpPr>
          <p:cNvPr id="7" name="Rectangle 6">
            <a:extLst>
              <a:ext uri="{FF2B5EF4-FFF2-40B4-BE49-F238E27FC236}">
                <a16:creationId xmlns:a16="http://schemas.microsoft.com/office/drawing/2014/main" id="{8DF7192F-C841-4EEC-8D8F-EC89AEF25791}"/>
              </a:ext>
            </a:extLst>
          </p:cNvPr>
          <p:cNvSpPr/>
          <p:nvPr/>
        </p:nvSpPr>
        <p:spPr>
          <a:xfrm>
            <a:off x="283779" y="410082"/>
            <a:ext cx="11719035" cy="6432530"/>
          </a:xfrm>
          <a:prstGeom prst="rect">
            <a:avLst/>
          </a:prstGeom>
        </p:spPr>
        <p:txBody>
          <a:bodyPr wrap="square">
            <a:spAutoFit/>
          </a:bodyPr>
          <a:lstStyle/>
          <a:p>
            <a:pPr algn="just"/>
            <a:r>
              <a:rPr lang="en-US" sz="1200" b="1" dirty="0">
                <a:solidFill>
                  <a:srgbClr val="000000"/>
                </a:solidFill>
                <a:latin typeface="Arial" panose="020B0604020202020204" pitchFamily="34" charset="0"/>
              </a:rPr>
              <a:t>PRD1: Develop high spatial resolution pixel detectors with per-pixel fast timing:  </a:t>
            </a:r>
            <a:r>
              <a:rPr lang="en-US" sz="1200" dirty="0">
                <a:solidFill>
                  <a:srgbClr val="000000"/>
                </a:solidFill>
                <a:latin typeface="Arial" panose="020B0604020202020204" pitchFamily="34" charset="0"/>
              </a:rPr>
              <a:t>The Energy and Intensity Frontier physics studies identified fast, high-resolution, per pixel timing as a performance target. There are two thrusts, both requiring specific sensor and electronics developments: </a:t>
            </a:r>
            <a:endParaRPr lang="en-US" sz="2000" dirty="0"/>
          </a:p>
          <a:p>
            <a:pPr algn="just" fontAlgn="base">
              <a:buFont typeface="+mj-lt"/>
              <a:buAutoNum type="arabicPeriod"/>
            </a:pPr>
            <a:r>
              <a:rPr lang="en-US" sz="1200" dirty="0">
                <a:solidFill>
                  <a:srgbClr val="000000"/>
                </a:solidFill>
                <a:latin typeface="Arial" panose="020B0604020202020204" pitchFamily="34" charset="0"/>
              </a:rPr>
              <a:t>Lepton collider requirements: timing of the order of 10 </a:t>
            </a:r>
            <a:r>
              <a:rPr lang="en-US" sz="1200" dirty="0" err="1">
                <a:solidFill>
                  <a:srgbClr val="000000"/>
                </a:solidFill>
                <a:latin typeface="Arial" panose="020B0604020202020204" pitchFamily="34" charset="0"/>
              </a:rPr>
              <a:t>ps</a:t>
            </a:r>
            <a:r>
              <a:rPr lang="en-US" sz="1200" dirty="0">
                <a:solidFill>
                  <a:srgbClr val="000000"/>
                </a:solidFill>
                <a:latin typeface="Arial" panose="020B0604020202020204" pitchFamily="34" charset="0"/>
              </a:rPr>
              <a:t>; pixel pitch on the order of 10 microns</a:t>
            </a:r>
          </a:p>
          <a:p>
            <a:pPr algn="just" fontAlgn="base">
              <a:buFont typeface="+mj-lt"/>
              <a:buAutoNum type="arabicPeriod"/>
            </a:pPr>
            <a:r>
              <a:rPr lang="en-US" sz="1200" dirty="0">
                <a:solidFill>
                  <a:srgbClr val="000000"/>
                </a:solidFill>
                <a:latin typeface="Arial" panose="020B0604020202020204" pitchFamily="34" charset="0"/>
              </a:rPr>
              <a:t>Hadron collider requirements: timing resolution down to 1 </a:t>
            </a:r>
            <a:r>
              <a:rPr lang="en-US" sz="1200" dirty="0" err="1">
                <a:solidFill>
                  <a:srgbClr val="000000"/>
                </a:solidFill>
                <a:latin typeface="Arial" panose="020B0604020202020204" pitchFamily="34" charset="0"/>
              </a:rPr>
              <a:t>ps</a:t>
            </a:r>
            <a:r>
              <a:rPr lang="en-US" sz="1200" dirty="0">
                <a:solidFill>
                  <a:srgbClr val="000000"/>
                </a:solidFill>
                <a:latin typeface="Arial" panose="020B0604020202020204" pitchFamily="34" charset="0"/>
              </a:rPr>
              <a:t> is needed to achieve HL-LHC-like pileup, in a high radiation environment (up to fluences in the order of 10^18 </a:t>
            </a:r>
            <a:r>
              <a:rPr lang="en-US" sz="1200" dirty="0" err="1">
                <a:solidFill>
                  <a:srgbClr val="000000"/>
                </a:solidFill>
                <a:latin typeface="Arial" panose="020B0604020202020204" pitchFamily="34" charset="0"/>
              </a:rPr>
              <a:t>n_eq</a:t>
            </a:r>
            <a:r>
              <a:rPr lang="en-US" sz="1200" dirty="0">
                <a:solidFill>
                  <a:srgbClr val="000000"/>
                </a:solidFill>
                <a:latin typeface="Arial" panose="020B0604020202020204" pitchFamily="34" charset="0"/>
              </a:rPr>
              <a:t>/cm2)</a:t>
            </a:r>
          </a:p>
          <a:p>
            <a:pPr algn="just"/>
            <a:r>
              <a:rPr lang="en-US" sz="1200" dirty="0">
                <a:solidFill>
                  <a:srgbClr val="000000"/>
                </a:solidFill>
                <a:latin typeface="Arial" panose="020B0604020202020204" pitchFamily="34" charset="0"/>
              </a:rPr>
              <a:t>In the present decade a technological innovation occurred with the introduction of high granularity ($\sim 1 {\rm mm}^2$), low gain, avalanche based, solid state timing detectors (LGADs) and 3D silicon devices.  These, which achieve timing resolution of some 10's of picoseconds, are already being applied, in the case of LGADs, to LHC detector upgrades to suppress pileup at high luminosity. The present generation of LGADs are limited to relatively large cell size, due to inefficient collection around pad edges, and existing readout electronics. Furthermore, large systems of either technology are yet to be designed or demonstrated. A transformative development, aimed at future colliders, would be to achieve both high spatial and timing resolution specified, in a fine-pitch pixel geometry. Furthermore, these technologies must achieve the required radiation resistance at future hadron colliders and must be read out by adequate front-end electronics.  </a:t>
            </a:r>
            <a:endParaRPr lang="en-US" sz="2000" dirty="0"/>
          </a:p>
          <a:p>
            <a:pPr algn="just"/>
            <a:br>
              <a:rPr lang="en-US" sz="2000" dirty="0"/>
            </a:br>
            <a:r>
              <a:rPr lang="en-US" sz="1200" dirty="0">
                <a:solidFill>
                  <a:srgbClr val="000000"/>
                </a:solidFill>
                <a:latin typeface="Arial" panose="020B0604020202020204" pitchFamily="34" charset="0"/>
              </a:rPr>
              <a:t>A major limitation of current LGAD technology for future application in hadron colliders is radiation tolerance that is significantly affected at fluences beyond 2xE15 </a:t>
            </a:r>
            <a:r>
              <a:rPr lang="en-US" sz="1200" dirty="0" err="1">
                <a:solidFill>
                  <a:srgbClr val="000000"/>
                </a:solidFill>
                <a:latin typeface="Arial" panose="020B0604020202020204" pitchFamily="34" charset="0"/>
              </a:rPr>
              <a:t>n</a:t>
            </a:r>
            <a:r>
              <a:rPr lang="en-US" sz="1200" baseline="-25000" dirty="0" err="1">
                <a:solidFill>
                  <a:srgbClr val="000000"/>
                </a:solidFill>
                <a:latin typeface="Arial" panose="020B0604020202020204" pitchFamily="34" charset="0"/>
              </a:rPr>
              <a:t>eq</a:t>
            </a:r>
            <a:r>
              <a:rPr lang="en-US" sz="1200" dirty="0">
                <a:solidFill>
                  <a:srgbClr val="000000"/>
                </a:solidFill>
                <a:latin typeface="Arial" panose="020B0604020202020204" pitchFamily="34" charset="0"/>
              </a:rPr>
              <a:t>/cm</a:t>
            </a:r>
            <a:r>
              <a:rPr lang="en-US" sz="1200" baseline="30000" dirty="0">
                <a:solidFill>
                  <a:srgbClr val="000000"/>
                </a:solidFill>
                <a:latin typeface="Arial" panose="020B0604020202020204" pitchFamily="34" charset="0"/>
              </a:rPr>
              <a:t>2</a:t>
            </a:r>
            <a:r>
              <a:rPr lang="en-US" sz="1200" dirty="0">
                <a:solidFill>
                  <a:srgbClr val="000000"/>
                </a:solidFill>
                <a:latin typeface="Arial" panose="020B0604020202020204" pitchFamily="34" charset="0"/>
              </a:rPr>
              <a:t>, due to loss of gain. The 3D pixel sensor technology, that is for example used in the ATLAS IBL inner tracker layer, has been proven to be radiation hard up to 3xE16 </a:t>
            </a:r>
            <a:r>
              <a:rPr lang="en-US" sz="1200" dirty="0" err="1">
                <a:solidFill>
                  <a:srgbClr val="000000"/>
                </a:solidFill>
                <a:latin typeface="Arial" panose="020B0604020202020204" pitchFamily="34" charset="0"/>
              </a:rPr>
              <a:t>n</a:t>
            </a:r>
            <a:r>
              <a:rPr lang="en-US" sz="1200" baseline="-25000" dirty="0" err="1">
                <a:solidFill>
                  <a:srgbClr val="000000"/>
                </a:solidFill>
                <a:latin typeface="Arial" panose="020B0604020202020204" pitchFamily="34" charset="0"/>
              </a:rPr>
              <a:t>eq</a:t>
            </a:r>
            <a:r>
              <a:rPr lang="en-US" sz="1200" dirty="0">
                <a:solidFill>
                  <a:srgbClr val="000000"/>
                </a:solidFill>
                <a:latin typeface="Arial" panose="020B0604020202020204" pitchFamily="34" charset="0"/>
              </a:rPr>
              <a:t>/cm</a:t>
            </a:r>
            <a:r>
              <a:rPr lang="en-US" sz="1200" baseline="30000" dirty="0">
                <a:solidFill>
                  <a:srgbClr val="000000"/>
                </a:solidFill>
                <a:latin typeface="Arial" panose="020B0604020202020204" pitchFamily="34" charset="0"/>
              </a:rPr>
              <a:t>2</a:t>
            </a:r>
            <a:r>
              <a:rPr lang="en-US" sz="1200" dirty="0">
                <a:solidFill>
                  <a:srgbClr val="000000"/>
                </a:solidFill>
                <a:latin typeface="Arial" panose="020B0604020202020204" pitchFamily="34" charset="0"/>
              </a:rPr>
              <a:t>. While preliminary results indicate timing performance of 30 </a:t>
            </a:r>
            <a:r>
              <a:rPr lang="en-US" sz="1200" dirty="0" err="1">
                <a:solidFill>
                  <a:srgbClr val="000000"/>
                </a:solidFill>
                <a:latin typeface="Arial" panose="020B0604020202020204" pitchFamily="34" charset="0"/>
              </a:rPr>
              <a:t>ps</a:t>
            </a:r>
            <a:r>
              <a:rPr lang="en-US" sz="1200" dirty="0">
                <a:solidFill>
                  <a:srgbClr val="000000"/>
                </a:solidFill>
                <a:latin typeface="Arial" panose="020B0604020202020204" pitchFamily="34" charset="0"/>
              </a:rPr>
              <a:t> in both cases, radiation resistance remains an important challenge. Specifically for applications in very high radiation environment, fast-timing with silicon will be challenging, and transformative will be the development of capabilities of timing detectors to withstand fluences up to 10</a:t>
            </a:r>
            <a:r>
              <a:rPr lang="en-US" sz="1200" baseline="30000" dirty="0">
                <a:solidFill>
                  <a:srgbClr val="000000"/>
                </a:solidFill>
                <a:latin typeface="Arial" panose="020B0604020202020204" pitchFamily="34" charset="0"/>
              </a:rPr>
              <a:t>18</a:t>
            </a:r>
            <a:r>
              <a:rPr lang="en-US" sz="1200" dirty="0">
                <a:solidFill>
                  <a:srgbClr val="000000"/>
                </a:solidFill>
                <a:latin typeface="Arial" panose="020B0604020202020204" pitchFamily="34" charset="0"/>
              </a:rPr>
              <a:t> </a:t>
            </a:r>
            <a:r>
              <a:rPr lang="en-US" sz="1200" dirty="0" err="1">
                <a:solidFill>
                  <a:srgbClr val="000000"/>
                </a:solidFill>
                <a:latin typeface="Arial" panose="020B0604020202020204" pitchFamily="34" charset="0"/>
              </a:rPr>
              <a:t>n</a:t>
            </a:r>
            <a:r>
              <a:rPr lang="en-US" sz="1200" baseline="-25000" dirty="0" err="1">
                <a:solidFill>
                  <a:srgbClr val="000000"/>
                </a:solidFill>
                <a:latin typeface="Arial" panose="020B0604020202020204" pitchFamily="34" charset="0"/>
              </a:rPr>
              <a:t>eq</a:t>
            </a:r>
            <a:r>
              <a:rPr lang="en-US" sz="1200" dirty="0">
                <a:solidFill>
                  <a:srgbClr val="000000"/>
                </a:solidFill>
                <a:latin typeface="Arial" panose="020B0604020202020204" pitchFamily="34" charset="0"/>
              </a:rPr>
              <a:t>/cm</a:t>
            </a:r>
            <a:r>
              <a:rPr lang="en-US" sz="1200" baseline="30000" dirty="0">
                <a:solidFill>
                  <a:srgbClr val="000000"/>
                </a:solidFill>
                <a:latin typeface="Arial" panose="020B0604020202020204" pitchFamily="34" charset="0"/>
              </a:rPr>
              <a:t>2</a:t>
            </a:r>
            <a:r>
              <a:rPr lang="en-US" sz="1200" dirty="0">
                <a:solidFill>
                  <a:srgbClr val="000000"/>
                </a:solidFill>
                <a:latin typeface="Arial" panose="020B0604020202020204" pitchFamily="34" charset="0"/>
              </a:rPr>
              <a:t>. The R&amp;D program will need to study radiation induced degradation of the gain layer through acceptor removal as well as interactions with bulk damage effects. A combination of LGAD technology with a gain layer and the radiation-hard 3D silicon technology, and new admixtures of doping elements hold promise to achieve this.</a:t>
            </a:r>
            <a:endParaRPr lang="en-US" sz="2000" dirty="0"/>
          </a:p>
          <a:p>
            <a:pPr algn="just"/>
            <a:br>
              <a:rPr lang="en-US" sz="2000" dirty="0"/>
            </a:br>
            <a:r>
              <a:rPr lang="en-US" sz="1200" dirty="0">
                <a:solidFill>
                  <a:srgbClr val="000000"/>
                </a:solidFill>
                <a:latin typeface="Arial" panose="020B0604020202020204" pitchFamily="34" charset="0"/>
              </a:rPr>
              <a:t>A transformative R&amp;D program will also need to approach the study of these detectors in an integrated way as a single system, i.e. combined sensor and readout ASIC development and specialized cooling and mechanics. This R&amp;D program should address the different challenges arising for different applications, i.e. low and high radiation environments. On the side of sensor development, AC-LGADs and trenches in LGADs should be pursued to remove </a:t>
            </a:r>
            <a:r>
              <a:rPr lang="en-US" sz="1200" dirty="0" err="1">
                <a:solidFill>
                  <a:srgbClr val="000000"/>
                </a:solidFill>
                <a:latin typeface="Arial" panose="020B0604020202020204" pitchFamily="34" charset="0"/>
              </a:rPr>
              <a:t>interpad</a:t>
            </a:r>
            <a:r>
              <a:rPr lang="en-US" sz="1200" dirty="0">
                <a:solidFill>
                  <a:srgbClr val="000000"/>
                </a:solidFill>
                <a:latin typeface="Arial" panose="020B0604020202020204" pitchFamily="34" charset="0"/>
              </a:rPr>
              <a:t> limitation and allow fine segmentation. On the side of the readout, a major challenge needing systematic investigation is how to accommodate preamp, TDCs, and RAM in a small pixel pitch in the order of 10s um, while maintaining power consumption not significantly greater than non-timing pixel ASICs (&lt;1 W/cm2). This challenge can be tackled in several ways, for example with sub 65nm technology or novel ideas, e.g. 3D integrated ASIC architecture. The medium-to-long term exploration of a monolithic timing detector, that includes sensor and ASIC in the same silicon substrate, may lead to a game-changer. By eliminating the need for interconnections between the sensors and read-out electronics, it will not only reduce material budget, manufacturing and assembly costs, but will also improve manufacturing reliability of the assembly due to industrial scale fabrication process as well as time resolution by reducing parasitic capacitances associated with the connections of the hybrid systems.</a:t>
            </a:r>
            <a:endParaRPr lang="en-US" sz="2000" dirty="0"/>
          </a:p>
          <a:p>
            <a:br>
              <a:rPr lang="en-US" sz="2000" dirty="0"/>
            </a:br>
            <a:endParaRPr lang="en-US" sz="2000" dirty="0"/>
          </a:p>
        </p:txBody>
      </p:sp>
    </p:spTree>
    <p:extLst>
      <p:ext uri="{BB962C8B-B14F-4D97-AF65-F5344CB8AC3E}">
        <p14:creationId xmlns:p14="http://schemas.microsoft.com/office/powerpoint/2010/main" val="2272321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2015F-4D3A-41E0-9830-6292B5D0765B}"/>
              </a:ext>
            </a:extLst>
          </p:cNvPr>
          <p:cNvSpPr>
            <a:spLocks noGrp="1"/>
          </p:cNvSpPr>
          <p:nvPr>
            <p:ph type="title"/>
          </p:nvPr>
        </p:nvSpPr>
        <p:spPr>
          <a:xfrm>
            <a:off x="304801" y="501650"/>
            <a:ext cx="11193516" cy="1325563"/>
          </a:xfrm>
        </p:spPr>
        <p:txBody>
          <a:bodyPr>
            <a:noAutofit/>
          </a:bodyPr>
          <a:lstStyle/>
          <a:p>
            <a:r>
              <a:rPr lang="en-US" sz="3200" dirty="0"/>
              <a:t>PRD2: Adapt new materials and fabrication/integration techniques for particle tracking</a:t>
            </a:r>
            <a:br>
              <a:rPr lang="en-US" sz="3200" dirty="0"/>
            </a:br>
            <a:endParaRPr lang="en-US" sz="3200" dirty="0"/>
          </a:p>
        </p:txBody>
      </p:sp>
      <p:sp>
        <p:nvSpPr>
          <p:cNvPr id="3" name="Content Placeholder 2">
            <a:extLst>
              <a:ext uri="{FF2B5EF4-FFF2-40B4-BE49-F238E27FC236}">
                <a16:creationId xmlns:a16="http://schemas.microsoft.com/office/drawing/2014/main" id="{D3A8731F-0D5B-4230-9E61-981E11F3A21D}"/>
              </a:ext>
            </a:extLst>
          </p:cNvPr>
          <p:cNvSpPr>
            <a:spLocks noGrp="1"/>
          </p:cNvSpPr>
          <p:nvPr>
            <p:ph idx="1"/>
          </p:nvPr>
        </p:nvSpPr>
        <p:spPr>
          <a:xfrm>
            <a:off x="225973" y="1668682"/>
            <a:ext cx="11740054" cy="4351338"/>
          </a:xfrm>
        </p:spPr>
        <p:txBody>
          <a:bodyPr>
            <a:normAutofit/>
          </a:bodyPr>
          <a:lstStyle/>
          <a:p>
            <a:r>
              <a:rPr lang="en-US" dirty="0"/>
              <a:t>Can we go beyond silicon to achieve improved performance for radiation hardness, mass, and material for extreme environments and operating conditions?</a:t>
            </a:r>
          </a:p>
          <a:p>
            <a:r>
              <a:rPr lang="en-US" dirty="0"/>
              <a:t>Need to develop industrial/commercial sources and partnerships</a:t>
            </a:r>
          </a:p>
          <a:p>
            <a:r>
              <a:rPr lang="en-US" dirty="0"/>
              <a:t>Thrusts</a:t>
            </a:r>
          </a:p>
          <a:p>
            <a:pPr lvl="1"/>
            <a:r>
              <a:rPr lang="en-US" dirty="0"/>
              <a:t>Adapting non-silicon sensors (diamond, large-bandgap semiconductors, thin film materials, nano technology, 3D sensors, new emerging materials) with new industrial partnerships. </a:t>
            </a:r>
          </a:p>
          <a:p>
            <a:pPr lvl="1"/>
            <a:r>
              <a:rPr lang="en-US" dirty="0"/>
              <a:t>Development of readout electronics matched to new sensor characteristics, including new processing such as 3D-integration</a:t>
            </a:r>
          </a:p>
        </p:txBody>
      </p:sp>
      <p:sp>
        <p:nvSpPr>
          <p:cNvPr id="4" name="Date Placeholder 3">
            <a:extLst>
              <a:ext uri="{FF2B5EF4-FFF2-40B4-BE49-F238E27FC236}">
                <a16:creationId xmlns:a16="http://schemas.microsoft.com/office/drawing/2014/main" id="{AF703B06-699C-4BC3-81D4-423DB7B06631}"/>
              </a:ext>
            </a:extLst>
          </p:cNvPr>
          <p:cNvSpPr>
            <a:spLocks noGrp="1"/>
          </p:cNvSpPr>
          <p:nvPr>
            <p:ph type="dt" sz="half" idx="10"/>
          </p:nvPr>
        </p:nvSpPr>
        <p:spPr/>
        <p:txBody>
          <a:bodyPr/>
          <a:lstStyle/>
          <a:p>
            <a:fld id="{312F18A6-7574-4B75-ADDE-8EDA6BED7635}" type="datetime1">
              <a:rPr lang="en-US" smtClean="0"/>
              <a:t>12/13/2019</a:t>
            </a:fld>
            <a:endParaRPr lang="en-US"/>
          </a:p>
        </p:txBody>
      </p:sp>
      <p:sp>
        <p:nvSpPr>
          <p:cNvPr id="5" name="Footer Placeholder 4">
            <a:extLst>
              <a:ext uri="{FF2B5EF4-FFF2-40B4-BE49-F238E27FC236}">
                <a16:creationId xmlns:a16="http://schemas.microsoft.com/office/drawing/2014/main" id="{8AD1B9A5-2F03-447F-A6E6-35464EF949D6}"/>
              </a:ext>
            </a:extLst>
          </p:cNvPr>
          <p:cNvSpPr>
            <a:spLocks noGrp="1"/>
          </p:cNvSpPr>
          <p:nvPr>
            <p:ph type="ftr" sz="quarter" idx="11"/>
          </p:nvPr>
        </p:nvSpPr>
        <p:spPr/>
        <p:txBody>
          <a:bodyPr/>
          <a:lstStyle/>
          <a:p>
            <a:r>
              <a:rPr lang="en-US"/>
              <a:t>DOE BRN Solid State Tracking  2019</a:t>
            </a:r>
          </a:p>
        </p:txBody>
      </p:sp>
      <p:sp>
        <p:nvSpPr>
          <p:cNvPr id="6" name="Slide Number Placeholder 5">
            <a:extLst>
              <a:ext uri="{FF2B5EF4-FFF2-40B4-BE49-F238E27FC236}">
                <a16:creationId xmlns:a16="http://schemas.microsoft.com/office/drawing/2014/main" id="{A6EE64DB-C6AE-4281-B04B-2A85B238152E}"/>
              </a:ext>
            </a:extLst>
          </p:cNvPr>
          <p:cNvSpPr>
            <a:spLocks noGrp="1"/>
          </p:cNvSpPr>
          <p:nvPr>
            <p:ph type="sldNum" sz="quarter" idx="12"/>
          </p:nvPr>
        </p:nvSpPr>
        <p:spPr/>
        <p:txBody>
          <a:bodyPr/>
          <a:lstStyle/>
          <a:p>
            <a:fld id="{BFB480C7-85E1-46E7-8636-B73EE8216FB1}" type="slidenum">
              <a:rPr lang="en-US" smtClean="0"/>
              <a:t>6</a:t>
            </a:fld>
            <a:endParaRPr lang="en-US"/>
          </a:p>
        </p:txBody>
      </p:sp>
    </p:spTree>
    <p:extLst>
      <p:ext uri="{BB962C8B-B14F-4D97-AF65-F5344CB8AC3E}">
        <p14:creationId xmlns:p14="http://schemas.microsoft.com/office/powerpoint/2010/main" val="2376618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D16022D-5979-4121-A0BA-0968C91197D0}"/>
              </a:ext>
            </a:extLst>
          </p:cNvPr>
          <p:cNvSpPr>
            <a:spLocks noGrp="1"/>
          </p:cNvSpPr>
          <p:nvPr>
            <p:ph type="dt" sz="half" idx="10"/>
          </p:nvPr>
        </p:nvSpPr>
        <p:spPr/>
        <p:txBody>
          <a:bodyPr/>
          <a:lstStyle/>
          <a:p>
            <a:fld id="{312F18A6-7574-4B75-ADDE-8EDA6BED7635}" type="datetime1">
              <a:rPr lang="en-US" smtClean="0"/>
              <a:t>12/13/2019</a:t>
            </a:fld>
            <a:endParaRPr lang="en-US"/>
          </a:p>
        </p:txBody>
      </p:sp>
      <p:sp>
        <p:nvSpPr>
          <p:cNvPr id="5" name="Footer Placeholder 4">
            <a:extLst>
              <a:ext uri="{FF2B5EF4-FFF2-40B4-BE49-F238E27FC236}">
                <a16:creationId xmlns:a16="http://schemas.microsoft.com/office/drawing/2014/main" id="{C064BE98-C894-4FB7-AC41-E92FB0631E19}"/>
              </a:ext>
            </a:extLst>
          </p:cNvPr>
          <p:cNvSpPr>
            <a:spLocks noGrp="1"/>
          </p:cNvSpPr>
          <p:nvPr>
            <p:ph type="ftr" sz="quarter" idx="11"/>
          </p:nvPr>
        </p:nvSpPr>
        <p:spPr/>
        <p:txBody>
          <a:bodyPr/>
          <a:lstStyle/>
          <a:p>
            <a:r>
              <a:rPr lang="en-US"/>
              <a:t>DOE BRN Solid State Tracking  2019</a:t>
            </a:r>
          </a:p>
        </p:txBody>
      </p:sp>
      <p:sp>
        <p:nvSpPr>
          <p:cNvPr id="6" name="Slide Number Placeholder 5">
            <a:extLst>
              <a:ext uri="{FF2B5EF4-FFF2-40B4-BE49-F238E27FC236}">
                <a16:creationId xmlns:a16="http://schemas.microsoft.com/office/drawing/2014/main" id="{CEF41F7F-7163-4890-917C-1E25D195799D}"/>
              </a:ext>
            </a:extLst>
          </p:cNvPr>
          <p:cNvSpPr>
            <a:spLocks noGrp="1"/>
          </p:cNvSpPr>
          <p:nvPr>
            <p:ph type="sldNum" sz="quarter" idx="12"/>
          </p:nvPr>
        </p:nvSpPr>
        <p:spPr/>
        <p:txBody>
          <a:bodyPr/>
          <a:lstStyle/>
          <a:p>
            <a:fld id="{BFB480C7-85E1-46E7-8636-B73EE8216FB1}" type="slidenum">
              <a:rPr lang="en-US" smtClean="0"/>
              <a:t>7</a:t>
            </a:fld>
            <a:endParaRPr lang="en-US"/>
          </a:p>
        </p:txBody>
      </p:sp>
      <p:sp>
        <p:nvSpPr>
          <p:cNvPr id="7" name="Rectangle 6">
            <a:extLst>
              <a:ext uri="{FF2B5EF4-FFF2-40B4-BE49-F238E27FC236}">
                <a16:creationId xmlns:a16="http://schemas.microsoft.com/office/drawing/2014/main" id="{AE3F013A-19A4-451E-A057-04BD61E04CB4}"/>
              </a:ext>
            </a:extLst>
          </p:cNvPr>
          <p:cNvSpPr/>
          <p:nvPr/>
        </p:nvSpPr>
        <p:spPr>
          <a:xfrm>
            <a:off x="0" y="136525"/>
            <a:ext cx="11971283" cy="6524863"/>
          </a:xfrm>
          <a:prstGeom prst="rect">
            <a:avLst/>
          </a:prstGeom>
        </p:spPr>
        <p:txBody>
          <a:bodyPr wrap="square">
            <a:spAutoFit/>
          </a:bodyPr>
          <a:lstStyle/>
          <a:p>
            <a:pPr algn="just"/>
            <a:r>
              <a:rPr lang="en-US" sz="1400" b="1" dirty="0">
                <a:solidFill>
                  <a:srgbClr val="000000"/>
                </a:solidFill>
                <a:latin typeface="Arial" panose="020B0604020202020204" pitchFamily="34" charset="0"/>
              </a:rPr>
              <a:t>PRD2: Adapt new materials and fabrication/integration techniques for particle tracking: </a:t>
            </a:r>
            <a:r>
              <a:rPr lang="en-US" sz="1400" dirty="0">
                <a:solidFill>
                  <a:srgbClr val="000000"/>
                </a:solidFill>
                <a:latin typeface="Arial" panose="020B0604020202020204" pitchFamily="34" charset="0"/>
              </a:rPr>
              <a:t>As noted already, the many improvements which have occurred since the 1970's, in radiation hardened silicon sensors and readout electronics, have been significant.  In some sense, however, we have survived, not by attenuating the effects of radiation, but in spite of them. We have learned to live with them at a cost. The cost has been in power, cooling, electronics, and ultimately mass and money.  It is therefore fair to ask whether there could be a transformative development which would change the rules entirely? For example, are there materials or configurations with which we could operate near room temperature? Similarly, sensor mass reduction has been pursued mainly through wafer thinning.  Could we integrate novel materials developed in nanotechnology or in special commercial applications in our detector design? Examples include thin film materials, organic semiconductors, and germanium. In this regard, a program to study and evaluate alternative materials to silicon and/or new processes or configurations could be transformative. To be scalable, it will be necessary to develop industrial partners who can produce these new materials in sufficient quantities.</a:t>
            </a:r>
            <a:endParaRPr lang="en-US" sz="2400" dirty="0">
              <a:solidFill>
                <a:srgbClr val="000000"/>
              </a:solidFill>
              <a:latin typeface="Arial" panose="020B0604020202020204" pitchFamily="34" charset="0"/>
            </a:endParaRPr>
          </a:p>
          <a:p>
            <a:pPr algn="just"/>
            <a:br>
              <a:rPr lang="en-US" sz="2400" dirty="0"/>
            </a:br>
            <a:r>
              <a:rPr lang="en-US" sz="1400" dirty="0">
                <a:solidFill>
                  <a:srgbClr val="000000"/>
                </a:solidFill>
                <a:latin typeface="Arial" panose="020B0604020202020204" pitchFamily="34" charset="0"/>
              </a:rPr>
              <a:t>There are two thrusts: </a:t>
            </a:r>
            <a:endParaRPr lang="en-US" sz="2400" dirty="0"/>
          </a:p>
          <a:p>
            <a:pPr algn="just" fontAlgn="base">
              <a:buFont typeface="+mj-lt"/>
              <a:buAutoNum type="arabicPeriod"/>
            </a:pPr>
            <a:r>
              <a:rPr lang="en-US" sz="1400" dirty="0">
                <a:solidFill>
                  <a:srgbClr val="000000"/>
                </a:solidFill>
                <a:latin typeface="Arial" panose="020B0604020202020204" pitchFamily="34" charset="0"/>
              </a:rPr>
              <a:t>Adapting non-silicon sensors (diamond, large-bandgap semiconductors, thin film materials, nanotechnology, 3D sensors, new emerging materials) with new industrial partnerships. </a:t>
            </a:r>
          </a:p>
          <a:p>
            <a:pPr algn="just" fontAlgn="base">
              <a:buFont typeface="+mj-lt"/>
              <a:buAutoNum type="arabicPeriod"/>
            </a:pPr>
            <a:r>
              <a:rPr lang="en-US" sz="1400" dirty="0">
                <a:solidFill>
                  <a:srgbClr val="000000"/>
                </a:solidFill>
                <a:latin typeface="Arial" panose="020B0604020202020204" pitchFamily="34" charset="0"/>
              </a:rPr>
              <a:t>Development of readout electronics matched to new sensor characteristics, including new processing such as 3D-integration.</a:t>
            </a:r>
          </a:p>
          <a:p>
            <a:pPr algn="just"/>
            <a:br>
              <a:rPr lang="en-US" sz="2400" dirty="0"/>
            </a:br>
            <a:r>
              <a:rPr lang="en-US" sz="1400" dirty="0">
                <a:solidFill>
                  <a:srgbClr val="000000"/>
                </a:solidFill>
                <a:latin typeface="Arial" panose="020B0604020202020204" pitchFamily="34" charset="0"/>
              </a:rPr>
              <a:t>While such breakthroughs, for example room temperature operation, would be transformative, the program already has significant precedent.  For example, since the 1990’s there has been an active program in diamond based sensors. In the 2000’s, the revolutionary 3D silicon sensor was introduced.  And there have been modest efforts in alternative materials, such as </a:t>
            </a:r>
            <a:r>
              <a:rPr lang="en-US" sz="1400" dirty="0" err="1">
                <a:solidFill>
                  <a:srgbClr val="000000"/>
                </a:solidFill>
                <a:latin typeface="Arial" panose="020B0604020202020204" pitchFamily="34" charset="0"/>
              </a:rPr>
              <a:t>SiC</a:t>
            </a:r>
            <a:r>
              <a:rPr lang="en-US" sz="1400" dirty="0">
                <a:solidFill>
                  <a:srgbClr val="000000"/>
                </a:solidFill>
                <a:latin typeface="Arial" panose="020B0604020202020204" pitchFamily="34" charset="0"/>
              </a:rPr>
              <a:t>, </a:t>
            </a:r>
            <a:r>
              <a:rPr lang="en-US" sz="1400" dirty="0" err="1">
                <a:solidFill>
                  <a:srgbClr val="000000"/>
                </a:solidFill>
                <a:latin typeface="Arial" panose="020B0604020202020204" pitchFamily="34" charset="0"/>
              </a:rPr>
              <a:t>GaN</a:t>
            </a:r>
            <a:r>
              <a:rPr lang="en-US" sz="1400" dirty="0">
                <a:solidFill>
                  <a:srgbClr val="000000"/>
                </a:solidFill>
                <a:latin typeface="Arial" panose="020B0604020202020204" pitchFamily="34" charset="0"/>
              </a:rPr>
              <a:t>, and BN. But the bar is set very high. Silicon sensors and electronics are supported by one of the most highly developed technical industries ever.  For a new material or process to compete with the silicon </a:t>
            </a:r>
            <a:r>
              <a:rPr lang="en-US" sz="1400" dirty="0" err="1">
                <a:solidFill>
                  <a:srgbClr val="000000"/>
                </a:solidFill>
                <a:latin typeface="Arial" panose="020B0604020202020204" pitchFamily="34" charset="0"/>
              </a:rPr>
              <a:t>pn</a:t>
            </a:r>
            <a:r>
              <a:rPr lang="en-US" sz="1400" dirty="0">
                <a:solidFill>
                  <a:srgbClr val="000000"/>
                </a:solidFill>
                <a:latin typeface="Arial" panose="020B0604020202020204" pitchFamily="34" charset="0"/>
              </a:rPr>
              <a:t> diode it needs to be practical on the scale of a future tracking system. So far, diamond and 3D have been applied only to limited coverage at small radius, and none of the exotic materials have yet found a significant niche in a physics application.</a:t>
            </a:r>
            <a:endParaRPr lang="en-US" sz="2400" dirty="0"/>
          </a:p>
          <a:p>
            <a:pPr algn="just"/>
            <a:br>
              <a:rPr lang="en-US" sz="2400" dirty="0"/>
            </a:br>
            <a:r>
              <a:rPr lang="en-US" sz="1400" dirty="0">
                <a:solidFill>
                  <a:srgbClr val="000000"/>
                </a:solidFill>
                <a:latin typeface="Arial" panose="020B0604020202020204" pitchFamily="34" charset="0"/>
              </a:rPr>
              <a:t>Furthermore, as in other applications, the use of new materials, must be considered also in a full system context covering sensors, front end electronics, power distribution, control, and thermal/mechanical management. We envision research efforts which may encompass a number of these in a coherent way.</a:t>
            </a:r>
            <a:endParaRPr lang="en-US" sz="2400" dirty="0"/>
          </a:p>
          <a:p>
            <a:pPr algn="just"/>
            <a:br>
              <a:rPr lang="en-US" sz="2400" dirty="0"/>
            </a:br>
            <a:endParaRPr lang="en-US" sz="1400" dirty="0">
              <a:solidFill>
                <a:srgbClr val="000000"/>
              </a:solidFill>
              <a:latin typeface="Arial" panose="020B0604020202020204" pitchFamily="34" charset="0"/>
            </a:endParaRPr>
          </a:p>
        </p:txBody>
      </p:sp>
    </p:spTree>
    <p:extLst>
      <p:ext uri="{BB962C8B-B14F-4D97-AF65-F5344CB8AC3E}">
        <p14:creationId xmlns:p14="http://schemas.microsoft.com/office/powerpoint/2010/main" val="3017750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E07A6A-338B-4207-8621-FA5E4F5B565F}"/>
              </a:ext>
            </a:extLst>
          </p:cNvPr>
          <p:cNvSpPr>
            <a:spLocks noGrp="1"/>
          </p:cNvSpPr>
          <p:nvPr>
            <p:ph type="dt" sz="half" idx="10"/>
          </p:nvPr>
        </p:nvSpPr>
        <p:spPr/>
        <p:txBody>
          <a:bodyPr/>
          <a:lstStyle/>
          <a:p>
            <a:fld id="{700C216E-9F35-4049-9D9E-94A10359E51A}" type="datetime1">
              <a:rPr lang="en-US" smtClean="0"/>
              <a:t>12/13/2019</a:t>
            </a:fld>
            <a:endParaRPr lang="en-US"/>
          </a:p>
        </p:txBody>
      </p:sp>
      <p:sp>
        <p:nvSpPr>
          <p:cNvPr id="3" name="Footer Placeholder 2">
            <a:extLst>
              <a:ext uri="{FF2B5EF4-FFF2-40B4-BE49-F238E27FC236}">
                <a16:creationId xmlns:a16="http://schemas.microsoft.com/office/drawing/2014/main" id="{B105C6BA-AEA9-433E-AF40-0BFB7E22F6BF}"/>
              </a:ext>
            </a:extLst>
          </p:cNvPr>
          <p:cNvSpPr>
            <a:spLocks noGrp="1"/>
          </p:cNvSpPr>
          <p:nvPr>
            <p:ph type="ftr" sz="quarter" idx="11"/>
          </p:nvPr>
        </p:nvSpPr>
        <p:spPr/>
        <p:txBody>
          <a:bodyPr/>
          <a:lstStyle/>
          <a:p>
            <a:r>
              <a:rPr lang="en-US"/>
              <a:t>DOE BRN Solid State Tracking  2019</a:t>
            </a:r>
          </a:p>
        </p:txBody>
      </p:sp>
      <p:sp>
        <p:nvSpPr>
          <p:cNvPr id="4" name="Slide Number Placeholder 3">
            <a:extLst>
              <a:ext uri="{FF2B5EF4-FFF2-40B4-BE49-F238E27FC236}">
                <a16:creationId xmlns:a16="http://schemas.microsoft.com/office/drawing/2014/main" id="{F0A84B57-71B8-4EEF-A379-2D0E038E4EC5}"/>
              </a:ext>
            </a:extLst>
          </p:cNvPr>
          <p:cNvSpPr>
            <a:spLocks noGrp="1"/>
          </p:cNvSpPr>
          <p:nvPr>
            <p:ph type="sldNum" sz="quarter" idx="12"/>
          </p:nvPr>
        </p:nvSpPr>
        <p:spPr/>
        <p:txBody>
          <a:bodyPr/>
          <a:lstStyle/>
          <a:p>
            <a:fld id="{BFB480C7-85E1-46E7-8636-B73EE8216FB1}" type="slidenum">
              <a:rPr lang="en-US" smtClean="0"/>
              <a:t>8</a:t>
            </a:fld>
            <a:endParaRPr lang="en-US"/>
          </a:p>
        </p:txBody>
      </p:sp>
      <p:sp>
        <p:nvSpPr>
          <p:cNvPr id="5" name="Rectangle 4">
            <a:extLst>
              <a:ext uri="{FF2B5EF4-FFF2-40B4-BE49-F238E27FC236}">
                <a16:creationId xmlns:a16="http://schemas.microsoft.com/office/drawing/2014/main" id="{4D220F67-524A-47F4-AB04-5A8321B733A3}"/>
              </a:ext>
            </a:extLst>
          </p:cNvPr>
          <p:cNvSpPr/>
          <p:nvPr/>
        </p:nvSpPr>
        <p:spPr>
          <a:xfrm>
            <a:off x="94593" y="366623"/>
            <a:ext cx="11908221" cy="5632311"/>
          </a:xfrm>
          <a:prstGeom prst="rect">
            <a:avLst/>
          </a:prstGeom>
        </p:spPr>
        <p:txBody>
          <a:bodyPr wrap="square">
            <a:spAutoFit/>
          </a:bodyPr>
          <a:lstStyle/>
          <a:p>
            <a:pPr lvl="0" algn="just"/>
            <a:r>
              <a:rPr lang="en-US" sz="1400" dirty="0">
                <a:solidFill>
                  <a:srgbClr val="000000"/>
                </a:solidFill>
                <a:latin typeface="Arial" panose="020B0604020202020204" pitchFamily="34" charset="0"/>
              </a:rPr>
              <a:t>To be more specific, the following areas could form the initial basis for a research program, but we must remain open to new ideas and new directions which may emerge in the future.</a:t>
            </a:r>
            <a:endParaRPr lang="en-US" sz="2400" dirty="0">
              <a:solidFill>
                <a:prstClr val="black"/>
              </a:solidFill>
            </a:endParaRPr>
          </a:p>
          <a:p>
            <a:pPr lvl="0" algn="just" fontAlgn="base">
              <a:buFont typeface="+mj-lt"/>
              <a:buAutoNum type="arabicPeriod"/>
            </a:pPr>
            <a:br>
              <a:rPr lang="en-US" sz="2400" dirty="0">
                <a:solidFill>
                  <a:prstClr val="black"/>
                </a:solidFill>
              </a:rPr>
            </a:br>
            <a:r>
              <a:rPr lang="en-US" sz="1400" dirty="0">
                <a:solidFill>
                  <a:srgbClr val="000000"/>
                </a:solidFill>
                <a:latin typeface="Arial" panose="020B0604020202020204" pitchFamily="34" charset="0"/>
              </a:rPr>
              <a:t>Diamond: This has been an area of significant interest since the early 1990’s.  The CERN based RD42 collaboration, with significant US participation, has driven a steady improvement in the performance and capabilities of this material. For certain highly irradiated applications Diamond has been shown to exceed the performance of today’s silicon pixel devices.  But Diamond production capacity is still limited. The question for far future applications is whether large scale practical fabrication is possible.</a:t>
            </a:r>
          </a:p>
          <a:p>
            <a:pPr lvl="0" algn="just" fontAlgn="base">
              <a:buFont typeface="+mj-lt"/>
              <a:buAutoNum type="arabicPeriod"/>
            </a:pPr>
            <a:r>
              <a:rPr lang="en-US" sz="1400" dirty="0">
                <a:solidFill>
                  <a:srgbClr val="000000"/>
                </a:solidFill>
                <a:latin typeface="Arial" panose="020B0604020202020204" pitchFamily="34" charset="0"/>
              </a:rPr>
              <a:t>Large Band Gap Semiconductors: R&amp;D has been ongoing to develop and demonstrate radiation sensitivity in a variety of these materials, including </a:t>
            </a:r>
            <a:r>
              <a:rPr lang="en-US" sz="1400" dirty="0" err="1">
                <a:solidFill>
                  <a:srgbClr val="000000"/>
                </a:solidFill>
                <a:latin typeface="Arial" panose="020B0604020202020204" pitchFamily="34" charset="0"/>
              </a:rPr>
              <a:t>SiC</a:t>
            </a:r>
            <a:r>
              <a:rPr lang="en-US" sz="1400" dirty="0">
                <a:solidFill>
                  <a:srgbClr val="000000"/>
                </a:solidFill>
                <a:latin typeface="Arial" panose="020B0604020202020204" pitchFamily="34" charset="0"/>
              </a:rPr>
              <a:t>, </a:t>
            </a:r>
            <a:r>
              <a:rPr lang="en-US" sz="1400" dirty="0" err="1">
                <a:solidFill>
                  <a:srgbClr val="000000"/>
                </a:solidFill>
                <a:latin typeface="Arial" panose="020B0604020202020204" pitchFamily="34" charset="0"/>
              </a:rPr>
              <a:t>GaN</a:t>
            </a:r>
            <a:r>
              <a:rPr lang="en-US" sz="1400" dirty="0">
                <a:solidFill>
                  <a:srgbClr val="000000"/>
                </a:solidFill>
                <a:latin typeface="Arial" panose="020B0604020202020204" pitchFamily="34" charset="0"/>
              </a:rPr>
              <a:t>, and BN.  Now, more than ever, there is commercial potential in the high-power and high-temperature electronics sector. This is driven by growing markets including electric and hybrid vehicles, high efficiency batteries, solar power, long range drones, and electric trains or aircraft.  If 15 years from now, sufficient industrial capacity and interest exists to serve the HEP market, that could be a significant new development.</a:t>
            </a:r>
          </a:p>
          <a:p>
            <a:pPr lvl="0" algn="just" fontAlgn="base">
              <a:buFont typeface="+mj-lt"/>
              <a:buAutoNum type="arabicPeriod"/>
            </a:pPr>
            <a:r>
              <a:rPr lang="en-US" sz="1400" dirty="0">
                <a:solidFill>
                  <a:srgbClr val="000000"/>
                </a:solidFill>
                <a:latin typeface="Arial" panose="020B0604020202020204" pitchFamily="34" charset="0"/>
              </a:rPr>
              <a:t>Thin film materials: Thin films are attractive in part because they rely on techniques developed for consumer electronics, with a solid industrial backing, and may eventually be cost effective. A number of semiconductor materials are available to construct thin, flexible detectors with integrated electronics with pixel sizes on the order of a few microns. The sensors are very thin (5-50 microns), they allow integration of electronics with minimal radiation length</a:t>
            </a:r>
            <a:r>
              <a:rPr lang="en-US" sz="1400" b="1" dirty="0">
                <a:solidFill>
                  <a:srgbClr val="000000"/>
                </a:solidFill>
                <a:latin typeface="Arial" panose="020B0604020202020204" pitchFamily="34" charset="0"/>
              </a:rPr>
              <a:t>.</a:t>
            </a:r>
            <a:r>
              <a:rPr lang="en-US" sz="1400" dirty="0">
                <a:solidFill>
                  <a:srgbClr val="000000"/>
                </a:solidFill>
                <a:latin typeface="Arial" panose="020B0604020202020204" pitchFamily="34" charset="0"/>
              </a:rPr>
              <a:t> They might be used to create flexible trackers (e.g. cylindrical sensor-electronics unit). A systematic R&amp;D would include an evaluation of best choice materials and processes, system issues, and radiation damage. Synergies may exist with certain large band gap materials, diamond, and germanium, which can be deposited.  Similarly, new emerging nanomaterials and organics, or novel photonic materials may be relevant as well. </a:t>
            </a:r>
          </a:p>
          <a:p>
            <a:pPr lvl="0" algn="just" fontAlgn="base">
              <a:buFont typeface="+mj-lt"/>
              <a:buAutoNum type="arabicPeriod"/>
            </a:pPr>
            <a:r>
              <a:rPr lang="en-US" sz="1400" dirty="0">
                <a:solidFill>
                  <a:srgbClr val="000000"/>
                </a:solidFill>
                <a:latin typeface="Arial" panose="020B0604020202020204" pitchFamily="34" charset="0"/>
              </a:rPr>
              <a:t>Nanotechnology: Long an emerging technology, and widely discussed as a basis for a new generation of active devices, there may be applications in radiation detection and signal transmission.  Areas of interest include graphene and its application, organic semiconductors, and nanotube active devices and conductors.</a:t>
            </a:r>
          </a:p>
          <a:p>
            <a:pPr lvl="0" algn="just" fontAlgn="base">
              <a:buFont typeface="+mj-lt"/>
              <a:buAutoNum type="arabicPeriod"/>
            </a:pPr>
            <a:r>
              <a:rPr lang="en-US" sz="1400" dirty="0">
                <a:solidFill>
                  <a:srgbClr val="000000"/>
                </a:solidFill>
                <a:latin typeface="Arial" panose="020B0604020202020204" pitchFamily="34" charset="0"/>
              </a:rPr>
              <a:t>3D-fabricated silicon sensors and other alternative processes involving MEMs: The 3D configuration was a breakthrough for silicon sensors and has also been demonstrated for Diamond sensors.  Might this concept, or other variants, still to be found, applied to any of the materials discussed above, be a new breakthrough for large scale application?</a:t>
            </a:r>
          </a:p>
          <a:p>
            <a:pPr lvl="0" algn="just" fontAlgn="base">
              <a:buFont typeface="+mj-lt"/>
              <a:buAutoNum type="arabicPeriod"/>
            </a:pPr>
            <a:r>
              <a:rPr lang="en-US" sz="1400" dirty="0">
                <a:solidFill>
                  <a:srgbClr val="000000"/>
                </a:solidFill>
                <a:latin typeface="Arial" panose="020B0604020202020204" pitchFamily="34" charset="0"/>
              </a:rPr>
              <a:t>Exploratory studies in emerging materials and technologies.</a:t>
            </a:r>
          </a:p>
        </p:txBody>
      </p:sp>
    </p:spTree>
    <p:extLst>
      <p:ext uri="{BB962C8B-B14F-4D97-AF65-F5344CB8AC3E}">
        <p14:creationId xmlns:p14="http://schemas.microsoft.com/office/powerpoint/2010/main" val="93311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119FB-9ABE-4CAC-98B1-BD392A3C6AA5}"/>
              </a:ext>
            </a:extLst>
          </p:cNvPr>
          <p:cNvSpPr>
            <a:spLocks noGrp="1"/>
          </p:cNvSpPr>
          <p:nvPr>
            <p:ph type="title"/>
          </p:nvPr>
        </p:nvSpPr>
        <p:spPr>
          <a:xfrm>
            <a:off x="346841" y="365127"/>
            <a:ext cx="11006959" cy="812033"/>
          </a:xfrm>
        </p:spPr>
        <p:txBody>
          <a:bodyPr>
            <a:normAutofit/>
          </a:bodyPr>
          <a:lstStyle/>
          <a:p>
            <a:r>
              <a:rPr lang="en-US" sz="4000" dirty="0"/>
              <a:t>PRD3:Realize scalable, irreducible-mass trackers</a:t>
            </a:r>
          </a:p>
        </p:txBody>
      </p:sp>
      <p:sp>
        <p:nvSpPr>
          <p:cNvPr id="3" name="Content Placeholder 2">
            <a:extLst>
              <a:ext uri="{FF2B5EF4-FFF2-40B4-BE49-F238E27FC236}">
                <a16:creationId xmlns:a16="http://schemas.microsoft.com/office/drawing/2014/main" id="{EE84CB52-4DF2-451E-AB8F-DE2C03FC1E58}"/>
              </a:ext>
            </a:extLst>
          </p:cNvPr>
          <p:cNvSpPr>
            <a:spLocks noGrp="1"/>
          </p:cNvSpPr>
          <p:nvPr>
            <p:ph idx="1"/>
          </p:nvPr>
        </p:nvSpPr>
        <p:spPr>
          <a:xfrm>
            <a:off x="346841" y="1460500"/>
            <a:ext cx="11351173" cy="4351338"/>
          </a:xfrm>
        </p:spPr>
        <p:txBody>
          <a:bodyPr>
            <a:noAutofit/>
          </a:bodyPr>
          <a:lstStyle/>
          <a:p>
            <a:r>
              <a:rPr lang="en-US" sz="2400" dirty="0"/>
              <a:t>Driven initially by lepton collider requirements of mass reduction and resolution, but applies to others as well</a:t>
            </a:r>
          </a:p>
          <a:p>
            <a:r>
              <a:rPr lang="en-US" sz="2400" dirty="0"/>
              <a:t>Irreducible means dominated by the mass of the sensor itself, which has also been minimized to the extent possible</a:t>
            </a:r>
          </a:p>
          <a:p>
            <a:r>
              <a:rPr lang="en-US" sz="2400" dirty="0"/>
              <a:t>Extensive reliance on commercial components leading to cost and schedule reductions (MAPS…</a:t>
            </a:r>
            <a:r>
              <a:rPr lang="en-US" sz="2400" dirty="0" err="1"/>
              <a:t>etc</a:t>
            </a:r>
            <a:r>
              <a:rPr lang="en-US" sz="2400" dirty="0"/>
              <a:t>).</a:t>
            </a:r>
          </a:p>
          <a:p>
            <a:r>
              <a:rPr lang="en-US" sz="2400" dirty="0"/>
              <a:t>Three thrusts</a:t>
            </a:r>
          </a:p>
          <a:p>
            <a:pPr lvl="1"/>
            <a:r>
              <a:rPr lang="en-US" dirty="0"/>
              <a:t>Highly integrated monolithic, active sensors</a:t>
            </a:r>
          </a:p>
          <a:p>
            <a:pPr lvl="1"/>
            <a:r>
              <a:rPr lang="en-US" dirty="0"/>
              <a:t>Scaling of low-mass detector systems: integrated services, power management, cooling, data flow, and multiplexing</a:t>
            </a:r>
          </a:p>
          <a:p>
            <a:pPr lvl="1"/>
            <a:r>
              <a:rPr lang="en-US" dirty="0"/>
              <a:t>Systems for special applications: space-based tracking detectors, dedicated searches for rare processes</a:t>
            </a:r>
          </a:p>
        </p:txBody>
      </p:sp>
      <p:sp>
        <p:nvSpPr>
          <p:cNvPr id="4" name="Date Placeholder 3">
            <a:extLst>
              <a:ext uri="{FF2B5EF4-FFF2-40B4-BE49-F238E27FC236}">
                <a16:creationId xmlns:a16="http://schemas.microsoft.com/office/drawing/2014/main" id="{16928669-CB3C-4BBC-BC56-B243BC4CBA88}"/>
              </a:ext>
            </a:extLst>
          </p:cNvPr>
          <p:cNvSpPr>
            <a:spLocks noGrp="1"/>
          </p:cNvSpPr>
          <p:nvPr>
            <p:ph type="dt" sz="half" idx="10"/>
          </p:nvPr>
        </p:nvSpPr>
        <p:spPr/>
        <p:txBody>
          <a:bodyPr/>
          <a:lstStyle/>
          <a:p>
            <a:fld id="{312F18A6-7574-4B75-ADDE-8EDA6BED7635}" type="datetime1">
              <a:rPr lang="en-US" smtClean="0"/>
              <a:t>12/12/2019</a:t>
            </a:fld>
            <a:endParaRPr lang="en-US"/>
          </a:p>
        </p:txBody>
      </p:sp>
      <p:sp>
        <p:nvSpPr>
          <p:cNvPr id="5" name="Footer Placeholder 4">
            <a:extLst>
              <a:ext uri="{FF2B5EF4-FFF2-40B4-BE49-F238E27FC236}">
                <a16:creationId xmlns:a16="http://schemas.microsoft.com/office/drawing/2014/main" id="{4EC17405-1510-44CB-B4CD-0D7299D42245}"/>
              </a:ext>
            </a:extLst>
          </p:cNvPr>
          <p:cNvSpPr>
            <a:spLocks noGrp="1"/>
          </p:cNvSpPr>
          <p:nvPr>
            <p:ph type="ftr" sz="quarter" idx="11"/>
          </p:nvPr>
        </p:nvSpPr>
        <p:spPr/>
        <p:txBody>
          <a:bodyPr/>
          <a:lstStyle/>
          <a:p>
            <a:r>
              <a:rPr lang="en-US"/>
              <a:t>DOE BRN Solid State Tracking  2019</a:t>
            </a:r>
          </a:p>
        </p:txBody>
      </p:sp>
      <p:sp>
        <p:nvSpPr>
          <p:cNvPr id="6" name="Slide Number Placeholder 5">
            <a:extLst>
              <a:ext uri="{FF2B5EF4-FFF2-40B4-BE49-F238E27FC236}">
                <a16:creationId xmlns:a16="http://schemas.microsoft.com/office/drawing/2014/main" id="{300DE4CF-6FC0-4010-9DE3-0B34C2755B8A}"/>
              </a:ext>
            </a:extLst>
          </p:cNvPr>
          <p:cNvSpPr>
            <a:spLocks noGrp="1"/>
          </p:cNvSpPr>
          <p:nvPr>
            <p:ph type="sldNum" sz="quarter" idx="12"/>
          </p:nvPr>
        </p:nvSpPr>
        <p:spPr/>
        <p:txBody>
          <a:bodyPr/>
          <a:lstStyle/>
          <a:p>
            <a:fld id="{BFB480C7-85E1-46E7-8636-B73EE8216FB1}" type="slidenum">
              <a:rPr lang="en-US" smtClean="0"/>
              <a:t>9</a:t>
            </a:fld>
            <a:endParaRPr lang="en-US"/>
          </a:p>
        </p:txBody>
      </p:sp>
    </p:spTree>
    <p:extLst>
      <p:ext uri="{BB962C8B-B14F-4D97-AF65-F5344CB8AC3E}">
        <p14:creationId xmlns:p14="http://schemas.microsoft.com/office/powerpoint/2010/main" val="36678478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RNL">
  <a:themeElements>
    <a:clrScheme name="ORNL color palette 181112">
      <a:dk1>
        <a:srgbClr val="000000"/>
      </a:dk1>
      <a:lt1>
        <a:srgbClr val="FFFFFF"/>
      </a:lt1>
      <a:dk2>
        <a:srgbClr val="447E59"/>
      </a:dk2>
      <a:lt2>
        <a:srgbClr val="FFFFFF"/>
      </a:lt2>
      <a:accent1>
        <a:srgbClr val="3BA2AD"/>
      </a:accent1>
      <a:accent2>
        <a:srgbClr val="8FBB55"/>
      </a:accent2>
      <a:accent3>
        <a:srgbClr val="5785B7"/>
      </a:accent3>
      <a:accent4>
        <a:srgbClr val="E5A940"/>
      </a:accent4>
      <a:accent5>
        <a:srgbClr val="919785"/>
      </a:accent5>
      <a:accent6>
        <a:srgbClr val="CB4D3D"/>
      </a:accent6>
      <a:hlink>
        <a:srgbClr val="397D52"/>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3049</Words>
  <Application>Microsoft Office PowerPoint</Application>
  <PresentationFormat>Widescreen</PresentationFormat>
  <Paragraphs>138</Paragraphs>
  <Slides>12</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Arial Black</vt:lpstr>
      <vt:lpstr>Calibri</vt:lpstr>
      <vt:lpstr>Calibri Light</vt:lpstr>
      <vt:lpstr>Century Gothic</vt:lpstr>
      <vt:lpstr>Office Theme</vt:lpstr>
      <vt:lpstr>3_ORNL</vt:lpstr>
      <vt:lpstr>DOE BRN Study Solid State Tracking  Marina Artuso, Syracuse,  Carl Haber, LBNL co-convenors Petra Merkel FNAL Alessandro Tricoli BNL </vt:lpstr>
      <vt:lpstr>Future Facilities Requirements</vt:lpstr>
      <vt:lpstr>Priority Research Directions</vt:lpstr>
      <vt:lpstr>PRD1:Develop high spatial resolution pixel detectors with per-pixel fast timing </vt:lpstr>
      <vt:lpstr>PowerPoint Presentation</vt:lpstr>
      <vt:lpstr>PRD2: Adapt new materials and fabrication/integration techniques for particle tracking </vt:lpstr>
      <vt:lpstr>PowerPoint Presentation</vt:lpstr>
      <vt:lpstr>PowerPoint Presentation</vt:lpstr>
      <vt:lpstr>PRD3:Realize scalable, irreducible-mass trackers</vt:lpstr>
      <vt:lpstr>PowerPoint Presentation</vt:lpstr>
      <vt:lpstr>Other Considerations</vt:lpstr>
      <vt:lpstr>Higgs and Energy Frontier Timeline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 BRN Study Solid State Tracking</dc:title>
  <dc:creator>chhaber</dc:creator>
  <cp:lastModifiedBy>chhaber</cp:lastModifiedBy>
  <cp:revision>35</cp:revision>
  <dcterms:created xsi:type="dcterms:W3CDTF">2019-12-06T01:36:49Z</dcterms:created>
  <dcterms:modified xsi:type="dcterms:W3CDTF">2019-12-13T18:10:08Z</dcterms:modified>
</cp:coreProperties>
</file>