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3" r:id="rId5"/>
    <p:sldId id="270" r:id="rId6"/>
    <p:sldId id="274" r:id="rId7"/>
    <p:sldId id="271" r:id="rId8"/>
    <p:sldId id="275" r:id="rId9"/>
    <p:sldId id="272" r:id="rId10"/>
    <p:sldId id="276" r:id="rId11"/>
    <p:sldId id="273" r:id="rId12"/>
    <p:sldId id="262" r:id="rId13"/>
    <p:sldId id="265" r:id="rId14"/>
    <p:sldId id="268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7F3D"/>
    <a:srgbClr val="20F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87" autoAdjust="0"/>
    <p:restoredTop sz="86333" autoAdjust="0"/>
  </p:normalViewPr>
  <p:slideViewPr>
    <p:cSldViewPr snapToGrid="0" snapToObjects="1">
      <p:cViewPr varScale="1">
        <p:scale>
          <a:sx n="166" d="100"/>
          <a:sy n="166" d="100"/>
        </p:scale>
        <p:origin x="184" y="7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C44F3-944F-314A-87A3-57506275F05D}" type="datetimeFigureOut">
              <a:rPr lang="en-US" smtClean="0"/>
              <a:pPr/>
              <a:t>12/11/19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DE255-5622-C044-9500-9C86B906B3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375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65E18-8713-C74B-A04E-858ED6901C13}" type="datetimeFigureOut">
              <a:rPr lang="en-US" smtClean="0"/>
              <a:pPr/>
              <a:t>12/11/19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F2887-9433-F64C-AE38-D2533FF49F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979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5453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F200-6365-A545-8860-175D210AA19F}" type="datetime1">
              <a:rPr lang="en-US" smtClean="0"/>
              <a:t>12/11/19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07261" y="4779944"/>
            <a:ext cx="2627872" cy="273844"/>
          </a:xfrm>
        </p:spPr>
        <p:txBody>
          <a:bodyPr/>
          <a:lstStyle/>
          <a:p>
            <a:r>
              <a:rPr lang="en-GB"/>
              <a:t>Calorimetry BRN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E9676D24-1C10-7F46-81DA-8C959901AAC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65AB-E4F9-BD47-A7B0-0F10B0B56E77}" type="datetime1">
              <a:rPr lang="en-US" smtClean="0"/>
              <a:t>12/11/19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C478-4EDA-8C4A-86C9-FA4C8426577F}" type="datetime1">
              <a:rPr lang="en-US" smtClean="0"/>
              <a:t>12/11/19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71600" y="3257551"/>
            <a:ext cx="7772400" cy="507626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125980"/>
            <a:ext cx="7772400" cy="113157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0"/>
          </p:nvPr>
        </p:nvSpPr>
        <p:spPr>
          <a:xfrm>
            <a:off x="628650" y="1033865"/>
            <a:ext cx="7966710" cy="3781571"/>
          </a:xfrm>
        </p:spPr>
        <p:txBody>
          <a:bodyPr>
            <a:normAutofit/>
          </a:bodyPr>
          <a:lstStyle>
            <a:lvl1pPr marL="128582" indent="-128582">
              <a:buFont typeface="Arial" panose="020B0604020202020204" pitchFamily="34" charset="0"/>
              <a:buChar char="•"/>
              <a:defRPr sz="2000" b="1" i="0">
                <a:latin typeface="Times New Roman" panose="02020603050405020304" pitchFamily="18" charset="0"/>
                <a:ea typeface="Verdana" charset="0"/>
                <a:cs typeface="Times New Roman" panose="02020603050405020304" pitchFamily="18" charset="0"/>
              </a:defRPr>
            </a:lvl1pPr>
          </a:lstStyle>
          <a:p>
            <a:pPr marL="128582" marR="0" lvl="0" indent="-128582" algn="l" defTabSz="514329" rtl="0" eaLnBrk="1" fontAlgn="auto" latinLnBrk="0" hangingPunct="1">
              <a:lnSpc>
                <a:spcPct val="90000"/>
              </a:lnSpc>
              <a:spcBef>
                <a:spcPts val="56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8711295" y="4815438"/>
            <a:ext cx="40821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A7F335B-2479-CC4E-8105-4FD4AF2B92BA}" type="slidenum">
              <a:rPr lang="fr-FR" sz="600" b="0" i="0" smtClean="0">
                <a:solidFill>
                  <a:srgbClr val="28446F"/>
                </a:solidFill>
                <a:latin typeface="Verdana" charset="0"/>
                <a:ea typeface="Verdana" charset="0"/>
                <a:cs typeface="Verdana" charset="0"/>
              </a:rPr>
              <a:t>‹#›</a:t>
            </a:fld>
            <a:endParaRPr lang="fr-FR" sz="600" b="0" i="0" dirty="0">
              <a:solidFill>
                <a:srgbClr val="28446F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D1342B-FC5F-A44C-8067-1BE313389A3B}"/>
              </a:ext>
            </a:extLst>
          </p:cNvPr>
          <p:cNvSpPr/>
          <p:nvPr userDrawn="1"/>
        </p:nvSpPr>
        <p:spPr>
          <a:xfrm>
            <a:off x="0" y="4872042"/>
            <a:ext cx="9144000" cy="257742"/>
          </a:xfrm>
          <a:prstGeom prst="rect">
            <a:avLst/>
          </a:prstGeom>
          <a:gradFill>
            <a:gsLst>
              <a:gs pos="1000">
                <a:schemeClr val="bg1"/>
              </a:gs>
              <a:gs pos="50000">
                <a:srgbClr val="FFC00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25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3019DC08-2736-014F-8CE3-44EDC5B2B1F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628650" y="4877745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77A55E05-B17A-B143-BD59-AA23D047DB27}" type="datetime1">
              <a:rPr lang="en-US" smtClean="0"/>
              <a:t>12/11/19</a:t>
            </a:fld>
            <a:endParaRPr lang="fr-FR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9D3A5CF-271E-2642-9651-6177EF6A386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28950" y="4877745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fr-FR"/>
              <a:t>Calorimetry BRN</a:t>
            </a:r>
            <a:endParaRPr lang="fr-FR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7F9E390-E125-E442-AB19-842EFF04D8C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4877745"/>
            <a:ext cx="20574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A7C427A6-BAF3-D244-836B-461935EB9A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5559AA-2396-5C47-BE3F-F0E5393DCDE6}"/>
              </a:ext>
            </a:extLst>
          </p:cNvPr>
          <p:cNvSpPr/>
          <p:nvPr userDrawn="1"/>
        </p:nvSpPr>
        <p:spPr>
          <a:xfrm>
            <a:off x="0" y="10946"/>
            <a:ext cx="9144000" cy="6448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25"/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D488B8D1-1179-1342-BEFE-FB8BD54A17D1}"/>
              </a:ext>
            </a:extLst>
          </p:cNvPr>
          <p:cNvSpPr txBox="1">
            <a:spLocks/>
          </p:cNvSpPr>
          <p:nvPr userDrawn="1"/>
        </p:nvSpPr>
        <p:spPr>
          <a:xfrm>
            <a:off x="628650" y="20193"/>
            <a:ext cx="7886700" cy="815920"/>
          </a:xfrm>
          <a:prstGeom prst="rect">
            <a:avLst/>
          </a:prstGeom>
        </p:spPr>
        <p:txBody>
          <a:bodyPr vert="horz" lIns="57150" tIns="28575" rIns="57150" bIns="28575" rtlCol="0" anchor="ctr">
            <a:normAutofit/>
          </a:bodyPr>
          <a:lstStyle>
            <a:lvl1pPr algn="ctr" defTabSz="8229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28650" y="14719"/>
            <a:ext cx="7886700" cy="821395"/>
          </a:xfrm>
        </p:spPr>
        <p:txBody>
          <a:bodyPr>
            <a:noAutofit/>
          </a:bodyPr>
          <a:lstStyle>
            <a:lvl1pPr algn="ctr">
              <a:defRPr sz="3000" b="0" i="0">
                <a:solidFill>
                  <a:srgbClr val="28446F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pic>
        <p:nvPicPr>
          <p:cNvPr id="15" name="Picture 7" descr="CERNNormal">
            <a:extLst>
              <a:ext uri="{FF2B5EF4-FFF2-40B4-BE49-F238E27FC236}">
                <a16:creationId xmlns:a16="http://schemas.microsoft.com/office/drawing/2014/main" id="{EFCFD0D6-A52B-E44E-BA0C-3123E07099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44550" cy="633413"/>
          </a:xfrm>
          <a:prstGeom prst="rect">
            <a:avLst/>
          </a:prstGeom>
          <a:noFill/>
        </p:spPr>
      </p:pic>
      <p:pic>
        <p:nvPicPr>
          <p:cNvPr id="16" name="Picture 14">
            <a:extLst>
              <a:ext uri="{FF2B5EF4-FFF2-40B4-BE49-F238E27FC236}">
                <a16:creationId xmlns:a16="http://schemas.microsoft.com/office/drawing/2014/main" id="{0F1B11BF-B28E-E84D-AF78-D7D77A9988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390967" y="28018"/>
            <a:ext cx="757529" cy="6060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692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1D48-E816-EB43-8384-641354FA89F8}" type="datetime1">
              <a:rPr lang="en-US" smtClean="0"/>
              <a:t>12/11/19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512-4962-8945-BFC4-29CB42CB3CA6}" type="datetime1">
              <a:rPr lang="en-US" smtClean="0"/>
              <a:t>12/11/19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202B-73F0-1647-879B-2BC629710842}" type="datetime1">
              <a:rPr lang="en-US" smtClean="0"/>
              <a:t>12/11/19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0" y="571500"/>
            <a:ext cx="9174040" cy="1"/>
          </a:xfrm>
          <a:prstGeom prst="line">
            <a:avLst/>
          </a:prstGeom>
          <a:ln w="158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70BC-4764-2C4C-BFA1-2D0F23DC4E5E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781D2-838C-684E-9BC9-F135DC0BB20F}" type="datetime1">
              <a:rPr lang="en-US" smtClean="0"/>
              <a:t>12/11/19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040B6-AB8A-3B4F-A19C-A054805E8C10}" type="datetime1">
              <a:rPr lang="en-US" smtClean="0"/>
              <a:t>12/11/19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9EC7-C40A-694F-BEEC-F42D22587F6D}" type="datetime1">
              <a:rPr lang="en-US" smtClean="0"/>
              <a:t>12/11/19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1F1D-D470-5C42-8C65-1BFC5751F4B1}" type="datetime1">
              <a:rPr lang="en-US" smtClean="0"/>
              <a:t>12/11/19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3941"/>
            <a:ext cx="8229600" cy="37602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0716"/>
            <a:ext cx="8229600" cy="4206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83C1A-9FC6-3C44-92D2-2B9AA6A9BC39}" type="datetime1">
              <a:rPr lang="en-US" smtClean="0"/>
              <a:t>12/11/19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7261" y="4779944"/>
            <a:ext cx="30766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r>
              <a:rPr lang="en-GB" dirty="0"/>
              <a:t>Calorimetry BRN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5" y="4869657"/>
            <a:ext cx="100191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2060"/>
                </a:solidFill>
              </a:defRPr>
            </a:lvl1pPr>
          </a:lstStyle>
          <a:p>
            <a:fld id="{E9676D24-1C10-7F46-81DA-8C959901AAC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" y="4774772"/>
            <a:ext cx="8229600" cy="11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0" lang="en-US" sz="3800" b="0" kern="1200" cap="none" spc="-150" baseline="0" dirty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file:////var/folders/64/02wrxpqw8xlbnw006s6xzrs00000gq/T/com.microsoft.Powerpoint/converted_emf.em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1BDB6-8A14-F241-AC14-2B2A3A5CF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Calorimeter BRN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7F263-B394-004A-BA4C-84A96D1B60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Roger </a:t>
            </a:r>
            <a:r>
              <a:rPr lang="en-US" dirty="0" err="1">
                <a:solidFill>
                  <a:srgbClr val="C00000"/>
                </a:solidFill>
              </a:rPr>
              <a:t>Rusack</a:t>
            </a:r>
            <a:r>
              <a:rPr lang="en-US" dirty="0">
                <a:solidFill>
                  <a:srgbClr val="C00000"/>
                </a:solidFill>
              </a:rPr>
              <a:t> – The University of Minnesota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BE434-3254-944D-A5C3-EF5F4CA6A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C199-1200-6949-95CA-BB4DA551FBD8}" type="datetime1">
              <a:rPr lang="en-US" smtClean="0"/>
              <a:t>12/11/19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98CEE-385B-AD4B-BFBC-1E0C86939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7869E-2BF2-2E44-82F4-535D4E84E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8A49C3-2344-B143-A15F-10A292E8C720}"/>
              </a:ext>
            </a:extLst>
          </p:cNvPr>
          <p:cNvPicPr>
            <a:picLocks noChangeAspect="1"/>
          </p:cNvPicPr>
          <p:nvPr/>
        </p:nvPicPr>
        <p:blipFill>
          <a:blip r:link="rId2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25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BD528-3ADF-6945-9B53-2ABBACAEF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A065E-FF44-564C-9DE1-A48548733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AE02-7E59-874F-8D7C-CDBA681EA2EF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C3B92-8460-B545-A0E8-C4A79DDC2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B71A7E-136B-BC49-92E9-A38E93FF0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D273D6-E248-AB4B-8FF9-C6C3C24D2517}"/>
              </a:ext>
            </a:extLst>
          </p:cNvPr>
          <p:cNvSpPr txBox="1"/>
          <p:nvPr/>
        </p:nvSpPr>
        <p:spPr>
          <a:xfrm>
            <a:off x="457199" y="603735"/>
            <a:ext cx="8049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have identified three major detector research areas where the US can contribute to future high energy physics program needs.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2CB6E4-016B-3A4A-A1AC-E1C45762D936}"/>
              </a:ext>
            </a:extLst>
          </p:cNvPr>
          <p:cNvSpPr txBox="1"/>
          <p:nvPr/>
        </p:nvSpPr>
        <p:spPr>
          <a:xfrm>
            <a:off x="457199" y="1342480"/>
            <a:ext cx="8300824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PRD #1 High precision 5D calorimetry with a resolutions of ~15%/√E EM and ~35%/√E hadronic and shower ∆T &lt; 30 </a:t>
            </a:r>
            <a:r>
              <a:rPr lang="en-US" dirty="0" err="1"/>
              <a:t>ps</a:t>
            </a:r>
            <a:r>
              <a:rPr lang="en-US" dirty="0"/>
              <a:t> for linear and circular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machines.  </a:t>
            </a:r>
          </a:p>
          <a:p>
            <a:r>
              <a:rPr lang="en-US" dirty="0">
                <a:solidFill>
                  <a:srgbClr val="C00000"/>
                </a:solidFill>
              </a:rPr>
              <a:t>	Timescale ready in 10 years.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0DD1A4-FBCB-8246-9B75-74DDF28B7BAE}"/>
              </a:ext>
            </a:extLst>
          </p:cNvPr>
          <p:cNvSpPr txBox="1"/>
          <p:nvPr/>
        </p:nvSpPr>
        <p:spPr>
          <a:xfrm>
            <a:off x="457199" y="2377972"/>
            <a:ext cx="8300824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PRD #2 High precision 5D calorimetry for </a:t>
            </a:r>
            <a:r>
              <a:rPr lang="en-US" i="1" dirty="0" err="1"/>
              <a:t>hh</a:t>
            </a:r>
            <a:r>
              <a:rPr lang="en-US" i="1" dirty="0"/>
              <a:t> </a:t>
            </a:r>
            <a:r>
              <a:rPr lang="en-US" dirty="0"/>
              <a:t>machines with an EM resolution of &lt; 10%/√E and &lt;30%/√E hadronic ∆T &lt; 5 </a:t>
            </a:r>
            <a:r>
              <a:rPr lang="en-US" dirty="0" err="1"/>
              <a:t>ps</a:t>
            </a:r>
            <a:r>
              <a:rPr lang="en-US" dirty="0"/>
              <a:t> in an irradiation environment of &gt; 10</a:t>
            </a:r>
            <a:r>
              <a:rPr lang="en-US" baseline="30000" dirty="0"/>
              <a:t>17</a:t>
            </a:r>
            <a:r>
              <a:rPr lang="en-US" dirty="0"/>
              <a:t> n/cm</a:t>
            </a:r>
            <a:r>
              <a:rPr lang="en-US" baseline="30000" dirty="0"/>
              <a:t>2</a:t>
            </a:r>
            <a:r>
              <a:rPr lang="en-US" dirty="0"/>
              <a:t>. </a:t>
            </a:r>
            <a:r>
              <a:rPr lang="en-US" dirty="0">
                <a:solidFill>
                  <a:srgbClr val="C00000"/>
                </a:solidFill>
              </a:rPr>
              <a:t>Timescale ready in 20 years.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1406F0-BA90-AF4A-82E0-F6B8A7B9BE12}"/>
              </a:ext>
            </a:extLst>
          </p:cNvPr>
          <p:cNvSpPr txBox="1"/>
          <p:nvPr/>
        </p:nvSpPr>
        <p:spPr>
          <a:xfrm>
            <a:off x="457199" y="3439148"/>
            <a:ext cx="8300824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PRD #3 Ultrafast calorimetry media with order 1 </a:t>
            </a:r>
            <a:r>
              <a:rPr lang="en-US" dirty="0" err="1"/>
              <a:t>ps</a:t>
            </a:r>
            <a:r>
              <a:rPr lang="en-US" dirty="0"/>
              <a:t> precision for low-energy electrons and photons.</a:t>
            </a:r>
          </a:p>
        </p:txBody>
      </p:sp>
    </p:spTree>
    <p:extLst>
      <p:ext uri="{BB962C8B-B14F-4D97-AF65-F5344CB8AC3E}">
        <p14:creationId xmlns:p14="http://schemas.microsoft.com/office/powerpoint/2010/main" val="3421984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ACF9F-9EF4-0F48-AE74-A9343EF1B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265B18-5CBB-544D-8123-DFD072601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33F8F-D166-9B40-B20A-431835C5D75A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05EFB9-A6F1-EA46-BF5D-C6ED501A7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B8457-CE9C-BC4B-9080-60969BA74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E3043D-A836-DC42-87CD-7923EE1597C9}"/>
              </a:ext>
            </a:extLst>
          </p:cNvPr>
          <p:cNvSpPr txBox="1"/>
          <p:nvPr/>
        </p:nvSpPr>
        <p:spPr>
          <a:xfrm>
            <a:off x="2590800" y="1838848"/>
            <a:ext cx="4191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889407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B3889-74D0-634A-BC9A-564DA5B2E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Noble Liquids at FCC </a:t>
            </a:r>
            <a:r>
              <a:rPr lang="en-US" dirty="0" err="1"/>
              <a:t>hh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31222C-9FEC-B04E-B93B-E111487C0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89375-4DDF-D040-8936-F2FA264332EF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E2BF1F-F363-234C-B0E8-746DC41DB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286270-4F04-DE43-B81C-AB24E46AE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B3C33C-2B55-5F48-9BE9-D05D43CE2F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59" y="729800"/>
            <a:ext cx="7294519" cy="39252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BE5D86-8FFD-A748-BB42-EB83E9BD3B68}"/>
              </a:ext>
            </a:extLst>
          </p:cNvPr>
          <p:cNvSpPr txBox="1"/>
          <p:nvPr/>
        </p:nvSpPr>
        <p:spPr>
          <a:xfrm>
            <a:off x="5871943" y="4285749"/>
            <a:ext cx="2994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Inspired by ATLAS and HGCAL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E4D330-7EBE-504D-9D67-B30C0C59CE29}"/>
              </a:ext>
            </a:extLst>
          </p:cNvPr>
          <p:cNvSpPr txBox="1"/>
          <p:nvPr/>
        </p:nvSpPr>
        <p:spPr>
          <a:xfrm>
            <a:off x="457200" y="360468"/>
            <a:ext cx="787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Radiation levels will be ten times larger than HL-LHC and pileup ~ 1,000!</a:t>
            </a:r>
          </a:p>
        </p:txBody>
      </p:sp>
    </p:spTree>
    <p:extLst>
      <p:ext uri="{BB962C8B-B14F-4D97-AF65-F5344CB8AC3E}">
        <p14:creationId xmlns:p14="http://schemas.microsoft.com/office/powerpoint/2010/main" val="486810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F295A-D3B1-694E-A4E3-AF24426BE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FCC –</a:t>
            </a:r>
            <a:r>
              <a:rPr lang="en-US" dirty="0" err="1"/>
              <a:t>hh</a:t>
            </a:r>
            <a:r>
              <a:rPr lang="en-US" dirty="0"/>
              <a:t> Calorimeter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F61461-B73E-C742-905A-4F5A602D3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5939-AFF5-FF48-8029-D67DA512FBFE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A26277-734B-E343-8580-7DEF389A9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94D9FE-155F-D048-B547-F539F1751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5" descr="Faltova-ecal_fccBerlin.jpg">
            <a:extLst>
              <a:ext uri="{FF2B5EF4-FFF2-40B4-BE49-F238E27FC236}">
                <a16:creationId xmlns:a16="http://schemas.microsoft.com/office/drawing/2014/main" id="{01B848EB-1B0A-8546-9F0A-494A89DDB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48" y="663267"/>
            <a:ext cx="2009499" cy="18257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A41CD9-5A94-CA48-9F49-2BA94C9853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5662" y="635469"/>
            <a:ext cx="4106149" cy="1987021"/>
          </a:xfrm>
          <a:prstGeom prst="rect">
            <a:avLst/>
          </a:prstGeom>
        </p:spPr>
      </p:pic>
      <p:pic>
        <p:nvPicPr>
          <p:cNvPr id="8" name="Picture 7" descr="Faltova-ecal_fccBerlin.jpg">
            <a:extLst>
              <a:ext uri="{FF2B5EF4-FFF2-40B4-BE49-F238E27FC236}">
                <a16:creationId xmlns:a16="http://schemas.microsoft.com/office/drawing/2014/main" id="{495C4C48-C6E7-8542-85C8-36FA09E0A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48" y="663267"/>
            <a:ext cx="2009499" cy="18257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529EB8-5A87-0D43-B8BB-118C79D66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0857" y="620827"/>
            <a:ext cx="2009499" cy="17787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873FB7-3171-AE43-8CDA-2A7A16471B08}"/>
              </a:ext>
            </a:extLst>
          </p:cNvPr>
          <p:cNvSpPr txBox="1"/>
          <p:nvPr/>
        </p:nvSpPr>
        <p:spPr>
          <a:xfrm>
            <a:off x="1010291" y="1510186"/>
            <a:ext cx="92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EM Barrel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3C1591-9303-384F-A5FF-D1863920BA2C}"/>
              </a:ext>
            </a:extLst>
          </p:cNvPr>
          <p:cNvSpPr txBox="1"/>
          <p:nvPr/>
        </p:nvSpPr>
        <p:spPr>
          <a:xfrm>
            <a:off x="3074537" y="2250894"/>
            <a:ext cx="1485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EM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Hadronic</a:t>
            </a:r>
            <a:r>
              <a:rPr lang="de-DE" sz="1400" dirty="0"/>
              <a:t> </a:t>
            </a:r>
            <a:r>
              <a:rPr lang="de-DE" sz="1400" dirty="0" err="1"/>
              <a:t>EndCap</a:t>
            </a:r>
            <a:endParaRPr lang="de-DE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049051-F789-F847-BDB9-B142FBFB10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195" y="2818989"/>
            <a:ext cx="6932815" cy="184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25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E37E7-30F9-F645-9397-B41FDB7BE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Fast</a:t>
            </a:r>
            <a:r>
              <a:rPr lang="fr-FR" dirty="0">
                <a:solidFill>
                  <a:schemeClr val="bg1"/>
                </a:solidFill>
              </a:rPr>
              <a:t> Timing: </a:t>
            </a:r>
            <a:r>
              <a:rPr lang="fr-FR" dirty="0" err="1">
                <a:solidFill>
                  <a:schemeClr val="bg1"/>
                </a:solidFill>
              </a:rPr>
              <a:t>Metascintillators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8B6A1-2A08-C446-BBB1-B6E7705D2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922" y="4509025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6E39245-780B-F349-87F6-CCEA2E3F842A}" type="datetime1">
              <a:rPr lang="en-US" sz="1000" smtClean="0"/>
              <a:t>12/11/19</a:t>
            </a:fld>
            <a:endParaRPr lang="fr-FR" sz="1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7D0B3-4700-4543-B525-4666F0885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fr-FR" sz="1000"/>
              <a:t>Calorimetry BRN</a:t>
            </a:r>
            <a:endParaRPr lang="fr-FR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6BABF-9EB7-1844-9B05-852D41149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A7C427A6-BAF3-D244-836B-461935EB9A46}" type="slidenum">
              <a:rPr lang="fr-FR" smtClean="0"/>
              <a:pPr/>
              <a:t>14</a:t>
            </a:fld>
            <a:endParaRPr lang="fr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6C8FD53-0198-1445-87DE-47ED263AC53A}"/>
              </a:ext>
            </a:extLst>
          </p:cNvPr>
          <p:cNvGrpSpPr/>
          <p:nvPr/>
        </p:nvGrpSpPr>
        <p:grpSpPr>
          <a:xfrm>
            <a:off x="1296090" y="3110099"/>
            <a:ext cx="1903085" cy="1703970"/>
            <a:chOff x="2842839" y="3861048"/>
            <a:chExt cx="3574435" cy="26130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902F85A-4270-934C-A05D-E29F3B2F178D}"/>
                </a:ext>
              </a:extLst>
            </p:cNvPr>
            <p:cNvCxnSpPr>
              <a:cxnSpLocks/>
              <a:endCxn id="10" idx="0"/>
            </p:cNvCxnSpPr>
            <p:nvPr/>
          </p:nvCxnSpPr>
          <p:spPr bwMode="auto">
            <a:xfrm>
              <a:off x="4572001" y="3861048"/>
              <a:ext cx="36004" cy="1512169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5EB279A-659E-4844-9BC5-0D91FC30E20A}"/>
                </a:ext>
              </a:extLst>
            </p:cNvPr>
            <p:cNvGrpSpPr/>
            <p:nvPr/>
          </p:nvGrpSpPr>
          <p:grpSpPr>
            <a:xfrm>
              <a:off x="2842839" y="5373216"/>
              <a:ext cx="3574435" cy="1100887"/>
              <a:chOff x="2842839" y="5229200"/>
              <a:chExt cx="3574435" cy="1100887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4FEAE16C-688D-7045-A69A-0D2465206B7D}"/>
                  </a:ext>
                </a:extLst>
              </p:cNvPr>
              <p:cNvSpPr/>
              <p:nvPr/>
            </p:nvSpPr>
            <p:spPr bwMode="auto">
              <a:xfrm>
                <a:off x="2843808" y="5229200"/>
                <a:ext cx="3528392" cy="1100887"/>
              </a:xfrm>
              <a:prstGeom prst="ellips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38100" rIns="76200" bIns="381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7619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33">
                  <a:latin typeface="Arial" pitchFamily="-65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49DE9A-E58F-F34E-A342-2E35BC0E41E6}"/>
                  </a:ext>
                </a:extLst>
              </p:cNvPr>
              <p:cNvSpPr txBox="1"/>
              <p:nvPr/>
            </p:nvSpPr>
            <p:spPr>
              <a:xfrm>
                <a:off x="2842839" y="5438329"/>
                <a:ext cx="3574435" cy="653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7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Light transport to </a:t>
                </a:r>
                <a:r>
                  <a:rPr lang="en-US" sz="1167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SiPM</a:t>
                </a:r>
                <a:endParaRPr lang="en-US" sz="1167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Photonic crystals, photonic fibers</a:t>
                </a:r>
              </a:p>
            </p:txBody>
          </p:sp>
        </p:grp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22B8B58-D8C1-0143-AC12-5DB9646E3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170" y="2065166"/>
            <a:ext cx="1670735" cy="147979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8E9A57C-B3E5-484D-ABB5-966CFD631BE5}"/>
              </a:ext>
            </a:extLst>
          </p:cNvPr>
          <p:cNvGrpSpPr/>
          <p:nvPr/>
        </p:nvGrpSpPr>
        <p:grpSpPr>
          <a:xfrm>
            <a:off x="2308897" y="462067"/>
            <a:ext cx="1834156" cy="1634413"/>
            <a:chOff x="5134005" y="1196530"/>
            <a:chExt cx="3073964" cy="204156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DE96F2D-BC83-DA42-AE63-4A2F6C4D3016}"/>
                </a:ext>
              </a:extLst>
            </p:cNvPr>
            <p:cNvGrpSpPr/>
            <p:nvPr/>
          </p:nvGrpSpPr>
          <p:grpSpPr>
            <a:xfrm>
              <a:off x="5134005" y="1196530"/>
              <a:ext cx="3073964" cy="1139311"/>
              <a:chOff x="5134005" y="1196530"/>
              <a:chExt cx="3073964" cy="1139311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EF13F897-30B3-3C48-9120-E9443B467AB9}"/>
                  </a:ext>
                </a:extLst>
              </p:cNvPr>
              <p:cNvSpPr/>
              <p:nvPr/>
            </p:nvSpPr>
            <p:spPr bwMode="auto">
              <a:xfrm>
                <a:off x="5210811" y="1196530"/>
                <a:ext cx="2952325" cy="1139311"/>
              </a:xfrm>
              <a:prstGeom prst="ellips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38100" rIns="76200" bIns="381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7619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33">
                  <a:latin typeface="Arial" pitchFamily="-65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4C0BA5C-3A73-5E4E-B4D4-E2DF6BC7CC18}"/>
                  </a:ext>
                </a:extLst>
              </p:cNvPr>
              <p:cNvSpPr txBox="1"/>
              <p:nvPr/>
            </p:nvSpPr>
            <p:spPr>
              <a:xfrm>
                <a:off x="5134005" y="1420087"/>
                <a:ext cx="3073964" cy="724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7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Prompt emission</a:t>
                </a:r>
              </a:p>
              <a:p>
                <a:pPr algn="ctr"/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Quantum confined (bi)-excitons</a:t>
                </a:r>
              </a:p>
              <a:p>
                <a:pPr algn="ctr"/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nanocrystals</a:t>
                </a:r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FA0EE4F-0463-A149-9190-70B603EA9B8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295375" y="2299647"/>
              <a:ext cx="1115532" cy="93844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287FE5-51EB-B347-AF57-7D12580A8F24}"/>
              </a:ext>
            </a:extLst>
          </p:cNvPr>
          <p:cNvGrpSpPr/>
          <p:nvPr/>
        </p:nvGrpSpPr>
        <p:grpSpPr>
          <a:xfrm>
            <a:off x="471412" y="463986"/>
            <a:ext cx="1757068" cy="1648443"/>
            <a:chOff x="323528" y="1209569"/>
            <a:chExt cx="3024336" cy="219228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76F341F-6F6A-6447-A283-73C0E42A057F}"/>
                </a:ext>
              </a:extLst>
            </p:cNvPr>
            <p:cNvGrpSpPr/>
            <p:nvPr/>
          </p:nvGrpSpPr>
          <p:grpSpPr>
            <a:xfrm>
              <a:off x="323528" y="1209569"/>
              <a:ext cx="3024336" cy="1139311"/>
              <a:chOff x="323528" y="1209569"/>
              <a:chExt cx="3024336" cy="1139311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D6B1EA0C-BD28-CE49-98C3-36E08ED11A43}"/>
                  </a:ext>
                </a:extLst>
              </p:cNvPr>
              <p:cNvSpPr/>
              <p:nvPr/>
            </p:nvSpPr>
            <p:spPr bwMode="auto">
              <a:xfrm>
                <a:off x="323528" y="1209569"/>
                <a:ext cx="3024336" cy="1139311"/>
              </a:xfrm>
              <a:prstGeom prst="ellips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6200" tIns="38100" rIns="76200" bIns="381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7619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33">
                  <a:latin typeface="Arial" pitchFamily="-65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1215739-29B4-A542-AA51-66B5FC187A5F}"/>
                  </a:ext>
                </a:extLst>
              </p:cNvPr>
              <p:cNvSpPr txBox="1"/>
              <p:nvPr/>
            </p:nvSpPr>
            <p:spPr>
              <a:xfrm>
                <a:off x="602085" y="1452348"/>
                <a:ext cx="2494827" cy="7709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7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 </a:t>
                </a:r>
                <a:r>
                  <a:rPr lang="en-US" sz="1167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stoping</a:t>
                </a:r>
                <a:r>
                  <a:rPr lang="en-US" sz="1167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power</a:t>
                </a:r>
              </a:p>
              <a:p>
                <a:pPr algn="ctr"/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L(Y,G)SO, (</a:t>
                </a:r>
                <a:r>
                  <a:rPr lang="en-US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La,Ce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)Br3, </a:t>
                </a:r>
              </a:p>
              <a:p>
                <a:pPr algn="ctr"/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BGO, </a:t>
                </a:r>
                <a:r>
                  <a:rPr lang="en-US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CsI</a:t>
                </a:r>
                <a:endPara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008DDC4-5679-524E-85E1-D02FE82FBDC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989115" y="2348880"/>
              <a:ext cx="1045032" cy="105297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C59DBF84-5666-AE4E-8472-A99A13272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659" y="596857"/>
            <a:ext cx="1812075" cy="1893433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B03BCDA6-5A00-4843-AD78-EF2141B80D55}"/>
              </a:ext>
            </a:extLst>
          </p:cNvPr>
          <p:cNvGrpSpPr/>
          <p:nvPr/>
        </p:nvGrpSpPr>
        <p:grpSpPr>
          <a:xfrm>
            <a:off x="6610072" y="571292"/>
            <a:ext cx="2076728" cy="1878203"/>
            <a:chOff x="6638795" y="1156531"/>
            <a:chExt cx="2492074" cy="2253843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4CF0953-BA6B-7F49-BF30-64DC1DA02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8795" y="1546106"/>
              <a:ext cx="2492074" cy="186426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A8887D8-E26C-AE4F-8C1D-98C7C10B0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51697" y="1156531"/>
              <a:ext cx="639394" cy="649707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A4858F4-6F8A-0A45-820F-9371912357A8}"/>
              </a:ext>
            </a:extLst>
          </p:cNvPr>
          <p:cNvGrpSpPr/>
          <p:nvPr/>
        </p:nvGrpSpPr>
        <p:grpSpPr>
          <a:xfrm>
            <a:off x="4192986" y="2728099"/>
            <a:ext cx="2270816" cy="1780926"/>
            <a:chOff x="1251589" y="1022038"/>
            <a:chExt cx="2841914" cy="2109813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E268D13-A220-0E47-AF21-85862EDC2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51589" y="1022038"/>
              <a:ext cx="2841914" cy="2109813"/>
            </a:xfrm>
            <a:prstGeom prst="rect">
              <a:avLst/>
            </a:prstGeom>
          </p:spPr>
        </p:pic>
        <p:sp>
          <p:nvSpPr>
            <p:cNvPr id="43" name="ZoneTexte 35">
              <a:extLst>
                <a:ext uri="{FF2B5EF4-FFF2-40B4-BE49-F238E27FC236}">
                  <a16:creationId xmlns:a16="http://schemas.microsoft.com/office/drawing/2014/main" id="{E9153469-9A40-C54F-B6E6-98D0A47817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6922" y="1839872"/>
              <a:ext cx="1150056" cy="482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CdSe</a:t>
              </a:r>
              <a:r>
                <a:rPr lang="fr-FR" sz="1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fr-FR" sz="1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CdS</a:t>
              </a:r>
              <a:endParaRPr lang="fr-FR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r-FR" sz="1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nanoplatelets</a:t>
              </a:r>
              <a:endParaRPr lang="fr-FR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0291407-7764-2D44-A3D6-0B6751F9CFDC}"/>
              </a:ext>
            </a:extLst>
          </p:cNvPr>
          <p:cNvGrpSpPr/>
          <p:nvPr/>
        </p:nvGrpSpPr>
        <p:grpSpPr>
          <a:xfrm>
            <a:off x="6610072" y="2490290"/>
            <a:ext cx="2206202" cy="1881962"/>
            <a:chOff x="6514853" y="3415556"/>
            <a:chExt cx="2647442" cy="225835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FC970869-A862-3948-8F6B-EC59E2232F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14853" y="3415556"/>
              <a:ext cx="2647442" cy="2258354"/>
            </a:xfrm>
            <a:prstGeom prst="rect">
              <a:avLst/>
            </a:prstGeom>
          </p:spPr>
        </p:pic>
        <p:sp>
          <p:nvSpPr>
            <p:cNvPr id="46" name="ZoneTexte 35">
              <a:extLst>
                <a:ext uri="{FF2B5EF4-FFF2-40B4-BE49-F238E27FC236}">
                  <a16:creationId xmlns:a16="http://schemas.microsoft.com/office/drawing/2014/main" id="{312933CE-8423-BC44-BC02-3BECF93B4E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3800" y="4946150"/>
              <a:ext cx="1229568" cy="48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ZnO:Ga</a:t>
              </a:r>
              <a:r>
                <a:rPr lang="fr-FR" sz="1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powder</a:t>
              </a:r>
              <a:endParaRPr lang="fr-FR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r-FR" sz="1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ZnO:Ga</a:t>
              </a:r>
              <a:r>
                <a:rPr lang="fr-FR" sz="1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in 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811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8AF4E-1767-684C-81AB-A83C0919A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C6FBE-5771-BA4E-86DD-A5C651DF4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67B-1622-FB48-85F9-D294FF3A203C}" type="datetime1">
              <a:rPr lang="en-US" smtClean="0"/>
              <a:t>12/11/19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E5B62-D233-7640-A3F6-3589D0689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2B3C5-5FA6-B34A-A437-4542D9B29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C93B76-2666-D945-8EED-16E4E898087B}"/>
              </a:ext>
            </a:extLst>
          </p:cNvPr>
          <p:cNvSpPr txBox="1"/>
          <p:nvPr/>
        </p:nvSpPr>
        <p:spPr>
          <a:xfrm>
            <a:off x="564418" y="506773"/>
            <a:ext cx="757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Conveners – Francesco </a:t>
            </a:r>
            <a:r>
              <a:rPr lang="en-US" dirty="0" err="1"/>
              <a:t>Lanni</a:t>
            </a:r>
            <a:r>
              <a:rPr lang="en-US" dirty="0"/>
              <a:t> (BNL) and Roger </a:t>
            </a:r>
            <a:r>
              <a:rPr lang="en-US" dirty="0" err="1"/>
              <a:t>Rusack</a:t>
            </a:r>
            <a:r>
              <a:rPr lang="en-US" dirty="0"/>
              <a:t> (Minnesota)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7EC425-CEB0-D849-9769-7FF5FC387B6D}"/>
              </a:ext>
            </a:extLst>
          </p:cNvPr>
          <p:cNvSpPr txBox="1"/>
          <p:nvPr/>
        </p:nvSpPr>
        <p:spPr>
          <a:xfrm>
            <a:off x="804333" y="937683"/>
            <a:ext cx="64177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Sub-conveners – </a:t>
            </a:r>
          </a:p>
          <a:p>
            <a:r>
              <a:rPr lang="en-US" dirty="0"/>
              <a:t>	</a:t>
            </a:r>
            <a:r>
              <a:rPr lang="en-US" dirty="0" err="1"/>
              <a:t>Nural</a:t>
            </a:r>
            <a:r>
              <a:rPr lang="en-US" dirty="0"/>
              <a:t> </a:t>
            </a:r>
            <a:r>
              <a:rPr lang="en-US" dirty="0" err="1"/>
              <a:t>Akchurin</a:t>
            </a:r>
            <a:r>
              <a:rPr lang="en-US" dirty="0"/>
              <a:t> (Texas Tech)  </a:t>
            </a:r>
          </a:p>
          <a:p>
            <a:r>
              <a:rPr lang="en-US" dirty="0"/>
              <a:t>	Sarah Eno (Maryland)</a:t>
            </a:r>
          </a:p>
          <a:p>
            <a:r>
              <a:rPr lang="en-US" dirty="0"/>
              <a:t>	Paolo </a:t>
            </a:r>
            <a:r>
              <a:rPr lang="en-US" dirty="0" err="1"/>
              <a:t>Rumerio</a:t>
            </a:r>
            <a:r>
              <a:rPr lang="en-US" dirty="0"/>
              <a:t> (Alabama) </a:t>
            </a:r>
          </a:p>
          <a:p>
            <a:r>
              <a:rPr lang="en-US" dirty="0"/>
              <a:t>	</a:t>
            </a:r>
            <a:r>
              <a:rPr lang="en-US" dirty="0" err="1"/>
              <a:t>Renyuan</a:t>
            </a:r>
            <a:r>
              <a:rPr lang="en-US" dirty="0"/>
              <a:t> Zhu (Caltech)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77E5C4-C18E-5D4D-B40D-03640ECA6A02}"/>
              </a:ext>
            </a:extLst>
          </p:cNvPr>
          <p:cNvSpPr txBox="1"/>
          <p:nvPr/>
        </p:nvSpPr>
        <p:spPr>
          <a:xfrm>
            <a:off x="457200" y="2567746"/>
            <a:ext cx="82295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input from: Marty </a:t>
            </a:r>
            <a:r>
              <a:rPr lang="en-US" dirty="0" err="1"/>
              <a:t>Bradenbach</a:t>
            </a:r>
            <a:r>
              <a:rPr lang="en-US" dirty="0"/>
              <a:t>, </a:t>
            </a:r>
            <a:r>
              <a:rPr lang="en-US" dirty="0" err="1"/>
              <a:t>Vitaliy</a:t>
            </a:r>
            <a:r>
              <a:rPr lang="en-US" dirty="0"/>
              <a:t> </a:t>
            </a:r>
            <a:r>
              <a:rPr lang="en-US" dirty="0" err="1"/>
              <a:t>Fadeyev</a:t>
            </a:r>
            <a:r>
              <a:rPr lang="en-US" dirty="0"/>
              <a:t>, Jim </a:t>
            </a:r>
            <a:r>
              <a:rPr lang="en-US" dirty="0" err="1"/>
              <a:t>Brau</a:t>
            </a:r>
            <a:r>
              <a:rPr lang="en-US" dirty="0"/>
              <a:t>, Marcello </a:t>
            </a:r>
            <a:r>
              <a:rPr lang="en-US" dirty="0" err="1"/>
              <a:t>Mannelli</a:t>
            </a:r>
            <a:r>
              <a:rPr lang="en-US" dirty="0"/>
              <a:t>, Paul Lecoq, Jim </a:t>
            </a:r>
            <a:r>
              <a:rPr lang="en-US" dirty="0" err="1"/>
              <a:t>Hirschauer</a:t>
            </a:r>
            <a:r>
              <a:rPr lang="en-US" dirty="0"/>
              <a:t>, Craig Woody, Stephen E. </a:t>
            </a:r>
            <a:r>
              <a:rPr lang="en-US" dirty="0" err="1"/>
              <a:t>Derenzo</a:t>
            </a:r>
            <a:r>
              <a:rPr lang="en-US" dirty="0"/>
              <a:t> David </a:t>
            </a:r>
            <a:r>
              <a:rPr lang="en-US" dirty="0" err="1"/>
              <a:t>Hitlin</a:t>
            </a:r>
            <a:r>
              <a:rPr lang="en-US" dirty="0"/>
              <a:t>, Sasha </a:t>
            </a:r>
            <a:r>
              <a:rPr lang="en-US" dirty="0" err="1"/>
              <a:t>Ledovskoy</a:t>
            </a:r>
            <a:r>
              <a:rPr lang="en-US" dirty="0"/>
              <a:t>, Charles L. Melcher,, Adam Para, </a:t>
            </a:r>
            <a:r>
              <a:rPr lang="en-US" dirty="0" err="1"/>
              <a:t>Gaudio</a:t>
            </a:r>
            <a:r>
              <a:rPr lang="en-US" dirty="0"/>
              <a:t> Gabriella, Lorenzo </a:t>
            </a:r>
            <a:r>
              <a:rPr lang="en-US" dirty="0" err="1"/>
              <a:t>Pezotti</a:t>
            </a:r>
            <a:r>
              <a:rPr lang="en-US" dirty="0"/>
              <a:t>, Franco </a:t>
            </a:r>
            <a:r>
              <a:rPr lang="en-US" dirty="0" err="1"/>
              <a:t>Bedeschi</a:t>
            </a:r>
            <a:r>
              <a:rPr lang="en-US" dirty="0"/>
              <a:t>, Roberto </a:t>
            </a:r>
            <a:r>
              <a:rPr lang="en-US" dirty="0" err="1"/>
              <a:t>Ferrari,Paolo</a:t>
            </a:r>
            <a:r>
              <a:rPr lang="en-US" dirty="0"/>
              <a:t> </a:t>
            </a:r>
            <a:r>
              <a:rPr lang="en-US" dirty="0" err="1"/>
              <a:t>Giacomelli</a:t>
            </a:r>
            <a:r>
              <a:rPr lang="en-US" dirty="0"/>
              <a:t>, Artur </a:t>
            </a:r>
            <a:r>
              <a:rPr lang="en-US" dirty="0" err="1"/>
              <a:t>Apreysian</a:t>
            </a:r>
            <a:r>
              <a:rPr lang="en-US" dirty="0"/>
              <a:t>, Maria </a:t>
            </a:r>
            <a:r>
              <a:rPr lang="en-US" dirty="0" err="1"/>
              <a:t>Spiropolou</a:t>
            </a:r>
            <a:r>
              <a:rPr lang="en-US" dirty="0"/>
              <a:t>, Alessandro </a:t>
            </a:r>
            <a:r>
              <a:rPr lang="en-US" dirty="0" err="1"/>
              <a:t>Tricolli</a:t>
            </a:r>
            <a:r>
              <a:rPr lang="en-US" dirty="0"/>
              <a:t>, Martin </a:t>
            </a:r>
            <a:r>
              <a:rPr lang="en-US" dirty="0" err="1"/>
              <a:t>Aleska</a:t>
            </a:r>
            <a:r>
              <a:rPr lang="en-US" dirty="0"/>
              <a:t>, Hong Ma.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C2199A-F9C4-8244-AEC9-B110C11D4384}"/>
              </a:ext>
            </a:extLst>
          </p:cNvPr>
          <p:cNvSpPr txBox="1"/>
          <p:nvPr/>
        </p:nvSpPr>
        <p:spPr>
          <a:xfrm>
            <a:off x="1625517" y="4104877"/>
            <a:ext cx="6118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Not a complete representation of the field, but broad input from multiple sub-disciplines of the field.</a:t>
            </a:r>
          </a:p>
        </p:txBody>
      </p:sp>
    </p:spTree>
    <p:extLst>
      <p:ext uri="{BB962C8B-B14F-4D97-AF65-F5344CB8AC3E}">
        <p14:creationId xmlns:p14="http://schemas.microsoft.com/office/powerpoint/2010/main" val="1199558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F9843-7A54-6146-BBA4-6635546EA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Timeline: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4CA523-F1FA-5A4A-BE5C-7B7255DE8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39AE-E54C-3B47-848C-BE64F30FEF89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D64490-D745-7F48-9777-7292AC32E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84FBE2-12E2-2443-8528-2E61E2A9B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DF9CA0-389C-7945-8F98-293D219D5D39}"/>
              </a:ext>
            </a:extLst>
          </p:cNvPr>
          <p:cNvSpPr txBox="1"/>
          <p:nvPr/>
        </p:nvSpPr>
        <p:spPr>
          <a:xfrm>
            <a:off x="804333" y="539402"/>
            <a:ext cx="774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Our focus was on calorimeters for future collider experiments as they set the most stringent requirements.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DD1E46-3C0E-9D4C-836E-12ED5A3FD718}"/>
              </a:ext>
            </a:extLst>
          </p:cNvPr>
          <p:cNvSpPr txBox="1"/>
          <p:nvPr/>
        </p:nvSpPr>
        <p:spPr>
          <a:xfrm>
            <a:off x="804333" y="1211774"/>
            <a:ext cx="574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And we don’t know what the future holds for us: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94BD0C-8569-624D-897C-400B1DFFACC3}"/>
              </a:ext>
            </a:extLst>
          </p:cNvPr>
          <p:cNvSpPr txBox="1"/>
          <p:nvPr/>
        </p:nvSpPr>
        <p:spPr>
          <a:xfrm>
            <a:off x="804333" y="1663584"/>
            <a:ext cx="2912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But we can guess.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BB55BB6-0DEF-A940-8D5C-D8AA5CD46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661141"/>
            <a:ext cx="6450251" cy="311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12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37F4D-DF01-5440-9AD1-22580A9A1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Recent detector paradigm shifts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9AB318-CA66-2240-970A-578A7C762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5C39-DFE8-824C-A392-E1FD28917AB8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8F3D10-AF82-ED49-BC4C-E2D463651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38DCA2-9C62-FD4E-B386-AC203760E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1CDD03-AD97-AD45-95C6-4BFBB0079A33}"/>
              </a:ext>
            </a:extLst>
          </p:cNvPr>
          <p:cNvSpPr txBox="1"/>
          <p:nvPr/>
        </p:nvSpPr>
        <p:spPr>
          <a:xfrm>
            <a:off x="452177" y="509512"/>
            <a:ext cx="4250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>
                <a:solidFill>
                  <a:schemeClr val="accent2">
                    <a:lumMod val="75000"/>
                  </a:schemeClr>
                </a:solidFill>
              </a:rPr>
              <a:t>Particle Flow: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	Calorimeters and tracker information combined to understand the event.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A089F8-180A-E74D-AC6F-DC2C9AE2F2F0}"/>
              </a:ext>
            </a:extLst>
          </p:cNvPr>
          <p:cNvSpPr txBox="1"/>
          <p:nvPr/>
        </p:nvSpPr>
        <p:spPr>
          <a:xfrm>
            <a:off x="462226" y="1819645"/>
            <a:ext cx="4109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>
                <a:solidFill>
                  <a:schemeClr val="accent2">
                    <a:lumMod val="75000"/>
                  </a:schemeClr>
                </a:solidFill>
              </a:rPr>
              <a:t>Precision Timing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	Precision measurement of the time of arrival of a shower to better than 30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ps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20D77C-0C3E-0342-8875-7D0D5E17493A}"/>
              </a:ext>
            </a:extLst>
          </p:cNvPr>
          <p:cNvSpPr txBox="1"/>
          <p:nvPr/>
        </p:nvSpPr>
        <p:spPr>
          <a:xfrm>
            <a:off x="4376057" y="1326061"/>
            <a:ext cx="4310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>
                <a:solidFill>
                  <a:schemeClr val="accent2">
                    <a:lumMod val="75000"/>
                  </a:schemeClr>
                </a:solidFill>
              </a:rPr>
              <a:t>5D </a:t>
            </a:r>
            <a:r>
              <a:rPr lang="en-US" i="1" u="sng" dirty="0" err="1">
                <a:solidFill>
                  <a:schemeClr val="accent2">
                    <a:lumMod val="75000"/>
                  </a:schemeClr>
                </a:solidFill>
              </a:rPr>
              <a:t>Calorimetery</a:t>
            </a:r>
            <a:r>
              <a:rPr lang="en-US" i="1" u="sng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	Measure position, energy and time of shower as it develops.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19327C-F010-8C46-8D2B-2563735728D1}"/>
              </a:ext>
            </a:extLst>
          </p:cNvPr>
          <p:cNvSpPr txBox="1"/>
          <p:nvPr/>
        </p:nvSpPr>
        <p:spPr>
          <a:xfrm>
            <a:off x="4323954" y="2738595"/>
            <a:ext cx="4119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>
                <a:solidFill>
                  <a:schemeClr val="accent2">
                    <a:lumMod val="75000"/>
                  </a:schemeClr>
                </a:solidFill>
              </a:rPr>
              <a:t>UV sensitive photodetectors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	Developments in neutrino and dark matter detectors.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535D1F-2977-474D-B109-403D28D3F6BE}"/>
              </a:ext>
            </a:extLst>
          </p:cNvPr>
          <p:cNvSpPr txBox="1"/>
          <p:nvPr/>
        </p:nvSpPr>
        <p:spPr>
          <a:xfrm>
            <a:off x="452177" y="3555144"/>
            <a:ext cx="4119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>
                <a:solidFill>
                  <a:schemeClr val="accent2">
                    <a:lumMod val="75000"/>
                  </a:schemeClr>
                </a:solidFill>
              </a:rPr>
              <a:t>MAPS Technology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	Development of integrated sensor and readout technology. </a:t>
            </a:r>
          </a:p>
        </p:txBody>
      </p:sp>
    </p:spTree>
    <p:extLst>
      <p:ext uri="{BB962C8B-B14F-4D97-AF65-F5344CB8AC3E}">
        <p14:creationId xmlns:p14="http://schemas.microsoft.com/office/powerpoint/2010/main" val="197249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9261C67-FACB-DA46-8C17-6190725DE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8063" y="1811609"/>
            <a:ext cx="5837157" cy="28223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0C50A9-EAD7-C940-9A6C-19B1564FC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Priority Research Direction - 1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03D80F-F1CF-B745-9565-2B7E8CFC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E4C8-FDEE-CF40-AD2E-8C877CFD8FA0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2998D-0374-5246-86D8-687F489C1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6BD4E0-8ABF-9B4C-B27F-E8B8DC62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BED37F-BA2C-5041-89DF-A7B7E6313795}"/>
              </a:ext>
            </a:extLst>
          </p:cNvPr>
          <p:cNvSpPr txBox="1"/>
          <p:nvPr/>
        </p:nvSpPr>
        <p:spPr>
          <a:xfrm>
            <a:off x="457200" y="550140"/>
            <a:ext cx="5163917" cy="120032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PRD #1 High precision 5D calorimetry with a resolutions of ~15%/√E EM and ~35%/√E hadronic and shower ∆T &lt; 30 </a:t>
            </a:r>
            <a:r>
              <a:rPr lang="en-US" dirty="0" err="1"/>
              <a:t>ps</a:t>
            </a:r>
            <a:r>
              <a:rPr lang="en-US" dirty="0"/>
              <a:t> for linear and circular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machines.  </a:t>
            </a:r>
            <a:r>
              <a:rPr lang="en-US" dirty="0">
                <a:solidFill>
                  <a:srgbClr val="C00000"/>
                </a:solidFill>
              </a:rPr>
              <a:t>Timescale ready in 10 years.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53575A-5F92-B848-9E3E-A480B47491E5}"/>
              </a:ext>
            </a:extLst>
          </p:cNvPr>
          <p:cNvSpPr txBox="1"/>
          <p:nvPr/>
        </p:nvSpPr>
        <p:spPr>
          <a:xfrm>
            <a:off x="834013" y="2798324"/>
            <a:ext cx="1562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Relevant for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machines.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EA70D4-2AD5-F149-BF98-79E69578E14E}"/>
              </a:ext>
            </a:extLst>
          </p:cNvPr>
          <p:cNvCxnSpPr>
            <a:cxnSpLocks/>
          </p:cNvCxnSpPr>
          <p:nvPr/>
        </p:nvCxnSpPr>
        <p:spPr>
          <a:xfrm flipV="1">
            <a:off x="2351142" y="2571750"/>
            <a:ext cx="1029833" cy="47872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3C977B9-D87C-3D41-8D36-1C8769B84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544" y="518487"/>
            <a:ext cx="2725499" cy="12201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9D83E1-6E87-C549-8743-C36D840C5B65}"/>
              </a:ext>
            </a:extLst>
          </p:cNvPr>
          <p:cNvSpPr txBox="1"/>
          <p:nvPr/>
        </p:nvSpPr>
        <p:spPr>
          <a:xfrm>
            <a:off x="3088982" y="1925731"/>
            <a:ext cx="945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4207910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8E872-C385-994B-932E-C482BC087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PRD #1 Motivation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F5F9EA-E2D8-DB4E-8019-521C5815D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BA08-D3DA-0B45-B4ED-B6EDCD4750EA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96C906-321E-6C46-B3C1-A6E68475D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BC0DEB-8191-E844-AC8D-C6BB03578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26960F-D660-414E-B401-CB6FF80EB81F}"/>
              </a:ext>
            </a:extLst>
          </p:cNvPr>
          <p:cNvSpPr txBox="1"/>
          <p:nvPr/>
        </p:nvSpPr>
        <p:spPr>
          <a:xfrm>
            <a:off x="820418" y="542096"/>
            <a:ext cx="64912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  Positron machines are low energy, zero pile-up machines.</a:t>
            </a:r>
          </a:p>
          <a:p>
            <a:r>
              <a:rPr lang="en-US" dirty="0"/>
              <a:t>We can hope for 2 – 4 different detectors  </a:t>
            </a:r>
          </a:p>
          <a:p>
            <a:endParaRPr lang="en-US" dirty="0"/>
          </a:p>
          <a:p>
            <a:r>
              <a:rPr lang="en-US" dirty="0"/>
              <a:t>Energy scale is set by Z-boson and Higgs decay (50 – 60 GeV) at rest at start top-quark later (~150 GeV).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FD4FB-96E3-7242-AE80-1591FE8F3EE9}"/>
              </a:ext>
            </a:extLst>
          </p:cNvPr>
          <p:cNvSpPr txBox="1"/>
          <p:nvPr/>
        </p:nvSpPr>
        <p:spPr>
          <a:xfrm>
            <a:off x="820418" y="2171554"/>
            <a:ext cx="6390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Key physics goal: Z + H production, tag H with Z-hadronic decay.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C7A76D-765C-7F40-95BD-F7F9F1883DCA}"/>
              </a:ext>
            </a:extLst>
          </p:cNvPr>
          <p:cNvSpPr txBox="1"/>
          <p:nvPr/>
        </p:nvSpPr>
        <p:spPr>
          <a:xfrm>
            <a:off x="820418" y="2695912"/>
            <a:ext cx="67051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F3D"/>
                </a:solidFill>
              </a:rPr>
              <a:t>Technology needs: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3D"/>
                </a:solidFill>
              </a:rPr>
              <a:t>Simple low-cost construction designed for particle flow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3D"/>
                </a:solidFill>
              </a:rPr>
              <a:t>High bandwidth intelligent readout for complex events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3D"/>
                </a:solidFill>
              </a:rPr>
              <a:t>Low power electronics or pulsed power.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3D"/>
                </a:solidFill>
              </a:rPr>
              <a:t>Timing precision ~ 25 </a:t>
            </a:r>
            <a:r>
              <a:rPr lang="en-US" dirty="0" err="1">
                <a:solidFill>
                  <a:srgbClr val="007F3D"/>
                </a:solidFill>
              </a:rPr>
              <a:t>ps</a:t>
            </a:r>
            <a:r>
              <a:rPr lang="en-US" dirty="0">
                <a:solidFill>
                  <a:srgbClr val="007F3D"/>
                </a:solidFill>
              </a:rPr>
              <a:t> to identify long-lived particles.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73C0AB-D20B-2347-9A04-983209DA9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285" y="1620721"/>
            <a:ext cx="1965192" cy="1473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22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47E2082-C31A-8A41-AAEA-CAA354073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554" y="1735832"/>
            <a:ext cx="5837157" cy="28223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0C50A9-EAD7-C940-9A6C-19B1564FC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Priority Research Direction - 2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03D80F-F1CF-B745-9565-2B7E8CFC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1650-1230-1848-A0FD-EC94912C3886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2998D-0374-5246-86D8-687F489C1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6BD4E0-8ABF-9B4C-B27F-E8B8DC62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BED37F-BA2C-5041-89DF-A7B7E6313795}"/>
              </a:ext>
            </a:extLst>
          </p:cNvPr>
          <p:cNvSpPr txBox="1"/>
          <p:nvPr/>
        </p:nvSpPr>
        <p:spPr>
          <a:xfrm>
            <a:off x="770177" y="603432"/>
            <a:ext cx="7318120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PRD #2 High precision 5D calorimetry for </a:t>
            </a:r>
            <a:r>
              <a:rPr lang="en-US" i="1" dirty="0" err="1"/>
              <a:t>hh</a:t>
            </a:r>
            <a:r>
              <a:rPr lang="en-US" i="1" dirty="0"/>
              <a:t> </a:t>
            </a:r>
            <a:r>
              <a:rPr lang="en-US" dirty="0"/>
              <a:t>machines with an EM resolution of &lt; 10%/√E and &lt;30%/√E hadronic ∆T &lt; 5 </a:t>
            </a:r>
            <a:r>
              <a:rPr lang="en-US" dirty="0" err="1"/>
              <a:t>ps</a:t>
            </a:r>
            <a:r>
              <a:rPr lang="en-US" dirty="0"/>
              <a:t> in an irradiation environment of &gt; 10</a:t>
            </a:r>
            <a:r>
              <a:rPr lang="en-US" baseline="30000" dirty="0"/>
              <a:t>17</a:t>
            </a:r>
            <a:r>
              <a:rPr lang="en-US" dirty="0"/>
              <a:t> n/cm</a:t>
            </a:r>
            <a:r>
              <a:rPr lang="en-US" baseline="30000" dirty="0"/>
              <a:t>2</a:t>
            </a:r>
            <a:r>
              <a:rPr lang="en-US" dirty="0"/>
              <a:t>. </a:t>
            </a:r>
            <a:r>
              <a:rPr lang="en-US" dirty="0">
                <a:solidFill>
                  <a:srgbClr val="C00000"/>
                </a:solidFill>
              </a:rPr>
              <a:t>Timescale ready in 20 years.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49AABA6-7664-D344-AEAC-7903A8321259}"/>
              </a:ext>
            </a:extLst>
          </p:cNvPr>
          <p:cNvCxnSpPr>
            <a:cxnSpLocks/>
          </p:cNvCxnSpPr>
          <p:nvPr/>
        </p:nvCxnSpPr>
        <p:spPr>
          <a:xfrm>
            <a:off x="2198988" y="2591198"/>
            <a:ext cx="1904286" cy="72062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CA6AF2E-26F4-A043-B222-A40703CDAFB3}"/>
              </a:ext>
            </a:extLst>
          </p:cNvPr>
          <p:cNvSpPr txBox="1"/>
          <p:nvPr/>
        </p:nvSpPr>
        <p:spPr>
          <a:xfrm>
            <a:off x="770177" y="2320578"/>
            <a:ext cx="1673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Ready by 2035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A5479-CD48-3F40-99D4-16057CE09808}"/>
              </a:ext>
            </a:extLst>
          </p:cNvPr>
          <p:cNvSpPr txBox="1"/>
          <p:nvPr/>
        </p:nvSpPr>
        <p:spPr>
          <a:xfrm>
            <a:off x="3765177" y="3268763"/>
            <a:ext cx="945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2035</a:t>
            </a:r>
          </a:p>
        </p:txBody>
      </p:sp>
    </p:spTree>
    <p:extLst>
      <p:ext uri="{BB962C8B-B14F-4D97-AF65-F5344CB8AC3E}">
        <p14:creationId xmlns:p14="http://schemas.microsoft.com/office/powerpoint/2010/main" val="3540655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8E872-C385-994B-932E-C482BC087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PRD #2 Motivation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F5F9EA-E2D8-DB4E-8019-521C5815D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A1DC7-DAA3-4F49-B1AC-DD3E366201EB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96C906-321E-6C46-B3C1-A6E68475D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BC0DEB-8191-E844-AC8D-C6BB03578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26960F-D660-414E-B401-CB6FF80EB81F}"/>
              </a:ext>
            </a:extLst>
          </p:cNvPr>
          <p:cNvSpPr txBox="1"/>
          <p:nvPr/>
        </p:nvSpPr>
        <p:spPr>
          <a:xfrm>
            <a:off x="820418" y="542096"/>
            <a:ext cx="7462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Detectors at 100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i="1" dirty="0" err="1"/>
              <a:t>hh</a:t>
            </a:r>
            <a:r>
              <a:rPr lang="en-US" dirty="0"/>
              <a:t> machines will have to cope with high-energy jets, pile-up ~1000, irradiation levels, ~ 1 </a:t>
            </a:r>
            <a:r>
              <a:rPr lang="en-US" dirty="0" err="1"/>
              <a:t>GigaGy</a:t>
            </a:r>
            <a:r>
              <a:rPr lang="en-US" dirty="0"/>
              <a:t> and &gt; 10</a:t>
            </a:r>
            <a:r>
              <a:rPr lang="en-US" baseline="30000" dirty="0"/>
              <a:t>17</a:t>
            </a:r>
            <a:r>
              <a:rPr lang="en-US" dirty="0"/>
              <a:t> neutrons/cm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Energy scale is from &lt;1 GeV to &gt;20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 Dynamic range of 10</a:t>
            </a:r>
            <a:r>
              <a:rPr lang="en-US" baseline="30000" dirty="0">
                <a:sym typeface="Wingdings" pitchFamily="2" charset="2"/>
              </a:rPr>
              <a:t>6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FD4FB-96E3-7242-AE80-1591FE8F3EE9}"/>
              </a:ext>
            </a:extLst>
          </p:cNvPr>
          <p:cNvSpPr txBox="1"/>
          <p:nvPr/>
        </p:nvSpPr>
        <p:spPr>
          <a:xfrm>
            <a:off x="820418" y="1904542"/>
            <a:ext cx="8223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Key physics goal: </a:t>
            </a:r>
          </a:p>
          <a:p>
            <a:r>
              <a:rPr lang="en-US" dirty="0">
                <a:solidFill>
                  <a:srgbClr val="C00000"/>
                </a:solidFill>
              </a:rPr>
              <a:t>	H-self-coupling, new physics searches, Higgs invisible, Precision Higgs coupling.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C7A76D-765C-7F40-95BD-F7F9F1883DCA}"/>
              </a:ext>
            </a:extLst>
          </p:cNvPr>
          <p:cNvSpPr txBox="1"/>
          <p:nvPr/>
        </p:nvSpPr>
        <p:spPr>
          <a:xfrm>
            <a:off x="820418" y="2695912"/>
            <a:ext cx="67051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F3D"/>
                </a:solidFill>
              </a:rPr>
              <a:t>Technology needs: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3D"/>
                </a:solidFill>
              </a:rPr>
              <a:t>Construction designed for high radiation tolerance.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3D"/>
                </a:solidFill>
              </a:rPr>
              <a:t>High bandwidth readout for complex events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3D"/>
                </a:solidFill>
              </a:rPr>
              <a:t>Radiation hard low-power intelligent electronics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3D"/>
                </a:solidFill>
              </a:rPr>
              <a:t>Timing precision ~ 1 </a:t>
            </a:r>
            <a:r>
              <a:rPr lang="en-US" dirty="0" err="1">
                <a:solidFill>
                  <a:srgbClr val="007F3D"/>
                </a:solidFill>
              </a:rPr>
              <a:t>ps</a:t>
            </a:r>
            <a:r>
              <a:rPr lang="en-US" dirty="0">
                <a:solidFill>
                  <a:srgbClr val="007F3D"/>
                </a:solidFill>
              </a:rPr>
              <a:t> for pile-up suppression and particle id.</a:t>
            </a:r>
          </a:p>
        </p:txBody>
      </p:sp>
    </p:spTree>
    <p:extLst>
      <p:ext uri="{BB962C8B-B14F-4D97-AF65-F5344CB8AC3E}">
        <p14:creationId xmlns:p14="http://schemas.microsoft.com/office/powerpoint/2010/main" val="3055114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C50A9-EAD7-C940-9A6C-19B1564FC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Priority Research Directions - 3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03D80F-F1CF-B745-9565-2B7E8CFC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221A8-4007-C346-816F-ACD7E95FB3A6}" type="datetime1">
              <a:rPr lang="en-US" smtClean="0"/>
              <a:t>12/11/19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2998D-0374-5246-86D8-687F489C1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Calorimetry BRN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6BD4E0-8ABF-9B4C-B27F-E8B8DC62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BED37F-BA2C-5041-89DF-A7B7E6313795}"/>
              </a:ext>
            </a:extLst>
          </p:cNvPr>
          <p:cNvSpPr txBox="1"/>
          <p:nvPr/>
        </p:nvSpPr>
        <p:spPr>
          <a:xfrm>
            <a:off x="1406178" y="648763"/>
            <a:ext cx="5532504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PRD #3 Ultrafast calorimetry media with order 1 </a:t>
            </a:r>
            <a:r>
              <a:rPr lang="en-US" dirty="0" err="1"/>
              <a:t>ps</a:t>
            </a:r>
            <a:r>
              <a:rPr lang="en-US" dirty="0"/>
              <a:t> precision for low-energy electrons and photons.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B2218-9A3A-0147-BBBE-19ACA6934C74}"/>
              </a:ext>
            </a:extLst>
          </p:cNvPr>
          <p:cNvSpPr txBox="1"/>
          <p:nvPr/>
        </p:nvSpPr>
        <p:spPr>
          <a:xfrm>
            <a:off x="1152606" y="1623249"/>
            <a:ext cx="6293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Physics motivation: </a:t>
            </a:r>
          </a:p>
          <a:p>
            <a:r>
              <a:rPr lang="en-US" dirty="0">
                <a:solidFill>
                  <a:srgbClr val="C00000"/>
                </a:solidFill>
              </a:rPr>
              <a:t>	Cope with ultra-high rate CLFV experiments.</a:t>
            </a:r>
          </a:p>
          <a:p>
            <a:r>
              <a:rPr lang="en-US" dirty="0">
                <a:solidFill>
                  <a:srgbClr val="C00000"/>
                </a:solidFill>
              </a:rPr>
              <a:t>	Special detectors at colliders.	</a:t>
            </a:r>
          </a:p>
        </p:txBody>
      </p:sp>
    </p:spTree>
    <p:extLst>
      <p:ext uri="{BB962C8B-B14F-4D97-AF65-F5344CB8AC3E}">
        <p14:creationId xmlns:p14="http://schemas.microsoft.com/office/powerpoint/2010/main" val="3694678577"/>
      </p:ext>
    </p:extLst>
  </p:cSld>
  <p:clrMapOvr>
    <a:masterClrMapping/>
  </p:clrMapOvr>
</p:sld>
</file>

<file path=ppt/theme/theme1.xml><?xml version="1.0" encoding="utf-8"?>
<a:theme xmlns:a="http://schemas.openxmlformats.org/drawingml/2006/main" name="CMS-20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MS-2019" id="{70C9AF11-E154-9F4E-81B4-E64EA6F46841}" vid="{E9A8C0AF-8817-3E4D-818D-AA772BA929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CMS-2016</Template>
  <TotalTime>1009</TotalTime>
  <Words>772</Words>
  <Application>Microsoft Macintosh PowerPoint</Application>
  <PresentationFormat>On-screen Show (16:9)</PresentationFormat>
  <Paragraphs>129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Courier New</vt:lpstr>
      <vt:lpstr>Times New Roman</vt:lpstr>
      <vt:lpstr>Verdana</vt:lpstr>
      <vt:lpstr>Wingdings</vt:lpstr>
      <vt:lpstr>CMS-2016</vt:lpstr>
      <vt:lpstr>Calorimeter BRN</vt:lpstr>
      <vt:lpstr>WHO</vt:lpstr>
      <vt:lpstr>Timeline:</vt:lpstr>
      <vt:lpstr>Recent detector paradigm shifts</vt:lpstr>
      <vt:lpstr>Priority Research Direction - 1</vt:lpstr>
      <vt:lpstr>PRD #1 Motivation</vt:lpstr>
      <vt:lpstr>Priority Research Direction - 2</vt:lpstr>
      <vt:lpstr>PRD #2 Motivation</vt:lpstr>
      <vt:lpstr>Priority Research Directions - 3</vt:lpstr>
      <vt:lpstr>Summary</vt:lpstr>
      <vt:lpstr>PowerPoint Presentation</vt:lpstr>
      <vt:lpstr>Noble Liquids at FCC hh</vt:lpstr>
      <vt:lpstr>FCC –hh Calorimeter</vt:lpstr>
      <vt:lpstr>Fast Timing: Metascintillators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Calorimeter BRN</dc:title>
  <dc:creator>Roger Rusack</dc:creator>
  <cp:lastModifiedBy>Roger Rusack</cp:lastModifiedBy>
  <cp:revision>40</cp:revision>
  <cp:lastPrinted>2019-12-11T16:39:46Z</cp:lastPrinted>
  <dcterms:created xsi:type="dcterms:W3CDTF">2019-12-07T23:08:28Z</dcterms:created>
  <dcterms:modified xsi:type="dcterms:W3CDTF">2019-12-11T18:26:45Z</dcterms:modified>
</cp:coreProperties>
</file>