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96" r:id="rId1"/>
  </p:sldMasterIdLst>
  <p:notesMasterIdLst>
    <p:notesMasterId r:id="rId23"/>
  </p:notesMasterIdLst>
  <p:sldIdLst>
    <p:sldId id="256" r:id="rId2"/>
    <p:sldId id="287" r:id="rId3"/>
    <p:sldId id="257" r:id="rId4"/>
    <p:sldId id="282" r:id="rId5"/>
    <p:sldId id="266" r:id="rId6"/>
    <p:sldId id="263" r:id="rId7"/>
    <p:sldId id="267" r:id="rId8"/>
    <p:sldId id="286" r:id="rId9"/>
    <p:sldId id="273" r:id="rId10"/>
    <p:sldId id="284" r:id="rId11"/>
    <p:sldId id="283" r:id="rId12"/>
    <p:sldId id="285" r:id="rId13"/>
    <p:sldId id="277" r:id="rId14"/>
    <p:sldId id="274" r:id="rId15"/>
    <p:sldId id="276" r:id="rId16"/>
    <p:sldId id="275" r:id="rId17"/>
    <p:sldId id="278" r:id="rId18"/>
    <p:sldId id="279" r:id="rId19"/>
    <p:sldId id="280" r:id="rId20"/>
    <p:sldId id="281" r:id="rId21"/>
    <p:sldId id="269" r:id="rId2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22" autoAdjust="0"/>
    <p:restoredTop sz="94674"/>
  </p:normalViewPr>
  <p:slideViewPr>
    <p:cSldViewPr snapToGrid="0">
      <p:cViewPr varScale="1">
        <p:scale>
          <a:sx n="124" d="100"/>
          <a:sy n="124" d="100"/>
        </p:scale>
        <p:origin x="680" y="1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582A35D-7937-420A-882C-D1E9E429D4DE}" type="datetimeFigureOut">
              <a:rPr lang="en-US" smtClean="0"/>
              <a:t>12/11/19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920AE2A-3312-4F01-BD0A-48EABBEB985A}" type="slidenum">
              <a:rPr lang="en-US" smtClean="0"/>
              <a:t>‹#›</a:t>
            </a:fld>
            <a:endParaRPr lang="en-US"/>
          </a:p>
        </p:txBody>
      </p:sp>
    </p:spTree>
    <p:extLst>
      <p:ext uri="{BB962C8B-B14F-4D97-AF65-F5344CB8AC3E}">
        <p14:creationId xmlns:p14="http://schemas.microsoft.com/office/powerpoint/2010/main" val="9384975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126F132-0E8C-471A-B601-1C626EA5E1E1}" type="datetime1">
              <a:rPr lang="en-US" smtClean="0"/>
              <a:t>12/11/19</a:t>
            </a:fld>
            <a:endParaRPr lang="en-US"/>
          </a:p>
        </p:txBody>
      </p:sp>
      <p:sp>
        <p:nvSpPr>
          <p:cNvPr id="5" name="Footer Placeholder 4"/>
          <p:cNvSpPr>
            <a:spLocks noGrp="1"/>
          </p:cNvSpPr>
          <p:nvPr>
            <p:ph type="ftr" sz="quarter" idx="11"/>
          </p:nvPr>
        </p:nvSpPr>
        <p:spPr/>
        <p:txBody>
          <a:bodyPr/>
          <a:lstStyle/>
          <a:p>
            <a:r>
              <a:rPr lang="en-US"/>
              <a:t>BRN ASICs &amp; Readout  2019 presentation</a:t>
            </a:r>
          </a:p>
        </p:txBody>
      </p:sp>
      <p:sp>
        <p:nvSpPr>
          <p:cNvPr id="6" name="Slide Number Placeholder 5"/>
          <p:cNvSpPr>
            <a:spLocks noGrp="1"/>
          </p:cNvSpPr>
          <p:nvPr>
            <p:ph type="sldNum" sz="quarter" idx="12"/>
          </p:nvPr>
        </p:nvSpPr>
        <p:spPr/>
        <p:txBody>
          <a:bodyPr/>
          <a:lstStyle/>
          <a:p>
            <a:fld id="{06DBB188-D4AE-48D9-930F-F5BC207FB079}" type="slidenum">
              <a:rPr lang="en-US" smtClean="0"/>
              <a:t>‹#›</a:t>
            </a:fld>
            <a:endParaRPr lang="en-US"/>
          </a:p>
        </p:txBody>
      </p:sp>
    </p:spTree>
    <p:extLst>
      <p:ext uri="{BB962C8B-B14F-4D97-AF65-F5344CB8AC3E}">
        <p14:creationId xmlns:p14="http://schemas.microsoft.com/office/powerpoint/2010/main" val="23780156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D478B951-DFED-4778-A595-787E3B18E703}" type="datetime1">
              <a:rPr lang="en-US" smtClean="0"/>
              <a:t>12/11/19</a:t>
            </a:fld>
            <a:endParaRPr lang="en-US"/>
          </a:p>
        </p:txBody>
      </p:sp>
      <p:sp>
        <p:nvSpPr>
          <p:cNvPr id="6" name="Footer Placeholder 5"/>
          <p:cNvSpPr>
            <a:spLocks noGrp="1"/>
          </p:cNvSpPr>
          <p:nvPr>
            <p:ph type="ftr" sz="quarter" idx="11"/>
          </p:nvPr>
        </p:nvSpPr>
        <p:spPr/>
        <p:txBody>
          <a:bodyPr/>
          <a:lstStyle/>
          <a:p>
            <a:r>
              <a:rPr lang="en-US"/>
              <a:t>BRN ASICs &amp; Readout  2019 presentation</a:t>
            </a:r>
          </a:p>
        </p:txBody>
      </p:sp>
      <p:sp>
        <p:nvSpPr>
          <p:cNvPr id="7" name="Slide Number Placeholder 6"/>
          <p:cNvSpPr>
            <a:spLocks noGrp="1"/>
          </p:cNvSpPr>
          <p:nvPr>
            <p:ph type="sldNum" sz="quarter" idx="12"/>
          </p:nvPr>
        </p:nvSpPr>
        <p:spPr/>
        <p:txBody>
          <a:bodyPr/>
          <a:lstStyle/>
          <a:p>
            <a:fld id="{06DBB188-D4AE-48D9-930F-F5BC207FB079}" type="slidenum">
              <a:rPr lang="en-US" smtClean="0"/>
              <a:t>‹#›</a:t>
            </a:fld>
            <a:endParaRPr lang="en-US"/>
          </a:p>
        </p:txBody>
      </p:sp>
    </p:spTree>
    <p:extLst>
      <p:ext uri="{BB962C8B-B14F-4D97-AF65-F5344CB8AC3E}">
        <p14:creationId xmlns:p14="http://schemas.microsoft.com/office/powerpoint/2010/main" val="29775484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6944315C-D4AF-49C3-B47D-AC43FB31F6CE}" type="datetime1">
              <a:rPr lang="en-US" smtClean="0"/>
              <a:t>12/11/19</a:t>
            </a:fld>
            <a:endParaRPr lang="en-US"/>
          </a:p>
        </p:txBody>
      </p:sp>
      <p:sp>
        <p:nvSpPr>
          <p:cNvPr id="5" name="Footer Placeholder 4"/>
          <p:cNvSpPr>
            <a:spLocks noGrp="1"/>
          </p:cNvSpPr>
          <p:nvPr>
            <p:ph type="ftr" sz="quarter" idx="11"/>
          </p:nvPr>
        </p:nvSpPr>
        <p:spPr/>
        <p:txBody>
          <a:bodyPr/>
          <a:lstStyle/>
          <a:p>
            <a:r>
              <a:rPr lang="en-US"/>
              <a:t>BRN ASICs &amp; Readout  2019 presentation</a:t>
            </a:r>
          </a:p>
        </p:txBody>
      </p:sp>
      <p:sp>
        <p:nvSpPr>
          <p:cNvPr id="6" name="Slide Number Placeholder 5"/>
          <p:cNvSpPr>
            <a:spLocks noGrp="1"/>
          </p:cNvSpPr>
          <p:nvPr>
            <p:ph type="sldNum" sz="quarter" idx="12"/>
          </p:nvPr>
        </p:nvSpPr>
        <p:spPr/>
        <p:txBody>
          <a:bodyPr/>
          <a:lstStyle/>
          <a:p>
            <a:fld id="{06DBB188-D4AE-48D9-930F-F5BC207FB079}" type="slidenum">
              <a:rPr lang="en-US" smtClean="0"/>
              <a:t>‹#›</a:t>
            </a:fld>
            <a:endParaRPr lang="en-US"/>
          </a:p>
        </p:txBody>
      </p:sp>
    </p:spTree>
    <p:extLst>
      <p:ext uri="{BB962C8B-B14F-4D97-AF65-F5344CB8AC3E}">
        <p14:creationId xmlns:p14="http://schemas.microsoft.com/office/powerpoint/2010/main" val="17658753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a:t>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49BA3B08-12EE-4F10-8BD5-2B71884B9114}" type="datetime1">
              <a:rPr lang="en-US" smtClean="0"/>
              <a:t>12/11/19</a:t>
            </a:fld>
            <a:endParaRPr lang="en-US"/>
          </a:p>
        </p:txBody>
      </p:sp>
      <p:sp>
        <p:nvSpPr>
          <p:cNvPr id="5" name="Footer Placeholder 4"/>
          <p:cNvSpPr>
            <a:spLocks noGrp="1"/>
          </p:cNvSpPr>
          <p:nvPr>
            <p:ph type="ftr" sz="quarter" idx="11"/>
          </p:nvPr>
        </p:nvSpPr>
        <p:spPr/>
        <p:txBody>
          <a:bodyPr/>
          <a:lstStyle/>
          <a:p>
            <a:r>
              <a:rPr lang="en-US"/>
              <a:t>BRN ASICs &amp; Readout  2019 presentation</a:t>
            </a:r>
          </a:p>
        </p:txBody>
      </p:sp>
      <p:sp>
        <p:nvSpPr>
          <p:cNvPr id="6" name="Slide Number Placeholder 5"/>
          <p:cNvSpPr>
            <a:spLocks noGrp="1"/>
          </p:cNvSpPr>
          <p:nvPr>
            <p:ph type="sldNum" sz="quarter" idx="12"/>
          </p:nvPr>
        </p:nvSpPr>
        <p:spPr/>
        <p:txBody>
          <a:bodyPr/>
          <a:lstStyle/>
          <a:p>
            <a:fld id="{06DBB188-D4AE-48D9-930F-F5BC207FB079}" type="slidenum">
              <a:rPr lang="en-US" smtClean="0"/>
              <a:t>‹#›</a:t>
            </a:fld>
            <a:endParaRPr lang="en-US"/>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19671493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45D954B-D580-4515-BE16-80EF6B7162FC}" type="datetime1">
              <a:rPr lang="en-US" smtClean="0"/>
              <a:t>12/11/19</a:t>
            </a:fld>
            <a:endParaRPr lang="en-US"/>
          </a:p>
        </p:txBody>
      </p:sp>
      <p:sp>
        <p:nvSpPr>
          <p:cNvPr id="5" name="Footer Placeholder 4"/>
          <p:cNvSpPr>
            <a:spLocks noGrp="1"/>
          </p:cNvSpPr>
          <p:nvPr>
            <p:ph type="ftr" sz="quarter" idx="11"/>
          </p:nvPr>
        </p:nvSpPr>
        <p:spPr/>
        <p:txBody>
          <a:bodyPr/>
          <a:lstStyle/>
          <a:p>
            <a:r>
              <a:rPr lang="en-US"/>
              <a:t>BRN ASICs &amp; Readout  2019 presentation</a:t>
            </a:r>
          </a:p>
        </p:txBody>
      </p:sp>
      <p:sp>
        <p:nvSpPr>
          <p:cNvPr id="6" name="Slide Number Placeholder 5"/>
          <p:cNvSpPr>
            <a:spLocks noGrp="1"/>
          </p:cNvSpPr>
          <p:nvPr>
            <p:ph type="sldNum" sz="quarter" idx="12"/>
          </p:nvPr>
        </p:nvSpPr>
        <p:spPr/>
        <p:txBody>
          <a:bodyPr/>
          <a:lstStyle/>
          <a:p>
            <a:fld id="{06DBB188-D4AE-48D9-930F-F5BC207FB079}" type="slidenum">
              <a:rPr lang="en-US" smtClean="0"/>
              <a:t>‹#›</a:t>
            </a:fld>
            <a:endParaRPr lang="en-US"/>
          </a:p>
        </p:txBody>
      </p:sp>
    </p:spTree>
    <p:extLst>
      <p:ext uri="{BB962C8B-B14F-4D97-AF65-F5344CB8AC3E}">
        <p14:creationId xmlns:p14="http://schemas.microsoft.com/office/powerpoint/2010/main" val="11738562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3FF3E13-4C38-4C5F-A2A6-B9919D4BCF83}" type="datetime1">
              <a:rPr lang="en-US" smtClean="0"/>
              <a:t>12/11/19</a:t>
            </a:fld>
            <a:endParaRPr lang="en-US"/>
          </a:p>
        </p:txBody>
      </p:sp>
      <p:sp>
        <p:nvSpPr>
          <p:cNvPr id="4" name="Footer Placeholder 4"/>
          <p:cNvSpPr>
            <a:spLocks noGrp="1"/>
          </p:cNvSpPr>
          <p:nvPr>
            <p:ph type="ftr" sz="quarter" idx="11"/>
          </p:nvPr>
        </p:nvSpPr>
        <p:spPr/>
        <p:txBody>
          <a:bodyPr/>
          <a:lstStyle/>
          <a:p>
            <a:r>
              <a:rPr lang="en-US"/>
              <a:t>BRN ASICs &amp; Readout  2019 presentation</a:t>
            </a:r>
          </a:p>
        </p:txBody>
      </p:sp>
      <p:sp>
        <p:nvSpPr>
          <p:cNvPr id="6" name="Slide Number Placeholder 5"/>
          <p:cNvSpPr>
            <a:spLocks noGrp="1"/>
          </p:cNvSpPr>
          <p:nvPr>
            <p:ph type="sldNum" sz="quarter" idx="12"/>
          </p:nvPr>
        </p:nvSpPr>
        <p:spPr/>
        <p:txBody>
          <a:bodyPr/>
          <a:lstStyle/>
          <a:p>
            <a:fld id="{06DBB188-D4AE-48D9-930F-F5BC207FB079}" type="slidenum">
              <a:rPr lang="en-US" smtClean="0"/>
              <a:t>‹#›</a:t>
            </a:fld>
            <a:endParaRPr lang="en-US"/>
          </a:p>
        </p:txBody>
      </p:sp>
    </p:spTree>
    <p:extLst>
      <p:ext uri="{BB962C8B-B14F-4D97-AF65-F5344CB8AC3E}">
        <p14:creationId xmlns:p14="http://schemas.microsoft.com/office/powerpoint/2010/main" val="24415801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210119CF-F5BD-49C2-A09B-4FC7A6ED32F7}" type="datetime1">
              <a:rPr lang="en-US" smtClean="0"/>
              <a:t>12/11/19</a:t>
            </a:fld>
            <a:endParaRPr lang="en-US"/>
          </a:p>
        </p:txBody>
      </p:sp>
      <p:sp>
        <p:nvSpPr>
          <p:cNvPr id="4" name="Footer Placeholder 4"/>
          <p:cNvSpPr>
            <a:spLocks noGrp="1"/>
          </p:cNvSpPr>
          <p:nvPr>
            <p:ph type="ftr" sz="quarter" idx="11"/>
          </p:nvPr>
        </p:nvSpPr>
        <p:spPr/>
        <p:txBody>
          <a:bodyPr/>
          <a:lstStyle/>
          <a:p>
            <a:r>
              <a:rPr lang="en-US"/>
              <a:t>BRN ASICs &amp; Readout  2019 presentation</a:t>
            </a:r>
          </a:p>
        </p:txBody>
      </p:sp>
      <p:sp>
        <p:nvSpPr>
          <p:cNvPr id="6" name="Slide Number Placeholder 5"/>
          <p:cNvSpPr>
            <a:spLocks noGrp="1"/>
          </p:cNvSpPr>
          <p:nvPr>
            <p:ph type="sldNum" sz="quarter" idx="12"/>
          </p:nvPr>
        </p:nvSpPr>
        <p:spPr/>
        <p:txBody>
          <a:bodyPr/>
          <a:lstStyle/>
          <a:p>
            <a:fld id="{06DBB188-D4AE-48D9-930F-F5BC207FB079}" type="slidenum">
              <a:rPr lang="en-US" smtClean="0"/>
              <a:t>‹#›</a:t>
            </a:fld>
            <a:endParaRPr lang="en-US"/>
          </a:p>
        </p:txBody>
      </p:sp>
    </p:spTree>
    <p:extLst>
      <p:ext uri="{BB962C8B-B14F-4D97-AF65-F5344CB8AC3E}">
        <p14:creationId xmlns:p14="http://schemas.microsoft.com/office/powerpoint/2010/main" val="28485545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6FA01CF-0613-45F9-BAA1-3AEB301ECD26}" type="datetime1">
              <a:rPr lang="en-US" smtClean="0"/>
              <a:t>12/11/19</a:t>
            </a:fld>
            <a:endParaRPr lang="en-US"/>
          </a:p>
        </p:txBody>
      </p:sp>
      <p:sp>
        <p:nvSpPr>
          <p:cNvPr id="5" name="Footer Placeholder 4"/>
          <p:cNvSpPr>
            <a:spLocks noGrp="1"/>
          </p:cNvSpPr>
          <p:nvPr>
            <p:ph type="ftr" sz="quarter" idx="11"/>
          </p:nvPr>
        </p:nvSpPr>
        <p:spPr/>
        <p:txBody>
          <a:bodyPr/>
          <a:lstStyle/>
          <a:p>
            <a:r>
              <a:rPr lang="en-US"/>
              <a:t>BRN ASICs &amp; Readout  2019 presentation</a:t>
            </a:r>
          </a:p>
        </p:txBody>
      </p:sp>
      <p:sp>
        <p:nvSpPr>
          <p:cNvPr id="6" name="Slide Number Placeholder 5"/>
          <p:cNvSpPr>
            <a:spLocks noGrp="1"/>
          </p:cNvSpPr>
          <p:nvPr>
            <p:ph type="sldNum" sz="quarter" idx="12"/>
          </p:nvPr>
        </p:nvSpPr>
        <p:spPr/>
        <p:txBody>
          <a:bodyPr/>
          <a:lstStyle/>
          <a:p>
            <a:fld id="{06DBB188-D4AE-48D9-930F-F5BC207FB079}" type="slidenum">
              <a:rPr lang="en-US" smtClean="0"/>
              <a:t>‹#›</a:t>
            </a:fld>
            <a:endParaRPr lang="en-US"/>
          </a:p>
        </p:txBody>
      </p:sp>
    </p:spTree>
    <p:extLst>
      <p:ext uri="{BB962C8B-B14F-4D97-AF65-F5344CB8AC3E}">
        <p14:creationId xmlns:p14="http://schemas.microsoft.com/office/powerpoint/2010/main" val="171857162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19580B-4BE5-4D02-A9CA-006341AD4671}" type="datetime1">
              <a:rPr lang="en-US" smtClean="0"/>
              <a:t>12/11/19</a:t>
            </a:fld>
            <a:endParaRPr lang="en-US"/>
          </a:p>
        </p:txBody>
      </p:sp>
      <p:sp>
        <p:nvSpPr>
          <p:cNvPr id="5" name="Footer Placeholder 4"/>
          <p:cNvSpPr>
            <a:spLocks noGrp="1"/>
          </p:cNvSpPr>
          <p:nvPr>
            <p:ph type="ftr" sz="quarter" idx="11"/>
          </p:nvPr>
        </p:nvSpPr>
        <p:spPr/>
        <p:txBody>
          <a:bodyPr/>
          <a:lstStyle/>
          <a:p>
            <a:r>
              <a:rPr lang="en-US"/>
              <a:t>BRN ASICs &amp; Readout  2019 presentation</a:t>
            </a:r>
          </a:p>
        </p:txBody>
      </p:sp>
      <p:sp>
        <p:nvSpPr>
          <p:cNvPr id="6" name="Slide Number Placeholder 5"/>
          <p:cNvSpPr>
            <a:spLocks noGrp="1"/>
          </p:cNvSpPr>
          <p:nvPr>
            <p:ph type="sldNum" sz="quarter" idx="12"/>
          </p:nvPr>
        </p:nvSpPr>
        <p:spPr/>
        <p:txBody>
          <a:bodyPr/>
          <a:lstStyle/>
          <a:p>
            <a:fld id="{06DBB188-D4AE-48D9-930F-F5BC207FB079}" type="slidenum">
              <a:rPr lang="en-US" smtClean="0"/>
              <a:t>‹#›</a:t>
            </a:fld>
            <a:endParaRPr lang="en-US"/>
          </a:p>
        </p:txBody>
      </p:sp>
    </p:spTree>
    <p:extLst>
      <p:ext uri="{BB962C8B-B14F-4D97-AF65-F5344CB8AC3E}">
        <p14:creationId xmlns:p14="http://schemas.microsoft.com/office/powerpoint/2010/main" val="20546925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p>
            <a:fld id="{39194D5D-C73D-4A97-8CA0-134E2F50ABF9}" type="datetime1">
              <a:rPr lang="en-US" smtClean="0"/>
              <a:t>12/11/19</a:t>
            </a:fld>
            <a:endParaRPr lang="en-US"/>
          </a:p>
        </p:txBody>
      </p:sp>
      <p:sp>
        <p:nvSpPr>
          <p:cNvPr id="5" name="Footer Placeholder 4"/>
          <p:cNvSpPr>
            <a:spLocks noGrp="1"/>
          </p:cNvSpPr>
          <p:nvPr>
            <p:ph type="ftr" sz="quarter" idx="11"/>
          </p:nvPr>
        </p:nvSpPr>
        <p:spPr/>
        <p:txBody>
          <a:bodyPr/>
          <a:lstStyle/>
          <a:p>
            <a:r>
              <a:rPr lang="en-US"/>
              <a:t>BRN ASICs &amp; Readout  2019 presentation</a:t>
            </a:r>
          </a:p>
        </p:txBody>
      </p:sp>
      <p:sp>
        <p:nvSpPr>
          <p:cNvPr id="6" name="Slide Number Placeholder 5"/>
          <p:cNvSpPr>
            <a:spLocks noGrp="1"/>
          </p:cNvSpPr>
          <p:nvPr>
            <p:ph type="sldNum" sz="quarter" idx="12"/>
          </p:nvPr>
        </p:nvSpPr>
        <p:spPr/>
        <p:txBody>
          <a:bodyPr/>
          <a:lstStyle/>
          <a:p>
            <a:fld id="{06DBB188-D4AE-48D9-930F-F5BC207FB079}" type="slidenum">
              <a:rPr lang="en-US" smtClean="0"/>
              <a:t>‹#›</a:t>
            </a:fld>
            <a:endParaRPr lang="en-US"/>
          </a:p>
        </p:txBody>
      </p:sp>
    </p:spTree>
    <p:extLst>
      <p:ext uri="{BB962C8B-B14F-4D97-AF65-F5344CB8AC3E}">
        <p14:creationId xmlns:p14="http://schemas.microsoft.com/office/powerpoint/2010/main" val="37255017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AC351D8-FAD0-43A5-BE40-7D7BA3F42299}" type="datetime1">
              <a:rPr lang="en-US" smtClean="0"/>
              <a:t>12/11/19</a:t>
            </a:fld>
            <a:endParaRPr lang="en-US"/>
          </a:p>
        </p:txBody>
      </p:sp>
      <p:sp>
        <p:nvSpPr>
          <p:cNvPr id="5" name="Footer Placeholder 4"/>
          <p:cNvSpPr>
            <a:spLocks noGrp="1"/>
          </p:cNvSpPr>
          <p:nvPr>
            <p:ph type="ftr" sz="quarter" idx="11"/>
          </p:nvPr>
        </p:nvSpPr>
        <p:spPr/>
        <p:txBody>
          <a:bodyPr/>
          <a:lstStyle/>
          <a:p>
            <a:r>
              <a:rPr lang="en-US"/>
              <a:t>BRN ASICs &amp; Readout  2019 presentation</a:t>
            </a:r>
          </a:p>
        </p:txBody>
      </p:sp>
      <p:sp>
        <p:nvSpPr>
          <p:cNvPr id="6" name="Slide Number Placeholder 5"/>
          <p:cNvSpPr>
            <a:spLocks noGrp="1"/>
          </p:cNvSpPr>
          <p:nvPr>
            <p:ph type="sldNum" sz="quarter" idx="12"/>
          </p:nvPr>
        </p:nvSpPr>
        <p:spPr/>
        <p:txBody>
          <a:bodyPr/>
          <a:lstStyle/>
          <a:p>
            <a:fld id="{06DBB188-D4AE-48D9-930F-F5BC207FB079}" type="slidenum">
              <a:rPr lang="en-US" smtClean="0"/>
              <a:t>‹#›</a:t>
            </a:fld>
            <a:endParaRPr lang="en-US"/>
          </a:p>
        </p:txBody>
      </p:sp>
    </p:spTree>
    <p:extLst>
      <p:ext uri="{BB962C8B-B14F-4D97-AF65-F5344CB8AC3E}">
        <p14:creationId xmlns:p14="http://schemas.microsoft.com/office/powerpoint/2010/main" val="946258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BA94D62-F834-4164-AABE-13E538A96C84}" type="datetime1">
              <a:rPr lang="en-US" smtClean="0"/>
              <a:t>12/11/19</a:t>
            </a:fld>
            <a:endParaRPr lang="en-US"/>
          </a:p>
        </p:txBody>
      </p:sp>
      <p:sp>
        <p:nvSpPr>
          <p:cNvPr id="6" name="Footer Placeholder 5"/>
          <p:cNvSpPr>
            <a:spLocks noGrp="1"/>
          </p:cNvSpPr>
          <p:nvPr>
            <p:ph type="ftr" sz="quarter" idx="11"/>
          </p:nvPr>
        </p:nvSpPr>
        <p:spPr/>
        <p:txBody>
          <a:bodyPr/>
          <a:lstStyle/>
          <a:p>
            <a:r>
              <a:rPr lang="en-US"/>
              <a:t>BRN ASICs &amp; Readout  2019 presentation</a:t>
            </a:r>
          </a:p>
        </p:txBody>
      </p:sp>
      <p:sp>
        <p:nvSpPr>
          <p:cNvPr id="7" name="Slide Number Placeholder 6"/>
          <p:cNvSpPr>
            <a:spLocks noGrp="1"/>
          </p:cNvSpPr>
          <p:nvPr>
            <p:ph type="sldNum" sz="quarter" idx="12"/>
          </p:nvPr>
        </p:nvSpPr>
        <p:spPr/>
        <p:txBody>
          <a:bodyPr/>
          <a:lstStyle/>
          <a:p>
            <a:fld id="{06DBB188-D4AE-48D9-930F-F5BC207FB079}" type="slidenum">
              <a:rPr lang="en-US" smtClean="0"/>
              <a:t>‹#›</a:t>
            </a:fld>
            <a:endParaRPr lang="en-US"/>
          </a:p>
        </p:txBody>
      </p:sp>
    </p:spTree>
    <p:extLst>
      <p:ext uri="{BB962C8B-B14F-4D97-AF65-F5344CB8AC3E}">
        <p14:creationId xmlns:p14="http://schemas.microsoft.com/office/powerpoint/2010/main" val="13197358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CD690D6-A69E-4AA6-99FC-D4E649B22B23}" type="datetime1">
              <a:rPr lang="en-US" smtClean="0"/>
              <a:t>12/11/19</a:t>
            </a:fld>
            <a:endParaRPr lang="en-US"/>
          </a:p>
        </p:txBody>
      </p:sp>
      <p:sp>
        <p:nvSpPr>
          <p:cNvPr id="8" name="Footer Placeholder 7"/>
          <p:cNvSpPr>
            <a:spLocks noGrp="1"/>
          </p:cNvSpPr>
          <p:nvPr>
            <p:ph type="ftr" sz="quarter" idx="11"/>
          </p:nvPr>
        </p:nvSpPr>
        <p:spPr/>
        <p:txBody>
          <a:bodyPr/>
          <a:lstStyle/>
          <a:p>
            <a:r>
              <a:rPr lang="en-US"/>
              <a:t>BRN ASICs &amp; Readout  2019 presentation</a:t>
            </a:r>
          </a:p>
        </p:txBody>
      </p:sp>
      <p:sp>
        <p:nvSpPr>
          <p:cNvPr id="9" name="Slide Number Placeholder 8"/>
          <p:cNvSpPr>
            <a:spLocks noGrp="1"/>
          </p:cNvSpPr>
          <p:nvPr>
            <p:ph type="sldNum" sz="quarter" idx="12"/>
          </p:nvPr>
        </p:nvSpPr>
        <p:spPr/>
        <p:txBody>
          <a:bodyPr/>
          <a:lstStyle/>
          <a:p>
            <a:fld id="{06DBB188-D4AE-48D9-930F-F5BC207FB079}" type="slidenum">
              <a:rPr lang="en-US" smtClean="0"/>
              <a:t>‹#›</a:t>
            </a:fld>
            <a:endParaRPr lang="en-US"/>
          </a:p>
        </p:txBody>
      </p:sp>
    </p:spTree>
    <p:extLst>
      <p:ext uri="{BB962C8B-B14F-4D97-AF65-F5344CB8AC3E}">
        <p14:creationId xmlns:p14="http://schemas.microsoft.com/office/powerpoint/2010/main" val="28891184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p:txBody>
          <a:bodyPr/>
          <a:lstStyle/>
          <a:p>
            <a:fld id="{4F1814C9-373D-48C4-BC2C-1BCC81533915}" type="datetime1">
              <a:rPr lang="en-US" smtClean="0"/>
              <a:t>12/11/19</a:t>
            </a:fld>
            <a:endParaRPr lang="en-US"/>
          </a:p>
        </p:txBody>
      </p:sp>
      <p:sp>
        <p:nvSpPr>
          <p:cNvPr id="5" name="Footer Placeholder 3"/>
          <p:cNvSpPr>
            <a:spLocks noGrp="1"/>
          </p:cNvSpPr>
          <p:nvPr>
            <p:ph type="ftr" sz="quarter" idx="11"/>
          </p:nvPr>
        </p:nvSpPr>
        <p:spPr/>
        <p:txBody>
          <a:bodyPr/>
          <a:lstStyle/>
          <a:p>
            <a:r>
              <a:rPr lang="en-US"/>
              <a:t>BRN ASICs &amp; Readout  2019 presentation</a:t>
            </a:r>
          </a:p>
        </p:txBody>
      </p:sp>
      <p:sp>
        <p:nvSpPr>
          <p:cNvPr id="6" name="Slide Number Placeholder 4"/>
          <p:cNvSpPr>
            <a:spLocks noGrp="1"/>
          </p:cNvSpPr>
          <p:nvPr>
            <p:ph type="sldNum" sz="quarter" idx="12"/>
          </p:nvPr>
        </p:nvSpPr>
        <p:spPr/>
        <p:txBody>
          <a:bodyPr/>
          <a:lstStyle/>
          <a:p>
            <a:fld id="{06DBB188-D4AE-48D9-930F-F5BC207FB079}" type="slidenum">
              <a:rPr lang="en-US" smtClean="0"/>
              <a:t>‹#›</a:t>
            </a:fld>
            <a:endParaRPr lang="en-US"/>
          </a:p>
        </p:txBody>
      </p:sp>
    </p:spTree>
    <p:extLst>
      <p:ext uri="{BB962C8B-B14F-4D97-AF65-F5344CB8AC3E}">
        <p14:creationId xmlns:p14="http://schemas.microsoft.com/office/powerpoint/2010/main" val="2517577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F2AEB533-1992-4E22-8D4C-EDA80695FF89}" type="datetime1">
              <a:rPr lang="en-US" smtClean="0"/>
              <a:t>12/11/19</a:t>
            </a:fld>
            <a:endParaRPr lang="en-US"/>
          </a:p>
        </p:txBody>
      </p:sp>
      <p:sp>
        <p:nvSpPr>
          <p:cNvPr id="5" name="Footer Placeholder 2"/>
          <p:cNvSpPr>
            <a:spLocks noGrp="1"/>
          </p:cNvSpPr>
          <p:nvPr>
            <p:ph type="ftr" sz="quarter" idx="11"/>
          </p:nvPr>
        </p:nvSpPr>
        <p:spPr/>
        <p:txBody>
          <a:bodyPr/>
          <a:lstStyle/>
          <a:p>
            <a:r>
              <a:rPr lang="en-US"/>
              <a:t>BRN ASICs &amp; Readout  2019 presentation</a:t>
            </a:r>
          </a:p>
        </p:txBody>
      </p:sp>
      <p:sp>
        <p:nvSpPr>
          <p:cNvPr id="6" name="Slide Number Placeholder 3"/>
          <p:cNvSpPr>
            <a:spLocks noGrp="1"/>
          </p:cNvSpPr>
          <p:nvPr>
            <p:ph type="sldNum" sz="quarter" idx="12"/>
          </p:nvPr>
        </p:nvSpPr>
        <p:spPr/>
        <p:txBody>
          <a:bodyPr/>
          <a:lstStyle/>
          <a:p>
            <a:fld id="{06DBB188-D4AE-48D9-930F-F5BC207FB079}" type="slidenum">
              <a:rPr lang="en-US" smtClean="0"/>
              <a:t>‹#›</a:t>
            </a:fld>
            <a:endParaRPr lang="en-US"/>
          </a:p>
        </p:txBody>
      </p:sp>
    </p:spTree>
    <p:extLst>
      <p:ext uri="{BB962C8B-B14F-4D97-AF65-F5344CB8AC3E}">
        <p14:creationId xmlns:p14="http://schemas.microsoft.com/office/powerpoint/2010/main" val="1800984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7" name="Date Placeholder 4"/>
          <p:cNvSpPr>
            <a:spLocks noGrp="1"/>
          </p:cNvSpPr>
          <p:nvPr>
            <p:ph type="dt" sz="half" idx="10"/>
          </p:nvPr>
        </p:nvSpPr>
        <p:spPr/>
        <p:txBody>
          <a:bodyPr/>
          <a:lstStyle/>
          <a:p>
            <a:fld id="{BA343982-CAC0-484E-B63F-5D825142651A}" type="datetime1">
              <a:rPr lang="en-US" smtClean="0"/>
              <a:t>12/11/19</a:t>
            </a:fld>
            <a:endParaRPr lang="en-US"/>
          </a:p>
        </p:txBody>
      </p:sp>
      <p:sp>
        <p:nvSpPr>
          <p:cNvPr id="5" name="Footer Placeholder 5"/>
          <p:cNvSpPr>
            <a:spLocks noGrp="1"/>
          </p:cNvSpPr>
          <p:nvPr>
            <p:ph type="ftr" sz="quarter" idx="11"/>
          </p:nvPr>
        </p:nvSpPr>
        <p:spPr/>
        <p:txBody>
          <a:bodyPr/>
          <a:lstStyle/>
          <a:p>
            <a:r>
              <a:rPr lang="en-US"/>
              <a:t>BRN ASICs &amp; Readout  2019 presentation</a:t>
            </a:r>
          </a:p>
        </p:txBody>
      </p:sp>
      <p:sp>
        <p:nvSpPr>
          <p:cNvPr id="6" name="Slide Number Placeholder 6"/>
          <p:cNvSpPr>
            <a:spLocks noGrp="1"/>
          </p:cNvSpPr>
          <p:nvPr>
            <p:ph type="sldNum" sz="quarter" idx="12"/>
          </p:nvPr>
        </p:nvSpPr>
        <p:spPr/>
        <p:txBody>
          <a:bodyPr/>
          <a:lstStyle/>
          <a:p>
            <a:fld id="{06DBB188-D4AE-48D9-930F-F5BC207FB079}" type="slidenum">
              <a:rPr lang="en-US" smtClean="0"/>
              <a:t>‹#›</a:t>
            </a:fld>
            <a:endParaRPr lang="en-US"/>
          </a:p>
        </p:txBody>
      </p:sp>
    </p:spTree>
    <p:extLst>
      <p:ext uri="{BB962C8B-B14F-4D97-AF65-F5344CB8AC3E}">
        <p14:creationId xmlns:p14="http://schemas.microsoft.com/office/powerpoint/2010/main" val="11477668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ADB85BC8-AB7C-49F6-9171-4D31AEF6BDDB}" type="datetime1">
              <a:rPr lang="en-US" smtClean="0"/>
              <a:t>12/11/19</a:t>
            </a:fld>
            <a:endParaRPr lang="en-US"/>
          </a:p>
        </p:txBody>
      </p:sp>
      <p:sp>
        <p:nvSpPr>
          <p:cNvPr id="6" name="Footer Placeholder 5"/>
          <p:cNvSpPr>
            <a:spLocks noGrp="1"/>
          </p:cNvSpPr>
          <p:nvPr>
            <p:ph type="ftr" sz="quarter" idx="11"/>
          </p:nvPr>
        </p:nvSpPr>
        <p:spPr/>
        <p:txBody>
          <a:bodyPr/>
          <a:lstStyle/>
          <a:p>
            <a:r>
              <a:rPr lang="en-US"/>
              <a:t>BRN ASICs &amp; Readout  2019 presentation</a:t>
            </a:r>
          </a:p>
        </p:txBody>
      </p:sp>
      <p:sp>
        <p:nvSpPr>
          <p:cNvPr id="7" name="Slide Number Placeholder 6"/>
          <p:cNvSpPr>
            <a:spLocks noGrp="1"/>
          </p:cNvSpPr>
          <p:nvPr>
            <p:ph type="sldNum" sz="quarter" idx="12"/>
          </p:nvPr>
        </p:nvSpPr>
        <p:spPr/>
        <p:txBody>
          <a:bodyPr/>
          <a:lstStyle/>
          <a:p>
            <a:fld id="{06DBB188-D4AE-48D9-930F-F5BC207FB079}" type="slidenum">
              <a:rPr lang="en-US" smtClean="0"/>
              <a:t>‹#›</a:t>
            </a:fld>
            <a:endParaRPr lang="en-US"/>
          </a:p>
        </p:txBody>
      </p:sp>
    </p:spTree>
    <p:extLst>
      <p:ext uri="{BB962C8B-B14F-4D97-AF65-F5344CB8AC3E}">
        <p14:creationId xmlns:p14="http://schemas.microsoft.com/office/powerpoint/2010/main" val="38169411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822F7A01-E7EB-414B-BFD0-07B0A8766B93}" type="datetime1">
              <a:rPr lang="en-US" smtClean="0"/>
              <a:t>12/11/19</a:t>
            </a:fld>
            <a:endParaRPr lang="en-US"/>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r>
              <a:rPr lang="en-US"/>
              <a:t>BRN ASICs &amp; Readout  2019 presentation</a:t>
            </a:r>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06DBB188-D4AE-48D9-930F-F5BC207FB079}" type="slidenum">
              <a:rPr lang="en-US" smtClean="0"/>
              <a:t>‹#›</a:t>
            </a:fld>
            <a:endParaRPr lang="en-US"/>
          </a:p>
        </p:txBody>
      </p:sp>
    </p:spTree>
    <p:extLst>
      <p:ext uri="{BB962C8B-B14F-4D97-AF65-F5344CB8AC3E}">
        <p14:creationId xmlns:p14="http://schemas.microsoft.com/office/powerpoint/2010/main" val="790952626"/>
      </p:ext>
    </p:extLst>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Lst>
  <p:hf hd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2.xml"/><Relationship Id="rId4" Type="http://schemas.microsoft.com/office/2007/relationships/hdphoto" Target="../media/hdphoto1.wdp"/></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12342" y="553673"/>
            <a:ext cx="8825658" cy="1763861"/>
          </a:xfrm>
        </p:spPr>
        <p:txBody>
          <a:bodyPr>
            <a:normAutofit/>
          </a:bodyPr>
          <a:lstStyle/>
          <a:p>
            <a:pPr algn="ctr"/>
            <a:r>
              <a:rPr lang="en-US" sz="3600" dirty="0"/>
              <a:t>ASICs  and Readout </a:t>
            </a:r>
            <a:br>
              <a:rPr lang="en-US" sz="3600" dirty="0"/>
            </a:br>
            <a:r>
              <a:rPr lang="en-US" sz="3600" dirty="0"/>
              <a:t>Basic Research Needs for Future Experimental HEP Detectors</a:t>
            </a:r>
          </a:p>
        </p:txBody>
      </p:sp>
      <p:sp>
        <p:nvSpPr>
          <p:cNvPr id="3" name="Subtitle 2"/>
          <p:cNvSpPr>
            <a:spLocks noGrp="1"/>
          </p:cNvSpPr>
          <p:nvPr>
            <p:ph type="subTitle" idx="1"/>
          </p:nvPr>
        </p:nvSpPr>
        <p:spPr/>
        <p:txBody>
          <a:bodyPr>
            <a:normAutofit/>
          </a:bodyPr>
          <a:lstStyle/>
          <a:p>
            <a:r>
              <a:rPr lang="en-US" dirty="0"/>
              <a:t> </a:t>
            </a:r>
          </a:p>
          <a:p>
            <a:endParaRPr lang="en-US" dirty="0"/>
          </a:p>
        </p:txBody>
      </p:sp>
      <p:sp>
        <p:nvSpPr>
          <p:cNvPr id="4" name="TextBox 3"/>
          <p:cNvSpPr txBox="1"/>
          <p:nvPr/>
        </p:nvSpPr>
        <p:spPr>
          <a:xfrm>
            <a:off x="1763376" y="3565321"/>
            <a:ext cx="8982921" cy="3693319"/>
          </a:xfrm>
          <a:prstGeom prst="rect">
            <a:avLst/>
          </a:prstGeom>
          <a:noFill/>
        </p:spPr>
        <p:txBody>
          <a:bodyPr wrap="square" rtlCol="0">
            <a:spAutoFit/>
          </a:bodyPr>
          <a:lstStyle/>
          <a:p>
            <a:r>
              <a:rPr lang="en-US" dirty="0"/>
              <a:t>   </a:t>
            </a:r>
            <a:r>
              <a:rPr lang="en-US" dirty="0">
                <a:solidFill>
                  <a:schemeClr val="bg2">
                    <a:lumMod val="20000"/>
                    <a:lumOff val="80000"/>
                  </a:schemeClr>
                </a:solidFill>
              </a:rPr>
              <a:t>Conveners:    </a:t>
            </a:r>
            <a:r>
              <a:rPr lang="en-US" dirty="0">
                <a:solidFill>
                  <a:schemeClr val="bg2">
                    <a:lumMod val="40000"/>
                    <a:lumOff val="60000"/>
                  </a:schemeClr>
                </a:solidFill>
              </a:rPr>
              <a:t>Gabriella </a:t>
            </a:r>
            <a:r>
              <a:rPr lang="en-US" dirty="0" err="1">
                <a:solidFill>
                  <a:schemeClr val="bg2">
                    <a:lumMod val="40000"/>
                    <a:lumOff val="60000"/>
                  </a:schemeClr>
                </a:solidFill>
              </a:rPr>
              <a:t>Carini</a:t>
            </a:r>
            <a:r>
              <a:rPr lang="en-US" dirty="0">
                <a:solidFill>
                  <a:schemeClr val="bg2">
                    <a:lumMod val="40000"/>
                    <a:lumOff val="60000"/>
                  </a:schemeClr>
                </a:solidFill>
              </a:rPr>
              <a:t> </a:t>
            </a:r>
            <a:r>
              <a:rPr lang="en-US" dirty="0">
                <a:solidFill>
                  <a:schemeClr val="bg2">
                    <a:lumMod val="20000"/>
                    <a:lumOff val="80000"/>
                  </a:schemeClr>
                </a:solidFill>
                <a:sym typeface="Wingdings" panose="05000000000000000000" pitchFamily="2" charset="2"/>
              </a:rPr>
              <a:t></a:t>
            </a:r>
            <a:r>
              <a:rPr lang="en-US" dirty="0">
                <a:solidFill>
                  <a:schemeClr val="bg2">
                    <a:lumMod val="20000"/>
                    <a:lumOff val="80000"/>
                  </a:schemeClr>
                </a:solidFill>
              </a:rPr>
              <a:t>Julia Thom-Levy  &amp; Mitch Newcomer</a:t>
            </a:r>
          </a:p>
          <a:p>
            <a:r>
              <a:rPr lang="en-US" dirty="0">
                <a:solidFill>
                  <a:schemeClr val="bg2">
                    <a:lumMod val="20000"/>
                    <a:lumOff val="80000"/>
                  </a:schemeClr>
                </a:solidFill>
              </a:rPr>
              <a:t>                                              Members </a:t>
            </a:r>
          </a:p>
          <a:p>
            <a:r>
              <a:rPr lang="en-US" dirty="0">
                <a:solidFill>
                  <a:schemeClr val="bg2">
                    <a:lumMod val="20000"/>
                    <a:lumOff val="80000"/>
                  </a:schemeClr>
                </a:solidFill>
              </a:rPr>
              <a:t>                                     Tony </a:t>
            </a:r>
            <a:r>
              <a:rPr lang="en-US" dirty="0" err="1">
                <a:solidFill>
                  <a:schemeClr val="bg2">
                    <a:lumMod val="20000"/>
                    <a:lumOff val="80000"/>
                  </a:schemeClr>
                </a:solidFill>
              </a:rPr>
              <a:t>Affolder</a:t>
            </a:r>
            <a:r>
              <a:rPr lang="en-US" dirty="0">
                <a:solidFill>
                  <a:schemeClr val="bg2">
                    <a:lumMod val="20000"/>
                    <a:lumOff val="80000"/>
                  </a:schemeClr>
                </a:solidFill>
              </a:rPr>
              <a:t>  (UCSC)</a:t>
            </a:r>
          </a:p>
          <a:p>
            <a:r>
              <a:rPr lang="en-US" dirty="0">
                <a:solidFill>
                  <a:schemeClr val="bg2">
                    <a:lumMod val="20000"/>
                    <a:lumOff val="80000"/>
                  </a:schemeClr>
                </a:solidFill>
              </a:rPr>
              <a:t>                                     </a:t>
            </a:r>
            <a:r>
              <a:rPr lang="en-US" dirty="0" err="1">
                <a:solidFill>
                  <a:schemeClr val="bg2">
                    <a:lumMod val="20000"/>
                    <a:lumOff val="80000"/>
                  </a:schemeClr>
                </a:solidFill>
              </a:rPr>
              <a:t>Grzegorz</a:t>
            </a:r>
            <a:r>
              <a:rPr lang="en-US" dirty="0">
                <a:solidFill>
                  <a:schemeClr val="bg2">
                    <a:lumMod val="20000"/>
                    <a:lumOff val="80000"/>
                  </a:schemeClr>
                </a:solidFill>
              </a:rPr>
              <a:t> </a:t>
            </a:r>
            <a:r>
              <a:rPr lang="en-US" dirty="0" err="1">
                <a:solidFill>
                  <a:schemeClr val="bg2">
                    <a:lumMod val="20000"/>
                    <a:lumOff val="80000"/>
                  </a:schemeClr>
                </a:solidFill>
              </a:rPr>
              <a:t>Deptuch</a:t>
            </a:r>
            <a:r>
              <a:rPr lang="en-US" dirty="0">
                <a:solidFill>
                  <a:schemeClr val="bg2">
                    <a:lumMod val="20000"/>
                    <a:lumOff val="80000"/>
                  </a:schemeClr>
                </a:solidFill>
              </a:rPr>
              <a:t> (BNL)</a:t>
            </a:r>
          </a:p>
          <a:p>
            <a:r>
              <a:rPr lang="en-US" dirty="0">
                <a:solidFill>
                  <a:schemeClr val="bg2">
                    <a:lumMod val="20000"/>
                    <a:lumOff val="80000"/>
                  </a:schemeClr>
                </a:solidFill>
              </a:rPr>
              <a:t>                                     Angelo </a:t>
            </a:r>
            <a:r>
              <a:rPr lang="en-US" dirty="0" err="1">
                <a:solidFill>
                  <a:schemeClr val="bg2">
                    <a:lumMod val="20000"/>
                    <a:lumOff val="80000"/>
                  </a:schemeClr>
                </a:solidFill>
              </a:rPr>
              <a:t>Dragone</a:t>
            </a:r>
            <a:r>
              <a:rPr lang="en-US" dirty="0">
                <a:solidFill>
                  <a:schemeClr val="bg2">
                    <a:lumMod val="20000"/>
                    <a:lumOff val="80000"/>
                  </a:schemeClr>
                </a:solidFill>
              </a:rPr>
              <a:t> (SLAC)</a:t>
            </a:r>
          </a:p>
          <a:p>
            <a:r>
              <a:rPr lang="en-US" dirty="0">
                <a:solidFill>
                  <a:schemeClr val="bg2">
                    <a:lumMod val="20000"/>
                    <a:lumOff val="80000"/>
                  </a:schemeClr>
                </a:solidFill>
              </a:rPr>
              <a:t>                                     Gary Drake (FNAL)</a:t>
            </a:r>
          </a:p>
          <a:p>
            <a:r>
              <a:rPr lang="en-US" dirty="0">
                <a:solidFill>
                  <a:schemeClr val="bg2">
                    <a:lumMod val="20000"/>
                    <a:lumOff val="80000"/>
                  </a:schemeClr>
                </a:solidFill>
              </a:rPr>
              <a:t>                                     Maurice Garcia-</a:t>
            </a:r>
            <a:r>
              <a:rPr lang="en-US" dirty="0" err="1">
                <a:solidFill>
                  <a:schemeClr val="bg2">
                    <a:lumMod val="20000"/>
                    <a:lumOff val="80000"/>
                  </a:schemeClr>
                </a:solidFill>
              </a:rPr>
              <a:t>Sciveres</a:t>
            </a:r>
            <a:r>
              <a:rPr lang="en-US" dirty="0">
                <a:solidFill>
                  <a:schemeClr val="bg2">
                    <a:lumMod val="20000"/>
                    <a:lumOff val="80000"/>
                  </a:schemeClr>
                </a:solidFill>
              </a:rPr>
              <a:t> (LBL)</a:t>
            </a:r>
          </a:p>
          <a:p>
            <a:r>
              <a:rPr lang="en-US" dirty="0">
                <a:solidFill>
                  <a:schemeClr val="bg2">
                    <a:lumMod val="20000"/>
                    <a:lumOff val="80000"/>
                  </a:schemeClr>
                </a:solidFill>
              </a:rPr>
              <a:t>                                     Carl Grace (LBL)</a:t>
            </a:r>
          </a:p>
          <a:p>
            <a:r>
              <a:rPr lang="en-US" dirty="0">
                <a:solidFill>
                  <a:schemeClr val="bg2">
                    <a:lumMod val="20000"/>
                    <a:lumOff val="80000"/>
                  </a:schemeClr>
                </a:solidFill>
              </a:rPr>
              <a:t>                                    Julia Thom-Levy (Cornell)</a:t>
            </a:r>
          </a:p>
          <a:p>
            <a:r>
              <a:rPr lang="en-US" dirty="0"/>
              <a:t>    </a:t>
            </a:r>
          </a:p>
          <a:p>
            <a:r>
              <a:rPr lang="en-US" dirty="0"/>
              <a:t>    </a:t>
            </a:r>
          </a:p>
          <a:p>
            <a:r>
              <a:rPr lang="en-US" dirty="0"/>
              <a:t>    </a:t>
            </a:r>
          </a:p>
          <a:p>
            <a:r>
              <a:rPr lang="en-US" dirty="0"/>
              <a:t>            </a:t>
            </a:r>
          </a:p>
        </p:txBody>
      </p:sp>
    </p:spTree>
    <p:extLst>
      <p:ext uri="{BB962C8B-B14F-4D97-AF65-F5344CB8AC3E}">
        <p14:creationId xmlns:p14="http://schemas.microsoft.com/office/powerpoint/2010/main" val="23473178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RISC-V</a:t>
            </a:r>
          </a:p>
        </p:txBody>
      </p:sp>
      <p:sp>
        <p:nvSpPr>
          <p:cNvPr id="4" name="Slide Number Placeholder 3"/>
          <p:cNvSpPr>
            <a:spLocks noGrp="1"/>
          </p:cNvSpPr>
          <p:nvPr>
            <p:ph type="sldNum" sz="quarter" idx="12"/>
          </p:nvPr>
        </p:nvSpPr>
        <p:spPr/>
        <p:txBody>
          <a:bodyPr/>
          <a:lstStyle/>
          <a:p>
            <a:pPr>
              <a:defRPr/>
            </a:pPr>
            <a:fld id="{E76909FE-244B-004A-81A2-ED1190E49000}" type="slidenum">
              <a:rPr lang="en-US" smtClean="0"/>
              <a:pPr>
                <a:defRPr/>
              </a:pPr>
              <a:t>10</a:t>
            </a:fld>
            <a:endParaRPr lang="en-US"/>
          </a:p>
        </p:txBody>
      </p:sp>
      <p:sp>
        <p:nvSpPr>
          <p:cNvPr id="6" name="Footer Placeholder 5"/>
          <p:cNvSpPr>
            <a:spLocks noGrp="1"/>
          </p:cNvSpPr>
          <p:nvPr>
            <p:ph type="ftr" sz="quarter" idx="4294967295"/>
          </p:nvPr>
        </p:nvSpPr>
        <p:spPr/>
        <p:txBody>
          <a:bodyPr/>
          <a:lstStyle/>
          <a:p>
            <a:pPr algn="l"/>
            <a:r>
              <a:rPr lang="en-US" sz="1400" b="1" i="1"/>
              <a:t>BRN ASICs &amp; Readout  2019 presentation</a:t>
            </a:r>
            <a:endParaRPr lang="en-US" sz="1400" b="1" i="1" dirty="0"/>
          </a:p>
        </p:txBody>
      </p:sp>
      <p:sp>
        <p:nvSpPr>
          <p:cNvPr id="10" name="TextBox 9"/>
          <p:cNvSpPr txBox="1"/>
          <p:nvPr/>
        </p:nvSpPr>
        <p:spPr>
          <a:xfrm>
            <a:off x="1459684" y="3124201"/>
            <a:ext cx="9496338" cy="3323987"/>
          </a:xfrm>
          <a:prstGeom prst="rect">
            <a:avLst/>
          </a:prstGeom>
          <a:noFill/>
        </p:spPr>
        <p:txBody>
          <a:bodyPr wrap="square" rtlCol="0">
            <a:spAutoFit/>
          </a:bodyPr>
          <a:lstStyle/>
          <a:p>
            <a:pPr marL="342900" indent="-342900">
              <a:buFont typeface="Arial" panose="020B0604020202020204" pitchFamily="34" charset="0"/>
              <a:buChar char="•"/>
            </a:pPr>
            <a:r>
              <a:rPr lang="en-US" dirty="0"/>
              <a:t>RISC-V is an open-source instruction set architecture (ISA) developed at UCB</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The ISA is the logical definition of a microprocessor that allows software development (interface between hardware and software)</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Prior to RISC-V, a license to ARM or similar ($$) would be needed for System-on-Chip (SoC) development</a:t>
            </a:r>
          </a:p>
          <a:p>
            <a:pPr marL="800100" lvl="1" indent="-342900">
              <a:buFont typeface="Arial" panose="020B0604020202020204" pitchFamily="34" charset="0"/>
              <a:buChar char="•"/>
            </a:pPr>
            <a:r>
              <a:rPr lang="en-US" sz="1600" dirty="0"/>
              <a:t>Since ARM is proprietary, no custom instructions allowed (unless you paid ARM)</a:t>
            </a:r>
          </a:p>
          <a:p>
            <a:pPr marL="800100" lvl="1" indent="-342900">
              <a:buFont typeface="Arial" panose="020B0604020202020204" pitchFamily="34" charset="0"/>
              <a:buChar char="•"/>
            </a:pPr>
            <a:endParaRPr lang="en-US" sz="1600" dirty="0"/>
          </a:p>
          <a:p>
            <a:pPr marL="342900" indent="-342900">
              <a:buFont typeface="Arial" panose="020B0604020202020204" pitchFamily="34" charset="0"/>
              <a:buChar char="•"/>
            </a:pPr>
            <a:r>
              <a:rPr lang="en-US" dirty="0"/>
              <a:t>Since RISC-V is open-source it is royalty- and license-free and it is possible to extend it</a:t>
            </a:r>
          </a:p>
          <a:p>
            <a:pPr marL="800100" lvl="1" indent="-342900">
              <a:buFont typeface="Arial" panose="020B0604020202020204" pitchFamily="34" charset="0"/>
              <a:buChar char="•"/>
            </a:pPr>
            <a:r>
              <a:rPr lang="en-US" sz="1600" dirty="0"/>
              <a:t>RISC-V makes it practical to take advantage of custom computing</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7000" y="762000"/>
            <a:ext cx="2286000" cy="2286000"/>
          </a:xfrm>
          <a:prstGeom prst="rect">
            <a:avLst/>
          </a:prstGeom>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97523" y="451320"/>
            <a:ext cx="3962400" cy="2228850"/>
          </a:xfrm>
          <a:prstGeom prst="rect">
            <a:avLst/>
          </a:prstGeom>
        </p:spPr>
      </p:pic>
    </p:spTree>
    <p:extLst>
      <p:ext uri="{BB962C8B-B14F-4D97-AF65-F5344CB8AC3E}">
        <p14:creationId xmlns:p14="http://schemas.microsoft.com/office/powerpoint/2010/main" val="29723885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t>Matching Machine to Algorithm</a:t>
            </a:r>
          </a:p>
        </p:txBody>
      </p:sp>
      <p:sp>
        <p:nvSpPr>
          <p:cNvPr id="4" name="Slide Number Placeholder 3"/>
          <p:cNvSpPr>
            <a:spLocks noGrp="1"/>
          </p:cNvSpPr>
          <p:nvPr>
            <p:ph type="sldNum" sz="quarter" idx="12"/>
          </p:nvPr>
        </p:nvSpPr>
        <p:spPr/>
        <p:txBody>
          <a:bodyPr/>
          <a:lstStyle/>
          <a:p>
            <a:pPr>
              <a:defRPr/>
            </a:pPr>
            <a:fld id="{E76909FE-244B-004A-81A2-ED1190E49000}" type="slidenum">
              <a:rPr lang="en-US" smtClean="0"/>
              <a:pPr>
                <a:defRPr/>
              </a:pPr>
              <a:t>11</a:t>
            </a:fld>
            <a:endParaRPr lang="en-US"/>
          </a:p>
        </p:txBody>
      </p:sp>
      <p:sp>
        <p:nvSpPr>
          <p:cNvPr id="6" name="Footer Placeholder 5"/>
          <p:cNvSpPr>
            <a:spLocks noGrp="1"/>
          </p:cNvSpPr>
          <p:nvPr>
            <p:ph type="ftr" sz="quarter" idx="4294967295"/>
          </p:nvPr>
        </p:nvSpPr>
        <p:spPr/>
        <p:txBody>
          <a:bodyPr/>
          <a:lstStyle/>
          <a:p>
            <a:pPr algn="l"/>
            <a:r>
              <a:rPr lang="en-US" sz="1400" b="1" i="1"/>
              <a:t>BRN ASICs &amp; Readout  2019 presentation</a:t>
            </a:r>
            <a:endParaRPr lang="en-US" sz="1400" b="1" i="1" dirty="0"/>
          </a:p>
        </p:txBody>
      </p:sp>
      <p:sp>
        <p:nvSpPr>
          <p:cNvPr id="35" name="TextBox 34"/>
          <p:cNvSpPr txBox="1"/>
          <p:nvPr/>
        </p:nvSpPr>
        <p:spPr>
          <a:xfrm>
            <a:off x="7391400" y="1402140"/>
            <a:ext cx="2819400" cy="1815882"/>
          </a:xfrm>
          <a:prstGeom prst="rect">
            <a:avLst/>
          </a:prstGeom>
          <a:noFill/>
        </p:spPr>
        <p:txBody>
          <a:bodyPr wrap="square" rtlCol="0">
            <a:spAutoFit/>
          </a:bodyPr>
          <a:lstStyle/>
          <a:p>
            <a:r>
              <a:rPr lang="en-US" sz="1600" dirty="0"/>
              <a:t>One powerful method in matching machine to algorithm is to convert the core code for an algorithm into custom hardware</a:t>
            </a:r>
          </a:p>
          <a:p>
            <a:endParaRPr lang="en-US" sz="1600" dirty="0"/>
          </a:p>
        </p:txBody>
      </p:sp>
      <p:pic>
        <p:nvPicPr>
          <p:cNvPr id="10" name="Picture 9"/>
          <p:cNvPicPr>
            <a:picLocks noChangeAspect="1"/>
          </p:cNvPicPr>
          <p:nvPr/>
        </p:nvPicPr>
        <p:blipFill>
          <a:blip r:embed="rId2"/>
          <a:stretch>
            <a:fillRect/>
          </a:stretch>
        </p:blipFill>
        <p:spPr>
          <a:xfrm>
            <a:off x="968260" y="1350943"/>
            <a:ext cx="5584940" cy="1661538"/>
          </a:xfrm>
          <a:prstGeom prst="rect">
            <a:avLst/>
          </a:prstGeom>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05000" y="3070859"/>
            <a:ext cx="4343400" cy="2923625"/>
          </a:xfrm>
          <a:prstGeom prst="rect">
            <a:avLst/>
          </a:prstGeom>
        </p:spPr>
      </p:pic>
      <p:sp>
        <p:nvSpPr>
          <p:cNvPr id="8" name="TextBox 7"/>
          <p:cNvSpPr txBox="1"/>
          <p:nvPr/>
        </p:nvSpPr>
        <p:spPr>
          <a:xfrm>
            <a:off x="2438401" y="3075802"/>
            <a:ext cx="806631" cy="276999"/>
          </a:xfrm>
          <a:prstGeom prst="rect">
            <a:avLst/>
          </a:prstGeom>
          <a:noFill/>
        </p:spPr>
        <p:txBody>
          <a:bodyPr wrap="none" rtlCol="0">
            <a:spAutoFit/>
          </a:bodyPr>
          <a:lstStyle/>
          <a:p>
            <a:r>
              <a:rPr lang="en-US" sz="1200" dirty="0">
                <a:solidFill>
                  <a:schemeClr val="accent1"/>
                </a:solidFill>
              </a:rPr>
              <a:t>3.9 Gb/s</a:t>
            </a:r>
          </a:p>
        </p:txBody>
      </p:sp>
      <p:sp>
        <p:nvSpPr>
          <p:cNvPr id="13" name="TextBox 12"/>
          <p:cNvSpPr txBox="1"/>
          <p:nvPr/>
        </p:nvSpPr>
        <p:spPr>
          <a:xfrm>
            <a:off x="3831952" y="3075802"/>
            <a:ext cx="854721" cy="276999"/>
          </a:xfrm>
          <a:prstGeom prst="rect">
            <a:avLst/>
          </a:prstGeom>
          <a:noFill/>
        </p:spPr>
        <p:txBody>
          <a:bodyPr wrap="none" rtlCol="0">
            <a:spAutoFit/>
          </a:bodyPr>
          <a:lstStyle/>
          <a:p>
            <a:r>
              <a:rPr lang="en-US" sz="1200" dirty="0">
                <a:solidFill>
                  <a:schemeClr val="accent1"/>
                </a:solidFill>
              </a:rPr>
              <a:t>640 Mb/s</a:t>
            </a:r>
          </a:p>
        </p:txBody>
      </p:sp>
      <p:sp>
        <p:nvSpPr>
          <p:cNvPr id="14" name="TextBox 13"/>
          <p:cNvSpPr txBox="1"/>
          <p:nvPr/>
        </p:nvSpPr>
        <p:spPr>
          <a:xfrm>
            <a:off x="5407992" y="3075802"/>
            <a:ext cx="713657" cy="276999"/>
          </a:xfrm>
          <a:prstGeom prst="rect">
            <a:avLst/>
          </a:prstGeom>
          <a:noFill/>
        </p:spPr>
        <p:txBody>
          <a:bodyPr wrap="none" rtlCol="0">
            <a:spAutoFit/>
          </a:bodyPr>
          <a:lstStyle/>
          <a:p>
            <a:r>
              <a:rPr lang="en-US" sz="1200" dirty="0">
                <a:solidFill>
                  <a:schemeClr val="accent1"/>
                </a:solidFill>
              </a:rPr>
              <a:t>450 b/s</a:t>
            </a:r>
          </a:p>
        </p:txBody>
      </p:sp>
      <p:sp>
        <p:nvSpPr>
          <p:cNvPr id="15" name="TextBox 14"/>
          <p:cNvSpPr txBox="1"/>
          <p:nvPr/>
        </p:nvSpPr>
        <p:spPr>
          <a:xfrm>
            <a:off x="2443281" y="5981187"/>
            <a:ext cx="3352800" cy="307777"/>
          </a:xfrm>
          <a:prstGeom prst="rect">
            <a:avLst/>
          </a:prstGeom>
          <a:noFill/>
        </p:spPr>
        <p:txBody>
          <a:bodyPr wrap="square" rtlCol="0">
            <a:spAutoFit/>
          </a:bodyPr>
          <a:lstStyle/>
          <a:p>
            <a:r>
              <a:rPr lang="en-US" sz="1400" dirty="0">
                <a:solidFill>
                  <a:srgbClr val="FFFF00"/>
                </a:solidFill>
              </a:rPr>
              <a:t>128-bit key AES encryption algorithm</a:t>
            </a:r>
            <a:endParaRPr lang="en-US" dirty="0">
              <a:solidFill>
                <a:srgbClr val="FFFF00"/>
              </a:solidFill>
            </a:endParaRPr>
          </a:p>
        </p:txBody>
      </p:sp>
      <p:sp>
        <p:nvSpPr>
          <p:cNvPr id="16" name="TextBox 15"/>
          <p:cNvSpPr txBox="1"/>
          <p:nvPr/>
        </p:nvSpPr>
        <p:spPr>
          <a:xfrm>
            <a:off x="6553200" y="3276601"/>
            <a:ext cx="3733800" cy="3139321"/>
          </a:xfrm>
          <a:prstGeom prst="rect">
            <a:avLst/>
          </a:prstGeom>
          <a:noFill/>
        </p:spPr>
        <p:txBody>
          <a:bodyPr wrap="square" rtlCol="0">
            <a:spAutoFit/>
          </a:bodyPr>
          <a:lstStyle/>
          <a:p>
            <a:pPr marL="285750" indent="-285750">
              <a:buFont typeface="Arial" panose="020B0604020202020204" pitchFamily="34" charset="0"/>
              <a:buChar char="•"/>
            </a:pPr>
            <a:r>
              <a:rPr lang="en-US" dirty="0"/>
              <a:t>Over 6 orders-of-magnitude difference in performance (or equivalently, efficiency at fixed performance) by moving towards increasingly specific hardware</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Custom instructions can provide good balance between flexibility and efficiency</a:t>
            </a:r>
          </a:p>
        </p:txBody>
      </p:sp>
      <p:sp>
        <p:nvSpPr>
          <p:cNvPr id="17" name="TextBox 16"/>
          <p:cNvSpPr txBox="1"/>
          <p:nvPr/>
        </p:nvSpPr>
        <p:spPr>
          <a:xfrm>
            <a:off x="2819400" y="876995"/>
            <a:ext cx="3124200" cy="584775"/>
          </a:xfrm>
          <a:prstGeom prst="rect">
            <a:avLst/>
          </a:prstGeom>
          <a:noFill/>
        </p:spPr>
        <p:txBody>
          <a:bodyPr wrap="square" rtlCol="0">
            <a:spAutoFit/>
          </a:bodyPr>
          <a:lstStyle/>
          <a:p>
            <a:r>
              <a:rPr lang="en-US" sz="1600" dirty="0"/>
              <a:t>Application-Specific Computing</a:t>
            </a:r>
          </a:p>
        </p:txBody>
      </p:sp>
      <p:sp>
        <p:nvSpPr>
          <p:cNvPr id="18" name="TextBox 17"/>
          <p:cNvSpPr txBox="1"/>
          <p:nvPr/>
        </p:nvSpPr>
        <p:spPr>
          <a:xfrm>
            <a:off x="3566370" y="6288964"/>
            <a:ext cx="2834430" cy="253916"/>
          </a:xfrm>
          <a:prstGeom prst="rect">
            <a:avLst/>
          </a:prstGeom>
          <a:noFill/>
        </p:spPr>
        <p:txBody>
          <a:bodyPr wrap="none" rtlCol="0">
            <a:spAutoFit/>
          </a:bodyPr>
          <a:lstStyle/>
          <a:p>
            <a:r>
              <a:rPr lang="en-US" sz="1050" dirty="0" err="1"/>
              <a:t>Schaumont</a:t>
            </a:r>
            <a:r>
              <a:rPr lang="en-US" sz="1050" dirty="0"/>
              <a:t> et al., </a:t>
            </a:r>
            <a:r>
              <a:rPr lang="en-US" sz="1050" i="1" dirty="0"/>
              <a:t>IEEE Computer, </a:t>
            </a:r>
            <a:r>
              <a:rPr lang="en-US" sz="1050" dirty="0"/>
              <a:t>3/2003</a:t>
            </a:r>
          </a:p>
        </p:txBody>
      </p:sp>
    </p:spTree>
    <p:extLst>
      <p:ext uri="{BB962C8B-B14F-4D97-AF65-F5344CB8AC3E}">
        <p14:creationId xmlns:p14="http://schemas.microsoft.com/office/powerpoint/2010/main" val="26721549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02596" y="60743"/>
            <a:ext cx="9404723" cy="1400530"/>
          </a:xfrm>
        </p:spPr>
        <p:txBody>
          <a:bodyPr/>
          <a:lstStyle/>
          <a:p>
            <a:r>
              <a:rPr lang="en-US" dirty="0"/>
              <a:t>Custom Instruction : </a:t>
            </a:r>
            <a:r>
              <a:rPr lang="en-US" dirty="0" err="1"/>
              <a:t>FFTAccel</a:t>
            </a:r>
            <a:endParaRPr lang="en-US" dirty="0"/>
          </a:p>
        </p:txBody>
      </p:sp>
      <p:sp>
        <p:nvSpPr>
          <p:cNvPr id="4" name="Slide Number Placeholder 3"/>
          <p:cNvSpPr>
            <a:spLocks noGrp="1"/>
          </p:cNvSpPr>
          <p:nvPr>
            <p:ph type="sldNum" sz="quarter" idx="12"/>
          </p:nvPr>
        </p:nvSpPr>
        <p:spPr/>
        <p:txBody>
          <a:bodyPr/>
          <a:lstStyle/>
          <a:p>
            <a:pPr>
              <a:defRPr/>
            </a:pPr>
            <a:fld id="{E76909FE-244B-004A-81A2-ED1190E49000}" type="slidenum">
              <a:rPr lang="en-US" smtClean="0"/>
              <a:pPr>
                <a:defRPr/>
              </a:pPr>
              <a:t>12</a:t>
            </a:fld>
            <a:endParaRPr lang="en-US"/>
          </a:p>
        </p:txBody>
      </p:sp>
      <p:sp>
        <p:nvSpPr>
          <p:cNvPr id="6" name="Footer Placeholder 5"/>
          <p:cNvSpPr>
            <a:spLocks noGrp="1"/>
          </p:cNvSpPr>
          <p:nvPr>
            <p:ph type="ftr" sz="quarter" idx="4294967295"/>
          </p:nvPr>
        </p:nvSpPr>
        <p:spPr>
          <a:xfrm rot="5400000">
            <a:off x="8874221" y="3069099"/>
            <a:ext cx="3859795" cy="304801"/>
          </a:xfrm>
        </p:spPr>
        <p:txBody>
          <a:bodyPr/>
          <a:lstStyle/>
          <a:p>
            <a:pPr algn="l"/>
            <a:r>
              <a:rPr lang="en-US" sz="1600" b="1" i="1"/>
              <a:t>BRN ASICs &amp; Readout  2019 presentation</a:t>
            </a:r>
            <a:endParaRPr lang="en-US" sz="1600" b="1" i="1" dirty="0"/>
          </a:p>
        </p:txBody>
      </p:sp>
      <p:sp>
        <p:nvSpPr>
          <p:cNvPr id="10" name="Content Placeholder 2">
            <a:extLst>
              <a:ext uri="{FF2B5EF4-FFF2-40B4-BE49-F238E27FC236}">
                <a16:creationId xmlns:a16="http://schemas.microsoft.com/office/drawing/2014/main" id="{5635A958-7731-C14E-819C-7D73F01C7222}"/>
              </a:ext>
            </a:extLst>
          </p:cNvPr>
          <p:cNvSpPr>
            <a:spLocks noGrp="1"/>
          </p:cNvSpPr>
          <p:nvPr>
            <p:ph idx="1"/>
          </p:nvPr>
        </p:nvSpPr>
        <p:spPr>
          <a:xfrm>
            <a:off x="1299072" y="1776308"/>
            <a:ext cx="8786813" cy="1588008"/>
          </a:xfrm>
        </p:spPr>
        <p:txBody>
          <a:bodyPr anchor="t">
            <a:normAutofit lnSpcReduction="10000"/>
          </a:bodyPr>
          <a:lstStyle/>
          <a:p>
            <a:pPr>
              <a:buFont typeface="Arial" panose="020B0604020202020204" pitchFamily="34" charset="0"/>
              <a:buChar char="•"/>
            </a:pPr>
            <a:r>
              <a:rPr lang="en-US" sz="2400" dirty="0"/>
              <a:t>FFT Accelerator runs around 100x faster than single-threaded CPU</a:t>
            </a:r>
          </a:p>
          <a:p>
            <a:pPr lvl="1"/>
            <a:r>
              <a:rPr lang="en-US" sz="2000" dirty="0"/>
              <a:t>SciPy FFT on Intel Core i7-5930K @ 3.50GHz: </a:t>
            </a:r>
            <a:r>
              <a:rPr lang="en-US" sz="2000" b="1" dirty="0"/>
              <a:t>~265ms</a:t>
            </a:r>
          </a:p>
          <a:p>
            <a:pPr lvl="1"/>
            <a:r>
              <a:rPr lang="en-US" sz="2000" dirty="0" err="1"/>
              <a:t>FFTAccel</a:t>
            </a:r>
            <a:r>
              <a:rPr lang="en-US" sz="2000" dirty="0"/>
              <a:t> (Floating): </a:t>
            </a:r>
            <a:r>
              <a:rPr lang="en-US" sz="2000" b="1" dirty="0"/>
              <a:t>~2.10ms</a:t>
            </a:r>
          </a:p>
        </p:txBody>
      </p:sp>
      <p:sp>
        <p:nvSpPr>
          <p:cNvPr id="12" name="Text Placeholder 4">
            <a:extLst>
              <a:ext uri="{FF2B5EF4-FFF2-40B4-BE49-F238E27FC236}">
                <a16:creationId xmlns:a16="http://schemas.microsoft.com/office/drawing/2014/main" id="{66F222B5-B243-4544-A2DF-16B482A7BDD1}"/>
              </a:ext>
            </a:extLst>
          </p:cNvPr>
          <p:cNvSpPr txBox="1">
            <a:spLocks/>
          </p:cNvSpPr>
          <p:nvPr/>
        </p:nvSpPr>
        <p:spPr>
          <a:xfrm>
            <a:off x="2048486" y="697656"/>
            <a:ext cx="7674634" cy="731520"/>
          </a:xfrm>
          <a:prstGeom prst="rect">
            <a:avLst/>
          </a:prstGeom>
        </p:spPr>
        <p:txBody>
          <a:bodyPr/>
          <a:lstStyle>
            <a:lvl1pPr marL="342900" indent="-342900" algn="l" rtl="0" eaLnBrk="0" fontAlgn="base" hangingPunct="0">
              <a:spcBef>
                <a:spcPct val="20000"/>
              </a:spcBef>
              <a:spcAft>
                <a:spcPct val="0"/>
              </a:spcAft>
              <a:buClr>
                <a:srgbClr val="082A47"/>
              </a:buClr>
              <a:buSzPct val="75000"/>
              <a:buFont typeface="Courier New" panose="02070309020205020404" pitchFamily="49" charset="0"/>
              <a:buChar char="o"/>
              <a:defRPr sz="3200">
                <a:solidFill>
                  <a:srgbClr val="082A47"/>
                </a:solidFill>
                <a:latin typeface="Arial" panose="020B0604020202020204" pitchFamily="34" charset="0"/>
                <a:ea typeface="+mn-ea"/>
                <a:cs typeface="Arial" panose="020B0604020202020204" pitchFamily="34" charset="0"/>
              </a:defRPr>
            </a:lvl1pPr>
            <a:lvl2pPr marL="914400" indent="-457200" algn="l" rtl="0" eaLnBrk="0" fontAlgn="base" hangingPunct="0">
              <a:spcBef>
                <a:spcPct val="20000"/>
              </a:spcBef>
              <a:spcAft>
                <a:spcPct val="0"/>
              </a:spcAft>
              <a:buClr>
                <a:srgbClr val="082A47"/>
              </a:buClr>
              <a:buSzPct val="100000"/>
              <a:buFont typeface="Arial" panose="020B0604020202020204" pitchFamily="34" charset="0"/>
              <a:buChar char="•"/>
              <a:defRPr sz="2800">
                <a:solidFill>
                  <a:srgbClr val="082A47"/>
                </a:solidFill>
                <a:latin typeface="Arial" panose="020B0604020202020204" pitchFamily="34" charset="0"/>
                <a:ea typeface="+mn-ea"/>
                <a:cs typeface="Arial" panose="020B0604020202020204" pitchFamily="34" charset="0"/>
              </a:defRPr>
            </a:lvl2pPr>
            <a:lvl3pPr marL="1143000" indent="-228600" algn="l" rtl="0" eaLnBrk="0" fontAlgn="base" hangingPunct="0">
              <a:spcBef>
                <a:spcPct val="20000"/>
              </a:spcBef>
              <a:spcAft>
                <a:spcPct val="0"/>
              </a:spcAft>
              <a:buClr>
                <a:srgbClr val="082A47"/>
              </a:buClr>
              <a:buSzPct val="100000"/>
              <a:buChar char="»"/>
              <a:defRPr sz="2400">
                <a:solidFill>
                  <a:srgbClr val="082A47"/>
                </a:solidFill>
                <a:latin typeface="Arial" panose="020B0604020202020204" pitchFamily="34" charset="0"/>
                <a:ea typeface="+mn-ea"/>
                <a:cs typeface="Arial" panose="020B0604020202020204" pitchFamily="34" charset="0"/>
              </a:defRPr>
            </a:lvl3pPr>
            <a:lvl4pPr marL="1600200" indent="-228600" algn="l" rtl="0" eaLnBrk="0" fontAlgn="base" hangingPunct="0">
              <a:spcBef>
                <a:spcPct val="20000"/>
              </a:spcBef>
              <a:spcAft>
                <a:spcPct val="0"/>
              </a:spcAft>
              <a:buClr>
                <a:srgbClr val="082A47"/>
              </a:buClr>
              <a:buSzPct val="100000"/>
              <a:buFont typeface="Wingdings" panose="05000000000000000000" pitchFamily="2" charset="2"/>
              <a:buChar char="§"/>
              <a:defRPr sz="2000">
                <a:solidFill>
                  <a:srgbClr val="082A47"/>
                </a:solidFill>
                <a:latin typeface="Arial" panose="020B0604020202020204" pitchFamily="34" charset="0"/>
                <a:ea typeface="+mn-ea"/>
                <a:cs typeface="Arial" panose="020B0604020202020204" pitchFamily="34" charset="0"/>
              </a:defRPr>
            </a:lvl4pPr>
            <a:lvl5pPr marL="2057400" indent="-228600" algn="l" rtl="0" eaLnBrk="0" fontAlgn="base" hangingPunct="0">
              <a:spcBef>
                <a:spcPct val="20000"/>
              </a:spcBef>
              <a:spcAft>
                <a:spcPct val="0"/>
              </a:spcAft>
              <a:buClr>
                <a:srgbClr val="082A47"/>
              </a:buClr>
              <a:buSzPct val="100000"/>
              <a:buChar char="–"/>
              <a:defRPr sz="2000">
                <a:solidFill>
                  <a:srgbClr val="082A47"/>
                </a:solidFill>
                <a:latin typeface="Arial" panose="020B0604020202020204" pitchFamily="34" charset="0"/>
                <a:ea typeface="+mn-ea"/>
                <a:cs typeface="Arial" panose="020B0604020202020204" pitchFamily="34" charset="0"/>
              </a:defRPr>
            </a:lvl5pPr>
            <a:lvl6pPr marL="2514600" indent="-228600" algn="l" rtl="0" eaLnBrk="0" fontAlgn="base" hangingPunct="0">
              <a:spcBef>
                <a:spcPct val="20000"/>
              </a:spcBef>
              <a:spcAft>
                <a:spcPct val="0"/>
              </a:spcAft>
              <a:buClr>
                <a:schemeClr val="tx2"/>
              </a:buClr>
              <a:buSzPct val="100000"/>
              <a:buChar char="–"/>
              <a:defRPr sz="2000">
                <a:solidFill>
                  <a:schemeClr val="tx1"/>
                </a:solidFill>
                <a:latin typeface="+mn-lt"/>
                <a:ea typeface="+mn-ea"/>
              </a:defRPr>
            </a:lvl6pPr>
            <a:lvl7pPr marL="2971800" indent="-228600" algn="l" rtl="0" eaLnBrk="0" fontAlgn="base" hangingPunct="0">
              <a:spcBef>
                <a:spcPct val="20000"/>
              </a:spcBef>
              <a:spcAft>
                <a:spcPct val="0"/>
              </a:spcAft>
              <a:buClr>
                <a:schemeClr val="tx2"/>
              </a:buClr>
              <a:buSzPct val="100000"/>
              <a:buChar char="–"/>
              <a:defRPr sz="2000">
                <a:solidFill>
                  <a:schemeClr val="tx1"/>
                </a:solidFill>
                <a:latin typeface="+mn-lt"/>
                <a:ea typeface="+mn-ea"/>
              </a:defRPr>
            </a:lvl7pPr>
            <a:lvl8pPr marL="3429000" indent="-228600" algn="l" rtl="0" eaLnBrk="0" fontAlgn="base" hangingPunct="0">
              <a:spcBef>
                <a:spcPct val="20000"/>
              </a:spcBef>
              <a:spcAft>
                <a:spcPct val="0"/>
              </a:spcAft>
              <a:buClr>
                <a:schemeClr val="tx2"/>
              </a:buClr>
              <a:buSzPct val="100000"/>
              <a:buChar char="–"/>
              <a:defRPr sz="2000">
                <a:solidFill>
                  <a:schemeClr val="tx1"/>
                </a:solidFill>
                <a:latin typeface="+mn-lt"/>
                <a:ea typeface="+mn-ea"/>
              </a:defRPr>
            </a:lvl8pPr>
            <a:lvl9pPr marL="3886200" indent="-228600" algn="l" rtl="0" eaLnBrk="0" fontAlgn="base" hangingPunct="0">
              <a:spcBef>
                <a:spcPct val="20000"/>
              </a:spcBef>
              <a:spcAft>
                <a:spcPct val="0"/>
              </a:spcAft>
              <a:buClr>
                <a:schemeClr val="tx2"/>
              </a:buClr>
              <a:buSzPct val="100000"/>
              <a:buChar char="–"/>
              <a:defRPr sz="2000">
                <a:solidFill>
                  <a:schemeClr val="tx1"/>
                </a:solidFill>
                <a:latin typeface="+mn-lt"/>
                <a:ea typeface="+mn-ea"/>
              </a:defRPr>
            </a:lvl9pPr>
          </a:lstStyle>
          <a:p>
            <a:pPr>
              <a:buFont typeface="Arial" panose="020B0604020202020204" pitchFamily="34" charset="0"/>
              <a:buChar char="•"/>
            </a:pPr>
            <a:r>
              <a:rPr lang="en-US" sz="2400" kern="0" dirty="0">
                <a:solidFill>
                  <a:srgbClr val="FFFF00"/>
                </a:solidFill>
              </a:rPr>
              <a:t>Analyzing the FFT Accelerator with a 2-D FFT                  (using powder diffraction experimental data)</a:t>
            </a:r>
          </a:p>
          <a:p>
            <a:pPr>
              <a:buFont typeface="Arial" panose="020B0604020202020204" pitchFamily="34" charset="0"/>
              <a:buChar char="•"/>
            </a:pPr>
            <a:endParaRPr lang="en-US" sz="2400" kern="0" dirty="0"/>
          </a:p>
          <a:p>
            <a:pPr>
              <a:buFont typeface="Arial" panose="020B0604020202020204" pitchFamily="34" charset="0"/>
              <a:buChar char="•"/>
            </a:pPr>
            <a:endParaRPr lang="en-US" sz="2400" kern="0" dirty="0"/>
          </a:p>
          <a:p>
            <a:pPr>
              <a:buFont typeface="Arial" panose="020B0604020202020204" pitchFamily="34" charset="0"/>
              <a:buChar char="•"/>
            </a:pPr>
            <a:endParaRPr lang="en-US" sz="2400" kern="0" dirty="0"/>
          </a:p>
        </p:txBody>
      </p:sp>
      <p:pic>
        <p:nvPicPr>
          <p:cNvPr id="14" name="Picture 13">
            <a:extLst>
              <a:ext uri="{FF2B5EF4-FFF2-40B4-BE49-F238E27FC236}">
                <a16:creationId xmlns:a16="http://schemas.microsoft.com/office/drawing/2014/main" id="{E6A404BD-C71F-7140-909A-C5896EA7AAF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876107" y="3679351"/>
            <a:ext cx="2492849" cy="2492849"/>
          </a:xfrm>
          <a:prstGeom prst="rect">
            <a:avLst/>
          </a:prstGeom>
        </p:spPr>
      </p:pic>
      <p:pic>
        <p:nvPicPr>
          <p:cNvPr id="15" name="Picture 14" descr="A picture containing electronics&#10;&#10;Description automatically generated">
            <a:extLst>
              <a:ext uri="{FF2B5EF4-FFF2-40B4-BE49-F238E27FC236}">
                <a16:creationId xmlns:a16="http://schemas.microsoft.com/office/drawing/2014/main" id="{BAC80638-C5FD-C743-9684-9819161022EB}"/>
              </a:ext>
            </a:extLst>
          </p:cNvPr>
          <p:cNvPicPr>
            <a:picLocks noChangeAspect="1"/>
          </p:cNvPicPr>
          <p:nvPr/>
        </p:nvPicPr>
        <p:blipFill>
          <a:blip r:embed="rId3" cstate="print">
            <a:extLst>
              <a:ext uri="{BEBA8EAE-BF5A-486C-A8C5-ECC9F3942E4B}">
                <a14:imgProps xmlns:a14="http://schemas.microsoft.com/office/drawing/2010/main">
                  <a14:imgLayer r:embed="rId4">
                    <a14:imgEffect>
                      <a14:sharpenSoften amount="38000"/>
                    </a14:imgEffect>
                    <a14:imgEffect>
                      <a14:brightnessContrast bright="17000" contrast="76000"/>
                    </a14:imgEffect>
                  </a14:imgLayer>
                </a14:imgProps>
              </a:ext>
              <a:ext uri="{28A0092B-C50C-407E-A947-70E740481C1C}">
                <a14:useLocalDpi xmlns:a14="http://schemas.microsoft.com/office/drawing/2010/main" val="0"/>
              </a:ext>
            </a:extLst>
          </a:blip>
          <a:stretch>
            <a:fillRect/>
          </a:stretch>
        </p:blipFill>
        <p:spPr>
          <a:xfrm>
            <a:off x="7027203" y="3679351"/>
            <a:ext cx="2492849" cy="2492849"/>
          </a:xfrm>
          <a:prstGeom prst="rect">
            <a:avLst/>
          </a:prstGeom>
        </p:spPr>
      </p:pic>
      <p:sp>
        <p:nvSpPr>
          <p:cNvPr id="16" name="TextBox 15">
            <a:extLst>
              <a:ext uri="{FF2B5EF4-FFF2-40B4-BE49-F238E27FC236}">
                <a16:creationId xmlns:a16="http://schemas.microsoft.com/office/drawing/2014/main" id="{9FE24ACB-6E76-F243-AEB7-1E1294938A63}"/>
              </a:ext>
            </a:extLst>
          </p:cNvPr>
          <p:cNvSpPr txBox="1"/>
          <p:nvPr/>
        </p:nvSpPr>
        <p:spPr>
          <a:xfrm>
            <a:off x="3109275" y="3276600"/>
            <a:ext cx="2026517" cy="400110"/>
          </a:xfrm>
          <a:prstGeom prst="rect">
            <a:avLst/>
          </a:prstGeom>
          <a:noFill/>
        </p:spPr>
        <p:txBody>
          <a:bodyPr wrap="none" rtlCol="0">
            <a:spAutoFit/>
          </a:bodyPr>
          <a:lstStyle/>
          <a:p>
            <a:pPr algn="ctr"/>
            <a:r>
              <a:rPr lang="en-US" sz="2000" dirty="0"/>
              <a:t>Original Image</a:t>
            </a:r>
          </a:p>
        </p:txBody>
      </p:sp>
      <p:sp>
        <p:nvSpPr>
          <p:cNvPr id="17" name="TextBox 16">
            <a:extLst>
              <a:ext uri="{FF2B5EF4-FFF2-40B4-BE49-F238E27FC236}">
                <a16:creationId xmlns:a16="http://schemas.microsoft.com/office/drawing/2014/main" id="{833EA8DC-DF08-7949-9930-F1C599D001BC}"/>
              </a:ext>
            </a:extLst>
          </p:cNvPr>
          <p:cNvSpPr txBox="1"/>
          <p:nvPr/>
        </p:nvSpPr>
        <p:spPr>
          <a:xfrm>
            <a:off x="7984150" y="3276600"/>
            <a:ext cx="543739" cy="400110"/>
          </a:xfrm>
          <a:prstGeom prst="rect">
            <a:avLst/>
          </a:prstGeom>
          <a:noFill/>
        </p:spPr>
        <p:txBody>
          <a:bodyPr wrap="none" rtlCol="0">
            <a:spAutoFit/>
          </a:bodyPr>
          <a:lstStyle/>
          <a:p>
            <a:r>
              <a:rPr lang="en-US" sz="2000" dirty="0"/>
              <a:t>FFT</a:t>
            </a:r>
          </a:p>
        </p:txBody>
      </p:sp>
      <p:sp>
        <p:nvSpPr>
          <p:cNvPr id="18" name="Right Arrow 17">
            <a:extLst>
              <a:ext uri="{FF2B5EF4-FFF2-40B4-BE49-F238E27FC236}">
                <a16:creationId xmlns:a16="http://schemas.microsoft.com/office/drawing/2014/main" id="{D174FF12-D856-0448-8921-7F5FC3EA7545}"/>
              </a:ext>
            </a:extLst>
          </p:cNvPr>
          <p:cNvSpPr/>
          <p:nvPr/>
        </p:nvSpPr>
        <p:spPr bwMode="auto">
          <a:xfrm>
            <a:off x="5444321" y="4547016"/>
            <a:ext cx="1507304" cy="757517"/>
          </a:xfrm>
          <a:prstGeom prst="rightArrow">
            <a:avLst/>
          </a:prstGeom>
          <a:solidFill>
            <a:srgbClr val="4D4D4D"/>
          </a:solidFill>
          <a:ln>
            <a:noFill/>
          </a:ln>
          <a:effectLst/>
          <a:extLst>
            <a:ext uri="{91240B29-F687-4F45-9708-019B960494DF}">
              <a14:hiddenLine xmlns:a14="http://schemas.microsoft.com/office/drawing/2010/main" w="25400" cap="flat" cmpd="sng"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algn="ctr" defTabSz="914400" fontAlgn="base">
              <a:spcBef>
                <a:spcPct val="0"/>
              </a:spcBef>
              <a:spcAft>
                <a:spcPct val="0"/>
              </a:spcAft>
            </a:pPr>
            <a:endParaRPr lang="en-US" sz="4000">
              <a:solidFill>
                <a:srgbClr val="FFFFFF"/>
              </a:solidFill>
              <a:latin typeface="Helvetica Neue Bold Condensed" charset="0"/>
              <a:ea typeface="ヒラギノ角ゴ ProN W6" charset="0"/>
              <a:cs typeface="ヒラギノ角ゴ ProN W6" charset="0"/>
              <a:sym typeface="Helvetica Neue Bold Condensed" charset="0"/>
            </a:endParaRPr>
          </a:p>
        </p:txBody>
      </p:sp>
      <p:sp>
        <p:nvSpPr>
          <p:cNvPr id="3" name="TextBox 2"/>
          <p:cNvSpPr txBox="1"/>
          <p:nvPr/>
        </p:nvSpPr>
        <p:spPr>
          <a:xfrm>
            <a:off x="5798717" y="2937003"/>
            <a:ext cx="6306535" cy="369332"/>
          </a:xfrm>
          <a:prstGeom prst="rect">
            <a:avLst/>
          </a:prstGeom>
          <a:noFill/>
        </p:spPr>
        <p:txBody>
          <a:bodyPr wrap="none" rtlCol="0">
            <a:spAutoFit/>
          </a:bodyPr>
          <a:lstStyle/>
          <a:p>
            <a:r>
              <a:rPr lang="en-US" dirty="0"/>
              <a:t>FPGA.. </a:t>
            </a:r>
            <a:r>
              <a:rPr lang="en-US" dirty="0">
                <a:solidFill>
                  <a:srgbClr val="FFFF00"/>
                </a:solidFill>
              </a:rPr>
              <a:t>an </a:t>
            </a:r>
            <a:r>
              <a:rPr lang="en-US" b="1" dirty="0">
                <a:solidFill>
                  <a:srgbClr val="FFFF00"/>
                </a:solidFill>
              </a:rPr>
              <a:t>ASIC </a:t>
            </a:r>
            <a:r>
              <a:rPr lang="en-US" dirty="0">
                <a:solidFill>
                  <a:srgbClr val="FFFF00"/>
                </a:solidFill>
              </a:rPr>
              <a:t>implementation  could be 10X faster… </a:t>
            </a:r>
          </a:p>
        </p:txBody>
      </p:sp>
    </p:spTree>
    <p:extLst>
      <p:ext uri="{BB962C8B-B14F-4D97-AF65-F5344CB8AC3E}">
        <p14:creationId xmlns:p14="http://schemas.microsoft.com/office/powerpoint/2010/main" val="9623954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5131" y="242993"/>
            <a:ext cx="9404723" cy="855965"/>
          </a:xfrm>
        </p:spPr>
        <p:txBody>
          <a:bodyPr/>
          <a:lstStyle/>
          <a:p>
            <a:r>
              <a:rPr lang="en-US" dirty="0"/>
              <a:t>Important Technical Development</a:t>
            </a:r>
          </a:p>
        </p:txBody>
      </p:sp>
      <p:sp>
        <p:nvSpPr>
          <p:cNvPr id="3" name="Content Placeholder 2"/>
          <p:cNvSpPr>
            <a:spLocks noGrp="1"/>
          </p:cNvSpPr>
          <p:nvPr>
            <p:ph idx="1"/>
          </p:nvPr>
        </p:nvSpPr>
        <p:spPr>
          <a:xfrm>
            <a:off x="906012" y="1560352"/>
            <a:ext cx="9143842" cy="4721604"/>
          </a:xfrm>
          <a:solidFill>
            <a:schemeClr val="accent3">
              <a:lumMod val="40000"/>
              <a:lumOff val="60000"/>
            </a:schemeClr>
          </a:solidFill>
        </p:spPr>
        <p:txBody>
          <a:bodyPr/>
          <a:lstStyle/>
          <a:p>
            <a:pPr marL="0" indent="0">
              <a:buNone/>
            </a:pPr>
            <a:r>
              <a:rPr lang="en-US" dirty="0">
                <a:solidFill>
                  <a:schemeClr val="accent1"/>
                </a:solidFill>
              </a:rPr>
              <a:t> </a:t>
            </a:r>
            <a:r>
              <a:rPr lang="en-US" b="1" dirty="0">
                <a:solidFill>
                  <a:schemeClr val="accent1"/>
                </a:solidFill>
              </a:rPr>
              <a:t>AI and Neuromorphic and Asynchronous Readout Techniques: </a:t>
            </a:r>
          </a:p>
          <a:p>
            <a:pPr marL="0" indent="0">
              <a:buNone/>
            </a:pPr>
            <a:r>
              <a:rPr lang="en-US" b="1" dirty="0">
                <a:solidFill>
                  <a:schemeClr val="accent5">
                    <a:lumMod val="75000"/>
                  </a:schemeClr>
                </a:solidFill>
              </a:rPr>
              <a:t>Machine Learning (ML) and Artificial Intelligence (AI) systems are changing the way large data sets are interpreted  increasing the potential for discovery of current experiments. </a:t>
            </a:r>
          </a:p>
          <a:p>
            <a:r>
              <a:rPr lang="en-US" b="1" dirty="0">
                <a:solidFill>
                  <a:schemeClr val="accent1"/>
                </a:solidFill>
              </a:rPr>
              <a:t>Expect these techniques to have more powerful impact when implemented in-situ or on hardware optimally designed to implement neural networks.</a:t>
            </a:r>
          </a:p>
          <a:p>
            <a:pPr marL="0" indent="0">
              <a:buNone/>
            </a:pPr>
            <a:r>
              <a:rPr lang="en-US" b="1" dirty="0">
                <a:solidFill>
                  <a:schemeClr val="accent1"/>
                </a:solidFill>
              </a:rPr>
              <a:t>      Implementations</a:t>
            </a:r>
          </a:p>
          <a:p>
            <a:pPr lvl="1"/>
            <a:r>
              <a:rPr lang="en-US" b="1" dirty="0">
                <a:solidFill>
                  <a:schemeClr val="accent1"/>
                </a:solidFill>
              </a:rPr>
              <a:t>Study Machine Learning architectures for HEP problems</a:t>
            </a:r>
          </a:p>
          <a:p>
            <a:pPr lvl="1"/>
            <a:r>
              <a:rPr lang="en-US" b="1" dirty="0">
                <a:solidFill>
                  <a:schemeClr val="accent1"/>
                </a:solidFill>
              </a:rPr>
              <a:t>Improve ability to pull abstracted data from HEP detectors</a:t>
            </a:r>
          </a:p>
          <a:p>
            <a:pPr lvl="1"/>
            <a:r>
              <a:rPr lang="en-US" b="1" dirty="0">
                <a:solidFill>
                  <a:schemeClr val="accent1"/>
                </a:solidFill>
              </a:rPr>
              <a:t>Study potential for on detector</a:t>
            </a:r>
            <a:r>
              <a:rPr lang="en-US" b="1" i="1" dirty="0">
                <a:solidFill>
                  <a:schemeClr val="accent1"/>
                </a:solidFill>
              </a:rPr>
              <a:t> multi-channel </a:t>
            </a:r>
            <a:r>
              <a:rPr lang="en-US" b="1" dirty="0">
                <a:solidFill>
                  <a:schemeClr val="accent1"/>
                </a:solidFill>
              </a:rPr>
              <a:t>synthesis of event parameters.   </a:t>
            </a:r>
          </a:p>
          <a:p>
            <a:endParaRPr lang="en-US" dirty="0">
              <a:solidFill>
                <a:schemeClr val="accent1"/>
              </a:solidFill>
            </a:endParaRPr>
          </a:p>
        </p:txBody>
      </p:sp>
      <p:sp>
        <p:nvSpPr>
          <p:cNvPr id="4" name="Footer Placeholder 3"/>
          <p:cNvSpPr>
            <a:spLocks noGrp="1"/>
          </p:cNvSpPr>
          <p:nvPr>
            <p:ph type="ftr" sz="quarter" idx="11"/>
          </p:nvPr>
        </p:nvSpPr>
        <p:spPr/>
        <p:txBody>
          <a:bodyPr/>
          <a:lstStyle/>
          <a:p>
            <a:r>
              <a:rPr lang="en-US"/>
              <a:t>BRN ASICs &amp; Readout  2019 presentation</a:t>
            </a:r>
          </a:p>
        </p:txBody>
      </p:sp>
      <p:sp>
        <p:nvSpPr>
          <p:cNvPr id="5" name="Slide Number Placeholder 4"/>
          <p:cNvSpPr>
            <a:spLocks noGrp="1"/>
          </p:cNvSpPr>
          <p:nvPr>
            <p:ph type="sldNum" sz="quarter" idx="12"/>
          </p:nvPr>
        </p:nvSpPr>
        <p:spPr/>
        <p:txBody>
          <a:bodyPr/>
          <a:lstStyle/>
          <a:p>
            <a:fld id="{06DBB188-D4AE-48D9-930F-F5BC207FB079}" type="slidenum">
              <a:rPr lang="en-US" smtClean="0"/>
              <a:t>13</a:t>
            </a:fld>
            <a:endParaRPr lang="en-US"/>
          </a:p>
        </p:txBody>
      </p:sp>
    </p:spTree>
    <p:extLst>
      <p:ext uri="{BB962C8B-B14F-4D97-AF65-F5344CB8AC3E}">
        <p14:creationId xmlns:p14="http://schemas.microsoft.com/office/powerpoint/2010/main" val="14635098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5131" y="242993"/>
            <a:ext cx="9404723" cy="855965"/>
          </a:xfrm>
        </p:spPr>
        <p:txBody>
          <a:bodyPr/>
          <a:lstStyle/>
          <a:p>
            <a:r>
              <a:rPr lang="en-US" dirty="0"/>
              <a:t>Important Technical Development</a:t>
            </a:r>
          </a:p>
        </p:txBody>
      </p:sp>
      <p:sp>
        <p:nvSpPr>
          <p:cNvPr id="3" name="Content Placeholder 2"/>
          <p:cNvSpPr>
            <a:spLocks noGrp="1"/>
          </p:cNvSpPr>
          <p:nvPr>
            <p:ph idx="1"/>
          </p:nvPr>
        </p:nvSpPr>
        <p:spPr>
          <a:xfrm>
            <a:off x="519296" y="1266738"/>
            <a:ext cx="10193445" cy="5182998"/>
          </a:xfrm>
          <a:solidFill>
            <a:schemeClr val="accent3">
              <a:lumMod val="40000"/>
              <a:lumOff val="60000"/>
            </a:schemeClr>
          </a:solidFill>
        </p:spPr>
        <p:txBody>
          <a:bodyPr>
            <a:normAutofit/>
          </a:bodyPr>
          <a:lstStyle/>
          <a:p>
            <a:pPr marL="0" indent="0">
              <a:buNone/>
            </a:pPr>
            <a:r>
              <a:rPr lang="en-US" b="1" dirty="0">
                <a:solidFill>
                  <a:schemeClr val="accent1"/>
                </a:solidFill>
              </a:rPr>
              <a:t>Power Management and Conditioning</a:t>
            </a:r>
            <a:r>
              <a:rPr lang="en-US" dirty="0">
                <a:solidFill>
                  <a:schemeClr val="accent1"/>
                </a:solidFill>
              </a:rPr>
              <a:t>:</a:t>
            </a:r>
            <a:r>
              <a:rPr lang="en-US" b="1" dirty="0">
                <a:solidFill>
                  <a:schemeClr val="accent1"/>
                </a:solidFill>
              </a:rPr>
              <a:t> </a:t>
            </a:r>
          </a:p>
          <a:p>
            <a:pPr marL="0" indent="0">
              <a:buNone/>
            </a:pPr>
            <a:r>
              <a:rPr lang="en-US" b="1" dirty="0">
                <a:solidFill>
                  <a:schemeClr val="accent5">
                    <a:lumMod val="75000"/>
                  </a:schemeClr>
                </a:solidFill>
              </a:rPr>
              <a:t>  CMOS Technology advances have towards very high gate count and lower supply voltage  operation.   Resulting in growing complexity  that needs to be supplied by higher current and Lower voltage devices.  </a:t>
            </a:r>
          </a:p>
          <a:p>
            <a:pPr lvl="1">
              <a:buFont typeface="Wingdings" panose="05000000000000000000" pitchFamily="2" charset="2"/>
              <a:buChar char="§"/>
            </a:pPr>
            <a:r>
              <a:rPr lang="en-US" b="1" dirty="0">
                <a:solidFill>
                  <a:schemeClr val="accent5">
                    <a:lumMod val="75000"/>
                  </a:schemeClr>
                </a:solidFill>
              </a:rPr>
              <a:t> Traditional cabling treatments result in larger diameter (therefore more inert  mass) supply cabling and higher sensitivity to resistance between the supply &amp;  load. </a:t>
            </a:r>
          </a:p>
          <a:p>
            <a:pPr lvl="1">
              <a:buFont typeface="Wingdings" panose="05000000000000000000" pitchFamily="2" charset="2"/>
              <a:buChar char="§"/>
            </a:pPr>
            <a:r>
              <a:rPr lang="en-US" b="1" dirty="0">
                <a:solidFill>
                  <a:schemeClr val="accent5">
                    <a:lumMod val="75000"/>
                  </a:schemeClr>
                </a:solidFill>
              </a:rPr>
              <a:t> Low Voltage results in circuits with higher sensitivity to supply noise </a:t>
            </a:r>
          </a:p>
          <a:p>
            <a:r>
              <a:rPr lang="en-US" b="1" dirty="0">
                <a:solidFill>
                  <a:schemeClr val="accent1"/>
                </a:solidFill>
              </a:rPr>
              <a:t>Recently ASICs  have included Low Drop Out Linear Regulators on chip.</a:t>
            </a:r>
          </a:p>
          <a:p>
            <a:r>
              <a:rPr lang="en-US" b="1" dirty="0">
                <a:solidFill>
                  <a:schemeClr val="accent1"/>
                </a:solidFill>
              </a:rPr>
              <a:t> Next generation ASICs will want to follow the commercial industry examples and add  DCDC converters on chip. </a:t>
            </a:r>
          </a:p>
          <a:p>
            <a:r>
              <a:rPr lang="en-US" sz="2400" b="1" dirty="0">
                <a:solidFill>
                  <a:schemeClr val="accent5">
                    <a:lumMod val="75000"/>
                  </a:schemeClr>
                </a:solidFill>
              </a:rPr>
              <a:t>PRD</a:t>
            </a:r>
            <a:r>
              <a:rPr lang="en-US" b="1" dirty="0">
                <a:solidFill>
                  <a:schemeClr val="accent5">
                    <a:lumMod val="75000"/>
                  </a:schemeClr>
                </a:solidFill>
              </a:rPr>
              <a:t> - Develop commonly applicable SOC blocks for use in complex ASICs      An FOA topic with example blocks  could be helpful to find development interest. </a:t>
            </a:r>
            <a:endParaRPr lang="en-US" dirty="0">
              <a:solidFill>
                <a:schemeClr val="accent5">
                  <a:lumMod val="75000"/>
                </a:schemeClr>
              </a:solidFill>
            </a:endParaRPr>
          </a:p>
          <a:p>
            <a:endParaRPr lang="en-US" dirty="0">
              <a:solidFill>
                <a:schemeClr val="accent1"/>
              </a:solidFill>
            </a:endParaRPr>
          </a:p>
          <a:p>
            <a:endParaRPr lang="en-US" dirty="0">
              <a:solidFill>
                <a:schemeClr val="accent1"/>
              </a:solidFill>
            </a:endParaRPr>
          </a:p>
        </p:txBody>
      </p:sp>
      <p:sp>
        <p:nvSpPr>
          <p:cNvPr id="4" name="Footer Placeholder 3"/>
          <p:cNvSpPr>
            <a:spLocks noGrp="1"/>
          </p:cNvSpPr>
          <p:nvPr>
            <p:ph type="ftr" sz="quarter" idx="11"/>
          </p:nvPr>
        </p:nvSpPr>
        <p:spPr>
          <a:xfrm rot="5400000">
            <a:off x="9200720" y="3044235"/>
            <a:ext cx="3859795" cy="304801"/>
          </a:xfrm>
        </p:spPr>
        <p:txBody>
          <a:bodyPr/>
          <a:lstStyle/>
          <a:p>
            <a:r>
              <a:rPr lang="en-US"/>
              <a:t>BRN ASICs &amp; Readout  2019 presentation</a:t>
            </a:r>
            <a:endParaRPr lang="en-US" dirty="0"/>
          </a:p>
        </p:txBody>
      </p:sp>
      <p:sp>
        <p:nvSpPr>
          <p:cNvPr id="5" name="Slide Number Placeholder 4"/>
          <p:cNvSpPr>
            <a:spLocks noGrp="1"/>
          </p:cNvSpPr>
          <p:nvPr>
            <p:ph type="sldNum" sz="quarter" idx="12"/>
          </p:nvPr>
        </p:nvSpPr>
        <p:spPr/>
        <p:txBody>
          <a:bodyPr/>
          <a:lstStyle/>
          <a:p>
            <a:fld id="{06DBB188-D4AE-48D9-930F-F5BC207FB079}" type="slidenum">
              <a:rPr lang="en-US" smtClean="0"/>
              <a:t>14</a:t>
            </a:fld>
            <a:endParaRPr lang="en-US"/>
          </a:p>
        </p:txBody>
      </p:sp>
    </p:spTree>
    <p:extLst>
      <p:ext uri="{BB962C8B-B14F-4D97-AF65-F5344CB8AC3E}">
        <p14:creationId xmlns:p14="http://schemas.microsoft.com/office/powerpoint/2010/main" val="25553991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5131" y="242993"/>
            <a:ext cx="9404723" cy="855965"/>
          </a:xfrm>
        </p:spPr>
        <p:txBody>
          <a:bodyPr/>
          <a:lstStyle/>
          <a:p>
            <a:r>
              <a:rPr lang="en-US" dirty="0"/>
              <a:t>Important Technical Development</a:t>
            </a:r>
          </a:p>
        </p:txBody>
      </p:sp>
      <p:sp>
        <p:nvSpPr>
          <p:cNvPr id="3" name="Content Placeholder 2"/>
          <p:cNvSpPr>
            <a:spLocks noGrp="1"/>
          </p:cNvSpPr>
          <p:nvPr>
            <p:ph idx="1"/>
          </p:nvPr>
        </p:nvSpPr>
        <p:spPr>
          <a:xfrm>
            <a:off x="906012" y="1560352"/>
            <a:ext cx="9143842" cy="4721604"/>
          </a:xfrm>
          <a:solidFill>
            <a:schemeClr val="accent3">
              <a:lumMod val="40000"/>
              <a:lumOff val="60000"/>
            </a:schemeClr>
          </a:solidFill>
        </p:spPr>
        <p:txBody>
          <a:bodyPr>
            <a:normAutofit lnSpcReduction="10000"/>
          </a:bodyPr>
          <a:lstStyle/>
          <a:p>
            <a:r>
              <a:rPr lang="en-US" sz="2200" b="1" dirty="0">
                <a:solidFill>
                  <a:schemeClr val="accent1"/>
                </a:solidFill>
              </a:rPr>
              <a:t>Wireless Communications:</a:t>
            </a:r>
          </a:p>
          <a:p>
            <a:pPr marL="457200" lvl="1" indent="0">
              <a:buNone/>
            </a:pPr>
            <a:r>
              <a:rPr lang="en-US" b="1" dirty="0">
                <a:solidFill>
                  <a:schemeClr val="accent1"/>
                </a:solidFill>
              </a:rPr>
              <a:t>Near term benefit: Free up high speed physics data channels from detector status and control information:</a:t>
            </a:r>
          </a:p>
          <a:p>
            <a:pPr lvl="1"/>
            <a:r>
              <a:rPr lang="en-US" sz="1900" b="1" dirty="0">
                <a:solidFill>
                  <a:schemeClr val="accent1"/>
                </a:solidFill>
              </a:rPr>
              <a:t> First implementations:  </a:t>
            </a:r>
          </a:p>
          <a:p>
            <a:pPr lvl="2"/>
            <a:r>
              <a:rPr lang="en-US" sz="1900" b="1" dirty="0">
                <a:solidFill>
                  <a:schemeClr val="accent1"/>
                </a:solidFill>
              </a:rPr>
              <a:t>Slow Control operational modes, power sequencing,  set and </a:t>
            </a:r>
            <a:r>
              <a:rPr lang="en-US" sz="1900" b="1" dirty="0" err="1">
                <a:solidFill>
                  <a:schemeClr val="accent1"/>
                </a:solidFill>
              </a:rPr>
              <a:t>readback</a:t>
            </a:r>
            <a:r>
              <a:rPr lang="en-US" sz="1900" b="1" dirty="0">
                <a:solidFill>
                  <a:schemeClr val="accent1"/>
                </a:solidFill>
              </a:rPr>
              <a:t> control registers, code revision and checking  of future detector systems </a:t>
            </a:r>
          </a:p>
          <a:p>
            <a:pPr lvl="2"/>
            <a:r>
              <a:rPr lang="en-US" sz="1900" b="1" dirty="0">
                <a:solidFill>
                  <a:schemeClr val="accent1"/>
                </a:solidFill>
              </a:rPr>
              <a:t>Environmental Monitoring  Voltages, Currents, Temperatures</a:t>
            </a:r>
          </a:p>
          <a:p>
            <a:pPr lvl="1"/>
            <a:r>
              <a:rPr lang="en-US" b="1" dirty="0">
                <a:solidFill>
                  <a:schemeClr val="accent1"/>
                </a:solidFill>
              </a:rPr>
              <a:t> </a:t>
            </a:r>
            <a:r>
              <a:rPr lang="en-US" sz="1900" b="1" dirty="0">
                <a:solidFill>
                  <a:schemeClr val="accent1"/>
                </a:solidFill>
              </a:rPr>
              <a:t>Future:</a:t>
            </a:r>
          </a:p>
          <a:p>
            <a:pPr lvl="2"/>
            <a:r>
              <a:rPr lang="en-US" sz="1900" b="1" dirty="0">
                <a:solidFill>
                  <a:schemeClr val="accent1"/>
                </a:solidFill>
              </a:rPr>
              <a:t>Triggering</a:t>
            </a:r>
          </a:p>
          <a:p>
            <a:pPr lvl="2"/>
            <a:r>
              <a:rPr lang="en-US" sz="1900" b="1" dirty="0">
                <a:solidFill>
                  <a:schemeClr val="accent1"/>
                </a:solidFill>
              </a:rPr>
              <a:t>Regional Data</a:t>
            </a:r>
          </a:p>
          <a:p>
            <a:pPr lvl="2"/>
            <a:r>
              <a:rPr lang="en-US" sz="1900" b="1" dirty="0">
                <a:solidFill>
                  <a:schemeClr val="accent1"/>
                </a:solidFill>
              </a:rPr>
              <a:t>???</a:t>
            </a:r>
            <a:br>
              <a:rPr lang="en-US" sz="1900" b="1" dirty="0">
                <a:solidFill>
                  <a:schemeClr val="accent1"/>
                </a:solidFill>
              </a:rPr>
            </a:br>
            <a:endParaRPr lang="en-US" dirty="0">
              <a:solidFill>
                <a:schemeClr val="accent1"/>
              </a:solidFill>
            </a:endParaRPr>
          </a:p>
          <a:p>
            <a:endParaRPr lang="en-US" dirty="0">
              <a:solidFill>
                <a:schemeClr val="accent1"/>
              </a:solidFill>
            </a:endParaRPr>
          </a:p>
        </p:txBody>
      </p:sp>
      <p:sp>
        <p:nvSpPr>
          <p:cNvPr id="4" name="Footer Placeholder 3"/>
          <p:cNvSpPr>
            <a:spLocks noGrp="1"/>
          </p:cNvSpPr>
          <p:nvPr>
            <p:ph type="ftr" sz="quarter" idx="11"/>
          </p:nvPr>
        </p:nvSpPr>
        <p:spPr/>
        <p:txBody>
          <a:bodyPr/>
          <a:lstStyle/>
          <a:p>
            <a:r>
              <a:rPr lang="en-US"/>
              <a:t>BRN ASICs &amp; Readout  2019 presentation</a:t>
            </a:r>
          </a:p>
        </p:txBody>
      </p:sp>
      <p:sp>
        <p:nvSpPr>
          <p:cNvPr id="5" name="Slide Number Placeholder 4"/>
          <p:cNvSpPr>
            <a:spLocks noGrp="1"/>
          </p:cNvSpPr>
          <p:nvPr>
            <p:ph type="sldNum" sz="quarter" idx="12"/>
          </p:nvPr>
        </p:nvSpPr>
        <p:spPr/>
        <p:txBody>
          <a:bodyPr/>
          <a:lstStyle/>
          <a:p>
            <a:fld id="{06DBB188-D4AE-48D9-930F-F5BC207FB079}" type="slidenum">
              <a:rPr lang="en-US" smtClean="0"/>
              <a:t>15</a:t>
            </a:fld>
            <a:endParaRPr lang="en-US"/>
          </a:p>
        </p:txBody>
      </p:sp>
    </p:spTree>
    <p:extLst>
      <p:ext uri="{BB962C8B-B14F-4D97-AF65-F5344CB8AC3E}">
        <p14:creationId xmlns:p14="http://schemas.microsoft.com/office/powerpoint/2010/main" val="11125764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5131" y="242993"/>
            <a:ext cx="9404723" cy="855965"/>
          </a:xfrm>
        </p:spPr>
        <p:txBody>
          <a:bodyPr/>
          <a:lstStyle/>
          <a:p>
            <a:r>
              <a:rPr lang="en-US" dirty="0"/>
              <a:t>Important Technical Developments</a:t>
            </a:r>
          </a:p>
        </p:txBody>
      </p:sp>
      <p:sp>
        <p:nvSpPr>
          <p:cNvPr id="3" name="Content Placeholder 2"/>
          <p:cNvSpPr>
            <a:spLocks noGrp="1"/>
          </p:cNvSpPr>
          <p:nvPr>
            <p:ph idx="1"/>
          </p:nvPr>
        </p:nvSpPr>
        <p:spPr>
          <a:xfrm>
            <a:off x="906012" y="1259840"/>
            <a:ext cx="9143842" cy="5022116"/>
          </a:xfrm>
          <a:solidFill>
            <a:schemeClr val="accent3">
              <a:lumMod val="40000"/>
              <a:lumOff val="60000"/>
            </a:schemeClr>
          </a:solidFill>
        </p:spPr>
        <p:txBody>
          <a:bodyPr>
            <a:normAutofit/>
          </a:bodyPr>
          <a:lstStyle/>
          <a:p>
            <a:r>
              <a:rPr lang="en-US" b="1" dirty="0">
                <a:solidFill>
                  <a:schemeClr val="accent1"/>
                </a:solidFill>
              </a:rPr>
              <a:t>High speed Data transmission interfaces:</a:t>
            </a:r>
            <a:endParaRPr lang="en-US" dirty="0">
              <a:solidFill>
                <a:schemeClr val="accent1"/>
              </a:solidFill>
            </a:endParaRPr>
          </a:p>
          <a:p>
            <a:r>
              <a:rPr lang="en-US" b="1" dirty="0">
                <a:solidFill>
                  <a:schemeClr val="accent5">
                    <a:lumMod val="75000"/>
                  </a:schemeClr>
                </a:solidFill>
              </a:rPr>
              <a:t>PRD </a:t>
            </a:r>
            <a:r>
              <a:rPr lang="en-US" b="1" u="sng" dirty="0" err="1">
                <a:solidFill>
                  <a:schemeClr val="accent5">
                    <a:lumMod val="75000"/>
                  </a:schemeClr>
                </a:solidFill>
              </a:rPr>
              <a:t>Improvent</a:t>
            </a:r>
            <a:r>
              <a:rPr lang="en-US" b="1" u="sng" dirty="0">
                <a:solidFill>
                  <a:schemeClr val="accent5">
                    <a:lumMod val="75000"/>
                  </a:schemeClr>
                </a:solidFill>
              </a:rPr>
              <a:t> of Copper links and encoding techniques</a:t>
            </a:r>
            <a:r>
              <a:rPr lang="en-US" b="1" dirty="0">
                <a:solidFill>
                  <a:schemeClr val="accent5">
                    <a:lumMod val="75000"/>
                  </a:schemeClr>
                </a:solidFill>
              </a:rPr>
              <a:t> </a:t>
            </a:r>
          </a:p>
          <a:p>
            <a:pPr lvl="1"/>
            <a:r>
              <a:rPr lang="en-US" b="1" dirty="0">
                <a:solidFill>
                  <a:schemeClr val="accent1"/>
                </a:solidFill>
              </a:rPr>
              <a:t> Phase II Pixel track detectors will last only a few years at HL-LHC before requiring replacement due to the extreme radiation environment.</a:t>
            </a:r>
          </a:p>
          <a:p>
            <a:pPr lvl="1"/>
            <a:r>
              <a:rPr lang="en-US" b="1" dirty="0">
                <a:solidFill>
                  <a:schemeClr val="accent1"/>
                </a:solidFill>
              </a:rPr>
              <a:t>In the intervening time we can likely improve the bandwidth of data by a factor of  5 or 10X  utilizing commercial techniques such as PAM4. </a:t>
            </a:r>
            <a:r>
              <a:rPr lang="en-US" dirty="0">
                <a:solidFill>
                  <a:schemeClr val="accent1"/>
                </a:solidFill>
              </a:rPr>
              <a:t> </a:t>
            </a:r>
            <a:endParaRPr lang="en-US" b="1" dirty="0">
              <a:solidFill>
                <a:schemeClr val="accent1"/>
              </a:solidFill>
            </a:endParaRPr>
          </a:p>
          <a:p>
            <a:r>
              <a:rPr lang="en-US" b="1" dirty="0">
                <a:solidFill>
                  <a:schemeClr val="accent5">
                    <a:lumMod val="75000"/>
                  </a:schemeClr>
                </a:solidFill>
              </a:rPr>
              <a:t>PRD </a:t>
            </a:r>
            <a:r>
              <a:rPr lang="en-US" b="1" u="sng" dirty="0">
                <a:solidFill>
                  <a:schemeClr val="accent5">
                    <a:lumMod val="75000"/>
                  </a:schemeClr>
                </a:solidFill>
              </a:rPr>
              <a:t>Maximize Link speed for Optical Transmission- </a:t>
            </a:r>
          </a:p>
          <a:p>
            <a:pPr lvl="1"/>
            <a:r>
              <a:rPr lang="en-US" b="1" dirty="0">
                <a:solidFill>
                  <a:schemeClr val="accent1"/>
                </a:solidFill>
              </a:rPr>
              <a:t>There is a large transfer BW gap between our HEP specialized  10Gb links and industrial capabilities now reaching 400Gbps.   </a:t>
            </a:r>
          </a:p>
          <a:p>
            <a:pPr lvl="1"/>
            <a:r>
              <a:rPr lang="en-US" b="1" dirty="0">
                <a:solidFill>
                  <a:schemeClr val="accent1"/>
                </a:solidFill>
              </a:rPr>
              <a:t>Environmental constraints limit our ability to just upgrade our links</a:t>
            </a:r>
          </a:p>
          <a:p>
            <a:pPr lvl="2"/>
            <a:r>
              <a:rPr lang="en-US" sz="1800" b="1" dirty="0">
                <a:solidFill>
                  <a:schemeClr val="accent1"/>
                </a:solidFill>
              </a:rPr>
              <a:t>Radiation Sensitivity, Mass and Power for TX/RX, cold temperatures </a:t>
            </a:r>
          </a:p>
          <a:p>
            <a:pPr lvl="2"/>
            <a:r>
              <a:rPr lang="en-US" sz="1800" b="1" dirty="0">
                <a:solidFill>
                  <a:schemeClr val="accent1"/>
                </a:solidFill>
              </a:rPr>
              <a:t>We need to look to industry for improved techniques and implement these in our communities. </a:t>
            </a:r>
          </a:p>
        </p:txBody>
      </p:sp>
      <p:sp>
        <p:nvSpPr>
          <p:cNvPr id="4" name="Footer Placeholder 3"/>
          <p:cNvSpPr>
            <a:spLocks noGrp="1"/>
          </p:cNvSpPr>
          <p:nvPr>
            <p:ph type="ftr" sz="quarter" idx="11"/>
          </p:nvPr>
        </p:nvSpPr>
        <p:spPr/>
        <p:txBody>
          <a:bodyPr/>
          <a:lstStyle/>
          <a:p>
            <a:r>
              <a:rPr lang="en-US"/>
              <a:t>BRN ASICs &amp; Readout  2019 presentation</a:t>
            </a:r>
          </a:p>
        </p:txBody>
      </p:sp>
      <p:sp>
        <p:nvSpPr>
          <p:cNvPr id="5" name="Slide Number Placeholder 4"/>
          <p:cNvSpPr>
            <a:spLocks noGrp="1"/>
          </p:cNvSpPr>
          <p:nvPr>
            <p:ph type="sldNum" sz="quarter" idx="12"/>
          </p:nvPr>
        </p:nvSpPr>
        <p:spPr/>
        <p:txBody>
          <a:bodyPr/>
          <a:lstStyle/>
          <a:p>
            <a:fld id="{06DBB188-D4AE-48D9-930F-F5BC207FB079}" type="slidenum">
              <a:rPr lang="en-US" smtClean="0"/>
              <a:t>16</a:t>
            </a:fld>
            <a:endParaRPr lang="en-US"/>
          </a:p>
        </p:txBody>
      </p:sp>
    </p:spTree>
    <p:extLst>
      <p:ext uri="{BB962C8B-B14F-4D97-AF65-F5344CB8AC3E}">
        <p14:creationId xmlns:p14="http://schemas.microsoft.com/office/powerpoint/2010/main" val="25636730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5131" y="242993"/>
            <a:ext cx="9404723" cy="855965"/>
          </a:xfrm>
        </p:spPr>
        <p:txBody>
          <a:bodyPr/>
          <a:lstStyle/>
          <a:p>
            <a:r>
              <a:rPr lang="en-US" dirty="0"/>
              <a:t>Important Technical Development</a:t>
            </a:r>
          </a:p>
        </p:txBody>
      </p:sp>
      <p:sp>
        <p:nvSpPr>
          <p:cNvPr id="3" name="Content Placeholder 2"/>
          <p:cNvSpPr>
            <a:spLocks noGrp="1"/>
          </p:cNvSpPr>
          <p:nvPr>
            <p:ph idx="1"/>
          </p:nvPr>
        </p:nvSpPr>
        <p:spPr>
          <a:xfrm>
            <a:off x="645131" y="1560352"/>
            <a:ext cx="9404723" cy="4721604"/>
          </a:xfrm>
          <a:solidFill>
            <a:schemeClr val="accent3">
              <a:lumMod val="40000"/>
              <a:lumOff val="60000"/>
            </a:schemeClr>
          </a:solidFill>
        </p:spPr>
        <p:txBody>
          <a:bodyPr>
            <a:normAutofit/>
          </a:bodyPr>
          <a:lstStyle/>
          <a:p>
            <a:pPr marL="0" indent="0">
              <a:buNone/>
            </a:pPr>
            <a:r>
              <a:rPr lang="en-US" sz="2400" b="1" dirty="0">
                <a:solidFill>
                  <a:schemeClr val="accent1"/>
                </a:solidFill>
              </a:rPr>
              <a:t>Cold Electronics for Liquid Noble detector systems</a:t>
            </a:r>
            <a:r>
              <a:rPr lang="en-US" sz="2400" dirty="0">
                <a:solidFill>
                  <a:schemeClr val="accent1"/>
                </a:solidFill>
              </a:rPr>
              <a:t>:</a:t>
            </a:r>
          </a:p>
          <a:p>
            <a:pPr marL="0" indent="0">
              <a:buNone/>
            </a:pPr>
            <a:endParaRPr lang="en-US" dirty="0">
              <a:solidFill>
                <a:schemeClr val="accent1"/>
              </a:solidFill>
            </a:endParaRPr>
          </a:p>
          <a:p>
            <a:r>
              <a:rPr lang="en-US" b="1" dirty="0">
                <a:solidFill>
                  <a:schemeClr val="accent1"/>
                </a:solidFill>
              </a:rPr>
              <a:t>Technology Choices  for operation at  (-100 to 250C)</a:t>
            </a:r>
          </a:p>
          <a:p>
            <a:pPr marL="0" indent="0">
              <a:buNone/>
            </a:pPr>
            <a:r>
              <a:rPr lang="en-US" b="1" dirty="0">
                <a:solidFill>
                  <a:schemeClr val="accent1"/>
                </a:solidFill>
              </a:rPr>
              <a:t>    Commercial foundries cover models/reliability  down to  -40C</a:t>
            </a:r>
          </a:p>
          <a:p>
            <a:pPr marL="0" indent="0">
              <a:buNone/>
            </a:pPr>
            <a:endParaRPr lang="en-US" b="1" dirty="0">
              <a:solidFill>
                <a:schemeClr val="accent1"/>
              </a:solidFill>
            </a:endParaRPr>
          </a:p>
          <a:p>
            <a:pPr marL="0" indent="0">
              <a:buNone/>
            </a:pPr>
            <a:r>
              <a:rPr lang="en-US" b="1" dirty="0">
                <a:solidFill>
                  <a:schemeClr val="accent1"/>
                </a:solidFill>
              </a:rPr>
              <a:t> </a:t>
            </a:r>
            <a:r>
              <a:rPr lang="en-US" b="1" dirty="0">
                <a:solidFill>
                  <a:schemeClr val="accent5">
                    <a:lumMod val="75000"/>
                  </a:schemeClr>
                </a:solidFill>
              </a:rPr>
              <a:t>PRD – </a:t>
            </a:r>
          </a:p>
          <a:p>
            <a:r>
              <a:rPr lang="en-US" b="1" dirty="0">
                <a:solidFill>
                  <a:schemeClr val="accent5">
                    <a:lumMod val="75000"/>
                  </a:schemeClr>
                </a:solidFill>
              </a:rPr>
              <a:t>Characterize target CMOS technologies &amp; lifetime for Cold Temperature use in Liquid Noble gas environments.</a:t>
            </a:r>
          </a:p>
          <a:p>
            <a:r>
              <a:rPr lang="en-US" b="1" dirty="0">
                <a:solidFill>
                  <a:schemeClr val="accent5">
                    <a:lumMod val="75000"/>
                  </a:schemeClr>
                </a:solidFill>
              </a:rPr>
              <a:t>Develop &amp; Characterize “cold” digital library cells for reliable decadal operation. </a:t>
            </a:r>
          </a:p>
          <a:p>
            <a:endParaRPr lang="en-US" dirty="0">
              <a:solidFill>
                <a:schemeClr val="accent1"/>
              </a:solidFill>
            </a:endParaRPr>
          </a:p>
          <a:p>
            <a:endParaRPr lang="en-US" dirty="0">
              <a:solidFill>
                <a:schemeClr val="accent1"/>
              </a:solidFill>
            </a:endParaRPr>
          </a:p>
        </p:txBody>
      </p:sp>
      <p:sp>
        <p:nvSpPr>
          <p:cNvPr id="4" name="Footer Placeholder 3"/>
          <p:cNvSpPr>
            <a:spLocks noGrp="1"/>
          </p:cNvSpPr>
          <p:nvPr>
            <p:ph type="ftr" sz="quarter" idx="11"/>
          </p:nvPr>
        </p:nvSpPr>
        <p:spPr/>
        <p:txBody>
          <a:bodyPr/>
          <a:lstStyle/>
          <a:p>
            <a:r>
              <a:rPr lang="en-US" dirty="0"/>
              <a:t>BRN ASICs &amp; Readout  2019 presentation</a:t>
            </a:r>
          </a:p>
        </p:txBody>
      </p:sp>
      <p:sp>
        <p:nvSpPr>
          <p:cNvPr id="5" name="Slide Number Placeholder 4"/>
          <p:cNvSpPr>
            <a:spLocks noGrp="1"/>
          </p:cNvSpPr>
          <p:nvPr>
            <p:ph type="sldNum" sz="quarter" idx="12"/>
          </p:nvPr>
        </p:nvSpPr>
        <p:spPr/>
        <p:txBody>
          <a:bodyPr/>
          <a:lstStyle/>
          <a:p>
            <a:fld id="{06DBB188-D4AE-48D9-930F-F5BC207FB079}" type="slidenum">
              <a:rPr lang="en-US" smtClean="0"/>
              <a:t>17</a:t>
            </a:fld>
            <a:endParaRPr lang="en-US"/>
          </a:p>
        </p:txBody>
      </p:sp>
    </p:spTree>
    <p:extLst>
      <p:ext uri="{BB962C8B-B14F-4D97-AF65-F5344CB8AC3E}">
        <p14:creationId xmlns:p14="http://schemas.microsoft.com/office/powerpoint/2010/main" val="39645033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5131" y="242993"/>
            <a:ext cx="9404723" cy="855965"/>
          </a:xfrm>
        </p:spPr>
        <p:txBody>
          <a:bodyPr/>
          <a:lstStyle/>
          <a:p>
            <a:r>
              <a:rPr lang="en-US" dirty="0"/>
              <a:t>Important Technical Development</a:t>
            </a:r>
          </a:p>
        </p:txBody>
      </p:sp>
      <p:sp>
        <p:nvSpPr>
          <p:cNvPr id="3" name="Content Placeholder 2"/>
          <p:cNvSpPr>
            <a:spLocks noGrp="1"/>
          </p:cNvSpPr>
          <p:nvPr>
            <p:ph idx="1"/>
          </p:nvPr>
        </p:nvSpPr>
        <p:spPr>
          <a:xfrm>
            <a:off x="906012" y="1560352"/>
            <a:ext cx="9143842" cy="4721604"/>
          </a:xfrm>
          <a:solidFill>
            <a:schemeClr val="accent3">
              <a:lumMod val="40000"/>
              <a:lumOff val="60000"/>
            </a:schemeClr>
          </a:solidFill>
        </p:spPr>
        <p:txBody>
          <a:bodyPr>
            <a:normAutofit lnSpcReduction="10000"/>
          </a:bodyPr>
          <a:lstStyle/>
          <a:p>
            <a:r>
              <a:rPr lang="en-US" sz="2400" b="1" dirty="0">
                <a:solidFill>
                  <a:schemeClr val="accent1"/>
                </a:solidFill>
              </a:rPr>
              <a:t>Cryogenic Applications 4K and below</a:t>
            </a:r>
            <a:r>
              <a:rPr lang="en-US" b="1" dirty="0">
                <a:solidFill>
                  <a:schemeClr val="accent1"/>
                </a:solidFill>
              </a:rPr>
              <a:t>:</a:t>
            </a:r>
          </a:p>
          <a:p>
            <a:r>
              <a:rPr lang="en-US" b="1" dirty="0">
                <a:solidFill>
                  <a:schemeClr val="accent1"/>
                </a:solidFill>
              </a:rPr>
              <a:t>Investigate CMOS Technologies, Develop Model parameters</a:t>
            </a:r>
          </a:p>
          <a:p>
            <a:r>
              <a:rPr lang="en-US" b="1" dirty="0">
                <a:solidFill>
                  <a:schemeClr val="accent1"/>
                </a:solidFill>
              </a:rPr>
              <a:t>Develop schemes for multiplexing &amp; data reduction as the number of detectors  races towards a million.</a:t>
            </a:r>
          </a:p>
          <a:p>
            <a:pPr lvl="1"/>
            <a:r>
              <a:rPr lang="en-US" b="1" dirty="0">
                <a:solidFill>
                  <a:schemeClr val="accent1"/>
                </a:solidFill>
              </a:rPr>
              <a:t>TES    </a:t>
            </a:r>
            <a:r>
              <a:rPr lang="en-US" b="1" dirty="0">
                <a:solidFill>
                  <a:schemeClr val="accent5">
                    <a:lumMod val="75000"/>
                  </a:schemeClr>
                </a:solidFill>
              </a:rPr>
              <a:t>CMOS Amplifiers have been shown to work at 4K they could replace SQUIDs if </a:t>
            </a:r>
            <a:r>
              <a:rPr lang="en-US" b="1" dirty="0" err="1">
                <a:solidFill>
                  <a:schemeClr val="accent5">
                    <a:lumMod val="75000"/>
                  </a:schemeClr>
                </a:solidFill>
              </a:rPr>
              <a:t>impedence</a:t>
            </a:r>
            <a:r>
              <a:rPr lang="en-US" b="1" dirty="0">
                <a:solidFill>
                  <a:schemeClr val="accent5">
                    <a:lumMod val="75000"/>
                  </a:schemeClr>
                </a:solidFill>
              </a:rPr>
              <a:t> matching issues could be solved  </a:t>
            </a:r>
            <a:r>
              <a:rPr lang="en-US" b="1" dirty="0" err="1">
                <a:solidFill>
                  <a:schemeClr val="accent5">
                    <a:lumMod val="75000"/>
                  </a:schemeClr>
                </a:solidFill>
              </a:rPr>
              <a:t>muti</a:t>
            </a:r>
            <a:r>
              <a:rPr lang="en-US" b="1" dirty="0">
                <a:solidFill>
                  <a:schemeClr val="accent5">
                    <a:lumMod val="75000"/>
                  </a:schemeClr>
                </a:solidFill>
              </a:rPr>
              <a:t>-input Mux</a:t>
            </a:r>
          </a:p>
          <a:p>
            <a:pPr lvl="1"/>
            <a:r>
              <a:rPr lang="en-US" b="1" dirty="0">
                <a:solidFill>
                  <a:schemeClr val="accent1"/>
                </a:solidFill>
              </a:rPr>
              <a:t>MKIDs</a:t>
            </a:r>
          </a:p>
          <a:p>
            <a:pPr lvl="1"/>
            <a:r>
              <a:rPr lang="en-US" b="1" dirty="0">
                <a:solidFill>
                  <a:schemeClr val="accent1"/>
                </a:solidFill>
              </a:rPr>
              <a:t>Bolometers   for  Cosmic Microwave Backgrounds..</a:t>
            </a:r>
          </a:p>
          <a:p>
            <a:pPr marL="457200" lvl="1" indent="0">
              <a:buNone/>
            </a:pPr>
            <a:endParaRPr lang="en-US" b="1" dirty="0">
              <a:solidFill>
                <a:schemeClr val="accent1"/>
              </a:solidFill>
            </a:endParaRPr>
          </a:p>
          <a:p>
            <a:pPr lvl="1"/>
            <a:r>
              <a:rPr lang="en-US" b="1" dirty="0">
                <a:solidFill>
                  <a:schemeClr val="accent1"/>
                </a:solidFill>
              </a:rPr>
              <a:t>Applications   in  QIS    Quantum  Interference Science</a:t>
            </a:r>
          </a:p>
          <a:p>
            <a:pPr lvl="1"/>
            <a:endParaRPr lang="en-US" b="1" dirty="0">
              <a:solidFill>
                <a:schemeClr val="accent1"/>
              </a:solidFill>
            </a:endParaRPr>
          </a:p>
          <a:p>
            <a:r>
              <a:rPr lang="en-US" b="1" dirty="0">
                <a:solidFill>
                  <a:schemeClr val="accent1"/>
                </a:solidFill>
              </a:rPr>
              <a:t>Technical</a:t>
            </a:r>
            <a:r>
              <a:rPr lang="en-US" b="1" dirty="0">
                <a:solidFill>
                  <a:schemeClr val="accent5">
                    <a:lumMod val="75000"/>
                  </a:schemeClr>
                </a:solidFill>
              </a:rPr>
              <a:t> PRD </a:t>
            </a:r>
            <a:r>
              <a:rPr lang="en-US" b="1" dirty="0">
                <a:solidFill>
                  <a:schemeClr val="accent5">
                    <a:lumMod val="75000"/>
                  </a:schemeClr>
                </a:solidFill>
                <a:sym typeface="Wingdings" panose="05000000000000000000" pitchFamily="2" charset="2"/>
              </a:rPr>
              <a:t></a:t>
            </a:r>
            <a:r>
              <a:rPr lang="en-US" b="1" dirty="0">
                <a:solidFill>
                  <a:schemeClr val="accent5">
                    <a:lumMod val="75000"/>
                  </a:schemeClr>
                </a:solidFill>
              </a:rPr>
              <a:t>  Investigate  CMOS amplifiers for TES at 4K</a:t>
            </a:r>
          </a:p>
        </p:txBody>
      </p:sp>
      <p:sp>
        <p:nvSpPr>
          <p:cNvPr id="4" name="Footer Placeholder 3"/>
          <p:cNvSpPr>
            <a:spLocks noGrp="1"/>
          </p:cNvSpPr>
          <p:nvPr>
            <p:ph type="ftr" sz="quarter" idx="11"/>
          </p:nvPr>
        </p:nvSpPr>
        <p:spPr/>
        <p:txBody>
          <a:bodyPr/>
          <a:lstStyle/>
          <a:p>
            <a:r>
              <a:rPr lang="en-US"/>
              <a:t>BRN ASICs &amp; Readout  2019 presentation</a:t>
            </a:r>
          </a:p>
        </p:txBody>
      </p:sp>
      <p:sp>
        <p:nvSpPr>
          <p:cNvPr id="5" name="Slide Number Placeholder 4"/>
          <p:cNvSpPr>
            <a:spLocks noGrp="1"/>
          </p:cNvSpPr>
          <p:nvPr>
            <p:ph type="sldNum" sz="quarter" idx="12"/>
          </p:nvPr>
        </p:nvSpPr>
        <p:spPr/>
        <p:txBody>
          <a:bodyPr/>
          <a:lstStyle/>
          <a:p>
            <a:fld id="{06DBB188-D4AE-48D9-930F-F5BC207FB079}" type="slidenum">
              <a:rPr lang="en-US" smtClean="0"/>
              <a:t>18</a:t>
            </a:fld>
            <a:endParaRPr lang="en-US"/>
          </a:p>
        </p:txBody>
      </p:sp>
    </p:spTree>
    <p:extLst>
      <p:ext uri="{BB962C8B-B14F-4D97-AF65-F5344CB8AC3E}">
        <p14:creationId xmlns:p14="http://schemas.microsoft.com/office/powerpoint/2010/main" val="6018301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5131" y="242993"/>
            <a:ext cx="9404723" cy="855965"/>
          </a:xfrm>
        </p:spPr>
        <p:txBody>
          <a:bodyPr/>
          <a:lstStyle/>
          <a:p>
            <a:r>
              <a:rPr lang="en-US" dirty="0"/>
              <a:t>Important Technical Development</a:t>
            </a:r>
          </a:p>
        </p:txBody>
      </p:sp>
      <p:sp>
        <p:nvSpPr>
          <p:cNvPr id="3" name="Content Placeholder 2"/>
          <p:cNvSpPr>
            <a:spLocks noGrp="1"/>
          </p:cNvSpPr>
          <p:nvPr>
            <p:ph idx="1"/>
          </p:nvPr>
        </p:nvSpPr>
        <p:spPr>
          <a:xfrm>
            <a:off x="343950" y="1560352"/>
            <a:ext cx="10142290" cy="4721604"/>
          </a:xfrm>
          <a:solidFill>
            <a:schemeClr val="accent3">
              <a:lumMod val="40000"/>
              <a:lumOff val="60000"/>
            </a:schemeClr>
          </a:solidFill>
        </p:spPr>
        <p:txBody>
          <a:bodyPr/>
          <a:lstStyle/>
          <a:p>
            <a:pPr marL="0" indent="0">
              <a:buNone/>
            </a:pPr>
            <a:r>
              <a:rPr lang="en-US" b="1" dirty="0">
                <a:solidFill>
                  <a:schemeClr val="accent1"/>
                </a:solidFill>
              </a:rPr>
              <a:t>Picosecond High precision timing:</a:t>
            </a:r>
          </a:p>
          <a:p>
            <a:pPr marL="0" indent="0">
              <a:buNone/>
            </a:pPr>
            <a:r>
              <a:rPr lang="en-US" b="1" dirty="0">
                <a:solidFill>
                  <a:schemeClr val="accent1"/>
                </a:solidFill>
              </a:rPr>
              <a:t>Front End Specialization dependent on Sensor Technology &amp; </a:t>
            </a:r>
            <a:r>
              <a:rPr lang="en-US" b="1" dirty="0" err="1">
                <a:solidFill>
                  <a:schemeClr val="accent1"/>
                </a:solidFill>
              </a:rPr>
              <a:t>Envoronment</a:t>
            </a:r>
            <a:r>
              <a:rPr lang="en-US" b="1" dirty="0">
                <a:solidFill>
                  <a:schemeClr val="accent1"/>
                </a:solidFill>
              </a:rPr>
              <a:t> </a:t>
            </a:r>
          </a:p>
          <a:p>
            <a:pPr lvl="1"/>
            <a:r>
              <a:rPr lang="en-US" sz="2000" b="1" dirty="0">
                <a:solidFill>
                  <a:schemeClr val="accent5">
                    <a:lumMod val="75000"/>
                  </a:schemeClr>
                </a:solidFill>
              </a:rPr>
              <a:t>Low power High Speed Demands </a:t>
            </a:r>
            <a:r>
              <a:rPr lang="en-US" sz="2000" b="1" dirty="0">
                <a:solidFill>
                  <a:schemeClr val="accent5">
                    <a:lumMod val="75000"/>
                  </a:schemeClr>
                </a:solidFill>
                <a:sym typeface="Wingdings" panose="05000000000000000000" pitchFamily="2" charset="2"/>
              </a:rPr>
              <a:t></a:t>
            </a:r>
            <a:r>
              <a:rPr lang="en-US" sz="2000" b="1" dirty="0">
                <a:solidFill>
                  <a:schemeClr val="accent5">
                    <a:lumMod val="75000"/>
                  </a:schemeClr>
                </a:solidFill>
              </a:rPr>
              <a:t> </a:t>
            </a:r>
            <a:r>
              <a:rPr lang="en-US" sz="2000" b="1" dirty="0">
                <a:solidFill>
                  <a:schemeClr val="accent1"/>
                </a:solidFill>
              </a:rPr>
              <a:t>High Speed Technologies</a:t>
            </a:r>
          </a:p>
          <a:p>
            <a:pPr lvl="2"/>
            <a:r>
              <a:rPr lang="en-US" b="1" dirty="0">
                <a:solidFill>
                  <a:schemeClr val="accent5">
                    <a:lumMod val="75000"/>
                  </a:schemeClr>
                </a:solidFill>
              </a:rPr>
              <a:t>High Intensity Hadron Machines with 100 MRAD &amp; higher lifetime requirements </a:t>
            </a:r>
          </a:p>
          <a:p>
            <a:pPr lvl="3"/>
            <a:r>
              <a:rPr lang="en-US" sz="1600" b="1" dirty="0">
                <a:solidFill>
                  <a:schemeClr val="accent1"/>
                </a:solidFill>
              </a:rPr>
              <a:t> CMOS  65, 28nm and possibly sma</a:t>
            </a:r>
            <a:r>
              <a:rPr lang="en-US" b="1" dirty="0">
                <a:solidFill>
                  <a:schemeClr val="accent1"/>
                </a:solidFill>
              </a:rPr>
              <a:t>ller.  </a:t>
            </a:r>
          </a:p>
          <a:p>
            <a:pPr lvl="2"/>
            <a:r>
              <a:rPr lang="en-US" b="1" dirty="0">
                <a:solidFill>
                  <a:schemeClr val="accent5">
                    <a:lumMod val="75000"/>
                  </a:schemeClr>
                </a:solidFill>
              </a:rPr>
              <a:t>Electron Machines, Cold Detector Noble Liquid Detectors with Photon readout</a:t>
            </a:r>
          </a:p>
          <a:p>
            <a:pPr lvl="3"/>
            <a:r>
              <a:rPr lang="en-US" sz="1600" b="1" dirty="0">
                <a:solidFill>
                  <a:schemeClr val="accent1"/>
                </a:solidFill>
              </a:rPr>
              <a:t>CMOS for  back end  processing  &amp; </a:t>
            </a:r>
          </a:p>
          <a:p>
            <a:pPr lvl="3"/>
            <a:r>
              <a:rPr lang="en-US" sz="1800" b="1" dirty="0">
                <a:solidFill>
                  <a:schemeClr val="accent1"/>
                </a:solidFill>
              </a:rPr>
              <a:t>Silicon Germanium front ends. Transistors now approaching 1THz speed </a:t>
            </a:r>
          </a:p>
          <a:p>
            <a:pPr lvl="3"/>
            <a:r>
              <a:rPr lang="en-US" sz="1800" b="1" dirty="0">
                <a:solidFill>
                  <a:schemeClr val="accent1"/>
                </a:solidFill>
              </a:rPr>
              <a:t>Silicon Germanium  also works well at cold temperatures.</a:t>
            </a:r>
            <a:endParaRPr lang="en-US" b="1" dirty="0">
              <a:solidFill>
                <a:schemeClr val="accent1"/>
              </a:solidFill>
            </a:endParaRPr>
          </a:p>
          <a:p>
            <a:pPr>
              <a:buFont typeface="Wingdings" panose="05000000000000000000" pitchFamily="2" charset="2"/>
              <a:buChar char="Ø"/>
            </a:pPr>
            <a:r>
              <a:rPr lang="en-US" sz="2400" b="1" dirty="0">
                <a:solidFill>
                  <a:schemeClr val="accent1"/>
                </a:solidFill>
              </a:rPr>
              <a:t>Technical</a:t>
            </a:r>
            <a:r>
              <a:rPr lang="en-US" sz="2200" b="1" dirty="0">
                <a:solidFill>
                  <a:schemeClr val="accent5">
                    <a:lumMod val="75000"/>
                  </a:schemeClr>
                </a:solidFill>
              </a:rPr>
              <a:t> PRD</a:t>
            </a:r>
            <a:r>
              <a:rPr lang="en-US" b="1" dirty="0">
                <a:solidFill>
                  <a:schemeClr val="accent5">
                    <a:lumMod val="75000"/>
                  </a:schemeClr>
                </a:solidFill>
              </a:rPr>
              <a:t> Investigate Silicon Germanium transistors for precision timing.</a:t>
            </a:r>
          </a:p>
        </p:txBody>
      </p:sp>
      <p:sp>
        <p:nvSpPr>
          <p:cNvPr id="4" name="Footer Placeholder 3"/>
          <p:cNvSpPr>
            <a:spLocks noGrp="1"/>
          </p:cNvSpPr>
          <p:nvPr>
            <p:ph type="ftr" sz="quarter" idx="11"/>
          </p:nvPr>
        </p:nvSpPr>
        <p:spPr/>
        <p:txBody>
          <a:bodyPr/>
          <a:lstStyle/>
          <a:p>
            <a:r>
              <a:rPr lang="en-US"/>
              <a:t>BRN ASICs &amp; Readout  2019 presentation</a:t>
            </a:r>
          </a:p>
        </p:txBody>
      </p:sp>
      <p:sp>
        <p:nvSpPr>
          <p:cNvPr id="5" name="Slide Number Placeholder 4"/>
          <p:cNvSpPr>
            <a:spLocks noGrp="1"/>
          </p:cNvSpPr>
          <p:nvPr>
            <p:ph type="sldNum" sz="quarter" idx="12"/>
          </p:nvPr>
        </p:nvSpPr>
        <p:spPr/>
        <p:txBody>
          <a:bodyPr/>
          <a:lstStyle/>
          <a:p>
            <a:fld id="{06DBB188-D4AE-48D9-930F-F5BC207FB079}" type="slidenum">
              <a:rPr lang="en-US" smtClean="0"/>
              <a:t>19</a:t>
            </a:fld>
            <a:endParaRPr lang="en-US"/>
          </a:p>
        </p:txBody>
      </p:sp>
    </p:spTree>
    <p:extLst>
      <p:ext uri="{BB962C8B-B14F-4D97-AF65-F5344CB8AC3E}">
        <p14:creationId xmlns:p14="http://schemas.microsoft.com/office/powerpoint/2010/main" val="22152028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452719"/>
            <a:ext cx="9404723" cy="610698"/>
          </a:xfrm>
        </p:spPr>
        <p:txBody>
          <a:bodyPr/>
          <a:lstStyle/>
          <a:p>
            <a:r>
              <a:rPr lang="en-US" sz="3600" dirty="0"/>
              <a:t>ASICs and Readout  input  </a:t>
            </a:r>
          </a:p>
        </p:txBody>
      </p:sp>
      <p:sp>
        <p:nvSpPr>
          <p:cNvPr id="3" name="Content Placeholder 2"/>
          <p:cNvSpPr>
            <a:spLocks noGrp="1"/>
          </p:cNvSpPr>
          <p:nvPr>
            <p:ph idx="1"/>
          </p:nvPr>
        </p:nvSpPr>
        <p:spPr>
          <a:xfrm>
            <a:off x="335560" y="1216404"/>
            <a:ext cx="10393509" cy="5031995"/>
          </a:xfrm>
        </p:spPr>
        <p:txBody>
          <a:bodyPr/>
          <a:lstStyle/>
          <a:p>
            <a:pPr marL="0" indent="0">
              <a:buNone/>
            </a:pPr>
            <a:r>
              <a:rPr lang="en-US" dirty="0"/>
              <a:t>  </a:t>
            </a:r>
            <a:r>
              <a:rPr lang="en-US" sz="2400" dirty="0"/>
              <a:t>Nine members</a:t>
            </a:r>
          </a:p>
          <a:p>
            <a:pPr marL="0" indent="0">
              <a:buNone/>
            </a:pPr>
            <a:r>
              <a:rPr lang="en-US" sz="2400" dirty="0"/>
              <a:t>      Invited Specialist Input </a:t>
            </a:r>
          </a:p>
          <a:p>
            <a:pPr marL="0" indent="0">
              <a:buNone/>
            </a:pPr>
            <a:endParaRPr lang="en-US" sz="900" dirty="0"/>
          </a:p>
          <a:p>
            <a:pPr marL="0" indent="0">
              <a:buNone/>
            </a:pPr>
            <a:r>
              <a:rPr lang="en-US" sz="900" dirty="0"/>
              <a:t>	</a:t>
            </a:r>
            <a:r>
              <a:rPr lang="en-US" sz="2400" dirty="0">
                <a:solidFill>
                  <a:schemeClr val="bg2">
                    <a:lumMod val="40000"/>
                    <a:lumOff val="60000"/>
                  </a:schemeClr>
                </a:solidFill>
              </a:rPr>
              <a:t>     </a:t>
            </a:r>
            <a:r>
              <a:rPr lang="en-US" sz="2200" dirty="0" err="1">
                <a:solidFill>
                  <a:schemeClr val="bg2">
                    <a:lumMod val="20000"/>
                    <a:lumOff val="80000"/>
                  </a:schemeClr>
                </a:solidFill>
              </a:rPr>
              <a:t>Aritoki</a:t>
            </a:r>
            <a:r>
              <a:rPr lang="en-US" sz="2200" dirty="0">
                <a:solidFill>
                  <a:schemeClr val="bg2">
                    <a:lumMod val="20000"/>
                    <a:lumOff val="80000"/>
                  </a:schemeClr>
                </a:solidFill>
              </a:rPr>
              <a:t> Suzuki – techniques &amp; Possibilities for CMB &amp; similar..</a:t>
            </a:r>
          </a:p>
          <a:p>
            <a:pPr marL="0" indent="0">
              <a:buNone/>
            </a:pPr>
            <a:r>
              <a:rPr lang="en-US" sz="2200" dirty="0">
                <a:solidFill>
                  <a:schemeClr val="bg2">
                    <a:lumMod val="20000"/>
                    <a:lumOff val="80000"/>
                  </a:schemeClr>
                </a:solidFill>
              </a:rPr>
              <a:t>	     John </a:t>
            </a:r>
            <a:r>
              <a:rPr lang="en-US" sz="2200" dirty="0" err="1">
                <a:solidFill>
                  <a:schemeClr val="bg2">
                    <a:lumMod val="20000"/>
                    <a:lumOff val="80000"/>
                  </a:schemeClr>
                </a:solidFill>
              </a:rPr>
              <a:t>Cressler</a:t>
            </a:r>
            <a:r>
              <a:rPr lang="en-US" sz="2200" dirty="0">
                <a:solidFill>
                  <a:schemeClr val="bg2">
                    <a:lumMod val="20000"/>
                    <a:lumOff val="80000"/>
                  </a:schemeClr>
                </a:solidFill>
              </a:rPr>
              <a:t> – </a:t>
            </a:r>
            <a:r>
              <a:rPr lang="en-US" sz="2200" dirty="0" err="1">
                <a:solidFill>
                  <a:schemeClr val="bg2">
                    <a:lumMod val="20000"/>
                    <a:lumOff val="80000"/>
                  </a:schemeClr>
                </a:solidFill>
              </a:rPr>
              <a:t>Georga</a:t>
            </a:r>
            <a:r>
              <a:rPr lang="en-US" sz="2200" dirty="0">
                <a:solidFill>
                  <a:schemeClr val="bg2">
                    <a:lumMod val="20000"/>
                    <a:lumOff val="80000"/>
                  </a:schemeClr>
                </a:solidFill>
              </a:rPr>
              <a:t> Tech.   Silicon Germanium &amp; CMOS</a:t>
            </a:r>
          </a:p>
          <a:p>
            <a:pPr marL="0" indent="0">
              <a:buNone/>
            </a:pPr>
            <a:r>
              <a:rPr lang="en-US" sz="2200" dirty="0">
                <a:solidFill>
                  <a:schemeClr val="bg2">
                    <a:lumMod val="20000"/>
                    <a:lumOff val="80000"/>
                  </a:schemeClr>
                </a:solidFill>
              </a:rPr>
              <a:t>	     Wes Hansford -  IMEC  US representative previously  MOSIS </a:t>
            </a:r>
          </a:p>
          <a:p>
            <a:pPr marL="0" indent="0">
              <a:buNone/>
            </a:pPr>
            <a:r>
              <a:rPr lang="en-US" sz="2200" dirty="0">
                <a:solidFill>
                  <a:schemeClr val="bg2">
                    <a:lumMod val="20000"/>
                    <a:lumOff val="80000"/>
                  </a:schemeClr>
                </a:solidFill>
              </a:rPr>
              <a:t>           Paul </a:t>
            </a:r>
            <a:r>
              <a:rPr lang="en-US" sz="2200" dirty="0" err="1">
                <a:solidFill>
                  <a:schemeClr val="bg2">
                    <a:lumMod val="20000"/>
                    <a:lumOff val="80000"/>
                  </a:schemeClr>
                </a:solidFill>
              </a:rPr>
              <a:t>O’connor</a:t>
            </a:r>
            <a:r>
              <a:rPr lang="en-US" sz="2200" dirty="0">
                <a:solidFill>
                  <a:schemeClr val="bg2">
                    <a:lumMod val="20000"/>
                    <a:lumOff val="80000"/>
                  </a:schemeClr>
                </a:solidFill>
              </a:rPr>
              <a:t> – (BNL) ASIC &amp; sensor development  BRN </a:t>
            </a:r>
            <a:r>
              <a:rPr lang="en-US" sz="2200" dirty="0" err="1">
                <a:solidFill>
                  <a:schemeClr val="bg2">
                    <a:lumMod val="20000"/>
                    <a:lumOff val="80000"/>
                  </a:schemeClr>
                </a:solidFill>
              </a:rPr>
              <a:t>Photosensors</a:t>
            </a:r>
            <a:r>
              <a:rPr lang="en-US" sz="2200" dirty="0">
                <a:solidFill>
                  <a:schemeClr val="bg2">
                    <a:lumMod val="20000"/>
                    <a:lumOff val="80000"/>
                  </a:schemeClr>
                </a:solidFill>
              </a:rPr>
              <a:t> </a:t>
            </a:r>
          </a:p>
          <a:p>
            <a:pPr marL="0" indent="0">
              <a:buNone/>
            </a:pPr>
            <a:r>
              <a:rPr lang="en-US" sz="2200" dirty="0">
                <a:solidFill>
                  <a:schemeClr val="bg2">
                    <a:lumMod val="20000"/>
                    <a:lumOff val="80000"/>
                  </a:schemeClr>
                </a:solidFill>
              </a:rPr>
              <a:t>           Petra Merkel    - Detector R&amp;D FNAL  BRN Solid State Detectors</a:t>
            </a:r>
          </a:p>
          <a:p>
            <a:pPr marL="0" indent="0">
              <a:buNone/>
            </a:pPr>
            <a:r>
              <a:rPr lang="en-US" sz="2200" dirty="0">
                <a:solidFill>
                  <a:schemeClr val="bg2">
                    <a:lumMod val="40000"/>
                    <a:lumOff val="60000"/>
                  </a:schemeClr>
                </a:solidFill>
              </a:rPr>
              <a:t> </a:t>
            </a:r>
          </a:p>
        </p:txBody>
      </p:sp>
      <p:sp>
        <p:nvSpPr>
          <p:cNvPr id="4" name="Footer Placeholder 3"/>
          <p:cNvSpPr>
            <a:spLocks noGrp="1"/>
          </p:cNvSpPr>
          <p:nvPr>
            <p:ph type="ftr" sz="quarter" idx="11"/>
          </p:nvPr>
        </p:nvSpPr>
        <p:spPr/>
        <p:txBody>
          <a:bodyPr/>
          <a:lstStyle/>
          <a:p>
            <a:r>
              <a:rPr lang="en-US"/>
              <a:t>BRN ASICs &amp; Readout  2019 presentation</a:t>
            </a:r>
          </a:p>
        </p:txBody>
      </p:sp>
      <p:sp>
        <p:nvSpPr>
          <p:cNvPr id="5" name="Slide Number Placeholder 4"/>
          <p:cNvSpPr>
            <a:spLocks noGrp="1"/>
          </p:cNvSpPr>
          <p:nvPr>
            <p:ph type="sldNum" sz="quarter" idx="12"/>
          </p:nvPr>
        </p:nvSpPr>
        <p:spPr/>
        <p:txBody>
          <a:bodyPr/>
          <a:lstStyle/>
          <a:p>
            <a:fld id="{06DBB188-D4AE-48D9-930F-F5BC207FB079}" type="slidenum">
              <a:rPr lang="en-US" smtClean="0"/>
              <a:t>2</a:t>
            </a:fld>
            <a:endParaRPr lang="en-US"/>
          </a:p>
        </p:txBody>
      </p:sp>
    </p:spTree>
    <p:extLst>
      <p:ext uri="{BB962C8B-B14F-4D97-AF65-F5344CB8AC3E}">
        <p14:creationId xmlns:p14="http://schemas.microsoft.com/office/powerpoint/2010/main" val="335994757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5131" y="226215"/>
            <a:ext cx="9404723" cy="855965"/>
          </a:xfrm>
        </p:spPr>
        <p:txBody>
          <a:bodyPr/>
          <a:lstStyle/>
          <a:p>
            <a:r>
              <a:rPr lang="en-US" dirty="0"/>
              <a:t>Important Technical Development</a:t>
            </a:r>
          </a:p>
        </p:txBody>
      </p:sp>
      <p:sp>
        <p:nvSpPr>
          <p:cNvPr id="3" name="Content Placeholder 2"/>
          <p:cNvSpPr>
            <a:spLocks noGrp="1"/>
          </p:cNvSpPr>
          <p:nvPr>
            <p:ph idx="1"/>
          </p:nvPr>
        </p:nvSpPr>
        <p:spPr>
          <a:xfrm>
            <a:off x="645131" y="1560352"/>
            <a:ext cx="9707409" cy="4721604"/>
          </a:xfrm>
          <a:solidFill>
            <a:schemeClr val="accent3">
              <a:lumMod val="40000"/>
              <a:lumOff val="60000"/>
            </a:schemeClr>
          </a:solidFill>
        </p:spPr>
        <p:txBody>
          <a:bodyPr/>
          <a:lstStyle/>
          <a:p>
            <a:r>
              <a:rPr lang="en-US" sz="2400" b="1" dirty="0">
                <a:solidFill>
                  <a:schemeClr val="accent1"/>
                </a:solidFill>
              </a:rPr>
              <a:t>Standalone and 3D-integrated MAPS:</a:t>
            </a:r>
          </a:p>
          <a:p>
            <a:endParaRPr lang="en-US" b="1" dirty="0">
              <a:solidFill>
                <a:schemeClr val="accent1"/>
              </a:solidFill>
            </a:endParaRPr>
          </a:p>
          <a:p>
            <a:r>
              <a:rPr lang="en-US" b="1" dirty="0">
                <a:solidFill>
                  <a:schemeClr val="accent1"/>
                </a:solidFill>
              </a:rPr>
              <a:t>MAPs are an enabling technology for tracking systems at future colliders. </a:t>
            </a:r>
          </a:p>
          <a:p>
            <a:pPr lvl="1"/>
            <a:r>
              <a:rPr lang="en-US" b="1" dirty="0">
                <a:solidFill>
                  <a:schemeClr val="accent1"/>
                </a:solidFill>
              </a:rPr>
              <a:t>Economical  utilizing  Commercial ASIC processes for sensor &amp; readout. </a:t>
            </a:r>
          </a:p>
          <a:p>
            <a:pPr lvl="1"/>
            <a:r>
              <a:rPr lang="en-US" b="1" dirty="0">
                <a:solidFill>
                  <a:schemeClr val="accent1"/>
                </a:solidFill>
              </a:rPr>
              <a:t>Eliminates  sensor – readout electronics interconnect issues. </a:t>
            </a:r>
          </a:p>
          <a:p>
            <a:pPr lvl="1"/>
            <a:r>
              <a:rPr lang="en-US" b="1" dirty="0">
                <a:solidFill>
                  <a:schemeClr val="accent1"/>
                </a:solidFill>
              </a:rPr>
              <a:t>Makes consideration of 500m</a:t>
            </a:r>
            <a:r>
              <a:rPr lang="en-US" b="1" baseline="30000" dirty="0">
                <a:solidFill>
                  <a:schemeClr val="accent1"/>
                </a:solidFill>
              </a:rPr>
              <a:t>2</a:t>
            </a:r>
            <a:r>
              <a:rPr lang="en-US" b="1" dirty="0">
                <a:solidFill>
                  <a:schemeClr val="accent1"/>
                </a:solidFill>
              </a:rPr>
              <a:t> trackers  plausible. </a:t>
            </a:r>
          </a:p>
          <a:p>
            <a:pPr lvl="1"/>
            <a:endParaRPr lang="en-US" b="1" dirty="0">
              <a:solidFill>
                <a:schemeClr val="accent1"/>
              </a:solidFill>
            </a:endParaRPr>
          </a:p>
          <a:p>
            <a:r>
              <a:rPr lang="en-US" b="1" dirty="0">
                <a:solidFill>
                  <a:schemeClr val="accent1"/>
                </a:solidFill>
              </a:rPr>
              <a:t>Technical </a:t>
            </a:r>
            <a:r>
              <a:rPr lang="en-US" b="1" dirty="0">
                <a:solidFill>
                  <a:schemeClr val="accent5">
                    <a:lumMod val="75000"/>
                  </a:schemeClr>
                </a:solidFill>
              </a:rPr>
              <a:t>PRD   Develop a coherent US program to combine &amp; process data on  MAPS sensor chips </a:t>
            </a:r>
          </a:p>
          <a:p>
            <a:endParaRPr lang="en-US" dirty="0">
              <a:solidFill>
                <a:schemeClr val="accent1"/>
              </a:solidFill>
            </a:endParaRPr>
          </a:p>
        </p:txBody>
      </p:sp>
      <p:sp>
        <p:nvSpPr>
          <p:cNvPr id="4" name="Footer Placeholder 3"/>
          <p:cNvSpPr>
            <a:spLocks noGrp="1"/>
          </p:cNvSpPr>
          <p:nvPr>
            <p:ph type="ftr" sz="quarter" idx="11"/>
          </p:nvPr>
        </p:nvSpPr>
        <p:spPr/>
        <p:txBody>
          <a:bodyPr/>
          <a:lstStyle/>
          <a:p>
            <a:r>
              <a:rPr lang="en-US"/>
              <a:t>BRN ASICs &amp; Readout  2019 presentation</a:t>
            </a:r>
          </a:p>
        </p:txBody>
      </p:sp>
      <p:sp>
        <p:nvSpPr>
          <p:cNvPr id="5" name="Slide Number Placeholder 4"/>
          <p:cNvSpPr>
            <a:spLocks noGrp="1"/>
          </p:cNvSpPr>
          <p:nvPr>
            <p:ph type="sldNum" sz="quarter" idx="12"/>
          </p:nvPr>
        </p:nvSpPr>
        <p:spPr/>
        <p:txBody>
          <a:bodyPr/>
          <a:lstStyle/>
          <a:p>
            <a:fld id="{06DBB188-D4AE-48D9-930F-F5BC207FB079}" type="slidenum">
              <a:rPr lang="en-US" smtClean="0"/>
              <a:t>20</a:t>
            </a:fld>
            <a:endParaRPr lang="en-US"/>
          </a:p>
        </p:txBody>
      </p:sp>
    </p:spTree>
    <p:extLst>
      <p:ext uri="{BB962C8B-B14F-4D97-AF65-F5344CB8AC3E}">
        <p14:creationId xmlns:p14="http://schemas.microsoft.com/office/powerpoint/2010/main" val="320152466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165253"/>
            <a:ext cx="9404723" cy="681569"/>
          </a:xfrm>
        </p:spPr>
        <p:txBody>
          <a:bodyPr/>
          <a:lstStyle/>
          <a:p>
            <a:r>
              <a:rPr lang="en-US" dirty="0"/>
              <a:t>Summary</a:t>
            </a:r>
          </a:p>
        </p:txBody>
      </p:sp>
      <p:sp>
        <p:nvSpPr>
          <p:cNvPr id="3" name="Content Placeholder 2"/>
          <p:cNvSpPr>
            <a:spLocks noGrp="1"/>
          </p:cNvSpPr>
          <p:nvPr>
            <p:ph idx="1"/>
          </p:nvPr>
        </p:nvSpPr>
        <p:spPr>
          <a:xfrm>
            <a:off x="562222" y="998574"/>
            <a:ext cx="9706429" cy="4931043"/>
          </a:xfrm>
        </p:spPr>
        <p:txBody>
          <a:bodyPr>
            <a:normAutofit/>
          </a:bodyPr>
          <a:lstStyle/>
          <a:p>
            <a:r>
              <a:rPr lang="en-US" dirty="0"/>
              <a:t>The highest HEP ASIC Instrumentation priority is to support  a healthy mix of Physicists and Engineers in the readout design teams </a:t>
            </a:r>
          </a:p>
          <a:p>
            <a:pPr lvl="1"/>
            <a:r>
              <a:rPr lang="en-US" dirty="0"/>
              <a:t>Maintain Expertise in the field by having interim projects to train others and develop readout techniques suitable for future  HEP detectors</a:t>
            </a:r>
          </a:p>
          <a:p>
            <a:r>
              <a:rPr lang="en-US" dirty="0"/>
              <a:t>Pursue  multi-institutional design agreements with ASIC manufacturers </a:t>
            </a:r>
          </a:p>
          <a:p>
            <a:r>
              <a:rPr lang="en-US" dirty="0"/>
              <a:t>Provide training opportunities that encourage young people to join ASIC design teams.</a:t>
            </a:r>
          </a:p>
          <a:p>
            <a:pPr marL="0" indent="0">
              <a:buNone/>
            </a:pPr>
            <a:r>
              <a:rPr lang="en-US" dirty="0"/>
              <a:t>We need to support work in future detector related technologies</a:t>
            </a:r>
          </a:p>
          <a:p>
            <a:pPr lvl="1"/>
            <a:r>
              <a:rPr lang="en-US" sz="2000" dirty="0"/>
              <a:t>Funding efforts to explore techniques and  prepare blocks that we will need for our  next generation detector systems.</a:t>
            </a:r>
          </a:p>
          <a:p>
            <a:pPr lvl="1"/>
            <a:r>
              <a:rPr lang="en-US" sz="2000" dirty="0"/>
              <a:t>Develop detector specific understanding of unusual environmental issues created by  extreme conditions related to temperature and radiation damage. </a:t>
            </a:r>
          </a:p>
        </p:txBody>
      </p:sp>
      <p:sp>
        <p:nvSpPr>
          <p:cNvPr id="4" name="Footer Placeholder 3"/>
          <p:cNvSpPr>
            <a:spLocks noGrp="1"/>
          </p:cNvSpPr>
          <p:nvPr>
            <p:ph type="ftr" sz="quarter" idx="11"/>
          </p:nvPr>
        </p:nvSpPr>
        <p:spPr/>
        <p:txBody>
          <a:bodyPr/>
          <a:lstStyle/>
          <a:p>
            <a:r>
              <a:rPr lang="en-US"/>
              <a:t>BRN ASICs &amp; Readout  2019 presentation</a:t>
            </a:r>
          </a:p>
        </p:txBody>
      </p:sp>
      <p:sp>
        <p:nvSpPr>
          <p:cNvPr id="5" name="Slide Number Placeholder 4"/>
          <p:cNvSpPr>
            <a:spLocks noGrp="1"/>
          </p:cNvSpPr>
          <p:nvPr>
            <p:ph type="sldNum" sz="quarter" idx="12"/>
          </p:nvPr>
        </p:nvSpPr>
        <p:spPr/>
        <p:txBody>
          <a:bodyPr/>
          <a:lstStyle/>
          <a:p>
            <a:fld id="{06DBB188-D4AE-48D9-930F-F5BC207FB079}" type="slidenum">
              <a:rPr lang="en-US" smtClean="0"/>
              <a:t>21</a:t>
            </a:fld>
            <a:endParaRPr lang="en-US"/>
          </a:p>
        </p:txBody>
      </p:sp>
    </p:spTree>
    <p:extLst>
      <p:ext uri="{BB962C8B-B14F-4D97-AF65-F5344CB8AC3E}">
        <p14:creationId xmlns:p14="http://schemas.microsoft.com/office/powerpoint/2010/main" val="29419549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accent6">
                    <a:lumMod val="20000"/>
                    <a:lumOff val="80000"/>
                  </a:schemeClr>
                </a:solidFill>
              </a:rPr>
              <a:t>Long Term Needs to Maintain IC Development and Implementation</a:t>
            </a:r>
          </a:p>
        </p:txBody>
      </p:sp>
      <p:sp>
        <p:nvSpPr>
          <p:cNvPr id="3" name="Content Placeholder 2"/>
          <p:cNvSpPr>
            <a:spLocks noGrp="1"/>
          </p:cNvSpPr>
          <p:nvPr>
            <p:ph idx="1"/>
          </p:nvPr>
        </p:nvSpPr>
        <p:spPr>
          <a:xfrm>
            <a:off x="494949" y="2052918"/>
            <a:ext cx="9974511" cy="4195481"/>
          </a:xfrm>
          <a:solidFill>
            <a:schemeClr val="accent3">
              <a:lumMod val="40000"/>
              <a:lumOff val="60000"/>
            </a:schemeClr>
          </a:solidFill>
        </p:spPr>
        <p:txBody>
          <a:bodyPr/>
          <a:lstStyle/>
          <a:p>
            <a:pPr marL="0" indent="0">
              <a:buNone/>
            </a:pPr>
            <a:r>
              <a:rPr lang="en-US" dirty="0">
                <a:solidFill>
                  <a:schemeClr val="accent1"/>
                </a:solidFill>
              </a:rPr>
              <a:t>The most crucial aspect of maintaining US competitive edge in ASIC design for Instrumentation of HEP Detector systems is the support for and constituency of the future design teams.</a:t>
            </a:r>
          </a:p>
          <a:p>
            <a:pPr marL="0" indent="0">
              <a:buNone/>
            </a:pPr>
            <a:r>
              <a:rPr lang="en-US" dirty="0">
                <a:solidFill>
                  <a:schemeClr val="accent1"/>
                </a:solidFill>
              </a:rPr>
              <a:t>  </a:t>
            </a:r>
            <a:r>
              <a:rPr lang="en-US" b="1" dirty="0">
                <a:solidFill>
                  <a:schemeClr val="accent1"/>
                </a:solidFill>
              </a:rPr>
              <a:t>These priorities Include:</a:t>
            </a:r>
          </a:p>
          <a:p>
            <a:r>
              <a:rPr lang="en-US" b="1" dirty="0">
                <a:solidFill>
                  <a:schemeClr val="accent1"/>
                </a:solidFill>
              </a:rPr>
              <a:t>Long term support for Design Engineers &amp; Instrumentation Physicists </a:t>
            </a:r>
          </a:p>
          <a:p>
            <a:r>
              <a:rPr lang="en-US" b="1" dirty="0">
                <a:solidFill>
                  <a:schemeClr val="accent1"/>
                </a:solidFill>
              </a:rPr>
              <a:t>Access to design and verification tools relevant to the complexity of designs</a:t>
            </a:r>
          </a:p>
          <a:p>
            <a:r>
              <a:rPr lang="en-US" b="1" dirty="0">
                <a:solidFill>
                  <a:schemeClr val="accent1"/>
                </a:solidFill>
              </a:rPr>
              <a:t>Improvement of the eroding possibility for Multi-Institutional Collaboration</a:t>
            </a:r>
          </a:p>
        </p:txBody>
      </p:sp>
      <p:sp>
        <p:nvSpPr>
          <p:cNvPr id="4" name="Footer Placeholder 3"/>
          <p:cNvSpPr>
            <a:spLocks noGrp="1"/>
          </p:cNvSpPr>
          <p:nvPr>
            <p:ph type="ftr" sz="quarter" idx="11"/>
          </p:nvPr>
        </p:nvSpPr>
        <p:spPr>
          <a:xfrm rot="5400000">
            <a:off x="9108441" y="3225297"/>
            <a:ext cx="3859795" cy="304801"/>
          </a:xfrm>
        </p:spPr>
        <p:txBody>
          <a:bodyPr/>
          <a:lstStyle/>
          <a:p>
            <a:r>
              <a:rPr lang="en-US"/>
              <a:t>BRN ASICs &amp; Readout  2019 presentation</a:t>
            </a:r>
            <a:endParaRPr lang="en-US" dirty="0"/>
          </a:p>
        </p:txBody>
      </p:sp>
      <p:sp>
        <p:nvSpPr>
          <p:cNvPr id="5" name="Slide Number Placeholder 4"/>
          <p:cNvSpPr>
            <a:spLocks noGrp="1"/>
          </p:cNvSpPr>
          <p:nvPr>
            <p:ph type="sldNum" sz="quarter" idx="12"/>
          </p:nvPr>
        </p:nvSpPr>
        <p:spPr/>
        <p:txBody>
          <a:bodyPr/>
          <a:lstStyle/>
          <a:p>
            <a:fld id="{06DBB188-D4AE-48D9-930F-F5BC207FB079}" type="slidenum">
              <a:rPr lang="en-US" smtClean="0"/>
              <a:t>3</a:t>
            </a:fld>
            <a:endParaRPr lang="en-US"/>
          </a:p>
        </p:txBody>
      </p:sp>
    </p:spTree>
    <p:extLst>
      <p:ext uri="{BB962C8B-B14F-4D97-AF65-F5344CB8AC3E}">
        <p14:creationId xmlns:p14="http://schemas.microsoft.com/office/powerpoint/2010/main" val="13756456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5131" y="242993"/>
            <a:ext cx="9404723" cy="553961"/>
          </a:xfrm>
        </p:spPr>
        <p:txBody>
          <a:bodyPr/>
          <a:lstStyle/>
          <a:p>
            <a:r>
              <a:rPr lang="en-US" sz="3600" dirty="0">
                <a:solidFill>
                  <a:schemeClr val="accent6">
                    <a:lumMod val="20000"/>
                    <a:lumOff val="80000"/>
                  </a:schemeClr>
                </a:solidFill>
              </a:rPr>
              <a:t>Long Term Needs</a:t>
            </a:r>
          </a:p>
        </p:txBody>
      </p:sp>
      <p:sp>
        <p:nvSpPr>
          <p:cNvPr id="3" name="Content Placeholder 2"/>
          <p:cNvSpPr>
            <a:spLocks noGrp="1"/>
          </p:cNvSpPr>
          <p:nvPr>
            <p:ph idx="1"/>
          </p:nvPr>
        </p:nvSpPr>
        <p:spPr>
          <a:xfrm>
            <a:off x="720671" y="1063416"/>
            <a:ext cx="9329183" cy="5184984"/>
          </a:xfrm>
          <a:solidFill>
            <a:schemeClr val="accent3">
              <a:lumMod val="40000"/>
              <a:lumOff val="60000"/>
            </a:schemeClr>
          </a:solidFill>
        </p:spPr>
        <p:txBody>
          <a:bodyPr>
            <a:normAutofit fontScale="85000" lnSpcReduction="10000"/>
          </a:bodyPr>
          <a:lstStyle/>
          <a:p>
            <a:pPr marL="0" indent="0">
              <a:buNone/>
            </a:pPr>
            <a:r>
              <a:rPr lang="en-US" sz="2400" b="1" dirty="0">
                <a:solidFill>
                  <a:schemeClr val="accent1"/>
                </a:solidFill>
              </a:rPr>
              <a:t>Sustaining IC design workforce and IC design literacy among Physicists</a:t>
            </a:r>
          </a:p>
          <a:p>
            <a:pPr marL="0" indent="0">
              <a:buNone/>
            </a:pPr>
            <a:r>
              <a:rPr lang="en-US" b="1" dirty="0">
                <a:solidFill>
                  <a:schemeClr val="accent5">
                    <a:lumMod val="75000"/>
                  </a:schemeClr>
                </a:solidFill>
              </a:rPr>
              <a:t>Complex multi-functional ASICs will certainly be the common enabling experimental workhorse that drives the breakthrough potential of future  High Energy Physics detector systems.</a:t>
            </a:r>
          </a:p>
          <a:p>
            <a:r>
              <a:rPr lang="en-US" b="1" dirty="0">
                <a:solidFill>
                  <a:schemeClr val="accent1"/>
                </a:solidFill>
              </a:rPr>
              <a:t>Physicists and Engineers need to work together with a common understanding of the state of the art of IC design and how it relates to our future detector systems.  	This affects all stages of ASIC design from the signal processing and readout architecture design to the evaluation and meaningful review of designs as they progress to the final review of functionality and the understanding of how to exploit the ASIC provided data. </a:t>
            </a:r>
          </a:p>
          <a:p>
            <a:pPr marL="0" indent="0">
              <a:buNone/>
            </a:pPr>
            <a:r>
              <a:rPr lang="en-US" b="1" dirty="0">
                <a:solidFill>
                  <a:schemeClr val="accent1"/>
                </a:solidFill>
              </a:rPr>
              <a:t>  </a:t>
            </a:r>
            <a:r>
              <a:rPr lang="en-US" b="1" dirty="0">
                <a:solidFill>
                  <a:schemeClr val="accent5">
                    <a:lumMod val="75000"/>
                  </a:schemeClr>
                </a:solidFill>
              </a:rPr>
              <a:t>Means to sustain a work force and provide broad community understanding:</a:t>
            </a:r>
          </a:p>
          <a:p>
            <a:r>
              <a:rPr lang="en-US" b="1" dirty="0">
                <a:solidFill>
                  <a:schemeClr val="accent1"/>
                </a:solidFill>
              </a:rPr>
              <a:t>Entry Level ASIC training for grad students, post docs and interested University faculty could be provided by Labs hosting visitor positions offering ASIC design courses online with support from lab personnel and “hands on” experience.   Encouragement might be offered in the form of ~10% expert salary coverage…</a:t>
            </a:r>
          </a:p>
          <a:p>
            <a:r>
              <a:rPr lang="en-US" b="1" dirty="0">
                <a:solidFill>
                  <a:schemeClr val="accent1"/>
                </a:solidFill>
              </a:rPr>
              <a:t>DOE  funded FOA’s  with a range of ASIC projects targeting next generation detector systems could community interest (and discretion) could be used to define which projects are funded. </a:t>
            </a:r>
          </a:p>
        </p:txBody>
      </p:sp>
      <p:sp>
        <p:nvSpPr>
          <p:cNvPr id="4" name="Footer Placeholder 3"/>
          <p:cNvSpPr>
            <a:spLocks noGrp="1"/>
          </p:cNvSpPr>
          <p:nvPr>
            <p:ph type="ftr" sz="quarter" idx="11"/>
          </p:nvPr>
        </p:nvSpPr>
        <p:spPr/>
        <p:txBody>
          <a:bodyPr/>
          <a:lstStyle/>
          <a:p>
            <a:r>
              <a:rPr lang="en-US"/>
              <a:t>BRN ASICs &amp; Readout  2019 presentation</a:t>
            </a:r>
          </a:p>
        </p:txBody>
      </p:sp>
      <p:sp>
        <p:nvSpPr>
          <p:cNvPr id="5" name="Slide Number Placeholder 4"/>
          <p:cNvSpPr>
            <a:spLocks noGrp="1"/>
          </p:cNvSpPr>
          <p:nvPr>
            <p:ph type="sldNum" sz="quarter" idx="12"/>
          </p:nvPr>
        </p:nvSpPr>
        <p:spPr/>
        <p:txBody>
          <a:bodyPr/>
          <a:lstStyle/>
          <a:p>
            <a:fld id="{06DBB188-D4AE-48D9-930F-F5BC207FB079}" type="slidenum">
              <a:rPr lang="en-US" smtClean="0"/>
              <a:t>4</a:t>
            </a:fld>
            <a:endParaRPr lang="en-US"/>
          </a:p>
        </p:txBody>
      </p:sp>
    </p:spTree>
    <p:extLst>
      <p:ext uri="{BB962C8B-B14F-4D97-AF65-F5344CB8AC3E}">
        <p14:creationId xmlns:p14="http://schemas.microsoft.com/office/powerpoint/2010/main" val="35443327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5131" y="91991"/>
            <a:ext cx="9404723" cy="855965"/>
          </a:xfrm>
        </p:spPr>
        <p:txBody>
          <a:bodyPr/>
          <a:lstStyle/>
          <a:p>
            <a:r>
              <a:rPr lang="en-US" sz="3600" dirty="0">
                <a:solidFill>
                  <a:schemeClr val="accent6">
                    <a:lumMod val="20000"/>
                    <a:lumOff val="80000"/>
                  </a:schemeClr>
                </a:solidFill>
              </a:rPr>
              <a:t>Long Term Needs</a:t>
            </a:r>
          </a:p>
        </p:txBody>
      </p:sp>
      <p:sp>
        <p:nvSpPr>
          <p:cNvPr id="3" name="Content Placeholder 2"/>
          <p:cNvSpPr>
            <a:spLocks noGrp="1"/>
          </p:cNvSpPr>
          <p:nvPr>
            <p:ph idx="1"/>
          </p:nvPr>
        </p:nvSpPr>
        <p:spPr>
          <a:xfrm>
            <a:off x="738231" y="947955"/>
            <a:ext cx="9429226" cy="5360565"/>
          </a:xfrm>
          <a:solidFill>
            <a:schemeClr val="accent3">
              <a:lumMod val="40000"/>
              <a:lumOff val="60000"/>
            </a:schemeClr>
          </a:solidFill>
        </p:spPr>
        <p:txBody>
          <a:bodyPr>
            <a:normAutofit/>
          </a:bodyPr>
          <a:lstStyle/>
          <a:p>
            <a:pPr marL="0" indent="0">
              <a:buNone/>
            </a:pPr>
            <a:r>
              <a:rPr lang="en-US" b="1" dirty="0">
                <a:solidFill>
                  <a:schemeClr val="accent1"/>
                </a:solidFill>
              </a:rPr>
              <a:t>Access to future tools and processes</a:t>
            </a:r>
            <a:r>
              <a:rPr lang="en-US" dirty="0">
                <a:solidFill>
                  <a:schemeClr val="accent1"/>
                </a:solidFill>
              </a:rPr>
              <a:t>: </a:t>
            </a:r>
          </a:p>
          <a:p>
            <a:pPr marL="0" indent="0">
              <a:buNone/>
            </a:pPr>
            <a:r>
              <a:rPr lang="en-US" sz="1800" b="1" dirty="0">
                <a:solidFill>
                  <a:schemeClr val="accent5">
                    <a:lumMod val="75000"/>
                  </a:schemeClr>
                </a:solidFill>
              </a:rPr>
              <a:t>Since inception In 1981 MOSIS  supported by UC Southern Ca.  provided foundry access to technology files and offered a wafer </a:t>
            </a:r>
            <a:r>
              <a:rPr lang="en-US" sz="1800" b="1" dirty="0" err="1">
                <a:solidFill>
                  <a:schemeClr val="accent5">
                    <a:lumMod val="75000"/>
                  </a:schemeClr>
                </a:solidFill>
              </a:rPr>
              <a:t>brokeraging</a:t>
            </a:r>
            <a:r>
              <a:rPr lang="en-US" sz="1800" b="1" dirty="0">
                <a:solidFill>
                  <a:schemeClr val="accent5">
                    <a:lumMod val="75000"/>
                  </a:schemeClr>
                </a:solidFill>
              </a:rPr>
              <a:t> service to many research groups including HEP.  </a:t>
            </a:r>
          </a:p>
          <a:p>
            <a:r>
              <a:rPr lang="en-US" sz="1800" dirty="0">
                <a:solidFill>
                  <a:schemeClr val="accent1"/>
                </a:solidFill>
              </a:rPr>
              <a:t> </a:t>
            </a:r>
            <a:r>
              <a:rPr lang="en-US" sz="1800" b="1" dirty="0">
                <a:solidFill>
                  <a:schemeClr val="accent1"/>
                </a:solidFill>
              </a:rPr>
              <a:t>In May 2019 MOSIS dropped support for research institutions leaving  US HEP foundry support in limbo as MOSIS turned their attention to very expensive  22nm and smaller technology nodes. </a:t>
            </a:r>
          </a:p>
          <a:p>
            <a:r>
              <a:rPr lang="en-US" sz="1800" b="1" dirty="0">
                <a:solidFill>
                  <a:schemeClr val="accent1"/>
                </a:solidFill>
              </a:rPr>
              <a:t>An Important positive  result was that within a few months IMEC, a Belgium based microelectronics R&amp;D group that also supports ASIC fabrication </a:t>
            </a:r>
            <a:r>
              <a:rPr lang="en-US" sz="1800" b="1" dirty="0" err="1">
                <a:solidFill>
                  <a:schemeClr val="accent1"/>
                </a:solidFill>
              </a:rPr>
              <a:t>brokeraging</a:t>
            </a:r>
            <a:r>
              <a:rPr lang="en-US" sz="1800" b="1" dirty="0">
                <a:solidFill>
                  <a:schemeClr val="accent1"/>
                </a:solidFill>
              </a:rPr>
              <a:t> services approached many US HEP groups to offer support for access to TSMC technology nodes at 180 through to 65nm.   </a:t>
            </a:r>
          </a:p>
          <a:p>
            <a:pPr marL="0" indent="0">
              <a:buNone/>
            </a:pPr>
            <a:r>
              <a:rPr lang="en-US" sz="1800" b="1" dirty="0">
                <a:solidFill>
                  <a:schemeClr val="accent5">
                    <a:lumMod val="75000"/>
                  </a:schemeClr>
                </a:solidFill>
              </a:rPr>
              <a:t>It appears that there are currently NO US commercial based ASIC fab companies       that participate in supporting US HEP research initiatives. </a:t>
            </a:r>
          </a:p>
          <a:p>
            <a:r>
              <a:rPr lang="en-US" sz="1800" b="1" dirty="0">
                <a:solidFill>
                  <a:schemeClr val="accent1"/>
                </a:solidFill>
              </a:rPr>
              <a:t> It would be quite helpful  to have funding and logistical support  from DOE and other government Agencies to encourage US IC foundries to help with US research work in areas where custom IC’s can lead to breakthrough discoveries.  </a:t>
            </a:r>
            <a:endParaRPr lang="en-US" sz="1800" dirty="0">
              <a:solidFill>
                <a:schemeClr val="accent1"/>
              </a:solidFill>
            </a:endParaRPr>
          </a:p>
        </p:txBody>
      </p:sp>
      <p:sp>
        <p:nvSpPr>
          <p:cNvPr id="4" name="Footer Placeholder 3"/>
          <p:cNvSpPr>
            <a:spLocks noGrp="1"/>
          </p:cNvSpPr>
          <p:nvPr>
            <p:ph type="ftr" sz="quarter" idx="11"/>
          </p:nvPr>
        </p:nvSpPr>
        <p:spPr/>
        <p:txBody>
          <a:bodyPr/>
          <a:lstStyle/>
          <a:p>
            <a:r>
              <a:rPr lang="en-US"/>
              <a:t>BRN ASICs &amp; Readout  2019 presentation</a:t>
            </a:r>
          </a:p>
        </p:txBody>
      </p:sp>
      <p:sp>
        <p:nvSpPr>
          <p:cNvPr id="5" name="Slide Number Placeholder 4"/>
          <p:cNvSpPr>
            <a:spLocks noGrp="1"/>
          </p:cNvSpPr>
          <p:nvPr>
            <p:ph type="sldNum" sz="quarter" idx="12"/>
          </p:nvPr>
        </p:nvSpPr>
        <p:spPr/>
        <p:txBody>
          <a:bodyPr/>
          <a:lstStyle/>
          <a:p>
            <a:fld id="{06DBB188-D4AE-48D9-930F-F5BC207FB079}" type="slidenum">
              <a:rPr lang="en-US" smtClean="0"/>
              <a:t>5</a:t>
            </a:fld>
            <a:endParaRPr lang="en-US"/>
          </a:p>
        </p:txBody>
      </p:sp>
    </p:spTree>
    <p:extLst>
      <p:ext uri="{BB962C8B-B14F-4D97-AF65-F5344CB8AC3E}">
        <p14:creationId xmlns:p14="http://schemas.microsoft.com/office/powerpoint/2010/main" val="15829408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5131" y="242994"/>
            <a:ext cx="9404723" cy="663018"/>
          </a:xfrm>
        </p:spPr>
        <p:txBody>
          <a:bodyPr/>
          <a:lstStyle/>
          <a:p>
            <a:r>
              <a:rPr lang="en-US" sz="3600" dirty="0">
                <a:solidFill>
                  <a:schemeClr val="accent6">
                    <a:lumMod val="20000"/>
                    <a:lumOff val="80000"/>
                  </a:schemeClr>
                </a:solidFill>
              </a:rPr>
              <a:t>Long Term Needs</a:t>
            </a:r>
          </a:p>
        </p:txBody>
      </p:sp>
      <p:sp>
        <p:nvSpPr>
          <p:cNvPr id="3" name="Content Placeholder 2"/>
          <p:cNvSpPr>
            <a:spLocks noGrp="1"/>
          </p:cNvSpPr>
          <p:nvPr>
            <p:ph idx="1"/>
          </p:nvPr>
        </p:nvSpPr>
        <p:spPr>
          <a:xfrm>
            <a:off x="889234" y="1063416"/>
            <a:ext cx="9446528" cy="5184984"/>
          </a:xfrm>
          <a:solidFill>
            <a:schemeClr val="accent3">
              <a:lumMod val="40000"/>
              <a:lumOff val="60000"/>
            </a:schemeClr>
          </a:solidFill>
        </p:spPr>
        <p:txBody>
          <a:bodyPr>
            <a:normAutofit lnSpcReduction="10000"/>
          </a:bodyPr>
          <a:lstStyle/>
          <a:p>
            <a:pPr marL="0" indent="0">
              <a:buNone/>
            </a:pPr>
            <a:r>
              <a:rPr lang="en-US" b="1" dirty="0">
                <a:solidFill>
                  <a:schemeClr val="accent1"/>
                </a:solidFill>
              </a:rPr>
              <a:t>Multi-Institution Agreements</a:t>
            </a:r>
          </a:p>
          <a:p>
            <a:pPr marL="0" indent="0">
              <a:buNone/>
            </a:pPr>
            <a:r>
              <a:rPr lang="en-US" b="1" dirty="0">
                <a:solidFill>
                  <a:schemeClr val="accent5">
                    <a:lumMod val="75000"/>
                  </a:schemeClr>
                </a:solidFill>
              </a:rPr>
              <a:t>HEP ASICs have evolved to require high channel counts and broad functionality approaching  Systems on a Chip  </a:t>
            </a:r>
            <a:r>
              <a:rPr lang="en-US" b="1" dirty="0" err="1">
                <a:solidFill>
                  <a:schemeClr val="accent5">
                    <a:lumMod val="75000"/>
                  </a:schemeClr>
                </a:solidFill>
              </a:rPr>
              <a:t>SoC</a:t>
            </a:r>
            <a:r>
              <a:rPr lang="en-US" b="1" dirty="0">
                <a:solidFill>
                  <a:schemeClr val="accent5">
                    <a:lumMod val="75000"/>
                  </a:schemeClr>
                </a:solidFill>
              </a:rPr>
              <a:t> complexity. </a:t>
            </a:r>
          </a:p>
          <a:p>
            <a:pPr lvl="1"/>
            <a:r>
              <a:rPr lang="en-US" b="1" dirty="0">
                <a:solidFill>
                  <a:schemeClr val="accent1"/>
                </a:solidFill>
              </a:rPr>
              <a:t>Require coordinated effort of a broad range of Experts.  Resulting in the need for a large multi-institutional team.   This worked for  RD53b  BUT</a:t>
            </a:r>
          </a:p>
          <a:p>
            <a:pPr lvl="1"/>
            <a:r>
              <a:rPr lang="en-US" b="1" dirty="0">
                <a:solidFill>
                  <a:schemeClr val="accent1"/>
                </a:solidFill>
              </a:rPr>
              <a:t>There is currently NO similar model for this kind of design team in the US.</a:t>
            </a:r>
          </a:p>
          <a:p>
            <a:pPr lvl="1"/>
            <a:r>
              <a:rPr lang="en-US" b="1" dirty="0">
                <a:solidFill>
                  <a:schemeClr val="accent1"/>
                </a:solidFill>
              </a:rPr>
              <a:t>Collaboration on designs is a non starter if our NDA agreements don’t allow sharing as  with the  CERN  “frame contract”  </a:t>
            </a:r>
          </a:p>
          <a:p>
            <a:r>
              <a:rPr lang="en-US" b="1" dirty="0">
                <a:solidFill>
                  <a:schemeClr val="accent1"/>
                </a:solidFill>
              </a:rPr>
              <a:t>IMEC was chosen by CERN to negotiate the successful TSMC 65nm multi-institutional contract and </a:t>
            </a:r>
            <a:r>
              <a:rPr lang="en-US" b="1" i="1" u="sng" dirty="0">
                <a:solidFill>
                  <a:schemeClr val="accent1"/>
                </a:solidFill>
              </a:rPr>
              <a:t>we learned recently</a:t>
            </a:r>
            <a:r>
              <a:rPr lang="en-US" b="1" dirty="0">
                <a:solidFill>
                  <a:schemeClr val="accent1"/>
                </a:solidFill>
              </a:rPr>
              <a:t> IMEC would consider pursuing a similar agreement with  US institutions. </a:t>
            </a:r>
          </a:p>
          <a:p>
            <a:pPr marL="0" indent="0">
              <a:buNone/>
            </a:pPr>
            <a:r>
              <a:rPr lang="en-US" b="1" dirty="0">
                <a:solidFill>
                  <a:schemeClr val="accent1"/>
                </a:solidFill>
                <a:sym typeface="Wingdings" panose="05000000000000000000" pitchFamily="2" charset="2"/>
              </a:rPr>
              <a:t>  </a:t>
            </a:r>
            <a:r>
              <a:rPr lang="en-US" b="1" dirty="0">
                <a:solidFill>
                  <a:schemeClr val="accent1"/>
                </a:solidFill>
              </a:rPr>
              <a:t>We need to Prioritize finding and supporting a third party intermediary     ( like IMEC) to negotiate a multi-institutional  contract between US institutions and </a:t>
            </a:r>
            <a:r>
              <a:rPr lang="en-US" b="1" dirty="0" err="1">
                <a:solidFill>
                  <a:schemeClr val="accent1"/>
                </a:solidFill>
              </a:rPr>
              <a:t>and</a:t>
            </a:r>
            <a:r>
              <a:rPr lang="en-US" b="1" dirty="0">
                <a:solidFill>
                  <a:schemeClr val="accent1"/>
                </a:solidFill>
              </a:rPr>
              <a:t> one or more  diverse foundries like TSMC.     </a:t>
            </a:r>
          </a:p>
          <a:p>
            <a:pPr marL="457200" lvl="1" indent="0">
              <a:buNone/>
            </a:pPr>
            <a:r>
              <a:rPr lang="en-US" dirty="0">
                <a:solidFill>
                  <a:schemeClr val="accent1"/>
                </a:solidFill>
              </a:rPr>
              <a:t> </a:t>
            </a:r>
          </a:p>
        </p:txBody>
      </p:sp>
      <p:sp>
        <p:nvSpPr>
          <p:cNvPr id="4" name="Footer Placeholder 3"/>
          <p:cNvSpPr>
            <a:spLocks noGrp="1"/>
          </p:cNvSpPr>
          <p:nvPr>
            <p:ph type="ftr" sz="quarter" idx="11"/>
          </p:nvPr>
        </p:nvSpPr>
        <p:spPr/>
        <p:txBody>
          <a:bodyPr/>
          <a:lstStyle/>
          <a:p>
            <a:r>
              <a:rPr lang="en-US"/>
              <a:t>BRN ASICs &amp; Readout  2019 presentation</a:t>
            </a:r>
          </a:p>
        </p:txBody>
      </p:sp>
      <p:sp>
        <p:nvSpPr>
          <p:cNvPr id="5" name="Slide Number Placeholder 4"/>
          <p:cNvSpPr>
            <a:spLocks noGrp="1"/>
          </p:cNvSpPr>
          <p:nvPr>
            <p:ph type="sldNum" sz="quarter" idx="12"/>
          </p:nvPr>
        </p:nvSpPr>
        <p:spPr/>
        <p:txBody>
          <a:bodyPr/>
          <a:lstStyle/>
          <a:p>
            <a:fld id="{06DBB188-D4AE-48D9-930F-F5BC207FB079}" type="slidenum">
              <a:rPr lang="en-US" smtClean="0"/>
              <a:t>6</a:t>
            </a:fld>
            <a:endParaRPr lang="en-US"/>
          </a:p>
        </p:txBody>
      </p:sp>
    </p:spTree>
    <p:extLst>
      <p:ext uri="{BB962C8B-B14F-4D97-AF65-F5344CB8AC3E}">
        <p14:creationId xmlns:p14="http://schemas.microsoft.com/office/powerpoint/2010/main" val="8948035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5131" y="242993"/>
            <a:ext cx="9404723" cy="855965"/>
          </a:xfrm>
        </p:spPr>
        <p:txBody>
          <a:bodyPr/>
          <a:lstStyle/>
          <a:p>
            <a:r>
              <a:rPr lang="en-US" dirty="0"/>
              <a:t>Important Technical Development to Enable Breakthrough Innovation</a:t>
            </a:r>
          </a:p>
        </p:txBody>
      </p:sp>
      <p:sp>
        <p:nvSpPr>
          <p:cNvPr id="3" name="Content Placeholder 2"/>
          <p:cNvSpPr>
            <a:spLocks noGrp="1"/>
          </p:cNvSpPr>
          <p:nvPr>
            <p:ph idx="1"/>
          </p:nvPr>
        </p:nvSpPr>
        <p:spPr>
          <a:xfrm>
            <a:off x="906012" y="1979802"/>
            <a:ext cx="9143842" cy="4302154"/>
          </a:xfrm>
          <a:solidFill>
            <a:schemeClr val="accent3">
              <a:lumMod val="40000"/>
              <a:lumOff val="60000"/>
            </a:schemeClr>
          </a:solidFill>
        </p:spPr>
        <p:txBody>
          <a:bodyPr/>
          <a:lstStyle/>
          <a:p>
            <a:endParaRPr lang="en-US" b="1" dirty="0">
              <a:solidFill>
                <a:schemeClr val="accent1"/>
              </a:solidFill>
            </a:endParaRPr>
          </a:p>
          <a:p>
            <a:endParaRPr lang="en-US" b="1" dirty="0">
              <a:solidFill>
                <a:schemeClr val="accent1"/>
              </a:solidFill>
            </a:endParaRPr>
          </a:p>
          <a:p>
            <a:r>
              <a:rPr lang="en-US" b="1" dirty="0">
                <a:solidFill>
                  <a:schemeClr val="accent1"/>
                </a:solidFill>
              </a:rPr>
              <a:t>Enabling NEW ASIC  Functionalities of Common Interest </a:t>
            </a:r>
          </a:p>
          <a:p>
            <a:endParaRPr lang="en-US" b="1" dirty="0">
              <a:solidFill>
                <a:schemeClr val="accent1"/>
              </a:solidFill>
            </a:endParaRPr>
          </a:p>
          <a:p>
            <a:r>
              <a:rPr lang="en-US" b="1" dirty="0">
                <a:solidFill>
                  <a:schemeClr val="accent1"/>
                </a:solidFill>
              </a:rPr>
              <a:t>Areas of Interest</a:t>
            </a:r>
            <a:r>
              <a:rPr lang="en-US" dirty="0">
                <a:solidFill>
                  <a:schemeClr val="accent1"/>
                </a:solidFill>
              </a:rPr>
              <a:t> </a:t>
            </a:r>
            <a:r>
              <a:rPr lang="en-US" b="1" dirty="0">
                <a:solidFill>
                  <a:schemeClr val="accent1"/>
                </a:solidFill>
              </a:rPr>
              <a:t>for</a:t>
            </a:r>
            <a:r>
              <a:rPr lang="en-US" dirty="0">
                <a:solidFill>
                  <a:schemeClr val="accent1"/>
                </a:solidFill>
              </a:rPr>
              <a:t> </a:t>
            </a:r>
            <a:r>
              <a:rPr lang="en-US" b="1" dirty="0">
                <a:solidFill>
                  <a:schemeClr val="accent1"/>
                </a:solidFill>
              </a:rPr>
              <a:t>Priority Support for potential Breakthrough</a:t>
            </a:r>
            <a:endParaRPr lang="en-US" dirty="0">
              <a:solidFill>
                <a:schemeClr val="accent1"/>
              </a:solidFill>
            </a:endParaRPr>
          </a:p>
        </p:txBody>
      </p:sp>
      <p:sp>
        <p:nvSpPr>
          <p:cNvPr id="4" name="Footer Placeholder 3"/>
          <p:cNvSpPr>
            <a:spLocks noGrp="1"/>
          </p:cNvSpPr>
          <p:nvPr>
            <p:ph type="ftr" sz="quarter" idx="11"/>
          </p:nvPr>
        </p:nvSpPr>
        <p:spPr/>
        <p:txBody>
          <a:bodyPr/>
          <a:lstStyle/>
          <a:p>
            <a:r>
              <a:rPr lang="en-US"/>
              <a:t>BRN ASICs &amp; Readout  2019 presentation</a:t>
            </a:r>
          </a:p>
        </p:txBody>
      </p:sp>
      <p:sp>
        <p:nvSpPr>
          <p:cNvPr id="5" name="Slide Number Placeholder 4"/>
          <p:cNvSpPr>
            <a:spLocks noGrp="1"/>
          </p:cNvSpPr>
          <p:nvPr>
            <p:ph type="sldNum" sz="quarter" idx="12"/>
          </p:nvPr>
        </p:nvSpPr>
        <p:spPr/>
        <p:txBody>
          <a:bodyPr/>
          <a:lstStyle/>
          <a:p>
            <a:fld id="{06DBB188-D4AE-48D9-930F-F5BC207FB079}" type="slidenum">
              <a:rPr lang="en-US" smtClean="0"/>
              <a:t>7</a:t>
            </a:fld>
            <a:endParaRPr lang="en-US"/>
          </a:p>
        </p:txBody>
      </p:sp>
    </p:spTree>
    <p:extLst>
      <p:ext uri="{BB962C8B-B14F-4D97-AF65-F5344CB8AC3E}">
        <p14:creationId xmlns:p14="http://schemas.microsoft.com/office/powerpoint/2010/main" val="18315784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5131" y="242993"/>
            <a:ext cx="9404723" cy="855965"/>
          </a:xfrm>
        </p:spPr>
        <p:txBody>
          <a:bodyPr/>
          <a:lstStyle/>
          <a:p>
            <a:r>
              <a:rPr lang="en-US" dirty="0"/>
              <a:t>Important Technical Developments</a:t>
            </a:r>
          </a:p>
        </p:txBody>
      </p:sp>
      <p:sp>
        <p:nvSpPr>
          <p:cNvPr id="3" name="Content Placeholder 2"/>
          <p:cNvSpPr>
            <a:spLocks noGrp="1"/>
          </p:cNvSpPr>
          <p:nvPr>
            <p:ph idx="1"/>
          </p:nvPr>
        </p:nvSpPr>
        <p:spPr>
          <a:xfrm>
            <a:off x="728420" y="1560352"/>
            <a:ext cx="9321434" cy="4721604"/>
          </a:xfrm>
          <a:solidFill>
            <a:schemeClr val="accent3">
              <a:lumMod val="40000"/>
              <a:lumOff val="60000"/>
            </a:schemeClr>
          </a:solidFill>
        </p:spPr>
        <p:txBody>
          <a:bodyPr>
            <a:normAutofit/>
          </a:bodyPr>
          <a:lstStyle/>
          <a:p>
            <a:pPr marL="0" indent="0">
              <a:buNone/>
            </a:pPr>
            <a:r>
              <a:rPr lang="en-US" b="1" dirty="0">
                <a:solidFill>
                  <a:schemeClr val="accent1"/>
                </a:solidFill>
              </a:rPr>
              <a:t>Reduced Radiation Sensitivity Techniques and Technology</a:t>
            </a:r>
            <a:endParaRPr lang="en-US" dirty="0">
              <a:solidFill>
                <a:schemeClr val="accent1"/>
              </a:solidFill>
            </a:endParaRPr>
          </a:p>
          <a:p>
            <a:pPr marL="0" indent="0">
              <a:buNone/>
            </a:pPr>
            <a:r>
              <a:rPr lang="en-US" b="1" dirty="0">
                <a:solidFill>
                  <a:schemeClr val="accent5">
                    <a:lumMod val="75000"/>
                  </a:schemeClr>
                </a:solidFill>
              </a:rPr>
              <a:t>Extreme Track Density and high collision rates for inner detector trackers already lead to total dose radiation level requirements above 500MRad. Radiation requirements will grow as higher energy high luminosity machines are developed for future colliders.  </a:t>
            </a:r>
          </a:p>
          <a:p>
            <a:r>
              <a:rPr lang="en-US" b="1" dirty="0">
                <a:solidFill>
                  <a:schemeClr val="accent1"/>
                </a:solidFill>
              </a:rPr>
              <a:t>A near term </a:t>
            </a:r>
            <a:r>
              <a:rPr lang="en-US" b="1" dirty="0">
                <a:solidFill>
                  <a:schemeClr val="accent5">
                    <a:lumMod val="75000"/>
                  </a:schemeClr>
                </a:solidFill>
              </a:rPr>
              <a:t>PRD-</a:t>
            </a:r>
            <a:r>
              <a:rPr lang="en-US" b="1" dirty="0">
                <a:solidFill>
                  <a:schemeClr val="accent1"/>
                </a:solidFill>
              </a:rPr>
              <a:t> </a:t>
            </a:r>
            <a:r>
              <a:rPr lang="en-US" b="1" dirty="0">
                <a:solidFill>
                  <a:schemeClr val="accent5">
                    <a:lumMod val="75000"/>
                  </a:schemeClr>
                </a:solidFill>
              </a:rPr>
              <a:t>explore total ionizing dose, bulk damage, SEE and SEU sensitivities in 28nm technology.  </a:t>
            </a:r>
            <a:r>
              <a:rPr lang="en-US" b="1" dirty="0">
                <a:solidFill>
                  <a:schemeClr val="accent1"/>
                </a:solidFill>
              </a:rPr>
              <a:t>This could be helpful in finding a suitable technology to replace the 65nm technology presently used in the </a:t>
            </a:r>
            <a:r>
              <a:rPr lang="en-US" b="1" i="1" dirty="0">
                <a:solidFill>
                  <a:schemeClr val="accent1"/>
                </a:solidFill>
              </a:rPr>
              <a:t>ATLAS</a:t>
            </a:r>
            <a:r>
              <a:rPr lang="en-US" b="1" dirty="0">
                <a:solidFill>
                  <a:schemeClr val="accent1"/>
                </a:solidFill>
              </a:rPr>
              <a:t> and </a:t>
            </a:r>
            <a:r>
              <a:rPr lang="en-US" b="1" i="1" dirty="0">
                <a:solidFill>
                  <a:schemeClr val="accent1"/>
                </a:solidFill>
              </a:rPr>
              <a:t>CMS</a:t>
            </a:r>
            <a:r>
              <a:rPr lang="en-US" b="1" dirty="0">
                <a:solidFill>
                  <a:schemeClr val="accent1"/>
                </a:solidFill>
              </a:rPr>
              <a:t> pixel trackers and eliminate a need for further replacement of these trackers for the duration of the HL-LHC runs. </a:t>
            </a:r>
          </a:p>
          <a:p>
            <a:r>
              <a:rPr lang="en-US" b="1" dirty="0">
                <a:solidFill>
                  <a:schemeClr val="accent1"/>
                </a:solidFill>
              </a:rPr>
              <a:t>A  future </a:t>
            </a:r>
            <a:r>
              <a:rPr lang="en-US" b="1" dirty="0">
                <a:solidFill>
                  <a:schemeClr val="accent5">
                    <a:lumMod val="75000"/>
                  </a:schemeClr>
                </a:solidFill>
              </a:rPr>
              <a:t>PRD-</a:t>
            </a:r>
            <a:r>
              <a:rPr lang="en-US" b="1" dirty="0">
                <a:solidFill>
                  <a:schemeClr val="accent1"/>
                </a:solidFill>
              </a:rPr>
              <a:t> </a:t>
            </a:r>
            <a:r>
              <a:rPr lang="en-US" b="1" dirty="0">
                <a:solidFill>
                  <a:schemeClr val="accent5">
                    <a:lumMod val="75000"/>
                  </a:schemeClr>
                </a:solidFill>
              </a:rPr>
              <a:t>develop a better understanding and improved predictability of the radiation tolerance of  HEP accessible ASIC technologies.  </a:t>
            </a:r>
          </a:p>
          <a:p>
            <a:endParaRPr lang="en-US" b="1" dirty="0">
              <a:solidFill>
                <a:schemeClr val="accent1"/>
              </a:solidFill>
            </a:endParaRPr>
          </a:p>
          <a:p>
            <a:endParaRPr lang="en-US" b="1" dirty="0">
              <a:solidFill>
                <a:schemeClr val="accent1"/>
              </a:solidFill>
            </a:endParaRPr>
          </a:p>
          <a:p>
            <a:endParaRPr lang="en-US" b="1" dirty="0">
              <a:solidFill>
                <a:schemeClr val="accent1"/>
              </a:solidFill>
            </a:endParaRPr>
          </a:p>
          <a:p>
            <a:endParaRPr lang="en-US" b="1" dirty="0">
              <a:solidFill>
                <a:schemeClr val="accent1"/>
              </a:solidFill>
            </a:endParaRPr>
          </a:p>
        </p:txBody>
      </p:sp>
      <p:sp>
        <p:nvSpPr>
          <p:cNvPr id="4" name="Footer Placeholder 3"/>
          <p:cNvSpPr>
            <a:spLocks noGrp="1"/>
          </p:cNvSpPr>
          <p:nvPr>
            <p:ph type="ftr" sz="quarter" idx="11"/>
          </p:nvPr>
        </p:nvSpPr>
        <p:spPr/>
        <p:txBody>
          <a:bodyPr/>
          <a:lstStyle/>
          <a:p>
            <a:r>
              <a:rPr lang="en-US"/>
              <a:t>BRN ASICs &amp; Readout  2019 presentation</a:t>
            </a:r>
            <a:endParaRPr lang="en-US" dirty="0"/>
          </a:p>
        </p:txBody>
      </p:sp>
      <p:sp>
        <p:nvSpPr>
          <p:cNvPr id="5" name="Slide Number Placeholder 4"/>
          <p:cNvSpPr>
            <a:spLocks noGrp="1"/>
          </p:cNvSpPr>
          <p:nvPr>
            <p:ph type="sldNum" sz="quarter" idx="12"/>
          </p:nvPr>
        </p:nvSpPr>
        <p:spPr/>
        <p:txBody>
          <a:bodyPr/>
          <a:lstStyle/>
          <a:p>
            <a:fld id="{06DBB188-D4AE-48D9-930F-F5BC207FB079}" type="slidenum">
              <a:rPr lang="en-US" smtClean="0"/>
              <a:t>8</a:t>
            </a:fld>
            <a:endParaRPr lang="en-US"/>
          </a:p>
        </p:txBody>
      </p:sp>
    </p:spTree>
    <p:extLst>
      <p:ext uri="{BB962C8B-B14F-4D97-AF65-F5344CB8AC3E}">
        <p14:creationId xmlns:p14="http://schemas.microsoft.com/office/powerpoint/2010/main" val="22452792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5129" y="77408"/>
            <a:ext cx="9404723" cy="855965"/>
          </a:xfrm>
        </p:spPr>
        <p:txBody>
          <a:bodyPr/>
          <a:lstStyle/>
          <a:p>
            <a:r>
              <a:rPr lang="en-US" dirty="0"/>
              <a:t>Important Technical Developments</a:t>
            </a:r>
          </a:p>
        </p:txBody>
      </p:sp>
      <p:sp>
        <p:nvSpPr>
          <p:cNvPr id="3" name="Content Placeholder 2"/>
          <p:cNvSpPr>
            <a:spLocks noGrp="1"/>
          </p:cNvSpPr>
          <p:nvPr>
            <p:ph idx="1"/>
          </p:nvPr>
        </p:nvSpPr>
        <p:spPr>
          <a:xfrm>
            <a:off x="728420" y="1644242"/>
            <a:ext cx="9321434" cy="4721604"/>
          </a:xfrm>
          <a:solidFill>
            <a:schemeClr val="accent3">
              <a:lumMod val="40000"/>
              <a:lumOff val="60000"/>
            </a:schemeClr>
          </a:solidFill>
        </p:spPr>
        <p:txBody>
          <a:bodyPr>
            <a:normAutofit/>
          </a:bodyPr>
          <a:lstStyle/>
          <a:p>
            <a:pPr marL="0" indent="0">
              <a:buNone/>
            </a:pPr>
            <a:r>
              <a:rPr lang="en-US" b="1" dirty="0">
                <a:solidFill>
                  <a:schemeClr val="accent1"/>
                </a:solidFill>
              </a:rPr>
              <a:t>On-Detector Processing for Low-Power, High-Performance Sensor Readout</a:t>
            </a:r>
          </a:p>
          <a:p>
            <a:pPr marL="0" indent="0">
              <a:buNone/>
            </a:pPr>
            <a:r>
              <a:rPr lang="en-US" b="1" dirty="0">
                <a:solidFill>
                  <a:schemeClr val="accent5">
                    <a:lumMod val="75000"/>
                  </a:schemeClr>
                </a:solidFill>
              </a:rPr>
              <a:t>Significant gains in data reduction are possible utilizing reconfigurable logic as witnessed by the high growth of FPGA processing.  </a:t>
            </a:r>
          </a:p>
          <a:p>
            <a:r>
              <a:rPr lang="en-US" b="1" dirty="0">
                <a:solidFill>
                  <a:schemeClr val="accent1"/>
                </a:solidFill>
              </a:rPr>
              <a:t>Implementing open source RISC-V processors in next Generation ASICs</a:t>
            </a:r>
          </a:p>
          <a:p>
            <a:pPr lvl="1"/>
            <a:r>
              <a:rPr lang="en-US" b="1" dirty="0">
                <a:solidFill>
                  <a:schemeClr val="accent1"/>
                </a:solidFill>
              </a:rPr>
              <a:t>Allows reconfigurable processing using C code instead of  Verilog code.  More familiar to the physics community. </a:t>
            </a:r>
          </a:p>
          <a:p>
            <a:pPr lvl="1"/>
            <a:r>
              <a:rPr lang="en-US" b="1" dirty="0">
                <a:solidFill>
                  <a:schemeClr val="accent1"/>
                </a:solidFill>
              </a:rPr>
              <a:t>Likely result is more abstracted information from the front end</a:t>
            </a:r>
          </a:p>
          <a:p>
            <a:pPr lvl="1"/>
            <a:r>
              <a:rPr lang="en-US" b="1" dirty="0">
                <a:solidFill>
                  <a:schemeClr val="accent1"/>
                </a:solidFill>
              </a:rPr>
              <a:t>Large savings per channel in power and off detector bandwidth.</a:t>
            </a:r>
          </a:p>
          <a:p>
            <a:pPr lvl="1"/>
            <a:endParaRPr lang="en-US" b="1" dirty="0">
              <a:solidFill>
                <a:schemeClr val="accent1"/>
              </a:solidFill>
            </a:endParaRPr>
          </a:p>
          <a:p>
            <a:r>
              <a:rPr lang="en-US" b="1" dirty="0">
                <a:solidFill>
                  <a:schemeClr val="accent5">
                    <a:lumMod val="75000"/>
                  </a:schemeClr>
                </a:solidFill>
              </a:rPr>
              <a:t>PRD  -  Develop &amp; share a RISC–V instruction set to enable to reach down into the detector. </a:t>
            </a:r>
            <a:r>
              <a:rPr lang="en-US" b="1" dirty="0">
                <a:solidFill>
                  <a:schemeClr val="accent1"/>
                </a:solidFill>
              </a:rPr>
              <a:t> This can Leading to a huge reduction of power and bandwidth per channel. </a:t>
            </a:r>
          </a:p>
          <a:p>
            <a:pPr marL="0" indent="0">
              <a:buNone/>
            </a:pPr>
            <a:endParaRPr lang="en-US" b="1" dirty="0">
              <a:solidFill>
                <a:schemeClr val="accent1"/>
              </a:solidFill>
            </a:endParaRPr>
          </a:p>
        </p:txBody>
      </p:sp>
      <p:sp>
        <p:nvSpPr>
          <p:cNvPr id="4" name="Footer Placeholder 3"/>
          <p:cNvSpPr>
            <a:spLocks noGrp="1"/>
          </p:cNvSpPr>
          <p:nvPr>
            <p:ph type="ftr" sz="quarter" idx="11"/>
          </p:nvPr>
        </p:nvSpPr>
        <p:spPr/>
        <p:txBody>
          <a:bodyPr/>
          <a:lstStyle/>
          <a:p>
            <a:r>
              <a:rPr lang="en-US"/>
              <a:t>BRN ASICs &amp; Readout  2019 presentation</a:t>
            </a:r>
            <a:endParaRPr lang="en-US" dirty="0"/>
          </a:p>
        </p:txBody>
      </p:sp>
      <p:sp>
        <p:nvSpPr>
          <p:cNvPr id="5" name="Slide Number Placeholder 4"/>
          <p:cNvSpPr>
            <a:spLocks noGrp="1"/>
          </p:cNvSpPr>
          <p:nvPr>
            <p:ph type="sldNum" sz="quarter" idx="12"/>
          </p:nvPr>
        </p:nvSpPr>
        <p:spPr/>
        <p:txBody>
          <a:bodyPr/>
          <a:lstStyle/>
          <a:p>
            <a:fld id="{06DBB188-D4AE-48D9-930F-F5BC207FB079}" type="slidenum">
              <a:rPr lang="en-US" smtClean="0"/>
              <a:t>9</a:t>
            </a:fld>
            <a:endParaRPr lang="en-US"/>
          </a:p>
        </p:txBody>
      </p:sp>
      <p:sp>
        <p:nvSpPr>
          <p:cNvPr id="6" name="TextBox 5"/>
          <p:cNvSpPr txBox="1"/>
          <p:nvPr/>
        </p:nvSpPr>
        <p:spPr>
          <a:xfrm>
            <a:off x="247173" y="828832"/>
            <a:ext cx="10142289" cy="646331"/>
          </a:xfrm>
          <a:prstGeom prst="rect">
            <a:avLst/>
          </a:prstGeom>
          <a:noFill/>
        </p:spPr>
        <p:txBody>
          <a:bodyPr wrap="square" rtlCol="0">
            <a:spAutoFit/>
          </a:bodyPr>
          <a:lstStyle/>
          <a:p>
            <a:pPr algn="ctr"/>
            <a:r>
              <a:rPr lang="en-US" dirty="0"/>
              <a:t>  “</a:t>
            </a:r>
            <a:r>
              <a:rPr lang="en-US" i="1" dirty="0">
                <a:solidFill>
                  <a:schemeClr val="accent1">
                    <a:lumMod val="40000"/>
                    <a:lumOff val="60000"/>
                  </a:schemeClr>
                </a:solidFill>
              </a:rPr>
              <a:t>Off &amp; On</a:t>
            </a:r>
            <a:r>
              <a:rPr lang="en-US" dirty="0"/>
              <a:t>”  Detector synergistic planning will result in orders of magnitude </a:t>
            </a:r>
          </a:p>
          <a:p>
            <a:pPr algn="ctr"/>
            <a:r>
              <a:rPr lang="en-US" dirty="0"/>
              <a:t>performance improvement:  Lower Power/data transfer rates</a:t>
            </a:r>
          </a:p>
        </p:txBody>
      </p:sp>
    </p:spTree>
    <p:extLst>
      <p:ext uri="{BB962C8B-B14F-4D97-AF65-F5344CB8AC3E}">
        <p14:creationId xmlns:p14="http://schemas.microsoft.com/office/powerpoint/2010/main" val="76007104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Template>
  <TotalTime>1542</TotalTime>
  <Words>2043</Words>
  <Application>Microsoft Macintosh PowerPoint</Application>
  <PresentationFormat>Widescreen</PresentationFormat>
  <Paragraphs>232</Paragraphs>
  <Slides>21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21</vt:i4>
      </vt:variant>
    </vt:vector>
  </HeadingPairs>
  <TitlesOfParts>
    <vt:vector size="28" baseType="lpstr">
      <vt:lpstr>Arial</vt:lpstr>
      <vt:lpstr>Calibri</vt:lpstr>
      <vt:lpstr>Century Gothic</vt:lpstr>
      <vt:lpstr>Helvetica Neue Bold Condensed</vt:lpstr>
      <vt:lpstr>Wingdings</vt:lpstr>
      <vt:lpstr>Wingdings 3</vt:lpstr>
      <vt:lpstr>Ion</vt:lpstr>
      <vt:lpstr>ASICs  and Readout  Basic Research Needs for Future Experimental HEP Detectors</vt:lpstr>
      <vt:lpstr>ASICs and Readout  input  </vt:lpstr>
      <vt:lpstr>Long Term Needs to Maintain IC Development and Implementation</vt:lpstr>
      <vt:lpstr>Long Term Needs</vt:lpstr>
      <vt:lpstr>Long Term Needs</vt:lpstr>
      <vt:lpstr>Long Term Needs</vt:lpstr>
      <vt:lpstr>Important Technical Development to Enable Breakthrough Innovation</vt:lpstr>
      <vt:lpstr>Important Technical Developments</vt:lpstr>
      <vt:lpstr>Important Technical Developments</vt:lpstr>
      <vt:lpstr>RISC-V</vt:lpstr>
      <vt:lpstr>Matching Machine to Algorithm</vt:lpstr>
      <vt:lpstr>Custom Instruction : FFTAccel</vt:lpstr>
      <vt:lpstr>Important Technical Development</vt:lpstr>
      <vt:lpstr>Important Technical Development</vt:lpstr>
      <vt:lpstr>Important Technical Development</vt:lpstr>
      <vt:lpstr>Important Technical Developments</vt:lpstr>
      <vt:lpstr>Important Technical Development</vt:lpstr>
      <vt:lpstr>Important Technical Development</vt:lpstr>
      <vt:lpstr>Important Technical Development</vt:lpstr>
      <vt:lpstr>Important Technical Development</vt:lpstr>
      <vt:lpstr>Summary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ASICs  and Readout  Basic Research Needs for  Future Experimental HEP Detectors</dc:title>
  <dc:creator>Mitch</dc:creator>
  <cp:lastModifiedBy>Ian Shipsey</cp:lastModifiedBy>
  <cp:revision>74</cp:revision>
  <dcterms:created xsi:type="dcterms:W3CDTF">2019-12-07T19:00:06Z</dcterms:created>
  <dcterms:modified xsi:type="dcterms:W3CDTF">2019-12-11T18:48:14Z</dcterms:modified>
</cp:coreProperties>
</file>