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ppt/diagrams/data47.xml" ContentType="application/vnd.openxmlformats-officedocument.drawingml.diagramData+xml"/>
  <Override PartName="/ppt/diagrams/layout47.xml" ContentType="application/vnd.openxmlformats-officedocument.drawingml.diagramLayout+xml"/>
  <Override PartName="/ppt/diagrams/quickStyle47.xml" ContentType="application/vnd.openxmlformats-officedocument.drawingml.diagramStyle+xml"/>
  <Override PartName="/ppt/diagrams/colors47.xml" ContentType="application/vnd.openxmlformats-officedocument.drawingml.diagramColors+xml"/>
  <Override PartName="/ppt/diagrams/drawing47.xml" ContentType="application/vnd.ms-office.drawingml.diagramDrawing+xml"/>
  <Override PartName="/ppt/diagrams/data48.xml" ContentType="application/vnd.openxmlformats-officedocument.drawingml.diagramData+xml"/>
  <Override PartName="/ppt/diagrams/layout48.xml" ContentType="application/vnd.openxmlformats-officedocument.drawingml.diagramLayout+xml"/>
  <Override PartName="/ppt/diagrams/quickStyle48.xml" ContentType="application/vnd.openxmlformats-officedocument.drawingml.diagramStyle+xml"/>
  <Override PartName="/ppt/diagrams/colors48.xml" ContentType="application/vnd.openxmlformats-officedocument.drawingml.diagramColors+xml"/>
  <Override PartName="/ppt/diagrams/drawing48.xml" ContentType="application/vnd.ms-office.drawingml.diagramDrawing+xml"/>
  <Override PartName="/ppt/diagrams/data49.xml" ContentType="application/vnd.openxmlformats-officedocument.drawingml.diagramData+xml"/>
  <Override PartName="/ppt/diagrams/layout49.xml" ContentType="application/vnd.openxmlformats-officedocument.drawingml.diagramLayout+xml"/>
  <Override PartName="/ppt/diagrams/quickStyle49.xml" ContentType="application/vnd.openxmlformats-officedocument.drawingml.diagramStyle+xml"/>
  <Override PartName="/ppt/diagrams/colors49.xml" ContentType="application/vnd.openxmlformats-officedocument.drawingml.diagramColors+xml"/>
  <Override PartName="/ppt/diagrams/drawing49.xml" ContentType="application/vnd.ms-office.drawingml.diagramDrawing+xml"/>
  <Override PartName="/ppt/diagrams/data50.xml" ContentType="application/vnd.openxmlformats-officedocument.drawingml.diagramData+xml"/>
  <Override PartName="/ppt/diagrams/layout50.xml" ContentType="application/vnd.openxmlformats-officedocument.drawingml.diagramLayout+xml"/>
  <Override PartName="/ppt/diagrams/quickStyle50.xml" ContentType="application/vnd.openxmlformats-officedocument.drawingml.diagramStyle+xml"/>
  <Override PartName="/ppt/diagrams/colors50.xml" ContentType="application/vnd.openxmlformats-officedocument.drawingml.diagramColors+xml"/>
  <Override PartName="/ppt/diagrams/drawing50.xml" ContentType="application/vnd.ms-office.drawingml.diagramDrawing+xml"/>
  <Override PartName="/ppt/diagrams/data51.xml" ContentType="application/vnd.openxmlformats-officedocument.drawingml.diagramData+xml"/>
  <Override PartName="/ppt/diagrams/layout51.xml" ContentType="application/vnd.openxmlformats-officedocument.drawingml.diagramLayout+xml"/>
  <Override PartName="/ppt/diagrams/quickStyle51.xml" ContentType="application/vnd.openxmlformats-officedocument.drawingml.diagramStyle+xml"/>
  <Override PartName="/ppt/diagrams/colors51.xml" ContentType="application/vnd.openxmlformats-officedocument.drawingml.diagramColors+xml"/>
  <Override PartName="/ppt/diagrams/drawing5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66" r:id="rId4"/>
    <p:sldMasterId id="2147483795" r:id="rId5"/>
  </p:sldMasterIdLst>
  <p:notesMasterIdLst>
    <p:notesMasterId r:id="rId38"/>
  </p:notesMasterIdLst>
  <p:handoutMasterIdLst>
    <p:handoutMasterId r:id="rId39"/>
  </p:handoutMasterIdLst>
  <p:sldIdLst>
    <p:sldId id="4793" r:id="rId6"/>
    <p:sldId id="5145" r:id="rId7"/>
    <p:sldId id="5151" r:id="rId8"/>
    <p:sldId id="5209" r:id="rId9"/>
    <p:sldId id="5212" r:id="rId10"/>
    <p:sldId id="5228" r:id="rId11"/>
    <p:sldId id="5244" r:id="rId12"/>
    <p:sldId id="5229" r:id="rId13"/>
    <p:sldId id="5231" r:id="rId14"/>
    <p:sldId id="5220" r:id="rId15"/>
    <p:sldId id="5221" r:id="rId16"/>
    <p:sldId id="5213" r:id="rId17"/>
    <p:sldId id="5215" r:id="rId18"/>
    <p:sldId id="5222" r:id="rId19"/>
    <p:sldId id="4785" r:id="rId20"/>
    <p:sldId id="5167" r:id="rId21"/>
    <p:sldId id="5230" r:id="rId22"/>
    <p:sldId id="5233" r:id="rId23"/>
    <p:sldId id="5234" r:id="rId24"/>
    <p:sldId id="5235" r:id="rId25"/>
    <p:sldId id="5236" r:id="rId26"/>
    <p:sldId id="5238" r:id="rId27"/>
    <p:sldId id="5237" r:id="rId28"/>
    <p:sldId id="5239" r:id="rId29"/>
    <p:sldId id="5224" r:id="rId30"/>
    <p:sldId id="5245" r:id="rId31"/>
    <p:sldId id="5246" r:id="rId32"/>
    <p:sldId id="5240" r:id="rId33"/>
    <p:sldId id="5242" r:id="rId34"/>
    <p:sldId id="5241" r:id="rId35"/>
    <p:sldId id="5243" r:id="rId36"/>
    <p:sldId id="5219" r:id="rId37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  <a:srgbClr val="007600"/>
    <a:srgbClr val="004479"/>
    <a:srgbClr val="E1E40D"/>
    <a:srgbClr val="FCFF01"/>
    <a:srgbClr val="206C9E"/>
    <a:srgbClr val="C7C8C7"/>
    <a:srgbClr val="C9C8C9"/>
    <a:srgbClr val="000000"/>
    <a:srgbClr val="00AB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95" autoAdjust="0"/>
    <p:restoredTop sz="92626" autoAdjust="0"/>
  </p:normalViewPr>
  <p:slideViewPr>
    <p:cSldViewPr snapToGrid="0" showGuides="1">
      <p:cViewPr varScale="1">
        <p:scale>
          <a:sx n="93" d="100"/>
          <a:sy n="93" d="100"/>
        </p:scale>
        <p:origin x="216" y="6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heme" Target="theme/theme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tableStyles" Target="tableStyle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Key Challenge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Priority Research Direction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/>
            <a:t>Physics Objective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Science Impact  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 custLinFactY="100000" custLinFactNeighborY="11218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accent4">
            <a:hueOff val="0"/>
            <a:satOff val="0"/>
            <a:lumOff val="0"/>
            <a:alpha val="36000"/>
          </a:schemeClr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accent4">
            <a:hueOff val="0"/>
            <a:satOff val="0"/>
            <a:lumOff val="0"/>
            <a:alpha val="36000"/>
          </a:schemeClr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 custLinFactY="100000" custLinFactNeighborY="11218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Impact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accent4">
            <a:hueOff val="0"/>
            <a:satOff val="0"/>
            <a:lumOff val="0"/>
          </a:schemeClr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rgbClr val="FF9300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>
            <a:lumMod val="75000"/>
          </a:schemeClr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47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Higgs (self)-Couplings</a:t>
          </a:r>
          <a:br>
            <a:rPr lang="en-US" dirty="0"/>
          </a:br>
          <a:r>
            <a:rPr lang="en-US" dirty="0"/>
            <a:t>(5%) 1%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Event disambiguation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5ps per hit timing resolution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 err="1"/>
            <a:t>Trackorimeter</a:t>
          </a:r>
          <a:r>
            <a:rPr lang="en-US" dirty="0"/>
            <a:t>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Breaking the picosecond Time Barrier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8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Higgs (self)-Couplings</a:t>
          </a:r>
          <a:br>
            <a:rPr lang="en-US" dirty="0"/>
          </a:br>
          <a:r>
            <a:rPr lang="en-US" dirty="0"/>
            <a:t>(5%) 1%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Event disambiguation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5ps per hit timing resolution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 err="1"/>
            <a:t>Trackorimeter</a:t>
          </a:r>
          <a:r>
            <a:rPr lang="en-US" dirty="0"/>
            <a:t>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Breaking the picosecond Time Barrier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9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The Unknown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Particle Identification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5ps per hit timing resolution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/>
            <a:t>Transparent Tracker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Breaking the picosecond Time Barrier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Key Challenge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Priority Research Direction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/>
            <a:t>Physics Objective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Science Impact  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0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Neutrino Physics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CP-violation </a:t>
          </a:r>
          <a:br>
            <a:rPr lang="en-US" dirty="0"/>
          </a:br>
          <a:r>
            <a:rPr lang="en-US" dirty="0"/>
            <a:t>MO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High QE, large-area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/>
            <a:t>VUV-sensitive Detectors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 err="1"/>
            <a:t>Ehanced</a:t>
          </a:r>
          <a:r>
            <a:rPr lang="en-US" dirty="0"/>
            <a:t> Photodetection 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1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/>
      <dgm:t>
        <a:bodyPr/>
        <a:lstStyle/>
        <a:p>
          <a:r>
            <a:rPr lang="en-US" dirty="0"/>
            <a:t>Dark Energy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/>
      <dgm:t>
        <a:bodyPr/>
        <a:lstStyle/>
        <a:p>
          <a:r>
            <a:rPr lang="en-US" dirty="0"/>
            <a:t>Spectroscopy 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Ge-CCDs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/>
      <dgm:t>
        <a:bodyPr/>
        <a:lstStyle/>
        <a:p>
          <a:r>
            <a:rPr lang="en-US" dirty="0"/>
            <a:t>Alternative Photodetector  Materials 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/>
      <dgm:t>
        <a:bodyPr/>
        <a:lstStyle/>
        <a:p>
          <a:r>
            <a:rPr lang="en-US" dirty="0"/>
            <a:t>Enhanced Photodetection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Impact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bg1"/>
        </a:solidFill>
        <a:ln>
          <a:noFill/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accent6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/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085C43C-B509-8C43-A0CC-E497649A122D}" type="doc">
      <dgm:prSet loTypeId="urn:microsoft.com/office/officeart/2005/8/layout/chevron1" loCatId="" qsTypeId="urn:microsoft.com/office/officeart/2005/8/quickstyle/simple1" qsCatId="simple" csTypeId="urn:microsoft.com/office/officeart/2005/8/colors/colorful1" csCatId="colorful" phldr="1"/>
      <dgm:spPr/>
    </dgm:pt>
    <dgm:pt modelId="{3AD95851-3F08-664C-8CAB-3E436B0812F2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Science Driver </a:t>
          </a:r>
        </a:p>
      </dgm:t>
    </dgm:pt>
    <dgm:pt modelId="{9430C8F4-F16D-C84F-980C-DFCC2320B839}" type="parTrans" cxnId="{639D1389-43B4-6945-AE00-D8F9A66AB3A6}">
      <dgm:prSet/>
      <dgm:spPr/>
      <dgm:t>
        <a:bodyPr/>
        <a:lstStyle/>
        <a:p>
          <a:endParaRPr lang="en-US"/>
        </a:p>
      </dgm:t>
    </dgm:pt>
    <dgm:pt modelId="{963BBA1A-FDDD-5B46-8983-75BEFCD66FFF}" type="sibTrans" cxnId="{639D1389-43B4-6945-AE00-D8F9A66AB3A6}">
      <dgm:prSet/>
      <dgm:spPr/>
      <dgm:t>
        <a:bodyPr/>
        <a:lstStyle/>
        <a:p>
          <a:endParaRPr lang="en-US"/>
        </a:p>
      </dgm:t>
    </dgm:pt>
    <dgm:pt modelId="{A0188815-D5BB-E84D-8BEE-224C6AF03AC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Physics Objective</a:t>
          </a:r>
        </a:p>
      </dgm:t>
    </dgm:pt>
    <dgm:pt modelId="{DA49619B-2AAF-854C-8E7D-6A809ED1CE1F}" type="parTrans" cxnId="{796C1463-4721-D040-A027-2A85B965134D}">
      <dgm:prSet/>
      <dgm:spPr/>
      <dgm:t>
        <a:bodyPr/>
        <a:lstStyle/>
        <a:p>
          <a:endParaRPr lang="en-US"/>
        </a:p>
      </dgm:t>
    </dgm:pt>
    <dgm:pt modelId="{DBEE0BA8-B73C-F14D-A7EC-6784659CBAD9}" type="sibTrans" cxnId="{796C1463-4721-D040-A027-2A85B965134D}">
      <dgm:prSet/>
      <dgm:spPr/>
      <dgm:t>
        <a:bodyPr/>
        <a:lstStyle/>
        <a:p>
          <a:endParaRPr lang="en-US"/>
        </a:p>
      </dgm:t>
    </dgm:pt>
    <dgm:pt modelId="{0B0F1DF2-DF2D-894B-8538-97974D21BA4E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Technical Requirement </a:t>
          </a:r>
        </a:p>
      </dgm:t>
    </dgm:pt>
    <dgm:pt modelId="{C63A7217-8BB9-2647-9C1E-F64CB8DCF2FC}" type="parTrans" cxnId="{9E7B1A16-01A7-8746-9CFF-1653011595CF}">
      <dgm:prSet/>
      <dgm:spPr/>
      <dgm:t>
        <a:bodyPr/>
        <a:lstStyle/>
        <a:p>
          <a:endParaRPr lang="en-US"/>
        </a:p>
      </dgm:t>
    </dgm:pt>
    <dgm:pt modelId="{ABEA209B-2121-7F45-900F-1ECDDB312A03}" type="sibTrans" cxnId="{9E7B1A16-01A7-8746-9CFF-1653011595CF}">
      <dgm:prSet/>
      <dgm:spPr/>
      <dgm:t>
        <a:bodyPr/>
        <a:lstStyle/>
        <a:p>
          <a:endParaRPr lang="en-US"/>
        </a:p>
      </dgm:t>
    </dgm:pt>
    <dgm:pt modelId="{A41922B2-C6B6-104C-A422-499A2EC22EB1}">
      <dgm:prSet phldrT="[Text]"/>
      <dgm:spPr>
        <a:solidFill>
          <a:schemeClr val="accent3"/>
        </a:solidFill>
        <a:ln>
          <a:solidFill>
            <a:schemeClr val="accent3"/>
          </a:solidFill>
        </a:ln>
      </dgm:spPr>
      <dgm:t>
        <a:bodyPr/>
        <a:lstStyle/>
        <a:p>
          <a:r>
            <a:rPr lang="en-US" dirty="0"/>
            <a:t>Priority Research Direction </a:t>
          </a:r>
        </a:p>
      </dgm:t>
    </dgm:pt>
    <dgm:pt modelId="{88B3A6E5-58F0-B240-A986-AB4FD5442423}" type="parTrans" cxnId="{0242D2D3-9C0C-A141-9E01-975A8CF8C3D5}">
      <dgm:prSet/>
      <dgm:spPr/>
      <dgm:t>
        <a:bodyPr/>
        <a:lstStyle/>
        <a:p>
          <a:endParaRPr lang="en-US"/>
        </a:p>
      </dgm:t>
    </dgm:pt>
    <dgm:pt modelId="{2E27A12C-F85D-814B-A74D-4DD8A0467DC2}" type="sibTrans" cxnId="{0242D2D3-9C0C-A141-9E01-975A8CF8C3D5}">
      <dgm:prSet/>
      <dgm:spPr/>
      <dgm:t>
        <a:bodyPr/>
        <a:lstStyle/>
        <a:p>
          <a:endParaRPr lang="en-US"/>
        </a:p>
      </dgm:t>
    </dgm:pt>
    <dgm:pt modelId="{7A2FF766-7AB5-2940-9911-883C1E21CC68}">
      <dgm:prSet phldrT="[Text]"/>
      <dgm:spPr>
        <a:solidFill>
          <a:schemeClr val="bg1"/>
        </a:solidFill>
      </dgm:spPr>
      <dgm:t>
        <a:bodyPr/>
        <a:lstStyle/>
        <a:p>
          <a:r>
            <a:rPr lang="en-US" dirty="0"/>
            <a:t>Key Challenge</a:t>
          </a:r>
        </a:p>
      </dgm:t>
    </dgm:pt>
    <dgm:pt modelId="{1FDA07E4-0B83-974C-A2C4-88196D05B52C}" type="parTrans" cxnId="{ED4E4C65-C74A-5C4E-9187-FC2EA3840995}">
      <dgm:prSet/>
      <dgm:spPr/>
      <dgm:t>
        <a:bodyPr/>
        <a:lstStyle/>
        <a:p>
          <a:endParaRPr lang="en-US"/>
        </a:p>
      </dgm:t>
    </dgm:pt>
    <dgm:pt modelId="{FB162FA4-F62F-E342-B1D0-9477DB371E0E}" type="sibTrans" cxnId="{ED4E4C65-C74A-5C4E-9187-FC2EA3840995}">
      <dgm:prSet/>
      <dgm:spPr/>
      <dgm:t>
        <a:bodyPr/>
        <a:lstStyle/>
        <a:p>
          <a:endParaRPr lang="en-US"/>
        </a:p>
      </dgm:t>
    </dgm:pt>
    <dgm:pt modelId="{738A6B86-C245-2044-B4DF-ECA242B5D11E}" type="pres">
      <dgm:prSet presAssocID="{9085C43C-B509-8C43-A0CC-E497649A122D}" presName="Name0" presStyleCnt="0">
        <dgm:presLayoutVars>
          <dgm:dir/>
          <dgm:animLvl val="lvl"/>
          <dgm:resizeHandles val="exact"/>
        </dgm:presLayoutVars>
      </dgm:prSet>
      <dgm:spPr/>
    </dgm:pt>
    <dgm:pt modelId="{504A77DA-6307-9D4A-B521-AE76F25EB470}" type="pres">
      <dgm:prSet presAssocID="{3AD95851-3F08-664C-8CAB-3E436B0812F2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12F6E112-D66A-9C42-8C16-28D1F96579DD}" type="pres">
      <dgm:prSet presAssocID="{963BBA1A-FDDD-5B46-8983-75BEFCD66FFF}" presName="parTxOnlySpace" presStyleCnt="0"/>
      <dgm:spPr/>
    </dgm:pt>
    <dgm:pt modelId="{D0BE9E4D-ECE6-0A40-B7B8-09B77A6B2737}" type="pres">
      <dgm:prSet presAssocID="{A0188815-D5BB-E84D-8BEE-224C6AF03ACE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17679057-28C6-0D4F-BA01-5ED90F6346A2}" type="pres">
      <dgm:prSet presAssocID="{DBEE0BA8-B73C-F14D-A7EC-6784659CBAD9}" presName="parTxOnlySpace" presStyleCnt="0"/>
      <dgm:spPr/>
    </dgm:pt>
    <dgm:pt modelId="{C9E02057-5138-5B46-8C59-EE1D3287956A}" type="pres">
      <dgm:prSet presAssocID="{0B0F1DF2-DF2D-894B-8538-97974D21BA4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7651CDE0-4EF7-E742-9602-A7B3FB08EA66}" type="pres">
      <dgm:prSet presAssocID="{ABEA209B-2121-7F45-900F-1ECDDB312A03}" presName="parTxOnlySpace" presStyleCnt="0"/>
      <dgm:spPr/>
    </dgm:pt>
    <dgm:pt modelId="{6121F61C-472E-194B-94F8-1B7F896C8EB6}" type="pres">
      <dgm:prSet presAssocID="{A41922B2-C6B6-104C-A422-499A2EC22EB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6AEBD49-0750-DA45-8166-A6BD7B84216D}" type="pres">
      <dgm:prSet presAssocID="{2E27A12C-F85D-814B-A74D-4DD8A0467DC2}" presName="parTxOnlySpace" presStyleCnt="0"/>
      <dgm:spPr/>
    </dgm:pt>
    <dgm:pt modelId="{E876B201-649E-104F-A13B-D57B0306076C}" type="pres">
      <dgm:prSet presAssocID="{7A2FF766-7AB5-2940-9911-883C1E21CC6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7B1A16-01A7-8746-9CFF-1653011595CF}" srcId="{9085C43C-B509-8C43-A0CC-E497649A122D}" destId="{0B0F1DF2-DF2D-894B-8538-97974D21BA4E}" srcOrd="2" destOrd="0" parTransId="{C63A7217-8BB9-2647-9C1E-F64CB8DCF2FC}" sibTransId="{ABEA209B-2121-7F45-900F-1ECDDB312A03}"/>
    <dgm:cxn modelId="{B0A5A821-2759-E54E-B527-C357CA49D1A7}" type="presOf" srcId="{A0188815-D5BB-E84D-8BEE-224C6AF03ACE}" destId="{D0BE9E4D-ECE6-0A40-B7B8-09B77A6B2737}" srcOrd="0" destOrd="0" presId="urn:microsoft.com/office/officeart/2005/8/layout/chevron1"/>
    <dgm:cxn modelId="{7B96EE56-4164-0141-8B48-B1AA47EC4392}" type="presOf" srcId="{A41922B2-C6B6-104C-A422-499A2EC22EB1}" destId="{6121F61C-472E-194B-94F8-1B7F896C8EB6}" srcOrd="0" destOrd="0" presId="urn:microsoft.com/office/officeart/2005/8/layout/chevron1"/>
    <dgm:cxn modelId="{796C1463-4721-D040-A027-2A85B965134D}" srcId="{9085C43C-B509-8C43-A0CC-E497649A122D}" destId="{A0188815-D5BB-E84D-8BEE-224C6AF03ACE}" srcOrd="1" destOrd="0" parTransId="{DA49619B-2AAF-854C-8E7D-6A809ED1CE1F}" sibTransId="{DBEE0BA8-B73C-F14D-A7EC-6784659CBAD9}"/>
    <dgm:cxn modelId="{ED4E4C65-C74A-5C4E-9187-FC2EA3840995}" srcId="{9085C43C-B509-8C43-A0CC-E497649A122D}" destId="{7A2FF766-7AB5-2940-9911-883C1E21CC68}" srcOrd="4" destOrd="0" parTransId="{1FDA07E4-0B83-974C-A2C4-88196D05B52C}" sibTransId="{FB162FA4-F62F-E342-B1D0-9477DB371E0E}"/>
    <dgm:cxn modelId="{90AA0788-D54C-E04E-87AC-C665C989D350}" type="presOf" srcId="{9085C43C-B509-8C43-A0CC-E497649A122D}" destId="{738A6B86-C245-2044-B4DF-ECA242B5D11E}" srcOrd="0" destOrd="0" presId="urn:microsoft.com/office/officeart/2005/8/layout/chevron1"/>
    <dgm:cxn modelId="{639D1389-43B4-6945-AE00-D8F9A66AB3A6}" srcId="{9085C43C-B509-8C43-A0CC-E497649A122D}" destId="{3AD95851-3F08-664C-8CAB-3E436B0812F2}" srcOrd="0" destOrd="0" parTransId="{9430C8F4-F16D-C84F-980C-DFCC2320B839}" sibTransId="{963BBA1A-FDDD-5B46-8983-75BEFCD66FFF}"/>
    <dgm:cxn modelId="{251B9192-FA6A-ED4D-B3AA-3067B6A043E6}" type="presOf" srcId="{3AD95851-3F08-664C-8CAB-3E436B0812F2}" destId="{504A77DA-6307-9D4A-B521-AE76F25EB470}" srcOrd="0" destOrd="0" presId="urn:microsoft.com/office/officeart/2005/8/layout/chevron1"/>
    <dgm:cxn modelId="{A8F3BCA6-39D0-2E4B-96A6-E38103DC988F}" type="presOf" srcId="{0B0F1DF2-DF2D-894B-8538-97974D21BA4E}" destId="{C9E02057-5138-5B46-8C59-EE1D3287956A}" srcOrd="0" destOrd="0" presId="urn:microsoft.com/office/officeart/2005/8/layout/chevron1"/>
    <dgm:cxn modelId="{E3C582AB-F0A4-424F-BD8A-6E11ACFB1155}" type="presOf" srcId="{7A2FF766-7AB5-2940-9911-883C1E21CC68}" destId="{E876B201-649E-104F-A13B-D57B0306076C}" srcOrd="0" destOrd="0" presId="urn:microsoft.com/office/officeart/2005/8/layout/chevron1"/>
    <dgm:cxn modelId="{0242D2D3-9C0C-A141-9E01-975A8CF8C3D5}" srcId="{9085C43C-B509-8C43-A0CC-E497649A122D}" destId="{A41922B2-C6B6-104C-A422-499A2EC22EB1}" srcOrd="3" destOrd="0" parTransId="{88B3A6E5-58F0-B240-A986-AB4FD5442423}" sibTransId="{2E27A12C-F85D-814B-A74D-4DD8A0467DC2}"/>
    <dgm:cxn modelId="{60E1650E-E886-E94F-BBC0-AC2CE3E630E8}" type="presParOf" srcId="{738A6B86-C245-2044-B4DF-ECA242B5D11E}" destId="{504A77DA-6307-9D4A-B521-AE76F25EB470}" srcOrd="0" destOrd="0" presId="urn:microsoft.com/office/officeart/2005/8/layout/chevron1"/>
    <dgm:cxn modelId="{B8F3AACE-965E-C44B-A277-5A0EFA425AAB}" type="presParOf" srcId="{738A6B86-C245-2044-B4DF-ECA242B5D11E}" destId="{12F6E112-D66A-9C42-8C16-28D1F96579DD}" srcOrd="1" destOrd="0" presId="urn:microsoft.com/office/officeart/2005/8/layout/chevron1"/>
    <dgm:cxn modelId="{DF869A57-7C5F-964F-8E07-BAD1212A1125}" type="presParOf" srcId="{738A6B86-C245-2044-B4DF-ECA242B5D11E}" destId="{D0BE9E4D-ECE6-0A40-B7B8-09B77A6B2737}" srcOrd="2" destOrd="0" presId="urn:microsoft.com/office/officeart/2005/8/layout/chevron1"/>
    <dgm:cxn modelId="{5B9DE8D4-8E8B-744B-80D2-A2216AD6A77F}" type="presParOf" srcId="{738A6B86-C245-2044-B4DF-ECA242B5D11E}" destId="{17679057-28C6-0D4F-BA01-5ED90F6346A2}" srcOrd="3" destOrd="0" presId="urn:microsoft.com/office/officeart/2005/8/layout/chevron1"/>
    <dgm:cxn modelId="{744222CB-12B2-5A46-B8E0-8098BFC00746}" type="presParOf" srcId="{738A6B86-C245-2044-B4DF-ECA242B5D11E}" destId="{C9E02057-5138-5B46-8C59-EE1D3287956A}" srcOrd="4" destOrd="0" presId="urn:microsoft.com/office/officeart/2005/8/layout/chevron1"/>
    <dgm:cxn modelId="{EE4939D6-77C9-1149-AB8C-AF2DDE280DB7}" type="presParOf" srcId="{738A6B86-C245-2044-B4DF-ECA242B5D11E}" destId="{7651CDE0-4EF7-E742-9602-A7B3FB08EA66}" srcOrd="5" destOrd="0" presId="urn:microsoft.com/office/officeart/2005/8/layout/chevron1"/>
    <dgm:cxn modelId="{6E0DE7BF-F336-9D46-95A0-D9AD36F7FE47}" type="presParOf" srcId="{738A6B86-C245-2044-B4DF-ECA242B5D11E}" destId="{6121F61C-472E-194B-94F8-1B7F896C8EB6}" srcOrd="6" destOrd="0" presId="urn:microsoft.com/office/officeart/2005/8/layout/chevron1"/>
    <dgm:cxn modelId="{778A2406-480B-0940-A6B6-CAE81A031055}" type="presParOf" srcId="{738A6B86-C245-2044-B4DF-ECA242B5D11E}" destId="{F6AEBD49-0750-DA45-8166-A6BD7B84216D}" srcOrd="7" destOrd="0" presId="urn:microsoft.com/office/officeart/2005/8/layout/chevron1"/>
    <dgm:cxn modelId="{0315230D-60E5-B447-B455-9F5DD14C4C67}" type="presParOf" srcId="{738A6B86-C245-2044-B4DF-ECA242B5D11E}" destId="{E876B201-649E-104F-A13B-D57B0306076C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Impact  </a:t>
          </a:r>
        </a:p>
      </dsp:txBody>
      <dsp:txXfrm>
        <a:off x="7439714" y="2579887"/>
        <a:ext cx="1174344" cy="782896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4241075"/>
          <a:ext cx="1957240" cy="782896"/>
        </a:xfrm>
        <a:prstGeom prst="chevron">
          <a:avLst/>
        </a:prstGeom>
        <a:solidFill>
          <a:schemeClr val="accent4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4241075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 val="36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 val="36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4241075"/>
          <a:ext cx="1957240" cy="782896"/>
        </a:xfrm>
        <a:prstGeom prst="chevron">
          <a:avLst/>
        </a:prstGeom>
        <a:solidFill>
          <a:schemeClr val="accent4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4241075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Impact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rgbClr val="FF9300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>
            <a:lumMod val="75000"/>
          </a:schemeClr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4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425" y="2977608"/>
          <a:ext cx="2158349" cy="86333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Higgs (self)-Couplings</a:t>
          </a:r>
          <a:br>
            <a:rPr lang="en-US" sz="1400" kern="1200" dirty="0"/>
          </a:br>
          <a:r>
            <a:rPr lang="en-US" sz="1400" kern="1200" dirty="0"/>
            <a:t>(5%) 1% </a:t>
          </a:r>
        </a:p>
      </dsp:txBody>
      <dsp:txXfrm>
        <a:off x="434095" y="2977608"/>
        <a:ext cx="1295010" cy="863339"/>
      </dsp:txXfrm>
    </dsp:sp>
    <dsp:sp modelId="{D0BE9E4D-ECE6-0A40-B7B8-09B77A6B2737}">
      <dsp:nvSpPr>
        <dsp:cNvPr id="0" name=""/>
        <dsp:cNvSpPr/>
      </dsp:nvSpPr>
      <dsp:spPr>
        <a:xfrm>
          <a:off x="1944939" y="2977608"/>
          <a:ext cx="2158349" cy="86333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Event disambiguation </a:t>
          </a:r>
        </a:p>
      </dsp:txBody>
      <dsp:txXfrm>
        <a:off x="2376609" y="2977608"/>
        <a:ext cx="1295010" cy="863339"/>
      </dsp:txXfrm>
    </dsp:sp>
    <dsp:sp modelId="{C9E02057-5138-5B46-8C59-EE1D3287956A}">
      <dsp:nvSpPr>
        <dsp:cNvPr id="0" name=""/>
        <dsp:cNvSpPr/>
      </dsp:nvSpPr>
      <dsp:spPr>
        <a:xfrm>
          <a:off x="3887453" y="2977608"/>
          <a:ext cx="2158349" cy="8633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5ps per hit timing resolution </a:t>
          </a:r>
        </a:p>
      </dsp:txBody>
      <dsp:txXfrm>
        <a:off x="4319123" y="2977608"/>
        <a:ext cx="1295010" cy="863339"/>
      </dsp:txXfrm>
    </dsp:sp>
    <dsp:sp modelId="{6121F61C-472E-194B-94F8-1B7F896C8EB6}">
      <dsp:nvSpPr>
        <dsp:cNvPr id="0" name=""/>
        <dsp:cNvSpPr/>
      </dsp:nvSpPr>
      <dsp:spPr>
        <a:xfrm>
          <a:off x="5829968" y="2977608"/>
          <a:ext cx="2158349" cy="8633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Trackorimeter</a:t>
          </a:r>
          <a:r>
            <a:rPr lang="en-US" sz="1400" kern="1200" dirty="0"/>
            <a:t> </a:t>
          </a:r>
        </a:p>
      </dsp:txBody>
      <dsp:txXfrm>
        <a:off x="6261638" y="2977608"/>
        <a:ext cx="1295010" cy="863339"/>
      </dsp:txXfrm>
    </dsp:sp>
    <dsp:sp modelId="{E876B201-649E-104F-A13B-D57B0306076C}">
      <dsp:nvSpPr>
        <dsp:cNvPr id="0" name=""/>
        <dsp:cNvSpPr/>
      </dsp:nvSpPr>
      <dsp:spPr>
        <a:xfrm>
          <a:off x="7772482" y="2977608"/>
          <a:ext cx="2158349" cy="86333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Breaking the picosecond Time Barrier</a:t>
          </a:r>
        </a:p>
      </dsp:txBody>
      <dsp:txXfrm>
        <a:off x="8204152" y="2977608"/>
        <a:ext cx="1295010" cy="863339"/>
      </dsp:txXfrm>
    </dsp:sp>
  </dsp:spTree>
</dsp:drawing>
</file>

<file path=ppt/diagrams/drawing4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425" y="2977608"/>
          <a:ext cx="2158349" cy="86333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Higgs (self)-Couplings</a:t>
          </a:r>
          <a:br>
            <a:rPr lang="en-US" sz="1400" kern="1200" dirty="0"/>
          </a:br>
          <a:r>
            <a:rPr lang="en-US" sz="1400" kern="1200" dirty="0"/>
            <a:t>(5%) 1% </a:t>
          </a:r>
        </a:p>
      </dsp:txBody>
      <dsp:txXfrm>
        <a:off x="434095" y="2977608"/>
        <a:ext cx="1295010" cy="863339"/>
      </dsp:txXfrm>
    </dsp:sp>
    <dsp:sp modelId="{D0BE9E4D-ECE6-0A40-B7B8-09B77A6B2737}">
      <dsp:nvSpPr>
        <dsp:cNvPr id="0" name=""/>
        <dsp:cNvSpPr/>
      </dsp:nvSpPr>
      <dsp:spPr>
        <a:xfrm>
          <a:off x="1944939" y="2977608"/>
          <a:ext cx="2158349" cy="86333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Event disambiguation </a:t>
          </a:r>
        </a:p>
      </dsp:txBody>
      <dsp:txXfrm>
        <a:off x="2376609" y="2977608"/>
        <a:ext cx="1295010" cy="863339"/>
      </dsp:txXfrm>
    </dsp:sp>
    <dsp:sp modelId="{C9E02057-5138-5B46-8C59-EE1D3287956A}">
      <dsp:nvSpPr>
        <dsp:cNvPr id="0" name=""/>
        <dsp:cNvSpPr/>
      </dsp:nvSpPr>
      <dsp:spPr>
        <a:xfrm>
          <a:off x="3887453" y="2977608"/>
          <a:ext cx="2158349" cy="8633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5ps per hit timing resolution </a:t>
          </a:r>
        </a:p>
      </dsp:txBody>
      <dsp:txXfrm>
        <a:off x="4319123" y="2977608"/>
        <a:ext cx="1295010" cy="863339"/>
      </dsp:txXfrm>
    </dsp:sp>
    <dsp:sp modelId="{6121F61C-472E-194B-94F8-1B7F896C8EB6}">
      <dsp:nvSpPr>
        <dsp:cNvPr id="0" name=""/>
        <dsp:cNvSpPr/>
      </dsp:nvSpPr>
      <dsp:spPr>
        <a:xfrm>
          <a:off x="5829968" y="2977608"/>
          <a:ext cx="2158349" cy="8633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Trackorimeter</a:t>
          </a:r>
          <a:r>
            <a:rPr lang="en-US" sz="1400" kern="1200" dirty="0"/>
            <a:t> </a:t>
          </a:r>
        </a:p>
      </dsp:txBody>
      <dsp:txXfrm>
        <a:off x="6261638" y="2977608"/>
        <a:ext cx="1295010" cy="863339"/>
      </dsp:txXfrm>
    </dsp:sp>
    <dsp:sp modelId="{E876B201-649E-104F-A13B-D57B0306076C}">
      <dsp:nvSpPr>
        <dsp:cNvPr id="0" name=""/>
        <dsp:cNvSpPr/>
      </dsp:nvSpPr>
      <dsp:spPr>
        <a:xfrm>
          <a:off x="7772482" y="2977608"/>
          <a:ext cx="2158349" cy="86333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Breaking the picosecond Time Barrier</a:t>
          </a:r>
        </a:p>
      </dsp:txBody>
      <dsp:txXfrm>
        <a:off x="8204152" y="2977608"/>
        <a:ext cx="1295010" cy="863339"/>
      </dsp:txXfrm>
    </dsp:sp>
  </dsp:spTree>
</dsp:drawing>
</file>

<file path=ppt/diagrams/drawing4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425" y="2977608"/>
          <a:ext cx="2158349" cy="86333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The Unknown </a:t>
          </a:r>
        </a:p>
      </dsp:txBody>
      <dsp:txXfrm>
        <a:off x="434095" y="2977608"/>
        <a:ext cx="1295010" cy="863339"/>
      </dsp:txXfrm>
    </dsp:sp>
    <dsp:sp modelId="{D0BE9E4D-ECE6-0A40-B7B8-09B77A6B2737}">
      <dsp:nvSpPr>
        <dsp:cNvPr id="0" name=""/>
        <dsp:cNvSpPr/>
      </dsp:nvSpPr>
      <dsp:spPr>
        <a:xfrm>
          <a:off x="1944939" y="2977608"/>
          <a:ext cx="2158349" cy="86333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Particle Identification </a:t>
          </a:r>
        </a:p>
      </dsp:txBody>
      <dsp:txXfrm>
        <a:off x="2376609" y="2977608"/>
        <a:ext cx="1295010" cy="863339"/>
      </dsp:txXfrm>
    </dsp:sp>
    <dsp:sp modelId="{C9E02057-5138-5B46-8C59-EE1D3287956A}">
      <dsp:nvSpPr>
        <dsp:cNvPr id="0" name=""/>
        <dsp:cNvSpPr/>
      </dsp:nvSpPr>
      <dsp:spPr>
        <a:xfrm>
          <a:off x="3887453" y="2977608"/>
          <a:ext cx="2158349" cy="8633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5ps per hit timing resolution </a:t>
          </a:r>
        </a:p>
      </dsp:txBody>
      <dsp:txXfrm>
        <a:off x="4319123" y="2977608"/>
        <a:ext cx="1295010" cy="863339"/>
      </dsp:txXfrm>
    </dsp:sp>
    <dsp:sp modelId="{6121F61C-472E-194B-94F8-1B7F896C8EB6}">
      <dsp:nvSpPr>
        <dsp:cNvPr id="0" name=""/>
        <dsp:cNvSpPr/>
      </dsp:nvSpPr>
      <dsp:spPr>
        <a:xfrm>
          <a:off x="5829968" y="2977608"/>
          <a:ext cx="2158349" cy="8633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Transparent Tracker </a:t>
          </a:r>
        </a:p>
      </dsp:txBody>
      <dsp:txXfrm>
        <a:off x="6261638" y="2977608"/>
        <a:ext cx="1295010" cy="863339"/>
      </dsp:txXfrm>
    </dsp:sp>
    <dsp:sp modelId="{E876B201-649E-104F-A13B-D57B0306076C}">
      <dsp:nvSpPr>
        <dsp:cNvPr id="0" name=""/>
        <dsp:cNvSpPr/>
      </dsp:nvSpPr>
      <dsp:spPr>
        <a:xfrm>
          <a:off x="7772482" y="2977608"/>
          <a:ext cx="2158349" cy="86333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Breaking the picosecond Time Barrier</a:t>
          </a:r>
        </a:p>
      </dsp:txBody>
      <dsp:txXfrm>
        <a:off x="8204152" y="2977608"/>
        <a:ext cx="1295010" cy="8633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Impact  </a:t>
          </a:r>
        </a:p>
      </dsp:txBody>
      <dsp:txXfrm>
        <a:off x="7439714" y="2579887"/>
        <a:ext cx="1174344" cy="782896"/>
      </dsp:txXfrm>
    </dsp:sp>
  </dsp:spTree>
</dsp:drawing>
</file>

<file path=ppt/diagrams/drawing5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425" y="2977608"/>
          <a:ext cx="2158349" cy="86333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Neutrino Physics </a:t>
          </a:r>
        </a:p>
      </dsp:txBody>
      <dsp:txXfrm>
        <a:off x="434095" y="2977608"/>
        <a:ext cx="1295010" cy="863339"/>
      </dsp:txXfrm>
    </dsp:sp>
    <dsp:sp modelId="{D0BE9E4D-ECE6-0A40-B7B8-09B77A6B2737}">
      <dsp:nvSpPr>
        <dsp:cNvPr id="0" name=""/>
        <dsp:cNvSpPr/>
      </dsp:nvSpPr>
      <dsp:spPr>
        <a:xfrm>
          <a:off x="1944939" y="2977608"/>
          <a:ext cx="2158349" cy="86333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CP-violation </a:t>
          </a:r>
          <a:br>
            <a:rPr lang="en-US" sz="1400" kern="1200" dirty="0"/>
          </a:br>
          <a:r>
            <a:rPr lang="en-US" sz="1400" kern="1200" dirty="0"/>
            <a:t>MO </a:t>
          </a:r>
        </a:p>
      </dsp:txBody>
      <dsp:txXfrm>
        <a:off x="2376609" y="2977608"/>
        <a:ext cx="1295010" cy="863339"/>
      </dsp:txXfrm>
    </dsp:sp>
    <dsp:sp modelId="{C9E02057-5138-5B46-8C59-EE1D3287956A}">
      <dsp:nvSpPr>
        <dsp:cNvPr id="0" name=""/>
        <dsp:cNvSpPr/>
      </dsp:nvSpPr>
      <dsp:spPr>
        <a:xfrm>
          <a:off x="3887453" y="2977608"/>
          <a:ext cx="2158349" cy="8633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High QE, large-area </a:t>
          </a:r>
        </a:p>
      </dsp:txBody>
      <dsp:txXfrm>
        <a:off x="4319123" y="2977608"/>
        <a:ext cx="1295010" cy="863339"/>
      </dsp:txXfrm>
    </dsp:sp>
    <dsp:sp modelId="{6121F61C-472E-194B-94F8-1B7F896C8EB6}">
      <dsp:nvSpPr>
        <dsp:cNvPr id="0" name=""/>
        <dsp:cNvSpPr/>
      </dsp:nvSpPr>
      <dsp:spPr>
        <a:xfrm>
          <a:off x="5829968" y="2977608"/>
          <a:ext cx="2158349" cy="8633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VUV-sensitive Detectors</a:t>
          </a:r>
        </a:p>
      </dsp:txBody>
      <dsp:txXfrm>
        <a:off x="6261638" y="2977608"/>
        <a:ext cx="1295010" cy="863339"/>
      </dsp:txXfrm>
    </dsp:sp>
    <dsp:sp modelId="{E876B201-649E-104F-A13B-D57B0306076C}">
      <dsp:nvSpPr>
        <dsp:cNvPr id="0" name=""/>
        <dsp:cNvSpPr/>
      </dsp:nvSpPr>
      <dsp:spPr>
        <a:xfrm>
          <a:off x="7772482" y="2977608"/>
          <a:ext cx="2158349" cy="86333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Ehanced</a:t>
          </a:r>
          <a:r>
            <a:rPr lang="en-US" sz="1400" kern="1200" dirty="0"/>
            <a:t> Photodetection </a:t>
          </a:r>
        </a:p>
      </dsp:txBody>
      <dsp:txXfrm>
        <a:off x="8204152" y="2977608"/>
        <a:ext cx="1295010" cy="863339"/>
      </dsp:txXfrm>
    </dsp:sp>
  </dsp:spTree>
</dsp:drawing>
</file>

<file path=ppt/diagrams/drawing5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425" y="2977608"/>
          <a:ext cx="2158349" cy="86333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Dark Energy </a:t>
          </a:r>
        </a:p>
      </dsp:txBody>
      <dsp:txXfrm>
        <a:off x="434095" y="2977608"/>
        <a:ext cx="1295010" cy="863339"/>
      </dsp:txXfrm>
    </dsp:sp>
    <dsp:sp modelId="{D0BE9E4D-ECE6-0A40-B7B8-09B77A6B2737}">
      <dsp:nvSpPr>
        <dsp:cNvPr id="0" name=""/>
        <dsp:cNvSpPr/>
      </dsp:nvSpPr>
      <dsp:spPr>
        <a:xfrm>
          <a:off x="1944939" y="2977608"/>
          <a:ext cx="2158349" cy="863339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Spectroscopy </a:t>
          </a:r>
        </a:p>
      </dsp:txBody>
      <dsp:txXfrm>
        <a:off x="2376609" y="2977608"/>
        <a:ext cx="1295010" cy="863339"/>
      </dsp:txXfrm>
    </dsp:sp>
    <dsp:sp modelId="{C9E02057-5138-5B46-8C59-EE1D3287956A}">
      <dsp:nvSpPr>
        <dsp:cNvPr id="0" name=""/>
        <dsp:cNvSpPr/>
      </dsp:nvSpPr>
      <dsp:spPr>
        <a:xfrm>
          <a:off x="3887453" y="2977608"/>
          <a:ext cx="2158349" cy="8633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Ge-CCDs </a:t>
          </a:r>
        </a:p>
      </dsp:txBody>
      <dsp:txXfrm>
        <a:off x="4319123" y="2977608"/>
        <a:ext cx="1295010" cy="863339"/>
      </dsp:txXfrm>
    </dsp:sp>
    <dsp:sp modelId="{6121F61C-472E-194B-94F8-1B7F896C8EB6}">
      <dsp:nvSpPr>
        <dsp:cNvPr id="0" name=""/>
        <dsp:cNvSpPr/>
      </dsp:nvSpPr>
      <dsp:spPr>
        <a:xfrm>
          <a:off x="5829968" y="2977608"/>
          <a:ext cx="2158349" cy="86333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Alternative Photodetector  Materials  </a:t>
          </a:r>
        </a:p>
      </dsp:txBody>
      <dsp:txXfrm>
        <a:off x="6261638" y="2977608"/>
        <a:ext cx="1295010" cy="863339"/>
      </dsp:txXfrm>
    </dsp:sp>
    <dsp:sp modelId="{E876B201-649E-104F-A13B-D57B0306076C}">
      <dsp:nvSpPr>
        <dsp:cNvPr id="0" name=""/>
        <dsp:cNvSpPr/>
      </dsp:nvSpPr>
      <dsp:spPr>
        <a:xfrm>
          <a:off x="7772482" y="2977608"/>
          <a:ext cx="2158349" cy="863339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Enhanced Photodetection</a:t>
          </a:r>
        </a:p>
      </dsp:txBody>
      <dsp:txXfrm>
        <a:off x="8204152" y="2977608"/>
        <a:ext cx="1295010" cy="8633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Impact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accent6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accent5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A77DA-6307-9D4A-B521-AE76F25EB470}">
      <dsp:nvSpPr>
        <dsp:cNvPr id="0" name=""/>
        <dsp:cNvSpPr/>
      </dsp:nvSpPr>
      <dsp:spPr>
        <a:xfrm>
          <a:off x="2199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Science Driver </a:t>
          </a:r>
        </a:p>
      </dsp:txBody>
      <dsp:txXfrm>
        <a:off x="393647" y="2579887"/>
        <a:ext cx="1174344" cy="782896"/>
      </dsp:txXfrm>
    </dsp:sp>
    <dsp:sp modelId="{D0BE9E4D-ECE6-0A40-B7B8-09B77A6B2737}">
      <dsp:nvSpPr>
        <dsp:cNvPr id="0" name=""/>
        <dsp:cNvSpPr/>
      </dsp:nvSpPr>
      <dsp:spPr>
        <a:xfrm>
          <a:off x="1763715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Physics Objective</a:t>
          </a:r>
        </a:p>
      </dsp:txBody>
      <dsp:txXfrm>
        <a:off x="2155163" y="2579887"/>
        <a:ext cx="1174344" cy="782896"/>
      </dsp:txXfrm>
    </dsp:sp>
    <dsp:sp modelId="{C9E02057-5138-5B46-8C59-EE1D3287956A}">
      <dsp:nvSpPr>
        <dsp:cNvPr id="0" name=""/>
        <dsp:cNvSpPr/>
      </dsp:nvSpPr>
      <dsp:spPr>
        <a:xfrm>
          <a:off x="3525232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Technical Requirement </a:t>
          </a:r>
        </a:p>
      </dsp:txBody>
      <dsp:txXfrm>
        <a:off x="3916680" y="2579887"/>
        <a:ext cx="1174344" cy="782896"/>
      </dsp:txXfrm>
    </dsp:sp>
    <dsp:sp modelId="{6121F61C-472E-194B-94F8-1B7F896C8EB6}">
      <dsp:nvSpPr>
        <dsp:cNvPr id="0" name=""/>
        <dsp:cNvSpPr/>
      </dsp:nvSpPr>
      <dsp:spPr>
        <a:xfrm>
          <a:off x="5286749" y="2579887"/>
          <a:ext cx="1957240" cy="782896"/>
        </a:xfrm>
        <a:prstGeom prst="chevron">
          <a:avLst/>
        </a:prstGeom>
        <a:solidFill>
          <a:schemeClr val="accent3"/>
        </a:solidFill>
        <a:ln w="10795" cap="flat" cmpd="sng" algn="ctr">
          <a:solidFill>
            <a:schemeClr val="accent3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Priority Research Direction </a:t>
          </a:r>
        </a:p>
      </dsp:txBody>
      <dsp:txXfrm>
        <a:off x="5678197" y="2579887"/>
        <a:ext cx="1174344" cy="782896"/>
      </dsp:txXfrm>
    </dsp:sp>
    <dsp:sp modelId="{E876B201-649E-104F-A13B-D57B0306076C}">
      <dsp:nvSpPr>
        <dsp:cNvPr id="0" name=""/>
        <dsp:cNvSpPr/>
      </dsp:nvSpPr>
      <dsp:spPr>
        <a:xfrm>
          <a:off x="7048266" y="2579887"/>
          <a:ext cx="1957240" cy="782896"/>
        </a:xfrm>
        <a:prstGeom prst="chevron">
          <a:avLst/>
        </a:prstGeom>
        <a:solidFill>
          <a:schemeClr val="bg1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008" tIns="20003" rIns="20003" bIns="20003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Key Challenge</a:t>
          </a:r>
        </a:p>
      </dsp:txBody>
      <dsp:txXfrm>
        <a:off x="7439714" y="2579887"/>
        <a:ext cx="1174344" cy="7828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12/10/19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12/10/19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672D7-8E2D-4611-973D-F4591A707C3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377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095A-F86B-4B29-8A9F-DF3D3D1F3E2A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414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 txBox="1">
            <a:spLocks noGrp="1"/>
          </p:cNvSpPr>
          <p:nvPr>
            <p:ph type="body" idx="1"/>
          </p:nvPr>
        </p:nvSpPr>
        <p:spPr>
          <a:xfrm>
            <a:off x="701675" y="4473576"/>
            <a:ext cx="5607050" cy="366077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66926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672D7-8E2D-4611-973D-F4591A707C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284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E672D7-8E2D-4611-973D-F4591A707C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832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9853B16-5BA4-4AF0-8A80-CD86D6EAD828}"/>
              </a:ext>
            </a:extLst>
          </p:cNvPr>
          <p:cNvSpPr/>
          <p:nvPr userDrawn="1"/>
        </p:nvSpPr>
        <p:spPr>
          <a:xfrm>
            <a:off x="0" y="0"/>
            <a:ext cx="12192000" cy="3429001"/>
          </a:xfrm>
          <a:prstGeom prst="rect">
            <a:avLst/>
          </a:prstGeom>
          <a:gradFill>
            <a:gsLst>
              <a:gs pos="25000">
                <a:srgbClr val="0E5B82"/>
              </a:gs>
              <a:gs pos="2000">
                <a:srgbClr val="06456F"/>
              </a:gs>
              <a:gs pos="100000">
                <a:schemeClr val="accent3">
                  <a:alpha val="0"/>
                </a:schemeClr>
              </a:gs>
            </a:gsLst>
            <a:lin ang="0" scaled="1"/>
          </a:gra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90499" y="100853"/>
            <a:ext cx="7915275" cy="2489947"/>
          </a:xfrm>
        </p:spPr>
        <p:txBody>
          <a:bodyPr anchor="b"/>
          <a:lstStyle>
            <a:lvl1pPr algn="l">
              <a:defRPr sz="3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90500" y="3571291"/>
            <a:ext cx="8753475" cy="2138654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0A5EAC-900C-4667-A5FC-E744A5D87E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40722056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4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15922CA-3E0F-485B-9F76-A1F211BE7C4F}"/>
              </a:ext>
            </a:extLst>
          </p:cNvPr>
          <p:cNvGrpSpPr/>
          <p:nvPr userDrawn="1"/>
        </p:nvGrpSpPr>
        <p:grpSpPr>
          <a:xfrm>
            <a:off x="314661" y="948037"/>
            <a:ext cx="11877340" cy="5688482"/>
            <a:chOff x="274319" y="948037"/>
            <a:chExt cx="11917681" cy="568848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C80716-D7F2-40BD-B894-87B7C5521D93}"/>
                </a:ext>
              </a:extLst>
            </p:cNvPr>
            <p:cNvSpPr/>
            <p:nvPr userDrawn="1"/>
          </p:nvSpPr>
          <p:spPr>
            <a:xfrm>
              <a:off x="274319" y="1376098"/>
              <a:ext cx="2874807" cy="5260421"/>
            </a:xfrm>
            <a:prstGeom prst="rect">
              <a:avLst/>
            </a:prstGeom>
            <a:gradFill flip="none" rotWithShape="1">
              <a:gsLst>
                <a:gs pos="25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431D86-B4F2-4178-9479-C223044E67E1}"/>
                </a:ext>
              </a:extLst>
            </p:cNvPr>
            <p:cNvSpPr/>
            <p:nvPr userDrawn="1"/>
          </p:nvSpPr>
          <p:spPr>
            <a:xfrm>
              <a:off x="274320" y="948037"/>
              <a:ext cx="2874807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72E6C0-3363-4678-BD7B-839981CFEC1B}"/>
                </a:ext>
              </a:extLst>
            </p:cNvPr>
            <p:cNvSpPr/>
            <p:nvPr userDrawn="1"/>
          </p:nvSpPr>
          <p:spPr>
            <a:xfrm>
              <a:off x="3288610" y="1376098"/>
              <a:ext cx="2874807" cy="5260421"/>
            </a:xfrm>
            <a:prstGeom prst="rect">
              <a:avLst/>
            </a:prstGeom>
            <a:gradFill flip="none" rotWithShape="1">
              <a:gsLst>
                <a:gs pos="25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881C044-83B1-4BEC-A2A0-51CA4BF72CE4}"/>
                </a:ext>
              </a:extLst>
            </p:cNvPr>
            <p:cNvSpPr/>
            <p:nvPr userDrawn="1"/>
          </p:nvSpPr>
          <p:spPr>
            <a:xfrm>
              <a:off x="3288610" y="948037"/>
              <a:ext cx="2874807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04C995C-9C57-406C-A69D-7613F8F47165}"/>
                </a:ext>
              </a:extLst>
            </p:cNvPr>
            <p:cNvSpPr/>
            <p:nvPr userDrawn="1"/>
          </p:nvSpPr>
          <p:spPr>
            <a:xfrm>
              <a:off x="6302900" y="1376098"/>
              <a:ext cx="2874807" cy="5260421"/>
            </a:xfrm>
            <a:prstGeom prst="rect">
              <a:avLst/>
            </a:prstGeom>
            <a:gradFill flip="none" rotWithShape="1">
              <a:gsLst>
                <a:gs pos="25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526A7F5-6E08-49A4-A894-85B35B49A075}"/>
                </a:ext>
              </a:extLst>
            </p:cNvPr>
            <p:cNvSpPr/>
            <p:nvPr userDrawn="1"/>
          </p:nvSpPr>
          <p:spPr>
            <a:xfrm>
              <a:off x="6302901" y="948037"/>
              <a:ext cx="2874807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25F09E4-91A6-437A-BED4-ED7995D473E7}"/>
                </a:ext>
              </a:extLst>
            </p:cNvPr>
            <p:cNvSpPr/>
            <p:nvPr userDrawn="1"/>
          </p:nvSpPr>
          <p:spPr>
            <a:xfrm>
              <a:off x="9317192" y="1376098"/>
              <a:ext cx="2874807" cy="5260421"/>
            </a:xfrm>
            <a:prstGeom prst="rect">
              <a:avLst/>
            </a:prstGeom>
            <a:gradFill flip="none" rotWithShape="1">
              <a:gsLst>
                <a:gs pos="25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192D3D3-2A2D-4482-B3F5-B0CBCD39D93A}"/>
                </a:ext>
              </a:extLst>
            </p:cNvPr>
            <p:cNvSpPr/>
            <p:nvPr userDrawn="1"/>
          </p:nvSpPr>
          <p:spPr>
            <a:xfrm>
              <a:off x="9317193" y="948037"/>
              <a:ext cx="2874807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4047" y="1005840"/>
            <a:ext cx="2861458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4046" y="1527048"/>
            <a:ext cx="2861459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98337" y="1005840"/>
            <a:ext cx="2874807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298337" y="1527048"/>
            <a:ext cx="287480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22680" y="1005840"/>
            <a:ext cx="2864755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22680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426721" y="320040"/>
            <a:ext cx="11765280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67061" y="384907"/>
            <a:ext cx="11765280" cy="406265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314661" y="320040"/>
            <a:ext cx="152400" cy="51090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849100" y="6636518"/>
            <a:ext cx="280401" cy="1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26918" y="1005840"/>
            <a:ext cx="2864755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26918" y="1527048"/>
            <a:ext cx="2864755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9FA5920-8F8E-4860-872E-2CA4CDDC3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9" y="6318074"/>
            <a:ext cx="1517521" cy="4103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30713C-B6BE-44C7-BD3A-E89F9DA071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002571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187DF1-019D-4B29-80A4-491D910D6F8B}"/>
              </a:ext>
            </a:extLst>
          </p:cNvPr>
          <p:cNvGrpSpPr/>
          <p:nvPr userDrawn="1"/>
        </p:nvGrpSpPr>
        <p:grpSpPr>
          <a:xfrm>
            <a:off x="304800" y="948037"/>
            <a:ext cx="11887199" cy="5688482"/>
            <a:chOff x="274318" y="948037"/>
            <a:chExt cx="11917681" cy="568848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C80716-D7F2-40BD-B894-87B7C5521D93}"/>
                </a:ext>
              </a:extLst>
            </p:cNvPr>
            <p:cNvSpPr/>
            <p:nvPr userDrawn="1"/>
          </p:nvSpPr>
          <p:spPr>
            <a:xfrm>
              <a:off x="274318" y="1376098"/>
              <a:ext cx="3848089" cy="5260421"/>
            </a:xfrm>
            <a:prstGeom prst="rect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431D86-B4F2-4178-9479-C223044E67E1}"/>
                </a:ext>
              </a:extLst>
            </p:cNvPr>
            <p:cNvSpPr/>
            <p:nvPr userDrawn="1"/>
          </p:nvSpPr>
          <p:spPr>
            <a:xfrm>
              <a:off x="274319" y="948037"/>
              <a:ext cx="3848089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772E6C0-3363-4678-BD7B-839981CFEC1B}"/>
                </a:ext>
              </a:extLst>
            </p:cNvPr>
            <p:cNvSpPr/>
            <p:nvPr userDrawn="1"/>
          </p:nvSpPr>
          <p:spPr>
            <a:xfrm>
              <a:off x="4309114" y="1376098"/>
              <a:ext cx="3848089" cy="5260421"/>
            </a:xfrm>
            <a:prstGeom prst="rect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881C044-83B1-4BEC-A2A0-51CA4BF72CE4}"/>
                </a:ext>
              </a:extLst>
            </p:cNvPr>
            <p:cNvSpPr/>
            <p:nvPr userDrawn="1"/>
          </p:nvSpPr>
          <p:spPr>
            <a:xfrm>
              <a:off x="4309114" y="948037"/>
              <a:ext cx="3848089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04C995C-9C57-406C-A69D-7613F8F47165}"/>
                </a:ext>
              </a:extLst>
            </p:cNvPr>
            <p:cNvSpPr/>
            <p:nvPr userDrawn="1"/>
          </p:nvSpPr>
          <p:spPr>
            <a:xfrm>
              <a:off x="8343909" y="1376098"/>
              <a:ext cx="3848089" cy="5260421"/>
            </a:xfrm>
            <a:prstGeom prst="rect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526A7F5-6E08-49A4-A894-85B35B49A075}"/>
                </a:ext>
              </a:extLst>
            </p:cNvPr>
            <p:cNvSpPr/>
            <p:nvPr userDrawn="1"/>
          </p:nvSpPr>
          <p:spPr>
            <a:xfrm>
              <a:off x="8343910" y="948037"/>
              <a:ext cx="3848089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93774" y="1005840"/>
            <a:ext cx="3811425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93774" y="1527048"/>
            <a:ext cx="381142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327997" y="1005840"/>
            <a:ext cx="3829206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27997" y="1527048"/>
            <a:ext cx="3829206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70962" y="1005840"/>
            <a:ext cx="3815817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70962" y="1527048"/>
            <a:ext cx="381581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426721" y="320040"/>
            <a:ext cx="11765280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57200" y="371051"/>
            <a:ext cx="11752438" cy="401224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304800" y="320040"/>
            <a:ext cx="152400" cy="51090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849100" y="6636518"/>
            <a:ext cx="280401" cy="1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9FA5920-8F8E-4860-872E-2CA4CDDC3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9" y="6318074"/>
            <a:ext cx="1517521" cy="4103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30713C-B6BE-44C7-BD3A-E89F9DA071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41239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187DF1-019D-4B29-80A4-491D910D6F8B}"/>
              </a:ext>
            </a:extLst>
          </p:cNvPr>
          <p:cNvGrpSpPr/>
          <p:nvPr userDrawn="1"/>
        </p:nvGrpSpPr>
        <p:grpSpPr>
          <a:xfrm>
            <a:off x="304800" y="948037"/>
            <a:ext cx="11887199" cy="5688482"/>
            <a:chOff x="274318" y="948037"/>
            <a:chExt cx="11917681" cy="5688482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DC80716-D7F2-40BD-B894-87B7C5521D93}"/>
                </a:ext>
              </a:extLst>
            </p:cNvPr>
            <p:cNvSpPr/>
            <p:nvPr userDrawn="1"/>
          </p:nvSpPr>
          <p:spPr>
            <a:xfrm>
              <a:off x="274318" y="1376098"/>
              <a:ext cx="3848089" cy="5260421"/>
            </a:xfrm>
            <a:prstGeom prst="rect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D431D86-B4F2-4178-9479-C223044E67E1}"/>
                </a:ext>
              </a:extLst>
            </p:cNvPr>
            <p:cNvSpPr/>
            <p:nvPr userDrawn="1"/>
          </p:nvSpPr>
          <p:spPr>
            <a:xfrm>
              <a:off x="274319" y="948037"/>
              <a:ext cx="3848089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04C995C-9C57-406C-A69D-7613F8F47165}"/>
                </a:ext>
              </a:extLst>
            </p:cNvPr>
            <p:cNvSpPr/>
            <p:nvPr userDrawn="1"/>
          </p:nvSpPr>
          <p:spPr>
            <a:xfrm>
              <a:off x="8343909" y="1376098"/>
              <a:ext cx="3848089" cy="5260421"/>
            </a:xfrm>
            <a:prstGeom prst="rect">
              <a:avLst/>
            </a:prstGeom>
            <a:gradFill flip="none" rotWithShape="1">
              <a:gsLst>
                <a:gs pos="28000">
                  <a:schemeClr val="bg1">
                    <a:lumMod val="95000"/>
                  </a:schemeClr>
                </a:gs>
                <a:gs pos="0">
                  <a:schemeClr val="bg2">
                    <a:alpha val="0"/>
                  </a:schemeClr>
                </a:gs>
                <a:gs pos="100000">
                  <a:srgbClr val="CFCFCF"/>
                </a:gs>
              </a:gsLst>
              <a:lin ang="16200000" scaled="1"/>
              <a:tileRect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526A7F5-6E08-49A4-A894-85B35B49A075}"/>
                </a:ext>
              </a:extLst>
            </p:cNvPr>
            <p:cNvSpPr/>
            <p:nvPr userDrawn="1"/>
          </p:nvSpPr>
          <p:spPr>
            <a:xfrm>
              <a:off x="8343910" y="948037"/>
              <a:ext cx="3848089" cy="44373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sz="18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93774" y="1005840"/>
            <a:ext cx="3811425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93774" y="1527048"/>
            <a:ext cx="381142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70962" y="1005840"/>
            <a:ext cx="3815817" cy="370258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70962" y="1527048"/>
            <a:ext cx="3815817" cy="5010912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426721" y="320040"/>
            <a:ext cx="11765280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457200" y="371051"/>
            <a:ext cx="11752438" cy="401224"/>
          </a:xfrm>
        </p:spPr>
        <p:txBody>
          <a:bodyPr/>
          <a:lstStyle>
            <a:lvl1pPr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304800" y="320040"/>
            <a:ext cx="152400" cy="51090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849100" y="6636518"/>
            <a:ext cx="280401" cy="1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9FA5920-8F8E-4860-872E-2CA4CDDC3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9" y="6318074"/>
            <a:ext cx="1517521" cy="4103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30713C-B6BE-44C7-BD3A-E89F9DA071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92851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Question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A440C9B-5899-407D-BC65-8B8988B0C2A4}"/>
              </a:ext>
            </a:extLst>
          </p:cNvPr>
          <p:cNvGrpSpPr/>
          <p:nvPr userDrawn="1"/>
        </p:nvGrpSpPr>
        <p:grpSpPr>
          <a:xfrm>
            <a:off x="308368" y="320039"/>
            <a:ext cx="11883633" cy="919959"/>
            <a:chOff x="308368" y="320040"/>
            <a:chExt cx="11883633" cy="51090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A1CB721-FBCB-4DC7-9C2A-15C90E984F90}"/>
                </a:ext>
              </a:extLst>
            </p:cNvPr>
            <p:cNvSpPr/>
            <p:nvPr userDrawn="1"/>
          </p:nvSpPr>
          <p:spPr>
            <a:xfrm>
              <a:off x="426721" y="320040"/>
              <a:ext cx="11765280" cy="510909"/>
            </a:xfrm>
            <a:prstGeom prst="rect">
              <a:avLst/>
            </a:prstGeom>
            <a:solidFill>
              <a:schemeClr val="bg2">
                <a:lumMod val="85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CDDBDFD-39A6-0043-BAD4-065FAFF6A9DA}"/>
                </a:ext>
              </a:extLst>
            </p:cNvPr>
            <p:cNvSpPr/>
            <p:nvPr userDrawn="1"/>
          </p:nvSpPr>
          <p:spPr>
            <a:xfrm>
              <a:off x="308368" y="320040"/>
              <a:ext cx="152400" cy="51090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304800" y="1384275"/>
            <a:ext cx="11887200" cy="5252245"/>
          </a:xfrm>
          <a:prstGeom prst="rect">
            <a:avLst/>
          </a:prstGeom>
          <a:gradFill flip="none" rotWithShape="1">
            <a:gsLst>
              <a:gs pos="28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426719" y="1467134"/>
            <a:ext cx="11750331" cy="5070826"/>
          </a:xfrm>
          <a:ln w="12700">
            <a:noFill/>
          </a:ln>
        </p:spPr>
        <p:txBody>
          <a:bodyPr tIns="45720" bIns="91440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 marL="1482725" indent="-222250"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460768" y="320040"/>
            <a:ext cx="11716282" cy="905234"/>
          </a:xfrm>
        </p:spPr>
        <p:txBody>
          <a:bodyPr anchor="ctr"/>
          <a:lstStyle>
            <a:lvl1pPr>
              <a:defRPr sz="2000" b="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849100" y="6636518"/>
            <a:ext cx="280401" cy="14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bg1">
                    <a:lumMod val="6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bg1">
                  <a:lumMod val="6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A9FA5920-8F8E-4860-872E-2CA4CDDC3B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9" y="6318074"/>
            <a:ext cx="1517521" cy="410372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8330713C-B6BE-44C7-BD3A-E89F9DA071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526030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 txBox="1">
            <a:spLocks noGrp="1"/>
          </p:cNvSpPr>
          <p:nvPr>
            <p:ph type="title"/>
          </p:nvPr>
        </p:nvSpPr>
        <p:spPr>
          <a:xfrm>
            <a:off x="429767" y="274319"/>
            <a:ext cx="11430000" cy="101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448055" y="1653735"/>
            <a:ext cx="11430000" cy="40477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862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Century Gothic"/>
              <a:buChar char="•"/>
              <a:defRPr sz="2800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6576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Century Gothic"/>
              <a:buChar char="–"/>
              <a:defRPr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29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18855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7EE845FF-FE6B-4C05-AD90-73F7E80975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50050" r="25122" b="449"/>
          <a:stretch/>
        </p:blipFill>
        <p:spPr>
          <a:xfrm>
            <a:off x="0" y="-1"/>
            <a:ext cx="12192000" cy="3429001"/>
          </a:xfrm>
          <a:prstGeom prst="rect">
            <a:avLst/>
          </a:prstGeom>
          <a:effectLst/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572306A-6D28-4B79-9F33-F65B3290E9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3482" y="2590800"/>
            <a:ext cx="2573413" cy="6959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853B16-5BA4-4AF0-8A80-CD86D6EAD828}"/>
              </a:ext>
            </a:extLst>
          </p:cNvPr>
          <p:cNvSpPr/>
          <p:nvPr userDrawn="1"/>
        </p:nvSpPr>
        <p:spPr>
          <a:xfrm>
            <a:off x="0" y="0"/>
            <a:ext cx="12192000" cy="3429001"/>
          </a:xfrm>
          <a:prstGeom prst="rect">
            <a:avLst/>
          </a:prstGeom>
          <a:gradFill>
            <a:gsLst>
              <a:gs pos="25000">
                <a:srgbClr val="0E5B82"/>
              </a:gs>
              <a:gs pos="2000">
                <a:srgbClr val="06456F"/>
              </a:gs>
              <a:gs pos="100000">
                <a:schemeClr val="accent3">
                  <a:alpha val="0"/>
                </a:schemeClr>
              </a:gs>
            </a:gsLst>
            <a:lin ang="0" scaled="1"/>
          </a:gra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90499" y="100853"/>
            <a:ext cx="7915275" cy="2489947"/>
          </a:xfrm>
        </p:spPr>
        <p:txBody>
          <a:bodyPr anchor="b"/>
          <a:lstStyle>
            <a:lvl1pPr algn="l">
              <a:defRPr sz="3600" b="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90500" y="3571291"/>
            <a:ext cx="8753475" cy="2138654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0A5EAC-900C-4667-A5FC-E744A5D87E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8103308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3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230017"/>
            <a:ext cx="11658600" cy="908221"/>
          </a:xfrm>
        </p:spPr>
        <p:txBody>
          <a:bodyPr/>
          <a:lstStyle>
            <a:lvl1pPr>
              <a:lnSpc>
                <a:spcPct val="90000"/>
              </a:lnSpc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" y="1450072"/>
            <a:ext cx="11658600" cy="4610100"/>
          </a:xfrm>
        </p:spPr>
        <p:txBody>
          <a:bodyPr/>
          <a:lstStyle>
            <a:lvl1pPr marL="228600" indent="-228600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tabLst/>
              <a:defRPr sz="1800">
                <a:latin typeface="+mn-lt"/>
                <a:cs typeface="Arial" panose="020B0604020202020204" pitchFamily="34" charset="0"/>
              </a:defRPr>
            </a:lvl2pPr>
            <a:lvl3pPr marL="857250" indent="-171450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1600"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91637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0" y="1073594"/>
            <a:ext cx="12191999" cy="4228673"/>
          </a:xfrm>
          <a:custGeom>
            <a:avLst/>
            <a:gdLst>
              <a:gd name="connsiteX0" fmla="*/ 0 w 12192000"/>
              <a:gd name="connsiteY0" fmla="*/ 0 h 4497186"/>
              <a:gd name="connsiteX1" fmla="*/ 12192000 w 12192000"/>
              <a:gd name="connsiteY1" fmla="*/ 0 h 4497186"/>
              <a:gd name="connsiteX2" fmla="*/ 12192000 w 12192000"/>
              <a:gd name="connsiteY2" fmla="*/ 4497186 h 4497186"/>
              <a:gd name="connsiteX3" fmla="*/ 0 w 12192000"/>
              <a:gd name="connsiteY3" fmla="*/ 4497186 h 4497186"/>
              <a:gd name="connsiteX4" fmla="*/ 0 w 12192000"/>
              <a:gd name="connsiteY4" fmla="*/ 0 h 4497186"/>
              <a:gd name="connsiteX0" fmla="*/ 0 w 12192000"/>
              <a:gd name="connsiteY0" fmla="*/ 0 h 4497186"/>
              <a:gd name="connsiteX1" fmla="*/ 12192000 w 12192000"/>
              <a:gd name="connsiteY1" fmla="*/ 0 h 4497186"/>
              <a:gd name="connsiteX2" fmla="*/ 12192000 w 12192000"/>
              <a:gd name="connsiteY2" fmla="*/ 4497186 h 4497186"/>
              <a:gd name="connsiteX3" fmla="*/ 0 w 12192000"/>
              <a:gd name="connsiteY3" fmla="*/ 4497186 h 4497186"/>
              <a:gd name="connsiteX4" fmla="*/ 0 w 12192000"/>
              <a:gd name="connsiteY4" fmla="*/ 1803862 h 4497186"/>
              <a:gd name="connsiteX5" fmla="*/ 0 w 12192000"/>
              <a:gd name="connsiteY5" fmla="*/ 0 h 4497186"/>
              <a:gd name="connsiteX0" fmla="*/ 38100 w 12230100"/>
              <a:gd name="connsiteY0" fmla="*/ 0 h 4497186"/>
              <a:gd name="connsiteX1" fmla="*/ 12230100 w 12230100"/>
              <a:gd name="connsiteY1" fmla="*/ 0 h 4497186"/>
              <a:gd name="connsiteX2" fmla="*/ 12230100 w 12230100"/>
              <a:gd name="connsiteY2" fmla="*/ 4497186 h 4497186"/>
              <a:gd name="connsiteX3" fmla="*/ 38100 w 12230100"/>
              <a:gd name="connsiteY3" fmla="*/ 4497186 h 4497186"/>
              <a:gd name="connsiteX4" fmla="*/ 38100 w 12230100"/>
              <a:gd name="connsiteY4" fmla="*/ 1803862 h 4497186"/>
              <a:gd name="connsiteX5" fmla="*/ 0 w 12230100"/>
              <a:gd name="connsiteY5" fmla="*/ 1575262 h 4497186"/>
              <a:gd name="connsiteX6" fmla="*/ 38100 w 12230100"/>
              <a:gd name="connsiteY6" fmla="*/ 0 h 4497186"/>
              <a:gd name="connsiteX0" fmla="*/ 0 w 12230100"/>
              <a:gd name="connsiteY0" fmla="*/ 1575262 h 4497186"/>
              <a:gd name="connsiteX1" fmla="*/ 38100 w 12230100"/>
              <a:gd name="connsiteY1" fmla="*/ 0 h 4497186"/>
              <a:gd name="connsiteX2" fmla="*/ 12230100 w 12230100"/>
              <a:gd name="connsiteY2" fmla="*/ 0 h 4497186"/>
              <a:gd name="connsiteX3" fmla="*/ 12230100 w 12230100"/>
              <a:gd name="connsiteY3" fmla="*/ 4497186 h 4497186"/>
              <a:gd name="connsiteX4" fmla="*/ 38100 w 12230100"/>
              <a:gd name="connsiteY4" fmla="*/ 4497186 h 4497186"/>
              <a:gd name="connsiteX5" fmla="*/ 38100 w 12230100"/>
              <a:gd name="connsiteY5" fmla="*/ 1803862 h 4497186"/>
              <a:gd name="connsiteX6" fmla="*/ 91440 w 12230100"/>
              <a:gd name="connsiteY6" fmla="*/ 1666702 h 4497186"/>
              <a:gd name="connsiteX0" fmla="*/ 8491 w 12200491"/>
              <a:gd name="connsiteY0" fmla="*/ 0 h 4497186"/>
              <a:gd name="connsiteX1" fmla="*/ 12200491 w 12200491"/>
              <a:gd name="connsiteY1" fmla="*/ 0 h 4497186"/>
              <a:gd name="connsiteX2" fmla="*/ 12200491 w 12200491"/>
              <a:gd name="connsiteY2" fmla="*/ 4497186 h 4497186"/>
              <a:gd name="connsiteX3" fmla="*/ 8491 w 12200491"/>
              <a:gd name="connsiteY3" fmla="*/ 4497186 h 4497186"/>
              <a:gd name="connsiteX4" fmla="*/ 8491 w 12200491"/>
              <a:gd name="connsiteY4" fmla="*/ 1803862 h 4497186"/>
              <a:gd name="connsiteX5" fmla="*/ 61831 w 12200491"/>
              <a:gd name="connsiteY5" fmla="*/ 1666702 h 4497186"/>
              <a:gd name="connsiteX0" fmla="*/ 0 w 12192000"/>
              <a:gd name="connsiteY0" fmla="*/ 0 h 4497186"/>
              <a:gd name="connsiteX1" fmla="*/ 12192000 w 12192000"/>
              <a:gd name="connsiteY1" fmla="*/ 0 h 4497186"/>
              <a:gd name="connsiteX2" fmla="*/ 12192000 w 12192000"/>
              <a:gd name="connsiteY2" fmla="*/ 4497186 h 4497186"/>
              <a:gd name="connsiteX3" fmla="*/ 0 w 12192000"/>
              <a:gd name="connsiteY3" fmla="*/ 4497186 h 4497186"/>
              <a:gd name="connsiteX4" fmla="*/ 53340 w 12192000"/>
              <a:gd name="connsiteY4" fmla="*/ 1666702 h 4497186"/>
              <a:gd name="connsiteX0" fmla="*/ 0 w 12192000"/>
              <a:gd name="connsiteY0" fmla="*/ 0 h 4497186"/>
              <a:gd name="connsiteX1" fmla="*/ 12192000 w 12192000"/>
              <a:gd name="connsiteY1" fmla="*/ 0 h 4497186"/>
              <a:gd name="connsiteX2" fmla="*/ 12192000 w 12192000"/>
              <a:gd name="connsiteY2" fmla="*/ 4497186 h 4497186"/>
              <a:gd name="connsiteX3" fmla="*/ 0 w 12192000"/>
              <a:gd name="connsiteY3" fmla="*/ 4497186 h 4497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497186">
                <a:moveTo>
                  <a:pt x="0" y="0"/>
                </a:moveTo>
                <a:lnTo>
                  <a:pt x="12192000" y="0"/>
                </a:lnTo>
                <a:lnTo>
                  <a:pt x="12192000" y="4497186"/>
                </a:lnTo>
                <a:lnTo>
                  <a:pt x="0" y="4497186"/>
                </a:lnTo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642" y="1352479"/>
            <a:ext cx="4101534" cy="923330"/>
          </a:xfr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E16882D-8BEB-4DE9-9D6E-B66A426555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84" t="18779" r="22594" b="14403"/>
          <a:stretch/>
        </p:blipFill>
        <p:spPr>
          <a:xfrm>
            <a:off x="6096002" y="1073594"/>
            <a:ext cx="6095998" cy="422867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EAFB177-595A-4BDE-9AC4-D7572B1CC5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247" y="6366233"/>
            <a:ext cx="1517521" cy="41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627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834" y="235634"/>
            <a:ext cx="11676248" cy="907366"/>
          </a:xfrm>
        </p:spPr>
        <p:txBody>
          <a:bodyPr/>
          <a:lstStyle>
            <a:lvl1pPr>
              <a:lnSpc>
                <a:spcPct val="90000"/>
              </a:lnSpc>
              <a:defRPr sz="3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834" y="1454834"/>
            <a:ext cx="5782467" cy="4610100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+mn-lt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4392" y="1454834"/>
            <a:ext cx="5686690" cy="4610100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+mn-lt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4483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237744"/>
            <a:ext cx="11657076" cy="905256"/>
          </a:xfrm>
        </p:spPr>
        <p:txBody>
          <a:bodyPr/>
          <a:lstStyle>
            <a:lvl1pPr>
              <a:lnSpc>
                <a:spcPct val="90000"/>
              </a:lnSpc>
              <a:defRPr sz="30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85835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ottombar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9664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237744"/>
            <a:ext cx="11657076" cy="905256"/>
          </a:xfrm>
        </p:spPr>
        <p:txBody>
          <a:bodyPr/>
          <a:lstStyle>
            <a:lvl1pPr>
              <a:lnSpc>
                <a:spcPct val="90000"/>
              </a:lnSpc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447800"/>
            <a:ext cx="5647944" cy="821190"/>
          </a:xfrm>
          <a:solidFill>
            <a:schemeClr val="tx2"/>
          </a:solidFill>
          <a:ln w="1905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8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68990"/>
            <a:ext cx="5647944" cy="3813071"/>
          </a:xfrm>
          <a:ln w="1905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4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2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1920" y="1447800"/>
            <a:ext cx="5647180" cy="821190"/>
          </a:xfrm>
          <a:solidFill>
            <a:schemeClr val="tx2"/>
          </a:solidFill>
          <a:ln w="1905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1920" y="2273382"/>
            <a:ext cx="5647180" cy="3813071"/>
          </a:xfrm>
          <a:ln w="1905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6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4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2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8388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237744"/>
            <a:ext cx="11771376" cy="905256"/>
          </a:xfrm>
        </p:spPr>
        <p:txBody>
          <a:bodyPr/>
          <a:lstStyle>
            <a:lvl1pPr>
              <a:lnSpc>
                <a:spcPct val="90000"/>
              </a:lnSpc>
              <a:defRPr sz="3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452618"/>
            <a:ext cx="3654912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8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2273808"/>
            <a:ext cx="3654912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4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2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55289" y="1452618"/>
            <a:ext cx="36576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55289" y="2278200"/>
            <a:ext cx="36576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6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4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2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08466" y="1452618"/>
            <a:ext cx="3657600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08466" y="2278200"/>
            <a:ext cx="3657600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6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4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2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18099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94833" y="233022"/>
            <a:ext cx="11654267" cy="90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94833" y="1449473"/>
            <a:ext cx="11654267" cy="4603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11848362" y="6588336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b="1" smtClean="0">
                <a:solidFill>
                  <a:schemeClr val="bg1">
                    <a:lumMod val="75000"/>
                  </a:schemeClr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b="1" dirty="0">
              <a:solidFill>
                <a:schemeClr val="bg1">
                  <a:lumMod val="7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97917" y="65731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>
                    <a:lumMod val="75000"/>
                  </a:schemeClr>
                </a:solidFill>
                <a:latin typeface="+mn-lt"/>
                <a:cs typeface="Arial" pitchFamily="34" charset="0"/>
              </a:rPr>
              <a:t> 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F8E338-5546-49FD-9045-793529472D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3" t="98890" r="25122" b="450"/>
          <a:stretch/>
        </p:blipFill>
        <p:spPr>
          <a:xfrm>
            <a:off x="0" y="6812281"/>
            <a:ext cx="12192000" cy="4571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78190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83" r:id="rId2"/>
    <p:sldLayoutId id="2147483769" r:id="rId3"/>
    <p:sldLayoutId id="2147483770" r:id="rId4"/>
    <p:sldLayoutId id="2147483771" r:id="rId5"/>
    <p:sldLayoutId id="2147483773" r:id="rId6"/>
    <p:sldLayoutId id="2147483774" r:id="rId7"/>
    <p:sldLayoutId id="2147483775" r:id="rId8"/>
    <p:sldLayoutId id="2147483776" r:id="rId9"/>
    <p:sldLayoutId id="2147483780" r:id="rId10"/>
    <p:sldLayoutId id="2147483781" r:id="rId11"/>
    <p:sldLayoutId id="2147483792" r:id="rId12"/>
    <p:sldLayoutId id="2147483782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b="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286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3" orient="horz" pos="2160" userDrawn="1">
          <p15:clr>
            <a:srgbClr val="F26B43"/>
          </p15:clr>
        </p15:guide>
        <p15:guide id="4" pos="192" userDrawn="1">
          <p15:clr>
            <a:srgbClr val="F26B43"/>
          </p15:clr>
        </p15:guide>
        <p15:guide id="5" pos="7464" userDrawn="1">
          <p15:clr>
            <a:srgbClr val="F26B43"/>
          </p15:clr>
        </p15:guide>
        <p15:guide id="6" orient="horz" pos="192" userDrawn="1">
          <p15:clr>
            <a:srgbClr val="F26B43"/>
          </p15:clr>
        </p15:guide>
        <p15:guide id="8" orient="horz" pos="912" userDrawn="1">
          <p15:clr>
            <a:srgbClr val="F26B43"/>
          </p15:clr>
        </p15:guide>
        <p15:guide id="9" orient="horz" pos="72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29768" y="274320"/>
            <a:ext cx="11430000" cy="101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2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R="0" lvl="1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marR="0" lvl="2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3pPr>
            <a:lvl4pPr marR="0" lvl="3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4pPr>
            <a:lvl5pPr marR="0" lvl="4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5pPr>
            <a:lvl6pPr marR="0" lvl="5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6pPr>
            <a:lvl7pPr marR="0" lvl="6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7pPr>
            <a:lvl8pPr marR="0" lvl="7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8pPr>
            <a:lvl9pPr marR="0" lvl="8" algn="l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000" b="0" i="0" u="none" strike="noStrike" cap="none">
                <a:solidFill>
                  <a:srgbClr val="006C3A"/>
                </a:solidFill>
                <a:latin typeface="Arial Black"/>
                <a:ea typeface="Arial Black"/>
                <a:cs typeface="Arial Black"/>
                <a:sym typeface="Arial Black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1614" y="1650029"/>
            <a:ext cx="11419468" cy="40409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862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520"/>
              <a:buFont typeface="Century Gothic"/>
              <a:buChar char="•"/>
              <a:defRPr sz="2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marR="0" lvl="1" indent="-36576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Century Gothic"/>
              <a:buChar char="–"/>
              <a:defRPr sz="24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entury Gothic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/>
          <p:nvPr/>
        </p:nvSpPr>
        <p:spPr>
          <a:xfrm flipH="1">
            <a:off x="-4391" y="6626132"/>
            <a:ext cx="280401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  <a:endParaRPr sz="9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3" name="Google Shape;13;p1"/>
          <p:cNvSpPr/>
          <p:nvPr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1"/>
          <p:cNvSpPr/>
          <p:nvPr/>
        </p:nvSpPr>
        <p:spPr>
          <a:xfrm flipH="1">
            <a:off x="-4391" y="6616607"/>
            <a:ext cx="280401" cy="15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 b="0" i="0" u="none" strike="noStrike" cap="non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‹#›</a:t>
            </a:fld>
            <a:endParaRPr sz="900" b="0" i="0" u="none" strike="noStrike" cap="none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" name="Google Shape;15;p1"/>
          <p:cNvSpPr txBox="1"/>
          <p:nvPr/>
        </p:nvSpPr>
        <p:spPr>
          <a:xfrm>
            <a:off x="8010282" y="6583680"/>
            <a:ext cx="3860800" cy="182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BFBFB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 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1557438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796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tiff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9.xml"/><Relationship Id="rId18" Type="http://schemas.openxmlformats.org/officeDocument/2006/relationships/diagramLayout" Target="../diagrams/layout10.xml"/><Relationship Id="rId26" Type="http://schemas.microsoft.com/office/2007/relationships/diagramDrawing" Target="../diagrams/drawing11.xml"/><Relationship Id="rId3" Type="http://schemas.openxmlformats.org/officeDocument/2006/relationships/diagramLayout" Target="../diagrams/layout7.xml"/><Relationship Id="rId21" Type="http://schemas.microsoft.com/office/2007/relationships/diagramDrawing" Target="../diagrams/drawing10.xml"/><Relationship Id="rId34" Type="http://schemas.openxmlformats.org/officeDocument/2006/relationships/diagramQuickStyle" Target="../diagrams/quickStyle13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17" Type="http://schemas.openxmlformats.org/officeDocument/2006/relationships/diagramData" Target="../diagrams/data10.xml"/><Relationship Id="rId25" Type="http://schemas.openxmlformats.org/officeDocument/2006/relationships/diagramColors" Target="../diagrams/colors11.xml"/><Relationship Id="rId33" Type="http://schemas.openxmlformats.org/officeDocument/2006/relationships/diagramLayout" Target="../diagrams/layout13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20" Type="http://schemas.openxmlformats.org/officeDocument/2006/relationships/diagramColors" Target="../diagrams/colors10.xml"/><Relationship Id="rId29" Type="http://schemas.openxmlformats.org/officeDocument/2006/relationships/diagramQuickStyle" Target="../diagrams/quickStyle1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24" Type="http://schemas.openxmlformats.org/officeDocument/2006/relationships/diagramQuickStyle" Target="../diagrams/quickStyle11.xml"/><Relationship Id="rId32" Type="http://schemas.openxmlformats.org/officeDocument/2006/relationships/diagramData" Target="../diagrams/data13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23" Type="http://schemas.openxmlformats.org/officeDocument/2006/relationships/diagramLayout" Target="../diagrams/layout11.xml"/><Relationship Id="rId28" Type="http://schemas.openxmlformats.org/officeDocument/2006/relationships/diagramLayout" Target="../diagrams/layout12.xml"/><Relationship Id="rId36" Type="http://schemas.microsoft.com/office/2007/relationships/diagramDrawing" Target="../diagrams/drawing13.xml"/><Relationship Id="rId10" Type="http://schemas.openxmlformats.org/officeDocument/2006/relationships/diagramColors" Target="../diagrams/colors8.xml"/><Relationship Id="rId19" Type="http://schemas.openxmlformats.org/officeDocument/2006/relationships/diagramQuickStyle" Target="../diagrams/quickStyle10.xml"/><Relationship Id="rId31" Type="http://schemas.microsoft.com/office/2007/relationships/diagramDrawing" Target="../diagrams/drawing12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Relationship Id="rId22" Type="http://schemas.openxmlformats.org/officeDocument/2006/relationships/diagramData" Target="../diagrams/data11.xml"/><Relationship Id="rId27" Type="http://schemas.openxmlformats.org/officeDocument/2006/relationships/diagramData" Target="../diagrams/data12.xml"/><Relationship Id="rId30" Type="http://schemas.openxmlformats.org/officeDocument/2006/relationships/diagramColors" Target="../diagrams/colors12.xml"/><Relationship Id="rId35" Type="http://schemas.openxmlformats.org/officeDocument/2006/relationships/diagramColors" Target="../diagrams/colors13.xml"/><Relationship Id="rId8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16.xml"/><Relationship Id="rId18" Type="http://schemas.openxmlformats.org/officeDocument/2006/relationships/diagramLayout" Target="../diagrams/layout17.xml"/><Relationship Id="rId26" Type="http://schemas.microsoft.com/office/2007/relationships/diagramDrawing" Target="../diagrams/drawing18.xml"/><Relationship Id="rId3" Type="http://schemas.openxmlformats.org/officeDocument/2006/relationships/diagramLayout" Target="../diagrams/layout14.xml"/><Relationship Id="rId21" Type="http://schemas.microsoft.com/office/2007/relationships/diagramDrawing" Target="../diagrams/drawing17.xml"/><Relationship Id="rId34" Type="http://schemas.openxmlformats.org/officeDocument/2006/relationships/diagramQuickStyle" Target="../diagrams/quickStyle20.xml"/><Relationship Id="rId7" Type="http://schemas.openxmlformats.org/officeDocument/2006/relationships/diagramData" Target="../diagrams/data15.xml"/><Relationship Id="rId12" Type="http://schemas.openxmlformats.org/officeDocument/2006/relationships/diagramData" Target="../diagrams/data16.xml"/><Relationship Id="rId17" Type="http://schemas.openxmlformats.org/officeDocument/2006/relationships/diagramData" Target="../diagrams/data17.xml"/><Relationship Id="rId25" Type="http://schemas.openxmlformats.org/officeDocument/2006/relationships/diagramColors" Target="../diagrams/colors18.xml"/><Relationship Id="rId33" Type="http://schemas.openxmlformats.org/officeDocument/2006/relationships/diagramLayout" Target="../diagrams/layout20.xml"/><Relationship Id="rId2" Type="http://schemas.openxmlformats.org/officeDocument/2006/relationships/diagramData" Target="../diagrams/data14.xml"/><Relationship Id="rId16" Type="http://schemas.microsoft.com/office/2007/relationships/diagramDrawing" Target="../diagrams/drawing16.xml"/><Relationship Id="rId20" Type="http://schemas.openxmlformats.org/officeDocument/2006/relationships/diagramColors" Target="../diagrams/colors17.xml"/><Relationship Id="rId29" Type="http://schemas.openxmlformats.org/officeDocument/2006/relationships/diagramQuickStyle" Target="../diagrams/quickStyle19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24" Type="http://schemas.openxmlformats.org/officeDocument/2006/relationships/diagramQuickStyle" Target="../diagrams/quickStyle18.xml"/><Relationship Id="rId32" Type="http://schemas.openxmlformats.org/officeDocument/2006/relationships/diagramData" Target="../diagrams/data20.xml"/><Relationship Id="rId5" Type="http://schemas.openxmlformats.org/officeDocument/2006/relationships/diagramColors" Target="../diagrams/colors14.xml"/><Relationship Id="rId15" Type="http://schemas.openxmlformats.org/officeDocument/2006/relationships/diagramColors" Target="../diagrams/colors16.xml"/><Relationship Id="rId23" Type="http://schemas.openxmlformats.org/officeDocument/2006/relationships/diagramLayout" Target="../diagrams/layout18.xml"/><Relationship Id="rId28" Type="http://schemas.openxmlformats.org/officeDocument/2006/relationships/diagramLayout" Target="../diagrams/layout19.xml"/><Relationship Id="rId36" Type="http://schemas.microsoft.com/office/2007/relationships/diagramDrawing" Target="../diagrams/drawing20.xml"/><Relationship Id="rId10" Type="http://schemas.openxmlformats.org/officeDocument/2006/relationships/diagramColors" Target="../diagrams/colors15.xml"/><Relationship Id="rId19" Type="http://schemas.openxmlformats.org/officeDocument/2006/relationships/diagramQuickStyle" Target="../diagrams/quickStyle17.xml"/><Relationship Id="rId31" Type="http://schemas.microsoft.com/office/2007/relationships/diagramDrawing" Target="../diagrams/drawing19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Relationship Id="rId14" Type="http://schemas.openxmlformats.org/officeDocument/2006/relationships/diagramQuickStyle" Target="../diagrams/quickStyle16.xml"/><Relationship Id="rId22" Type="http://schemas.openxmlformats.org/officeDocument/2006/relationships/diagramData" Target="../diagrams/data18.xml"/><Relationship Id="rId27" Type="http://schemas.openxmlformats.org/officeDocument/2006/relationships/diagramData" Target="../diagrams/data19.xml"/><Relationship Id="rId30" Type="http://schemas.openxmlformats.org/officeDocument/2006/relationships/diagramColors" Target="../diagrams/colors19.xml"/><Relationship Id="rId35" Type="http://schemas.openxmlformats.org/officeDocument/2006/relationships/diagramColors" Target="../diagrams/colors20.xml"/><Relationship Id="rId8" Type="http://schemas.openxmlformats.org/officeDocument/2006/relationships/diagramLayout" Target="../diagrams/layout15.xml"/></Relationships>
</file>

<file path=ppt/slides/_rels/slide19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23.xml"/><Relationship Id="rId18" Type="http://schemas.openxmlformats.org/officeDocument/2006/relationships/diagramLayout" Target="../diagrams/layout24.xml"/><Relationship Id="rId26" Type="http://schemas.microsoft.com/office/2007/relationships/diagramDrawing" Target="../diagrams/drawing25.xml"/><Relationship Id="rId3" Type="http://schemas.openxmlformats.org/officeDocument/2006/relationships/diagramLayout" Target="../diagrams/layout21.xml"/><Relationship Id="rId21" Type="http://schemas.microsoft.com/office/2007/relationships/diagramDrawing" Target="../diagrams/drawing24.xml"/><Relationship Id="rId34" Type="http://schemas.openxmlformats.org/officeDocument/2006/relationships/diagramQuickStyle" Target="../diagrams/quickStyle27.xml"/><Relationship Id="rId7" Type="http://schemas.openxmlformats.org/officeDocument/2006/relationships/diagramData" Target="../diagrams/data22.xml"/><Relationship Id="rId12" Type="http://schemas.openxmlformats.org/officeDocument/2006/relationships/diagramData" Target="../diagrams/data23.xml"/><Relationship Id="rId17" Type="http://schemas.openxmlformats.org/officeDocument/2006/relationships/diagramData" Target="../diagrams/data24.xml"/><Relationship Id="rId25" Type="http://schemas.openxmlformats.org/officeDocument/2006/relationships/diagramColors" Target="../diagrams/colors25.xml"/><Relationship Id="rId33" Type="http://schemas.openxmlformats.org/officeDocument/2006/relationships/diagramLayout" Target="../diagrams/layout27.xml"/><Relationship Id="rId2" Type="http://schemas.openxmlformats.org/officeDocument/2006/relationships/diagramData" Target="../diagrams/data21.xml"/><Relationship Id="rId16" Type="http://schemas.microsoft.com/office/2007/relationships/diagramDrawing" Target="../diagrams/drawing23.xml"/><Relationship Id="rId20" Type="http://schemas.openxmlformats.org/officeDocument/2006/relationships/diagramColors" Target="../diagrams/colors24.xml"/><Relationship Id="rId29" Type="http://schemas.openxmlformats.org/officeDocument/2006/relationships/diagramQuickStyle" Target="../diagrams/quickStyle26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24" Type="http://schemas.openxmlformats.org/officeDocument/2006/relationships/diagramQuickStyle" Target="../diagrams/quickStyle25.xml"/><Relationship Id="rId32" Type="http://schemas.openxmlformats.org/officeDocument/2006/relationships/diagramData" Target="../diagrams/data27.xml"/><Relationship Id="rId5" Type="http://schemas.openxmlformats.org/officeDocument/2006/relationships/diagramColors" Target="../diagrams/colors21.xml"/><Relationship Id="rId15" Type="http://schemas.openxmlformats.org/officeDocument/2006/relationships/diagramColors" Target="../diagrams/colors23.xml"/><Relationship Id="rId23" Type="http://schemas.openxmlformats.org/officeDocument/2006/relationships/diagramLayout" Target="../diagrams/layout25.xml"/><Relationship Id="rId28" Type="http://schemas.openxmlformats.org/officeDocument/2006/relationships/diagramLayout" Target="../diagrams/layout26.xml"/><Relationship Id="rId36" Type="http://schemas.microsoft.com/office/2007/relationships/diagramDrawing" Target="../diagrams/drawing27.xml"/><Relationship Id="rId10" Type="http://schemas.openxmlformats.org/officeDocument/2006/relationships/diagramColors" Target="../diagrams/colors22.xml"/><Relationship Id="rId19" Type="http://schemas.openxmlformats.org/officeDocument/2006/relationships/diagramQuickStyle" Target="../diagrams/quickStyle24.xml"/><Relationship Id="rId31" Type="http://schemas.microsoft.com/office/2007/relationships/diagramDrawing" Target="../diagrams/drawing26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Relationship Id="rId14" Type="http://schemas.openxmlformats.org/officeDocument/2006/relationships/diagramQuickStyle" Target="../diagrams/quickStyle23.xml"/><Relationship Id="rId22" Type="http://schemas.openxmlformats.org/officeDocument/2006/relationships/diagramData" Target="../diagrams/data25.xml"/><Relationship Id="rId27" Type="http://schemas.openxmlformats.org/officeDocument/2006/relationships/diagramData" Target="../diagrams/data26.xml"/><Relationship Id="rId30" Type="http://schemas.openxmlformats.org/officeDocument/2006/relationships/diagramColors" Target="../diagrams/colors26.xml"/><Relationship Id="rId35" Type="http://schemas.openxmlformats.org/officeDocument/2006/relationships/diagramColors" Target="../diagrams/colors27.xml"/><Relationship Id="rId8" Type="http://schemas.openxmlformats.org/officeDocument/2006/relationships/diagramLayout" Target="../diagrams/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30.xml"/><Relationship Id="rId18" Type="http://schemas.openxmlformats.org/officeDocument/2006/relationships/diagramLayout" Target="../diagrams/layout31.xml"/><Relationship Id="rId26" Type="http://schemas.microsoft.com/office/2007/relationships/diagramDrawing" Target="../diagrams/drawing32.xml"/><Relationship Id="rId3" Type="http://schemas.openxmlformats.org/officeDocument/2006/relationships/diagramLayout" Target="../diagrams/layout28.xml"/><Relationship Id="rId21" Type="http://schemas.microsoft.com/office/2007/relationships/diagramDrawing" Target="../diagrams/drawing31.xml"/><Relationship Id="rId34" Type="http://schemas.openxmlformats.org/officeDocument/2006/relationships/diagramQuickStyle" Target="../diagrams/quickStyle34.xml"/><Relationship Id="rId7" Type="http://schemas.openxmlformats.org/officeDocument/2006/relationships/diagramData" Target="../diagrams/data29.xml"/><Relationship Id="rId12" Type="http://schemas.openxmlformats.org/officeDocument/2006/relationships/diagramData" Target="../diagrams/data30.xml"/><Relationship Id="rId17" Type="http://schemas.openxmlformats.org/officeDocument/2006/relationships/diagramData" Target="../diagrams/data31.xml"/><Relationship Id="rId25" Type="http://schemas.openxmlformats.org/officeDocument/2006/relationships/diagramColors" Target="../diagrams/colors32.xml"/><Relationship Id="rId33" Type="http://schemas.openxmlformats.org/officeDocument/2006/relationships/diagramLayout" Target="../diagrams/layout34.xml"/><Relationship Id="rId2" Type="http://schemas.openxmlformats.org/officeDocument/2006/relationships/diagramData" Target="../diagrams/data28.xml"/><Relationship Id="rId16" Type="http://schemas.microsoft.com/office/2007/relationships/diagramDrawing" Target="../diagrams/drawing30.xml"/><Relationship Id="rId20" Type="http://schemas.openxmlformats.org/officeDocument/2006/relationships/diagramColors" Target="../diagrams/colors31.xml"/><Relationship Id="rId29" Type="http://schemas.openxmlformats.org/officeDocument/2006/relationships/diagramQuickStyle" Target="../diagrams/quickStyle3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8.xml"/><Relationship Id="rId11" Type="http://schemas.microsoft.com/office/2007/relationships/diagramDrawing" Target="../diagrams/drawing29.xml"/><Relationship Id="rId24" Type="http://schemas.openxmlformats.org/officeDocument/2006/relationships/diagramQuickStyle" Target="../diagrams/quickStyle32.xml"/><Relationship Id="rId32" Type="http://schemas.openxmlformats.org/officeDocument/2006/relationships/diagramData" Target="../diagrams/data34.xml"/><Relationship Id="rId5" Type="http://schemas.openxmlformats.org/officeDocument/2006/relationships/diagramColors" Target="../diagrams/colors28.xml"/><Relationship Id="rId15" Type="http://schemas.openxmlformats.org/officeDocument/2006/relationships/diagramColors" Target="../diagrams/colors30.xml"/><Relationship Id="rId23" Type="http://schemas.openxmlformats.org/officeDocument/2006/relationships/diagramLayout" Target="../diagrams/layout32.xml"/><Relationship Id="rId28" Type="http://schemas.openxmlformats.org/officeDocument/2006/relationships/diagramLayout" Target="../diagrams/layout33.xml"/><Relationship Id="rId36" Type="http://schemas.microsoft.com/office/2007/relationships/diagramDrawing" Target="../diagrams/drawing34.xml"/><Relationship Id="rId10" Type="http://schemas.openxmlformats.org/officeDocument/2006/relationships/diagramColors" Target="../diagrams/colors29.xml"/><Relationship Id="rId19" Type="http://schemas.openxmlformats.org/officeDocument/2006/relationships/diagramQuickStyle" Target="../diagrams/quickStyle31.xml"/><Relationship Id="rId31" Type="http://schemas.microsoft.com/office/2007/relationships/diagramDrawing" Target="../diagrams/drawing33.xml"/><Relationship Id="rId4" Type="http://schemas.openxmlformats.org/officeDocument/2006/relationships/diagramQuickStyle" Target="../diagrams/quickStyle28.xml"/><Relationship Id="rId9" Type="http://schemas.openxmlformats.org/officeDocument/2006/relationships/diagramQuickStyle" Target="../diagrams/quickStyle29.xml"/><Relationship Id="rId14" Type="http://schemas.openxmlformats.org/officeDocument/2006/relationships/diagramQuickStyle" Target="../diagrams/quickStyle30.xml"/><Relationship Id="rId22" Type="http://schemas.openxmlformats.org/officeDocument/2006/relationships/diagramData" Target="../diagrams/data32.xml"/><Relationship Id="rId27" Type="http://schemas.openxmlformats.org/officeDocument/2006/relationships/diagramData" Target="../diagrams/data33.xml"/><Relationship Id="rId30" Type="http://schemas.openxmlformats.org/officeDocument/2006/relationships/diagramColors" Target="../diagrams/colors33.xml"/><Relationship Id="rId35" Type="http://schemas.openxmlformats.org/officeDocument/2006/relationships/diagramColors" Target="../diagrams/colors34.xml"/><Relationship Id="rId8" Type="http://schemas.openxmlformats.org/officeDocument/2006/relationships/diagramLayout" Target="../diagrams/layout29.xml"/></Relationships>
</file>

<file path=ppt/slides/_rels/slide21.xml.rels><?xml version="1.0" encoding="UTF-8" standalone="yes"?>
<Relationships xmlns="http://schemas.openxmlformats.org/package/2006/relationships"><Relationship Id="rId13" Type="http://schemas.openxmlformats.org/officeDocument/2006/relationships/diagramLayout" Target="../diagrams/layout37.xml"/><Relationship Id="rId18" Type="http://schemas.openxmlformats.org/officeDocument/2006/relationships/diagramLayout" Target="../diagrams/layout38.xml"/><Relationship Id="rId26" Type="http://schemas.microsoft.com/office/2007/relationships/diagramDrawing" Target="../diagrams/drawing39.xml"/><Relationship Id="rId3" Type="http://schemas.openxmlformats.org/officeDocument/2006/relationships/diagramLayout" Target="../diagrams/layout35.xml"/><Relationship Id="rId21" Type="http://schemas.microsoft.com/office/2007/relationships/diagramDrawing" Target="../diagrams/drawing38.xml"/><Relationship Id="rId34" Type="http://schemas.openxmlformats.org/officeDocument/2006/relationships/diagramQuickStyle" Target="../diagrams/quickStyle41.xml"/><Relationship Id="rId7" Type="http://schemas.openxmlformats.org/officeDocument/2006/relationships/diagramData" Target="../diagrams/data36.xml"/><Relationship Id="rId12" Type="http://schemas.openxmlformats.org/officeDocument/2006/relationships/diagramData" Target="../diagrams/data37.xml"/><Relationship Id="rId17" Type="http://schemas.openxmlformats.org/officeDocument/2006/relationships/diagramData" Target="../diagrams/data38.xml"/><Relationship Id="rId25" Type="http://schemas.openxmlformats.org/officeDocument/2006/relationships/diagramColors" Target="../diagrams/colors39.xml"/><Relationship Id="rId33" Type="http://schemas.openxmlformats.org/officeDocument/2006/relationships/diagramLayout" Target="../diagrams/layout41.xml"/><Relationship Id="rId2" Type="http://schemas.openxmlformats.org/officeDocument/2006/relationships/diagramData" Target="../diagrams/data35.xml"/><Relationship Id="rId16" Type="http://schemas.microsoft.com/office/2007/relationships/diagramDrawing" Target="../diagrams/drawing37.xml"/><Relationship Id="rId20" Type="http://schemas.openxmlformats.org/officeDocument/2006/relationships/diagramColors" Target="../diagrams/colors38.xml"/><Relationship Id="rId29" Type="http://schemas.openxmlformats.org/officeDocument/2006/relationships/diagramQuickStyle" Target="../diagrams/quickStyle4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5.xml"/><Relationship Id="rId11" Type="http://schemas.microsoft.com/office/2007/relationships/diagramDrawing" Target="../diagrams/drawing36.xml"/><Relationship Id="rId24" Type="http://schemas.openxmlformats.org/officeDocument/2006/relationships/diagramQuickStyle" Target="../diagrams/quickStyle39.xml"/><Relationship Id="rId32" Type="http://schemas.openxmlformats.org/officeDocument/2006/relationships/diagramData" Target="../diagrams/data41.xml"/><Relationship Id="rId5" Type="http://schemas.openxmlformats.org/officeDocument/2006/relationships/diagramColors" Target="../diagrams/colors35.xml"/><Relationship Id="rId15" Type="http://schemas.openxmlformats.org/officeDocument/2006/relationships/diagramColors" Target="../diagrams/colors37.xml"/><Relationship Id="rId23" Type="http://schemas.openxmlformats.org/officeDocument/2006/relationships/diagramLayout" Target="../diagrams/layout39.xml"/><Relationship Id="rId28" Type="http://schemas.openxmlformats.org/officeDocument/2006/relationships/diagramLayout" Target="../diagrams/layout40.xml"/><Relationship Id="rId36" Type="http://schemas.microsoft.com/office/2007/relationships/diagramDrawing" Target="../diagrams/drawing41.xml"/><Relationship Id="rId10" Type="http://schemas.openxmlformats.org/officeDocument/2006/relationships/diagramColors" Target="../diagrams/colors36.xml"/><Relationship Id="rId19" Type="http://schemas.openxmlformats.org/officeDocument/2006/relationships/diagramQuickStyle" Target="../diagrams/quickStyle38.xml"/><Relationship Id="rId31" Type="http://schemas.microsoft.com/office/2007/relationships/diagramDrawing" Target="../diagrams/drawing40.xml"/><Relationship Id="rId4" Type="http://schemas.openxmlformats.org/officeDocument/2006/relationships/diagramQuickStyle" Target="../diagrams/quickStyle35.xml"/><Relationship Id="rId9" Type="http://schemas.openxmlformats.org/officeDocument/2006/relationships/diagramQuickStyle" Target="../diagrams/quickStyle36.xml"/><Relationship Id="rId14" Type="http://schemas.openxmlformats.org/officeDocument/2006/relationships/diagramQuickStyle" Target="../diagrams/quickStyle37.xml"/><Relationship Id="rId22" Type="http://schemas.openxmlformats.org/officeDocument/2006/relationships/diagramData" Target="../diagrams/data39.xml"/><Relationship Id="rId27" Type="http://schemas.openxmlformats.org/officeDocument/2006/relationships/diagramData" Target="../diagrams/data40.xml"/><Relationship Id="rId30" Type="http://schemas.openxmlformats.org/officeDocument/2006/relationships/diagramColors" Target="../diagrams/colors40.xml"/><Relationship Id="rId35" Type="http://schemas.openxmlformats.org/officeDocument/2006/relationships/diagramColors" Target="../diagrams/colors41.xml"/><Relationship Id="rId8" Type="http://schemas.openxmlformats.org/officeDocument/2006/relationships/diagramLayout" Target="../diagrams/layout3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3.xml"/><Relationship Id="rId13" Type="http://schemas.openxmlformats.org/officeDocument/2006/relationships/diagramLayout" Target="../diagrams/layout44.xml"/><Relationship Id="rId18" Type="http://schemas.openxmlformats.org/officeDocument/2006/relationships/diagramLayout" Target="../diagrams/layout45.xml"/><Relationship Id="rId26" Type="http://schemas.microsoft.com/office/2007/relationships/diagramDrawing" Target="../diagrams/drawing46.xml"/><Relationship Id="rId3" Type="http://schemas.openxmlformats.org/officeDocument/2006/relationships/diagramLayout" Target="../diagrams/layout42.xml"/><Relationship Id="rId21" Type="http://schemas.microsoft.com/office/2007/relationships/diagramDrawing" Target="../diagrams/drawing45.xml"/><Relationship Id="rId7" Type="http://schemas.openxmlformats.org/officeDocument/2006/relationships/diagramData" Target="../diagrams/data43.xml"/><Relationship Id="rId12" Type="http://schemas.openxmlformats.org/officeDocument/2006/relationships/diagramData" Target="../diagrams/data44.xml"/><Relationship Id="rId17" Type="http://schemas.openxmlformats.org/officeDocument/2006/relationships/diagramData" Target="../diagrams/data45.xml"/><Relationship Id="rId25" Type="http://schemas.openxmlformats.org/officeDocument/2006/relationships/diagramColors" Target="../diagrams/colors46.xml"/><Relationship Id="rId2" Type="http://schemas.openxmlformats.org/officeDocument/2006/relationships/diagramData" Target="../diagrams/data42.xml"/><Relationship Id="rId16" Type="http://schemas.microsoft.com/office/2007/relationships/diagramDrawing" Target="../diagrams/drawing44.xml"/><Relationship Id="rId20" Type="http://schemas.openxmlformats.org/officeDocument/2006/relationships/diagramColors" Target="../diagrams/colors4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2.xml"/><Relationship Id="rId11" Type="http://schemas.microsoft.com/office/2007/relationships/diagramDrawing" Target="../diagrams/drawing43.xml"/><Relationship Id="rId24" Type="http://schemas.openxmlformats.org/officeDocument/2006/relationships/diagramQuickStyle" Target="../diagrams/quickStyle46.xml"/><Relationship Id="rId5" Type="http://schemas.openxmlformats.org/officeDocument/2006/relationships/diagramColors" Target="../diagrams/colors42.xml"/><Relationship Id="rId15" Type="http://schemas.openxmlformats.org/officeDocument/2006/relationships/diagramColors" Target="../diagrams/colors44.xml"/><Relationship Id="rId23" Type="http://schemas.openxmlformats.org/officeDocument/2006/relationships/diagramLayout" Target="../diagrams/layout46.xml"/><Relationship Id="rId10" Type="http://schemas.openxmlformats.org/officeDocument/2006/relationships/diagramColors" Target="../diagrams/colors43.xml"/><Relationship Id="rId19" Type="http://schemas.openxmlformats.org/officeDocument/2006/relationships/diagramQuickStyle" Target="../diagrams/quickStyle45.xml"/><Relationship Id="rId4" Type="http://schemas.openxmlformats.org/officeDocument/2006/relationships/diagramQuickStyle" Target="../diagrams/quickStyle42.xml"/><Relationship Id="rId9" Type="http://schemas.openxmlformats.org/officeDocument/2006/relationships/diagramQuickStyle" Target="../diagrams/quickStyle43.xml"/><Relationship Id="rId14" Type="http://schemas.openxmlformats.org/officeDocument/2006/relationships/diagramQuickStyle" Target="../diagrams/quickStyle44.xml"/><Relationship Id="rId22" Type="http://schemas.openxmlformats.org/officeDocument/2006/relationships/diagramData" Target="../diagrams/data4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7.xml"/><Relationship Id="rId2" Type="http://schemas.openxmlformats.org/officeDocument/2006/relationships/diagramData" Target="../diagrams/data4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7.xml"/><Relationship Id="rId5" Type="http://schemas.openxmlformats.org/officeDocument/2006/relationships/diagramColors" Target="../diagrams/colors47.xml"/><Relationship Id="rId4" Type="http://schemas.openxmlformats.org/officeDocument/2006/relationships/diagramQuickStyle" Target="../diagrams/quickStyle4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9.xml"/><Relationship Id="rId3" Type="http://schemas.openxmlformats.org/officeDocument/2006/relationships/diagramLayout" Target="../diagrams/layout48.xml"/><Relationship Id="rId7" Type="http://schemas.openxmlformats.org/officeDocument/2006/relationships/diagramData" Target="../diagrams/data49.xml"/><Relationship Id="rId2" Type="http://schemas.openxmlformats.org/officeDocument/2006/relationships/diagramData" Target="../diagrams/data4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8.xml"/><Relationship Id="rId11" Type="http://schemas.microsoft.com/office/2007/relationships/diagramDrawing" Target="../diagrams/drawing49.xml"/><Relationship Id="rId5" Type="http://schemas.openxmlformats.org/officeDocument/2006/relationships/diagramColors" Target="../diagrams/colors48.xml"/><Relationship Id="rId10" Type="http://schemas.openxmlformats.org/officeDocument/2006/relationships/diagramColors" Target="../diagrams/colors49.xml"/><Relationship Id="rId4" Type="http://schemas.openxmlformats.org/officeDocument/2006/relationships/diagramQuickStyle" Target="../diagrams/quickStyle48.xml"/><Relationship Id="rId9" Type="http://schemas.openxmlformats.org/officeDocument/2006/relationships/diagramQuickStyle" Target="../diagrams/quickStyle4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1.xml"/><Relationship Id="rId3" Type="http://schemas.openxmlformats.org/officeDocument/2006/relationships/diagramLayout" Target="../diagrams/layout50.xml"/><Relationship Id="rId7" Type="http://schemas.openxmlformats.org/officeDocument/2006/relationships/diagramData" Target="../diagrams/data51.xml"/><Relationship Id="rId2" Type="http://schemas.openxmlformats.org/officeDocument/2006/relationships/diagramData" Target="../diagrams/data50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0.xml"/><Relationship Id="rId11" Type="http://schemas.microsoft.com/office/2007/relationships/diagramDrawing" Target="../diagrams/drawing51.xml"/><Relationship Id="rId5" Type="http://schemas.openxmlformats.org/officeDocument/2006/relationships/diagramColors" Target="../diagrams/colors50.xml"/><Relationship Id="rId10" Type="http://schemas.openxmlformats.org/officeDocument/2006/relationships/diagramColors" Target="../diagrams/colors51.xml"/><Relationship Id="rId4" Type="http://schemas.openxmlformats.org/officeDocument/2006/relationships/diagramQuickStyle" Target="../diagrams/quickStyle50.xml"/><Relationship Id="rId9" Type="http://schemas.openxmlformats.org/officeDocument/2006/relationships/diagramQuickStyle" Target="../diagrams/quickStyle5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90499" y="864652"/>
            <a:ext cx="7915275" cy="2489947"/>
          </a:xfrm>
        </p:spPr>
        <p:txBody>
          <a:bodyPr/>
          <a:lstStyle/>
          <a:p>
            <a:r>
              <a:rPr lang="en-US" dirty="0"/>
              <a:t>The Cross-Cut Group</a:t>
            </a:r>
            <a:br>
              <a:rPr lang="en-US" dirty="0"/>
            </a:br>
            <a:br>
              <a:rPr lang="en-US" dirty="0"/>
            </a:br>
            <a:r>
              <a:rPr lang="en-US" sz="2800" dirty="0"/>
              <a:t>Preliminary Assessment </a:t>
            </a:r>
            <a:br>
              <a:rPr lang="en-US" sz="2800" dirty="0"/>
            </a:br>
            <a:endParaRPr lang="en-US" i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90500" y="3571290"/>
            <a:ext cx="11585188" cy="265738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Marcel </a:t>
            </a:r>
            <a:r>
              <a:rPr lang="en-US" dirty="0" err="1"/>
              <a:t>Demarteau</a:t>
            </a:r>
            <a:r>
              <a:rPr lang="en-US" dirty="0"/>
              <a:t> (ORNL)</a:t>
            </a:r>
          </a:p>
          <a:p>
            <a:pPr>
              <a:spcBef>
                <a:spcPts val="0"/>
              </a:spcBef>
            </a:pPr>
            <a:r>
              <a:rPr lang="en-US" dirty="0"/>
              <a:t>Jim Fast (PNNL) </a:t>
            </a:r>
          </a:p>
          <a:p>
            <a:pPr>
              <a:spcBef>
                <a:spcPts val="0"/>
              </a:spcBef>
            </a:pPr>
            <a:r>
              <a:rPr lang="en-US" dirty="0"/>
              <a:t>Peter Fisher (MIT)</a:t>
            </a:r>
          </a:p>
          <a:p>
            <a:pPr>
              <a:spcBef>
                <a:spcPts val="0"/>
              </a:spcBef>
            </a:pPr>
            <a:r>
              <a:rPr lang="en-US" dirty="0"/>
              <a:t>Young-Kee Kim (Chicago) </a:t>
            </a:r>
          </a:p>
          <a:p>
            <a:pPr>
              <a:spcBef>
                <a:spcPts val="0"/>
              </a:spcBef>
            </a:pPr>
            <a:r>
              <a:rPr lang="en-US" dirty="0"/>
              <a:t>Sunil </a:t>
            </a:r>
            <a:r>
              <a:rPr lang="en-US" dirty="0" err="1"/>
              <a:t>Golwala</a:t>
            </a:r>
            <a:r>
              <a:rPr lang="en-US" dirty="0"/>
              <a:t> (Caltech) </a:t>
            </a:r>
            <a:br>
              <a:rPr lang="en-US" dirty="0"/>
            </a:br>
            <a:r>
              <a:rPr lang="en-US" dirty="0"/>
              <a:t>Abe </a:t>
            </a:r>
            <a:r>
              <a:rPr lang="en-US" dirty="0" err="1"/>
              <a:t>Seiden</a:t>
            </a:r>
            <a:r>
              <a:rPr lang="en-US" dirty="0"/>
              <a:t> (UCSC) 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 algn="r">
              <a:spcBef>
                <a:spcPts val="0"/>
              </a:spcBef>
            </a:pPr>
            <a:r>
              <a:rPr lang="en-US" dirty="0"/>
              <a:t>CPAD Meeting</a:t>
            </a:r>
            <a:endParaRPr lang="en-US" i="1" dirty="0"/>
          </a:p>
          <a:p>
            <a:pPr algn="r">
              <a:spcBef>
                <a:spcPts val="0"/>
              </a:spcBef>
            </a:pPr>
            <a:r>
              <a:rPr lang="en-US" dirty="0"/>
              <a:t>Madison, WI  </a:t>
            </a:r>
          </a:p>
          <a:p>
            <a:pPr algn="r">
              <a:spcBef>
                <a:spcPts val="0"/>
              </a:spcBef>
            </a:pPr>
            <a:r>
              <a:rPr lang="en-US" dirty="0"/>
              <a:t>December 9, 2019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D3B288-CEC8-2A4A-B95C-DD11BA2FC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7658" y="263386"/>
            <a:ext cx="3049083" cy="2978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4706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CFE88-7A9D-DE47-98A6-A8FFB188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Priority Research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722E5-D72E-A24B-93C6-DE3E9B1C2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60505"/>
            <a:ext cx="11658600" cy="4610100"/>
          </a:xfrm>
        </p:spPr>
        <p:txBody>
          <a:bodyPr/>
          <a:lstStyle/>
          <a:p>
            <a:r>
              <a:rPr lang="en-US" dirty="0"/>
              <a:t>Each technology group is asked to identify 3 to 5 Priority Research Directions with a quantified physics motivation for each PRD.</a:t>
            </a:r>
          </a:p>
          <a:p>
            <a:r>
              <a:rPr lang="en-US" dirty="0"/>
              <a:t>We believe that the timelines identifying the technology challenges will be very helpful to identify the PRDs and help identify the cross-cut PRDs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Higgs timeline is a great start, but technology challenges should be added.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6B2F0C-D21F-6A41-9107-848C963F83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823" y="2792386"/>
            <a:ext cx="7074055" cy="335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36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402754" y="235390"/>
            <a:ext cx="11430000" cy="10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Example from Exploring the Unknown: </a:t>
            </a:r>
            <a:r>
              <a:rPr lang="en-US" dirty="0" err="1"/>
              <a:t>Flavour</a:t>
            </a:r>
            <a:r>
              <a:rPr lang="en-US" dirty="0"/>
              <a:t> Physics</a:t>
            </a:r>
            <a:endParaRPr dirty="0"/>
          </a:p>
        </p:txBody>
      </p:sp>
      <p:grpSp>
        <p:nvGrpSpPr>
          <p:cNvPr id="24" name="Google Shape;24;p3"/>
          <p:cNvGrpSpPr/>
          <p:nvPr/>
        </p:nvGrpSpPr>
        <p:grpSpPr>
          <a:xfrm>
            <a:off x="631133" y="3214138"/>
            <a:ext cx="10973279" cy="418849"/>
            <a:chOff x="702383" y="2570746"/>
            <a:chExt cx="10973279" cy="418849"/>
          </a:xfrm>
        </p:grpSpPr>
        <p:sp>
          <p:nvSpPr>
            <p:cNvPr id="25" name="Google Shape;25;p3"/>
            <p:cNvSpPr/>
            <p:nvPr/>
          </p:nvSpPr>
          <p:spPr>
            <a:xfrm>
              <a:off x="736269" y="2570746"/>
              <a:ext cx="457200" cy="142504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26;p3"/>
            <p:cNvSpPr/>
            <p:nvPr/>
          </p:nvSpPr>
          <p:spPr>
            <a:xfrm>
              <a:off x="1257397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3"/>
            <p:cNvSpPr/>
            <p:nvPr/>
          </p:nvSpPr>
          <p:spPr>
            <a:xfrm>
              <a:off x="1778525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3"/>
            <p:cNvSpPr/>
            <p:nvPr/>
          </p:nvSpPr>
          <p:spPr>
            <a:xfrm>
              <a:off x="2299653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3"/>
            <p:cNvSpPr/>
            <p:nvPr/>
          </p:nvSpPr>
          <p:spPr>
            <a:xfrm>
              <a:off x="2820781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3"/>
            <p:cNvSpPr/>
            <p:nvPr/>
          </p:nvSpPr>
          <p:spPr>
            <a:xfrm>
              <a:off x="3341909" y="2570746"/>
              <a:ext cx="457200" cy="142504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" name="Google Shape;31;p3"/>
            <p:cNvSpPr/>
            <p:nvPr/>
          </p:nvSpPr>
          <p:spPr>
            <a:xfrm>
              <a:off x="3863037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2" name="Google Shape;32;p3"/>
            <p:cNvSpPr/>
            <p:nvPr/>
          </p:nvSpPr>
          <p:spPr>
            <a:xfrm>
              <a:off x="4384165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3"/>
            <p:cNvSpPr/>
            <p:nvPr/>
          </p:nvSpPr>
          <p:spPr>
            <a:xfrm>
              <a:off x="4905293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3"/>
            <p:cNvSpPr/>
            <p:nvPr/>
          </p:nvSpPr>
          <p:spPr>
            <a:xfrm>
              <a:off x="5426421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5" name="Google Shape;35;p3"/>
            <p:cNvSpPr/>
            <p:nvPr/>
          </p:nvSpPr>
          <p:spPr>
            <a:xfrm>
              <a:off x="5947549" y="2570746"/>
              <a:ext cx="457200" cy="142504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6" name="Google Shape;36;p3"/>
            <p:cNvSpPr/>
            <p:nvPr/>
          </p:nvSpPr>
          <p:spPr>
            <a:xfrm>
              <a:off x="6468677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3"/>
            <p:cNvSpPr/>
            <p:nvPr/>
          </p:nvSpPr>
          <p:spPr>
            <a:xfrm>
              <a:off x="6989805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8" name="Google Shape;38;p3"/>
            <p:cNvSpPr/>
            <p:nvPr/>
          </p:nvSpPr>
          <p:spPr>
            <a:xfrm>
              <a:off x="7510933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9" name="Google Shape;39;p3"/>
            <p:cNvSpPr/>
            <p:nvPr/>
          </p:nvSpPr>
          <p:spPr>
            <a:xfrm>
              <a:off x="8032061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0" name="Google Shape;40;p3"/>
            <p:cNvSpPr/>
            <p:nvPr/>
          </p:nvSpPr>
          <p:spPr>
            <a:xfrm>
              <a:off x="8553189" y="2570746"/>
              <a:ext cx="457200" cy="142504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9074317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9595445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3" name="Google Shape;43;p3"/>
            <p:cNvSpPr/>
            <p:nvPr/>
          </p:nvSpPr>
          <p:spPr>
            <a:xfrm>
              <a:off x="10116573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4" name="Google Shape;44;p3"/>
            <p:cNvSpPr/>
            <p:nvPr/>
          </p:nvSpPr>
          <p:spPr>
            <a:xfrm>
              <a:off x="10637701" y="2570746"/>
              <a:ext cx="457200" cy="142504"/>
            </a:xfrm>
            <a:prstGeom prst="rect">
              <a:avLst/>
            </a:prstGeom>
            <a:solidFill>
              <a:srgbClr val="2C7981"/>
            </a:solidFill>
            <a:ln w="9525" cap="flat" cmpd="sng">
              <a:solidFill>
                <a:srgbClr val="2C798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11158837" y="2570746"/>
              <a:ext cx="457200" cy="142504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3"/>
            <p:cNvSpPr txBox="1"/>
            <p:nvPr/>
          </p:nvSpPr>
          <p:spPr>
            <a:xfrm>
              <a:off x="702383" y="2731063"/>
              <a:ext cx="530915" cy="2585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B4D3D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rPr>
                <a:t>2020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7" name="Google Shape;47;p3"/>
            <p:cNvSpPr txBox="1"/>
            <p:nvPr/>
          </p:nvSpPr>
          <p:spPr>
            <a:xfrm>
              <a:off x="3289221" y="2731063"/>
              <a:ext cx="530915" cy="2585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B4D3D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rPr>
                <a:t>2025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8" name="Google Shape;48;p3"/>
            <p:cNvSpPr txBox="1"/>
            <p:nvPr/>
          </p:nvSpPr>
          <p:spPr>
            <a:xfrm>
              <a:off x="5923562" y="2731063"/>
              <a:ext cx="530915" cy="2585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B4D3D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rPr>
                <a:t>2030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9" name="Google Shape;49;p3"/>
            <p:cNvSpPr txBox="1"/>
            <p:nvPr/>
          </p:nvSpPr>
          <p:spPr>
            <a:xfrm>
              <a:off x="8498531" y="2731063"/>
              <a:ext cx="530915" cy="2585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B4D3D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rPr>
                <a:t>2035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50" name="Google Shape;50;p3"/>
            <p:cNvSpPr txBox="1"/>
            <p:nvPr/>
          </p:nvSpPr>
          <p:spPr>
            <a:xfrm>
              <a:off x="11144747" y="2731063"/>
              <a:ext cx="530915" cy="25853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>
                  <a:ln>
                    <a:noFill/>
                  </a:ln>
                  <a:solidFill>
                    <a:srgbClr val="CB4D3D"/>
                  </a:solidFill>
                  <a:effectLst/>
                  <a:uLnTx/>
                  <a:uFillTx/>
                  <a:latin typeface="Century Gothic"/>
                  <a:ea typeface="Century Gothic"/>
                  <a:cs typeface="Century Gothic"/>
                  <a:sym typeface="Century Gothic"/>
                </a:rPr>
                <a:t>2040</a:t>
              </a: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</p:grpSp>
      <p:cxnSp>
        <p:nvCxnSpPr>
          <p:cNvPr id="51" name="Google Shape;51;p3"/>
          <p:cNvCxnSpPr/>
          <p:nvPr/>
        </p:nvCxnSpPr>
        <p:spPr>
          <a:xfrm>
            <a:off x="665018" y="3049343"/>
            <a:ext cx="2602800" cy="10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2" name="Google Shape;52;p3"/>
          <p:cNvSpPr txBox="1"/>
          <p:nvPr/>
        </p:nvSpPr>
        <p:spPr>
          <a:xfrm>
            <a:off x="654975" y="2725871"/>
            <a:ext cx="2622900" cy="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LHCb Upgrade Phase Ia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3" name="Google Shape;53;p3"/>
          <p:cNvSpPr/>
          <p:nvPr/>
        </p:nvSpPr>
        <p:spPr>
          <a:xfrm>
            <a:off x="665025" y="4047795"/>
            <a:ext cx="5562600" cy="353700"/>
          </a:xfrm>
          <a:prstGeom prst="rect">
            <a:avLst/>
          </a:prstGeom>
          <a:solidFill>
            <a:srgbClr val="FF0000"/>
          </a:solidFill>
          <a:ln w="19050" cap="flat" cmpd="sng">
            <a:solidFill>
              <a:srgbClr val="1D515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                      Tracking with high granularity and good time resolution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4" name="Google Shape;54;p3"/>
          <p:cNvSpPr/>
          <p:nvPr/>
        </p:nvSpPr>
        <p:spPr>
          <a:xfrm>
            <a:off x="2794825" y="4570270"/>
            <a:ext cx="4269600" cy="549300"/>
          </a:xfrm>
          <a:prstGeom prst="rect">
            <a:avLst/>
          </a:prstGeom>
          <a:solidFill>
            <a:srgbClr val="FFC000"/>
          </a:solidFill>
          <a:ln w="19050" cap="flat" cmpd="sng">
            <a:solidFill>
              <a:srgbClr val="1D515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45720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Calorimetry with high granularity and timing</a:t>
            </a:r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3"/>
          <p:cNvSpPr txBox="1"/>
          <p:nvPr/>
        </p:nvSpPr>
        <p:spPr>
          <a:xfrm>
            <a:off x="429767" y="6516368"/>
            <a:ext cx="1345180" cy="313932"/>
          </a:xfrm>
          <a:prstGeom prst="rect">
            <a:avLst/>
          </a:prstGeom>
          <a:solidFill>
            <a:srgbClr val="BBD69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Readout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6" name="Google Shape;56;p3"/>
          <p:cNvSpPr txBox="1"/>
          <p:nvPr/>
        </p:nvSpPr>
        <p:spPr>
          <a:xfrm>
            <a:off x="1846593" y="6516368"/>
            <a:ext cx="1636836" cy="2862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PhotoDetectors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cxnSp>
        <p:nvCxnSpPr>
          <p:cNvPr id="57" name="Google Shape;57;p3"/>
          <p:cNvCxnSpPr/>
          <p:nvPr/>
        </p:nvCxnSpPr>
        <p:spPr>
          <a:xfrm>
            <a:off x="3314425" y="2223868"/>
            <a:ext cx="2529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58" name="Google Shape;58;p3"/>
          <p:cNvSpPr txBox="1"/>
          <p:nvPr/>
        </p:nvSpPr>
        <p:spPr>
          <a:xfrm>
            <a:off x="3708274" y="1873307"/>
            <a:ext cx="1872600" cy="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LHCb Upgrade Phase Ib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59" name="Google Shape;59;p3"/>
          <p:cNvCxnSpPr/>
          <p:nvPr/>
        </p:nvCxnSpPr>
        <p:spPr>
          <a:xfrm>
            <a:off x="654981" y="2553865"/>
            <a:ext cx="32004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0" name="Google Shape;60;p3"/>
          <p:cNvSpPr txBox="1"/>
          <p:nvPr/>
        </p:nvSpPr>
        <p:spPr>
          <a:xfrm>
            <a:off x="1384621" y="2292816"/>
            <a:ext cx="2201100" cy="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Belle II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1" name="Google Shape;61;p3"/>
          <p:cNvSpPr/>
          <p:nvPr/>
        </p:nvSpPr>
        <p:spPr>
          <a:xfrm>
            <a:off x="3139450" y="5389445"/>
            <a:ext cx="5469300" cy="353700"/>
          </a:xfrm>
          <a:prstGeom prst="rect">
            <a:avLst/>
          </a:prstGeom>
          <a:solidFill>
            <a:srgbClr val="BBD697"/>
          </a:solidFill>
          <a:ln w="19050" cap="flat" cmpd="sng">
            <a:solidFill>
              <a:srgbClr val="1D515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182875" tIns="182875" rIns="182875" bIns="182875" anchor="ctr" anchorCtr="0">
            <a:noAutofit/>
          </a:bodyPr>
          <a:lstStyle/>
          <a:p>
            <a:pPr marL="457200" marR="0" lvl="0" indent="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Real Time Processing of large amount of data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2" name="Google Shape;62;p3"/>
          <p:cNvSpPr txBox="1"/>
          <p:nvPr/>
        </p:nvSpPr>
        <p:spPr>
          <a:xfrm>
            <a:off x="3555075" y="6516368"/>
            <a:ext cx="1636836" cy="2585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Quantum Sensors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3" name="Google Shape;63;p3"/>
          <p:cNvSpPr txBox="1"/>
          <p:nvPr/>
        </p:nvSpPr>
        <p:spPr>
          <a:xfrm>
            <a:off x="5263557" y="6516368"/>
            <a:ext cx="1636836" cy="286232"/>
          </a:xfrm>
          <a:prstGeom prst="rect">
            <a:avLst/>
          </a:prstGeom>
          <a:solidFill>
            <a:srgbClr val="8EB7E5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Noble Liquids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4" name="Google Shape;64;p3"/>
          <p:cNvSpPr txBox="1"/>
          <p:nvPr/>
        </p:nvSpPr>
        <p:spPr>
          <a:xfrm>
            <a:off x="6972039" y="6516368"/>
            <a:ext cx="1636836" cy="286232"/>
          </a:xfrm>
          <a:prstGeom prst="rect">
            <a:avLst/>
          </a:prstGeom>
          <a:solidFill>
            <a:srgbClr val="D880D6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Calorimetry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5" name="Google Shape;65;p3"/>
          <p:cNvSpPr txBox="1"/>
          <p:nvPr/>
        </p:nvSpPr>
        <p:spPr>
          <a:xfrm>
            <a:off x="8701895" y="6510383"/>
            <a:ext cx="1636836" cy="286232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1DABA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SS and Tracking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6" name="Google Shape;66;p3"/>
          <p:cNvSpPr txBox="1"/>
          <p:nvPr/>
        </p:nvSpPr>
        <p:spPr>
          <a:xfrm>
            <a:off x="10410377" y="6510383"/>
            <a:ext cx="1636836" cy="286232"/>
          </a:xfrm>
          <a:prstGeom prst="rect">
            <a:avLst/>
          </a:prstGeom>
          <a:solidFill>
            <a:srgbClr val="1DABA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TDAQ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67" name="Google Shape;67;p3"/>
          <p:cNvCxnSpPr/>
          <p:nvPr/>
        </p:nvCxnSpPr>
        <p:spPr>
          <a:xfrm>
            <a:off x="5838550" y="1993077"/>
            <a:ext cx="45873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68" name="Google Shape;68;p3"/>
          <p:cNvSpPr txBox="1"/>
          <p:nvPr/>
        </p:nvSpPr>
        <p:spPr>
          <a:xfrm>
            <a:off x="6046674" y="1731842"/>
            <a:ext cx="1872600" cy="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LHCb Upgrade Phase II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9" name="Google Shape;69;p3"/>
          <p:cNvSpPr txBox="1"/>
          <p:nvPr/>
        </p:nvSpPr>
        <p:spPr>
          <a:xfrm>
            <a:off x="8986750" y="2195829"/>
            <a:ext cx="1599900" cy="3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LHCb accumulates 300fb-1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70" name="Google Shape;70;p3"/>
          <p:cNvCxnSpPr/>
          <p:nvPr/>
        </p:nvCxnSpPr>
        <p:spPr>
          <a:xfrm>
            <a:off x="8986755" y="2292829"/>
            <a:ext cx="0" cy="7956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71" name="Google Shape;71;p3"/>
          <p:cNvCxnSpPr/>
          <p:nvPr/>
        </p:nvCxnSpPr>
        <p:spPr>
          <a:xfrm>
            <a:off x="4947050" y="1625200"/>
            <a:ext cx="3511500" cy="51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72" name="Google Shape;72;p3"/>
          <p:cNvSpPr txBox="1"/>
          <p:nvPr/>
        </p:nvSpPr>
        <p:spPr>
          <a:xfrm>
            <a:off x="5376025" y="1268307"/>
            <a:ext cx="2349300" cy="2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Century Gothic"/>
                <a:cs typeface="Century Gothic"/>
                <a:sym typeface="Century Gothic"/>
              </a:rPr>
              <a:t>ATLAS, CMS Phase II+  Upgrade (new inner tracking layers))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5993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433C-E704-2546-A482-A292F5C93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Priority Research Directions for Discussion and Framing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67D81-B18B-DE46-82AF-C69311F4A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b="1" dirty="0"/>
              <a:t>Enhanced photo-production and photo-detection.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PRDs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Higher QE VUV sensitive detectors 		--- Neutrinos, Dark Matter,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Water-based Liquid Scintillators 			--- Neutrinos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Novel scintillator materials 			--- Neutrinos, Energy Frontier, Dark Matter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Superconducting single-photon nanowires		--- Dark Matter, QIS, ….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…. </a:t>
            </a:r>
          </a:p>
          <a:p>
            <a:pPr marL="1085850" lvl="2" indent="-457200">
              <a:buFont typeface="+mj-lt"/>
              <a:buAutoNum type="arabicPeriod"/>
            </a:pPr>
            <a:endParaRPr lang="en-US" sz="1800" dirty="0"/>
          </a:p>
          <a:p>
            <a:pPr marL="628650" lvl="2" indent="0">
              <a:buNone/>
            </a:pPr>
            <a:r>
              <a:rPr lang="en-US" sz="1800" dirty="0"/>
              <a:t>PRDs could be quantitative and indicate what science regime is made accessible. </a:t>
            </a:r>
          </a:p>
        </p:txBody>
      </p:sp>
    </p:spTree>
    <p:extLst>
      <p:ext uri="{BB962C8B-B14F-4D97-AF65-F5344CB8AC3E}">
        <p14:creationId xmlns:p14="http://schemas.microsoft.com/office/powerpoint/2010/main" val="3990764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7433C-E704-2546-A482-A292F5C93F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Priority Research Directions for Discussion and Framing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67D81-B18B-DE46-82AF-C69311F4A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2"/>
            </a:pPr>
            <a:r>
              <a:rPr lang="en-US" b="1" dirty="0"/>
              <a:t>Advanced semi-conductor devices and detectors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PRDs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IR sensitive Ge CCD development 				-- Cosmic frontier </a:t>
            </a:r>
            <a:br>
              <a:rPr lang="en-US" sz="1800" dirty="0"/>
            </a:br>
            <a:r>
              <a:rPr lang="en-US" sz="1800" dirty="0"/>
              <a:t>Double the size of the observable universe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12” rad hard Si technology for 5D imaging calorimetry 		-- Energy frontier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Thinned MAPS technology with 5micron pixel size, 1</a:t>
            </a:r>
            <a:r>
              <a:rPr lang="en-US" sz="1800" dirty="0">
                <a:latin typeface="Symbol" pitchFamily="2" charset="2"/>
              </a:rPr>
              <a:t>m</a:t>
            </a:r>
            <a:r>
              <a:rPr lang="en-US" sz="1800" dirty="0"/>
              <a:t>W/pixel 	-- Energy frontier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28nm ASIC technology with integrated wireless transmission		-- Intensity, Energy frontier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Cryogenic pixelated </a:t>
            </a:r>
            <a:r>
              <a:rPr lang="en-US" sz="1800" dirty="0" err="1"/>
              <a:t>LAr</a:t>
            </a:r>
            <a:r>
              <a:rPr lang="en-US" sz="1800" dirty="0"/>
              <a:t> readout with </a:t>
            </a:r>
            <a:r>
              <a:rPr lang="en-US" sz="1800" dirty="0" err="1"/>
              <a:t>aA</a:t>
            </a:r>
            <a:r>
              <a:rPr lang="en-US" sz="1800" dirty="0"/>
              <a:t> sensitivity, …. 		-- neutrinos, </a:t>
            </a:r>
          </a:p>
          <a:p>
            <a:pPr marL="1085850" lvl="2" indent="-457200">
              <a:buFont typeface="+mj-lt"/>
              <a:buAutoNum type="arabicPeriod"/>
            </a:pPr>
            <a:r>
              <a:rPr lang="en-US" sz="1800" dirty="0"/>
              <a:t>…</a:t>
            </a:r>
          </a:p>
          <a:p>
            <a:pPr marL="1085850" lvl="2" indent="-457200">
              <a:buFont typeface="+mj-lt"/>
              <a:buAutoNum type="arabicPeriod"/>
            </a:pPr>
            <a:endParaRPr lang="en-US" sz="1800" dirty="0"/>
          </a:p>
          <a:p>
            <a:pPr marL="628650" lvl="2" indent="0">
              <a:buNone/>
            </a:pPr>
            <a:r>
              <a:rPr lang="en-US" sz="1800" dirty="0"/>
              <a:t>The development of the ASIC technology is becoming more and more expensive. Careful thought needs to be given to university-lab balance and workforce development. </a:t>
            </a:r>
            <a:br>
              <a:rPr lang="en-US" sz="1800" dirty="0"/>
            </a:br>
            <a:br>
              <a:rPr lang="en-US" sz="1800" dirty="0"/>
            </a:br>
            <a:r>
              <a:rPr lang="en-US" sz="1800" dirty="0"/>
              <a:t>Need to develop contacts with foundries. Link to the Micro-electronics BRN needs to be established. </a:t>
            </a:r>
          </a:p>
          <a:p>
            <a:pPr marL="628650" lvl="2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74268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70D8C-FB08-434F-B2DC-3C2D1424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Priority Research Directions for Discussion and Framing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EB8DD-AE03-B849-858C-2AE7805F0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PRDs should be a balance between transformative and incremental R&amp;D, but in either case be ambitious </a:t>
            </a:r>
          </a:p>
          <a:p>
            <a:r>
              <a:rPr lang="en-US" dirty="0"/>
              <a:t>Many other areas to be considered </a:t>
            </a:r>
          </a:p>
          <a:p>
            <a:pPr lvl="1"/>
            <a:r>
              <a:rPr lang="en-US" dirty="0"/>
              <a:t>AI and ML: receives a lot of support within the Office of Science. Including this as a PRD is expected to be well received. However, there are other venues for support. </a:t>
            </a:r>
          </a:p>
          <a:p>
            <a:pPr lvl="1"/>
            <a:r>
              <a:rPr lang="en-US" dirty="0"/>
              <a:t>Advanced manufacturing: additive and subtractive manufacturing techniques that work at the nanoscale level for functionalized materials. </a:t>
            </a:r>
          </a:p>
          <a:p>
            <a:pPr lvl="1"/>
            <a:r>
              <a:rPr lang="en-US" dirty="0"/>
              <a:t>A critically important issue is also the workforce development, which will have to be addressed in the report.</a:t>
            </a:r>
          </a:p>
          <a:p>
            <a:r>
              <a:rPr lang="en-US" dirty="0"/>
              <a:t>We should keep a stage-approach in mind for our PRDs. Disruption is not the norm.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223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Support</a:t>
            </a:r>
          </a:p>
        </p:txBody>
      </p:sp>
      <p:sp>
        <p:nvSpPr>
          <p:cNvPr id="44" name="Line 19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5" name="Line 20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0" name="Line 50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1" name="Line 51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FBA36-5C1D-534B-AF79-72156445E1C1}"/>
              </a:ext>
            </a:extLst>
          </p:cNvPr>
          <p:cNvGrpSpPr/>
          <p:nvPr/>
        </p:nvGrpSpPr>
        <p:grpSpPr>
          <a:xfrm>
            <a:off x="6177491" y="2108582"/>
            <a:ext cx="2656461" cy="3344365"/>
            <a:chOff x="7817469" y="2643836"/>
            <a:chExt cx="2656461" cy="3344365"/>
          </a:xfrm>
        </p:grpSpPr>
        <p:sp>
          <p:nvSpPr>
            <p:cNvPr id="41" name="Rectangle 40"/>
            <p:cNvSpPr/>
            <p:nvPr/>
          </p:nvSpPr>
          <p:spPr>
            <a:xfrm>
              <a:off x="7822170" y="2643836"/>
              <a:ext cx="2651760" cy="58849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Irradiation Facilities 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817469" y="3232953"/>
              <a:ext cx="2651760" cy="2755248"/>
            </a:xfrm>
            <a:prstGeom prst="rect">
              <a:avLst/>
            </a:prstGeom>
            <a:ln w="12700">
              <a:solidFill>
                <a:schemeClr val="accent4"/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dirty="0"/>
                <a:t>Provides facilities to validate radiation resistance to extremely high fluences</a:t>
              </a:r>
            </a:p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b="1" dirty="0">
                  <a:solidFill>
                    <a:schemeClr val="accent4">
                      <a:lumMod val="75000"/>
                    </a:schemeClr>
                  </a:solidFill>
                </a:rPr>
                <a:t>Essential for Energy and Intensity Frontier experiments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B49FB0C-FD9E-E44A-80F8-F75A0C68E8E0}"/>
              </a:ext>
            </a:extLst>
          </p:cNvPr>
          <p:cNvGrpSpPr/>
          <p:nvPr/>
        </p:nvGrpSpPr>
        <p:grpSpPr>
          <a:xfrm>
            <a:off x="3379572" y="2108582"/>
            <a:ext cx="2653688" cy="3344365"/>
            <a:chOff x="4435993" y="2643836"/>
            <a:chExt cx="2653688" cy="3344365"/>
          </a:xfrm>
        </p:grpSpPr>
        <p:sp>
          <p:nvSpPr>
            <p:cNvPr id="40" name="Rectangle 39"/>
            <p:cNvSpPr/>
            <p:nvPr/>
          </p:nvSpPr>
          <p:spPr>
            <a:xfrm>
              <a:off x="4435993" y="2643836"/>
              <a:ext cx="2651760" cy="58849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Test Beams 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37921" y="3232953"/>
              <a:ext cx="2651760" cy="2755248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r>
                <a:rPr lang="en-US" sz="1600" dirty="0"/>
                <a:t>Provides high-quality beams and data taking infrastructure to develop and characterize new detector technologies  </a:t>
              </a:r>
            </a:p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r>
                <a:rPr lang="en-US" sz="1600" b="1" dirty="0">
                  <a:solidFill>
                    <a:schemeClr val="accent1"/>
                  </a:solidFill>
                </a:rPr>
                <a:t>Critical need to explore new technologies</a:t>
              </a:r>
              <a:endParaRPr lang="en-US" sz="1600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578880" y="2108582"/>
            <a:ext cx="2651760" cy="588496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Low Background Facility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78880" y="2708850"/>
            <a:ext cx="2651760" cy="2740383"/>
          </a:xfrm>
          <a:prstGeom prst="rect">
            <a:avLst/>
          </a:prstGeom>
          <a:ln w="12700">
            <a:solidFill>
              <a:schemeClr val="accent2"/>
            </a:solidFill>
          </a:ln>
        </p:spPr>
        <p:txBody>
          <a:bodyPr wrap="square" tIns="91440" anchor="t" anchorCtr="0">
            <a:noAutofit/>
          </a:bodyPr>
          <a:lstStyle/>
          <a:p>
            <a:pPr marL="0" lvl="1" algn="ctr"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Provides support for low-background experiments in the areas of materials and assay</a:t>
            </a:r>
          </a:p>
          <a:p>
            <a:pPr marL="0" lvl="1" algn="ctr">
              <a:lnSpc>
                <a:spcPct val="90000"/>
              </a:lnSpc>
              <a:spcBef>
                <a:spcPts val="0"/>
              </a:spcBef>
            </a:pPr>
            <a:endParaRPr lang="en-US" sz="1600" dirty="0"/>
          </a:p>
          <a:p>
            <a:pPr algn="ctr">
              <a:lnSpc>
                <a:spcPct val="90000"/>
              </a:lnSpc>
              <a:spcBef>
                <a:spcPts val="1200"/>
              </a:spcBef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Critical need for low-background experiments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4ABB2903-2904-2542-A2E4-DE96017A557D}"/>
              </a:ext>
            </a:extLst>
          </p:cNvPr>
          <p:cNvSpPr txBox="1">
            <a:spLocks/>
          </p:cNvSpPr>
          <p:nvPr/>
        </p:nvSpPr>
        <p:spPr>
          <a:xfrm>
            <a:off x="190500" y="1137844"/>
            <a:ext cx="11658600" cy="4610100"/>
          </a:xfrm>
          <a:prstGeom prst="rect">
            <a:avLst/>
          </a:prstGeom>
        </p:spPr>
        <p:txBody>
          <a:bodyPr/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4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»"/>
              <a:defRPr sz="180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To deliver on the priority research directions, a key element is the availability of test facilities to support the instrumentation development, which will not be listed as a PRD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80A0F7-8DAA-9F47-A106-D23D53F2F1E6}"/>
              </a:ext>
            </a:extLst>
          </p:cNvPr>
          <p:cNvGrpSpPr/>
          <p:nvPr/>
        </p:nvGrpSpPr>
        <p:grpSpPr>
          <a:xfrm>
            <a:off x="8984634" y="2104868"/>
            <a:ext cx="2656461" cy="3344365"/>
            <a:chOff x="9207654" y="2640122"/>
            <a:chExt cx="2656461" cy="3344365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20E911E-C2D8-C445-AF5D-20A34E19E7C8}"/>
                </a:ext>
              </a:extLst>
            </p:cNvPr>
            <p:cNvSpPr/>
            <p:nvPr/>
          </p:nvSpPr>
          <p:spPr>
            <a:xfrm>
              <a:off x="9212355" y="2640122"/>
              <a:ext cx="2651760" cy="58849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Characterization Platforms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75766B-D3F1-E440-BC76-8F8FF5DBD2C1}"/>
                </a:ext>
              </a:extLst>
            </p:cNvPr>
            <p:cNvSpPr/>
            <p:nvPr/>
          </p:nvSpPr>
          <p:spPr>
            <a:xfrm>
              <a:off x="9207654" y="3229239"/>
              <a:ext cx="2651760" cy="2755248"/>
            </a:xfrm>
            <a:prstGeom prst="rect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dirty="0"/>
                <a:t>Provides platforms for determining fundamental physics of materials</a:t>
              </a:r>
            </a:p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b="1" dirty="0">
                  <a:solidFill>
                    <a:schemeClr val="accent6">
                      <a:lumMod val="75000"/>
                    </a:schemeClr>
                  </a:solidFill>
                </a:rPr>
                <a:t>Vital for determining proof of principle and long-term viability of proposed materials and environments 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65B7C86-5F5D-F243-92FA-606BB3A2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757" y="4700236"/>
            <a:ext cx="2088179" cy="1315955"/>
          </a:xfrm>
          <a:prstGeom prst="ellipse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36" name="Picture 14" descr="newmeson">
            <a:extLst>
              <a:ext uri="{FF2B5EF4-FFF2-40B4-BE49-F238E27FC236}">
                <a16:creationId xmlns:a16="http://schemas.microsoft.com/office/drawing/2014/main" id="{060FC24D-BCE2-3B4A-A06B-CE0403D74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51" y="4838229"/>
            <a:ext cx="1645920" cy="1661385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63E73A-AB89-6B45-B3EA-475228C60A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68" r="10576"/>
          <a:stretch/>
        </p:blipFill>
        <p:spPr>
          <a:xfrm>
            <a:off x="7256298" y="4604220"/>
            <a:ext cx="1645920" cy="1637435"/>
          </a:xfrm>
          <a:prstGeom prst="ellips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77F226-E352-7945-B8F6-798A26688BA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004" b="44258"/>
          <a:stretch/>
        </p:blipFill>
        <p:spPr>
          <a:xfrm>
            <a:off x="10348332" y="4754142"/>
            <a:ext cx="1645920" cy="1658090"/>
          </a:xfrm>
          <a:prstGeom prst="ellips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20416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Facilities Support: Characterization Platforms </a:t>
            </a:r>
          </a:p>
        </p:txBody>
      </p:sp>
      <p:sp>
        <p:nvSpPr>
          <p:cNvPr id="44" name="Line 19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5" name="Line 20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0" name="Line 50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1" name="Line 51"/>
          <p:cNvSpPr>
            <a:spLocks noChangeShapeType="1"/>
          </p:cNvSpPr>
          <p:nvPr/>
        </p:nvSpPr>
        <p:spPr bwMode="auto">
          <a:xfrm rot="5400000">
            <a:off x="10610693" y="1094111"/>
            <a:ext cx="0" cy="0"/>
          </a:xfrm>
          <a:prstGeom prst="line">
            <a:avLst/>
          </a:prstGeom>
          <a:gradFill flip="none" rotWithShape="1">
            <a:gsLst>
              <a:gs pos="98052">
                <a:schemeClr val="bg1"/>
              </a:gs>
              <a:gs pos="74000">
                <a:schemeClr val="bg1">
                  <a:lumMod val="85000"/>
                </a:schemeClr>
              </a:gs>
              <a:gs pos="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solidFill>
              <a:schemeClr val="bg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5FBA36-5C1D-534B-AF79-72156445E1C1}"/>
              </a:ext>
            </a:extLst>
          </p:cNvPr>
          <p:cNvGrpSpPr/>
          <p:nvPr/>
        </p:nvGrpSpPr>
        <p:grpSpPr>
          <a:xfrm>
            <a:off x="6177491" y="1082670"/>
            <a:ext cx="2656461" cy="4994745"/>
            <a:chOff x="7817469" y="2643836"/>
            <a:chExt cx="2656461" cy="4994745"/>
          </a:xfrm>
        </p:grpSpPr>
        <p:sp>
          <p:nvSpPr>
            <p:cNvPr id="41" name="Rectangle 40"/>
            <p:cNvSpPr/>
            <p:nvPr/>
          </p:nvSpPr>
          <p:spPr>
            <a:xfrm>
              <a:off x="7822170" y="2643836"/>
              <a:ext cx="2651760" cy="588496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 w="12700">
              <a:solidFill>
                <a:schemeClr val="accent4">
                  <a:lumMod val="75000"/>
                </a:schemeClr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Irradiation Evaluation Platform </a:t>
              </a: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7817469" y="3232953"/>
              <a:ext cx="2651760" cy="4405628"/>
            </a:xfrm>
            <a:prstGeom prst="rect">
              <a:avLst/>
            </a:prstGeom>
            <a:ln w="12700">
              <a:solidFill>
                <a:schemeClr val="accent4"/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dirty="0"/>
                <a:t>Evaluate radiation resistance of materials exposed to extremely high fluences for </a:t>
              </a:r>
              <a:r>
                <a:rPr lang="en-US" sz="1600" dirty="0" err="1"/>
                <a:t>targetry</a:t>
              </a:r>
              <a:r>
                <a:rPr lang="en-US" sz="1600" dirty="0"/>
                <a:t>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B49FB0C-FD9E-E44A-80F8-F75A0C68E8E0}"/>
              </a:ext>
            </a:extLst>
          </p:cNvPr>
          <p:cNvGrpSpPr/>
          <p:nvPr/>
        </p:nvGrpSpPr>
        <p:grpSpPr>
          <a:xfrm>
            <a:off x="3379572" y="1082670"/>
            <a:ext cx="2653688" cy="4994745"/>
            <a:chOff x="4435993" y="2643836"/>
            <a:chExt cx="2653688" cy="4994745"/>
          </a:xfrm>
        </p:grpSpPr>
        <p:sp>
          <p:nvSpPr>
            <p:cNvPr id="40" name="Rectangle 39"/>
            <p:cNvSpPr/>
            <p:nvPr/>
          </p:nvSpPr>
          <p:spPr>
            <a:xfrm>
              <a:off x="4435993" y="2643836"/>
              <a:ext cx="2651760" cy="588496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Calibration</a:t>
              </a:r>
              <a:br>
                <a:rPr lang="en-US" dirty="0">
                  <a:solidFill>
                    <a:schemeClr val="bg1"/>
                  </a:solidFill>
                </a:rPr>
              </a:br>
              <a:r>
                <a:rPr lang="en-US" dirty="0">
                  <a:solidFill>
                    <a:schemeClr val="bg1"/>
                  </a:solidFill>
                </a:rPr>
                <a:t>Platform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437921" y="3232953"/>
              <a:ext cx="2651760" cy="4405628"/>
            </a:xfrm>
            <a:prstGeom prst="rect">
              <a:avLst/>
            </a:prstGeom>
            <a:ln w="12700">
              <a:solidFill>
                <a:schemeClr val="accent1"/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r>
                <a:rPr lang="en-US" sz="1600" dirty="0"/>
                <a:t>Calibration platform for various systems, such as liquid Argon field cage system to measure TPC field response</a:t>
              </a:r>
            </a:p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r>
                <a:rPr lang="en-US" sz="1600" dirty="0"/>
                <a:t> </a:t>
              </a:r>
            </a:p>
            <a:p>
              <a:pPr marL="0" lvl="1" algn="ctr">
                <a:lnSpc>
                  <a:spcPct val="90000"/>
                </a:lnSpc>
                <a:spcBef>
                  <a:spcPts val="0"/>
                </a:spcBef>
              </a:pPr>
              <a:endParaRPr lang="en-US" sz="1600" b="1" dirty="0">
                <a:solidFill>
                  <a:schemeClr val="accent3">
                    <a:lumMod val="50000"/>
                  </a:schemeClr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578880" y="1082670"/>
            <a:ext cx="2651760" cy="588496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accent2"/>
            </a:solidFill>
          </a:ln>
          <a:effectLst>
            <a:outerShdw blurRad="101600" sx="102000" sy="102000" algn="ct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dirty="0">
                <a:solidFill>
                  <a:schemeClr val="bg1"/>
                </a:solidFill>
              </a:rPr>
              <a:t>Noble Liquid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Platform </a:t>
            </a:r>
          </a:p>
        </p:txBody>
      </p:sp>
      <p:sp>
        <p:nvSpPr>
          <p:cNvPr id="59" name="Rectangle 58"/>
          <p:cNvSpPr/>
          <p:nvPr/>
        </p:nvSpPr>
        <p:spPr>
          <a:xfrm>
            <a:off x="578880" y="1682938"/>
            <a:ext cx="2651760" cy="4394477"/>
          </a:xfrm>
          <a:prstGeom prst="rect">
            <a:avLst/>
          </a:prstGeom>
          <a:ln w="12700">
            <a:solidFill>
              <a:schemeClr val="accent2"/>
            </a:solidFill>
          </a:ln>
        </p:spPr>
        <p:txBody>
          <a:bodyPr wrap="square" tIns="91440" anchor="t" anchorCtr="0">
            <a:noAutofit/>
          </a:bodyPr>
          <a:lstStyle/>
          <a:p>
            <a:pPr marL="0" lvl="1" algn="ctr">
              <a:lnSpc>
                <a:spcPct val="90000"/>
              </a:lnSpc>
              <a:spcBef>
                <a:spcPts val="0"/>
              </a:spcBef>
            </a:pPr>
            <a:r>
              <a:rPr lang="en-US" sz="1600" dirty="0"/>
              <a:t>System test of components of noble liquid detectors under operating conditions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480A0F7-8DAA-9F47-A106-D23D53F2F1E6}"/>
              </a:ext>
            </a:extLst>
          </p:cNvPr>
          <p:cNvGrpSpPr/>
          <p:nvPr/>
        </p:nvGrpSpPr>
        <p:grpSpPr>
          <a:xfrm>
            <a:off x="8984634" y="1078956"/>
            <a:ext cx="2656461" cy="4998459"/>
            <a:chOff x="9207654" y="2640122"/>
            <a:chExt cx="2656461" cy="4998459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20E911E-C2D8-C445-AF5D-20A34E19E7C8}"/>
                </a:ext>
              </a:extLst>
            </p:cNvPr>
            <p:cNvSpPr/>
            <p:nvPr/>
          </p:nvSpPr>
          <p:spPr>
            <a:xfrm>
              <a:off x="9212355" y="2640122"/>
              <a:ext cx="2651760" cy="58849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 w="12700">
              <a:solidFill>
                <a:schemeClr val="accent6">
                  <a:lumMod val="75000"/>
                </a:schemeClr>
              </a:solidFill>
            </a:ln>
            <a:effectLst>
              <a:outerShdw blurRad="101600" sx="102000" sy="102000" algn="ctr" rotWithShape="0">
                <a:prstClr val="black">
                  <a:alpha val="2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>
                  <a:solidFill>
                    <a:schemeClr val="bg1"/>
                  </a:solidFill>
                </a:rPr>
                <a:t>Fundamental Properties </a:t>
              </a:r>
              <a:br>
                <a:rPr lang="en-US" dirty="0">
                  <a:solidFill>
                    <a:schemeClr val="bg1"/>
                  </a:solidFill>
                </a:rPr>
              </a:br>
              <a:r>
                <a:rPr lang="en-US" dirty="0">
                  <a:solidFill>
                    <a:schemeClr val="bg1"/>
                  </a:solidFill>
                </a:rPr>
                <a:t>Platform 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D75766B-D3F1-E440-BC76-8F8FF5DBD2C1}"/>
                </a:ext>
              </a:extLst>
            </p:cNvPr>
            <p:cNvSpPr/>
            <p:nvPr/>
          </p:nvSpPr>
          <p:spPr>
            <a:xfrm>
              <a:off x="9207654" y="3229239"/>
              <a:ext cx="2651760" cy="4409342"/>
            </a:xfrm>
            <a:prstGeom prst="rect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txBody>
            <a:bodyPr wrap="square" tIns="91440" anchor="t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1200"/>
                </a:spcBef>
              </a:pPr>
              <a:r>
                <a:rPr lang="en-US" sz="1600" dirty="0"/>
                <a:t>Platform for measurement of fundamental physics properties</a:t>
              </a:r>
              <a:endParaRPr lang="en-US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106D7EA9-4ABC-EB4E-8E36-A06C500975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8791" y="2653627"/>
            <a:ext cx="2383445" cy="3329452"/>
          </a:xfrm>
          <a:prstGeom prst="rect">
            <a:avLst/>
          </a:prstGeom>
          <a:solidFill>
            <a:schemeClr val="tx1"/>
          </a:solidFill>
          <a:ln w="31750"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2D0695C-249D-B549-945E-3026ABB56B0C}"/>
              </a:ext>
            </a:extLst>
          </p:cNvPr>
          <p:cNvSpPr/>
          <p:nvPr/>
        </p:nvSpPr>
        <p:spPr>
          <a:xfrm>
            <a:off x="11162371" y="2653627"/>
            <a:ext cx="339865" cy="557924"/>
          </a:xfrm>
          <a:prstGeom prst="rect">
            <a:avLst/>
          </a:prstGeom>
          <a:solidFill>
            <a:schemeClr val="bg1"/>
          </a:solidFill>
          <a:ln w="19050">
            <a:noFill/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2" name="Picture 3" descr="C:\Users\d3j284\Documents\RPL\Presentation Material\Visits\LANL\DSC00542.JPG">
            <a:extLst>
              <a:ext uri="{FF2B5EF4-FFF2-40B4-BE49-F238E27FC236}">
                <a16:creationId xmlns:a16="http://schemas.microsoft.com/office/drawing/2014/main" id="{7D521517-BDD9-7D4F-AC10-6CFC932C6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899" t="15409" r="26788" b="13677"/>
          <a:stretch/>
        </p:blipFill>
        <p:spPr bwMode="auto">
          <a:xfrm>
            <a:off x="6255561" y="3510979"/>
            <a:ext cx="2468880" cy="2256250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33" name="image24.jpeg">
            <a:extLst>
              <a:ext uri="{FF2B5EF4-FFF2-40B4-BE49-F238E27FC236}">
                <a16:creationId xmlns:a16="http://schemas.microsoft.com/office/drawing/2014/main" id="{175046C1-D772-2B46-9C31-9761E89DE8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497479" y="3095427"/>
            <a:ext cx="2834640" cy="2508964"/>
          </a:xfrm>
          <a:prstGeom prst="rect">
            <a:avLst/>
          </a:prstGeom>
          <a:ln w="12700">
            <a:miter lim="400000"/>
          </a:ln>
        </p:spPr>
      </p:pic>
      <p:pic>
        <p:nvPicPr>
          <p:cNvPr id="34" name="Google Shape;176;p29">
            <a:extLst>
              <a:ext uri="{FF2B5EF4-FFF2-40B4-BE49-F238E27FC236}">
                <a16:creationId xmlns:a16="http://schemas.microsoft.com/office/drawing/2014/main" id="{52B00AAA-D139-9F47-9B95-7C459A560B3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425448" y="3785659"/>
            <a:ext cx="2560320" cy="1675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4812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14832"/>
              </p:ext>
            </p:extLst>
          </p:nvPr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1684878"/>
              </p:ext>
            </p:extLst>
          </p:nvPr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Process Train 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307174"/>
              </p:ext>
            </p:extLst>
          </p:nvPr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1183453"/>
              </p:ext>
            </p:extLst>
          </p:nvPr>
        </p:nvGraphicFramePr>
        <p:xfrm>
          <a:off x="586063" y="-94930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4092266"/>
              </p:ext>
            </p:extLst>
          </p:nvPr>
        </p:nvGraphicFramePr>
        <p:xfrm>
          <a:off x="615801" y="241464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79BE372-B755-D246-9424-6E78253AF6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667052"/>
              </p:ext>
            </p:extLst>
          </p:nvPr>
        </p:nvGraphicFramePr>
        <p:xfrm>
          <a:off x="612085" y="32472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D6208A1-FB1B-004C-80AA-3A0DDC87D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981520"/>
              </p:ext>
            </p:extLst>
          </p:nvPr>
        </p:nvGraphicFramePr>
        <p:xfrm>
          <a:off x="615801" y="-177820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</p:spTree>
    <p:extLst>
      <p:ext uri="{BB962C8B-B14F-4D97-AF65-F5344CB8AC3E}">
        <p14:creationId xmlns:p14="http://schemas.microsoft.com/office/powerpoint/2010/main" val="42839532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331739"/>
              </p:ext>
            </p:extLst>
          </p:nvPr>
        </p:nvGraphicFramePr>
        <p:xfrm>
          <a:off x="586063" y="-94930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2015310"/>
              </p:ext>
            </p:extLst>
          </p:nvPr>
        </p:nvGraphicFramePr>
        <p:xfrm>
          <a:off x="615801" y="241464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79BE372-B755-D246-9424-6E78253AF6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6454946"/>
              </p:ext>
            </p:extLst>
          </p:nvPr>
        </p:nvGraphicFramePr>
        <p:xfrm>
          <a:off x="612085" y="32472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D6208A1-FB1B-004C-80AA-3A0DDC87D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0429094"/>
              </p:ext>
            </p:extLst>
          </p:nvPr>
        </p:nvGraphicFramePr>
        <p:xfrm>
          <a:off x="615801" y="-177820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Process Train 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439845"/>
              </p:ext>
            </p:extLst>
          </p:nvPr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D196EC0-D0A1-C744-B9C4-BADB8C65EBEE}"/>
              </a:ext>
            </a:extLst>
          </p:cNvPr>
          <p:cNvCxnSpPr>
            <a:cxnSpLocks/>
          </p:cNvCxnSpPr>
          <p:nvPr/>
        </p:nvCxnSpPr>
        <p:spPr>
          <a:xfrm>
            <a:off x="7961972" y="1204332"/>
            <a:ext cx="1371599" cy="236055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5568300-2178-5B43-B690-1285220A6F64}"/>
              </a:ext>
            </a:extLst>
          </p:cNvPr>
          <p:cNvGrpSpPr/>
          <p:nvPr/>
        </p:nvGrpSpPr>
        <p:grpSpPr>
          <a:xfrm>
            <a:off x="9444041" y="3294029"/>
            <a:ext cx="1957240" cy="782896"/>
            <a:chOff x="7048266" y="2579887"/>
            <a:chExt cx="1957240" cy="782896"/>
          </a:xfrm>
        </p:grpSpPr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id="{39ADBA0A-D038-4048-B6D0-7604DFF8FC58}"/>
                </a:ext>
              </a:extLst>
            </p:cNvPr>
            <p:cNvSpPr/>
            <p:nvPr/>
          </p:nvSpPr>
          <p:spPr>
            <a:xfrm>
              <a:off x="7048266" y="2579887"/>
              <a:ext cx="1957240" cy="782896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>
              <a:extLst>
                <a:ext uri="{FF2B5EF4-FFF2-40B4-BE49-F238E27FC236}">
                  <a16:creationId xmlns:a16="http://schemas.microsoft.com/office/drawing/2014/main" id="{1DB6AB9E-02C8-274E-B554-1AD973E00419}"/>
                </a:ext>
              </a:extLst>
            </p:cNvPr>
            <p:cNvSpPr txBox="1"/>
            <p:nvPr/>
          </p:nvSpPr>
          <p:spPr>
            <a:xfrm>
              <a:off x="7439714" y="2579887"/>
              <a:ext cx="1174344" cy="782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Key Challenge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1A8A53E-5D3B-0F41-98AE-C247393AD0F7}"/>
              </a:ext>
            </a:extLst>
          </p:cNvPr>
          <p:cNvCxnSpPr>
            <a:cxnSpLocks/>
          </p:cNvCxnSpPr>
          <p:nvPr/>
        </p:nvCxnSpPr>
        <p:spPr>
          <a:xfrm>
            <a:off x="7932234" y="2842048"/>
            <a:ext cx="1401337" cy="7833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674B23D-1335-4546-8235-52FCEA69B63F}"/>
              </a:ext>
            </a:extLst>
          </p:cNvPr>
          <p:cNvCxnSpPr>
            <a:cxnSpLocks/>
          </p:cNvCxnSpPr>
          <p:nvPr/>
        </p:nvCxnSpPr>
        <p:spPr>
          <a:xfrm flipV="1">
            <a:off x="7961972" y="3630978"/>
            <a:ext cx="1371599" cy="17550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7E1545D-E4E2-804F-B1ED-DBD9F96B545F}"/>
              </a:ext>
            </a:extLst>
          </p:cNvPr>
          <p:cNvSpPr txBox="1"/>
          <p:nvPr/>
        </p:nvSpPr>
        <p:spPr>
          <a:xfrm>
            <a:off x="635622" y="5519854"/>
            <a:ext cx="3954929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Several Priority Research Directions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are candidate ‘Key Challenges’ </a:t>
            </a:r>
          </a:p>
        </p:txBody>
      </p:sp>
    </p:spTree>
    <p:extLst>
      <p:ext uri="{BB962C8B-B14F-4D97-AF65-F5344CB8AC3E}">
        <p14:creationId xmlns:p14="http://schemas.microsoft.com/office/powerpoint/2010/main" val="637362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060293"/>
              </p:ext>
            </p:extLst>
          </p:nvPr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743156"/>
              </p:ext>
            </p:extLst>
          </p:nvPr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D6208A1-FB1B-004C-80AA-3A0DDC87D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5866321"/>
              </p:ext>
            </p:extLst>
          </p:nvPr>
        </p:nvGraphicFramePr>
        <p:xfrm>
          <a:off x="574235" y="-178202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79BE372-B755-D246-9424-6E78253AF6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81709"/>
              </p:ext>
            </p:extLst>
          </p:nvPr>
        </p:nvGraphicFramePr>
        <p:xfrm>
          <a:off x="612085" y="32472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950081"/>
              </p:ext>
            </p:extLst>
          </p:nvPr>
        </p:nvGraphicFramePr>
        <p:xfrm>
          <a:off x="615801" y="241464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4094769"/>
              </p:ext>
            </p:extLst>
          </p:nvPr>
        </p:nvGraphicFramePr>
        <p:xfrm>
          <a:off x="586063" y="-94930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9200364"/>
              </p:ext>
            </p:extLst>
          </p:nvPr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Process Train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24EF1-F618-F343-8927-69E86062D2E8}"/>
              </a:ext>
            </a:extLst>
          </p:cNvPr>
          <p:cNvSpPr txBox="1"/>
          <p:nvPr/>
        </p:nvSpPr>
        <p:spPr>
          <a:xfrm>
            <a:off x="635622" y="5519854"/>
            <a:ext cx="5408275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The same physics objective can have multiple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technical requirements with other ‘Key Challenges’ </a:t>
            </a:r>
          </a:p>
        </p:txBody>
      </p:sp>
    </p:spTree>
    <p:extLst>
      <p:ext uri="{BB962C8B-B14F-4D97-AF65-F5344CB8AC3E}">
        <p14:creationId xmlns:p14="http://schemas.microsoft.com/office/powerpoint/2010/main" val="516285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DC050-F9B6-2E45-81EC-B1DBD352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Audience for the Report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13FF0-6770-A545-9ADA-48C1F5523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45675"/>
            <a:ext cx="11658600" cy="4610100"/>
          </a:xfrm>
        </p:spPr>
        <p:txBody>
          <a:bodyPr/>
          <a:lstStyle/>
          <a:p>
            <a:r>
              <a:rPr lang="en-US" dirty="0"/>
              <a:t>A primary audience for the BRN report is policy makers, which frames the front-end language and ambition of the report, the OHEP program managers and the community. </a:t>
            </a:r>
          </a:p>
          <a:p>
            <a:r>
              <a:rPr lang="en-US" dirty="0"/>
              <a:t>The goal is to make a compelling argument to increase the funding for detector development for particle physics articulated in a way that appeals to policy makers and is aligned with current policy of OSTP </a:t>
            </a:r>
          </a:p>
          <a:p>
            <a:r>
              <a:rPr lang="en-US" dirty="0"/>
              <a:t>The P5 report provided a 10-year program with a 20-year vision and has been very successful with policy makers; we expect the P5 update to be equally successful. The P5 science drivers provide the long-term scientific motivation and the PRDs should build on these science drivers. </a:t>
            </a:r>
          </a:p>
          <a:p>
            <a:r>
              <a:rPr lang="en-US" dirty="0"/>
              <a:t>The PRD should be ambitious and forward looking. The current set of projects that are at CD-1 or beyond should not be part of the PRDs. If there still is important R&amp;D to be carried out, that simply has to be successfully completed to deliver the approved projects.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3409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4571990"/>
              </p:ext>
            </p:extLst>
          </p:nvPr>
        </p:nvGraphicFramePr>
        <p:xfrm>
          <a:off x="615801" y="241464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1587068"/>
              </p:ext>
            </p:extLst>
          </p:nvPr>
        </p:nvGraphicFramePr>
        <p:xfrm>
          <a:off x="586063" y="-94930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7739618"/>
              </p:ext>
            </p:extLst>
          </p:nvPr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D6208A1-FB1B-004C-80AA-3A0DDC87DC7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191446"/>
              </p:ext>
            </p:extLst>
          </p:nvPr>
        </p:nvGraphicFramePr>
        <p:xfrm>
          <a:off x="574235" y="-178202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79BE372-B755-D246-9424-6E78253AF6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2085" y="32472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Process Train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59C97B-0829-2549-B266-C53B7BCC89BA}"/>
              </a:ext>
            </a:extLst>
          </p:cNvPr>
          <p:cNvGrpSpPr/>
          <p:nvPr/>
        </p:nvGrpSpPr>
        <p:grpSpPr>
          <a:xfrm>
            <a:off x="9444041" y="3294029"/>
            <a:ext cx="1957240" cy="782896"/>
            <a:chOff x="7048266" y="2579887"/>
            <a:chExt cx="1957240" cy="782896"/>
          </a:xfrm>
        </p:grpSpPr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id="{6F8FDAC4-EF9F-B74D-B3C5-0982A501E0DA}"/>
                </a:ext>
              </a:extLst>
            </p:cNvPr>
            <p:cNvSpPr/>
            <p:nvPr/>
          </p:nvSpPr>
          <p:spPr>
            <a:xfrm>
              <a:off x="7048266" y="2579887"/>
              <a:ext cx="1957240" cy="782896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>
              <a:extLst>
                <a:ext uri="{FF2B5EF4-FFF2-40B4-BE49-F238E27FC236}">
                  <a16:creationId xmlns:a16="http://schemas.microsoft.com/office/drawing/2014/main" id="{9A31FDBB-5ED4-1A48-BFE8-CC37A201C90E}"/>
                </a:ext>
              </a:extLst>
            </p:cNvPr>
            <p:cNvSpPr txBox="1"/>
            <p:nvPr/>
          </p:nvSpPr>
          <p:spPr>
            <a:xfrm>
              <a:off x="7439714" y="2579887"/>
              <a:ext cx="1174344" cy="782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Key Challenge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2D82FC-B7E5-7542-B9BD-2E96C3A094CE}"/>
              </a:ext>
            </a:extLst>
          </p:cNvPr>
          <p:cNvCxnSpPr>
            <a:cxnSpLocks/>
          </p:cNvCxnSpPr>
          <p:nvPr/>
        </p:nvCxnSpPr>
        <p:spPr>
          <a:xfrm>
            <a:off x="7961972" y="1204332"/>
            <a:ext cx="1371599" cy="236055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72A59D5-9D97-C440-BB01-F10695B328FC}"/>
              </a:ext>
            </a:extLst>
          </p:cNvPr>
          <p:cNvCxnSpPr>
            <a:cxnSpLocks/>
          </p:cNvCxnSpPr>
          <p:nvPr/>
        </p:nvCxnSpPr>
        <p:spPr>
          <a:xfrm flipV="1">
            <a:off x="7961972" y="3625352"/>
            <a:ext cx="1371599" cy="562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84C392D-A717-8442-BB14-AFB25013B1D8}"/>
              </a:ext>
            </a:extLst>
          </p:cNvPr>
          <p:cNvCxnSpPr>
            <a:cxnSpLocks/>
          </p:cNvCxnSpPr>
          <p:nvPr/>
        </p:nvCxnSpPr>
        <p:spPr>
          <a:xfrm flipV="1">
            <a:off x="7961972" y="3664431"/>
            <a:ext cx="1371599" cy="17550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79B7E54-8DEC-984C-872F-82B10C1C5BAA}"/>
              </a:ext>
            </a:extLst>
          </p:cNvPr>
          <p:cNvSpPr txBox="1"/>
          <p:nvPr/>
        </p:nvSpPr>
        <p:spPr>
          <a:xfrm>
            <a:off x="635622" y="5519854"/>
            <a:ext cx="3954929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Several Priority Research Directions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are candidate ‘Key Challenges’ </a:t>
            </a:r>
          </a:p>
        </p:txBody>
      </p:sp>
    </p:spTree>
    <p:extLst>
      <p:ext uri="{BB962C8B-B14F-4D97-AF65-F5344CB8AC3E}">
        <p14:creationId xmlns:p14="http://schemas.microsoft.com/office/powerpoint/2010/main" val="34456831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063" y="-94930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5801" y="241464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79BE372-B755-D246-9424-6E78253AF69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2085" y="32472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D6208A1-FB1B-004C-80AA-3A0DDC87DC7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5801" y="-177820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Process Train </a:t>
            </a:r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D196EC0-D0A1-C744-B9C4-BADB8C65EBEE}"/>
              </a:ext>
            </a:extLst>
          </p:cNvPr>
          <p:cNvCxnSpPr>
            <a:cxnSpLocks/>
          </p:cNvCxnSpPr>
          <p:nvPr/>
        </p:nvCxnSpPr>
        <p:spPr>
          <a:xfrm>
            <a:off x="7961972" y="1204332"/>
            <a:ext cx="1371599" cy="2360552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5568300-2178-5B43-B690-1285220A6F64}"/>
              </a:ext>
            </a:extLst>
          </p:cNvPr>
          <p:cNvGrpSpPr/>
          <p:nvPr/>
        </p:nvGrpSpPr>
        <p:grpSpPr>
          <a:xfrm>
            <a:off x="9444041" y="3294029"/>
            <a:ext cx="1957240" cy="782896"/>
            <a:chOff x="7048266" y="2579887"/>
            <a:chExt cx="1957240" cy="782896"/>
          </a:xfrm>
        </p:grpSpPr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id="{39ADBA0A-D038-4048-B6D0-7604DFF8FC58}"/>
                </a:ext>
              </a:extLst>
            </p:cNvPr>
            <p:cNvSpPr/>
            <p:nvPr/>
          </p:nvSpPr>
          <p:spPr>
            <a:xfrm>
              <a:off x="7048266" y="2579887"/>
              <a:ext cx="1957240" cy="782896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>
              <a:extLst>
                <a:ext uri="{FF2B5EF4-FFF2-40B4-BE49-F238E27FC236}">
                  <a16:creationId xmlns:a16="http://schemas.microsoft.com/office/drawing/2014/main" id="{1DB6AB9E-02C8-274E-B554-1AD973E00419}"/>
                </a:ext>
              </a:extLst>
            </p:cNvPr>
            <p:cNvSpPr txBox="1"/>
            <p:nvPr/>
          </p:nvSpPr>
          <p:spPr>
            <a:xfrm>
              <a:off x="7439714" y="2579887"/>
              <a:ext cx="1174344" cy="782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Key Challenge</a:t>
              </a:r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1A8A53E-5D3B-0F41-98AE-C247393AD0F7}"/>
              </a:ext>
            </a:extLst>
          </p:cNvPr>
          <p:cNvCxnSpPr>
            <a:cxnSpLocks/>
          </p:cNvCxnSpPr>
          <p:nvPr/>
        </p:nvCxnSpPr>
        <p:spPr>
          <a:xfrm>
            <a:off x="7932234" y="2842048"/>
            <a:ext cx="1401337" cy="7833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674B23D-1335-4546-8235-52FCEA69B63F}"/>
              </a:ext>
            </a:extLst>
          </p:cNvPr>
          <p:cNvCxnSpPr>
            <a:cxnSpLocks/>
          </p:cNvCxnSpPr>
          <p:nvPr/>
        </p:nvCxnSpPr>
        <p:spPr>
          <a:xfrm flipV="1">
            <a:off x="7961972" y="3630978"/>
            <a:ext cx="1371599" cy="175500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2668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15466034-62A2-844B-8396-58CA86B531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867322"/>
              </p:ext>
            </p:extLst>
          </p:nvPr>
        </p:nvGraphicFramePr>
        <p:xfrm>
          <a:off x="600930" y="-120397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5014231"/>
              </p:ext>
            </p:extLst>
          </p:nvPr>
        </p:nvGraphicFramePr>
        <p:xfrm>
          <a:off x="586059" y="7233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7E671B38-4AEA-7F42-B1C0-5875E9F75F8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690051"/>
              </p:ext>
            </p:extLst>
          </p:nvPr>
        </p:nvGraphicFramePr>
        <p:xfrm>
          <a:off x="593494" y="1567151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3" name="Diagram 12">
            <a:extLst>
              <a:ext uri="{FF2B5EF4-FFF2-40B4-BE49-F238E27FC236}">
                <a16:creationId xmlns:a16="http://schemas.microsoft.com/office/drawing/2014/main" id="{ECBC08BE-843A-2448-AD99-2B0296E1206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4390572"/>
              </p:ext>
            </p:extLst>
          </p:nvPr>
        </p:nvGraphicFramePr>
        <p:xfrm>
          <a:off x="615801" y="2403493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12" name="Diagram 11">
            <a:extLst>
              <a:ext uri="{FF2B5EF4-FFF2-40B4-BE49-F238E27FC236}">
                <a16:creationId xmlns:a16="http://schemas.microsoft.com/office/drawing/2014/main" id="{9EEE9724-DC42-0741-9C0D-A75F600697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064257"/>
              </p:ext>
            </p:extLst>
          </p:nvPr>
        </p:nvGraphicFramePr>
        <p:xfrm>
          <a:off x="586063" y="-938149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Anticipated Process Train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59C97B-0829-2549-B266-C53B7BCC89BA}"/>
              </a:ext>
            </a:extLst>
          </p:cNvPr>
          <p:cNvGrpSpPr/>
          <p:nvPr/>
        </p:nvGrpSpPr>
        <p:grpSpPr>
          <a:xfrm>
            <a:off x="9444041" y="3294029"/>
            <a:ext cx="1957240" cy="782896"/>
            <a:chOff x="7048266" y="2579887"/>
            <a:chExt cx="1957240" cy="782896"/>
          </a:xfrm>
        </p:grpSpPr>
        <p:sp>
          <p:nvSpPr>
            <p:cNvPr id="17" name="Chevron 16">
              <a:extLst>
                <a:ext uri="{FF2B5EF4-FFF2-40B4-BE49-F238E27FC236}">
                  <a16:creationId xmlns:a16="http://schemas.microsoft.com/office/drawing/2014/main" id="{6F8FDAC4-EF9F-B74D-B3C5-0982A501E0DA}"/>
                </a:ext>
              </a:extLst>
            </p:cNvPr>
            <p:cNvSpPr/>
            <p:nvPr/>
          </p:nvSpPr>
          <p:spPr>
            <a:xfrm>
              <a:off x="7048266" y="2579887"/>
              <a:ext cx="1957240" cy="782896"/>
            </a:xfrm>
            <a:prstGeom prst="chevron">
              <a:avLst/>
            </a:pr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>
              <a:extLst>
                <a:ext uri="{FF2B5EF4-FFF2-40B4-BE49-F238E27FC236}">
                  <a16:creationId xmlns:a16="http://schemas.microsoft.com/office/drawing/2014/main" id="{9A31FDBB-5ED4-1A48-BFE8-CC37A201C90E}"/>
                </a:ext>
              </a:extLst>
            </p:cNvPr>
            <p:cNvSpPr txBox="1"/>
            <p:nvPr/>
          </p:nvSpPr>
          <p:spPr>
            <a:xfrm>
              <a:off x="7439714" y="2579887"/>
              <a:ext cx="1174344" cy="7828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008" tIns="20003" rIns="20003" bIns="20003" numCol="1" spcCol="1270" anchor="ctr" anchorCtr="0">
              <a:noAutofit/>
            </a:bodyPr>
            <a:lstStyle/>
            <a:p>
              <a:pPr marL="0" lvl="0" indent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500" kern="1200" dirty="0"/>
                <a:t>Key Challenge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72A59D5-9D97-C440-BB01-F10695B328FC}"/>
              </a:ext>
            </a:extLst>
          </p:cNvPr>
          <p:cNvCxnSpPr>
            <a:cxnSpLocks/>
          </p:cNvCxnSpPr>
          <p:nvPr/>
        </p:nvCxnSpPr>
        <p:spPr>
          <a:xfrm flipV="1">
            <a:off x="7961972" y="3625352"/>
            <a:ext cx="1371599" cy="5626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9F4C281-AEF2-AD43-BBC4-B2044D127166}"/>
              </a:ext>
            </a:extLst>
          </p:cNvPr>
          <p:cNvSpPr txBox="1"/>
          <p:nvPr/>
        </p:nvSpPr>
        <p:spPr>
          <a:xfrm>
            <a:off x="8463772" y="3423422"/>
            <a:ext cx="423514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2800" b="1" dirty="0">
                <a:latin typeface="+mn-lt"/>
              </a:rPr>
              <a:t>X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4FD0A-3259-3C41-94C1-4EE9DCC87F39}"/>
              </a:ext>
            </a:extLst>
          </p:cNvPr>
          <p:cNvSpPr txBox="1"/>
          <p:nvPr/>
        </p:nvSpPr>
        <p:spPr>
          <a:xfrm>
            <a:off x="481985" y="4978913"/>
            <a:ext cx="5181868" cy="8402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There may be PRDs that do NOT map onto a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Key Challenge. That does not mean they cannot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rise to a key priority for the future program. </a:t>
            </a:r>
          </a:p>
        </p:txBody>
      </p:sp>
    </p:spTree>
    <p:extLst>
      <p:ext uri="{BB962C8B-B14F-4D97-AF65-F5344CB8AC3E}">
        <p14:creationId xmlns:p14="http://schemas.microsoft.com/office/powerpoint/2010/main" val="3936595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7DB4-4599-CD4C-8BC6-52BE64AEC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gets carried out by all groups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2FF220-E26A-3741-9B76-47CD129AE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384" b="21010"/>
          <a:stretch/>
        </p:blipFill>
        <p:spPr>
          <a:xfrm>
            <a:off x="527554" y="914401"/>
            <a:ext cx="4030591" cy="2468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D6DF3D-F437-DB40-B0A4-BBAFE0594C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84" b="21010"/>
          <a:stretch/>
        </p:blipFill>
        <p:spPr>
          <a:xfrm>
            <a:off x="325899" y="3817093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DF6F23-CF4C-A647-A72F-867F017F2C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384" b="21010"/>
          <a:stretch/>
        </p:blipFill>
        <p:spPr>
          <a:xfrm>
            <a:off x="4302170" y="4407873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8E7977-7547-E741-AE74-27E7CA4053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384" b="21010"/>
          <a:stretch/>
        </p:blipFill>
        <p:spPr>
          <a:xfrm>
            <a:off x="8206657" y="3567709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EC414E-305D-284D-834C-6E53C3938B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9596" b="28081"/>
          <a:stretch/>
        </p:blipFill>
        <p:spPr>
          <a:xfrm>
            <a:off x="6775830" y="727112"/>
            <a:ext cx="4971746" cy="26256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356657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B7DB4-4599-CD4C-8BC6-52BE64AEC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gets carried out by all groups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2FF220-E26A-3741-9B76-47CD129AED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384" b="21010"/>
          <a:stretch/>
        </p:blipFill>
        <p:spPr>
          <a:xfrm>
            <a:off x="527554" y="914401"/>
            <a:ext cx="4030591" cy="246849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D6DF3D-F437-DB40-B0A4-BBAFE0594C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84" b="21010"/>
          <a:stretch/>
        </p:blipFill>
        <p:spPr>
          <a:xfrm>
            <a:off x="325899" y="3817093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0DF6F23-CF4C-A647-A72F-867F017F2C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8384" b="21010"/>
          <a:stretch/>
        </p:blipFill>
        <p:spPr>
          <a:xfrm>
            <a:off x="4302170" y="4407873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8E7977-7547-E741-AE74-27E7CA4053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8384" b="21010"/>
          <a:stretch/>
        </p:blipFill>
        <p:spPr>
          <a:xfrm>
            <a:off x="8206657" y="3567709"/>
            <a:ext cx="3788895" cy="23204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DEC414E-305D-284D-834C-6E53C3938B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9596" b="28081"/>
          <a:stretch/>
        </p:blipFill>
        <p:spPr>
          <a:xfrm>
            <a:off x="6775830" y="727112"/>
            <a:ext cx="4971746" cy="262569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E9EE474-13D8-5E48-96CF-7044CBDA15CC}"/>
              </a:ext>
            </a:extLst>
          </p:cNvPr>
          <p:cNvSpPr txBox="1"/>
          <p:nvPr/>
        </p:nvSpPr>
        <p:spPr>
          <a:xfrm>
            <a:off x="3047997" y="3034149"/>
            <a:ext cx="6877204" cy="9787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200" b="1" dirty="0">
                <a:latin typeface="+mn-lt"/>
              </a:rPr>
              <a:t>Cross-Cut group tries to look for </a:t>
            </a:r>
            <a:br>
              <a:rPr lang="en-US" sz="3200" b="1" dirty="0">
                <a:latin typeface="+mn-lt"/>
              </a:rPr>
            </a:br>
            <a:r>
              <a:rPr lang="en-US" sz="3200" b="1" dirty="0">
                <a:latin typeface="+mn-lt"/>
              </a:rPr>
              <a:t>commonality between the PRDs</a:t>
            </a:r>
          </a:p>
        </p:txBody>
      </p:sp>
    </p:spTree>
    <p:extLst>
      <p:ext uri="{BB962C8B-B14F-4D97-AF65-F5344CB8AC3E}">
        <p14:creationId xmlns:p14="http://schemas.microsoft.com/office/powerpoint/2010/main" val="3828653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Many areas are very thin on requirements, or are absent all together. We need help! </a:t>
            </a:r>
          </a:p>
          <a:p>
            <a:r>
              <a:rPr lang="en-US" dirty="0"/>
              <a:t>Example “flow”: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04E1FF-FA36-2D4E-93D4-20B3BC557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154890"/>
              </p:ext>
            </p:extLst>
          </p:nvPr>
        </p:nvGraphicFramePr>
        <p:xfrm>
          <a:off x="1006090" y="-417756"/>
          <a:ext cx="9933257" cy="681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687390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Many areas are very thin on requirements, or are absent all together. We need help! </a:t>
            </a:r>
          </a:p>
          <a:p>
            <a:r>
              <a:rPr lang="en-US" dirty="0"/>
              <a:t>Example “flow”: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04E1FF-FA36-2D4E-93D4-20B3BC557945}"/>
              </a:ext>
            </a:extLst>
          </p:cNvPr>
          <p:cNvGraphicFramePr/>
          <p:nvPr/>
        </p:nvGraphicFramePr>
        <p:xfrm>
          <a:off x="1006090" y="-417756"/>
          <a:ext cx="9933257" cy="681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5D6123-A2A6-6548-AD70-7668E2E15AA4}"/>
              </a:ext>
            </a:extLst>
          </p:cNvPr>
          <p:cNvGraphicFramePr/>
          <p:nvPr/>
        </p:nvGraphicFramePr>
        <p:xfrm>
          <a:off x="991222" y="604438"/>
          <a:ext cx="9933257" cy="681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200735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04E1FF-FA36-2D4E-93D4-20B3BC557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1840605"/>
              </p:ext>
            </p:extLst>
          </p:nvPr>
        </p:nvGraphicFramePr>
        <p:xfrm>
          <a:off x="1006090" y="-417756"/>
          <a:ext cx="9933257" cy="681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75D6123-A2A6-6548-AD70-7668E2E15AA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669066"/>
              </p:ext>
            </p:extLst>
          </p:nvPr>
        </p:nvGraphicFramePr>
        <p:xfrm>
          <a:off x="991222" y="604438"/>
          <a:ext cx="9933257" cy="68185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Many areas are very thin on requirements, or are absent all together. We need help! </a:t>
            </a:r>
          </a:p>
          <a:p>
            <a:r>
              <a:rPr lang="en-US" dirty="0"/>
              <a:t>Example “flow”:</a:t>
            </a:r>
          </a:p>
        </p:txBody>
      </p:sp>
    </p:spTree>
    <p:extLst>
      <p:ext uri="{BB962C8B-B14F-4D97-AF65-F5344CB8AC3E}">
        <p14:creationId xmlns:p14="http://schemas.microsoft.com/office/powerpoint/2010/main" val="31248744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EA31-0119-C149-8328-050C5509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Structure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025A2F8-9DF6-AC43-BDE2-E0D3B30D5796}"/>
              </a:ext>
            </a:extLst>
          </p:cNvPr>
          <p:cNvSpPr/>
          <p:nvPr/>
        </p:nvSpPr>
        <p:spPr>
          <a:xfrm>
            <a:off x="530792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Exec Summary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FE58209-27DC-A648-AD5B-9E48F408CD31}"/>
              </a:ext>
            </a:extLst>
          </p:cNvPr>
          <p:cNvSpPr/>
          <p:nvPr/>
        </p:nvSpPr>
        <p:spPr>
          <a:xfrm>
            <a:off x="530792" y="1591759"/>
            <a:ext cx="3656647" cy="3976604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Audience: policy makers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~1 page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Key Challenges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655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EA31-0119-C149-8328-050C5509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Structure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37DEA07-E79E-3C4A-9C47-FAFADB9A166D}"/>
              </a:ext>
            </a:extLst>
          </p:cNvPr>
          <p:cNvSpPr/>
          <p:nvPr/>
        </p:nvSpPr>
        <p:spPr>
          <a:xfrm>
            <a:off x="4347359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Century Gothic" panose="020F0302020204030204"/>
                <a:cs typeface="+mn-cs"/>
              </a:rPr>
              <a:t>Science Impact</a:t>
            </a:r>
            <a:endParaRPr lang="en-US" sz="2800" b="1" kern="0" dirty="0">
              <a:solidFill>
                <a:prstClr val="black"/>
              </a:solidFill>
              <a:latin typeface="Century Gothic" panose="020F0302020204030204"/>
              <a:cs typeface="+mn-cs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333FDFD6-6352-924B-BB77-72F86B5B080B}"/>
              </a:ext>
            </a:extLst>
          </p:cNvPr>
          <p:cNvSpPr/>
          <p:nvPr/>
        </p:nvSpPr>
        <p:spPr>
          <a:xfrm>
            <a:off x="4344738" y="1591759"/>
            <a:ext cx="3656647" cy="3976604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Audience: Office of Science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~5-10 pages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new horizons that the technology development will open for science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science impact “without numbers” in “catchy” phrases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Emphasizes: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Need for facilities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Workforce development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Connection to other science disciplines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Connection to high priority topics: AI/ML, QIS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025A2F8-9DF6-AC43-BDE2-E0D3B30D5796}"/>
              </a:ext>
            </a:extLst>
          </p:cNvPr>
          <p:cNvSpPr/>
          <p:nvPr/>
        </p:nvSpPr>
        <p:spPr>
          <a:xfrm>
            <a:off x="530792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Exec Summary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FE58209-27DC-A648-AD5B-9E48F408CD31}"/>
              </a:ext>
            </a:extLst>
          </p:cNvPr>
          <p:cNvSpPr/>
          <p:nvPr/>
        </p:nvSpPr>
        <p:spPr>
          <a:xfrm>
            <a:off x="530792" y="1591759"/>
            <a:ext cx="3656647" cy="3976604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Audience: policy makers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~1 page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Key Challenges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877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8F4A9-62E8-554B-90C9-E7E44357F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High-Priority Projects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A65688-2C38-1047-A5A2-60D22D8706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351" y="879231"/>
            <a:ext cx="6130929" cy="5705720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D3022CA-863A-A94D-8056-9B76F8CDD3BA}"/>
              </a:ext>
            </a:extLst>
          </p:cNvPr>
          <p:cNvSpPr txBox="1">
            <a:spLocks/>
          </p:cNvSpPr>
          <p:nvPr/>
        </p:nvSpPr>
        <p:spPr bwMode="auto">
          <a:xfrm>
            <a:off x="6334812" y="1450072"/>
            <a:ext cx="5853468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  <a:defRPr lang="en-US" sz="20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71500" indent="-22860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857250" indent="-1714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P5 supported directed R&amp;D for the near future. </a:t>
            </a:r>
          </a:p>
          <a:p>
            <a:r>
              <a:rPr lang="en-US" dirty="0"/>
              <a:t>Directed R&amp;D has targeted current set of approved experiments:</a:t>
            </a:r>
          </a:p>
          <a:p>
            <a:pPr lvl="1"/>
            <a:r>
              <a:rPr lang="en-US" dirty="0"/>
              <a:t>The Phase-II upgrades of the LHC, </a:t>
            </a:r>
          </a:p>
          <a:p>
            <a:pPr lvl="1"/>
            <a:r>
              <a:rPr lang="en-US" dirty="0"/>
              <a:t>DUNE, module 1 </a:t>
            </a:r>
          </a:p>
          <a:p>
            <a:pPr lvl="1"/>
            <a:r>
              <a:rPr lang="en-US" dirty="0"/>
              <a:t>G2 dark matter experiments,</a:t>
            </a:r>
          </a:p>
          <a:p>
            <a:pPr lvl="1"/>
            <a:r>
              <a:rPr lang="en-US" dirty="0"/>
              <a:t>CMB-S4 </a:t>
            </a:r>
          </a:p>
          <a:p>
            <a:r>
              <a:rPr lang="en-US" dirty="0"/>
              <a:t>Continued investments in these projects are expected, but the goal of the BRN is to expand the program with more forward leaning efforts. </a:t>
            </a:r>
          </a:p>
          <a:p>
            <a:r>
              <a:rPr lang="en-US" dirty="0"/>
              <a:t>A long-term view should be taken for the PRDs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D92CC98-7851-0E44-BCB0-582A339B24EF}"/>
              </a:ext>
            </a:extLst>
          </p:cNvPr>
          <p:cNvCxnSpPr/>
          <p:nvPr/>
        </p:nvCxnSpPr>
        <p:spPr>
          <a:xfrm>
            <a:off x="3111190" y="1338561"/>
            <a:ext cx="0" cy="5303520"/>
          </a:xfrm>
          <a:prstGeom prst="line">
            <a:avLst/>
          </a:prstGeom>
          <a:ln w="28575">
            <a:solidFill>
              <a:srgbClr val="FF0000"/>
            </a:solidFill>
            <a:miter lim="800000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BEC725D-9A16-6B48-A543-CBC70DE1B67E}"/>
              </a:ext>
            </a:extLst>
          </p:cNvPr>
          <p:cNvSpPr txBox="1"/>
          <p:nvPr/>
        </p:nvSpPr>
        <p:spPr>
          <a:xfrm>
            <a:off x="3088890" y="6562649"/>
            <a:ext cx="661720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400" dirty="0">
                <a:latin typeface="+mn-lt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413459772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B605E-C212-3D40-A6E5-843404CAE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Graphic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53CF1D-60ED-D04E-8CF0-93BA97880F5E}"/>
              </a:ext>
            </a:extLst>
          </p:cNvPr>
          <p:cNvSpPr/>
          <p:nvPr/>
        </p:nvSpPr>
        <p:spPr>
          <a:xfrm>
            <a:off x="1396819" y="1232164"/>
            <a:ext cx="7032799" cy="4585019"/>
          </a:xfrm>
          <a:prstGeom prst="rect">
            <a:avLst/>
          </a:prstGeom>
          <a:gradFill flip="none" rotWithShape="1">
            <a:gsLst>
              <a:gs pos="0">
                <a:srgbClr val="339999"/>
              </a:gs>
              <a:gs pos="100000">
                <a:srgbClr val="CCCC66"/>
              </a:gs>
            </a:gsLst>
            <a:path path="circle">
              <a:fillToRect l="100000" t="100000"/>
            </a:path>
            <a:tileRect r="-100000" b="-100000"/>
          </a:gradFill>
          <a:ln w="222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DD93BC-1B8E-5248-97A2-0DFB83216600}"/>
              </a:ext>
            </a:extLst>
          </p:cNvPr>
          <p:cNvSpPr txBox="1"/>
          <p:nvPr/>
        </p:nvSpPr>
        <p:spPr>
          <a:xfrm rot="18416720">
            <a:off x="3755710" y="2714595"/>
            <a:ext cx="1474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Higgs Boson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904BF-F76C-C041-A5DE-16C0B353A520}"/>
              </a:ext>
            </a:extLst>
          </p:cNvPr>
          <p:cNvSpPr txBox="1"/>
          <p:nvPr/>
        </p:nvSpPr>
        <p:spPr>
          <a:xfrm rot="18416720">
            <a:off x="4531778" y="2603596"/>
            <a:ext cx="1752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Neutrino Mass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B78FF2-25C9-2E46-9B51-F5A3E3513833}"/>
              </a:ext>
            </a:extLst>
          </p:cNvPr>
          <p:cNvSpPr txBox="1"/>
          <p:nvPr/>
        </p:nvSpPr>
        <p:spPr>
          <a:xfrm rot="18416720">
            <a:off x="5424494" y="2710591"/>
            <a:ext cx="1484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Dark Matter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B8A2B7-8C88-804C-848B-43519C2AE2F1}"/>
              </a:ext>
            </a:extLst>
          </p:cNvPr>
          <p:cNvSpPr txBox="1"/>
          <p:nvPr/>
        </p:nvSpPr>
        <p:spPr>
          <a:xfrm rot="18416720">
            <a:off x="5963014" y="2374093"/>
            <a:ext cx="2326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Cosmic Acceleration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A5F781-BA0D-C249-A106-E45F41153413}"/>
              </a:ext>
            </a:extLst>
          </p:cNvPr>
          <p:cNvSpPr txBox="1"/>
          <p:nvPr/>
        </p:nvSpPr>
        <p:spPr>
          <a:xfrm rot="18416720">
            <a:off x="7028258" y="2499140"/>
            <a:ext cx="1397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rgbClr val="000000"/>
                </a:solidFill>
              </a:rPr>
              <a:t>Explore the </a:t>
            </a:r>
            <a:br>
              <a:rPr lang="en-US" sz="2000" b="1" dirty="0">
                <a:solidFill>
                  <a:srgbClr val="000000"/>
                </a:solidFill>
              </a:rPr>
            </a:br>
            <a:r>
              <a:rPr lang="en-US" sz="2000" b="1" dirty="0">
                <a:solidFill>
                  <a:srgbClr val="000000"/>
                </a:solidFill>
              </a:rPr>
              <a:t>Unknown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A55028F-ADEC-D941-B4F1-EC6C03D3CA59}"/>
              </a:ext>
            </a:extLst>
          </p:cNvPr>
          <p:cNvCxnSpPr/>
          <p:nvPr/>
        </p:nvCxnSpPr>
        <p:spPr>
          <a:xfrm rot="10800000" flipH="1">
            <a:off x="1396817" y="3497494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55F3F5E-7398-2A4C-898F-83399B858D38}"/>
              </a:ext>
            </a:extLst>
          </p:cNvPr>
          <p:cNvCxnSpPr/>
          <p:nvPr/>
        </p:nvCxnSpPr>
        <p:spPr>
          <a:xfrm rot="10800000" flipH="1">
            <a:off x="1393996" y="3551117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841FE0-5710-4C48-8353-8CA985797F00}"/>
              </a:ext>
            </a:extLst>
          </p:cNvPr>
          <p:cNvCxnSpPr/>
          <p:nvPr/>
        </p:nvCxnSpPr>
        <p:spPr>
          <a:xfrm rot="10800000" flipH="1">
            <a:off x="1405286" y="3943404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366FBE-F063-3748-910B-A933CC12B205}"/>
              </a:ext>
            </a:extLst>
          </p:cNvPr>
          <p:cNvCxnSpPr/>
          <p:nvPr/>
        </p:nvCxnSpPr>
        <p:spPr>
          <a:xfrm rot="10800000" flipH="1">
            <a:off x="1416576" y="4321580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86CE31-DF12-9242-8379-16F14597844B}"/>
              </a:ext>
            </a:extLst>
          </p:cNvPr>
          <p:cNvCxnSpPr/>
          <p:nvPr/>
        </p:nvCxnSpPr>
        <p:spPr>
          <a:xfrm rot="10800000" flipH="1">
            <a:off x="1413755" y="4727978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AD12BE6-B642-1C4A-AD3A-6CB74944A691}"/>
              </a:ext>
            </a:extLst>
          </p:cNvPr>
          <p:cNvCxnSpPr/>
          <p:nvPr/>
        </p:nvCxnSpPr>
        <p:spPr>
          <a:xfrm rot="10800000" flipH="1">
            <a:off x="1410934" y="5120265"/>
            <a:ext cx="6829777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0FD371E-568F-DC4F-8B0C-57684F414494}"/>
              </a:ext>
            </a:extLst>
          </p:cNvPr>
          <p:cNvSpPr txBox="1"/>
          <p:nvPr/>
        </p:nvSpPr>
        <p:spPr>
          <a:xfrm>
            <a:off x="2150806" y="3580648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KC 1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4970BC-F163-C84A-A99B-7FCAC53F842D}"/>
              </a:ext>
            </a:extLst>
          </p:cNvPr>
          <p:cNvSpPr txBox="1"/>
          <p:nvPr/>
        </p:nvSpPr>
        <p:spPr>
          <a:xfrm>
            <a:off x="2150806" y="3962087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KC 2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394A96-2273-7247-A8B4-A51B1AB1866C}"/>
              </a:ext>
            </a:extLst>
          </p:cNvPr>
          <p:cNvSpPr txBox="1"/>
          <p:nvPr/>
        </p:nvSpPr>
        <p:spPr>
          <a:xfrm>
            <a:off x="2150806" y="4376984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KC 3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DD6365-AF43-4142-AABB-7A7D04EAAE75}"/>
              </a:ext>
            </a:extLst>
          </p:cNvPr>
          <p:cNvSpPr txBox="1"/>
          <p:nvPr/>
        </p:nvSpPr>
        <p:spPr>
          <a:xfrm>
            <a:off x="2150806" y="479188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KC 4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23312B-5499-CB4C-901F-CDE999B3DD80}"/>
              </a:ext>
            </a:extLst>
          </p:cNvPr>
          <p:cNvSpPr txBox="1"/>
          <p:nvPr/>
        </p:nvSpPr>
        <p:spPr>
          <a:xfrm>
            <a:off x="2150806" y="5318286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KC 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A308DFD-1F0E-CD4A-97F3-4413C0C6C215}"/>
              </a:ext>
            </a:extLst>
          </p:cNvPr>
          <p:cNvSpPr>
            <a:spLocks noChangeAspect="1"/>
          </p:cNvSpPr>
          <p:nvPr/>
        </p:nvSpPr>
        <p:spPr>
          <a:xfrm>
            <a:off x="4035596" y="3615849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A572DB5B-0732-A540-AC29-7CBFD24C8214}"/>
              </a:ext>
            </a:extLst>
          </p:cNvPr>
          <p:cNvSpPr>
            <a:spLocks noChangeAspect="1"/>
          </p:cNvSpPr>
          <p:nvPr/>
        </p:nvSpPr>
        <p:spPr>
          <a:xfrm>
            <a:off x="4060996" y="5351516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15B8C4CE-1D4C-FF4D-BC0C-7A5BFB1053C1}"/>
              </a:ext>
            </a:extLst>
          </p:cNvPr>
          <p:cNvSpPr>
            <a:spLocks noChangeAspect="1"/>
          </p:cNvSpPr>
          <p:nvPr/>
        </p:nvSpPr>
        <p:spPr>
          <a:xfrm>
            <a:off x="4876114" y="5351516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2E0E7F1-72B3-264B-85F7-46F811454416}"/>
              </a:ext>
            </a:extLst>
          </p:cNvPr>
          <p:cNvSpPr>
            <a:spLocks noChangeAspect="1"/>
          </p:cNvSpPr>
          <p:nvPr/>
        </p:nvSpPr>
        <p:spPr>
          <a:xfrm>
            <a:off x="5691232" y="5351516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6FF6D3F-7C6D-B54D-AB5E-BC488B5D15B2}"/>
              </a:ext>
            </a:extLst>
          </p:cNvPr>
          <p:cNvSpPr>
            <a:spLocks noChangeAspect="1"/>
          </p:cNvSpPr>
          <p:nvPr/>
        </p:nvSpPr>
        <p:spPr>
          <a:xfrm>
            <a:off x="4032775" y="4403244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1B546F9-E2C2-E742-8EA8-0889F89A631D}"/>
              </a:ext>
            </a:extLst>
          </p:cNvPr>
          <p:cNvSpPr>
            <a:spLocks noChangeAspect="1"/>
          </p:cNvSpPr>
          <p:nvPr/>
        </p:nvSpPr>
        <p:spPr>
          <a:xfrm>
            <a:off x="4853305" y="4008016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85F1E32-1FA3-8146-A437-72D2FD3B71CF}"/>
              </a:ext>
            </a:extLst>
          </p:cNvPr>
          <p:cNvSpPr>
            <a:spLocks noChangeAspect="1"/>
          </p:cNvSpPr>
          <p:nvPr/>
        </p:nvSpPr>
        <p:spPr>
          <a:xfrm>
            <a:off x="6506350" y="5358705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D4BA716B-8CA1-B646-BC6B-651C0F9A8C6C}"/>
              </a:ext>
            </a:extLst>
          </p:cNvPr>
          <p:cNvSpPr>
            <a:spLocks noChangeAspect="1"/>
          </p:cNvSpPr>
          <p:nvPr/>
        </p:nvSpPr>
        <p:spPr>
          <a:xfrm>
            <a:off x="5718463" y="399826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189F6F9-5764-FB41-BEA2-5D00B3CC9492}"/>
              </a:ext>
            </a:extLst>
          </p:cNvPr>
          <p:cNvSpPr>
            <a:spLocks noChangeAspect="1"/>
          </p:cNvSpPr>
          <p:nvPr/>
        </p:nvSpPr>
        <p:spPr>
          <a:xfrm>
            <a:off x="5691232" y="478870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84492E94-1B33-BA44-9DE6-E50CF067EC99}"/>
              </a:ext>
            </a:extLst>
          </p:cNvPr>
          <p:cNvSpPr>
            <a:spLocks noChangeAspect="1"/>
          </p:cNvSpPr>
          <p:nvPr/>
        </p:nvSpPr>
        <p:spPr>
          <a:xfrm>
            <a:off x="6506350" y="4777094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F2BEA594-E0AA-C841-A4EC-06E9CF481294}"/>
              </a:ext>
            </a:extLst>
          </p:cNvPr>
          <p:cNvSpPr>
            <a:spLocks noChangeAspect="1"/>
          </p:cNvSpPr>
          <p:nvPr/>
        </p:nvSpPr>
        <p:spPr>
          <a:xfrm>
            <a:off x="7321469" y="5351516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2C99B1F-1515-9840-8D90-8F16B0A34838}"/>
              </a:ext>
            </a:extLst>
          </p:cNvPr>
          <p:cNvSpPr>
            <a:spLocks noChangeAspect="1"/>
          </p:cNvSpPr>
          <p:nvPr/>
        </p:nvSpPr>
        <p:spPr>
          <a:xfrm>
            <a:off x="7321469" y="3604560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5AE9DAC-7CA7-6049-8504-45EA021A4664}"/>
              </a:ext>
            </a:extLst>
          </p:cNvPr>
          <p:cNvSpPr>
            <a:spLocks noChangeAspect="1"/>
          </p:cNvSpPr>
          <p:nvPr/>
        </p:nvSpPr>
        <p:spPr>
          <a:xfrm>
            <a:off x="7321469" y="478707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1BFD9102-72E0-6F4D-985C-87E38CD6644E}"/>
              </a:ext>
            </a:extLst>
          </p:cNvPr>
          <p:cNvSpPr>
            <a:spLocks noChangeAspect="1"/>
          </p:cNvSpPr>
          <p:nvPr/>
        </p:nvSpPr>
        <p:spPr>
          <a:xfrm>
            <a:off x="7321469" y="399826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47DD1ABC-E21C-C041-A2B7-CFECA1F2F7CD}"/>
              </a:ext>
            </a:extLst>
          </p:cNvPr>
          <p:cNvSpPr>
            <a:spLocks noChangeAspect="1"/>
          </p:cNvSpPr>
          <p:nvPr/>
        </p:nvSpPr>
        <p:spPr>
          <a:xfrm>
            <a:off x="6489770" y="399826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BC9FCDD0-D8EC-2D44-BDB1-9164624D316D}"/>
              </a:ext>
            </a:extLst>
          </p:cNvPr>
          <p:cNvSpPr>
            <a:spLocks noChangeAspect="1"/>
          </p:cNvSpPr>
          <p:nvPr/>
        </p:nvSpPr>
        <p:spPr>
          <a:xfrm>
            <a:off x="7321469" y="4389141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8FAAB1E-B502-954E-99C6-DD4A28478C18}"/>
              </a:ext>
            </a:extLst>
          </p:cNvPr>
          <p:cNvSpPr>
            <a:spLocks noChangeAspect="1"/>
          </p:cNvSpPr>
          <p:nvPr/>
        </p:nvSpPr>
        <p:spPr>
          <a:xfrm>
            <a:off x="4860742" y="3602860"/>
            <a:ext cx="274320" cy="274320"/>
          </a:xfrm>
          <a:prstGeom prst="ellipse">
            <a:avLst/>
          </a:prstGeom>
          <a:gradFill flip="none" rotWithShape="1">
            <a:gsLst>
              <a:gs pos="100000">
                <a:schemeClr val="tx1"/>
              </a:gs>
              <a:gs pos="0">
                <a:srgbClr val="FFFFFF"/>
              </a:gs>
              <a:gs pos="70000">
                <a:schemeClr val="tx1"/>
              </a:gs>
            </a:gsLst>
            <a:path path="rect">
              <a:fillToRect l="50000" t="50000" r="50000" b="50000"/>
            </a:path>
            <a:tileRect/>
          </a:gra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25AE7CA-EEEB-BC40-9D42-6C04F0E110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413" y="1767565"/>
            <a:ext cx="1379769" cy="1347928"/>
          </a:xfrm>
          <a:prstGeom prst="rect">
            <a:avLst/>
          </a:prstGeom>
        </p:spPr>
      </p:pic>
      <p:sp>
        <p:nvSpPr>
          <p:cNvPr id="45" name="Right Arrow 44">
            <a:extLst>
              <a:ext uri="{FF2B5EF4-FFF2-40B4-BE49-F238E27FC236}">
                <a16:creationId xmlns:a16="http://schemas.microsoft.com/office/drawing/2014/main" id="{3B09830A-896D-144D-8A97-866478912BCC}"/>
              </a:ext>
            </a:extLst>
          </p:cNvPr>
          <p:cNvSpPr/>
          <p:nvPr/>
        </p:nvSpPr>
        <p:spPr>
          <a:xfrm>
            <a:off x="8631060" y="4272581"/>
            <a:ext cx="747132" cy="310570"/>
          </a:xfrm>
          <a:prstGeom prst="rightArrow">
            <a:avLst/>
          </a:prstGeom>
          <a:solidFill>
            <a:schemeClr val="accent3">
              <a:lumMod val="75000"/>
            </a:schemeClr>
          </a:solidFill>
          <a:ln w="19050">
            <a:solidFill>
              <a:schemeClr val="accent1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94BE57B-418E-7F48-8183-D7A943FA0518}"/>
              </a:ext>
            </a:extLst>
          </p:cNvPr>
          <p:cNvSpPr txBox="1"/>
          <p:nvPr/>
        </p:nvSpPr>
        <p:spPr>
          <a:xfrm>
            <a:off x="9545446" y="4272581"/>
            <a:ext cx="229646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Impact beyond HEP</a:t>
            </a:r>
          </a:p>
        </p:txBody>
      </p:sp>
    </p:spTree>
    <p:extLst>
      <p:ext uri="{BB962C8B-B14F-4D97-AF65-F5344CB8AC3E}">
        <p14:creationId xmlns:p14="http://schemas.microsoft.com/office/powerpoint/2010/main" val="1869983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EA31-0119-C149-8328-050C55093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Structure</a:t>
            </a: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513BBDF9-E101-2B4D-9539-F69DDD14C20A}"/>
              </a:ext>
            </a:extLst>
          </p:cNvPr>
          <p:cNvSpPr/>
          <p:nvPr/>
        </p:nvSpPr>
        <p:spPr>
          <a:xfrm>
            <a:off x="8163925" y="1591759"/>
            <a:ext cx="3656647" cy="4504382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marR="0" lvl="1" indent="-172986" defTabSz="577677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•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Audience: OHEP and HEP community </a:t>
            </a:r>
          </a:p>
          <a:p>
            <a:pPr marL="172986" marR="0" lvl="1" indent="-172986" defTabSz="577677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••"/>
              <a:tabLst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~100 pages </a:t>
            </a:r>
          </a:p>
          <a:p>
            <a:pPr marL="172986" marR="0" lvl="1" indent="-172986" defTabSz="577677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••"/>
              <a:tabLst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In-depth discussion – with specificity – of all the PRDs</a:t>
            </a:r>
          </a:p>
          <a:p>
            <a:pPr marL="172986" marR="0" lvl="1" indent="-172986" defTabSz="577677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Char char="•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The PRDs have to be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actionable </a:t>
            </a: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9424155A-FF04-B24B-B295-A63928140CBB}"/>
              </a:ext>
            </a:extLst>
          </p:cNvPr>
          <p:cNvSpPr/>
          <p:nvPr/>
        </p:nvSpPr>
        <p:spPr>
          <a:xfrm>
            <a:off x="8163925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Century Gothic" panose="020F0302020204030204"/>
                <a:cs typeface="+mn-cs"/>
              </a:rPr>
              <a:t>Panel Report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37DEA07-E79E-3C4A-9C47-FAFADB9A166D}"/>
              </a:ext>
            </a:extLst>
          </p:cNvPr>
          <p:cNvSpPr/>
          <p:nvPr/>
        </p:nvSpPr>
        <p:spPr>
          <a:xfrm>
            <a:off x="4347359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kern="0" dirty="0">
                <a:solidFill>
                  <a:prstClr val="black"/>
                </a:solidFill>
                <a:latin typeface="Century Gothic" panose="020F0302020204030204"/>
                <a:cs typeface="+mn-cs"/>
              </a:rPr>
              <a:t>Science Impact</a:t>
            </a:r>
            <a:endParaRPr lang="en-US" sz="2800" b="1" kern="0" dirty="0">
              <a:solidFill>
                <a:prstClr val="black"/>
              </a:solidFill>
              <a:latin typeface="Century Gothic" panose="020F0302020204030204"/>
              <a:cs typeface="+mn-cs"/>
            </a:endParaRP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333FDFD6-6352-924B-BB77-72F86B5B080B}"/>
              </a:ext>
            </a:extLst>
          </p:cNvPr>
          <p:cNvSpPr/>
          <p:nvPr/>
        </p:nvSpPr>
        <p:spPr>
          <a:xfrm>
            <a:off x="4344738" y="1591759"/>
            <a:ext cx="3656647" cy="3976604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Audience: Office of Science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~5-10 pages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new horizons that the technology development will open for science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science impact “without numbers” in “catchy” phrases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Emphasizes: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Need for facilities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Workforce development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Connection to other science disciplines </a:t>
            </a:r>
          </a:p>
          <a:p>
            <a:pPr marL="630186" lvl="2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Connection to high priority topics: AI/ML, QIS </a:t>
            </a: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1025A2F8-9DF6-AC43-BDE2-E0D3B30D5796}"/>
              </a:ext>
            </a:extLst>
          </p:cNvPr>
          <p:cNvSpPr/>
          <p:nvPr/>
        </p:nvSpPr>
        <p:spPr>
          <a:xfrm>
            <a:off x="530792" y="941175"/>
            <a:ext cx="3656647" cy="636688"/>
          </a:xfrm>
          <a:custGeom>
            <a:avLst/>
            <a:gdLst>
              <a:gd name="connsiteX0" fmla="*/ 0 w 1857374"/>
              <a:gd name="connsiteY0" fmla="*/ 0 h 455020"/>
              <a:gd name="connsiteX1" fmla="*/ 1857374 w 1857374"/>
              <a:gd name="connsiteY1" fmla="*/ 0 h 455020"/>
              <a:gd name="connsiteX2" fmla="*/ 1857374 w 1857374"/>
              <a:gd name="connsiteY2" fmla="*/ 455020 h 455020"/>
              <a:gd name="connsiteX3" fmla="*/ 0 w 1857374"/>
              <a:gd name="connsiteY3" fmla="*/ 455020 h 455020"/>
              <a:gd name="connsiteX4" fmla="*/ 0 w 1857374"/>
              <a:gd name="connsiteY4" fmla="*/ 0 h 4550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455020">
                <a:moveTo>
                  <a:pt x="0" y="0"/>
                </a:moveTo>
                <a:lnTo>
                  <a:pt x="1857374" y="0"/>
                </a:lnTo>
                <a:lnTo>
                  <a:pt x="1857374" y="455020"/>
                </a:lnTo>
                <a:lnTo>
                  <a:pt x="0" y="455020"/>
                </a:lnTo>
                <a:lnTo>
                  <a:pt x="0" y="0"/>
                </a:lnTo>
                <a:close/>
              </a:path>
            </a:pathLst>
          </a:custGeom>
          <a:solidFill>
            <a:srgbClr val="8FBB55"/>
          </a:solidFill>
          <a:ln w="10795" cap="flat" cmpd="sng" algn="ctr">
            <a:solidFill>
              <a:srgbClr val="8FBB55"/>
            </a:solidFill>
            <a:prstDash val="solid"/>
          </a:ln>
          <a:effectLst/>
        </p:spPr>
        <p:txBody>
          <a:bodyPr spcFirstLastPara="0" vert="horz" wrap="square" lIns="92432" tIns="52818" rIns="92432" bIns="52818" numCol="1" spcCol="1270" anchor="ctr" anchorCtr="0">
            <a:noAutofit/>
          </a:bodyPr>
          <a:lstStyle/>
          <a:p>
            <a:pPr marL="0" marR="0" lvl="0" indent="0" algn="ctr" defTabSz="577677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Exec Summary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FE58209-27DC-A648-AD5B-9E48F408CD31}"/>
              </a:ext>
            </a:extLst>
          </p:cNvPr>
          <p:cNvSpPr/>
          <p:nvPr/>
        </p:nvSpPr>
        <p:spPr>
          <a:xfrm>
            <a:off x="530792" y="1591759"/>
            <a:ext cx="3656647" cy="3976604"/>
          </a:xfrm>
          <a:custGeom>
            <a:avLst/>
            <a:gdLst>
              <a:gd name="connsiteX0" fmla="*/ 0 w 1857374"/>
              <a:gd name="connsiteY0" fmla="*/ 0 h 3497129"/>
              <a:gd name="connsiteX1" fmla="*/ 1857374 w 1857374"/>
              <a:gd name="connsiteY1" fmla="*/ 0 h 3497129"/>
              <a:gd name="connsiteX2" fmla="*/ 1857374 w 1857374"/>
              <a:gd name="connsiteY2" fmla="*/ 3497129 h 3497129"/>
              <a:gd name="connsiteX3" fmla="*/ 0 w 1857374"/>
              <a:gd name="connsiteY3" fmla="*/ 3497129 h 3497129"/>
              <a:gd name="connsiteX4" fmla="*/ 0 w 1857374"/>
              <a:gd name="connsiteY4" fmla="*/ 0 h 3497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7374" h="3497129">
                <a:moveTo>
                  <a:pt x="0" y="0"/>
                </a:moveTo>
                <a:lnTo>
                  <a:pt x="1857374" y="0"/>
                </a:lnTo>
                <a:lnTo>
                  <a:pt x="1857374" y="3497129"/>
                </a:lnTo>
                <a:lnTo>
                  <a:pt x="0" y="3497129"/>
                </a:lnTo>
                <a:lnTo>
                  <a:pt x="0" y="0"/>
                </a:lnTo>
                <a:close/>
              </a:path>
            </a:pathLst>
          </a:custGeom>
          <a:noFill/>
          <a:ln w="10795" cap="flat" cmpd="sng" algn="ctr">
            <a:gradFill flip="none" rotWithShape="1">
              <a:gsLst>
                <a:gs pos="0">
                  <a:srgbClr val="8FBB55"/>
                </a:gs>
                <a:gs pos="100000">
                  <a:srgbClr val="FFFFFF">
                    <a:alpha val="0"/>
                  </a:srgbClr>
                </a:gs>
              </a:gsLst>
              <a:lin ang="5400000" scaled="1"/>
              <a:tileRect/>
            </a:gradFill>
            <a:prstDash val="solid"/>
          </a:ln>
          <a:effectLst/>
        </p:spPr>
        <p:txBody>
          <a:bodyPr spcFirstLastPara="0" vert="horz" wrap="square" lIns="69324" tIns="91416" rIns="92432" bIns="103986" numCol="1" spcCol="1270" anchor="t" anchorCtr="0">
            <a:noAutofit/>
          </a:bodyPr>
          <a:lstStyle/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Audience: policy makers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Length: ~1 page </a:t>
            </a:r>
          </a:p>
          <a:p>
            <a:pPr marL="172986" lvl="1" indent="-172986" defTabSz="577677" fontAlgn="auto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FontTx/>
              <a:buChar char="••"/>
              <a:defRPr/>
            </a:pPr>
            <a:r>
              <a:rPr lang="en-US" kern="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Century Gothic" panose="020F0302020204030204"/>
                <a:cs typeface="+mn-cs"/>
              </a:rPr>
              <a:t>Describes the Key Challenges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755866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492FC47-2626-5F46-904E-0AA6FCBB6A8C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/>
          </a:solidFill>
          <a:ln w="1905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20F9E8-3F2C-C74B-930C-6A8768673E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962" y="-6614"/>
            <a:ext cx="8840860" cy="64297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FC1A7F-7007-1B44-97F2-7D9CB1BF8134}"/>
              </a:ext>
            </a:extLst>
          </p:cNvPr>
          <p:cNvSpPr txBox="1"/>
          <p:nvPr/>
        </p:nvSpPr>
        <p:spPr>
          <a:xfrm>
            <a:off x="4500498" y="2873420"/>
            <a:ext cx="26920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cs typeface="+mn-cs"/>
              </a:rPr>
              <a:t>Comments? </a:t>
            </a:r>
          </a:p>
        </p:txBody>
      </p:sp>
    </p:spTree>
    <p:extLst>
      <p:ext uri="{BB962C8B-B14F-4D97-AF65-F5344CB8AC3E}">
        <p14:creationId xmlns:p14="http://schemas.microsoft.com/office/powerpoint/2010/main" val="97239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6DC050-F9B6-2E45-81EC-B1DBD3522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Priority Research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813FF0-6770-A545-9ADA-48C1F55234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245675"/>
            <a:ext cx="11658600" cy="4610100"/>
          </a:xfrm>
        </p:spPr>
        <p:txBody>
          <a:bodyPr/>
          <a:lstStyle/>
          <a:p>
            <a:r>
              <a:rPr lang="en-US" dirty="0"/>
              <a:t>The cross-cut group has distilled from the 3- and 6-pagers a total of about 120 PRDs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68F42CC-9274-6E48-97AE-4275FE38AC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2303"/>
            <a:ext cx="12192000" cy="486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68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CFE88-7A9D-DE47-98A6-A8FFB1883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Challenges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722E5-D72E-A24B-93C6-DE3E9B1C2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is suggested to have </a:t>
            </a:r>
            <a:r>
              <a:rPr lang="en-US" b="1" dirty="0"/>
              <a:t>3 to 5 key instrumentation challenges </a:t>
            </a:r>
            <a:r>
              <a:rPr lang="en-US" dirty="0"/>
              <a:t>that can be captured in catchy statements. </a:t>
            </a:r>
          </a:p>
          <a:p>
            <a:r>
              <a:rPr lang="en-US" b="1" dirty="0"/>
              <a:t>The key challenges are the ambitions of the field that cross-cut technologies</a:t>
            </a:r>
          </a:p>
          <a:p>
            <a:r>
              <a:rPr lang="en-US" dirty="0"/>
              <a:t>Template key challenges: </a:t>
            </a:r>
          </a:p>
          <a:p>
            <a:pPr lvl="1"/>
            <a:r>
              <a:rPr lang="en-US" sz="2000" dirty="0"/>
              <a:t>Breaking the picosecond time barrier </a:t>
            </a:r>
          </a:p>
          <a:p>
            <a:pPr lvl="1"/>
            <a:r>
              <a:rPr lang="en-US" sz="2000" dirty="0"/>
              <a:t>Quantum-enhanced photoproduction and photodetection over the full frequency spectrum  </a:t>
            </a:r>
          </a:p>
          <a:p>
            <a:pPr lvl="1"/>
            <a:r>
              <a:rPr lang="en-US" sz="2000" dirty="0"/>
              <a:t>Sub-eV and below the standard quantum limit detectors </a:t>
            </a:r>
          </a:p>
          <a:p>
            <a:pPr lvl="1"/>
            <a:r>
              <a:rPr lang="en-US" sz="2000" strike="sngStrike" dirty="0"/>
              <a:t>5D Calorimetry over five orders of dynamic range</a:t>
            </a:r>
          </a:p>
          <a:p>
            <a:pPr lvl="1"/>
            <a:r>
              <a:rPr lang="en-US" sz="2000" dirty="0"/>
              <a:t>Functionally integrated detectors </a:t>
            </a:r>
          </a:p>
          <a:p>
            <a:pPr lvl="1"/>
            <a:r>
              <a:rPr lang="en-US" sz="2000" dirty="0"/>
              <a:t>The ultimate transparent charged particle tracker</a:t>
            </a:r>
          </a:p>
          <a:p>
            <a:pPr lvl="1"/>
            <a:r>
              <a:rPr lang="en-US" sz="2000" dirty="0"/>
              <a:t>Advanced semi-conductor detectors and devices</a:t>
            </a:r>
          </a:p>
          <a:p>
            <a:pPr lvl="1"/>
            <a:r>
              <a:rPr lang="en-US" sz="2000" dirty="0"/>
              <a:t>Single-quantum sensitive non-demolition probes </a:t>
            </a:r>
          </a:p>
          <a:p>
            <a:pPr lvl="1"/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46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4152354"/>
              </p:ext>
            </p:extLst>
          </p:nvPr>
        </p:nvGraphicFramePr>
        <p:xfrm>
          <a:off x="1255132" y="-78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Many areas are very thin on requirements, or are absent all together. We need help! </a:t>
            </a:r>
          </a:p>
          <a:p>
            <a:r>
              <a:rPr lang="en-US" dirty="0"/>
              <a:t>The “flow” that we believe will be helpful to frame the discussions: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AAC068-85E8-0A48-8DF5-6D5F9857A251}"/>
              </a:ext>
            </a:extLst>
          </p:cNvPr>
          <p:cNvCxnSpPr/>
          <p:nvPr/>
        </p:nvCxnSpPr>
        <p:spPr>
          <a:xfrm>
            <a:off x="691376" y="3780265"/>
            <a:ext cx="10694019" cy="0"/>
          </a:xfrm>
          <a:prstGeom prst="line">
            <a:avLst/>
          </a:prstGeom>
          <a:ln w="12700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8208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Flow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Many areas are very thin on requirements, or are absent all together. We need help! </a:t>
            </a:r>
          </a:p>
          <a:p>
            <a:r>
              <a:rPr lang="en-US" dirty="0"/>
              <a:t>The “flow” that we believe will be helpful to frame the discussions: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04E1FF-FA36-2D4E-93D4-20B3BC557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52927132"/>
              </p:ext>
            </p:extLst>
          </p:nvPr>
        </p:nvGraphicFramePr>
        <p:xfrm>
          <a:off x="1251416" y="1593178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AAC068-85E8-0A48-8DF5-6D5F9857A251}"/>
              </a:ext>
            </a:extLst>
          </p:cNvPr>
          <p:cNvCxnSpPr/>
          <p:nvPr/>
        </p:nvCxnSpPr>
        <p:spPr>
          <a:xfrm>
            <a:off x="691376" y="3780265"/>
            <a:ext cx="10694019" cy="0"/>
          </a:xfrm>
          <a:prstGeom prst="line">
            <a:avLst/>
          </a:prstGeom>
          <a:ln w="12700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9FCEE96D-E280-F348-9FE8-FA26941DE1E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14581358"/>
              </p:ext>
            </p:extLst>
          </p:nvPr>
        </p:nvGraphicFramePr>
        <p:xfrm>
          <a:off x="1255132" y="-7866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861256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A possible natural way for the science groups to articulate their thinking follows the process: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8750442"/>
              </p:ext>
            </p:extLst>
          </p:nvPr>
        </p:nvGraphicFramePr>
        <p:xfrm>
          <a:off x="1255132" y="-73742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758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F8BE1-F798-804A-B7DA-CF2CA943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F744BF-C079-964D-A322-21A777CC44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" y="1048629"/>
            <a:ext cx="11658600" cy="4610100"/>
          </a:xfrm>
        </p:spPr>
        <p:txBody>
          <a:bodyPr/>
          <a:lstStyle/>
          <a:p>
            <a:r>
              <a:rPr lang="en-US" dirty="0"/>
              <a:t>A possible natural way for the science groups to articulate their thinking follows the process: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Technology groups could follow the process: 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804E1FF-FA36-2D4E-93D4-20B3BC5579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4797581"/>
              </p:ext>
            </p:extLst>
          </p:nvPr>
        </p:nvGraphicFramePr>
        <p:xfrm>
          <a:off x="1251416" y="1845939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07C5907E-E221-E04D-B6C4-55655787D6A7}"/>
              </a:ext>
            </a:extLst>
          </p:cNvPr>
          <p:cNvGraphicFramePr/>
          <p:nvPr/>
        </p:nvGraphicFramePr>
        <p:xfrm>
          <a:off x="1255132" y="-737425"/>
          <a:ext cx="9007706" cy="5942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AAC068-85E8-0A48-8DF5-6D5F9857A251}"/>
              </a:ext>
            </a:extLst>
          </p:cNvPr>
          <p:cNvCxnSpPr/>
          <p:nvPr/>
        </p:nvCxnSpPr>
        <p:spPr>
          <a:xfrm>
            <a:off x="691376" y="3245009"/>
            <a:ext cx="10694019" cy="0"/>
          </a:xfrm>
          <a:prstGeom prst="line">
            <a:avLst/>
          </a:prstGeom>
          <a:ln w="12700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584420"/>
      </p:ext>
    </p:extLst>
  </p:cSld>
  <p:clrMapOvr>
    <a:masterClrMapping/>
  </p:clrMapOvr>
</p:sld>
</file>

<file path=ppt/theme/theme1.xml><?xml version="1.0" encoding="utf-8"?>
<a:theme xmlns:a="http://schemas.openxmlformats.org/drawingml/2006/main" name="1_ORNL">
  <a:themeElements>
    <a:clrScheme name="ECP 190214">
      <a:dk1>
        <a:sysClr val="windowText" lastClr="000000"/>
      </a:dk1>
      <a:lt1>
        <a:sysClr val="window" lastClr="FFFFFF"/>
      </a:lt1>
      <a:dk2>
        <a:srgbClr val="266092"/>
      </a:dk2>
      <a:lt2>
        <a:srgbClr val="FFFFFF"/>
      </a:lt2>
      <a:accent1>
        <a:srgbClr val="206C9E"/>
      </a:accent1>
      <a:accent2>
        <a:srgbClr val="84B641"/>
      </a:accent2>
      <a:accent3>
        <a:srgbClr val="1CA9C0"/>
      </a:accent3>
      <a:accent4>
        <a:srgbClr val="D33139"/>
      </a:accent4>
      <a:accent5>
        <a:srgbClr val="C8970C"/>
      </a:accent5>
      <a:accent6>
        <a:srgbClr val="5157A1"/>
      </a:accent6>
      <a:hlink>
        <a:srgbClr val="A03123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 w="19050">
          <a:solidFill>
            <a:schemeClr val="accent1">
              <a:lumMod val="50000"/>
            </a:schemeClr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CP template 16x9 190214" id="{A02F64FE-5291-4ACC-9EF5-3317EB1D1396}" vid="{2E02C1B1-FBEC-4689-AC9A-55943F7255E3}"/>
    </a:ext>
  </a:extLst>
</a:theme>
</file>

<file path=ppt/theme/theme2.xml><?xml version="1.0" encoding="utf-8"?>
<a:theme xmlns:a="http://schemas.openxmlformats.org/drawingml/2006/main" name="3_ORNL">
  <a:themeElements>
    <a:clrScheme name="ORNL color palette 181112">
      <a:dk1>
        <a:srgbClr val="000000"/>
      </a:dk1>
      <a:lt1>
        <a:srgbClr val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21EA58D2CA0E48989F3091C39E8904" ma:contentTypeVersion="1" ma:contentTypeDescription="Create a new document." ma:contentTypeScope="" ma:versionID="b5692e278ce0d8e8cf8f2fe6625cfb46">
  <xsd:schema xmlns:xsd="http://www.w3.org/2001/XMLSchema" xmlns:xs="http://www.w3.org/2001/XMLSchema" xmlns:p="http://schemas.microsoft.com/office/2006/metadata/properties" xmlns:ns2="ccd827ec-57f4-43ef-93e4-a777ee610c4c" targetNamespace="http://schemas.microsoft.com/office/2006/metadata/properties" ma:root="true" ma:fieldsID="879a0f4fe8a5a74e021d85629465c2dd" ns2:_="">
    <xsd:import namespace="ccd827ec-57f4-43ef-93e4-a777ee610c4c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d827ec-57f4-43ef-93e4-a777ee610c4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4FB6BD-000C-41AF-9DE8-4264F777F3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BA20C22-D077-412B-81BA-8B2541026FAD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ccd827ec-57f4-43ef-93e4-a777ee610c4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35050D0-D97A-41C3-876B-27BA7C8B620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cd827ec-57f4-43ef-93e4-a777ee610c4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2196</Words>
  <Application>Microsoft Macintosh PowerPoint</Application>
  <PresentationFormat>Widescreen</PresentationFormat>
  <Paragraphs>478</Paragraphs>
  <Slides>32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Arial Black</vt:lpstr>
      <vt:lpstr>Century Gothic</vt:lpstr>
      <vt:lpstr>Symbol</vt:lpstr>
      <vt:lpstr>1_ORNL</vt:lpstr>
      <vt:lpstr>3_ORNL</vt:lpstr>
      <vt:lpstr>The Cross-Cut Group  Preliminary Assessment  </vt:lpstr>
      <vt:lpstr>Audience for the Report </vt:lpstr>
      <vt:lpstr>High-Priority Projects</vt:lpstr>
      <vt:lpstr>The Priority Research Directions</vt:lpstr>
      <vt:lpstr>Key Challenges </vt:lpstr>
      <vt:lpstr>The Flow </vt:lpstr>
      <vt:lpstr>The Flow </vt:lpstr>
      <vt:lpstr>The Process</vt:lpstr>
      <vt:lpstr>The Process</vt:lpstr>
      <vt:lpstr>The Priority Research Directions</vt:lpstr>
      <vt:lpstr>Example from Exploring the Unknown: Flavour Physics</vt:lpstr>
      <vt:lpstr>Sample Priority Research Directions for Discussion and Framing</vt:lpstr>
      <vt:lpstr>Sample Priority Research Directions for Discussion and Framing</vt:lpstr>
      <vt:lpstr>Sample Priority Research Directions for Discussion and Framing</vt:lpstr>
      <vt:lpstr>Facilities Support</vt:lpstr>
      <vt:lpstr>Facilities Support: Characterization Platforms </vt:lpstr>
      <vt:lpstr>Possible Process Train </vt:lpstr>
      <vt:lpstr>Anticipated Process Train </vt:lpstr>
      <vt:lpstr>Anticipated Process Train </vt:lpstr>
      <vt:lpstr>Anticipated Process Train </vt:lpstr>
      <vt:lpstr>Anticipated Process Train </vt:lpstr>
      <vt:lpstr>Anticipated Process Train </vt:lpstr>
      <vt:lpstr>Process gets carried out by all groups </vt:lpstr>
      <vt:lpstr>Process gets carried out by all groups </vt:lpstr>
      <vt:lpstr>The Flow </vt:lpstr>
      <vt:lpstr>The Flow </vt:lpstr>
      <vt:lpstr>The Flow </vt:lpstr>
      <vt:lpstr>Report Structure</vt:lpstr>
      <vt:lpstr>Report Structure</vt:lpstr>
      <vt:lpstr>Possible Graphic </vt:lpstr>
      <vt:lpstr>Report Structure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cp:lastPrinted>2019-12-10T04:43:47Z</cp:lastPrinted>
  <dcterms:created xsi:type="dcterms:W3CDTF">2018-10-25T20:34:01Z</dcterms:created>
  <dcterms:modified xsi:type="dcterms:W3CDTF">2019-12-11T21:01:11Z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0x0101003221EA58D2CA0E48989F3091C39E8904</vt:lpwstr>
  </property>
</Properties>
</file>