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5" r:id="rId2"/>
  </p:sldMasterIdLst>
  <p:notesMasterIdLst>
    <p:notesMasterId r:id="rId6"/>
  </p:notesMasterIdLst>
  <p:sldIdLst>
    <p:sldId id="256" r:id="rId3"/>
    <p:sldId id="257" r:id="rId4"/>
    <p:sldId id="258" r:id="rId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2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47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DF30BE-2ACB-4F0A-8621-DE1AA5512FC5}" type="datetimeFigureOut">
              <a:rPr kumimoji="1" lang="ja-JP" altLang="en-US" smtClean="0"/>
              <a:t>2026/2/26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E67E8F-DFFF-4F7A-9CD0-730116455E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30732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1AB8D-8291-4D03-AC02-2A94B0D0E60C}" type="datetimeFigureOut">
              <a:rPr kumimoji="1" lang="ja-JP" altLang="en-US" smtClean="0"/>
              <a:t>2026/2/26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0A245-9359-4F27-8386-10F868BD23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33434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1AB8D-8291-4D03-AC02-2A94B0D0E60C}" type="datetimeFigureOut">
              <a:rPr kumimoji="1" lang="ja-JP" altLang="en-US" smtClean="0"/>
              <a:t>2026/2/26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0A245-9359-4F27-8386-10F868BD23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28861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1AB8D-8291-4D03-AC02-2A94B0D0E60C}" type="datetimeFigureOut">
              <a:rPr kumimoji="1" lang="ja-JP" altLang="en-US" smtClean="0"/>
              <a:t>2026/2/26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0A245-9359-4F27-8386-10F868BD23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35940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15053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1"/>
            <a:ext cx="8534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737600" y="6245225"/>
            <a:ext cx="2844800" cy="476250"/>
          </a:xfrm>
        </p:spPr>
        <p:txBody>
          <a:bodyPr/>
          <a:lstStyle>
            <a:lvl1pPr>
              <a:defRPr sz="1000"/>
            </a:lvl1pPr>
          </a:lstStyle>
          <a:p>
            <a:pPr defTabSz="914370">
              <a:defRPr/>
            </a:pPr>
            <a:fld id="{1705505B-8106-4F2F-B919-319C9962A13C}" type="slidenum">
              <a:rPr kumimoji="0" lang="ja-JP" altLang="en-US" smtClean="0">
                <a:solidFill>
                  <a:srgbClr val="FFFFFF"/>
                </a:solidFill>
              </a:rPr>
              <a:pPr defTabSz="914370">
                <a:defRPr/>
              </a:pPr>
              <a:t>‹#›</a:t>
            </a:fld>
            <a:endParaRPr kumimoji="0" lang="en-US" altLang="ja-JP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03416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34"/>
          <p:cNvSpPr>
            <a:spLocks noGrp="1" noChangeArrowheads="1"/>
          </p:cNvSpPr>
          <p:nvPr>
            <p:ph type="ftr" sz="quarter" idx="10"/>
          </p:nvPr>
        </p:nvSpPr>
        <p:spPr>
          <a:xfrm>
            <a:off x="4165601" y="6464301"/>
            <a:ext cx="3860800" cy="277813"/>
          </a:xfrm>
        </p:spPr>
        <p:txBody>
          <a:bodyPr/>
          <a:lstStyle>
            <a:lvl1pPr>
              <a:defRPr sz="1400" dirty="0" smtClean="0"/>
            </a:lvl1pPr>
          </a:lstStyle>
          <a:p>
            <a:pPr defTabSz="914370">
              <a:defRPr/>
            </a:pPr>
            <a:endParaRPr kumimoji="0" lang="en-US" altLang="ja-JP">
              <a:solidFill>
                <a:srgbClr val="FFFFFF"/>
              </a:solidFill>
            </a:endParaRPr>
          </a:p>
        </p:txBody>
      </p:sp>
      <p:sp>
        <p:nvSpPr>
          <p:cNvPr id="6" name="Rectangle 42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 defTabSz="914370">
              <a:defRPr/>
            </a:pPr>
            <a:endParaRPr kumimoji="0" lang="ja-JP" altLang="en-US">
              <a:solidFill>
                <a:srgbClr val="FFFFFF"/>
              </a:solidFill>
            </a:endParaRPr>
          </a:p>
        </p:txBody>
      </p:sp>
      <p:sp>
        <p:nvSpPr>
          <p:cNvPr id="7" name="Rectangle 35"/>
          <p:cNvSpPr txBox="1">
            <a:spLocks noChangeArrowheads="1"/>
          </p:cNvSpPr>
          <p:nvPr userDrawn="1"/>
        </p:nvSpPr>
        <p:spPr bwMode="auto">
          <a:xfrm>
            <a:off x="9605819" y="6458883"/>
            <a:ext cx="258618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2935" tIns="41468" rIns="82935" bIns="41468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kumimoji="1" sz="2400" kern="1200" smtClean="0">
                <a:solidFill>
                  <a:schemeClr val="tx1"/>
                </a:solidFill>
                <a:effectLst>
                  <a:outerShdw blurRad="38100" dist="38100" dir="2700000" algn="tl">
                    <a:srgbClr val="B2B2B2"/>
                  </a:outerShdw>
                </a:effectLst>
                <a:latin typeface="Arial" charset="0"/>
                <a:ea typeface="ＭＳ Ｐゴシック" panose="020B0600070205080204" pitchFamily="50" charset="-128"/>
                <a:cs typeface="+mn-cs"/>
              </a:defRPr>
            </a:lvl1pPr>
            <a:lvl2pPr marL="520700" indent="-635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2pPr>
            <a:lvl3pPr marL="1042988" indent="-128588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3pPr>
            <a:lvl4pPr marL="1563688" indent="-192088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4pPr>
            <a:lvl5pPr marL="2085975" indent="-257175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9pPr>
          </a:lstStyle>
          <a:p>
            <a:pPr defTabSz="862021">
              <a:defRPr/>
            </a:pPr>
            <a:fld id="{08F05CBF-1660-4B6F-B0F0-0C180AD863A2}" type="slidenum">
              <a:rPr kumimoji="0" lang="ja-JP" altLang="en-US" sz="2177" smtClean="0">
                <a:solidFill>
                  <a:srgbClr val="FFFFFF"/>
                </a:solidFill>
              </a:rPr>
              <a:pPr defTabSz="862021">
                <a:defRPr/>
              </a:pPr>
              <a:t>‹#›</a:t>
            </a:fld>
            <a:endParaRPr kumimoji="0" lang="en-US" altLang="ja-JP" sz="2177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33813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828800" y="3886201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185" indent="0" algn="ctr">
              <a:buNone/>
              <a:defRPr/>
            </a:lvl2pPr>
            <a:lvl3pPr marL="914370" indent="0" algn="ctr">
              <a:buNone/>
              <a:defRPr/>
            </a:lvl3pPr>
            <a:lvl4pPr marL="1371555" indent="0" algn="ctr">
              <a:buNone/>
              <a:defRPr/>
            </a:lvl4pPr>
            <a:lvl5pPr marL="1828741" indent="0" algn="ctr">
              <a:buNone/>
              <a:defRPr/>
            </a:lvl5pPr>
            <a:lvl6pPr marL="2285926" indent="0" algn="ctr">
              <a:buNone/>
              <a:defRPr/>
            </a:lvl6pPr>
            <a:lvl7pPr marL="2743111" indent="0" algn="ctr">
              <a:buNone/>
              <a:defRPr/>
            </a:lvl7pPr>
            <a:lvl8pPr marL="3200296" indent="0" algn="ctr">
              <a:buNone/>
              <a:defRPr/>
            </a:lvl8pPr>
            <a:lvl9pPr marL="3657481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Rectangle 3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defTabSz="914370">
              <a:defRPr/>
            </a:pPr>
            <a:endParaRPr kumimoji="0" lang="en-US" altLang="ja-JP">
              <a:solidFill>
                <a:srgbClr val="FFFFFF"/>
              </a:solidFill>
            </a:endParaRPr>
          </a:p>
        </p:txBody>
      </p:sp>
      <p:sp>
        <p:nvSpPr>
          <p:cNvPr id="5" name="Rectangle 35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9328167" y="6356351"/>
            <a:ext cx="2844800" cy="457200"/>
          </a:xfrm>
        </p:spPr>
        <p:txBody>
          <a:bodyPr/>
          <a:lstStyle>
            <a:lvl1pPr>
              <a:defRPr sz="1451"/>
            </a:lvl1pPr>
          </a:lstStyle>
          <a:p>
            <a:pPr defTabSz="914370">
              <a:defRPr/>
            </a:pPr>
            <a:fld id="{EBC66CAF-5A77-43B3-B14A-82373F3D7228}" type="slidenum">
              <a:rPr kumimoji="0" lang="ja-JP" altLang="en-US" smtClean="0">
                <a:solidFill>
                  <a:srgbClr val="FFFFFF"/>
                </a:solidFill>
              </a:rPr>
              <a:pPr defTabSz="914370">
                <a:defRPr/>
              </a:pPr>
              <a:t>‹#›</a:t>
            </a:fld>
            <a:endParaRPr kumimoji="0" lang="en-US" altLang="ja-JP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89060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defTabSz="914370">
              <a:defRPr/>
            </a:pPr>
            <a:endParaRPr kumimoji="0" lang="en-US" altLang="ja-JP">
              <a:solidFill>
                <a:srgbClr val="FFFFFF"/>
              </a:solidFill>
            </a:endParaRPr>
          </a:p>
        </p:txBody>
      </p:sp>
      <p:sp>
        <p:nvSpPr>
          <p:cNvPr id="3" name="Rectangle 3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000"/>
            </a:lvl1pPr>
          </a:lstStyle>
          <a:p>
            <a:pPr defTabSz="914370">
              <a:defRPr/>
            </a:pPr>
            <a:fld id="{75A179C6-EDF1-4B5B-961A-DF14F6BB63CA}" type="slidenum">
              <a:rPr kumimoji="0" lang="ja-JP" altLang="en-US" smtClean="0">
                <a:solidFill>
                  <a:srgbClr val="FFFFFF"/>
                </a:solidFill>
              </a:rPr>
              <a:pPr defTabSz="914370">
                <a:defRPr/>
              </a:pPr>
              <a:t>‹#›</a:t>
            </a:fld>
            <a:endParaRPr kumimoji="0" lang="en-US" altLang="ja-JP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25267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2563" y="136526"/>
            <a:ext cx="11448012" cy="1309890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ja-JP" altLang="en-US" noProof="0" dirty="0"/>
              <a:t>マスター</a:t>
            </a:r>
            <a:r>
              <a:rPr lang="ja-JP" altLang="en-US" dirty="0"/>
              <a:t>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2563" y="1368424"/>
            <a:ext cx="11448012" cy="4899371"/>
          </a:xfrm>
        </p:spPr>
        <p:txBody>
          <a:bodyPr/>
          <a:lstStyle>
            <a:lvl1pPr>
              <a:defRPr>
                <a:latin typeface="+mn-lt"/>
                <a:ea typeface="メイリオ" panose="020B0604030504040204" pitchFamily="50" charset="-128"/>
              </a:defRPr>
            </a:lvl1pPr>
            <a:lvl2pPr>
              <a:defRPr>
                <a:latin typeface="+mn-lt"/>
                <a:ea typeface="メイリオ" panose="020B0604030504040204" pitchFamily="50" charset="-128"/>
              </a:defRPr>
            </a:lvl2pPr>
            <a:lvl3pPr>
              <a:defRPr>
                <a:latin typeface="+mn-lt"/>
                <a:ea typeface="メイリオ" panose="020B0604030504040204" pitchFamily="50" charset="-128"/>
              </a:defRPr>
            </a:lvl3pPr>
            <a:lvl4pPr>
              <a:defRPr>
                <a:latin typeface="+mn-lt"/>
                <a:ea typeface="メイリオ" panose="020B0604030504040204" pitchFamily="50" charset="-128"/>
              </a:defRPr>
            </a:lvl4pPr>
            <a:lvl5pPr>
              <a:defRPr>
                <a:latin typeface="+mn-lt"/>
                <a:ea typeface="メイリオ" panose="020B0604030504040204" pitchFamily="50" charset="-128"/>
              </a:defRPr>
            </a:lvl5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1AB8D-8291-4D03-AC02-2A94B0D0E60C}" type="datetimeFigureOut">
              <a:rPr kumimoji="1" lang="ja-JP" altLang="en-US" smtClean="0"/>
              <a:t>2026/2/26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0A245-9359-4F27-8386-10F868BD23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6632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1AB8D-8291-4D03-AC02-2A94B0D0E60C}" type="datetimeFigureOut">
              <a:rPr kumimoji="1" lang="ja-JP" altLang="en-US" smtClean="0"/>
              <a:t>2026/2/26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0A245-9359-4F27-8386-10F868BD23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42160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1AB8D-8291-4D03-AC02-2A94B0D0E60C}" type="datetimeFigureOut">
              <a:rPr kumimoji="1" lang="ja-JP" altLang="en-US" smtClean="0"/>
              <a:t>2026/2/26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0A245-9359-4F27-8386-10F868BD23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46164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1AB8D-8291-4D03-AC02-2A94B0D0E60C}" type="datetimeFigureOut">
              <a:rPr kumimoji="1" lang="ja-JP" altLang="en-US" smtClean="0"/>
              <a:t>2026/2/26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0A245-9359-4F27-8386-10F868BD23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02891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1AB8D-8291-4D03-AC02-2A94B0D0E60C}" type="datetimeFigureOut">
              <a:rPr kumimoji="1" lang="ja-JP" altLang="en-US" smtClean="0"/>
              <a:t>2026/2/26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0A245-9359-4F27-8386-10F868BD23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64969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1AB8D-8291-4D03-AC02-2A94B0D0E60C}" type="datetimeFigureOut">
              <a:rPr kumimoji="1" lang="ja-JP" altLang="en-US" smtClean="0"/>
              <a:t>2026/2/26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0A245-9359-4F27-8386-10F868BD23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4241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1AB8D-8291-4D03-AC02-2A94B0D0E60C}" type="datetimeFigureOut">
              <a:rPr kumimoji="1" lang="ja-JP" altLang="en-US" smtClean="0"/>
              <a:t>2026/2/26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0A245-9359-4F27-8386-10F868BD23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34918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1AB8D-8291-4D03-AC02-2A94B0D0E60C}" type="datetimeFigureOut">
              <a:rPr kumimoji="1" lang="ja-JP" altLang="en-US" smtClean="0"/>
              <a:t>2026/2/26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0A245-9359-4F27-8386-10F868BD23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76702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14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.jpe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B1AB8D-8291-4D03-AC02-2A94B0D0E60C}" type="datetimeFigureOut">
              <a:rPr kumimoji="1" lang="ja-JP" altLang="en-US" smtClean="0"/>
              <a:t>2026/2/26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D0A245-9359-4F27-8386-10F868BD23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57735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6" cstate="print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2"/>
          <p:cNvSpPr>
            <a:spLocks noGrp="1" noChangeArrowheads="1"/>
          </p:cNvSpPr>
          <p:nvPr>
            <p:ph type="title"/>
          </p:nvPr>
        </p:nvSpPr>
        <p:spPr bwMode="auto">
          <a:xfrm>
            <a:off x="-651933" y="-100013"/>
            <a:ext cx="10972800" cy="1139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85026" name="Rectangle 3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1" y="6427789"/>
            <a:ext cx="386080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dirty="0" smtClean="0">
                <a:effectLst>
                  <a:outerShdw blurRad="38100" dist="38100" dir="2700000" algn="tl">
                    <a:srgbClr val="B2B2B2"/>
                  </a:outerShdw>
                </a:effectLst>
                <a:latin typeface="Arial" charset="0"/>
                <a:ea typeface="ＭＳ Ｐゴシック" pitchFamily="50" charset="-128"/>
              </a:defRPr>
            </a:lvl1pPr>
          </a:lstStyle>
          <a:p>
            <a:pPr defTabSz="914370">
              <a:defRPr/>
            </a:pPr>
            <a:r>
              <a:rPr kumimoji="0" lang="ja-JP" altLang="en-US">
                <a:solidFill>
                  <a:srgbClr val="FFFFFF"/>
                </a:solidFill>
              </a:rPr>
              <a:t>暗黒物質探索の将来計画</a:t>
            </a:r>
            <a:endParaRPr kumimoji="0" lang="en-US" altLang="ja-JP">
              <a:solidFill>
                <a:srgbClr val="FFFFFF"/>
              </a:solidFill>
            </a:endParaRPr>
          </a:p>
        </p:txBody>
      </p:sp>
      <p:sp>
        <p:nvSpPr>
          <p:cNvPr id="85027" name="Rectangle 3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427788"/>
            <a:ext cx="284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dirty="0" smtClean="0">
                <a:effectLst>
                  <a:outerShdw blurRad="38100" dist="38100" dir="2700000" algn="tl">
                    <a:srgbClr val="B2B2B2"/>
                  </a:outerShdw>
                </a:effectLst>
                <a:latin typeface="Arial" charset="0"/>
                <a:ea typeface="ＭＳ Ｐゴシック" pitchFamily="50" charset="-128"/>
              </a:defRPr>
            </a:lvl1pPr>
          </a:lstStyle>
          <a:p>
            <a:pPr defTabSz="914370">
              <a:defRPr/>
            </a:pPr>
            <a:r>
              <a:rPr kumimoji="0" lang="ja-JP" altLang="en-US">
                <a:solidFill>
                  <a:srgbClr val="FFFFFF"/>
                </a:solidFill>
              </a:rPr>
              <a:t>身内賢太朗</a:t>
            </a:r>
            <a:fld id="{2955FAA9-719D-4369-A501-299166E8282C}" type="slidenum">
              <a:rPr kumimoji="0" lang="ja-JP" altLang="en-US" sz="1000" smtClean="0">
                <a:solidFill>
                  <a:srgbClr val="FFFFFF"/>
                </a:solidFill>
              </a:rPr>
              <a:pPr defTabSz="914370">
                <a:defRPr/>
              </a:pPr>
              <a:t>‹#›</a:t>
            </a:fld>
            <a:endParaRPr kumimoji="0" lang="en-US" altLang="ja-JP" sz="1000">
              <a:solidFill>
                <a:srgbClr val="FFFFFF"/>
              </a:solidFill>
            </a:endParaRPr>
          </a:p>
        </p:txBody>
      </p:sp>
      <p:sp>
        <p:nvSpPr>
          <p:cNvPr id="1029" name="Rectangle 3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10972800" cy="453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85034" name="Rectangle 4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3278717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 dirty="0" smtClean="0">
                <a:latin typeface="Arial" charset="0"/>
                <a:ea typeface="ＭＳ Ｐゴシック" pitchFamily="50" charset="-128"/>
              </a:defRPr>
            </a:lvl1pPr>
          </a:lstStyle>
          <a:p>
            <a:pPr defTabSz="914370">
              <a:defRPr/>
            </a:pPr>
            <a:r>
              <a:rPr kumimoji="0" lang="en-US" altLang="ja-JP">
                <a:solidFill>
                  <a:srgbClr val="FFFFFF"/>
                </a:solidFill>
              </a:rPr>
              <a:t>2013</a:t>
            </a:r>
            <a:r>
              <a:rPr kumimoji="0" lang="ja-JP" altLang="en-US">
                <a:solidFill>
                  <a:srgbClr val="FFFFFF"/>
                </a:solidFill>
              </a:rPr>
              <a:t>年 </a:t>
            </a:r>
            <a:r>
              <a:rPr kumimoji="0" lang="en-US" altLang="ja-JP">
                <a:solidFill>
                  <a:srgbClr val="FFFFFF"/>
                </a:solidFill>
              </a:rPr>
              <a:t>9</a:t>
            </a:r>
            <a:r>
              <a:rPr kumimoji="0" lang="ja-JP" altLang="en-US">
                <a:solidFill>
                  <a:srgbClr val="FFFFFF"/>
                </a:solidFill>
              </a:rPr>
              <a:t>月</a:t>
            </a:r>
            <a:r>
              <a:rPr kumimoji="0" lang="en-US" altLang="ja-JP">
                <a:solidFill>
                  <a:srgbClr val="FFFFFF"/>
                </a:solidFill>
              </a:rPr>
              <a:t>20</a:t>
            </a:r>
            <a:r>
              <a:rPr kumimoji="0" lang="ja-JP" altLang="en-US">
                <a:solidFill>
                  <a:srgbClr val="FFFFFF"/>
                </a:solidFill>
              </a:rPr>
              <a:t>日</a:t>
            </a:r>
          </a:p>
          <a:p>
            <a:pPr>
              <a:defRPr/>
            </a:pPr>
            <a:r>
              <a:rPr kumimoji="0" lang="ja-JP" altLang="en-US">
                <a:solidFill>
                  <a:srgbClr val="FFFFFF"/>
                </a:solidFill>
              </a:rPr>
              <a:t>日本物理学会</a:t>
            </a:r>
          </a:p>
        </p:txBody>
      </p:sp>
    </p:spTree>
    <p:extLst>
      <p:ext uri="{BB962C8B-B14F-4D97-AF65-F5344CB8AC3E}">
        <p14:creationId xmlns:p14="http://schemas.microsoft.com/office/powerpoint/2010/main" val="312895691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</p:sldLayoutIdLst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Arial" charset="0"/>
          <a:ea typeface="HG丸ｺﾞｼｯｸM-PRO" pitchFamily="50" charset="-128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Arial" charset="0"/>
          <a:ea typeface="HG丸ｺﾞｼｯｸM-PRO" pitchFamily="50" charset="-128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Arial" charset="0"/>
          <a:ea typeface="HG丸ｺﾞｼｯｸM-PRO" pitchFamily="50" charset="-128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Arial" charset="0"/>
          <a:ea typeface="HG丸ｺﾞｼｯｸM-PRO" pitchFamily="50" charset="-128"/>
          <a:cs typeface="Arial" charset="0"/>
        </a:defRPr>
      </a:lvl5pPr>
      <a:lvl6pPr marL="457185" algn="l" rtl="0" fontAlgn="base"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Arial" charset="0"/>
          <a:ea typeface="HG丸ｺﾞｼｯｸM-PRO" pitchFamily="50" charset="-128"/>
          <a:cs typeface="Arial" charset="0"/>
        </a:defRPr>
      </a:lvl6pPr>
      <a:lvl7pPr marL="914370" algn="l" rtl="0" fontAlgn="base"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Arial" charset="0"/>
          <a:ea typeface="HG丸ｺﾞｼｯｸM-PRO" pitchFamily="50" charset="-128"/>
          <a:cs typeface="Arial" charset="0"/>
        </a:defRPr>
      </a:lvl7pPr>
      <a:lvl8pPr marL="1371555" algn="l" rtl="0" fontAlgn="base"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Arial" charset="0"/>
          <a:ea typeface="HG丸ｺﾞｼｯｸM-PRO" pitchFamily="50" charset="-128"/>
          <a:cs typeface="Arial" charset="0"/>
        </a:defRPr>
      </a:lvl8pPr>
      <a:lvl9pPr marL="1828741" algn="l" rtl="0" fontAlgn="base"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Arial" charset="0"/>
          <a:ea typeface="HG丸ｺﾞｼｯｸM-PRO" pitchFamily="50" charset="-128"/>
          <a:cs typeface="Arial" charset="0"/>
        </a:defRPr>
      </a:lvl9pPr>
    </p:titleStyle>
    <p:bodyStyle>
      <a:lvl1pPr marL="342889" indent="-342889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Blip>
          <a:blip r:embed="rId7"/>
        </a:buBlip>
        <a:defRPr sz="3200" b="1">
          <a:solidFill>
            <a:schemeClr val="tx2"/>
          </a:solidFill>
          <a:latin typeface="+mn-lt"/>
          <a:ea typeface="+mn-ea"/>
          <a:cs typeface="+mn-cs"/>
        </a:defRPr>
      </a:lvl1pPr>
      <a:lvl2pPr marL="742926" indent="-28574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Blip>
          <a:blip r:embed="rId8"/>
        </a:buBlip>
        <a:defRPr sz="2800" b="1">
          <a:solidFill>
            <a:schemeClr val="hlink"/>
          </a:solidFill>
          <a:latin typeface="+mn-lt"/>
          <a:ea typeface="+mn-ea"/>
          <a:cs typeface="+mn-cs"/>
        </a:defRPr>
      </a:lvl2pPr>
      <a:lvl3pPr marL="1142963" indent="-228593" algn="l" rtl="0" eaLnBrk="0" fontAlgn="base" hangingPunct="0">
        <a:spcBef>
          <a:spcPct val="20000"/>
        </a:spcBef>
        <a:spcAft>
          <a:spcPct val="0"/>
        </a:spcAft>
        <a:buClr>
          <a:srgbClr val="000000"/>
        </a:buClr>
        <a:buSzPct val="75000"/>
        <a:buChar char="•"/>
        <a:defRPr sz="2400" b="1">
          <a:solidFill>
            <a:schemeClr val="folHlink"/>
          </a:solidFill>
          <a:latin typeface="+mn-lt"/>
          <a:ea typeface="+mn-ea"/>
          <a:cs typeface="+mn-cs"/>
        </a:defRPr>
      </a:lvl3pPr>
      <a:lvl4pPr marL="1600148" indent="-228593" algn="l" rtl="0" eaLnBrk="0" fontAlgn="base" hangingPunct="0">
        <a:spcBef>
          <a:spcPct val="20000"/>
        </a:spcBef>
        <a:spcAft>
          <a:spcPct val="0"/>
        </a:spcAft>
        <a:buClr>
          <a:srgbClr val="000000"/>
        </a:buClr>
        <a:buSzPct val="75000"/>
        <a:buChar char="•"/>
        <a:defRPr sz="2000" b="1">
          <a:solidFill>
            <a:schemeClr val="folHlink"/>
          </a:solidFill>
          <a:latin typeface="+mn-lt"/>
          <a:ea typeface="+mn-ea"/>
          <a:cs typeface="+mn-cs"/>
        </a:defRPr>
      </a:lvl4pPr>
      <a:lvl5pPr marL="2057334" indent="-228593" algn="l" rtl="0" eaLnBrk="0" fontAlgn="base" hangingPunct="0">
        <a:spcBef>
          <a:spcPct val="20000"/>
        </a:spcBef>
        <a:spcAft>
          <a:spcPct val="0"/>
        </a:spcAft>
        <a:buClr>
          <a:srgbClr val="000000"/>
        </a:buClr>
        <a:buSzPct val="75000"/>
        <a:buChar char="•"/>
        <a:defRPr sz="2000" b="1">
          <a:solidFill>
            <a:schemeClr val="folHlink"/>
          </a:solidFill>
          <a:latin typeface="+mn-lt"/>
          <a:ea typeface="+mn-ea"/>
          <a:cs typeface="+mn-cs"/>
        </a:defRPr>
      </a:lvl5pPr>
      <a:lvl6pPr marL="2514519" indent="-228593" algn="l" rtl="0" fontAlgn="base">
        <a:spcBef>
          <a:spcPct val="20000"/>
        </a:spcBef>
        <a:spcAft>
          <a:spcPct val="0"/>
        </a:spcAft>
        <a:buClr>
          <a:srgbClr val="000000"/>
        </a:buClr>
        <a:buSzPct val="75000"/>
        <a:buChar char="•"/>
        <a:defRPr sz="2000" b="1">
          <a:solidFill>
            <a:schemeClr val="folHlink"/>
          </a:solidFill>
          <a:latin typeface="+mn-lt"/>
          <a:ea typeface="+mn-ea"/>
          <a:cs typeface="+mn-cs"/>
        </a:defRPr>
      </a:lvl6pPr>
      <a:lvl7pPr marL="2971704" indent="-228593" algn="l" rtl="0" fontAlgn="base">
        <a:spcBef>
          <a:spcPct val="20000"/>
        </a:spcBef>
        <a:spcAft>
          <a:spcPct val="0"/>
        </a:spcAft>
        <a:buClr>
          <a:srgbClr val="000000"/>
        </a:buClr>
        <a:buSzPct val="75000"/>
        <a:buChar char="•"/>
        <a:defRPr sz="2000" b="1">
          <a:solidFill>
            <a:schemeClr val="folHlink"/>
          </a:solidFill>
          <a:latin typeface="+mn-lt"/>
          <a:ea typeface="+mn-ea"/>
          <a:cs typeface="+mn-cs"/>
        </a:defRPr>
      </a:lvl7pPr>
      <a:lvl8pPr marL="3428889" indent="-228593" algn="l" rtl="0" fontAlgn="base">
        <a:spcBef>
          <a:spcPct val="20000"/>
        </a:spcBef>
        <a:spcAft>
          <a:spcPct val="0"/>
        </a:spcAft>
        <a:buClr>
          <a:srgbClr val="000000"/>
        </a:buClr>
        <a:buSzPct val="75000"/>
        <a:buChar char="•"/>
        <a:defRPr sz="2000" b="1">
          <a:solidFill>
            <a:schemeClr val="folHlink"/>
          </a:solidFill>
          <a:latin typeface="+mn-lt"/>
          <a:ea typeface="+mn-ea"/>
          <a:cs typeface="+mn-cs"/>
        </a:defRPr>
      </a:lvl8pPr>
      <a:lvl9pPr marL="3886074" indent="-228593" algn="l" rtl="0" fontAlgn="base">
        <a:spcBef>
          <a:spcPct val="20000"/>
        </a:spcBef>
        <a:spcAft>
          <a:spcPct val="0"/>
        </a:spcAft>
        <a:buClr>
          <a:srgbClr val="000000"/>
        </a:buClr>
        <a:buSzPct val="75000"/>
        <a:buChar char="•"/>
        <a:defRPr sz="2000" b="1">
          <a:solidFill>
            <a:schemeClr val="folHlink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37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5" algn="l" defTabSz="91437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0" algn="l" defTabSz="91437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55" algn="l" defTabSz="91437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41" algn="l" defTabSz="91437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26" algn="l" defTabSz="91437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11" algn="l" defTabSz="91437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96" algn="l" defTabSz="91437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81" algn="l" defTabSz="91437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G"/><Relationship Id="rId5" Type="http://schemas.openxmlformats.org/officeDocument/2006/relationships/image" Target="../media/image7.JP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iopscience.iop.org/article/10.1088/1748-0221/15/09/T09009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28411" y="1280727"/>
            <a:ext cx="7112915" cy="1170954"/>
          </a:xfrm>
        </p:spPr>
        <p:txBody>
          <a:bodyPr>
            <a:normAutofit fontScale="90000"/>
          </a:bodyPr>
          <a:lstStyle/>
          <a:p>
            <a:r>
              <a:rPr lang="en-US" altLang="ja-JP" b="1" dirty="0"/>
              <a:t>Possible</a:t>
            </a:r>
            <a:r>
              <a:rPr lang="ja-JP" altLang="en-US" b="1" dirty="0"/>
              <a:t> </a:t>
            </a:r>
            <a:r>
              <a:rPr lang="en-US" altLang="ja-JP" b="1" dirty="0"/>
              <a:t>collaboration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822035" y="2407942"/>
            <a:ext cx="4976191" cy="2042115"/>
          </a:xfrm>
        </p:spPr>
        <p:txBody>
          <a:bodyPr>
            <a:noAutofit/>
          </a:bodyPr>
          <a:lstStyle/>
          <a:p>
            <a:r>
              <a:rPr kumimoji="1" lang="en-US" altLang="ja-JP" dirty="0" err="1"/>
              <a:t>Kentaro</a:t>
            </a:r>
            <a:r>
              <a:rPr kumimoji="1" lang="ja-JP" altLang="en-US" dirty="0"/>
              <a:t> </a:t>
            </a:r>
            <a:r>
              <a:rPr kumimoji="1" lang="en-US" altLang="ja-JP" dirty="0"/>
              <a:t>Miuchi</a:t>
            </a:r>
            <a:r>
              <a:rPr kumimoji="1" lang="ja-JP" altLang="en-US" dirty="0"/>
              <a:t> </a:t>
            </a:r>
            <a:br>
              <a:rPr kumimoji="1" lang="en-US" altLang="ja-JP" dirty="0"/>
            </a:br>
            <a:r>
              <a:rPr lang="en-US" altLang="ja-JP" dirty="0"/>
              <a:t>Kobe Univ.</a:t>
            </a:r>
          </a:p>
          <a:p>
            <a:endParaRPr kumimoji="1" lang="en-US" altLang="ja-JP" dirty="0"/>
          </a:p>
          <a:p>
            <a:r>
              <a:rPr lang="en-US" altLang="ja-JP" dirty="0" err="1"/>
              <a:t>CYGNOz</a:t>
            </a:r>
            <a:r>
              <a:rPr lang="en-US" altLang="ja-JP" dirty="0"/>
              <a:t> 2026</a:t>
            </a:r>
            <a:br>
              <a:rPr lang="en-US" altLang="ja-JP" dirty="0"/>
            </a:br>
            <a:r>
              <a:rPr lang="en-US" altLang="ja-JP" dirty="0"/>
              <a:t>26 Feb 2026</a:t>
            </a:r>
            <a:endParaRPr kumimoji="1" lang="ja-JP" altLang="en-US" dirty="0"/>
          </a:p>
        </p:txBody>
      </p:sp>
      <p:pic>
        <p:nvPicPr>
          <p:cNvPr id="6" name="Picture 2" descr="C:\miuchi\presentation\3_forcar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251" y="128592"/>
            <a:ext cx="1586750" cy="1270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3336" y="260477"/>
            <a:ext cx="1453840" cy="1270274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5088" y="5924063"/>
            <a:ext cx="1970337" cy="833824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756674A6-9EB9-42F8-8ED0-A2A4B62F1B7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3279" y="3429000"/>
            <a:ext cx="4352492" cy="3264369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39E43F99-3000-4CD1-B987-BE2B6EF5124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5025" y="3765385"/>
            <a:ext cx="4058424" cy="3043818"/>
          </a:xfrm>
          <a:prstGeom prst="rect">
            <a:avLst/>
          </a:prstGeom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40FCE71D-A0E8-4A14-9E32-474F120A495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81870" y="100113"/>
            <a:ext cx="5081719" cy="3798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89411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2C4D4F5-6875-49ED-9283-FF2D36B0D1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3230" y="343957"/>
            <a:ext cx="11448012" cy="4899371"/>
          </a:xfrm>
        </p:spPr>
        <p:txBody>
          <a:bodyPr>
            <a:normAutofit fontScale="92500" lnSpcReduction="20000"/>
          </a:bodyPr>
          <a:lstStyle/>
          <a:p>
            <a:r>
              <a:rPr kumimoji="1" lang="en-US" altLang="ja-JP" dirty="0"/>
              <a:t>I have</a:t>
            </a:r>
            <a:r>
              <a:rPr kumimoji="1" lang="ja-JP" altLang="en-US" dirty="0"/>
              <a:t> </a:t>
            </a:r>
            <a:r>
              <a:rPr kumimoji="1" lang="en-US" altLang="ja-JP" dirty="0"/>
              <a:t>some</a:t>
            </a:r>
            <a:r>
              <a:rPr kumimoji="1" lang="ja-JP" altLang="en-US" dirty="0"/>
              <a:t> </a:t>
            </a:r>
            <a:r>
              <a:rPr kumimoji="1" lang="en-US" altLang="ja-JP" dirty="0"/>
              <a:t>funding</a:t>
            </a:r>
            <a:r>
              <a:rPr kumimoji="1" lang="ja-JP" altLang="en-US" dirty="0"/>
              <a:t> </a:t>
            </a:r>
            <a:r>
              <a:rPr kumimoji="1" lang="en-US" altLang="ja-JP" dirty="0"/>
              <a:t>to</a:t>
            </a:r>
            <a:r>
              <a:rPr kumimoji="1" lang="ja-JP" altLang="en-US" dirty="0"/>
              <a:t> </a:t>
            </a:r>
            <a:r>
              <a:rPr kumimoji="1" lang="en-US" altLang="ja-JP" dirty="0"/>
              <a:t>send/invite.</a:t>
            </a:r>
          </a:p>
          <a:p>
            <a:pPr marL="0" indent="0">
              <a:buNone/>
            </a:pPr>
            <a:endParaRPr kumimoji="1" lang="en-US" altLang="ja-JP" dirty="0"/>
          </a:p>
          <a:p>
            <a:r>
              <a:rPr kumimoji="1" lang="en-US" altLang="ja-JP" dirty="0"/>
              <a:t>Low</a:t>
            </a:r>
            <a:r>
              <a:rPr kumimoji="1" lang="ja-JP" altLang="en-US" dirty="0"/>
              <a:t> </a:t>
            </a:r>
            <a:r>
              <a:rPr kumimoji="1" lang="en-US" altLang="ja-JP" dirty="0"/>
              <a:t>BG</a:t>
            </a:r>
            <a:r>
              <a:rPr kumimoji="1" lang="ja-JP" altLang="en-US" dirty="0"/>
              <a:t> </a:t>
            </a:r>
            <a:r>
              <a:rPr kumimoji="1" lang="en-US" altLang="ja-JP" dirty="0"/>
              <a:t>readout</a:t>
            </a:r>
            <a:r>
              <a:rPr kumimoji="1" lang="ja-JP" altLang="en-US" dirty="0"/>
              <a:t> </a:t>
            </a:r>
            <a:r>
              <a:rPr kumimoji="1" lang="en-US" altLang="ja-JP" dirty="0"/>
              <a:t>board:</a:t>
            </a:r>
            <a:r>
              <a:rPr kumimoji="1" lang="ja-JP" altLang="en-US" dirty="0"/>
              <a:t> </a:t>
            </a:r>
            <a:r>
              <a:rPr kumimoji="1" lang="en-US" altLang="ja-JP" dirty="0"/>
              <a:t>μ-PIC</a:t>
            </a:r>
            <a:r>
              <a:rPr kumimoji="1" lang="ja-JP" altLang="en-US" dirty="0"/>
              <a:t>　⇒　</a:t>
            </a:r>
            <a:r>
              <a:rPr kumimoji="1" lang="en-US" altLang="ja-JP" dirty="0"/>
              <a:t>R.</a:t>
            </a:r>
            <a:r>
              <a:rPr kumimoji="1" lang="ja-JP" altLang="en-US" dirty="0"/>
              <a:t> </a:t>
            </a:r>
            <a:r>
              <a:rPr kumimoji="1" lang="en-US" altLang="ja-JP" dirty="0" err="1"/>
              <a:t>Namai’s</a:t>
            </a:r>
            <a:r>
              <a:rPr kumimoji="1" lang="ja-JP" altLang="en-US" dirty="0"/>
              <a:t> </a:t>
            </a:r>
            <a:r>
              <a:rPr kumimoji="1" lang="en-US" altLang="ja-JP" dirty="0"/>
              <a:t>talk</a:t>
            </a:r>
          </a:p>
          <a:p>
            <a:r>
              <a:rPr lang="en-US" altLang="ja-JP" dirty="0"/>
              <a:t>Electronics</a:t>
            </a:r>
            <a:r>
              <a:rPr lang="ja-JP" altLang="en-US" dirty="0"/>
              <a:t> </a:t>
            </a:r>
            <a:r>
              <a:rPr lang="en-US" altLang="ja-JP" dirty="0"/>
              <a:t>for</a:t>
            </a:r>
            <a:r>
              <a:rPr lang="ja-JP" altLang="en-US" dirty="0"/>
              <a:t> </a:t>
            </a:r>
            <a:r>
              <a:rPr lang="en-US" altLang="ja-JP" dirty="0"/>
              <a:t>NI</a:t>
            </a:r>
            <a:r>
              <a:rPr lang="ja-JP" altLang="en-US" dirty="0"/>
              <a:t> </a:t>
            </a:r>
            <a:r>
              <a:rPr lang="en-US" altLang="ja-JP" dirty="0"/>
              <a:t>readout:</a:t>
            </a:r>
            <a:r>
              <a:rPr lang="ja-JP" altLang="en-US" dirty="0"/>
              <a:t> </a:t>
            </a:r>
            <a:r>
              <a:rPr lang="en-US" altLang="ja-JP" dirty="0"/>
              <a:t>dynamic</a:t>
            </a:r>
            <a:r>
              <a:rPr lang="ja-JP" altLang="en-US" dirty="0"/>
              <a:t> </a:t>
            </a:r>
            <a:r>
              <a:rPr lang="en-US" altLang="ja-JP" dirty="0"/>
              <a:t>gain</a:t>
            </a:r>
            <a:r>
              <a:rPr lang="ja-JP" altLang="en-US" dirty="0"/>
              <a:t> </a:t>
            </a:r>
            <a:r>
              <a:rPr lang="en-US" altLang="ja-JP" dirty="0"/>
              <a:t>change</a:t>
            </a:r>
          </a:p>
          <a:p>
            <a:pPr lvl="1"/>
            <a:r>
              <a:rPr lang="en-US" altLang="ja-JP" dirty="0">
                <a:hlinkClick r:id="rId2"/>
              </a:rPr>
              <a:t>https://iopscience.iop.org/article/10.1088/1748-0221/15/09/T09009</a:t>
            </a:r>
            <a:endParaRPr lang="en-US" altLang="ja-JP" dirty="0"/>
          </a:p>
          <a:p>
            <a:r>
              <a:rPr kumimoji="1" lang="en-US" altLang="ja-JP" dirty="0"/>
              <a:t>Radon</a:t>
            </a:r>
            <a:r>
              <a:rPr kumimoji="1" lang="ja-JP" altLang="en-US" dirty="0"/>
              <a:t> </a:t>
            </a:r>
            <a:r>
              <a:rPr kumimoji="1" lang="en-US" altLang="ja-JP" dirty="0"/>
              <a:t>emanation</a:t>
            </a:r>
            <a:r>
              <a:rPr kumimoji="1" lang="ja-JP" altLang="en-US" dirty="0"/>
              <a:t> </a:t>
            </a:r>
            <a:r>
              <a:rPr kumimoji="1" lang="en-US" altLang="ja-JP" dirty="0"/>
              <a:t>protection</a:t>
            </a:r>
          </a:p>
          <a:p>
            <a:pPr lvl="1"/>
            <a:r>
              <a:rPr kumimoji="1" lang="en-US" altLang="ja-JP" dirty="0"/>
              <a:t>Satoshi</a:t>
            </a:r>
            <a:r>
              <a:rPr kumimoji="1" lang="ja-JP" altLang="en-US" dirty="0"/>
              <a:t> </a:t>
            </a:r>
            <a:r>
              <a:rPr kumimoji="1" lang="en-US" altLang="ja-JP" dirty="0"/>
              <a:t>&amp;</a:t>
            </a:r>
            <a:r>
              <a:rPr kumimoji="1" lang="ja-JP" altLang="en-US" dirty="0"/>
              <a:t> </a:t>
            </a:r>
            <a:r>
              <a:rPr kumimoji="1" lang="en-US" altLang="ja-JP" dirty="0" err="1"/>
              <a:t>Shuki</a:t>
            </a:r>
            <a:endParaRPr kumimoji="1" lang="en-US" altLang="ja-JP" dirty="0"/>
          </a:p>
          <a:p>
            <a:r>
              <a:rPr kumimoji="1" lang="en-US" altLang="ja-JP" dirty="0"/>
              <a:t>Gas</a:t>
            </a:r>
            <a:r>
              <a:rPr kumimoji="1" lang="ja-JP" altLang="en-US" dirty="0"/>
              <a:t> </a:t>
            </a:r>
            <a:r>
              <a:rPr kumimoji="1" lang="en-US" altLang="ja-JP" dirty="0"/>
              <a:t>circulation</a:t>
            </a:r>
            <a:r>
              <a:rPr kumimoji="1" lang="ja-JP" altLang="en-US" dirty="0"/>
              <a:t> </a:t>
            </a:r>
            <a:r>
              <a:rPr kumimoji="1" lang="en-US" altLang="ja-JP" dirty="0"/>
              <a:t>with</a:t>
            </a:r>
            <a:r>
              <a:rPr kumimoji="1" lang="ja-JP" altLang="en-US" dirty="0"/>
              <a:t> </a:t>
            </a:r>
            <a:r>
              <a:rPr kumimoji="1" lang="en-US" altLang="ja-JP" dirty="0"/>
              <a:t>water/radon</a:t>
            </a:r>
            <a:r>
              <a:rPr kumimoji="1" lang="ja-JP" altLang="en-US" dirty="0"/>
              <a:t> </a:t>
            </a:r>
            <a:r>
              <a:rPr kumimoji="1" lang="en-US" altLang="ja-JP" dirty="0"/>
              <a:t>removal</a:t>
            </a:r>
          </a:p>
          <a:p>
            <a:r>
              <a:rPr lang="en-US" altLang="ja-JP" dirty="0"/>
              <a:t>Charge</a:t>
            </a:r>
            <a:r>
              <a:rPr lang="ja-JP" altLang="en-US" dirty="0"/>
              <a:t> </a:t>
            </a:r>
            <a:r>
              <a:rPr lang="en-US" altLang="ja-JP" dirty="0"/>
              <a:t>yield</a:t>
            </a:r>
            <a:r>
              <a:rPr lang="ja-JP" altLang="en-US" dirty="0"/>
              <a:t> </a:t>
            </a:r>
            <a:r>
              <a:rPr lang="en-US" altLang="ja-JP" dirty="0"/>
              <a:t>measurement</a:t>
            </a:r>
            <a:r>
              <a:rPr lang="ja-JP" altLang="en-US" dirty="0"/>
              <a:t>　</a:t>
            </a:r>
            <a:r>
              <a:rPr kumimoji="1" lang="ja-JP" altLang="en-US" dirty="0"/>
              <a:t> </a:t>
            </a:r>
            <a:br>
              <a:rPr kumimoji="1" lang="en-US" altLang="ja-JP" dirty="0"/>
            </a:br>
            <a:r>
              <a:rPr kumimoji="1" lang="ja-JP" altLang="en-US" dirty="0"/>
              <a:t>　⇒　</a:t>
            </a:r>
            <a:r>
              <a:rPr lang="en-US" altLang="ja-JP" dirty="0"/>
              <a:t>W</a:t>
            </a:r>
            <a:r>
              <a:rPr kumimoji="1" lang="en-US" altLang="ja-JP" dirty="0"/>
              <a:t>.</a:t>
            </a:r>
            <a:r>
              <a:rPr kumimoji="1" lang="ja-JP" altLang="en-US" dirty="0"/>
              <a:t> </a:t>
            </a:r>
            <a:r>
              <a:rPr kumimoji="1" lang="en-US" altLang="ja-JP" dirty="0"/>
              <a:t>Toyama’s</a:t>
            </a:r>
            <a:r>
              <a:rPr kumimoji="1" lang="ja-JP" altLang="en-US" dirty="0"/>
              <a:t> </a:t>
            </a:r>
            <a:r>
              <a:rPr kumimoji="1" lang="en-US" altLang="ja-JP" dirty="0"/>
              <a:t>poster</a:t>
            </a:r>
          </a:p>
          <a:p>
            <a:r>
              <a:rPr kumimoji="1" lang="en-US" altLang="ja-JP" dirty="0"/>
              <a:t>“BENTO”</a:t>
            </a:r>
            <a:r>
              <a:rPr kumimoji="1" lang="ja-JP" altLang="en-US" dirty="0"/>
              <a:t> </a:t>
            </a:r>
            <a:r>
              <a:rPr kumimoji="1" lang="en-US" altLang="ja-JP" dirty="0"/>
              <a:t>chamber</a:t>
            </a:r>
            <a:r>
              <a:rPr kumimoji="1" lang="ja-JP" altLang="en-US" dirty="0"/>
              <a:t> ⇒ </a:t>
            </a:r>
            <a:r>
              <a:rPr kumimoji="1" lang="en-US" altLang="ja-JP" dirty="0"/>
              <a:t>K.</a:t>
            </a:r>
            <a:r>
              <a:rPr kumimoji="1" lang="ja-JP" altLang="en-US" dirty="0"/>
              <a:t> </a:t>
            </a:r>
            <a:r>
              <a:rPr kumimoji="1" lang="en-US" altLang="ja-JP" dirty="0" err="1"/>
              <a:t>Miuchi’s</a:t>
            </a:r>
            <a:r>
              <a:rPr kumimoji="1" lang="ja-JP" altLang="en-US" dirty="0"/>
              <a:t> </a:t>
            </a:r>
            <a:r>
              <a:rPr kumimoji="1" lang="en-US" altLang="ja-JP" dirty="0"/>
              <a:t>poster</a:t>
            </a:r>
          </a:p>
          <a:p>
            <a:r>
              <a:rPr kumimoji="1" lang="en-US" altLang="ja-JP" dirty="0"/>
              <a:t>Liaison</a:t>
            </a:r>
            <a:r>
              <a:rPr kumimoji="1" lang="ja-JP" altLang="en-US" dirty="0"/>
              <a:t> </a:t>
            </a:r>
            <a:r>
              <a:rPr kumimoji="1" lang="en-US" altLang="ja-JP" dirty="0"/>
              <a:t>to</a:t>
            </a:r>
            <a:r>
              <a:rPr kumimoji="1" lang="ja-JP" altLang="en-US" dirty="0"/>
              <a:t> </a:t>
            </a:r>
            <a:r>
              <a:rPr kumimoji="1" lang="en-US" altLang="ja-JP" dirty="0"/>
              <a:t>a</a:t>
            </a:r>
            <a:r>
              <a:rPr kumimoji="1" lang="ja-JP" altLang="en-US" dirty="0"/>
              <a:t> </a:t>
            </a:r>
            <a:r>
              <a:rPr lang="en-US" altLang="ja-JP" dirty="0"/>
              <a:t>h</a:t>
            </a:r>
            <a:r>
              <a:rPr kumimoji="1" lang="en-US" altLang="ja-JP" dirty="0"/>
              <a:t>uge</a:t>
            </a:r>
            <a:r>
              <a:rPr kumimoji="1" lang="ja-JP" altLang="en-US" dirty="0"/>
              <a:t> </a:t>
            </a:r>
            <a:r>
              <a:rPr kumimoji="1" lang="en-US" altLang="ja-JP" dirty="0"/>
              <a:t>water</a:t>
            </a:r>
            <a:r>
              <a:rPr kumimoji="1" lang="ja-JP" altLang="en-US" dirty="0"/>
              <a:t> </a:t>
            </a:r>
            <a:r>
              <a:rPr kumimoji="1" lang="en-US" altLang="ja-JP" dirty="0"/>
              <a:t>tank:</a:t>
            </a:r>
            <a:r>
              <a:rPr kumimoji="1" lang="ja-JP" altLang="en-US" dirty="0"/>
              <a:t> </a:t>
            </a:r>
            <a:r>
              <a:rPr lang="en-US" altLang="ja-JP" dirty="0"/>
              <a:t>C</a:t>
            </a:r>
            <a:r>
              <a:rPr kumimoji="1" lang="en-US" altLang="ja-JP" dirty="0"/>
              <a:t>YGNUSK</a:t>
            </a:r>
            <a:endParaRPr kumimoji="1" lang="ja-JP" altLang="en-US" dirty="0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C6D3AC46-E82E-4D8C-BED3-B181119165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69064" y="2861915"/>
            <a:ext cx="4469706" cy="3910992"/>
          </a:xfrm>
          <a:prstGeom prst="rect">
            <a:avLst/>
          </a:prstGeom>
        </p:spPr>
      </p:pic>
      <p:pic>
        <p:nvPicPr>
          <p:cNvPr id="5" name="Picture 2" descr="ãæ¾è±å å¼å½ãã®ç»åæ¤ç´¢çµæ">
            <a:extLst>
              <a:ext uri="{FF2B5EF4-FFF2-40B4-BE49-F238E27FC236}">
                <a16:creationId xmlns:a16="http://schemas.microsoft.com/office/drawing/2014/main" id="{468822BC-E950-4EB9-86DD-10A47FFB40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6887" y="5122906"/>
            <a:ext cx="2476050" cy="1650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C03DF969-CCD5-4718-8501-007FA380530E}"/>
              </a:ext>
            </a:extLst>
          </p:cNvPr>
          <p:cNvGrpSpPr/>
          <p:nvPr/>
        </p:nvGrpSpPr>
        <p:grpSpPr>
          <a:xfrm>
            <a:off x="593395" y="4870793"/>
            <a:ext cx="1584470" cy="2112626"/>
            <a:chOff x="11385345" y="8136603"/>
            <a:chExt cx="4148692" cy="5531589"/>
          </a:xfrm>
        </p:grpSpPr>
        <p:pic>
          <p:nvPicPr>
            <p:cNvPr id="7" name="図 6">
              <a:extLst>
                <a:ext uri="{FF2B5EF4-FFF2-40B4-BE49-F238E27FC236}">
                  <a16:creationId xmlns:a16="http://schemas.microsoft.com/office/drawing/2014/main" id="{941C6802-CAA3-498B-A8D8-77BBFD37E88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1385345" y="8136603"/>
              <a:ext cx="4148692" cy="5531589"/>
            </a:xfrm>
            <a:prstGeom prst="rect">
              <a:avLst/>
            </a:prstGeom>
          </p:spPr>
        </p:pic>
        <p:cxnSp>
          <p:nvCxnSpPr>
            <p:cNvPr id="9" name="直線矢印コネクタ 8">
              <a:extLst>
                <a:ext uri="{FF2B5EF4-FFF2-40B4-BE49-F238E27FC236}">
                  <a16:creationId xmlns:a16="http://schemas.microsoft.com/office/drawing/2014/main" id="{E840039A-8AC3-4658-9C83-ECBF6FBD816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459040" y="11552698"/>
              <a:ext cx="1099535" cy="135957"/>
            </a:xfrm>
            <a:prstGeom prst="straightConnector1">
              <a:avLst/>
            </a:prstGeom>
            <a:ln>
              <a:solidFill>
                <a:srgbClr val="FF0000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1" name="図 10">
            <a:extLst>
              <a:ext uri="{FF2B5EF4-FFF2-40B4-BE49-F238E27FC236}">
                <a16:creationId xmlns:a16="http://schemas.microsoft.com/office/drawing/2014/main" id="{6C4BA6FB-0D45-4092-B510-B5EFBF68FC5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91959" y="4911898"/>
            <a:ext cx="3279843" cy="2192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784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7A2A8D9-5AC6-4825-87B3-615EB75692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In-kind</a:t>
            </a:r>
            <a:r>
              <a:rPr kumimoji="1" lang="ja-JP" altLang="en-US" dirty="0"/>
              <a:t> </a:t>
            </a:r>
            <a:r>
              <a:rPr kumimoji="1" lang="en-US" altLang="ja-JP" dirty="0"/>
              <a:t>contribution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8D4D6F6-318B-479C-97D6-68EB8575AD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through</a:t>
            </a:r>
            <a:r>
              <a:rPr kumimoji="1" lang="ja-JP" altLang="en-US" dirty="0"/>
              <a:t> </a:t>
            </a:r>
            <a:r>
              <a:rPr kumimoji="1" lang="en-US" altLang="ja-JP" dirty="0"/>
              <a:t>“MONOTARO”</a:t>
            </a:r>
            <a:r>
              <a:rPr kumimoji="1" lang="ja-JP" altLang="en-US" dirty="0"/>
              <a:t> 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1D2E5239-D272-4903-A27F-B4C8ACB075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07719" y="313267"/>
            <a:ext cx="626285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38187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b16">
  <a:themeElements>
    <a:clrScheme name="b16 15">
      <a:dk1>
        <a:srgbClr val="B2B2B2"/>
      </a:dk1>
      <a:lt1>
        <a:srgbClr val="FFFFFF"/>
      </a:lt1>
      <a:dk2>
        <a:srgbClr val="000000"/>
      </a:dk2>
      <a:lt2>
        <a:srgbClr val="99FF99"/>
      </a:lt2>
      <a:accent1>
        <a:srgbClr val="99CCFF"/>
      </a:accent1>
      <a:accent2>
        <a:srgbClr val="FF9999"/>
      </a:accent2>
      <a:accent3>
        <a:srgbClr val="AAAAAA"/>
      </a:accent3>
      <a:accent4>
        <a:srgbClr val="DADADA"/>
      </a:accent4>
      <a:accent5>
        <a:srgbClr val="CAE2FF"/>
      </a:accent5>
      <a:accent6>
        <a:srgbClr val="E78A8A"/>
      </a:accent6>
      <a:hlink>
        <a:srgbClr val="FFFF99"/>
      </a:hlink>
      <a:folHlink>
        <a:srgbClr val="BFA55B"/>
      </a:folHlink>
    </a:clrScheme>
    <a:fontScheme name="b16">
      <a:majorFont>
        <a:latin typeface="Arial"/>
        <a:ea typeface="HG丸ｺﾞｼｯｸM-PRO"/>
        <a:cs typeface="Arial"/>
      </a:majorFont>
      <a:minorFont>
        <a:latin typeface="Arial"/>
        <a:ea typeface="HG丸ｺﾞｼｯｸM-PRO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b16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16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16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16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16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16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16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16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16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16 10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FFFF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E7E700"/>
        </a:accent6>
        <a:hlink>
          <a:srgbClr val="00FF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16 11">
        <a:dk1>
          <a:srgbClr val="010199"/>
        </a:dk1>
        <a:lt1>
          <a:srgbClr val="FFFFFF"/>
        </a:lt1>
        <a:dk2>
          <a:srgbClr val="000000"/>
        </a:dk2>
        <a:lt2>
          <a:srgbClr val="99FF99"/>
        </a:lt2>
        <a:accent1>
          <a:srgbClr val="3399FF"/>
        </a:accent1>
        <a:accent2>
          <a:srgbClr val="FFFF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E7E78A"/>
        </a:accent6>
        <a:hlink>
          <a:srgbClr val="00FF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16 12">
        <a:dk1>
          <a:srgbClr val="B2B2B2"/>
        </a:dk1>
        <a:lt1>
          <a:srgbClr val="FFFFFF"/>
        </a:lt1>
        <a:dk2>
          <a:srgbClr val="000000"/>
        </a:dk2>
        <a:lt2>
          <a:srgbClr val="99FF99"/>
        </a:lt2>
        <a:accent1>
          <a:srgbClr val="99CCFF"/>
        </a:accent1>
        <a:accent2>
          <a:srgbClr val="FFFF99"/>
        </a:accent2>
        <a:accent3>
          <a:srgbClr val="AAAAAA"/>
        </a:accent3>
        <a:accent4>
          <a:srgbClr val="DADADA"/>
        </a:accent4>
        <a:accent5>
          <a:srgbClr val="CAE2FF"/>
        </a:accent5>
        <a:accent6>
          <a:srgbClr val="E7E78A"/>
        </a:accent6>
        <a:hlink>
          <a:srgbClr val="CB9661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16 13">
        <a:dk1>
          <a:srgbClr val="B2B2B2"/>
        </a:dk1>
        <a:lt1>
          <a:srgbClr val="FFFFFF"/>
        </a:lt1>
        <a:dk2>
          <a:srgbClr val="000000"/>
        </a:dk2>
        <a:lt2>
          <a:srgbClr val="99FF99"/>
        </a:lt2>
        <a:accent1>
          <a:srgbClr val="99CCFF"/>
        </a:accent1>
        <a:accent2>
          <a:srgbClr val="FF9999"/>
        </a:accent2>
        <a:accent3>
          <a:srgbClr val="AAAAAA"/>
        </a:accent3>
        <a:accent4>
          <a:srgbClr val="DADADA"/>
        </a:accent4>
        <a:accent5>
          <a:srgbClr val="CAE2FF"/>
        </a:accent5>
        <a:accent6>
          <a:srgbClr val="E78A8A"/>
        </a:accent6>
        <a:hlink>
          <a:srgbClr val="CB9661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16 14">
        <a:dk1>
          <a:srgbClr val="B2B2B2"/>
        </a:dk1>
        <a:lt1>
          <a:srgbClr val="FFFFFF"/>
        </a:lt1>
        <a:dk2>
          <a:srgbClr val="000000"/>
        </a:dk2>
        <a:lt2>
          <a:srgbClr val="99FF99"/>
        </a:lt2>
        <a:accent1>
          <a:srgbClr val="99CCFF"/>
        </a:accent1>
        <a:accent2>
          <a:srgbClr val="FF9999"/>
        </a:accent2>
        <a:accent3>
          <a:srgbClr val="AAAAAA"/>
        </a:accent3>
        <a:accent4>
          <a:srgbClr val="DADADA"/>
        </a:accent4>
        <a:accent5>
          <a:srgbClr val="CAE2FF"/>
        </a:accent5>
        <a:accent6>
          <a:srgbClr val="E78A8A"/>
        </a:accent6>
        <a:hlink>
          <a:srgbClr val="FFFF99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16 15">
        <a:dk1>
          <a:srgbClr val="B2B2B2"/>
        </a:dk1>
        <a:lt1>
          <a:srgbClr val="FFFFFF"/>
        </a:lt1>
        <a:dk2>
          <a:srgbClr val="000000"/>
        </a:dk2>
        <a:lt2>
          <a:srgbClr val="99FF99"/>
        </a:lt2>
        <a:accent1>
          <a:srgbClr val="99CCFF"/>
        </a:accent1>
        <a:accent2>
          <a:srgbClr val="FF9999"/>
        </a:accent2>
        <a:accent3>
          <a:srgbClr val="AAAAAA"/>
        </a:accent3>
        <a:accent4>
          <a:srgbClr val="DADADA"/>
        </a:accent4>
        <a:accent5>
          <a:srgbClr val="CAE2FF"/>
        </a:accent5>
        <a:accent6>
          <a:srgbClr val="E78A8A"/>
        </a:accent6>
        <a:hlink>
          <a:srgbClr val="FFFF99"/>
        </a:hlink>
        <a:folHlink>
          <a:srgbClr val="BFA55B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15220</TotalTime>
  <Words>101</Words>
  <Application>Microsoft Office PowerPoint</Application>
  <PresentationFormat>ワイド画面</PresentationFormat>
  <Paragraphs>17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游ゴシック</vt:lpstr>
      <vt:lpstr>Arial</vt:lpstr>
      <vt:lpstr>Wingdings</vt:lpstr>
      <vt:lpstr>Office テーマ</vt:lpstr>
      <vt:lpstr>2_b16</vt:lpstr>
      <vt:lpstr>Possible collaboration</vt:lpstr>
      <vt:lpstr>PowerPoint プレゼンテーション</vt:lpstr>
      <vt:lpstr>In-kind contribution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Hirohisa Ishiura</dc:creator>
  <cp:lastModifiedBy>kentaro miuchi</cp:lastModifiedBy>
  <cp:revision>384</cp:revision>
  <dcterms:created xsi:type="dcterms:W3CDTF">2017-12-04T03:59:23Z</dcterms:created>
  <dcterms:modified xsi:type="dcterms:W3CDTF">2026-02-26T03:08:54Z</dcterms:modified>
</cp:coreProperties>
</file>