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4"/>
  </p:notesMasterIdLst>
  <p:handoutMasterIdLst>
    <p:handoutMasterId r:id="rId58"/>
  </p:handoutMasterIdLst>
  <p:sldIdLst>
    <p:sldId id="256" r:id="rId3"/>
    <p:sldId id="497" r:id="rId5"/>
    <p:sldId id="490" r:id="rId6"/>
    <p:sldId id="306" r:id="rId7"/>
    <p:sldId id="307" r:id="rId8"/>
    <p:sldId id="311" r:id="rId9"/>
    <p:sldId id="501" r:id="rId10"/>
    <p:sldId id="317" r:id="rId11"/>
    <p:sldId id="318" r:id="rId12"/>
    <p:sldId id="320" r:id="rId13"/>
    <p:sldId id="502" r:id="rId14"/>
    <p:sldId id="323" r:id="rId15"/>
    <p:sldId id="602" r:id="rId16"/>
    <p:sldId id="603" r:id="rId17"/>
    <p:sldId id="604" r:id="rId18"/>
    <p:sldId id="606" r:id="rId19"/>
    <p:sldId id="595" r:id="rId20"/>
    <p:sldId id="596" r:id="rId21"/>
    <p:sldId id="597" r:id="rId22"/>
    <p:sldId id="598" r:id="rId23"/>
    <p:sldId id="513" r:id="rId24"/>
    <p:sldId id="589" r:id="rId25"/>
    <p:sldId id="520" r:id="rId26"/>
    <p:sldId id="579" r:id="rId27"/>
    <p:sldId id="580" r:id="rId28"/>
    <p:sldId id="583" r:id="rId29"/>
    <p:sldId id="373" r:id="rId30"/>
    <p:sldId id="374" r:id="rId31"/>
    <p:sldId id="375" r:id="rId32"/>
    <p:sldId id="376" r:id="rId33"/>
    <p:sldId id="599" r:id="rId34"/>
    <p:sldId id="600" r:id="rId35"/>
    <p:sldId id="380" r:id="rId36"/>
    <p:sldId id="381" r:id="rId37"/>
    <p:sldId id="386" r:id="rId38"/>
    <p:sldId id="387" r:id="rId39"/>
    <p:sldId id="408" r:id="rId40"/>
    <p:sldId id="578" r:id="rId41"/>
    <p:sldId id="585" r:id="rId42"/>
    <p:sldId id="601" r:id="rId43"/>
    <p:sldId id="339" r:id="rId44"/>
    <p:sldId id="340" r:id="rId45"/>
    <p:sldId id="346" r:id="rId46"/>
    <p:sldId id="525" r:id="rId47"/>
    <p:sldId id="347" r:id="rId48"/>
    <p:sldId id="524" r:id="rId49"/>
    <p:sldId id="348" r:id="rId50"/>
    <p:sldId id="349" r:id="rId51"/>
    <p:sldId id="350" r:id="rId52"/>
    <p:sldId id="351" r:id="rId53"/>
    <p:sldId id="352" r:id="rId54"/>
    <p:sldId id="353" r:id="rId55"/>
    <p:sldId id="526" r:id="rId56"/>
    <p:sldId id="505" r:id="rId57"/>
  </p:sldIdLst>
  <p:sldSz cx="18288000" cy="10287000"/>
  <p:notesSz cx="6858000" cy="9144000"/>
  <p:embeddedFontLst>
    <p:embeddedFont>
      <p:font typeface="CMU Serif" panose="02000603000000000000" charset="0"/>
      <p:regular r:id="rId62"/>
    </p:embeddedFont>
    <p:embeddedFont>
      <p:font typeface="Bogart" panose="00000500000000000000" charset="0"/>
      <p:regular r:id="rId63"/>
    </p:embeddedFont>
    <p:embeddedFont>
      <p:font typeface="CMU Serif Italics" panose="02000603000000000000" charset="0"/>
      <p:regular r:id="rId64"/>
    </p:embeddedFont>
    <p:embeddedFont>
      <p:font typeface="Arapey Bold Italics" panose="02000000000000000000" charset="0"/>
      <p:regular r:id="rId65"/>
    </p:embeddedFont>
    <p:embeddedFont>
      <p:font typeface="Arapey" panose="02000000000000000000" charset="0"/>
      <p:regular r:id="rId66"/>
    </p:embeddedFont>
    <p:embeddedFont>
      <p:font typeface="Arapey Italics" panose="02000000000000000000" charset="0"/>
      <p:regular r:id="rId6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ADE"/>
    <a:srgbClr val="F3ECC9"/>
    <a:srgbClr val="D9D4BC"/>
    <a:srgbClr val="E8E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268"/>
        <p:guide pos="30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7" Type="http://schemas.openxmlformats.org/officeDocument/2006/relationships/font" Target="fonts/font6.fntdata"/><Relationship Id="rId66" Type="http://schemas.openxmlformats.org/officeDocument/2006/relationships/font" Target="fonts/font5.fntdata"/><Relationship Id="rId65" Type="http://schemas.openxmlformats.org/officeDocument/2006/relationships/font" Target="fonts/font4.fntdata"/><Relationship Id="rId64" Type="http://schemas.openxmlformats.org/officeDocument/2006/relationships/font" Target="fonts/font3.fntdata"/><Relationship Id="rId63" Type="http://schemas.openxmlformats.org/officeDocument/2006/relationships/font" Target="fonts/font2.fntdata"/><Relationship Id="rId62" Type="http://schemas.openxmlformats.org/officeDocument/2006/relationships/font" Target="fonts/font1.fntdata"/><Relationship Id="rId61" Type="http://schemas.openxmlformats.org/officeDocument/2006/relationships/tableStyles" Target="tableStyles.xml"/><Relationship Id="rId60" Type="http://schemas.openxmlformats.org/officeDocument/2006/relationships/viewProps" Target="viewProps.xml"/><Relationship Id="rId6" Type="http://schemas.openxmlformats.org/officeDocument/2006/relationships/slide" Target="slides/slide3.xml"/><Relationship Id="rId59" Type="http://schemas.openxmlformats.org/officeDocument/2006/relationships/presProps" Target="presProps.xml"/><Relationship Id="rId58" Type="http://schemas.openxmlformats.org/officeDocument/2006/relationships/handoutMaster" Target="handoutMasters/handoutMaster1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C064A-D61B-4B21-B757-51A9B82445B8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05E07-67EA-4042-A3F6-853A8AD8D20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078200" y="9791700"/>
            <a:ext cx="2133600" cy="365125"/>
          </a:xfrm>
        </p:spPr>
        <p:txBody>
          <a:bodyPr/>
          <a:lstStyle>
            <a:lvl1pPr>
              <a:defRPr sz="2400">
                <a:latin typeface="Times New Roman" panose="02020603050405020304" charset="0"/>
                <a:cs typeface="Times New Roman" panose="02020603050405020304" charset="0"/>
              </a:defRPr>
            </a:lvl1pPr>
          </a:lstStyle>
          <a:p>
            <a:pPr algn="r"/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002000" y="971550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078200" y="9791700"/>
            <a:ext cx="2133600" cy="365125"/>
          </a:xfrm>
        </p:spPr>
        <p:txBody>
          <a:bodyPr/>
          <a:lstStyle>
            <a:lvl1pPr>
              <a:defRPr sz="2400">
                <a:latin typeface="Times New Roman" panose="02020603050405020304" charset="0"/>
                <a:cs typeface="Times New Roman" panose="02020603050405020304" charset="0"/>
              </a:defRPr>
            </a:lvl1pPr>
          </a:lstStyle>
          <a:p>
            <a:pPr algn="r"/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hyperlink" Target="http://www.arxiv.org/abs/2506.09322" TargetMode="Externa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://www.arxiv.org/abs/2506.09322" TargetMode="External"/><Relationship Id="rId2" Type="http://schemas.openxmlformats.org/officeDocument/2006/relationships/image" Target="../media/image21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.svg"/><Relationship Id="rId6" Type="http://schemas.openxmlformats.org/officeDocument/2006/relationships/image" Target="../media/image24.png"/><Relationship Id="rId5" Type="http://schemas.openxmlformats.org/officeDocument/2006/relationships/image" Target="../media/image3.svg"/><Relationship Id="rId4" Type="http://schemas.openxmlformats.org/officeDocument/2006/relationships/image" Target="../media/image23.png"/><Relationship Id="rId3" Type="http://schemas.openxmlformats.org/officeDocument/2006/relationships/image" Target="../media/image2.svg"/><Relationship Id="rId2" Type="http://schemas.openxmlformats.org/officeDocument/2006/relationships/image" Target="../media/image22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png"/><Relationship Id="rId3" Type="http://schemas.openxmlformats.org/officeDocument/2006/relationships/image" Target="../media/image2.svg"/><Relationship Id="rId2" Type="http://schemas.openxmlformats.org/officeDocument/2006/relationships/image" Target="../media/image22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png"/><Relationship Id="rId3" Type="http://schemas.openxmlformats.org/officeDocument/2006/relationships/image" Target="../media/image2.svg"/><Relationship Id="rId2" Type="http://schemas.openxmlformats.org/officeDocument/2006/relationships/image" Target="../media/image22.pn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image" Target="../media/image29.png"/><Relationship Id="rId7" Type="http://schemas.openxmlformats.org/officeDocument/2006/relationships/image" Target="../media/image28.png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.svg"/><Relationship Id="rId2" Type="http://schemas.openxmlformats.org/officeDocument/2006/relationships/image" Target="../media/image22.png"/><Relationship Id="rId12" Type="http://schemas.openxmlformats.org/officeDocument/2006/relationships/notesSlide" Target="../notesSlides/notesSlide16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png"/><Relationship Id="rId8" Type="http://schemas.openxmlformats.org/officeDocument/2006/relationships/image" Target="../media/image37.png"/><Relationship Id="rId7" Type="http://schemas.openxmlformats.org/officeDocument/2006/relationships/image" Target="../media/image36.png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8" Type="http://schemas.openxmlformats.org/officeDocument/2006/relationships/notesSlide" Target="../notesSlides/notesSlide17.x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25.png"/><Relationship Id="rId15" Type="http://schemas.openxmlformats.org/officeDocument/2006/relationships/image" Target="../media/image2.svg"/><Relationship Id="rId14" Type="http://schemas.openxmlformats.org/officeDocument/2006/relationships/image" Target="../media/image22.png"/><Relationship Id="rId13" Type="http://schemas.openxmlformats.org/officeDocument/2006/relationships/image" Target="../media/image40.png"/><Relationship Id="rId12" Type="http://schemas.openxmlformats.org/officeDocument/2006/relationships/image" Target="../media/image39.png"/><Relationship Id="rId11" Type="http://schemas.openxmlformats.org/officeDocument/2006/relationships/image" Target="../media/image5.svg"/><Relationship Id="rId10" Type="http://schemas.openxmlformats.org/officeDocument/2006/relationships/image" Target="../media/image30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7" Type="http://schemas.openxmlformats.org/officeDocument/2006/relationships/slideLayout" Target="../slideLayouts/slideLayout2.xml"/><Relationship Id="rId6" Type="http://schemas.openxmlformats.org/officeDocument/2006/relationships/hyperlink" Target="http://www.arxiv.org/abs/2602.19618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7.png"/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://www.arxiv.org/abs/2602.19618" TargetMode="External"/><Relationship Id="rId2" Type="http://schemas.openxmlformats.org/officeDocument/2006/relationships/image" Target="../media/image42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4" Type="http://schemas.openxmlformats.org/officeDocument/2006/relationships/hyperlink" Target="http://www.arxiv.org/abs/2602.19618" TargetMode="Externa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s://arxiv.org/pdf/1606.09243" TargetMode="External"/><Relationship Id="rId2" Type="http://schemas.openxmlformats.org/officeDocument/2006/relationships/image" Target="../media/image45.png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s://arxiv.org/abs/2008.12587" TargetMode="External"/><Relationship Id="rId2" Type="http://schemas.openxmlformats.org/officeDocument/2006/relationships/image" Target="../media/image46.png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s://arxiv.org/pdf/1606.09243" TargetMode="External"/><Relationship Id="rId2" Type="http://schemas.openxmlformats.org/officeDocument/2006/relationships/image" Target="../media/image45.png"/><Relationship Id="rId1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s://arxiv.org/pdf/1606.09243" TargetMode="External"/><Relationship Id="rId2" Type="http://schemas.openxmlformats.org/officeDocument/2006/relationships/image" Target="../media/image45.png"/><Relationship Id="rId1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1.png"/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1.png"/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.sv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1.png"/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2.xml"/><Relationship Id="rId8" Type="http://schemas.openxmlformats.org/officeDocument/2006/relationships/slideLayout" Target="../slideLayouts/slideLayout2.xml"/><Relationship Id="rId7" Type="http://schemas.openxmlformats.org/officeDocument/2006/relationships/hyperlink" Target="https://arxiv.org/abs/2009.08836" TargetMode="External"/><Relationship Id="rId6" Type="http://schemas.openxmlformats.org/officeDocument/2006/relationships/hyperlink" Target="https://journals.aps.org/prl/abstract/10.1103/PhysRevLett.122.171801" TargetMode="External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1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1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1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1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s://arxiv.org/abs/2008.12587" TargetMode="External"/><Relationship Id="rId2" Type="http://schemas.openxmlformats.org/officeDocument/2006/relationships/image" Target="../media/image59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hyperlink" Target="https://arxiv.org/abs/2408.03760" TargetMode="External"/><Relationship Id="rId4" Type="http://schemas.openxmlformats.org/officeDocument/2006/relationships/hyperlink" Target="http://www.arxiv.org/abs/2404.03690" TargetMode="Externa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2.pn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5.png"/></Relationships>
</file>

<file path=ppt/slides/_rels/slide4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9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hyperlink" Target="https://arxiv.org/abs/2408.03760" TargetMode="External"/><Relationship Id="rId3" Type="http://schemas.openxmlformats.org/officeDocument/2006/relationships/hyperlink" Target="http://www.arxiv.org/abs/2404.03690" TargetMode="Externa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2.png"/></Relationships>
</file>

<file path=ppt/slides/_rels/slide5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4.png"/></Relationships>
</file>

<file path=ppt/slides/_rels/slide5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://www.arxiv.org/abs/2506.09322" TargetMode="External"/><Relationship Id="rId2" Type="http://schemas.openxmlformats.org/officeDocument/2006/relationships/image" Target="../media/image17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://www.arxiv.org/abs/2506.09322" TargetMode="External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-4038600" y="-302895"/>
            <a:ext cx="22392005" cy="10589895"/>
          </a:xfrm>
          <a:custGeom>
            <a:avLst/>
            <a:gdLst/>
            <a:ahLst/>
            <a:cxnLst/>
            <a:rect l="l" t="t" r="r" b="b"/>
            <a:pathLst>
              <a:path w="29856374" h="14120214">
                <a:moveTo>
                  <a:pt x="0" y="0"/>
                </a:moveTo>
                <a:lnTo>
                  <a:pt x="29856374" y="0"/>
                </a:lnTo>
                <a:lnTo>
                  <a:pt x="29856374" y="14120214"/>
                </a:lnTo>
                <a:lnTo>
                  <a:pt x="0" y="1412021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">
              <a:alphaModFix amt="53000"/>
            </a:blip>
            <a:stretch>
              <a:fillRect t="-26000" b="-26000"/>
            </a:stretch>
          </a:blipFill>
        </p:spPr>
      </p:sp>
      <p:grpSp>
        <p:nvGrpSpPr>
          <p:cNvPr id="6" name="Group 6"/>
          <p:cNvGrpSpPr/>
          <p:nvPr/>
        </p:nvGrpSpPr>
        <p:grpSpPr>
          <a:xfrm rot="0">
            <a:off x="10647680" y="1787525"/>
            <a:ext cx="7472045" cy="5252085"/>
            <a:chOff x="0" y="0"/>
            <a:chExt cx="1968030" cy="138321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968030" cy="1323007"/>
            </a:xfrm>
            <a:custGeom>
              <a:avLst/>
              <a:gdLst/>
              <a:ahLst/>
              <a:cxnLst/>
              <a:rect l="l" t="t" r="r" b="b"/>
              <a:pathLst>
                <a:path w="1968030" h="1323007">
                  <a:moveTo>
                    <a:pt x="0" y="0"/>
                  </a:moveTo>
                  <a:lnTo>
                    <a:pt x="1968030" y="0"/>
                  </a:lnTo>
                  <a:lnTo>
                    <a:pt x="1968030" y="1323007"/>
                  </a:lnTo>
                  <a:lnTo>
                    <a:pt x="0" y="1323007"/>
                  </a:lnTo>
                  <a:close/>
                </a:path>
              </a:pathLst>
            </a:custGeom>
            <a:solidFill>
              <a:srgbClr val="2B2A27">
                <a:alpha val="94902"/>
              </a:srgbClr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12582"/>
              <a:ext cx="1968030" cy="13706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Freeform 9"/>
          <p:cNvSpPr/>
          <p:nvPr/>
        </p:nvSpPr>
        <p:spPr>
          <a:xfrm>
            <a:off x="10809605" y="5538470"/>
            <a:ext cx="3088640" cy="1071245"/>
          </a:xfrm>
          <a:custGeom>
            <a:avLst/>
            <a:gdLst/>
            <a:ahLst/>
            <a:cxnLst/>
            <a:rect l="l" t="t" r="r" b="b"/>
            <a:pathLst>
              <a:path w="4118347" h="1428191">
                <a:moveTo>
                  <a:pt x="0" y="0"/>
                </a:moveTo>
                <a:lnTo>
                  <a:pt x="4118347" y="0"/>
                </a:lnTo>
                <a:lnTo>
                  <a:pt x="4118347" y="1428191"/>
                </a:lnTo>
                <a:lnTo>
                  <a:pt x="0" y="14281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4634845" y="5453380"/>
            <a:ext cx="3285490" cy="1156335"/>
          </a:xfrm>
          <a:custGeom>
            <a:avLst/>
            <a:gdLst/>
            <a:ahLst/>
            <a:cxnLst/>
            <a:rect l="l" t="t" r="r" b="b"/>
            <a:pathLst>
              <a:path w="4380363" h="1541888">
                <a:moveTo>
                  <a:pt x="0" y="0"/>
                </a:moveTo>
                <a:lnTo>
                  <a:pt x="4380363" y="0"/>
                </a:lnTo>
                <a:lnTo>
                  <a:pt x="4380363" y="1541888"/>
                </a:lnTo>
                <a:lnTo>
                  <a:pt x="0" y="15418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0979785" y="2247900"/>
            <a:ext cx="7267575" cy="19405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F1F2F2"/>
                </a:solidFill>
                <a:latin typeface="Times New Roman" panose="02020603050405020304" charset="0"/>
                <a:ea typeface="CMU Serif" charset="0"/>
                <a:cs typeface="Times New Roman" panose="02020603050405020304" charset="0"/>
                <a:sym typeface="CMU Serif"/>
              </a:rPr>
              <a:t>CYGnuOz:</a:t>
            </a:r>
            <a:endParaRPr lang="en-US" sz="6000">
              <a:solidFill>
                <a:srgbClr val="F1F2F2"/>
              </a:solidFill>
              <a:latin typeface="Times New Roman" panose="02020603050405020304" charset="0"/>
              <a:ea typeface="CMU Serif" charset="0"/>
              <a:cs typeface="Times New Roman" panose="02020603050405020304" charset="0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F1F2F2"/>
              </a:solidFill>
              <a:latin typeface="Times New Roman" panose="02020603050405020304" charset="0"/>
              <a:ea typeface="CMU Serif" charset="0"/>
              <a:cs typeface="Times New Roman" panose="02020603050405020304" charset="0"/>
              <a:sym typeface="CMU Serif"/>
            </a:endParaRPr>
          </a:p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F1F2F2"/>
                </a:solidFill>
                <a:latin typeface="Times New Roman" panose="02020603050405020304" charset="0"/>
                <a:ea typeface="CMU Serif" charset="0"/>
                <a:cs typeface="Times New Roman" panose="02020603050405020304" charset="0"/>
                <a:sym typeface="CMU Serif"/>
              </a:rPr>
              <a:t>What next?</a:t>
            </a:r>
            <a:endParaRPr lang="en-US" sz="6000">
              <a:solidFill>
                <a:srgbClr val="F1F2F2"/>
              </a:solidFill>
              <a:latin typeface="Times New Roman" panose="02020603050405020304" charset="0"/>
              <a:ea typeface="CMU Serif" charset="0"/>
              <a:cs typeface="Times New Roman" panose="02020603050405020304" charset="0"/>
              <a:sym typeface="CMU Serif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0827385" y="4762500"/>
            <a:ext cx="7827645" cy="430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360"/>
              </a:lnSpc>
            </a:pPr>
            <a:r>
              <a:rPr lang="en-US" sz="2800">
                <a:solidFill>
                  <a:srgbClr val="F1F2F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Chiara Lisotti, supervised by Dr. Ciaran O’Hare</a:t>
            </a:r>
            <a:endParaRPr lang="en-US" sz="2800">
              <a:solidFill>
                <a:srgbClr val="F1F2F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2108748" y="630092"/>
            <a:ext cx="14070504" cy="5065381"/>
          </a:xfrm>
          <a:custGeom>
            <a:avLst/>
            <a:gdLst/>
            <a:ahLst/>
            <a:cxnLst/>
            <a:rect l="l" t="t" r="r" b="b"/>
            <a:pathLst>
              <a:path w="14070504" h="5065381">
                <a:moveTo>
                  <a:pt x="0" y="0"/>
                </a:moveTo>
                <a:lnTo>
                  <a:pt x="14070504" y="0"/>
                </a:lnTo>
                <a:lnTo>
                  <a:pt x="14070504" y="5065381"/>
                </a:lnTo>
                <a:lnTo>
                  <a:pt x="0" y="50653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837301" y="5752623"/>
            <a:ext cx="14341951" cy="4213593"/>
          </a:xfrm>
          <a:custGeom>
            <a:avLst/>
            <a:gdLst/>
            <a:ahLst/>
            <a:cxnLst/>
            <a:rect l="l" t="t" r="r" b="b"/>
            <a:pathLst>
              <a:path w="14341951" h="4213593">
                <a:moveTo>
                  <a:pt x="0" y="0"/>
                </a:moveTo>
                <a:lnTo>
                  <a:pt x="14341951" y="0"/>
                </a:lnTo>
                <a:lnTo>
                  <a:pt x="14341951" y="4213593"/>
                </a:lnTo>
                <a:lnTo>
                  <a:pt x="0" y="42135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748"/>
            </a:stretch>
          </a:blipFill>
        </p:spPr>
      </p:sp>
      <p:sp>
        <p:nvSpPr>
          <p:cNvPr id="7" name="Text Box 6"/>
          <p:cNvSpPr txBox="1"/>
          <p:nvPr/>
        </p:nvSpPr>
        <p:spPr>
          <a:xfrm>
            <a:off x="609600" y="9791700"/>
            <a:ext cx="39579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4"/>
              </a:rPr>
              <a:t>Chandra Shekar, CL, et al., [2506.09322]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 rot="0">
            <a:off x="5400722" y="4220337"/>
            <a:ext cx="3017016" cy="4891884"/>
            <a:chOff x="0" y="0"/>
            <a:chExt cx="794605" cy="1288398"/>
          </a:xfrm>
        </p:grpSpPr>
        <p:sp>
          <p:nvSpPr>
            <p:cNvPr id="12" name="Freeform 3"/>
            <p:cNvSpPr/>
            <p:nvPr/>
          </p:nvSpPr>
          <p:spPr>
            <a:xfrm>
              <a:off x="0" y="0"/>
              <a:ext cx="794605" cy="1288398"/>
            </a:xfrm>
            <a:custGeom>
              <a:avLst/>
              <a:gdLst/>
              <a:ahLst/>
              <a:cxnLst/>
              <a:rect l="l" t="t" r="r" b="b"/>
              <a:pathLst>
                <a:path w="794605" h="1288398">
                  <a:moveTo>
                    <a:pt x="0" y="0"/>
                  </a:moveTo>
                  <a:lnTo>
                    <a:pt x="794605" y="0"/>
                  </a:lnTo>
                  <a:lnTo>
                    <a:pt x="794605" y="1288398"/>
                  </a:lnTo>
                  <a:lnTo>
                    <a:pt x="0" y="1288398"/>
                  </a:lnTo>
                  <a:close/>
                </a:path>
              </a:pathLst>
            </a:custGeom>
            <a:solidFill>
              <a:srgbClr val="FFDA56">
                <a:alpha val="77647"/>
              </a:srgbClr>
            </a:solidFill>
          </p:spPr>
        </p:sp>
        <p:sp>
          <p:nvSpPr>
            <p:cNvPr id="11" name="TextBox 4"/>
            <p:cNvSpPr txBox="1"/>
            <p:nvPr/>
          </p:nvSpPr>
          <p:spPr>
            <a:xfrm>
              <a:off x="0" y="28575"/>
              <a:ext cx="794605" cy="1259823"/>
            </a:xfrm>
            <a:prstGeom prst="rect">
              <a:avLst/>
            </a:prstGeom>
          </p:spPr>
          <p:txBody>
            <a:bodyPr lIns="50800" tIns="50800" rIns="50800" bIns="50800" rtlCol="0" anchor="ctr"/>
            <a:p>
              <a:pPr algn="ctr">
                <a:lnSpc>
                  <a:spcPts val="279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7848808" y="8039386"/>
            <a:ext cx="5915603" cy="1127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≈ effective 4-fermion </a:t>
            </a:r>
            <a:endParaRPr lang="en-US" sz="300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interaction</a:t>
            </a:r>
            <a:endParaRPr lang="en-US" sz="300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2930"/>
              </a:lnSpc>
            </a:pPr>
            <a:r>
              <a:rPr lang="en-US" sz="300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with free parameters        </a:t>
            </a:r>
            <a:endParaRPr lang="en-US" sz="300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76400" y="4229100"/>
            <a:ext cx="10524490" cy="4772025"/>
            <a:chOff x="2640" y="6660"/>
            <a:chExt cx="16574" cy="7515"/>
          </a:xfrm>
        </p:grpSpPr>
        <p:sp>
          <p:nvSpPr>
            <p:cNvPr id="20" name="TextBox 6"/>
            <p:cNvSpPr txBox="1"/>
            <p:nvPr/>
          </p:nvSpPr>
          <p:spPr>
            <a:xfrm>
              <a:off x="2640" y="6660"/>
              <a:ext cx="16575" cy="16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p>
              <a:pPr algn="ctr">
                <a:lnSpc>
                  <a:spcPts val="4115"/>
                </a:lnSpc>
              </a:pPr>
              <a:r>
                <a:rPr lang="en-US" sz="3000" i="1" spc="-38">
                  <a:solidFill>
                    <a:srgbClr val="009688"/>
                  </a:solidFill>
                  <a:latin typeface="Times New Roman" panose="02020603050405020304" charset="0"/>
                  <a:ea typeface="CMU Serif" charset="0"/>
                  <a:cs typeface="Arapey Bold Italics"/>
                  <a:sym typeface="Arapey Bold Italics"/>
                </a:rPr>
                <a:t>Light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 </a:t>
              </a:r>
              <a:endParaRPr lang="en-US" sz="3000" spc="-38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endParaRPr>
            </a:p>
            <a:p>
              <a:pPr algn="ctr">
                <a:lnSpc>
                  <a:spcPts val="4115"/>
                </a:lnSpc>
              </a:pP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if mass </a:t>
              </a:r>
              <a:r>
                <a:rPr lang="en-US" sz="3000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 Italics"/>
                  <a:sym typeface="Arapey Italics"/>
                </a:rPr>
                <a:t>≲ 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q</a:t>
              </a: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  <p:sp>
          <p:nvSpPr>
            <p:cNvPr id="21" name="Freeform 8"/>
            <p:cNvSpPr/>
            <p:nvPr/>
          </p:nvSpPr>
          <p:spPr>
            <a:xfrm>
              <a:off x="8715" y="8785"/>
              <a:ext cx="4331" cy="5391"/>
            </a:xfrm>
            <a:custGeom>
              <a:avLst/>
              <a:gdLst/>
              <a:ahLst/>
              <a:cxnLst/>
              <a:rect l="l" t="t" r="r" b="b"/>
              <a:pathLst>
                <a:path w="2750013" h="3423486">
                  <a:moveTo>
                    <a:pt x="0" y="0"/>
                  </a:moveTo>
                  <a:lnTo>
                    <a:pt x="2750014" y="0"/>
                  </a:lnTo>
                  <a:lnTo>
                    <a:pt x="2750014" y="3423485"/>
                  </a:lnTo>
                  <a:lnTo>
                    <a:pt x="0" y="34234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/>
              <a:stretch>
                <a:fillRect l="-75036" t="-15968" r="-72905" b="-141852"/>
              </a:stretch>
            </a:blipFill>
          </p:spPr>
        </p:sp>
      </p:grpSp>
      <p:grpSp>
        <p:nvGrpSpPr>
          <p:cNvPr id="2" name="Group 2"/>
          <p:cNvGrpSpPr/>
          <p:nvPr/>
        </p:nvGrpSpPr>
        <p:grpSpPr>
          <a:xfrm rot="0">
            <a:off x="-4104281" y="-7454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6" name="Freeform 6"/>
          <p:cNvSpPr/>
          <p:nvPr/>
        </p:nvSpPr>
        <p:spPr>
          <a:xfrm>
            <a:off x="12496887" y="8724958"/>
            <a:ext cx="646171" cy="505642"/>
          </a:xfrm>
          <a:custGeom>
            <a:avLst/>
            <a:gdLst/>
            <a:ahLst/>
            <a:cxnLst/>
            <a:rect l="l" t="t" r="r" b="b"/>
            <a:pathLst>
              <a:path w="646171" h="505642">
                <a:moveTo>
                  <a:pt x="0" y="0"/>
                </a:moveTo>
                <a:lnTo>
                  <a:pt x="646171" y="0"/>
                </a:lnTo>
                <a:lnTo>
                  <a:pt x="646171" y="505642"/>
                </a:lnTo>
                <a:lnTo>
                  <a:pt x="0" y="5056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8000"/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283870" y="5666893"/>
            <a:ext cx="3170723" cy="2337231"/>
          </a:xfrm>
          <a:custGeom>
            <a:avLst/>
            <a:gdLst/>
            <a:ahLst/>
            <a:cxnLst/>
            <a:rect l="l" t="t" r="r" b="b"/>
            <a:pathLst>
              <a:path w="3170723" h="2337231">
                <a:moveTo>
                  <a:pt x="0" y="0"/>
                </a:moveTo>
                <a:lnTo>
                  <a:pt x="3170723" y="0"/>
                </a:lnTo>
                <a:lnTo>
                  <a:pt x="3170723" y="2337231"/>
                </a:lnTo>
                <a:lnTo>
                  <a:pt x="0" y="233723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8000"/>
            </a:blip>
            <a:stretch>
              <a:fillRect l="-24664" t="-14236" r="-22134" b="-143563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797944" y="4305427"/>
            <a:ext cx="2370531" cy="1055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i="1" u="none" strike="noStrike" spc="-38">
                <a:solidFill>
                  <a:srgbClr val="FF3131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 Bold Italics"/>
                <a:sym typeface="Arapey Bold Italics"/>
              </a:rPr>
              <a:t>Heavy</a:t>
            </a:r>
            <a:r>
              <a:rPr lang="en-US" sz="3000" u="none" strike="noStrike" spc="-38">
                <a:solidFill>
                  <a:srgbClr val="212121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</a:t>
            </a:r>
            <a:endParaRPr lang="en-US" sz="3000" u="none" strike="noStrike" spc="-38">
              <a:solidFill>
                <a:srgbClr val="212121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u="none" strike="noStrike" spc="-38">
                <a:solidFill>
                  <a:srgbClr val="212121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if mass &gt;&gt; q</a:t>
            </a:r>
            <a:endParaRPr lang="en-US" sz="3000" u="none" strike="noStrike" spc="-38">
              <a:solidFill>
                <a:srgbClr val="212121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8991661" y="9242225"/>
            <a:ext cx="3924538" cy="449751"/>
          </a:xfrm>
          <a:custGeom>
            <a:avLst/>
            <a:gdLst/>
            <a:ahLst/>
            <a:cxnLst/>
            <a:rect l="l" t="t" r="r" b="b"/>
            <a:pathLst>
              <a:path w="3924538" h="449751">
                <a:moveTo>
                  <a:pt x="0" y="0"/>
                </a:moveTo>
                <a:lnTo>
                  <a:pt x="3924538" y="0"/>
                </a:lnTo>
                <a:lnTo>
                  <a:pt x="3924538" y="449751"/>
                </a:lnTo>
                <a:lnTo>
                  <a:pt x="0" y="44975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48000"/>
            </a:blip>
            <a:stretch>
              <a:fillRect/>
            </a:stretch>
          </a:blipFill>
        </p:spPr>
      </p:sp>
      <p:sp>
        <p:nvSpPr>
          <p:cNvPr id="13" name="TextBox 7"/>
          <p:cNvSpPr txBox="1"/>
          <p:nvPr/>
        </p:nvSpPr>
        <p:spPr>
          <a:xfrm>
            <a:off x="5021580" y="3218815"/>
            <a:ext cx="8366760" cy="628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Let us add a new vector mediator</a:t>
            </a:r>
            <a:endParaRPr lang="en-US" sz="3600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866903" y="2316144"/>
            <a:ext cx="12554193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5"/>
              </a:lnSpc>
            </a:pPr>
            <a:r>
              <a:rPr lang="en-US" sz="4400" i="1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Non-Standard Interactions</a:t>
            </a:r>
            <a:endParaRPr lang="en-US" sz="4400" i="1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609600" y="687070"/>
            <a:ext cx="9474200" cy="9017635"/>
          </a:xfrm>
          <a:custGeom>
            <a:avLst/>
            <a:gdLst/>
            <a:ahLst/>
            <a:cxnLst/>
            <a:rect l="l" t="t" r="r" b="b"/>
            <a:pathLst>
              <a:path w="8845614" h="8458618">
                <a:moveTo>
                  <a:pt x="0" y="0"/>
                </a:moveTo>
                <a:lnTo>
                  <a:pt x="8845614" y="0"/>
                </a:lnTo>
                <a:lnTo>
                  <a:pt x="8845614" y="8458618"/>
                </a:lnTo>
                <a:lnTo>
                  <a:pt x="0" y="84586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582363" y="1243018"/>
            <a:ext cx="6001061" cy="6649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5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Lower threshold means we can probe smaller masses!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endParaRPr sz="36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Other DM detectors could reach these exclusion limits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endParaRPr sz="36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But it’s the background rejection that comes with directionality that would make a positive discovery possible!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5334000" y="9486900"/>
            <a:ext cx="39579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/>
              </a:rPr>
              <a:t>Chandra Shekar, CL, et al., [2506.09322]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667344"/>
            <a:ext cx="22392281" cy="11231754"/>
            <a:chOff x="115993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115993" y="687016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67" name="Group 66"/>
          <p:cNvGrpSpPr/>
          <p:nvPr/>
        </p:nvGrpSpPr>
        <p:grpSpPr>
          <a:xfrm>
            <a:off x="937260" y="5179695"/>
            <a:ext cx="3303270" cy="1752600"/>
            <a:chOff x="1476" y="8157"/>
            <a:chExt cx="5202" cy="2760"/>
          </a:xfrm>
        </p:grpSpPr>
        <p:grpSp>
          <p:nvGrpSpPr>
            <p:cNvPr id="59" name="Group 58"/>
            <p:cNvGrpSpPr/>
            <p:nvPr/>
          </p:nvGrpSpPr>
          <p:grpSpPr>
            <a:xfrm>
              <a:off x="4518" y="8439"/>
              <a:ext cx="2160" cy="1080"/>
              <a:chOff x="5760" y="8220"/>
              <a:chExt cx="2160" cy="1080"/>
            </a:xfrm>
          </p:grpSpPr>
          <p:sp>
            <p:nvSpPr>
              <p:cNvPr id="58" name="Isosceles Triangle 57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56" name="Flowchart: Connector 55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E30000">
                      <a:alpha val="100000"/>
                    </a:srgbClr>
                  </a:gs>
                  <a:gs pos="100000">
                    <a:srgbClr val="760303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2916" y="9837"/>
              <a:ext cx="2160" cy="1080"/>
              <a:chOff x="5760" y="8220"/>
              <a:chExt cx="2160" cy="1080"/>
            </a:xfrm>
          </p:grpSpPr>
          <p:sp>
            <p:nvSpPr>
              <p:cNvPr id="62" name="Isosceles Triangle 61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63" name="Flowchart: Connector 62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E30000">
                      <a:alpha val="100000"/>
                    </a:srgbClr>
                  </a:gs>
                  <a:gs pos="100000">
                    <a:srgbClr val="760303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476" y="8157"/>
              <a:ext cx="2160" cy="1080"/>
              <a:chOff x="5760" y="8220"/>
              <a:chExt cx="2160" cy="1080"/>
            </a:xfrm>
          </p:grpSpPr>
          <p:sp>
            <p:nvSpPr>
              <p:cNvPr id="65" name="Isosceles Triangle 64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66" name="Flowchart: Connector 65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E30000">
                      <a:alpha val="100000"/>
                    </a:srgbClr>
                  </a:gs>
                  <a:gs pos="100000">
                    <a:srgbClr val="760303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Freeform 10"/>
          <p:cNvSpPr/>
          <p:nvPr/>
        </p:nvSpPr>
        <p:spPr>
          <a:xfrm rot="-10800000">
            <a:off x="11054715" y="5184775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0595184" y="7046463"/>
            <a:ext cx="4076965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liquid mercury target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4228199" y="3752296"/>
            <a:ext cx="3288343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6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proton beam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9" name="Freeform 19"/>
          <p:cNvSpPr/>
          <p:nvPr/>
        </p:nvSpPr>
        <p:spPr>
          <a:xfrm rot="-5400000">
            <a:off x="11034888" y="5514760"/>
            <a:ext cx="588541" cy="511496"/>
          </a:xfrm>
          <a:custGeom>
            <a:avLst/>
            <a:gdLst/>
            <a:ahLst/>
            <a:cxnLst/>
            <a:rect l="l" t="t" r="r" b="b"/>
            <a:pathLst>
              <a:path w="588541" h="511496">
                <a:moveTo>
                  <a:pt x="0" y="0"/>
                </a:moveTo>
                <a:lnTo>
                  <a:pt x="588541" y="0"/>
                </a:lnTo>
                <a:lnTo>
                  <a:pt x="588541" y="511496"/>
                </a:lnTo>
                <a:lnTo>
                  <a:pt x="0" y="5114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0" name="Freeform 20"/>
          <p:cNvSpPr/>
          <p:nvPr/>
        </p:nvSpPr>
        <p:spPr>
          <a:xfrm>
            <a:off x="11347012" y="5466655"/>
            <a:ext cx="601645" cy="601645"/>
          </a:xfrm>
          <a:custGeom>
            <a:avLst/>
            <a:gdLst/>
            <a:ahLst/>
            <a:cxnLst/>
            <a:rect l="l" t="t" r="r" b="b"/>
            <a:pathLst>
              <a:path w="601645" h="601645">
                <a:moveTo>
                  <a:pt x="0" y="0"/>
                </a:moveTo>
                <a:lnTo>
                  <a:pt x="601645" y="0"/>
                </a:lnTo>
                <a:lnTo>
                  <a:pt x="601645" y="601644"/>
                </a:lnTo>
                <a:lnTo>
                  <a:pt x="0" y="60164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1" name="Freeform 21"/>
          <p:cNvSpPr/>
          <p:nvPr/>
        </p:nvSpPr>
        <p:spPr>
          <a:xfrm rot="-5400000">
            <a:off x="12292016" y="6299309"/>
            <a:ext cx="588541" cy="511496"/>
          </a:xfrm>
          <a:custGeom>
            <a:avLst/>
            <a:gdLst/>
            <a:ahLst/>
            <a:cxnLst/>
            <a:rect l="l" t="t" r="r" b="b"/>
            <a:pathLst>
              <a:path w="588541" h="511496">
                <a:moveTo>
                  <a:pt x="0" y="0"/>
                </a:moveTo>
                <a:lnTo>
                  <a:pt x="588541" y="0"/>
                </a:lnTo>
                <a:lnTo>
                  <a:pt x="588541" y="511496"/>
                </a:lnTo>
                <a:lnTo>
                  <a:pt x="0" y="5114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2" name="Freeform 22"/>
          <p:cNvSpPr/>
          <p:nvPr/>
        </p:nvSpPr>
        <p:spPr>
          <a:xfrm>
            <a:off x="12604140" y="6251203"/>
            <a:ext cx="601645" cy="601645"/>
          </a:xfrm>
          <a:custGeom>
            <a:avLst/>
            <a:gdLst/>
            <a:ahLst/>
            <a:cxnLst/>
            <a:rect l="l" t="t" r="r" b="b"/>
            <a:pathLst>
              <a:path w="601645" h="601645">
                <a:moveTo>
                  <a:pt x="0" y="0"/>
                </a:moveTo>
                <a:lnTo>
                  <a:pt x="601645" y="0"/>
                </a:lnTo>
                <a:lnTo>
                  <a:pt x="601645" y="601645"/>
                </a:lnTo>
                <a:lnTo>
                  <a:pt x="0" y="60164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3" name="Freeform 23"/>
          <p:cNvSpPr/>
          <p:nvPr/>
        </p:nvSpPr>
        <p:spPr>
          <a:xfrm rot="-5400000">
            <a:off x="13280153" y="5293801"/>
            <a:ext cx="588541" cy="511496"/>
          </a:xfrm>
          <a:custGeom>
            <a:avLst/>
            <a:gdLst/>
            <a:ahLst/>
            <a:cxnLst/>
            <a:rect l="l" t="t" r="r" b="b"/>
            <a:pathLst>
              <a:path w="588541" h="511496">
                <a:moveTo>
                  <a:pt x="0" y="0"/>
                </a:moveTo>
                <a:lnTo>
                  <a:pt x="588541" y="0"/>
                </a:lnTo>
                <a:lnTo>
                  <a:pt x="588541" y="511496"/>
                </a:lnTo>
                <a:lnTo>
                  <a:pt x="0" y="5114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4" name="Freeform 24"/>
          <p:cNvSpPr/>
          <p:nvPr/>
        </p:nvSpPr>
        <p:spPr>
          <a:xfrm>
            <a:off x="13592277" y="5245696"/>
            <a:ext cx="601645" cy="601645"/>
          </a:xfrm>
          <a:custGeom>
            <a:avLst/>
            <a:gdLst/>
            <a:ahLst/>
            <a:cxnLst/>
            <a:rect l="l" t="t" r="r" b="b"/>
            <a:pathLst>
              <a:path w="601645" h="601645">
                <a:moveTo>
                  <a:pt x="0" y="0"/>
                </a:moveTo>
                <a:lnTo>
                  <a:pt x="601645" y="0"/>
                </a:lnTo>
                <a:lnTo>
                  <a:pt x="601645" y="601645"/>
                </a:lnTo>
                <a:lnTo>
                  <a:pt x="0" y="60164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3" name="TextBox 9"/>
          <p:cNvSpPr txBox="1"/>
          <p:nvPr/>
        </p:nvSpPr>
        <p:spPr>
          <a:xfrm>
            <a:off x="2707005" y="908685"/>
            <a:ext cx="14666595" cy="6464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5076" y="-7454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68" name="Group 67"/>
          <p:cNvGrpSpPr/>
          <p:nvPr/>
        </p:nvGrpSpPr>
        <p:grpSpPr>
          <a:xfrm>
            <a:off x="14603730" y="5198110"/>
            <a:ext cx="3303270" cy="1752600"/>
            <a:chOff x="1476" y="8157"/>
            <a:chExt cx="5202" cy="2760"/>
          </a:xfrm>
        </p:grpSpPr>
        <p:grpSp>
          <p:nvGrpSpPr>
            <p:cNvPr id="69" name="Group 68"/>
            <p:cNvGrpSpPr/>
            <p:nvPr/>
          </p:nvGrpSpPr>
          <p:grpSpPr>
            <a:xfrm>
              <a:off x="4518" y="8439"/>
              <a:ext cx="2160" cy="1080"/>
              <a:chOff x="5760" y="8220"/>
              <a:chExt cx="2160" cy="1080"/>
            </a:xfrm>
          </p:grpSpPr>
          <p:sp>
            <p:nvSpPr>
              <p:cNvPr id="70" name="Isosceles Triangle 69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71" name="Flowchart: Connector 70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FECF40"/>
                  </a:gs>
                  <a:gs pos="100000">
                    <a:srgbClr val="846C2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2916" y="9837"/>
              <a:ext cx="2160" cy="1080"/>
              <a:chOff x="5760" y="8220"/>
              <a:chExt cx="2160" cy="1080"/>
            </a:xfrm>
          </p:grpSpPr>
          <p:sp>
            <p:nvSpPr>
              <p:cNvPr id="73" name="Isosceles Triangle 72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74" name="Flowchart: Connector 73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FECF40"/>
                  </a:gs>
                  <a:gs pos="100000">
                    <a:srgbClr val="846C2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1476" y="8157"/>
              <a:ext cx="2160" cy="1080"/>
              <a:chOff x="5760" y="8220"/>
              <a:chExt cx="2160" cy="1080"/>
            </a:xfrm>
          </p:grpSpPr>
          <p:sp>
            <p:nvSpPr>
              <p:cNvPr id="76" name="Isosceles Triangle 75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77" name="Flowchart: Connector 76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FECF40"/>
                  </a:gs>
                  <a:gs pos="100000">
                    <a:srgbClr val="846C2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sp>
        <p:nvSpPr>
          <p:cNvPr id="18" name="TextBox 18"/>
          <p:cNvSpPr txBox="1"/>
          <p:nvPr/>
        </p:nvSpPr>
        <p:spPr>
          <a:xfrm>
            <a:off x="14267605" y="3754617"/>
            <a:ext cx="3616156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neutrons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10595184" y="7046463"/>
            <a:ext cx="4076965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liquid mercury target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2" name="Freeform 10"/>
          <p:cNvSpPr/>
          <p:nvPr/>
        </p:nvSpPr>
        <p:spPr>
          <a:xfrm rot="-10800000">
            <a:off x="11054715" y="5184775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21079" y="5690963"/>
            <a:ext cx="1262260" cy="941859"/>
          </a:xfrm>
          <a:prstGeom prst="rect">
            <a:avLst/>
          </a:prstGeom>
        </p:spPr>
      </p:pic>
      <p:grpSp>
        <p:nvGrpSpPr>
          <p:cNvPr id="9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10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1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Char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31" name="TextBox 8"/>
          <p:cNvSpPr txBox="1"/>
          <p:nvPr/>
        </p:nvSpPr>
        <p:spPr>
          <a:xfrm>
            <a:off x="1141984" y="1604163"/>
            <a:ext cx="16004032" cy="584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60"/>
              </a:lnSpc>
            </a:pPr>
            <a:r>
              <a:rPr lang="en-US" sz="4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The majority of pions stop in the target, where they decay </a:t>
            </a:r>
            <a:endParaRPr lang="en-US" sz="4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2" name="Freeform 10"/>
          <p:cNvSpPr/>
          <p:nvPr/>
        </p:nvSpPr>
        <p:spPr>
          <a:xfrm rot="-10800000">
            <a:off x="609600" y="3771900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32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669" y="4381593"/>
            <a:ext cx="1262260" cy="94185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31" name="TextBox 8"/>
          <p:cNvSpPr txBox="1"/>
          <p:nvPr/>
        </p:nvSpPr>
        <p:spPr>
          <a:xfrm>
            <a:off x="1141984" y="1604163"/>
            <a:ext cx="16004032" cy="584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60"/>
              </a:lnSpc>
            </a:pPr>
            <a:r>
              <a:rPr lang="en-US" sz="4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The majority of pions stop in the target, where they decay </a:t>
            </a:r>
            <a:endParaRPr lang="en-US" sz="4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2" name="Freeform 10"/>
          <p:cNvSpPr/>
          <p:nvPr/>
        </p:nvSpPr>
        <p:spPr>
          <a:xfrm rot="-10800000">
            <a:off x="609600" y="3771900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32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669" y="4381593"/>
            <a:ext cx="1262260" cy="94185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9645" y="3324077"/>
            <a:ext cx="1374697" cy="108237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4279" y="5979482"/>
            <a:ext cx="1374697" cy="119550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3233" y="5411309"/>
            <a:ext cx="1219369" cy="701177"/>
          </a:xfrm>
          <a:prstGeom prst="rect">
            <a:avLst/>
          </a:prstGeom>
        </p:spPr>
      </p:pic>
      <p:grpSp>
        <p:nvGrpSpPr>
          <p:cNvPr id="11" name="Group 11"/>
          <p:cNvGrpSpPr/>
          <p:nvPr/>
        </p:nvGrpSpPr>
        <p:grpSpPr>
          <a:xfrm rot="-1800000">
            <a:off x="5538559" y="4647021"/>
            <a:ext cx="2508977" cy="42596"/>
            <a:chOff x="0" y="0"/>
            <a:chExt cx="3345303" cy="56795"/>
          </a:xfrm>
        </p:grpSpPr>
        <p:sp>
          <p:nvSpPr>
            <p:cNvPr id="12" name="AutoShape 12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1A9A62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3" name="AutoShape 13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1654" y="3341407"/>
            <a:ext cx="1330676" cy="1047716"/>
          </a:xfrm>
          <a:prstGeom prst="rect">
            <a:avLst/>
          </a:prstGeom>
        </p:spPr>
      </p:pic>
      <p:grpSp>
        <p:nvGrpSpPr>
          <p:cNvPr id="16" name="Group 16"/>
          <p:cNvGrpSpPr/>
          <p:nvPr/>
        </p:nvGrpSpPr>
        <p:grpSpPr>
          <a:xfrm rot="1561038">
            <a:off x="5578194" y="5838621"/>
            <a:ext cx="2508977" cy="42596"/>
            <a:chOff x="0" y="0"/>
            <a:chExt cx="3345303" cy="56795"/>
          </a:xfrm>
        </p:grpSpPr>
        <p:sp>
          <p:nvSpPr>
            <p:cNvPr id="17" name="AutoShape 17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8" name="AutoShape 18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triangle" w="lg" len="med"/>
            </a:ln>
          </p:spPr>
        </p:sp>
      </p:grpSp>
      <p:sp>
        <p:nvSpPr>
          <p:cNvPr id="27" name="Freeform 27"/>
          <p:cNvSpPr/>
          <p:nvPr/>
        </p:nvSpPr>
        <p:spPr>
          <a:xfrm>
            <a:off x="3033250" y="5157746"/>
            <a:ext cx="2672255" cy="150314"/>
          </a:xfrm>
          <a:custGeom>
            <a:avLst/>
            <a:gdLst/>
            <a:ahLst/>
            <a:cxnLst/>
            <a:rect l="l" t="t" r="r" b="b"/>
            <a:pathLst>
              <a:path w="2672255" h="150314">
                <a:moveTo>
                  <a:pt x="0" y="0"/>
                </a:moveTo>
                <a:lnTo>
                  <a:pt x="2672255" y="0"/>
                </a:lnTo>
                <a:lnTo>
                  <a:pt x="2672255" y="150314"/>
                </a:lnTo>
                <a:lnTo>
                  <a:pt x="0" y="1503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5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9645" y="3324077"/>
            <a:ext cx="1374697" cy="108237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9782" y="4333479"/>
            <a:ext cx="1213374" cy="120640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3048" y="4356610"/>
            <a:ext cx="1166844" cy="1160138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4279" y="5979482"/>
            <a:ext cx="1374697" cy="1195500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-1048268">
            <a:off x="13101710" y="7140251"/>
            <a:ext cx="2508977" cy="42596"/>
            <a:chOff x="0" y="0"/>
            <a:chExt cx="3345303" cy="56795"/>
          </a:xfrm>
        </p:grpSpPr>
        <p:sp>
          <p:nvSpPr>
            <p:cNvPr id="13" name="AutoShape 13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6884DE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6" name="AutoShape 14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6884DE"/>
              </a:solidFill>
              <a:prstDash val="solid"/>
              <a:headEnd type="none" w="sm" len="sm"/>
              <a:tailEnd type="arrow" w="med" len="sm"/>
            </a:ln>
          </p:spPr>
        </p:sp>
      </p:grpSp>
      <p:grpSp>
        <p:nvGrpSpPr>
          <p:cNvPr id="7" name="Group 15"/>
          <p:cNvGrpSpPr/>
          <p:nvPr/>
        </p:nvGrpSpPr>
        <p:grpSpPr>
          <a:xfrm rot="1886828">
            <a:off x="12980042" y="8207657"/>
            <a:ext cx="2508977" cy="42596"/>
            <a:chOff x="0" y="0"/>
            <a:chExt cx="3345303" cy="56795"/>
          </a:xfrm>
        </p:grpSpPr>
        <p:sp>
          <p:nvSpPr>
            <p:cNvPr id="19" name="AutoShape 16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0" name="AutoShape 17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triangle" w="lg" len="med"/>
            </a:ln>
          </p:spPr>
        </p:sp>
      </p:grpSp>
      <p:pic>
        <p:nvPicPr>
          <p:cNvPr id="21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15106" y="8404773"/>
            <a:ext cx="1329053" cy="1064357"/>
          </a:xfrm>
          <a:prstGeom prst="rect">
            <a:avLst/>
          </a:prstGeom>
        </p:spPr>
      </p:pic>
      <p:pic>
        <p:nvPicPr>
          <p:cNvPr id="22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78533" y="6310704"/>
            <a:ext cx="1254022" cy="903024"/>
          </a:xfrm>
          <a:prstGeom prst="rect">
            <a:avLst/>
          </a:prstGeom>
        </p:spPr>
      </p:pic>
      <p:pic>
        <p:nvPicPr>
          <p:cNvPr id="23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95678" y="6323051"/>
            <a:ext cx="1219732" cy="878331"/>
          </a:xfrm>
          <a:prstGeom prst="rect">
            <a:avLst/>
          </a:prstGeom>
        </p:spPr>
      </p:pic>
      <p:pic>
        <p:nvPicPr>
          <p:cNvPr id="24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53103" y="7254885"/>
            <a:ext cx="1219369" cy="701177"/>
          </a:xfrm>
          <a:prstGeom prst="rect">
            <a:avLst/>
          </a:prstGeom>
        </p:spPr>
      </p:pic>
      <p:sp>
        <p:nvSpPr>
          <p:cNvPr id="25" name="Freeform 22"/>
          <p:cNvSpPr/>
          <p:nvPr/>
        </p:nvSpPr>
        <p:spPr>
          <a:xfrm rot="1677468">
            <a:off x="11645395" y="7119875"/>
            <a:ext cx="1631846" cy="91791"/>
          </a:xfrm>
          <a:custGeom>
            <a:avLst/>
            <a:gdLst/>
            <a:ahLst/>
            <a:cxnLst/>
            <a:rect l="l" t="t" r="r" b="b"/>
            <a:pathLst>
              <a:path w="1631846" h="91791">
                <a:moveTo>
                  <a:pt x="0" y="0"/>
                </a:moveTo>
                <a:lnTo>
                  <a:pt x="1631846" y="0"/>
                </a:lnTo>
                <a:lnTo>
                  <a:pt x="1631846" y="91792"/>
                </a:lnTo>
                <a:lnTo>
                  <a:pt x="0" y="9179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pic>
        <p:nvPicPr>
          <p:cNvPr id="26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93233" y="5411309"/>
            <a:ext cx="1219369" cy="701177"/>
          </a:xfrm>
          <a:prstGeom prst="rect">
            <a:avLst/>
          </a:prstGeom>
        </p:spPr>
      </p:pic>
      <p:grpSp>
        <p:nvGrpSpPr>
          <p:cNvPr id="27" name="Group 24"/>
          <p:cNvGrpSpPr/>
          <p:nvPr/>
        </p:nvGrpSpPr>
        <p:grpSpPr>
          <a:xfrm rot="-1800000">
            <a:off x="5538559" y="4647021"/>
            <a:ext cx="2508977" cy="42596"/>
            <a:chOff x="0" y="0"/>
            <a:chExt cx="3345303" cy="56795"/>
          </a:xfrm>
        </p:grpSpPr>
        <p:sp>
          <p:nvSpPr>
            <p:cNvPr id="28" name="AutoShape 25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1A9A62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9" name="AutoShape 26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pic>
        <p:nvPicPr>
          <p:cNvPr id="30" name="Picture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81654" y="3341407"/>
            <a:ext cx="1330676" cy="1047716"/>
          </a:xfrm>
          <a:prstGeom prst="rect">
            <a:avLst/>
          </a:prstGeom>
        </p:spPr>
      </p:pic>
      <p:grpSp>
        <p:nvGrpSpPr>
          <p:cNvPr id="31" name="Group 29"/>
          <p:cNvGrpSpPr/>
          <p:nvPr/>
        </p:nvGrpSpPr>
        <p:grpSpPr>
          <a:xfrm rot="1561038">
            <a:off x="5578194" y="5838621"/>
            <a:ext cx="2508977" cy="42596"/>
            <a:chOff x="0" y="0"/>
            <a:chExt cx="3345303" cy="56795"/>
          </a:xfrm>
        </p:grpSpPr>
        <p:sp>
          <p:nvSpPr>
            <p:cNvPr id="32" name="AutoShape 30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3" name="AutoShape 31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triangle" w="lg" len="med"/>
            </a:ln>
          </p:spPr>
        </p:sp>
      </p:grpSp>
      <p:grpSp>
        <p:nvGrpSpPr>
          <p:cNvPr id="34" name="Group 32"/>
          <p:cNvGrpSpPr/>
          <p:nvPr/>
        </p:nvGrpSpPr>
        <p:grpSpPr>
          <a:xfrm rot="0">
            <a:off x="9246416" y="6743306"/>
            <a:ext cx="2508977" cy="42596"/>
            <a:chOff x="0" y="0"/>
            <a:chExt cx="3345303" cy="56795"/>
          </a:xfrm>
        </p:grpSpPr>
        <p:sp>
          <p:nvSpPr>
            <p:cNvPr id="35" name="AutoShape 33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6" name="AutoShape 34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triangle" w="lg" len="med"/>
            </a:ln>
          </p:spPr>
        </p:sp>
      </p:grpSp>
      <p:sp>
        <p:nvSpPr>
          <p:cNvPr id="45" name="Freeform 10"/>
          <p:cNvSpPr/>
          <p:nvPr/>
        </p:nvSpPr>
        <p:spPr>
          <a:xfrm rot="-10800000">
            <a:off x="609600" y="3771900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pic>
        <p:nvPicPr>
          <p:cNvPr id="46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28669" y="4381593"/>
            <a:ext cx="1262260" cy="941859"/>
          </a:xfrm>
          <a:prstGeom prst="rect">
            <a:avLst/>
          </a:prstGeom>
        </p:spPr>
      </p:pic>
      <p:grpSp>
        <p:nvGrpSpPr>
          <p:cNvPr id="37" name="Group 35"/>
          <p:cNvGrpSpPr/>
          <p:nvPr/>
        </p:nvGrpSpPr>
        <p:grpSpPr>
          <a:xfrm rot="-2396004">
            <a:off x="11476507" y="5943021"/>
            <a:ext cx="2508977" cy="42596"/>
            <a:chOff x="0" y="0"/>
            <a:chExt cx="3345303" cy="56795"/>
          </a:xfrm>
        </p:grpSpPr>
        <p:sp>
          <p:nvSpPr>
            <p:cNvPr id="38" name="AutoShape 36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D54C1D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9" name="AutoShape 37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D54C1D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42" name="Freeform 27"/>
          <p:cNvSpPr/>
          <p:nvPr/>
        </p:nvSpPr>
        <p:spPr>
          <a:xfrm>
            <a:off x="3033250" y="5157746"/>
            <a:ext cx="2672255" cy="150314"/>
          </a:xfrm>
          <a:custGeom>
            <a:avLst/>
            <a:gdLst/>
            <a:ahLst/>
            <a:cxnLst/>
            <a:rect l="l" t="t" r="r" b="b"/>
            <a:pathLst>
              <a:path w="2672255" h="150314">
                <a:moveTo>
                  <a:pt x="0" y="0"/>
                </a:moveTo>
                <a:lnTo>
                  <a:pt x="2672255" y="0"/>
                </a:lnTo>
                <a:lnTo>
                  <a:pt x="2672255" y="150314"/>
                </a:lnTo>
                <a:lnTo>
                  <a:pt x="0" y="1503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44" name="TextBox 8"/>
          <p:cNvSpPr txBox="1"/>
          <p:nvPr/>
        </p:nvSpPr>
        <p:spPr>
          <a:xfrm>
            <a:off x="1141984" y="1604163"/>
            <a:ext cx="16004032" cy="584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4560"/>
              </a:lnSpc>
            </a:pPr>
            <a:r>
              <a:rPr lang="en-US" sz="4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The majority of pions stop in the target, where they decay </a:t>
            </a:r>
            <a:endParaRPr lang="en-US" sz="4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5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1" name="Group 50"/>
          <p:cNvGrpSpPr/>
          <p:nvPr/>
        </p:nvGrpSpPr>
        <p:grpSpPr>
          <a:xfrm>
            <a:off x="4419600" y="686435"/>
            <a:ext cx="9404350" cy="8914130"/>
            <a:chOff x="6960" y="1081"/>
            <a:chExt cx="14810" cy="1403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60" y="1081"/>
              <a:ext cx="14810" cy="14039"/>
            </a:xfrm>
            <a:prstGeom prst="rect">
              <a:avLst/>
            </a:prstGeom>
          </p:spPr>
        </p:pic>
        <p:sp>
          <p:nvSpPr>
            <p:cNvPr id="48" name="Rectangles 47"/>
            <p:cNvSpPr/>
            <p:nvPr/>
          </p:nvSpPr>
          <p:spPr>
            <a:xfrm>
              <a:off x="15000" y="2820"/>
              <a:ext cx="720" cy="840"/>
            </a:xfrm>
            <a:prstGeom prst="rect">
              <a:avLst/>
            </a:prstGeom>
            <a:solidFill>
              <a:srgbClr val="E8E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49" name="Rectangles 48"/>
            <p:cNvSpPr/>
            <p:nvPr/>
          </p:nvSpPr>
          <p:spPr>
            <a:xfrm>
              <a:off x="16579" y="2580"/>
              <a:ext cx="720" cy="840"/>
            </a:xfrm>
            <a:prstGeom prst="rect">
              <a:avLst/>
            </a:prstGeom>
            <a:solidFill>
              <a:srgbClr val="E8E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50" name="Rectangles 49"/>
            <p:cNvSpPr/>
            <p:nvPr/>
          </p:nvSpPr>
          <p:spPr>
            <a:xfrm rot="4200000">
              <a:off x="19508" y="1568"/>
              <a:ext cx="798" cy="840"/>
            </a:xfrm>
            <a:prstGeom prst="rect">
              <a:avLst/>
            </a:prstGeom>
            <a:solidFill>
              <a:srgbClr val="E8E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  <p:pic>
        <p:nvPicPr>
          <p:cNvPr id="45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9110" y="1823085"/>
            <a:ext cx="643255" cy="507365"/>
          </a:xfrm>
          <a:prstGeom prst="rect">
            <a:avLst/>
          </a:prstGeom>
        </p:spPr>
      </p:pic>
      <p:pic>
        <p:nvPicPr>
          <p:cNvPr id="47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7665" y="1623695"/>
            <a:ext cx="602615" cy="434340"/>
          </a:xfrm>
          <a:prstGeom prst="rect">
            <a:avLst/>
          </a:prstGeom>
        </p:spPr>
      </p:pic>
      <p:pic>
        <p:nvPicPr>
          <p:cNvPr id="46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20600" y="912495"/>
            <a:ext cx="556895" cy="553720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8763000" y="9486900"/>
            <a:ext cx="47580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6"/>
              </a:rPr>
              <a:t>O’Hare, Chandra Shekar, CL, et al., [2602.19618]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5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1028700"/>
            <a:ext cx="17429480" cy="8275955"/>
          </a:xfrm>
          <a:prstGeom prst="rect">
            <a:avLst/>
          </a:prstGeom>
        </p:spPr>
      </p:pic>
      <p:sp>
        <p:nvSpPr>
          <p:cNvPr id="48" name="Rectangles 47"/>
          <p:cNvSpPr/>
          <p:nvPr/>
        </p:nvSpPr>
        <p:spPr>
          <a:xfrm>
            <a:off x="9525000" y="1790700"/>
            <a:ext cx="457200" cy="533400"/>
          </a:xfrm>
          <a:prstGeom prst="rect">
            <a:avLst/>
          </a:prstGeom>
          <a:solidFill>
            <a:srgbClr val="E8E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0" name="Text Box 9"/>
          <p:cNvSpPr txBox="1"/>
          <p:nvPr/>
        </p:nvSpPr>
        <p:spPr>
          <a:xfrm>
            <a:off x="13030200" y="9334500"/>
            <a:ext cx="47580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/>
              </a:rPr>
              <a:t>O’Hare, Chandra Shekar, CL, et al., [2602.19618]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1" name="Freeform 11"/>
          <p:cNvSpPr/>
          <p:nvPr/>
        </p:nvSpPr>
        <p:spPr>
          <a:xfrm>
            <a:off x="2325524" y="2095600"/>
            <a:ext cx="13667433" cy="6874333"/>
          </a:xfrm>
          <a:custGeom>
            <a:avLst/>
            <a:gdLst/>
            <a:ahLst/>
            <a:cxnLst/>
            <a:rect l="l" t="t" r="r" b="b"/>
            <a:pathLst>
              <a:path w="13667433" h="6874333">
                <a:moveTo>
                  <a:pt x="0" y="0"/>
                </a:moveTo>
                <a:lnTo>
                  <a:pt x="13667432" y="0"/>
                </a:lnTo>
                <a:lnTo>
                  <a:pt x="13667432" y="6874333"/>
                </a:lnTo>
                <a:lnTo>
                  <a:pt x="0" y="68743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12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14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5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6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7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Solar Neutrinos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5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48" name="Rectangles 47"/>
          <p:cNvSpPr/>
          <p:nvPr/>
        </p:nvSpPr>
        <p:spPr>
          <a:xfrm>
            <a:off x="9525000" y="1790700"/>
            <a:ext cx="457200" cy="533400"/>
          </a:xfrm>
          <a:prstGeom prst="rect">
            <a:avLst/>
          </a:prstGeom>
          <a:solidFill>
            <a:srgbClr val="E8E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680720"/>
            <a:ext cx="9034780" cy="89255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6855" y="807085"/>
            <a:ext cx="8779510" cy="8673465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  <p:sp>
        <p:nvSpPr>
          <p:cNvPr id="13" name="Text Box 12"/>
          <p:cNvSpPr txBox="1"/>
          <p:nvPr/>
        </p:nvSpPr>
        <p:spPr>
          <a:xfrm>
            <a:off x="13030200" y="9334500"/>
            <a:ext cx="47580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4"/>
              </a:rPr>
              <a:t>O’Hare, Chandra Shekar, CL, et al., [2602.19618]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IV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400" y="1960880"/>
            <a:ext cx="12687300" cy="7743825"/>
          </a:xfrm>
          <a:prstGeom prst="rect">
            <a:avLst/>
          </a:prstGeom>
        </p:spPr>
      </p:pic>
      <p:sp>
        <p:nvSpPr>
          <p:cNvPr id="13" name="Text Box 12"/>
          <p:cNvSpPr txBox="1"/>
          <p:nvPr/>
        </p:nvSpPr>
        <p:spPr>
          <a:xfrm>
            <a:off x="12496800" y="9704705"/>
            <a:ext cx="2506980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u="sng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 action="ppaction://hlinkfile"/>
              </a:rPr>
              <a:t>Lang et al., [2506.09322]</a:t>
            </a:r>
            <a:endParaRPr lang="en-US" u="sng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IV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8395" y="1927860"/>
            <a:ext cx="16030575" cy="7467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106400" y="94869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3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3" tooltip="https://arxiv.org/abs/2008.12587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 Box 11"/>
              <p:cNvSpPr txBox="1"/>
              <p:nvPr/>
            </p:nvSpPr>
            <p:spPr>
              <a:xfrm>
                <a:off x="3763010" y="952500"/>
                <a:ext cx="10761980" cy="645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ctr"/>
                <a:r>
                  <a:rPr lang="en-US" sz="3600">
                    <a:latin typeface="Times New Roman" panose="02020603050405020304" charset="0"/>
                    <a:cs typeface="Times New Roman" panose="02020603050405020304" charset="0"/>
                  </a:rPr>
                  <a:t>Through CE</a:t>
                </a:r>
                <a14:m>
                  <m:oMath xmlns:m="http://schemas.openxmlformats.org/officeDocument/2006/math">
                    <m:r>
                      <a:rPr lang="en-US" sz="36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𝜈</m:t>
                    </m:r>
                  </m:oMath>
                </a14:m>
                <a:r>
                  <a:rPr lang="en-US" sz="3600">
                    <a:latin typeface="Times New Roman" panose="02020603050405020304" charset="0"/>
                    <a:cs typeface="Times New Roman" panose="02020603050405020304" charset="0"/>
                  </a:rPr>
                  <a:t>NS, we could reconstruct this neutrino flux </a:t>
                </a:r>
                <a:endParaRPr lang="en-US" sz="36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12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3010" y="952500"/>
                <a:ext cx="10761980" cy="645160"/>
              </a:xfrm>
              <a:prstGeom prst="rect">
                <a:avLst/>
              </a:prstGeom>
              <a:blipFill rotWithShape="1">
                <a:blip r:embed="rId2"/>
                <a:stretch>
                  <a:fillRect r="-1392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370" y="2095500"/>
            <a:ext cx="14144625" cy="6305550"/>
          </a:xfrm>
          <a:prstGeom prst="rect">
            <a:avLst/>
          </a:prstGeom>
        </p:spPr>
      </p:pic>
      <p:sp>
        <p:nvSpPr>
          <p:cNvPr id="16" name="Text Box 15"/>
          <p:cNvSpPr txBox="1"/>
          <p:nvPr/>
        </p:nvSpPr>
        <p:spPr>
          <a:xfrm>
            <a:off x="3546475" y="8877300"/>
            <a:ext cx="111937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and triangulate its source, aiding multimessenger astronomy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 rot="960000">
            <a:off x="14472920" y="1104900"/>
            <a:ext cx="3538220" cy="156845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p>
            <a:pPr algn="ctr"/>
            <a:r>
              <a:rPr lang="en-US" sz="3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!!! THIS IS EXTREMELY PRELIMINARY !!!</a:t>
            </a:r>
            <a:endParaRPr lang="en-US" sz="3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2" name="Text Box 11"/>
          <p:cNvSpPr txBox="1"/>
          <p:nvPr/>
        </p:nvSpPr>
        <p:spPr>
          <a:xfrm>
            <a:off x="4262755" y="1028700"/>
            <a:ext cx="976249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5400">
                <a:latin typeface="Times New Roman" panose="02020603050405020304" charset="0"/>
                <a:cs typeface="Times New Roman" panose="02020603050405020304" charset="0"/>
              </a:rPr>
              <a:t>Possible next steps for this project:</a:t>
            </a:r>
            <a:endParaRPr lang="en-US" sz="54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1143000" y="2857500"/>
            <a:ext cx="16287750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sz="4400">
                <a:latin typeface="Times New Roman" panose="02020603050405020304" charset="0"/>
                <a:cs typeface="Times New Roman" panose="02020603050405020304" charset="0"/>
              </a:rPr>
              <a:t>- Working on constructing a full likelihood for this now</a:t>
            </a:r>
            <a:endParaRPr lang="en-US" sz="4400">
              <a:latin typeface="Times New Roman" panose="02020603050405020304" charset="0"/>
              <a:cs typeface="Times New Roman" panose="02020603050405020304" charset="0"/>
            </a:endParaRPr>
          </a:p>
          <a:p>
            <a:pPr algn="l"/>
            <a:endParaRPr lang="en-US" sz="4400">
              <a:latin typeface="Times New Roman" panose="02020603050405020304" charset="0"/>
              <a:cs typeface="Times New Roman" panose="02020603050405020304" charset="0"/>
            </a:endParaRPr>
          </a:p>
          <a:p>
            <a:pPr algn="l"/>
            <a:r>
              <a:rPr lang="en-US" sz="4400">
                <a:latin typeface="Times New Roman" panose="02020603050405020304" charset="0"/>
                <a:cs typeface="Times New Roman" panose="02020603050405020304" charset="0"/>
              </a:rPr>
              <a:t>- It would be good to repeat this for electron recoils as well, as suggested by Elisabetta</a:t>
            </a:r>
            <a:endParaRPr lang="en-US" sz="44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0" name="TextBox 9"/>
          <p:cNvSpPr txBox="1"/>
          <p:nvPr/>
        </p:nvSpPr>
        <p:spPr>
          <a:xfrm>
            <a:off x="725805" y="603885"/>
            <a:ext cx="14666595" cy="6464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48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Looking back at this...</a:t>
            </a:r>
            <a:endParaRPr lang="en-US" sz="48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400" y="1351280"/>
            <a:ext cx="12687300" cy="7743825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 rot="16200000">
            <a:off x="14058900" y="6933565"/>
            <a:ext cx="2506980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u="sng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 action="ppaction://hlinkfile"/>
              </a:rPr>
              <a:t>Lang et al., [2506.09322]</a:t>
            </a:r>
            <a:endParaRPr lang="en-US" u="sng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0" name="TextBox 9"/>
          <p:cNvSpPr txBox="1"/>
          <p:nvPr/>
        </p:nvSpPr>
        <p:spPr>
          <a:xfrm>
            <a:off x="725805" y="603885"/>
            <a:ext cx="14666595" cy="6464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48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Looking back at this...</a:t>
            </a:r>
            <a:endParaRPr lang="en-US" sz="48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400" y="1351280"/>
            <a:ext cx="12687300" cy="7743825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 rot="16200000">
            <a:off x="14058900" y="6933565"/>
            <a:ext cx="2506980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u="sng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 action="ppaction://hlinkfile"/>
              </a:rPr>
              <a:t>Lang et al., [2506.09322]</a:t>
            </a:r>
            <a:endParaRPr lang="en-US" u="sng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725805" y="9277350"/>
            <a:ext cx="17190720" cy="6464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5400" i="1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What could we learn from ER, NR signals simultaneously?</a:t>
            </a:r>
            <a:endParaRPr lang="en-US" sz="5400" i="1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AutoShape 5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6" name="AutoShape 6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8" name="Group 8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9" name="Freeform 9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</p:grpSp>
      <p:sp>
        <p:nvSpPr>
          <p:cNvPr id="11" name="TextBox 11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9"/>
          <p:cNvSpPr txBox="1"/>
          <p:nvPr/>
        </p:nvSpPr>
        <p:spPr>
          <a:xfrm>
            <a:off x="2887014" y="482369"/>
            <a:ext cx="7091744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l">
              <a:lnSpc>
                <a:spcPts val="8400"/>
              </a:lnSpc>
            </a:pPr>
            <a:r>
              <a:rPr lang="en-US" sz="6000" spc="282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Relativistic DM</a:t>
            </a:r>
            <a:endParaRPr lang="en-US" sz="6000" spc="282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5" name="Group 10"/>
          <p:cNvGrpSpPr/>
          <p:nvPr/>
        </p:nvGrpSpPr>
        <p:grpSpPr>
          <a:xfrm rot="0">
            <a:off x="1348027" y="477166"/>
            <a:ext cx="1103067" cy="1103067"/>
            <a:chOff x="0" y="0"/>
            <a:chExt cx="812800" cy="812800"/>
          </a:xfrm>
        </p:grpSpPr>
        <p:sp>
          <p:nvSpPr>
            <p:cNvPr id="16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7" name="TextBox 12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1220503" y="491894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V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 rot="0">
            <a:off x="5723411" y="6452837"/>
            <a:ext cx="1387271" cy="695039"/>
            <a:chOff x="0" y="0"/>
            <a:chExt cx="1849695" cy="926719"/>
          </a:xfrm>
        </p:grpSpPr>
        <p:sp>
          <p:nvSpPr>
            <p:cNvPr id="14" name="AutoShape 14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15" name="AutoShape 15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16" name="TextBox 16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2489667" y="5814075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5061647" y="4096160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5" name="Group 15"/>
          <p:cNvGrpSpPr/>
          <p:nvPr/>
        </p:nvGrpSpPr>
        <p:grpSpPr>
          <a:xfrm rot="0">
            <a:off x="8450365" y="4795980"/>
            <a:ext cx="1387271" cy="695039"/>
            <a:chOff x="0" y="0"/>
            <a:chExt cx="1849695" cy="926719"/>
          </a:xfrm>
        </p:grpSpPr>
        <p:sp>
          <p:nvSpPr>
            <p:cNvPr id="16" name="AutoShape 16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17" name="AutoShape 17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500" advClick="0">
        <p159:morph option="byObject"/>
      </p:transition>
    </mc:Choice>
    <mc:Fallback>
      <p:transition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1" name="Freeform 11"/>
          <p:cNvSpPr/>
          <p:nvPr/>
        </p:nvSpPr>
        <p:spPr>
          <a:xfrm>
            <a:off x="1553039" y="3737485"/>
            <a:ext cx="5475074" cy="3553821"/>
          </a:xfrm>
          <a:custGeom>
            <a:avLst/>
            <a:gdLst/>
            <a:ahLst/>
            <a:cxnLst/>
            <a:rect l="l" t="t" r="r" b="b"/>
            <a:pathLst>
              <a:path w="5475074" h="3553821">
                <a:moveTo>
                  <a:pt x="0" y="0"/>
                </a:moveTo>
                <a:lnTo>
                  <a:pt x="5475075" y="0"/>
                </a:lnTo>
                <a:lnTo>
                  <a:pt x="5475075" y="3553821"/>
                </a:lnTo>
                <a:lnTo>
                  <a:pt x="0" y="35538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2" name="Freeform 12"/>
          <p:cNvSpPr/>
          <p:nvPr/>
        </p:nvSpPr>
        <p:spPr>
          <a:xfrm>
            <a:off x="1553039" y="5456116"/>
            <a:ext cx="5475074" cy="3553821"/>
          </a:xfrm>
          <a:custGeom>
            <a:avLst/>
            <a:gdLst/>
            <a:ahLst/>
            <a:cxnLst/>
            <a:rect l="l" t="t" r="r" b="b"/>
            <a:pathLst>
              <a:path w="5475074" h="3553821">
                <a:moveTo>
                  <a:pt x="0" y="0"/>
                </a:moveTo>
                <a:lnTo>
                  <a:pt x="5475075" y="0"/>
                </a:lnTo>
                <a:lnTo>
                  <a:pt x="5475075" y="3553822"/>
                </a:lnTo>
                <a:lnTo>
                  <a:pt x="0" y="35538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3" name="Freeform 13"/>
          <p:cNvSpPr/>
          <p:nvPr/>
        </p:nvSpPr>
        <p:spPr>
          <a:xfrm>
            <a:off x="1553039" y="5514395"/>
            <a:ext cx="5060662" cy="3284830"/>
          </a:xfrm>
          <a:custGeom>
            <a:avLst/>
            <a:gdLst/>
            <a:ahLst/>
            <a:cxnLst/>
            <a:rect l="l" t="t" r="r" b="b"/>
            <a:pathLst>
              <a:path w="5060662" h="3284830">
                <a:moveTo>
                  <a:pt x="0" y="0"/>
                </a:moveTo>
                <a:lnTo>
                  <a:pt x="5060662" y="0"/>
                </a:lnTo>
                <a:lnTo>
                  <a:pt x="5060662" y="3284830"/>
                </a:lnTo>
                <a:lnTo>
                  <a:pt x="0" y="32848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4" name="Freeform 14"/>
          <p:cNvSpPr/>
          <p:nvPr/>
        </p:nvSpPr>
        <p:spPr>
          <a:xfrm>
            <a:off x="3595734" y="6174362"/>
            <a:ext cx="4024194" cy="2612068"/>
          </a:xfrm>
          <a:custGeom>
            <a:avLst/>
            <a:gdLst/>
            <a:ahLst/>
            <a:cxnLst/>
            <a:rect l="l" t="t" r="r" b="b"/>
            <a:pathLst>
              <a:path w="4024194" h="2612068">
                <a:moveTo>
                  <a:pt x="0" y="0"/>
                </a:moveTo>
                <a:lnTo>
                  <a:pt x="4024195" y="0"/>
                </a:lnTo>
                <a:lnTo>
                  <a:pt x="4024195" y="2612068"/>
                </a:lnTo>
                <a:lnTo>
                  <a:pt x="0" y="26120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76200" y="1714500"/>
            <a:ext cx="8789670" cy="7207250"/>
          </a:xfrm>
          <a:custGeom>
            <a:avLst/>
            <a:gdLst/>
            <a:ahLst/>
            <a:cxnLst/>
            <a:rect l="l" t="t" r="r" b="b"/>
            <a:pathLst>
              <a:path w="8139939" h="6145760">
                <a:moveTo>
                  <a:pt x="0" y="0"/>
                </a:moveTo>
                <a:lnTo>
                  <a:pt x="8139939" y="0"/>
                </a:lnTo>
                <a:lnTo>
                  <a:pt x="8139939" y="6145760"/>
                </a:lnTo>
                <a:lnTo>
                  <a:pt x="0" y="61457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Freeform 11"/>
          <p:cNvSpPr/>
          <p:nvPr/>
        </p:nvSpPr>
        <p:spPr>
          <a:xfrm>
            <a:off x="8865870" y="1769745"/>
            <a:ext cx="9147810" cy="7097395"/>
          </a:xfrm>
          <a:custGeom>
            <a:avLst/>
            <a:gdLst/>
            <a:ahLst/>
            <a:cxnLst/>
            <a:rect l="l" t="t" r="r" b="b"/>
            <a:pathLst>
              <a:path w="7617158" h="6028040">
                <a:moveTo>
                  <a:pt x="0" y="0"/>
                </a:moveTo>
                <a:lnTo>
                  <a:pt x="7617159" y="0"/>
                </a:lnTo>
                <a:lnTo>
                  <a:pt x="7617159" y="6028040"/>
                </a:lnTo>
                <a:lnTo>
                  <a:pt x="0" y="60280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5670"/>
            </a:stretch>
          </a:blipFill>
        </p:spPr>
      </p:sp>
      <p:sp>
        <p:nvSpPr>
          <p:cNvPr id="18" name="Freeform 18"/>
          <p:cNvSpPr/>
          <p:nvPr/>
        </p:nvSpPr>
        <p:spPr>
          <a:xfrm rot="4665430" flipH="1" flipV="1">
            <a:off x="8405607" y="643906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6" y="1716542"/>
                </a:moveTo>
                <a:lnTo>
                  <a:pt x="0" y="1716542"/>
                </a:lnTo>
                <a:lnTo>
                  <a:pt x="0" y="0"/>
                </a:lnTo>
                <a:lnTo>
                  <a:pt x="908206" y="0"/>
                </a:lnTo>
                <a:lnTo>
                  <a:pt x="908206" y="1716542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215457" y="7918982"/>
            <a:ext cx="4846415" cy="558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60"/>
              </a:lnSpc>
            </a:pPr>
            <a:r>
              <a:rPr lang="en-US" sz="3000" spc="146">
                <a:solidFill>
                  <a:srgbClr val="1A9A6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Cosmic Rays</a:t>
            </a:r>
            <a:endParaRPr lang="en-US" sz="3000" spc="146">
              <a:solidFill>
                <a:srgbClr val="1A9A6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061647" y="4096160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21" name="Group 15"/>
          <p:cNvGrpSpPr/>
          <p:nvPr/>
        </p:nvGrpSpPr>
        <p:grpSpPr>
          <a:xfrm rot="0">
            <a:off x="8450365" y="4795980"/>
            <a:ext cx="1387271" cy="695039"/>
            <a:chOff x="0" y="0"/>
            <a:chExt cx="1849695" cy="926719"/>
          </a:xfrm>
        </p:grpSpPr>
        <p:sp>
          <p:nvSpPr>
            <p:cNvPr id="22" name="AutoShape 16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23" name="AutoShape 17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grpSp>
        <p:nvGrpSpPr>
          <p:cNvPr id="24" name="Group 13"/>
          <p:cNvGrpSpPr/>
          <p:nvPr/>
        </p:nvGrpSpPr>
        <p:grpSpPr>
          <a:xfrm rot="0">
            <a:off x="6649581" y="6792933"/>
            <a:ext cx="844963" cy="1345537"/>
            <a:chOff x="0" y="0"/>
            <a:chExt cx="1126617" cy="1794050"/>
          </a:xfrm>
        </p:grpSpPr>
        <p:sp>
          <p:nvSpPr>
            <p:cNvPr id="25" name="AutoShape 14"/>
            <p:cNvSpPr/>
            <p:nvPr/>
          </p:nvSpPr>
          <p:spPr>
            <a:xfrm flipV="1">
              <a:off x="19893" y="24745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26" name="AutoShape 15"/>
            <p:cNvSpPr/>
            <p:nvPr/>
          </p:nvSpPr>
          <p:spPr>
            <a:xfrm flipV="1">
              <a:off x="27850" y="901974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 rot="0">
            <a:off x="6649581" y="6792933"/>
            <a:ext cx="844963" cy="1345537"/>
            <a:chOff x="0" y="0"/>
            <a:chExt cx="1126617" cy="1794050"/>
          </a:xfrm>
        </p:grpSpPr>
        <p:sp>
          <p:nvSpPr>
            <p:cNvPr id="14" name="AutoShape 14"/>
            <p:cNvSpPr/>
            <p:nvPr/>
          </p:nvSpPr>
          <p:spPr>
            <a:xfrm flipV="1">
              <a:off x="19893" y="24745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15" name="AutoShape 15"/>
            <p:cNvSpPr/>
            <p:nvPr/>
          </p:nvSpPr>
          <p:spPr>
            <a:xfrm flipV="1">
              <a:off x="27850" y="901974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16" name="TextBox 16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7215457" y="7918982"/>
            <a:ext cx="4846415" cy="558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60"/>
              </a:lnSpc>
            </a:pPr>
            <a:r>
              <a:rPr lang="en-US" sz="3000" spc="146">
                <a:solidFill>
                  <a:srgbClr val="1A9A6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Cosmic Rays</a:t>
            </a:r>
            <a:endParaRPr lang="en-US" sz="3000" spc="146">
              <a:solidFill>
                <a:srgbClr val="1A9A6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8" name="Group 18"/>
          <p:cNvGrpSpPr/>
          <p:nvPr/>
        </p:nvGrpSpPr>
        <p:grpSpPr>
          <a:xfrm rot="0">
            <a:off x="7858192" y="5941177"/>
            <a:ext cx="913903" cy="1550099"/>
            <a:chOff x="0" y="0"/>
            <a:chExt cx="1218538" cy="2066798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141514" cy="1142943"/>
            </a:xfrm>
            <a:custGeom>
              <a:avLst/>
              <a:gdLst/>
              <a:ahLst/>
              <a:cxnLst/>
              <a:rect l="l" t="t" r="r" b="b"/>
              <a:pathLst>
                <a:path w="1141514" h="1142943">
                  <a:moveTo>
                    <a:pt x="0" y="0"/>
                  </a:moveTo>
                  <a:lnTo>
                    <a:pt x="1141514" y="0"/>
                  </a:lnTo>
                  <a:lnTo>
                    <a:pt x="1141514" y="1142943"/>
                  </a:lnTo>
                  <a:lnTo>
                    <a:pt x="0" y="11429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20" name="Freeform 20"/>
            <p:cNvSpPr/>
            <p:nvPr/>
          </p:nvSpPr>
          <p:spPr>
            <a:xfrm>
              <a:off x="77024" y="923855"/>
              <a:ext cx="1141514" cy="1142943"/>
            </a:xfrm>
            <a:custGeom>
              <a:avLst/>
              <a:gdLst/>
              <a:ahLst/>
              <a:cxnLst/>
              <a:rect l="l" t="t" r="r" b="b"/>
              <a:pathLst>
                <a:path w="1141514" h="1142943">
                  <a:moveTo>
                    <a:pt x="0" y="0"/>
                  </a:moveTo>
                  <a:lnTo>
                    <a:pt x="1141514" y="0"/>
                  </a:lnTo>
                  <a:lnTo>
                    <a:pt x="1141514" y="1142943"/>
                  </a:lnTo>
                  <a:lnTo>
                    <a:pt x="0" y="11429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1" name="TextBox 21"/>
          <p:cNvSpPr txBox="1"/>
          <p:nvPr/>
        </p:nvSpPr>
        <p:spPr>
          <a:xfrm>
            <a:off x="5061647" y="4096160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25" name="Group 15"/>
          <p:cNvGrpSpPr/>
          <p:nvPr/>
        </p:nvGrpSpPr>
        <p:grpSpPr>
          <a:xfrm rot="0">
            <a:off x="8450365" y="4795980"/>
            <a:ext cx="1387271" cy="695039"/>
            <a:chOff x="0" y="0"/>
            <a:chExt cx="1849695" cy="926719"/>
          </a:xfrm>
        </p:grpSpPr>
        <p:sp>
          <p:nvSpPr>
            <p:cNvPr id="26" name="AutoShape 16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27" name="AutoShape 17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8216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9638664" y="6318788"/>
            <a:ext cx="2731794" cy="16230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20"/>
              </a:lnSpc>
              <a:spcBef>
                <a:spcPct val="0"/>
              </a:spcBef>
            </a:pPr>
            <a:r>
              <a:rPr lang="en-US" sz="3000" b="1" u="none" strike="noStrike" spc="141">
                <a:solidFill>
                  <a:srgbClr val="1A9A6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Cosmic Ray</a:t>
            </a:r>
            <a:endParaRPr lang="en-US" sz="3000" b="1" u="none" strike="noStrike" spc="141">
              <a:solidFill>
                <a:srgbClr val="1A9A6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0" lvl="0" indent="0" algn="ctr">
              <a:lnSpc>
                <a:spcPts val="4220"/>
              </a:lnSpc>
              <a:spcBef>
                <a:spcPct val="0"/>
              </a:spcBef>
            </a:pPr>
            <a:r>
              <a:rPr lang="en-US" sz="3000" b="1" u="none" strike="noStrike" spc="141">
                <a:solidFill>
                  <a:srgbClr val="1A9A6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upscattered DM</a:t>
            </a:r>
            <a:endParaRPr lang="en-US" sz="3000" b="1" u="none" strike="noStrike" spc="141">
              <a:solidFill>
                <a:srgbClr val="1A9A6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5" name="Group 15"/>
          <p:cNvGrpSpPr/>
          <p:nvPr/>
        </p:nvGrpSpPr>
        <p:grpSpPr>
          <a:xfrm rot="0">
            <a:off x="9059933" y="5198457"/>
            <a:ext cx="844963" cy="1345537"/>
            <a:chOff x="0" y="0"/>
            <a:chExt cx="1126617" cy="1794050"/>
          </a:xfrm>
        </p:grpSpPr>
        <p:sp>
          <p:nvSpPr>
            <p:cNvPr id="16" name="AutoShape 16"/>
            <p:cNvSpPr/>
            <p:nvPr/>
          </p:nvSpPr>
          <p:spPr>
            <a:xfrm flipV="1">
              <a:off x="19893" y="24745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17" name="AutoShape 17"/>
            <p:cNvSpPr/>
            <p:nvPr/>
          </p:nvSpPr>
          <p:spPr>
            <a:xfrm flipV="1">
              <a:off x="27850" y="901974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grpSp>
        <p:nvGrpSpPr>
          <p:cNvPr id="21" name="Group 21"/>
          <p:cNvGrpSpPr/>
          <p:nvPr/>
        </p:nvGrpSpPr>
        <p:grpSpPr>
          <a:xfrm rot="0">
            <a:off x="9004036" y="5134276"/>
            <a:ext cx="913903" cy="1550099"/>
            <a:chOff x="0" y="0"/>
            <a:chExt cx="1218538" cy="2066798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141514" cy="1142943"/>
            </a:xfrm>
            <a:custGeom>
              <a:avLst/>
              <a:gdLst/>
              <a:ahLst/>
              <a:cxnLst/>
              <a:rect l="l" t="t" r="r" b="b"/>
              <a:pathLst>
                <a:path w="1141514" h="1142943">
                  <a:moveTo>
                    <a:pt x="0" y="0"/>
                  </a:moveTo>
                  <a:lnTo>
                    <a:pt x="1141514" y="0"/>
                  </a:lnTo>
                  <a:lnTo>
                    <a:pt x="1141514" y="1142943"/>
                  </a:lnTo>
                  <a:lnTo>
                    <a:pt x="0" y="11429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23" name="Freeform 23"/>
            <p:cNvSpPr/>
            <p:nvPr/>
          </p:nvSpPr>
          <p:spPr>
            <a:xfrm>
              <a:off x="77024" y="923855"/>
              <a:ext cx="1141514" cy="1142943"/>
            </a:xfrm>
            <a:custGeom>
              <a:avLst/>
              <a:gdLst/>
              <a:ahLst/>
              <a:cxnLst/>
              <a:rect l="l" t="t" r="r" b="b"/>
              <a:pathLst>
                <a:path w="1141514" h="1142943">
                  <a:moveTo>
                    <a:pt x="0" y="0"/>
                  </a:moveTo>
                  <a:lnTo>
                    <a:pt x="1141514" y="0"/>
                  </a:lnTo>
                  <a:lnTo>
                    <a:pt x="1141514" y="1142943"/>
                  </a:lnTo>
                  <a:lnTo>
                    <a:pt x="0" y="11429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25" name="Group 15"/>
          <p:cNvGrpSpPr/>
          <p:nvPr/>
        </p:nvGrpSpPr>
        <p:grpSpPr>
          <a:xfrm rot="0">
            <a:off x="8450365" y="4795980"/>
            <a:ext cx="1387271" cy="695039"/>
            <a:chOff x="0" y="0"/>
            <a:chExt cx="1849695" cy="926719"/>
          </a:xfrm>
        </p:grpSpPr>
        <p:sp>
          <p:nvSpPr>
            <p:cNvPr id="26" name="AutoShape 16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27" name="AutoShape 17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31" name="TextBox 21"/>
          <p:cNvSpPr txBox="1"/>
          <p:nvPr/>
        </p:nvSpPr>
        <p:spPr>
          <a:xfrm>
            <a:off x="5061647" y="4096160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2" name="TextBox 25"/>
          <p:cNvSpPr txBox="1"/>
          <p:nvPr/>
        </p:nvSpPr>
        <p:spPr>
          <a:xfrm>
            <a:off x="12649025" y="8648455"/>
            <a:ext cx="4131171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l">
              <a:lnSpc>
                <a:spcPts val="2230"/>
              </a:lnSpc>
              <a:spcBef>
                <a:spcPct val="0"/>
              </a:spcBef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6" tooltip="https://journals.aps.org/prl/abstract/10.1103/PhysRevLett.122.171801" action="ppaction://hlinkfile"/>
              </a:rPr>
              <a:t>Bringmann and Pospelov, PRL 2019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  <a:hlinkClick r:id="rId6" tooltip="https://journals.aps.org/prl/abstract/10.1103/PhysRevLett.122.171801" action="ppaction://hlinkfile"/>
            </a:endParaRPr>
          </a:p>
        </p:txBody>
      </p:sp>
      <p:sp>
        <p:nvSpPr>
          <p:cNvPr id="34" name="TextBox 26"/>
          <p:cNvSpPr txBox="1"/>
          <p:nvPr/>
        </p:nvSpPr>
        <p:spPr>
          <a:xfrm>
            <a:off x="12649200" y="8362950"/>
            <a:ext cx="4838700" cy="2857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marL="0" lvl="0" indent="0" algn="l">
              <a:lnSpc>
                <a:spcPts val="2230"/>
              </a:lnSpc>
              <a:spcBef>
                <a:spcPct val="0"/>
              </a:spcBef>
            </a:pPr>
            <a:r>
              <a:rPr lang="en-US" sz="2000" u="sng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7" action="ppaction://hlinkfile"/>
              </a:rPr>
              <a:t>Baracchini, DeRocco, Dho, [2009.08836]</a:t>
            </a:r>
            <a:endParaRPr lang="en-US" sz="2000" u="sng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500">
        <p159:morph option="byObject"/>
      </p:transition>
    </mc:Choice>
    <mc:Fallback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9" name="TextBox 5"/>
          <p:cNvSpPr txBox="1"/>
          <p:nvPr/>
        </p:nvSpPr>
        <p:spPr>
          <a:xfrm>
            <a:off x="-739140" y="571500"/>
            <a:ext cx="19724370" cy="12306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ct val="100000"/>
              </a:lnSpc>
            </a:pPr>
            <a:r>
              <a:rPr lang="en-US" sz="4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How to discern semi-relativistic sub-GeV DM and WIMPs, </a:t>
            </a:r>
            <a:endParaRPr lang="en-US" sz="4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r>
              <a:rPr lang="en-US" sz="4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assuming an identical number of events?</a:t>
            </a:r>
            <a:endParaRPr lang="en-US" sz="4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5" name="Picture 4" descr="drde_allmodels_20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095500"/>
            <a:ext cx="11083290" cy="800163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8" name="Picture 7" descr="mollweide_contours_202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975" y="1714500"/>
            <a:ext cx="16402685" cy="716661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10" name="Picture 9" descr="deltatest_vs_nevents_together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-839" b="-394"/>
          <a:stretch>
            <a:fillRect/>
          </a:stretch>
        </p:blipFill>
        <p:spPr>
          <a:xfrm>
            <a:off x="665480" y="2319655"/>
            <a:ext cx="17099280" cy="566928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8" name="Picture 7" descr="1-S50 vs nevents_combined_202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5885" y="532765"/>
            <a:ext cx="15555595" cy="9224645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31eaf61-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165" y="2019300"/>
            <a:ext cx="17679670" cy="662622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4" name="TextBox 9"/>
          <p:cNvSpPr txBox="1"/>
          <p:nvPr/>
        </p:nvSpPr>
        <p:spPr>
          <a:xfrm>
            <a:off x="2886710" y="482600"/>
            <a:ext cx="12270105" cy="10769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8400"/>
              </a:lnSpc>
            </a:pPr>
            <a:r>
              <a:rPr lang="en-US" sz="6000" spc="282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A few questions from me to you</a:t>
            </a:r>
            <a:endParaRPr lang="en-US" sz="6000" spc="282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5" name="Group 10"/>
          <p:cNvGrpSpPr/>
          <p:nvPr/>
        </p:nvGrpSpPr>
        <p:grpSpPr>
          <a:xfrm rot="0">
            <a:off x="1348027" y="477166"/>
            <a:ext cx="1103067" cy="1103067"/>
            <a:chOff x="0" y="0"/>
            <a:chExt cx="812800" cy="812800"/>
          </a:xfrm>
        </p:grpSpPr>
        <p:sp>
          <p:nvSpPr>
            <p:cNvPr id="16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7" name="TextBox 12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1220503" y="491894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VI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1143000" y="2095500"/>
            <a:ext cx="16287750" cy="1783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sz="4400">
                <a:latin typeface="Times New Roman" panose="02020603050405020304" charset="0"/>
                <a:cs typeface="Times New Roman" panose="02020603050405020304" charset="0"/>
              </a:rPr>
              <a:t>- Are the performance parameters realistic?</a:t>
            </a:r>
            <a:endParaRPr lang="en-US" sz="4400">
              <a:latin typeface="Times New Roman" panose="02020603050405020304" charset="0"/>
              <a:cs typeface="Times New Roman" panose="02020603050405020304" charset="0"/>
            </a:endParaRPr>
          </a:p>
          <a:p>
            <a:pPr algn="l">
              <a:lnSpc>
                <a:spcPct val="150000"/>
              </a:lnSpc>
            </a:pPr>
            <a:r>
              <a:rPr lang="en-US" sz="4400">
                <a:latin typeface="Times New Roman" panose="02020603050405020304" charset="0"/>
                <a:cs typeface="Times New Roman" panose="02020603050405020304" charset="0"/>
              </a:rPr>
              <a:t>Real data from CYGNO for ERs, used for both solar neutrino papers</a:t>
            </a:r>
            <a:endParaRPr lang="en-US" sz="44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3991610"/>
            <a:ext cx="15925800" cy="545782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15" name="Group 10"/>
          <p:cNvGrpSpPr/>
          <p:nvPr/>
        </p:nvGrpSpPr>
        <p:grpSpPr>
          <a:xfrm rot="0">
            <a:off x="1348027" y="477166"/>
            <a:ext cx="1103067" cy="1103067"/>
            <a:chOff x="0" y="0"/>
            <a:chExt cx="812800" cy="812800"/>
          </a:xfrm>
        </p:grpSpPr>
        <p:sp>
          <p:nvSpPr>
            <p:cNvPr id="16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7" name="TextBox 12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1220503" y="491894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VI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1143000" y="2095500"/>
            <a:ext cx="16287750" cy="1783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sz="4400">
                <a:latin typeface="Times New Roman" panose="02020603050405020304" charset="0"/>
                <a:cs typeface="Times New Roman" panose="02020603050405020304" charset="0"/>
              </a:rPr>
              <a:t>- Are the performance parameters realistic?</a:t>
            </a:r>
            <a:endParaRPr lang="en-US" sz="4400">
              <a:latin typeface="Times New Roman" panose="02020603050405020304" charset="0"/>
              <a:cs typeface="Times New Roman" panose="02020603050405020304" charset="0"/>
            </a:endParaRPr>
          </a:p>
          <a:p>
            <a:pPr algn="l">
              <a:lnSpc>
                <a:spcPct val="150000"/>
              </a:lnSpc>
            </a:pPr>
            <a:r>
              <a:rPr lang="en-US" sz="4400">
                <a:latin typeface="Times New Roman" panose="02020603050405020304" charset="0"/>
                <a:cs typeface="Times New Roman" panose="02020603050405020304" charset="0"/>
              </a:rPr>
              <a:t>For CEvNS, I have been informing my choices based on this:</a:t>
            </a:r>
            <a:endParaRPr lang="en-US" sz="44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0900" y="3879215"/>
            <a:ext cx="11506200" cy="5486400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10591800" y="96393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3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3" tooltip="https://arxiv.org/abs/2008.12587"/>
            </a:endParaRPr>
          </a:p>
        </p:txBody>
      </p:sp>
      <p:sp>
        <p:nvSpPr>
          <p:cNvPr id="9" name="Oval 8"/>
          <p:cNvSpPr/>
          <p:nvPr/>
        </p:nvSpPr>
        <p:spPr>
          <a:xfrm>
            <a:off x="11658600" y="8877300"/>
            <a:ext cx="3124200" cy="685800"/>
          </a:xfrm>
          <a:prstGeom prst="ellipse">
            <a:avLst/>
          </a:prstGeom>
          <a:noFill/>
          <a:ln w="127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86710" y="482600"/>
            <a:ext cx="12270105" cy="10769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8400"/>
              </a:lnSpc>
            </a:pPr>
            <a:r>
              <a:rPr lang="en-US" sz="6000" spc="282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A few questions from me to you</a:t>
            </a:r>
            <a:endParaRPr lang="en-US" sz="6000" spc="282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558820" y="1573879"/>
            <a:ext cx="8530851" cy="7534167"/>
            <a:chOff x="0" y="0"/>
            <a:chExt cx="11374468" cy="100455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374468" cy="10045557"/>
            </a:xfrm>
            <a:custGeom>
              <a:avLst/>
              <a:gdLst/>
              <a:ahLst/>
              <a:cxnLst/>
              <a:rect l="l" t="t" r="r" b="b"/>
              <a:pathLst>
                <a:path w="11374468" h="10045557">
                  <a:moveTo>
                    <a:pt x="0" y="0"/>
                  </a:moveTo>
                  <a:lnTo>
                    <a:pt x="11374468" y="0"/>
                  </a:lnTo>
                  <a:lnTo>
                    <a:pt x="11374468" y="10045557"/>
                  </a:lnTo>
                  <a:lnTo>
                    <a:pt x="0" y="100455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b="-1363"/>
              </a:stretch>
            </a:blipFill>
          </p:spPr>
        </p:sp>
        <p:sp>
          <p:nvSpPr>
            <p:cNvPr id="8" name="TextBox 8"/>
            <p:cNvSpPr txBox="1"/>
            <p:nvPr/>
          </p:nvSpPr>
          <p:spPr>
            <a:xfrm rot="-5400000">
              <a:off x="4818930" y="2853160"/>
              <a:ext cx="5208583" cy="8940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15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CMU Serif"/>
                  <a:sym typeface="CMU Serif"/>
                </a:rPr>
                <a:t> CYGNO (factor of 3 BG reduction)</a:t>
              </a:r>
              <a:endPara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endParaRPr>
            </a:p>
          </p:txBody>
        </p:sp>
      </p:grpSp>
      <p:sp>
        <p:nvSpPr>
          <p:cNvPr id="9" name="Freeform 9"/>
          <p:cNvSpPr/>
          <p:nvPr/>
        </p:nvSpPr>
        <p:spPr>
          <a:xfrm>
            <a:off x="9323823" y="1573879"/>
            <a:ext cx="8388363" cy="7684103"/>
          </a:xfrm>
          <a:custGeom>
            <a:avLst/>
            <a:gdLst/>
            <a:ahLst/>
            <a:cxnLst/>
            <a:rect l="l" t="t" r="r" b="b"/>
            <a:pathLst>
              <a:path w="8388363" h="7684103">
                <a:moveTo>
                  <a:pt x="0" y="0"/>
                </a:moveTo>
                <a:lnTo>
                  <a:pt x="8388363" y="0"/>
                </a:lnTo>
                <a:lnTo>
                  <a:pt x="8388363" y="7684103"/>
                </a:lnTo>
                <a:lnTo>
                  <a:pt x="0" y="768410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91" r="-691" b="-1382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383030" y="9107805"/>
            <a:ext cx="9728200" cy="7175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4"/>
              </a:rPr>
              <a:t>CL, O’Hare, et al., [2404.03690]</a:t>
            </a:r>
            <a:endParaRPr lang="en-US" sz="2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  <a:hlinkClick r:id="rId4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4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5" action="ppaction://hlinkfile"/>
              </a:rPr>
              <a:t>+ see Samuele Torelli’s thesis for benchamrk performances and simulations</a:t>
            </a:r>
            <a:endParaRPr lang="en-US" sz="24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4" name="TextBox 9"/>
          <p:cNvSpPr txBox="1"/>
          <p:nvPr/>
        </p:nvSpPr>
        <p:spPr>
          <a:xfrm>
            <a:off x="4343400" y="3543300"/>
            <a:ext cx="9915525" cy="21539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8400"/>
              </a:lnSpc>
            </a:pPr>
            <a:r>
              <a:rPr lang="en-US" sz="6000" spc="282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And most importantly:</a:t>
            </a:r>
            <a:endParaRPr lang="en-US" sz="6000" spc="282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8400"/>
              </a:lnSpc>
            </a:pPr>
            <a:r>
              <a:rPr lang="en-US" sz="6000" spc="282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to go from here?</a:t>
            </a:r>
            <a:endParaRPr lang="en-US" sz="6000" spc="282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p>
            <a:endParaRPr lang="en-US"/>
          </a:p>
        </p:txBody>
      </p:sp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028700" y="890778"/>
            <a:ext cx="13319090" cy="746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820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Conclusions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28700" y="3314716"/>
            <a:ext cx="16230600" cy="4603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0"/>
              </a:lnSpc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Solar neutrinos remain an interesting physics case, both within and beyond the standard model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3590"/>
              </a:lnSpc>
            </a:pP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3590"/>
              </a:lnSpc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CCSN will be studied further: ER+NR channels?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3590"/>
              </a:lnSpc>
            </a:pP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3590"/>
              </a:lnSpc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Boosted DM searches are also a good avenue, mainly because of directional distinction of signals + further information about DM properties 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3590"/>
              </a:lnSpc>
            </a:pP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3590"/>
              </a:lnSpc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Possibly should converge to a more realistic “realistic” detector performance, to achieve best theoretical predictions, especially in CEvNS case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3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3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2484455" y="4860624"/>
            <a:ext cx="13319090" cy="995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60"/>
              </a:lnSpc>
            </a:pPr>
            <a:r>
              <a:rPr lang="en-US" sz="8000" b="1" i="1" u="sng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Thank you!</a:t>
            </a:r>
            <a:endParaRPr lang="en-US" sz="8000" b="1" i="1" u="sng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681011" y="1562471"/>
            <a:ext cx="12440370" cy="7464222"/>
          </a:xfrm>
          <a:custGeom>
            <a:avLst/>
            <a:gdLst/>
            <a:ahLst/>
            <a:cxnLst/>
            <a:rect l="l" t="t" r="r" b="b"/>
            <a:pathLst>
              <a:path w="12440370" h="7464222">
                <a:moveTo>
                  <a:pt x="0" y="0"/>
                </a:moveTo>
                <a:lnTo>
                  <a:pt x="12440370" y="0"/>
                </a:lnTo>
                <a:lnTo>
                  <a:pt x="12440370" y="7464223"/>
                </a:lnTo>
                <a:lnTo>
                  <a:pt x="0" y="746422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501507" y="8185914"/>
            <a:ext cx="2064081" cy="5975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60"/>
              </a:lnSpc>
              <a:spcBef>
                <a:spcPct val="0"/>
              </a:spcBef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[2009.08836]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98d192c-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2095500"/>
            <a:ext cx="15715615" cy="574548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1336062"/>
            <a:ext cx="15560210" cy="7614876"/>
          </a:xfrm>
          <a:custGeom>
            <a:avLst/>
            <a:gdLst/>
            <a:ahLst/>
            <a:cxnLst/>
            <a:rect l="l" t="t" r="r" b="b"/>
            <a:pathLst>
              <a:path w="15560210" h="7614876">
                <a:moveTo>
                  <a:pt x="0" y="0"/>
                </a:moveTo>
                <a:lnTo>
                  <a:pt x="15560210" y="0"/>
                </a:lnTo>
                <a:lnTo>
                  <a:pt x="15560210" y="7614876"/>
                </a:lnTo>
                <a:lnTo>
                  <a:pt x="0" y="7614876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571500"/>
            <a:ext cx="9639935" cy="64865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05800" y="6743700"/>
            <a:ext cx="9850120" cy="3396615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493371" y="3511881"/>
            <a:ext cx="11301259" cy="3263239"/>
          </a:xfrm>
          <a:custGeom>
            <a:avLst/>
            <a:gdLst/>
            <a:ahLst/>
            <a:cxnLst/>
            <a:rect l="l" t="t" r="r" b="b"/>
            <a:pathLst>
              <a:path w="11301259" h="3263239">
                <a:moveTo>
                  <a:pt x="0" y="0"/>
                </a:moveTo>
                <a:lnTo>
                  <a:pt x="11301258" y="0"/>
                </a:lnTo>
                <a:lnTo>
                  <a:pt x="11301258" y="3263238"/>
                </a:lnTo>
                <a:lnTo>
                  <a:pt x="0" y="3263238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72052" y="5527964"/>
            <a:ext cx="5057805" cy="2147934"/>
          </a:xfrm>
          <a:custGeom>
            <a:avLst/>
            <a:gdLst/>
            <a:ahLst/>
            <a:cxnLst/>
            <a:rect l="l" t="t" r="r" b="b"/>
            <a:pathLst>
              <a:path w="5057805" h="2147934">
                <a:moveTo>
                  <a:pt x="0" y="0"/>
                </a:moveTo>
                <a:lnTo>
                  <a:pt x="5057805" y="0"/>
                </a:lnTo>
                <a:lnTo>
                  <a:pt x="5057805" y="2147934"/>
                </a:lnTo>
                <a:lnTo>
                  <a:pt x="0" y="2147934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848200" y="4927126"/>
            <a:ext cx="8103815" cy="3363083"/>
          </a:xfrm>
          <a:custGeom>
            <a:avLst/>
            <a:gdLst/>
            <a:ahLst/>
            <a:cxnLst/>
            <a:rect l="l" t="t" r="r" b="b"/>
            <a:pathLst>
              <a:path w="8103815" h="3363083">
                <a:moveTo>
                  <a:pt x="0" y="0"/>
                </a:moveTo>
                <a:lnTo>
                  <a:pt x="8103815" y="0"/>
                </a:lnTo>
                <a:lnTo>
                  <a:pt x="8103815" y="3363084"/>
                </a:lnTo>
                <a:lnTo>
                  <a:pt x="0" y="33630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387892" y="2124960"/>
            <a:ext cx="9512215" cy="1367381"/>
          </a:xfrm>
          <a:custGeom>
            <a:avLst/>
            <a:gdLst/>
            <a:ahLst/>
            <a:cxnLst/>
            <a:rect l="l" t="t" r="r" b="b"/>
            <a:pathLst>
              <a:path w="9512215" h="1367381">
                <a:moveTo>
                  <a:pt x="0" y="0"/>
                </a:moveTo>
                <a:lnTo>
                  <a:pt x="9512216" y="0"/>
                </a:lnTo>
                <a:lnTo>
                  <a:pt x="9512216" y="1367381"/>
                </a:lnTo>
                <a:lnTo>
                  <a:pt x="0" y="13673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847853" y="4860451"/>
            <a:ext cx="6791193" cy="610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neutrino density matrix at detector: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041349" y="6021508"/>
            <a:ext cx="1102651" cy="610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72811" y="2699017"/>
            <a:ext cx="16342378" cy="5413413"/>
          </a:xfrm>
          <a:custGeom>
            <a:avLst/>
            <a:gdLst/>
            <a:ahLst/>
            <a:cxnLst/>
            <a:rect l="l" t="t" r="r" b="b"/>
            <a:pathLst>
              <a:path w="16342378" h="5413413">
                <a:moveTo>
                  <a:pt x="0" y="0"/>
                </a:moveTo>
                <a:lnTo>
                  <a:pt x="16342378" y="0"/>
                </a:lnTo>
                <a:lnTo>
                  <a:pt x="16342378" y="5413412"/>
                </a:lnTo>
                <a:lnTo>
                  <a:pt x="0" y="541341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55048" y="1816322"/>
            <a:ext cx="16177903" cy="7291725"/>
          </a:xfrm>
          <a:custGeom>
            <a:avLst/>
            <a:gdLst/>
            <a:ahLst/>
            <a:cxnLst/>
            <a:rect l="l" t="t" r="r" b="b"/>
            <a:pathLst>
              <a:path w="16177903" h="7291725">
                <a:moveTo>
                  <a:pt x="0" y="0"/>
                </a:moveTo>
                <a:lnTo>
                  <a:pt x="16177904" y="0"/>
                </a:lnTo>
                <a:lnTo>
                  <a:pt x="16177904" y="7291725"/>
                </a:lnTo>
                <a:lnTo>
                  <a:pt x="0" y="72917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0" b="-190"/>
            </a:stretch>
          </a:blipFill>
        </p:spPr>
      </p:sp>
      <p:sp>
        <p:nvSpPr>
          <p:cNvPr id="9" name="TextBox 10"/>
          <p:cNvSpPr txBox="1"/>
          <p:nvPr/>
        </p:nvSpPr>
        <p:spPr>
          <a:xfrm>
            <a:off x="1383030" y="9107805"/>
            <a:ext cx="9728200" cy="7175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/>
              </a:rPr>
              <a:t>CL, O’Hare, et al., [2404.03690]</a:t>
            </a:r>
            <a:endParaRPr lang="en-US" sz="2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  <a:hlinkClick r:id="rId3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4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4" action="ppaction://hlinkfile"/>
              </a:rPr>
              <a:t>+ see Samuele Torelli’s thesis for benchamrk performances and simulations</a:t>
            </a:r>
            <a:endParaRPr lang="en-US" sz="24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287629" y="651357"/>
            <a:ext cx="9712742" cy="8984286"/>
          </a:xfrm>
          <a:custGeom>
            <a:avLst/>
            <a:gdLst/>
            <a:ahLst/>
            <a:cxnLst/>
            <a:rect l="l" t="t" r="r" b="b"/>
            <a:pathLst>
              <a:path w="9712742" h="8984286">
                <a:moveTo>
                  <a:pt x="0" y="0"/>
                </a:moveTo>
                <a:lnTo>
                  <a:pt x="9712742" y="0"/>
                </a:lnTo>
                <a:lnTo>
                  <a:pt x="9712742" y="8984286"/>
                </a:lnTo>
                <a:lnTo>
                  <a:pt x="0" y="8984286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286120" y="649961"/>
            <a:ext cx="9715761" cy="8987079"/>
          </a:xfrm>
          <a:custGeom>
            <a:avLst/>
            <a:gdLst/>
            <a:ahLst/>
            <a:cxnLst/>
            <a:rect l="l" t="t" r="r" b="b"/>
            <a:pathLst>
              <a:path w="9715761" h="8987079">
                <a:moveTo>
                  <a:pt x="0" y="0"/>
                </a:moveTo>
                <a:lnTo>
                  <a:pt x="9715760" y="0"/>
                </a:lnTo>
                <a:lnTo>
                  <a:pt x="9715760" y="8987078"/>
                </a:lnTo>
                <a:lnTo>
                  <a:pt x="0" y="8987078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57319" y="2460687"/>
            <a:ext cx="16573361" cy="5365626"/>
          </a:xfrm>
          <a:custGeom>
            <a:avLst/>
            <a:gdLst/>
            <a:ahLst/>
            <a:cxnLst/>
            <a:rect l="l" t="t" r="r" b="b"/>
            <a:pathLst>
              <a:path w="16573361" h="5365626">
                <a:moveTo>
                  <a:pt x="0" y="0"/>
                </a:moveTo>
                <a:lnTo>
                  <a:pt x="16573362" y="0"/>
                </a:lnTo>
                <a:lnTo>
                  <a:pt x="16573362" y="5365626"/>
                </a:lnTo>
                <a:lnTo>
                  <a:pt x="0" y="5365626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724041" y="-10502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200" y="1104900"/>
            <a:ext cx="8667750" cy="42779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0800" y="5522595"/>
            <a:ext cx="9043670" cy="4463415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900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1969929" y="2876185"/>
            <a:ext cx="5056489" cy="2295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8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This is the same neutrino flux that made the first ever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358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measurement possible with the COHERENT experiment at Oak Ridge labs!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2570" y="3238500"/>
            <a:ext cx="1619885" cy="572135"/>
          </a:xfrm>
          <a:prstGeom prst="rect">
            <a:avLst/>
          </a:prstGeom>
        </p:spPr>
      </p:pic>
      <p:sp>
        <p:nvSpPr>
          <p:cNvPr id="7" name="Freeform 7"/>
          <p:cNvSpPr/>
          <p:nvPr/>
        </p:nvSpPr>
        <p:spPr>
          <a:xfrm>
            <a:off x="2017235" y="627012"/>
            <a:ext cx="9124218" cy="9032976"/>
          </a:xfrm>
          <a:custGeom>
            <a:avLst/>
            <a:gdLst/>
            <a:ahLst/>
            <a:cxnLst/>
            <a:rect l="l" t="t" r="r" b="b"/>
            <a:pathLst>
              <a:path w="9124218" h="9032976">
                <a:moveTo>
                  <a:pt x="0" y="0"/>
                </a:moveTo>
                <a:lnTo>
                  <a:pt x="9124219" y="0"/>
                </a:lnTo>
                <a:lnTo>
                  <a:pt x="9124219" y="9032976"/>
                </a:lnTo>
                <a:lnTo>
                  <a:pt x="0" y="90329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7563896" y="9704563"/>
            <a:ext cx="305428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7848808" y="8039386"/>
            <a:ext cx="5915603" cy="1127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≈ effective 4-fermion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interaction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with free parameters       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76400" y="4229100"/>
            <a:ext cx="10524490" cy="4772025"/>
            <a:chOff x="2640" y="6660"/>
            <a:chExt cx="16574" cy="7515"/>
          </a:xfrm>
        </p:grpSpPr>
        <p:sp>
          <p:nvSpPr>
            <p:cNvPr id="20" name="TextBox 6"/>
            <p:cNvSpPr txBox="1"/>
            <p:nvPr/>
          </p:nvSpPr>
          <p:spPr>
            <a:xfrm>
              <a:off x="2640" y="6660"/>
              <a:ext cx="16575" cy="16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p>
              <a:pPr algn="ctr">
                <a:lnSpc>
                  <a:spcPts val="4115"/>
                </a:lnSpc>
              </a:pPr>
              <a:r>
                <a:rPr lang="en-US" sz="3000" i="1" spc="-38">
                  <a:solidFill>
                    <a:srgbClr val="009688"/>
                  </a:solidFill>
                  <a:latin typeface="Times New Roman" panose="02020603050405020304" charset="0"/>
                  <a:ea typeface="CMU Serif" charset="0"/>
                  <a:cs typeface="Arapey Bold Italics"/>
                  <a:sym typeface="Arapey Bold Italics"/>
                </a:rPr>
                <a:t>Light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 </a:t>
              </a:r>
              <a:endParaRPr lang="en-US" sz="3000" spc="-38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endParaRPr>
            </a:p>
            <a:p>
              <a:pPr algn="ctr">
                <a:lnSpc>
                  <a:spcPts val="4115"/>
                </a:lnSpc>
              </a:pP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if mass </a:t>
              </a:r>
              <a:r>
                <a:rPr lang="en-US" sz="3000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 Italics"/>
                  <a:sym typeface="Arapey Italics"/>
                </a:rPr>
                <a:t>≲ 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q</a:t>
              </a: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  <p:sp>
          <p:nvSpPr>
            <p:cNvPr id="21" name="Freeform 8"/>
            <p:cNvSpPr/>
            <p:nvPr/>
          </p:nvSpPr>
          <p:spPr>
            <a:xfrm>
              <a:off x="8715" y="8785"/>
              <a:ext cx="4331" cy="5391"/>
            </a:xfrm>
            <a:custGeom>
              <a:avLst/>
              <a:gdLst/>
              <a:ahLst/>
              <a:cxnLst/>
              <a:rect l="l" t="t" r="r" b="b"/>
              <a:pathLst>
                <a:path w="2750013" h="3423486">
                  <a:moveTo>
                    <a:pt x="0" y="0"/>
                  </a:moveTo>
                  <a:lnTo>
                    <a:pt x="2750014" y="0"/>
                  </a:lnTo>
                  <a:lnTo>
                    <a:pt x="2750014" y="3423485"/>
                  </a:lnTo>
                  <a:lnTo>
                    <a:pt x="0" y="34234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/>
              <a:stretch>
                <a:fillRect l="-75036" t="-15968" r="-72905" b="-141852"/>
              </a:stretch>
            </a:blipFill>
          </p:spPr>
        </p:sp>
      </p:grpSp>
      <p:grpSp>
        <p:nvGrpSpPr>
          <p:cNvPr id="2" name="Group 2"/>
          <p:cNvGrpSpPr/>
          <p:nvPr/>
        </p:nvGrpSpPr>
        <p:grpSpPr>
          <a:xfrm rot="0">
            <a:off x="-4104281" y="-7454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6" name="Freeform 6"/>
          <p:cNvSpPr/>
          <p:nvPr/>
        </p:nvSpPr>
        <p:spPr>
          <a:xfrm>
            <a:off x="12496887" y="8724958"/>
            <a:ext cx="646171" cy="505642"/>
          </a:xfrm>
          <a:custGeom>
            <a:avLst/>
            <a:gdLst/>
            <a:ahLst/>
            <a:cxnLst/>
            <a:rect l="l" t="t" r="r" b="b"/>
            <a:pathLst>
              <a:path w="646171" h="505642">
                <a:moveTo>
                  <a:pt x="0" y="0"/>
                </a:moveTo>
                <a:lnTo>
                  <a:pt x="646171" y="0"/>
                </a:lnTo>
                <a:lnTo>
                  <a:pt x="646171" y="505642"/>
                </a:lnTo>
                <a:lnTo>
                  <a:pt x="0" y="50564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283870" y="5666893"/>
            <a:ext cx="3170723" cy="2337231"/>
          </a:xfrm>
          <a:custGeom>
            <a:avLst/>
            <a:gdLst/>
            <a:ahLst/>
            <a:cxnLst/>
            <a:rect l="l" t="t" r="r" b="b"/>
            <a:pathLst>
              <a:path w="3170723" h="2337231">
                <a:moveTo>
                  <a:pt x="0" y="0"/>
                </a:moveTo>
                <a:lnTo>
                  <a:pt x="3170723" y="0"/>
                </a:lnTo>
                <a:lnTo>
                  <a:pt x="3170723" y="2337231"/>
                </a:lnTo>
                <a:lnTo>
                  <a:pt x="0" y="23372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4664" t="-14236" r="-22134" b="-143563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797944" y="4305427"/>
            <a:ext cx="2370531" cy="1055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i="1" u="none" strike="noStrike" spc="-38">
                <a:solidFill>
                  <a:srgbClr val="FF3131"/>
                </a:solidFill>
                <a:latin typeface="Times New Roman" panose="02020603050405020304" charset="0"/>
                <a:ea typeface="CMU Serif" charset="0"/>
                <a:cs typeface="Arapey Bold Italics"/>
                <a:sym typeface="Arapey Bold Italics"/>
              </a:rPr>
              <a:t>Heavy</a:t>
            </a:r>
            <a:r>
              <a:rPr lang="en-US" sz="3000" u="none" strike="noStrike" spc="-38">
                <a:solidFill>
                  <a:srgbClr val="212121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</a:t>
            </a:r>
            <a:endParaRPr lang="en-US" sz="3000" u="none" strike="noStrike" spc="-38">
              <a:solidFill>
                <a:srgbClr val="212121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u="none" strike="noStrike" spc="-38">
                <a:solidFill>
                  <a:srgbClr val="212121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if mass &gt;&gt; q</a:t>
            </a:r>
            <a:endParaRPr lang="en-US" sz="3000" u="none" strike="noStrike" spc="-38">
              <a:solidFill>
                <a:srgbClr val="212121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8991661" y="9242225"/>
            <a:ext cx="3924538" cy="449751"/>
          </a:xfrm>
          <a:custGeom>
            <a:avLst/>
            <a:gdLst/>
            <a:ahLst/>
            <a:cxnLst/>
            <a:rect l="l" t="t" r="r" b="b"/>
            <a:pathLst>
              <a:path w="3924538" h="449751">
                <a:moveTo>
                  <a:pt x="0" y="0"/>
                </a:moveTo>
                <a:lnTo>
                  <a:pt x="3924538" y="0"/>
                </a:lnTo>
                <a:lnTo>
                  <a:pt x="3924538" y="449751"/>
                </a:lnTo>
                <a:lnTo>
                  <a:pt x="0" y="44975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TextBox 7"/>
          <p:cNvSpPr txBox="1"/>
          <p:nvPr/>
        </p:nvSpPr>
        <p:spPr>
          <a:xfrm>
            <a:off x="5021580" y="3218815"/>
            <a:ext cx="8366760" cy="628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Let us add a new vector mediator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866903" y="2316144"/>
            <a:ext cx="12554193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5"/>
              </a:lnSpc>
            </a:pPr>
            <a:r>
              <a:rPr lang="en-US" sz="4400" i="1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Non-Standard Interactions</a:t>
            </a:r>
            <a:endParaRPr lang="en-US" sz="4400" i="1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grpSp>
        <p:nvGrpSpPr>
          <p:cNvPr id="12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5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5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6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2707005" y="908685"/>
            <a:ext cx="8563610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Solar Neutrinos bSM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 rot="0">
            <a:off x="8684895" y="4250690"/>
            <a:ext cx="4521200" cy="5600065"/>
            <a:chOff x="0" y="0"/>
            <a:chExt cx="1190777" cy="1288398"/>
          </a:xfrm>
        </p:grpSpPr>
        <p:sp>
          <p:nvSpPr>
            <p:cNvPr id="12" name="Freeform 6"/>
            <p:cNvSpPr/>
            <p:nvPr/>
          </p:nvSpPr>
          <p:spPr>
            <a:xfrm>
              <a:off x="0" y="0"/>
              <a:ext cx="1190777" cy="1288398"/>
            </a:xfrm>
            <a:custGeom>
              <a:avLst/>
              <a:gdLst/>
              <a:ahLst/>
              <a:cxnLst/>
              <a:rect l="l" t="t" r="r" b="b"/>
              <a:pathLst>
                <a:path w="1190777" h="1288398">
                  <a:moveTo>
                    <a:pt x="0" y="0"/>
                  </a:moveTo>
                  <a:lnTo>
                    <a:pt x="1190777" y="0"/>
                  </a:lnTo>
                  <a:lnTo>
                    <a:pt x="1190777" y="1288398"/>
                  </a:lnTo>
                  <a:lnTo>
                    <a:pt x="0" y="1288398"/>
                  </a:lnTo>
                  <a:close/>
                </a:path>
              </a:pathLst>
            </a:custGeom>
            <a:solidFill>
              <a:srgbClr val="FFDA56">
                <a:alpha val="77647"/>
              </a:srgbClr>
            </a:solidFill>
          </p:spPr>
        </p:sp>
        <p:sp>
          <p:nvSpPr>
            <p:cNvPr id="11" name="TextBox 7"/>
            <p:cNvSpPr txBox="1"/>
            <p:nvPr/>
          </p:nvSpPr>
          <p:spPr>
            <a:xfrm>
              <a:off x="0" y="28575"/>
              <a:ext cx="1190777" cy="1259823"/>
            </a:xfrm>
            <a:prstGeom prst="rect">
              <a:avLst/>
            </a:prstGeom>
          </p:spPr>
          <p:txBody>
            <a:bodyPr lIns="50800" tIns="50800" rIns="50800" bIns="50800" rtlCol="0" anchor="ctr"/>
            <a:p>
              <a:pPr algn="ctr">
                <a:lnSpc>
                  <a:spcPts val="279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7848808" y="8039386"/>
            <a:ext cx="5915603" cy="1127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≈ effective 4-fermion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interaction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with free parameters       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-4104005" y="-190500"/>
            <a:ext cx="22392005" cy="10589895"/>
          </a:xfrm>
          <a:custGeom>
            <a:avLst/>
            <a:gdLst/>
            <a:ahLst/>
            <a:cxnLst/>
            <a:rect l="l" t="t" r="r" b="b"/>
            <a:pathLst>
              <a:path w="29856374" h="14120214">
                <a:moveTo>
                  <a:pt x="0" y="0"/>
                </a:moveTo>
                <a:lnTo>
                  <a:pt x="29856374" y="0"/>
                </a:lnTo>
                <a:lnTo>
                  <a:pt x="29856374" y="14120214"/>
                </a:lnTo>
                <a:lnTo>
                  <a:pt x="0" y="14120214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alphaModFix amt="4000"/>
            </a:blip>
            <a:stretch>
              <a:fillRect t="-25615" b="-25566"/>
            </a:stretch>
          </a:blipFill>
        </p:spPr>
      </p:sp>
      <p:sp>
        <p:nvSpPr>
          <p:cNvPr id="4" name="Freeform 4"/>
          <p:cNvSpPr/>
          <p:nvPr/>
        </p:nvSpPr>
        <p:spPr>
          <a:xfrm rot="10800000">
            <a:off x="-83820" y="-745490"/>
            <a:ext cx="203200" cy="11231880"/>
          </a:xfrm>
          <a:custGeom>
            <a:avLst/>
            <a:gdLst/>
            <a:ahLst/>
            <a:cxnLst/>
            <a:rect l="l" t="t" r="r" b="b"/>
            <a:pathLst>
              <a:path w="270885" h="14975672">
                <a:moveTo>
                  <a:pt x="0" y="0"/>
                </a:moveTo>
                <a:lnTo>
                  <a:pt x="270885" y="0"/>
                </a:lnTo>
                <a:lnTo>
                  <a:pt x="270885" y="14975672"/>
                </a:lnTo>
                <a:lnTo>
                  <a:pt x="0" y="14975672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alphaModFix amt="4000"/>
            </a:blip>
            <a:stretch>
              <a:fillRect l="-11273864" t="-37732" b="-9367"/>
            </a:stretch>
          </a:blipFill>
          <a:ln cap="sq">
            <a:noFill/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>
            <a:off x="12496887" y="8724958"/>
            <a:ext cx="646171" cy="505642"/>
          </a:xfrm>
          <a:custGeom>
            <a:avLst/>
            <a:gdLst/>
            <a:ahLst/>
            <a:cxnLst/>
            <a:rect l="l" t="t" r="r" b="b"/>
            <a:pathLst>
              <a:path w="646171" h="505642">
                <a:moveTo>
                  <a:pt x="0" y="0"/>
                </a:moveTo>
                <a:lnTo>
                  <a:pt x="646171" y="0"/>
                </a:lnTo>
                <a:lnTo>
                  <a:pt x="646171" y="505642"/>
                </a:lnTo>
                <a:lnTo>
                  <a:pt x="0" y="5056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283870" y="5666893"/>
            <a:ext cx="3170723" cy="2337231"/>
          </a:xfrm>
          <a:custGeom>
            <a:avLst/>
            <a:gdLst/>
            <a:ahLst/>
            <a:cxnLst/>
            <a:rect l="l" t="t" r="r" b="b"/>
            <a:pathLst>
              <a:path w="3170723" h="2337231">
                <a:moveTo>
                  <a:pt x="0" y="0"/>
                </a:moveTo>
                <a:lnTo>
                  <a:pt x="3170723" y="0"/>
                </a:lnTo>
                <a:lnTo>
                  <a:pt x="3170723" y="2337231"/>
                </a:lnTo>
                <a:lnTo>
                  <a:pt x="0" y="23372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664" t="-14236" r="-22134" b="-143563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797944" y="4305427"/>
            <a:ext cx="2370531" cy="1055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i="1" u="none" strike="noStrike" spc="-38">
                <a:solidFill>
                  <a:srgbClr val="FF3131"/>
                </a:solidFill>
                <a:latin typeface="Times New Roman" panose="02020603050405020304" charset="0"/>
                <a:ea typeface="CMU Serif" charset="0"/>
                <a:cs typeface="Arapey Bold Italics"/>
                <a:sym typeface="Arapey Bold Italics"/>
              </a:rPr>
              <a:t>Heavy</a:t>
            </a:r>
            <a:r>
              <a:rPr lang="en-US" sz="3000" u="none" strike="noStrike" spc="-38">
                <a:solidFill>
                  <a:srgbClr val="212121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</a:t>
            </a:r>
            <a:endParaRPr lang="en-US" sz="3000" u="none" strike="noStrike" spc="-38">
              <a:solidFill>
                <a:srgbClr val="212121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u="none" strike="noStrike" spc="-38">
                <a:solidFill>
                  <a:srgbClr val="212121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if mass &gt;&gt; q</a:t>
            </a:r>
            <a:endParaRPr lang="en-US" sz="3000" u="none" strike="noStrike" spc="-38">
              <a:solidFill>
                <a:srgbClr val="212121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8991661" y="9242225"/>
            <a:ext cx="3924538" cy="449751"/>
          </a:xfrm>
          <a:custGeom>
            <a:avLst/>
            <a:gdLst/>
            <a:ahLst/>
            <a:cxnLst/>
            <a:rect l="l" t="t" r="r" b="b"/>
            <a:pathLst>
              <a:path w="3924538" h="449751">
                <a:moveTo>
                  <a:pt x="0" y="0"/>
                </a:moveTo>
                <a:lnTo>
                  <a:pt x="3924538" y="0"/>
                </a:lnTo>
                <a:lnTo>
                  <a:pt x="3924538" y="449751"/>
                </a:lnTo>
                <a:lnTo>
                  <a:pt x="0" y="4497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3" name="TextBox 7"/>
          <p:cNvSpPr txBox="1"/>
          <p:nvPr/>
        </p:nvSpPr>
        <p:spPr>
          <a:xfrm>
            <a:off x="5021580" y="3218815"/>
            <a:ext cx="8366760" cy="628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Let us add a new vector mediator</a:t>
            </a:r>
            <a:endParaRPr lang="en-US" sz="3600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866903" y="2316144"/>
            <a:ext cx="12554193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5"/>
              </a:lnSpc>
            </a:pPr>
            <a:r>
              <a:rPr lang="en-US" sz="4400" i="1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Non-Standard Interactions</a:t>
            </a:r>
            <a:endParaRPr lang="en-US" sz="4400" i="1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1676400" y="4229100"/>
            <a:ext cx="10525125" cy="1055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4115"/>
              </a:lnSpc>
            </a:pPr>
            <a:r>
              <a:rPr lang="en-US" sz="3000" i="1" spc="-38">
                <a:solidFill>
                  <a:srgbClr val="009688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 Bold Italics"/>
                <a:sym typeface="Arapey Bold Italics"/>
              </a:rPr>
              <a:t>Light</a:t>
            </a:r>
            <a:r>
              <a:rPr lang="en-US" sz="3000" spc="-38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</a:t>
            </a:r>
            <a:endParaRPr lang="en-US" sz="3000" spc="-38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algn="ctr">
              <a:lnSpc>
                <a:spcPts val="4115"/>
              </a:lnSpc>
            </a:pPr>
            <a:r>
              <a:rPr lang="en-US" sz="3000" spc="-38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if mass </a:t>
            </a:r>
            <a:r>
              <a:rPr lang="en-US" sz="300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 Italics"/>
                <a:sym typeface="Arapey Italics"/>
              </a:rPr>
              <a:t>≲ </a:t>
            </a:r>
            <a:r>
              <a:rPr lang="en-US" sz="3000" spc="-38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q</a:t>
            </a:r>
            <a:endParaRPr lang="en-US" sz="3000" spc="-38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21" name="Freeform 8"/>
          <p:cNvSpPr/>
          <p:nvPr/>
        </p:nvSpPr>
        <p:spPr>
          <a:xfrm>
            <a:off x="5534025" y="5578475"/>
            <a:ext cx="2750185" cy="3423285"/>
          </a:xfrm>
          <a:custGeom>
            <a:avLst/>
            <a:gdLst/>
            <a:ahLst/>
            <a:cxnLst/>
            <a:rect l="l" t="t" r="r" b="b"/>
            <a:pathLst>
              <a:path w="2750013" h="3423486">
                <a:moveTo>
                  <a:pt x="0" y="0"/>
                </a:moveTo>
                <a:lnTo>
                  <a:pt x="2750014" y="0"/>
                </a:lnTo>
                <a:lnTo>
                  <a:pt x="2750014" y="3423485"/>
                </a:lnTo>
                <a:lnTo>
                  <a:pt x="0" y="342348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50000"/>
            </a:blip>
            <a:stretch>
              <a:fillRect l="-75036" t="-15968" r="-72905" b="-141852"/>
            </a:stretch>
          </a:blipFill>
        </p:spPr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7827560" y="1325183"/>
            <a:ext cx="7986022" cy="7636634"/>
          </a:xfrm>
          <a:custGeom>
            <a:avLst/>
            <a:gdLst/>
            <a:ahLst/>
            <a:cxnLst/>
            <a:rect l="l" t="t" r="r" b="b"/>
            <a:pathLst>
              <a:path w="7986022" h="7636634">
                <a:moveTo>
                  <a:pt x="0" y="0"/>
                </a:moveTo>
                <a:lnTo>
                  <a:pt x="7986023" y="0"/>
                </a:lnTo>
                <a:lnTo>
                  <a:pt x="7986023" y="7636634"/>
                </a:lnTo>
                <a:lnTo>
                  <a:pt x="0" y="76366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752600" y="3340100"/>
            <a:ext cx="5433060" cy="3141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Suppression or enhancement of number of events!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900"/>
              </a:lnSpc>
              <a:spcBef>
                <a:spcPct val="0"/>
              </a:spcBef>
            </a:pPr>
            <a:endParaRPr sz="36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Hard to discriminate from SM in the region [-0.5, 0.5]...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13487400" y="9029700"/>
            <a:ext cx="39579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/>
              </a:rPr>
              <a:t>Chandra Shekar, CL, et al., [2506.09322]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796039" y="1118276"/>
            <a:ext cx="8811934" cy="8140024"/>
          </a:xfrm>
          <a:custGeom>
            <a:avLst/>
            <a:gdLst/>
            <a:ahLst/>
            <a:cxnLst/>
            <a:rect l="l" t="t" r="r" b="b"/>
            <a:pathLst>
              <a:path w="8811934" h="8140024">
                <a:moveTo>
                  <a:pt x="0" y="0"/>
                </a:moveTo>
                <a:lnTo>
                  <a:pt x="8811934" y="0"/>
                </a:lnTo>
                <a:lnTo>
                  <a:pt x="8811934" y="8140024"/>
                </a:lnTo>
                <a:lnTo>
                  <a:pt x="0" y="81400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1400" y="3162300"/>
            <a:ext cx="6543040" cy="35902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6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Differences in shape here; these are not present for the total event rate...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600"/>
              </a:lnSpc>
              <a:spcBef>
                <a:spcPct val="0"/>
              </a:spcBef>
            </a:pPr>
            <a:endParaRPr sz="3600">
              <a:latin typeface="Times New Roman" panose="02020603050405020304" charset="0"/>
              <a:ea typeface="CMU Serif" charset="0"/>
            </a:endParaRPr>
          </a:p>
          <a:p>
            <a:pPr algn="l">
              <a:lnSpc>
                <a:spcPts val="5600"/>
              </a:lnSpc>
              <a:spcBef>
                <a:spcPct val="0"/>
              </a:spcBef>
            </a:pPr>
            <a:r>
              <a:rPr lang="en-US" sz="3600" i="1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Direction can help us disentangle</a:t>
            </a:r>
            <a:endParaRPr lang="en-US" sz="3600" i="1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  <a:p>
            <a:pPr algn="l">
              <a:lnSpc>
                <a:spcPts val="5600"/>
              </a:lnSpc>
              <a:spcBef>
                <a:spcPct val="0"/>
              </a:spcBef>
            </a:pPr>
            <a:r>
              <a:rPr lang="en-US" sz="3600" i="1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SM and NSI effects!</a:t>
            </a:r>
            <a:endParaRPr lang="en-US" sz="3600" i="1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6324600" y="9254490"/>
            <a:ext cx="39579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/>
              </a:rPr>
              <a:t>Chandra Shekar, CL, et al., [2506.09322]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  <a:extLst>
      <a:ext uri="{D81B5157-A7B6-4480-A006-42BB1BC3E7BB}">
        <wpsdc:hlinkScheme xmlns:wpsdc="http://www.wps.cn/officeDocument/2017/drawingmlCustomData" underline="false"/>
      </a:ext>
    </a:extLst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3772</Words>
  <Application>WPS Presentation</Application>
  <PresentationFormat>On-screen Show (4:3)</PresentationFormat>
  <Paragraphs>315</Paragraphs>
  <Slides>54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76" baseType="lpstr">
      <vt:lpstr>Arial</vt:lpstr>
      <vt:lpstr>SimSun</vt:lpstr>
      <vt:lpstr>Wingdings</vt:lpstr>
      <vt:lpstr>Times New Roman</vt:lpstr>
      <vt:lpstr>CMU Serif</vt:lpstr>
      <vt:lpstr>Comfortaa Light</vt:lpstr>
      <vt:lpstr>CMU Serif</vt:lpstr>
      <vt:lpstr>Bogart</vt:lpstr>
      <vt:lpstr>Microsoft YaHei</vt:lpstr>
      <vt:lpstr>Droid Sans Fallback</vt:lpstr>
      <vt:lpstr>Arial Unicode MS</vt:lpstr>
      <vt:lpstr>Calibri</vt:lpstr>
      <vt:lpstr>Trebuchet MS</vt:lpstr>
      <vt:lpstr>CMU Serif Italics</vt:lpstr>
      <vt:lpstr>Arapey Bold Italics</vt:lpstr>
      <vt:lpstr>Arapey</vt:lpstr>
      <vt:lpstr>Arapey Italics</vt:lpstr>
      <vt:lpstr>DejaVu Math TeX Gyre</vt:lpstr>
      <vt:lpstr>Asana Math</vt:lpstr>
      <vt:lpstr>OpenSymbol</vt:lpstr>
      <vt:lpstr>Arial Black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CPPC MEETING 2025</dc:title>
  <dc:creator/>
  <cp:lastModifiedBy>chiara</cp:lastModifiedBy>
  <cp:revision>9</cp:revision>
  <dcterms:created xsi:type="dcterms:W3CDTF">2026-02-26T00:36:37Z</dcterms:created>
  <dcterms:modified xsi:type="dcterms:W3CDTF">2026-02-26T00:36:37Z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1033-11.1.0.11723</vt:lpwstr>
  </property>
</Properties>
</file>