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3429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6858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10287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13716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7145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20574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24003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2743200" algn="ctr" defTabSz="82296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00100" latinLnBrk="0">
      <a:defRPr sz="3000">
        <a:latin typeface="Lucida Grande"/>
        <a:ea typeface="Lucida Grande"/>
        <a:cs typeface="Lucida Grande"/>
        <a:sym typeface="Lucida Grande"/>
      </a:defRPr>
    </a:lvl1pPr>
    <a:lvl2pPr indent="228600" defTabSz="800100" latinLnBrk="0">
      <a:defRPr sz="3000">
        <a:latin typeface="Lucida Grande"/>
        <a:ea typeface="Lucida Grande"/>
        <a:cs typeface="Lucida Grande"/>
        <a:sym typeface="Lucida Grande"/>
      </a:defRPr>
    </a:lvl2pPr>
    <a:lvl3pPr indent="457200" defTabSz="800100" latinLnBrk="0">
      <a:defRPr sz="3000">
        <a:latin typeface="Lucida Grande"/>
        <a:ea typeface="Lucida Grande"/>
        <a:cs typeface="Lucida Grande"/>
        <a:sym typeface="Lucida Grande"/>
      </a:defRPr>
    </a:lvl3pPr>
    <a:lvl4pPr indent="685800" defTabSz="800100" latinLnBrk="0">
      <a:defRPr sz="3000">
        <a:latin typeface="Lucida Grande"/>
        <a:ea typeface="Lucida Grande"/>
        <a:cs typeface="Lucida Grande"/>
        <a:sym typeface="Lucida Grande"/>
      </a:defRPr>
    </a:lvl4pPr>
    <a:lvl5pPr indent="914400" defTabSz="800100" latinLnBrk="0">
      <a:defRPr sz="3000">
        <a:latin typeface="Lucida Grande"/>
        <a:ea typeface="Lucida Grande"/>
        <a:cs typeface="Lucida Grande"/>
        <a:sym typeface="Lucida Grande"/>
      </a:defRPr>
    </a:lvl5pPr>
    <a:lvl6pPr indent="1143000" defTabSz="800100" latinLnBrk="0">
      <a:defRPr sz="3000">
        <a:latin typeface="Lucida Grande"/>
        <a:ea typeface="Lucida Grande"/>
        <a:cs typeface="Lucida Grande"/>
        <a:sym typeface="Lucida Grande"/>
      </a:defRPr>
    </a:lvl6pPr>
    <a:lvl7pPr indent="1371600" defTabSz="800100" latinLnBrk="0">
      <a:defRPr sz="3000">
        <a:latin typeface="Lucida Grande"/>
        <a:ea typeface="Lucida Grande"/>
        <a:cs typeface="Lucida Grande"/>
        <a:sym typeface="Lucida Grande"/>
      </a:defRPr>
    </a:lvl7pPr>
    <a:lvl8pPr indent="1600200" defTabSz="800100" latinLnBrk="0">
      <a:defRPr sz="3000">
        <a:latin typeface="Lucida Grande"/>
        <a:ea typeface="Lucida Grande"/>
        <a:cs typeface="Lucida Grande"/>
        <a:sym typeface="Lucida Grande"/>
      </a:defRPr>
    </a:lvl8pPr>
    <a:lvl9pPr indent="1828800" defTabSz="800100" latinLnBrk="0">
      <a:defRPr sz="30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2316479" y="6675119"/>
            <a:ext cx="1976410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2251" tIns="52251" rIns="52251" bIns="52251" anchor="ctr"/>
          <a:lstStyle/>
          <a:p>
            <a:pPr algn="l" defTabSz="470262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4" name="Rectangle"/>
          <p:cNvSpPr/>
          <p:nvPr/>
        </p:nvSpPr>
        <p:spPr>
          <a:xfrm>
            <a:off x="2172787" y="6100354"/>
            <a:ext cx="20769946" cy="64008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2251" tIns="52251" rIns="52251" bIns="52251" anchor="ctr"/>
          <a:lstStyle/>
          <a:p>
            <a:pPr>
              <a:defRPr sz="4800"/>
            </a:pPr>
            <a:endParaRPr/>
          </a:p>
        </p:txBody>
      </p:sp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2838993" y="1894114"/>
            <a:ext cx="18575385" cy="4467498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Title Text</a:t>
            </a:r>
          </a:p>
        </p:txBody>
      </p:sp>
      <p:pic>
        <p:nvPicPr>
          <p:cNvPr id="16" name="oxford.png" descr="oxfo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4068" y="114208"/>
            <a:ext cx="3491175" cy="1274449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923829" y="12984480"/>
            <a:ext cx="371407" cy="377503"/>
          </a:xfrm>
          <a:prstGeom prst="rect">
            <a:avLst/>
          </a:prstGeom>
        </p:spPr>
        <p:txBody>
          <a:bodyPr/>
          <a:lstStyle>
            <a:lvl1pPr algn="l">
              <a:defRPr sz="1800" b="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ndard w/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age 00"/>
          <p:cNvSpPr txBox="1"/>
          <p:nvPr/>
        </p:nvSpPr>
        <p:spPr>
          <a:xfrm>
            <a:off x="21588296" y="13163434"/>
            <a:ext cx="2541764" cy="27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marL="182879" lvl="3" algn="r" defTabSz="1828800">
              <a:buClr>
                <a:srgbClr val="929292"/>
              </a:buClr>
              <a:buFont typeface="Arial"/>
              <a:defRPr sz="1800">
                <a:solidFill>
                  <a:srgbClr val="929292"/>
                </a:solidFill>
                <a:uFill>
                  <a:solidFill>
                    <a:srgbClr val="929292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Page </a:t>
            </a:r>
            <a:r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00 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96700" y="13107982"/>
            <a:ext cx="371476" cy="383904"/>
          </a:xfrm>
          <a:prstGeom prst="rect">
            <a:avLst/>
          </a:prstGeom>
        </p:spPr>
        <p:txBody>
          <a:bodyPr/>
          <a:lstStyle>
            <a:lvl1pPr>
              <a:defRPr sz="1800" b="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" name="Title Text"/>
          <p:cNvSpPr txBox="1">
            <a:spLocks noGrp="1"/>
          </p:cNvSpPr>
          <p:nvPr>
            <p:ph type="title"/>
          </p:nvPr>
        </p:nvSpPr>
        <p:spPr>
          <a:xfrm>
            <a:off x="379401" y="93949"/>
            <a:ext cx="23625198" cy="113716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2356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Title Text</a:t>
            </a:r>
          </a:p>
        </p:txBody>
      </p:sp>
      <p:sp>
        <p:nvSpPr>
          <p:cNvPr id="27" name="Meg Savage   |  Transfer of Status Symposium |  18/6/26"/>
          <p:cNvSpPr txBox="1"/>
          <p:nvPr/>
        </p:nvSpPr>
        <p:spPr>
          <a:xfrm>
            <a:off x="1409937" y="13104947"/>
            <a:ext cx="9880604" cy="38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marL="182879" lvl="3" algn="l" defTabSz="1828800">
              <a:buClr>
                <a:srgbClr val="929292"/>
              </a:buClr>
              <a:buFont typeface="Arial"/>
              <a:defRPr sz="1800">
                <a:solidFill>
                  <a:srgbClr val="929292"/>
                </a:solidFill>
                <a:uFill>
                  <a:solidFill>
                    <a:srgbClr val="929292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Meg Savage</a:t>
            </a:r>
            <a:r>
              <a:rPr b="1"/>
              <a:t> </a:t>
            </a:r>
            <a:r>
              <a:t>  |  Transfer of Status Symposium |  18/6/26 </a:t>
            </a:r>
          </a:p>
        </p:txBody>
      </p:sp>
      <p:pic>
        <p:nvPicPr>
          <p:cNvPr id="28" name="5842f8b6a6515b1e0ad75b2c.png" descr="5842f8b6a6515b1e0ad75b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01" y="12914441"/>
            <a:ext cx="2312952" cy="7709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 Blan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2316479" y="2769325"/>
            <a:ext cx="19764105" cy="1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52251" tIns="52251" rIns="52251" bIns="52251" anchor="ctr"/>
          <a:lstStyle/>
          <a:p>
            <a:pPr algn="l" defTabSz="470262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" name="Rectangle"/>
          <p:cNvSpPr/>
          <p:nvPr/>
        </p:nvSpPr>
        <p:spPr>
          <a:xfrm>
            <a:off x="1911530" y="1985553"/>
            <a:ext cx="20613191" cy="13062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2251" tIns="52251" rIns="52251" bIns="52251" anchor="ctr"/>
          <a:lstStyle/>
          <a:p>
            <a:pPr>
              <a:defRPr sz="4800"/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2185850" y="470262"/>
            <a:ext cx="20012299" cy="195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b"/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2185850" y="3265714"/>
            <a:ext cx="20012299" cy="923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72504" y="12971417"/>
            <a:ext cx="343162" cy="339910"/>
          </a:xfrm>
          <a:prstGeom prst="rect">
            <a:avLst/>
          </a:prstGeom>
          <a:ln w="12700">
            <a:miter lim="400000"/>
          </a:ln>
        </p:spPr>
        <p:txBody>
          <a:bodyPr wrap="none" lIns="52251" tIns="52251" rIns="52251" bIns="52251">
            <a:spAutoFit/>
          </a:bodyPr>
          <a:lstStyle>
            <a:lvl1pPr algn="r">
              <a:defRPr sz="1600" b="1">
                <a:solidFill>
                  <a:srgbClr val="92929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2286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4572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6858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9144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11430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13716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16002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1828800" algn="l" defTabSz="82296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FFFFFF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355600" marR="0" indent="-3556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1pPr>
      <a:lvl2pPr marL="7493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2pPr>
      <a:lvl3pPr marL="11938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3pPr>
      <a:lvl4pPr marL="16383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4pPr>
      <a:lvl5pPr marL="20828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5pPr>
      <a:lvl6pPr marL="25273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29718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34163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3860800" marR="0" indent="-304800" algn="l" defTabSz="822960" rtl="0" latinLnBrk="0">
        <a:lnSpc>
          <a:spcPct val="100000"/>
        </a:lnSpc>
        <a:spcBef>
          <a:spcPts val="6700"/>
        </a:spcBef>
        <a:spcAft>
          <a:spcPts val="0"/>
        </a:spcAft>
        <a:buClr>
          <a:srgbClr val="091739"/>
        </a:buClr>
        <a:buSzPct val="100000"/>
        <a:buFontTx/>
        <a:buChar char="&gt;"/>
        <a:tabLst/>
        <a:defRPr sz="28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296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2019-10-08 FF&gt;&gt; long.jpeg" descr="2019-10-08 FF&gt;&gt; long.jpeg"/>
          <p:cNvPicPr>
            <a:picLocks noChangeAspect="1"/>
          </p:cNvPicPr>
          <p:nvPr/>
        </p:nvPicPr>
        <p:blipFill>
          <a:blip r:embed="rId2"/>
          <a:srcRect l="2117" t="7196"/>
          <a:stretch>
            <a:fillRect/>
          </a:stretch>
        </p:blipFill>
        <p:spPr>
          <a:xfrm>
            <a:off x="-1048082" y="-60790"/>
            <a:ext cx="25833387" cy="15343002"/>
          </a:xfrm>
          <a:prstGeom prst="rect">
            <a:avLst/>
          </a:prstGeom>
          <a:ln w="12700">
            <a:miter lim="400000"/>
          </a:ln>
          <a:effectLst>
            <a:outerShdw blurRad="101600" dist="25400" dir="5400000" rotWithShape="0">
              <a:srgbClr val="000000">
                <a:alpha val="75000"/>
              </a:srgbClr>
            </a:outerShdw>
          </a:effectLst>
        </p:spPr>
      </p:pic>
      <p:sp>
        <p:nvSpPr>
          <p:cNvPr id="52" name="18/6/26  |  Transfer of Status Symposium"/>
          <p:cNvSpPr txBox="1"/>
          <p:nvPr/>
        </p:nvSpPr>
        <p:spPr>
          <a:xfrm>
            <a:off x="6579348" y="12945438"/>
            <a:ext cx="11225305" cy="498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825500">
              <a:defRPr sz="2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18/6/26  |  Transfer of Status Symposium  </a:t>
            </a:r>
          </a:p>
        </p:txBody>
      </p:sp>
      <p:sp>
        <p:nvSpPr>
          <p:cNvPr id="53" name="Meg Savage…"/>
          <p:cNvSpPr txBox="1"/>
          <p:nvPr/>
        </p:nvSpPr>
        <p:spPr>
          <a:xfrm>
            <a:off x="861273" y="10717470"/>
            <a:ext cx="17908454" cy="1586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825500">
              <a:spcBef>
                <a:spcPts val="1300"/>
              </a:spcBef>
              <a:defRPr sz="5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Meg Savage</a:t>
            </a:r>
          </a:p>
          <a:p>
            <a:pPr algn="l" defTabSz="825500">
              <a:defRPr sz="3600" i="1">
                <a:solidFill>
                  <a:srgbClr val="FFFFFF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John Adams Institute, University of Oxford</a:t>
            </a:r>
          </a:p>
        </p:txBody>
      </p:sp>
      <p:sp>
        <p:nvSpPr>
          <p:cNvPr id="54" name="Temperature Effects in Plasma-Wakefield Accelerators"/>
          <p:cNvSpPr txBox="1"/>
          <p:nvPr/>
        </p:nvSpPr>
        <p:spPr>
          <a:xfrm>
            <a:off x="1042734" y="1024922"/>
            <a:ext cx="22298532" cy="279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2438338">
              <a:lnSpc>
                <a:spcPct val="80000"/>
              </a:lnSpc>
              <a:spcBef>
                <a:spcPts val="2000"/>
              </a:spcBef>
              <a:defRPr sz="90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Temperature Effects in Plasma-Wakefield Accelerators</a:t>
            </a:r>
          </a:p>
        </p:txBody>
      </p:sp>
      <p:pic>
        <p:nvPicPr>
          <p:cNvPr id="55" name="oxford.png" descr="oxfo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3261" y="10769730"/>
            <a:ext cx="4060880" cy="14824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58" name="What is plasma wakefield acceleration?…"/>
          <p:cNvSpPr txBox="1"/>
          <p:nvPr/>
        </p:nvSpPr>
        <p:spPr>
          <a:xfrm>
            <a:off x="3775731" y="3270895"/>
            <a:ext cx="16832538" cy="6217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2251" tIns="52251" rIns="52251" bIns="52251" anchor="ctr">
            <a:spAutoFit/>
          </a:bodyPr>
          <a:lstStyle/>
          <a:p>
            <a:pPr marL="1024127" indent="-1024127">
              <a:buSzPct val="100000"/>
              <a:buAutoNum type="arabicPeriod"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is plasma wakefield acceleration?</a:t>
            </a:r>
          </a:p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1024127" indent="-1024127">
              <a:buSzPct val="100000"/>
              <a:buAutoNum type="arabicPeriod" startAt="2"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Why do we care about temperature?</a:t>
            </a:r>
          </a:p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1024127" indent="-1024127">
              <a:buSzPct val="100000"/>
              <a:buAutoNum type="arabicPeriod" startAt="3"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FACET-II facility and experiment feasibility</a:t>
            </a:r>
          </a:p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1024127" indent="-1024127">
              <a:buSzPct val="100000"/>
              <a:buAutoNum type="arabicPeriod" startAt="4"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Outlook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61" name="Why Plasma Wakefield Acceleration (PWFA)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Plasma Wakefield Acceleration (PWFA)?</a:t>
            </a:r>
          </a:p>
        </p:txBody>
      </p:sp>
      <p:sp>
        <p:nvSpPr>
          <p:cNvPr id="62" name="Future collider designs are huge and expensive…"/>
          <p:cNvSpPr txBox="1"/>
          <p:nvPr/>
        </p:nvSpPr>
        <p:spPr>
          <a:xfrm>
            <a:off x="836170" y="2521340"/>
            <a:ext cx="13204420" cy="4365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5000">
                <a:uFill>
                  <a:solidFill>
                    <a:srgbClr val="000000"/>
                  </a:solidFill>
                </a:uFill>
              </a:defRPr>
            </a:pPr>
            <a:r>
              <a:t>Future collider designs are huge and expensive  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5000">
                <a:uFill>
                  <a:solidFill>
                    <a:srgbClr val="000000"/>
                  </a:solidFill>
                </a:uFill>
              </a:defRPr>
            </a:pPr>
            <a:r>
              <a:t>RF cavities can only sustain ~100 MV/m before breakdown</a:t>
            </a:r>
          </a:p>
        </p:txBody>
      </p:sp>
      <p:pic>
        <p:nvPicPr>
          <p:cNvPr id="63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4637" y="7561268"/>
            <a:ext cx="4933560" cy="4992763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966" y="2078442"/>
            <a:ext cx="6946901" cy="4635501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How to get around this?…"/>
          <p:cNvSpPr txBox="1"/>
          <p:nvPr/>
        </p:nvSpPr>
        <p:spPr>
          <a:xfrm>
            <a:off x="711326" y="7020969"/>
            <a:ext cx="13454109" cy="1838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2251" tIns="52251" rIns="52251" bIns="52251" anchor="ctr">
            <a:spAutoFit/>
          </a:bodyPr>
          <a:lstStyle/>
          <a:p>
            <a:pPr marR="81279" lvl="2" indent="457200" algn="l" defTabSz="1828800">
              <a:spcBef>
                <a:spcPts val="1800"/>
              </a:spcBef>
              <a:defRPr sz="5000" i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to get around this?</a:t>
            </a:r>
          </a:p>
          <a:p>
            <a:pPr marR="81279" lvl="2" indent="457200" algn="l" defTabSz="1828800">
              <a:spcBef>
                <a:spcPts val="1800"/>
              </a:spcBef>
              <a:defRPr sz="5000">
                <a:uFill>
                  <a:solidFill>
                    <a:srgbClr val="000000"/>
                  </a:solidFill>
                </a:uFill>
              </a:defRPr>
            </a:pPr>
            <a:r>
              <a:t>Use a medium which is already broken down…</a:t>
            </a:r>
          </a:p>
        </p:txBody>
      </p:sp>
      <p:sp>
        <p:nvSpPr>
          <p:cNvPr id="66" name="PLASMA!"/>
          <p:cNvSpPr txBox="1"/>
          <p:nvPr/>
        </p:nvSpPr>
        <p:spPr>
          <a:xfrm>
            <a:off x="747390" y="10381255"/>
            <a:ext cx="3682779" cy="860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marR="81279" lvl="2" indent="457200" algn="l" defTabSz="1828800">
              <a:spcBef>
                <a:spcPts val="1800"/>
              </a:spcBef>
              <a:defRPr sz="5000" b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PLASMA!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3" animBg="1" advAuto="0"/>
      <p:bldP spid="65" grpId="1" animBg="1" advAuto="0"/>
      <p:bldP spid="66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69" name="What is Plasma Wakefield Acceleratio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is Plasma Wakefield Acceleration?</a:t>
            </a:r>
          </a:p>
        </p:txBody>
      </p:sp>
      <p:pic>
        <p:nvPicPr>
          <p:cNvPr id="70" name="example_fig_1_labelled_cropped.png" descr="example_fig_1_labelled_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1585" y="1346525"/>
            <a:ext cx="9546989" cy="5254388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example_fig_2.png" descr="example_fig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585" y="6976660"/>
            <a:ext cx="9546989" cy="5811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387" y="8405798"/>
            <a:ext cx="6354304" cy="423703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3" name="‘Driver’ electron bunch repels plasma electrons  charge separation behind the bunch…"/>
              <p:cNvSpPr txBox="1"/>
              <p:nvPr/>
            </p:nvSpPr>
            <p:spPr>
              <a:xfrm>
                <a:off x="478317" y="1626835"/>
                <a:ext cx="13204419" cy="694804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2251" tIns="52251" rIns="52251" bIns="52251" anchor="ctr">
                <a:spAutoFit/>
              </a:bodyPr>
              <a:lstStyle/>
              <a:p>
                <a:pPr marL="508000" marR="81279" lvl="2" indent="-508000" algn="l" defTabSz="1828800">
                  <a:spcBef>
                    <a:spcPts val="1800"/>
                  </a:spcBef>
                  <a:buClr>
                    <a:srgbClr val="CA9B61"/>
                  </a:buClr>
                  <a:buSzPct val="100000"/>
                  <a:buFont typeface="Arial Black"/>
                  <a:buChar char="&gt;"/>
                  <a:defRPr sz="3600"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t>‘Driver’ electron bunch repels plasma electrons </a:t>
                </a:r>
                <a14:m>
                  <m:oMath xmlns:m="http://schemas.openxmlformats.org/officeDocument/2006/math"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t>charge separation behind the bunch </a:t>
                </a:r>
              </a:p>
              <a:p>
                <a:pPr marL="508000" marR="81279" lvl="2" indent="-508000" algn="l" defTabSz="1828800">
                  <a:spcBef>
                    <a:spcPts val="1800"/>
                  </a:spcBef>
                  <a:buClr>
                    <a:srgbClr val="CA9B61"/>
                  </a:buClr>
                  <a:buSzPct val="100000"/>
                  <a:buFont typeface="Arial Black"/>
                  <a:buChar char="&gt;"/>
                  <a:defRPr sz="3600"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t>STRONG E-field gradient (10-100 GV/m)</a:t>
                </a:r>
              </a:p>
              <a:p>
                <a:pPr marL="508000" marR="81279" lvl="2" indent="-508000" algn="l" defTabSz="1828800">
                  <a:spcBef>
                    <a:spcPts val="1800"/>
                  </a:spcBef>
                  <a:buClr>
                    <a:srgbClr val="CA9B61"/>
                  </a:buClr>
                  <a:buSzPct val="100000"/>
                  <a:buFont typeface="Arial Black"/>
                  <a:buChar char="&gt;"/>
                  <a:defRPr sz="3600"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t>Electrons pulled back on-axis by ions </a:t>
                </a:r>
                <a14:m>
                  <m:oMath xmlns:m="http://schemas.openxmlformats.org/officeDocument/2006/math">
                    <m:r>
                      <a:rPr sz="4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t> plasma wake</a:t>
                </a:r>
              </a:p>
              <a:p>
                <a:pPr marL="508000" marR="81279" lvl="2" indent="-508000" algn="l" defTabSz="1828800">
                  <a:spcBef>
                    <a:spcPts val="1800"/>
                  </a:spcBef>
                  <a:buClr>
                    <a:srgbClr val="CA9B61"/>
                  </a:buClr>
                  <a:buSzPct val="100000"/>
                  <a:buFont typeface="Arial Black"/>
                  <a:buChar char="&gt;"/>
                  <a:defRPr sz="3600"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t>‘Witness’ bunch ‘surfs’ the wake and accelerates</a:t>
                </a:r>
              </a:p>
              <a:p>
                <a:pPr marL="508000" marR="81279" lvl="2" indent="-508000" algn="l" defTabSz="1828800">
                  <a:spcBef>
                    <a:spcPts val="1800"/>
                  </a:spcBef>
                  <a:buClr>
                    <a:srgbClr val="CA9B61"/>
                  </a:buClr>
                  <a:buSzPct val="100000"/>
                  <a:buFont typeface="Arial Black"/>
                  <a:buChar char="&gt;"/>
                  <a:defRPr sz="3600"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t>‘Bubble’ regime </a:t>
                </a:r>
              </a:p>
              <a:p>
                <a:pPr marL="1347152" marR="81279" lvl="3" indent="-508000" algn="l" defTabSz="1828800">
                  <a:spcBef>
                    <a:spcPts val="1800"/>
                  </a:spcBef>
                  <a:buClr>
                    <a:srgbClr val="CA9B61"/>
                  </a:buClr>
                  <a:buSzPct val="100000"/>
                  <a:buFont typeface="Arial Black"/>
                  <a:buChar char="&gt;"/>
                  <a:defRPr sz="3600"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t>all plasma electrons expelled from behind driver</a:t>
                </a:r>
              </a:p>
              <a:p>
                <a:pPr marL="1347152" marR="81279" lvl="3" indent="-508000" algn="l" defTabSz="1828800">
                  <a:spcBef>
                    <a:spcPts val="1800"/>
                  </a:spcBef>
                  <a:buClr>
                    <a:srgbClr val="CA9B61"/>
                  </a:buClr>
                  <a:buSzPct val="100000"/>
                  <a:buFont typeface="Arial Black"/>
                  <a:buChar char="&gt;"/>
                  <a:defRPr sz="3600">
                    <a:uFill>
                      <a:solidFill>
                        <a:srgbClr val="000000"/>
                      </a:solidFill>
                    </a:uFill>
                  </a:defRPr>
                </a:pPr>
                <a:r>
                  <a:t>radially uniform, focusing fields</a:t>
                </a:r>
              </a:p>
            </p:txBody>
          </p:sp>
        </mc:Choice>
        <mc:Fallback>
          <p:sp>
            <p:nvSpPr>
              <p:cNvPr id="73" name="‘Driver’ electron bunch repels plasma electrons  charge separation behind the bunch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17" y="1626835"/>
                <a:ext cx="13204419" cy="6948046"/>
              </a:xfrm>
              <a:prstGeom prst="rect">
                <a:avLst/>
              </a:prstGeom>
              <a:blipFill>
                <a:blip r:embed="rId5"/>
                <a:stretch>
                  <a:fillRect l="-203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76" name="The Case For High Repetition R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Case For High Repetition Rate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Equation"/>
              <p:cNvSpPr txBox="1"/>
              <p:nvPr/>
            </p:nvSpPr>
            <p:spPr>
              <a:xfrm>
                <a:off x="3553610" y="2295244"/>
                <a:ext cx="3235798" cy="154599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7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610" y="2295244"/>
                <a:ext cx="3235798" cy="1545990"/>
              </a:xfrm>
              <a:prstGeom prst="rect">
                <a:avLst/>
              </a:prstGeom>
              <a:blipFill>
                <a:blip r:embed="rId2"/>
                <a:stretch>
                  <a:fillRect r="-7345" b="-316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Equation"/>
              <p:cNvSpPr txBox="1"/>
              <p:nvPr/>
            </p:nvSpPr>
            <p:spPr>
              <a:xfrm>
                <a:off x="14060839" y="1878810"/>
                <a:ext cx="5125408" cy="178103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sz="5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𝑁𝑓</m:t>
                          </m:r>
                        </m:num>
                        <m:den>
                          <m:sSub>
                            <m:sSubPr>
                              <m:ctrlP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𝑛𝑥</m:t>
                              </m:r>
                            </m:sub>
                          </m:sSub>
                          <m:sSub>
                            <m:sSubPr>
                              <m:ctrlP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𝑛𝑦</m:t>
                              </m:r>
                            </m:sub>
                          </m:sSub>
                          <m:sSub>
                            <m:sSubPr>
                              <m:ctrlP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sz="5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𝑛𝑧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sz="5600"/>
              </a:p>
            </p:txBody>
          </p:sp>
        </mc:Choice>
        <mc:Fallback>
          <p:sp>
            <p:nvSpPr>
              <p:cNvPr id="7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0839" y="1878810"/>
                <a:ext cx="5125408" cy="1781031"/>
              </a:xfrm>
              <a:prstGeom prst="rect">
                <a:avLst/>
              </a:prstGeom>
              <a:blipFill>
                <a:blip r:embed="rId3"/>
                <a:stretch>
                  <a:fillRect l="-119" r="-16071" b="-479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Luminosity: HEP (e.g. HALHF)"/>
          <p:cNvSpPr txBox="1"/>
          <p:nvPr/>
        </p:nvSpPr>
        <p:spPr>
          <a:xfrm>
            <a:off x="2683899" y="4046277"/>
            <a:ext cx="5676197" cy="612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2251" tIns="52251" rIns="52251" bIns="52251" anchor="ctr">
            <a:spAutoFit/>
          </a:bodyPr>
          <a:lstStyle>
            <a:lvl1pPr>
              <a:defRPr sz="3400"/>
            </a:lvl1pPr>
          </a:lstStyle>
          <a:p>
            <a:r>
              <a:t>Luminosity: HEP (e.g. HALHF)</a:t>
            </a:r>
          </a:p>
        </p:txBody>
      </p:sp>
      <p:sp>
        <p:nvSpPr>
          <p:cNvPr id="80" name="Integrated brightness: photon science (e.g. EuXFEL)"/>
          <p:cNvSpPr txBox="1"/>
          <p:nvPr/>
        </p:nvSpPr>
        <p:spPr>
          <a:xfrm>
            <a:off x="13295813" y="3785927"/>
            <a:ext cx="6655460" cy="1133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>
            <a:lvl1pPr>
              <a:defRPr sz="3400"/>
            </a:lvl1pPr>
          </a:lstStyle>
          <a:p>
            <a:r>
              <a:t>Integrated brightness: photon science (e.g. EuXFEL)</a:t>
            </a:r>
          </a:p>
        </p:txBody>
      </p:sp>
      <p:sp>
        <p:nvSpPr>
          <p:cNvPr id="81" name="Line"/>
          <p:cNvSpPr/>
          <p:nvPr/>
        </p:nvSpPr>
        <p:spPr>
          <a:xfrm flipH="1">
            <a:off x="6294071" y="1499203"/>
            <a:ext cx="766803" cy="590998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2251" tIns="52251" rIns="52251" bIns="52251" anchor="ctr"/>
          <a:lstStyle/>
          <a:p>
            <a:pPr>
              <a:defRPr sz="4800"/>
            </a:pPr>
            <a:endParaRPr/>
          </a:p>
        </p:txBody>
      </p:sp>
      <p:sp>
        <p:nvSpPr>
          <p:cNvPr id="82" name="Line"/>
          <p:cNvSpPr/>
          <p:nvPr/>
        </p:nvSpPr>
        <p:spPr>
          <a:xfrm>
            <a:off x="17669136" y="1158489"/>
            <a:ext cx="594235" cy="594235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2251" tIns="52251" rIns="52251" bIns="52251" anchor="ctr"/>
          <a:lstStyle/>
          <a:p>
            <a:pPr>
              <a:defRPr sz="4800"/>
            </a:pPr>
            <a:endParaRPr/>
          </a:p>
        </p:txBody>
      </p:sp>
      <p:pic>
        <p:nvPicPr>
          <p:cNvPr id="83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277" y="5790011"/>
            <a:ext cx="12977446" cy="3016787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Future collider designs e.g. Hybrid Asymmetric Linear Higgs Factory (HALHF)…"/>
          <p:cNvSpPr txBox="1"/>
          <p:nvPr/>
        </p:nvSpPr>
        <p:spPr>
          <a:xfrm>
            <a:off x="1014011" y="9677209"/>
            <a:ext cx="19930093" cy="2640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2251" tIns="52251" rIns="52251" bIns="52251" anchor="ctr">
            <a:spAutoFit/>
          </a:bodyPr>
          <a:lstStyle/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Future collider designs e.g.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Hybrid Asymmetric Linear Higgs Factory (HALHF)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Require MHz repetition rates to be competitive with FCC, ILC 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Need to increase repetition rate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87" name="Plasma Tempera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Plasma Temperature</a:t>
            </a:r>
          </a:p>
        </p:txBody>
      </p:sp>
      <p:sp>
        <p:nvSpPr>
          <p:cNvPr id="88" name="Energy transfer from the driver to the witness is not 100% efficient…"/>
          <p:cNvSpPr txBox="1"/>
          <p:nvPr/>
        </p:nvSpPr>
        <p:spPr>
          <a:xfrm>
            <a:off x="786635" y="2120453"/>
            <a:ext cx="11127207" cy="10095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Energy transfer from the driver to the witness is not 100% efficient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Significant energy remains in the plasma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Increases KE (temperature) of plasma electrons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Plasma heating (~20 eV per shot expected) modifies wakefield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Significant at high repetition rate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>
                <a:uFill>
                  <a:solidFill>
                    <a:srgbClr val="000000"/>
                  </a:solidFill>
                </a:uFill>
              </a:defRPr>
            </a:pPr>
            <a:r>
              <a:t>Bad for stable, repeatable acceleration</a:t>
            </a:r>
          </a:p>
          <a:p>
            <a:pPr marR="81279" algn="l" defTabSz="1828800">
              <a:spcBef>
                <a:spcPts val="1800"/>
              </a:spcBef>
              <a:defRPr sz="4600">
                <a:uFill>
                  <a:solidFill>
                    <a:srgbClr val="000000"/>
                  </a:solidFill>
                </a:uFill>
              </a:defRPr>
            </a:pPr>
            <a:endParaRPr/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600" b="1" i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Experimental studies of this have not yet been undertaken!</a:t>
            </a:r>
          </a:p>
        </p:txBody>
      </p:sp>
      <p:pic>
        <p:nvPicPr>
          <p:cNvPr id="89" name="temp_comparison (6).png" descr="temp_comparison (6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70373" y="4287639"/>
            <a:ext cx="12794745" cy="51408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92" name="How does the drive beam affect plasma temperature?…"/>
          <p:cNvSpPr txBox="1"/>
          <p:nvPr/>
        </p:nvSpPr>
        <p:spPr>
          <a:xfrm>
            <a:off x="1382011" y="4548245"/>
            <a:ext cx="21619978" cy="3589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marL="1024127" indent="-1024127">
              <a:buSzPct val="100000"/>
              <a:buAutoNum type="arabicPeriod"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the drive beam affect plasma temperature?</a:t>
            </a:r>
          </a:p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1024127" indent="-1024127">
              <a:buSzPct val="100000"/>
              <a:buAutoNum type="arabicPeriod" startAt="2"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an increase in plasma temperature affect subsequent plasma wake formation?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95" name="How does the drive beam affect plasma temperature?…"/>
          <p:cNvSpPr txBox="1"/>
          <p:nvPr/>
        </p:nvSpPr>
        <p:spPr>
          <a:xfrm>
            <a:off x="1382011" y="4548245"/>
            <a:ext cx="21619978" cy="3589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marL="1024127" indent="-1024127">
              <a:buSzPct val="100000"/>
              <a:buAutoNum type="arabicPeriod"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the drive beam affect plasma temperature?</a:t>
            </a:r>
          </a:p>
          <a:p>
            <a: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1024127" indent="-1024127">
              <a:buSzPct val="100000"/>
              <a:buAutoNum type="arabicPeriod" startAt="2"/>
              <a:defRPr b="1">
                <a:solidFill>
                  <a:srgbClr val="FF26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an increase in plasma temperature affect subsequent plasma wake formation?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23836" y="13107982"/>
            <a:ext cx="244340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98" name="The FACET-II Facility"/>
          <p:cNvSpPr txBox="1">
            <a:spLocks noGrp="1"/>
          </p:cNvSpPr>
          <p:nvPr>
            <p:ph type="title"/>
          </p:nvPr>
        </p:nvSpPr>
        <p:spPr>
          <a:xfrm>
            <a:off x="379401" y="93949"/>
            <a:ext cx="23625198" cy="1215582"/>
          </a:xfrm>
          <a:prstGeom prst="rect">
            <a:avLst/>
          </a:prstGeom>
        </p:spPr>
        <p:txBody>
          <a:bodyPr/>
          <a:lstStyle/>
          <a:p>
            <a:r>
              <a:t>The FACET-II Facility</a:t>
            </a:r>
          </a:p>
        </p:txBody>
      </p:sp>
      <p:sp>
        <p:nvSpPr>
          <p:cNvPr id="99" name="SLAC linac…"/>
          <p:cNvSpPr txBox="1"/>
          <p:nvPr/>
        </p:nvSpPr>
        <p:spPr>
          <a:xfrm>
            <a:off x="579600" y="2900980"/>
            <a:ext cx="10867455" cy="791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300" b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SLAC linac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300">
                <a:uFill>
                  <a:solidFill>
                    <a:srgbClr val="000000"/>
                  </a:solidFill>
                </a:uFill>
              </a:defRPr>
            </a:pPr>
            <a:r>
              <a:t>Delivers 10 GeV, 1.6 nC beams at 10Hz (can be split into driver and witness beams) </a:t>
            </a:r>
          </a:p>
          <a:p>
            <a:pPr marR="81279" algn="l" defTabSz="1828800">
              <a:spcBef>
                <a:spcPts val="1800"/>
              </a:spcBef>
              <a:defRPr sz="4300">
                <a:uFill>
                  <a:solidFill>
                    <a:srgbClr val="000000"/>
                  </a:solidFill>
                </a:uFill>
              </a:defRPr>
            </a:pPr>
            <a:endParaRPr/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300" b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Laser-ionised plasma source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300">
                <a:uFill>
                  <a:solidFill>
                    <a:srgbClr val="000000"/>
                  </a:solidFill>
                </a:uFill>
              </a:defRPr>
            </a:pPr>
            <a:r>
              <a:t>85 cm capillary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300">
                <a:uFill>
                  <a:solidFill>
                    <a:srgbClr val="000000"/>
                  </a:solidFill>
                </a:uFill>
              </a:defRPr>
            </a:pPr>
            <a:r>
              <a:t>Adjusting polarisation of ionising laser from linear to circular should allow control over plasma temperature</a:t>
            </a:r>
          </a:p>
        </p:txBody>
      </p:sp>
      <p:pic>
        <p:nvPicPr>
          <p:cNvPr id="100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3748" y="2853129"/>
            <a:ext cx="12167998" cy="3051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968" y="6440005"/>
            <a:ext cx="8346814" cy="55631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8202" y="416553"/>
            <a:ext cx="4544908" cy="16258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05" name="Plasma Temperature Experiment Feasibility"/>
          <p:cNvSpPr txBox="1">
            <a:spLocks noGrp="1"/>
          </p:cNvSpPr>
          <p:nvPr>
            <p:ph type="title"/>
          </p:nvPr>
        </p:nvSpPr>
        <p:spPr>
          <a:xfrm>
            <a:off x="379401" y="-64388"/>
            <a:ext cx="23625198" cy="1215581"/>
          </a:xfrm>
          <a:prstGeom prst="rect">
            <a:avLst/>
          </a:prstGeom>
        </p:spPr>
        <p:txBody>
          <a:bodyPr/>
          <a:lstStyle/>
          <a:p>
            <a:r>
              <a:t>Plasma Temperature Experiment Feasibility</a:t>
            </a:r>
          </a:p>
        </p:txBody>
      </p:sp>
      <p:sp>
        <p:nvSpPr>
          <p:cNvPr id="106" name="Simulated witness bunch energy spectrum after plasma source at varying temperatures…"/>
          <p:cNvSpPr txBox="1"/>
          <p:nvPr/>
        </p:nvSpPr>
        <p:spPr>
          <a:xfrm>
            <a:off x="15358997" y="3337545"/>
            <a:ext cx="9011393" cy="5097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3600">
                <a:uFill>
                  <a:solidFill>
                    <a:srgbClr val="000000"/>
                  </a:solidFill>
                </a:uFill>
              </a:defRPr>
            </a:pPr>
            <a:r>
              <a:t>Simulated witness bunch energy spectrum after plasma source at varying temperatures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3600">
                <a:uFill>
                  <a:solidFill>
                    <a:srgbClr val="000000"/>
                  </a:solidFill>
                </a:uFill>
              </a:defRPr>
            </a:pPr>
            <a:r>
              <a:t>Increasing temperature increases witness bunch energy and energy spread</a:t>
            </a:r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3600">
                <a:uFill>
                  <a:solidFill>
                    <a:srgbClr val="000000"/>
                  </a:solidFill>
                </a:uFill>
              </a:defRPr>
            </a:pPr>
            <a:r>
              <a:t>Use witness bunch spectrum to diagnose differences in longitudinal E-field with temperature</a:t>
            </a:r>
          </a:p>
        </p:txBody>
      </p:sp>
      <p:pic>
        <p:nvPicPr>
          <p:cNvPr id="107" name="E_field_comparison_with_inset.png" descr="E_field_comparison_with_in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06" y="7245905"/>
            <a:ext cx="10396010" cy="5675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witness_peak_rms_vs_temperature_no_400eV.png" descr="witness_peak_rms_vs_temperature_no_400e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479" y="1718988"/>
            <a:ext cx="7374066" cy="53437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witness_comparison.png" descr="witness_comparis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19" y="1596592"/>
            <a:ext cx="7266455" cy="54661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temp_comparison (6).png" descr="temp_comparison (6)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054225" y="9354415"/>
            <a:ext cx="8512677" cy="3420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13555" y="13107982"/>
            <a:ext cx="354621" cy="3839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13" name="Remaining Challenges"/>
          <p:cNvSpPr txBox="1">
            <a:spLocks noGrp="1"/>
          </p:cNvSpPr>
          <p:nvPr>
            <p:ph type="title"/>
          </p:nvPr>
        </p:nvSpPr>
        <p:spPr>
          <a:xfrm>
            <a:off x="379401" y="-656717"/>
            <a:ext cx="23625198" cy="1951976"/>
          </a:xfrm>
          <a:prstGeom prst="rect">
            <a:avLst/>
          </a:prstGeom>
        </p:spPr>
        <p:txBody>
          <a:bodyPr/>
          <a:lstStyle/>
          <a:p>
            <a:r>
              <a:t>Remaining Challenges</a:t>
            </a:r>
          </a:p>
        </p:txBody>
      </p:sp>
      <p:sp>
        <p:nvSpPr>
          <p:cNvPr id="114" name="Density Effects…"/>
          <p:cNvSpPr txBox="1"/>
          <p:nvPr/>
        </p:nvSpPr>
        <p:spPr>
          <a:xfrm>
            <a:off x="502419" y="2704666"/>
            <a:ext cx="11695640" cy="8306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2251" tIns="52251" rIns="52251" bIns="52251" anchor="ctr">
            <a:spAutoFit/>
          </a:bodyPr>
          <a:lstStyle/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000" b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Density Effects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000">
                <a:uFill>
                  <a:solidFill>
                    <a:srgbClr val="000000"/>
                  </a:solidFill>
                </a:uFill>
              </a:defRPr>
            </a:pPr>
            <a:r>
              <a:t>Simulate effect of changing polarisation of ionising laser on both plasma density and temperature</a:t>
            </a:r>
          </a:p>
          <a:p>
            <a:pPr marR="81279" algn="l" defTabSz="1828800">
              <a:spcBef>
                <a:spcPts val="1800"/>
              </a:spcBef>
              <a:defRPr sz="4000" b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000" b="1"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Numerical Effects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000">
                <a:uFill>
                  <a:solidFill>
                    <a:srgbClr val="000000"/>
                  </a:solidFill>
                </a:uFill>
              </a:defRPr>
            </a:pPr>
            <a:r>
              <a:t>Need convergence scans for number of particles per grid cell at higher temperatures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000">
                <a:uFill>
                  <a:solidFill>
                    <a:srgbClr val="000000"/>
                  </a:solidFill>
                </a:uFill>
              </a:defRPr>
            </a:pPr>
            <a:r>
              <a:t>Likely underestimating witness peak energy at higher temperatures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CA9B61"/>
              </a:buClr>
              <a:buSzPct val="100000"/>
              <a:buFont typeface="Arial Black"/>
              <a:buChar char="&gt;"/>
              <a:defRPr sz="4000">
                <a:uFill>
                  <a:solidFill>
                    <a:srgbClr val="000000"/>
                  </a:solidFill>
                </a:uFill>
              </a:defRPr>
            </a:pPr>
            <a:r>
              <a:t>Simulation time scales with particles per cell</a:t>
            </a:r>
          </a:p>
        </p:txBody>
      </p:sp>
      <p:pic>
        <p:nvPicPr>
          <p:cNvPr id="115" name="witness_density_comparison.png" descr="witness_density_compari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4532" y="2935451"/>
            <a:ext cx="10587897" cy="8338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2019-10-08 FF&gt;&gt; long.jpeg" descr="2019-10-08 FF&gt;&gt; long.jpeg"/>
          <p:cNvPicPr>
            <a:picLocks noChangeAspect="1"/>
          </p:cNvPicPr>
          <p:nvPr/>
        </p:nvPicPr>
        <p:blipFill>
          <a:blip r:embed="rId2"/>
          <a:srcRect t="3636" b="29575"/>
          <a:stretch>
            <a:fillRect/>
          </a:stretch>
        </p:blipFill>
        <p:spPr>
          <a:xfrm>
            <a:off x="-352073" y="-1380644"/>
            <a:ext cx="25088146" cy="10496439"/>
          </a:xfrm>
          <a:prstGeom prst="rect">
            <a:avLst/>
          </a:prstGeom>
          <a:ln w="12700">
            <a:miter lim="400000"/>
          </a:ln>
          <a:effectLst>
            <a:outerShdw blurRad="101600" dist="25400" dir="5400000" rotWithShape="0">
              <a:srgbClr val="000000">
                <a:alpha val="75000"/>
              </a:srgbClr>
            </a:outerShdw>
          </a:effectLst>
        </p:spPr>
      </p:pic>
      <p:sp>
        <p:nvSpPr>
          <p:cNvPr id="118" name="Rectangle"/>
          <p:cNvSpPr/>
          <p:nvPr/>
        </p:nvSpPr>
        <p:spPr>
          <a:xfrm>
            <a:off x="-398907" y="-304152"/>
            <a:ext cx="24877012" cy="14324304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52251" tIns="52251" rIns="52251" bIns="52251" anchor="ctr"/>
          <a:lstStyle/>
          <a:p>
            <a:pPr>
              <a:defRPr sz="4800"/>
            </a:pPr>
            <a:endParaRPr/>
          </a:p>
        </p:txBody>
      </p:sp>
      <p:sp>
        <p:nvSpPr>
          <p:cNvPr id="119" name="Conclusions and Outlook"/>
          <p:cNvSpPr txBox="1">
            <a:spLocks noGrp="1"/>
          </p:cNvSpPr>
          <p:nvPr>
            <p:ph type="title" idx="4294967295"/>
          </p:nvPr>
        </p:nvSpPr>
        <p:spPr>
          <a:xfrm>
            <a:off x="815975" y="699222"/>
            <a:ext cx="22752050" cy="90219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defTabSz="1828800">
              <a:lnSpc>
                <a:spcPct val="90000"/>
              </a:lnSpc>
              <a:defRPr sz="6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Conclusions and Outlook</a:t>
            </a:r>
          </a:p>
        </p:txBody>
      </p:sp>
      <p:sp>
        <p:nvSpPr>
          <p:cNvPr id="120" name="More work needed to ensure feasibility of this experiment at FACET-II…"/>
          <p:cNvSpPr txBox="1"/>
          <p:nvPr/>
        </p:nvSpPr>
        <p:spPr>
          <a:xfrm>
            <a:off x="844382" y="2125727"/>
            <a:ext cx="22695236" cy="9464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08000" marR="81279" lvl="2" indent="-508000" algn="l" defTabSz="1828800">
              <a:spcBef>
                <a:spcPts val="1800"/>
              </a:spcBef>
              <a:buClr>
                <a:srgbClr val="469DDB"/>
              </a:buClr>
              <a:buSzPct val="100000"/>
              <a:buFont typeface="Arial Black"/>
              <a:buChar char="&gt;"/>
              <a:defRPr sz="4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More work needed to ensure feasibility of this experiment at FACET-II</a:t>
            </a:r>
          </a:p>
          <a:p>
            <a:pPr marR="81279" algn="l" defTabSz="1828800">
              <a:spcBef>
                <a:spcPts val="1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</a:defRPr>
            </a:pPr>
            <a:endParaRPr/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469DDB"/>
              </a:buClr>
              <a:buSzPct val="100000"/>
              <a:buFont typeface="Arial Black"/>
              <a:buChar char="&gt;"/>
              <a:defRPr sz="4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Plasma temperature and density diagnostics are being developed in the lab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469DDB"/>
              </a:buClr>
              <a:buSzPct val="100000"/>
              <a:buFont typeface="Arial Black"/>
              <a:buChar char="&gt;"/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t>Directly measure temperature and density of FACET-II laser-ionised plasma source</a:t>
            </a:r>
          </a:p>
          <a:p>
            <a:pPr marL="1347152" marR="81279" lvl="3" indent="-508000" algn="l" defTabSz="1828800">
              <a:spcBef>
                <a:spcPts val="1800"/>
              </a:spcBef>
              <a:buClr>
                <a:srgbClr val="469DDB"/>
              </a:buClr>
              <a:buSzPct val="100000"/>
              <a:buFont typeface="Arial Black"/>
              <a:buChar char="&gt;"/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t>Plan to measure increase in plasma temperature from high repetition rate acceleration (other facilities)</a:t>
            </a:r>
          </a:p>
          <a:p>
            <a:pPr marR="81279" algn="l" defTabSz="1828800">
              <a:spcBef>
                <a:spcPts val="1800"/>
              </a:spcBef>
              <a:defRPr sz="40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</a:defRPr>
            </a:pPr>
            <a:endParaRPr/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469DDB"/>
              </a:buClr>
              <a:buSzPct val="100000"/>
              <a:buFont typeface="Arial Black"/>
              <a:buChar char="&gt;"/>
              <a:defRPr sz="4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Answer both questions to develop more complete understanding of temperature effects in plasma accelerators</a:t>
            </a:r>
          </a:p>
          <a:p>
            <a:pPr marR="81279" algn="l" defTabSz="1828800">
              <a:spcBef>
                <a:spcPts val="1800"/>
              </a:spcBef>
              <a:defRPr sz="4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508000" marR="81279" lvl="2" indent="-508000" algn="l" defTabSz="1828800">
              <a:spcBef>
                <a:spcPts val="1800"/>
              </a:spcBef>
              <a:buClr>
                <a:srgbClr val="469DDB"/>
              </a:buClr>
              <a:buSzPct val="100000"/>
              <a:buFont typeface="Arial Black"/>
              <a:buChar char="&gt;"/>
              <a:defRPr sz="4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Understanding and control of plasma heating will be essential for application of plasma accelerators to future colliders and light sources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251" tIns="52251" rIns="52251" bIns="52251" numCol="1" spcCol="38100" rtlCol="0" anchor="ctr">
        <a:spAutoFit/>
      </a:bodyPr>
      <a:lstStyle>
        <a:defPPr marL="0" marR="0" indent="0" algn="ctr" defTabSz="82296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251" tIns="52251" rIns="52251" bIns="52251" numCol="1" spcCol="38100" rtlCol="0" anchor="ctr">
        <a:spAutoFit/>
      </a:bodyPr>
      <a:lstStyle>
        <a:defPPr marL="0" marR="0" indent="0" algn="ctr" defTabSz="82296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"/>
        <a:ea typeface="Helvetica"/>
        <a:cs typeface="Helvetica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251" tIns="52251" rIns="52251" bIns="52251" numCol="1" spcCol="38100" rtlCol="0" anchor="ctr">
        <a:spAutoFit/>
      </a:bodyPr>
      <a:lstStyle>
        <a:defPPr marL="0" marR="0" indent="0" algn="ctr" defTabSz="82296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251" tIns="52251" rIns="52251" bIns="52251" numCol="1" spcCol="38100" rtlCol="0" anchor="ctr">
        <a:spAutoFit/>
      </a:bodyPr>
      <a:lstStyle>
        <a:defPPr marL="0" marR="0" indent="0" algn="ctr" defTabSz="82296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Custom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Cambria Math</vt:lpstr>
      <vt:lpstr>Helvetica</vt:lpstr>
      <vt:lpstr>Helvetica Neue</vt:lpstr>
      <vt:lpstr>Helvetica Neue Light</vt:lpstr>
      <vt:lpstr>Helvetica Neue Thin</vt:lpstr>
      <vt:lpstr>Lucida Grande</vt:lpstr>
      <vt:lpstr>ModernPortfolio</vt:lpstr>
      <vt:lpstr>PowerPoint Presentation</vt:lpstr>
      <vt:lpstr>PowerPoint Presentation</vt:lpstr>
      <vt:lpstr>Why Plasma Wakefield Acceleration (PWFA)?</vt:lpstr>
      <vt:lpstr>What is Plasma Wakefield Acceleration?</vt:lpstr>
      <vt:lpstr>The Case For High Repetition Rate</vt:lpstr>
      <vt:lpstr>Plasma Temperature</vt:lpstr>
      <vt:lpstr>PowerPoint Presentation</vt:lpstr>
      <vt:lpstr>PowerPoint Presentation</vt:lpstr>
      <vt:lpstr>The FACET-II Facility</vt:lpstr>
      <vt:lpstr>Plasma Temperature Experiment Feasibility</vt:lpstr>
      <vt:lpstr>Remaining Challenges</vt:lpstr>
      <vt:lpstr>Conclusions and Outlook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Proudfoot</dc:creator>
  <cp:lastModifiedBy>Kim Proudfoot</cp:lastModifiedBy>
  <cp:revision>1</cp:revision>
  <dcterms:modified xsi:type="dcterms:W3CDTF">2026-06-18T06:38:38Z</dcterms:modified>
</cp:coreProperties>
</file>