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>
  <p:sldMasterIdLst>
    <p:sldMasterId id="2147483727" r:id="rId4"/>
    <p:sldMasterId id="2147483719" r:id="rId5"/>
    <p:sldMasterId id="2147483663" r:id="rId6"/>
    <p:sldMasterId id="2147483734" r:id="rId7"/>
  </p:sldMasterIdLst>
  <p:notesMasterIdLst>
    <p:notesMasterId r:id="rId22"/>
  </p:notesMasterIdLst>
  <p:handoutMasterIdLst>
    <p:handoutMasterId r:id="rId23"/>
  </p:handoutMasterIdLst>
  <p:sldIdLst>
    <p:sldId id="256" r:id="rId8"/>
    <p:sldId id="269" r:id="rId9"/>
    <p:sldId id="257" r:id="rId10"/>
    <p:sldId id="262" r:id="rId11"/>
    <p:sldId id="271" r:id="rId12"/>
    <p:sldId id="270" r:id="rId13"/>
    <p:sldId id="261" r:id="rId14"/>
    <p:sldId id="268" r:id="rId15"/>
    <p:sldId id="260" r:id="rId16"/>
    <p:sldId id="264" r:id="rId17"/>
    <p:sldId id="263" r:id="rId18"/>
    <p:sldId id="266" r:id="rId19"/>
    <p:sldId id="267" r:id="rId20"/>
    <p:sldId id="272" r:id="rId21"/>
  </p:sldIdLst>
  <p:sldSz cx="12192000" cy="6858000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mbria Math" panose="02040503050406030204" pitchFamily="18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536A"/>
    <a:srgbClr val="676767"/>
    <a:srgbClr val="1C5DF8"/>
    <a:srgbClr val="003088"/>
    <a:srgbClr val="FF9D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85" autoAdjust="0"/>
    <p:restoredTop sz="95638"/>
  </p:normalViewPr>
  <p:slideViewPr>
    <p:cSldViewPr snapToGrid="0">
      <p:cViewPr varScale="1">
        <p:scale>
          <a:sx n="106" d="100"/>
          <a:sy n="106" d="100"/>
        </p:scale>
        <p:origin x="1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font" Target="fonts/font1.fntdata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1C82ED0-7452-4354-A24E-35FB24BF9A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6969E9-2182-2FF9-A02F-A1842CE2A4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66A77-BC89-4E24-A414-B6543411FF58}" type="datetimeFigureOut">
              <a:rPr lang="en-GB" smtClean="0"/>
              <a:t>18/06/2026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E84D48-5E89-47EA-5EE7-5780CF041D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69F5C8-55D8-4294-92FA-96C28702B9F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4A80C6-5E9B-493C-B5B8-6FAC8DE86E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7835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BD37D5-73F0-954B-AD2A-5C3C624362E4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24D1B-B129-2B4E-B018-ECDBF2F20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828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speaker name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1361455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ing, tex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1304922"/>
            <a:ext cx="5537200" cy="4351339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D58FB62-6305-D775-94D1-00380F2A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5829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866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6780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1304922"/>
            <a:ext cx="4025900" cy="4351339"/>
          </a:xfrm>
        </p:spPr>
        <p:txBody>
          <a:bodyPr/>
          <a:lstStyle/>
          <a:p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D58FB62-6305-D775-94D1-00380F2A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5829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1675949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98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39A72C94-07DD-E2CA-345A-A35125CE44A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67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1BFA7CDF-E186-FDDF-CF2E-0B3F10DB84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7825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93167B-5805-9EBB-6E54-360D545AF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" y="1117600"/>
            <a:ext cx="10223500" cy="838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3623609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3BF16C2F-A1C7-9D4A-331C-5D46DAAB20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6324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3A8A21F-2C7D-3EED-D3DE-935B34DCF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1026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1747815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speaker name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3910029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4CB8-F44D-BEE4-6DCA-1B2662AB0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699" y="1122363"/>
            <a:ext cx="1165468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CF0F3-44B5-9EF2-3A88-E4424DDC8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" y="3602038"/>
            <a:ext cx="11654682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83C9B-D14B-899C-B084-D233E5CF9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C38EF-93AE-9214-FDFE-009AE71CD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81CBA-3EB3-43A7-D2FA-2410CF2B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264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E776-F347-2357-03E5-35C58A736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32FCD-286F-104A-BCF2-B9138BD0B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304925"/>
            <a:ext cx="11654683" cy="38655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1ECD2-7228-FC6F-D057-E1D381721D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01347-B148-1746-115D-B3672939A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4C7FE-56F7-317A-6A29-7F808D2B3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1121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1C41-E6F8-8CDB-15CB-AFE023C13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709738"/>
            <a:ext cx="11654682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976CA-B5E0-87F5-9BB8-567EA6D05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699" y="4700187"/>
            <a:ext cx="11654683" cy="448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1FB1F-7BDA-DC86-9EF3-DB36350C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E4339-5CB2-7EDB-C9AA-C007FA14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7BCC8-EC59-1A12-7C24-DEA423BC7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187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73409-495B-2752-6BF2-B1848FDE6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4D184-1DF7-03BD-F6A8-1290E291CF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700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207A8-6978-C1D1-B0D6-FDA0CC1F4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1383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0EE24-2BFB-8E46-2E66-3BA36D59A1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F2556D-B5E1-EF44-908B-500C8837B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4910F-1642-C042-4D26-BC4F3A55A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897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8E961-1532-85E1-EF19-CD6FD29F8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1" y="1304925"/>
            <a:ext cx="5580000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2AB67-467B-B4C7-6EEB-C8D144E36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700" y="2330075"/>
            <a:ext cx="5580000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F16626-4911-CA49-90C2-CE3262F72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1380" y="1304925"/>
            <a:ext cx="5580001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FF839-783C-36FF-2F59-B33FD00F2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1379" y="2330075"/>
            <a:ext cx="5580003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70523E-13BC-6AF4-F44B-1E81F50780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ACC21D-81ED-0C7F-2CF7-CFDE2301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5BA4D1-1395-871F-083F-CCC3ADAA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6479E40-CA8C-9DEB-E10E-9B0E9423E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56729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4210A-8AD6-DB76-6435-6F1565CF23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DFFE2-973C-8808-2027-0A0826D0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7C7D8-7501-4918-C3A4-210FC2D1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3C41D6-330E-7D22-3BA7-5AD129D23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8419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82BAE-96E7-8067-F384-6C81451D5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65125"/>
            <a:ext cx="5825382" cy="481428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67676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ED95-2655-DA64-A0CC-0DB50CEC6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5588000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F7D06-9178-0519-324E-D3FAE1553A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D0C21-14CC-0A4D-09D2-207115B3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D343D-82C5-3AAA-AADD-2197F991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006FAE-DBD1-BA77-7F74-11A8DCE9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5588000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84585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03EE30-E243-DD16-09E0-8B68AEC324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365125"/>
            <a:ext cx="6738195" cy="4788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748DA-A10C-6B03-FEDA-D99AE6E8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9BA5F-3B12-9A62-2D70-80CF77B99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A75CB-A493-E2D5-0C56-6C9F25C8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EDEF678-90EE-1594-AB80-39E97C15D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4638586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A06E30-B013-E2B6-FBD1-5AB600612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4638586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45495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8967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1304922"/>
            <a:ext cx="4025900" cy="4351339"/>
          </a:xfrm>
        </p:spPr>
        <p:txBody>
          <a:bodyPr/>
          <a:lstStyle/>
          <a:p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D58FB62-6305-D775-94D1-00380F2A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5829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19530548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98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39A72C94-07DD-E2CA-345A-A35125CE44A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67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1BFA7CDF-E186-FDDF-CF2E-0B3F10DB84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7825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93167B-5805-9EBB-6E54-360D545AF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" y="1117600"/>
            <a:ext cx="10223500" cy="838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39328763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3BF16C2F-A1C7-9D4A-331C-5D46DAAB20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6324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3A8A21F-2C7D-3EED-D3DE-935B34DCF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1026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1922252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speaker name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7277783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4CB8-F44D-BEE4-6DCA-1B2662AB0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699" y="1122363"/>
            <a:ext cx="1165468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CF0F3-44B5-9EF2-3A88-E4424DDC8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" y="3602038"/>
            <a:ext cx="11654682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83C9B-D14B-899C-B084-D233E5CF9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C38EF-93AE-9214-FDFE-009AE71CD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81CBA-3EB3-43A7-D2FA-2410CF2B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06707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E776-F347-2357-03E5-35C58A736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32FCD-286F-104A-BCF2-B9138BD0B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304925"/>
            <a:ext cx="11654683" cy="38655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1ECD2-7228-FC6F-D057-E1D381721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01347-B148-1746-115D-B3672939A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4C7FE-56F7-317A-6A29-7F808D2B3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59000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1C41-E6F8-8CDB-15CB-AFE023C13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709738"/>
            <a:ext cx="11654682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976CA-B5E0-87F5-9BB8-567EA6D05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699" y="4700187"/>
            <a:ext cx="11654683" cy="448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1FB1F-7BDA-DC86-9EF3-DB36350C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E4339-5CB2-7EDB-C9AA-C007FA14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7BCC8-EC59-1A12-7C24-DEA423BC7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31343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73409-495B-2752-6BF2-B1848FDE6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4D184-1DF7-03BD-F6A8-1290E291CF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700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207A8-6978-C1D1-B0D6-FDA0CC1F4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1383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0EE24-2BFB-8E46-2E66-3BA36D59A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F2556D-B5E1-EF44-908B-500C8837B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4910F-1642-C042-4D26-BC4F3A55A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</p:spPr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9794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8E961-1532-85E1-EF19-CD6FD29F8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1" y="1304925"/>
            <a:ext cx="5580000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2AB67-467B-B4C7-6EEB-C8D144E36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700" y="2330075"/>
            <a:ext cx="5580000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F16626-4911-CA49-90C2-CE3262F72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1380" y="1304925"/>
            <a:ext cx="5580001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FF839-783C-36FF-2F59-B33FD00F2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1379" y="2330075"/>
            <a:ext cx="5580003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70523E-13BC-6AF4-F44B-1E81F5078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ACC21D-81ED-0C7F-2CF7-CFDE2301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5BA4D1-1395-871F-083F-CCC3ADAA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6479E40-CA8C-9DEB-E10E-9B0E9423E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63157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4210A-8AD6-DB76-6435-6F1565CF2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DFFE2-973C-8808-2027-0A0826D0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7C7D8-7501-4918-C3A4-210FC2D1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3C41D6-330E-7D22-3BA7-5AD129D23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01503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82BAE-96E7-8067-F384-6C81451D5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65125"/>
            <a:ext cx="5825382" cy="481428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67676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ED95-2655-DA64-A0CC-0DB50CEC6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5588000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F7D06-9178-0519-324E-D3FAE1553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D0C21-14CC-0A4D-09D2-207115B3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D343D-82C5-3AAA-AADD-2197F991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006FAE-DBD1-BA77-7F74-11A8DCE9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5588000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90711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03EE30-E243-DD16-09E0-8B68AEC324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365125"/>
            <a:ext cx="6738195" cy="4788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748DA-A10C-6B03-FEDA-D99AE6E8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9BA5F-3B12-9A62-2D70-80CF77B99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A75CB-A493-E2D5-0C56-6C9F25C8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EDEF678-90EE-1594-AB80-39E97C15D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4638586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A06E30-B013-E2B6-FBD1-5AB600612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4638586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61991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06270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1304922"/>
            <a:ext cx="4025900" cy="4351339"/>
          </a:xfrm>
        </p:spPr>
        <p:txBody>
          <a:bodyPr/>
          <a:lstStyle/>
          <a:p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D58FB62-6305-D775-94D1-00380F2A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5829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32834799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98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39A72C94-07DD-E2CA-345A-A35125CE44A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67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1BFA7CDF-E186-FDDF-CF2E-0B3F10DB84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7825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93167B-5805-9EBB-6E54-360D545AF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" y="1117600"/>
            <a:ext cx="10223500" cy="838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31554707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3BF16C2F-A1C7-9D4A-331C-5D46DAAB20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6324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3A8A21F-2C7D-3EED-D3DE-935B34DCF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1026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9163027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speaker name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7843107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4CB8-F44D-BEE4-6DCA-1B2662AB0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699" y="1122363"/>
            <a:ext cx="1165468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CF0F3-44B5-9EF2-3A88-E4424DDC8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" y="3602038"/>
            <a:ext cx="11654682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83C9B-D14B-899C-B084-D233E5CF9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C38EF-93AE-9214-FDFE-009AE71CD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81CBA-3EB3-43A7-D2FA-2410CF2B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473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E776-F347-2357-03E5-35C58A736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32FCD-286F-104A-BCF2-B9138BD0B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304925"/>
            <a:ext cx="11654683" cy="38655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1ECD2-7228-FC6F-D057-E1D381721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01347-B148-1746-115D-B3672939A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4C7FE-56F7-317A-6A29-7F808D2B3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9504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1C41-E6F8-8CDB-15CB-AFE023C13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709738"/>
            <a:ext cx="11654682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976CA-B5E0-87F5-9BB8-567EA6D05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699" y="4700187"/>
            <a:ext cx="11654683" cy="448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1FB1F-7BDA-DC86-9EF3-DB36350C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E4339-5CB2-7EDB-C9AA-C007FA14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7BCC8-EC59-1A12-7C24-DEA423BC7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0530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73409-495B-2752-6BF2-B1848FDE6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4D184-1DF7-03BD-F6A8-1290E291CF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700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207A8-6978-C1D1-B0D6-FDA0CC1F4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1383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0EE24-2BFB-8E46-2E66-3BA36D59A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F2556D-B5E1-EF44-908B-500C8837B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4910F-1642-C042-4D26-BC4F3A55A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</p:spPr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1619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8E961-1532-85E1-EF19-CD6FD29F8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1" y="1304925"/>
            <a:ext cx="5580000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2AB67-467B-B4C7-6EEB-C8D144E36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700" y="2330075"/>
            <a:ext cx="5580000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F16626-4911-CA49-90C2-CE3262F72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1380" y="1304925"/>
            <a:ext cx="5580001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FF839-783C-36FF-2F59-B33FD00F2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1379" y="2330075"/>
            <a:ext cx="5580003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70523E-13BC-6AF4-F44B-1E81F5078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ACC21D-81ED-0C7F-2CF7-CFDE2301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5BA4D1-1395-871F-083F-CCC3ADAA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6479E40-CA8C-9DEB-E10E-9B0E9423E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86241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4210A-8AD6-DB76-6435-6F1565CF2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DFFE2-973C-8808-2027-0A0826D0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7C7D8-7501-4918-C3A4-210FC2D1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3C41D6-330E-7D22-3BA7-5AD129D23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17109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82BAE-96E7-8067-F384-6C81451D5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65125"/>
            <a:ext cx="5825382" cy="481428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67676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ED95-2655-DA64-A0CC-0DB50CEC6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5588000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F7D06-9178-0519-324E-D3FAE1553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D0C21-14CC-0A4D-09D2-207115B3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D343D-82C5-3AAA-AADD-2197F991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006FAE-DBD1-BA77-7F74-11A8DCE9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5588000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97743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03EE30-E243-DD16-09E0-8B68AEC324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365125"/>
            <a:ext cx="6738195" cy="4788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748DA-A10C-6B03-FEDA-D99AE6E8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9BA5F-3B12-9A62-2D70-80CF77B99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A75CB-A493-E2D5-0C56-6C9F25C8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EDEF678-90EE-1594-AB80-39E97C15D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4638586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A06E30-B013-E2B6-FBD1-5AB600612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4638586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9480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30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EE97D3-004E-241C-1F4D-DA2001CE042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" y="0"/>
            <a:ext cx="12190811" cy="6857998"/>
          </a:xfrm>
          <a:prstGeom prst="rect">
            <a:avLst/>
          </a:prstGeom>
        </p:spPr>
      </p:pic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D0781EEC-C938-86FA-B882-0B112DC0D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7086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6BCFD7A-BAD1-80E9-241B-1E0D4B057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8659" y="1304925"/>
            <a:ext cx="1165468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3796829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62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accent3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2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EE97D3-004E-241C-1F4D-DA2001CE0425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" y="0"/>
            <a:ext cx="12190813" cy="6857998"/>
          </a:xfrm>
          <a:prstGeom prst="rect">
            <a:avLst/>
          </a:prstGeom>
        </p:spPr>
      </p:pic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D0781EEC-C938-86FA-B882-0B112DC0D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7086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6BCFD7A-BAD1-80E9-241B-1E0D4B057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8659" y="1304925"/>
            <a:ext cx="1165468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2232557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6" r:id="rId3"/>
    <p:sldLayoutId id="2147483724" r:id="rId4"/>
    <p:sldLayoutId id="2147483725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accent3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2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2AB5F44-508E-D5E3-9686-E5DB5331D6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5" y="0"/>
            <a:ext cx="12189289" cy="6857998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592D61-4A60-6946-D1E3-5AC93DE86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C4AB4-12A7-2444-B999-E190C2D007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43241-55FA-000D-E911-88A86A203D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6D9DA-6B18-0AEA-604C-ADB3F8C641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E71A0C6-6FDD-31C0-2DA4-598F59053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0" y="1304925"/>
            <a:ext cx="11654683" cy="3865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7374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1" r:id="rId12"/>
    <p:sldLayoutId id="2147483672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00308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2AB5F44-508E-D5E3-9686-E5DB5331D6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5" y="0"/>
            <a:ext cx="12189289" cy="685799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592D61-4A60-6946-D1E3-5AC93DE86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C4AB4-12A7-2444-B999-E190C2D007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43241-55FA-000D-E911-88A86A203D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6D9DA-6B18-0AEA-604C-ADB3F8C641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7444" y="647544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E71A0C6-6FDD-31C0-2DA4-598F59053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0" y="1304925"/>
            <a:ext cx="11654683" cy="3865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57FA28-1CF5-1773-6E48-1D255493F509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2360242" y="6142729"/>
            <a:ext cx="1752600" cy="279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7176D1-A516-7322-02DD-E7B04A0744BB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6664789" y="6052209"/>
            <a:ext cx="2530011" cy="72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387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2" r:id="rId12"/>
    <p:sldLayoutId id="214748374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00308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592CF-708D-DC43-198B-DFA375B88E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199" y="2557461"/>
            <a:ext cx="6366933" cy="1138240"/>
          </a:xfrm>
        </p:spPr>
        <p:txBody>
          <a:bodyPr/>
          <a:lstStyle/>
          <a:p>
            <a:r>
              <a:rPr lang="en-US" dirty="0"/>
              <a:t>Coasting beams simulations with space charge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C940D8-EAC0-4931-5754-DC95EFE0F5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F. Straniero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EFCB18-6905-C7CD-68EB-3BAC3910A1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Transfer of status symposium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6CB40F-0501-907D-0E40-3B93BA2483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18/6/2026</a:t>
            </a:r>
          </a:p>
        </p:txBody>
      </p:sp>
    </p:spTree>
    <p:extLst>
      <p:ext uri="{BB962C8B-B14F-4D97-AF65-F5344CB8AC3E}">
        <p14:creationId xmlns:p14="http://schemas.microsoft.com/office/powerpoint/2010/main" val="1381891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1672F-6E8A-57CB-5623-2A40D8F77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will I talk about?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A886FE-7EE9-7F1A-26ED-D6BBECDA3B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Coasting beams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Transverse instabilities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Collective effects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to simulate all of this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3053615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diagram of a circle&#10;&#10;AI-generated content may be incorrect.">
            <a:extLst>
              <a:ext uri="{FF2B5EF4-FFF2-40B4-BE49-F238E27FC236}">
                <a16:creationId xmlns:a16="http://schemas.microsoft.com/office/drawing/2014/main" id="{B48C4EB1-8553-244C-FE67-B9A1EAE451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262" y="1575412"/>
            <a:ext cx="5118232" cy="3864264"/>
          </a:xfrm>
          <a:noFill/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102821-53B7-0946-B125-3566B0873E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5588000" cy="3761080"/>
          </a:xfrm>
        </p:spPr>
        <p:txBody>
          <a:bodyPr>
            <a:normAutofit/>
          </a:bodyPr>
          <a:lstStyle/>
          <a:p>
            <a:r>
              <a:rPr lang="en-US" sz="1900"/>
              <a:t>Particle beam configuration with: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/>
              <a:t>No acceleration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/>
              <a:t>No bunching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/>
              <a:t>No longitudinal focusing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/>
              <a:t>Fills up the whole 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900"/>
          </a:p>
          <a:p>
            <a:r>
              <a:rPr lang="en-US" sz="1900"/>
              <a:t>Interesting for: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/>
              <a:t>Impedance measurements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/>
              <a:t>Transition state between different bunching structures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900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7EF99B26-FB22-03F5-9337-6A27CBAA5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94601B8E-4C5D-4D9E-8821-9696CA0E0E3F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B1C158-B4DB-36AC-7DC7-263591550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5588000" cy="865469"/>
          </a:xfrm>
        </p:spPr>
        <p:txBody>
          <a:bodyPr anchor="t">
            <a:normAutofit/>
          </a:bodyPr>
          <a:lstStyle/>
          <a:p>
            <a:r>
              <a:rPr lang="en-US" dirty="0"/>
              <a:t>What are coasting beams? Why do we care about them?</a:t>
            </a:r>
          </a:p>
        </p:txBody>
      </p:sp>
    </p:spTree>
    <p:extLst>
      <p:ext uri="{BB962C8B-B14F-4D97-AF65-F5344CB8AC3E}">
        <p14:creationId xmlns:p14="http://schemas.microsoft.com/office/powerpoint/2010/main" val="1863204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F8980-6778-419D-05EC-A3AD13E67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699" y="365125"/>
            <a:ext cx="6435183" cy="574675"/>
          </a:xfrm>
        </p:spPr>
        <p:txBody>
          <a:bodyPr>
            <a:normAutofit/>
          </a:bodyPr>
          <a:lstStyle/>
          <a:p>
            <a:r>
              <a:rPr lang="en-US" dirty="0"/>
              <a:t>What are transverse instabilities?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41FE2C-7181-03A1-F24A-936627B3E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037063"/>
            <a:ext cx="5829300" cy="450214"/>
          </a:xfrm>
        </p:spPr>
        <p:txBody>
          <a:bodyPr/>
          <a:lstStyle/>
          <a:p>
            <a:r>
              <a:rPr lang="en-US" dirty="0" err="1"/>
              <a:t>Wakefields</a:t>
            </a:r>
            <a:r>
              <a:rPr lang="en-US" dirty="0"/>
              <a:t> drive instabilities:</a:t>
            </a:r>
          </a:p>
          <a:p>
            <a:endParaRPr lang="en-US" dirty="0"/>
          </a:p>
        </p:txBody>
      </p:sp>
      <p:pic>
        <p:nvPicPr>
          <p:cNvPr id="8" name="Picture 7" descr="A graph of a blue line&#10;&#10;AI-generated content may be incorrect.">
            <a:extLst>
              <a:ext uri="{FF2B5EF4-FFF2-40B4-BE49-F238E27FC236}">
                <a16:creationId xmlns:a16="http://schemas.microsoft.com/office/drawing/2014/main" id="{F79A42EE-509D-5BE9-7DCC-D825F7324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556" y="768764"/>
            <a:ext cx="4028956" cy="2808920"/>
          </a:xfrm>
          <a:prstGeom prst="rect">
            <a:avLst/>
          </a:prstGeom>
        </p:spPr>
      </p:pic>
      <p:pic>
        <p:nvPicPr>
          <p:cNvPr id="9" name="Picture 8" descr="A graph of a number of numbers&#10;&#10;AI-generated content may be incorrect.">
            <a:extLst>
              <a:ext uri="{FF2B5EF4-FFF2-40B4-BE49-F238E27FC236}">
                <a16:creationId xmlns:a16="http://schemas.microsoft.com/office/drawing/2014/main" id="{77E8D01B-A76D-BE42-D849-292D1E30AA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556" y="3577684"/>
            <a:ext cx="4028956" cy="2993370"/>
          </a:xfrm>
          <a:prstGeom prst="rect">
            <a:avLst/>
          </a:prstGeom>
        </p:spPr>
      </p:pic>
      <p:pic>
        <p:nvPicPr>
          <p:cNvPr id="5" name="Picture 4" descr="A math equations with numbers and symbols&#10;&#10;AI-generated content may be incorrect.">
            <a:extLst>
              <a:ext uri="{FF2B5EF4-FFF2-40B4-BE49-F238E27FC236}">
                <a16:creationId xmlns:a16="http://schemas.microsoft.com/office/drawing/2014/main" id="{DB22F35D-BFDE-6978-F486-F774F96998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45" y="1524000"/>
            <a:ext cx="5588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006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A220B-A9D7-6473-B7F2-75D209CC6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A8C1A-66DB-1709-920B-C8B794733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players in collective effects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F754CFEC-96E9-BAFA-4CD8-C2C749E65886}"/>
              </a:ext>
            </a:extLst>
          </p:cNvPr>
          <p:cNvSpPr txBox="1">
            <a:spLocks/>
          </p:cNvSpPr>
          <p:nvPr/>
        </p:nvSpPr>
        <p:spPr>
          <a:xfrm>
            <a:off x="419100" y="1457325"/>
            <a:ext cx="3480110" cy="435133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Wakefields</a:t>
            </a:r>
            <a:endParaRPr lang="en-US" sz="1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Electromagnetic wake created by the resistive and non-smooth elements along the accelerator.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Resonators and Resistive walls.</a:t>
            </a:r>
          </a:p>
        </p:txBody>
      </p:sp>
      <p:pic>
        <p:nvPicPr>
          <p:cNvPr id="7" name="Picture 6" descr="A graph of a function&#10;&#10;AI-generated content may be incorrect.">
            <a:extLst>
              <a:ext uri="{FF2B5EF4-FFF2-40B4-BE49-F238E27FC236}">
                <a16:creationId xmlns:a16="http://schemas.microsoft.com/office/drawing/2014/main" id="{6093A7C9-1E07-D289-9D2E-8192FF813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74" y="3632994"/>
            <a:ext cx="3188161" cy="1944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43681C6-24D8-90F5-7BDF-79BEDF47A0D6}"/>
              </a:ext>
            </a:extLst>
          </p:cNvPr>
          <p:cNvSpPr txBox="1"/>
          <p:nvPr/>
        </p:nvSpPr>
        <p:spPr>
          <a:xfrm>
            <a:off x="5638508" y="5995328"/>
            <a:ext cx="6540364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arenR"/>
            </a:pPr>
            <a:r>
              <a:rPr lang="en-US" sz="900" dirty="0">
                <a:solidFill>
                  <a:srgbClr val="44536A"/>
                </a:solidFill>
              </a:rPr>
              <a:t>A. Chao, Physics of Collective Beam instabilities in High Energy Accelerators,  1993</a:t>
            </a:r>
          </a:p>
          <a:p>
            <a:pPr marL="228600" indent="-228600">
              <a:buAutoNum type="arabicParenR"/>
            </a:pPr>
            <a:r>
              <a:rPr lang="en-US" sz="900" dirty="0">
                <a:solidFill>
                  <a:srgbClr val="44536A"/>
                </a:solidFill>
              </a:rPr>
              <a:t>B. Wang et al, (2023) Structural and Multidisciplinary Optimization. 66. 10.1007/s00158-023-03669-8. </a:t>
            </a:r>
          </a:p>
          <a:p>
            <a:pPr marL="228600" indent="-228600">
              <a:buAutoNum type="arabicParenR"/>
            </a:pPr>
            <a:r>
              <a:rPr lang="en-US" sz="900" dirty="0">
                <a:solidFill>
                  <a:srgbClr val="44536A"/>
                </a:solidFill>
              </a:rPr>
              <a:t>https://</a:t>
            </a:r>
            <a:r>
              <a:rPr lang="en-US" sz="900" dirty="0" err="1">
                <a:solidFill>
                  <a:srgbClr val="44536A"/>
                </a:solidFill>
              </a:rPr>
              <a:t>en.wikipedia.org</a:t>
            </a:r>
            <a:r>
              <a:rPr lang="en-US" sz="900" dirty="0">
                <a:solidFill>
                  <a:srgbClr val="44536A"/>
                </a:solidFill>
              </a:rPr>
              <a:t>/wiki/</a:t>
            </a:r>
            <a:r>
              <a:rPr lang="en-US" sz="900" dirty="0" err="1">
                <a:solidFill>
                  <a:srgbClr val="44536A"/>
                </a:solidFill>
              </a:rPr>
              <a:t>Landau_damping</a:t>
            </a:r>
            <a:endParaRPr lang="en-US" sz="900" dirty="0">
              <a:solidFill>
                <a:srgbClr val="44536A"/>
              </a:solidFill>
            </a:endParaRPr>
          </a:p>
          <a:p>
            <a:pPr marL="228600" indent="-228600">
              <a:buAutoNum type="arabicParenR"/>
            </a:pPr>
            <a:endParaRPr lang="en-US" sz="1000" dirty="0">
              <a:solidFill>
                <a:srgbClr val="44536A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0A1119-6B6B-7536-5549-C086AF706A61}"/>
              </a:ext>
            </a:extLst>
          </p:cNvPr>
          <p:cNvSpPr txBox="1"/>
          <p:nvPr/>
        </p:nvSpPr>
        <p:spPr>
          <a:xfrm>
            <a:off x="565074" y="5453883"/>
            <a:ext cx="4915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44536A"/>
                </a:solidFill>
              </a:rPr>
              <a:t>[1]</a:t>
            </a:r>
          </a:p>
        </p:txBody>
      </p:sp>
    </p:spTree>
    <p:extLst>
      <p:ext uri="{BB962C8B-B14F-4D97-AF65-F5344CB8AC3E}">
        <p14:creationId xmlns:p14="http://schemas.microsoft.com/office/powerpoint/2010/main" val="1083835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CAB30-6FCC-0449-B6D9-2C203F73A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CC9D1-2FA6-EE52-2F8E-D44436D6B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players in collective effects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A72784-0B37-F815-73F6-CD6DA74F0A1B}"/>
              </a:ext>
            </a:extLst>
          </p:cNvPr>
          <p:cNvSpPr txBox="1">
            <a:spLocks/>
          </p:cNvSpPr>
          <p:nvPr/>
        </p:nvSpPr>
        <p:spPr>
          <a:xfrm>
            <a:off x="3899210" y="1457325"/>
            <a:ext cx="3480110" cy="435133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/>
              <a:t>Space Charge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Mean field theory of Coulomb interactions.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Incoherent effect (different from every particle, averages to zero for collective motion).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2EF8A27C-6E0B-ED33-8AF8-E07DADFCA530}"/>
              </a:ext>
            </a:extLst>
          </p:cNvPr>
          <p:cNvSpPr txBox="1">
            <a:spLocks/>
          </p:cNvSpPr>
          <p:nvPr/>
        </p:nvSpPr>
        <p:spPr>
          <a:xfrm>
            <a:off x="419100" y="1457325"/>
            <a:ext cx="3480110" cy="435133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Wakefields</a:t>
            </a:r>
            <a:endParaRPr lang="en-US" sz="1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Electromagnetic wake created by the resistive and non-smooth elements along the accelerator.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Resonators and Resistive walls.</a:t>
            </a:r>
          </a:p>
        </p:txBody>
      </p:sp>
      <p:pic>
        <p:nvPicPr>
          <p:cNvPr id="7" name="Picture 6" descr="A graph of a function&#10;&#10;AI-generated content may be incorrect.">
            <a:extLst>
              <a:ext uri="{FF2B5EF4-FFF2-40B4-BE49-F238E27FC236}">
                <a16:creationId xmlns:a16="http://schemas.microsoft.com/office/drawing/2014/main" id="{F1710537-89BB-69DE-1DA5-FFA2D21FB3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74" y="3632994"/>
            <a:ext cx="3188161" cy="1944000"/>
          </a:xfrm>
          <a:prstGeom prst="rect">
            <a:avLst/>
          </a:prstGeom>
        </p:spPr>
      </p:pic>
      <p:pic>
        <p:nvPicPr>
          <p:cNvPr id="1028" name="Picture 4" descr="The illustration of particle-in-cell simulation | Download Scientific  Diagram">
            <a:extLst>
              <a:ext uri="{FF2B5EF4-FFF2-40B4-BE49-F238E27FC236}">
                <a16:creationId xmlns:a16="http://schemas.microsoft.com/office/drawing/2014/main" id="{776A5594-E0A6-C0AD-732A-BB6E3BB1AB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" t="9157" r="32557" b="9237"/>
          <a:stretch>
            <a:fillRect/>
          </a:stretch>
        </p:blipFill>
        <p:spPr bwMode="auto">
          <a:xfrm>
            <a:off x="4568505" y="3632994"/>
            <a:ext cx="2140007" cy="1767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ABEEC3-7C55-FCA0-611D-69FFB823183A}"/>
              </a:ext>
            </a:extLst>
          </p:cNvPr>
          <p:cNvSpPr txBox="1"/>
          <p:nvPr/>
        </p:nvSpPr>
        <p:spPr>
          <a:xfrm>
            <a:off x="5638508" y="5995328"/>
            <a:ext cx="6540364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arenR"/>
            </a:pPr>
            <a:r>
              <a:rPr lang="en-US" sz="900" dirty="0">
                <a:solidFill>
                  <a:srgbClr val="44536A"/>
                </a:solidFill>
              </a:rPr>
              <a:t>A. Chao, Physics of Collective Beam instabilities in High Energy Accelerators,  1993</a:t>
            </a:r>
          </a:p>
          <a:p>
            <a:pPr marL="228600" indent="-228600">
              <a:buAutoNum type="arabicParenR"/>
            </a:pPr>
            <a:r>
              <a:rPr lang="en-US" sz="900" dirty="0">
                <a:solidFill>
                  <a:srgbClr val="44536A"/>
                </a:solidFill>
              </a:rPr>
              <a:t>B. Wang et al, (2023) Structural and Multidisciplinary Optimization. 66. 10.1007/s00158-023-03669-8. </a:t>
            </a:r>
          </a:p>
          <a:p>
            <a:pPr marL="228600" indent="-228600">
              <a:buAutoNum type="arabicParenR"/>
            </a:pPr>
            <a:r>
              <a:rPr lang="en-US" sz="900" dirty="0">
                <a:solidFill>
                  <a:srgbClr val="44536A"/>
                </a:solidFill>
              </a:rPr>
              <a:t>https://</a:t>
            </a:r>
            <a:r>
              <a:rPr lang="en-US" sz="900" dirty="0" err="1">
                <a:solidFill>
                  <a:srgbClr val="44536A"/>
                </a:solidFill>
              </a:rPr>
              <a:t>en.wikipedia.org</a:t>
            </a:r>
            <a:r>
              <a:rPr lang="en-US" sz="900" dirty="0">
                <a:solidFill>
                  <a:srgbClr val="44536A"/>
                </a:solidFill>
              </a:rPr>
              <a:t>/wiki/</a:t>
            </a:r>
            <a:r>
              <a:rPr lang="en-US" sz="900" dirty="0" err="1">
                <a:solidFill>
                  <a:srgbClr val="44536A"/>
                </a:solidFill>
              </a:rPr>
              <a:t>Landau_damping</a:t>
            </a:r>
            <a:endParaRPr lang="en-US" sz="900" dirty="0">
              <a:solidFill>
                <a:srgbClr val="44536A"/>
              </a:solidFill>
            </a:endParaRPr>
          </a:p>
          <a:p>
            <a:pPr marL="228600" indent="-228600">
              <a:buAutoNum type="arabicParenR"/>
            </a:pPr>
            <a:endParaRPr lang="en-US" sz="1000" dirty="0">
              <a:solidFill>
                <a:srgbClr val="44536A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922D95-B17C-C24D-EA5A-F7C6E23C8AE1}"/>
              </a:ext>
            </a:extLst>
          </p:cNvPr>
          <p:cNvSpPr txBox="1"/>
          <p:nvPr/>
        </p:nvSpPr>
        <p:spPr>
          <a:xfrm>
            <a:off x="565074" y="5453883"/>
            <a:ext cx="4915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44536A"/>
                </a:solidFill>
              </a:rPr>
              <a:t>[1]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936AED-45C7-D314-C6D5-0B6A4125D602}"/>
              </a:ext>
            </a:extLst>
          </p:cNvPr>
          <p:cNvSpPr txBox="1"/>
          <p:nvPr/>
        </p:nvSpPr>
        <p:spPr>
          <a:xfrm>
            <a:off x="4536751" y="5481294"/>
            <a:ext cx="4915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44536A"/>
                </a:solidFill>
              </a:rPr>
              <a:t>[2]</a:t>
            </a:r>
          </a:p>
        </p:txBody>
      </p:sp>
    </p:spTree>
    <p:extLst>
      <p:ext uri="{BB962C8B-B14F-4D97-AF65-F5344CB8AC3E}">
        <p14:creationId xmlns:p14="http://schemas.microsoft.com/office/powerpoint/2010/main" val="215254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AEB39-AE54-5AFF-8204-E85058585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players in collective effects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FBC04E-7312-8569-553D-31C326D4E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9320" y="1457325"/>
            <a:ext cx="3480110" cy="4351338"/>
          </a:xfrm>
          <a:ln>
            <a:noFill/>
          </a:ln>
        </p:spPr>
        <p:txBody>
          <a:bodyPr/>
          <a:lstStyle/>
          <a:p>
            <a:r>
              <a:rPr lang="en-US" sz="1800" b="1" dirty="0"/>
              <a:t>Landau Damping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Particles that oscillate at frequencies different from the collective mode, draw energy from it, </a:t>
            </a:r>
            <a:r>
              <a:rPr lang="en-US"/>
              <a:t>damping it.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Damping of collective modes.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7816B096-1A5D-8984-E7C2-2BB7082B2A1E}"/>
              </a:ext>
            </a:extLst>
          </p:cNvPr>
          <p:cNvSpPr txBox="1">
            <a:spLocks/>
          </p:cNvSpPr>
          <p:nvPr/>
        </p:nvSpPr>
        <p:spPr>
          <a:xfrm>
            <a:off x="3899210" y="1457325"/>
            <a:ext cx="3480110" cy="435133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/>
              <a:t>Space Charge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Mean field theory of Coulomb interactions.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Incoherent effect (different from every particle, averages to zero for collective motion).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9904A9F2-3703-6D2C-3392-E8313D7FDEB7}"/>
              </a:ext>
            </a:extLst>
          </p:cNvPr>
          <p:cNvSpPr txBox="1">
            <a:spLocks/>
          </p:cNvSpPr>
          <p:nvPr/>
        </p:nvSpPr>
        <p:spPr>
          <a:xfrm>
            <a:off x="419100" y="1457325"/>
            <a:ext cx="3480110" cy="435133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Wakefields</a:t>
            </a:r>
            <a:endParaRPr lang="en-US" sz="1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Electromagnetic wake created by the resistive and non-smooth elements along the accelerator.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Resonators and Resistive walls.</a:t>
            </a:r>
          </a:p>
        </p:txBody>
      </p:sp>
      <p:pic>
        <p:nvPicPr>
          <p:cNvPr id="7" name="Picture 6" descr="A graph of a function&#10;&#10;AI-generated content may be incorrect.">
            <a:extLst>
              <a:ext uri="{FF2B5EF4-FFF2-40B4-BE49-F238E27FC236}">
                <a16:creationId xmlns:a16="http://schemas.microsoft.com/office/drawing/2014/main" id="{6F328851-A9CB-BF4C-8BD0-C8A9D85031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74" y="3632994"/>
            <a:ext cx="3188161" cy="19440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BB1584C-EF36-DB09-71F9-8BDB72B11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5295" y="3728694"/>
            <a:ext cx="31750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illustration of particle-in-cell simulation | Download Scientific  Diagram">
            <a:extLst>
              <a:ext uri="{FF2B5EF4-FFF2-40B4-BE49-F238E27FC236}">
                <a16:creationId xmlns:a16="http://schemas.microsoft.com/office/drawing/2014/main" id="{CF1CD30B-9EB6-0A4A-6B7F-057342761D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" t="9157" r="32557" b="9237"/>
          <a:stretch>
            <a:fillRect/>
          </a:stretch>
        </p:blipFill>
        <p:spPr bwMode="auto">
          <a:xfrm>
            <a:off x="4568505" y="3632994"/>
            <a:ext cx="2140007" cy="1767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D9D8253-8DC1-7C80-A61A-2F8D5A81EE58}"/>
              </a:ext>
            </a:extLst>
          </p:cNvPr>
          <p:cNvSpPr txBox="1"/>
          <p:nvPr/>
        </p:nvSpPr>
        <p:spPr>
          <a:xfrm>
            <a:off x="5638508" y="5995328"/>
            <a:ext cx="6540364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arenR"/>
            </a:pPr>
            <a:r>
              <a:rPr lang="en-US" sz="900" dirty="0">
                <a:solidFill>
                  <a:srgbClr val="44536A"/>
                </a:solidFill>
              </a:rPr>
              <a:t>A. Chao, Physics of Collective Beam instabilities in High Energy Accelerators,  1993</a:t>
            </a:r>
          </a:p>
          <a:p>
            <a:pPr marL="228600" indent="-228600">
              <a:buAutoNum type="arabicParenR"/>
            </a:pPr>
            <a:r>
              <a:rPr lang="en-US" sz="900" dirty="0">
                <a:solidFill>
                  <a:srgbClr val="44536A"/>
                </a:solidFill>
              </a:rPr>
              <a:t>B. Wang et al, (2023) Structural and Multidisciplinary Optimization. 66. 10.1007/s00158-023-03669-8. </a:t>
            </a:r>
          </a:p>
          <a:p>
            <a:pPr marL="228600" indent="-228600">
              <a:buAutoNum type="arabicParenR"/>
            </a:pPr>
            <a:r>
              <a:rPr lang="en-US" sz="900" dirty="0">
                <a:solidFill>
                  <a:srgbClr val="44536A"/>
                </a:solidFill>
              </a:rPr>
              <a:t>https://</a:t>
            </a:r>
            <a:r>
              <a:rPr lang="en-US" sz="900" dirty="0" err="1">
                <a:solidFill>
                  <a:srgbClr val="44536A"/>
                </a:solidFill>
              </a:rPr>
              <a:t>en.wikipedia.org</a:t>
            </a:r>
            <a:r>
              <a:rPr lang="en-US" sz="900" dirty="0">
                <a:solidFill>
                  <a:srgbClr val="44536A"/>
                </a:solidFill>
              </a:rPr>
              <a:t>/wiki/</a:t>
            </a:r>
            <a:r>
              <a:rPr lang="en-US" sz="900" dirty="0" err="1">
                <a:solidFill>
                  <a:srgbClr val="44536A"/>
                </a:solidFill>
              </a:rPr>
              <a:t>Landau_damping</a:t>
            </a:r>
            <a:endParaRPr lang="en-US" sz="900" dirty="0">
              <a:solidFill>
                <a:srgbClr val="44536A"/>
              </a:solidFill>
            </a:endParaRPr>
          </a:p>
          <a:p>
            <a:pPr marL="228600" indent="-228600">
              <a:buAutoNum type="arabicParenR"/>
            </a:pPr>
            <a:endParaRPr lang="en-US" sz="1000" dirty="0">
              <a:solidFill>
                <a:srgbClr val="44536A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60D4BE-CBBF-9B67-E68F-E9708A760AF1}"/>
              </a:ext>
            </a:extLst>
          </p:cNvPr>
          <p:cNvSpPr txBox="1"/>
          <p:nvPr/>
        </p:nvSpPr>
        <p:spPr>
          <a:xfrm>
            <a:off x="565074" y="5453883"/>
            <a:ext cx="4915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44536A"/>
                </a:solidFill>
              </a:rPr>
              <a:t>[1]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33F9E0-CF16-297A-3998-59B0CD2B6757}"/>
              </a:ext>
            </a:extLst>
          </p:cNvPr>
          <p:cNvSpPr txBox="1"/>
          <p:nvPr/>
        </p:nvSpPr>
        <p:spPr>
          <a:xfrm>
            <a:off x="4536751" y="5481294"/>
            <a:ext cx="4915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44536A"/>
                </a:solidFill>
              </a:rPr>
              <a:t>[2]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68F422-6620-2379-2AB3-5A22C9096351}"/>
              </a:ext>
            </a:extLst>
          </p:cNvPr>
          <p:cNvSpPr txBox="1"/>
          <p:nvPr/>
        </p:nvSpPr>
        <p:spPr>
          <a:xfrm>
            <a:off x="7558561" y="5445046"/>
            <a:ext cx="4915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44536A"/>
                </a:solidFill>
              </a:rPr>
              <a:t>[3]</a:t>
            </a:r>
          </a:p>
        </p:txBody>
      </p:sp>
    </p:spTree>
    <p:extLst>
      <p:ext uri="{BB962C8B-B14F-4D97-AF65-F5344CB8AC3E}">
        <p14:creationId xmlns:p14="http://schemas.microsoft.com/office/powerpoint/2010/main" val="118320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E9A3D-840E-F054-57ED-8C375FD2D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C6F22-7CE4-E9DA-0005-6BC18D68D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can we simulate this?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9D682A-BAA0-AD3E-B0C3-39B3162B74CC}"/>
              </a:ext>
            </a:extLst>
          </p:cNvPr>
          <p:cNvSpPr txBox="1"/>
          <p:nvPr/>
        </p:nvSpPr>
        <p:spPr>
          <a:xfrm>
            <a:off x="5836355" y="6123543"/>
            <a:ext cx="5350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44536A"/>
                </a:solidFill>
              </a:rPr>
              <a:t>* This line is just for comedic purposes. The views reported do not represent my views, my supervisors’ or anyone’s in the accelerator community.</a:t>
            </a:r>
          </a:p>
        </p:txBody>
      </p:sp>
    </p:spTree>
    <p:extLst>
      <p:ext uri="{BB962C8B-B14F-4D97-AF65-F5344CB8AC3E}">
        <p14:creationId xmlns:p14="http://schemas.microsoft.com/office/powerpoint/2010/main" val="1008188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A232B-8D3B-ED90-7581-58E4A121B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can we simulate this?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EDAD411-0EAF-A763-76C6-224084235E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4004217" cy="1739358"/>
          </a:xfrm>
        </p:spPr>
        <p:txBody>
          <a:bodyPr/>
          <a:lstStyle/>
          <a:p>
            <a:r>
              <a:rPr lang="en-US" sz="1800" b="1" dirty="0" err="1">
                <a:solidFill>
                  <a:srgbClr val="1C5DF8"/>
                </a:solidFill>
              </a:rPr>
              <a:t>LineMaps</a:t>
            </a:r>
            <a:endParaRPr lang="en-US" sz="1800" b="1" dirty="0">
              <a:solidFill>
                <a:srgbClr val="1C5DF8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Tracking particles through lattice elements is often slow and not flexible.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Instead we can use Twiss parameters applied as matrices.</a:t>
            </a:r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8BADF7A-1E85-FEC8-0208-5B1C067BEF77}"/>
              </a:ext>
            </a:extLst>
          </p:cNvPr>
          <p:cNvSpPr txBox="1">
            <a:spLocks/>
          </p:cNvSpPr>
          <p:nvPr/>
        </p:nvSpPr>
        <p:spPr>
          <a:xfrm>
            <a:off x="6240036" y="1304925"/>
            <a:ext cx="4004217" cy="1739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rgbClr val="1C5DF8"/>
                </a:solidFill>
              </a:rPr>
              <a:t>Particle distributions</a:t>
            </a:r>
          </a:p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CB30770-BF83-3899-DD87-4041F146A01E}"/>
              </a:ext>
            </a:extLst>
          </p:cNvPr>
          <p:cNvSpPr txBox="1">
            <a:spLocks/>
          </p:cNvSpPr>
          <p:nvPr/>
        </p:nvSpPr>
        <p:spPr>
          <a:xfrm>
            <a:off x="266699" y="3220553"/>
            <a:ext cx="4004217" cy="1739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rgbClr val="1C5DF8"/>
                </a:solidFill>
              </a:rPr>
              <a:t>Particle in Cell (PIC)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Numerical method for self-field force.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Compute fields 100 times per turn.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 log(N) computation time.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pic>
        <p:nvPicPr>
          <p:cNvPr id="8" name="Picture 7" descr="A diagram of a number of dots&#10;&#10;AI-generated content may be incorrect.">
            <a:extLst>
              <a:ext uri="{FF2B5EF4-FFF2-40B4-BE49-F238E27FC236}">
                <a16:creationId xmlns:a16="http://schemas.microsoft.com/office/drawing/2014/main" id="{53C5233E-D688-E4D9-3532-42B38228B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965" y="1850973"/>
            <a:ext cx="3079980" cy="2386620"/>
          </a:xfrm>
          <a:prstGeom prst="rect">
            <a:avLst/>
          </a:prstGeom>
        </p:spPr>
      </p:pic>
      <p:pic>
        <p:nvPicPr>
          <p:cNvPr id="10" name="Picture 9" descr="A diagram of a number of small dots&#10;&#10;AI-generated content may be incorrect.">
            <a:extLst>
              <a:ext uri="{FF2B5EF4-FFF2-40B4-BE49-F238E27FC236}">
                <a16:creationId xmlns:a16="http://schemas.microsoft.com/office/drawing/2014/main" id="{E5243A83-26DB-C710-3165-3977BB0665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965" y="4300609"/>
            <a:ext cx="3079980" cy="238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04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5C75D-70E3-772F-D8C8-DFC0EEA63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6BC3A-F43A-6B1B-5417-EEA5F5C66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can we simulate this?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C359293-6EC7-FF2F-1EF3-F74C12FAD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4004217" cy="1739358"/>
          </a:xfrm>
        </p:spPr>
        <p:txBody>
          <a:bodyPr/>
          <a:lstStyle/>
          <a:p>
            <a:r>
              <a:rPr lang="en-US" sz="1800" b="1" dirty="0" err="1">
                <a:solidFill>
                  <a:srgbClr val="1C5DF8"/>
                </a:solidFill>
              </a:rPr>
              <a:t>LineMaps</a:t>
            </a:r>
            <a:endParaRPr lang="en-US" sz="1800" b="1" dirty="0">
              <a:solidFill>
                <a:srgbClr val="1C5DF8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Tracking particles through lattice elements is often slow and not flexible.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Instead we can use Twiss parameters applied as matrices.</a:t>
            </a:r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E3A7A59-9202-717B-7D71-686EFBF4E119}"/>
              </a:ext>
            </a:extLst>
          </p:cNvPr>
          <p:cNvSpPr txBox="1">
            <a:spLocks/>
          </p:cNvSpPr>
          <p:nvPr/>
        </p:nvSpPr>
        <p:spPr>
          <a:xfrm>
            <a:off x="6240036" y="1304925"/>
            <a:ext cx="4004217" cy="1739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rgbClr val="1C5DF8"/>
                </a:solidFill>
              </a:rPr>
              <a:t>Particle distributions</a:t>
            </a:r>
          </a:p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D2086B1-AAF9-B22E-B385-822B654CADBA}"/>
              </a:ext>
            </a:extLst>
          </p:cNvPr>
          <p:cNvSpPr txBox="1">
            <a:spLocks/>
          </p:cNvSpPr>
          <p:nvPr/>
        </p:nvSpPr>
        <p:spPr>
          <a:xfrm>
            <a:off x="266699" y="3220553"/>
            <a:ext cx="4004217" cy="1739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rgbClr val="1C5DF8"/>
                </a:solidFill>
              </a:rPr>
              <a:t>Particle in Cell (PIC)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Numerical method for self-field force.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Compute fields 100 times per turn.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 log(N) computation time.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pic>
        <p:nvPicPr>
          <p:cNvPr id="8" name="Picture 7" descr="A diagram of a number of dots&#10;&#10;AI-generated content may be incorrect.">
            <a:extLst>
              <a:ext uri="{FF2B5EF4-FFF2-40B4-BE49-F238E27FC236}">
                <a16:creationId xmlns:a16="http://schemas.microsoft.com/office/drawing/2014/main" id="{506B990D-75AD-4E88-FD46-E0239046D3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965" y="1850973"/>
            <a:ext cx="3079980" cy="2386620"/>
          </a:xfrm>
          <a:prstGeom prst="rect">
            <a:avLst/>
          </a:prstGeom>
        </p:spPr>
      </p:pic>
      <p:pic>
        <p:nvPicPr>
          <p:cNvPr id="10" name="Picture 9" descr="A diagram of a number of small dots&#10;&#10;AI-generated content may be incorrect.">
            <a:extLst>
              <a:ext uri="{FF2B5EF4-FFF2-40B4-BE49-F238E27FC236}">
                <a16:creationId xmlns:a16="http://schemas.microsoft.com/office/drawing/2014/main" id="{F7FCFE68-6608-6303-C930-C4BED24E87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965" y="4300609"/>
            <a:ext cx="3079980" cy="23866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95414B-9D13-9DEB-715B-891ADC8840EF}"/>
              </a:ext>
            </a:extLst>
          </p:cNvPr>
          <p:cNvSpPr txBox="1"/>
          <p:nvPr/>
        </p:nvSpPr>
        <p:spPr>
          <a:xfrm>
            <a:off x="9115547" y="2038121"/>
            <a:ext cx="15974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4536A"/>
                </a:solidFill>
              </a:rPr>
              <a:t>Self field at any point is linear with x/y.</a:t>
            </a:r>
          </a:p>
          <a:p>
            <a:endParaRPr lang="en-US" sz="1600" dirty="0">
              <a:solidFill>
                <a:srgbClr val="44536A"/>
              </a:solidFill>
            </a:endParaRPr>
          </a:p>
          <a:p>
            <a:r>
              <a:rPr lang="en-US" sz="1600" dirty="0">
                <a:solidFill>
                  <a:srgbClr val="44536A"/>
                </a:solidFill>
              </a:rPr>
              <a:t>Quadrupole-like effect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184B5A2-E77D-BAE6-6FF9-B7AAB2D53608}"/>
              </a:ext>
            </a:extLst>
          </p:cNvPr>
          <p:cNvCxnSpPr>
            <a:stCxn id="3" idx="1"/>
          </p:cNvCxnSpPr>
          <p:nvPr/>
        </p:nvCxnSpPr>
        <p:spPr>
          <a:xfrm flipH="1" flipV="1">
            <a:off x="8242144" y="2809301"/>
            <a:ext cx="873403" cy="136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6BCA3AF-07E1-C469-36B3-80470D11091B}"/>
              </a:ext>
            </a:extLst>
          </p:cNvPr>
          <p:cNvSpPr txBox="1"/>
          <p:nvPr/>
        </p:nvSpPr>
        <p:spPr>
          <a:xfrm>
            <a:off x="9115547" y="4527382"/>
            <a:ext cx="1597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4536A"/>
                </a:solidFill>
              </a:rPr>
              <a:t>More realistic distribution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E51599A-9A56-3246-4113-A0D74BF400C4}"/>
              </a:ext>
            </a:extLst>
          </p:cNvPr>
          <p:cNvCxnSpPr>
            <a:cxnSpLocks/>
          </p:cNvCxnSpPr>
          <p:nvPr/>
        </p:nvCxnSpPr>
        <p:spPr>
          <a:xfrm flipH="1">
            <a:off x="8242144" y="4819769"/>
            <a:ext cx="873403" cy="37615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5969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FDF3D-D912-504D-C94F-FA3C5E3C5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699" y="365125"/>
            <a:ext cx="7797647" cy="574675"/>
          </a:xfrm>
        </p:spPr>
        <p:txBody>
          <a:bodyPr>
            <a:normAutofit/>
          </a:bodyPr>
          <a:lstStyle/>
          <a:p>
            <a:r>
              <a:rPr lang="en-US" dirty="0"/>
              <a:t>So, what happens with coasting beams?</a:t>
            </a:r>
          </a:p>
        </p:txBody>
      </p:sp>
      <p:pic>
        <p:nvPicPr>
          <p:cNvPr id="5" name="Content Placeholder 4" descr="A graph with a blue line&#10;&#10;AI-generated content may be incorrect.">
            <a:extLst>
              <a:ext uri="{FF2B5EF4-FFF2-40B4-BE49-F238E27FC236}">
                <a16:creationId xmlns:a16="http://schemas.microsoft.com/office/drawing/2014/main" id="{F9C2BB75-70FC-0390-83DA-3083C610C1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99" y="1257300"/>
            <a:ext cx="6515100" cy="43434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104C5BB-63CB-C6BA-4666-F1471DBD0532}"/>
              </a:ext>
            </a:extLst>
          </p:cNvPr>
          <p:cNvSpPr txBox="1"/>
          <p:nvPr/>
        </p:nvSpPr>
        <p:spPr>
          <a:xfrm>
            <a:off x="6874933" y="1484965"/>
            <a:ext cx="35332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4536A"/>
                </a:solidFill>
              </a:rPr>
              <a:t>Actually space charge reduces Landau damping in coasting beams, and pushes back the instability threshold!</a:t>
            </a:r>
          </a:p>
          <a:p>
            <a:endParaRPr lang="en-US" sz="1600" dirty="0">
              <a:solidFill>
                <a:srgbClr val="44536A"/>
              </a:solidFill>
            </a:endParaRPr>
          </a:p>
          <a:p>
            <a:endParaRPr lang="en-US" sz="1600" dirty="0">
              <a:solidFill>
                <a:srgbClr val="44536A"/>
              </a:solidFill>
            </a:endParaRPr>
          </a:p>
          <a:p>
            <a:endParaRPr lang="en-US" sz="1600" dirty="0">
              <a:solidFill>
                <a:srgbClr val="4453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343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9CADF-99EF-D17B-19B6-B5613DC9E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699" y="365125"/>
            <a:ext cx="9825567" cy="574675"/>
          </a:xfrm>
        </p:spPr>
        <p:txBody>
          <a:bodyPr>
            <a:normAutofit/>
          </a:bodyPr>
          <a:lstStyle/>
          <a:p>
            <a:r>
              <a:rPr lang="en-US" dirty="0"/>
              <a:t>Chromaticity and emittance influence the instability as well </a:t>
            </a:r>
          </a:p>
        </p:txBody>
      </p:sp>
      <p:pic>
        <p:nvPicPr>
          <p:cNvPr id="5" name="Content Placeholder 4" descr="A graph of a graph&#10;&#10;AI-generated content may be incorrect.">
            <a:extLst>
              <a:ext uri="{FF2B5EF4-FFF2-40B4-BE49-F238E27FC236}">
                <a16:creationId xmlns:a16="http://schemas.microsoft.com/office/drawing/2014/main" id="{3F27D656-D65A-AACD-67A9-DC516D9B23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66" y="1253331"/>
            <a:ext cx="5449734" cy="4351338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B380446-9E67-05D1-8972-C4A14241A978}"/>
              </a:ext>
            </a:extLst>
          </p:cNvPr>
          <p:cNvSpPr txBox="1"/>
          <p:nvPr/>
        </p:nvSpPr>
        <p:spPr>
          <a:xfrm>
            <a:off x="6874933" y="1484965"/>
            <a:ext cx="35332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4536A"/>
                </a:solidFill>
              </a:rPr>
              <a:t>It is also interesting to study how growing rate varies with chromaticity and emittance.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DEE2520-F20C-18DA-7F5B-8723C58FFAFC}"/>
                  </a:ext>
                </a:extLst>
              </p:cNvPr>
              <p:cNvSpPr txBox="1"/>
              <p:nvPr/>
            </p:nvSpPr>
            <p:spPr>
              <a:xfrm>
                <a:off x="6874933" y="2861127"/>
                <a:ext cx="3533260" cy="9699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44536A"/>
                    </a:solidFill>
                  </a:rPr>
                  <a:t>Chromaticity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44536A"/>
                        </a:solidFill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GB" sz="1600" b="0" i="1" smtClean="0">
                        <a:solidFill>
                          <a:srgbClr val="44536A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600" b="0" i="1" smtClean="0">
                            <a:solidFill>
                              <a:srgbClr val="44536A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0" i="1" smtClean="0">
                            <a:solidFill>
                              <a:srgbClr val="44536A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GB" sz="1600" b="0" i="1" smtClean="0">
                                <a:solidFill>
                                  <a:srgbClr val="44536A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600" b="0" i="1" smtClean="0">
                                <a:solidFill>
                                  <a:srgbClr val="44536A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GB" sz="1600" b="0" i="1" smtClean="0">
                                <a:solidFill>
                                  <a:srgbClr val="44536A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GB" sz="1600" b="0" i="1" smtClean="0">
                            <a:solidFill>
                              <a:srgbClr val="44536A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0" i="1" smtClean="0">
                            <a:solidFill>
                              <a:srgbClr val="44536A"/>
                            </a:solidFill>
                            <a:latin typeface="Cambria Math" panose="02040503050406030204" pitchFamily="18" charset="0"/>
                          </a:rPr>
                          <m:t>𝑑𝑄</m:t>
                        </m:r>
                      </m:num>
                      <m:den>
                        <m:r>
                          <a:rPr lang="en-GB" sz="1600" b="0" i="1" smtClean="0">
                            <a:solidFill>
                              <a:srgbClr val="44536A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GB" sz="1600" b="0" i="1" smtClean="0">
                            <a:solidFill>
                              <a:srgbClr val="44536A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</m:den>
                    </m:f>
                  </m:oMath>
                </a14:m>
                <a:endParaRPr lang="en-GB" sz="1600" b="0" dirty="0">
                  <a:solidFill>
                    <a:srgbClr val="44536A"/>
                  </a:solidFill>
                </a:endParaRPr>
              </a:p>
              <a:p>
                <a:r>
                  <a:rPr lang="en-GB" sz="1600" dirty="0">
                    <a:solidFill>
                      <a:srgbClr val="44536A"/>
                    </a:solidFill>
                  </a:rPr>
                  <a:t>How much the focusing changes for different energies.</a:t>
                </a:r>
                <a:endParaRPr lang="en-GB" sz="1600" b="0" dirty="0">
                  <a:solidFill>
                    <a:srgbClr val="44536A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DEE2520-F20C-18DA-7F5B-8723C58FFA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4933" y="2861127"/>
                <a:ext cx="3533260" cy="969946"/>
              </a:xfrm>
              <a:prstGeom prst="rect">
                <a:avLst/>
              </a:prstGeom>
              <a:blipFill>
                <a:blip r:embed="rId3"/>
                <a:stretch>
                  <a:fillRect l="-1075" b="-77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C123116-D9FD-A096-2D3B-A07DE21DD301}"/>
                  </a:ext>
                </a:extLst>
              </p:cNvPr>
              <p:cNvSpPr txBox="1"/>
              <p:nvPr/>
            </p:nvSpPr>
            <p:spPr>
              <a:xfrm>
                <a:off x="6874932" y="4237289"/>
                <a:ext cx="3681179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44536A"/>
                    </a:solidFill>
                  </a:rPr>
                  <a:t>Emittance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44536A"/>
                        </a:solidFill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GB" sz="1600" b="0" i="1" smtClean="0">
                        <a:solidFill>
                          <a:srgbClr val="44536A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0" i="1" smtClean="0">
                        <a:solidFill>
                          <a:srgbClr val="44536A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sSup>
                      <m:sSupPr>
                        <m:ctrlPr>
                          <a:rPr lang="en-GB" sz="1600" b="0" i="1" smtClean="0">
                            <a:solidFill>
                              <a:srgbClr val="44536A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solidFill>
                              <a:srgbClr val="44536A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b="0" i="1" smtClean="0">
                            <a:solidFill>
                              <a:srgbClr val="44536A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1600" b="0" i="1" smtClean="0">
                        <a:solidFill>
                          <a:srgbClr val="44536A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1600" b="0" i="1" smtClean="0">
                        <a:solidFill>
                          <a:srgbClr val="44536A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GB" sz="1600" b="0" i="1" smtClean="0">
                        <a:solidFill>
                          <a:srgbClr val="44536A"/>
                        </a:solidFill>
                        <a:latin typeface="Cambria Math" panose="02040503050406030204" pitchFamily="18" charset="0"/>
                      </a:rPr>
                      <m:t>𝑥𝑥</m:t>
                    </m:r>
                    <m:r>
                      <a:rPr lang="en-GB" sz="1600" b="0" i="1" smtClean="0">
                        <a:solidFill>
                          <a:srgbClr val="44536A"/>
                        </a:solidFill>
                        <a:latin typeface="Cambria Math" panose="02040503050406030204" pitchFamily="18" charset="0"/>
                      </a:rPr>
                      <m:t>’+ </m:t>
                    </m:r>
                    <m:r>
                      <m:rPr>
                        <m:sty m:val="p"/>
                      </m:rPr>
                      <a:rPr lang="en-GB" sz="1600" b="0" i="1" smtClean="0">
                        <a:solidFill>
                          <a:srgbClr val="44536A"/>
                        </a:solidFill>
                        <a:latin typeface="Cambria Math" panose="02040503050406030204" pitchFamily="18" charset="0"/>
                      </a:rPr>
                      <m:t>β</m:t>
                    </m:r>
                    <m:r>
                      <a:rPr lang="en-GB" sz="1600" b="0" i="1" smtClean="0">
                        <a:solidFill>
                          <a:srgbClr val="44536A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sSup>
                      <m:sSupPr>
                        <m:ctrlPr>
                          <a:rPr lang="en-GB" sz="1600" b="0" i="1" smtClean="0">
                            <a:solidFill>
                              <a:srgbClr val="44536A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solidFill>
                              <a:srgbClr val="44536A"/>
                            </a:solidFill>
                            <a:latin typeface="Cambria Math" panose="02040503050406030204" pitchFamily="18" charset="0"/>
                          </a:rPr>
                          <m:t>’</m:t>
                        </m:r>
                      </m:e>
                      <m:sup>
                        <m:r>
                          <a:rPr lang="en-GB" sz="1600" b="0" i="1" smtClean="0">
                            <a:solidFill>
                              <a:srgbClr val="44536A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1600" b="0" dirty="0">
                  <a:solidFill>
                    <a:srgbClr val="44536A"/>
                  </a:solidFill>
                </a:endParaRPr>
              </a:p>
              <a:p>
                <a:r>
                  <a:rPr lang="en-GB" sz="1600" dirty="0">
                    <a:solidFill>
                      <a:srgbClr val="44536A"/>
                    </a:solidFill>
                  </a:rPr>
                  <a:t>aka Area in phase space of the particle distribution.</a:t>
                </a:r>
                <a:endParaRPr lang="en-GB" sz="1600" b="0" dirty="0">
                  <a:solidFill>
                    <a:srgbClr val="44536A"/>
                  </a:solidFill>
                </a:endParaRPr>
              </a:p>
              <a:p>
                <a:endParaRPr lang="en-US" sz="1600" dirty="0">
                  <a:solidFill>
                    <a:srgbClr val="44536A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C123116-D9FD-A096-2D3B-A07DE21DD3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4932" y="4237289"/>
                <a:ext cx="3681179" cy="1077218"/>
              </a:xfrm>
              <a:prstGeom prst="rect">
                <a:avLst/>
              </a:prstGeom>
              <a:blipFill>
                <a:blip r:embed="rId4"/>
                <a:stretch>
                  <a:fillRect l="-1031"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7949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F36FD-CB2C-0983-AFBD-B03E7C440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/>
              <a:t>Questions?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CB854C-A7C6-2E2A-B1C5-C73CFC23A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3777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F3D9A-410B-5168-70C2-CFD5E05C5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Tune shifts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5D1741-8CBC-31CC-3B7A-2CA60D106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pPr/>
              <a:t>13</a:t>
            </a:fld>
            <a:endParaRPr lang="en-GB"/>
          </a:p>
        </p:txBody>
      </p:sp>
      <p:pic>
        <p:nvPicPr>
          <p:cNvPr id="6" name="Picture 5" descr="A graph with a red star&#10;&#10;AI-generated content may be incorrect.">
            <a:extLst>
              <a:ext uri="{FF2B5EF4-FFF2-40B4-BE49-F238E27FC236}">
                <a16:creationId xmlns:a16="http://schemas.microsoft.com/office/drawing/2014/main" id="{7B819F93-BE8B-AB2D-BF01-F1F0A24E19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723" y="1393095"/>
            <a:ext cx="3549193" cy="3600000"/>
          </a:xfrm>
          <a:prstGeom prst="rect">
            <a:avLst/>
          </a:prstGeom>
        </p:spPr>
      </p:pic>
      <p:pic>
        <p:nvPicPr>
          <p:cNvPr id="8" name="Picture 7" descr="A graph with numbers and a red star&#10;&#10;AI-generated content may be incorrect.">
            <a:extLst>
              <a:ext uri="{FF2B5EF4-FFF2-40B4-BE49-F238E27FC236}">
                <a16:creationId xmlns:a16="http://schemas.microsoft.com/office/drawing/2014/main" id="{ED681E29-DCEF-12D8-FD36-CFA3624E30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3095"/>
            <a:ext cx="3549194" cy="3600000"/>
          </a:xfrm>
          <a:prstGeom prst="rect">
            <a:avLst/>
          </a:prstGeom>
        </p:spPr>
      </p:pic>
      <p:pic>
        <p:nvPicPr>
          <p:cNvPr id="10" name="Picture 9" descr="A graph with a red star&#10;&#10;AI-generated content may be incorrect.">
            <a:extLst>
              <a:ext uri="{FF2B5EF4-FFF2-40B4-BE49-F238E27FC236}">
                <a16:creationId xmlns:a16="http://schemas.microsoft.com/office/drawing/2014/main" id="{5EB7770C-A605-515D-D419-C415182FD3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586" y="1393095"/>
            <a:ext cx="3549194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91787"/>
      </p:ext>
    </p:extLst>
  </p:cSld>
  <p:clrMapOvr>
    <a:masterClrMapping/>
  </p:clrMapOvr>
</p:sld>
</file>

<file path=ppt/theme/theme1.xml><?xml version="1.0" encoding="utf-8"?>
<a:theme xmlns:a="http://schemas.openxmlformats.org/drawingml/2006/main" name="1_Title slide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AI_ab_2026_kelliher_v5" id="{08662A09-B931-E040-95C8-6697D1055F23}" vid="{98E157B1-F545-AF41-AFF9-3BF237F09534}"/>
    </a:ext>
  </a:extLst>
</a:theme>
</file>

<file path=ppt/theme/theme2.xml><?xml version="1.0" encoding="utf-8"?>
<a:theme xmlns:a="http://schemas.openxmlformats.org/drawingml/2006/main" name="2_Triangles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AI_ab_2026_kelliher_v5" id="{08662A09-B931-E040-95C8-6697D1055F23}" vid="{DC0CAD4E-2689-DD4F-9242-B0ADA1B319B8}"/>
    </a:ext>
  </a:extLst>
</a:theme>
</file>

<file path=ppt/theme/theme3.xml><?xml version="1.0" encoding="utf-8"?>
<a:theme xmlns:a="http://schemas.openxmlformats.org/drawingml/2006/main" name="3_Pattern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AI_ab_2026_kelliher_v5" id="{08662A09-B931-E040-95C8-6697D1055F23}" vid="{2831C21B-F7CE-7541-A262-8D0AE88F7FDB}"/>
    </a:ext>
  </a:extLst>
</a:theme>
</file>

<file path=ppt/theme/theme4.xml><?xml version="1.0" encoding="utf-8"?>
<a:theme xmlns:a="http://schemas.openxmlformats.org/drawingml/2006/main" name="4_Blank Layouts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AI_ab_2026_kelliher_v5" id="{08662A09-B931-E040-95C8-6697D1055F23}" vid="{0733B89D-6B53-0849-8AB7-9BB24E1059ED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367b676-3231-4229-b246-27e36f6a6ea0" xsi:nil="true"/>
    <lcf76f155ced4ddcb4097134ff3c332f xmlns="7a6c5452-7205-4e2c-a322-0d36e47a409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2453390EE4BA43A5D6133E94472E90" ma:contentTypeVersion="17" ma:contentTypeDescription="Create a new document." ma:contentTypeScope="" ma:versionID="a3dd40fe961babd590db7e6ab2b6c3cc">
  <xsd:schema xmlns:xsd="http://www.w3.org/2001/XMLSchema" xmlns:xs="http://www.w3.org/2001/XMLSchema" xmlns:p="http://schemas.microsoft.com/office/2006/metadata/properties" xmlns:ns2="7a6c5452-7205-4e2c-a322-0d36e47a4095" xmlns:ns3="4367b676-3231-4229-b246-27e36f6a6ea0" targetNamespace="http://schemas.microsoft.com/office/2006/metadata/properties" ma:root="true" ma:fieldsID="9c9a1b7cbcb1e6780652342e7736d883" ns2:_="" ns3:_="">
    <xsd:import namespace="7a6c5452-7205-4e2c-a322-0d36e47a4095"/>
    <xsd:import namespace="4367b676-3231-4229-b246-27e36f6a6e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6c5452-7205-4e2c-a322-0d36e47a40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e07c91c-676c-4292-ab42-0332d43006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67b676-3231-4229-b246-27e36f6a6ea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55bb8876-a7eb-42f8-850b-785a27f532ba}" ma:internalName="TaxCatchAll" ma:showField="CatchAllData" ma:web="4367b676-3231-4229-b246-27e36f6a6e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DF670E-3DD2-40A0-8524-D0B4771A7312}">
  <ds:schemaRefs>
    <ds:schemaRef ds:uri="http://schemas.microsoft.com/office/2006/metadata/properties"/>
    <ds:schemaRef ds:uri="http://schemas.microsoft.com/office/infopath/2007/PartnerControls"/>
    <ds:schemaRef ds:uri="4367b676-3231-4229-b246-27e36f6a6ea0"/>
    <ds:schemaRef ds:uri="7a6c5452-7205-4e2c-a322-0d36e47a4095"/>
  </ds:schemaRefs>
</ds:datastoreItem>
</file>

<file path=customXml/itemProps2.xml><?xml version="1.0" encoding="utf-8"?>
<ds:datastoreItem xmlns:ds="http://schemas.openxmlformats.org/officeDocument/2006/customXml" ds:itemID="{D79237DF-6E98-4AFD-A1AD-E1C9D616A34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CAF4C5-C546-4E53-8B48-77E78F83DE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6c5452-7205-4e2c-a322-0d36e47a4095"/>
    <ds:schemaRef ds:uri="4367b676-3231-4229-b246-27e36f6a6e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1_Title slide</Template>
  <TotalTime>6873</TotalTime>
  <Words>648</Words>
  <Application>Microsoft Office PowerPoint</Application>
  <PresentationFormat>Widescreen</PresentationFormat>
  <Paragraphs>104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Cambria Math</vt:lpstr>
      <vt:lpstr>Calibri</vt:lpstr>
      <vt:lpstr>Aptos</vt:lpstr>
      <vt:lpstr>1_Title slide</vt:lpstr>
      <vt:lpstr>2_Triangles</vt:lpstr>
      <vt:lpstr>3_Pattern</vt:lpstr>
      <vt:lpstr>4_Blank Layouts</vt:lpstr>
      <vt:lpstr>Coasting beams simulations with space charge </vt:lpstr>
      <vt:lpstr>What will I talk about?</vt:lpstr>
      <vt:lpstr>What are coasting beams? Why do we care about them?</vt:lpstr>
      <vt:lpstr>What are transverse instabilities?</vt:lpstr>
      <vt:lpstr>Key players in collective effects</vt:lpstr>
      <vt:lpstr>Key players in collective effects</vt:lpstr>
      <vt:lpstr>Key players in collective effects</vt:lpstr>
      <vt:lpstr>How can we simulate this?</vt:lpstr>
      <vt:lpstr>How can we simulate this?</vt:lpstr>
      <vt:lpstr>How can we simulate this?</vt:lpstr>
      <vt:lpstr>So, what happens with coasting beams?</vt:lpstr>
      <vt:lpstr>Chromaticity and emittance influence the instability as well </vt:lpstr>
      <vt:lpstr>Questions?</vt:lpstr>
      <vt:lpstr>Tune shifts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Coasting beams simulations with space charge </dc:title>
  <dc:creator>Francesco Straniero</dc:creator>
  <cp:lastModifiedBy>Kim Proudfoot</cp:lastModifiedBy>
  <cp:revision>29</cp:revision>
  <dcterms:created xsi:type="dcterms:W3CDTF">2026-06-10T15:23:05Z</dcterms:created>
  <dcterms:modified xsi:type="dcterms:W3CDTF">2026-06-18T06:56:24Z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0x010100FC2453390EE4BA43A5D6133E94472E90</vt:lpwstr>
  </property>
  <property fmtid="{D5CDD505-2E9C-101B-9397-08002B2CF9AE}" pid="3" name="MediaServiceImageTags">
    <vt:lpwstr/>
  </property>
</Properties>
</file>