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2"/>
  </p:sldMasterIdLst>
  <p:notesMasterIdLst>
    <p:notesMasterId r:id="rId32"/>
  </p:notesMasterIdLst>
  <p:handoutMasterIdLst>
    <p:handoutMasterId r:id="rId33"/>
  </p:handoutMasterIdLst>
  <p:sldIdLst>
    <p:sldId id="615" r:id="rId3"/>
    <p:sldId id="636" r:id="rId4"/>
    <p:sldId id="632" r:id="rId5"/>
    <p:sldId id="621" r:id="rId6"/>
    <p:sldId id="633" r:id="rId7"/>
    <p:sldId id="634" r:id="rId8"/>
    <p:sldId id="619" r:id="rId9"/>
    <p:sldId id="639" r:id="rId10"/>
    <p:sldId id="640" r:id="rId11"/>
    <p:sldId id="620" r:id="rId12"/>
    <p:sldId id="622" r:id="rId13"/>
    <p:sldId id="628" r:id="rId14"/>
    <p:sldId id="646" r:id="rId15"/>
    <p:sldId id="624" r:id="rId16"/>
    <p:sldId id="613" r:id="rId17"/>
    <p:sldId id="631" r:id="rId18"/>
    <p:sldId id="645" r:id="rId19"/>
    <p:sldId id="614" r:id="rId20"/>
    <p:sldId id="653" r:id="rId21"/>
    <p:sldId id="637" r:id="rId22"/>
    <p:sldId id="643" r:id="rId23"/>
    <p:sldId id="623" r:id="rId24"/>
    <p:sldId id="649" r:id="rId25"/>
    <p:sldId id="650" r:id="rId26"/>
    <p:sldId id="638" r:id="rId27"/>
    <p:sldId id="648" r:id="rId28"/>
    <p:sldId id="629" r:id="rId29"/>
    <p:sldId id="654" r:id="rId30"/>
    <p:sldId id="655" r:id="rId31"/>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Cambria Math" panose="02040503050406030204" pitchFamily="18" charset="0"/>
      <p:regular r:id="rId38"/>
    </p:embeddedFont>
    <p:embeddedFont>
      <p:font typeface="DejaVu Math TeX Gyre" panose="02000503000000000000"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147"/>
    <a:srgbClr val="4556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9"/>
    <p:restoredTop sz="96327"/>
  </p:normalViewPr>
  <p:slideViewPr>
    <p:cSldViewPr snapToGrid="0">
      <p:cViewPr varScale="1">
        <p:scale>
          <a:sx n="76" d="100"/>
          <a:sy n="76" d="100"/>
        </p:scale>
        <p:origin x="29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font" Target="fonts/font5.fntdata"/><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2026/6/18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Optima" panose="0200050306000002000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Optima" panose="02000503060000020004" charset="0"/>
              </a:defRPr>
            </a:lvl1pPr>
          </a:lstStyle>
          <a:p>
            <a:fld id="{0959AD0D-4F83-EB45-BF65-01C5AB847D65}" type="datetimeFigureOut">
              <a:rPr lang="en-US" smtClean="0"/>
              <a:t>6/18/2026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Optima" panose="0200050306000002000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Optima" panose="02000503060000020004" charset="0"/>
              </a:defRPr>
            </a:lvl1pPr>
          </a:lstStyle>
          <a:p>
            <a:fld id="{D2BBCE78-519B-FA41-8F6C-D0E378256B9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Optima" panose="02000503060000020004" charset="0"/>
        <a:ea typeface="+mn-ea"/>
        <a:cs typeface="+mn-cs"/>
      </a:defRPr>
    </a:lvl1pPr>
    <a:lvl2pPr marL="457200" algn="l" defTabSz="914400" rtl="0" eaLnBrk="1" latinLnBrk="0" hangingPunct="1">
      <a:defRPr sz="1200" kern="1200">
        <a:solidFill>
          <a:schemeClr val="tx1"/>
        </a:solidFill>
        <a:latin typeface="Optima" panose="02000503060000020004" charset="0"/>
        <a:ea typeface="+mn-ea"/>
        <a:cs typeface="+mn-cs"/>
      </a:defRPr>
    </a:lvl2pPr>
    <a:lvl3pPr marL="914400" algn="l" defTabSz="914400" rtl="0" eaLnBrk="1" latinLnBrk="0" hangingPunct="1">
      <a:defRPr sz="1200" kern="1200">
        <a:solidFill>
          <a:schemeClr val="tx1"/>
        </a:solidFill>
        <a:latin typeface="Optima" panose="02000503060000020004" charset="0"/>
        <a:ea typeface="+mn-ea"/>
        <a:cs typeface="+mn-cs"/>
      </a:defRPr>
    </a:lvl3pPr>
    <a:lvl4pPr marL="1371600" algn="l" defTabSz="914400" rtl="0" eaLnBrk="1" latinLnBrk="0" hangingPunct="1">
      <a:defRPr sz="1200" kern="1200">
        <a:solidFill>
          <a:schemeClr val="tx1"/>
        </a:solidFill>
        <a:latin typeface="Optima" panose="02000503060000020004" charset="0"/>
        <a:ea typeface="+mn-ea"/>
        <a:cs typeface="+mn-cs"/>
      </a:defRPr>
    </a:lvl4pPr>
    <a:lvl5pPr marL="1828800" algn="l" defTabSz="914400" rtl="0" eaLnBrk="1" latinLnBrk="0" hangingPunct="1">
      <a:defRPr sz="1200" kern="1200">
        <a:solidFill>
          <a:schemeClr val="tx1"/>
        </a:solidFill>
        <a:latin typeface="Optima" panose="0200050306000002000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We did not use whole rf box, but only the foil</a:t>
            </a:r>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before considering any thermal contraction.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t>it is just a constant thermal contraction. Therefore, we did FEM simulation to simulate this thermal contraction.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t>In this model, the base is kept at 20◦C and the RF-foil, starting at 20◦C, is cooled radiatively by the nearby VELO modules.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t>In this model, the base is kept at 20◦C and the RF-foil, starting at 20◦C, is cooled radiatively by the nearby VELO modules.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t>In this model, the base is kept at 20◦C and the RF-foil, starting at 20◦C, is cooled radiatively by the nearby VELO modules.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we use extreme conservative value to </a:t>
            </a:r>
            <a:r>
              <a:rPr lang="en-US" dirty="0" err="1"/>
              <a:t>envolope</a:t>
            </a:r>
            <a:r>
              <a:rPr lang="en-US" dirty="0"/>
              <a:t> and include the subdominant effect.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a:t>we use extreme conservative value to </a:t>
            </a:r>
            <a:r>
              <a:rPr lang="en-US" dirty="0" err="1"/>
              <a:t>envolope</a:t>
            </a:r>
            <a:r>
              <a:rPr lang="en-US" dirty="0"/>
              <a:t> and include the subdominant effect.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t>In this model, the base is kept at 20◦C and the RF-foil, starting at 20◦C, is cooled radiatively by the nearby VELO modules.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zh-CN" altLang="en-US"/>
              <a:t>介绍一下图表</a:t>
            </a:r>
            <a:r>
              <a:rPr lang="en-US" altLang="zh-CN"/>
              <a:t>: green and yellow dot......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zh-CN" altLang="en-US"/>
              <a:t>介绍一下图表</a:t>
            </a:r>
            <a:r>
              <a:rPr lang="en-US" altLang="zh-CN"/>
              <a:t>: green and yellow dot......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zh-CN" altLang="en-US"/>
              <a:t>介绍一下图表</a:t>
            </a:r>
            <a:r>
              <a:rPr lang="en-US" altLang="zh-CN"/>
              <a:t>: green and yellow dot......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Those effects should be included in our very conservative uncertainty.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573405"/>
            <a:ext cx="9144000" cy="940753"/>
          </a:xfrm>
          <a:solidFill>
            <a:srgbClr val="002147"/>
          </a:solidFill>
          <a:ln>
            <a:noFill/>
          </a:ln>
        </p:spPr>
        <p:txBody>
          <a:bodyPr anchor="b"/>
          <a:lstStyle>
            <a:lvl1pPr algn="ctr">
              <a:defRPr sz="4800" cap="small" baseline="0">
                <a:solidFill>
                  <a:schemeClr val="bg1"/>
                </a:solidFill>
                <a:latin typeface="Schadow Std Roman" panose="02010600010101010101" charset="-122"/>
                <a:ea typeface="Schadow Std Roman" panose="02010600010101010101" charset="-122"/>
                <a:cs typeface="Schadow Std Roman" panose="02010600010101010101" charset="-122"/>
              </a:defRPr>
            </a:lvl1pPr>
          </a:lstStyle>
          <a:p>
            <a:r>
              <a:rPr lang="en-US" dirty="0"/>
              <a:t>Title</a:t>
            </a:r>
          </a:p>
        </p:txBody>
      </p:sp>
      <p:sp>
        <p:nvSpPr>
          <p:cNvPr id="3" name="Subtitle 2"/>
          <p:cNvSpPr>
            <a:spLocks noGrp="1"/>
          </p:cNvSpPr>
          <p:nvPr>
            <p:ph type="subTitle" idx="1" hasCustomPrompt="1"/>
          </p:nvPr>
        </p:nvSpPr>
        <p:spPr>
          <a:xfrm>
            <a:off x="1524000" y="1870027"/>
            <a:ext cx="9144000" cy="58495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a:t>
            </a:r>
          </a:p>
        </p:txBody>
      </p:sp>
      <p:pic>
        <p:nvPicPr>
          <p:cNvPr id="11" name="Picture 10" descr="A blue square with white text&#10;&#10;Description automatically generated"/>
          <p:cNvPicPr>
            <a:picLocks noChangeAspect="1"/>
          </p:cNvPicPr>
          <p:nvPr userDrawn="1"/>
        </p:nvPicPr>
        <p:blipFill>
          <a:blip r:embed="rId2"/>
          <a:stretch>
            <a:fillRect/>
          </a:stretch>
        </p:blipFill>
        <p:spPr>
          <a:xfrm>
            <a:off x="5420999" y="5018844"/>
            <a:ext cx="1216024" cy="1216024"/>
          </a:xfrm>
          <a:prstGeom prst="rect">
            <a:avLst/>
          </a:prstGeom>
        </p:spPr>
      </p:pic>
      <p:pic>
        <p:nvPicPr>
          <p:cNvPr id="12" name="Picture 11"/>
          <p:cNvPicPr>
            <a:picLocks noChangeAspect="1"/>
          </p:cNvPicPr>
          <p:nvPr userDrawn="1"/>
        </p:nvPicPr>
        <p:blipFill>
          <a:blip r:embed="rId3"/>
          <a:stretch>
            <a:fillRect/>
          </a:stretch>
        </p:blipFill>
        <p:spPr>
          <a:xfrm>
            <a:off x="3223734" y="5018844"/>
            <a:ext cx="1763235" cy="1216024"/>
          </a:xfrm>
          <a:prstGeom prst="rect">
            <a:avLst/>
          </a:prstGeom>
        </p:spPr>
      </p:pic>
      <p:sp>
        <p:nvSpPr>
          <p:cNvPr id="20" name="Text Placeholder 19"/>
          <p:cNvSpPr>
            <a:spLocks noGrp="1"/>
          </p:cNvSpPr>
          <p:nvPr>
            <p:ph type="body" sz="quarter" idx="10" hasCustomPrompt="1"/>
          </p:nvPr>
        </p:nvSpPr>
        <p:spPr>
          <a:xfrm>
            <a:off x="1524000" y="3135967"/>
            <a:ext cx="9144000" cy="584951"/>
          </a:xfrm>
        </p:spPr>
        <p:txBody>
          <a:bodyPr>
            <a:normAutofit/>
          </a:bodyPr>
          <a:lstStyle>
            <a:lvl1pPr marL="0" indent="0" algn="ctr">
              <a:buNone/>
              <a:defRPr sz="2400"/>
            </a:lvl1pPr>
          </a:lstStyle>
          <a:p>
            <a:pPr lvl="0"/>
            <a:r>
              <a:rPr lang="en-US" dirty="0"/>
              <a:t>Date</a:t>
            </a:r>
          </a:p>
        </p:txBody>
      </p:sp>
      <p:sp>
        <p:nvSpPr>
          <p:cNvPr id="24" name="Text Placeholder 23"/>
          <p:cNvSpPr>
            <a:spLocks noGrp="1"/>
          </p:cNvSpPr>
          <p:nvPr>
            <p:ph type="body" sz="quarter" idx="11" hasCustomPrompt="1"/>
          </p:nvPr>
        </p:nvSpPr>
        <p:spPr>
          <a:xfrm>
            <a:off x="1523999" y="4023043"/>
            <a:ext cx="9144000" cy="584951"/>
          </a:xfrm>
        </p:spPr>
        <p:txBody>
          <a:bodyPr>
            <a:normAutofit/>
          </a:bodyPr>
          <a:lstStyle>
            <a:lvl1pPr marL="0" indent="0" algn="ctr">
              <a:buNone/>
              <a:defRPr sz="2400">
                <a:latin typeface="OS Classical" charset="0"/>
                <a:ea typeface="OS Classical" charset="0"/>
                <a:cs typeface="OS Classical" charset="0"/>
              </a:defRPr>
            </a:lvl1pPr>
          </a:lstStyle>
          <a:p>
            <a:pPr lvl="0"/>
            <a:r>
              <a:rPr lang="en-US" dirty="0"/>
              <a:t>Meeting</a:t>
            </a:r>
          </a:p>
        </p:txBody>
      </p:sp>
      <p:pic>
        <p:nvPicPr>
          <p:cNvPr id="4" name="图片 3" descr="45091cc0-13fa-434a-abe7-717e9aa6c8de"/>
          <p:cNvPicPr>
            <a:picLocks noChangeAspect="1"/>
          </p:cNvPicPr>
          <p:nvPr userDrawn="1"/>
        </p:nvPicPr>
        <p:blipFill>
          <a:blip r:embed="rId4"/>
          <a:stretch>
            <a:fillRect/>
          </a:stretch>
        </p:blipFill>
        <p:spPr>
          <a:xfrm>
            <a:off x="7071360" y="5130165"/>
            <a:ext cx="2164715" cy="974725"/>
          </a:xfrm>
          <a:prstGeom prst="rect">
            <a:avLst/>
          </a:prstGeom>
        </p:spPr>
      </p:pic>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594360"/>
            <a:ext cx="9144000" cy="940753"/>
          </a:xfrm>
          <a:solidFill>
            <a:srgbClr val="002147"/>
          </a:solidFill>
          <a:ln>
            <a:noFill/>
          </a:ln>
        </p:spPr>
        <p:txBody>
          <a:bodyPr anchor="b"/>
          <a:lstStyle>
            <a:lvl1pPr algn="ctr">
              <a:defRPr sz="4800" cap="small" baseline="0">
                <a:solidFill>
                  <a:schemeClr val="bg1"/>
                </a:solidFill>
                <a:latin typeface="Schadow Std Roman" panose="02010600010101010101" charset="-122"/>
                <a:ea typeface="Schadow Std Roman" panose="02010600010101010101" charset="-122"/>
                <a:cs typeface="Schadow Std Roman" panose="02010600010101010101" charset="-122"/>
              </a:defRPr>
            </a:lvl1pPr>
          </a:lstStyle>
          <a:p>
            <a:r>
              <a:rPr lang="en-US" dirty="0"/>
              <a:t>Title</a:t>
            </a:r>
          </a:p>
        </p:txBody>
      </p:sp>
      <p:sp>
        <p:nvSpPr>
          <p:cNvPr id="3" name="Subtitle 2"/>
          <p:cNvSpPr>
            <a:spLocks noGrp="1"/>
          </p:cNvSpPr>
          <p:nvPr>
            <p:ph type="subTitle" idx="1" hasCustomPrompt="1"/>
          </p:nvPr>
        </p:nvSpPr>
        <p:spPr>
          <a:xfrm>
            <a:off x="1524000" y="1809067"/>
            <a:ext cx="9144000" cy="58495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a:t>
            </a:r>
          </a:p>
        </p:txBody>
      </p:sp>
      <p:pic>
        <p:nvPicPr>
          <p:cNvPr id="11" name="Picture 10" descr="A blue square with white text&#10;&#10;Description automatically generated"/>
          <p:cNvPicPr>
            <a:picLocks noChangeAspect="1"/>
          </p:cNvPicPr>
          <p:nvPr userDrawn="1"/>
        </p:nvPicPr>
        <p:blipFill>
          <a:blip r:embed="rId2"/>
          <a:stretch>
            <a:fillRect/>
          </a:stretch>
        </p:blipFill>
        <p:spPr>
          <a:xfrm>
            <a:off x="2893064" y="5035989"/>
            <a:ext cx="1216024" cy="1216024"/>
          </a:xfrm>
          <a:prstGeom prst="rect">
            <a:avLst/>
          </a:prstGeom>
        </p:spPr>
      </p:pic>
      <p:pic>
        <p:nvPicPr>
          <p:cNvPr id="12" name="Picture 11"/>
          <p:cNvPicPr>
            <a:picLocks noChangeAspect="1"/>
          </p:cNvPicPr>
          <p:nvPr userDrawn="1"/>
        </p:nvPicPr>
        <p:blipFill>
          <a:blip r:embed="rId3"/>
          <a:stretch>
            <a:fillRect/>
          </a:stretch>
        </p:blipFill>
        <p:spPr>
          <a:xfrm>
            <a:off x="889474" y="5035989"/>
            <a:ext cx="1763235" cy="1216024"/>
          </a:xfrm>
          <a:prstGeom prst="rect">
            <a:avLst/>
          </a:prstGeom>
        </p:spPr>
      </p:pic>
      <p:sp>
        <p:nvSpPr>
          <p:cNvPr id="20" name="Text Placeholder 19"/>
          <p:cNvSpPr>
            <a:spLocks noGrp="1"/>
          </p:cNvSpPr>
          <p:nvPr>
            <p:ph type="body" sz="quarter" idx="10" hasCustomPrompt="1"/>
          </p:nvPr>
        </p:nvSpPr>
        <p:spPr>
          <a:xfrm>
            <a:off x="1524000" y="3586817"/>
            <a:ext cx="9144000" cy="584951"/>
          </a:xfrm>
        </p:spPr>
        <p:txBody>
          <a:bodyPr>
            <a:normAutofit/>
          </a:bodyPr>
          <a:lstStyle>
            <a:lvl1pPr marL="0" indent="0" algn="ctr">
              <a:buNone/>
              <a:defRPr sz="2400"/>
            </a:lvl1pPr>
          </a:lstStyle>
          <a:p>
            <a:pPr lvl="0"/>
            <a:r>
              <a:rPr lang="en-US" dirty="0"/>
              <a:t>Date</a:t>
            </a:r>
          </a:p>
        </p:txBody>
      </p:sp>
      <p:sp>
        <p:nvSpPr>
          <p:cNvPr id="24" name="Text Placeholder 23"/>
          <p:cNvSpPr>
            <a:spLocks noGrp="1"/>
          </p:cNvSpPr>
          <p:nvPr>
            <p:ph type="body" sz="quarter" idx="11" hasCustomPrompt="1"/>
          </p:nvPr>
        </p:nvSpPr>
        <p:spPr>
          <a:xfrm>
            <a:off x="1523999" y="4414838"/>
            <a:ext cx="9144000" cy="584951"/>
          </a:xfrm>
        </p:spPr>
        <p:txBody>
          <a:bodyPr>
            <a:normAutofit/>
          </a:bodyPr>
          <a:lstStyle>
            <a:lvl1pPr marL="0" indent="0" algn="ctr">
              <a:buNone/>
              <a:defRPr sz="2400">
                <a:latin typeface="OS Classical" charset="0"/>
                <a:ea typeface="OS Classical" charset="0"/>
                <a:cs typeface="OS Classical" charset="0"/>
              </a:defRPr>
            </a:lvl1pPr>
          </a:lstStyle>
          <a:p>
            <a:pPr lvl="0"/>
            <a:r>
              <a:rPr lang="en-US" dirty="0"/>
              <a:t>Meeting</a:t>
            </a:r>
          </a:p>
        </p:txBody>
      </p:sp>
      <p:pic>
        <p:nvPicPr>
          <p:cNvPr id="4" name="图片 3" descr="45091cc0-13fa-434a-abe7-717e9aa6c8de"/>
          <p:cNvPicPr>
            <a:picLocks noChangeAspect="1"/>
          </p:cNvPicPr>
          <p:nvPr userDrawn="1"/>
        </p:nvPicPr>
        <p:blipFill>
          <a:blip r:embed="rId4"/>
          <a:stretch>
            <a:fillRect/>
          </a:stretch>
        </p:blipFill>
        <p:spPr>
          <a:xfrm>
            <a:off x="4349750" y="5130165"/>
            <a:ext cx="2164715" cy="974725"/>
          </a:xfrm>
          <a:prstGeom prst="rect">
            <a:avLst/>
          </a:prstGeom>
        </p:spPr>
      </p:pic>
      <p:pic>
        <p:nvPicPr>
          <p:cNvPr id="5" name="Picture 4"/>
          <p:cNvPicPr/>
          <p:nvPr/>
        </p:nvPicPr>
        <p:blipFill>
          <a:blip r:embed="rId5"/>
          <a:stretch>
            <a:fillRect/>
          </a:stretch>
        </p:blipFill>
        <p:spPr>
          <a:xfrm>
            <a:off x="6859905" y="4999990"/>
            <a:ext cx="2395220" cy="1198245"/>
          </a:xfrm>
          <a:prstGeom prst="rect">
            <a:avLst/>
          </a:prstGeom>
        </p:spPr>
      </p:pic>
      <p:pic>
        <p:nvPicPr>
          <p:cNvPr id="7" name="Picture 6" descr="Peking_University_seal"/>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00565" y="4939665"/>
            <a:ext cx="1312545" cy="1312545"/>
          </a:xfrm>
          <a:prstGeom prst="rect">
            <a:avLst/>
          </a:prstGeom>
        </p:spPr>
      </p:pic>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575945"/>
            <a:ext cx="9144000" cy="940753"/>
          </a:xfrm>
          <a:solidFill>
            <a:srgbClr val="002147"/>
          </a:solidFill>
          <a:ln>
            <a:noFill/>
          </a:ln>
        </p:spPr>
        <p:txBody>
          <a:bodyPr anchor="b"/>
          <a:lstStyle>
            <a:lvl1pPr algn="ctr">
              <a:defRPr sz="4800" cap="small" baseline="0">
                <a:solidFill>
                  <a:schemeClr val="bg1"/>
                </a:solidFill>
                <a:latin typeface="Schadow Std Roman" panose="02010600010101010101" charset="-122"/>
                <a:ea typeface="Schadow Std Roman" panose="02010600010101010101" charset="-122"/>
                <a:cs typeface="Schadow Std Roman" panose="02010600010101010101" charset="-122"/>
              </a:defRPr>
            </a:lvl1pPr>
          </a:lstStyle>
          <a:p>
            <a:r>
              <a:rPr lang="en-US" dirty="0"/>
              <a:t>Title</a:t>
            </a:r>
          </a:p>
        </p:txBody>
      </p:sp>
      <p:sp>
        <p:nvSpPr>
          <p:cNvPr id="3" name="Subtitle 2"/>
          <p:cNvSpPr>
            <a:spLocks noGrp="1"/>
          </p:cNvSpPr>
          <p:nvPr>
            <p:ph type="subTitle" idx="1" hasCustomPrompt="1"/>
          </p:nvPr>
        </p:nvSpPr>
        <p:spPr>
          <a:xfrm>
            <a:off x="1524000" y="1870027"/>
            <a:ext cx="9144000" cy="58495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a:t>
            </a:r>
          </a:p>
        </p:txBody>
      </p:sp>
      <p:pic>
        <p:nvPicPr>
          <p:cNvPr id="11" name="Picture 10" descr="A blue square with white text&#10;&#10;Description automatically generated"/>
          <p:cNvPicPr>
            <a:picLocks noChangeAspect="1"/>
          </p:cNvPicPr>
          <p:nvPr userDrawn="1"/>
        </p:nvPicPr>
        <p:blipFill>
          <a:blip r:embed="rId2"/>
          <a:stretch>
            <a:fillRect/>
          </a:stretch>
        </p:blipFill>
        <p:spPr>
          <a:xfrm>
            <a:off x="4678684" y="5035989"/>
            <a:ext cx="1216024" cy="1216024"/>
          </a:xfrm>
          <a:prstGeom prst="rect">
            <a:avLst/>
          </a:prstGeom>
        </p:spPr>
      </p:pic>
      <p:pic>
        <p:nvPicPr>
          <p:cNvPr id="12" name="Picture 11"/>
          <p:cNvPicPr>
            <a:picLocks noChangeAspect="1"/>
          </p:cNvPicPr>
          <p:nvPr userDrawn="1"/>
        </p:nvPicPr>
        <p:blipFill>
          <a:blip r:embed="rId3"/>
          <a:stretch>
            <a:fillRect/>
          </a:stretch>
        </p:blipFill>
        <p:spPr>
          <a:xfrm>
            <a:off x="2582384" y="5035989"/>
            <a:ext cx="1763235" cy="1216024"/>
          </a:xfrm>
          <a:prstGeom prst="rect">
            <a:avLst/>
          </a:prstGeom>
        </p:spPr>
      </p:pic>
      <p:sp>
        <p:nvSpPr>
          <p:cNvPr id="20" name="Text Placeholder 19"/>
          <p:cNvSpPr>
            <a:spLocks noGrp="1"/>
          </p:cNvSpPr>
          <p:nvPr>
            <p:ph type="body" sz="quarter" idx="10" hasCustomPrompt="1"/>
          </p:nvPr>
        </p:nvSpPr>
        <p:spPr>
          <a:xfrm>
            <a:off x="1524000" y="3586817"/>
            <a:ext cx="9144000" cy="584951"/>
          </a:xfrm>
        </p:spPr>
        <p:txBody>
          <a:bodyPr>
            <a:normAutofit/>
          </a:bodyPr>
          <a:lstStyle>
            <a:lvl1pPr marL="0" indent="0" algn="ctr">
              <a:buNone/>
              <a:defRPr sz="2400"/>
            </a:lvl1pPr>
          </a:lstStyle>
          <a:p>
            <a:pPr lvl="0"/>
            <a:r>
              <a:rPr lang="en-US" dirty="0"/>
              <a:t>Date</a:t>
            </a:r>
          </a:p>
        </p:txBody>
      </p:sp>
      <p:sp>
        <p:nvSpPr>
          <p:cNvPr id="24" name="Text Placeholder 23"/>
          <p:cNvSpPr>
            <a:spLocks noGrp="1"/>
          </p:cNvSpPr>
          <p:nvPr>
            <p:ph type="body" sz="quarter" idx="11" hasCustomPrompt="1"/>
          </p:nvPr>
        </p:nvSpPr>
        <p:spPr>
          <a:xfrm>
            <a:off x="1523999" y="4414838"/>
            <a:ext cx="9144000" cy="584951"/>
          </a:xfrm>
        </p:spPr>
        <p:txBody>
          <a:bodyPr>
            <a:normAutofit/>
          </a:bodyPr>
          <a:lstStyle>
            <a:lvl1pPr marL="0" indent="0" algn="ctr">
              <a:buNone/>
              <a:defRPr sz="2400">
                <a:latin typeface="OS Classical" charset="0"/>
                <a:ea typeface="OS Classical" charset="0"/>
                <a:cs typeface="OS Classical" charset="0"/>
              </a:defRPr>
            </a:lvl1pPr>
          </a:lstStyle>
          <a:p>
            <a:pPr lvl="0"/>
            <a:r>
              <a:rPr lang="en-US" dirty="0"/>
              <a:t>Meeting</a:t>
            </a:r>
          </a:p>
        </p:txBody>
      </p:sp>
      <p:pic>
        <p:nvPicPr>
          <p:cNvPr id="4" name="图片 3" descr="45091cc0-13fa-434a-abe7-717e9aa6c8de"/>
          <p:cNvPicPr>
            <a:picLocks noChangeAspect="1"/>
          </p:cNvPicPr>
          <p:nvPr userDrawn="1"/>
        </p:nvPicPr>
        <p:blipFill>
          <a:blip r:embed="rId4"/>
          <a:stretch>
            <a:fillRect/>
          </a:stretch>
        </p:blipFill>
        <p:spPr>
          <a:xfrm>
            <a:off x="6113780" y="5130165"/>
            <a:ext cx="2164715" cy="974725"/>
          </a:xfrm>
          <a:prstGeom prst="rect">
            <a:avLst/>
          </a:prstGeom>
        </p:spPr>
      </p:pic>
      <p:pic>
        <p:nvPicPr>
          <p:cNvPr id="7" name="Picture 6" descr="Peking_University_seal"/>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8496935" y="4939665"/>
            <a:ext cx="1312545" cy="1312545"/>
          </a:xfrm>
          <a:prstGeom prst="rect">
            <a:avLst/>
          </a:prstGeom>
        </p:spPr>
      </p:pic>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573405"/>
            <a:ext cx="9144000" cy="940753"/>
          </a:xfrm>
          <a:solidFill>
            <a:srgbClr val="002147"/>
          </a:solidFill>
          <a:ln>
            <a:noFill/>
          </a:ln>
        </p:spPr>
        <p:txBody>
          <a:bodyPr anchor="b"/>
          <a:lstStyle>
            <a:lvl1pPr algn="ctr">
              <a:defRPr sz="4800" cap="small" baseline="0">
                <a:solidFill>
                  <a:schemeClr val="bg1"/>
                </a:solidFill>
                <a:latin typeface="Schadow Std Roman" panose="02010600010101010101" charset="-122"/>
                <a:ea typeface="Schadow Std Roman" panose="02010600010101010101" charset="-122"/>
                <a:cs typeface="Schadow Std Roman" panose="02010600010101010101" charset="-122"/>
              </a:defRPr>
            </a:lvl1pPr>
          </a:lstStyle>
          <a:p>
            <a:r>
              <a:rPr lang="en-US" dirty="0"/>
              <a:t>Title</a:t>
            </a:r>
          </a:p>
        </p:txBody>
      </p:sp>
      <p:sp>
        <p:nvSpPr>
          <p:cNvPr id="3" name="Subtitle 2"/>
          <p:cNvSpPr>
            <a:spLocks noGrp="1"/>
          </p:cNvSpPr>
          <p:nvPr>
            <p:ph type="subTitle" idx="1" hasCustomPrompt="1"/>
          </p:nvPr>
        </p:nvSpPr>
        <p:spPr>
          <a:xfrm>
            <a:off x="1524000" y="1870027"/>
            <a:ext cx="9144000" cy="58495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a:t>
            </a:r>
          </a:p>
        </p:txBody>
      </p:sp>
      <p:pic>
        <p:nvPicPr>
          <p:cNvPr id="11" name="Picture 10" descr="A blue square with white text&#10;&#10;Description automatically generated"/>
          <p:cNvPicPr>
            <a:picLocks noChangeAspect="1"/>
          </p:cNvPicPr>
          <p:nvPr userDrawn="1"/>
        </p:nvPicPr>
        <p:blipFill>
          <a:blip r:embed="rId2"/>
          <a:stretch>
            <a:fillRect/>
          </a:stretch>
        </p:blipFill>
        <p:spPr>
          <a:xfrm>
            <a:off x="6165854" y="5018844"/>
            <a:ext cx="1216024" cy="1216024"/>
          </a:xfrm>
          <a:prstGeom prst="rect">
            <a:avLst/>
          </a:prstGeom>
        </p:spPr>
      </p:pic>
      <p:pic>
        <p:nvPicPr>
          <p:cNvPr id="12" name="Picture 11"/>
          <p:cNvPicPr>
            <a:picLocks noChangeAspect="1"/>
          </p:cNvPicPr>
          <p:nvPr userDrawn="1"/>
        </p:nvPicPr>
        <p:blipFill>
          <a:blip r:embed="rId3"/>
          <a:stretch>
            <a:fillRect/>
          </a:stretch>
        </p:blipFill>
        <p:spPr>
          <a:xfrm>
            <a:off x="3957794" y="5030909"/>
            <a:ext cx="1763235" cy="1216024"/>
          </a:xfrm>
          <a:prstGeom prst="rect">
            <a:avLst/>
          </a:prstGeom>
        </p:spPr>
      </p:pic>
      <p:sp>
        <p:nvSpPr>
          <p:cNvPr id="20" name="Text Placeholder 19"/>
          <p:cNvSpPr>
            <a:spLocks noGrp="1"/>
          </p:cNvSpPr>
          <p:nvPr>
            <p:ph type="body" sz="quarter" idx="10" hasCustomPrompt="1"/>
          </p:nvPr>
        </p:nvSpPr>
        <p:spPr>
          <a:xfrm>
            <a:off x="1456690" y="3317577"/>
            <a:ext cx="9144000" cy="584951"/>
          </a:xfrm>
        </p:spPr>
        <p:txBody>
          <a:bodyPr>
            <a:normAutofit/>
          </a:bodyPr>
          <a:lstStyle>
            <a:lvl1pPr marL="0" indent="0" algn="ctr">
              <a:buNone/>
              <a:defRPr sz="2400"/>
            </a:lvl1pPr>
          </a:lstStyle>
          <a:p>
            <a:pPr lvl="0"/>
            <a:r>
              <a:rPr lang="en-US" dirty="0"/>
              <a:t>Date</a:t>
            </a:r>
          </a:p>
        </p:txBody>
      </p:sp>
      <p:sp>
        <p:nvSpPr>
          <p:cNvPr id="24" name="Text Placeholder 23"/>
          <p:cNvSpPr>
            <a:spLocks noGrp="1"/>
          </p:cNvSpPr>
          <p:nvPr>
            <p:ph type="body" sz="quarter" idx="11" hasCustomPrompt="1"/>
          </p:nvPr>
        </p:nvSpPr>
        <p:spPr>
          <a:xfrm>
            <a:off x="1523999" y="4023043"/>
            <a:ext cx="9144000" cy="584951"/>
          </a:xfrm>
        </p:spPr>
        <p:txBody>
          <a:bodyPr>
            <a:normAutofit/>
          </a:bodyPr>
          <a:lstStyle>
            <a:lvl1pPr marL="0" indent="0" algn="ctr">
              <a:buNone/>
              <a:defRPr sz="2400">
                <a:latin typeface="OS Classical" charset="0"/>
                <a:ea typeface="OS Classical" charset="0"/>
                <a:cs typeface="OS Classical" charset="0"/>
              </a:defRPr>
            </a:lvl1pPr>
          </a:lstStyle>
          <a:p>
            <a:pPr lvl="0"/>
            <a:r>
              <a:rPr lang="en-US" dirty="0"/>
              <a:t>Meeting</a:t>
            </a:r>
          </a:p>
        </p:txBody>
      </p:sp>
      <p:pic>
        <p:nvPicPr>
          <p:cNvPr id="4" name="图片 3" descr="45091cc0-13fa-434a-abe7-717e9aa6c8de"/>
          <p:cNvPicPr>
            <a:picLocks noChangeAspect="1"/>
          </p:cNvPicPr>
          <p:nvPr userDrawn="1"/>
        </p:nvPicPr>
        <p:blipFill>
          <a:blip r:embed="rId4"/>
          <a:stretch>
            <a:fillRect/>
          </a:stretch>
        </p:blipFill>
        <p:spPr>
          <a:xfrm>
            <a:off x="7821295" y="5153660"/>
            <a:ext cx="2164715" cy="974725"/>
          </a:xfrm>
          <a:prstGeom prst="rect">
            <a:avLst/>
          </a:prstGeom>
        </p:spPr>
      </p:pic>
      <p:pic>
        <p:nvPicPr>
          <p:cNvPr id="8" name="图片 7" descr="974613a0-8d9f-4a2c-bc31-44d6d8b2a677"/>
          <p:cNvPicPr>
            <a:picLocks noChangeAspect="1"/>
          </p:cNvPicPr>
          <p:nvPr userDrawn="1"/>
        </p:nvPicPr>
        <p:blipFill>
          <a:blip r:embed="rId5"/>
          <a:stretch>
            <a:fillRect/>
          </a:stretch>
        </p:blipFill>
        <p:spPr>
          <a:xfrm>
            <a:off x="2292985" y="5031105"/>
            <a:ext cx="1219835" cy="1219835"/>
          </a:xfrm>
          <a:prstGeom prst="rect">
            <a:avLst/>
          </a:prstGeom>
        </p:spPr>
      </p:pic>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0AA228C-E5A1-9D45-9353-50B632C66A8F}" type="slidenum">
              <a:rPr lang="en-US" smtClean="0"/>
              <a:t>‹#›</a:t>
            </a:fld>
            <a:endParaRPr lang="en-US"/>
          </a:p>
        </p:txBody>
      </p:sp>
      <p:sp>
        <p:nvSpPr>
          <p:cNvPr id="4" name="Text Placeholder 2"/>
          <p:cNvSpPr>
            <a:spLocks noGrp="1"/>
          </p:cNvSpPr>
          <p:nvPr>
            <p:ph idx="13"/>
          </p:nvPr>
        </p:nvSpPr>
        <p:spPr>
          <a:xfrm>
            <a:off x="838200" y="1246008"/>
            <a:ext cx="10515600" cy="4683125"/>
          </a:xfrm>
          <a:prstGeom prst="rect">
            <a:avLst/>
          </a:prstGeom>
        </p:spPr>
        <p:txBody>
          <a:bodyPr vert="horz" lIns="91440" tIns="45720" rIns="91440" bIns="45720" rtlCol="0">
            <a:normAutofit/>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p:cNvSpPr>
            <a:spLocks noGrp="1"/>
          </p:cNvSpPr>
          <p:nvPr>
            <p:ph type="title"/>
          </p:nvPr>
        </p:nvSpPr>
        <p:spPr>
          <a:xfrm>
            <a:off x="838200" y="365126"/>
            <a:ext cx="10515600" cy="806450"/>
          </a:xfrm>
          <a:prstGeom prst="rect">
            <a:avLst/>
          </a:prstGeom>
        </p:spPr>
        <p:txBody>
          <a:bodyPr vert="horz" lIns="91440" tIns="45720" rIns="91440" bIns="45720" rtlCol="0" anchor="ctr">
            <a:normAutofit/>
          </a:bodyPr>
          <a:lstStyle/>
          <a:p>
            <a:r>
              <a:rPr lang="en-US" dirty="0"/>
              <a:t>Click to edit Master title style</a:t>
            </a: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3025775"/>
            <a:ext cx="10515600" cy="806450"/>
          </a:xfrm>
        </p:spPr>
        <p:txBody>
          <a:bodyPr>
            <a:noAutofit/>
          </a:bodyPr>
          <a:lstStyle>
            <a:lvl1pPr algn="ctr">
              <a:defRPr sz="5400">
                <a:latin typeface="Apple Chancery" panose="03020702040506060504" pitchFamily="66" charset="-79"/>
                <a:cs typeface="Apple Chancery" panose="03020702040506060504" pitchFamily="66" charset="-79"/>
              </a:defRPr>
            </a:lvl1pPr>
          </a:lstStyle>
          <a:p>
            <a:r>
              <a:rPr lang="en-US"/>
              <a:t>Click to edit Master title style</a:t>
            </a: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t>2026/6/18</a:t>
            </a:fld>
            <a:endParaRPr lang="zh-CN" altLang="en-US"/>
          </a:p>
        </p:txBody>
      </p:sp>
      <p:sp>
        <p:nvSpPr>
          <p:cNvPr id="5" name="页脚占位符 4"/>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24" y="6356350"/>
            <a:ext cx="2133711" cy="365125"/>
          </a:xfrm>
        </p:spPr>
        <p:txBody>
          <a:bodyPr/>
          <a:lstStyle/>
          <a:p>
            <a:fld id="{5BCAD085-E8A6-8845-BD4E-CB4CCA059FC4}" type="datetimeFigureOut">
              <a:rPr lang="en-US" smtClean="0"/>
              <a:t>6/18/2026</a:t>
            </a:fld>
            <a:endParaRPr lang="en-US"/>
          </a:p>
        </p:txBody>
      </p:sp>
      <p:sp>
        <p:nvSpPr>
          <p:cNvPr id="3" name="Footer Placeholder 2"/>
          <p:cNvSpPr>
            <a:spLocks noGrp="1"/>
          </p:cNvSpPr>
          <p:nvPr>
            <p:ph type="ftr" sz="quarter" idx="11"/>
          </p:nvPr>
        </p:nvSpPr>
        <p:spPr>
          <a:xfrm>
            <a:off x="3124363" y="6356350"/>
            <a:ext cx="2895751" cy="365125"/>
          </a:xfrm>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8064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246008"/>
            <a:ext cx="10515600" cy="46831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Optima" panose="02000503060000020004" charset="0"/>
              </a:defRPr>
            </a:lvl1pPr>
          </a:lstStyle>
          <a:p>
            <a:fld id="{30AA228C-E5A1-9D45-9353-50B632C66A8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ftr="0" dt="0"/>
  <p:txStyles>
    <p:titleStyle>
      <a:lvl1pPr algn="l" defTabSz="914400" rtl="0" eaLnBrk="1" latinLnBrk="0" hangingPunct="1">
        <a:lnSpc>
          <a:spcPct val="90000"/>
        </a:lnSpc>
        <a:spcBef>
          <a:spcPct val="0"/>
        </a:spcBef>
        <a:buNone/>
        <a:defRPr sz="3600" kern="1200">
          <a:solidFill>
            <a:srgbClr val="002147"/>
          </a:solidFill>
          <a:latin typeface="Optima" panose="02000503060000020004" charset="0"/>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90204" pitchFamily="34" charset="0"/>
        <a:buChar char="•"/>
        <a:defRPr sz="2000" kern="1200">
          <a:solidFill>
            <a:schemeClr val="tx1"/>
          </a:solidFill>
          <a:latin typeface="Optima" panose="02000503060000020004" charset="0"/>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90204" pitchFamily="34" charset="0"/>
        <a:buChar char="•"/>
        <a:defRPr sz="1800" kern="1200">
          <a:solidFill>
            <a:schemeClr val="tx1"/>
          </a:solidFill>
          <a:latin typeface="Optima" panose="02000503060000020004" charset="0"/>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90204" pitchFamily="34" charset="0"/>
        <a:buChar char="•"/>
        <a:defRPr sz="1600" kern="1200">
          <a:solidFill>
            <a:schemeClr val="tx1"/>
          </a:solidFill>
          <a:latin typeface="Optima" panose="02000503060000020004" charset="0"/>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90204" pitchFamily="34" charset="0"/>
        <a:buChar char="•"/>
        <a:defRPr sz="1500" kern="1200">
          <a:solidFill>
            <a:schemeClr val="tx1"/>
          </a:solidFill>
          <a:latin typeface="Optima" panose="02000503060000020004" charset="0"/>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90204" pitchFamily="34" charset="0"/>
        <a:buChar char="•"/>
        <a:defRPr sz="1400" kern="1200">
          <a:solidFill>
            <a:schemeClr val="tx1"/>
          </a:solidFill>
          <a:latin typeface="Optima" panose="02000503060000020004" charset="0"/>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GIF"/></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44.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45.png"/><Relationship Id="rId5" Type="http://schemas.openxmlformats.org/officeDocument/2006/relationships/notesSlide" Target="../notesSlides/notesSlide28.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cap="none" dirty="0">
                <a:latin typeface="+mn-lt"/>
                <a:cs typeface="+mn-lt"/>
                <a:sym typeface="+mn-ea"/>
              </a:rPr>
              <a:t> </a:t>
            </a:r>
            <a:r>
              <a:rPr lang="en-US" altLang="en-US" sz="2800" cap="none" dirty="0">
                <a:latin typeface="+mn-lt"/>
                <a:cs typeface="+mn-lt"/>
                <a:sym typeface="+mn-ea"/>
              </a:rPr>
              <a:t>Measurement of the LHCb VELO length scale using material interaction vertices</a:t>
            </a:r>
          </a:p>
        </p:txBody>
      </p:sp>
      <p:sp>
        <p:nvSpPr>
          <p:cNvPr id="3" name="Subtitle 2"/>
          <p:cNvSpPr>
            <a:spLocks noGrp="1"/>
          </p:cNvSpPr>
          <p:nvPr>
            <p:ph type="subTitle" idx="1"/>
          </p:nvPr>
        </p:nvSpPr>
        <p:spPr>
          <a:xfrm>
            <a:off x="1005841" y="1642110"/>
            <a:ext cx="10019210" cy="1187450"/>
          </a:xfrm>
        </p:spPr>
        <p:txBody>
          <a:bodyPr>
            <a:normAutofit fontScale="87500"/>
          </a:bodyPr>
          <a:lstStyle/>
          <a:p>
            <a:r>
              <a:rPr lang="en-US" b="1" u="sng" dirty="0"/>
              <a:t>Maoze Bai</a:t>
            </a:r>
            <a:r>
              <a:rPr lang="en-US" b="1" u="sng" baseline="30000" dirty="0"/>
              <a:t>3</a:t>
            </a:r>
            <a:r>
              <a:rPr lang="en-US"/>
              <a:t>, Malcolm </a:t>
            </a:r>
            <a:r>
              <a:rPr lang="en-US" dirty="0"/>
              <a:t>John</a:t>
            </a:r>
            <a:r>
              <a:rPr lang="en-US" baseline="30000" dirty="0"/>
              <a:t>3</a:t>
            </a:r>
            <a:r>
              <a:rPr lang="en-US" dirty="0"/>
              <a:t>,</a:t>
            </a:r>
          </a:p>
          <a:p>
            <a:r>
              <a:rPr lang="en-US" sz="2300" dirty="0"/>
              <a:t>Victor Coco</a:t>
            </a:r>
            <a:r>
              <a:rPr lang="en-US" sz="2300" baseline="30000" dirty="0"/>
              <a:t>1</a:t>
            </a:r>
            <a:r>
              <a:rPr lang="en-US" sz="2300" dirty="0"/>
              <a:t>, Wouter Hulsbergen</a:t>
            </a:r>
            <a:r>
              <a:rPr lang="en-US" sz="2300" baseline="30000" dirty="0"/>
              <a:t>2</a:t>
            </a:r>
            <a:r>
              <a:rPr lang="en-US" sz="2300" dirty="0"/>
              <a:t>,</a:t>
            </a:r>
            <a:r>
              <a:rPr lang="en-US" sz="2300" dirty="0">
                <a:sym typeface="+mn-ea"/>
              </a:rPr>
              <a:t> </a:t>
            </a:r>
            <a:r>
              <a:rPr lang="en-US" sz="2300" dirty="0"/>
              <a:t>NIKHEF Metrology Team</a:t>
            </a:r>
            <a:r>
              <a:rPr lang="en-US" sz="2300" baseline="30000" dirty="0"/>
              <a:t>2</a:t>
            </a:r>
            <a:r>
              <a:rPr lang="en-US" sz="2300" dirty="0"/>
              <a:t>, CERN Tomography Team</a:t>
            </a:r>
            <a:r>
              <a:rPr lang="en-US" sz="2300" baseline="30000" dirty="0"/>
              <a:t>1</a:t>
            </a:r>
          </a:p>
        </p:txBody>
      </p:sp>
      <p:sp>
        <p:nvSpPr>
          <p:cNvPr id="4" name="Text Placeholder 3"/>
          <p:cNvSpPr>
            <a:spLocks noGrp="1"/>
          </p:cNvSpPr>
          <p:nvPr>
            <p:ph type="body" sz="quarter" idx="10"/>
          </p:nvPr>
        </p:nvSpPr>
        <p:spPr>
          <a:xfrm>
            <a:off x="1456690" y="3842722"/>
            <a:ext cx="9144000" cy="584951"/>
          </a:xfrm>
        </p:spPr>
        <p:txBody>
          <a:bodyPr/>
          <a:lstStyle/>
          <a:p>
            <a:r>
              <a:rPr lang="en-US" sz="2000" dirty="0"/>
              <a:t>18th. June. 2026</a:t>
            </a:r>
          </a:p>
        </p:txBody>
      </p:sp>
      <p:sp>
        <p:nvSpPr>
          <p:cNvPr id="5" name="Text Placeholder 4"/>
          <p:cNvSpPr>
            <a:spLocks noGrp="1"/>
          </p:cNvSpPr>
          <p:nvPr>
            <p:ph type="body" sz="quarter" idx="11"/>
          </p:nvPr>
        </p:nvSpPr>
        <p:spPr>
          <a:xfrm>
            <a:off x="1523999" y="4282123"/>
            <a:ext cx="9144000" cy="584951"/>
          </a:xfrm>
        </p:spPr>
        <p:txBody>
          <a:bodyPr/>
          <a:lstStyle/>
          <a:p>
            <a:r>
              <a:rPr lang="en-US" altLang="en-US" sz="1800" dirty="0">
                <a:latin typeface="+mn-lt"/>
                <a:cs typeface="+mn-lt"/>
              </a:rPr>
              <a:t>Transfer Symposium  </a:t>
            </a:r>
          </a:p>
        </p:txBody>
      </p:sp>
      <p:sp>
        <p:nvSpPr>
          <p:cNvPr id="15" name="文本框 14"/>
          <p:cNvSpPr txBox="1"/>
          <p:nvPr/>
        </p:nvSpPr>
        <p:spPr>
          <a:xfrm>
            <a:off x="4120515" y="2687955"/>
            <a:ext cx="4064000" cy="922020"/>
          </a:xfrm>
          <a:prstGeom prst="rect">
            <a:avLst/>
          </a:prstGeom>
          <a:noFill/>
        </p:spPr>
        <p:txBody>
          <a:bodyPr wrap="square" rtlCol="0">
            <a:spAutoFit/>
          </a:bodyPr>
          <a:lstStyle/>
          <a:p>
            <a:pPr algn="ctr"/>
            <a:r>
              <a:rPr lang="en-US" altLang="zh-CN"/>
              <a:t>1. CERN</a:t>
            </a:r>
          </a:p>
          <a:p>
            <a:pPr algn="ctr"/>
            <a:r>
              <a:rPr lang="en-US" altLang="zh-CN"/>
              <a:t>2. NIKHEF</a:t>
            </a:r>
          </a:p>
          <a:p>
            <a:pPr algn="ctr"/>
            <a:r>
              <a:rPr lang="en-US" altLang="zh-CN"/>
              <a:t>3. University of Oxford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pPr lvl="0"/>
            <a:r>
              <a:rPr lang="en-US" altLang="en-US">
                <a:solidFill>
                  <a:srgbClr val="002147"/>
                </a:solidFill>
              </a:rPr>
              <a:t>LHCb is one of the major experiments at the Large Hadron Collider (LHC).</a:t>
            </a:r>
          </a:p>
          <a:p>
            <a:pPr lvl="0"/>
            <a:r>
              <a:rPr lang="en-US" altLang="en-US">
                <a:solidFill>
                  <a:srgbClr val="002147"/>
                </a:solidFill>
                <a:sym typeface="+mn-ea"/>
              </a:rPr>
              <a:t>A forward detector for heavy-flavour physics, d</a:t>
            </a:r>
            <a:r>
              <a:rPr lang="en-US" altLang="en-US">
                <a:solidFill>
                  <a:srgbClr val="002147"/>
                </a:solidFill>
              </a:rPr>
              <a:t>esigned to study beauty and charm hadrons.</a:t>
            </a:r>
          </a:p>
          <a:p>
            <a:pPr lvl="0"/>
            <a:r>
              <a:rPr lang="en-US" altLang="en-US">
                <a:solidFill>
                  <a:srgbClr val="002147"/>
                </a:solidFill>
              </a:rPr>
              <a:t>These particles often decay a measurable distance away from the collision point.</a:t>
            </a:r>
          </a:p>
          <a:p>
            <a:pPr lvl="0"/>
            <a:r>
              <a:rPr lang="en-US" altLang="en-US">
                <a:solidFill>
                  <a:srgbClr val="002147"/>
                </a:solidFill>
              </a:rPr>
              <a:t>Therefore, LHCb needs extremely precise vertex reconstruction.</a:t>
            </a:r>
          </a:p>
        </p:txBody>
      </p:sp>
      <p:sp>
        <p:nvSpPr>
          <p:cNvPr id="3" name="Title 2"/>
          <p:cNvSpPr>
            <a:spLocks noGrp="1"/>
          </p:cNvSpPr>
          <p:nvPr>
            <p:ph type="title"/>
          </p:nvPr>
        </p:nvSpPr>
        <p:spPr/>
        <p:txBody>
          <a:bodyPr/>
          <a:lstStyle/>
          <a:p>
            <a:r>
              <a:rPr lang="en-US"/>
              <a:t>LHCb: </a:t>
            </a:r>
            <a:endParaRPr lang="en-US" altLang="en-US"/>
          </a:p>
        </p:txBody>
      </p:sp>
      <p:sp>
        <p:nvSpPr>
          <p:cNvPr id="4" name="Slide Number Placeholder 3"/>
          <p:cNvSpPr>
            <a:spLocks noGrp="1"/>
          </p:cNvSpPr>
          <p:nvPr>
            <p:ph type="sldNum" sz="quarter" idx="12"/>
          </p:nvPr>
        </p:nvSpPr>
        <p:spPr/>
        <p:txBody>
          <a:bodyPr/>
          <a:lstStyle/>
          <a:p>
            <a:fld id="{30AA228C-E5A1-9D45-9353-50B632C66A8F}" type="slidenum">
              <a:rPr lang="en-US" smtClean="0"/>
              <a:t>1</a:t>
            </a:fld>
            <a:endParaRPr lang="en-US"/>
          </a:p>
        </p:txBody>
      </p:sp>
      <p:pic>
        <p:nvPicPr>
          <p:cNvPr id="9" name="Picture 8" descr="a79302bb-a2c3-4800-81ee-83dad6bdda73"/>
          <p:cNvPicPr>
            <a:picLocks noChangeAspect="1"/>
          </p:cNvPicPr>
          <p:nvPr/>
        </p:nvPicPr>
        <p:blipFill>
          <a:blip r:embed="rId3"/>
          <a:stretch>
            <a:fillRect/>
          </a:stretch>
        </p:blipFill>
        <p:spPr>
          <a:xfrm>
            <a:off x="572770" y="3649345"/>
            <a:ext cx="5036820" cy="2707005"/>
          </a:xfrm>
          <a:prstGeom prst="rect">
            <a:avLst/>
          </a:prstGeom>
        </p:spPr>
      </p:pic>
      <p:sp>
        <p:nvSpPr>
          <p:cNvPr id="6" name="Text Box 5"/>
          <p:cNvSpPr txBox="1"/>
          <p:nvPr/>
        </p:nvSpPr>
        <p:spPr>
          <a:xfrm>
            <a:off x="5982970" y="6433820"/>
            <a:ext cx="6096000" cy="368300"/>
          </a:xfrm>
          <a:prstGeom prst="rect">
            <a:avLst/>
          </a:prstGeom>
          <a:noFill/>
        </p:spPr>
        <p:txBody>
          <a:bodyPr wrap="square" rtlCol="0" anchor="t">
            <a:spAutoFit/>
          </a:bodyPr>
          <a:lstStyle/>
          <a:p>
            <a:r>
              <a:rPr lang="en-US" altLang="en-US"/>
              <a:t>https://hepsoftwarefoundation.org/phoenix/</a:t>
            </a:r>
            <a:endParaRPr lang="en-US"/>
          </a:p>
        </p:txBody>
      </p:sp>
      <p:pic>
        <p:nvPicPr>
          <p:cNvPr id="5" name="Picture 4" descr="coverlhcb"/>
          <p:cNvPicPr>
            <a:picLocks noChangeAspect="1"/>
          </p:cNvPicPr>
          <p:nvPr/>
        </p:nvPicPr>
        <p:blipFill>
          <a:blip r:embed="rId4"/>
          <a:stretch>
            <a:fillRect/>
          </a:stretch>
        </p:blipFill>
        <p:spPr>
          <a:xfrm>
            <a:off x="5555615" y="3269615"/>
            <a:ext cx="5594985" cy="31286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pPr lvl="0"/>
            <a:r>
              <a:rPr lang="en-US" altLang="en-US">
                <a:solidFill>
                  <a:srgbClr val="002147"/>
                </a:solidFill>
              </a:rPr>
              <a:t>Sits closest to the proton-proton collision point.</a:t>
            </a:r>
          </a:p>
          <a:p>
            <a:pPr lvl="0"/>
            <a:r>
              <a:rPr lang="en-US" altLang="en-US">
                <a:solidFill>
                  <a:srgbClr val="002147"/>
                </a:solidFill>
              </a:rPr>
              <a:t>Measures charged-particle tracks very precisely near the interaction region.</a:t>
            </a:r>
          </a:p>
          <a:p>
            <a:pPr lvl="0"/>
            <a:r>
              <a:rPr lang="en-US" altLang="en-US">
                <a:solidFill>
                  <a:srgbClr val="002147"/>
                </a:solidFill>
              </a:rPr>
              <a:t>Provide precise reconstruction of primary and secondary vertices, which are essential for heavy-flavour physics.</a:t>
            </a:r>
          </a:p>
        </p:txBody>
      </p:sp>
      <p:sp>
        <p:nvSpPr>
          <p:cNvPr id="3" name="Title 2"/>
          <p:cNvSpPr>
            <a:spLocks noGrp="1"/>
          </p:cNvSpPr>
          <p:nvPr>
            <p:ph type="title"/>
          </p:nvPr>
        </p:nvSpPr>
        <p:spPr/>
        <p:txBody>
          <a:bodyPr/>
          <a:lstStyle/>
          <a:p>
            <a:r>
              <a:rPr lang="en-US"/>
              <a:t>Vertex Locator (VELO) in LHCb:</a:t>
            </a:r>
          </a:p>
        </p:txBody>
      </p:sp>
      <p:sp>
        <p:nvSpPr>
          <p:cNvPr id="4" name="Slide Number Placeholder 3"/>
          <p:cNvSpPr>
            <a:spLocks noGrp="1"/>
          </p:cNvSpPr>
          <p:nvPr>
            <p:ph type="sldNum" sz="quarter" idx="12"/>
          </p:nvPr>
        </p:nvSpPr>
        <p:spPr/>
        <p:txBody>
          <a:bodyPr/>
          <a:lstStyle/>
          <a:p>
            <a:fld id="{30AA228C-E5A1-9D45-9353-50B632C66A8F}" type="slidenum">
              <a:rPr lang="en-US" smtClean="0"/>
              <a:t>2</a:t>
            </a:fld>
            <a:endParaRPr lang="en-US"/>
          </a:p>
        </p:txBody>
      </p:sp>
      <p:pic>
        <p:nvPicPr>
          <p:cNvPr id="9" name="Picture 8" descr="a79302bb-a2c3-4800-81ee-83dad6bdda73"/>
          <p:cNvPicPr>
            <a:picLocks noChangeAspect="1"/>
          </p:cNvPicPr>
          <p:nvPr/>
        </p:nvPicPr>
        <p:blipFill>
          <a:blip r:embed="rId3"/>
          <a:stretch>
            <a:fillRect/>
          </a:stretch>
        </p:blipFill>
        <p:spPr>
          <a:xfrm>
            <a:off x="572770" y="3649345"/>
            <a:ext cx="5036820" cy="2707005"/>
          </a:xfrm>
          <a:prstGeom prst="rect">
            <a:avLst/>
          </a:prstGeom>
        </p:spPr>
      </p:pic>
      <p:sp>
        <p:nvSpPr>
          <p:cNvPr id="10" name="Rectangle 9"/>
          <p:cNvSpPr/>
          <p:nvPr/>
        </p:nvSpPr>
        <p:spPr>
          <a:xfrm>
            <a:off x="1045845" y="4889500"/>
            <a:ext cx="659130" cy="438785"/>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pic>
        <p:nvPicPr>
          <p:cNvPr id="11" name="Picture 10" descr="ChatGPT Image Jun 17, 2026, 11_40_06 AM"/>
          <p:cNvPicPr>
            <a:picLocks noChangeAspect="1"/>
          </p:cNvPicPr>
          <p:nvPr/>
        </p:nvPicPr>
        <p:blipFill>
          <a:blip r:embed="rId4"/>
          <a:stretch>
            <a:fillRect/>
          </a:stretch>
        </p:blipFill>
        <p:spPr>
          <a:xfrm>
            <a:off x="5609590" y="3192780"/>
            <a:ext cx="5292725" cy="3528695"/>
          </a:xfrm>
          <a:prstGeom prst="rect">
            <a:avLst/>
          </a:prstGeom>
        </p:spPr>
      </p:pic>
      <p:sp>
        <p:nvSpPr>
          <p:cNvPr id="12" name="Rectangle 11"/>
          <p:cNvSpPr/>
          <p:nvPr/>
        </p:nvSpPr>
        <p:spPr>
          <a:xfrm>
            <a:off x="5909310" y="4523740"/>
            <a:ext cx="426720" cy="365760"/>
          </a:xfrm>
          <a:prstGeom prst="rect">
            <a:avLst/>
          </a:prstGeom>
          <a:ln>
            <a:solidFill>
              <a:schemeClr val="bg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cxnSp>
        <p:nvCxnSpPr>
          <p:cNvPr id="13" name="Straight Connector 12"/>
          <p:cNvCxnSpPr>
            <a:endCxn id="12" idx="2"/>
          </p:cNvCxnSpPr>
          <p:nvPr/>
        </p:nvCxnSpPr>
        <p:spPr>
          <a:xfrm flipH="1" flipV="1">
            <a:off x="6122670" y="4889500"/>
            <a:ext cx="244475" cy="40195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Box 13"/>
          <p:cNvSpPr txBox="1"/>
          <p:nvPr/>
        </p:nvSpPr>
        <p:spPr>
          <a:xfrm>
            <a:off x="6690360" y="3192780"/>
            <a:ext cx="4064000" cy="368300"/>
          </a:xfrm>
          <a:prstGeom prst="rect">
            <a:avLst/>
          </a:prstGeom>
          <a:noFill/>
        </p:spPr>
        <p:txBody>
          <a:bodyPr wrap="square" rtlCol="0">
            <a:spAutoFit/>
          </a:bodyPr>
          <a:lstStyle/>
          <a:p>
            <a:r>
              <a:rPr lang="en-US">
                <a:solidFill>
                  <a:schemeClr val="bg1"/>
                </a:solidFill>
              </a:rPr>
              <a:t>Generated By GPT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3"/>
              </p:nvPr>
            </p:nvSpPr>
            <p:spPr/>
            <p:txBody>
              <a:bodyPr/>
              <a:lstStyle/>
              <a:p>
                <a:pPr lvl="0"/>
                <a:r>
                  <a:rPr lang="en-US" altLang="en-US" dirty="0">
                    <a:solidFill>
                      <a:srgbClr val="002147"/>
                    </a:solidFill>
                  </a:rPr>
                  <a:t>LHCb jargon </a:t>
                </a:r>
                <a:r>
                  <a:rPr lang="zh-CN" altLang="en-US" dirty="0">
                    <a:solidFill>
                      <a:srgbClr val="002147"/>
                    </a:solidFill>
                    <a:sym typeface="+mn-ea"/>
                  </a:rPr>
                  <a:t>😅</a:t>
                </a:r>
                <a:r>
                  <a:rPr lang="en-US" altLang="en-US" dirty="0">
                    <a:solidFill>
                      <a:srgbClr val="002147"/>
                    </a:solidFill>
                  </a:rPr>
                  <a:t>: “length scale” (in LHCb) mis-use as scale bias on reconstructed distances, </a:t>
                </a:r>
                <a:r>
                  <a:rPr lang="en-US" altLang="en-US" dirty="0">
                    <a:solidFill>
                      <a:srgbClr val="002147"/>
                    </a:solidFill>
                    <a:sym typeface="+mn-ea"/>
                  </a:rPr>
                  <a:t>rather than physical size of the detector</a:t>
                </a:r>
                <a:r>
                  <a:rPr lang="en-US" altLang="en-US" dirty="0">
                    <a:solidFill>
                      <a:srgbClr val="002147"/>
                    </a:solidFill>
                  </a:rPr>
                  <a:t>.</a:t>
                </a:r>
              </a:p>
              <a:p>
                <a:pPr lvl="1"/>
                <a:r>
                  <a:rPr lang="en-US" altLang="en-US" dirty="0">
                    <a:solidFill>
                      <a:srgbClr val="002147"/>
                    </a:solidFill>
                  </a:rPr>
                  <a:t>Here I focus on the VELO z-scale bias, </a:t>
                </a:r>
                <a14:m>
                  <m:oMath xmlns:m="http://schemas.openxmlformats.org/officeDocument/2006/math">
                    <m:sSub>
                      <m:sSubPr>
                        <m:ctrlPr>
                          <a:rPr lang="en-US" altLang="en-US" i="1">
                            <a:solidFill>
                              <a:srgbClr val="002147"/>
                            </a:solidFill>
                            <a:latin typeface="Cambria Math" panose="02040503050406030204" pitchFamily="18" charset="0"/>
                            <a:cs typeface="DejaVu Math TeX Gyre" panose="02000503000000000000" charset="0"/>
                          </a:rPr>
                        </m:ctrlPr>
                      </m:sSubPr>
                      <m:e>
                        <m:r>
                          <a:rPr lang="en-US" altLang="en-US" i="1">
                            <a:solidFill>
                              <a:srgbClr val="002147"/>
                            </a:solidFill>
                            <a:latin typeface="DejaVu Math TeX Gyre" panose="02000503000000000000" charset="0"/>
                            <a:cs typeface="DejaVu Math TeX Gyre" panose="02000503000000000000" charset="0"/>
                          </a:rPr>
                          <m:t>𝛿</m:t>
                        </m:r>
                      </m:e>
                      <m:sub>
                        <m:r>
                          <a:rPr lang="en-US" altLang="en-US" i="1">
                            <a:solidFill>
                              <a:srgbClr val="002147"/>
                            </a:solidFill>
                            <a:latin typeface="DejaVu Math TeX Gyre" panose="02000503000000000000" charset="0"/>
                            <a:cs typeface="DejaVu Math TeX Gyre" panose="02000503000000000000" charset="0"/>
                          </a:rPr>
                          <m:t>𝑧</m:t>
                        </m:r>
                      </m:sub>
                    </m:sSub>
                  </m:oMath>
                </a14:m>
                <a:r>
                  <a:rPr lang="en-US" altLang="en-US" dirty="0">
                    <a:solidFill>
                      <a:srgbClr val="002147"/>
                    </a:solidFill>
                  </a:rPr>
                  <a:t>.</a:t>
                </a:r>
              </a:p>
              <a:p>
                <a:pPr lvl="0"/>
                <a:r>
                  <a:rPr lang="en-US" altLang="en-US" dirty="0">
                    <a:solidFill>
                      <a:srgbClr val="002147"/>
                    </a:solidFill>
                  </a:rPr>
                  <a:t>This </a:t>
                </a:r>
                <a14:m>
                  <m:oMath xmlns:m="http://schemas.openxmlformats.org/officeDocument/2006/math">
                    <m:sSub>
                      <m:sSubPr>
                        <m:ctrlPr>
                          <a:rPr lang="en-US" altLang="en-US" i="1">
                            <a:solidFill>
                              <a:srgbClr val="002147"/>
                            </a:solidFill>
                            <a:latin typeface="Cambria Math" panose="02040503050406030204" pitchFamily="18" charset="0"/>
                            <a:cs typeface="DejaVu Math TeX Gyre" panose="02000503000000000000" charset="0"/>
                          </a:rPr>
                        </m:ctrlPr>
                      </m:sSubPr>
                      <m:e>
                        <m:r>
                          <a:rPr lang="en-US" altLang="en-US" i="1">
                            <a:solidFill>
                              <a:srgbClr val="002147"/>
                            </a:solidFill>
                            <a:latin typeface="DejaVu Math TeX Gyre" panose="02000503000000000000" charset="0"/>
                            <a:cs typeface="DejaVu Math TeX Gyre" panose="02000503000000000000" charset="0"/>
                          </a:rPr>
                          <m:t>𝛿</m:t>
                        </m:r>
                      </m:e>
                      <m:sub>
                        <m:r>
                          <a:rPr lang="en-US" altLang="en-US" i="1">
                            <a:solidFill>
                              <a:srgbClr val="002147"/>
                            </a:solidFill>
                            <a:latin typeface="DejaVu Math TeX Gyre" panose="02000503000000000000" charset="0"/>
                            <a:cs typeface="DejaVu Math TeX Gyre" panose="02000503000000000000" charset="0"/>
                          </a:rPr>
                          <m:t>𝑧</m:t>
                        </m:r>
                      </m:sub>
                    </m:sSub>
                  </m:oMath>
                </a14:m>
                <a:r>
                  <a:rPr lang="en-US" altLang="en-US" dirty="0">
                    <a:solidFill>
                      <a:srgbClr val="002147"/>
                    </a:solidFill>
                  </a:rPr>
                  <a:t> is a residual </a:t>
                </a:r>
                <a14:m>
                  <m:oMath xmlns:m="http://schemas.openxmlformats.org/officeDocument/2006/math">
                    <m:r>
                      <a:rPr lang="en-US" altLang="en-US" i="1">
                        <a:solidFill>
                          <a:srgbClr val="002147"/>
                        </a:solidFill>
                        <a:latin typeface="DejaVu Math TeX Gyre" panose="02000503000000000000" charset="0"/>
                        <a:cs typeface="DejaVu Math TeX Gyre" panose="02000503000000000000" charset="0"/>
                      </a:rPr>
                      <m:t>𝑧</m:t>
                    </m:r>
                  </m:oMath>
                </a14:m>
                <a:r>
                  <a:rPr lang="en-US" altLang="en-US" dirty="0">
                    <a:solidFill>
                      <a:srgbClr val="002147"/>
                    </a:solidFill>
                  </a:rPr>
                  <a:t>-scale bias rescales the reconstructed flight distance.</a:t>
                </a:r>
              </a:p>
              <a:p>
                <a:pPr lvl="0"/>
                <a:endParaRPr lang="en-US" altLang="en-US" dirty="0">
                  <a:solidFill>
                    <a:srgbClr val="002147"/>
                  </a:solidFill>
                </a:endParaRPr>
              </a:p>
              <a:p>
                <a:pPr lvl="0"/>
                <a:r>
                  <a:rPr lang="en-US" altLang="en-US" dirty="0">
                    <a:solidFill>
                      <a:srgbClr val="002147"/>
                    </a:solidFill>
                  </a:rPr>
                  <a:t>Since the decay time is computed from the flight distance, this gives a common scale uncertainty on decay time and other time dependent measurements.</a:t>
                </a:r>
              </a:p>
              <a:p>
                <a:pPr lvl="1"/>
                <a:r>
                  <a:rPr lang="en-US" altLang="en-US" dirty="0">
                    <a:solidFill>
                      <a:srgbClr val="002147"/>
                    </a:solidFill>
                  </a:rPr>
                  <a:t>For example, mixing frequency </a:t>
                </a:r>
                <a14:m>
                  <m:oMath xmlns:m="http://schemas.openxmlformats.org/officeDocument/2006/math">
                    <m:r>
                      <a:rPr lang="en-US" altLang="en-US" i="1">
                        <a:solidFill>
                          <a:srgbClr val="002147"/>
                        </a:solidFill>
                        <a:latin typeface="DejaVu Math TeX Gyre" panose="02000503000000000000" charset="0"/>
                        <a:cs typeface="DejaVu Math TeX Gyre" panose="02000503000000000000" charset="0"/>
                      </a:rPr>
                      <m:t>∆</m:t>
                    </m:r>
                    <m:sSub>
                      <m:sSubPr>
                        <m:ctrlPr>
                          <a:rPr lang="en-US" altLang="en-US" i="1">
                            <a:solidFill>
                              <a:srgbClr val="002147"/>
                            </a:solidFill>
                            <a:latin typeface="Cambria Math" panose="02040503050406030204" pitchFamily="18" charset="0"/>
                            <a:cs typeface="DejaVu Math TeX Gyre" panose="02000503000000000000" charset="0"/>
                          </a:rPr>
                        </m:ctrlPr>
                      </m:sSubPr>
                      <m:e>
                        <m:r>
                          <a:rPr lang="en-US" altLang="en-US" i="1">
                            <a:solidFill>
                              <a:srgbClr val="002147"/>
                            </a:solidFill>
                            <a:latin typeface="DejaVu Math TeX Gyre" panose="02000503000000000000" charset="0"/>
                            <a:cs typeface="DejaVu Math TeX Gyre" panose="02000503000000000000" charset="0"/>
                          </a:rPr>
                          <m:t>𝑚</m:t>
                        </m:r>
                      </m:e>
                      <m:sub>
                        <m:r>
                          <a:rPr lang="en-US" altLang="en-US" i="1">
                            <a:solidFill>
                              <a:srgbClr val="002147"/>
                            </a:solidFill>
                            <a:latin typeface="DejaVu Math TeX Gyre" panose="02000503000000000000" charset="0"/>
                            <a:cs typeface="DejaVu Math TeX Gyre" panose="02000503000000000000" charset="0"/>
                          </a:rPr>
                          <m:t>𝑠</m:t>
                        </m:r>
                      </m:sub>
                    </m:sSub>
                  </m:oMath>
                </a14:m>
                <a:r>
                  <a:rPr lang="en-US" altLang="en-US" dirty="0">
                    <a:solidFill>
                      <a:srgbClr val="002147"/>
                    </a:solidFill>
                  </a:rPr>
                  <a:t>.</a:t>
                </a:r>
              </a:p>
            </p:txBody>
          </p:sp>
        </mc:Choice>
        <mc:Fallback xmlns="">
          <p:sp>
            <p:nvSpPr>
              <p:cNvPr id="2" name="Content Placeholder 1"/>
              <p:cNvSpPr>
                <a:spLocks noRot="1" noChangeAspect="1" noMove="1" noResize="1" noEditPoints="1" noAdjustHandles="1" noChangeArrowheads="1" noChangeShapeType="1" noTextEdit="1"/>
              </p:cNvSpPr>
              <p:nvPr>
                <p:ph idx="13"/>
              </p:nvPr>
            </p:nvSpPr>
            <p:spPr>
              <a:blipFill rotWithShape="1">
                <a:blip r:embed="rId3"/>
                <a:stretch>
                  <a:fillRect t="-3" b="3"/>
                </a:stretch>
              </a:blipFill>
            </p:spPr>
            <p:txBody>
              <a:bodyPr/>
              <a:lstStyle/>
              <a:p>
                <a:r>
                  <a:rPr lang="en-US" altLang="en-US">
                    <a:noFill/>
                  </a:rPr>
                  <a:t> </a:t>
                </a:r>
              </a:p>
            </p:txBody>
          </p:sp>
        </mc:Fallback>
      </mc:AlternateContent>
      <mc:AlternateContent xmlns:mc="http://schemas.openxmlformats.org/markup-compatibility/2006" xmlns:a14="http://schemas.microsoft.com/office/drawing/2010/main">
        <mc:Choice Requires="a14">
          <p:sp>
            <p:nvSpPr>
              <p:cNvPr id="3" name="Title 2"/>
              <p:cNvSpPr>
                <a:spLocks noGrp="1"/>
              </p:cNvSpPr>
              <p:nvPr>
                <p:ph type="title"/>
              </p:nvPr>
            </p:nvSpPr>
            <p:spPr/>
            <p:txBody>
              <a:bodyPr/>
              <a:lstStyle/>
              <a:p>
                <a:r>
                  <a:rPr lang="en-US" altLang="en-US"/>
                  <a:t>What is a Velo length scale (bias), </a:t>
                </a:r>
                <a14:m>
                  <m:oMath xmlns:m="http://schemas.openxmlformats.org/officeDocument/2006/math">
                    <m:sSub>
                      <m:sSubPr>
                        <m:ctrlPr>
                          <a:rPr lang="en-US" altLang="en-US" i="1">
                            <a:latin typeface="Cambria Math" panose="02040503050406030204" pitchFamily="18" charset="0"/>
                            <a:cs typeface="DejaVu Math TeX Gyre" panose="02000503000000000000" charset="0"/>
                          </a:rPr>
                        </m:ctrlPr>
                      </m:sSubPr>
                      <m:e>
                        <m:r>
                          <a:rPr lang="en-US" altLang="en-US" i="1">
                            <a:latin typeface="DejaVu Math TeX Gyre" panose="02000503000000000000" charset="0"/>
                            <a:cs typeface="DejaVu Math TeX Gyre" panose="02000503000000000000" charset="0"/>
                          </a:rPr>
                          <m:t>𝛿</m:t>
                        </m:r>
                      </m:e>
                      <m:sub>
                        <m:r>
                          <a:rPr lang="en-US" altLang="en-US" i="1">
                            <a:latin typeface="DejaVu Math TeX Gyre" panose="02000503000000000000" charset="0"/>
                            <a:cs typeface="DejaVu Math TeX Gyre" panose="02000503000000000000" charset="0"/>
                          </a:rPr>
                          <m:t>𝑧</m:t>
                        </m:r>
                      </m:sub>
                    </m:sSub>
                  </m:oMath>
                </a14:m>
                <a:r>
                  <a:rPr lang="en-US" altLang="en-US"/>
                  <a:t>? </a:t>
                </a:r>
                <a:endParaRPr lang="zh-CN" altLang="en-US"/>
              </a:p>
            </p:txBody>
          </p:sp>
        </mc:Choice>
        <mc:Fallback xmlns="">
          <p:sp>
            <p:nvSpPr>
              <p:cNvPr id="3" name="Title 2"/>
              <p:cNvSpPr>
                <a:spLocks noRot="1" noChangeAspect="1" noMove="1" noResize="1" noEditPoints="1" noAdjustHandles="1" noChangeArrowheads="1" noChangeShapeType="1" noTextEdit="1"/>
              </p:cNvSpPr>
              <p:nvPr>
                <p:ph type="title"/>
              </p:nvPr>
            </p:nvSpPr>
            <p:spPr>
              <a:blipFill rotWithShape="1">
                <a:blip r:embed="rId4"/>
                <a:stretch>
                  <a:fillRect/>
                </a:stretch>
              </a:blipFill>
            </p:spPr>
            <p:txBody>
              <a:bodyPr/>
              <a:lstStyle/>
              <a:p>
                <a:r>
                  <a:rPr lang="en-US" altLang="en-US">
                    <a:noFill/>
                  </a:rPr>
                  <a:t> </a:t>
                </a:r>
              </a:p>
            </p:txBody>
          </p:sp>
        </mc:Fallback>
      </mc:AlternateContent>
      <p:sp>
        <p:nvSpPr>
          <p:cNvPr id="4" name="Slide Number Placeholder 3"/>
          <p:cNvSpPr>
            <a:spLocks noGrp="1"/>
          </p:cNvSpPr>
          <p:nvPr>
            <p:ph type="sldNum" sz="quarter" idx="12"/>
          </p:nvPr>
        </p:nvSpPr>
        <p:spPr/>
        <p:txBody>
          <a:bodyPr/>
          <a:lstStyle/>
          <a:p>
            <a:fld id="{30AA228C-E5A1-9D45-9353-50B632C66A8F}" type="slidenum">
              <a:rPr lang="en-US" smtClean="0"/>
              <a:t>3</a:t>
            </a:fld>
            <a:endParaRPr lang="en-US"/>
          </a:p>
        </p:txBody>
      </p:sp>
      <p:pic>
        <p:nvPicPr>
          <p:cNvPr id="7" name="Picture 6"/>
          <p:cNvPicPr>
            <a:picLocks noChangeAspect="1"/>
          </p:cNvPicPr>
          <p:nvPr/>
        </p:nvPicPr>
        <p:blipFill>
          <a:blip r:embed="rId5"/>
          <a:stretch>
            <a:fillRect/>
          </a:stretch>
        </p:blipFill>
        <p:spPr>
          <a:xfrm>
            <a:off x="4794250" y="2934970"/>
            <a:ext cx="2032000" cy="400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3"/>
              </p:nvPr>
            </p:nvSpPr>
            <p:spPr/>
            <p:txBody>
              <a:bodyPr/>
              <a:lstStyle/>
              <a:p>
                <a:pPr lvl="0"/>
                <a:r>
                  <a:rPr lang="en-US" altLang="en-US" dirty="0">
                    <a:solidFill>
                      <a:srgbClr val="002147"/>
                    </a:solidFill>
                  </a:rPr>
                  <a:t>Track-based alignment works by moving detector elements until reconstructed tracks fit the measured hits as well as possible. </a:t>
                </a:r>
              </a:p>
              <a:p>
                <a:pPr lvl="1"/>
                <a:r>
                  <a:rPr lang="en-US" altLang="en-US" dirty="0">
                    <a:solidFill>
                      <a:srgbClr val="002147"/>
                    </a:solidFill>
                  </a:rPr>
                  <a:t>This is very powerful for relative misalignments: for example, if one sensor is shifted, tracks will show clear residuals.</a:t>
                </a:r>
              </a:p>
              <a:p>
                <a:pPr lvl="0"/>
                <a:r>
                  <a:rPr lang="en-US" altLang="en-US" dirty="0">
                    <a:solidFill>
                      <a:srgbClr val="002147"/>
                    </a:solidFill>
                  </a:rPr>
                  <a:t>In the VELO geometry, the sensors are approximately planes perpendicular to the beam direction. If </a:t>
                </a:r>
                <a:r>
                  <a:rPr lang="en-US" altLang="en-US" b="1" dirty="0">
                    <a:solidFill>
                      <a:srgbClr val="002147"/>
                    </a:solidFill>
                  </a:rPr>
                  <a:t>all</a:t>
                </a:r>
                <a:r>
                  <a:rPr lang="en-US" altLang="en-US" dirty="0">
                    <a:solidFill>
                      <a:srgbClr val="002147"/>
                    </a:solidFill>
                  </a:rPr>
                  <a:t> planes transform coherently (</a:t>
                </a:r>
                <a14:m>
                  <m:oMath xmlns:m="http://schemas.openxmlformats.org/officeDocument/2006/math">
                    <m:r>
                      <a:rPr lang="en-US" altLang="en-US" i="1">
                        <a:solidFill>
                          <a:srgbClr val="002147"/>
                        </a:solidFill>
                        <a:latin typeface="DejaVu Math TeX Gyre" panose="02000503000000000000" charset="0"/>
                        <a:cs typeface="DejaVu Math TeX Gyre" panose="02000503000000000000" charset="0"/>
                      </a:rPr>
                      <m:t>𝑧</m:t>
                    </m:r>
                    <m:r>
                      <a:rPr lang="en-US" altLang="en-US" i="1">
                        <a:solidFill>
                          <a:srgbClr val="002147"/>
                        </a:solidFill>
                        <a:latin typeface="DejaVu Math TeX Gyre" panose="02000503000000000000" charset="0"/>
                        <a:cs typeface="DejaVu Math TeX Gyre" panose="02000503000000000000" charset="0"/>
                      </a:rPr>
                      <m:t>→</m:t>
                    </m:r>
                    <m:r>
                      <a:rPr lang="en-US" altLang="en-US" i="1">
                        <a:solidFill>
                          <a:srgbClr val="002147"/>
                        </a:solidFill>
                        <a:latin typeface="DejaVu Math TeX Gyre" panose="02000503000000000000" charset="0"/>
                        <a:cs typeface="DejaVu Math TeX Gyre" panose="02000503000000000000" charset="0"/>
                      </a:rPr>
                      <m:t>𝑎</m:t>
                    </m:r>
                    <m:r>
                      <a:rPr lang="en-US" altLang="en-US" i="1">
                        <a:solidFill>
                          <a:srgbClr val="002147"/>
                        </a:solidFill>
                        <a:latin typeface="DejaVu Math TeX Gyre" panose="02000503000000000000" charset="0"/>
                        <a:cs typeface="DejaVu Math TeX Gyre" panose="02000503000000000000" charset="0"/>
                      </a:rPr>
                      <m:t>+</m:t>
                    </m:r>
                    <m:r>
                      <a:rPr lang="en-US" altLang="en-US" i="1">
                        <a:solidFill>
                          <a:srgbClr val="002147"/>
                        </a:solidFill>
                        <a:latin typeface="DejaVu Math TeX Gyre" panose="02000503000000000000" charset="0"/>
                        <a:cs typeface="DejaVu Math TeX Gyre" panose="02000503000000000000" charset="0"/>
                      </a:rPr>
                      <m:t>𝑏𝑧</m:t>
                    </m:r>
                  </m:oMath>
                </a14:m>
                <a:r>
                  <a:rPr lang="en-US" altLang="en-US" dirty="0">
                    <a:solidFill>
                      <a:srgbClr val="002147"/>
                    </a:solidFill>
                  </a:rPr>
                  <a:t>), this has little effect on track-fit quality. </a:t>
                </a:r>
              </a:p>
              <a:p>
                <a:pPr lvl="1"/>
                <a:r>
                  <a:rPr lang="en-US" altLang="en-US" dirty="0">
                    <a:solidFill>
                      <a:srgbClr val="002147"/>
                    </a:solidFill>
                  </a:rPr>
                  <a:t>Track-based alignment algorithm could not sensor this change. </a:t>
                </a:r>
              </a:p>
              <a:p>
                <a:pPr lvl="1"/>
                <a:r>
                  <a:rPr lang="en-US" altLang="en-US" dirty="0">
                    <a:solidFill>
                      <a:srgbClr val="002147"/>
                    </a:solidFill>
                  </a:rPr>
                  <a:t>This leads to a </a:t>
                </a:r>
                <a14:m>
                  <m:oMath xmlns:m="http://schemas.openxmlformats.org/officeDocument/2006/math">
                    <m:r>
                      <a:rPr lang="en-US" altLang="en-US" i="1">
                        <a:solidFill>
                          <a:srgbClr val="002147"/>
                        </a:solidFill>
                        <a:latin typeface="DejaVu Math TeX Gyre" panose="02000503000000000000" charset="0"/>
                        <a:cs typeface="DejaVu Math TeX Gyre" panose="02000503000000000000" charset="0"/>
                      </a:rPr>
                      <m:t>𝑧</m:t>
                    </m:r>
                  </m:oMath>
                </a14:m>
                <a:r>
                  <a:rPr lang="en-US" altLang="en-US" dirty="0">
                    <a:solidFill>
                      <a:srgbClr val="002147"/>
                    </a:solidFill>
                  </a:rPr>
                  <a:t>-scale uncertainty/bias. </a:t>
                </a:r>
              </a:p>
            </p:txBody>
          </p:sp>
        </mc:Choice>
        <mc:Fallback xmlns="">
          <p:sp>
            <p:nvSpPr>
              <p:cNvPr id="2" name="Content Placeholder 1"/>
              <p:cNvSpPr>
                <a:spLocks noRot="1" noChangeAspect="1" noMove="1" noResize="1" noEditPoints="1" noAdjustHandles="1" noChangeArrowheads="1" noChangeShapeType="1" noTextEdit="1"/>
              </p:cNvSpPr>
              <p:nvPr>
                <p:ph idx="13"/>
              </p:nvPr>
            </p:nvSpPr>
            <p:spPr>
              <a:blipFill rotWithShape="1">
                <a:blip r:embed="rId3"/>
                <a:stretch>
                  <a:fillRect t="-3" b="3"/>
                </a:stretch>
              </a:blipFill>
            </p:spPr>
            <p:txBody>
              <a:bodyPr/>
              <a:lstStyle/>
              <a:p>
                <a:r>
                  <a:rPr lang="en-US" altLang="en-US">
                    <a:noFill/>
                  </a:rPr>
                  <a:t> </a:t>
                </a:r>
              </a:p>
            </p:txBody>
          </p:sp>
        </mc:Fallback>
      </mc:AlternateContent>
      <p:sp>
        <p:nvSpPr>
          <p:cNvPr id="3" name="Title 2"/>
          <p:cNvSpPr>
            <a:spLocks noGrp="1"/>
          </p:cNvSpPr>
          <p:nvPr>
            <p:ph type="title"/>
          </p:nvPr>
        </p:nvSpPr>
        <p:spPr/>
        <p:txBody>
          <a:bodyPr/>
          <a:lstStyle/>
          <a:p>
            <a:r>
              <a:rPr lang="en-US" altLang="en-US"/>
              <a:t>Where does the z-scale bias come from?</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4</a:t>
            </a:fld>
            <a:endParaRPr lang="en-US"/>
          </a:p>
        </p:txBody>
      </p:sp>
      <p:pic>
        <p:nvPicPr>
          <p:cNvPr id="5" name="Picture 4"/>
          <p:cNvPicPr>
            <a:picLocks noChangeAspect="1"/>
          </p:cNvPicPr>
          <p:nvPr/>
        </p:nvPicPr>
        <p:blipFill>
          <a:blip r:embed="rId4"/>
          <a:stretch>
            <a:fillRect/>
          </a:stretch>
        </p:blipFill>
        <p:spPr>
          <a:xfrm>
            <a:off x="3639820" y="4598035"/>
            <a:ext cx="4041140" cy="21234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pPr lvl="0"/>
            <a:r>
              <a:rPr lang="en-US" altLang="en-US" dirty="0">
                <a:solidFill>
                  <a:srgbClr val="002147"/>
                </a:solidFill>
              </a:rPr>
              <a:t>Luckily, the VELO sensors are surrounded by thin </a:t>
            </a:r>
            <a:r>
              <a:rPr lang="en-US" altLang="en-US" dirty="0" err="1">
                <a:solidFill>
                  <a:srgbClr val="002147"/>
                </a:solidFill>
              </a:rPr>
              <a:t>aluminium</a:t>
            </a:r>
            <a:r>
              <a:rPr lang="en-US" altLang="en-US" dirty="0">
                <a:solidFill>
                  <a:srgbClr val="002147"/>
                </a:solidFill>
              </a:rPr>
              <a:t> RF boxes. The box has repeated corrugations along z.</a:t>
            </a:r>
          </a:p>
          <a:p>
            <a:pPr lvl="1"/>
            <a:r>
              <a:rPr lang="en-US" altLang="en-US" dirty="0">
                <a:solidFill>
                  <a:srgbClr val="002147"/>
                </a:solidFill>
              </a:rPr>
              <a:t>These corrugations act like reference marks inside the detector.</a:t>
            </a:r>
          </a:p>
        </p:txBody>
      </p:sp>
      <p:sp>
        <p:nvSpPr>
          <p:cNvPr id="3" name="Title 2"/>
          <p:cNvSpPr>
            <a:spLocks noGrp="1"/>
          </p:cNvSpPr>
          <p:nvPr>
            <p:ph type="title"/>
          </p:nvPr>
        </p:nvSpPr>
        <p:spPr/>
        <p:txBody>
          <a:bodyPr/>
          <a:lstStyle/>
          <a:p>
            <a:r>
              <a:rPr lang="en-US" altLang="en-US"/>
              <a:t>The RF Box provides built-in tick marks</a:t>
            </a:r>
            <a:r>
              <a:rPr lang="en-US"/>
              <a:t>:</a:t>
            </a:r>
          </a:p>
        </p:txBody>
      </p:sp>
      <p:sp>
        <p:nvSpPr>
          <p:cNvPr id="4" name="Slide Number Placeholder 3"/>
          <p:cNvSpPr>
            <a:spLocks noGrp="1"/>
          </p:cNvSpPr>
          <p:nvPr>
            <p:ph type="sldNum" sz="quarter" idx="12"/>
          </p:nvPr>
        </p:nvSpPr>
        <p:spPr/>
        <p:txBody>
          <a:bodyPr/>
          <a:lstStyle/>
          <a:p>
            <a:fld id="{30AA228C-E5A1-9D45-9353-50B632C66A8F}" type="slidenum">
              <a:rPr lang="en-US" smtClean="0"/>
              <a:t>5</a:t>
            </a:fld>
            <a:endParaRPr lang="en-US"/>
          </a:p>
        </p:txBody>
      </p:sp>
      <p:pic>
        <p:nvPicPr>
          <p:cNvPr id="7" name="Picture 6" descr="QQ20260607-095446"/>
          <p:cNvPicPr>
            <a:picLocks noChangeAspect="1"/>
          </p:cNvPicPr>
          <p:nvPr/>
        </p:nvPicPr>
        <p:blipFill>
          <a:blip r:embed="rId3"/>
          <a:srcRect l="24406" t="13499" r="5016" b="2527"/>
          <a:stretch>
            <a:fillRect/>
          </a:stretch>
        </p:blipFill>
        <p:spPr>
          <a:xfrm>
            <a:off x="556260" y="3024505"/>
            <a:ext cx="5038090" cy="3288665"/>
          </a:xfrm>
          <a:prstGeom prst="rect">
            <a:avLst/>
          </a:prstGeom>
        </p:spPr>
      </p:pic>
      <p:pic>
        <p:nvPicPr>
          <p:cNvPr id="8" name="Picture 7"/>
          <p:cNvPicPr>
            <a:picLocks noChangeAspect="1"/>
          </p:cNvPicPr>
          <p:nvPr/>
        </p:nvPicPr>
        <p:blipFill>
          <a:blip r:embed="rId4"/>
          <a:stretch>
            <a:fillRect/>
          </a:stretch>
        </p:blipFill>
        <p:spPr>
          <a:xfrm>
            <a:off x="6734810" y="3005455"/>
            <a:ext cx="5139690" cy="3288665"/>
          </a:xfrm>
          <a:prstGeom prst="rect">
            <a:avLst/>
          </a:prstGeom>
        </p:spPr>
      </p:pic>
      <p:sp>
        <p:nvSpPr>
          <p:cNvPr id="10" name="Text Box 9"/>
          <p:cNvSpPr txBox="1"/>
          <p:nvPr/>
        </p:nvSpPr>
        <p:spPr>
          <a:xfrm>
            <a:off x="3788410" y="6280785"/>
            <a:ext cx="2162175" cy="313690"/>
          </a:xfrm>
          <a:prstGeom prst="rect">
            <a:avLst/>
          </a:prstGeom>
          <a:noFill/>
        </p:spPr>
        <p:txBody>
          <a:bodyPr wrap="square" rtlCol="0">
            <a:noAutofit/>
          </a:bodyPr>
          <a:lstStyle/>
          <a:p>
            <a:r>
              <a:rPr lang="en-US"/>
              <a:t>VELO Sensor</a:t>
            </a:r>
          </a:p>
        </p:txBody>
      </p:sp>
      <p:cxnSp>
        <p:nvCxnSpPr>
          <p:cNvPr id="11" name="Straight Arrow Connector 10"/>
          <p:cNvCxnSpPr/>
          <p:nvPr/>
        </p:nvCxnSpPr>
        <p:spPr>
          <a:xfrm flipH="1" flipV="1">
            <a:off x="3242310" y="5626100"/>
            <a:ext cx="585470" cy="6242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rot="19800000">
            <a:off x="7513320" y="4464685"/>
            <a:ext cx="4578350" cy="666750"/>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sp>
        <p:nvSpPr>
          <p:cNvPr id="13" name="Text Box 12"/>
          <p:cNvSpPr txBox="1"/>
          <p:nvPr/>
        </p:nvSpPr>
        <p:spPr>
          <a:xfrm>
            <a:off x="9134475" y="5333365"/>
            <a:ext cx="1577340" cy="368300"/>
          </a:xfrm>
          <a:prstGeom prst="rect">
            <a:avLst/>
          </a:prstGeom>
          <a:noFill/>
        </p:spPr>
        <p:txBody>
          <a:bodyPr wrap="square" rtlCol="0">
            <a:spAutoFit/>
          </a:bodyPr>
          <a:lstStyle/>
          <a:p>
            <a:r>
              <a:rPr lang="en-US">
                <a:solidFill>
                  <a:srgbClr val="FF0000"/>
                </a:solidFill>
              </a:rPr>
              <a:t>Corrugations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r>
              <a:rPr lang="en-US" altLang="en-US">
                <a:solidFill>
                  <a:srgbClr val="002147"/>
                </a:solidFill>
              </a:rPr>
              <a:t>Tomography data </a:t>
            </a:r>
            <a:r>
              <a:rPr lang="en-US">
                <a:solidFill>
                  <a:srgbClr val="002147"/>
                </a:solidFill>
                <a:sym typeface="+mn-ea"/>
              </a:rPr>
              <a:t>(reconstructed vertices):</a:t>
            </a:r>
          </a:p>
          <a:p>
            <a:pPr lvl="1"/>
            <a:r>
              <a:rPr lang="en-US" altLang="zh-CN" dirty="0">
                <a:solidFill>
                  <a:schemeClr val="tx2"/>
                </a:solidFill>
                <a:sym typeface="+mn-ea"/>
              </a:rPr>
              <a:t>As particles pass through detector, they undergo hadronic interactions with the material of the RF box and VELO modules</a:t>
            </a:r>
            <a:endParaRPr lang="en-US">
              <a:solidFill>
                <a:srgbClr val="002147"/>
              </a:solidFill>
              <a:sym typeface="+mn-ea"/>
            </a:endParaRPr>
          </a:p>
          <a:p>
            <a:pPr lvl="1"/>
            <a:r>
              <a:rPr lang="en-US" sz="1800">
                <a:solidFill>
                  <a:srgbClr val="002147"/>
                </a:solidFill>
                <a:sym typeface="+mn-ea"/>
              </a:rPr>
              <a:t>Treat as </a:t>
            </a:r>
            <a:r>
              <a:rPr lang="en-US" altLang="en-US">
                <a:solidFill>
                  <a:srgbClr val="002147"/>
                </a:solidFill>
                <a:sym typeface="+mn-ea"/>
              </a:rPr>
              <a:t>'effective' geometry as seen by the LHCb reconstruction algorithms.</a:t>
            </a:r>
          </a:p>
          <a:p>
            <a:pPr lvl="1"/>
            <a:r>
              <a:rPr lang="en-US" altLang="zh-CN" dirty="0">
                <a:solidFill>
                  <a:srgbClr val="002147"/>
                </a:solidFill>
                <a:sym typeface="+mn-ea"/>
              </a:rPr>
              <a:t>This heavily relies on the VELO internal alignment.</a:t>
            </a:r>
            <a:endParaRPr lang="en-US" altLang="en-US">
              <a:solidFill>
                <a:srgbClr val="002147"/>
              </a:solidFill>
              <a:sym typeface="+mn-ea"/>
            </a:endParaRPr>
          </a:p>
          <a:p>
            <a:r>
              <a:rPr lang="en-US">
                <a:solidFill>
                  <a:srgbClr val="002147"/>
                </a:solidFill>
                <a:sym typeface="+mn-ea"/>
              </a:rPr>
              <a:t>Metrology data (high precision scan) of RF-Box.</a:t>
            </a:r>
          </a:p>
          <a:p>
            <a:pPr lvl="1"/>
            <a:r>
              <a:rPr lang="en-US" altLang="zh-CN" dirty="0">
                <a:solidFill>
                  <a:schemeClr val="tx2"/>
                </a:solidFill>
                <a:sym typeface="+mn-ea"/>
              </a:rPr>
              <a:t>Treat as the ‘</a:t>
            </a:r>
            <a:r>
              <a:rPr lang="en-US" altLang="zh-CN" dirty="0">
                <a:solidFill>
                  <a:srgbClr val="002147"/>
                </a:solidFill>
                <a:sym typeface="+mn-ea"/>
              </a:rPr>
              <a:t>physical reference’.</a:t>
            </a:r>
            <a:endParaRPr lang="zh-CN" altLang="en-US" dirty="0">
              <a:solidFill>
                <a:srgbClr val="002147"/>
              </a:solidFill>
              <a:sym typeface="+mn-ea"/>
            </a:endParaRPr>
          </a:p>
        </p:txBody>
      </p:sp>
      <p:sp>
        <p:nvSpPr>
          <p:cNvPr id="3" name="Title 2"/>
          <p:cNvSpPr>
            <a:spLocks noGrp="1"/>
          </p:cNvSpPr>
          <p:nvPr>
            <p:ph type="title"/>
          </p:nvPr>
        </p:nvSpPr>
        <p:spPr/>
        <p:txBody>
          <a:bodyPr/>
          <a:lstStyle/>
          <a:p>
            <a:r>
              <a:rPr lang="en-US">
                <a:sym typeface="+mn-ea"/>
              </a:rPr>
              <a:t>How RF-Box could be used in VELO Z-bias:</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6</a:t>
            </a:fld>
            <a:endParaRPr lang="en-US"/>
          </a:p>
        </p:txBody>
      </p:sp>
      <p:sp>
        <p:nvSpPr>
          <p:cNvPr id="6" name="Text Box 5"/>
          <p:cNvSpPr txBox="1"/>
          <p:nvPr/>
        </p:nvSpPr>
        <p:spPr>
          <a:xfrm>
            <a:off x="1722120" y="5161280"/>
            <a:ext cx="2372360" cy="368300"/>
          </a:xfrm>
          <a:prstGeom prst="rect">
            <a:avLst/>
          </a:prstGeom>
          <a:noFill/>
        </p:spPr>
        <p:txBody>
          <a:bodyPr wrap="square" rtlCol="0" anchor="t">
            <a:spAutoFit/>
          </a:bodyPr>
          <a:lstStyle/>
          <a:p>
            <a:endParaRPr lang="en-US" altLang="en-US">
              <a:sym typeface="+mn-ea"/>
            </a:endParaRPr>
          </a:p>
        </p:txBody>
      </p:sp>
      <p:pic>
        <p:nvPicPr>
          <p:cNvPr id="8" name="Picture 7" descr="IMG_0697"/>
          <p:cNvPicPr>
            <a:picLocks noChangeAspect="1"/>
          </p:cNvPicPr>
          <p:nvPr/>
        </p:nvPicPr>
        <p:blipFill>
          <a:blip r:embed="rId3"/>
          <a:srcRect l="10436" t="3538" b="13462"/>
          <a:stretch>
            <a:fillRect/>
          </a:stretch>
        </p:blipFill>
        <p:spPr>
          <a:xfrm>
            <a:off x="7242810" y="3997960"/>
            <a:ext cx="3795395" cy="2346325"/>
          </a:xfrm>
          <a:prstGeom prst="rect">
            <a:avLst/>
          </a:prstGeom>
        </p:spPr>
      </p:pic>
      <p:sp>
        <p:nvSpPr>
          <p:cNvPr id="10" name="Text Box 9"/>
          <p:cNvSpPr txBox="1"/>
          <p:nvPr/>
        </p:nvSpPr>
        <p:spPr>
          <a:xfrm>
            <a:off x="8701405" y="6349365"/>
            <a:ext cx="1543685" cy="368300"/>
          </a:xfrm>
          <a:prstGeom prst="rect">
            <a:avLst/>
          </a:prstGeom>
          <a:noFill/>
        </p:spPr>
        <p:txBody>
          <a:bodyPr wrap="square" rtlCol="0" anchor="t">
            <a:spAutoFit/>
          </a:bodyPr>
          <a:lstStyle/>
          <a:p>
            <a:r>
              <a:rPr lang="en-US">
                <a:sym typeface="+mn-ea"/>
              </a:rPr>
              <a:t>Metrology </a:t>
            </a:r>
          </a:p>
        </p:txBody>
      </p:sp>
      <p:sp>
        <p:nvSpPr>
          <p:cNvPr id="11" name="Text Box 10"/>
          <p:cNvSpPr txBox="1"/>
          <p:nvPr/>
        </p:nvSpPr>
        <p:spPr>
          <a:xfrm>
            <a:off x="2481580" y="6344285"/>
            <a:ext cx="1675130" cy="368300"/>
          </a:xfrm>
          <a:prstGeom prst="rect">
            <a:avLst/>
          </a:prstGeom>
          <a:noFill/>
        </p:spPr>
        <p:txBody>
          <a:bodyPr wrap="square" rtlCol="0" anchor="t">
            <a:spAutoFit/>
          </a:bodyPr>
          <a:lstStyle/>
          <a:p>
            <a:r>
              <a:rPr lang="en-US" altLang="en-US">
                <a:sym typeface="+mn-ea"/>
              </a:rPr>
              <a:t> Tomography</a:t>
            </a:r>
          </a:p>
        </p:txBody>
      </p:sp>
      <p:pic>
        <p:nvPicPr>
          <p:cNvPr id="9" name="Picture 8" descr="Tomography_latex_xz_stix"/>
          <p:cNvPicPr>
            <a:picLocks noChangeAspect="1"/>
          </p:cNvPicPr>
          <p:nvPr/>
        </p:nvPicPr>
        <p:blipFill>
          <a:blip r:embed="rId4"/>
          <a:stretch>
            <a:fillRect/>
          </a:stretch>
        </p:blipFill>
        <p:spPr>
          <a:xfrm>
            <a:off x="220980" y="4206875"/>
            <a:ext cx="6861810" cy="21412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0AA228C-E5A1-9D45-9353-50B632C66A8F}" type="slidenum">
              <a:rPr lang="en-US" smtClean="0"/>
              <a:t>7</a:t>
            </a:fld>
            <a:endParaRPr lang="en-US"/>
          </a:p>
        </p:txBody>
      </p:sp>
      <p:sp>
        <p:nvSpPr>
          <p:cNvPr id="3" name="Content Placeholder 2"/>
          <p:cNvSpPr>
            <a:spLocks noGrp="1"/>
          </p:cNvSpPr>
          <p:nvPr>
            <p:ph idx="13"/>
          </p:nvPr>
        </p:nvSpPr>
        <p:spPr/>
        <p:txBody>
          <a:bodyPr/>
          <a:lstStyle/>
          <a:p>
            <a:r>
              <a:rPr lang="en-US" dirty="0">
                <a:solidFill>
                  <a:schemeClr val="tx2"/>
                </a:solidFill>
                <a:sym typeface="+mn-ea"/>
              </a:rPr>
              <a:t>The Metrology data is not aligned in LHCb Reference system.</a:t>
            </a:r>
            <a:endParaRPr lang="en-US" dirty="0">
              <a:solidFill>
                <a:schemeClr val="tx2"/>
              </a:solidFill>
            </a:endParaRPr>
          </a:p>
          <a:p>
            <a:r>
              <a:rPr lang="en-US" dirty="0">
                <a:solidFill>
                  <a:schemeClr val="tx2"/>
                </a:solidFill>
              </a:rPr>
              <a:t>We use software “CloudCompare” and python to do the alignment iteratively.</a:t>
            </a:r>
          </a:p>
        </p:txBody>
      </p:sp>
      <p:sp>
        <p:nvSpPr>
          <p:cNvPr id="4" name="Title 3"/>
          <p:cNvSpPr>
            <a:spLocks noGrp="1"/>
          </p:cNvSpPr>
          <p:nvPr>
            <p:ph type="title"/>
          </p:nvPr>
        </p:nvSpPr>
        <p:spPr/>
        <p:txBody>
          <a:bodyPr/>
          <a:lstStyle/>
          <a:p>
            <a:r>
              <a:rPr lang="en-US"/>
              <a:t>Alignment</a:t>
            </a:r>
          </a:p>
        </p:txBody>
      </p:sp>
      <p:pic>
        <p:nvPicPr>
          <p:cNvPr id="7" name="图片 6"/>
          <p:cNvPicPr/>
          <p:nvPr/>
        </p:nvPicPr>
        <p:blipFill>
          <a:blip r:embed="rId3"/>
          <a:stretch>
            <a:fillRect/>
          </a:stretch>
        </p:blipFill>
        <p:spPr>
          <a:xfrm>
            <a:off x="9989820" y="300355"/>
            <a:ext cx="1075690" cy="1104900"/>
          </a:xfrm>
          <a:prstGeom prst="rect">
            <a:avLst/>
          </a:prstGeom>
        </p:spPr>
      </p:pic>
      <p:pic>
        <p:nvPicPr>
          <p:cNvPr id="11" name="图片 10"/>
          <p:cNvPicPr/>
          <p:nvPr/>
        </p:nvPicPr>
        <p:blipFill>
          <a:blip r:embed="rId4"/>
          <a:stretch>
            <a:fillRect/>
          </a:stretch>
        </p:blipFill>
        <p:spPr>
          <a:xfrm>
            <a:off x="5474335" y="5078095"/>
            <a:ext cx="4316730" cy="1530350"/>
          </a:xfrm>
          <a:prstGeom prst="rect">
            <a:avLst/>
          </a:prstGeom>
        </p:spPr>
      </p:pic>
      <p:pic>
        <p:nvPicPr>
          <p:cNvPr id="14" name="图片 13"/>
          <p:cNvPicPr>
            <a:picLocks noChangeAspect="1"/>
          </p:cNvPicPr>
          <p:nvPr/>
        </p:nvPicPr>
        <p:blipFill>
          <a:blip r:embed="rId5"/>
          <a:stretch>
            <a:fillRect/>
          </a:stretch>
        </p:blipFill>
        <p:spPr>
          <a:xfrm>
            <a:off x="886460" y="2682240"/>
            <a:ext cx="4587875" cy="3926205"/>
          </a:xfrm>
          <a:prstGeom prst="rect">
            <a:avLst/>
          </a:prstGeom>
        </p:spPr>
      </p:pic>
      <p:cxnSp>
        <p:nvCxnSpPr>
          <p:cNvPr id="5" name="直接箭头连接符 4"/>
          <p:cNvCxnSpPr/>
          <p:nvPr/>
        </p:nvCxnSpPr>
        <p:spPr>
          <a:xfrm flipH="1">
            <a:off x="3560445" y="3331845"/>
            <a:ext cx="936625" cy="979170"/>
          </a:xfrm>
          <a:prstGeom prst="straightConnector1">
            <a:avLst/>
          </a:prstGeom>
          <a:ln w="19050" cap="flat" cmpd="sng">
            <a:solidFill>
              <a:schemeClr val="accent1"/>
            </a:solidFill>
            <a:prstDash val="solid"/>
            <a:miter lim="800000"/>
            <a:headEnd type="none"/>
            <a:tailEnd type="arrow" w="med" len="med"/>
          </a:ln>
        </p:spPr>
        <p:style>
          <a:lnRef idx="2">
            <a:schemeClr val="accent1"/>
          </a:lnRef>
          <a:fillRef idx="0">
            <a:schemeClr val="accent1"/>
          </a:fillRef>
          <a:effectRef idx="1">
            <a:schemeClr val="accent1"/>
          </a:effectRef>
          <a:fontRef idx="minor">
            <a:schemeClr val="tx1"/>
          </a:fontRef>
        </p:style>
      </p:cxnSp>
      <p:sp>
        <p:nvSpPr>
          <p:cNvPr id="6" name="文本框 5"/>
          <p:cNvSpPr txBox="1"/>
          <p:nvPr/>
        </p:nvSpPr>
        <p:spPr>
          <a:xfrm>
            <a:off x="2118360" y="2868930"/>
            <a:ext cx="4064000" cy="368300"/>
          </a:xfrm>
          <a:prstGeom prst="rect">
            <a:avLst/>
          </a:prstGeom>
          <a:noFill/>
        </p:spPr>
        <p:txBody>
          <a:bodyPr wrap="square" rtlCol="0">
            <a:spAutoFit/>
          </a:bodyPr>
          <a:lstStyle/>
          <a:p>
            <a:r>
              <a:rPr lang="en-US" altLang="zh-CN">
                <a:solidFill>
                  <a:schemeClr val="bg1"/>
                </a:solidFill>
              </a:rPr>
              <a:t>White points - Tomography</a:t>
            </a:r>
          </a:p>
        </p:txBody>
      </p:sp>
      <p:sp>
        <p:nvSpPr>
          <p:cNvPr id="8" name="文本框 7"/>
          <p:cNvSpPr txBox="1"/>
          <p:nvPr/>
        </p:nvSpPr>
        <p:spPr>
          <a:xfrm>
            <a:off x="2323465" y="5850255"/>
            <a:ext cx="4064000" cy="368300"/>
          </a:xfrm>
          <a:prstGeom prst="rect">
            <a:avLst/>
          </a:prstGeom>
          <a:noFill/>
        </p:spPr>
        <p:txBody>
          <a:bodyPr wrap="square" rtlCol="0">
            <a:spAutoFit/>
          </a:bodyPr>
          <a:lstStyle/>
          <a:p>
            <a:r>
              <a:rPr lang="en-US" altLang="zh-CN">
                <a:solidFill>
                  <a:schemeClr val="bg1"/>
                </a:solidFill>
              </a:rPr>
              <a:t>Green points - Metrology</a:t>
            </a:r>
          </a:p>
        </p:txBody>
      </p:sp>
      <p:cxnSp>
        <p:nvCxnSpPr>
          <p:cNvPr id="9" name="直接箭头连接符 8"/>
          <p:cNvCxnSpPr/>
          <p:nvPr/>
        </p:nvCxnSpPr>
        <p:spPr>
          <a:xfrm flipV="1">
            <a:off x="4206240" y="4989195"/>
            <a:ext cx="538480" cy="763905"/>
          </a:xfrm>
          <a:prstGeom prst="straightConnector1">
            <a:avLst/>
          </a:prstGeom>
          <a:ln w="19050" cap="flat" cmpd="sng">
            <a:solidFill>
              <a:schemeClr val="accent1"/>
            </a:solidFill>
            <a:prstDash val="solid"/>
            <a:miter lim="800000"/>
            <a:headEnd type="none"/>
            <a:tailEnd type="arrow" w="med" len="med"/>
          </a:ln>
        </p:spPr>
        <p:style>
          <a:lnRef idx="2">
            <a:schemeClr val="accent1"/>
          </a:lnRef>
          <a:fillRef idx="0">
            <a:schemeClr val="accent1"/>
          </a:fillRef>
          <a:effectRef idx="1">
            <a:schemeClr val="accent1"/>
          </a:effectRef>
          <a:fontRef idx="minor">
            <a:schemeClr val="tx1"/>
          </a:fontRef>
        </p:style>
      </p:cxnSp>
      <p:pic>
        <p:nvPicPr>
          <p:cNvPr id="10" name="图片 9"/>
          <p:cNvPicPr/>
          <p:nvPr/>
        </p:nvPicPr>
        <p:blipFill>
          <a:blip r:embed="rId6"/>
          <a:srcRect b="5367"/>
          <a:stretch>
            <a:fillRect/>
          </a:stretch>
        </p:blipFill>
        <p:spPr>
          <a:xfrm>
            <a:off x="5474335" y="2682240"/>
            <a:ext cx="4316730" cy="23958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r>
              <a:rPr lang="en-US" altLang="en-US">
                <a:solidFill>
                  <a:srgbClr val="002147"/>
                </a:solidFill>
              </a:rPr>
              <a:t>We have tomography data </a:t>
            </a:r>
            <a:r>
              <a:rPr lang="en-US">
                <a:solidFill>
                  <a:srgbClr val="002147"/>
                </a:solidFill>
                <a:sym typeface="+mn-ea"/>
              </a:rPr>
              <a:t>(reconstructed vertices) and metrology (high precision scan) of RF-Foil.</a:t>
            </a:r>
          </a:p>
          <a:p>
            <a:pPr lvl="0"/>
            <a:r>
              <a:rPr lang="en-US" altLang="en-US">
                <a:solidFill>
                  <a:srgbClr val="002147"/>
                </a:solidFill>
                <a:sym typeface="+mn-ea"/>
              </a:rPr>
              <a:t>We will use differences between metrology and tomography to estimate the z-scale bias.</a:t>
            </a:r>
          </a:p>
        </p:txBody>
      </p:sp>
      <p:sp>
        <p:nvSpPr>
          <p:cNvPr id="3" name="Title 2"/>
          <p:cNvSpPr>
            <a:spLocks noGrp="1"/>
          </p:cNvSpPr>
          <p:nvPr>
            <p:ph type="title"/>
          </p:nvPr>
        </p:nvSpPr>
        <p:spPr/>
        <p:txBody>
          <a:bodyPr/>
          <a:lstStyle/>
          <a:p>
            <a:r>
              <a:rPr lang="en-US">
                <a:sym typeface="+mn-ea"/>
              </a:rPr>
              <a:t>How RF-Box could be used in VELO Z-bias:</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8</a:t>
            </a:fld>
            <a:endParaRPr lang="en-US"/>
          </a:p>
        </p:txBody>
      </p:sp>
      <p:sp>
        <p:nvSpPr>
          <p:cNvPr id="6" name="Text Box 5"/>
          <p:cNvSpPr txBox="1"/>
          <p:nvPr/>
        </p:nvSpPr>
        <p:spPr>
          <a:xfrm>
            <a:off x="1722120" y="5161280"/>
            <a:ext cx="2372360" cy="368300"/>
          </a:xfrm>
          <a:prstGeom prst="rect">
            <a:avLst/>
          </a:prstGeom>
          <a:noFill/>
        </p:spPr>
        <p:txBody>
          <a:bodyPr wrap="square" rtlCol="0" anchor="t">
            <a:spAutoFit/>
          </a:bodyPr>
          <a:lstStyle/>
          <a:p>
            <a:endParaRPr lang="en-US" altLang="en-US">
              <a:sym typeface="+mn-ea"/>
            </a:endParaRPr>
          </a:p>
        </p:txBody>
      </p:sp>
      <p:pic>
        <p:nvPicPr>
          <p:cNvPr id="5" name="334E55B0-647D-440b-865C-3EC943EB4CBC-1" descr="wpsoffice"/>
          <p:cNvPicPr>
            <a:picLocks noChangeAspect="1"/>
          </p:cNvPicPr>
          <p:nvPr/>
        </p:nvPicPr>
        <p:blipFill>
          <a:blip r:embed="rId3"/>
          <a:stretch>
            <a:fillRect/>
          </a:stretch>
        </p:blipFill>
        <p:spPr>
          <a:xfrm>
            <a:off x="3876040" y="3429000"/>
            <a:ext cx="4163695" cy="730250"/>
          </a:xfrm>
          <a:prstGeom prst="rect">
            <a:avLst/>
          </a:prstGeom>
        </p:spPr>
      </p:pic>
      <p:cxnSp>
        <p:nvCxnSpPr>
          <p:cNvPr id="7" name="直接箭头连接符 5"/>
          <p:cNvCxnSpPr/>
          <p:nvPr/>
        </p:nvCxnSpPr>
        <p:spPr>
          <a:xfrm flipV="1">
            <a:off x="5165725" y="4354195"/>
            <a:ext cx="429895" cy="4914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6"/>
          <p:cNvSpPr txBox="1"/>
          <p:nvPr/>
        </p:nvSpPr>
        <p:spPr>
          <a:xfrm>
            <a:off x="3646805" y="4846320"/>
            <a:ext cx="4064000" cy="368300"/>
          </a:xfrm>
          <a:prstGeom prst="rect">
            <a:avLst/>
          </a:prstGeom>
          <a:noFill/>
        </p:spPr>
        <p:txBody>
          <a:bodyPr wrap="square" rtlCol="0">
            <a:spAutoFit/>
          </a:bodyPr>
          <a:lstStyle/>
          <a:p>
            <a:r>
              <a:rPr lang="en-US" altLang="zh-CN"/>
              <a:t>Physical reference</a:t>
            </a:r>
          </a:p>
        </p:txBody>
      </p:sp>
      <p:cxnSp>
        <p:nvCxnSpPr>
          <p:cNvPr id="18" name="直接箭头连接符 17"/>
          <p:cNvCxnSpPr/>
          <p:nvPr/>
        </p:nvCxnSpPr>
        <p:spPr>
          <a:xfrm flipV="1">
            <a:off x="5151120" y="4285615"/>
            <a:ext cx="2160905" cy="5607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8" name="334E55B0-647D-440b-865C-3EC943EB4CBC-2" descr="wpsoffice"/>
          <p:cNvPicPr>
            <a:picLocks noChangeAspect="1"/>
          </p:cNvPicPr>
          <p:nvPr/>
        </p:nvPicPr>
        <p:blipFill>
          <a:blip r:embed="rId4"/>
          <a:stretch>
            <a:fillRect/>
          </a:stretch>
        </p:blipFill>
        <p:spPr>
          <a:xfrm>
            <a:off x="7475855" y="6567805"/>
            <a:ext cx="3037205" cy="2901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3"/>
          </p:nvPr>
        </p:nvSpPr>
        <p:spPr>
          <a:xfrm>
            <a:off x="838200" y="1245870"/>
            <a:ext cx="10678795" cy="4683125"/>
          </a:xfrm>
        </p:spPr>
        <p:txBody>
          <a:bodyPr/>
          <a:lstStyle/>
          <a:p>
            <a:pPr marL="0" lvl="1"/>
            <a:r>
              <a:rPr lang="en-US" altLang="en-US" sz="2000">
                <a:solidFill>
                  <a:srgbClr val="002147"/>
                </a:solidFill>
                <a:sym typeface="+mn-ea"/>
              </a:rPr>
              <a:t>We </a:t>
            </a:r>
            <a:r>
              <a:rPr lang="en-US" altLang="en-US" sz="2000" dirty="0">
                <a:solidFill>
                  <a:srgbClr val="002147"/>
                </a:solidFill>
                <a:sym typeface="+mn-ea"/>
              </a:rPr>
              <a:t>obtain these differences b</a:t>
            </a:r>
            <a:r>
              <a:rPr lang="en-US" sz="2000" dirty="0">
                <a:solidFill>
                  <a:srgbClr val="002147"/>
                </a:solidFill>
                <a:sym typeface="+mn-ea"/>
              </a:rPr>
              <a:t>y precise determination of the center of corrugations.</a:t>
            </a:r>
          </a:p>
          <a:p>
            <a:pPr marL="0" lvl="1"/>
            <a:r>
              <a:rPr lang="en-US" sz="2000" dirty="0">
                <a:solidFill>
                  <a:srgbClr val="002147"/>
                </a:solidFill>
              </a:rPr>
              <a:t>We first cut both data into a y'-z slice, and then fit the slot corrugation.</a:t>
            </a:r>
          </a:p>
        </p:txBody>
      </p:sp>
      <p:sp>
        <p:nvSpPr>
          <p:cNvPr id="3" name="Title 2"/>
          <p:cNvSpPr>
            <a:spLocks noGrp="1"/>
          </p:cNvSpPr>
          <p:nvPr>
            <p:ph type="title"/>
          </p:nvPr>
        </p:nvSpPr>
        <p:spPr/>
        <p:txBody>
          <a:bodyPr/>
          <a:lstStyle/>
          <a:p>
            <a:r>
              <a:rPr lang="en-US">
                <a:sym typeface="+mn-ea"/>
              </a:rPr>
              <a:t>How RF-Box could be used in VELO Z-bias:</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9</a:t>
            </a:fld>
            <a:endParaRPr lang="en-US"/>
          </a:p>
        </p:txBody>
      </p:sp>
      <p:pic>
        <p:nvPicPr>
          <p:cNvPr id="7" name="Picture 6"/>
          <p:cNvPicPr>
            <a:picLocks noChangeAspect="1"/>
          </p:cNvPicPr>
          <p:nvPr/>
        </p:nvPicPr>
        <p:blipFill>
          <a:blip r:embed="rId3"/>
          <a:stretch>
            <a:fillRect/>
          </a:stretch>
        </p:blipFill>
        <p:spPr>
          <a:xfrm>
            <a:off x="0" y="2441575"/>
            <a:ext cx="12192000" cy="3821430"/>
          </a:xfrm>
          <a:prstGeom prst="rect">
            <a:avLst/>
          </a:prstGeom>
        </p:spPr>
      </p:pic>
      <p:sp>
        <p:nvSpPr>
          <p:cNvPr id="2" name="Text Box 1"/>
          <p:cNvSpPr txBox="1"/>
          <p:nvPr/>
        </p:nvSpPr>
        <p:spPr>
          <a:xfrm>
            <a:off x="367665" y="6182360"/>
            <a:ext cx="6096000" cy="398780"/>
          </a:xfrm>
          <a:prstGeom prst="rect">
            <a:avLst/>
          </a:prstGeom>
          <a:noFill/>
        </p:spPr>
        <p:txBody>
          <a:bodyPr wrap="square" rtlCol="0" anchor="t">
            <a:spAutoFit/>
          </a:bodyPr>
          <a:lstStyle/>
          <a:p>
            <a:r>
              <a:rPr lang="en-US" sz="2000">
                <a:solidFill>
                  <a:srgbClr val="002147"/>
                </a:solidFill>
                <a:sym typeface="+mn-ea"/>
              </a:rPr>
              <a:t>y’: rotate y axis 45 degree.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731645" y="3598545"/>
            <a:ext cx="7986395" cy="2827655"/>
          </a:xfrm>
          <a:prstGeom prst="rect">
            <a:avLst/>
          </a:prstGeom>
        </p:spPr>
      </p:pic>
      <p:sp>
        <p:nvSpPr>
          <p:cNvPr id="2" name="Content Placeholder 1"/>
          <p:cNvSpPr>
            <a:spLocks noGrp="1"/>
          </p:cNvSpPr>
          <p:nvPr>
            <p:ph idx="13"/>
          </p:nvPr>
        </p:nvSpPr>
        <p:spPr/>
        <p:txBody>
          <a:bodyPr/>
          <a:lstStyle/>
          <a:p>
            <a:pPr marL="0" lvl="1"/>
            <a:r>
              <a:rPr lang="en-US" sz="2000">
                <a:solidFill>
                  <a:srgbClr val="002147"/>
                </a:solidFill>
                <a:sym typeface="+mn-ea"/>
              </a:rPr>
              <a:t>We first cut both data into a y'(rotate 45 degree)-z slice, and then fit the slot corrugation.</a:t>
            </a:r>
            <a:endParaRPr lang="en-US" sz="2000">
              <a:solidFill>
                <a:srgbClr val="002147"/>
              </a:solidFill>
            </a:endParaRPr>
          </a:p>
          <a:p>
            <a:pPr marL="0" lvl="1"/>
            <a:r>
              <a:rPr lang="en-US" sz="2000">
                <a:solidFill>
                  <a:srgbClr val="002147"/>
                </a:solidFill>
              </a:rPr>
              <a:t>We create a </a:t>
            </a:r>
            <a:r>
              <a:rPr lang="en-US" sz="2000">
                <a:solidFill>
                  <a:srgbClr val="002147"/>
                </a:solidFill>
                <a:sym typeface="+mn-ea"/>
              </a:rPr>
              <a:t>function called </a:t>
            </a:r>
            <a:r>
              <a:rPr lang="en-US" sz="2000">
                <a:solidFill>
                  <a:srgbClr val="002147"/>
                </a:solidFill>
              </a:rPr>
              <a:t>Double Super-Gauss to describe corrugation</a:t>
            </a:r>
          </a:p>
          <a:p>
            <a:pPr marL="0" lvl="1"/>
            <a:endParaRPr lang="en-US" sz="2000">
              <a:solidFill>
                <a:srgbClr val="002147"/>
              </a:solidFill>
            </a:endParaRPr>
          </a:p>
          <a:p>
            <a:endParaRPr lang="en-US" sz="2000">
              <a:solidFill>
                <a:srgbClr val="002147"/>
              </a:solidFill>
            </a:endParaRPr>
          </a:p>
        </p:txBody>
      </p:sp>
      <p:sp>
        <p:nvSpPr>
          <p:cNvPr id="3" name="Title 2"/>
          <p:cNvSpPr>
            <a:spLocks noGrp="1"/>
          </p:cNvSpPr>
          <p:nvPr>
            <p:ph type="title"/>
          </p:nvPr>
        </p:nvSpPr>
        <p:spPr/>
        <p:txBody>
          <a:bodyPr/>
          <a:lstStyle/>
          <a:p>
            <a:r>
              <a:rPr lang="en-US">
                <a:sym typeface="+mn-ea"/>
              </a:rPr>
              <a:t>How RF-Box could be used in VELO Z-bias:</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10</a:t>
            </a:fld>
            <a:endParaRPr lang="en-US"/>
          </a:p>
        </p:txBody>
      </p:sp>
      <p:pic>
        <p:nvPicPr>
          <p:cNvPr id="5" name="Picture 4"/>
          <p:cNvPicPr>
            <a:picLocks noChangeAspect="1"/>
          </p:cNvPicPr>
          <p:nvPr/>
        </p:nvPicPr>
        <p:blipFill>
          <a:blip r:embed="rId4"/>
          <a:stretch>
            <a:fillRect/>
          </a:stretch>
        </p:blipFill>
        <p:spPr>
          <a:xfrm>
            <a:off x="1254125" y="2414905"/>
            <a:ext cx="5585460" cy="746125"/>
          </a:xfrm>
          <a:prstGeom prst="rect">
            <a:avLst/>
          </a:prstGeom>
        </p:spPr>
      </p:pic>
      <mc:AlternateContent xmlns:mc="http://schemas.openxmlformats.org/markup-compatibility/2006" xmlns:a14="http://schemas.microsoft.com/office/drawing/2010/main">
        <mc:Choice Requires="a14">
          <p:sp>
            <p:nvSpPr>
              <p:cNvPr id="12" name="文本框 11"/>
              <p:cNvSpPr txBox="1"/>
              <p:nvPr/>
            </p:nvSpPr>
            <p:spPr>
              <a:xfrm>
                <a:off x="7406005" y="2153920"/>
                <a:ext cx="5358130" cy="1394460"/>
              </a:xfrm>
              <a:prstGeom prst="rect">
                <a:avLst/>
              </a:prstGeom>
              <a:noFill/>
            </p:spPr>
            <p:txBody>
              <a:bodyPr wrap="square" rtlCol="0">
                <a:spAutoFit/>
              </a:bodyPr>
              <a:lstStyle/>
              <a:p>
                <a14:m>
                  <m:oMath xmlns:m="http://schemas.openxmlformats.org/officeDocument/2006/math">
                    <m:sSub>
                      <m:sSubPr>
                        <m:ctrlPr>
                          <a:rPr lang="en-US" altLang="zh-CN" sz="1600" i="1">
                            <a:solidFill>
                              <a:srgbClr val="FF0000"/>
                            </a:solidFill>
                            <a:latin typeface="Cambria Math" panose="02040503050406030204" pitchFamily="18" charset="0"/>
                            <a:cs typeface="DejaVu Math TeX Gyre" panose="02000503000000000000" charset="0"/>
                          </a:rPr>
                        </m:ctrlPr>
                      </m:sSubPr>
                      <m:e>
                        <m:r>
                          <a:rPr lang="en-US" altLang="zh-CN" sz="1600" i="1">
                            <a:solidFill>
                              <a:srgbClr val="FF0000"/>
                            </a:solidFill>
                            <a:latin typeface="DejaVu Math TeX Gyre" panose="02000503000000000000" charset="0"/>
                            <a:cs typeface="DejaVu Math TeX Gyre" panose="02000503000000000000" charset="0"/>
                          </a:rPr>
                          <m:t>𝑧</m:t>
                        </m:r>
                      </m:e>
                      <m:sub>
                        <m:r>
                          <a:rPr lang="en-US" altLang="zh-CN" sz="1600" i="1">
                            <a:solidFill>
                              <a:srgbClr val="FF0000"/>
                            </a:solidFill>
                            <a:latin typeface="DejaVu Math TeX Gyre" panose="02000503000000000000" charset="0"/>
                            <a:cs typeface="DejaVu Math TeX Gyre" panose="02000503000000000000" charset="0"/>
                          </a:rPr>
                          <m:t>0</m:t>
                        </m:r>
                      </m:sub>
                    </m:sSub>
                  </m:oMath>
                </a14:m>
                <a:r>
                  <a:rPr lang="en-US" altLang="zh-CN" sz="1600"/>
                  <a:t> </a:t>
                </a:r>
                <a:r>
                  <a:rPr lang="en-US" altLang="zh-CN" sz="1600">
                    <a:solidFill>
                      <a:srgbClr val="FF0000"/>
                    </a:solidFill>
                  </a:rPr>
                  <a:t>- Center of corrugation</a:t>
                </a:r>
                <a:endParaRPr lang="en-US" altLang="zh-CN" sz="1600"/>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𝑦</m:t>
                        </m:r>
                        <m:r>
                          <a:rPr lang="en-US" altLang="zh-CN" sz="1600" i="1">
                            <a:latin typeface="DejaVu Math TeX Gyre" panose="02000503000000000000" charset="0"/>
                            <a:cs typeface="DejaVu Math TeX Gyre" panose="02000503000000000000" charset="0"/>
                          </a:rPr>
                          <m:t>′</m:t>
                        </m:r>
                      </m:e>
                      <m:sub>
                        <m:r>
                          <a:rPr lang="en-US" altLang="zh-CN" sz="1600" i="1">
                            <a:latin typeface="DejaVu Math TeX Gyre" panose="02000503000000000000" charset="0"/>
                            <a:cs typeface="DejaVu Math TeX Gyre" panose="02000503000000000000" charset="0"/>
                          </a:rPr>
                          <m:t>0</m:t>
                        </m:r>
                      </m:sub>
                    </m:sSub>
                  </m:oMath>
                </a14:m>
                <a:r>
                  <a:rPr lang="en-US" altLang="zh-CN" sz="1600">
                    <a:sym typeface="+mn-ea"/>
                  </a:rPr>
                  <a:t> - </a:t>
                </a:r>
                <a:r>
                  <a:rPr lang="en-US" altLang="en-US" sz="1600"/>
                  <a:t>overall shift of the data relative to </a:t>
                </a:r>
                <a:r>
                  <a:rPr lang="zh-CN" altLang="en-US" sz="1600"/>
                  <a:t>𝑦</a:t>
                </a:r>
                <a:r>
                  <a:rPr lang="en-US" altLang="en-US" sz="1600"/>
                  <a:t>  = 0 (beam)</a:t>
                </a:r>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𝑤</m:t>
                        </m:r>
                      </m:e>
                      <m:sub>
                        <m:r>
                          <a:rPr lang="en-US" altLang="zh-CN" sz="1600" i="1">
                            <a:latin typeface="DejaVu Math TeX Gyre" panose="02000503000000000000" charset="0"/>
                            <a:cs typeface="DejaVu Math TeX Gyre" panose="02000503000000000000" charset="0"/>
                          </a:rPr>
                          <m:t>{1,2}</m:t>
                        </m:r>
                      </m:sub>
                    </m:sSub>
                  </m:oMath>
                </a14:m>
                <a:r>
                  <a:rPr lang="en-US" altLang="zh-CN" sz="1600"/>
                  <a:t> - width </a:t>
                </a:r>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𝐴</m:t>
                        </m:r>
                      </m:e>
                      <m:sub>
                        <m:r>
                          <a:rPr lang="en-US" altLang="zh-CN" sz="1600" i="1">
                            <a:latin typeface="DejaVu Math TeX Gyre" panose="02000503000000000000" charset="0"/>
                            <a:cs typeface="DejaVu Math TeX Gyre" panose="02000503000000000000" charset="0"/>
                          </a:rPr>
                          <m:t>{1,2}</m:t>
                        </m:r>
                      </m:sub>
                    </m:sSub>
                  </m:oMath>
                </a14:m>
                <a:r>
                  <a:rPr lang="en-US" altLang="zh-CN" sz="1600"/>
                  <a:t> - Amplitude</a:t>
                </a:r>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𝑛</m:t>
                        </m:r>
                      </m:e>
                      <m:sub>
                        <m:r>
                          <a:rPr lang="en-US" altLang="zh-CN" sz="1600" i="1">
                            <a:latin typeface="DejaVu Math TeX Gyre" panose="02000503000000000000" charset="0"/>
                            <a:cs typeface="DejaVu Math TeX Gyre" panose="02000503000000000000" charset="0"/>
                          </a:rPr>
                          <m:t>{1,2}</m:t>
                        </m:r>
                      </m:sub>
                    </m:sSub>
                  </m:oMath>
                </a14:m>
                <a:r>
                  <a:rPr lang="en-US" altLang="zh-CN" sz="1600"/>
                  <a:t> - Shape exponent</a:t>
                </a:r>
              </a:p>
            </p:txBody>
          </p:sp>
        </mc:Choice>
        <mc:Fallback xmlns="">
          <p:sp>
            <p:nvSpPr>
              <p:cNvPr id="12" name="文本框 11"/>
              <p:cNvSpPr txBox="1">
                <a:spLocks noRot="1" noChangeAspect="1" noMove="1" noResize="1" noEditPoints="1" noAdjustHandles="1" noChangeArrowheads="1" noChangeShapeType="1" noTextEdit="1"/>
              </p:cNvSpPr>
              <p:nvPr/>
            </p:nvSpPr>
            <p:spPr>
              <a:xfrm>
                <a:off x="7406005" y="2153920"/>
                <a:ext cx="5358130" cy="1394460"/>
              </a:xfrm>
              <a:prstGeom prst="rect">
                <a:avLst/>
              </a:prstGeom>
              <a:blipFill rotWithShape="1">
                <a:blip r:embed="rId5"/>
                <a:stretch>
                  <a:fillRect/>
                </a:stretch>
              </a:blipFill>
            </p:spPr>
            <p:txBody>
              <a:bodyPr/>
              <a:lstStyle/>
              <a:p>
                <a:r>
                  <a:rPr lang="en-US"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795145" y="3548380"/>
            <a:ext cx="7985760" cy="2840355"/>
          </a:xfrm>
          <a:prstGeom prst="rect">
            <a:avLst/>
          </a:prstGeom>
        </p:spPr>
      </p:pic>
      <p:sp>
        <p:nvSpPr>
          <p:cNvPr id="2" name="Content Placeholder 1"/>
          <p:cNvSpPr>
            <a:spLocks noGrp="1"/>
          </p:cNvSpPr>
          <p:nvPr>
            <p:ph idx="13"/>
          </p:nvPr>
        </p:nvSpPr>
        <p:spPr/>
        <p:txBody>
          <a:bodyPr/>
          <a:lstStyle/>
          <a:p>
            <a:pPr marL="0" lvl="1"/>
            <a:r>
              <a:rPr lang="en-US" sz="2000">
                <a:solidFill>
                  <a:srgbClr val="002147"/>
                </a:solidFill>
                <a:sym typeface="+mn-ea"/>
              </a:rPr>
              <a:t>We first cut both data into a y'(rotate 45 degree)-z slice, and then fit the slot corrugation.</a:t>
            </a:r>
            <a:endParaRPr lang="en-US" sz="2000">
              <a:solidFill>
                <a:srgbClr val="002147"/>
              </a:solidFill>
            </a:endParaRPr>
          </a:p>
          <a:p>
            <a:pPr marL="0" lvl="1"/>
            <a:r>
              <a:rPr lang="en-US" sz="2000">
                <a:solidFill>
                  <a:srgbClr val="002147"/>
                </a:solidFill>
                <a:sym typeface="+mn-ea"/>
              </a:rPr>
              <a:t>We create a function called Double Super-Gauss to describe corrugation</a:t>
            </a:r>
            <a:endParaRPr lang="en-US" sz="2000">
              <a:solidFill>
                <a:srgbClr val="002147"/>
              </a:solidFill>
            </a:endParaRPr>
          </a:p>
          <a:p>
            <a:pPr marL="0" lvl="1" indent="0">
              <a:buNone/>
            </a:pPr>
            <a:endParaRPr lang="en-US" sz="2000">
              <a:solidFill>
                <a:srgbClr val="002147"/>
              </a:solidFill>
            </a:endParaRPr>
          </a:p>
          <a:p>
            <a:endParaRPr lang="en-US" sz="2000">
              <a:solidFill>
                <a:srgbClr val="002147"/>
              </a:solidFill>
            </a:endParaRPr>
          </a:p>
        </p:txBody>
      </p:sp>
      <p:sp>
        <p:nvSpPr>
          <p:cNvPr id="3" name="Title 2"/>
          <p:cNvSpPr>
            <a:spLocks noGrp="1"/>
          </p:cNvSpPr>
          <p:nvPr>
            <p:ph type="title"/>
          </p:nvPr>
        </p:nvSpPr>
        <p:spPr/>
        <p:txBody>
          <a:bodyPr/>
          <a:lstStyle/>
          <a:p>
            <a:r>
              <a:rPr lang="en-US">
                <a:sym typeface="+mn-ea"/>
              </a:rPr>
              <a:t>How RF-Box could be used in VELO Z-bias:</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11</a:t>
            </a:fld>
            <a:endParaRPr lang="en-US"/>
          </a:p>
        </p:txBody>
      </p:sp>
      <p:pic>
        <p:nvPicPr>
          <p:cNvPr id="5" name="Picture 4"/>
          <p:cNvPicPr>
            <a:picLocks noChangeAspect="1"/>
          </p:cNvPicPr>
          <p:nvPr/>
        </p:nvPicPr>
        <p:blipFill>
          <a:blip r:embed="rId4"/>
          <a:stretch>
            <a:fillRect/>
          </a:stretch>
        </p:blipFill>
        <p:spPr>
          <a:xfrm>
            <a:off x="1254125" y="2414905"/>
            <a:ext cx="5585460" cy="746125"/>
          </a:xfrm>
          <a:prstGeom prst="rect">
            <a:avLst/>
          </a:prstGeom>
        </p:spPr>
      </p:pic>
      <mc:AlternateContent xmlns:mc="http://schemas.openxmlformats.org/markup-compatibility/2006" xmlns:a14="http://schemas.microsoft.com/office/drawing/2010/main">
        <mc:Choice Requires="a14">
          <p:sp>
            <p:nvSpPr>
              <p:cNvPr id="12" name="文本框 11"/>
              <p:cNvSpPr txBox="1"/>
              <p:nvPr/>
            </p:nvSpPr>
            <p:spPr>
              <a:xfrm>
                <a:off x="7406005" y="2153920"/>
                <a:ext cx="5358130" cy="1394460"/>
              </a:xfrm>
              <a:prstGeom prst="rect">
                <a:avLst/>
              </a:prstGeom>
              <a:noFill/>
            </p:spPr>
            <p:txBody>
              <a:bodyPr wrap="square" rtlCol="0">
                <a:spAutoFit/>
              </a:bodyPr>
              <a:lstStyle/>
              <a:p>
                <a14:m>
                  <m:oMath xmlns:m="http://schemas.openxmlformats.org/officeDocument/2006/math">
                    <m:sSub>
                      <m:sSubPr>
                        <m:ctrlPr>
                          <a:rPr lang="en-US" altLang="zh-CN" sz="1600" i="1">
                            <a:solidFill>
                              <a:srgbClr val="FF0000"/>
                            </a:solidFill>
                            <a:latin typeface="Cambria Math" panose="02040503050406030204" pitchFamily="18" charset="0"/>
                            <a:cs typeface="DejaVu Math TeX Gyre" panose="02000503000000000000" charset="0"/>
                          </a:rPr>
                        </m:ctrlPr>
                      </m:sSubPr>
                      <m:e>
                        <m:r>
                          <a:rPr lang="en-US" altLang="zh-CN" sz="1600" i="1">
                            <a:solidFill>
                              <a:srgbClr val="FF0000"/>
                            </a:solidFill>
                            <a:latin typeface="DejaVu Math TeX Gyre" panose="02000503000000000000" charset="0"/>
                            <a:cs typeface="DejaVu Math TeX Gyre" panose="02000503000000000000" charset="0"/>
                          </a:rPr>
                          <m:t>𝑧</m:t>
                        </m:r>
                      </m:e>
                      <m:sub>
                        <m:r>
                          <a:rPr lang="en-US" altLang="zh-CN" sz="1600" i="1">
                            <a:solidFill>
                              <a:srgbClr val="FF0000"/>
                            </a:solidFill>
                            <a:latin typeface="DejaVu Math TeX Gyre" panose="02000503000000000000" charset="0"/>
                            <a:cs typeface="DejaVu Math TeX Gyre" panose="02000503000000000000" charset="0"/>
                          </a:rPr>
                          <m:t>0</m:t>
                        </m:r>
                      </m:sub>
                    </m:sSub>
                  </m:oMath>
                </a14:m>
                <a:r>
                  <a:rPr lang="en-US" altLang="zh-CN" sz="1600"/>
                  <a:t> </a:t>
                </a:r>
                <a:r>
                  <a:rPr lang="en-US" altLang="zh-CN" sz="1600">
                    <a:solidFill>
                      <a:srgbClr val="FF0000"/>
                    </a:solidFill>
                  </a:rPr>
                  <a:t>- Center of corrugation</a:t>
                </a:r>
                <a:endParaRPr lang="en-US" altLang="zh-CN" sz="1600"/>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𝑦</m:t>
                        </m:r>
                        <m:r>
                          <a:rPr lang="en-US" altLang="zh-CN" sz="1600" i="1">
                            <a:latin typeface="DejaVu Math TeX Gyre" panose="02000503000000000000" charset="0"/>
                            <a:cs typeface="DejaVu Math TeX Gyre" panose="02000503000000000000" charset="0"/>
                          </a:rPr>
                          <m:t>′</m:t>
                        </m:r>
                      </m:e>
                      <m:sub>
                        <m:r>
                          <a:rPr lang="en-US" altLang="zh-CN" sz="1600" i="1">
                            <a:latin typeface="DejaVu Math TeX Gyre" panose="02000503000000000000" charset="0"/>
                            <a:cs typeface="DejaVu Math TeX Gyre" panose="02000503000000000000" charset="0"/>
                          </a:rPr>
                          <m:t>0</m:t>
                        </m:r>
                      </m:sub>
                    </m:sSub>
                  </m:oMath>
                </a14:m>
                <a:r>
                  <a:rPr lang="en-US" altLang="zh-CN" sz="1600">
                    <a:sym typeface="+mn-ea"/>
                  </a:rPr>
                  <a:t> - </a:t>
                </a:r>
                <a:r>
                  <a:rPr lang="en-US" altLang="en-US" sz="1600"/>
                  <a:t>overall shift of the data relative to </a:t>
                </a:r>
                <a:r>
                  <a:rPr lang="zh-CN" altLang="en-US" sz="1600"/>
                  <a:t>𝑦</a:t>
                </a:r>
                <a:r>
                  <a:rPr lang="en-US" altLang="en-US" sz="1600"/>
                  <a:t>  = 0 (beam)</a:t>
                </a:r>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𝑤</m:t>
                        </m:r>
                      </m:e>
                      <m:sub>
                        <m:r>
                          <a:rPr lang="en-US" altLang="zh-CN" sz="1600" i="1">
                            <a:latin typeface="DejaVu Math TeX Gyre" panose="02000503000000000000" charset="0"/>
                            <a:cs typeface="DejaVu Math TeX Gyre" panose="02000503000000000000" charset="0"/>
                          </a:rPr>
                          <m:t>{1,2}</m:t>
                        </m:r>
                      </m:sub>
                    </m:sSub>
                  </m:oMath>
                </a14:m>
                <a:r>
                  <a:rPr lang="en-US" altLang="zh-CN" sz="1600"/>
                  <a:t> - width </a:t>
                </a:r>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𝐴</m:t>
                        </m:r>
                      </m:e>
                      <m:sub>
                        <m:r>
                          <a:rPr lang="en-US" altLang="zh-CN" sz="1600" i="1">
                            <a:latin typeface="DejaVu Math TeX Gyre" panose="02000503000000000000" charset="0"/>
                            <a:cs typeface="DejaVu Math TeX Gyre" panose="02000503000000000000" charset="0"/>
                          </a:rPr>
                          <m:t>{1,2}</m:t>
                        </m:r>
                      </m:sub>
                    </m:sSub>
                  </m:oMath>
                </a14:m>
                <a:r>
                  <a:rPr lang="en-US" altLang="zh-CN" sz="1600"/>
                  <a:t> - Amplitude</a:t>
                </a:r>
              </a:p>
              <a:p>
                <a14:m>
                  <m:oMath xmlns:m="http://schemas.openxmlformats.org/officeDocument/2006/math">
                    <m:sSub>
                      <m:sSubPr>
                        <m:ctrlPr>
                          <a:rPr lang="en-US" altLang="zh-CN" sz="1600" i="1">
                            <a:latin typeface="Cambria Math" panose="02040503050406030204" pitchFamily="18" charset="0"/>
                            <a:cs typeface="DejaVu Math TeX Gyre" panose="02000503000000000000" charset="0"/>
                          </a:rPr>
                        </m:ctrlPr>
                      </m:sSubPr>
                      <m:e>
                        <m:r>
                          <a:rPr lang="en-US" altLang="zh-CN" sz="1600" i="1">
                            <a:latin typeface="DejaVu Math TeX Gyre" panose="02000503000000000000" charset="0"/>
                            <a:cs typeface="DejaVu Math TeX Gyre" panose="02000503000000000000" charset="0"/>
                          </a:rPr>
                          <m:t>𝑛</m:t>
                        </m:r>
                      </m:e>
                      <m:sub>
                        <m:r>
                          <a:rPr lang="en-US" altLang="zh-CN" sz="1600" i="1">
                            <a:latin typeface="DejaVu Math TeX Gyre" panose="02000503000000000000" charset="0"/>
                            <a:cs typeface="DejaVu Math TeX Gyre" panose="02000503000000000000" charset="0"/>
                          </a:rPr>
                          <m:t>{1,2}</m:t>
                        </m:r>
                      </m:sub>
                    </m:sSub>
                  </m:oMath>
                </a14:m>
                <a:r>
                  <a:rPr lang="en-US" altLang="zh-CN" sz="1600"/>
                  <a:t> - Shape exponent</a:t>
                </a:r>
              </a:p>
            </p:txBody>
          </p:sp>
        </mc:Choice>
        <mc:Fallback xmlns="">
          <p:sp>
            <p:nvSpPr>
              <p:cNvPr id="12" name="文本框 11"/>
              <p:cNvSpPr txBox="1">
                <a:spLocks noRot="1" noChangeAspect="1" noMove="1" noResize="1" noEditPoints="1" noAdjustHandles="1" noChangeArrowheads="1" noChangeShapeType="1" noTextEdit="1"/>
              </p:cNvSpPr>
              <p:nvPr/>
            </p:nvSpPr>
            <p:spPr>
              <a:xfrm>
                <a:off x="7406005" y="2153920"/>
                <a:ext cx="5358130" cy="1394460"/>
              </a:xfrm>
              <a:prstGeom prst="rect">
                <a:avLst/>
              </a:prstGeom>
              <a:blipFill rotWithShape="1">
                <a:blip r:embed="rId5"/>
                <a:stretch>
                  <a:fillRect/>
                </a:stretch>
              </a:blipFill>
            </p:spPr>
            <p:txBody>
              <a:bodyPr/>
              <a:lstStyle/>
              <a:p>
                <a:r>
                  <a:rPr lang="en-US" alt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pPr marL="0" lvl="1"/>
            <a:r>
              <a:rPr lang="en-US" sz="2000">
                <a:solidFill>
                  <a:srgbClr val="002147"/>
                </a:solidFill>
                <a:sym typeface="+mn-ea"/>
              </a:rPr>
              <a:t>We could precise determine the center of corrugations (CoC) of RF-foil.</a:t>
            </a:r>
          </a:p>
          <a:p>
            <a:pPr marL="0" lvl="1"/>
            <a:r>
              <a:rPr lang="en-US" sz="2000">
                <a:solidFill>
                  <a:srgbClr val="002147"/>
                </a:solidFill>
                <a:sym typeface="+mn-ea"/>
              </a:rPr>
              <a:t>Cut them into a y'(rotate 45 degree)-z slice, and fit the slot corrugation.</a:t>
            </a:r>
            <a:endParaRPr lang="en-US" sz="2000">
              <a:solidFill>
                <a:srgbClr val="002147"/>
              </a:solidFill>
            </a:endParaRPr>
          </a:p>
          <a:p>
            <a:pPr marL="0" lvl="1"/>
            <a:endParaRPr lang="en-US" sz="2000">
              <a:solidFill>
                <a:srgbClr val="002147"/>
              </a:solidFill>
            </a:endParaRPr>
          </a:p>
          <a:p>
            <a:endParaRPr lang="en-US" sz="2000">
              <a:solidFill>
                <a:srgbClr val="002147"/>
              </a:solidFill>
            </a:endParaRPr>
          </a:p>
        </p:txBody>
      </p:sp>
      <mc:AlternateContent xmlns:mc="http://schemas.openxmlformats.org/markup-compatibility/2006" xmlns:a14="http://schemas.microsoft.com/office/drawing/2010/main">
        <mc:Choice Requires="a14">
          <p:sp>
            <p:nvSpPr>
              <p:cNvPr id="3" name="Title 2"/>
              <p:cNvSpPr>
                <a:spLocks noGrp="1"/>
              </p:cNvSpPr>
              <p:nvPr>
                <p:ph type="title"/>
              </p:nvPr>
            </p:nvSpPr>
            <p:spPr/>
            <p:txBody>
              <a:bodyPr/>
              <a:lstStyle/>
              <a:p>
                <a14:m>
                  <m:oMath xmlns:m="http://schemas.openxmlformats.org/officeDocument/2006/math">
                    <m:r>
                      <a:rPr lang="en-US" i="1">
                        <a:latin typeface="DejaVu Math TeX Gyre" panose="02000503000000000000" charset="0"/>
                        <a:cs typeface="DejaVu Math TeX Gyre" panose="02000503000000000000" charset="0"/>
                        <a:sym typeface="+mn-ea"/>
                      </a:rPr>
                      <m:t>∆</m:t>
                    </m:r>
                    <m:r>
                      <a:rPr lang="en-US" i="1">
                        <a:latin typeface="DejaVu Math TeX Gyre" panose="02000503000000000000" charset="0"/>
                        <a:cs typeface="DejaVu Math TeX Gyre" panose="02000503000000000000" charset="0"/>
                        <a:sym typeface="+mn-ea"/>
                      </a:rPr>
                      <m:t>𝑧</m:t>
                    </m:r>
                  </m:oMath>
                </a14:m>
                <a:r>
                  <a:rPr lang="en-US" sz="2400">
                    <a:sym typeface="+mn-ea"/>
                  </a:rPr>
                  <a:t>(Tomo. - Metro.)</a:t>
                </a:r>
                <a:r>
                  <a:rPr lang="en-US">
                    <a:sym typeface="+mn-ea"/>
                  </a:rPr>
                  <a:t> vs </a:t>
                </a:r>
                <a14:m>
                  <m:oMath xmlns:m="http://schemas.openxmlformats.org/officeDocument/2006/math">
                    <m:sSub>
                      <m:sSubPr>
                        <m:ctrlPr>
                          <a:rPr lang="en-US" i="1">
                            <a:latin typeface="Cambria Math" panose="02040503050406030204" pitchFamily="18" charset="0"/>
                            <a:cs typeface="DejaVu Math TeX Gyre" panose="02000503000000000000" charset="0"/>
                            <a:sym typeface="+mn-ea"/>
                          </a:rPr>
                        </m:ctrlPr>
                      </m:sSubPr>
                      <m:e>
                        <m:r>
                          <a:rPr lang="en-US" i="1">
                            <a:latin typeface="DejaVu Math TeX Gyre" panose="02000503000000000000" charset="0"/>
                            <a:cs typeface="DejaVu Math TeX Gyre" panose="02000503000000000000" charset="0"/>
                            <a:sym typeface="+mn-ea"/>
                          </a:rPr>
                          <m:t>𝑧</m:t>
                        </m:r>
                      </m:e>
                      <m:sub>
                        <m:r>
                          <m:rPr>
                            <m:sty m:val="p"/>
                          </m:rPr>
                          <a:rPr lang="en-US">
                            <a:latin typeface="DejaVu Math TeX Gyre" panose="02000503000000000000" charset="0"/>
                            <a:cs typeface="DejaVu Math TeX Gyre" panose="02000503000000000000" charset="0"/>
                            <a:sym typeface="+mn-ea"/>
                          </a:rPr>
                          <m:t>Metro</m:t>
                        </m:r>
                      </m:sub>
                    </m:sSub>
                  </m:oMath>
                </a14:m>
                <a:r>
                  <a:rPr lang="en-US">
                    <a:sym typeface="+mn-ea"/>
                  </a:rPr>
                  <a:t> :</a:t>
                </a:r>
                <a:endParaRPr lang="en-US"/>
              </a:p>
            </p:txBody>
          </p:sp>
        </mc:Choice>
        <mc:Fallback xmlns="">
          <p:sp>
            <p:nvSpPr>
              <p:cNvPr id="3" name="Title 2"/>
              <p:cNvSpPr>
                <a:spLocks noRot="1" noChangeAspect="1" noMove="1" noResize="1" noEditPoints="1" noAdjustHandles="1" noChangeArrowheads="1" noChangeShapeType="1" noTextEdit="1"/>
              </p:cNvSpPr>
              <p:nvPr>
                <p:ph type="title"/>
              </p:nvPr>
            </p:nvSpPr>
            <p:spPr>
              <a:blipFill rotWithShape="1">
                <a:blip r:embed="rId3"/>
                <a:stretch>
                  <a:fillRect/>
                </a:stretch>
              </a:blipFill>
            </p:spPr>
            <p:txBody>
              <a:bodyPr/>
              <a:lstStyle/>
              <a:p>
                <a:r>
                  <a:rPr lang="en-US" altLang="en-US">
                    <a:noFill/>
                  </a:rPr>
                  <a:t> </a:t>
                </a:r>
              </a:p>
            </p:txBody>
          </p:sp>
        </mc:Fallback>
      </mc:AlternateContent>
      <p:sp>
        <p:nvSpPr>
          <p:cNvPr id="4" name="Slide Number Placeholder 3"/>
          <p:cNvSpPr>
            <a:spLocks noGrp="1"/>
          </p:cNvSpPr>
          <p:nvPr>
            <p:ph type="sldNum" sz="quarter" idx="12"/>
          </p:nvPr>
        </p:nvSpPr>
        <p:spPr/>
        <p:txBody>
          <a:bodyPr/>
          <a:lstStyle/>
          <a:p>
            <a:fld id="{30AA228C-E5A1-9D45-9353-50B632C66A8F}" type="slidenum">
              <a:rPr lang="en-US" smtClean="0"/>
              <a:t>12</a:t>
            </a:fld>
            <a:endParaRPr lang="en-US"/>
          </a:p>
        </p:txBody>
      </p:sp>
      <p:sp>
        <p:nvSpPr>
          <p:cNvPr id="6" name="Text Box 5"/>
          <p:cNvSpPr txBox="1"/>
          <p:nvPr/>
        </p:nvSpPr>
        <p:spPr>
          <a:xfrm>
            <a:off x="8282305" y="6489700"/>
            <a:ext cx="4064000" cy="368300"/>
          </a:xfrm>
          <a:prstGeom prst="rect">
            <a:avLst/>
          </a:prstGeom>
          <a:noFill/>
        </p:spPr>
        <p:txBody>
          <a:bodyPr wrap="square" rtlCol="0">
            <a:spAutoFit/>
          </a:bodyPr>
          <a:lstStyle/>
          <a:p>
            <a:r>
              <a:rPr lang="en-US"/>
              <a:t>See more details in paper draft.</a:t>
            </a:r>
          </a:p>
        </p:txBody>
      </p:sp>
      <p:pic>
        <p:nvPicPr>
          <p:cNvPr id="7" name="Picture 6"/>
          <p:cNvPicPr>
            <a:picLocks noChangeAspect="1"/>
          </p:cNvPicPr>
          <p:nvPr/>
        </p:nvPicPr>
        <p:blipFill>
          <a:blip r:embed="rId4"/>
          <a:srcRect t="526"/>
          <a:stretch>
            <a:fillRect/>
          </a:stretch>
        </p:blipFill>
        <p:spPr>
          <a:xfrm>
            <a:off x="695325" y="1198245"/>
            <a:ext cx="10269220" cy="5046345"/>
          </a:xfrm>
          <a:prstGeom prst="rect">
            <a:avLst/>
          </a:prstGeom>
        </p:spPr>
      </p:pic>
      <p:sp>
        <p:nvSpPr>
          <p:cNvPr id="5" name="Text Box 4"/>
          <p:cNvSpPr txBox="1"/>
          <p:nvPr/>
        </p:nvSpPr>
        <p:spPr>
          <a:xfrm>
            <a:off x="838200" y="5999480"/>
            <a:ext cx="8634730" cy="645160"/>
          </a:xfrm>
          <a:prstGeom prst="rect">
            <a:avLst/>
          </a:prstGeom>
          <a:noFill/>
        </p:spPr>
        <p:txBody>
          <a:bodyPr wrap="square" rtlCol="0">
            <a:spAutoFit/>
          </a:bodyPr>
          <a:lstStyle/>
          <a:p>
            <a:r>
              <a:rPr lang="en-US">
                <a:solidFill>
                  <a:srgbClr val="002147"/>
                </a:solidFill>
              </a:rPr>
              <a:t>Approximately, </a:t>
            </a:r>
            <a:r>
              <a:rPr lang="en-US" altLang="en-US">
                <a:solidFill>
                  <a:srgbClr val="002147"/>
                </a:solidFill>
              </a:rPr>
              <a:t>tomography differs from metrology by a slope of ∼180micron/1m before applying the any correction.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3"/>
              </p:nvPr>
            </p:nvSpPr>
            <p:spPr/>
            <p:txBody>
              <a:bodyPr>
                <a:normAutofit/>
              </a:bodyPr>
              <a:lstStyle/>
              <a:p>
                <a:r>
                  <a:rPr lang="en-US" altLang="zh-CN" dirty="0">
                    <a:solidFill>
                      <a:srgbClr val="002147"/>
                    </a:solidFill>
                    <a:sym typeface="+mn-ea"/>
                  </a:rPr>
                  <a:t>The Metrology data was collected at </a:t>
                </a:r>
                <a:r>
                  <a:rPr lang="en-US" altLang="zh-CN" u="sng" dirty="0">
                    <a:solidFill>
                      <a:srgbClr val="002147"/>
                    </a:solidFill>
                    <a:sym typeface="+mn-ea"/>
                  </a:rPr>
                  <a:t>20 degrees</a:t>
                </a:r>
                <a:r>
                  <a:rPr lang="en-US" altLang="zh-CN" dirty="0">
                    <a:solidFill>
                      <a:srgbClr val="002147"/>
                    </a:solidFill>
                    <a:sym typeface="+mn-ea"/>
                  </a:rPr>
                  <a:t>, while the tomography data fluctuated around </a:t>
                </a:r>
                <a:r>
                  <a:rPr lang="en-US" altLang="zh-CN" u="sng" dirty="0">
                    <a:solidFill>
                      <a:srgbClr val="002147"/>
                    </a:solidFill>
                    <a:sym typeface="+mn-ea"/>
                  </a:rPr>
                  <a:t>4 degrees.</a:t>
                </a:r>
              </a:p>
              <a:p>
                <a:pPr lvl="1"/>
                <a:r>
                  <a:rPr lang="en-US" altLang="zh-CN" dirty="0">
                    <a:solidFill>
                      <a:srgbClr val="002147"/>
                    </a:solidFill>
                    <a:sym typeface="+mn-ea"/>
                  </a:rPr>
                  <a:t>--&gt; Need to “Remove” this thermal contraction.</a:t>
                </a:r>
                <a:endParaRPr lang="en-US" altLang="zh-CN" dirty="0">
                  <a:solidFill>
                    <a:srgbClr val="002147"/>
                  </a:solidFill>
                </a:endParaRPr>
              </a:p>
              <a:p>
                <a:r>
                  <a:rPr lang="en-US" altLang="en-US" dirty="0">
                    <a:solidFill>
                      <a:srgbClr val="002147"/>
                    </a:solidFill>
                  </a:rPr>
                  <a:t>There are two ways to do that:</a:t>
                </a:r>
              </a:p>
              <a:p>
                <a:pPr lvl="1"/>
                <a:r>
                  <a:rPr lang="en-US" altLang="en-US" sz="1800" dirty="0">
                    <a:solidFill>
                      <a:srgbClr val="002147"/>
                    </a:solidFill>
                  </a:rPr>
                  <a:t>1.</a:t>
                </a:r>
                <a:r>
                  <a:rPr lang="en-US" altLang="en-US" dirty="0">
                    <a:solidFill>
                      <a:srgbClr val="002147"/>
                    </a:solidFill>
                  </a:rPr>
                  <a:t> simple homogeneous thermal-contraction correction, based on ΔT = 16°C and the CTE of </a:t>
                </a:r>
                <a:r>
                  <a:rPr lang="en-US" altLang="en-US" dirty="0" err="1">
                    <a:solidFill>
                      <a:srgbClr val="002147"/>
                    </a:solidFill>
                  </a:rPr>
                  <a:t>aluminium</a:t>
                </a:r>
                <a:r>
                  <a:rPr lang="en-US" altLang="en-US" dirty="0">
                    <a:solidFill>
                      <a:srgbClr val="002147"/>
                    </a:solidFill>
                  </a:rPr>
                  <a:t> </a:t>
                </a:r>
                <a:r>
                  <a:rPr lang="en-US" altLang="en-US" dirty="0">
                    <a:solidFill>
                      <a:srgbClr val="002147"/>
                    </a:solidFill>
                    <a:sym typeface="+mn-ea"/>
                  </a:rPr>
                  <a:t>(CTE*ΔT*</a:t>
                </a:r>
                <a14:m>
                  <m:oMath xmlns:m="http://schemas.openxmlformats.org/officeDocument/2006/math">
                    <m:r>
                      <a:rPr lang="en-US" altLang="en-US" i="1">
                        <a:solidFill>
                          <a:srgbClr val="002147"/>
                        </a:solidFill>
                        <a:latin typeface="DejaVu Math TeX Gyre" panose="02000503000000000000" charset="0"/>
                        <a:cs typeface="DejaVu Math TeX Gyre" panose="02000503000000000000" charset="0"/>
                      </a:rPr>
                      <m:t>𝑧</m:t>
                    </m:r>
                  </m:oMath>
                </a14:m>
                <a:r>
                  <a:rPr lang="en-US" altLang="en-US" dirty="0">
                    <a:solidFill>
                      <a:srgbClr val="002147"/>
                    </a:solidFill>
                    <a:sym typeface="+mn-ea"/>
                  </a:rPr>
                  <a:t>~390 micron </a:t>
                </a:r>
                <a:r>
                  <a:rPr lang="en-US" altLang="en-US" dirty="0" err="1">
                    <a:solidFill>
                      <a:srgbClr val="002147"/>
                    </a:solidFill>
                    <a:sym typeface="+mn-ea"/>
                  </a:rPr>
                  <a:t>metre</a:t>
                </a:r>
                <a:r>
                  <a:rPr lang="en-US" altLang="en-US" dirty="0">
                    <a:solidFill>
                      <a:srgbClr val="002147"/>
                    </a:solidFill>
                    <a:sym typeface="+mn-ea"/>
                  </a:rPr>
                  <a:t>)</a:t>
                </a:r>
                <a:r>
                  <a:rPr lang="en-US" altLang="en-US" dirty="0">
                    <a:solidFill>
                      <a:srgbClr val="002147"/>
                    </a:solidFill>
                  </a:rPr>
                  <a:t>.</a:t>
                </a:r>
              </a:p>
              <a:p>
                <a:pPr lvl="2"/>
                <a:r>
                  <a:rPr lang="en-US" altLang="en-US" dirty="0">
                    <a:solidFill>
                      <a:srgbClr val="002147"/>
                    </a:solidFill>
                    <a:sym typeface="+mn-ea"/>
                  </a:rPr>
                  <a:t>390 micron </a:t>
                </a:r>
                <a:r>
                  <a:rPr lang="en-US" altLang="en-US" dirty="0" err="1">
                    <a:solidFill>
                      <a:srgbClr val="002147"/>
                    </a:solidFill>
                    <a:sym typeface="+mn-ea"/>
                  </a:rPr>
                  <a:t>metre</a:t>
                </a:r>
                <a:r>
                  <a:rPr lang="en-US" altLang="en-US" dirty="0">
                    <a:solidFill>
                      <a:srgbClr val="002147"/>
                    </a:solidFill>
                    <a:sym typeface="+mn-ea"/>
                  </a:rPr>
                  <a:t> correction is too large. The real thermal contraction is not that large.</a:t>
                </a:r>
                <a:endParaRPr lang="en-US" altLang="en-US" dirty="0">
                  <a:solidFill>
                    <a:srgbClr val="002147"/>
                  </a:solidFill>
                </a:endParaRPr>
              </a:p>
              <a:p>
                <a:pPr lvl="1"/>
                <a:r>
                  <a:rPr lang="en-US" dirty="0">
                    <a:solidFill>
                      <a:srgbClr val="002147"/>
                    </a:solidFill>
                    <a:sym typeface="+mn-ea"/>
                  </a:rPr>
                  <a:t>2. Finite Element (FEM) Simulation.</a:t>
                </a:r>
              </a:p>
              <a:p>
                <a:pPr lvl="1"/>
                <a:endParaRPr lang="en-US" altLang="en-US" dirty="0">
                  <a:solidFill>
                    <a:srgbClr val="002147"/>
                  </a:solidFill>
                  <a:sym typeface="+mn-ea"/>
                </a:endParaRPr>
              </a:p>
            </p:txBody>
          </p:sp>
        </mc:Choice>
        <mc:Fallback xmlns="">
          <p:sp>
            <p:nvSpPr>
              <p:cNvPr id="2" name="Content Placeholder 1"/>
              <p:cNvSpPr>
                <a:spLocks noRot="1" noChangeAspect="1" noMove="1" noResize="1" noEditPoints="1" noAdjustHandles="1" noChangeArrowheads="1" noChangeShapeType="1" noTextEdit="1"/>
              </p:cNvSpPr>
              <p:nvPr>
                <p:ph idx="13"/>
              </p:nvPr>
            </p:nvSpPr>
            <p:spPr>
              <a:blipFill rotWithShape="1">
                <a:blip r:embed="rId3"/>
                <a:stretch>
                  <a:fillRect t="-3" b="3"/>
                </a:stretch>
              </a:blipFill>
            </p:spPr>
            <p:txBody>
              <a:bodyPr/>
              <a:lstStyle/>
              <a:p>
                <a:r>
                  <a:rPr lang="en-US" altLang="en-US">
                    <a:noFill/>
                  </a:rPr>
                  <a:t> </a:t>
                </a:r>
              </a:p>
            </p:txBody>
          </p:sp>
        </mc:Fallback>
      </mc:AlternateContent>
      <p:sp>
        <p:nvSpPr>
          <p:cNvPr id="3" name="Title 2"/>
          <p:cNvSpPr>
            <a:spLocks noGrp="1"/>
          </p:cNvSpPr>
          <p:nvPr>
            <p:ph type="title"/>
          </p:nvPr>
        </p:nvSpPr>
        <p:spPr/>
        <p:txBody>
          <a:bodyPr/>
          <a:lstStyle/>
          <a:p>
            <a:r>
              <a:rPr lang="en-US"/>
              <a:t>Thermal contraction</a:t>
            </a:r>
          </a:p>
        </p:txBody>
      </p:sp>
      <p:sp>
        <p:nvSpPr>
          <p:cNvPr id="4" name="Slide Number Placeholder 3"/>
          <p:cNvSpPr>
            <a:spLocks noGrp="1"/>
          </p:cNvSpPr>
          <p:nvPr>
            <p:ph type="sldNum" sz="quarter" idx="12"/>
          </p:nvPr>
        </p:nvSpPr>
        <p:spPr/>
        <p:txBody>
          <a:bodyPr/>
          <a:lstStyle/>
          <a:p>
            <a:fld id="{30AA228C-E5A1-9D45-9353-50B632C66A8F}" type="slidenum">
              <a:rPr lang="en-US" smtClean="0"/>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r>
              <a:rPr lang="en-US" dirty="0">
                <a:solidFill>
                  <a:srgbClr val="002147"/>
                </a:solidFill>
              </a:rPr>
              <a:t>We then perform our own FEM simulation using Ansys.</a:t>
            </a:r>
          </a:p>
          <a:p>
            <a:pPr lvl="1"/>
            <a:r>
              <a:rPr lang="en-US" sz="1800" dirty="0">
                <a:solidFill>
                  <a:srgbClr val="002147"/>
                </a:solidFill>
              </a:rPr>
              <a:t>We only include VELO substrates in simulation.</a:t>
            </a:r>
          </a:p>
          <a:p>
            <a:pPr lvl="1"/>
            <a:r>
              <a:rPr lang="en-US" dirty="0">
                <a:solidFill>
                  <a:srgbClr val="002147"/>
                </a:solidFill>
                <a:sym typeface="+mn-ea"/>
              </a:rPr>
              <a:t>The screws of </a:t>
            </a:r>
            <a:r>
              <a:rPr lang="en-US" dirty="0" err="1">
                <a:solidFill>
                  <a:srgbClr val="002147"/>
                </a:solidFill>
                <a:sym typeface="+mn-ea"/>
              </a:rPr>
              <a:t>flange</a:t>
            </a:r>
            <a:r>
              <a:rPr lang="en-US" dirty="0">
                <a:solidFill>
                  <a:srgbClr val="002147"/>
                </a:solidFill>
                <a:sym typeface="+mn-ea"/>
              </a:rPr>
              <a:t> is fixed (no deformation will occur). </a:t>
            </a:r>
          </a:p>
          <a:p>
            <a:pPr lvl="1"/>
            <a:r>
              <a:rPr lang="en-US" dirty="0">
                <a:solidFill>
                  <a:srgbClr val="002147"/>
                </a:solidFill>
                <a:sym typeface="+mn-ea"/>
              </a:rPr>
              <a:t>The base is constantly heat at 20 degree.</a:t>
            </a:r>
          </a:p>
          <a:p>
            <a:pPr lvl="1"/>
            <a:r>
              <a:rPr lang="en-US" altLang="en-US" dirty="0">
                <a:solidFill>
                  <a:srgbClr val="002147"/>
                </a:solidFill>
                <a:sym typeface="+mn-ea"/>
              </a:rPr>
              <a:t>VELO substrates is set to -30 degree and cooling RF box via radiation (RF box --&gt; cold VELO)</a:t>
            </a:r>
          </a:p>
        </p:txBody>
      </p:sp>
      <p:sp>
        <p:nvSpPr>
          <p:cNvPr id="3" name="Title 2"/>
          <p:cNvSpPr>
            <a:spLocks noGrp="1"/>
          </p:cNvSpPr>
          <p:nvPr>
            <p:ph type="title"/>
          </p:nvPr>
        </p:nvSpPr>
        <p:spPr/>
        <p:txBody>
          <a:bodyPr/>
          <a:lstStyle/>
          <a:p>
            <a:r>
              <a:rPr lang="en-US"/>
              <a:t>Thermal contraction</a:t>
            </a:r>
          </a:p>
        </p:txBody>
      </p:sp>
      <p:sp>
        <p:nvSpPr>
          <p:cNvPr id="4" name="Slide Number Placeholder 3"/>
          <p:cNvSpPr>
            <a:spLocks noGrp="1"/>
          </p:cNvSpPr>
          <p:nvPr>
            <p:ph type="sldNum" sz="quarter" idx="12"/>
          </p:nvPr>
        </p:nvSpPr>
        <p:spPr/>
        <p:txBody>
          <a:bodyPr/>
          <a:lstStyle/>
          <a:p>
            <a:fld id="{30AA228C-E5A1-9D45-9353-50B632C66A8F}" type="slidenum">
              <a:rPr lang="en-US" smtClean="0"/>
              <a:t>14</a:t>
            </a:fld>
            <a:endParaRPr lang="en-US"/>
          </a:p>
        </p:txBody>
      </p:sp>
      <p:pic>
        <p:nvPicPr>
          <p:cNvPr id="9" name="Picture 8" descr="QQ20260605-072135"/>
          <p:cNvPicPr>
            <a:picLocks noChangeAspect="1"/>
          </p:cNvPicPr>
          <p:nvPr/>
        </p:nvPicPr>
        <p:blipFill>
          <a:blip r:embed="rId3"/>
          <a:srcRect l="20214" t="33123" r="11599" b="10012"/>
          <a:stretch>
            <a:fillRect/>
          </a:stretch>
        </p:blipFill>
        <p:spPr>
          <a:xfrm>
            <a:off x="1981835" y="3166745"/>
            <a:ext cx="7286625" cy="3312795"/>
          </a:xfrm>
          <a:prstGeom prst="rect">
            <a:avLst/>
          </a:prstGeom>
        </p:spPr>
      </p:pic>
      <p:pic>
        <p:nvPicPr>
          <p:cNvPr id="5" name="Picture 4"/>
          <p:cNvPicPr/>
          <p:nvPr/>
        </p:nvPicPr>
        <p:blipFill>
          <a:blip r:embed="rId4"/>
          <a:stretch>
            <a:fillRect/>
          </a:stretch>
        </p:blipFill>
        <p:spPr>
          <a:xfrm>
            <a:off x="9392285" y="643255"/>
            <a:ext cx="1713230" cy="15652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le"/>
          <p:cNvPicPr>
            <a:picLocks noChangeAspect="1"/>
          </p:cNvPicPr>
          <p:nvPr/>
        </p:nvPicPr>
        <p:blipFill>
          <a:blip r:embed="rId3"/>
          <a:stretch>
            <a:fillRect/>
          </a:stretch>
        </p:blipFill>
        <p:spPr>
          <a:xfrm>
            <a:off x="6294755" y="2964180"/>
            <a:ext cx="5695950" cy="3204210"/>
          </a:xfrm>
          <a:prstGeom prst="rect">
            <a:avLst/>
          </a:prstGeom>
        </p:spPr>
      </p:pic>
      <p:sp>
        <p:nvSpPr>
          <p:cNvPr id="2" name="Content Placeholder 1"/>
          <p:cNvSpPr>
            <a:spLocks noGrp="1"/>
          </p:cNvSpPr>
          <p:nvPr>
            <p:ph idx="13"/>
          </p:nvPr>
        </p:nvSpPr>
        <p:spPr/>
        <p:txBody>
          <a:bodyPr/>
          <a:lstStyle/>
          <a:p>
            <a:pPr lvl="0"/>
            <a:r>
              <a:rPr lang="en-US" sz="2220">
                <a:solidFill>
                  <a:srgbClr val="002147"/>
                </a:solidFill>
                <a:sym typeface="+mn-ea"/>
              </a:rPr>
              <a:t>We perform then perform our own FEM simulation using Ansys.</a:t>
            </a:r>
            <a:endParaRPr lang="en-US" sz="2220">
              <a:solidFill>
                <a:srgbClr val="002147"/>
              </a:solidFill>
            </a:endParaRPr>
          </a:p>
          <a:p>
            <a:pPr marL="457200" lvl="1" indent="0">
              <a:buNone/>
            </a:pPr>
            <a:endParaRPr lang="en-US" altLang="en-US">
              <a:solidFill>
                <a:srgbClr val="002147"/>
              </a:solidFill>
              <a:sym typeface="+mn-ea"/>
            </a:endParaRPr>
          </a:p>
        </p:txBody>
      </p:sp>
      <p:sp>
        <p:nvSpPr>
          <p:cNvPr id="3" name="Title 2"/>
          <p:cNvSpPr>
            <a:spLocks noGrp="1"/>
          </p:cNvSpPr>
          <p:nvPr>
            <p:ph type="title"/>
          </p:nvPr>
        </p:nvSpPr>
        <p:spPr/>
        <p:txBody>
          <a:bodyPr/>
          <a:lstStyle/>
          <a:p>
            <a:r>
              <a:rPr lang="en-US"/>
              <a:t>Thermal contraction</a:t>
            </a:r>
          </a:p>
        </p:txBody>
      </p:sp>
      <p:sp>
        <p:nvSpPr>
          <p:cNvPr id="4" name="Slide Number Placeholder 3"/>
          <p:cNvSpPr>
            <a:spLocks noGrp="1"/>
          </p:cNvSpPr>
          <p:nvPr>
            <p:ph type="sldNum" sz="quarter" idx="12"/>
          </p:nvPr>
        </p:nvSpPr>
        <p:spPr/>
        <p:txBody>
          <a:bodyPr/>
          <a:lstStyle/>
          <a:p>
            <a:fld id="{30AA228C-E5A1-9D45-9353-50B632C66A8F}" type="slidenum">
              <a:rPr lang="en-US" smtClean="0"/>
              <a:t>15</a:t>
            </a:fld>
            <a:endParaRPr lang="en-US"/>
          </a:p>
        </p:txBody>
      </p:sp>
      <p:sp>
        <p:nvSpPr>
          <p:cNvPr id="7" name="Text Box 6"/>
          <p:cNvSpPr txBox="1"/>
          <p:nvPr/>
        </p:nvSpPr>
        <p:spPr>
          <a:xfrm>
            <a:off x="2733040" y="6092825"/>
            <a:ext cx="3060065" cy="368300"/>
          </a:xfrm>
          <a:prstGeom prst="rect">
            <a:avLst/>
          </a:prstGeom>
          <a:noFill/>
        </p:spPr>
        <p:txBody>
          <a:bodyPr wrap="square" rtlCol="0">
            <a:spAutoFit/>
          </a:bodyPr>
          <a:lstStyle/>
          <a:p>
            <a:r>
              <a:rPr lang="en-US"/>
              <a:t>Temperature distribution</a:t>
            </a:r>
          </a:p>
        </p:txBody>
      </p:sp>
      <p:sp>
        <p:nvSpPr>
          <p:cNvPr id="8" name="Text Box 7"/>
          <p:cNvSpPr txBox="1"/>
          <p:nvPr/>
        </p:nvSpPr>
        <p:spPr>
          <a:xfrm>
            <a:off x="7738110" y="6092825"/>
            <a:ext cx="5873115" cy="645160"/>
          </a:xfrm>
          <a:prstGeom prst="rect">
            <a:avLst/>
          </a:prstGeom>
          <a:noFill/>
        </p:spPr>
        <p:txBody>
          <a:bodyPr wrap="square" rtlCol="0">
            <a:spAutoFit/>
          </a:bodyPr>
          <a:lstStyle/>
          <a:p>
            <a:r>
              <a:rPr lang="en-US" altLang="en-US"/>
              <a:t>Displacement along FEM y (= LHCb z)</a:t>
            </a:r>
          </a:p>
          <a:p>
            <a:endParaRPr lang="en-US" altLang="en-US"/>
          </a:p>
        </p:txBody>
      </p:sp>
      <p:sp>
        <p:nvSpPr>
          <p:cNvPr id="13" name="Text Box 12"/>
          <p:cNvSpPr txBox="1"/>
          <p:nvPr/>
        </p:nvSpPr>
        <p:spPr>
          <a:xfrm>
            <a:off x="9424670" y="1716405"/>
            <a:ext cx="2619375" cy="993775"/>
          </a:xfrm>
          <a:prstGeom prst="rect">
            <a:avLst/>
          </a:prstGeom>
          <a:noFill/>
        </p:spPr>
        <p:txBody>
          <a:bodyPr wrap="square" rtlCol="0">
            <a:noAutofit/>
          </a:bodyPr>
          <a:lstStyle/>
          <a:p>
            <a:r>
              <a:rPr lang="en-US" sz="1400" dirty="0">
                <a:sym typeface="+mn-ea"/>
              </a:rPr>
              <a:t>Notice: the deformation in animation is </a:t>
            </a:r>
            <a:r>
              <a:rPr lang="en-US" altLang="en-US" sz="1400" dirty="0">
                <a:sym typeface="+mn-ea"/>
              </a:rPr>
              <a:t>exaggerated for visual purposes.</a:t>
            </a:r>
            <a:r>
              <a:rPr lang="en-US" sz="1400" dirty="0">
                <a:sym typeface="+mn-ea"/>
              </a:rPr>
              <a:t>.</a:t>
            </a:r>
          </a:p>
          <a:p>
            <a:endParaRPr lang="en-US" sz="1400" dirty="0"/>
          </a:p>
          <a:p>
            <a:r>
              <a:rPr lang="en-US" sz="1400" dirty="0"/>
              <a:t>y-axis in FEM = z-axis in LHCb</a:t>
            </a:r>
          </a:p>
        </p:txBody>
      </p:sp>
      <p:sp>
        <p:nvSpPr>
          <p:cNvPr id="9" name="Text Box 8"/>
          <p:cNvSpPr txBox="1"/>
          <p:nvPr/>
        </p:nvSpPr>
        <p:spPr>
          <a:xfrm>
            <a:off x="7004050" y="3255010"/>
            <a:ext cx="2147570" cy="368300"/>
          </a:xfrm>
          <a:prstGeom prst="rect">
            <a:avLst/>
          </a:prstGeom>
          <a:noFill/>
        </p:spPr>
        <p:txBody>
          <a:bodyPr wrap="square" rtlCol="0">
            <a:spAutoFit/>
          </a:bodyPr>
          <a:lstStyle/>
          <a:p>
            <a:r>
              <a:rPr lang="en-US">
                <a:solidFill>
                  <a:srgbClr val="FF0000"/>
                </a:solidFill>
              </a:rPr>
              <a:t>Contraction in mm</a:t>
            </a:r>
          </a:p>
        </p:txBody>
      </p:sp>
      <p:pic>
        <p:nvPicPr>
          <p:cNvPr id="12" name="Picture 11" descr="imag123e"/>
          <p:cNvPicPr>
            <a:picLocks noChangeAspect="1"/>
          </p:cNvPicPr>
          <p:nvPr/>
        </p:nvPicPr>
        <p:blipFill>
          <a:blip r:embed="rId4"/>
          <a:srcRect l="939" t="1443" r="3672" b="-160"/>
          <a:stretch>
            <a:fillRect/>
          </a:stretch>
        </p:blipFill>
        <p:spPr>
          <a:xfrm>
            <a:off x="57785" y="2975610"/>
            <a:ext cx="5996305" cy="3192780"/>
          </a:xfrm>
          <a:prstGeom prst="rect">
            <a:avLst/>
          </a:prstGeom>
        </p:spPr>
      </p:pic>
      <p:sp>
        <p:nvSpPr>
          <p:cNvPr id="14" name="Text Box 13"/>
          <p:cNvSpPr txBox="1"/>
          <p:nvPr/>
        </p:nvSpPr>
        <p:spPr>
          <a:xfrm>
            <a:off x="662940" y="3382010"/>
            <a:ext cx="2147570" cy="368300"/>
          </a:xfrm>
          <a:prstGeom prst="rect">
            <a:avLst/>
          </a:prstGeom>
          <a:noFill/>
        </p:spPr>
        <p:txBody>
          <a:bodyPr wrap="square" rtlCol="0">
            <a:spAutoFit/>
          </a:bodyPr>
          <a:lstStyle/>
          <a:p>
            <a:r>
              <a:rPr lang="en-US">
                <a:solidFill>
                  <a:srgbClr val="FF0000"/>
                </a:solidFill>
              </a:rPr>
              <a:t>Temperature in </a:t>
            </a:r>
            <a:r>
              <a:rPr lang="en-US">
                <a:solidFill>
                  <a:srgbClr val="FF0000"/>
                </a:solidFill>
                <a:latin typeface="Arial" panose="020B0604020202090204" pitchFamily="34" charset="0"/>
                <a:cs typeface="Arial" panose="020B0604020202090204" pitchFamily="34" charset="0"/>
              </a:rPr>
              <a:t>˚</a:t>
            </a:r>
            <a:r>
              <a:rPr lang="en-US">
                <a:solidFill>
                  <a:srgbClr val="FF0000"/>
                </a:solidFill>
              </a:rPr>
              <a:t>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pPr lvl="0"/>
            <a:r>
              <a:rPr lang="en-US" sz="2220">
                <a:solidFill>
                  <a:srgbClr val="002147"/>
                </a:solidFill>
                <a:sym typeface="+mn-ea"/>
              </a:rPr>
              <a:t>We perform then perform our own FEM simulation using Ansys.</a:t>
            </a:r>
            <a:endParaRPr lang="en-US" sz="2220">
              <a:solidFill>
                <a:srgbClr val="002147"/>
              </a:solidFill>
            </a:endParaRPr>
          </a:p>
          <a:p>
            <a:pPr lvl="1"/>
            <a:r>
              <a:rPr lang="en-US">
                <a:solidFill>
                  <a:srgbClr val="002147"/>
                </a:solidFill>
                <a:sym typeface="+mn-ea"/>
              </a:rPr>
              <a:t>The thermal </a:t>
            </a:r>
            <a:r>
              <a:rPr lang="en-US" altLang="en-US">
                <a:solidFill>
                  <a:srgbClr val="002147"/>
                </a:solidFill>
                <a:sym typeface="+mn-ea"/>
              </a:rPr>
              <a:t>deformation in the z-direction is small compare with 390 micron.</a:t>
            </a:r>
          </a:p>
          <a:p>
            <a:pPr lvl="0"/>
            <a:r>
              <a:rPr lang="en-US" altLang="en-US">
                <a:solidFill>
                  <a:srgbClr val="002147"/>
                </a:solidFill>
                <a:sym typeface="+mn-ea"/>
              </a:rPr>
              <a:t>This FEM simulation is not finalised, Because our FEM readings for temperature don't match the actual temperature. </a:t>
            </a:r>
          </a:p>
          <a:p>
            <a:pPr lvl="1"/>
            <a:r>
              <a:rPr lang="en-US" altLang="en-US">
                <a:solidFill>
                  <a:srgbClr val="002147"/>
                </a:solidFill>
                <a:sym typeface="+mn-ea"/>
              </a:rPr>
              <a:t>Perhaps we have overlooked certain part of materials. </a:t>
            </a:r>
          </a:p>
          <a:p>
            <a:pPr lvl="1"/>
            <a:r>
              <a:rPr lang="en-US" altLang="en-US">
                <a:solidFill>
                  <a:srgbClr val="002147"/>
                </a:solidFill>
                <a:sym typeface="+mn-ea"/>
              </a:rPr>
              <a:t>Perhaps we have entered incorrect material parameters. </a:t>
            </a:r>
          </a:p>
          <a:p>
            <a:pPr marL="914400" lvl="2" indent="0">
              <a:buNone/>
            </a:pPr>
            <a:endParaRPr lang="en-US" altLang="en-US">
              <a:solidFill>
                <a:srgbClr val="002147"/>
              </a:solidFill>
              <a:sym typeface="+mn-ea"/>
            </a:endParaRPr>
          </a:p>
        </p:txBody>
      </p:sp>
      <p:sp>
        <p:nvSpPr>
          <p:cNvPr id="3" name="Title 2"/>
          <p:cNvSpPr>
            <a:spLocks noGrp="1"/>
          </p:cNvSpPr>
          <p:nvPr>
            <p:ph type="title"/>
          </p:nvPr>
        </p:nvSpPr>
        <p:spPr/>
        <p:txBody>
          <a:bodyPr/>
          <a:lstStyle/>
          <a:p>
            <a:r>
              <a:rPr lang="en-US"/>
              <a:t>Thermal contraction</a:t>
            </a:r>
          </a:p>
        </p:txBody>
      </p:sp>
      <p:sp>
        <p:nvSpPr>
          <p:cNvPr id="4" name="Slide Number Placeholder 3"/>
          <p:cNvSpPr>
            <a:spLocks noGrp="1"/>
          </p:cNvSpPr>
          <p:nvPr>
            <p:ph type="sldNum" sz="quarter" idx="12"/>
          </p:nvPr>
        </p:nvSpPr>
        <p:spPr/>
        <p:txBody>
          <a:bodyPr/>
          <a:lstStyle/>
          <a:p>
            <a:fld id="{30AA228C-E5A1-9D45-9353-50B632C66A8F}" type="slidenum">
              <a:rPr lang="en-US" smtClean="0"/>
              <a:t>16</a:t>
            </a:fld>
            <a:endParaRPr lang="en-US"/>
          </a:p>
        </p:txBody>
      </p:sp>
      <p:pic>
        <p:nvPicPr>
          <p:cNvPr id="12" name="Picture 11" descr="imag123e"/>
          <p:cNvPicPr>
            <a:picLocks noChangeAspect="1"/>
          </p:cNvPicPr>
          <p:nvPr/>
        </p:nvPicPr>
        <p:blipFill>
          <a:blip r:embed="rId3"/>
          <a:srcRect l="939" t="1443" r="3672" b="-160"/>
          <a:stretch>
            <a:fillRect/>
          </a:stretch>
        </p:blipFill>
        <p:spPr>
          <a:xfrm>
            <a:off x="3330575" y="3929380"/>
            <a:ext cx="5389880" cy="2870200"/>
          </a:xfrm>
          <a:prstGeom prst="rect">
            <a:avLst/>
          </a:prstGeom>
        </p:spPr>
      </p:pic>
      <p:pic>
        <p:nvPicPr>
          <p:cNvPr id="6" name="Picture 5" descr="imag123e"/>
          <p:cNvPicPr>
            <a:picLocks noChangeAspect="1"/>
          </p:cNvPicPr>
          <p:nvPr/>
        </p:nvPicPr>
        <p:blipFill>
          <a:blip r:embed="rId3"/>
          <a:srcRect l="1276" t="17299" r="89756" b="58284"/>
          <a:stretch>
            <a:fillRect/>
          </a:stretch>
        </p:blipFill>
        <p:spPr>
          <a:xfrm>
            <a:off x="3330575" y="3929380"/>
            <a:ext cx="1243330" cy="1670685"/>
          </a:xfrm>
          <a:prstGeom prst="rect">
            <a:avLst/>
          </a:prstGeom>
        </p:spPr>
      </p:pic>
      <p:sp>
        <p:nvSpPr>
          <p:cNvPr id="5" name="Rectangle 4"/>
          <p:cNvSpPr/>
          <p:nvPr/>
        </p:nvSpPr>
        <p:spPr>
          <a:xfrm>
            <a:off x="3440430" y="5330190"/>
            <a:ext cx="861695" cy="269875"/>
          </a:xfrm>
          <a:prstGeom prst="rect">
            <a:avLst/>
          </a:prstGeom>
          <a:ln>
            <a:solidFill>
              <a:srgbClr val="FF0000"/>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normAutofit/>
          </a:bodyPr>
          <a:lstStyle/>
          <a:p>
            <a:r>
              <a:rPr lang="en-US" altLang="en-US" dirty="0"/>
              <a:t>Currently, since we are still trying to work out the "corrected" thermal contribution.</a:t>
            </a:r>
          </a:p>
          <a:p>
            <a:r>
              <a:rPr lang="en-US" altLang="en-US" dirty="0"/>
              <a:t>At this stage, we could only provide results based on </a:t>
            </a:r>
            <a:r>
              <a:rPr lang="en-US" altLang="en-US" dirty="0">
                <a:solidFill>
                  <a:srgbClr val="FF0000"/>
                </a:solidFill>
                <a:highlight>
                  <a:srgbClr val="FFFF00"/>
                </a:highlight>
                <a:sym typeface="+mn-ea"/>
              </a:rPr>
              <a:t>homogeneous thermal</a:t>
            </a:r>
            <a:r>
              <a:rPr lang="en-US" altLang="en-US" dirty="0">
                <a:sym typeface="+mn-ea"/>
              </a:rPr>
              <a:t> contraction, which is too simplistic.</a:t>
            </a:r>
          </a:p>
          <a:p>
            <a:endParaRPr lang="en-US" altLang="en-US" dirty="0">
              <a:sym typeface="+mn-ea"/>
            </a:endParaRPr>
          </a:p>
          <a:p>
            <a:endParaRPr lang="en-US" altLang="en-US" dirty="0">
              <a:sym typeface="+mn-ea"/>
            </a:endParaRPr>
          </a:p>
          <a:p>
            <a:endParaRPr lang="en-US" altLang="en-US" dirty="0">
              <a:sym typeface="+mn-ea"/>
            </a:endParaRPr>
          </a:p>
          <a:p>
            <a:endParaRPr lang="en-US" altLang="en-US" dirty="0">
              <a:sym typeface="+mn-ea"/>
            </a:endParaRPr>
          </a:p>
          <a:p>
            <a:endParaRPr lang="en-US" altLang="en-US" dirty="0">
              <a:sym typeface="+mn-ea"/>
            </a:endParaRPr>
          </a:p>
          <a:p>
            <a:endParaRPr lang="en-US" altLang="en-US" dirty="0">
              <a:sym typeface="+mn-ea"/>
            </a:endParaRPr>
          </a:p>
          <a:p>
            <a:endParaRPr lang="en-US" altLang="en-US" dirty="0"/>
          </a:p>
        </p:txBody>
      </p:sp>
      <p:sp>
        <p:nvSpPr>
          <p:cNvPr id="3" name="Title 2"/>
          <p:cNvSpPr>
            <a:spLocks noGrp="1"/>
          </p:cNvSpPr>
          <p:nvPr>
            <p:ph type="title"/>
          </p:nvPr>
        </p:nvSpPr>
        <p:spPr/>
        <p:txBody>
          <a:bodyPr/>
          <a:lstStyle/>
          <a:p>
            <a:r>
              <a:rPr lang="en-US" altLang="en-US"/>
              <a:t>Conclusion:</a:t>
            </a:r>
          </a:p>
        </p:txBody>
      </p:sp>
      <p:sp>
        <p:nvSpPr>
          <p:cNvPr id="4" name="Slide Number Placeholder 3"/>
          <p:cNvSpPr>
            <a:spLocks noGrp="1"/>
          </p:cNvSpPr>
          <p:nvPr>
            <p:ph type="sldNum" sz="quarter" idx="12"/>
          </p:nvPr>
        </p:nvSpPr>
        <p:spPr/>
        <p:txBody>
          <a:bodyPr/>
          <a:lstStyle/>
          <a:p>
            <a:fld id="{30AA228C-E5A1-9D45-9353-50B632C66A8F}" type="slidenum">
              <a:rPr lang="en-US" smtClean="0"/>
              <a:t>17</a:t>
            </a:fld>
            <a:endParaRPr lang="en-US"/>
          </a:p>
        </p:txBody>
      </p:sp>
      <p:pic>
        <p:nvPicPr>
          <p:cNvPr id="10" name="Picture 9"/>
          <p:cNvPicPr>
            <a:picLocks noChangeAspect="1"/>
          </p:cNvPicPr>
          <p:nvPr/>
        </p:nvPicPr>
        <p:blipFill>
          <a:blip r:embed="rId3"/>
          <a:stretch>
            <a:fillRect/>
          </a:stretch>
        </p:blipFill>
        <p:spPr>
          <a:xfrm>
            <a:off x="2618740" y="2843530"/>
            <a:ext cx="6921500" cy="2249805"/>
          </a:xfrm>
          <a:prstGeom prst="rect">
            <a:avLst/>
          </a:prstGeom>
        </p:spPr>
      </p:pic>
      <p:sp>
        <p:nvSpPr>
          <p:cNvPr id="5" name="Text Box 4"/>
          <p:cNvSpPr txBox="1"/>
          <p:nvPr/>
        </p:nvSpPr>
        <p:spPr>
          <a:xfrm>
            <a:off x="475266" y="2232163"/>
            <a:ext cx="4064000" cy="368300"/>
          </a:xfrm>
          <a:prstGeom prst="rect">
            <a:avLst/>
          </a:prstGeom>
          <a:noFill/>
        </p:spPr>
        <p:txBody>
          <a:bodyPr wrap="square" rtlCol="0">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a:t>Conclusion:</a:t>
            </a:r>
          </a:p>
        </p:txBody>
      </p:sp>
      <p:sp>
        <p:nvSpPr>
          <p:cNvPr id="4" name="Slide Number Placeholder 3"/>
          <p:cNvSpPr>
            <a:spLocks noGrp="1"/>
          </p:cNvSpPr>
          <p:nvPr>
            <p:ph type="sldNum" sz="quarter" idx="12"/>
          </p:nvPr>
        </p:nvSpPr>
        <p:spPr/>
        <p:txBody>
          <a:bodyPr/>
          <a:lstStyle/>
          <a:p>
            <a:fld id="{30AA228C-E5A1-9D45-9353-50B632C66A8F}" type="slidenum">
              <a:rPr lang="en-US" smtClean="0"/>
              <a:t>18</a:t>
            </a:fld>
            <a:endParaRPr lang="en-US"/>
          </a:p>
        </p:txBody>
      </p:sp>
      <p:sp>
        <p:nvSpPr>
          <p:cNvPr id="5" name="Text Box 4"/>
          <p:cNvSpPr txBox="1"/>
          <p:nvPr/>
        </p:nvSpPr>
        <p:spPr>
          <a:xfrm>
            <a:off x="786765" y="2256155"/>
            <a:ext cx="4064000" cy="368300"/>
          </a:xfrm>
          <a:prstGeom prst="rect">
            <a:avLst/>
          </a:prstGeom>
          <a:noFill/>
        </p:spPr>
        <p:txBody>
          <a:bodyPr wrap="square" rtlCol="0">
            <a:spAutoFit/>
          </a:bodyPr>
          <a:lstStyle/>
          <a:p>
            <a:endParaRPr lang="en-US"/>
          </a:p>
        </p:txBody>
      </p:sp>
      <p:sp>
        <p:nvSpPr>
          <p:cNvPr id="6" name="Content Placeholder 5"/>
          <p:cNvSpPr>
            <a:spLocks noGrp="1"/>
          </p:cNvSpPr>
          <p:nvPr>
            <p:ph idx="13"/>
          </p:nvPr>
        </p:nvSpPr>
        <p:spPr/>
        <p:txBody>
          <a:bodyPr/>
          <a:lstStyle/>
          <a:p>
            <a:endParaRPr lang="en-US"/>
          </a:p>
        </p:txBody>
      </p:sp>
      <p:pic>
        <p:nvPicPr>
          <p:cNvPr id="7" name="Picture 6"/>
          <p:cNvPicPr>
            <a:picLocks noChangeAspect="1"/>
          </p:cNvPicPr>
          <p:nvPr/>
        </p:nvPicPr>
        <p:blipFill>
          <a:blip r:embed="rId3"/>
          <a:stretch>
            <a:fillRect/>
          </a:stretch>
        </p:blipFill>
        <p:spPr>
          <a:xfrm>
            <a:off x="969010" y="4330065"/>
            <a:ext cx="9984740" cy="1383030"/>
          </a:xfrm>
          <a:prstGeom prst="rect">
            <a:avLst/>
          </a:prstGeom>
        </p:spPr>
      </p:pic>
      <p:pic>
        <p:nvPicPr>
          <p:cNvPr id="8" name="Picture 7"/>
          <p:cNvPicPr>
            <a:picLocks noChangeAspect="1"/>
          </p:cNvPicPr>
          <p:nvPr/>
        </p:nvPicPr>
        <p:blipFill>
          <a:blip r:embed="rId4"/>
          <a:stretch>
            <a:fillRect/>
          </a:stretch>
        </p:blipFill>
        <p:spPr>
          <a:xfrm>
            <a:off x="2635250" y="1819275"/>
            <a:ext cx="6921500" cy="2249805"/>
          </a:xfrm>
          <a:prstGeom prst="rect">
            <a:avLst/>
          </a:prstGeom>
        </p:spPr>
      </p:pic>
      <p:sp>
        <p:nvSpPr>
          <p:cNvPr id="9" name="Rectangle 8"/>
          <p:cNvSpPr/>
          <p:nvPr/>
        </p:nvSpPr>
        <p:spPr>
          <a:xfrm>
            <a:off x="2877820" y="3119755"/>
            <a:ext cx="6257290" cy="702310"/>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pPr lvl="0"/>
            <a:r>
              <a:rPr lang="en-US" sz="2220">
                <a:solidFill>
                  <a:srgbClr val="002147"/>
                </a:solidFill>
                <a:sym typeface="+mn-ea"/>
              </a:rPr>
              <a:t>We then perform our own FEM simulation using Ansys.</a:t>
            </a:r>
            <a:endParaRPr lang="en-US" sz="2220">
              <a:solidFill>
                <a:srgbClr val="002147"/>
              </a:solidFill>
            </a:endParaRPr>
          </a:p>
          <a:p>
            <a:pPr lvl="1"/>
            <a:r>
              <a:rPr lang="en-US">
                <a:solidFill>
                  <a:srgbClr val="002147"/>
                </a:solidFill>
                <a:sym typeface="+mn-ea"/>
              </a:rPr>
              <a:t>The </a:t>
            </a:r>
            <a:r>
              <a:rPr lang="en-US" altLang="en-US">
                <a:solidFill>
                  <a:srgbClr val="002147"/>
                </a:solidFill>
                <a:sym typeface="+mn-ea"/>
              </a:rPr>
              <a:t>change in the z-direction is small compare with 390 micron.</a:t>
            </a:r>
          </a:p>
          <a:p>
            <a:pPr marL="457200" lvl="1" indent="0">
              <a:buNone/>
            </a:pPr>
            <a:endParaRPr lang="en-US" altLang="en-US">
              <a:solidFill>
                <a:srgbClr val="002147"/>
              </a:solidFill>
              <a:sym typeface="+mn-ea"/>
            </a:endParaRPr>
          </a:p>
        </p:txBody>
      </p:sp>
      <p:sp>
        <p:nvSpPr>
          <p:cNvPr id="3" name="Title 2"/>
          <p:cNvSpPr>
            <a:spLocks noGrp="1"/>
          </p:cNvSpPr>
          <p:nvPr>
            <p:ph type="title"/>
          </p:nvPr>
        </p:nvSpPr>
        <p:spPr/>
        <p:txBody>
          <a:bodyPr/>
          <a:lstStyle/>
          <a:p>
            <a:r>
              <a:rPr lang="en-US"/>
              <a:t>Themal contraction</a:t>
            </a:r>
          </a:p>
        </p:txBody>
      </p:sp>
      <p:sp>
        <p:nvSpPr>
          <p:cNvPr id="4" name="Slide Number Placeholder 3"/>
          <p:cNvSpPr>
            <a:spLocks noGrp="1"/>
          </p:cNvSpPr>
          <p:nvPr>
            <p:ph type="sldNum" sz="quarter" idx="12"/>
          </p:nvPr>
        </p:nvSpPr>
        <p:spPr/>
        <p:txBody>
          <a:bodyPr/>
          <a:lstStyle/>
          <a:p>
            <a:fld id="{30AA228C-E5A1-9D45-9353-50B632C66A8F}" type="slidenum">
              <a:rPr lang="en-US" smtClean="0"/>
              <a:t>20</a:t>
            </a:fld>
            <a:endParaRPr lang="en-US"/>
          </a:p>
        </p:txBody>
      </p:sp>
      <p:pic>
        <p:nvPicPr>
          <p:cNvPr id="11" name="Picture 10" descr="deformationinz"/>
          <p:cNvPicPr>
            <a:picLocks noChangeAspect="1"/>
          </p:cNvPicPr>
          <p:nvPr/>
        </p:nvPicPr>
        <p:blipFill>
          <a:blip r:embed="rId3"/>
          <a:stretch>
            <a:fillRect/>
          </a:stretch>
        </p:blipFill>
        <p:spPr>
          <a:xfrm>
            <a:off x="1318260" y="2526030"/>
            <a:ext cx="8840470" cy="389445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384300" y="2745740"/>
            <a:ext cx="8352790" cy="4112260"/>
          </a:xfrm>
          <a:prstGeom prst="rect">
            <a:avLst/>
          </a:prstGeom>
        </p:spPr>
      </p:pic>
      <p:sp>
        <p:nvSpPr>
          <p:cNvPr id="2" name="Content Placeholder 1"/>
          <p:cNvSpPr>
            <a:spLocks noGrp="1"/>
          </p:cNvSpPr>
          <p:nvPr>
            <p:ph idx="13"/>
          </p:nvPr>
        </p:nvSpPr>
        <p:spPr/>
        <p:txBody>
          <a:bodyPr/>
          <a:lstStyle/>
          <a:p>
            <a:pPr marL="0" lvl="1"/>
            <a:r>
              <a:rPr lang="en-US" altLang="en-US" sz="2000">
                <a:solidFill>
                  <a:srgbClr val="002147"/>
                </a:solidFill>
                <a:sym typeface="+mn-ea"/>
              </a:rPr>
              <a:t>[Metro - CAD] </a:t>
            </a:r>
            <a:r>
              <a:rPr lang="en-US" altLang="en-US" sz="2000">
                <a:solidFill>
                  <a:srgbClr val="002147"/>
                </a:solidFill>
              </a:rPr>
              <a:t>The built RF boxes deviates from the design by about 40 micron/1m.</a:t>
            </a:r>
          </a:p>
          <a:p>
            <a:pPr marL="0" lvl="1"/>
            <a:r>
              <a:rPr lang="en-US" altLang="en-US" sz="2000">
                <a:solidFill>
                  <a:srgbClr val="002147"/>
                </a:solidFill>
                <a:sym typeface="+mn-ea"/>
              </a:rPr>
              <a:t>[Tomo - CAD]</a:t>
            </a:r>
            <a:r>
              <a:rPr lang="en-US" altLang="en-US" sz="2000">
                <a:solidFill>
                  <a:srgbClr val="002147"/>
                </a:solidFill>
              </a:rPr>
              <a:t> devaiate 150 micron/1m, which accounts for bias from trackbased alignment, deformation of RF-foil, thermal contraction.</a:t>
            </a:r>
          </a:p>
        </p:txBody>
      </p:sp>
      <p:sp>
        <p:nvSpPr>
          <p:cNvPr id="3" name="Title 2"/>
          <p:cNvSpPr>
            <a:spLocks noGrp="1"/>
          </p:cNvSpPr>
          <p:nvPr>
            <p:ph type="title"/>
          </p:nvPr>
        </p:nvSpPr>
        <p:spPr/>
        <p:txBody>
          <a:bodyPr/>
          <a:lstStyle/>
          <a:p>
            <a:r>
              <a:rPr lang="en-US">
                <a:sym typeface="+mn-ea"/>
              </a:rPr>
              <a:t>Compare with CAD design.</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21</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3"/>
          </p:nvPr>
        </p:nvPicPr>
        <p:blipFill>
          <a:blip r:embed="rId3"/>
          <a:stretch>
            <a:fillRect/>
          </a:stretch>
        </p:blipFill>
        <p:spPr>
          <a:xfrm>
            <a:off x="1861820" y="1321435"/>
            <a:ext cx="8356600" cy="5034915"/>
          </a:xfrm>
          <a:prstGeom prst="rect">
            <a:avLst/>
          </a:prstGeom>
        </p:spPr>
      </p:pic>
      <p:sp>
        <p:nvSpPr>
          <p:cNvPr id="3" name="Title 2"/>
          <p:cNvSpPr>
            <a:spLocks noGrp="1"/>
          </p:cNvSpPr>
          <p:nvPr>
            <p:ph type="title"/>
          </p:nvPr>
        </p:nvSpPr>
        <p:spPr/>
        <p:txBody>
          <a:bodyPr/>
          <a:lstStyle/>
          <a:p>
            <a:r>
              <a:rPr lang="en-US" altLang="en-US">
                <a:sym typeface="+mn-ea"/>
              </a:rPr>
              <a:t>Deformation in Aside</a:t>
            </a:r>
            <a:r>
              <a:rPr lang="en-US">
                <a:sym typeface="+mn-ea"/>
              </a:rPr>
              <a:t>.</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22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a:sym typeface="+mn-ea"/>
              </a:rPr>
              <a:t>Deformation in Aside</a:t>
            </a:r>
            <a:r>
              <a:rPr lang="en-US">
                <a:sym typeface="+mn-ea"/>
              </a:rPr>
              <a:t>.</a:t>
            </a:r>
            <a:endParaRPr lang="en-US"/>
          </a:p>
        </p:txBody>
      </p:sp>
      <p:sp>
        <p:nvSpPr>
          <p:cNvPr id="4" name="Slide Number Placeholder 3"/>
          <p:cNvSpPr>
            <a:spLocks noGrp="1"/>
          </p:cNvSpPr>
          <p:nvPr>
            <p:ph type="sldNum" sz="quarter" idx="12"/>
          </p:nvPr>
        </p:nvSpPr>
        <p:spPr/>
        <p:txBody>
          <a:bodyPr/>
          <a:lstStyle/>
          <a:p>
            <a:fld id="{30AA228C-E5A1-9D45-9353-50B632C66A8F}" type="slidenum">
              <a:rPr lang="en-US" smtClean="0"/>
              <a:t>23</a:t>
            </a:fld>
            <a:endParaRPr lang="en-US"/>
          </a:p>
        </p:txBody>
      </p:sp>
      <p:pic>
        <p:nvPicPr>
          <p:cNvPr id="6" name="Content Placeholder 5"/>
          <p:cNvPicPr>
            <a:picLocks noGrp="1" noChangeAspect="1"/>
          </p:cNvPicPr>
          <p:nvPr>
            <p:ph idx="13"/>
          </p:nvPr>
        </p:nvPicPr>
        <p:blipFill>
          <a:blip r:embed="rId3"/>
          <a:stretch>
            <a:fillRect/>
          </a:stretch>
        </p:blipFill>
        <p:spPr>
          <a:xfrm>
            <a:off x="838200" y="1254760"/>
            <a:ext cx="10515600" cy="466471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a:xfrm>
            <a:off x="838200" y="1245870"/>
            <a:ext cx="10515600" cy="5433695"/>
          </a:xfrm>
        </p:spPr>
        <p:txBody>
          <a:bodyPr>
            <a:normAutofit lnSpcReduction="10000"/>
          </a:bodyPr>
          <a:lstStyle/>
          <a:p>
            <a:r>
              <a:rPr lang="en-US" altLang="en-US"/>
              <a:t>Online trigger selection</a:t>
            </a:r>
          </a:p>
          <a:p>
            <a:pPr lvl="1"/>
            <a:r>
              <a:rPr lang="en-US" altLang="en-US"/>
              <a:t>HLT1 looks for material-interaction candidates.</a:t>
            </a:r>
          </a:p>
          <a:p>
            <a:pPr lvl="1"/>
            <a:r>
              <a:rPr lang="en-US" altLang="en-US"/>
              <a:t>Uses triplets of tracks displaced from the beamline.</a:t>
            </a:r>
          </a:p>
          <a:p>
            <a:pPr lvl="1"/>
            <a:r>
              <a:rPr lang="en-US" altLang="en-US"/>
              <a:t>Tracks are required to have distance to beamline &gt;3.5 mm and mutual distance &lt;0.5 mm.</a:t>
            </a:r>
          </a:p>
          <a:p>
            <a:pPr lvl="0"/>
            <a:r>
              <a:rPr lang="en-US" altLang="en-US"/>
              <a:t>Offline vertex reconstruction</a:t>
            </a:r>
          </a:p>
          <a:p>
            <a:pPr lvl="1"/>
            <a:r>
              <a:rPr lang="en-US" altLang="en-US"/>
              <a:t>Events are processed with an unbiased primary-vertex finder.</a:t>
            </a:r>
          </a:p>
          <a:p>
            <a:pPr lvl="1"/>
            <a:r>
              <a:rPr lang="en-US" altLang="en-US"/>
              <a:t>Vertices are reconstructed without requiring them to be near the beamline.</a:t>
            </a:r>
          </a:p>
          <a:p>
            <a:pPr lvl="1"/>
            <a:r>
              <a:rPr lang="en-US" altLang="en-US"/>
              <a:t>Requires at least 4 tracks per vertex.</a:t>
            </a:r>
          </a:p>
          <a:p>
            <a:pPr lvl="0"/>
            <a:r>
              <a:rPr lang="en-US" altLang="en-US"/>
              <a:t>RF-shield vertex selection</a:t>
            </a:r>
          </a:p>
          <a:p>
            <a:pPr lvl="1"/>
            <a:r>
              <a:rPr lang="en-US" altLang="en-US"/>
              <a:t>Keep vertices displaced from the beamline: 2mm away in x and y.</a:t>
            </a:r>
          </a:p>
          <a:p>
            <a:pPr lvl="1"/>
            <a:r>
              <a:rPr lang="en-US" altLang="en-US"/>
              <a:t>This removes most ordinary pp primary vertices.</a:t>
            </a:r>
          </a:p>
          <a:p>
            <a:pPr lvl="0"/>
            <a:r>
              <a:rPr lang="en-US" altLang="en-US"/>
              <a:t>Quality selection</a:t>
            </a:r>
          </a:p>
          <a:p>
            <a:pPr lvl="1"/>
            <a:r>
              <a:rPr lang="en-US" altLang="en-US"/>
              <a:t>Require at least 7 tracks per vertex.</a:t>
            </a:r>
          </a:p>
          <a:p>
            <a:pPr lvl="1"/>
            <a:r>
              <a:rPr lang="en-US" altLang="en-US"/>
              <a:t>Require estimated z-position uncertainty &lt; 0.2 mm.</a:t>
            </a:r>
          </a:p>
        </p:txBody>
      </p:sp>
      <p:sp>
        <p:nvSpPr>
          <p:cNvPr id="3" name="Title 2"/>
          <p:cNvSpPr>
            <a:spLocks noGrp="1"/>
          </p:cNvSpPr>
          <p:nvPr>
            <p:ph type="title"/>
          </p:nvPr>
        </p:nvSpPr>
        <p:spPr/>
        <p:txBody>
          <a:bodyPr/>
          <a:lstStyle/>
          <a:p>
            <a:r>
              <a:rPr lang="en-US" altLang="en-US"/>
              <a:t>How are material-interaction vertices reconstructed?</a:t>
            </a:r>
          </a:p>
        </p:txBody>
      </p:sp>
      <p:sp>
        <p:nvSpPr>
          <p:cNvPr id="4" name="Slide Number Placeholder 3"/>
          <p:cNvSpPr>
            <a:spLocks noGrp="1"/>
          </p:cNvSpPr>
          <p:nvPr>
            <p:ph type="sldNum" sz="quarter" idx="12"/>
          </p:nvPr>
        </p:nvSpPr>
        <p:spPr/>
        <p:txBody>
          <a:bodyPr/>
          <a:lstStyle/>
          <a:p>
            <a:fld id="{30AA228C-E5A1-9D45-9353-50B632C66A8F}" type="slidenum">
              <a:rPr lang="en-US" smtClean="0"/>
              <a:t>24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p:txBody>
          <a:bodyPr/>
          <a:lstStyle/>
          <a:p>
            <a:r>
              <a:rPr lang="en-US" altLang="en-US"/>
              <a:t>This analysis only applies to data taken in March - August 2025.</a:t>
            </a:r>
          </a:p>
          <a:p>
            <a:pPr lvl="1"/>
            <a:r>
              <a:rPr lang="en-US" altLang="en-US"/>
              <a:t>The period between the internal alignment of the velo was updated.</a:t>
            </a:r>
          </a:p>
          <a:p>
            <a:pPr lvl="1"/>
            <a:r>
              <a:rPr lang="en-US" altLang="en-US"/>
              <a:t>There is a known z-scale bias in the 2024 alignment.</a:t>
            </a:r>
          </a:p>
          <a:p>
            <a:pPr lvl="1"/>
            <a:r>
              <a:rPr lang="en-US" altLang="en-US"/>
              <a:t>So, this result (due to tomography) is </a:t>
            </a:r>
            <a:r>
              <a:rPr lang="en-US" altLang="en-US" u="sng"/>
              <a:t>track-based alignment dependent</a:t>
            </a:r>
            <a:r>
              <a:rPr lang="en-US" altLang="en-US"/>
              <a:t>.</a:t>
            </a:r>
          </a:p>
          <a:p>
            <a:r>
              <a:rPr lang="en-US" altLang="en-US"/>
              <a:t>It is possible that aging affects the hit z-position due to changes in depletion depth, especially if we don't run at sufficient HV.</a:t>
            </a:r>
          </a:p>
          <a:p>
            <a:r>
              <a:rPr lang="en-US" altLang="en-US"/>
              <a:t>This analysis may be repeated for different points in time.</a:t>
            </a:r>
          </a:p>
        </p:txBody>
      </p:sp>
      <p:sp>
        <p:nvSpPr>
          <p:cNvPr id="3" name="Title 2"/>
          <p:cNvSpPr>
            <a:spLocks noGrp="1"/>
          </p:cNvSpPr>
          <p:nvPr>
            <p:ph type="title"/>
          </p:nvPr>
        </p:nvSpPr>
        <p:spPr/>
        <p:txBody>
          <a:bodyPr/>
          <a:lstStyle/>
          <a:p>
            <a:r>
              <a:rPr lang="en-US" altLang="en-US"/>
              <a:t>Some caveats:</a:t>
            </a:r>
          </a:p>
        </p:txBody>
      </p:sp>
      <p:sp>
        <p:nvSpPr>
          <p:cNvPr id="4" name="Slide Number Placeholder 3"/>
          <p:cNvSpPr>
            <a:spLocks noGrp="1"/>
          </p:cNvSpPr>
          <p:nvPr>
            <p:ph type="sldNum" sz="quarter" idx="12"/>
          </p:nvPr>
        </p:nvSpPr>
        <p:spPr/>
        <p:txBody>
          <a:bodyPr/>
          <a:lstStyle/>
          <a:p>
            <a:fld id="{30AA228C-E5A1-9D45-9353-50B632C66A8F}" type="slidenum">
              <a:rPr lang="en-US" smtClean="0"/>
              <a:t>25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3"/>
          </p:nvPr>
        </p:nvSpPr>
        <p:spPr>
          <a:xfrm>
            <a:off x="838200" y="1245870"/>
            <a:ext cx="10940415" cy="5109845"/>
          </a:xfrm>
        </p:spPr>
        <p:txBody>
          <a:bodyPr>
            <a:normAutofit/>
          </a:bodyPr>
          <a:lstStyle/>
          <a:p>
            <a:pPr lvl="0"/>
            <a:r>
              <a:rPr lang="en-US" altLang="en-US">
                <a:solidFill>
                  <a:srgbClr val="002147"/>
                </a:solidFill>
              </a:rPr>
              <a:t>The following effects are not included explicitly:</a:t>
            </a:r>
          </a:p>
          <a:p>
            <a:pPr lvl="1"/>
            <a:r>
              <a:rPr lang="en-US" altLang="en-US">
                <a:solidFill>
                  <a:srgbClr val="002147"/>
                </a:solidFill>
              </a:rPr>
              <a:t>The beam-induced temperature effects.</a:t>
            </a:r>
          </a:p>
          <a:p>
            <a:pPr lvl="2"/>
            <a:r>
              <a:rPr lang="en-US" altLang="en-US">
                <a:solidFill>
                  <a:srgbClr val="002147"/>
                </a:solidFill>
              </a:rPr>
              <a:t>It is expected to be small and can be checked by comparing the pt-100 temperatures under different beam conditions.</a:t>
            </a:r>
          </a:p>
          <a:p>
            <a:pPr lvl="2"/>
            <a:r>
              <a:rPr lang="en-US" altLang="en-US">
                <a:solidFill>
                  <a:srgbClr val="002147"/>
                </a:solidFill>
                <a:sym typeface="+mn-ea"/>
              </a:rPr>
              <a:t>The larger issue is not that the beam makes the foil warmer, but that the measured foil temperature appears colder than expected when compared with the simulation. This is still under investigation.</a:t>
            </a:r>
          </a:p>
          <a:p>
            <a:pPr lvl="3"/>
            <a:r>
              <a:rPr lang="en-US" altLang="en-US">
                <a:solidFill>
                  <a:srgbClr val="002147"/>
                </a:solidFill>
              </a:rPr>
              <a:t>Average temperature from pt-100 sensor is ~4 degree, but the simulation shows we only cooling to 10 degree.</a:t>
            </a:r>
          </a:p>
          <a:p>
            <a:pPr lvl="1"/>
            <a:r>
              <a:rPr lang="en-US" altLang="en-US">
                <a:solidFill>
                  <a:srgbClr val="002147"/>
                </a:solidFill>
                <a:sym typeface="+mn-ea"/>
              </a:rPr>
              <a:t>Deformation from </a:t>
            </a:r>
            <a:r>
              <a:rPr lang="en-US" altLang="en-US">
                <a:solidFill>
                  <a:srgbClr val="002147"/>
                </a:solidFill>
              </a:rPr>
              <a:t>Stress effects:</a:t>
            </a:r>
          </a:p>
          <a:p>
            <a:pPr lvl="2"/>
            <a:r>
              <a:rPr lang="en-US" altLang="en-US">
                <a:solidFill>
                  <a:srgbClr val="002147"/>
                </a:solidFill>
              </a:rPr>
              <a:t>For Metrology, the deformations from stress effect are not be very large, because:</a:t>
            </a:r>
          </a:p>
          <a:p>
            <a:pPr lvl="3"/>
            <a:r>
              <a:rPr lang="en-US" altLang="en-US">
                <a:solidFill>
                  <a:srgbClr val="002147"/>
                </a:solidFill>
              </a:rPr>
              <a:t>During machining the box was fixed to a flat surface (hence constrained)</a:t>
            </a:r>
          </a:p>
          <a:p>
            <a:pPr lvl="3"/>
            <a:r>
              <a:rPr lang="en-US" altLang="en-US">
                <a:solidFill>
                  <a:srgbClr val="002147"/>
                </a:solidFill>
              </a:rPr>
              <a:t>During metrology it was free.</a:t>
            </a:r>
          </a:p>
          <a:p>
            <a:pPr lvl="3"/>
            <a:r>
              <a:rPr lang="en-US" altLang="en-US">
                <a:solidFill>
                  <a:srgbClr val="002147"/>
                </a:solidFill>
              </a:rPr>
              <a:t>However, the metrology is very close to the CAD design [</a:t>
            </a:r>
            <a:r>
              <a:rPr lang="en-US" altLang="en-US">
                <a:solidFill>
                  <a:srgbClr val="002147"/>
                </a:solidFill>
                <a:sym typeface="+mn-ea"/>
              </a:rPr>
              <a:t>40 micron/1m</a:t>
            </a:r>
            <a:r>
              <a:rPr lang="en-US" altLang="en-US">
                <a:solidFill>
                  <a:srgbClr val="002147"/>
                </a:solidFill>
              </a:rPr>
              <a:t>].</a:t>
            </a:r>
          </a:p>
          <a:p>
            <a:pPr lvl="1"/>
            <a:r>
              <a:rPr lang="en-US" altLang="en-US">
                <a:solidFill>
                  <a:srgbClr val="002147"/>
                </a:solidFill>
                <a:sym typeface="+mn-ea"/>
              </a:rPr>
              <a:t>Deformation from </a:t>
            </a:r>
            <a:r>
              <a:rPr lang="en-US" altLang="en-US" sz="1800">
                <a:solidFill>
                  <a:srgbClr val="002147"/>
                </a:solidFill>
                <a:sym typeface="+mn-ea"/>
              </a:rPr>
              <a:t>Air Pressure effect:</a:t>
            </a:r>
          </a:p>
          <a:p>
            <a:pPr lvl="2"/>
            <a:r>
              <a:rPr lang="en-US" altLang="en-US" sz="1600">
                <a:solidFill>
                  <a:srgbClr val="002147"/>
                </a:solidFill>
                <a:sym typeface="+mn-ea"/>
              </a:rPr>
              <a:t>In the detector (tomography), the pressure is approximately balanced on the two sides, the pressure force itself may not be the dominant issue of deformation.</a:t>
            </a:r>
            <a:r>
              <a:rPr lang="en-US" altLang="en-US">
                <a:solidFill>
                  <a:srgbClr val="002147"/>
                </a:solidFill>
              </a:rPr>
              <a:t> </a:t>
            </a:r>
          </a:p>
        </p:txBody>
      </p:sp>
      <p:sp>
        <p:nvSpPr>
          <p:cNvPr id="3" name="Title 2"/>
          <p:cNvSpPr>
            <a:spLocks noGrp="1"/>
          </p:cNvSpPr>
          <p:nvPr>
            <p:ph type="title"/>
          </p:nvPr>
        </p:nvSpPr>
        <p:spPr/>
        <p:txBody>
          <a:bodyPr/>
          <a:lstStyle/>
          <a:p>
            <a:r>
              <a:rPr lang="en-US"/>
              <a:t>Some Remarks:</a:t>
            </a:r>
          </a:p>
        </p:txBody>
      </p:sp>
      <p:sp>
        <p:nvSpPr>
          <p:cNvPr id="4" name="Slide Number Placeholder 3"/>
          <p:cNvSpPr>
            <a:spLocks noGrp="1"/>
          </p:cNvSpPr>
          <p:nvPr>
            <p:ph type="sldNum" sz="quarter" idx="12"/>
          </p:nvPr>
        </p:nvSpPr>
        <p:spPr/>
        <p:txBody>
          <a:bodyPr/>
          <a:lstStyle/>
          <a:p>
            <a:fld id="{30AA228C-E5A1-9D45-9353-50B632C66A8F}" type="slidenum">
              <a:rPr lang="en-US" smtClean="0"/>
              <a:t>26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p:cNvPicPr>
            <a:picLocks noGrp="1" noChangeAspect="1"/>
          </p:cNvPicPr>
          <p:nvPr>
            <p:ph idx="1"/>
            <p:custDataLst>
              <p:tags r:id="rId2"/>
            </p:custDataLst>
          </p:nvPr>
        </p:nvPicPr>
        <p:blipFill>
          <a:blip r:embed="rId5"/>
          <a:stretch>
            <a:fillRect/>
          </a:stretch>
        </p:blipFill>
        <p:spPr>
          <a:xfrm>
            <a:off x="548005" y="1216660"/>
            <a:ext cx="7257415" cy="4759325"/>
          </a:xfrm>
          <a:prstGeom prst="rect">
            <a:avLst/>
          </a:prstGeom>
        </p:spPr>
      </p:pic>
      <p:sp>
        <p:nvSpPr>
          <p:cNvPr id="17" name="文本框 16"/>
          <p:cNvSpPr txBox="1"/>
          <p:nvPr/>
        </p:nvSpPr>
        <p:spPr>
          <a:xfrm>
            <a:off x="8099425" y="2008505"/>
            <a:ext cx="3440430" cy="368300"/>
          </a:xfrm>
          <a:prstGeom prst="rect">
            <a:avLst/>
          </a:prstGeom>
          <a:noFill/>
        </p:spPr>
        <p:txBody>
          <a:bodyPr wrap="square" rtlCol="0">
            <a:spAutoFit/>
          </a:bodyPr>
          <a:lstStyle/>
          <a:p>
            <a:r>
              <a:rPr lang="en-US" altLang="zh-CN"/>
              <a:t> A M43 </a:t>
            </a:r>
            <a:r>
              <a:rPr lang="en-US" altLang="zh-CN">
                <a:sym typeface="+mn-ea"/>
              </a:rPr>
              <a:t>-&gt; </a:t>
            </a:r>
            <a:r>
              <a:rPr lang="en-US" altLang="zh-CN"/>
              <a:t>Aside Module 22 (~)</a:t>
            </a:r>
          </a:p>
        </p:txBody>
      </p:sp>
      <p:cxnSp>
        <p:nvCxnSpPr>
          <p:cNvPr id="3" name="直接箭头连接符 2"/>
          <p:cNvCxnSpPr/>
          <p:nvPr/>
        </p:nvCxnSpPr>
        <p:spPr>
          <a:xfrm flipH="1">
            <a:off x="7341870" y="2280920"/>
            <a:ext cx="580390" cy="1606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 name="文本框 3"/>
          <p:cNvSpPr txBox="1"/>
          <p:nvPr/>
        </p:nvSpPr>
        <p:spPr>
          <a:xfrm>
            <a:off x="8149590" y="1508125"/>
            <a:ext cx="3469640" cy="368300"/>
          </a:xfrm>
          <a:prstGeom prst="rect">
            <a:avLst/>
          </a:prstGeom>
          <a:noFill/>
        </p:spPr>
        <p:txBody>
          <a:bodyPr wrap="square" rtlCol="0">
            <a:spAutoFit/>
          </a:bodyPr>
          <a:lstStyle/>
          <a:p>
            <a:r>
              <a:rPr lang="en-US" altLang="zh-CN"/>
              <a:t> C M42 </a:t>
            </a:r>
            <a:r>
              <a:rPr lang="en-US" altLang="zh-CN">
                <a:sym typeface="+mn-ea"/>
              </a:rPr>
              <a:t>-&gt; </a:t>
            </a:r>
            <a:r>
              <a:rPr lang="en-US" altLang="zh-CN"/>
              <a:t>Cside Module 21 (~)</a:t>
            </a:r>
          </a:p>
        </p:txBody>
      </p:sp>
      <p:cxnSp>
        <p:nvCxnSpPr>
          <p:cNvPr id="5" name="直接箭头连接符 4"/>
          <p:cNvCxnSpPr/>
          <p:nvPr/>
        </p:nvCxnSpPr>
        <p:spPr>
          <a:xfrm flipH="1">
            <a:off x="7468870" y="1876425"/>
            <a:ext cx="580390" cy="1606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文本框 7"/>
          <p:cNvSpPr txBox="1"/>
          <p:nvPr/>
        </p:nvSpPr>
        <p:spPr>
          <a:xfrm rot="16200000">
            <a:off x="-226695" y="3166110"/>
            <a:ext cx="2138680" cy="368300"/>
          </a:xfrm>
          <a:prstGeom prst="rect">
            <a:avLst/>
          </a:prstGeom>
          <a:noFill/>
        </p:spPr>
        <p:txBody>
          <a:bodyPr wrap="square" rtlCol="0">
            <a:noAutofit/>
          </a:bodyPr>
          <a:lstStyle/>
          <a:p>
            <a:r>
              <a:rPr lang="en-US" altLang="zh-CN">
                <a:highlight>
                  <a:srgbClr val="FFFF00"/>
                </a:highlight>
              </a:rPr>
              <a:t>Temperature (deg)</a:t>
            </a:r>
          </a:p>
        </p:txBody>
      </p:sp>
      <p:cxnSp>
        <p:nvCxnSpPr>
          <p:cNvPr id="15" name="直接箭头连接符 14"/>
          <p:cNvCxnSpPr/>
          <p:nvPr/>
        </p:nvCxnSpPr>
        <p:spPr>
          <a:xfrm flipH="1">
            <a:off x="7424420" y="2868930"/>
            <a:ext cx="580390" cy="1606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文本框 15"/>
          <p:cNvSpPr txBox="1"/>
          <p:nvPr/>
        </p:nvSpPr>
        <p:spPr>
          <a:xfrm>
            <a:off x="8049260" y="2597785"/>
            <a:ext cx="3383280" cy="368300"/>
          </a:xfrm>
          <a:prstGeom prst="rect">
            <a:avLst/>
          </a:prstGeom>
          <a:noFill/>
        </p:spPr>
        <p:txBody>
          <a:bodyPr wrap="square" rtlCol="0">
            <a:spAutoFit/>
          </a:bodyPr>
          <a:lstStyle/>
          <a:p>
            <a:r>
              <a:rPr lang="en-US" altLang="zh-CN"/>
              <a:t> C M40 </a:t>
            </a:r>
            <a:r>
              <a:rPr lang="en-US" altLang="zh-CN">
                <a:sym typeface="+mn-ea"/>
              </a:rPr>
              <a:t>-&gt; </a:t>
            </a:r>
            <a:r>
              <a:rPr lang="en-US" altLang="zh-CN"/>
              <a:t>Cside Module 19 (~)</a:t>
            </a:r>
          </a:p>
        </p:txBody>
      </p:sp>
      <p:sp>
        <p:nvSpPr>
          <p:cNvPr id="30" name="文本框 29"/>
          <p:cNvSpPr txBox="1"/>
          <p:nvPr/>
        </p:nvSpPr>
        <p:spPr>
          <a:xfrm>
            <a:off x="8161020" y="3087370"/>
            <a:ext cx="3506470" cy="368300"/>
          </a:xfrm>
          <a:prstGeom prst="rect">
            <a:avLst/>
          </a:prstGeom>
          <a:noFill/>
        </p:spPr>
        <p:txBody>
          <a:bodyPr wrap="square" rtlCol="0">
            <a:spAutoFit/>
          </a:bodyPr>
          <a:lstStyle/>
          <a:p>
            <a:r>
              <a:rPr lang="en-US" altLang="zh-CN"/>
              <a:t> A M41 </a:t>
            </a:r>
            <a:r>
              <a:rPr lang="en-US" altLang="zh-CN">
                <a:sym typeface="+mn-ea"/>
              </a:rPr>
              <a:t>-&gt; </a:t>
            </a:r>
            <a:r>
              <a:rPr lang="en-US" altLang="zh-CN"/>
              <a:t>Aside Module 20 (~)</a:t>
            </a:r>
          </a:p>
        </p:txBody>
      </p:sp>
      <p:cxnSp>
        <p:nvCxnSpPr>
          <p:cNvPr id="31" name="直接箭头连接符 30"/>
          <p:cNvCxnSpPr/>
          <p:nvPr/>
        </p:nvCxnSpPr>
        <p:spPr>
          <a:xfrm flipH="1" flipV="1">
            <a:off x="7509510" y="3152140"/>
            <a:ext cx="651510" cy="774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直接箭头连接符 31"/>
          <p:cNvCxnSpPr>
            <a:stCxn id="33" idx="1"/>
          </p:cNvCxnSpPr>
          <p:nvPr/>
        </p:nvCxnSpPr>
        <p:spPr>
          <a:xfrm flipH="1">
            <a:off x="7468870" y="3710940"/>
            <a:ext cx="680720" cy="2292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文本框 32"/>
          <p:cNvSpPr txBox="1"/>
          <p:nvPr/>
        </p:nvSpPr>
        <p:spPr>
          <a:xfrm>
            <a:off x="8149590" y="3526790"/>
            <a:ext cx="3517900" cy="368300"/>
          </a:xfrm>
          <a:prstGeom prst="rect">
            <a:avLst/>
          </a:prstGeom>
          <a:noFill/>
        </p:spPr>
        <p:txBody>
          <a:bodyPr wrap="square" rtlCol="0">
            <a:spAutoFit/>
          </a:bodyPr>
          <a:lstStyle/>
          <a:p>
            <a:r>
              <a:rPr lang="en-US" altLang="zh-CN"/>
              <a:t> A M07</a:t>
            </a:r>
            <a:r>
              <a:rPr lang="en-US" altLang="zh-CN">
                <a:sym typeface="+mn-ea"/>
              </a:rPr>
              <a:t>-&gt; </a:t>
            </a:r>
            <a:r>
              <a:rPr lang="en-US" altLang="zh-CN"/>
              <a:t>Aside Module 3 (~)</a:t>
            </a:r>
          </a:p>
        </p:txBody>
      </p:sp>
      <p:sp>
        <p:nvSpPr>
          <p:cNvPr id="34" name="文本框 33"/>
          <p:cNvSpPr txBox="1"/>
          <p:nvPr/>
        </p:nvSpPr>
        <p:spPr>
          <a:xfrm>
            <a:off x="8150225" y="3895090"/>
            <a:ext cx="3282315" cy="368300"/>
          </a:xfrm>
          <a:prstGeom prst="rect">
            <a:avLst/>
          </a:prstGeom>
          <a:noFill/>
        </p:spPr>
        <p:txBody>
          <a:bodyPr wrap="square" rtlCol="0">
            <a:spAutoFit/>
          </a:bodyPr>
          <a:lstStyle/>
          <a:p>
            <a:r>
              <a:rPr lang="en-US" altLang="zh-CN"/>
              <a:t> C M06 </a:t>
            </a:r>
            <a:r>
              <a:rPr lang="en-US" altLang="zh-CN">
                <a:sym typeface="+mn-ea"/>
              </a:rPr>
              <a:t>-&gt; </a:t>
            </a:r>
            <a:r>
              <a:rPr lang="en-US" altLang="zh-CN"/>
              <a:t>Cside Module 3 (~)</a:t>
            </a:r>
          </a:p>
        </p:txBody>
      </p:sp>
      <p:cxnSp>
        <p:nvCxnSpPr>
          <p:cNvPr id="35" name="直接箭头连接符 34"/>
          <p:cNvCxnSpPr/>
          <p:nvPr/>
        </p:nvCxnSpPr>
        <p:spPr>
          <a:xfrm flipH="1" flipV="1">
            <a:off x="7468870" y="4032885"/>
            <a:ext cx="638810" cy="558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直接箭头连接符 35"/>
          <p:cNvCxnSpPr/>
          <p:nvPr/>
        </p:nvCxnSpPr>
        <p:spPr>
          <a:xfrm flipH="1" flipV="1">
            <a:off x="7430770" y="4166235"/>
            <a:ext cx="706120" cy="2959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7" name="文本框 36"/>
          <p:cNvSpPr txBox="1"/>
          <p:nvPr/>
        </p:nvSpPr>
        <p:spPr>
          <a:xfrm>
            <a:off x="8199120" y="4330700"/>
            <a:ext cx="3629025" cy="368300"/>
          </a:xfrm>
          <a:prstGeom prst="rect">
            <a:avLst/>
          </a:prstGeom>
          <a:noFill/>
        </p:spPr>
        <p:txBody>
          <a:bodyPr wrap="square" rtlCol="0">
            <a:spAutoFit/>
          </a:bodyPr>
          <a:lstStyle/>
          <a:p>
            <a:r>
              <a:rPr lang="en-US" altLang="zh-CN"/>
              <a:t> A M03 -&gt; Cside Module 11 (~)</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a:t>Conductivity reduced by 1.5</a:t>
            </a:r>
          </a:p>
        </p:txBody>
      </p:sp>
      <p:sp>
        <p:nvSpPr>
          <p:cNvPr id="4" name="Slide Number Placeholder 3"/>
          <p:cNvSpPr>
            <a:spLocks noGrp="1"/>
          </p:cNvSpPr>
          <p:nvPr>
            <p:ph type="sldNum" sz="quarter" idx="12"/>
          </p:nvPr>
        </p:nvSpPr>
        <p:spPr/>
        <p:txBody>
          <a:bodyPr/>
          <a:lstStyle/>
          <a:p>
            <a:fld id="{49AE70B2-8BF9-45C0-BB95-33D1B9D3A854}" type="slidenum">
              <a:rPr lang="zh-CN" altLang="en-US" smtClean="0"/>
              <a:t>28</a:t>
            </a:fld>
            <a:endParaRPr lang="zh-CN" altLang="en-US"/>
          </a:p>
        </p:txBody>
      </p:sp>
      <p:pic>
        <p:nvPicPr>
          <p:cNvPr id="3" name="Content Placeholder 4"/>
          <p:cNvPicPr>
            <a:picLocks noChangeAspect="1"/>
          </p:cNvPicPr>
          <p:nvPr>
            <p:custDataLst>
              <p:tags r:id="rId3"/>
            </p:custDataLst>
          </p:nvPr>
        </p:nvPicPr>
        <p:blipFill>
          <a:blip r:embed="rId6"/>
          <a:stretch>
            <a:fillRect/>
          </a:stretch>
        </p:blipFill>
        <p:spPr>
          <a:xfrm>
            <a:off x="831850" y="1455420"/>
            <a:ext cx="10063480" cy="4759325"/>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ple Braille"/>
        <a:ea typeface=""/>
        <a:cs typeface=""/>
        <a:font script="Jpan" typeface="游ゴシック Light"/>
        <a:font script="Hang" typeface="맑은 고딕"/>
        <a:font script="Hans" typeface="汉仪中等线繁"/>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Optim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ple Braille"/>
        <a:ea typeface=""/>
        <a:cs typeface=""/>
        <a:font script="Jpan" typeface="游ゴシック Light"/>
        <a:font script="Hang" typeface="맑은 고딕"/>
        <a:font script="Hans" typeface="汉仪中等线繁"/>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Optim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334E55B0-647D-440b-865C-3EC943EB4CBC-1">
      <extobjdata type="334E55B0-647D-440b-865C-3EC943EB4CBC" data="ewoJIkltZ1NldHRpbmdKc29uIiA6ICJ7XCJkcGlcIjpcIjYwMFwiLFwiZm9ybWF0XCI6XCJQTkdcIixcInRyYW5zcGFyZW50XCI6dHJ1ZSxcImF1dG9cIjpmYWxzZX0iLAoJIkxhdGV4IiA6ICJYRnNnWEdSbGJIUmhYM29nUFNCY1puSmhZM3Q2WDF4MFpYaDBlMVJ2Ylc5OUxYcGZYSFJsZUhSN1RXVjBjbTk5Zlh0NlgxeDBaWGgwZTAxbGRISnZmWDA5WEdaeVlXTjdYRVJsYkhSaElIcDllM3BmWEhSbGVIUjdUV1YwY205OWZTQWdYRjA9IiwKCSJMYXRleEltZ0Jhc2U2NCIgOiAiaVZCT1J3MEtHZ29BQUFBTlNVaEVVZ0FBQkNvQUFBQzdCQU1BQUFCUkRtSU1BQUFBTUZCTVZFWC8vLzhBQUFBQUFBQUFBQUFBQUFBQUFBQUFBQUFBQUFBQUFBQUFBQUFBQUFBQUFBQUFBQUFBQUFBQUFBQUFBQUF2M2FCN0FBQUFEM1JTVGxNQUVIYXIzZSs3aVZReVpzMGlSSm44ZFpNOUFBQUFDWEJJV1hNQUFBN0VBQUFPeEFHVkt3NGJBQUFjZDBsRVFWUjRBZTFkZll3a1IzV3YyYStiMlozWjIwVjNmSnlOZG8zaTVBOGl6UkU1RWVHUVo3RjNEeVFVOVZxNkpWaEwxT1A0SEVDT21FTkVRcEVzWmgzTGlSQVd1MGdZRkVUWXhRUkx4Q2l6dG0rVkNCUDNPTGNuRVNPWXpSOGhrWEE4aXhJNVNnVE0yYmR6WjN5SEsrOVYxYXYrbU9uWitkcVo3cG11UDdxcjYvTzlWNyt1ZXZXcXVwcXh5QTJZQkNiL2I4QVlpdGpwZ2dUU2ZLc0xwVVJGREpZRVRMNDhXQXhGM0hRdWdSSE9YK3U4bEtpRXdaTEFPT2ZWd2VJbzRxWnpDYVE1NS9PZEZ4T1ZNRkFTTUFFVmtXSXhVRTNhT1RPZ1ZrU0tSZWRpSExBU1FLMklGSXNCYTlQTzJVbS9rUU5ZYkhWZVVGVENBRW5BWEM0REtpTEZZb0NhdEhOV1J2aldGS0RpamM1TGlrb1lIQW1NVjFrS1VCRlpMQWFuU2J2QVNScnNtaGJBWXFzTFpVVkZESW9FVE5Bb3lvQ0tTTEVZbEJidEFoOGphTmFNRklzdVNIS1FpZ0MxZ2tXS3hTQzFhRGQ0UWJVaVVpeTZJY2xCS2dQVmlraXhHS1FXN1FJdmszSzFORklzdWlETHdTbENxQldSWWpFNERkb1ZUZ3BxRjFaa3NlaUtPQWVrRUtsV1NNVmlJUlE4L2FYeHdSbEJhUElQZzBWdi9QekJweVZGbHk4RWk3SldxVkZxaGIvRkluQnQ4RzlnY0x0WHNEa1dyS1dibEFuTEJodUNNbU9yMVhZSVZucWxWakFXQjJFZjFOSVd1RFlRVzRTNEVINStvWmJlUG9iZ1BrZitLeVRnV0IxQjlwR3cxcXNtdFlJeEEzamE4aFlRdkRZb29PejV4NERRbE1TR2wrUitQVThLd3FwRnFMOHNzTkV2UXJwUUw2a1ZqSzBEVnd2ZUVnUFhCZ2toZTQ3QzN3elcxd3Fia2pMQWF5THNXNk8xV3NIWUdIRDF1Z2NWd1dzRG9QTHVWNkJiK3lNMndyTWVhdnY3YVBDRE84K0RackhIMHRmNlMwbkh0V3Uxb3I1aUVidzJTT043R0hzU2RLQjZXbERIOG1pL2dCSHhvZFdwSE9kR2JaZmJmckY5eVdtckZWS3hXSE5URWJ3MjRFOExDbFAvYmZLYmJscjcvSFQ4aHB3dXY3ekVlYkhQdEhSYXZiRnNsMUJIc1FoY0c4U3JVdmJZdFlsNWlFMStuMzNyOXhBQjYySFhOUjFxUlQzRkluaHRjRXliS01xL3BsWUl4ajIvcGVoSThiMWdVTlEyRldQT3pacTFGb3ZndFVHTUpKN2dhNExyWDlhNm43Y3RqazR5dnBNeWIwcVZYY3plcXZNVUt1NFRZcHB5eFJVV3dBZW5XbEZIc2FocGcrQ3dzQ2s3alppY0RycXUzb2xVYjRsT0tLT1BRQVYvMVZVNWp0R2NCeDRWaG92Q09vcUZZa3ExZ1l2RnZqNlE3SEhxdkhyblp6LzdPWlB6cTNEN0w2UGYzMGFTcUdLM2ZoVm9jNXRVZG1EMitwMFhadm9xdWNNcmovTUx6a1QxTEJZaW50ckFtYmkvL3JMU0wrQ1RoZDhYbEpRNTMwZFBMTSt2aTRBK1hWS3FxOERxS3hmZG4xTWtyaHZTSXQ0bjJwcXNkb3k3Y0lzMjI3b1dmR3FESm9zOSttUmE5bkd1NEZHaXN4WVMvR3IzNmsvK1ozMzNKZDhxbktKS2Y0OHI3VWNtbjc1cGVJWVVSekdGMDQ2SHZuclhQYThWZEw4dU5oUnh1ZzM2U3F5ejhnTHBEaU95aDJCc2p0Tkx1dDVGeXlJS3BLN2JjMUxqOEU4NjVWZlk1aTc3NjF6VzhGY3Ewb0ZCaGVGV2hsZ0JKTERnNEZGNWRSdlVSdlVuWkVSUC9vNVJiemVuVVRGV3Q3dHJqOUM2aU1EQWVaL3kwczc1Y21HNzRqSzFwZmNhb0tJU0ZGUjQxSXA2Rmd0azNtNERIMUgwUExpaVpUOUtIWU9OaWhIbmJMdEQwdjdNQnhhcnhmb0ZUMnU0WW54aHU4VGZkQ1JjaEhYcEs0NW5semNYRkZSNDFBckc2aXNXZGh1NDJPamZ3NFRhMndJVVRKQ1NiNk1pd2Z0SFdlNWVaOTJGYlRCUTJBR3AxeHFod2d3S0tyeHFCV01tdkJ0ck5oL0M1MmdEVDB5L0hpMVlyVlp1akhvTkd4V01CaFZLMDd2N2xOaGRvZXNyYklOaGNFcy9UcnphQUJVcEhoUlVlTlVLNlBNQUZkdWFEZWx4dElFbnBrK1B0eHpNNkpySFNUTnlvTUlzNnVqZWVtTFdCMXdWRnJiaE5WdlFRYVg5QnFnWURRb3FhdFFLeHNZQkZmVDJLVzZjYmFBWjdLY25aanh0VjMvOGl2STdVR0h0MmZFOTlaMVF5NlpVS2FBaTdUQlE1RGNhb0tJVUZGVFVxQlZTc2JoQlRJbTdxdzFjTWYxNk9FRUtKaEl3dDZ6SWNLQWlzNmJDZW55TEdWbDNqWUNLT1lmMVpCWFhGQWpGN3BRWWM5b2IxSi9uV3JWQ0toYXVWODNWQnYyaDAxMXIwbkNLYnplclloMm8rSTB0ZDQ1ZVBlMTZ6V2VBaWxHdXRaeEpzTEg0b2dMVVVpZGJ2U0s1VGoyMWFrV3RZdUZ1Z3pxRjlEem9zcDdyVGM0N0tuZWdRb1RHdnJWVGZmWmhsZUF2UG5kbUNZVCt4WjNxOHhzWUJISC9JRHd5M3BWV1pXbjlsalQzS2RNVDBnT29nSFdhQ3lwMGF0bURpcGQzcW1lL0tTTlRsZ01WVDN6bVFhUElSaDVZWFZNNVQ1MHhWOTg3b3g2TytGWkhyYWhWTEh6YTRJaEphMUI4d3BaOTZZb2puUWNWeVF3L2U4Yms3NWNwMEVSNW12MHRmL1lCZnJEQjJPM1YrM1A4bWhhek82Mmp6TmE4ajJ1NEp0VjBGRkFCaHdndHEySTJMN2hSOFcxKzhLREozNE94bDVCQWREZzRKdEZUakp1ck5QaGM0Z2YzNy9DclJVeDU1SzZPV2xHaldQaTF3WkVUNTF2QlpidWJyb0RRdFp0enpnRmhZWW8vQlBLdHFCZjFEaE5RTVgxampRbnRiK0xhQmlhNGgvSzYwMUpvcS9la2VacXlUQ3ZWREZGUjBEdWtNek11Vkh5WnZ6YkRvSS9ZZzF6ckNBUjBpSXJZUmZBVTF6OEVDMzhZeDZiNTlTSmpQKzdSb2w4OXRjS3JXUGkxQVZMYkYrZVFmZEpoQ25DdWd5QmR0L0R2NHkxcHFGa0JTUGgwYmg1Q3BtSDV6MWdEenhTOWlUVnBJYklkNXhCVlNhM1lJU3JHdVlKSURPRnM2eFZ4ZmxDRWdGRXg1WXZOenByOHZsbHdvdVpqblAvb0dwQXFNQjJ6Ym1CQ3RxdDJTNG9VUjNleFhxMVhkaHFBQ3N4STU5c0dsS0RuZDRmeU8rV3liTTg1KzRxWW9acmlCRmNXaEF6L0hkRlVNTTUvVVd5ckJQdFNVVkJmbTdZdHBwd1RFR3RaRm9Hb2dCYVc5WXpnak45R1JWbjFWWmJTUmsybnRzbjU3Z0xtbkljc0oxUnp4QXlIbVFiQ2o4YWx0QnJrS3Q5bHNmQnRBMWVXSGo0NFpaOGpZN2VvMzRXS0tWcVVTb2crR1JMa3ViRXYwcG5jM0VJUGJPSVNkK2cwYnVJemZ0dmpuUExLc09hdkRsRk5pTmFFcklnSzBCTDJSU25qQzNEVHFJRGdOUkc4cWREZ1FvWEI4M3NzWm9xZHk1WkNGZHZrV1pIalNDOVRlc3JrcWdZL0lWUXZHdk52QTFlV0hqNU04YVdEUDU0UkZYNVpxM0hpMFlXS3ZHb0p4aktxaGZJMFE3Um9Cd20xVm0zYXR2aXhEc3l6dDRtY0NZTTZNVVFGeXlrVHhmb1dQR2hVVEpHUXh4UW9QYWpBSmppRkU1UmplbjF0MUxPeEN5Szc3OHJYNm00bytROUFoZFJ5Y096MWE0UHVrOU5jaVJWZU5mbU4zNGJFUDlGVXlweE9WRUEvc0tIS0s2dHRMbmxTSTNJa1cxTytlblhTTmtlS094VW9BU3VjUDFPRXIxOXoyam9zVUZIbVVzdklZUWFOQ2dwRlhWS1U1RUtGeFY4WGdYQ1o0MkxBQXgvb1J2SjlvS2lqdUZ2WS9ENE9NUTdPdncxa2ZNK3ZrNkMzd3p5U2YrU1hEM0NQVGo1SEl3SVFCVTFFcEIxWHIxcWU1SnloQWNPUXFLaVRsdksyY2kvdzI5Z2wrSnp3VTYrWXRvVkNvR0pNZGs1Sk1XL1ZxTEJvVTFaS2RSb2VWR2lkcjJKYlE2bDNhNFd1RnRNQzh2eWRYQXBwMEFZdFZ0YXQ1SnVvY0VFN0NuZmFWZXFjQXhYSHFYdkdIU095TzgvVEs1Y2hLU3RVMUVucktyZTVoNFRRYWl1U01EMTNGcWlBSVhrUENwa1cyZ3VoQW5xb1pWa3krSVRIZ3dvVnk1aEQ5emNvVDNNMHRaTUtUMGZ6ZFZLeGFOQUc3ZFRZaFR4eVhTd2o2UGFvaG5NT1ZKUnB1QkJudFd4Z3hYbDZOek1rV29XS09tbmJJSFJNeklEQnZJMHVTd1VJVkVDelk4RHhiUXdsVk1CR0ZneEVwOFlGRHlwRWFvakZLYlZJQmhlTGtFMEIzYitYQlFOK2x6MnNzRUViTktUbkxYZVkxWTkvdm1HUzlpS1B5YzhKNWJjMkY5eGx6RGxRa2RjYUdvTzA4NWpRRnhWMTByb0xidW9wZjQ5SWxrTjUybnRoQlNwZ0hNYmhvTENHS1FnVk1PdTg2MTNTY1RuSDhLQ0NvQUFKOXpFak9xMFN5Y2VqdUZySWdLL0xRcFdOMnFBUlJjQUl1bXZLeE44b2FZdHhKYVY0b2ZEL3laTjN6b0dLaXQweThQcnVZMHBmVk5SSjZ5bTVpY2VrMG00UnJ6ZkVHeVV5U1ZTVUJEVkxJb1JRb1hvVlNFNjc2ajJvMkZlMXduQ3A0Wit4d2E1aXUzNHpCVVYrbDJXb3IxRWJOQ0xIT3ZnVFVYaTEyQ2hWTzNIbGVaa3J2clA2QzIvK09RY3FjcmI0UUtyaXRmTkZSWjIwM3FJUGY0YTlkOUo5WWVWNUd4VENYb0dER0tnMktkbURFQ29BUHJxeFpVNFBLaWdXRXU2cnNxSFQwUm9MQmZYKzNxZ05HbEF6Q2diYVJBYmh0dFVnVmRlam5LakkyT0tEbDdJeEt1cWs3UnB0c3E4QUsrb2FHNVdUQ2tJRmRXRjJWVDZvSVBveG9ZTlVPMTlJZkpzTFFHaktBRlE0M3BxanA5Mkppb3B0cGFTWDByZXZxSk8yYThSS1ZNQXVQZGg5STdEcDFDdGtnSzVMb2lLeElRSXMzWk5BWDVlbE5EbDdZS1NnME53elcwanFKQmliZWtxeUV4VUZ1MjZZYWdsNmZGRlJKMjNYNkZhb3dGMTZlZG5jMUZmQUhHVGJYWTFFeGFZTXRWSGhUR2h4YVE5elp3ekhreW41Zjl2U2ZrL3BkYUtpUkZadHNWOWtCdW53UlVXZHRGMmpXNkZpRHRTY2M3SlFRb1Z0cjZES2ZGQUI2eVVMZGhKdDI2S2cwTng3TzNCb3NUaFJBUjJFZ0FKRXpxbHV3eGNWZGRMcU1qdjFLRlNBYnZCMjlaWVRLbUNXU1laczlnTlJqUThxd0VoQlVBQWt5WjZrVTdMNmtEK21oOFRlVnU1RWhkRHZaUFhyYWxIQ0Z4VjEwbmFOY0lVS1dMMS85eFZacUViRnBxMGpHQUxCcHRBZnlsbVJ6aDVCWUVNT0xZa0FwWHRkSTYzWEJaSHRzTWYxT2xFQmJ5SzlWWlpTMW54UlVTZHQxeWhQTDhpaURHN3VrMC9CQS9vUEFRWTQzMHZxWDVZZ3VYQmFwSE9nWWtMclNGTzJEaTBMQzlQVm9MbDdiNGtHVk16ckdpL1RDeGJuNm5RMWpZb2NvUlpuQnVocTArcGlPdlhrVk9kZlVQWkx0RzJxb0pqZTZYOVM5Z1Z5ZlNZL0wrbzA3QTQzYWNLOFZyaDFlMCtoREFqVE5hZFB1ZXNwMVdXSHVRZDNWbStJMmpkcCtNNlF4NkxWTVZMamF0TjJpKzQ0bVUzRzlWdk8rVTFWK21VYVFuSlpFVklXQkpwRjhTQ1ZET0ZseElLbVV3YUg3SnEzY2Q0cnltT3ovL0x2SnVkWFAvL0NyT3FXSCtjZnhjcmpwdnhPZWZaRnNNRC9LOFROL2pNayt4SjZ2Z0VMRnZJc0lrL2FiaEdkL0ZvT0ZqdGVRb0tPeWE1cjlsYllGSEx3bUt3MWFjanQzVDlVRS9neGhOQ0lXUElUdEgxOVZoR1NNS3RyNkgxVS9laEFCWWZzVnRLdlE4OElyM0R0bG1XbHNSei94QXc3WmZIN3hMTWg0bUVlSU5QOUNqc1RkS0k3OTZUdEZ0VXdiS0RiaHZLU2N0U3lSQUNkbGpiS3F3OHg5b2pTZTVDaW43RTA5aVJpNXo4a0pVTGV5cTg5ekdKUE9UNVZvSmdRM2RVdWsxNVNYT0VyNXhhZnU3aTRza0pLQTI2cHJ3SVdQaW5KTUZZV24xczBFUlhnV1RJUkZTc2Z2cmhreWtIZW5iWmJoQmVxNTdBS1JBVzdmUSt2Rm9ROHQ3aGlYc0VIeHI0Q20zUk0yYWZoNHk3bnNtZExBcEhBaTBZRit5bm41NkN2MjhCVVlYV3daSG9oQUxRbm4xeXEzdjNkNWdocEpXMXpKVGFWNnRSNTA3bks5OGdPL1luSW0vdkY4K2E1OXhXOW9hRjZCbVBMcjBORmNFUnNMeVFBdXoxbmVsRlBWRWVZSkZBS3NXVTJUSElPRjYxZ3Ruc3pYQlJIMUI2OUJIQm10WGIwMVVRMWhFc0NPUjVtMjJ5NFpCMGVhdGRoUzJ0NHFJMG83WVVFd0FvSGJyNFhWVVYxaEVVQ01kZ0lDYWlRVnNPd0VCM1JlY1FTU01Pbm9CbFlnanJpYXFMaXd5U0JYWDUxaG9IRlFuNFFGU2JLSTFxUFRBSXBrMi9KNzRPRHNCWnlaR3hHQmJja2dZSllBMEdMeFhJVCtkNVI5d1FOREh5cGlkeFJFaVdCMk4vNHlyRVlCQ0hCaHRNdHBBTXNGazJza01WTVFJK1BtOGRpSXRlVUJFNzZ5QkNDKzdOYjBrTjFXV21abTAwWnZSc2RvWkgxbEJ3OStrdWc3SThLejNFTy9tVWNZWXorcEFXT1hHdkdqdlc3dnV3YzdCMGhtWU5XOUtqcEs4Yy9DQUN2OE1YTmhpQURqNk1KQUQwUkNVR1FRSnJNRktCZlJLZ0lRb3NFZ0FZWVFIQTNLanBBeFl6MFJkY2hsd0NjQ25CYWljQ016RmhERGdiTlBwZzBwVnFCQjN0MXY2ODREaDFRNURvZm1Yc3FRenlMUmY5SkZBd1dHaXpkOGtTb0VPM1pzVGg3aXdyWTNLMk5KcFVJRlVjbC9KQ2hBbzVsSVdVVFQvWHRtSHB2QVZGZkVjYStBbmJ4TGxCTFp2VDN0aFFTM1lkVEFtRFEzQ2ZPTGZyaW1nS2krNUJLb09UWTJtMDJzem8ycEhJYUxyYkx0bzBDRk05b2k5NXd0YjRmdHdWNzNnR3JvUXQreVJ6aENkOTlBZEgrQ29lWUR2VUdlWDlGMmpaWHdIZnA4OFRMVzNia04vYVZJb1hRUGRwZlFaTG83QjdvL1JWcGU5NEJ0bTlhQm9FOWUwTHpuTlFXTGkyQ2FIK0ZGa1ZISGhpNi9Wei85MWNVYU1VVWZvWmhiNitBY1VVc2o1VDErWksyQktMOUZiWXNPdkFGZW4vRnVvMEsrNUJJZWRUUXdjYWtQYVIwd0grVU5YUVNLTm1veUdsbGM0emZ1UE1NZGhmUlorcWhhOUN1RUt6Lzhvdi9DbDFUUlJad2FTVHg5dy95ckFxSWJzTWxBZGlXcHhpZXR0V0t6SllJRzIxbUcrZHdpV3RJdUlXdFdHcDd4UnpYcXVWZlNlWXpIeGdTSVVSc2VpV1FvWFdRaXZ3cXhJNGY3Y1V2dnUzcUlsK0FKSEJTcmFUcms0cUp0cGoxTkhtais3QkpnSDdqVzFMbnBtditkL3R2VE5HMFJKNWVTNkFnRGtpT201NWpDaExtZnE4cGllb0xqZ1JTWnZVMmxxeVFla0dFcmV1TmV4UVMzWWRKQXJBcWRzN2tmK3BtZVVRYkw5emgwZE93U0NCK3hsejlYdyt6bFhzOUFkRmpKSUdKZzJJa2hFZ0NiZ25FakdoVzZwWkk5QVMvOVZJVGtxbHNKSTFJQWtvQ0NmT0M5S1d6a1V3aUNTZ0pQSzVtcFRHdkVUeVMwUEJLSUVaZHhXNzN2eVViWHFtR25mTVQvTG1QUHdaTXZDMzZQaVRzVGRsRituTzREZXNqL3dPN3NmYTdXR3BVVktnbE1NcC96c1IyWG5zYlRxajVpWWp2aGdRS2NPcG16TUwrSWpKYWRFT2VBMUZHek53RFB1QmI5ZWhiNUlGb3orNHdFWmZUMHFlcXo5QTNROTBwTnlvbGtrQWtnVWdDa1FRaUNVUVNpQ1FRU1NDU1FDU0JTQUtSQkNJSlJCS0lKRERBRW9pZlAvaTBaTyt5MmdneXdNeTZXUnRpMXQyQ3FIbkNrM2lxR3lMWTJLcUpIZWlBSVdiOXNIWk40eHFOK0ZUNldPMEpUWWRsRG5mOEVMTitTTVBCSWRQZ3FrVklWdStFcGtOeWh6cDZpRmsvck4wMkJTcjR4K0RnbFdFN29XbUlXVDhNRlFZL3VQTThkQlo3TEQxc0gwZ1BNZXVIb0dKRS9McmlGR3dZTS9SQlhvZGtHWlRvSVdiOXNDWThma091OEwrOHhIbnhzTVNERlQvRXJCL1drT3YzVUlwMWZXUVRoUXo0ZlloWlA2eGw4MXNxUllydm9VOXNNYTNPcTBCNWcyT0d3VjF4aFEzQXd4Q3pmbGpydlpNU2JMNHVmQUlWbnI4VnJBOG1Lb2FZZFdyMHcrNEo5V0ZiN05hdkFnYmNaN0RzZ0xMK25SZWsvbkZZT1NHTUgyTFdEMnV0elRkMGlzcEY5eC9URXRjTis1aEluV3B3UEVQTStpR05tRkpkQlNaTGY4OCtWeGlmcDI4YW5pRUZRNVVybkNaZldPL3RzajdwT2Zvc3JQdzNvTHRzZHhXc3NNMWRoMHZQWlExL1ZUTWRlbFMweS9ySXdLTmkwbmx1VjJHN1l2OS9FNUNVM211QWlrcllVZEUyNjlNRGo0bzBmT0NtWFdHNzVQbzl3U0pyZ0lwYzJGSFJOdXNUZzQ2S2FXbXJVTGdvYklPQlFtT0VwVjVyaEFvejVLaG9uL1h4UVVkRnpuWEVYMkU3emgzSzU4U3JEVkNSNGlGSFJmdXNsd2NjRlZQVm90MDFnSGx6bTVtT2xiTFNmZ05VaklZY0ZSMnduaGxzVk1Rczl6OHFBQlZwaDRFaXY5RUFGYVZ3bzZJRDFwTjhzRkZ4UWkyYlVuOEJxSmh6c0x6S0dxRENDRGNxT21COXpDRWlrdHdBM1dORzFzME5vQUpPVnBoUmdaT3dQdUk3QndHMU5NeDZSU2VzNXdZYkZidmVuaEJRQWI5VnZLQlFNYlhzUWNYTE85V3ozNVNSS2N1QmlpYys4NkJSWkNNUHJLNnBuS2ZnNk9yM0VyaFVXTEJ1SGJEK1UyNmpZdkszZnUvaVRjWitjK1VmRlh1eGIrMVVuMzA0V0x5MlJrM1MzS2NNVDBnUG9JSlpITUFnM09ZRk55cSt6UThlTlBsN01PNlNJUlpUdWZpMUwveGNDL2J0eE0xVmt0WWxmbkQvRHI5YUZLVUU4dEkrNjhrN0ZPZkNDRnlDaDV2czBhcWxPczVraHA4OVkvTDNCNUxwNW9oNlhQOVBNNm1NRklpS0FwY0w2NHhsWmx5bytESi9iWVpCSDdFSHBhK1RhSEREWit3aW9tTDlRL0EzWjR4ajAveDZrYkVmQi9tSW4vWlpoNm03Y2xsZzlSWjRPMjdHRDliSzZwVEVDbitJNGQ5QUxrQmNPRjNTUEUyRVQ2dWZLQ0lxOUM4NFl6aSsySHBGbkl1RDZrY0YvN0haV1pQZk53dE9GQUgvd1BqUk5VQ0RrRWJNdWxIRTBOM2dIZ2ZXQ2V1enN5ZjVOZVI4UnJDZTV6ZkxXVmFScjhBdC9Qc1ltRFE4V3J4SUdZNExuVEVPMUpiVUNobWlBbHE0S0JnWVFWdTRqWW95bHp2NkxLV05tazV0ay9QZEJjdzVEMWxPcUY5c3hZekEvb1d2TTliSGFhUkVNUjNuTnhjWnk0dDlLVEZEdlYwbnVIdkdqd25ENFp4YXVMVXNhVVpVZ0phd0w1N0dGK0NtVVFIQmF5SjRVNkhCaFFxRDUvZFl6S3ppKzJQUjN1Qk5uaFU1QW5mcGtIVVhLc2I0ZFhoN1RvcFhab3FXRmhOQzN3b2MzMDBRZE1MK0JtU0NQaEpDVkxDY1dqeGYzNElIallvcE9qUjBUTEh1UVFXK0phZHdnbkpNcjYrTmVqWjJRV1F3WEllc2UxQ0JYV1BzNy9COXlLdjNDVlF5a21nd0dHNmVDdXZBUEh1YlNKNHc2Smh4Z1lveWwrTkpEaU0xS2lnVWRVbVJ5NFVLUzZ1b1lBYWpIZU9nZmFLc2d1YzZaTjJGaWlucVF3RWEra2ZIck95L1dTbDQ0bkJRQktyaEN1ZlBGQmxMNVpRQ0xkWkJHQnZqNGxQa3BKaWhhRlJZeENmOW9kT0RpbGVwN0lxOVQ0ZkdJb29LeUwxVDFyMm9JT2hEdWNUaGNkMWhVa2c0N2dWK0c3c0VueE4rNmhYVHRsdUp2bUpFVGpDbmJ5SWpoQXA0RDVZbFkrQVRIZzhxVkN4ajNQNmZxMEY1Wk02Z1hEdGwzWU1LNm1oQjhWVEtKcjVaT2pRb1hEZERSMEpveVJVNTlkWW1Ub0VLYVBZc0ZIRjhHOHNoVk1CSDNCaUlUbzBMSGxTSTFCQUx3OFpwa1F3dWxoNU1LQ1FJOTQ1Wjk2QkNRNkZzejAxZ1hOa0lBcTh0MGpBbVp0UjRuRFM0TEdVV3FJREpOdzRIaFRVTUpWVEFyUE91ZDBtblpxNGVWQkFVSU9FK1prU1hDNlM2MlRIckhsVG9keXB2RHh1d1NqUXZSQkN1UzE0YUgzSUlDcWs5SXYwU0ZTVVJzaVFZSWxRby9HQnlxWGJBUmd3Q0FpUzBOQlNVS1V0a3p0aGlFcy9CdUhUTXVnY1ZRdjlDMXBRcEM3MGdybjI4aDhzbFZRY0htT1kzOWpUdEVoVlRPQ2ltSkZZSUZaRHdnazRtUEI1VVVDd2szS2VFRmJ0THBhRCszenRuM1lNSy9WTGw3SmNBM2czSE85Ti9wcHVqQUhaa1N2ZUZsZWR0VUtpK0FrejlhMnhVVGlvSUZiWGc5MEVGSk5UeXlBUVJGWjJ6N29jS0I3dE9LVFRYSWdGT0pmc0tHQnhnOTQxc1cwSUZxQXU2c1NVREVoV0pEZkZrNlo0RTNwSXNjWmh6REU0VUZ0UjdDNndyVlB5MVlHWEs1ckZpV3pScnU5YWc4dDBFWFVvMHVFc3ZMNXViVUFGemtHMTNBUklWbXpMVVJvVXpvYVhzWWU2TXdYeHFnWFdKaW9TY2V6aFFVYkJucGpBSDJRb21uMjFRcFVRekJ3UGtPWm1kVUdIYks2aFlIMVRBZXNtQ25VVGJ0aWdvc1BjV1dQZERSVW5wNGNEamVGRE51dTNJWDRrR1JzVzNxMVZVUWdYTU1zbVF6WDRnaXZaQkJVeEhDQXFBSkUvLzBnNU5QY3JUQXV0K3FJQU9Za1pSTzJkM0d6Mmkvd2lyVWFLQlhYcnZ2aUtyMGFqWXRNZFBRL0J1Q3YyaG5CWHA3QkVFTnVTOHJpZ0VyWFZQZVlOL2E0SDFjYUUvcE9UcW9tTUVFVnE2NUhSZEx5SUVuL05ES1V3dnlDUUdOL2ZKcCtBQi9ZY0FBMk54T2FCYW9pTlFINlk3VURHaFg1TXBXL3VTaFFYNTJnTHJjdmxZZlpqdVFBWDBwOXVLUmN0V3VZUE1kSE8wNVZUblgxRDJTN1J0cXFDWTN1bC9VdllGR2JFS2xwOFhKUnQ2RHNLU0pzeHJoVnRYKzNUa1U4Q3ZMYkFPTHdnd2MweE83bUYvaGVic01uV1RjUzUybXVpSVVIdmlaRitRZlNUeWdwdFZwYnRNN09leUlxQXNGQTJ6S0I2a2tpRzhiRk5wSURBT2JjaVFFRnhiWVIyV2VvQ3hjU2tZTlUwVkxHcU9TUVFoWVB3d0VwTmZBL3YzWFMvaE9IRk1nbjcyMXArQWZmc3hlUUpTMHBEYnUzOG9CeEJZRm9RRmdCRXh1TTUrQTh6bVg1OVZGU1RNNmhwNkgrWDNxcERBMzFwa1hYU2I2U3l3RlhzSExERCt1VDRpNm5IK1VlUTFicW96OC9FaDVBNkdEWFE0TkNibEVyZ2xBdWdNdlZGZWZZaXhSMmpFaEJmalp5eU5MNHpZK1E5SmlmKzM4bXNQczloVC9Cb0NMQlN1UmRZMytac3pJN3dJckpXa2hLNG9MbU01L29rWmRzcmk5NFdDN1dhSUxGVFBmZmppa29tb1lMZnY0ZFdDa09jV1YwekY5RmRnTzRZcDN3YU0zZVZjdmhOSnZySjRjWEZGbzRMQmR6VG40Rk9SRFV3VkN0Y2k2OUJ0Vm1WSFdBSUpMUzZSZ0dEMXlPSlZnL05QaG9MckxoRjU2cnk1K2d1N3JFZDI2Sjh6ZHBqMHZYamVQUGUrb2pjMHpNOXUxdU5uekEvTzFHVW4rZVJTOWU3dlV0VC9BNUVncGF3dnpGRDhBQUFBQUVsRlRrU3VRbUNDIgp9Cg=="/>
    </extobj>
    <extobj name="334E55B0-647D-440b-865C-3EC943EB4CBC-2">
      <extobjdata type="334E55B0-647D-440b-865C-3EC943EB4CBC" data="ewoJIkltZ1NldHRpbmdKc29uIiA6ICJ7XCJkcGlcIjpcIjYwMFwiLFwiZm9ybWF0XCI6XCJQTkdcIixcInRyYW5zcGFyZW50XCI6dHJ1ZSxcImF1dG9cIjpmYWxzZX0iLAoJIkxhdGV4IiA6ICJYRnNnZWw5Y2RHVjRkSHRVYjIxdmZUMG9NU3RjWkdWc2RHRmZlaWtnWEdOa2IzUWdJSHBmWEhSbGVIUjdUV1YwY205OVhGMD0iLAoJIkxhdGV4SW1nQmFzZTY0IiA6ICJpVkJPUncwS0dnb0FBQUFOU1VoRVVnQUFBMlFBQUFCVEJBTUFBQUFDVWRsekFBQUFNRkJNVkVYLy8vOEFBQUFBQUFBQUFBQUFBQUFBQUFBQUFBQUFBQUFBQUFBQUFBQUFBQUFBQUFBQUFBQUFBQUFBQUFBQUFBQXYzYUI3QUFBQUQzUlNUbE1BVkx2ZGlSQWk3MFF5Wm5hcm1jMTNsMlFQQUFBQUNYQklXWE1BQUE3RUFBQU94QUdWS3c0YkFBQVRCVWxFUVZSNEFlMWNhNHhrUlJXdWVYUlA5N3lqZ2lHQ1BiSWdNUUk5N2tqR0JNS2RIK2dQSStuUlpWaXpHTHJOaEt3aU1DTUxqdnpaMnlHKy91Qk1STVdZa0o1ZzFCQ1Vuc1FnUDB6c05rUVRIMnhQVUJFVFNFK3k0aGlCN1hVSGFKYmRuZkxVODFiZDk3MTllNENsNjhlOVZhZE9uYXBiWDlXcFU2ZXFHNkYzU25odmVjOWJlbmg5ejZzOG55b2NhNWYyL0hNR1R1MTVsZWRUaFkzVGUvODFLZVBGdmEvMHZLbXhINWU3OGkyM1BHVzJMN3ZJUy9UaG5YbXZyQjQ5cUFkYWJ3Wnh4TW9meERTYytxbDc2U3kreGoyalJ3M3NnVkU4RjhnVGg2RzFjNmxKUVBOYUtITzdjYVQyeWtBUEZMcGpDSXp1bGxDMlFUQmJkKy9tUVZ4M3oraFJBM29nZzEremNUejBOUnNoVnJJeURjVXlCa0JXOWlodm5QSEk2Skg5ZStDZ2ZSWms4UC84UzRUTGJhd1R2bUVUZStxL0pid1dUbFNQUysrQmxxMUxVODFrSURNWkhqZk5idXIxV2FrUlRDWmlMMFR0Z1dIOHVsWWs5U1JPQmpKUGZXaFZaNzVxeFh1eDBEMVF4Tm9zdUQwUGkwOFNpakVWd2c2dDlqUmphSndVeGdhZWw2bExuaUhXUWpLUUlid3M1WHBGQnZDV1YxYVA3dGtEV1h6T3ltc0NYUGZjRlFheTRXZXRVaDZ4RVBaZ1h5THoyYVArODViY3I1cjQvNWg1NVZFMEhnYXlTdkJlTHQrMnBxOVg5eGx0cjV3ZTNiTUhLdnBTQm55aElNdnRlRW9VR1lVUWkxa05id2oyM2p0c0QrUWRGa0FveUtyQjAyUEpab3E2dGFnWVlzRnpLL2R1cHFXd1k3b2tCZG1BVTdTanAwZDdpNW1qVDRJSUk5aXhOVW9LTW5Ea3p3VlZuL0YyalFRVmZkZm1EemkxVjFLUXBUQitJN0JmTVM0Rjh2UVl0QjZvT0hkR1NVR0dtampZWnN3SHowU3R2YjBFZE91Y3ZSY1NnMndKTzhlRHZiSnF6ODFvNzVLZ3RNdkpTR0tRaldKMW0rN2VraVg4Rmx3N2NXL0tPNFNhd2RqUjBzUWdTNE12WmRJaFhpY000TjZabWQ0alFhbEJGNHN0TWNnUWVKanZEV2pCS0E1Mm93U0k2RXIyZTR5UE05OU4rcDZ1eUk4dmROeHA0NGZ6Zm9UWVNpT1V3eTRqUW0vc3NNczAxem5VVk4rK25VK3k5T0U1bFo1NC9OdWdJTzZqVWdlNmM1VXBmb3NuWExheVNjMnkxT1B3M1VFT3FTeDJlRis4dnlaand0MmZOWnB2ckh1emRaNHpRbHJPR2xhWTdseGNvaEpXWFZiL2hDQ0R3KzFUOE4zMmV5WDI1bnRlNXJFelFycEdPcEthSzRNT240MExlM3hTbFZTRXlRMllUSVFSRmIrK0tDVUwrS1NEUFNISWF2ak1mQVBqc3c3NU9zRUlmODBLbENnRWVzVnV0YXQySmt4OVVWUGxiV2NkNVYyMlJjbEF0b2pQemlQWW1RVjVOeHJoSGNNVjJwRms4R2VEOUswK0xLS21CakMramh6MmZoMk40S21vaGJ2TmI3bzBLUkhJWU5sWlIyZ01Pbm5PL3h1YUx2UGNvNFNCZDU3ZUI5T3NqR3JkTlRQcGtWRHFFWXgzUW5pMlBSb2JnWno2MFhlOFFza3BCanRPeTBLZWx3VlpqRlhxWHlRN3MyVm5yU3FsNW5SeXF0bEtmSVJ1NFE3QnpzRncwUTBLWThkUnpIN2drZm1yR2JweG5kUjVrR2tQdDZkVExVT1hiamdxUzJLVzlYR3JBdm8zd0RXY0MyS1E3WnZZbmFmeEIyWUR0YTBzRXl2U0oxMmpmWHRpZkt5NmdjVm9UbTBDem85MXgxY2xBZGtxTnpzcWdUNnJDZzY3OGNuSmJYbXVxOFlIR3BRdFdnMFliNDYraTBVWU5UMHgrNFJESU5oZ1pRY3hBY2hnOWs1VHVVT0JtK2tsbDgyOG8wbVVVRmpuOUl4TG85Mkx4S09teXJ4Y2x2dmJYbkNHNE50Szhlb09MQVdua0dzT3BnUWdBeEZNTHJFL0hCVm9oSW5BYllCZy83eUlWTmcxeXlvWm0rME5RYVh2ZmpwZVQycTArSWtLbTI1dzhPY0lTZHowak5VdzZOR1NvMkFDa05VRURyQ21CVUptdTEvdWFJK2RrT1hLbkVKbTI2cm5hTjhtQkptb2lHelRqajU5d3cwM21yRE5oTmZ6Qm43cm5ObHdQREp2NzVFRWZJeWdGMS9uWXVGcm5UV29WVTY0dVNFZjM5MVFlZlE0SC9zb2RmUDNRYnB1VTIzRFJ1RFIyL3hyMUtYNXBGYjVtZ1lyL2g4cEc5Z0pteVNTS29UVzVqN2k0MlYxQ1RKUVQzWGVJQmlZSmQrMlRiaHNmYUJaVGxOSlNNbndTVWJTemVOWXUrbVZmZFZnRGkzQjNNbGJWdFFuTEtRbFlXQm5oUmJwUkg2OHN0QzN6aEhwcFJpMUhWK3pyZTcrU25yMThHbHJuTkp5cTBIbEh0STduV2JsWVBhc3EweHFYSXg5UXF2OVZ6K1JHM3Zkc0dsS3BXUzFyaVJDUkt0aXZSb1JtOWVpYkZiT2UwaUZrTndKQzZEakxPNEZXZmdkWDhPYU9YbTNHdFE2M1NDRFFpNWVHVlpxV0QwMXJXN3BqTVVwdzl1WlVxdXI5UWJHUjZSZE9pakd0UVhaUUhmZDBqNk5pd1RaS25Ta1I5REhIRmhZY29WcEJrRUcvanhIQXcyb1p0cEJaWVNhdWxXcWJqWGxxa215YTJVZnlKcDFKaUhrc3lrckdoV2ZWNVN6YkVUVHh5RWxKc0lXQ2JMUU96N1k3UW5yQXpWZDlKN1dkTGRaMWdESXBqUXVtUmlUWTUrUXFsdEwydldTR2VRRFdiNHVwWVNJOVBPRE9XRHRGd1BRZ2l6ckhHY2haQ2JCRW1rdDB5cjA4ekdDOVNEblNNUEhrS0FDaHl3bEtpc2c4N2tzVTFva2Y1K2FyRzdCRjFpRXpCay95TXk2eFJrY2E4R0JBUThEWXI1WmtDR2hLd1hQbnIyN1l6R0N5Mk5UZkVJcnlCeDJnd3dPaFIxM21KbkFjWHBhSm9URExJT04zN3BNOXIvbUExa0cxeVZqY09SVzVYOWtoc1F4clFLWldRcVcwUldPN2tDMnBKaHhacERYMTNWZjl2QlZaZGZ2VGJXdTBlalZMV1JhTXhvdGJmcEFOaG9GTXUzZm1pWk84a29WeUZydURkUmExNVZFZDd3Zm9OZEt2TGxnaVlnaDZ2RUJFMEdhVXkxM2dEdnpCUTBncXlrYnNjS2FEMlJMVVNBN0lDd09VbE54bWRlblFOYVlGRzFJNEIzbHZBeDhqR1ZIbFY1R3ZzYm90NVpWcmZVRkhBZlRXamxIb2hoaFY1b3lwdlR5QUpsYS9panlnY3lJQUZuYXFDc1ZMWXBhRmNoK3RhNHdkQmdOdjN1Q2ltQWxjSTZXamlHcldSWUZqSWtOL3c4Szc4bEhhUEdzVFJaQXB1ajJZZGo3ZWxxTVlLZlViYVc5azRmUGlieGh0ZmtLWkRRLzlZdnQ5c3NYY05ZUDNIaHN0bzdRSmR2dFY5WUlDZkwrUlNNc1grTmxKUEVrMXBaSFVDYzdZd2VINTdvb0tOOEpRQ1pyVWszU1c3WlAwVTlvbG1SVkVGbkZiNnBKdjNqYTNCVFpqN0VJUUFhZk1NZXA0OHMyeUI3WWJ1L24vM21XYVNtUVBmYVpxNDBTR3JuaTZDUXZlZWlZZWZSMzh6d0JWMHVzaXBaT1NpcG9TTDI3MGcyOC81aUovOEE0RE9qMU92b0pmdmtLdkxPRzBKUHRLL1A0bEpTcDh5b3lJUnA2OTBTS3dWSXpSOTVhNkJpeXFxWHJGT01pWXpJN2NGaDNISVEvbFVZUHliR2Y1cFk5UUlaYThxcENaVTZIN09kNDUyb1QvNTU4M0Iya1Ewa2dneWxOSXFVKzg2aG81eDE0NThwdGZMWkVPRWs0Yk0zbTVoYWxzRWRSaDZ5SlB3WENtcndMbnpJQnNySGRTZGpRNDlPb253elBwblZaV3VkVlpFYU9LdWE0TE5zeFpEblJGZVMrc0hEVUlWamg2RUMzM1dlcldkdHUyUUwzU05xc2k0eXhYUllqa0ZWbEZRMFkwNHBpZkJDZm1VY3d1OHJBbXlPVmswQWdTeDJIU0NuM01WaG9TUjVjS25xMWhOQ2RjbU9oVkpUV3RGQlJnK3hXL0c5U09tMXdtd2pFMWZNYlZONE9NZ0E2T0JNUjJOdDVTY0dZd2NCYmpwSWRRN1lrV3dxMzhxZTVmSExvQkZlVzFvWnRpMXZUMnlsb2E1a3k5cGU0TWlXUURZblRteFRwSHd1eVByeFRBc0lvM1dXa0ZoWk1mUGtDQkNBaEJFdnNsMDZSKzE5emtFaTFka3Z3UW92OGxnNVN6TVZ4elRHbFFaWXkrTGc1SVA1WHNvSC9UTnNGbjNySmFTSVJUSVVTZVNNbkx5WEhldVNsVnJHS2R3eVo3RVNpZU1sb0kyRUE3ejU5aktCMmpxWEYwd0pWVUR6ZXFybllXbVpNQkRMby9oSk5qUkFuaFFYWkt0ZEtMZTZvTUZYekErUEZhVkp5QTRvYzRNTTJaYkR0czFwUi9nd1Z6UjhhWk9OQ1BXVEZOcVdBalUzS2FXSnpuVVRnOCtrYnBodjM0RWxla2gwdjFGeTJUUjFEQnFPWHQyWk16QURRWCtUanM3KzhHay9wTFRVeCsweWQ2cEpTeG42L21La0VNbGlabUlTaGFTZ2xJUVB5SkpWUzRWQnBrQm00VUVZcGsxNmxhbkhJVVlXMWJSelA3bngwbnBaOVVCL1JHbVFGMmZBR2IwNUJIRFMxaE1rc211YmtwZUpqUFNxWXptQ3RMRURHOVk1RzFoTisrekxvclRYR1hiVEVzNy82UTZOY213aHB5andVSkk5M2E4ZmMvd1ROeXhwQ1hSSElRUG1lcE9UY09yd2taT05pdEloZmc5c2dJKzA0Uk16SlFUbnZSOWtCQkhpeTRROEpmdzFaOTl1MnJTcGswSEQra1dEME1uZEJRU3dJZVNZSUlaTU5BaGRla0I0elRMaWdBOGNobWpwd0ZlMEhHV3FJQWRqa2lnRkV2SStKYVZ5aml3TzlYOUlwSGltWXVpc1l2d1RNbWJ4MGdsSEl4RFloVDBwS3lBU1ZHQmRVcEFaWlM5b3N5QnBXWUQvQTVCb0dxd1ZNY256M0MxZllYWjBxWkpZcVFSTWM5SUlRMmhCNjBHQ1F1ZkRTSnNWNjlJdUJvWlNlY0t3M1NxYUkra0oya0RlNXp5RjlWUEcyVWxIRFFZY3pza0w4QkxvRGJsUmQ5WXpKckFhU1FTSGoveStTcG91a2hLd2xWTDc0bndvYlpHeGlnSXltWmY5UVBWWWhUWVJPcHFGT2FwR2hLTlltb0NqYmx3SCtEUVdoVXhwQ0pJZk1oVmZLakJ3WmRQWllOZytONVJ0UWIzbStrSWxlV3JMYm82bldpemFSb3c1VWJRdzh5Zjd1dTBuNzBTcENJUU8vZnhtNHh1Z0tMeUFEWGJUTWlrS01SbXlROFZ5RXNOVklnNVJoZjk4UDB3eUNkQWt3VVVVRnNsV3JGYkNTckJHR2doZ2w4cWNoSERJWFhpWXd6aE4wUVVrcGQ5T056MTlxa3JiaS9YOTU0ZE5LaGlQcUN4bnNsUzZIRW4zbVdWdTVSVnNmRUJNOWVOMGtRZ1oyNStFSjNpa1NwZ2lGQkFvWllESUY4WWt0ZUVqRkNNZXNVeVFOZ1JzRk5zaTJhQjc1QVpsbFNiWmdtZ3l5MjkzZ3RvRXd4NW40cTZoQVZwQkxJQUxlRGNMaENaa0xyeTQ0VWtyWVZhd1F0TWtLanU1VkJmdERsakhiVDZCMFV5eHBvcURpQ0JLa2loaVpndUR4THR4TE00Z0drRnRlRGhtb05xTGxxcE9FUTh3eU1PQ3YvUTBMZkZUYUlLc1RiZ2pBdU1saXhKQTVnNWE0UFVacStvL0k0TytpQWxuVGFnWU1KQ3JDRXpJWFhwdmtLTW1HTmNhZ1dMRjk1UG9UTE15c2RBQVo2WWdqSnY2d3JTVTVwMWxUczlTU2pWbExwcmw1UmdiL2JsbG0wVmtHdjJJakJzWXNwUXJJK0h3RWR0aS8weHdiWkFJbldMWG1hRDQ4R2pCelZqZFlxbS83NkhPQ0x0NUZCYks4TmN0QVJKMndlRUxtd2l0RXhuaXZDcFVmc2F6L0xBT2xDSTdXZjlwa2pzaDl0WldSdDJ4S2kraU13UlVCRmo2NDhrclp5bWFRalpNRk9jUHNRZ0VaWUR0bjhaR1lEVEtSQzR3Q1BaaXVkazJ1aTFBaGExaThNRHpxaE5FVE1oZGVYWENrMUpBMG1DTVZRMEdRdVVscjN1ZWd3am8wN3lDR0p6REl3QzgwaVVhWkNTZ2dFOHJLa3VVQm1laHZ3cWgwclZWT2lhbVFOUzNiUkF3UFQ4aGNlQldwVWFPRDFtQ0pWRFFHWlAwN0pVY1ZJNVo2Y2VTRklERElZQUp0b1dLZDhndklRRE16Z3BUQ0lNdXVVVUpMemtIUWFsT0NKMit0VDRLa3ZWWElxbmhYNUlIRnVFN2lucEM1OElxeU1kN0NCSTVhTkRwazJuVUtVZDBBUGkyaWNkNGNNbkxhQVpjSVNCQ1FnY1c0UlFueXdTQ3JNS29GbWNyWXd2N21xd3Jaa25CS0VhdVhxUXBQeUZ4NFpiTmlSQm91QzB3SU1WWDkxQ3RFQ2VHSUg1OVNtQjA3TnlVdlJKUkRWb1M1ZW9TeEM4aGdLQzdyQWp3Z1N5dFhIY3dBODFXRkRLYldQSytneUNlY0oyUXV2SHJib3FWaWR0cXFWQXNocTh1YWM0eXpOcVdVYU5KZHNFS0lGdVdRd1hyMFdUNC9CR1Jnc012NSswVXExQU15T0NJVmpoQ0FlY3UzZmhVeXVvQXlibkZLNndtWkM2OXZQUUdaWTlhbkJYQnEyZU5mMVpMQmlZZTR6WmRTVGNTVXRZWUhTM0RoNEpDQm8vSzNKMW0yaEt4aXJVc0duUTRtWGJOV3B5aWZwUmpoOUZPY3drTFBscGtVajZjS0dZeUpMYzdXb3BKOTFqSVhYbzhhUXBFNzdiVlFsY0RSa1poa2k4SUxUd29PeGhzdnNzN2FOSXNhMk53VU1ZNGR6RHlLRk93M21FSm8wUzdtUDM5UklPdVhkc1I0MEFBQ3lEWmszWWNGMUgzaW4wTGxMSk9ua01RdUlzSEpTOGx4SHdWNWlCQlhRcGh5Qi9DSnl5NEV4cHZ3R3dwNzBXN1dLWGxob25tdTA2cmN3MEhNRDA1S0dVTDJRVGFMbUsrMndQcmNrQllqU3B0aU5jOVpWelhjSzE5VjluRGtudEFhWlpNSFdBMHhBRnZDTFN6V1NTZXZld1VocVFQaTAwTHl4Mk9qbnFhNy8zWk0vV2lpU3ZoTWlDZFVuaFFNeWZsaC9ZTGpzTkNNK1NrcWZaVjJxRm1pQ1ZQNWFOSGxzbDhwaC8yUld2anlOMHlNejE1MDJ3SnY4ME9ZTGc1OUp2dkJ4Y0x0NEViK0p1UXRmQVhZZmtBaUQ0TnpqZjJrMU1ackZ4NHhuZEhHZmNUQ1lkbEg4YlBzdm83VVFxUmtPc0NvOXBlZS9qR01nMnUvUlRwd2tDbXBoWnZ2Qi9mVWhheVgwZ2E3WEhVWDA0dHdrd0ZjR3lQVUMwZjc4b2NMWEh6V2JFK1M2UHY1My9seHN1M1Z4RElzczZ4VUhuOW9IaDFxVVJjNG1kOGtnQlZFM3pBK1lBaVFRR2U5amRjbU8zS3lxYTR1a1V1SEsxQUZkWmhxa1M5UVQxL0d1YW9QSjhQT1ZTWGltSkdYWmhZOXJRQklKeW5yS0c3RHBiV0x1VzFBZXZEdnFFWk9hTUN1cDBFSS9CdytkUUdDdnlLMGJoMktIT1hkeEN0SFprNGNuMWxaa2JzSHVMM1ZOakQrQ09NeVZtWk96SmdFTW9qTW1nU3lsZXVQejVwTVVldThpdHhZMFFITHlSYXJmSWhDS2JNTVhHQVJDR1hGeWxUbDM5aUVrT0ZncVlJUEc3cGtpMlE4V1NiUEZ2RnF6NnlZRERMMFBUZ1JOWm4ySXJtTEdETWRsb1pPaGI0WEYxUVEraTQ0c1VHcnJSR3VLQ0g5eUd6N3VwK0ZLeEdGTjFCaW1pcjVRTFpPR1BxWWhmOTQrNlY1UlV5cTJ5cjUwRDd6NkhOV2hSZHZpLzlNdFdnc2R2cys4OGlmU25icTJ6aWRzNS91NzFGYjVVV3BQYXJ2UEtwbXBLTWxKWDVITk0vRkwvdHVMMW53UHlicVV2ZThEZitlc2t0ZjJnV3hnOWJHc2d2U3ZVVG0zcEtCNHRXYWR4cTl4cDJxZTludWJQY04xYjM4bkwydWEyLytLbEwvcWlMM0UrdlVYaXBzRDl4WkNzdVpHTjhYOXI3S0VHMy9QeHp5cHhGY3ZCM3ZBQUFBQUVsRlRrU3VRbUNDIgp9Cg=="/>
    </extobj>
  </extobjs>
</s:customData>
</file>

<file path=customXml/itemProps1.xml><?xml version="1.0" encoding="utf-8"?>
<ds:datastoreItem xmlns:ds="http://schemas.openxmlformats.org/officeDocument/2006/customXml" ds:itemID="{AAF09CCF-E4DD-4B46-8888-AC8759C23102}">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82</TotalTime>
  <Words>1929</Words>
  <Application>Microsoft Office PowerPoint</Application>
  <PresentationFormat>Widescreen</PresentationFormat>
  <Paragraphs>209</Paragraphs>
  <Slides>29</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Optima</vt:lpstr>
      <vt:lpstr>OS Classical</vt:lpstr>
      <vt:lpstr>DejaVu Math TeX Gyre</vt:lpstr>
      <vt:lpstr>Apple Chancery</vt:lpstr>
      <vt:lpstr>Arial</vt:lpstr>
      <vt:lpstr>Schadow Std Roman</vt:lpstr>
      <vt:lpstr>Cambria Math</vt:lpstr>
      <vt:lpstr>Calibri</vt:lpstr>
      <vt:lpstr>Office Theme</vt:lpstr>
      <vt:lpstr> Measurement of the LHCb VELO length scale using material interaction vertices</vt:lpstr>
      <vt:lpstr>LHCb: </vt:lpstr>
      <vt:lpstr>Vertex Locator (VELO) in LHCb:</vt:lpstr>
      <vt:lpstr>What is a Velo length scale (bias), δ_z? </vt:lpstr>
      <vt:lpstr>Where does the z-scale bias come from?</vt:lpstr>
      <vt:lpstr>The RF Box provides built-in tick marks:</vt:lpstr>
      <vt:lpstr>How RF-Box could be used in VELO Z-bias:</vt:lpstr>
      <vt:lpstr>Alignment</vt:lpstr>
      <vt:lpstr>How RF-Box could be used in VELO Z-bias:</vt:lpstr>
      <vt:lpstr>How RF-Box could be used in VELO Z-bias:</vt:lpstr>
      <vt:lpstr>How RF-Box could be used in VELO Z-bias:</vt:lpstr>
      <vt:lpstr>How RF-Box could be used in VELO Z-bias:</vt:lpstr>
      <vt:lpstr>∆z(Tomo. - Metro.) vs z_Metro :</vt:lpstr>
      <vt:lpstr>Thermal contraction</vt:lpstr>
      <vt:lpstr>Thermal contraction</vt:lpstr>
      <vt:lpstr>Thermal contraction</vt:lpstr>
      <vt:lpstr>Thermal contraction</vt:lpstr>
      <vt:lpstr>Conclusion:</vt:lpstr>
      <vt:lpstr>Conclusion:</vt:lpstr>
      <vt:lpstr>Backup</vt:lpstr>
      <vt:lpstr>Themal contraction</vt:lpstr>
      <vt:lpstr>Compare with CAD design.</vt:lpstr>
      <vt:lpstr>Deformation in Aside.</vt:lpstr>
      <vt:lpstr>Deformation in Aside.</vt:lpstr>
      <vt:lpstr>How are material-interaction vertices reconstructed?</vt:lpstr>
      <vt:lpstr>Some caveats:</vt:lpstr>
      <vt:lpstr>Some Remarks:</vt:lpstr>
      <vt:lpstr>PowerPoint Presentation</vt:lpstr>
      <vt:lpstr>Conductivity reduced by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Shunan Zhang</dc:creator>
  <cp:lastModifiedBy>Kim Proudfoot</cp:lastModifiedBy>
  <cp:revision>562</cp:revision>
  <dcterms:created xsi:type="dcterms:W3CDTF">2026-06-17T22:27:55Z</dcterms:created>
  <dcterms:modified xsi:type="dcterms:W3CDTF">2026-06-18T10:25:23Z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ED34E216352124EF01E70069D1C1B99C_43</vt:lpwstr>
  </property>
  <property fmtid="{D5CDD505-2E9C-101B-9397-08002B2CF9AE}" pid="3" name="KSOProductBuildVer">
    <vt:lpwstr>1033-12.1.25895.25895</vt:lpwstr>
  </property>
</Properties>
</file>