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2" r:id="rId1"/>
  </p:sldMasterIdLst>
  <p:notesMasterIdLst>
    <p:notesMasterId r:id="rId13"/>
  </p:notesMasterIdLst>
  <p:sldIdLst>
    <p:sldId id="257" r:id="rId2"/>
    <p:sldId id="263" r:id="rId3"/>
    <p:sldId id="258" r:id="rId4"/>
    <p:sldId id="260" r:id="rId5"/>
    <p:sldId id="261" r:id="rId6"/>
    <p:sldId id="277" r:id="rId7"/>
    <p:sldId id="279" r:id="rId8"/>
    <p:sldId id="280" r:id="rId9"/>
    <p:sldId id="281" r:id="rId10"/>
    <p:sldId id="282" r:id="rId11"/>
    <p:sldId id="28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8A2E"/>
    <a:srgbClr val="01AD4F"/>
    <a:srgbClr val="002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79AB10-7CFF-2544-A21A-3306B27DAB90}" v="1652" dt="2025-02-24T16:36:29.1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22"/>
    <p:restoredTop sz="96512"/>
  </p:normalViewPr>
  <p:slideViewPr>
    <p:cSldViewPr snapToGrid="0">
      <p:cViewPr>
        <p:scale>
          <a:sx n="225" d="100"/>
          <a:sy n="225" d="100"/>
        </p:scale>
        <p:origin x="-3240" y="-300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jamin Gladwyn" userId="6fd1e58d-e181-481d-b21c-931c26fdfc4b" providerId="ADAL" clId="{8279AB10-7CFF-2544-A21A-3306B27DAB90}"/>
    <pc:docChg chg="undo custSel addSld delSld modSld sldOrd modMainMaster">
      <pc:chgData name="Benjamin Gladwyn" userId="6fd1e58d-e181-481d-b21c-931c26fdfc4b" providerId="ADAL" clId="{8279AB10-7CFF-2544-A21A-3306B27DAB90}" dt="2025-02-24T16:36:56.701" v="13937" actId="14100"/>
      <pc:docMkLst>
        <pc:docMk/>
      </pc:docMkLst>
      <pc:sldChg chg="addSp delSp modSp mod modNotesTx">
        <pc:chgData name="Benjamin Gladwyn" userId="6fd1e58d-e181-481d-b21c-931c26fdfc4b" providerId="ADAL" clId="{8279AB10-7CFF-2544-A21A-3306B27DAB90}" dt="2025-02-24T14:40:36.560" v="13783"/>
        <pc:sldMkLst>
          <pc:docMk/>
          <pc:sldMk cId="1038555839" sldId="257"/>
        </pc:sldMkLst>
        <pc:spChg chg="mod">
          <ac:chgData name="Benjamin Gladwyn" userId="6fd1e58d-e181-481d-b21c-931c26fdfc4b" providerId="ADAL" clId="{8279AB10-7CFF-2544-A21A-3306B27DAB90}" dt="2025-02-20T17:01:30.030" v="9187" actId="27107"/>
          <ac:spMkLst>
            <pc:docMk/>
            <pc:sldMk cId="1038555839" sldId="257"/>
            <ac:spMk id="2" creationId="{F03EC33C-FB7F-C63F-41BA-2C5FD09C4164}"/>
          </ac:spMkLst>
        </pc:spChg>
        <pc:spChg chg="add del mod">
          <ac:chgData name="Benjamin Gladwyn" userId="6fd1e58d-e181-481d-b21c-931c26fdfc4b" providerId="ADAL" clId="{8279AB10-7CFF-2544-A21A-3306B27DAB90}" dt="2025-02-24T14:40:32.409" v="13782"/>
          <ac:spMkLst>
            <pc:docMk/>
            <pc:sldMk cId="1038555839" sldId="257"/>
            <ac:spMk id="3" creationId="{0D87DD70-9EF1-11D6-BE72-B98BC6D3FFE1}"/>
          </ac:spMkLst>
        </pc:spChg>
        <pc:spChg chg="add mod">
          <ac:chgData name="Benjamin Gladwyn" userId="6fd1e58d-e181-481d-b21c-931c26fdfc4b" providerId="ADAL" clId="{8279AB10-7CFF-2544-A21A-3306B27DAB90}" dt="2025-02-24T14:40:36.560" v="13783"/>
          <ac:spMkLst>
            <pc:docMk/>
            <pc:sldMk cId="1038555839" sldId="257"/>
            <ac:spMk id="5" creationId="{16EF1646-5435-BD15-0CBD-5FDF089BA47E}"/>
          </ac:spMkLst>
        </pc:spChg>
        <pc:spChg chg="mod">
          <ac:chgData name="Benjamin Gladwyn" userId="6fd1e58d-e181-481d-b21c-931c26fdfc4b" providerId="ADAL" clId="{8279AB10-7CFF-2544-A21A-3306B27DAB90}" dt="2025-02-18T00:40:51.211" v="54" actId="20577"/>
          <ac:spMkLst>
            <pc:docMk/>
            <pc:sldMk cId="1038555839" sldId="257"/>
            <ac:spMk id="8" creationId="{5E9AE17C-F150-6880-3DFA-3BB1BC3199D7}"/>
          </ac:spMkLst>
        </pc:spChg>
      </pc:sldChg>
      <pc:sldChg chg="addSp delSp modSp mod modAnim modNotesTx">
        <pc:chgData name="Benjamin Gladwyn" userId="6fd1e58d-e181-481d-b21c-931c26fdfc4b" providerId="ADAL" clId="{8279AB10-7CFF-2544-A21A-3306B27DAB90}" dt="2025-02-24T14:40:36.560" v="13783"/>
        <pc:sldMkLst>
          <pc:docMk/>
          <pc:sldMk cId="1065675944" sldId="258"/>
        </pc:sldMkLst>
        <pc:spChg chg="add del mod">
          <ac:chgData name="Benjamin Gladwyn" userId="6fd1e58d-e181-481d-b21c-931c26fdfc4b" providerId="ADAL" clId="{8279AB10-7CFF-2544-A21A-3306B27DAB90}" dt="2025-02-24T14:40:32.409" v="13782"/>
          <ac:spMkLst>
            <pc:docMk/>
            <pc:sldMk cId="1065675944" sldId="258"/>
            <ac:spMk id="3" creationId="{2A1EEC8A-FCDA-10CA-0103-A33330F3D4C6}"/>
          </ac:spMkLst>
        </pc:spChg>
        <pc:spChg chg="add mod">
          <ac:chgData name="Benjamin Gladwyn" userId="6fd1e58d-e181-481d-b21c-931c26fdfc4b" providerId="ADAL" clId="{8279AB10-7CFF-2544-A21A-3306B27DAB90}" dt="2025-02-24T14:40:36.560" v="13783"/>
          <ac:spMkLst>
            <pc:docMk/>
            <pc:sldMk cId="1065675944" sldId="258"/>
            <ac:spMk id="5" creationId="{52235900-8237-80DF-90D2-5764E82A4B97}"/>
          </ac:spMkLst>
        </pc:spChg>
        <pc:spChg chg="mod">
          <ac:chgData name="Benjamin Gladwyn" userId="6fd1e58d-e181-481d-b21c-931c26fdfc4b" providerId="ADAL" clId="{8279AB10-7CFF-2544-A21A-3306B27DAB90}" dt="2025-02-21T12:35:08.035" v="12768" actId="21"/>
          <ac:spMkLst>
            <pc:docMk/>
            <pc:sldMk cId="1065675944" sldId="258"/>
            <ac:spMk id="6" creationId="{C69829D8-57C5-D09E-E414-EDAE06B8D431}"/>
          </ac:spMkLst>
        </pc:spChg>
        <pc:picChg chg="add mod">
          <ac:chgData name="Benjamin Gladwyn" userId="6fd1e58d-e181-481d-b21c-931c26fdfc4b" providerId="ADAL" clId="{8279AB10-7CFF-2544-A21A-3306B27DAB90}" dt="2025-02-20T14:14:36.103" v="9007" actId="1076"/>
          <ac:picMkLst>
            <pc:docMk/>
            <pc:sldMk cId="1065675944" sldId="258"/>
            <ac:picMk id="4" creationId="{5CBE779F-75BB-E07B-B234-84F0E263A885}"/>
          </ac:picMkLst>
        </pc:picChg>
      </pc:sldChg>
      <pc:sldChg chg="addSp delSp modSp mod modAnim modNotesTx">
        <pc:chgData name="Benjamin Gladwyn" userId="6fd1e58d-e181-481d-b21c-931c26fdfc4b" providerId="ADAL" clId="{8279AB10-7CFF-2544-A21A-3306B27DAB90}" dt="2025-02-24T14:40:36.560" v="13783"/>
        <pc:sldMkLst>
          <pc:docMk/>
          <pc:sldMk cId="774382674" sldId="260"/>
        </pc:sldMkLst>
        <pc:spChg chg="add mod">
          <ac:chgData name="Benjamin Gladwyn" userId="6fd1e58d-e181-481d-b21c-931c26fdfc4b" providerId="ADAL" clId="{8279AB10-7CFF-2544-A21A-3306B27DAB90}" dt="2025-02-20T13:48:42.073" v="7891" actId="1076"/>
          <ac:spMkLst>
            <pc:docMk/>
            <pc:sldMk cId="774382674" sldId="260"/>
            <ac:spMk id="3" creationId="{830A0A7B-B8A9-BFD0-BA96-AB80C679C3E5}"/>
          </ac:spMkLst>
        </pc:spChg>
        <pc:spChg chg="add del mod">
          <ac:chgData name="Benjamin Gladwyn" userId="6fd1e58d-e181-481d-b21c-931c26fdfc4b" providerId="ADAL" clId="{8279AB10-7CFF-2544-A21A-3306B27DAB90}" dt="2025-02-24T14:40:32.409" v="13782"/>
          <ac:spMkLst>
            <pc:docMk/>
            <pc:sldMk cId="774382674" sldId="260"/>
            <ac:spMk id="4" creationId="{DF3DA4CC-109B-54C6-F29E-28F33301F5C2}"/>
          </ac:spMkLst>
        </pc:spChg>
        <pc:spChg chg="add mod">
          <ac:chgData name="Benjamin Gladwyn" userId="6fd1e58d-e181-481d-b21c-931c26fdfc4b" providerId="ADAL" clId="{8279AB10-7CFF-2544-A21A-3306B27DAB90}" dt="2025-02-24T14:40:36.560" v="13783"/>
          <ac:spMkLst>
            <pc:docMk/>
            <pc:sldMk cId="774382674" sldId="260"/>
            <ac:spMk id="5" creationId="{A9E13F9F-54BF-1C33-133E-6634C14ECDB7}"/>
          </ac:spMkLst>
        </pc:spChg>
        <pc:spChg chg="mod">
          <ac:chgData name="Benjamin Gladwyn" userId="6fd1e58d-e181-481d-b21c-931c26fdfc4b" providerId="ADAL" clId="{8279AB10-7CFF-2544-A21A-3306B27DAB90}" dt="2025-02-20T13:48:42.073" v="7891" actId="1076"/>
          <ac:spMkLst>
            <pc:docMk/>
            <pc:sldMk cId="774382674" sldId="260"/>
            <ac:spMk id="6" creationId="{08A045AD-E041-D59F-57C8-0FA766AB1092}"/>
          </ac:spMkLst>
        </pc:spChg>
        <pc:spChg chg="add mod">
          <ac:chgData name="Benjamin Gladwyn" userId="6fd1e58d-e181-481d-b21c-931c26fdfc4b" providerId="ADAL" clId="{8279AB10-7CFF-2544-A21A-3306B27DAB90}" dt="2025-02-21T13:15:21.390" v="13696" actId="20577"/>
          <ac:spMkLst>
            <pc:docMk/>
            <pc:sldMk cId="774382674" sldId="260"/>
            <ac:spMk id="9" creationId="{65B5244C-AE92-48AC-CA95-BCBC3312D9D3}"/>
          </ac:spMkLst>
        </pc:spChg>
        <pc:spChg chg="add mod">
          <ac:chgData name="Benjamin Gladwyn" userId="6fd1e58d-e181-481d-b21c-931c26fdfc4b" providerId="ADAL" clId="{8279AB10-7CFF-2544-A21A-3306B27DAB90}" dt="2025-02-20T13:49:05.730" v="7900" actId="1076"/>
          <ac:spMkLst>
            <pc:docMk/>
            <pc:sldMk cId="774382674" sldId="260"/>
            <ac:spMk id="11" creationId="{9E07C0A5-2AF7-CC3E-BF2C-15503A6E2B00}"/>
          </ac:spMkLst>
        </pc:spChg>
        <pc:spChg chg="add mod">
          <ac:chgData name="Benjamin Gladwyn" userId="6fd1e58d-e181-481d-b21c-931c26fdfc4b" providerId="ADAL" clId="{8279AB10-7CFF-2544-A21A-3306B27DAB90}" dt="2025-02-20T13:48:56.484" v="7897" actId="1076"/>
          <ac:spMkLst>
            <pc:docMk/>
            <pc:sldMk cId="774382674" sldId="260"/>
            <ac:spMk id="17" creationId="{D13AECA6-A6FA-C9C9-3DFC-C09CBE351010}"/>
          </ac:spMkLst>
        </pc:spChg>
        <pc:spChg chg="add mod">
          <ac:chgData name="Benjamin Gladwyn" userId="6fd1e58d-e181-481d-b21c-931c26fdfc4b" providerId="ADAL" clId="{8279AB10-7CFF-2544-A21A-3306B27DAB90}" dt="2025-02-20T13:48:49.418" v="7895" actId="1076"/>
          <ac:spMkLst>
            <pc:docMk/>
            <pc:sldMk cId="774382674" sldId="260"/>
            <ac:spMk id="18" creationId="{0A5A6A3F-D44C-43B6-58D9-28B2CF64B6D5}"/>
          </ac:spMkLst>
        </pc:spChg>
        <pc:spChg chg="add mod">
          <ac:chgData name="Benjamin Gladwyn" userId="6fd1e58d-e181-481d-b21c-931c26fdfc4b" providerId="ADAL" clId="{8279AB10-7CFF-2544-A21A-3306B27DAB90}" dt="2025-02-20T13:48:28.897" v="7888" actId="1076"/>
          <ac:spMkLst>
            <pc:docMk/>
            <pc:sldMk cId="774382674" sldId="260"/>
            <ac:spMk id="28" creationId="{B77E2AEE-9A64-76D3-24A8-CD0014FEFA03}"/>
          </ac:spMkLst>
        </pc:spChg>
        <pc:spChg chg="add mod">
          <ac:chgData name="Benjamin Gladwyn" userId="6fd1e58d-e181-481d-b21c-931c26fdfc4b" providerId="ADAL" clId="{8279AB10-7CFF-2544-A21A-3306B27DAB90}" dt="2025-02-20T14:15:47.492" v="9046" actId="20577"/>
          <ac:spMkLst>
            <pc:docMk/>
            <pc:sldMk cId="774382674" sldId="260"/>
            <ac:spMk id="37" creationId="{31677093-5068-7AFD-2B19-2A5AF510F400}"/>
          </ac:spMkLst>
        </pc:spChg>
        <pc:cxnChg chg="add mod">
          <ac:chgData name="Benjamin Gladwyn" userId="6fd1e58d-e181-481d-b21c-931c26fdfc4b" providerId="ADAL" clId="{8279AB10-7CFF-2544-A21A-3306B27DAB90}" dt="2025-02-20T13:49:21.707" v="7905" actId="14100"/>
          <ac:cxnSpMkLst>
            <pc:docMk/>
            <pc:sldMk cId="774382674" sldId="260"/>
            <ac:cxnSpMk id="7" creationId="{7D808B3D-1C9D-F1C2-F4F0-0DE916490B20}"/>
          </ac:cxnSpMkLst>
        </pc:cxnChg>
        <pc:cxnChg chg="add mod">
          <ac:chgData name="Benjamin Gladwyn" userId="6fd1e58d-e181-481d-b21c-931c26fdfc4b" providerId="ADAL" clId="{8279AB10-7CFF-2544-A21A-3306B27DAB90}" dt="2025-02-20T13:49:00.240" v="7899" actId="14100"/>
          <ac:cxnSpMkLst>
            <pc:docMk/>
            <pc:sldMk cId="774382674" sldId="260"/>
            <ac:cxnSpMk id="14" creationId="{476B985A-D0CC-266D-E3B6-5467F3E0FF48}"/>
          </ac:cxnSpMkLst>
        </pc:cxnChg>
        <pc:cxnChg chg="add mod">
          <ac:chgData name="Benjamin Gladwyn" userId="6fd1e58d-e181-481d-b21c-931c26fdfc4b" providerId="ADAL" clId="{8279AB10-7CFF-2544-A21A-3306B27DAB90}" dt="2025-02-20T13:48:53.311" v="7896" actId="14100"/>
          <ac:cxnSpMkLst>
            <pc:docMk/>
            <pc:sldMk cId="774382674" sldId="260"/>
            <ac:cxnSpMk id="19" creationId="{ECD3FEA5-2504-DDA4-5DD7-8295E000A0CA}"/>
          </ac:cxnSpMkLst>
        </pc:cxnChg>
        <pc:cxnChg chg="add mod">
          <ac:chgData name="Benjamin Gladwyn" userId="6fd1e58d-e181-481d-b21c-931c26fdfc4b" providerId="ADAL" clId="{8279AB10-7CFF-2544-A21A-3306B27DAB90}" dt="2025-02-20T13:49:12.109" v="7903" actId="14100"/>
          <ac:cxnSpMkLst>
            <pc:docMk/>
            <pc:sldMk cId="774382674" sldId="260"/>
            <ac:cxnSpMk id="21" creationId="{80C525BD-8CC4-FB9C-1D3D-BD333EF9133A}"/>
          </ac:cxnSpMkLst>
        </pc:cxnChg>
      </pc:sldChg>
      <pc:sldChg chg="addSp delSp modSp mod">
        <pc:chgData name="Benjamin Gladwyn" userId="6fd1e58d-e181-481d-b21c-931c26fdfc4b" providerId="ADAL" clId="{8279AB10-7CFF-2544-A21A-3306B27DAB90}" dt="2025-02-24T14:40:36.560" v="13783"/>
        <pc:sldMkLst>
          <pc:docMk/>
          <pc:sldMk cId="3514607250" sldId="261"/>
        </pc:sldMkLst>
        <pc:spChg chg="add del mod">
          <ac:chgData name="Benjamin Gladwyn" userId="6fd1e58d-e181-481d-b21c-931c26fdfc4b" providerId="ADAL" clId="{8279AB10-7CFF-2544-A21A-3306B27DAB90}" dt="2025-02-24T14:40:32.409" v="13782"/>
          <ac:spMkLst>
            <pc:docMk/>
            <pc:sldMk cId="3514607250" sldId="261"/>
            <ac:spMk id="2" creationId="{D5D0AC10-3EAC-8F9C-D9A8-15C3ECE94C4B}"/>
          </ac:spMkLst>
        </pc:spChg>
        <pc:spChg chg="mod">
          <ac:chgData name="Benjamin Gladwyn" userId="6fd1e58d-e181-481d-b21c-931c26fdfc4b" providerId="ADAL" clId="{8279AB10-7CFF-2544-A21A-3306B27DAB90}" dt="2025-02-18T00:39:59.840" v="52" actId="1076"/>
          <ac:spMkLst>
            <pc:docMk/>
            <pc:sldMk cId="3514607250" sldId="261"/>
            <ac:spMk id="4" creationId="{1FE839E2-C88F-0C02-726E-C71675FC8521}"/>
          </ac:spMkLst>
        </pc:spChg>
        <pc:spChg chg="add mod">
          <ac:chgData name="Benjamin Gladwyn" userId="6fd1e58d-e181-481d-b21c-931c26fdfc4b" providerId="ADAL" clId="{8279AB10-7CFF-2544-A21A-3306B27DAB90}" dt="2025-02-24T14:40:36.560" v="13783"/>
          <ac:spMkLst>
            <pc:docMk/>
            <pc:sldMk cId="3514607250" sldId="261"/>
            <ac:spMk id="5" creationId="{2598671F-21A6-1AD3-8466-E04A1BAE232A}"/>
          </ac:spMkLst>
        </pc:spChg>
        <pc:picChg chg="mod">
          <ac:chgData name="Benjamin Gladwyn" userId="6fd1e58d-e181-481d-b21c-931c26fdfc4b" providerId="ADAL" clId="{8279AB10-7CFF-2544-A21A-3306B27DAB90}" dt="2025-02-20T13:52:08.366" v="8083" actId="1076"/>
          <ac:picMkLst>
            <pc:docMk/>
            <pc:sldMk cId="3514607250" sldId="261"/>
            <ac:picMk id="7172" creationId="{DB348BF7-44A2-365B-B27B-AADDD98822A7}"/>
          </ac:picMkLst>
        </pc:picChg>
      </pc:sldChg>
      <pc:sldChg chg="addSp delSp modSp add del mod">
        <pc:chgData name="Benjamin Gladwyn" userId="6fd1e58d-e181-481d-b21c-931c26fdfc4b" providerId="ADAL" clId="{8279AB10-7CFF-2544-A21A-3306B27DAB90}" dt="2025-02-18T00:47:52.880" v="63" actId="2696"/>
        <pc:sldMkLst>
          <pc:docMk/>
          <pc:sldMk cId="318048109" sldId="262"/>
        </pc:sldMkLst>
      </pc:sldChg>
      <pc:sldChg chg="addSp delSp modSp add mod ord modAnim modNotesTx">
        <pc:chgData name="Benjamin Gladwyn" userId="6fd1e58d-e181-481d-b21c-931c26fdfc4b" providerId="ADAL" clId="{8279AB10-7CFF-2544-A21A-3306B27DAB90}" dt="2025-02-24T15:39:26.352" v="13851" actId="1582"/>
        <pc:sldMkLst>
          <pc:docMk/>
          <pc:sldMk cId="2960218548" sldId="263"/>
        </pc:sldMkLst>
        <pc:spChg chg="add del mod">
          <ac:chgData name="Benjamin Gladwyn" userId="6fd1e58d-e181-481d-b21c-931c26fdfc4b" providerId="ADAL" clId="{8279AB10-7CFF-2544-A21A-3306B27DAB90}" dt="2025-02-24T14:40:32.409" v="13782"/>
          <ac:spMkLst>
            <pc:docMk/>
            <pc:sldMk cId="2960218548" sldId="263"/>
            <ac:spMk id="4" creationId="{2C1C4FC4-3EDC-8C86-1940-8A309C54D3EF}"/>
          </ac:spMkLst>
        </pc:spChg>
        <pc:spChg chg="mod">
          <ac:chgData name="Benjamin Gladwyn" userId="6fd1e58d-e181-481d-b21c-931c26fdfc4b" providerId="ADAL" clId="{8279AB10-7CFF-2544-A21A-3306B27DAB90}" dt="2025-02-24T14:02:05.113" v="13700" actId="167"/>
          <ac:spMkLst>
            <pc:docMk/>
            <pc:sldMk cId="2960218548" sldId="263"/>
            <ac:spMk id="6" creationId="{81FAF60A-F0F9-E566-27A7-665FFD8F797D}"/>
          </ac:spMkLst>
        </pc:spChg>
        <pc:spChg chg="add mod">
          <ac:chgData name="Benjamin Gladwyn" userId="6fd1e58d-e181-481d-b21c-931c26fdfc4b" providerId="ADAL" clId="{8279AB10-7CFF-2544-A21A-3306B27DAB90}" dt="2025-02-21T12:36:52.637" v="12784" actId="20577"/>
          <ac:spMkLst>
            <pc:docMk/>
            <pc:sldMk cId="2960218548" sldId="263"/>
            <ac:spMk id="7" creationId="{07F47A0D-5F0C-A7D7-6ACB-C8A1E278D166}"/>
          </ac:spMkLst>
        </pc:spChg>
        <pc:spChg chg="add mod">
          <ac:chgData name="Benjamin Gladwyn" userId="6fd1e58d-e181-481d-b21c-931c26fdfc4b" providerId="ADAL" clId="{8279AB10-7CFF-2544-A21A-3306B27DAB90}" dt="2025-02-24T14:40:36.560" v="13783"/>
          <ac:spMkLst>
            <pc:docMk/>
            <pc:sldMk cId="2960218548" sldId="263"/>
            <ac:spMk id="9" creationId="{5571C4BD-1D83-211E-6623-3347FBEF48FA}"/>
          </ac:spMkLst>
        </pc:spChg>
        <pc:spChg chg="add mod">
          <ac:chgData name="Benjamin Gladwyn" userId="6fd1e58d-e181-481d-b21c-931c26fdfc4b" providerId="ADAL" clId="{8279AB10-7CFF-2544-A21A-3306B27DAB90}" dt="2025-02-21T13:01:56.999" v="13692" actId="1582"/>
          <ac:spMkLst>
            <pc:docMk/>
            <pc:sldMk cId="2960218548" sldId="263"/>
            <ac:spMk id="10" creationId="{EE36F8CF-F9BF-C024-EBFE-3BC46ACDA2AF}"/>
          </ac:spMkLst>
        </pc:spChg>
        <pc:picChg chg="add mod">
          <ac:chgData name="Benjamin Gladwyn" userId="6fd1e58d-e181-481d-b21c-931c26fdfc4b" providerId="ADAL" clId="{8279AB10-7CFF-2544-A21A-3306B27DAB90}" dt="2025-02-21T13:23:37.190" v="13699" actId="1076"/>
          <ac:picMkLst>
            <pc:docMk/>
            <pc:sldMk cId="2960218548" sldId="263"/>
            <ac:picMk id="3" creationId="{52D4DF5C-D822-548B-15ED-4AC7B08C17ED}"/>
          </ac:picMkLst>
        </pc:picChg>
        <pc:picChg chg="mod">
          <ac:chgData name="Benjamin Gladwyn" userId="6fd1e58d-e181-481d-b21c-931c26fdfc4b" providerId="ADAL" clId="{8279AB10-7CFF-2544-A21A-3306B27DAB90}" dt="2025-02-20T13:07:55.543" v="6970" actId="1076"/>
          <ac:picMkLst>
            <pc:docMk/>
            <pc:sldMk cId="2960218548" sldId="263"/>
            <ac:picMk id="5" creationId="{AD52A3B2-4BD5-EFCC-E70E-FD389FD3C39D}"/>
          </ac:picMkLst>
        </pc:picChg>
        <pc:picChg chg="add mod">
          <ac:chgData name="Benjamin Gladwyn" userId="6fd1e58d-e181-481d-b21c-931c26fdfc4b" providerId="ADAL" clId="{8279AB10-7CFF-2544-A21A-3306B27DAB90}" dt="2025-02-21T12:34:10.693" v="12754" actId="1076"/>
          <ac:picMkLst>
            <pc:docMk/>
            <pc:sldMk cId="2960218548" sldId="263"/>
            <ac:picMk id="8" creationId="{79AD1722-DDA1-BF39-1CF4-3FD0D4F2B919}"/>
          </ac:picMkLst>
        </pc:picChg>
        <pc:picChg chg="mod">
          <ac:chgData name="Benjamin Gladwyn" userId="6fd1e58d-e181-481d-b21c-931c26fdfc4b" providerId="ADAL" clId="{8279AB10-7CFF-2544-A21A-3306B27DAB90}" dt="2025-02-20T13:07:25.067" v="6955" actId="1076"/>
          <ac:picMkLst>
            <pc:docMk/>
            <pc:sldMk cId="2960218548" sldId="263"/>
            <ac:picMk id="1026" creationId="{EE101AB9-9A26-E070-A367-0031BBCE7904}"/>
          </ac:picMkLst>
        </pc:picChg>
        <pc:cxnChg chg="add mod">
          <ac:chgData name="Benjamin Gladwyn" userId="6fd1e58d-e181-481d-b21c-931c26fdfc4b" providerId="ADAL" clId="{8279AB10-7CFF-2544-A21A-3306B27DAB90}" dt="2025-02-24T15:39:26.352" v="13851" actId="1582"/>
          <ac:cxnSpMkLst>
            <pc:docMk/>
            <pc:sldMk cId="2960218548" sldId="263"/>
            <ac:cxnSpMk id="11" creationId="{B2CAFBC1-A5EC-D8CC-F334-64477DB7EB5D}"/>
          </ac:cxnSpMkLst>
        </pc:cxnChg>
      </pc:sldChg>
      <pc:sldChg chg="modSp new del mod">
        <pc:chgData name="Benjamin Gladwyn" userId="6fd1e58d-e181-481d-b21c-931c26fdfc4b" providerId="ADAL" clId="{8279AB10-7CFF-2544-A21A-3306B27DAB90}" dt="2025-02-20T14:03:41.956" v="8661" actId="2696"/>
        <pc:sldMkLst>
          <pc:docMk/>
          <pc:sldMk cId="2207887604" sldId="264"/>
        </pc:sldMkLst>
      </pc:sldChg>
      <pc:sldChg chg="add del">
        <pc:chgData name="Benjamin Gladwyn" userId="6fd1e58d-e181-481d-b21c-931c26fdfc4b" providerId="ADAL" clId="{8279AB10-7CFF-2544-A21A-3306B27DAB90}" dt="2025-02-18T14:22:52.053" v="1337" actId="2696"/>
        <pc:sldMkLst>
          <pc:docMk/>
          <pc:sldMk cId="2336022698" sldId="264"/>
        </pc:sldMkLst>
      </pc:sldChg>
      <pc:sldChg chg="modSp new add del mod">
        <pc:chgData name="Benjamin Gladwyn" userId="6fd1e58d-e181-481d-b21c-931c26fdfc4b" providerId="ADAL" clId="{8279AB10-7CFF-2544-A21A-3306B27DAB90}" dt="2025-02-21T11:19:57.384" v="10350" actId="2696"/>
        <pc:sldMkLst>
          <pc:docMk/>
          <pc:sldMk cId="3167936348" sldId="265"/>
        </pc:sldMkLst>
      </pc:sldChg>
      <pc:sldChg chg="modSp new del mod modNotesTx">
        <pc:chgData name="Benjamin Gladwyn" userId="6fd1e58d-e181-481d-b21c-931c26fdfc4b" providerId="ADAL" clId="{8279AB10-7CFF-2544-A21A-3306B27DAB90}" dt="2025-02-21T11:55:06.175" v="10918" actId="2696"/>
        <pc:sldMkLst>
          <pc:docMk/>
          <pc:sldMk cId="3124747670" sldId="266"/>
        </pc:sldMkLst>
      </pc:sldChg>
      <pc:sldChg chg="modSp new del mod">
        <pc:chgData name="Benjamin Gladwyn" userId="6fd1e58d-e181-481d-b21c-931c26fdfc4b" providerId="ADAL" clId="{8279AB10-7CFF-2544-A21A-3306B27DAB90}" dt="2025-02-21T11:21:11.161" v="10386" actId="2696"/>
        <pc:sldMkLst>
          <pc:docMk/>
          <pc:sldMk cId="1252313034" sldId="267"/>
        </pc:sldMkLst>
      </pc:sldChg>
      <pc:sldChg chg="modSp new del mod">
        <pc:chgData name="Benjamin Gladwyn" userId="6fd1e58d-e181-481d-b21c-931c26fdfc4b" providerId="ADAL" clId="{8279AB10-7CFF-2544-A21A-3306B27DAB90}" dt="2025-02-21T12:15:59.727" v="11897" actId="2696"/>
        <pc:sldMkLst>
          <pc:docMk/>
          <pc:sldMk cId="1472564166" sldId="268"/>
        </pc:sldMkLst>
      </pc:sldChg>
      <pc:sldChg chg="modSp new del mod modNotesTx">
        <pc:chgData name="Benjamin Gladwyn" userId="6fd1e58d-e181-481d-b21c-931c26fdfc4b" providerId="ADAL" clId="{8279AB10-7CFF-2544-A21A-3306B27DAB90}" dt="2025-02-21T12:16:00.115" v="11898" actId="2696"/>
        <pc:sldMkLst>
          <pc:docMk/>
          <pc:sldMk cId="189552551" sldId="269"/>
        </pc:sldMkLst>
      </pc:sldChg>
      <pc:sldChg chg="modSp new del mod">
        <pc:chgData name="Benjamin Gladwyn" userId="6fd1e58d-e181-481d-b21c-931c26fdfc4b" providerId="ADAL" clId="{8279AB10-7CFF-2544-A21A-3306B27DAB90}" dt="2025-02-21T12:15:27.346" v="11878" actId="2696"/>
        <pc:sldMkLst>
          <pc:docMk/>
          <pc:sldMk cId="3615227982" sldId="270"/>
        </pc:sldMkLst>
      </pc:sldChg>
      <pc:sldChg chg="modSp new del mod">
        <pc:chgData name="Benjamin Gladwyn" userId="6fd1e58d-e181-481d-b21c-931c26fdfc4b" providerId="ADAL" clId="{8279AB10-7CFF-2544-A21A-3306B27DAB90}" dt="2025-02-21T12:16:23.307" v="11933" actId="2696"/>
        <pc:sldMkLst>
          <pc:docMk/>
          <pc:sldMk cId="1027492643" sldId="271"/>
        </pc:sldMkLst>
      </pc:sldChg>
      <pc:sldChg chg="modSp new del mod">
        <pc:chgData name="Benjamin Gladwyn" userId="6fd1e58d-e181-481d-b21c-931c26fdfc4b" providerId="ADAL" clId="{8279AB10-7CFF-2544-A21A-3306B27DAB90}" dt="2025-02-21T12:15:23.627" v="11876" actId="2696"/>
        <pc:sldMkLst>
          <pc:docMk/>
          <pc:sldMk cId="2087362915" sldId="272"/>
        </pc:sldMkLst>
      </pc:sldChg>
      <pc:sldChg chg="modSp new del mod">
        <pc:chgData name="Benjamin Gladwyn" userId="6fd1e58d-e181-481d-b21c-931c26fdfc4b" providerId="ADAL" clId="{8279AB10-7CFF-2544-A21A-3306B27DAB90}" dt="2025-02-21T12:15:24.195" v="11877" actId="2696"/>
        <pc:sldMkLst>
          <pc:docMk/>
          <pc:sldMk cId="3819605083" sldId="273"/>
        </pc:sldMkLst>
      </pc:sldChg>
      <pc:sldChg chg="modSp new del mod">
        <pc:chgData name="Benjamin Gladwyn" userId="6fd1e58d-e181-481d-b21c-931c26fdfc4b" providerId="ADAL" clId="{8279AB10-7CFF-2544-A21A-3306B27DAB90}" dt="2025-02-21T12:24:10.459" v="12267" actId="2696"/>
        <pc:sldMkLst>
          <pc:docMk/>
          <pc:sldMk cId="890824206" sldId="274"/>
        </pc:sldMkLst>
      </pc:sldChg>
      <pc:sldChg chg="modSp new del mod modNotesTx">
        <pc:chgData name="Benjamin Gladwyn" userId="6fd1e58d-e181-481d-b21c-931c26fdfc4b" providerId="ADAL" clId="{8279AB10-7CFF-2544-A21A-3306B27DAB90}" dt="2025-02-21T12:56:47.090" v="13677" actId="2696"/>
        <pc:sldMkLst>
          <pc:docMk/>
          <pc:sldMk cId="2124985060" sldId="275"/>
        </pc:sldMkLst>
      </pc:sldChg>
      <pc:sldChg chg="modSp new del mod">
        <pc:chgData name="Benjamin Gladwyn" userId="6fd1e58d-e181-481d-b21c-931c26fdfc4b" providerId="ADAL" clId="{8279AB10-7CFF-2544-A21A-3306B27DAB90}" dt="2025-02-21T12:56:48.709" v="13678" actId="2696"/>
        <pc:sldMkLst>
          <pc:docMk/>
          <pc:sldMk cId="3853096475" sldId="276"/>
        </pc:sldMkLst>
      </pc:sldChg>
      <pc:sldChg chg="addSp delSp modSp add mod ord setBg modAnim modNotesTx">
        <pc:chgData name="Benjamin Gladwyn" userId="6fd1e58d-e181-481d-b21c-931c26fdfc4b" providerId="ADAL" clId="{8279AB10-7CFF-2544-A21A-3306B27DAB90}" dt="2025-02-24T14:40:36.560" v="13783"/>
        <pc:sldMkLst>
          <pc:docMk/>
          <pc:sldMk cId="306197211" sldId="277"/>
        </pc:sldMkLst>
        <pc:spChg chg="add del mod">
          <ac:chgData name="Benjamin Gladwyn" userId="6fd1e58d-e181-481d-b21c-931c26fdfc4b" providerId="ADAL" clId="{8279AB10-7CFF-2544-A21A-3306B27DAB90}" dt="2025-02-20T14:02:57.176" v="8652"/>
          <ac:spMkLst>
            <pc:docMk/>
            <pc:sldMk cId="306197211" sldId="277"/>
            <ac:spMk id="2" creationId="{A177745D-C54C-72DD-44EC-ED04ABA2F907}"/>
          </ac:spMkLst>
        </pc:spChg>
        <pc:spChg chg="add del mod">
          <ac:chgData name="Benjamin Gladwyn" userId="6fd1e58d-e181-481d-b21c-931c26fdfc4b" providerId="ADAL" clId="{8279AB10-7CFF-2544-A21A-3306B27DAB90}" dt="2025-02-24T14:40:32.409" v="13782"/>
          <ac:spMkLst>
            <pc:docMk/>
            <pc:sldMk cId="306197211" sldId="277"/>
            <ac:spMk id="4" creationId="{E191AC05-027F-5AA3-31BB-15C9D44EA762}"/>
          </ac:spMkLst>
        </pc:spChg>
        <pc:spChg chg="add mod">
          <ac:chgData name="Benjamin Gladwyn" userId="6fd1e58d-e181-481d-b21c-931c26fdfc4b" providerId="ADAL" clId="{8279AB10-7CFF-2544-A21A-3306B27DAB90}" dt="2025-02-24T14:40:36.560" v="13783"/>
          <ac:spMkLst>
            <pc:docMk/>
            <pc:sldMk cId="306197211" sldId="277"/>
            <ac:spMk id="5" creationId="{11B29A03-D3A5-A42C-BE58-175C84109674}"/>
          </ac:spMkLst>
        </pc:spChg>
        <pc:spChg chg="mod">
          <ac:chgData name="Benjamin Gladwyn" userId="6fd1e58d-e181-481d-b21c-931c26fdfc4b" providerId="ADAL" clId="{8279AB10-7CFF-2544-A21A-3306B27DAB90}" dt="2025-02-20T13:57:25.444" v="8206" actId="21"/>
          <ac:spMkLst>
            <pc:docMk/>
            <pc:sldMk cId="306197211" sldId="277"/>
            <ac:spMk id="6" creationId="{A7C4BD8A-82F2-86B5-20E0-1781556AFD92}"/>
          </ac:spMkLst>
        </pc:spChg>
        <pc:spChg chg="add mod">
          <ac:chgData name="Benjamin Gladwyn" userId="6fd1e58d-e181-481d-b21c-931c26fdfc4b" providerId="ADAL" clId="{8279AB10-7CFF-2544-A21A-3306B27DAB90}" dt="2025-02-20T14:11:09.601" v="8971" actId="20577"/>
          <ac:spMkLst>
            <pc:docMk/>
            <pc:sldMk cId="306197211" sldId="277"/>
            <ac:spMk id="16" creationId="{1495685F-56B7-81CF-7FE7-1BACA3F359E8}"/>
          </ac:spMkLst>
        </pc:spChg>
        <pc:picChg chg="add mod ord">
          <ac:chgData name="Benjamin Gladwyn" userId="6fd1e58d-e181-481d-b21c-931c26fdfc4b" providerId="ADAL" clId="{8279AB10-7CFF-2544-A21A-3306B27DAB90}" dt="2025-02-20T13:57:39.579" v="8211" actId="1076"/>
          <ac:picMkLst>
            <pc:docMk/>
            <pc:sldMk cId="306197211" sldId="277"/>
            <ac:picMk id="3" creationId="{0F9F8049-EEDC-47CE-3717-01ACB8F22F11}"/>
          </ac:picMkLst>
        </pc:picChg>
      </pc:sldChg>
      <pc:sldChg chg="addSp delSp modSp add del mod ord modNotesTx">
        <pc:chgData name="Benjamin Gladwyn" userId="6fd1e58d-e181-481d-b21c-931c26fdfc4b" providerId="ADAL" clId="{8279AB10-7CFF-2544-A21A-3306B27DAB90}" dt="2025-02-21T11:49:13.024" v="10649" actId="2696"/>
        <pc:sldMkLst>
          <pc:docMk/>
          <pc:sldMk cId="3934119201" sldId="278"/>
        </pc:sldMkLst>
      </pc:sldChg>
      <pc:sldChg chg="addSp delSp modSp add mod ord modAnim modNotesTx">
        <pc:chgData name="Benjamin Gladwyn" userId="6fd1e58d-e181-481d-b21c-931c26fdfc4b" providerId="ADAL" clId="{8279AB10-7CFF-2544-A21A-3306B27DAB90}" dt="2025-02-24T14:40:36.560" v="13783"/>
        <pc:sldMkLst>
          <pc:docMk/>
          <pc:sldMk cId="2132213023" sldId="279"/>
        </pc:sldMkLst>
        <pc:spChg chg="mod">
          <ac:chgData name="Benjamin Gladwyn" userId="6fd1e58d-e181-481d-b21c-931c26fdfc4b" providerId="ADAL" clId="{8279AB10-7CFF-2544-A21A-3306B27DAB90}" dt="2025-02-21T11:48:21.920" v="10647" actId="20577"/>
          <ac:spMkLst>
            <pc:docMk/>
            <pc:sldMk cId="2132213023" sldId="279"/>
            <ac:spMk id="2" creationId="{E2F0058E-31ED-4F46-C223-B16C26864D0A}"/>
          </ac:spMkLst>
        </pc:spChg>
        <pc:spChg chg="add del mod">
          <ac:chgData name="Benjamin Gladwyn" userId="6fd1e58d-e181-481d-b21c-931c26fdfc4b" providerId="ADAL" clId="{8279AB10-7CFF-2544-A21A-3306B27DAB90}" dt="2025-02-24T14:40:32.409" v="13782"/>
          <ac:spMkLst>
            <pc:docMk/>
            <pc:sldMk cId="2132213023" sldId="279"/>
            <ac:spMk id="3" creationId="{6F028510-4E91-99DD-C38D-D5B6F7DBBC0A}"/>
          </ac:spMkLst>
        </pc:spChg>
        <pc:spChg chg="add mod">
          <ac:chgData name="Benjamin Gladwyn" userId="6fd1e58d-e181-481d-b21c-931c26fdfc4b" providerId="ADAL" clId="{8279AB10-7CFF-2544-A21A-3306B27DAB90}" dt="2025-02-24T14:40:36.560" v="13783"/>
          <ac:spMkLst>
            <pc:docMk/>
            <pc:sldMk cId="2132213023" sldId="279"/>
            <ac:spMk id="5" creationId="{6F3D9337-8F55-FA80-8958-894B7F8AEBC5}"/>
          </ac:spMkLst>
        </pc:spChg>
        <pc:spChg chg="mod">
          <ac:chgData name="Benjamin Gladwyn" userId="6fd1e58d-e181-481d-b21c-931c26fdfc4b" providerId="ADAL" clId="{8279AB10-7CFF-2544-A21A-3306B27DAB90}" dt="2025-02-21T11:50:41.162" v="10747" actId="1076"/>
          <ac:spMkLst>
            <pc:docMk/>
            <pc:sldMk cId="2132213023" sldId="279"/>
            <ac:spMk id="6" creationId="{BABEB411-7DED-B603-36E4-57D7D968E20B}"/>
          </ac:spMkLst>
        </pc:spChg>
        <pc:spChg chg="add mod">
          <ac:chgData name="Benjamin Gladwyn" userId="6fd1e58d-e181-481d-b21c-931c26fdfc4b" providerId="ADAL" clId="{8279AB10-7CFF-2544-A21A-3306B27DAB90}" dt="2025-02-21T11:51:40.490" v="10797" actId="11"/>
          <ac:spMkLst>
            <pc:docMk/>
            <pc:sldMk cId="2132213023" sldId="279"/>
            <ac:spMk id="13" creationId="{5F5ACDEF-FEB5-B9EC-DF79-E1DB2E3DA318}"/>
          </ac:spMkLst>
        </pc:spChg>
        <pc:spChg chg="add mod">
          <ac:chgData name="Benjamin Gladwyn" userId="6fd1e58d-e181-481d-b21c-931c26fdfc4b" providerId="ADAL" clId="{8279AB10-7CFF-2544-A21A-3306B27DAB90}" dt="2025-02-21T11:52:28.307" v="10824" actId="11"/>
          <ac:spMkLst>
            <pc:docMk/>
            <pc:sldMk cId="2132213023" sldId="279"/>
            <ac:spMk id="19" creationId="{AD6F2FC8-603B-8536-46FC-0F6FD3AD6381}"/>
          </ac:spMkLst>
        </pc:spChg>
        <pc:spChg chg="add mod">
          <ac:chgData name="Benjamin Gladwyn" userId="6fd1e58d-e181-481d-b21c-931c26fdfc4b" providerId="ADAL" clId="{8279AB10-7CFF-2544-A21A-3306B27DAB90}" dt="2025-02-21T11:50:06.429" v="10735" actId="14100"/>
          <ac:spMkLst>
            <pc:docMk/>
            <pc:sldMk cId="2132213023" sldId="279"/>
            <ac:spMk id="20" creationId="{47C47E5B-5E84-AD22-F96D-D0034D14389D}"/>
          </ac:spMkLst>
        </pc:spChg>
        <pc:spChg chg="add mod">
          <ac:chgData name="Benjamin Gladwyn" userId="6fd1e58d-e181-481d-b21c-931c26fdfc4b" providerId="ADAL" clId="{8279AB10-7CFF-2544-A21A-3306B27DAB90}" dt="2025-02-21T11:51:51.710" v="10802" actId="1076"/>
          <ac:spMkLst>
            <pc:docMk/>
            <pc:sldMk cId="2132213023" sldId="279"/>
            <ac:spMk id="26" creationId="{5B947A14-B645-A618-52DE-488F8907A1B9}"/>
          </ac:spMkLst>
        </pc:spChg>
        <pc:picChg chg="add mod">
          <ac:chgData name="Benjamin Gladwyn" userId="6fd1e58d-e181-481d-b21c-931c26fdfc4b" providerId="ADAL" clId="{8279AB10-7CFF-2544-A21A-3306B27DAB90}" dt="2025-02-21T11:50:19.029" v="10739" actId="1076"/>
          <ac:picMkLst>
            <pc:docMk/>
            <pc:sldMk cId="2132213023" sldId="279"/>
            <ac:picMk id="4" creationId="{548DD548-6F74-7B67-E7C7-777871EF6CEB}"/>
          </ac:picMkLst>
        </pc:picChg>
        <pc:cxnChg chg="add mod">
          <ac:chgData name="Benjamin Gladwyn" userId="6fd1e58d-e181-481d-b21c-931c26fdfc4b" providerId="ADAL" clId="{8279AB10-7CFF-2544-A21A-3306B27DAB90}" dt="2025-02-21T11:50:44.140" v="10749" actId="14100"/>
          <ac:cxnSpMkLst>
            <pc:docMk/>
            <pc:sldMk cId="2132213023" sldId="279"/>
            <ac:cxnSpMk id="14" creationId="{386647F3-3740-259B-4B60-696BCDA387F8}"/>
          </ac:cxnSpMkLst>
        </pc:cxnChg>
        <pc:cxnChg chg="add mod">
          <ac:chgData name="Benjamin Gladwyn" userId="6fd1e58d-e181-481d-b21c-931c26fdfc4b" providerId="ADAL" clId="{8279AB10-7CFF-2544-A21A-3306B27DAB90}" dt="2025-02-21T11:51:57.456" v="10804" actId="1076"/>
          <ac:cxnSpMkLst>
            <pc:docMk/>
            <pc:sldMk cId="2132213023" sldId="279"/>
            <ac:cxnSpMk id="16" creationId="{0194B2EB-4AF3-5670-92E4-5B1304986D5A}"/>
          </ac:cxnSpMkLst>
        </pc:cxnChg>
        <pc:cxnChg chg="add mod">
          <ac:chgData name="Benjamin Gladwyn" userId="6fd1e58d-e181-481d-b21c-931c26fdfc4b" providerId="ADAL" clId="{8279AB10-7CFF-2544-A21A-3306B27DAB90}" dt="2025-02-21T11:51:53.673" v="10803" actId="14100"/>
          <ac:cxnSpMkLst>
            <pc:docMk/>
            <pc:sldMk cId="2132213023" sldId="279"/>
            <ac:cxnSpMk id="27" creationId="{AECB2CA0-4444-ECD2-8B3B-9178770C444D}"/>
          </ac:cxnSpMkLst>
        </pc:cxnChg>
      </pc:sldChg>
      <pc:sldChg chg="addSp delSp modSp add mod modAnim">
        <pc:chgData name="Benjamin Gladwyn" userId="6fd1e58d-e181-481d-b21c-931c26fdfc4b" providerId="ADAL" clId="{8279AB10-7CFF-2544-A21A-3306B27DAB90}" dt="2025-02-24T15:11:12.942" v="13849" actId="1076"/>
        <pc:sldMkLst>
          <pc:docMk/>
          <pc:sldMk cId="3728954419" sldId="280"/>
        </pc:sldMkLst>
        <pc:spChg chg="mod">
          <ac:chgData name="Benjamin Gladwyn" userId="6fd1e58d-e181-481d-b21c-931c26fdfc4b" providerId="ADAL" clId="{8279AB10-7CFF-2544-A21A-3306B27DAB90}" dt="2025-02-24T15:11:12.942" v="13849" actId="1076"/>
          <ac:spMkLst>
            <pc:docMk/>
            <pc:sldMk cId="3728954419" sldId="280"/>
            <ac:spMk id="3" creationId="{C93E3C14-35D5-BD24-606E-27348F54C686}"/>
          </ac:spMkLst>
        </pc:spChg>
        <pc:spChg chg="add del mod">
          <ac:chgData name="Benjamin Gladwyn" userId="6fd1e58d-e181-481d-b21c-931c26fdfc4b" providerId="ADAL" clId="{8279AB10-7CFF-2544-A21A-3306B27DAB90}" dt="2025-02-24T14:40:32.409" v="13782"/>
          <ac:spMkLst>
            <pc:docMk/>
            <pc:sldMk cId="3728954419" sldId="280"/>
            <ac:spMk id="5" creationId="{0FBD900A-95B4-76B4-CF63-4390C436308A}"/>
          </ac:spMkLst>
        </pc:spChg>
        <pc:spChg chg="add mod">
          <ac:chgData name="Benjamin Gladwyn" userId="6fd1e58d-e181-481d-b21c-931c26fdfc4b" providerId="ADAL" clId="{8279AB10-7CFF-2544-A21A-3306B27DAB90}" dt="2025-02-24T14:40:36.560" v="13783"/>
          <ac:spMkLst>
            <pc:docMk/>
            <pc:sldMk cId="3728954419" sldId="280"/>
            <ac:spMk id="9" creationId="{884844F1-A7DC-085C-2703-6771AF98AA4F}"/>
          </ac:spMkLst>
        </pc:spChg>
        <pc:spChg chg="mod">
          <ac:chgData name="Benjamin Gladwyn" userId="6fd1e58d-e181-481d-b21c-931c26fdfc4b" providerId="ADAL" clId="{8279AB10-7CFF-2544-A21A-3306B27DAB90}" dt="2025-02-21T12:08:14.205" v="11389" actId="1076"/>
          <ac:spMkLst>
            <pc:docMk/>
            <pc:sldMk cId="3728954419" sldId="280"/>
            <ac:spMk id="11" creationId="{08848994-EF17-1A50-B58B-1805985B8483}"/>
          </ac:spMkLst>
        </pc:spChg>
        <pc:cxnChg chg="mod">
          <ac:chgData name="Benjamin Gladwyn" userId="6fd1e58d-e181-481d-b21c-931c26fdfc4b" providerId="ADAL" clId="{8279AB10-7CFF-2544-A21A-3306B27DAB90}" dt="2025-02-21T12:08:11.963" v="11388" actId="14100"/>
          <ac:cxnSpMkLst>
            <pc:docMk/>
            <pc:sldMk cId="3728954419" sldId="280"/>
            <ac:cxnSpMk id="17" creationId="{A557204E-0BB4-B9AB-A670-0CBCDBFE31EF}"/>
          </ac:cxnSpMkLst>
        </pc:cxnChg>
      </pc:sldChg>
      <pc:sldChg chg="addSp delSp modSp add mod ord delAnim modAnim modNotesTx">
        <pc:chgData name="Benjamin Gladwyn" userId="6fd1e58d-e181-481d-b21c-931c26fdfc4b" providerId="ADAL" clId="{8279AB10-7CFF-2544-A21A-3306B27DAB90}" dt="2025-02-24T16:36:56.701" v="13937" actId="14100"/>
        <pc:sldMkLst>
          <pc:docMk/>
          <pc:sldMk cId="1249259443" sldId="281"/>
        </pc:sldMkLst>
        <pc:spChg chg="mod">
          <ac:chgData name="Benjamin Gladwyn" userId="6fd1e58d-e181-481d-b21c-931c26fdfc4b" providerId="ADAL" clId="{8279AB10-7CFF-2544-A21A-3306B27DAB90}" dt="2025-02-21T11:55:28.016" v="10944" actId="20577"/>
          <ac:spMkLst>
            <pc:docMk/>
            <pc:sldMk cId="1249259443" sldId="281"/>
            <ac:spMk id="2" creationId="{7415F249-AF13-175A-E675-91B771A32951}"/>
          </ac:spMkLst>
        </pc:spChg>
        <pc:spChg chg="add del mod">
          <ac:chgData name="Benjamin Gladwyn" userId="6fd1e58d-e181-481d-b21c-931c26fdfc4b" providerId="ADAL" clId="{8279AB10-7CFF-2544-A21A-3306B27DAB90}" dt="2025-02-24T14:40:32.409" v="13782"/>
          <ac:spMkLst>
            <pc:docMk/>
            <pc:sldMk cId="1249259443" sldId="281"/>
            <ac:spMk id="4" creationId="{033546F8-1895-4008-7CB6-D71CACAFAA90}"/>
          </ac:spMkLst>
        </pc:spChg>
        <pc:spChg chg="add mod">
          <ac:chgData name="Benjamin Gladwyn" userId="6fd1e58d-e181-481d-b21c-931c26fdfc4b" providerId="ADAL" clId="{8279AB10-7CFF-2544-A21A-3306B27DAB90}" dt="2025-02-21T11:58:58.729" v="11034" actId="1076"/>
          <ac:spMkLst>
            <pc:docMk/>
            <pc:sldMk cId="1249259443" sldId="281"/>
            <ac:spMk id="5" creationId="{5671ED03-79E3-4ED6-9F57-A2C69BE45DC2}"/>
          </ac:spMkLst>
        </pc:spChg>
        <pc:spChg chg="add mod">
          <ac:chgData name="Benjamin Gladwyn" userId="6fd1e58d-e181-481d-b21c-931c26fdfc4b" providerId="ADAL" clId="{8279AB10-7CFF-2544-A21A-3306B27DAB90}" dt="2025-02-24T14:40:36.560" v="13783"/>
          <ac:spMkLst>
            <pc:docMk/>
            <pc:sldMk cId="1249259443" sldId="281"/>
            <ac:spMk id="6" creationId="{9E74A8A2-AF68-C354-9BFA-F13125779B8A}"/>
          </ac:spMkLst>
        </pc:spChg>
        <pc:spChg chg="add mod">
          <ac:chgData name="Benjamin Gladwyn" userId="6fd1e58d-e181-481d-b21c-931c26fdfc4b" providerId="ADAL" clId="{8279AB10-7CFF-2544-A21A-3306B27DAB90}" dt="2025-02-21T11:59:01.103" v="11036" actId="1076"/>
          <ac:spMkLst>
            <pc:docMk/>
            <pc:sldMk cId="1249259443" sldId="281"/>
            <ac:spMk id="7" creationId="{7D234AC8-050C-E0FA-E0D2-1AEF339D3099}"/>
          </ac:spMkLst>
        </pc:spChg>
        <pc:spChg chg="add del mod">
          <ac:chgData name="Benjamin Gladwyn" userId="6fd1e58d-e181-481d-b21c-931c26fdfc4b" providerId="ADAL" clId="{8279AB10-7CFF-2544-A21A-3306B27DAB90}" dt="2025-02-24T16:28:44.710" v="13860" actId="478"/>
          <ac:spMkLst>
            <pc:docMk/>
            <pc:sldMk cId="1249259443" sldId="281"/>
            <ac:spMk id="8" creationId="{05E2D59F-7338-C904-267A-CBFB6C43A40B}"/>
          </ac:spMkLst>
        </pc:spChg>
        <pc:spChg chg="add mod">
          <ac:chgData name="Benjamin Gladwyn" userId="6fd1e58d-e181-481d-b21c-931c26fdfc4b" providerId="ADAL" clId="{8279AB10-7CFF-2544-A21A-3306B27DAB90}" dt="2025-02-21T12:06:46.098" v="11337" actId="20577"/>
          <ac:spMkLst>
            <pc:docMk/>
            <pc:sldMk cId="1249259443" sldId="281"/>
            <ac:spMk id="10" creationId="{0F1FE3DB-1173-0C08-3F2F-DA1701C867DC}"/>
          </ac:spMkLst>
        </pc:spChg>
        <pc:spChg chg="add del mod">
          <ac:chgData name="Benjamin Gladwyn" userId="6fd1e58d-e181-481d-b21c-931c26fdfc4b" providerId="ADAL" clId="{8279AB10-7CFF-2544-A21A-3306B27DAB90}" dt="2025-02-24T16:28:43.176" v="13859" actId="478"/>
          <ac:spMkLst>
            <pc:docMk/>
            <pc:sldMk cId="1249259443" sldId="281"/>
            <ac:spMk id="11" creationId="{C4C3FAD1-2166-5C2F-0018-3C2E69EA6B89}"/>
          </ac:spMkLst>
        </pc:spChg>
        <pc:spChg chg="add del mod">
          <ac:chgData name="Benjamin Gladwyn" userId="6fd1e58d-e181-481d-b21c-931c26fdfc4b" providerId="ADAL" clId="{8279AB10-7CFF-2544-A21A-3306B27DAB90}" dt="2025-02-24T16:29:56.839" v="13877" actId="478"/>
          <ac:spMkLst>
            <pc:docMk/>
            <pc:sldMk cId="1249259443" sldId="281"/>
            <ac:spMk id="12" creationId="{3D544C6D-FB86-E164-123D-269D6DAFDBB4}"/>
          </ac:spMkLst>
        </pc:spChg>
        <pc:spChg chg="add del mod">
          <ac:chgData name="Benjamin Gladwyn" userId="6fd1e58d-e181-481d-b21c-931c26fdfc4b" providerId="ADAL" clId="{8279AB10-7CFF-2544-A21A-3306B27DAB90}" dt="2025-02-24T16:29:58.445" v="13878" actId="478"/>
          <ac:spMkLst>
            <pc:docMk/>
            <pc:sldMk cId="1249259443" sldId="281"/>
            <ac:spMk id="13" creationId="{89F972A7-5DEE-ECD9-0B02-EB5E754DBE82}"/>
          </ac:spMkLst>
        </pc:spChg>
        <pc:spChg chg="mod">
          <ac:chgData name="Benjamin Gladwyn" userId="6fd1e58d-e181-481d-b21c-931c26fdfc4b" providerId="ADAL" clId="{8279AB10-7CFF-2544-A21A-3306B27DAB90}" dt="2025-02-21T11:58:24.358" v="11023" actId="207"/>
          <ac:spMkLst>
            <pc:docMk/>
            <pc:sldMk cId="1249259443" sldId="281"/>
            <ac:spMk id="20" creationId="{8A007EDE-F823-BB64-4BE3-A01444B1F7E1}"/>
          </ac:spMkLst>
        </pc:spChg>
        <pc:picChg chg="add mod">
          <ac:chgData name="Benjamin Gladwyn" userId="6fd1e58d-e181-481d-b21c-931c26fdfc4b" providerId="ADAL" clId="{8279AB10-7CFF-2544-A21A-3306B27DAB90}" dt="2025-02-21T11:58:44.694" v="11029" actId="1076"/>
          <ac:picMkLst>
            <pc:docMk/>
            <pc:sldMk cId="1249259443" sldId="281"/>
            <ac:picMk id="3" creationId="{5313A3AC-39EA-B60E-4D11-945B7658489F}"/>
          </ac:picMkLst>
        </pc:picChg>
        <pc:picChg chg="add mod">
          <ac:chgData name="Benjamin Gladwyn" userId="6fd1e58d-e181-481d-b21c-931c26fdfc4b" providerId="ADAL" clId="{8279AB10-7CFF-2544-A21A-3306B27DAB90}" dt="2025-02-21T12:01:17.427" v="11054" actId="1076"/>
          <ac:picMkLst>
            <pc:docMk/>
            <pc:sldMk cId="1249259443" sldId="281"/>
            <ac:picMk id="9" creationId="{18F54B6B-62E8-7B10-C05E-25E1CBDE9EBE}"/>
          </ac:picMkLst>
        </pc:picChg>
        <pc:cxnChg chg="add mod">
          <ac:chgData name="Benjamin Gladwyn" userId="6fd1e58d-e181-481d-b21c-931c26fdfc4b" providerId="ADAL" clId="{8279AB10-7CFF-2544-A21A-3306B27DAB90}" dt="2025-02-24T16:30:12.110" v="13881" actId="14100"/>
          <ac:cxnSpMkLst>
            <pc:docMk/>
            <pc:sldMk cId="1249259443" sldId="281"/>
            <ac:cxnSpMk id="14" creationId="{71BB523F-B546-4BC5-C76D-98B6728890E3}"/>
          </ac:cxnSpMkLst>
        </pc:cxnChg>
        <pc:cxnChg chg="add mod">
          <ac:chgData name="Benjamin Gladwyn" userId="6fd1e58d-e181-481d-b21c-931c26fdfc4b" providerId="ADAL" clId="{8279AB10-7CFF-2544-A21A-3306B27DAB90}" dt="2025-02-24T16:30:31.918" v="13888" actId="14100"/>
          <ac:cxnSpMkLst>
            <pc:docMk/>
            <pc:sldMk cId="1249259443" sldId="281"/>
            <ac:cxnSpMk id="16" creationId="{EBE4FA89-528C-07C7-E684-08596C5FDCE0}"/>
          </ac:cxnSpMkLst>
        </pc:cxnChg>
        <pc:cxnChg chg="add mod">
          <ac:chgData name="Benjamin Gladwyn" userId="6fd1e58d-e181-481d-b21c-931c26fdfc4b" providerId="ADAL" clId="{8279AB10-7CFF-2544-A21A-3306B27DAB90}" dt="2025-02-24T16:36:52.183" v="13935" actId="14100"/>
          <ac:cxnSpMkLst>
            <pc:docMk/>
            <pc:sldMk cId="1249259443" sldId="281"/>
            <ac:cxnSpMk id="18" creationId="{9EDB4D40-F1C1-6FC6-B105-F619829D563D}"/>
          </ac:cxnSpMkLst>
        </pc:cxnChg>
        <pc:cxnChg chg="add mod">
          <ac:chgData name="Benjamin Gladwyn" userId="6fd1e58d-e181-481d-b21c-931c26fdfc4b" providerId="ADAL" clId="{8279AB10-7CFF-2544-A21A-3306B27DAB90}" dt="2025-02-24T16:33:52.935" v="13907" actId="14100"/>
          <ac:cxnSpMkLst>
            <pc:docMk/>
            <pc:sldMk cId="1249259443" sldId="281"/>
            <ac:cxnSpMk id="23" creationId="{CF354394-2E7C-26EA-2A1C-F7EE3646AC3F}"/>
          </ac:cxnSpMkLst>
        </pc:cxnChg>
        <pc:cxnChg chg="add mod">
          <ac:chgData name="Benjamin Gladwyn" userId="6fd1e58d-e181-481d-b21c-931c26fdfc4b" providerId="ADAL" clId="{8279AB10-7CFF-2544-A21A-3306B27DAB90}" dt="2025-02-24T16:34:00.289" v="13908" actId="14100"/>
          <ac:cxnSpMkLst>
            <pc:docMk/>
            <pc:sldMk cId="1249259443" sldId="281"/>
            <ac:cxnSpMk id="25" creationId="{B8855BA3-0A19-6AF5-4C4E-4F24201545AE}"/>
          </ac:cxnSpMkLst>
        </pc:cxnChg>
        <pc:cxnChg chg="add mod">
          <ac:chgData name="Benjamin Gladwyn" userId="6fd1e58d-e181-481d-b21c-931c26fdfc4b" providerId="ADAL" clId="{8279AB10-7CFF-2544-A21A-3306B27DAB90}" dt="2025-02-24T16:33:46.035" v="13905" actId="14100"/>
          <ac:cxnSpMkLst>
            <pc:docMk/>
            <pc:sldMk cId="1249259443" sldId="281"/>
            <ac:cxnSpMk id="27" creationId="{33D515C9-4753-15FD-DCDF-0B8239C9C6E5}"/>
          </ac:cxnSpMkLst>
        </pc:cxnChg>
        <pc:cxnChg chg="add mod">
          <ac:chgData name="Benjamin Gladwyn" userId="6fd1e58d-e181-481d-b21c-931c26fdfc4b" providerId="ADAL" clId="{8279AB10-7CFF-2544-A21A-3306B27DAB90}" dt="2025-02-24T16:36:44.850" v="13934" actId="14100"/>
          <ac:cxnSpMkLst>
            <pc:docMk/>
            <pc:sldMk cId="1249259443" sldId="281"/>
            <ac:cxnSpMk id="31" creationId="{59E2D532-5326-C40D-3CF2-EB58A12028AE}"/>
          </ac:cxnSpMkLst>
        </pc:cxnChg>
        <pc:cxnChg chg="add mod">
          <ac:chgData name="Benjamin Gladwyn" userId="6fd1e58d-e181-481d-b21c-931c26fdfc4b" providerId="ADAL" clId="{8279AB10-7CFF-2544-A21A-3306B27DAB90}" dt="2025-02-24T16:36:54.813" v="13936" actId="14100"/>
          <ac:cxnSpMkLst>
            <pc:docMk/>
            <pc:sldMk cId="1249259443" sldId="281"/>
            <ac:cxnSpMk id="37" creationId="{6F0593AE-E8E5-4884-2F33-DBF6F421B125}"/>
          </ac:cxnSpMkLst>
        </pc:cxnChg>
        <pc:cxnChg chg="add mod">
          <ac:chgData name="Benjamin Gladwyn" userId="6fd1e58d-e181-481d-b21c-931c26fdfc4b" providerId="ADAL" clId="{8279AB10-7CFF-2544-A21A-3306B27DAB90}" dt="2025-02-24T16:36:56.701" v="13937" actId="14100"/>
          <ac:cxnSpMkLst>
            <pc:docMk/>
            <pc:sldMk cId="1249259443" sldId="281"/>
            <ac:cxnSpMk id="40" creationId="{EBF2C6B4-F478-3672-B18D-D671E5E025EF}"/>
          </ac:cxnSpMkLst>
        </pc:cxnChg>
      </pc:sldChg>
      <pc:sldChg chg="addSp delSp modSp add mod modAnim modNotesTx">
        <pc:chgData name="Benjamin Gladwyn" userId="6fd1e58d-e181-481d-b21c-931c26fdfc4b" providerId="ADAL" clId="{8279AB10-7CFF-2544-A21A-3306B27DAB90}" dt="2025-02-24T14:40:36.560" v="13783"/>
        <pc:sldMkLst>
          <pc:docMk/>
          <pc:sldMk cId="1236956088" sldId="282"/>
        </pc:sldMkLst>
        <pc:spChg chg="mod">
          <ac:chgData name="Benjamin Gladwyn" userId="6fd1e58d-e181-481d-b21c-931c26fdfc4b" providerId="ADAL" clId="{8279AB10-7CFF-2544-A21A-3306B27DAB90}" dt="2025-02-21T12:16:55.110" v="11962" actId="20577"/>
          <ac:spMkLst>
            <pc:docMk/>
            <pc:sldMk cId="1236956088" sldId="282"/>
            <ac:spMk id="2" creationId="{F657B161-F359-DB6F-DC96-B00BBF303D13}"/>
          </ac:spMkLst>
        </pc:spChg>
        <pc:spChg chg="add del mod">
          <ac:chgData name="Benjamin Gladwyn" userId="6fd1e58d-e181-481d-b21c-931c26fdfc4b" providerId="ADAL" clId="{8279AB10-7CFF-2544-A21A-3306B27DAB90}" dt="2025-02-24T14:40:32.409" v="13782"/>
          <ac:spMkLst>
            <pc:docMk/>
            <pc:sldMk cId="1236956088" sldId="282"/>
            <ac:spMk id="3" creationId="{F7647838-BDDF-B388-0668-A75964766F88}"/>
          </ac:spMkLst>
        </pc:spChg>
        <pc:spChg chg="add mod">
          <ac:chgData name="Benjamin Gladwyn" userId="6fd1e58d-e181-481d-b21c-931c26fdfc4b" providerId="ADAL" clId="{8279AB10-7CFF-2544-A21A-3306B27DAB90}" dt="2025-02-24T14:40:36.560" v="13783"/>
          <ac:spMkLst>
            <pc:docMk/>
            <pc:sldMk cId="1236956088" sldId="282"/>
            <ac:spMk id="4" creationId="{DEF94E4D-5C69-760B-70FA-EAADF0D8AF2B}"/>
          </ac:spMkLst>
        </pc:spChg>
        <pc:spChg chg="mod">
          <ac:chgData name="Benjamin Gladwyn" userId="6fd1e58d-e181-481d-b21c-931c26fdfc4b" providerId="ADAL" clId="{8279AB10-7CFF-2544-A21A-3306B27DAB90}" dt="2025-02-21T12:39:15.286" v="12843" actId="1076"/>
          <ac:spMkLst>
            <pc:docMk/>
            <pc:sldMk cId="1236956088" sldId="282"/>
            <ac:spMk id="5" creationId="{23AF9087-BD90-103B-278B-C4C8699F4FDF}"/>
          </ac:spMkLst>
        </pc:spChg>
        <pc:spChg chg="mod">
          <ac:chgData name="Benjamin Gladwyn" userId="6fd1e58d-e181-481d-b21c-931c26fdfc4b" providerId="ADAL" clId="{8279AB10-7CFF-2544-A21A-3306B27DAB90}" dt="2025-02-21T12:39:15.286" v="12843" actId="1076"/>
          <ac:spMkLst>
            <pc:docMk/>
            <pc:sldMk cId="1236956088" sldId="282"/>
            <ac:spMk id="7" creationId="{EA6DEE78-7EEE-04DD-C4EF-55BD6AD1F71C}"/>
          </ac:spMkLst>
        </pc:spChg>
        <pc:spChg chg="add mod">
          <ac:chgData name="Benjamin Gladwyn" userId="6fd1e58d-e181-481d-b21c-931c26fdfc4b" providerId="ADAL" clId="{8279AB10-7CFF-2544-A21A-3306B27DAB90}" dt="2025-02-21T12:39:15.286" v="12843" actId="1076"/>
          <ac:spMkLst>
            <pc:docMk/>
            <pc:sldMk cId="1236956088" sldId="282"/>
            <ac:spMk id="11" creationId="{811093DA-7EF7-D4EA-E42D-FF2DC3424554}"/>
          </ac:spMkLst>
        </pc:spChg>
        <pc:spChg chg="mod">
          <ac:chgData name="Benjamin Gladwyn" userId="6fd1e58d-e181-481d-b21c-931c26fdfc4b" providerId="ADAL" clId="{8279AB10-7CFF-2544-A21A-3306B27DAB90}" dt="2025-02-21T12:39:38.691" v="12852" actId="403"/>
          <ac:spMkLst>
            <pc:docMk/>
            <pc:sldMk cId="1236956088" sldId="282"/>
            <ac:spMk id="20" creationId="{521F63FD-A38F-AE6C-6731-96DC720B90CA}"/>
          </ac:spMkLst>
        </pc:spChg>
        <pc:spChg chg="add mod">
          <ac:chgData name="Benjamin Gladwyn" userId="6fd1e58d-e181-481d-b21c-931c26fdfc4b" providerId="ADAL" clId="{8279AB10-7CFF-2544-A21A-3306B27DAB90}" dt="2025-02-21T12:47:10.858" v="13019" actId="20577"/>
          <ac:spMkLst>
            <pc:docMk/>
            <pc:sldMk cId="1236956088" sldId="282"/>
            <ac:spMk id="23" creationId="{F5416CDB-2D01-7D23-6D2E-731597D4495C}"/>
          </ac:spMkLst>
        </pc:spChg>
        <pc:picChg chg="add mod">
          <ac:chgData name="Benjamin Gladwyn" userId="6fd1e58d-e181-481d-b21c-931c26fdfc4b" providerId="ADAL" clId="{8279AB10-7CFF-2544-A21A-3306B27DAB90}" dt="2025-02-21T12:39:15.286" v="12843" actId="1076"/>
          <ac:picMkLst>
            <pc:docMk/>
            <pc:sldMk cId="1236956088" sldId="282"/>
            <ac:picMk id="8" creationId="{583FC38F-BE68-0057-A4DC-98EF3C215A41}"/>
          </ac:picMkLst>
        </pc:picChg>
        <pc:cxnChg chg="add mod">
          <ac:chgData name="Benjamin Gladwyn" userId="6fd1e58d-e181-481d-b21c-931c26fdfc4b" providerId="ADAL" clId="{8279AB10-7CFF-2544-A21A-3306B27DAB90}" dt="2025-02-21T12:39:15.286" v="12843" actId="1076"/>
          <ac:cxnSpMkLst>
            <pc:docMk/>
            <pc:sldMk cId="1236956088" sldId="282"/>
            <ac:cxnSpMk id="12" creationId="{E44F1546-7579-9289-EF9B-FDACAD74FA8A}"/>
          </ac:cxnSpMkLst>
        </pc:cxnChg>
        <pc:cxnChg chg="add mod">
          <ac:chgData name="Benjamin Gladwyn" userId="6fd1e58d-e181-481d-b21c-931c26fdfc4b" providerId="ADAL" clId="{8279AB10-7CFF-2544-A21A-3306B27DAB90}" dt="2025-02-21T12:39:15.286" v="12843" actId="1076"/>
          <ac:cxnSpMkLst>
            <pc:docMk/>
            <pc:sldMk cId="1236956088" sldId="282"/>
            <ac:cxnSpMk id="15" creationId="{F6F040C6-5124-C94D-9728-5618329F5D13}"/>
          </ac:cxnSpMkLst>
        </pc:cxnChg>
      </pc:sldChg>
      <pc:sldChg chg="addSp delSp modSp add del mod ord">
        <pc:chgData name="Benjamin Gladwyn" userId="6fd1e58d-e181-481d-b21c-931c26fdfc4b" providerId="ADAL" clId="{8279AB10-7CFF-2544-A21A-3306B27DAB90}" dt="2025-02-24T15:32:40.186" v="13850" actId="2696"/>
        <pc:sldMkLst>
          <pc:docMk/>
          <pc:sldMk cId="3032861649" sldId="283"/>
        </pc:sldMkLst>
        <pc:spChg chg="add del mod">
          <ac:chgData name="Benjamin Gladwyn" userId="6fd1e58d-e181-481d-b21c-931c26fdfc4b" providerId="ADAL" clId="{8279AB10-7CFF-2544-A21A-3306B27DAB90}" dt="2025-02-24T14:40:32.409" v="13782"/>
          <ac:spMkLst>
            <pc:docMk/>
            <pc:sldMk cId="3032861649" sldId="283"/>
            <ac:spMk id="3" creationId="{6EFF9AA3-2A2D-1F4D-DCD9-BE21E3B9DD13}"/>
          </ac:spMkLst>
        </pc:spChg>
        <pc:spChg chg="add mod">
          <ac:chgData name="Benjamin Gladwyn" userId="6fd1e58d-e181-481d-b21c-931c26fdfc4b" providerId="ADAL" clId="{8279AB10-7CFF-2544-A21A-3306B27DAB90}" dt="2025-02-24T14:40:36.560" v="13783"/>
          <ac:spMkLst>
            <pc:docMk/>
            <pc:sldMk cId="3032861649" sldId="283"/>
            <ac:spMk id="4" creationId="{353803C6-F469-9435-BD58-808FED875538}"/>
          </ac:spMkLst>
        </pc:spChg>
      </pc:sldChg>
      <pc:sldChg chg="addSp delSp modSp add mod ord modAnim modNotesTx">
        <pc:chgData name="Benjamin Gladwyn" userId="6fd1e58d-e181-481d-b21c-931c26fdfc4b" providerId="ADAL" clId="{8279AB10-7CFF-2544-A21A-3306B27DAB90}" dt="2025-02-24T15:05:40.422" v="13834" actId="20577"/>
        <pc:sldMkLst>
          <pc:docMk/>
          <pc:sldMk cId="4116419536" sldId="284"/>
        </pc:sldMkLst>
        <pc:spChg chg="mod">
          <ac:chgData name="Benjamin Gladwyn" userId="6fd1e58d-e181-481d-b21c-931c26fdfc4b" providerId="ADAL" clId="{8279AB10-7CFF-2544-A21A-3306B27DAB90}" dt="2025-02-21T12:40:36.234" v="12890" actId="6549"/>
          <ac:spMkLst>
            <pc:docMk/>
            <pc:sldMk cId="4116419536" sldId="284"/>
            <ac:spMk id="2" creationId="{12984901-CDF1-781F-7844-C606A860530A}"/>
          </ac:spMkLst>
        </pc:spChg>
        <pc:spChg chg="add del mod">
          <ac:chgData name="Benjamin Gladwyn" userId="6fd1e58d-e181-481d-b21c-931c26fdfc4b" providerId="ADAL" clId="{8279AB10-7CFF-2544-A21A-3306B27DAB90}" dt="2025-02-24T14:40:32.409" v="13782"/>
          <ac:spMkLst>
            <pc:docMk/>
            <pc:sldMk cId="4116419536" sldId="284"/>
            <ac:spMk id="5" creationId="{0152A1DB-21CC-5089-087B-0BAD41646875}"/>
          </ac:spMkLst>
        </pc:spChg>
        <pc:spChg chg="mod">
          <ac:chgData name="Benjamin Gladwyn" userId="6fd1e58d-e181-481d-b21c-931c26fdfc4b" providerId="ADAL" clId="{8279AB10-7CFF-2544-A21A-3306B27DAB90}" dt="2025-02-21T12:56:40.009" v="13676" actId="20577"/>
          <ac:spMkLst>
            <pc:docMk/>
            <pc:sldMk cId="4116419536" sldId="284"/>
            <ac:spMk id="6" creationId="{94D59A4C-967D-5A67-9C6E-DFEC8CA23961}"/>
          </ac:spMkLst>
        </pc:spChg>
        <pc:spChg chg="add mod">
          <ac:chgData name="Benjamin Gladwyn" userId="6fd1e58d-e181-481d-b21c-931c26fdfc4b" providerId="ADAL" clId="{8279AB10-7CFF-2544-A21A-3306B27DAB90}" dt="2025-02-24T14:40:51.387" v="13785" actId="120"/>
          <ac:spMkLst>
            <pc:docMk/>
            <pc:sldMk cId="4116419536" sldId="284"/>
            <ac:spMk id="7" creationId="{BA92835F-45A3-62FA-2094-19E2F454F5E9}"/>
          </ac:spMkLst>
        </pc:spChg>
        <pc:spChg chg="add mod">
          <ac:chgData name="Benjamin Gladwyn" userId="6fd1e58d-e181-481d-b21c-931c26fdfc4b" providerId="ADAL" clId="{8279AB10-7CFF-2544-A21A-3306B27DAB90}" dt="2025-02-21T12:43:58.058" v="12917" actId="20577"/>
          <ac:spMkLst>
            <pc:docMk/>
            <pc:sldMk cId="4116419536" sldId="284"/>
            <ac:spMk id="10" creationId="{DDBA6200-AC6F-8BFE-6433-20C5E98DE43C}"/>
          </ac:spMkLst>
        </pc:spChg>
        <pc:spChg chg="add mod">
          <ac:chgData name="Benjamin Gladwyn" userId="6fd1e58d-e181-481d-b21c-931c26fdfc4b" providerId="ADAL" clId="{8279AB10-7CFF-2544-A21A-3306B27DAB90}" dt="2025-02-21T12:48:39.902" v="13202" actId="1076"/>
          <ac:spMkLst>
            <pc:docMk/>
            <pc:sldMk cId="4116419536" sldId="284"/>
            <ac:spMk id="12" creationId="{FA0B1027-7F71-8374-9BBB-4944EF326144}"/>
          </ac:spMkLst>
        </pc:spChg>
        <pc:spChg chg="add mod">
          <ac:chgData name="Benjamin Gladwyn" userId="6fd1e58d-e181-481d-b21c-931c26fdfc4b" providerId="ADAL" clId="{8279AB10-7CFF-2544-A21A-3306B27DAB90}" dt="2025-02-21T12:52:44.255" v="13418" actId="1076"/>
          <ac:spMkLst>
            <pc:docMk/>
            <pc:sldMk cId="4116419536" sldId="284"/>
            <ac:spMk id="14" creationId="{E7075005-D577-4B63-F8E8-BD9B750F477A}"/>
          </ac:spMkLst>
        </pc:spChg>
        <pc:picChg chg="add mod">
          <ac:chgData name="Benjamin Gladwyn" userId="6fd1e58d-e181-481d-b21c-931c26fdfc4b" providerId="ADAL" clId="{8279AB10-7CFF-2544-A21A-3306B27DAB90}" dt="2025-02-24T14:21:45.628" v="13764" actId="1076"/>
          <ac:picMkLst>
            <pc:docMk/>
            <pc:sldMk cId="4116419536" sldId="284"/>
            <ac:picMk id="3" creationId="{3CEF22F6-6932-090F-14D9-30954F5CA1B6}"/>
          </ac:picMkLst>
        </pc:picChg>
        <pc:picChg chg="add mod">
          <ac:chgData name="Benjamin Gladwyn" userId="6fd1e58d-e181-481d-b21c-931c26fdfc4b" providerId="ADAL" clId="{8279AB10-7CFF-2544-A21A-3306B27DAB90}" dt="2025-02-24T14:21:38.646" v="13760" actId="1076"/>
          <ac:picMkLst>
            <pc:docMk/>
            <pc:sldMk cId="4116419536" sldId="284"/>
            <ac:picMk id="4" creationId="{E708A639-A2E6-CFDE-A133-211BA0B4D9AC}"/>
          </ac:picMkLst>
        </pc:picChg>
        <pc:picChg chg="add mod">
          <ac:chgData name="Benjamin Gladwyn" userId="6fd1e58d-e181-481d-b21c-931c26fdfc4b" providerId="ADAL" clId="{8279AB10-7CFF-2544-A21A-3306B27DAB90}" dt="2025-02-21T12:56:32.117" v="13673" actId="1076"/>
          <ac:picMkLst>
            <pc:docMk/>
            <pc:sldMk cId="4116419536" sldId="284"/>
            <ac:picMk id="19" creationId="{61DEE629-B864-2EFF-8C0A-725C3362DF56}"/>
          </ac:picMkLst>
        </pc:picChg>
      </pc:sldChg>
      <pc:sldMasterChg chg="modSldLayout">
        <pc:chgData name="Benjamin Gladwyn" userId="6fd1e58d-e181-481d-b21c-931c26fdfc4b" providerId="ADAL" clId="{8279AB10-7CFF-2544-A21A-3306B27DAB90}" dt="2025-02-24T14:40:10.321" v="13781" actId="1076"/>
        <pc:sldMasterMkLst>
          <pc:docMk/>
          <pc:sldMasterMk cId="3918629973" sldId="2147483762"/>
        </pc:sldMasterMkLst>
        <pc:sldLayoutChg chg="modSp mod">
          <pc:chgData name="Benjamin Gladwyn" userId="6fd1e58d-e181-481d-b21c-931c26fdfc4b" providerId="ADAL" clId="{8279AB10-7CFF-2544-A21A-3306B27DAB90}" dt="2025-02-24T14:40:10.321" v="13781" actId="1076"/>
          <pc:sldLayoutMkLst>
            <pc:docMk/>
            <pc:sldMasterMk cId="3918629973" sldId="2147483762"/>
            <pc:sldLayoutMk cId="3903261157" sldId="2147483763"/>
          </pc:sldLayoutMkLst>
          <pc:spChg chg="mod">
            <ac:chgData name="Benjamin Gladwyn" userId="6fd1e58d-e181-481d-b21c-931c26fdfc4b" providerId="ADAL" clId="{8279AB10-7CFF-2544-A21A-3306B27DAB90}" dt="2025-02-24T14:40:10.321" v="13781" actId="1076"/>
            <ac:spMkLst>
              <pc:docMk/>
              <pc:sldMasterMk cId="3918629973" sldId="2147483762"/>
              <pc:sldLayoutMk cId="3903261157" sldId="2147483763"/>
              <ac:spMk id="6"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EF5B71-763E-CF43-B0F3-4AF6C07CD185}" type="datetimeFigureOut">
              <a:rPr lang="en-US" smtClean="0"/>
              <a:t>2/24/25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1189A-B158-3F40-8E71-83D1101324BA}" type="slidenum">
              <a:rPr lang="en-US" smtClean="0"/>
              <a:t>‹#›</a:t>
            </a:fld>
            <a:endParaRPr lang="en-US"/>
          </a:p>
        </p:txBody>
      </p:sp>
    </p:spTree>
    <p:extLst>
      <p:ext uri="{BB962C8B-B14F-4D97-AF65-F5344CB8AC3E}">
        <p14:creationId xmlns:p14="http://schemas.microsoft.com/office/powerpoint/2010/main" val="89898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Old data</a:t>
            </a:r>
            <a:br>
              <a:rPr lang="en-US" u="none" dirty="0"/>
            </a:br>
            <a:r>
              <a:rPr lang="en-US" dirty="0"/>
              <a:t>Signal regions in red boxes and data events are black points = 20 events, so 10 expected SM and 10 expected background. ~3 sigma</a:t>
            </a:r>
          </a:p>
          <a:p>
            <a:r>
              <a:rPr lang="en-US" dirty="0"/>
              <a:t>How do we improve?</a:t>
            </a:r>
          </a:p>
          <a:p>
            <a:pPr lvl="1"/>
            <a:r>
              <a:rPr lang="en-US" dirty="0"/>
              <a:t>Tight cuts reject backgrounds but also reduce signal efficiency</a:t>
            </a:r>
          </a:p>
          <a:p>
            <a:pPr lvl="1"/>
            <a:r>
              <a:rPr lang="en-US" dirty="0"/>
              <a:t>Technique works but need new tools to control background.</a:t>
            </a:r>
          </a:p>
          <a:p>
            <a:r>
              <a:rPr lang="en-US" dirty="0"/>
              <a:t>Largest background is upstream = decays up stream of the fiducial volume. Second is pi^+ and pi^0</a:t>
            </a:r>
          </a:p>
          <a:p>
            <a:r>
              <a:rPr lang="en-US" dirty="0"/>
              <a:t>Upstream background – K-&gt;pi which gets through after KTAG and is scattered by STRAW, this gives a fake vertex. New scintillator tiles after the selection detect the photons from the pi^0 decay and veto that K^+ so 3x better rejection. (Veto counter)</a:t>
            </a:r>
          </a:p>
          <a:p>
            <a:br>
              <a:rPr lang="en-US" u="none" dirty="0"/>
            </a:br>
            <a:br>
              <a:rPr lang="en-US" u="sng" dirty="0"/>
            </a:br>
            <a:r>
              <a:rPr lang="en-US" u="sng" dirty="0"/>
              <a:t>Upgrades</a:t>
            </a:r>
            <a:br>
              <a:rPr lang="en-US" dirty="0"/>
            </a:br>
            <a:r>
              <a:rPr lang="en-US" dirty="0"/>
              <a:t>Add a 4</a:t>
            </a:r>
            <a:r>
              <a:rPr lang="en-US" baseline="30000" dirty="0"/>
              <a:t>th</a:t>
            </a:r>
            <a:r>
              <a:rPr lang="en-US" dirty="0"/>
              <a:t> station to GTK station improves efficiency and reduce pileup.</a:t>
            </a:r>
          </a:p>
          <a:p>
            <a:endParaRPr lang="en-US" dirty="0"/>
          </a:p>
          <a:p>
            <a:r>
              <a:rPr lang="en-US" dirty="0"/>
              <a:t>K+-&gt;pi^+ pi^0 .pi^0-&gt;gamma gamma. The gamma hits the RICH flange and creates a shower. HASC2 detector introduced to measure the shower and veto the electrons.</a:t>
            </a:r>
          </a:p>
          <a:p>
            <a:r>
              <a:rPr lang="en-US" dirty="0"/>
              <a:t>Intensity increases from 400-600MHz to improve statistics. Dead times reduced signal efficiency from this.</a:t>
            </a:r>
          </a:p>
          <a:p>
            <a:endParaRPr lang="en-US" u="sng" dirty="0"/>
          </a:p>
          <a:p>
            <a:r>
              <a:rPr lang="en-US" u="sng" dirty="0"/>
              <a:t>Analysis of new data</a:t>
            </a:r>
            <a:br>
              <a:rPr lang="en-US" dirty="0"/>
            </a:br>
            <a:r>
              <a:rPr lang="en-US" dirty="0"/>
              <a:t>3 triggers in analysis. Minimum bias, normalization and signal.</a:t>
            </a:r>
          </a:p>
          <a:p>
            <a:r>
              <a:rPr lang="en-US" dirty="0"/>
              <a:t>You have to detect a single downstream particle. </a:t>
            </a:r>
          </a:p>
          <a:p>
            <a:r>
              <a:rPr lang="en-US" dirty="0"/>
              <a:t>Signal sensitivity – find effective number of K+ decays &amp; use it as an input to the single event sensitivity. This allows us to calculate the expected SM events using the SM branching ratio. (but objective is to measure the BR so this is for comparison with the past data)</a:t>
            </a:r>
          </a:p>
          <a:p>
            <a:r>
              <a:rPr lang="en-US" dirty="0"/>
              <a:t>Random veto – 1-RV = prob of rejecting signal event due to additional activity (at high intensity you are more likely to reject due to other efficiencies in the detector, not related to track momentum)</a:t>
            </a:r>
          </a:p>
          <a:p>
            <a:endParaRPr lang="en-US" dirty="0"/>
          </a:p>
          <a:p>
            <a:r>
              <a:rPr lang="en-US" u="sng" dirty="0"/>
              <a:t>Backgrounds</a:t>
            </a:r>
          </a:p>
          <a:p>
            <a:r>
              <a:rPr lang="en-US" dirty="0"/>
              <a:t>Backgrounds from kinematic misconstruction of the missing mass parameter. Need a control sample to evaluate how likely this is (use K+ to pi+pi0 to find this)</a:t>
            </a:r>
          </a:p>
          <a:p>
            <a:r>
              <a:rPr lang="en-US" dirty="0"/>
              <a:t>Radiative decays can start to look like a pion if the muon and the photon overlap. </a:t>
            </a:r>
          </a:p>
          <a:p>
            <a:r>
              <a:rPr lang="en-US" dirty="0"/>
              <a:t>^ All data driven estimates so far</a:t>
            </a:r>
          </a:p>
          <a:p>
            <a:endParaRPr lang="en-US" dirty="0"/>
          </a:p>
          <a:p>
            <a:r>
              <a:rPr lang="en-US" dirty="0"/>
              <a:t>A few other backgrounds that we don’t have data for. We use simulated decays and get about 0.9 simulated background events. </a:t>
            </a:r>
          </a:p>
          <a:p>
            <a:br>
              <a:rPr lang="en-US" u="sng" dirty="0"/>
            </a:br>
            <a:r>
              <a:rPr lang="en-US" u="sng" dirty="0"/>
              <a:t>Upstream background &amp; validation</a:t>
            </a:r>
            <a:br>
              <a:rPr lang="en-US" u="sng" dirty="0"/>
            </a:br>
            <a:r>
              <a:rPr lang="en-US" dirty="0"/>
              <a:t>Fully data driven. Calculation strategy uses upstream reference sample. We get 7.4+-2.1,1.8</a:t>
            </a:r>
          </a:p>
          <a:p>
            <a:r>
              <a:rPr lang="en-US" dirty="0"/>
              <a:t>You need to validate this because it is such a large background.</a:t>
            </a:r>
          </a:p>
          <a:p>
            <a:r>
              <a:rPr lang="en-US" dirty="0"/>
              <a:t>Use 10 samples, and change the mutually independent selection criteria to see how the upstream sample acceptance changes as we change these criteria.</a:t>
            </a:r>
          </a:p>
          <a:p>
            <a:endParaRPr lang="en-US" dirty="0"/>
          </a:p>
          <a:p>
            <a:r>
              <a:rPr lang="en-US" u="sng" dirty="0"/>
              <a:t>Signal </a:t>
            </a:r>
            <a:r>
              <a:rPr lang="en-US" u="sng" dirty="0" err="1"/>
              <a:t>sensiticty</a:t>
            </a:r>
            <a:r>
              <a:rPr lang="en-US" u="sng" dirty="0"/>
              <a:t> results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10^-12 in single event sensitivity. 3.5% error.</a:t>
            </a:r>
          </a:p>
          <a:p>
            <a:endParaRPr lang="en-US" u="none" dirty="0"/>
          </a:p>
          <a:p>
            <a:endParaRPr lang="en-US" dirty="0"/>
          </a:p>
        </p:txBody>
      </p:sp>
      <p:sp>
        <p:nvSpPr>
          <p:cNvPr id="4" name="Slide Number Placeholder 3"/>
          <p:cNvSpPr>
            <a:spLocks noGrp="1"/>
          </p:cNvSpPr>
          <p:nvPr>
            <p:ph type="sldNum" sz="quarter" idx="5"/>
          </p:nvPr>
        </p:nvSpPr>
        <p:spPr/>
        <p:txBody>
          <a:bodyPr/>
          <a:lstStyle/>
          <a:p>
            <a:fld id="{90D1189A-B158-3F40-8E71-83D1101324BA}" type="slidenum">
              <a:rPr lang="en-US" smtClean="0"/>
              <a:t>1</a:t>
            </a:fld>
            <a:endParaRPr lang="en-US"/>
          </a:p>
        </p:txBody>
      </p:sp>
    </p:spTree>
    <p:extLst>
      <p:ext uri="{BB962C8B-B14F-4D97-AF65-F5344CB8AC3E}">
        <p14:creationId xmlns:p14="http://schemas.microsoft.com/office/powerpoint/2010/main" val="1022418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AD90E-8EC2-26DE-DE0B-41C5504FAD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49DE4A-9003-144B-EE6F-982CB9FD2A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28AD38-99B8-A073-01D6-213C5F79A61B}"/>
              </a:ext>
            </a:extLst>
          </p:cNvPr>
          <p:cNvSpPr>
            <a:spLocks noGrp="1"/>
          </p:cNvSpPr>
          <p:nvPr>
            <p:ph type="body" idx="1"/>
          </p:nvPr>
        </p:nvSpPr>
        <p:spPr/>
        <p:txBody>
          <a:bodyPr/>
          <a:lstStyle/>
          <a:p>
            <a:r>
              <a:rPr lang="en-US" dirty="0"/>
              <a:t>Data also taken in 2016-2018 = uncertainty </a:t>
            </a:r>
            <a:r>
              <a:rPr lang="en-US" dirty="0" err="1"/>
              <a:t>reducs</a:t>
            </a:r>
            <a:r>
              <a:rPr lang="en-US" dirty="0"/>
              <a:t> from 35% to 25%!</a:t>
            </a:r>
          </a:p>
          <a:p>
            <a:endParaRPr lang="en-US" dirty="0"/>
          </a:p>
          <a:p>
            <a:r>
              <a:rPr lang="en-US" dirty="0"/>
              <a:t>THE SMALLEST BRANCHING RATIO that has been Observation </a:t>
            </a:r>
          </a:p>
          <a:p>
            <a:endParaRPr lang="en-US" dirty="0"/>
          </a:p>
          <a:p>
            <a:r>
              <a:rPr lang="en-US" dirty="0" err="1"/>
              <a:t>Furthur</a:t>
            </a:r>
            <a:r>
              <a:rPr lang="en-US" dirty="0"/>
              <a:t> data taking = aim to get down to 10% to match the theory predictions!</a:t>
            </a:r>
          </a:p>
          <a:p>
            <a:endParaRPr lang="en-US" dirty="0"/>
          </a:p>
          <a:p>
            <a:r>
              <a:rPr lang="en-US" dirty="0"/>
              <a:t>Data taking ends 2026. NA62 will be the last dedicated K experiment for the </a:t>
            </a:r>
            <a:r>
              <a:rPr lang="en-US" dirty="0" err="1"/>
              <a:t>forseeable</a:t>
            </a:r>
            <a:r>
              <a:rPr lang="en-US" dirty="0"/>
              <a:t> future – need to exploit the data.</a:t>
            </a:r>
          </a:p>
          <a:p>
            <a:pPr lvl="1"/>
            <a:r>
              <a:rPr lang="en-US" dirty="0"/>
              <a:t>They are building the Beam Dump Facility/</a:t>
            </a:r>
            <a:r>
              <a:rPr lang="en-US" dirty="0" err="1"/>
              <a:t>SHiP</a:t>
            </a:r>
            <a:endParaRPr lang="en-US" dirty="0"/>
          </a:p>
          <a:p>
            <a:endParaRPr lang="en-US" dirty="0"/>
          </a:p>
          <a:p>
            <a:r>
              <a:rPr lang="en-US" dirty="0"/>
              <a:t>KOTO @JPARC, and </a:t>
            </a:r>
            <a:r>
              <a:rPr lang="en-US" dirty="0" err="1"/>
              <a:t>LHCb</a:t>
            </a:r>
            <a:r>
              <a:rPr lang="en-US" dirty="0"/>
              <a:t> - It is certainly an exciting time for kaon physics!</a:t>
            </a:r>
          </a:p>
          <a:p>
            <a:endParaRPr lang="en-US" dirty="0"/>
          </a:p>
          <a:p>
            <a:r>
              <a:rPr lang="en-US" dirty="0"/>
              <a:t>Explain plot in a few more seconds.</a:t>
            </a:r>
          </a:p>
        </p:txBody>
      </p:sp>
      <p:sp>
        <p:nvSpPr>
          <p:cNvPr id="4" name="Slide Number Placeholder 3">
            <a:extLst>
              <a:ext uri="{FF2B5EF4-FFF2-40B4-BE49-F238E27FC236}">
                <a16:creationId xmlns:a16="http://schemas.microsoft.com/office/drawing/2014/main" id="{D78A3416-B609-C0E2-3EB3-A9FC1CED4105}"/>
              </a:ext>
            </a:extLst>
          </p:cNvPr>
          <p:cNvSpPr>
            <a:spLocks noGrp="1"/>
          </p:cNvSpPr>
          <p:nvPr>
            <p:ph type="sldNum" sz="quarter" idx="5"/>
          </p:nvPr>
        </p:nvSpPr>
        <p:spPr/>
        <p:txBody>
          <a:bodyPr/>
          <a:lstStyle/>
          <a:p>
            <a:fld id="{90D1189A-B158-3F40-8E71-83D1101324BA}" type="slidenum">
              <a:rPr lang="en-US" smtClean="0"/>
              <a:t>11</a:t>
            </a:fld>
            <a:endParaRPr lang="en-US"/>
          </a:p>
        </p:txBody>
      </p:sp>
    </p:spTree>
    <p:extLst>
      <p:ext uri="{BB962C8B-B14F-4D97-AF65-F5344CB8AC3E}">
        <p14:creationId xmlns:p14="http://schemas.microsoft.com/office/powerpoint/2010/main" val="353405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find these diagrams. You need to turn them around (draw)</a:t>
            </a:r>
          </a:p>
          <a:p>
            <a:endParaRPr lang="en-US" dirty="0"/>
          </a:p>
          <a:p>
            <a:r>
              <a:rPr lang="en-US" dirty="0"/>
              <a:t>The keen eyed will notice the penguin diagram! – this is where the collaboration gets its logo!</a:t>
            </a:r>
            <a:br>
              <a:rPr lang="en-US" dirty="0"/>
            </a:br>
            <a:endParaRPr lang="en-US" dirty="0"/>
          </a:p>
          <a:p>
            <a:r>
              <a:rPr lang="en-US" dirty="0"/>
              <a:t>Highly suppressed</a:t>
            </a:r>
          </a:p>
          <a:p>
            <a:r>
              <a:rPr lang="en-US" dirty="0"/>
              <a:t>GIM – sign difference = interference of u &amp; c</a:t>
            </a:r>
          </a:p>
          <a:p>
            <a:r>
              <a:rPr lang="en-US" dirty="0"/>
              <a:t>CKM – top to down very small</a:t>
            </a:r>
          </a:p>
          <a:p>
            <a:endParaRPr lang="en-US" dirty="0"/>
          </a:p>
          <a:p>
            <a:r>
              <a:rPr lang="en-US" dirty="0"/>
              <a:t>Why 10%???</a:t>
            </a:r>
          </a:p>
        </p:txBody>
      </p:sp>
      <p:sp>
        <p:nvSpPr>
          <p:cNvPr id="4" name="Slide Number Placeholder 3"/>
          <p:cNvSpPr>
            <a:spLocks noGrp="1"/>
          </p:cNvSpPr>
          <p:nvPr>
            <p:ph type="sldNum" sz="quarter" idx="5"/>
          </p:nvPr>
        </p:nvSpPr>
        <p:spPr/>
        <p:txBody>
          <a:bodyPr/>
          <a:lstStyle/>
          <a:p>
            <a:fld id="{90D1189A-B158-3F40-8E71-83D1101324BA}" type="slidenum">
              <a:rPr lang="en-US" smtClean="0"/>
              <a:t>2</a:t>
            </a:fld>
            <a:endParaRPr lang="en-US"/>
          </a:p>
        </p:txBody>
      </p:sp>
    </p:spTree>
    <p:extLst>
      <p:ext uri="{BB962C8B-B14F-4D97-AF65-F5344CB8AC3E}">
        <p14:creationId xmlns:p14="http://schemas.microsoft.com/office/powerpoint/2010/main" val="278747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Very rare!</a:t>
            </a:r>
          </a:p>
          <a:p>
            <a:endParaRPr lang="en-US" dirty="0"/>
          </a:p>
          <a:p>
            <a:r>
              <a:rPr lang="en-US" dirty="0"/>
              <a:t>Clean theoretical = precisely predicted as dominated by short distance contributions so the theoretical scales factories nicely (not </a:t>
            </a:r>
            <a:r>
              <a:rPr lang="en-US" dirty="0" err="1"/>
              <a:t>sensitice</a:t>
            </a:r>
            <a:r>
              <a:rPr lang="en-US" dirty="0"/>
              <a:t> to virtual non-PT QCD effects </a:t>
            </a:r>
            <a:r>
              <a:rPr lang="en-US" dirty="0">
                <a:sym typeface="Wingdings" pitchFamily="2" charset="2"/>
              </a:rPr>
              <a:t>)</a:t>
            </a:r>
            <a:endParaRPr lang="en-US" dirty="0"/>
          </a:p>
          <a:p>
            <a:r>
              <a:rPr lang="en-US" dirty="0"/>
              <a:t> - The hadronic matrix element comes from well measured kaon decays via isospin rotation</a:t>
            </a:r>
          </a:p>
          <a:p>
            <a:endParaRPr lang="en-US" dirty="0"/>
          </a:p>
          <a:p>
            <a:r>
              <a:rPr lang="en-US" dirty="0"/>
              <a:t>Charged mode and neutral mode (both 10^-11)– </a:t>
            </a:r>
            <a:r>
              <a:rPr lang="en-US" dirty="0" err="1"/>
              <a:t>flavour</a:t>
            </a:r>
            <a:r>
              <a:rPr lang="en-US" dirty="0"/>
              <a:t> changing neutral current. GIM &amp; CKM suppression. </a:t>
            </a:r>
          </a:p>
          <a:p>
            <a:pPr marL="171450" indent="-171450">
              <a:buFontTx/>
              <a:buChar char="-"/>
            </a:pPr>
            <a:r>
              <a:rPr lang="en-US" dirty="0"/>
              <a:t>Good theoretical prediction to better than 10%. </a:t>
            </a:r>
          </a:p>
          <a:p>
            <a:endParaRPr lang="en-US" dirty="0"/>
          </a:p>
        </p:txBody>
      </p:sp>
      <p:sp>
        <p:nvSpPr>
          <p:cNvPr id="4" name="Slide Number Placeholder 3"/>
          <p:cNvSpPr>
            <a:spLocks noGrp="1"/>
          </p:cNvSpPr>
          <p:nvPr>
            <p:ph type="sldNum" sz="quarter" idx="5"/>
          </p:nvPr>
        </p:nvSpPr>
        <p:spPr/>
        <p:txBody>
          <a:bodyPr/>
          <a:lstStyle/>
          <a:p>
            <a:fld id="{90D1189A-B158-3F40-8E71-83D1101324BA}" type="slidenum">
              <a:rPr lang="en-US" smtClean="0"/>
              <a:t>3</a:t>
            </a:fld>
            <a:endParaRPr lang="en-US"/>
          </a:p>
        </p:txBody>
      </p:sp>
    </p:spTree>
    <p:extLst>
      <p:ext uri="{BB962C8B-B14F-4D97-AF65-F5344CB8AC3E}">
        <p14:creationId xmlns:p14="http://schemas.microsoft.com/office/powerpoint/2010/main" val="1567076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Test for BSM testing. Very significant enhancement of these branching ratios (40-50%) OR correlation between the branching ratios of K_L and neutral mode.</a:t>
            </a:r>
          </a:p>
          <a:p>
            <a:r>
              <a:rPr lang="en-US" dirty="0"/>
              <a:t>Blue = Z’ gives very strong correlation.</a:t>
            </a:r>
          </a:p>
          <a:p>
            <a:endParaRPr lang="en-US" dirty="0"/>
          </a:p>
          <a:p>
            <a:r>
              <a:rPr lang="en-US" dirty="0"/>
              <a:t>Grossman-Nir bound = model independent relation, if this is broken the SM must be wrong.</a:t>
            </a:r>
          </a:p>
        </p:txBody>
      </p:sp>
      <p:sp>
        <p:nvSpPr>
          <p:cNvPr id="4" name="Slide Number Placeholder 3"/>
          <p:cNvSpPr>
            <a:spLocks noGrp="1"/>
          </p:cNvSpPr>
          <p:nvPr>
            <p:ph type="sldNum" sz="quarter" idx="5"/>
          </p:nvPr>
        </p:nvSpPr>
        <p:spPr/>
        <p:txBody>
          <a:bodyPr/>
          <a:lstStyle/>
          <a:p>
            <a:fld id="{90D1189A-B158-3F40-8E71-83D1101324BA}" type="slidenum">
              <a:rPr lang="en-US" smtClean="0"/>
              <a:t>4</a:t>
            </a:fld>
            <a:endParaRPr lang="en-US"/>
          </a:p>
        </p:txBody>
      </p:sp>
    </p:spTree>
    <p:extLst>
      <p:ext uri="{BB962C8B-B14F-4D97-AF65-F5344CB8AC3E}">
        <p14:creationId xmlns:p14="http://schemas.microsoft.com/office/powerpoint/2010/main" val="314648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64770-3CCA-296A-A2AA-77113508F6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FDCB86-9BC2-527B-1CC5-95A9B0258E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020716-7CF4-5EC3-F74C-1BB18B70F64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Based at </a:t>
            </a:r>
            <a:r>
              <a:rPr lang="en-US" dirty="0" err="1"/>
              <a:t>centre</a:t>
            </a:r>
            <a:r>
              <a:rPr lang="en-US" dirty="0"/>
              <a:t> of CERN ring (CERN NORTH AREA), takes 400GeV beam of an extraction line from CERN SPS onto Beryllium target = 6% kaons! (secondary beam?)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Other physics: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Lepton Number Violation (LNV) and Lepton </a:t>
            </a:r>
            <a:r>
              <a:rPr lang="en-GB" dirty="0" err="1"/>
              <a:t>Flavor</a:t>
            </a:r>
            <a:r>
              <a:rPr lang="en-GB" dirty="0"/>
              <a:t> Violation (LFV) Decays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Exotics dark photon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Rare decays, not just k to pi </a:t>
            </a:r>
            <a:r>
              <a:rPr lang="en-GB" dirty="0" err="1"/>
              <a:t>nunu</a:t>
            </a:r>
            <a:r>
              <a:rPr lang="en-GB" dirty="0"/>
              <a:t> but also  K+ → </a:t>
            </a:r>
            <a:r>
              <a:rPr lang="el-GR" dirty="0" err="1"/>
              <a:t>π+γγ</a:t>
            </a:r>
            <a:endParaRPr lang="en-GB"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a:p>
            <a:endParaRPr lang="en-US" dirty="0"/>
          </a:p>
          <a:p>
            <a:r>
              <a:rPr lang="en-US" dirty="0"/>
              <a:t>Other physics includes rare K+ decays &amp; exotics</a:t>
            </a:r>
          </a:p>
          <a:p>
            <a:r>
              <a:rPr lang="en-US" dirty="0"/>
              <a:t>Main data taking in 2016-2018</a:t>
            </a:r>
          </a:p>
          <a:p>
            <a:r>
              <a:rPr lang="en-US" dirty="0"/>
              <a:t>This paper is the 2021-2022 data</a:t>
            </a:r>
          </a:p>
          <a:p>
            <a:endParaRPr lang="en-US" dirty="0"/>
          </a:p>
        </p:txBody>
      </p:sp>
      <p:sp>
        <p:nvSpPr>
          <p:cNvPr id="4" name="Slide Number Placeholder 3">
            <a:extLst>
              <a:ext uri="{FF2B5EF4-FFF2-40B4-BE49-F238E27FC236}">
                <a16:creationId xmlns:a16="http://schemas.microsoft.com/office/drawing/2014/main" id="{BE9AC8B4-28E0-3159-4A1B-3A1466693B6F}"/>
              </a:ext>
            </a:extLst>
          </p:cNvPr>
          <p:cNvSpPr>
            <a:spLocks noGrp="1"/>
          </p:cNvSpPr>
          <p:nvPr>
            <p:ph type="sldNum" sz="quarter" idx="5"/>
          </p:nvPr>
        </p:nvSpPr>
        <p:spPr/>
        <p:txBody>
          <a:bodyPr/>
          <a:lstStyle/>
          <a:p>
            <a:fld id="{90D1189A-B158-3F40-8E71-83D1101324BA}" type="slidenum">
              <a:rPr lang="en-US" smtClean="0"/>
              <a:t>6</a:t>
            </a:fld>
            <a:endParaRPr lang="en-US"/>
          </a:p>
        </p:txBody>
      </p:sp>
    </p:spTree>
    <p:extLst>
      <p:ext uri="{BB962C8B-B14F-4D97-AF65-F5344CB8AC3E}">
        <p14:creationId xmlns:p14="http://schemas.microsoft.com/office/powerpoint/2010/main" val="2636517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F93DDD-D6B5-1487-26DB-13F7A43950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639AEF-9E98-CC9F-3B8D-6684246B03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65E609-0CCF-76D1-B8B5-17C823FEE26D}"/>
              </a:ext>
            </a:extLst>
          </p:cNvPr>
          <p:cNvSpPr>
            <a:spLocks noGrp="1"/>
          </p:cNvSpPr>
          <p:nvPr>
            <p:ph type="body" idx="1"/>
          </p:nvPr>
        </p:nvSpPr>
        <p:spPr/>
        <p:txBody>
          <a:bodyPr/>
          <a:lstStyle/>
          <a:p>
            <a:r>
              <a:rPr lang="en-US" dirty="0"/>
              <a:t>Detect kaon + pion &amp; match them together. You need 100ps time resolution to match them in time.</a:t>
            </a:r>
          </a:p>
          <a:p>
            <a:endParaRPr lang="en-US" dirty="0"/>
          </a:p>
          <a:p>
            <a:r>
              <a:rPr lang="en-US" dirty="0"/>
              <a:t>Need to suppress backgrounds to mu nu, pi+pi0, etc. by ~10 orders of magnitude (since they have such large branching ratios) = KINEMATICS</a:t>
            </a:r>
          </a:p>
          <a:p>
            <a:endParaRPr lang="en-US" dirty="0"/>
          </a:p>
          <a:p>
            <a:r>
              <a:rPr lang="en-US" dirty="0" err="1"/>
              <a:t>Kinemtaics</a:t>
            </a:r>
            <a:r>
              <a:rPr lang="en-US" dirty="0"/>
              <a:t> alone suppresses these 4 orders of magnitude. You then need particle ID to get the last few orders of magnitude (RICH detector)</a:t>
            </a:r>
          </a:p>
          <a:p>
            <a:endParaRPr lang="en-US" dirty="0"/>
          </a:p>
        </p:txBody>
      </p:sp>
      <p:sp>
        <p:nvSpPr>
          <p:cNvPr id="4" name="Slide Number Placeholder 3">
            <a:extLst>
              <a:ext uri="{FF2B5EF4-FFF2-40B4-BE49-F238E27FC236}">
                <a16:creationId xmlns:a16="http://schemas.microsoft.com/office/drawing/2014/main" id="{E6C246A5-3E2A-14A4-D8D1-960304295983}"/>
              </a:ext>
            </a:extLst>
          </p:cNvPr>
          <p:cNvSpPr>
            <a:spLocks noGrp="1"/>
          </p:cNvSpPr>
          <p:nvPr>
            <p:ph type="sldNum" sz="quarter" idx="5"/>
          </p:nvPr>
        </p:nvSpPr>
        <p:spPr/>
        <p:txBody>
          <a:bodyPr/>
          <a:lstStyle/>
          <a:p>
            <a:fld id="{90D1189A-B158-3F40-8E71-83D1101324BA}" type="slidenum">
              <a:rPr lang="en-US" smtClean="0"/>
              <a:t>7</a:t>
            </a:fld>
            <a:endParaRPr lang="en-US"/>
          </a:p>
        </p:txBody>
      </p:sp>
    </p:spTree>
    <p:extLst>
      <p:ext uri="{BB962C8B-B14F-4D97-AF65-F5344CB8AC3E}">
        <p14:creationId xmlns:p14="http://schemas.microsoft.com/office/powerpoint/2010/main" val="2317213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351CB-3249-21BE-4281-0BA9B13FDD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C59190-0E30-AAA8-12CC-F7BB0B882F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DDD64B-EF65-BF42-29CE-5D2725CE7307}"/>
              </a:ext>
            </a:extLst>
          </p:cNvPr>
          <p:cNvSpPr>
            <a:spLocks noGrp="1"/>
          </p:cNvSpPr>
          <p:nvPr>
            <p:ph type="body" idx="1"/>
          </p:nvPr>
        </p:nvSpPr>
        <p:spPr/>
        <p:txBody>
          <a:bodyPr/>
          <a:lstStyle/>
          <a:p>
            <a:r>
              <a:rPr lang="en-US" dirty="0"/>
              <a:t>These kaons are tagged w/ Threshold Cherenkov kaon tagger</a:t>
            </a:r>
          </a:p>
          <a:p>
            <a:endParaRPr lang="en-US" dirty="0"/>
          </a:p>
          <a:p>
            <a:r>
              <a:rPr lang="en-US" dirty="0"/>
              <a:t>Measure the momentum and direction of the beam particles with BEAM SPECTROMETER  = hybrid silicon detector</a:t>
            </a:r>
          </a:p>
          <a:p>
            <a:endParaRPr lang="en-US" dirty="0"/>
          </a:p>
          <a:p>
            <a:r>
              <a:rPr lang="en-US" dirty="0"/>
              <a:t>Collimator - </a:t>
            </a:r>
            <a:r>
              <a:rPr lang="en-GB" dirty="0"/>
              <a:t>absorbs hadrons which are produced in upstream K+ decays and not contained in the beam pipe.</a:t>
            </a:r>
          </a:p>
          <a:p>
            <a:r>
              <a:rPr lang="en-GB" dirty="0"/>
              <a:t>Veto Counter = scintillator – installed in 2021 for the second run to detect particles produced in upstream K+ decays</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Vacuum tank – 65m long. 11% of K+ decay in this length. -&gt; long and thin experiment because kaons have a long lifetime.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LAV – photon </a:t>
            </a:r>
            <a:r>
              <a:rPr lang="en-US" dirty="0" err="1"/>
              <a:t>vetos</a:t>
            </a:r>
            <a:endParaRPr lang="en-US" dirty="0"/>
          </a:p>
          <a:p>
            <a:endParaRPr lang="en-US" dirty="0"/>
          </a:p>
          <a:p>
            <a:r>
              <a:rPr lang="en-US" dirty="0"/>
              <a:t>AFTER THE DECAYS:</a:t>
            </a:r>
          </a:p>
          <a:p>
            <a:r>
              <a:rPr lang="en-US" dirty="0"/>
              <a:t>Magnetic spectrometer – 4 straw chambers and 0.9Tm dipole magnet</a:t>
            </a:r>
          </a:p>
          <a:p>
            <a:r>
              <a:rPr lang="en-US" dirty="0"/>
              <a:t>RICH – measures charge particle times and allows PID</a:t>
            </a:r>
          </a:p>
          <a:p>
            <a:endParaRPr lang="en-US" dirty="0"/>
          </a:p>
          <a:p>
            <a:r>
              <a:rPr lang="en-US" dirty="0"/>
              <a:t>Then </a:t>
            </a:r>
            <a:r>
              <a:rPr lang="en-US" dirty="0" err="1"/>
              <a:t>LKr</a:t>
            </a:r>
            <a:r>
              <a:rPr lang="en-US" dirty="0"/>
              <a:t> – liquid krypton electromagnetic </a:t>
            </a:r>
            <a:r>
              <a:rPr lang="en-US" dirty="0" err="1"/>
              <a:t>calorimter</a:t>
            </a:r>
            <a:r>
              <a:rPr lang="en-US" dirty="0"/>
              <a:t> for photon detection also PID</a:t>
            </a:r>
          </a:p>
          <a:p>
            <a:r>
              <a:rPr lang="en-US" dirty="0"/>
              <a:t>MUV – to help distinguish </a:t>
            </a:r>
            <a:r>
              <a:rPr lang="en-US" dirty="0" err="1"/>
              <a:t>pions</a:t>
            </a:r>
            <a:r>
              <a:rPr lang="en-US" dirty="0"/>
              <a:t> and muons. </a:t>
            </a:r>
          </a:p>
          <a:p>
            <a:endParaRPr lang="en-US" dirty="0"/>
          </a:p>
          <a:p>
            <a:r>
              <a:rPr lang="en-US" dirty="0"/>
              <a:t>KEY: Lots of </a:t>
            </a:r>
            <a:r>
              <a:rPr lang="en-US" dirty="0" err="1"/>
              <a:t>vitos</a:t>
            </a:r>
            <a:r>
              <a:rPr lang="en-US" dirty="0"/>
              <a:t> e.g. large angle </a:t>
            </a:r>
            <a:r>
              <a:rPr lang="en-US" dirty="0" err="1"/>
              <a:t>vito</a:t>
            </a:r>
            <a:r>
              <a:rPr lang="en-US" dirty="0"/>
              <a:t> (photons), and a calorimeter at the end.</a:t>
            </a:r>
          </a:p>
          <a:p>
            <a:r>
              <a:rPr lang="en-US" dirty="0"/>
              <a:t>- Photon </a:t>
            </a:r>
            <a:r>
              <a:rPr lang="en-US" dirty="0" err="1"/>
              <a:t>vetos</a:t>
            </a:r>
            <a:r>
              <a:rPr lang="en-US" dirty="0"/>
              <a:t> important for detecting pi0 decay to two photons and also K+-&gt; mu nu gamma</a:t>
            </a:r>
          </a:p>
        </p:txBody>
      </p:sp>
      <p:sp>
        <p:nvSpPr>
          <p:cNvPr id="4" name="Slide Number Placeholder 3">
            <a:extLst>
              <a:ext uri="{FF2B5EF4-FFF2-40B4-BE49-F238E27FC236}">
                <a16:creationId xmlns:a16="http://schemas.microsoft.com/office/drawing/2014/main" id="{92144D2C-116C-0672-D2FB-FDEAB99D52EF}"/>
              </a:ext>
            </a:extLst>
          </p:cNvPr>
          <p:cNvSpPr>
            <a:spLocks noGrp="1"/>
          </p:cNvSpPr>
          <p:nvPr>
            <p:ph type="sldNum" sz="quarter" idx="5"/>
          </p:nvPr>
        </p:nvSpPr>
        <p:spPr/>
        <p:txBody>
          <a:bodyPr/>
          <a:lstStyle/>
          <a:p>
            <a:fld id="{90D1189A-B158-3F40-8E71-83D1101324BA}" type="slidenum">
              <a:rPr lang="en-US" smtClean="0"/>
              <a:t>8</a:t>
            </a:fld>
            <a:endParaRPr lang="en-US"/>
          </a:p>
        </p:txBody>
      </p:sp>
    </p:spTree>
    <p:extLst>
      <p:ext uri="{BB962C8B-B14F-4D97-AF65-F5344CB8AC3E}">
        <p14:creationId xmlns:p14="http://schemas.microsoft.com/office/powerpoint/2010/main" val="3546233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8D776-C63A-005C-1222-DE32CBEF10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D09D41-E7D1-87CA-927D-59D692E1B5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4F0062-D774-1A32-AD25-470A43384E1D}"/>
              </a:ext>
            </a:extLst>
          </p:cNvPr>
          <p:cNvSpPr>
            <a:spLocks noGrp="1"/>
          </p:cNvSpPr>
          <p:nvPr>
            <p:ph type="body" idx="1"/>
          </p:nvPr>
        </p:nvSpPr>
        <p:spPr/>
        <p:txBody>
          <a:bodyPr/>
          <a:lstStyle/>
          <a:p>
            <a:r>
              <a:rPr lang="en-US" dirty="0"/>
              <a:t>Use the squared missing mass (squared difference of kaon and pion momenta)</a:t>
            </a:r>
          </a:p>
          <a:p>
            <a:endParaRPr lang="en-US" dirty="0"/>
          </a:p>
          <a:p>
            <a:r>
              <a:rPr lang="en-US" dirty="0"/>
              <a:t>Data-driven estimation of backgrounds!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Background regions:  Used as “reference samples” for some background NA62 estimates.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Control regions: Used to validate background predictions. </a:t>
            </a:r>
            <a:endParaRPr lang="en-US" dirty="0"/>
          </a:p>
          <a:p>
            <a:r>
              <a:rPr lang="en-GB" dirty="0"/>
              <a:t>Signal regions – simply need to count the events in these regions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Control regions next to the background region – we estimate the fraction of events that spill out of the background region and into the neighbouring control &amp; signal regions.= MC simulations</a:t>
            </a:r>
          </a:p>
          <a:p>
            <a:r>
              <a:rPr lang="en-GB" dirty="0"/>
              <a:t>-&gt; Non-gaussian tails makes this a complicated task, hence the need for validation.</a:t>
            </a:r>
          </a:p>
          <a:p>
            <a:endParaRPr lang="en-US" dirty="0"/>
          </a:p>
          <a:p>
            <a:r>
              <a:rPr lang="en-US" dirty="0"/>
              <a:t>Curvature since mis identify muon as a pion.</a:t>
            </a:r>
          </a:p>
          <a:p>
            <a:endParaRPr lang="en-US" dirty="0"/>
          </a:p>
          <a:p>
            <a:r>
              <a:rPr lang="en-US" dirty="0"/>
              <a:t>PID gets us the extra 6 orders of magnitude of suppression of backgrounds!</a:t>
            </a:r>
          </a:p>
        </p:txBody>
      </p:sp>
      <p:sp>
        <p:nvSpPr>
          <p:cNvPr id="4" name="Slide Number Placeholder 3">
            <a:extLst>
              <a:ext uri="{FF2B5EF4-FFF2-40B4-BE49-F238E27FC236}">
                <a16:creationId xmlns:a16="http://schemas.microsoft.com/office/drawing/2014/main" id="{3C5E131E-A9A0-0FFF-891E-7DD5BCED3460}"/>
              </a:ext>
            </a:extLst>
          </p:cNvPr>
          <p:cNvSpPr>
            <a:spLocks noGrp="1"/>
          </p:cNvSpPr>
          <p:nvPr>
            <p:ph type="sldNum" sz="quarter" idx="5"/>
          </p:nvPr>
        </p:nvSpPr>
        <p:spPr/>
        <p:txBody>
          <a:bodyPr/>
          <a:lstStyle/>
          <a:p>
            <a:fld id="{90D1189A-B158-3F40-8E71-83D1101324BA}" type="slidenum">
              <a:rPr lang="en-US" smtClean="0"/>
              <a:t>9</a:t>
            </a:fld>
            <a:endParaRPr lang="en-US"/>
          </a:p>
        </p:txBody>
      </p:sp>
    </p:spTree>
    <p:extLst>
      <p:ext uri="{BB962C8B-B14F-4D97-AF65-F5344CB8AC3E}">
        <p14:creationId xmlns:p14="http://schemas.microsoft.com/office/powerpoint/2010/main" val="3990815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8A823-65EA-FB7A-A2B7-52CD7685CE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9A572A-C47E-23A3-9F5A-2F6B840AC9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08DF8A-3E61-24E8-5A10-CF5F604DDB5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need to check the control regions -&gt; we see nice agreements across the board.</a:t>
            </a:r>
          </a:p>
          <a:p>
            <a:endParaRPr lang="en-US" dirty="0"/>
          </a:p>
          <a:p>
            <a:r>
              <a:rPr lang="en-US" dirty="0"/>
              <a:t>About 10 expected events. </a:t>
            </a:r>
          </a:p>
          <a:p>
            <a:r>
              <a:rPr lang="en-US" dirty="0"/>
              <a:t>31 events slightly more than the 20 </a:t>
            </a:r>
            <a:r>
              <a:rPr lang="en-US" dirty="0" err="1"/>
              <a:t>bg+SM</a:t>
            </a:r>
            <a:r>
              <a:rPr lang="en-US" dirty="0"/>
              <a:t> expected.</a:t>
            </a:r>
          </a:p>
          <a:p>
            <a:endParaRPr lang="en-US" dirty="0"/>
          </a:p>
          <a:p>
            <a:r>
              <a:rPr lang="en-US" dirty="0"/>
              <a:t>Goal = measure the branching ratio =&gt; profile likelihood ratio test </a:t>
            </a:r>
            <a:r>
              <a:rPr lang="en-US" dirty="0" err="1"/>
              <a:t>statstic</a:t>
            </a:r>
            <a:r>
              <a:rPr lang="en-US" dirty="0"/>
              <a:t>. =&gt; The uncertainty is about 35%</a:t>
            </a:r>
          </a:p>
        </p:txBody>
      </p:sp>
      <p:sp>
        <p:nvSpPr>
          <p:cNvPr id="4" name="Slide Number Placeholder 3">
            <a:extLst>
              <a:ext uri="{FF2B5EF4-FFF2-40B4-BE49-F238E27FC236}">
                <a16:creationId xmlns:a16="http://schemas.microsoft.com/office/drawing/2014/main" id="{9ACDED07-A948-6206-929F-093538537EF6}"/>
              </a:ext>
            </a:extLst>
          </p:cNvPr>
          <p:cNvSpPr>
            <a:spLocks noGrp="1"/>
          </p:cNvSpPr>
          <p:nvPr>
            <p:ph type="sldNum" sz="quarter" idx="5"/>
          </p:nvPr>
        </p:nvSpPr>
        <p:spPr/>
        <p:txBody>
          <a:bodyPr/>
          <a:lstStyle/>
          <a:p>
            <a:fld id="{90D1189A-B158-3F40-8E71-83D1101324BA}" type="slidenum">
              <a:rPr lang="en-US" smtClean="0"/>
              <a:t>10</a:t>
            </a:fld>
            <a:endParaRPr lang="en-US"/>
          </a:p>
        </p:txBody>
      </p:sp>
    </p:spTree>
    <p:extLst>
      <p:ext uri="{BB962C8B-B14F-4D97-AF65-F5344CB8AC3E}">
        <p14:creationId xmlns:p14="http://schemas.microsoft.com/office/powerpoint/2010/main" val="1723010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64D8951-1DBE-FD49-B5D3-BA3184DBD1B8}" type="datetime1">
              <a:rPr lang="en-GB" smtClean="0"/>
              <a:t>24/02/2025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202323" y="6356349"/>
            <a:ext cx="1636987" cy="365125"/>
          </a:xfrm>
        </p:spPr>
        <p:txBody>
          <a:bodyPr/>
          <a:lstStyle>
            <a:lvl1pPr algn="l">
              <a:defRPr/>
            </a:lvl1pPr>
          </a:lstStyle>
          <a:p>
            <a:fld id="{ACEF48F9-4458-A542-8F25-711C2E07AED2}" type="slidenum">
              <a:rPr lang="en-US" smtClean="0"/>
              <a:pPr/>
              <a:t>‹#›</a:t>
            </a:fld>
            <a:endParaRPr lang="en-US"/>
          </a:p>
        </p:txBody>
      </p:sp>
    </p:spTree>
    <p:extLst>
      <p:ext uri="{BB962C8B-B14F-4D97-AF65-F5344CB8AC3E}">
        <p14:creationId xmlns:p14="http://schemas.microsoft.com/office/powerpoint/2010/main" val="390326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409A4CA-767F-894A-BC55-F7FA5FF49AB2}" type="datetime1">
              <a:rPr lang="en-GB" smtClean="0"/>
              <a:t>24/02/2025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81296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4A15B-C438-E340-BF94-3A15D33D24DC}" type="datetime1">
              <a:rPr lang="en-GB" smtClean="0"/>
              <a:t>24/02/2025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3635860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9EA3369-FBA9-3447-9929-9030097EF38A}" type="datetime1">
              <a:rPr lang="en-GB" smtClean="0"/>
              <a:t>24/02/2025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1263915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3C580D5-78E9-7B4F-9EAE-31C32F32BD4D}" type="datetime1">
              <a:rPr lang="en-GB" smtClean="0"/>
              <a:t>24/02/2025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2129839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3C0FC84-FC07-B34F-9602-CDD14D285A87}" type="datetime1">
              <a:rPr lang="en-GB" smtClean="0"/>
              <a:t>24/02/2025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580000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5ED3282-FA2B-CA4C-82F8-9A9D6F3A7324}" type="datetime1">
              <a:rPr lang="en-GB" smtClean="0"/>
              <a:t>24/02/2025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402979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04A8635-9341-8E45-AC96-13E655696453}" type="datetime1">
              <a:rPr lang="en-GB" smtClean="0"/>
              <a:t>24/02/2025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1330745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A8032-8908-4747-9E0E-CDA7E704CD6F}" type="datetime1">
              <a:rPr lang="en-GB" smtClean="0"/>
              <a:t>24/02/2025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2032051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1AD445C8-B160-7C42-BE2E-45A71178048D}" type="datetime1">
              <a:rPr lang="en-GB" smtClean="0"/>
              <a:t>24/02/2025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1411034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006D4F67-35E4-A749-893B-C2655CB89988}" type="datetime1">
              <a:rPr lang="en-GB" smtClean="0"/>
              <a:t>24/02/2025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F48F9-4458-A542-8F25-711C2E07AED2}" type="slidenum">
              <a:rPr lang="en-US" smtClean="0"/>
              <a:t>‹#›</a:t>
            </a:fld>
            <a:endParaRPr lang="en-US"/>
          </a:p>
        </p:txBody>
      </p:sp>
    </p:spTree>
    <p:extLst>
      <p:ext uri="{BB962C8B-B14F-4D97-AF65-F5344CB8AC3E}">
        <p14:creationId xmlns:p14="http://schemas.microsoft.com/office/powerpoint/2010/main" val="2609114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1DA9DC-DB09-F344-A261-793F580E2D25}" type="datetime1">
              <a:rPr lang="en-GB" smtClean="0"/>
              <a:t>24/02/2025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F48F9-4458-A542-8F25-711C2E07AED2}" type="slidenum">
              <a:rPr lang="en-US" smtClean="0"/>
              <a:t>‹#›</a:t>
            </a:fld>
            <a:endParaRPr lang="en-US"/>
          </a:p>
        </p:txBody>
      </p:sp>
    </p:spTree>
    <p:extLst>
      <p:ext uri="{BB962C8B-B14F-4D97-AF65-F5344CB8AC3E}">
        <p14:creationId xmlns:p14="http://schemas.microsoft.com/office/powerpoint/2010/main" val="391862997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17.emf"/></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1.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0.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03EC33C-FB7F-C63F-41BA-2C5FD09C4164}"/>
                  </a:ext>
                </a:extLst>
              </p:cNvPr>
              <p:cNvSpPr>
                <a:spLocks noGrp="1"/>
              </p:cNvSpPr>
              <p:nvPr>
                <p:ph type="ctrTitle"/>
              </p:nvPr>
            </p:nvSpPr>
            <p:spPr>
              <a:xfrm>
                <a:off x="1255057" y="4817436"/>
                <a:ext cx="9681882" cy="1160788"/>
              </a:xfrm>
            </p:spPr>
            <p:txBody>
              <a:bodyPr anchor="b">
                <a:normAutofit/>
              </a:bodyPr>
              <a:lstStyle/>
              <a:p>
                <a:r>
                  <a:rPr lang="en-US" sz="3200" b="1" dirty="0">
                    <a:ln w="22225">
                      <a:noFill/>
                      <a:prstDash val="solid"/>
                    </a:ln>
                    <a:solidFill>
                      <a:srgbClr val="1B8A2E"/>
                    </a:solidFill>
                    <a:latin typeface="Helvetica" pitchFamily="2" charset="0"/>
                  </a:rPr>
                  <a:t>Kaon You Believe It? </a:t>
                </a:r>
                <a:br>
                  <a:rPr lang="en-US" sz="3200" b="1" dirty="0">
                    <a:ln w="22225">
                      <a:noFill/>
                      <a:prstDash val="solid"/>
                    </a:ln>
                    <a:solidFill>
                      <a:srgbClr val="1B8A2E"/>
                    </a:solidFill>
                    <a:latin typeface="Helvetica" pitchFamily="2" charset="0"/>
                  </a:rPr>
                </a:br>
                <a:r>
                  <a:rPr lang="en-US" sz="3200" b="1" dirty="0">
                    <a:ln w="22225">
                      <a:noFill/>
                      <a:prstDash val="solid"/>
                    </a:ln>
                    <a:solidFill>
                      <a:srgbClr val="1B8A2E"/>
                    </a:solidFill>
                    <a:latin typeface="Helvetica" pitchFamily="2" charset="0"/>
                  </a:rPr>
                  <a:t>NA62 Unveils the Rare </a:t>
                </a:r>
                <a14:m>
                  <m:oMath xmlns:m="http://schemas.openxmlformats.org/officeDocument/2006/math">
                    <m:sSup>
                      <m:sSupPr>
                        <m:ctrlPr>
                          <a:rPr lang="en-GB" sz="3200" b="1" i="1" smtClean="0">
                            <a:ln w="22225">
                              <a:noFill/>
                              <a:prstDash val="solid"/>
                            </a:ln>
                            <a:solidFill>
                              <a:srgbClr val="1B8A2E"/>
                            </a:solidFill>
                            <a:latin typeface="Cambria Math" panose="02040503050406030204" pitchFamily="18" charset="0"/>
                          </a:rPr>
                        </m:ctrlPr>
                      </m:sSupPr>
                      <m:e>
                        <m:r>
                          <a:rPr lang="en-GB" sz="3200" b="1" i="1" smtClean="0">
                            <a:ln w="22225">
                              <a:noFill/>
                              <a:prstDash val="solid"/>
                            </a:ln>
                            <a:solidFill>
                              <a:srgbClr val="1B8A2E"/>
                            </a:solidFill>
                            <a:latin typeface="Cambria Math" panose="02040503050406030204" pitchFamily="18" charset="0"/>
                          </a:rPr>
                          <m:t>𝑲</m:t>
                        </m:r>
                      </m:e>
                      <m:sup>
                        <m:r>
                          <a:rPr lang="en-GB" sz="3200" b="1" i="1" smtClean="0">
                            <a:ln w="22225">
                              <a:noFill/>
                              <a:prstDash val="solid"/>
                            </a:ln>
                            <a:solidFill>
                              <a:srgbClr val="1B8A2E"/>
                            </a:solidFill>
                            <a:latin typeface="Cambria Math" panose="02040503050406030204" pitchFamily="18" charset="0"/>
                          </a:rPr>
                          <m:t>+</m:t>
                        </m:r>
                      </m:sup>
                    </m:sSup>
                    <m:r>
                      <a:rPr lang="en-GB" sz="3200" b="1" i="1" smtClean="0">
                        <a:ln w="22225">
                          <a:noFill/>
                          <a:prstDash val="solid"/>
                        </a:ln>
                        <a:solidFill>
                          <a:srgbClr val="1B8A2E"/>
                        </a:solidFill>
                        <a:latin typeface="Cambria Math" panose="02040503050406030204" pitchFamily="18" charset="0"/>
                      </a:rPr>
                      <m:t>→</m:t>
                    </m:r>
                    <m:sSup>
                      <m:sSupPr>
                        <m:ctrlPr>
                          <a:rPr lang="en-GB" sz="3200" b="1" i="1" smtClean="0">
                            <a:ln w="22225">
                              <a:noFill/>
                              <a:prstDash val="solid"/>
                            </a:ln>
                            <a:solidFill>
                              <a:srgbClr val="1B8A2E"/>
                            </a:solidFill>
                            <a:latin typeface="Cambria Math" panose="02040503050406030204" pitchFamily="18" charset="0"/>
                          </a:rPr>
                        </m:ctrlPr>
                      </m:sSupPr>
                      <m:e>
                        <m:r>
                          <a:rPr lang="en-GB" sz="3200" b="1" i="1" smtClean="0">
                            <a:ln w="22225">
                              <a:noFill/>
                              <a:prstDash val="solid"/>
                            </a:ln>
                            <a:solidFill>
                              <a:srgbClr val="1B8A2E"/>
                            </a:solidFill>
                            <a:latin typeface="Cambria Math" panose="02040503050406030204" pitchFamily="18" charset="0"/>
                          </a:rPr>
                          <m:t>𝝅</m:t>
                        </m:r>
                      </m:e>
                      <m:sup>
                        <m:r>
                          <a:rPr lang="en-GB" sz="3200" b="1" i="1" smtClean="0">
                            <a:ln w="22225">
                              <a:noFill/>
                              <a:prstDash val="solid"/>
                            </a:ln>
                            <a:solidFill>
                              <a:srgbClr val="1B8A2E"/>
                            </a:solidFill>
                            <a:latin typeface="Cambria Math" panose="02040503050406030204" pitchFamily="18" charset="0"/>
                          </a:rPr>
                          <m:t>+</m:t>
                        </m:r>
                      </m:sup>
                    </m:sSup>
                    <m:r>
                      <a:rPr lang="en-GB" sz="3200" b="1" i="1" smtClean="0">
                        <a:ln w="22225">
                          <a:noFill/>
                          <a:prstDash val="solid"/>
                        </a:ln>
                        <a:solidFill>
                          <a:srgbClr val="1B8A2E"/>
                        </a:solidFill>
                        <a:latin typeface="Cambria Math" panose="02040503050406030204" pitchFamily="18" charset="0"/>
                      </a:rPr>
                      <m:t>𝝂</m:t>
                    </m:r>
                    <m:acc>
                      <m:accPr>
                        <m:chr m:val="̅"/>
                        <m:ctrlPr>
                          <a:rPr lang="en-GB" sz="3200" b="1" i="1">
                            <a:ln w="22225">
                              <a:noFill/>
                              <a:prstDash val="solid"/>
                            </a:ln>
                            <a:solidFill>
                              <a:srgbClr val="1B8A2E"/>
                            </a:solidFill>
                            <a:latin typeface="Cambria Math" panose="02040503050406030204" pitchFamily="18" charset="0"/>
                          </a:rPr>
                        </m:ctrlPr>
                      </m:accPr>
                      <m:e>
                        <m:r>
                          <a:rPr lang="en-GB" sz="3200" b="1" i="1">
                            <a:ln w="22225">
                              <a:noFill/>
                              <a:prstDash val="solid"/>
                            </a:ln>
                            <a:solidFill>
                              <a:srgbClr val="1B8A2E"/>
                            </a:solidFill>
                            <a:latin typeface="Cambria Math" panose="02040503050406030204" pitchFamily="18" charset="0"/>
                          </a:rPr>
                          <m:t>𝝂</m:t>
                        </m:r>
                      </m:e>
                    </m:acc>
                  </m:oMath>
                </a14:m>
                <a:r>
                  <a:rPr lang="en-US" sz="3200" b="1" dirty="0">
                    <a:ln w="22225">
                      <a:noFill/>
                      <a:prstDash val="solid"/>
                    </a:ln>
                    <a:solidFill>
                      <a:srgbClr val="1B8A2E"/>
                    </a:solidFill>
                    <a:latin typeface="Helvetica" pitchFamily="2" charset="0"/>
                  </a:rPr>
                  <a:t> Decay!</a:t>
                </a:r>
              </a:p>
            </p:txBody>
          </p:sp>
        </mc:Choice>
        <mc:Fallback xmlns="">
          <p:sp>
            <p:nvSpPr>
              <p:cNvPr id="2" name="Title 1">
                <a:extLst>
                  <a:ext uri="{FF2B5EF4-FFF2-40B4-BE49-F238E27FC236}">
                    <a16:creationId xmlns:a16="http://schemas.microsoft.com/office/drawing/2014/main" id="{F03EC33C-FB7F-C63F-41BA-2C5FD09C4164}"/>
                  </a:ext>
                </a:extLst>
              </p:cNvPr>
              <p:cNvSpPr>
                <a:spLocks noGrp="1" noRot="1" noChangeAspect="1" noMove="1" noResize="1" noEditPoints="1" noAdjustHandles="1" noChangeArrowheads="1" noChangeShapeType="1" noTextEdit="1"/>
              </p:cNvSpPr>
              <p:nvPr>
                <p:ph type="ctrTitle"/>
              </p:nvPr>
            </p:nvSpPr>
            <p:spPr>
              <a:xfrm>
                <a:off x="1255057" y="4817436"/>
                <a:ext cx="9681882" cy="1160788"/>
              </a:xfrm>
              <a:blipFill>
                <a:blip r:embed="rId3"/>
                <a:stretch>
                  <a:fillRect b="-1739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EC3B2DB5-9686-A675-C89E-59B665359500}"/>
              </a:ext>
            </a:extLst>
          </p:cNvPr>
          <p:cNvPicPr>
            <a:picLocks noChangeAspect="1"/>
          </p:cNvPicPr>
          <p:nvPr/>
        </p:nvPicPr>
        <p:blipFill>
          <a:blip r:embed="rId4">
            <a:duotone>
              <a:prstClr val="black"/>
              <a:srgbClr val="D9C3A5">
                <a:tint val="50000"/>
                <a:satMod val="180000"/>
              </a:srgbClr>
            </a:duotone>
            <a:alphaModFix/>
            <a:extLst>
              <a:ext uri="{BEBA8EAE-BF5A-486C-A8C5-ECC9F3942E4B}">
                <a14:imgProps xmlns:a14="http://schemas.microsoft.com/office/drawing/2010/main">
                  <a14:imgLayer r:embed="rId5">
                    <a14:imgEffect>
                      <a14:colorTemperature colorTemp="11200"/>
                    </a14:imgEffect>
                    <a14:imgEffect>
                      <a14:saturation sat="0"/>
                    </a14:imgEffect>
                    <a14:imgEffect>
                      <a14:brightnessContrast bright="-40000" contrast="-20000"/>
                    </a14:imgEffect>
                  </a14:imgLayer>
                </a14:imgProps>
              </a:ext>
            </a:extLst>
          </a:blip>
          <a:srcRect t="13148" b="13148"/>
          <a:stretch/>
        </p:blipFill>
        <p:spPr>
          <a:xfrm>
            <a:off x="20" y="10"/>
            <a:ext cx="12191979" cy="5886523"/>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p:spPr>
      </p:pic>
      <p:sp>
        <p:nvSpPr>
          <p:cNvPr id="6" name="TextBox 5">
            <a:extLst>
              <a:ext uri="{FF2B5EF4-FFF2-40B4-BE49-F238E27FC236}">
                <a16:creationId xmlns:a16="http://schemas.microsoft.com/office/drawing/2014/main" id="{465A8B4D-B54E-239B-15C0-1A9058492F1E}"/>
              </a:ext>
            </a:extLst>
          </p:cNvPr>
          <p:cNvSpPr txBox="1"/>
          <p:nvPr/>
        </p:nvSpPr>
        <p:spPr>
          <a:xfrm>
            <a:off x="2426447" y="0"/>
            <a:ext cx="4810932" cy="2646878"/>
          </a:xfrm>
          <a:prstGeom prst="rect">
            <a:avLst/>
          </a:prstGeom>
          <a:noFill/>
        </p:spPr>
        <p:txBody>
          <a:bodyPr wrap="none" rtlCol="0">
            <a:spAutoFit/>
          </a:bodyPr>
          <a:lstStyle/>
          <a:p>
            <a:r>
              <a:rPr lang="en-US" sz="16600" dirty="0">
                <a:solidFill>
                  <a:srgbClr val="1B8A2E"/>
                </a:solidFill>
                <a:latin typeface="Impact" panose="020B0806030902050204" pitchFamily="34" charset="0"/>
                <a:cs typeface="Baloo Bhaijaan" panose="03080902040302020200" pitchFamily="66" charset="-78"/>
              </a:rPr>
              <a:t>NA62</a:t>
            </a:r>
          </a:p>
        </p:txBody>
      </p:sp>
      <p:pic>
        <p:nvPicPr>
          <p:cNvPr id="7" name="Picture 6">
            <a:extLst>
              <a:ext uri="{FF2B5EF4-FFF2-40B4-BE49-F238E27FC236}">
                <a16:creationId xmlns:a16="http://schemas.microsoft.com/office/drawing/2014/main" id="{54090E38-3F15-19F3-7823-C3200290F045}"/>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20212" b="79471" l="347" r="90000">
                        <a14:foregroundMark x1="7500" y1="45397" x2="2153" y2="43386"/>
                        <a14:foregroundMark x1="2153" y1="43386" x2="2361" y2="39788"/>
                        <a14:foregroundMark x1="9097" y1="39048" x2="556" y2="37672"/>
                        <a14:foregroundMark x1="556" y1="37672" x2="4861" y2="35132"/>
                        <a14:foregroundMark x1="4861" y1="35132" x2="12639" y2="41799"/>
                        <a14:foregroundMark x1="12639" y1="41799" x2="3819" y2="48783"/>
                        <a14:foregroundMark x1="3819" y1="48783" x2="5278" y2="45079"/>
                        <a14:foregroundMark x1="57431" y1="48783" x2="65903" y2="48995"/>
                        <a14:foregroundMark x1="65903" y1="48995" x2="70069" y2="48042"/>
                        <a14:foregroundMark x1="70069" y1="48042" x2="56458" y2="50265"/>
                        <a14:foregroundMark x1="67222" y1="50265" x2="72292" y2="50476"/>
                        <a14:foregroundMark x1="72292" y1="50476" x2="68611" y2="50265"/>
                        <a14:foregroundMark x1="4653" y1="53333" x2="2222" y2="50582"/>
                        <a14:foregroundMark x1="1528" y1="53122" x2="347" y2="51217"/>
                        <a14:foregroundMark x1="1875" y1="55661" x2="5833" y2="55132"/>
                        <a14:foregroundMark x1="5833" y1="55132" x2="8264" y2="53333"/>
                        <a14:backgroundMark x1="18333" y1="30476" x2="58681" y2="39788"/>
                        <a14:backgroundMark x1="58681" y1="39788" x2="63264" y2="39048"/>
                        <a14:backgroundMark x1="63264" y1="39048" x2="63611" y2="39365"/>
                        <a14:backgroundMark x1="23958" y1="37460" x2="28472" y2="37672"/>
                        <a14:backgroundMark x1="28472" y1="37672" x2="31319" y2="35767"/>
                        <a14:backgroundMark x1="37361" y1="63280" x2="32847" y2="70582"/>
                        <a14:backgroundMark x1="32847" y1="70582" x2="28750" y2="72381"/>
                        <a14:backgroundMark x1="28750" y1="72381" x2="24444" y2="72169"/>
                        <a14:backgroundMark x1="24444" y1="72169" x2="22222" y2="64762"/>
                        <a14:backgroundMark x1="22222" y1="64762" x2="25208" y2="60952"/>
                        <a14:backgroundMark x1="37847" y1="62646" x2="41042" y2="58942"/>
                        <a14:backgroundMark x1="41042" y1="58942" x2="34028" y2="60423"/>
                        <a14:backgroundMark x1="18056" y1="62857" x2="23333" y2="62540"/>
                        <a14:backgroundMark x1="23333" y1="62540" x2="27986" y2="62540"/>
                        <a14:backgroundMark x1="27986" y1="62540" x2="23611" y2="60423"/>
                        <a14:backgroundMark x1="23611" y1="60423" x2="16319" y2="62116"/>
                        <a14:backgroundMark x1="27569" y1="60212" x2="27569" y2="60212"/>
                        <a14:backgroundMark x1="56250" y1="43175" x2="62153" y2="44656"/>
                        <a14:backgroundMark x1="72639" y1="46667" x2="79375" y2="50688"/>
                        <a14:backgroundMark x1="58056" y1="54603" x2="62014" y2="55132"/>
                        <a14:backgroundMark x1="62014" y1="55132" x2="62153" y2="59153"/>
                        <a14:backgroundMark x1="28611" y1="60847" x2="29722" y2="61376"/>
                        <a14:backgroundMark x1="27639" y1="60529" x2="30278" y2="60529"/>
                      </a14:backgroundRemoval>
                    </a14:imgEffect>
                  </a14:imgLayer>
                </a14:imgProps>
              </a:ext>
            </a:extLst>
          </a:blip>
          <a:srcRect t="32835" b="13148"/>
          <a:stretch/>
        </p:blipFill>
        <p:spPr>
          <a:xfrm>
            <a:off x="21" y="1528549"/>
            <a:ext cx="12191979" cy="4314202"/>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p:spPr>
      </p:pic>
      <p:sp>
        <p:nvSpPr>
          <p:cNvPr id="8" name="TextBox 7">
            <a:extLst>
              <a:ext uri="{FF2B5EF4-FFF2-40B4-BE49-F238E27FC236}">
                <a16:creationId xmlns:a16="http://schemas.microsoft.com/office/drawing/2014/main" id="{5E9AE17C-F150-6880-3DFA-3BB1BC3199D7}"/>
              </a:ext>
            </a:extLst>
          </p:cNvPr>
          <p:cNvSpPr txBox="1"/>
          <p:nvPr/>
        </p:nvSpPr>
        <p:spPr>
          <a:xfrm>
            <a:off x="6926996" y="692269"/>
            <a:ext cx="5629299" cy="1938992"/>
          </a:xfrm>
          <a:prstGeom prst="rect">
            <a:avLst/>
          </a:prstGeom>
          <a:noFill/>
        </p:spPr>
        <p:txBody>
          <a:bodyPr wrap="square" rtlCol="0">
            <a:spAutoFit/>
          </a:bodyPr>
          <a:lstStyle/>
          <a:p>
            <a:r>
              <a:rPr lang="en-US" sz="6000" dirty="0">
                <a:solidFill>
                  <a:schemeClr val="bg1"/>
                </a:solidFill>
                <a:latin typeface="Impact" panose="020B0806030902050204" pitchFamily="34" charset="0"/>
                <a:cs typeface="Baloo Bhaijaan" panose="03080902040302020200" pitchFamily="66" charset="-78"/>
              </a:rPr>
              <a:t>CERN’s</a:t>
            </a:r>
          </a:p>
          <a:p>
            <a:r>
              <a:rPr lang="en-US" sz="6000" dirty="0">
                <a:solidFill>
                  <a:schemeClr val="bg1"/>
                </a:solidFill>
                <a:latin typeface="Impact" panose="020B0806030902050204" pitchFamily="34" charset="0"/>
                <a:cs typeface="Baloo Bhaijaan" panose="03080902040302020200" pitchFamily="66" charset="-78"/>
              </a:rPr>
              <a:t>Kaon factory</a:t>
            </a:r>
          </a:p>
        </p:txBody>
      </p:sp>
      <p:sp>
        <p:nvSpPr>
          <p:cNvPr id="12" name="Subtitle 2">
            <a:extLst>
              <a:ext uri="{FF2B5EF4-FFF2-40B4-BE49-F238E27FC236}">
                <a16:creationId xmlns:a16="http://schemas.microsoft.com/office/drawing/2014/main" id="{E01BF730-D931-9370-6EB5-2450CF4E4B44}"/>
              </a:ext>
            </a:extLst>
          </p:cNvPr>
          <p:cNvSpPr txBox="1">
            <a:spLocks/>
          </p:cNvSpPr>
          <p:nvPr/>
        </p:nvSpPr>
        <p:spPr>
          <a:xfrm>
            <a:off x="2438399" y="5945859"/>
            <a:ext cx="7315199" cy="36512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tx1">
                    <a:lumMod val="85000"/>
                    <a:lumOff val="15000"/>
                  </a:schemeClr>
                </a:solidFill>
              </a:rPr>
              <a:t>Benjamin Gladwyn | February 2025</a:t>
            </a:r>
          </a:p>
          <a:p>
            <a:endParaRPr lang="en-US" sz="2000" dirty="0">
              <a:solidFill>
                <a:schemeClr val="tx1">
                  <a:lumMod val="85000"/>
                  <a:lumOff val="15000"/>
                </a:schemeClr>
              </a:solidFill>
            </a:endParaRPr>
          </a:p>
          <a:p>
            <a:endParaRPr lang="en-US" sz="2000" dirty="0">
              <a:solidFill>
                <a:schemeClr val="tx1">
                  <a:lumMod val="85000"/>
                  <a:lumOff val="15000"/>
                </a:schemeClr>
              </a:solidFill>
            </a:endParaRPr>
          </a:p>
        </p:txBody>
      </p:sp>
      <p:sp>
        <p:nvSpPr>
          <p:cNvPr id="18" name="TextBox 17">
            <a:extLst>
              <a:ext uri="{FF2B5EF4-FFF2-40B4-BE49-F238E27FC236}">
                <a16:creationId xmlns:a16="http://schemas.microsoft.com/office/drawing/2014/main" id="{847EF1CC-CA75-3596-5CF9-031B03BEF777}"/>
              </a:ext>
            </a:extLst>
          </p:cNvPr>
          <p:cNvSpPr txBox="1"/>
          <p:nvPr/>
        </p:nvSpPr>
        <p:spPr>
          <a:xfrm>
            <a:off x="5914571" y="6494365"/>
            <a:ext cx="6277428" cy="369332"/>
          </a:xfrm>
          <a:prstGeom prst="rect">
            <a:avLst/>
          </a:prstGeom>
          <a:noFill/>
        </p:spPr>
        <p:txBody>
          <a:bodyPr wrap="square">
            <a:spAutoFit/>
          </a:bodyPr>
          <a:lstStyle/>
          <a:p>
            <a:pPr algn="r"/>
            <a:r>
              <a:rPr lang="en-US" sz="1800" dirty="0">
                <a:solidFill>
                  <a:schemeClr val="tx1">
                    <a:lumMod val="85000"/>
                    <a:lumOff val="15000"/>
                  </a:schemeClr>
                </a:solidFill>
              </a:rPr>
              <a:t>Graduate Symposium </a:t>
            </a:r>
            <a:r>
              <a:rPr lang="en-US" dirty="0">
                <a:solidFill>
                  <a:schemeClr val="tx1">
                    <a:lumMod val="85000"/>
                    <a:lumOff val="15000"/>
                  </a:schemeClr>
                </a:solidFill>
              </a:rPr>
              <a:t>b</a:t>
            </a:r>
            <a:r>
              <a:rPr lang="en-US" sz="1800" dirty="0">
                <a:solidFill>
                  <a:schemeClr val="tx1">
                    <a:lumMod val="85000"/>
                    <a:lumOff val="15000"/>
                  </a:schemeClr>
                </a:solidFill>
              </a:rPr>
              <a:t>ased on arXiv:2412.12015 </a:t>
            </a:r>
            <a:endParaRPr lang="en-US" dirty="0"/>
          </a:p>
        </p:txBody>
      </p:sp>
      <p:sp>
        <p:nvSpPr>
          <p:cNvPr id="5" name="Slide Number Placeholder 4">
            <a:extLst>
              <a:ext uri="{FF2B5EF4-FFF2-40B4-BE49-F238E27FC236}">
                <a16:creationId xmlns:a16="http://schemas.microsoft.com/office/drawing/2014/main" id="{16EF1646-5435-BD15-0CBD-5FDF089BA47E}"/>
              </a:ext>
            </a:extLst>
          </p:cNvPr>
          <p:cNvSpPr>
            <a:spLocks noGrp="1"/>
          </p:cNvSpPr>
          <p:nvPr>
            <p:ph type="sldNum" sz="quarter" idx="12"/>
          </p:nvPr>
        </p:nvSpPr>
        <p:spPr/>
        <p:txBody>
          <a:bodyPr/>
          <a:lstStyle/>
          <a:p>
            <a:fld id="{ACEF48F9-4458-A542-8F25-711C2E07AED2}" type="slidenum">
              <a:rPr lang="en-US" smtClean="0"/>
              <a:pPr/>
              <a:t>1</a:t>
            </a:fld>
            <a:endParaRPr lang="en-US"/>
          </a:p>
        </p:txBody>
      </p:sp>
    </p:spTree>
    <p:extLst>
      <p:ext uri="{BB962C8B-B14F-4D97-AF65-F5344CB8AC3E}">
        <p14:creationId xmlns:p14="http://schemas.microsoft.com/office/powerpoint/2010/main" val="1038555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BC162-F77A-E7D8-352B-0DB4B2940C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57B161-F359-DB6F-DC96-B00BBF303D13}"/>
              </a:ext>
            </a:extLst>
          </p:cNvPr>
          <p:cNvSpPr>
            <a:spLocks noGrp="1"/>
          </p:cNvSpPr>
          <p:nvPr>
            <p:ph type="title"/>
          </p:nvPr>
        </p:nvSpPr>
        <p:spPr/>
        <p:txBody>
          <a:bodyPr>
            <a:normAutofit/>
          </a:bodyPr>
          <a:lstStyle/>
          <a:p>
            <a:r>
              <a:rPr lang="en-GB" b="1" dirty="0">
                <a:ln w="22225">
                  <a:noFill/>
                  <a:prstDash val="solid"/>
                </a:ln>
                <a:solidFill>
                  <a:srgbClr val="1B8A2E"/>
                </a:solidFill>
                <a:latin typeface="Helvetica" pitchFamily="2" charset="0"/>
              </a:rPr>
              <a:t>2021-2022 Data</a:t>
            </a:r>
            <a:endParaRPr lang="en-US" dirty="0"/>
          </a:p>
        </p:txBody>
      </p:sp>
      <mc:AlternateContent xmlns:mc="http://schemas.openxmlformats.org/markup-compatibility/2006" xmlns:a14="http://schemas.microsoft.com/office/drawing/2010/main">
        <mc:Choice Requires="a14">
          <p:sp>
            <p:nvSpPr>
              <p:cNvPr id="20" name="Content Placeholder 2">
                <a:extLst>
                  <a:ext uri="{FF2B5EF4-FFF2-40B4-BE49-F238E27FC236}">
                    <a16:creationId xmlns:a16="http://schemas.microsoft.com/office/drawing/2014/main" id="{521F63FD-A38F-AE6C-6731-96DC720B90CA}"/>
                  </a:ext>
                </a:extLst>
              </p:cNvPr>
              <p:cNvSpPr txBox="1">
                <a:spLocks/>
              </p:cNvSpPr>
              <p:nvPr/>
            </p:nvSpPr>
            <p:spPr>
              <a:xfrm>
                <a:off x="838200" y="1690687"/>
                <a:ext cx="10515600" cy="4510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FF0000"/>
                    </a:solidFill>
                  </a:rPr>
                  <a:t>Expected SM signal</a:t>
                </a:r>
              </a:p>
              <a:p>
                <a:pPr marL="457200" lvl="1" indent="0">
                  <a:buNone/>
                </a:pPr>
                <a14:m>
                  <m:oMath xmlns:m="http://schemas.openxmlformats.org/officeDocument/2006/math">
                    <m:sSubSup>
                      <m:sSubSupPr>
                        <m:ctrlPr>
                          <a:rPr lang="en-GB" sz="2800" b="0" i="1" smtClean="0">
                            <a:solidFill>
                              <a:srgbClr val="FF0000"/>
                            </a:solidFill>
                            <a:latin typeface="Cambria Math" panose="02040503050406030204" pitchFamily="18" charset="0"/>
                          </a:rPr>
                        </m:ctrlPr>
                      </m:sSubSupPr>
                      <m:e>
                        <m:r>
                          <a:rPr lang="en-GB" sz="2800" b="0" i="1" smtClean="0">
                            <a:solidFill>
                              <a:srgbClr val="FF0000"/>
                            </a:solidFill>
                            <a:latin typeface="Cambria Math" panose="02040503050406030204" pitchFamily="18" charset="0"/>
                          </a:rPr>
                          <m:t>𝑁</m:t>
                        </m:r>
                      </m:e>
                      <m:sub>
                        <m:r>
                          <a:rPr lang="en-GB" sz="2800" b="0" i="1" smtClean="0">
                            <a:solidFill>
                              <a:srgbClr val="FF0000"/>
                            </a:solidFill>
                            <a:latin typeface="Cambria Math" panose="02040503050406030204" pitchFamily="18" charset="0"/>
                          </a:rPr>
                          <m:t>𝜋𝜈</m:t>
                        </m:r>
                        <m:acc>
                          <m:accPr>
                            <m:chr m:val="̅"/>
                            <m:ctrlPr>
                              <a:rPr lang="en-GB" sz="2800" b="0" i="1" smtClean="0">
                                <a:solidFill>
                                  <a:srgbClr val="FF0000"/>
                                </a:solidFill>
                                <a:latin typeface="Cambria Math" panose="02040503050406030204" pitchFamily="18" charset="0"/>
                              </a:rPr>
                            </m:ctrlPr>
                          </m:accPr>
                          <m:e>
                            <m:r>
                              <a:rPr lang="en-GB" sz="2800" b="0" i="1" smtClean="0">
                                <a:solidFill>
                                  <a:srgbClr val="FF0000"/>
                                </a:solidFill>
                                <a:latin typeface="Cambria Math" panose="02040503050406030204" pitchFamily="18" charset="0"/>
                              </a:rPr>
                              <m:t>𝜈</m:t>
                            </m:r>
                          </m:e>
                        </m:acc>
                      </m:sub>
                      <m:sup>
                        <m:r>
                          <m:rPr>
                            <m:sty m:val="p"/>
                          </m:rPr>
                          <a:rPr lang="en-GB" sz="2800" b="0" i="0" smtClean="0">
                            <a:solidFill>
                              <a:srgbClr val="FF0000"/>
                            </a:solidFill>
                            <a:latin typeface="Cambria Math" panose="02040503050406030204" pitchFamily="18" charset="0"/>
                          </a:rPr>
                          <m:t>SM</m:t>
                        </m:r>
                      </m:sup>
                    </m:sSubSup>
                    <m:r>
                      <a:rPr lang="en-GB" sz="2800" b="0" i="1" smtClean="0">
                        <a:solidFill>
                          <a:srgbClr val="FF0000"/>
                        </a:solidFill>
                        <a:latin typeface="Cambria Math" panose="02040503050406030204" pitchFamily="18" charset="0"/>
                      </a:rPr>
                      <m:t>≈10</m:t>
                    </m:r>
                  </m:oMath>
                </a14:m>
                <a:r>
                  <a:rPr lang="en-GB" sz="2800" dirty="0">
                    <a:solidFill>
                      <a:srgbClr val="FF0000"/>
                    </a:solidFill>
                  </a:rPr>
                  <a:t>  </a:t>
                </a:r>
              </a:p>
              <a:p>
                <a:r>
                  <a:rPr lang="en-GB" dirty="0">
                    <a:solidFill>
                      <a:srgbClr val="002EFF"/>
                    </a:solidFill>
                  </a:rPr>
                  <a:t>Expected background</a:t>
                </a:r>
              </a:p>
              <a:p>
                <a:pPr marL="457200" lvl="1" indent="0">
                  <a:buNone/>
                </a:pPr>
                <a14:m>
                  <m:oMath xmlns:m="http://schemas.openxmlformats.org/officeDocument/2006/math">
                    <m:sSub>
                      <m:sSubPr>
                        <m:ctrlPr>
                          <a:rPr lang="en-GB" sz="2800" b="0" i="1" smtClean="0">
                            <a:solidFill>
                              <a:srgbClr val="002EFF"/>
                            </a:solidFill>
                            <a:latin typeface="Cambria Math" panose="02040503050406030204" pitchFamily="18" charset="0"/>
                          </a:rPr>
                        </m:ctrlPr>
                      </m:sSubPr>
                      <m:e>
                        <m:r>
                          <a:rPr lang="en-GB" sz="2800" b="0" i="1" smtClean="0">
                            <a:solidFill>
                              <a:srgbClr val="002EFF"/>
                            </a:solidFill>
                            <a:latin typeface="Cambria Math" panose="02040503050406030204" pitchFamily="18" charset="0"/>
                          </a:rPr>
                          <m:t>𝑁</m:t>
                        </m:r>
                      </m:e>
                      <m:sub>
                        <m:r>
                          <m:rPr>
                            <m:sty m:val="p"/>
                          </m:rPr>
                          <a:rPr lang="en-GB" sz="2800" b="0" i="0" smtClean="0">
                            <a:solidFill>
                              <a:srgbClr val="002EFF"/>
                            </a:solidFill>
                            <a:latin typeface="Cambria Math" panose="02040503050406030204" pitchFamily="18" charset="0"/>
                          </a:rPr>
                          <m:t>bg</m:t>
                        </m:r>
                      </m:sub>
                    </m:sSub>
                    <m:r>
                      <a:rPr lang="en-GB" sz="2800" b="0" i="1" smtClean="0">
                        <a:solidFill>
                          <a:srgbClr val="002EFF"/>
                        </a:solidFill>
                        <a:latin typeface="Cambria Math" panose="02040503050406030204" pitchFamily="18" charset="0"/>
                      </a:rPr>
                      <m:t>=</m:t>
                    </m:r>
                    <m:sSubSup>
                      <m:sSubSupPr>
                        <m:ctrlPr>
                          <a:rPr lang="en-GB" sz="2800" b="0" i="1" smtClean="0">
                            <a:solidFill>
                              <a:srgbClr val="002EFF"/>
                            </a:solidFill>
                            <a:latin typeface="Cambria Math" panose="02040503050406030204" pitchFamily="18" charset="0"/>
                          </a:rPr>
                        </m:ctrlPr>
                      </m:sSubSupPr>
                      <m:e>
                        <m:r>
                          <a:rPr lang="en-GB" sz="2800" b="0" i="1" smtClean="0">
                            <a:solidFill>
                              <a:srgbClr val="002EFF"/>
                            </a:solidFill>
                            <a:latin typeface="Cambria Math" panose="02040503050406030204" pitchFamily="18" charset="0"/>
                          </a:rPr>
                          <m:t>11.0</m:t>
                        </m:r>
                      </m:e>
                      <m:sub>
                        <m:r>
                          <a:rPr lang="en-GB" sz="2800" b="0" i="1" smtClean="0">
                            <a:solidFill>
                              <a:srgbClr val="002EFF"/>
                            </a:solidFill>
                            <a:latin typeface="Cambria Math" panose="02040503050406030204" pitchFamily="18" charset="0"/>
                          </a:rPr>
                          <m:t>−1.9</m:t>
                        </m:r>
                      </m:sub>
                      <m:sup>
                        <m:r>
                          <a:rPr lang="en-GB" sz="2800" b="0" i="1" smtClean="0">
                            <a:solidFill>
                              <a:srgbClr val="002EFF"/>
                            </a:solidFill>
                            <a:latin typeface="Cambria Math" panose="02040503050406030204" pitchFamily="18" charset="0"/>
                          </a:rPr>
                          <m:t>+2.1</m:t>
                        </m:r>
                      </m:sup>
                    </m:sSubSup>
                  </m:oMath>
                </a14:m>
                <a:r>
                  <a:rPr lang="en-GB" sz="2800" dirty="0">
                    <a:solidFill>
                      <a:srgbClr val="002EFF"/>
                    </a:solidFill>
                  </a:rPr>
                  <a:t>   </a:t>
                </a:r>
                <a:r>
                  <a:rPr lang="en-GB" sz="2800" dirty="0">
                    <a:solidFill>
                      <a:srgbClr val="FF0000"/>
                    </a:solidFill>
                  </a:rPr>
                  <a:t> </a:t>
                </a:r>
              </a:p>
              <a:p>
                <a:r>
                  <a:rPr lang="en-GB" dirty="0">
                    <a:solidFill>
                      <a:schemeClr val="tx1"/>
                    </a:solidFill>
                  </a:rPr>
                  <a:t>Observed</a:t>
                </a:r>
              </a:p>
              <a:p>
                <a:pPr marL="457200" lvl="1" indent="0">
                  <a:buNone/>
                </a:pPr>
                <a14:m>
                  <m:oMath xmlns:m="http://schemas.openxmlformats.org/officeDocument/2006/math">
                    <m:sSub>
                      <m:sSubPr>
                        <m:ctrlPr>
                          <a:rPr lang="en-GB" sz="2800" b="0" i="1" smtClean="0">
                            <a:solidFill>
                              <a:schemeClr val="tx1"/>
                            </a:solidFill>
                            <a:latin typeface="Cambria Math" panose="02040503050406030204" pitchFamily="18" charset="0"/>
                          </a:rPr>
                        </m:ctrlPr>
                      </m:sSubPr>
                      <m:e>
                        <m:r>
                          <a:rPr lang="en-GB" sz="2800" b="0" i="1" smtClean="0">
                            <a:solidFill>
                              <a:schemeClr val="tx1"/>
                            </a:solidFill>
                            <a:latin typeface="Cambria Math" panose="02040503050406030204" pitchFamily="18" charset="0"/>
                          </a:rPr>
                          <m:t>𝑁</m:t>
                        </m:r>
                      </m:e>
                      <m:sub>
                        <m:r>
                          <m:rPr>
                            <m:sty m:val="p"/>
                          </m:rPr>
                          <a:rPr lang="en-GB" sz="2800" b="0" i="0" smtClean="0">
                            <a:solidFill>
                              <a:schemeClr val="tx1"/>
                            </a:solidFill>
                            <a:latin typeface="Cambria Math" panose="02040503050406030204" pitchFamily="18" charset="0"/>
                          </a:rPr>
                          <m:t>obs</m:t>
                        </m:r>
                      </m:sub>
                    </m:sSub>
                    <m:r>
                      <a:rPr lang="en-GB" sz="2800" b="0" i="1" smtClean="0">
                        <a:solidFill>
                          <a:schemeClr val="tx1"/>
                        </a:solidFill>
                        <a:latin typeface="Cambria Math" panose="02040503050406030204" pitchFamily="18" charset="0"/>
                      </a:rPr>
                      <m:t>=31</m:t>
                    </m:r>
                  </m:oMath>
                </a14:m>
                <a:r>
                  <a:rPr lang="en-GB" sz="2800" dirty="0">
                    <a:solidFill>
                      <a:schemeClr val="tx1"/>
                    </a:solidFill>
                  </a:rPr>
                  <a:t>  </a:t>
                </a:r>
              </a:p>
              <a:p>
                <a:pPr marL="457200" lvl="1" indent="0">
                  <a:buNone/>
                </a:pPr>
                <a:endParaRPr lang="en-GB" sz="1800" dirty="0">
                  <a:solidFill>
                    <a:schemeClr val="tx1"/>
                  </a:solidFill>
                </a:endParaRPr>
              </a:p>
              <a:p>
                <a:pPr marL="457200" lvl="1" indent="0">
                  <a:buNone/>
                </a:pPr>
                <a:endParaRPr lang="en-GB" dirty="0">
                  <a:solidFill>
                    <a:schemeClr val="tx1"/>
                  </a:solidFill>
                </a:endParaRPr>
              </a:p>
              <a:p>
                <a:r>
                  <a:rPr lang="en-GB" dirty="0">
                    <a:solidFill>
                      <a:schemeClr val="tx1"/>
                    </a:solidFill>
                  </a:rPr>
                  <a:t>Measured branching ratio</a:t>
                </a:r>
              </a:p>
              <a:p>
                <a:pPr marL="457200" lvl="1" indent="0">
                  <a:buNone/>
                </a:pPr>
                <a:endParaRPr lang="en-GB" sz="2800" dirty="0">
                  <a:solidFill>
                    <a:srgbClr val="FF0000"/>
                  </a:solidFill>
                </a:endParaRPr>
              </a:p>
            </p:txBody>
          </p:sp>
        </mc:Choice>
        <mc:Fallback xmlns="">
          <p:sp>
            <p:nvSpPr>
              <p:cNvPr id="20" name="Content Placeholder 2">
                <a:extLst>
                  <a:ext uri="{FF2B5EF4-FFF2-40B4-BE49-F238E27FC236}">
                    <a16:creationId xmlns:a16="http://schemas.microsoft.com/office/drawing/2014/main" id="{521F63FD-A38F-AE6C-6731-96DC720B90CA}"/>
                  </a:ext>
                </a:extLst>
              </p:cNvPr>
              <p:cNvSpPr txBox="1">
                <a:spLocks noRot="1" noChangeAspect="1" noMove="1" noResize="1" noEditPoints="1" noAdjustHandles="1" noChangeArrowheads="1" noChangeShapeType="1" noTextEdit="1"/>
              </p:cNvSpPr>
              <p:nvPr/>
            </p:nvSpPr>
            <p:spPr>
              <a:xfrm>
                <a:off x="838200" y="1690687"/>
                <a:ext cx="10515600" cy="4510047"/>
              </a:xfrm>
              <a:prstGeom prst="rect">
                <a:avLst/>
              </a:prstGeom>
              <a:blipFill>
                <a:blip r:embed="rId3"/>
                <a:stretch>
                  <a:fillRect l="-1086" t="-2241"/>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23AF9087-BD90-103B-278B-C4C8699F4FDF}"/>
              </a:ext>
            </a:extLst>
          </p:cNvPr>
          <p:cNvSpPr/>
          <p:nvPr/>
        </p:nvSpPr>
        <p:spPr>
          <a:xfrm>
            <a:off x="7402322" y="1013497"/>
            <a:ext cx="2531012" cy="4430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A6DEE78-7EEE-04DD-C4EF-55BD6AD1F71C}"/>
              </a:ext>
            </a:extLst>
          </p:cNvPr>
          <p:cNvSpPr/>
          <p:nvPr/>
        </p:nvSpPr>
        <p:spPr>
          <a:xfrm>
            <a:off x="8084111" y="962353"/>
            <a:ext cx="2531012" cy="4430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83FC38F-BE68-0057-A4DC-98EF3C215A41}"/>
              </a:ext>
            </a:extLst>
          </p:cNvPr>
          <p:cNvPicPr>
            <a:picLocks noChangeAspect="1"/>
          </p:cNvPicPr>
          <p:nvPr/>
        </p:nvPicPr>
        <p:blipFill>
          <a:blip r:embed="rId4"/>
          <a:stretch>
            <a:fillRect/>
          </a:stretch>
        </p:blipFill>
        <p:spPr>
          <a:xfrm rot="5400000">
            <a:off x="6260290" y="260383"/>
            <a:ext cx="4815076" cy="6219016"/>
          </a:xfrm>
          <a:prstGeom prst="rect">
            <a:avLst/>
          </a:prstGeom>
        </p:spPr>
      </p:pic>
      <p:sp>
        <p:nvSpPr>
          <p:cNvPr id="11" name="Content Placeholder 2">
            <a:extLst>
              <a:ext uri="{FF2B5EF4-FFF2-40B4-BE49-F238E27FC236}">
                <a16:creationId xmlns:a16="http://schemas.microsoft.com/office/drawing/2014/main" id="{811093DA-7EF7-D4EA-E42D-FF2DC3424554}"/>
              </a:ext>
            </a:extLst>
          </p:cNvPr>
          <p:cNvSpPr txBox="1">
            <a:spLocks/>
          </p:cNvSpPr>
          <p:nvPr/>
        </p:nvSpPr>
        <p:spPr>
          <a:xfrm>
            <a:off x="9690315" y="426190"/>
            <a:ext cx="2246230" cy="6754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Signal regions</a:t>
            </a:r>
          </a:p>
        </p:txBody>
      </p:sp>
      <p:cxnSp>
        <p:nvCxnSpPr>
          <p:cNvPr id="12" name="Straight Arrow Connector 11">
            <a:extLst>
              <a:ext uri="{FF2B5EF4-FFF2-40B4-BE49-F238E27FC236}">
                <a16:creationId xmlns:a16="http://schemas.microsoft.com/office/drawing/2014/main" id="{E44F1546-7579-9289-EF9B-FDACAD74FA8A}"/>
              </a:ext>
            </a:extLst>
          </p:cNvPr>
          <p:cNvCxnSpPr>
            <a:cxnSpLocks/>
          </p:cNvCxnSpPr>
          <p:nvPr/>
        </p:nvCxnSpPr>
        <p:spPr>
          <a:xfrm flipH="1">
            <a:off x="9690315" y="870836"/>
            <a:ext cx="894420" cy="1629245"/>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6F040C6-5124-C94D-9728-5618329F5D13}"/>
              </a:ext>
            </a:extLst>
          </p:cNvPr>
          <p:cNvCxnSpPr>
            <a:cxnSpLocks/>
          </p:cNvCxnSpPr>
          <p:nvPr/>
        </p:nvCxnSpPr>
        <p:spPr>
          <a:xfrm flipH="1">
            <a:off x="9765416" y="904087"/>
            <a:ext cx="880095" cy="2892372"/>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5416CDB-2D01-7D23-6D2E-731597D4495C}"/>
                  </a:ext>
                </a:extLst>
              </p:cNvPr>
              <p:cNvSpPr txBox="1"/>
              <p:nvPr/>
            </p:nvSpPr>
            <p:spPr>
              <a:xfrm>
                <a:off x="1339044" y="5835695"/>
                <a:ext cx="7842533" cy="578685"/>
              </a:xfrm>
              <a:prstGeom prst="rect">
                <a:avLst/>
              </a:prstGeom>
              <a:noFill/>
            </p:spPr>
            <p:txBody>
              <a:bodyPr wrap="square">
                <a:spAutoFit/>
              </a:bodyPr>
              <a:lstStyle/>
              <a:p>
                <a:pPr marL="457200" lvl="1" indent="0">
                  <a:buNone/>
                </a:pPr>
                <a14:m>
                  <m:oMath xmlns:m="http://schemas.openxmlformats.org/officeDocument/2006/math">
                    <m:sSub>
                      <m:sSubPr>
                        <m:ctrlPr>
                          <a:rPr lang="en-GB" sz="2800" b="0" i="1" smtClean="0">
                            <a:latin typeface="Cambria Math" panose="02040503050406030204" pitchFamily="18" charset="0"/>
                            <a:ea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𝔅</m:t>
                        </m:r>
                      </m:e>
                      <m:sub>
                        <m:r>
                          <a:rPr lang="en-GB" sz="2800" b="0" i="1" smtClean="0">
                            <a:latin typeface="Cambria Math" panose="02040503050406030204" pitchFamily="18" charset="0"/>
                            <a:ea typeface="Cambria Math" panose="02040503050406030204" pitchFamily="18" charset="0"/>
                          </a:rPr>
                          <m:t>2021−2022</m:t>
                        </m:r>
                      </m:sub>
                    </m:sSub>
                    <m:d>
                      <m:dPr>
                        <m:ctrlPr>
                          <a:rPr lang="en-GB" sz="2800" i="1">
                            <a:latin typeface="Cambria Math" panose="02040503050406030204" pitchFamily="18" charset="0"/>
                            <a:ea typeface="Cambria Math" panose="02040503050406030204" pitchFamily="18" charset="0"/>
                          </a:rPr>
                        </m:ctrlPr>
                      </m:dPr>
                      <m:e>
                        <m:sSup>
                          <m:sSupPr>
                            <m:ctrlPr>
                              <a:rPr lang="en-GB" sz="2800" i="1">
                                <a:ln w="22225">
                                  <a:noFill/>
                                  <a:prstDash val="solid"/>
                                </a:ln>
                                <a:latin typeface="Cambria Math" panose="02040503050406030204" pitchFamily="18" charset="0"/>
                              </a:rPr>
                            </m:ctrlPr>
                          </m:sSupPr>
                          <m:e>
                            <m:r>
                              <a:rPr lang="en-GB" sz="2800" i="1">
                                <a:ln w="22225">
                                  <a:noFill/>
                                  <a:prstDash val="solid"/>
                                </a:ln>
                                <a:latin typeface="Cambria Math" panose="02040503050406030204" pitchFamily="18" charset="0"/>
                              </a:rPr>
                              <m:t>𝐾</m:t>
                            </m:r>
                          </m:e>
                          <m:sup>
                            <m:r>
                              <a:rPr lang="en-GB" sz="2800" i="1">
                                <a:ln w="22225">
                                  <a:noFill/>
                                  <a:prstDash val="solid"/>
                                </a:ln>
                                <a:latin typeface="Cambria Math" panose="02040503050406030204" pitchFamily="18" charset="0"/>
                              </a:rPr>
                              <m:t>+</m:t>
                            </m:r>
                          </m:sup>
                        </m:sSup>
                        <m:r>
                          <a:rPr lang="en-GB" sz="2800" i="1">
                            <a:ln w="22225">
                              <a:noFill/>
                              <a:prstDash val="solid"/>
                            </a:ln>
                            <a:latin typeface="Cambria Math" panose="02040503050406030204" pitchFamily="18" charset="0"/>
                          </a:rPr>
                          <m:t>→</m:t>
                        </m:r>
                        <m:sSup>
                          <m:sSupPr>
                            <m:ctrlPr>
                              <a:rPr lang="en-GB" sz="2800" i="1">
                                <a:ln w="22225">
                                  <a:noFill/>
                                  <a:prstDash val="solid"/>
                                </a:ln>
                                <a:latin typeface="Cambria Math" panose="02040503050406030204" pitchFamily="18" charset="0"/>
                              </a:rPr>
                            </m:ctrlPr>
                          </m:sSupPr>
                          <m:e>
                            <m:r>
                              <a:rPr lang="en-GB" sz="2800" i="1">
                                <a:ln w="22225">
                                  <a:noFill/>
                                  <a:prstDash val="solid"/>
                                </a:ln>
                                <a:latin typeface="Cambria Math" panose="02040503050406030204" pitchFamily="18" charset="0"/>
                              </a:rPr>
                              <m:t>𝜋</m:t>
                            </m:r>
                          </m:e>
                          <m:sup>
                            <m:r>
                              <a:rPr lang="en-GB" sz="2800" i="1">
                                <a:ln w="22225">
                                  <a:noFill/>
                                  <a:prstDash val="solid"/>
                                </a:ln>
                                <a:latin typeface="Cambria Math" panose="02040503050406030204" pitchFamily="18" charset="0"/>
                              </a:rPr>
                              <m:t>+</m:t>
                            </m:r>
                          </m:sup>
                        </m:sSup>
                        <m:r>
                          <a:rPr lang="en-GB" sz="2800" i="1">
                            <a:ln w="22225">
                              <a:noFill/>
                              <a:prstDash val="solid"/>
                            </a:ln>
                            <a:latin typeface="Cambria Math" panose="02040503050406030204" pitchFamily="18" charset="0"/>
                          </a:rPr>
                          <m:t>𝜈</m:t>
                        </m:r>
                        <m:acc>
                          <m:accPr>
                            <m:chr m:val="̅"/>
                            <m:ctrlPr>
                              <a:rPr lang="en-GB" sz="2800" i="1">
                                <a:ln w="22225">
                                  <a:noFill/>
                                  <a:prstDash val="solid"/>
                                </a:ln>
                                <a:latin typeface="Cambria Math" panose="02040503050406030204" pitchFamily="18" charset="0"/>
                              </a:rPr>
                            </m:ctrlPr>
                          </m:accPr>
                          <m:e>
                            <m:r>
                              <a:rPr lang="en-GB" sz="2800" i="1">
                                <a:ln w="22225">
                                  <a:noFill/>
                                  <a:prstDash val="solid"/>
                                </a:ln>
                                <a:latin typeface="Cambria Math" panose="02040503050406030204" pitchFamily="18" charset="0"/>
                              </a:rPr>
                              <m:t>𝜈</m:t>
                            </m:r>
                          </m:e>
                        </m:acc>
                      </m:e>
                    </m:d>
                    <m:r>
                      <a:rPr lang="en-GB" sz="2800" b="0" i="1" smtClean="0">
                        <a:ln w="22225">
                          <a:noFill/>
                          <a:prstDash val="solid"/>
                        </a:ln>
                        <a:latin typeface="Cambria Math" panose="02040503050406030204" pitchFamily="18" charset="0"/>
                      </a:rPr>
                      <m:t>=</m:t>
                    </m:r>
                    <m:d>
                      <m:dPr>
                        <m:ctrlPr>
                          <a:rPr lang="en-GB" sz="2800" b="0" i="1" smtClean="0">
                            <a:ln w="22225">
                              <a:noFill/>
                              <a:prstDash val="solid"/>
                            </a:ln>
                            <a:latin typeface="Cambria Math" panose="02040503050406030204" pitchFamily="18" charset="0"/>
                          </a:rPr>
                        </m:ctrlPr>
                      </m:dPr>
                      <m:e>
                        <m:sSubSup>
                          <m:sSubSupPr>
                            <m:ctrlPr>
                              <a:rPr lang="en-GB" sz="2800" b="0" i="1" smtClean="0">
                                <a:ln w="22225">
                                  <a:noFill/>
                                  <a:prstDash val="solid"/>
                                </a:ln>
                                <a:latin typeface="Cambria Math" panose="02040503050406030204" pitchFamily="18" charset="0"/>
                              </a:rPr>
                            </m:ctrlPr>
                          </m:sSubSupPr>
                          <m:e>
                            <m:r>
                              <a:rPr lang="en-GB" sz="2800" b="0" i="1" smtClean="0">
                                <a:ln w="22225">
                                  <a:noFill/>
                                  <a:prstDash val="solid"/>
                                </a:ln>
                                <a:latin typeface="Cambria Math" panose="02040503050406030204" pitchFamily="18" charset="0"/>
                              </a:rPr>
                              <m:t>16.0</m:t>
                            </m:r>
                          </m:e>
                          <m:sub>
                            <m:r>
                              <a:rPr lang="en-GB" sz="2800" b="0" i="1" smtClean="0">
                                <a:ln w="22225">
                                  <a:noFill/>
                                  <a:prstDash val="solid"/>
                                </a:ln>
                                <a:latin typeface="Cambria Math" panose="02040503050406030204" pitchFamily="18" charset="0"/>
                              </a:rPr>
                              <m:t>−4.5</m:t>
                            </m:r>
                          </m:sub>
                          <m:sup>
                            <m:r>
                              <a:rPr lang="en-GB" sz="2800" b="0" i="1" smtClean="0">
                                <a:ln w="22225">
                                  <a:noFill/>
                                  <a:prstDash val="solid"/>
                                </a:ln>
                                <a:latin typeface="Cambria Math" panose="02040503050406030204" pitchFamily="18" charset="0"/>
                              </a:rPr>
                              <m:t>+5.0</m:t>
                            </m:r>
                          </m:sup>
                        </m:sSubSup>
                      </m:e>
                    </m:d>
                    <m:r>
                      <a:rPr lang="en-GB" sz="2800" b="0" i="1" smtClean="0">
                        <a:ln w="22225">
                          <a:noFill/>
                          <a:prstDash val="solid"/>
                        </a:ln>
                        <a:latin typeface="Cambria Math" panose="02040503050406030204" pitchFamily="18" charset="0"/>
                      </a:rPr>
                      <m:t>×</m:t>
                    </m:r>
                    <m:sSup>
                      <m:sSupPr>
                        <m:ctrlPr>
                          <a:rPr lang="en-GB" sz="2800" b="0" i="1" smtClean="0">
                            <a:ln w="22225">
                              <a:noFill/>
                              <a:prstDash val="solid"/>
                            </a:ln>
                            <a:latin typeface="Cambria Math" panose="02040503050406030204" pitchFamily="18" charset="0"/>
                          </a:rPr>
                        </m:ctrlPr>
                      </m:sSupPr>
                      <m:e>
                        <m:r>
                          <a:rPr lang="en-GB" sz="2800" b="0" i="1" smtClean="0">
                            <a:ln w="22225">
                              <a:noFill/>
                              <a:prstDash val="solid"/>
                            </a:ln>
                            <a:latin typeface="Cambria Math" panose="02040503050406030204" pitchFamily="18" charset="0"/>
                          </a:rPr>
                          <m:t>10</m:t>
                        </m:r>
                      </m:e>
                      <m:sup>
                        <m:r>
                          <a:rPr lang="en-GB" sz="2800" b="0" i="1" smtClean="0">
                            <a:ln w="22225">
                              <a:noFill/>
                              <a:prstDash val="solid"/>
                            </a:ln>
                            <a:latin typeface="Cambria Math" panose="02040503050406030204" pitchFamily="18" charset="0"/>
                          </a:rPr>
                          <m:t>−11</m:t>
                        </m:r>
                      </m:sup>
                    </m:sSup>
                  </m:oMath>
                </a14:m>
                <a:r>
                  <a:rPr lang="en-GB" sz="2800" dirty="0">
                    <a:solidFill>
                      <a:srgbClr val="FF0000"/>
                    </a:solidFill>
                  </a:rPr>
                  <a:t> </a:t>
                </a:r>
              </a:p>
            </p:txBody>
          </p:sp>
        </mc:Choice>
        <mc:Fallback xmlns="">
          <p:sp>
            <p:nvSpPr>
              <p:cNvPr id="23" name="TextBox 22">
                <a:extLst>
                  <a:ext uri="{FF2B5EF4-FFF2-40B4-BE49-F238E27FC236}">
                    <a16:creationId xmlns:a16="http://schemas.microsoft.com/office/drawing/2014/main" id="{F5416CDB-2D01-7D23-6D2E-731597D4495C}"/>
                  </a:ext>
                </a:extLst>
              </p:cNvPr>
              <p:cNvSpPr txBox="1">
                <a:spLocks noRot="1" noChangeAspect="1" noMove="1" noResize="1" noEditPoints="1" noAdjustHandles="1" noChangeArrowheads="1" noChangeShapeType="1" noTextEdit="1"/>
              </p:cNvSpPr>
              <p:nvPr/>
            </p:nvSpPr>
            <p:spPr>
              <a:xfrm>
                <a:off x="1339044" y="5835695"/>
                <a:ext cx="7842533" cy="578685"/>
              </a:xfrm>
              <a:prstGeom prst="rect">
                <a:avLst/>
              </a:prstGeom>
              <a:blipFill>
                <a:blip r:embed="rId5"/>
                <a:stretch>
                  <a:fillRect b="-434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EF94E4D-5C69-760B-70FA-EAADF0D8AF2B}"/>
              </a:ext>
            </a:extLst>
          </p:cNvPr>
          <p:cNvSpPr>
            <a:spLocks noGrp="1"/>
          </p:cNvSpPr>
          <p:nvPr>
            <p:ph type="sldNum" sz="quarter" idx="12"/>
          </p:nvPr>
        </p:nvSpPr>
        <p:spPr/>
        <p:txBody>
          <a:bodyPr/>
          <a:lstStyle/>
          <a:p>
            <a:fld id="{ACEF48F9-4458-A542-8F25-711C2E07AED2}" type="slidenum">
              <a:rPr lang="en-US" smtClean="0"/>
              <a:t>10</a:t>
            </a:fld>
            <a:endParaRPr lang="en-US"/>
          </a:p>
        </p:txBody>
      </p:sp>
    </p:spTree>
    <p:extLst>
      <p:ext uri="{BB962C8B-B14F-4D97-AF65-F5344CB8AC3E}">
        <p14:creationId xmlns:p14="http://schemas.microsoft.com/office/powerpoint/2010/main" val="1236956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F3926-CC94-7B2D-0E7E-A3D1926D6E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984901-CDF1-781F-7844-C606A860530A}"/>
              </a:ext>
            </a:extLst>
          </p:cNvPr>
          <p:cNvSpPr>
            <a:spLocks noGrp="1"/>
          </p:cNvSpPr>
          <p:nvPr>
            <p:ph type="title"/>
          </p:nvPr>
        </p:nvSpPr>
        <p:spPr/>
        <p:txBody>
          <a:bodyPr>
            <a:normAutofit/>
          </a:bodyPr>
          <a:lstStyle/>
          <a:p>
            <a:r>
              <a:rPr lang="en-GB" sz="4400" b="1" dirty="0">
                <a:ln w="22225">
                  <a:noFill/>
                  <a:prstDash val="solid"/>
                </a:ln>
                <a:solidFill>
                  <a:srgbClr val="1B8A2E"/>
                </a:solidFill>
                <a:latin typeface="Helvetica" pitchFamily="2" charset="0"/>
              </a:rPr>
              <a:t>Conclusions &amp; Future</a:t>
            </a:r>
            <a:endParaRPr lang="en-US" dirty="0"/>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94D59A4C-967D-5A67-9C6E-DFEC8CA23961}"/>
                  </a:ext>
                </a:extLst>
              </p:cNvPr>
              <p:cNvSpPr txBox="1">
                <a:spLocks/>
              </p:cNvSpPr>
              <p:nvPr/>
            </p:nvSpPr>
            <p:spPr>
              <a:xfrm>
                <a:off x="838200" y="1690689"/>
                <a:ext cx="10515600" cy="50557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Combination with 2016-2018 data:</a:t>
                </a:r>
              </a:p>
              <a:p>
                <a:pPr marL="0" indent="0">
                  <a:buNone/>
                </a:pPr>
                <a:endParaRPr lang="en-GB" dirty="0"/>
              </a:p>
              <a:p>
                <a:pPr marL="0" indent="0">
                  <a:buNone/>
                </a:pPr>
                <a:endParaRPr lang="en-GB" sz="2000" dirty="0"/>
              </a:p>
              <a:p>
                <a:r>
                  <a:rPr lang="en-GB" dirty="0"/>
                  <a:t>The </a:t>
                </a:r>
                <a:r>
                  <a:rPr lang="en-GB" b="1" dirty="0">
                    <a:solidFill>
                      <a:srgbClr val="1B8A2E"/>
                    </a:solidFill>
                  </a:rPr>
                  <a:t>smallest</a:t>
                </a:r>
                <a:r>
                  <a:rPr lang="en-GB" dirty="0"/>
                  <a:t> branching ratio measured with a significance </a:t>
                </a:r>
                <a14:m>
                  <m:oMath xmlns:m="http://schemas.openxmlformats.org/officeDocument/2006/math">
                    <m:r>
                      <a:rPr lang="en-GB" b="0" i="1" smtClean="0">
                        <a:latin typeface="Cambria Math" panose="02040503050406030204" pitchFamily="18" charset="0"/>
                      </a:rPr>
                      <m:t>&gt;5</m:t>
                    </m:r>
                    <m:r>
                      <a:rPr lang="en-GB" b="0" i="1" smtClean="0">
                        <a:latin typeface="Cambria Math" panose="02040503050406030204" pitchFamily="18" charset="0"/>
                      </a:rPr>
                      <m:t>𝜎</m:t>
                    </m:r>
                  </m:oMath>
                </a14:m>
                <a:endParaRPr lang="en-GB" dirty="0"/>
              </a:p>
              <a:p>
                <a:endParaRPr lang="en-GB" dirty="0"/>
              </a:p>
              <a:p>
                <a:endParaRPr lang="en-GB" dirty="0"/>
              </a:p>
              <a:p>
                <a:endParaRPr lang="en-GB" dirty="0"/>
              </a:p>
              <a:p>
                <a:r>
                  <a:rPr lang="en-GB" dirty="0"/>
                  <a:t>BR consistent with SM within </a:t>
                </a:r>
                <a14:m>
                  <m:oMath xmlns:m="http://schemas.openxmlformats.org/officeDocument/2006/math">
                    <m:r>
                      <a:rPr lang="en-GB" b="0" i="0" smtClean="0">
                        <a:solidFill>
                          <a:srgbClr val="1B8A2E"/>
                        </a:solidFill>
                        <a:latin typeface="Cambria Math" panose="02040503050406030204" pitchFamily="18" charset="0"/>
                      </a:rPr>
                      <m:t>1.7</m:t>
                    </m:r>
                    <m:r>
                      <a:rPr lang="en-GB" b="0" i="1" smtClean="0">
                        <a:solidFill>
                          <a:srgbClr val="1B8A2E"/>
                        </a:solidFill>
                        <a:latin typeface="Cambria Math" panose="02040503050406030204" pitchFamily="18" charset="0"/>
                      </a:rPr>
                      <m:t>𝜎</m:t>
                    </m:r>
                  </m:oMath>
                </a14:m>
                <a:r>
                  <a:rPr lang="en-GB" dirty="0"/>
                  <a:t> </a:t>
                </a:r>
              </a:p>
              <a:p>
                <a:r>
                  <a:rPr lang="en-GB" dirty="0"/>
                  <a:t>An exciting time for kaon physics c.f. KOTO, LHCb </a:t>
                </a:r>
              </a:p>
              <a:p>
                <a:pPr marL="0" indent="0">
                  <a:buNone/>
                </a:pPr>
                <a:r>
                  <a:rPr lang="en-GB" dirty="0"/>
                  <a:t> </a:t>
                </a:r>
              </a:p>
            </p:txBody>
          </p:sp>
        </mc:Choice>
        <mc:Fallback xmlns="">
          <p:sp>
            <p:nvSpPr>
              <p:cNvPr id="6" name="Content Placeholder 2">
                <a:extLst>
                  <a:ext uri="{FF2B5EF4-FFF2-40B4-BE49-F238E27FC236}">
                    <a16:creationId xmlns:a16="http://schemas.microsoft.com/office/drawing/2014/main" id="{94D59A4C-967D-5A67-9C6E-DFEC8CA23961}"/>
                  </a:ext>
                </a:extLst>
              </p:cNvPr>
              <p:cNvSpPr txBox="1">
                <a:spLocks noRot="1" noChangeAspect="1" noMove="1" noResize="1" noEditPoints="1" noAdjustHandles="1" noChangeArrowheads="1" noChangeShapeType="1" noTextEdit="1"/>
              </p:cNvSpPr>
              <p:nvPr/>
            </p:nvSpPr>
            <p:spPr>
              <a:xfrm>
                <a:off x="838200" y="1690689"/>
                <a:ext cx="10515600" cy="5055777"/>
              </a:xfrm>
              <a:prstGeom prst="rect">
                <a:avLst/>
              </a:prstGeom>
              <a:blipFill>
                <a:blip r:embed="rId3"/>
                <a:stretch>
                  <a:fillRect l="-1086" t="-2000"/>
                </a:stretch>
              </a:blipFill>
            </p:spPr>
            <p:txBody>
              <a:bodyPr/>
              <a:lstStyle/>
              <a:p>
                <a:r>
                  <a:rPr lang="en-US">
                    <a:noFill/>
                  </a:rPr>
                  <a:t> </a:t>
                </a:r>
              </a:p>
            </p:txBody>
          </p:sp>
        </mc:Fallback>
      </mc:AlternateContent>
      <p:sp>
        <p:nvSpPr>
          <p:cNvPr id="10" name="Content Placeholder 2">
            <a:extLst>
              <a:ext uri="{FF2B5EF4-FFF2-40B4-BE49-F238E27FC236}">
                <a16:creationId xmlns:a16="http://schemas.microsoft.com/office/drawing/2014/main" id="{DDBA6200-AC6F-8BFE-6433-20C5E98DE43C}"/>
              </a:ext>
            </a:extLst>
          </p:cNvPr>
          <p:cNvSpPr txBox="1">
            <a:spLocks/>
          </p:cNvSpPr>
          <p:nvPr/>
        </p:nvSpPr>
        <p:spPr>
          <a:xfrm>
            <a:off x="838200" y="1690687"/>
            <a:ext cx="10515600" cy="4510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A0B1027-7F71-8374-9BBB-4944EF326144}"/>
                  </a:ext>
                </a:extLst>
              </p:cNvPr>
              <p:cNvSpPr txBox="1"/>
              <p:nvPr/>
            </p:nvSpPr>
            <p:spPr>
              <a:xfrm>
                <a:off x="964504" y="2228199"/>
                <a:ext cx="10262992" cy="596574"/>
              </a:xfrm>
              <a:prstGeom prst="rect">
                <a:avLst/>
              </a:prstGeom>
              <a:noFill/>
            </p:spPr>
            <p:txBody>
              <a:bodyPr wrap="square">
                <a:spAutoFit/>
              </a:bodyPr>
              <a:lstStyle/>
              <a:p>
                <a:pPr marL="457200" lvl="1" indent="0" algn="ctr">
                  <a:buNone/>
                </a:pPr>
                <a14:m>
                  <m:oMath xmlns:m="http://schemas.openxmlformats.org/officeDocument/2006/math">
                    <m:sSub>
                      <m:sSubPr>
                        <m:ctrlPr>
                          <a:rPr lang="en-GB" sz="3200" b="0" i="1" smtClean="0">
                            <a:solidFill>
                              <a:srgbClr val="1B8A2E"/>
                            </a:solidFill>
                            <a:latin typeface="Cambria Math" panose="02040503050406030204" pitchFamily="18" charset="0"/>
                            <a:ea typeface="Cambria Math" panose="02040503050406030204" pitchFamily="18" charset="0"/>
                          </a:rPr>
                        </m:ctrlPr>
                      </m:sSubPr>
                      <m:e>
                        <m:r>
                          <a:rPr lang="en-GB" sz="3200" i="1" smtClean="0">
                            <a:solidFill>
                              <a:srgbClr val="1B8A2E"/>
                            </a:solidFill>
                            <a:latin typeface="Cambria Math" panose="02040503050406030204" pitchFamily="18" charset="0"/>
                            <a:ea typeface="Cambria Math" panose="02040503050406030204" pitchFamily="18" charset="0"/>
                          </a:rPr>
                          <m:t>𝔅</m:t>
                        </m:r>
                      </m:e>
                      <m:sub>
                        <m:r>
                          <a:rPr lang="en-GB" sz="3200" b="0" i="1" smtClean="0">
                            <a:solidFill>
                              <a:srgbClr val="1B8A2E"/>
                            </a:solidFill>
                            <a:latin typeface="Cambria Math" panose="02040503050406030204" pitchFamily="18" charset="0"/>
                            <a:ea typeface="Cambria Math" panose="02040503050406030204" pitchFamily="18" charset="0"/>
                          </a:rPr>
                          <m:t>2016−2022</m:t>
                        </m:r>
                      </m:sub>
                    </m:sSub>
                    <m:d>
                      <m:dPr>
                        <m:ctrlPr>
                          <a:rPr lang="en-GB" sz="3200" i="1">
                            <a:solidFill>
                              <a:srgbClr val="1B8A2E"/>
                            </a:solidFill>
                            <a:latin typeface="Cambria Math" panose="02040503050406030204" pitchFamily="18" charset="0"/>
                            <a:ea typeface="Cambria Math" panose="02040503050406030204" pitchFamily="18" charset="0"/>
                          </a:rPr>
                        </m:ctrlPr>
                      </m:dPr>
                      <m:e>
                        <m:sSup>
                          <m:sSupPr>
                            <m:ctrlPr>
                              <a:rPr lang="en-GB" sz="3200" i="1">
                                <a:ln w="22225">
                                  <a:noFill/>
                                  <a:prstDash val="solid"/>
                                </a:ln>
                                <a:solidFill>
                                  <a:srgbClr val="1B8A2E"/>
                                </a:solidFill>
                                <a:latin typeface="Cambria Math" panose="02040503050406030204" pitchFamily="18" charset="0"/>
                              </a:rPr>
                            </m:ctrlPr>
                          </m:sSupPr>
                          <m:e>
                            <m:r>
                              <a:rPr lang="en-GB" sz="3200" i="1">
                                <a:ln w="22225">
                                  <a:noFill/>
                                  <a:prstDash val="solid"/>
                                </a:ln>
                                <a:solidFill>
                                  <a:srgbClr val="1B8A2E"/>
                                </a:solidFill>
                                <a:latin typeface="Cambria Math" panose="02040503050406030204" pitchFamily="18" charset="0"/>
                              </a:rPr>
                              <m:t>𝐾</m:t>
                            </m:r>
                          </m:e>
                          <m:sup>
                            <m:r>
                              <a:rPr lang="en-GB" sz="3200" i="1">
                                <a:ln w="22225">
                                  <a:noFill/>
                                  <a:prstDash val="solid"/>
                                </a:ln>
                                <a:solidFill>
                                  <a:srgbClr val="1B8A2E"/>
                                </a:solidFill>
                                <a:latin typeface="Cambria Math" panose="02040503050406030204" pitchFamily="18" charset="0"/>
                              </a:rPr>
                              <m:t>+</m:t>
                            </m:r>
                          </m:sup>
                        </m:sSup>
                        <m:r>
                          <a:rPr lang="en-GB" sz="3200" i="1">
                            <a:ln w="22225">
                              <a:noFill/>
                              <a:prstDash val="solid"/>
                            </a:ln>
                            <a:solidFill>
                              <a:srgbClr val="1B8A2E"/>
                            </a:solidFill>
                            <a:latin typeface="Cambria Math" panose="02040503050406030204" pitchFamily="18" charset="0"/>
                          </a:rPr>
                          <m:t>→</m:t>
                        </m:r>
                        <m:sSup>
                          <m:sSupPr>
                            <m:ctrlPr>
                              <a:rPr lang="en-GB" sz="3200" i="1">
                                <a:ln w="22225">
                                  <a:noFill/>
                                  <a:prstDash val="solid"/>
                                </a:ln>
                                <a:solidFill>
                                  <a:srgbClr val="1B8A2E"/>
                                </a:solidFill>
                                <a:latin typeface="Cambria Math" panose="02040503050406030204" pitchFamily="18" charset="0"/>
                              </a:rPr>
                            </m:ctrlPr>
                          </m:sSupPr>
                          <m:e>
                            <m:r>
                              <a:rPr lang="en-GB" sz="3200" i="1">
                                <a:ln w="22225">
                                  <a:noFill/>
                                  <a:prstDash val="solid"/>
                                </a:ln>
                                <a:solidFill>
                                  <a:srgbClr val="1B8A2E"/>
                                </a:solidFill>
                                <a:latin typeface="Cambria Math" panose="02040503050406030204" pitchFamily="18" charset="0"/>
                              </a:rPr>
                              <m:t>𝜋</m:t>
                            </m:r>
                          </m:e>
                          <m:sup>
                            <m:r>
                              <a:rPr lang="en-GB" sz="3200" i="1">
                                <a:ln w="22225">
                                  <a:noFill/>
                                  <a:prstDash val="solid"/>
                                </a:ln>
                                <a:solidFill>
                                  <a:srgbClr val="1B8A2E"/>
                                </a:solidFill>
                                <a:latin typeface="Cambria Math" panose="02040503050406030204" pitchFamily="18" charset="0"/>
                              </a:rPr>
                              <m:t>+</m:t>
                            </m:r>
                          </m:sup>
                        </m:sSup>
                        <m:r>
                          <a:rPr lang="en-GB" sz="3200" i="1">
                            <a:ln w="22225">
                              <a:noFill/>
                              <a:prstDash val="solid"/>
                            </a:ln>
                            <a:solidFill>
                              <a:srgbClr val="1B8A2E"/>
                            </a:solidFill>
                            <a:latin typeface="Cambria Math" panose="02040503050406030204" pitchFamily="18" charset="0"/>
                          </a:rPr>
                          <m:t>𝜈</m:t>
                        </m:r>
                        <m:acc>
                          <m:accPr>
                            <m:chr m:val="̅"/>
                            <m:ctrlPr>
                              <a:rPr lang="en-GB" sz="3200" i="1">
                                <a:ln w="22225">
                                  <a:noFill/>
                                  <a:prstDash val="solid"/>
                                </a:ln>
                                <a:solidFill>
                                  <a:srgbClr val="1B8A2E"/>
                                </a:solidFill>
                                <a:latin typeface="Cambria Math" panose="02040503050406030204" pitchFamily="18" charset="0"/>
                              </a:rPr>
                            </m:ctrlPr>
                          </m:accPr>
                          <m:e>
                            <m:r>
                              <a:rPr lang="en-GB" sz="3200" i="1">
                                <a:ln w="22225">
                                  <a:noFill/>
                                  <a:prstDash val="solid"/>
                                </a:ln>
                                <a:solidFill>
                                  <a:srgbClr val="1B8A2E"/>
                                </a:solidFill>
                                <a:latin typeface="Cambria Math" panose="02040503050406030204" pitchFamily="18" charset="0"/>
                              </a:rPr>
                              <m:t>𝜈</m:t>
                            </m:r>
                          </m:e>
                        </m:acc>
                      </m:e>
                    </m:d>
                    <m:r>
                      <a:rPr lang="en-GB" sz="3200" b="0" i="1" smtClean="0">
                        <a:ln w="22225">
                          <a:noFill/>
                          <a:prstDash val="solid"/>
                        </a:ln>
                        <a:solidFill>
                          <a:srgbClr val="1B8A2E"/>
                        </a:solidFill>
                        <a:latin typeface="Cambria Math" panose="02040503050406030204" pitchFamily="18" charset="0"/>
                      </a:rPr>
                      <m:t>=</m:t>
                    </m:r>
                    <m:d>
                      <m:dPr>
                        <m:ctrlPr>
                          <a:rPr lang="en-GB" sz="3200" b="0" i="1" smtClean="0">
                            <a:ln w="22225">
                              <a:noFill/>
                              <a:prstDash val="solid"/>
                            </a:ln>
                            <a:solidFill>
                              <a:srgbClr val="1B8A2E"/>
                            </a:solidFill>
                            <a:latin typeface="Cambria Math" panose="02040503050406030204" pitchFamily="18" charset="0"/>
                          </a:rPr>
                        </m:ctrlPr>
                      </m:dPr>
                      <m:e>
                        <m:sSubSup>
                          <m:sSubSupPr>
                            <m:ctrlPr>
                              <a:rPr lang="en-GB" sz="3200" b="0" i="1" smtClean="0">
                                <a:ln w="22225">
                                  <a:noFill/>
                                  <a:prstDash val="solid"/>
                                </a:ln>
                                <a:solidFill>
                                  <a:srgbClr val="1B8A2E"/>
                                </a:solidFill>
                                <a:latin typeface="Cambria Math" panose="02040503050406030204" pitchFamily="18" charset="0"/>
                              </a:rPr>
                            </m:ctrlPr>
                          </m:sSubSupPr>
                          <m:e>
                            <m:r>
                              <a:rPr lang="en-GB" sz="3200" b="0" i="1" smtClean="0">
                                <a:ln w="22225">
                                  <a:noFill/>
                                  <a:prstDash val="solid"/>
                                </a:ln>
                                <a:solidFill>
                                  <a:srgbClr val="1B8A2E"/>
                                </a:solidFill>
                                <a:latin typeface="Cambria Math" panose="02040503050406030204" pitchFamily="18" charset="0"/>
                              </a:rPr>
                              <m:t>13.0</m:t>
                            </m:r>
                          </m:e>
                          <m:sub>
                            <m:r>
                              <a:rPr lang="en-GB" sz="3200" b="0" i="1" smtClean="0">
                                <a:ln w="22225">
                                  <a:noFill/>
                                  <a:prstDash val="solid"/>
                                </a:ln>
                                <a:solidFill>
                                  <a:srgbClr val="1B8A2E"/>
                                </a:solidFill>
                                <a:latin typeface="Cambria Math" panose="02040503050406030204" pitchFamily="18" charset="0"/>
                              </a:rPr>
                              <m:t>−2.9</m:t>
                            </m:r>
                          </m:sub>
                          <m:sup>
                            <m:r>
                              <a:rPr lang="en-GB" sz="3200" b="0" i="1" smtClean="0">
                                <a:ln w="22225">
                                  <a:noFill/>
                                  <a:prstDash val="solid"/>
                                </a:ln>
                                <a:solidFill>
                                  <a:srgbClr val="1B8A2E"/>
                                </a:solidFill>
                                <a:latin typeface="Cambria Math" panose="02040503050406030204" pitchFamily="18" charset="0"/>
                              </a:rPr>
                              <m:t>+3.3</m:t>
                            </m:r>
                          </m:sup>
                        </m:sSubSup>
                      </m:e>
                    </m:d>
                    <m:r>
                      <a:rPr lang="en-GB" sz="3200" b="0" i="1" smtClean="0">
                        <a:ln w="22225">
                          <a:noFill/>
                          <a:prstDash val="solid"/>
                        </a:ln>
                        <a:solidFill>
                          <a:srgbClr val="1B8A2E"/>
                        </a:solidFill>
                        <a:latin typeface="Cambria Math" panose="02040503050406030204" pitchFamily="18" charset="0"/>
                      </a:rPr>
                      <m:t>×</m:t>
                    </m:r>
                    <m:sSup>
                      <m:sSupPr>
                        <m:ctrlPr>
                          <a:rPr lang="en-GB" sz="3200" b="0" i="1" smtClean="0">
                            <a:ln w="22225">
                              <a:noFill/>
                              <a:prstDash val="solid"/>
                            </a:ln>
                            <a:solidFill>
                              <a:srgbClr val="1B8A2E"/>
                            </a:solidFill>
                            <a:latin typeface="Cambria Math" panose="02040503050406030204" pitchFamily="18" charset="0"/>
                          </a:rPr>
                        </m:ctrlPr>
                      </m:sSupPr>
                      <m:e>
                        <m:r>
                          <a:rPr lang="en-GB" sz="3200" b="0" i="1" smtClean="0">
                            <a:ln w="22225">
                              <a:noFill/>
                              <a:prstDash val="solid"/>
                            </a:ln>
                            <a:solidFill>
                              <a:srgbClr val="1B8A2E"/>
                            </a:solidFill>
                            <a:latin typeface="Cambria Math" panose="02040503050406030204" pitchFamily="18" charset="0"/>
                          </a:rPr>
                          <m:t>10</m:t>
                        </m:r>
                      </m:e>
                      <m:sup>
                        <m:r>
                          <a:rPr lang="en-GB" sz="3200" b="0" i="1" smtClean="0">
                            <a:ln w="22225">
                              <a:noFill/>
                              <a:prstDash val="solid"/>
                            </a:ln>
                            <a:solidFill>
                              <a:srgbClr val="1B8A2E"/>
                            </a:solidFill>
                            <a:latin typeface="Cambria Math" panose="02040503050406030204" pitchFamily="18" charset="0"/>
                          </a:rPr>
                          <m:t>−11</m:t>
                        </m:r>
                      </m:sup>
                    </m:sSup>
                  </m:oMath>
                </a14:m>
                <a:r>
                  <a:rPr lang="en-GB" sz="3200" dirty="0">
                    <a:solidFill>
                      <a:srgbClr val="1B8A2E"/>
                    </a:solidFill>
                  </a:rPr>
                  <a:t> </a:t>
                </a:r>
              </a:p>
            </p:txBody>
          </p:sp>
        </mc:Choice>
        <mc:Fallback xmlns="">
          <p:sp>
            <p:nvSpPr>
              <p:cNvPr id="12" name="TextBox 11">
                <a:extLst>
                  <a:ext uri="{FF2B5EF4-FFF2-40B4-BE49-F238E27FC236}">
                    <a16:creationId xmlns:a16="http://schemas.microsoft.com/office/drawing/2014/main" id="{FA0B1027-7F71-8374-9BBB-4944EF326144}"/>
                  </a:ext>
                </a:extLst>
              </p:cNvPr>
              <p:cNvSpPr txBox="1">
                <a:spLocks noRot="1" noChangeAspect="1" noMove="1" noResize="1" noEditPoints="1" noAdjustHandles="1" noChangeArrowheads="1" noChangeShapeType="1" noTextEdit="1"/>
              </p:cNvSpPr>
              <p:nvPr/>
            </p:nvSpPr>
            <p:spPr>
              <a:xfrm>
                <a:off x="964504" y="2228199"/>
                <a:ext cx="10262992" cy="596574"/>
              </a:xfrm>
              <a:prstGeom prst="rect">
                <a:avLst/>
              </a:prstGeom>
              <a:blipFill>
                <a:blip r:embed="rId4"/>
                <a:stretch>
                  <a:fillRect b="-6250"/>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E7075005-D577-4B63-F8E8-BD9B750F477A}"/>
              </a:ext>
            </a:extLst>
          </p:cNvPr>
          <p:cNvSpPr txBox="1"/>
          <p:nvPr/>
        </p:nvSpPr>
        <p:spPr>
          <a:xfrm>
            <a:off x="964504" y="3699690"/>
            <a:ext cx="7032867" cy="954107"/>
          </a:xfrm>
          <a:prstGeom prst="rect">
            <a:avLst/>
          </a:prstGeom>
          <a:noFill/>
          <a:ln w="38100">
            <a:solidFill>
              <a:srgbClr val="1B8A2E"/>
            </a:solidFill>
          </a:ln>
        </p:spPr>
        <p:txBody>
          <a:bodyPr wrap="square">
            <a:spAutoFit/>
          </a:bodyPr>
          <a:lstStyle/>
          <a:p>
            <a:r>
              <a:rPr lang="en-GB" sz="2800" dirty="0"/>
              <a:t>2023—Long Shutdown 3 data-set collection &amp; analysis in progress…</a:t>
            </a:r>
            <a:endParaRPr lang="en-US" sz="2800" dirty="0"/>
          </a:p>
        </p:txBody>
      </p:sp>
      <p:pic>
        <p:nvPicPr>
          <p:cNvPr id="19" name="Picture 18">
            <a:extLst>
              <a:ext uri="{FF2B5EF4-FFF2-40B4-BE49-F238E27FC236}">
                <a16:creationId xmlns:a16="http://schemas.microsoft.com/office/drawing/2014/main" id="{61DEE629-B864-2EFF-8C0A-725C3362DF56}"/>
              </a:ext>
            </a:extLst>
          </p:cNvPr>
          <p:cNvPicPr>
            <a:picLocks noChangeAspect="1"/>
          </p:cNvPicPr>
          <p:nvPr/>
        </p:nvPicPr>
        <p:blipFill>
          <a:blip r:embed="rId5"/>
          <a:stretch>
            <a:fillRect/>
          </a:stretch>
        </p:blipFill>
        <p:spPr>
          <a:xfrm>
            <a:off x="8320335" y="3682692"/>
            <a:ext cx="3704941" cy="3158310"/>
          </a:xfrm>
          <a:prstGeom prst="rect">
            <a:avLst/>
          </a:prstGeom>
        </p:spPr>
      </p:pic>
      <p:pic>
        <p:nvPicPr>
          <p:cNvPr id="3" name="Picture 2" descr="A baby penguin with its arms out&#10;&#10;AI-generated content may be incorrect.">
            <a:extLst>
              <a:ext uri="{FF2B5EF4-FFF2-40B4-BE49-F238E27FC236}">
                <a16:creationId xmlns:a16="http://schemas.microsoft.com/office/drawing/2014/main" id="{3CEF22F6-6932-090F-14D9-30954F5CA1B6}"/>
              </a:ext>
            </a:extLst>
          </p:cNvPr>
          <p:cNvPicPr>
            <a:picLocks noChangeAspect="1"/>
          </p:cNvPicPr>
          <p:nvPr/>
        </p:nvPicPr>
        <p:blipFill>
          <a:blip r:embed="rId6"/>
          <a:srcRect l="1355" t="534" r="738" b="651"/>
          <a:stretch/>
        </p:blipFill>
        <p:spPr>
          <a:xfrm>
            <a:off x="7571558" y="203217"/>
            <a:ext cx="1897604" cy="1838737"/>
          </a:xfrm>
          <a:prstGeom prst="rect">
            <a:avLst/>
          </a:prstGeom>
        </p:spPr>
      </p:pic>
      <p:pic>
        <p:nvPicPr>
          <p:cNvPr id="4" name="Picture 3" descr="The NA62 experiment ‒ LPHE ‐ EPFL">
            <a:extLst>
              <a:ext uri="{FF2B5EF4-FFF2-40B4-BE49-F238E27FC236}">
                <a16:creationId xmlns:a16="http://schemas.microsoft.com/office/drawing/2014/main" id="{E708A639-A2E6-CFDE-A133-211BA0B4D9A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71821" y="1163079"/>
            <a:ext cx="2908288" cy="1076873"/>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BA92835F-45A3-62FA-2094-19E2F454F5E9}"/>
              </a:ext>
            </a:extLst>
          </p:cNvPr>
          <p:cNvSpPr>
            <a:spLocks noGrp="1"/>
          </p:cNvSpPr>
          <p:nvPr>
            <p:ph type="sldNum" sz="quarter" idx="12"/>
          </p:nvPr>
        </p:nvSpPr>
        <p:spPr>
          <a:xfrm>
            <a:off x="307428" y="6291037"/>
            <a:ext cx="2743200" cy="365125"/>
          </a:xfrm>
        </p:spPr>
        <p:txBody>
          <a:bodyPr/>
          <a:lstStyle/>
          <a:p>
            <a:pPr algn="l"/>
            <a:fld id="{ACEF48F9-4458-A542-8F25-711C2E07AED2}" type="slidenum">
              <a:rPr lang="en-US" smtClean="0"/>
              <a:pPr algn="l"/>
              <a:t>11</a:t>
            </a:fld>
            <a:endParaRPr lang="en-US" dirty="0"/>
          </a:p>
        </p:txBody>
      </p:sp>
    </p:spTree>
    <p:extLst>
      <p:ext uri="{BB962C8B-B14F-4D97-AF65-F5344CB8AC3E}">
        <p14:creationId xmlns:p14="http://schemas.microsoft.com/office/powerpoint/2010/main" val="4116419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6F698-61D3-8A45-6125-856BC7229F7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Content Placeholder 2">
                <a:extLst>
                  <a:ext uri="{FF2B5EF4-FFF2-40B4-BE49-F238E27FC236}">
                    <a16:creationId xmlns:a16="http://schemas.microsoft.com/office/drawing/2014/main" id="{81FAF60A-F0F9-E566-27A7-665FFD8F797D}"/>
                  </a:ext>
                </a:extLst>
              </p:cNvPr>
              <p:cNvSpPr txBox="1">
                <a:spLocks/>
              </p:cNvSpPr>
              <p:nvPr/>
            </p:nvSpPr>
            <p:spPr>
              <a:xfrm>
                <a:off x="838200" y="1690689"/>
                <a:ext cx="10515600" cy="48298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𝐾</m:t>
                        </m:r>
                      </m:e>
                      <m:sup>
                        <m:r>
                          <a:rPr lang="en-GB" b="0" i="1" smtClean="0">
                            <a:latin typeface="Cambria Math" panose="02040503050406030204" pitchFamily="18" charset="0"/>
                          </a:rPr>
                          <m:t>+</m:t>
                        </m:r>
                      </m:sup>
                    </m:sSup>
                    <m:d>
                      <m:dPr>
                        <m:ctrlPr>
                          <a:rPr lang="en-GB" b="0" i="1" smtClean="0">
                            <a:latin typeface="Cambria Math" panose="02040503050406030204" pitchFamily="18" charset="0"/>
                          </a:rPr>
                        </m:ctrlPr>
                      </m:dPr>
                      <m:e>
                        <m:r>
                          <a:rPr lang="en-GB" b="0" i="1" smtClean="0">
                            <a:latin typeface="Cambria Math" panose="02040503050406030204" pitchFamily="18" charset="0"/>
                          </a:rPr>
                          <m:t>𝑢</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e>
                    </m:d>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𝜋</m:t>
                        </m:r>
                      </m:e>
                      <m:sup>
                        <m:r>
                          <a:rPr lang="en-GB" b="0" i="1" smtClean="0">
                            <a:latin typeface="Cambria Math" panose="02040503050406030204" pitchFamily="18" charset="0"/>
                          </a:rPr>
                          <m:t>+</m:t>
                        </m:r>
                      </m:sup>
                    </m:sSup>
                    <m:d>
                      <m:dPr>
                        <m:ctrlPr>
                          <a:rPr lang="en-GB" b="0" i="1" smtClean="0">
                            <a:latin typeface="Cambria Math" panose="02040503050406030204" pitchFamily="18" charset="0"/>
                          </a:rPr>
                        </m:ctrlPr>
                      </m:dPr>
                      <m:e>
                        <m:r>
                          <a:rPr lang="en-GB" b="0" i="1" smtClean="0">
                            <a:latin typeface="Cambria Math" panose="02040503050406030204" pitchFamily="18" charset="0"/>
                          </a:rPr>
                          <m:t>𝑢</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𝑑</m:t>
                            </m:r>
                          </m:e>
                        </m:acc>
                      </m:e>
                    </m:d>
                    <m:r>
                      <a:rPr lang="en-GB" b="0" i="1" smtClean="0">
                        <a:latin typeface="Cambria Math" panose="02040503050406030204" pitchFamily="18" charset="0"/>
                      </a:rPr>
                      <m:t>+</m:t>
                    </m:r>
                    <m:r>
                      <a:rPr lang="en-GB" b="0" i="1" smtClean="0">
                        <a:latin typeface="Cambria Math" panose="02040503050406030204" pitchFamily="18" charset="0"/>
                      </a:rPr>
                      <m:t>𝜈</m:t>
                    </m:r>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𝜈</m:t>
                        </m:r>
                      </m:e>
                    </m:acc>
                  </m:oMath>
                </a14:m>
                <a:endParaRPr lang="en-GB" dirty="0"/>
              </a:p>
              <a:p>
                <a:endParaRPr lang="en-GB" dirty="0"/>
              </a:p>
              <a:p>
                <a:endParaRPr lang="en-GB" dirty="0"/>
              </a:p>
              <a:p>
                <a:endParaRPr lang="en-GB" dirty="0"/>
              </a:p>
              <a:p>
                <a:endParaRPr lang="en-GB" dirty="0"/>
              </a:p>
              <a:p>
                <a:endParaRPr lang="en-GB" dirty="0"/>
              </a:p>
              <a:p>
                <a:r>
                  <a:rPr lang="en-GB" dirty="0"/>
                  <a:t>Highly suppressed: GIM mechanism &amp; CKM suppression of </a:t>
                </a:r>
                <a14:m>
                  <m:oMath xmlns:m="http://schemas.openxmlformats.org/officeDocument/2006/math">
                    <m:r>
                      <a:rPr lang="en-GB" b="0" i="1" smtClean="0">
                        <a:latin typeface="Cambria Math" panose="02040503050406030204" pitchFamily="18" charset="0"/>
                      </a:rPr>
                      <m:t>𝑡</m:t>
                    </m:r>
                    <m:r>
                      <a:rPr lang="en-GB" b="0" i="1" smtClean="0">
                        <a:latin typeface="Cambria Math" panose="02040503050406030204" pitchFamily="18" charset="0"/>
                      </a:rPr>
                      <m:t>→</m:t>
                    </m:r>
                    <m:r>
                      <a:rPr lang="en-GB" b="0" i="1" smtClean="0">
                        <a:latin typeface="Cambria Math" panose="02040503050406030204" pitchFamily="18" charset="0"/>
                      </a:rPr>
                      <m:t>𝑑</m:t>
                    </m:r>
                  </m:oMath>
                </a14:m>
                <a:endParaRPr lang="en-GB" b="0" dirty="0"/>
              </a:p>
              <a:p>
                <a:endParaRPr lang="en-GB" dirty="0"/>
              </a:p>
              <a:p>
                <a:endParaRPr lang="en-GB" dirty="0"/>
              </a:p>
              <a:p>
                <a:pPr marL="0" indent="0">
                  <a:buNone/>
                </a:pPr>
                <a:endParaRPr lang="en-GB" dirty="0"/>
              </a:p>
              <a:p>
                <a:pPr lvl="1"/>
                <a:endParaRPr lang="en-GB" dirty="0"/>
              </a:p>
            </p:txBody>
          </p:sp>
        </mc:Choice>
        <mc:Fallback>
          <p:sp>
            <p:nvSpPr>
              <p:cNvPr id="6" name="Content Placeholder 2">
                <a:extLst>
                  <a:ext uri="{FF2B5EF4-FFF2-40B4-BE49-F238E27FC236}">
                    <a16:creationId xmlns:a16="http://schemas.microsoft.com/office/drawing/2014/main" id="{81FAF60A-F0F9-E566-27A7-665FFD8F797D}"/>
                  </a:ext>
                </a:extLst>
              </p:cNvPr>
              <p:cNvSpPr txBox="1">
                <a:spLocks noRot="1" noChangeAspect="1" noMove="1" noResize="1" noEditPoints="1" noAdjustHandles="1" noChangeArrowheads="1" noChangeShapeType="1" noTextEdit="1"/>
              </p:cNvSpPr>
              <p:nvPr/>
            </p:nvSpPr>
            <p:spPr>
              <a:xfrm>
                <a:off x="838200" y="1690689"/>
                <a:ext cx="10515600" cy="4829834"/>
              </a:xfrm>
              <a:prstGeom prst="rect">
                <a:avLst/>
              </a:prstGeom>
              <a:blipFill>
                <a:blip r:embed="rId3"/>
                <a:stretch>
                  <a:fillRect l="-1086" t="-7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E72EB53-75B4-3B9E-D57F-514F79891A7A}"/>
                  </a:ext>
                </a:extLst>
              </p:cNvPr>
              <p:cNvSpPr>
                <a:spLocks noGrp="1"/>
              </p:cNvSpPr>
              <p:nvPr>
                <p:ph type="title"/>
              </p:nvPr>
            </p:nvSpPr>
            <p:spPr/>
            <p:txBody>
              <a:bodyPr>
                <a:normAutofit/>
              </a:bodyPr>
              <a:lstStyle/>
              <a:p>
                <a:r>
                  <a:rPr lang="en-US" sz="4400" b="1" dirty="0">
                    <a:ln w="22225">
                      <a:noFill/>
                      <a:prstDash val="solid"/>
                    </a:ln>
                    <a:solidFill>
                      <a:srgbClr val="1B8A2E"/>
                    </a:solidFill>
                    <a:latin typeface="Helvetica" pitchFamily="2" charset="0"/>
                  </a:rPr>
                  <a:t>The “golden mode” </a:t>
                </a:r>
                <a14:m>
                  <m:oMath xmlns:m="http://schemas.openxmlformats.org/officeDocument/2006/math">
                    <m:sSup>
                      <m:sSupPr>
                        <m:ctrlPr>
                          <a:rPr lang="en-GB" sz="4400" b="1" i="1" smtClean="0">
                            <a:ln w="22225">
                              <a:noFill/>
                              <a:prstDash val="solid"/>
                            </a:ln>
                            <a:solidFill>
                              <a:srgbClr val="1B8A2E"/>
                            </a:solidFill>
                            <a:latin typeface="Cambria Math" panose="02040503050406030204" pitchFamily="18" charset="0"/>
                          </a:rPr>
                        </m:ctrlPr>
                      </m:sSupPr>
                      <m:e>
                        <m:r>
                          <a:rPr lang="en-GB" sz="4400" b="1" i="1" smtClean="0">
                            <a:ln w="22225">
                              <a:noFill/>
                              <a:prstDash val="solid"/>
                            </a:ln>
                            <a:solidFill>
                              <a:srgbClr val="1B8A2E"/>
                            </a:solidFill>
                            <a:latin typeface="Cambria Math" panose="02040503050406030204" pitchFamily="18" charset="0"/>
                          </a:rPr>
                          <m:t>𝑲</m:t>
                        </m:r>
                      </m:e>
                      <m:sup>
                        <m:r>
                          <a:rPr lang="en-GB" sz="4400" b="1" i="1" smtClean="0">
                            <a:ln w="22225">
                              <a:noFill/>
                              <a:prstDash val="solid"/>
                            </a:ln>
                            <a:solidFill>
                              <a:srgbClr val="1B8A2E"/>
                            </a:solidFill>
                            <a:latin typeface="Cambria Math" panose="02040503050406030204" pitchFamily="18" charset="0"/>
                          </a:rPr>
                          <m:t>+</m:t>
                        </m:r>
                      </m:sup>
                    </m:sSup>
                    <m:r>
                      <a:rPr lang="en-GB" sz="4400" b="1" i="1" smtClean="0">
                        <a:ln w="22225">
                          <a:noFill/>
                          <a:prstDash val="solid"/>
                        </a:ln>
                        <a:solidFill>
                          <a:srgbClr val="1B8A2E"/>
                        </a:solidFill>
                        <a:latin typeface="Cambria Math" panose="02040503050406030204" pitchFamily="18" charset="0"/>
                      </a:rPr>
                      <m:t>→</m:t>
                    </m:r>
                    <m:sSup>
                      <m:sSupPr>
                        <m:ctrlPr>
                          <a:rPr lang="en-GB" sz="4400" b="1" i="1" smtClean="0">
                            <a:ln w="22225">
                              <a:noFill/>
                              <a:prstDash val="solid"/>
                            </a:ln>
                            <a:solidFill>
                              <a:srgbClr val="1B8A2E"/>
                            </a:solidFill>
                            <a:latin typeface="Cambria Math" panose="02040503050406030204" pitchFamily="18" charset="0"/>
                          </a:rPr>
                        </m:ctrlPr>
                      </m:sSupPr>
                      <m:e>
                        <m:r>
                          <a:rPr lang="en-GB" sz="4400" b="1" i="1" smtClean="0">
                            <a:ln w="22225">
                              <a:noFill/>
                              <a:prstDash val="solid"/>
                            </a:ln>
                            <a:solidFill>
                              <a:srgbClr val="1B8A2E"/>
                            </a:solidFill>
                            <a:latin typeface="Cambria Math" panose="02040503050406030204" pitchFamily="18" charset="0"/>
                          </a:rPr>
                          <m:t>𝝅</m:t>
                        </m:r>
                      </m:e>
                      <m:sup>
                        <m:r>
                          <a:rPr lang="en-GB" sz="4400" b="1" i="1" smtClean="0">
                            <a:ln w="22225">
                              <a:noFill/>
                              <a:prstDash val="solid"/>
                            </a:ln>
                            <a:solidFill>
                              <a:srgbClr val="1B8A2E"/>
                            </a:solidFill>
                            <a:latin typeface="Cambria Math" panose="02040503050406030204" pitchFamily="18" charset="0"/>
                          </a:rPr>
                          <m:t>+</m:t>
                        </m:r>
                      </m:sup>
                    </m:sSup>
                    <m:r>
                      <a:rPr lang="en-GB" sz="4400" b="1" i="1" smtClean="0">
                        <a:ln w="22225">
                          <a:noFill/>
                          <a:prstDash val="solid"/>
                        </a:ln>
                        <a:solidFill>
                          <a:srgbClr val="1B8A2E"/>
                        </a:solidFill>
                        <a:latin typeface="Cambria Math" panose="02040503050406030204" pitchFamily="18" charset="0"/>
                      </a:rPr>
                      <m:t>𝝂</m:t>
                    </m:r>
                    <m:acc>
                      <m:accPr>
                        <m:chr m:val="̅"/>
                        <m:ctrlPr>
                          <a:rPr lang="en-GB" sz="4400" b="1" i="1">
                            <a:ln w="22225">
                              <a:noFill/>
                              <a:prstDash val="solid"/>
                            </a:ln>
                            <a:solidFill>
                              <a:srgbClr val="1B8A2E"/>
                            </a:solidFill>
                            <a:latin typeface="Cambria Math" panose="02040503050406030204" pitchFamily="18" charset="0"/>
                          </a:rPr>
                        </m:ctrlPr>
                      </m:accPr>
                      <m:e>
                        <m:r>
                          <a:rPr lang="en-GB" sz="4400" b="1" i="1">
                            <a:ln w="22225">
                              <a:noFill/>
                              <a:prstDash val="solid"/>
                            </a:ln>
                            <a:solidFill>
                              <a:srgbClr val="1B8A2E"/>
                            </a:solidFill>
                            <a:latin typeface="Cambria Math" panose="02040503050406030204" pitchFamily="18" charset="0"/>
                          </a:rPr>
                          <m:t>𝝂</m:t>
                        </m:r>
                      </m:e>
                    </m:acc>
                  </m:oMath>
                </a14:m>
                <a:endParaRPr lang="en-US" dirty="0"/>
              </a:p>
            </p:txBody>
          </p:sp>
        </mc:Choice>
        <mc:Fallback xmlns="">
          <p:sp>
            <p:nvSpPr>
              <p:cNvPr id="2" name="Title 1">
                <a:extLst>
                  <a:ext uri="{FF2B5EF4-FFF2-40B4-BE49-F238E27FC236}">
                    <a16:creationId xmlns:a16="http://schemas.microsoft.com/office/drawing/2014/main" id="{6E72EB53-75B4-3B9E-D57F-514F79891A7A}"/>
                  </a:ext>
                </a:extLst>
              </p:cNvPr>
              <p:cNvSpPr>
                <a:spLocks noGrp="1" noRot="1" noChangeAspect="1" noMove="1" noResize="1" noEditPoints="1" noAdjustHandles="1" noChangeArrowheads="1" noChangeShapeType="1" noTextEdit="1"/>
              </p:cNvSpPr>
              <p:nvPr>
                <p:ph type="title"/>
              </p:nvPr>
            </p:nvSpPr>
            <p:spPr>
              <a:blipFill>
                <a:blip r:embed="rId4"/>
                <a:stretch>
                  <a:fillRect l="-2413"/>
                </a:stretch>
              </a:blipFill>
            </p:spPr>
            <p:txBody>
              <a:bodyPr/>
              <a:lstStyle/>
              <a:p>
                <a:r>
                  <a:rPr lang="en-US">
                    <a:noFill/>
                  </a:rPr>
                  <a:t> </a:t>
                </a:r>
              </a:p>
            </p:txBody>
          </p:sp>
        </mc:Fallback>
      </mc:AlternateContent>
      <p:pic>
        <p:nvPicPr>
          <p:cNvPr id="1026" name="Picture 2" descr="Feynman diagrams of the K + → π + ν¯ ν decay.">
            <a:extLst>
              <a:ext uri="{FF2B5EF4-FFF2-40B4-BE49-F238E27FC236}">
                <a16:creationId xmlns:a16="http://schemas.microsoft.com/office/drawing/2014/main" id="{EE101AB9-9A26-E070-A367-0031BBCE79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049" y="2294890"/>
            <a:ext cx="7966889" cy="226822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baby penguin with its arms out&#10;&#10;AI-generated content may be incorrect.">
            <a:extLst>
              <a:ext uri="{FF2B5EF4-FFF2-40B4-BE49-F238E27FC236}">
                <a16:creationId xmlns:a16="http://schemas.microsoft.com/office/drawing/2014/main" id="{AD52A3B2-4BD5-EFCC-E70E-FD389FD3C39D}"/>
              </a:ext>
            </a:extLst>
          </p:cNvPr>
          <p:cNvPicPr>
            <a:picLocks noChangeAspect="1"/>
          </p:cNvPicPr>
          <p:nvPr/>
        </p:nvPicPr>
        <p:blipFill>
          <a:blip r:embed="rId6"/>
          <a:srcRect l="1355" t="534" r="738" b="651"/>
          <a:stretch/>
        </p:blipFill>
        <p:spPr>
          <a:xfrm>
            <a:off x="8805089" y="2509631"/>
            <a:ext cx="1897604" cy="1838737"/>
          </a:xfrm>
          <a:prstGeom prst="rect">
            <a:avLst/>
          </a:prstGeom>
        </p:spPr>
      </p:pic>
      <p:pic>
        <p:nvPicPr>
          <p:cNvPr id="3" name="Picture 2" descr="The NA62 experiment ‒ LPHE ‐ EPFL">
            <a:extLst>
              <a:ext uri="{FF2B5EF4-FFF2-40B4-BE49-F238E27FC236}">
                <a16:creationId xmlns:a16="http://schemas.microsoft.com/office/drawing/2014/main" id="{52D4DF5C-D822-548B-15ED-4AC7B08C17E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64612" y="1324462"/>
            <a:ext cx="2908288" cy="10768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7F47A0D-5F0C-A7D7-6ACB-C8A1E278D166}"/>
                  </a:ext>
                </a:extLst>
              </p:cNvPr>
              <p:cNvSpPr txBox="1"/>
              <p:nvPr/>
            </p:nvSpPr>
            <p:spPr>
              <a:xfrm>
                <a:off x="1676400" y="5500498"/>
                <a:ext cx="10515600" cy="646331"/>
              </a:xfrm>
              <a:prstGeom prst="rect">
                <a:avLst/>
              </a:prstGeom>
              <a:noFill/>
            </p:spPr>
            <p:txBody>
              <a:bodyPr wrap="square">
                <a:spAutoFit/>
              </a:bodyPr>
              <a:lstStyle/>
              <a:p>
                <a:r>
                  <a:rPr lang="en-GB" sz="3600" b="0" dirty="0">
                    <a:solidFill>
                      <a:schemeClr val="tx1"/>
                    </a:solidFill>
                  </a:rPr>
                  <a:t>NA62’s goal </a:t>
                </a:r>
                <a14:m>
                  <m:oMath xmlns:m="http://schemas.openxmlformats.org/officeDocument/2006/math">
                    <m:r>
                      <a:rPr lang="en-GB" sz="3600" b="1" i="1" smtClean="0">
                        <a:ln w="22225">
                          <a:noFill/>
                          <a:prstDash val="solid"/>
                        </a:ln>
                        <a:solidFill>
                          <a:srgbClr val="1B8A2E"/>
                        </a:solidFill>
                        <a:latin typeface="Cambria Math" panose="02040503050406030204" pitchFamily="18" charset="0"/>
                      </a:rPr>
                      <m:t>→</m:t>
                    </m:r>
                  </m:oMath>
                </a14:m>
                <a:r>
                  <a:rPr lang="en-GB" sz="3600" b="0" dirty="0">
                    <a:solidFill>
                      <a:schemeClr val="tx1"/>
                    </a:solidFill>
                  </a:rPr>
                  <a:t> Measure </a:t>
                </a:r>
                <a14:m>
                  <m:oMath xmlns:m="http://schemas.openxmlformats.org/officeDocument/2006/math">
                    <m:r>
                      <a:rPr lang="en-GB" sz="3600" b="0" i="1" smtClean="0">
                        <a:solidFill>
                          <a:schemeClr val="tx1"/>
                        </a:solidFill>
                        <a:latin typeface="Cambria Math" panose="02040503050406030204" pitchFamily="18" charset="0"/>
                        <a:ea typeface="Cambria Math" panose="02040503050406030204" pitchFamily="18" charset="0"/>
                      </a:rPr>
                      <m:t>𝔅</m:t>
                    </m:r>
                    <m:d>
                      <m:dPr>
                        <m:ctrlPr>
                          <a:rPr lang="en-GB" sz="3600" b="0" i="1" smtClean="0">
                            <a:solidFill>
                              <a:schemeClr val="tx1"/>
                            </a:solidFill>
                            <a:latin typeface="Cambria Math" panose="02040503050406030204" pitchFamily="18" charset="0"/>
                            <a:ea typeface="Cambria Math" panose="02040503050406030204" pitchFamily="18" charset="0"/>
                          </a:rPr>
                        </m:ctrlPr>
                      </m:dPr>
                      <m:e>
                        <m:sSup>
                          <m:sSupPr>
                            <m:ctrlPr>
                              <a:rPr lang="en-GB" sz="3600" i="1">
                                <a:ln w="22225">
                                  <a:noFill/>
                                  <a:prstDash val="solid"/>
                                </a:ln>
                                <a:solidFill>
                                  <a:schemeClr val="tx1"/>
                                </a:solidFill>
                                <a:latin typeface="Cambria Math" panose="02040503050406030204" pitchFamily="18" charset="0"/>
                              </a:rPr>
                            </m:ctrlPr>
                          </m:sSupPr>
                          <m:e>
                            <m:r>
                              <a:rPr lang="en-GB" sz="3600" b="0" i="1">
                                <a:ln w="22225">
                                  <a:noFill/>
                                  <a:prstDash val="solid"/>
                                </a:ln>
                                <a:solidFill>
                                  <a:schemeClr val="tx1"/>
                                </a:solidFill>
                                <a:latin typeface="Cambria Math" panose="02040503050406030204" pitchFamily="18" charset="0"/>
                              </a:rPr>
                              <m:t>𝐾</m:t>
                            </m:r>
                          </m:e>
                          <m:sup>
                            <m:r>
                              <a:rPr lang="en-GB" sz="3600" b="0" i="1">
                                <a:ln w="22225">
                                  <a:noFill/>
                                  <a:prstDash val="solid"/>
                                </a:ln>
                                <a:solidFill>
                                  <a:schemeClr val="tx1"/>
                                </a:solidFill>
                                <a:latin typeface="Cambria Math" panose="02040503050406030204" pitchFamily="18" charset="0"/>
                              </a:rPr>
                              <m:t>+</m:t>
                            </m:r>
                          </m:sup>
                        </m:sSup>
                        <m:r>
                          <a:rPr lang="en-GB" sz="3600" b="0" i="1">
                            <a:ln w="22225">
                              <a:noFill/>
                              <a:prstDash val="solid"/>
                            </a:ln>
                            <a:solidFill>
                              <a:schemeClr val="tx1"/>
                            </a:solidFill>
                            <a:latin typeface="Cambria Math" panose="02040503050406030204" pitchFamily="18" charset="0"/>
                          </a:rPr>
                          <m:t>→</m:t>
                        </m:r>
                        <m:sSup>
                          <m:sSupPr>
                            <m:ctrlPr>
                              <a:rPr lang="en-GB" sz="3600" i="1">
                                <a:ln w="22225">
                                  <a:noFill/>
                                  <a:prstDash val="solid"/>
                                </a:ln>
                                <a:solidFill>
                                  <a:schemeClr val="tx1"/>
                                </a:solidFill>
                                <a:latin typeface="Cambria Math" panose="02040503050406030204" pitchFamily="18" charset="0"/>
                              </a:rPr>
                            </m:ctrlPr>
                          </m:sSupPr>
                          <m:e>
                            <m:r>
                              <a:rPr lang="en-GB" sz="3600" b="0" i="1">
                                <a:ln w="22225">
                                  <a:noFill/>
                                  <a:prstDash val="solid"/>
                                </a:ln>
                                <a:solidFill>
                                  <a:schemeClr val="tx1"/>
                                </a:solidFill>
                                <a:latin typeface="Cambria Math" panose="02040503050406030204" pitchFamily="18" charset="0"/>
                              </a:rPr>
                              <m:t>𝜋</m:t>
                            </m:r>
                          </m:e>
                          <m:sup>
                            <m:r>
                              <a:rPr lang="en-GB" sz="3600" b="0" i="1">
                                <a:ln w="22225">
                                  <a:noFill/>
                                  <a:prstDash val="solid"/>
                                </a:ln>
                                <a:solidFill>
                                  <a:schemeClr val="tx1"/>
                                </a:solidFill>
                                <a:latin typeface="Cambria Math" panose="02040503050406030204" pitchFamily="18" charset="0"/>
                              </a:rPr>
                              <m:t>+</m:t>
                            </m:r>
                          </m:sup>
                        </m:sSup>
                        <m:r>
                          <a:rPr lang="en-GB" sz="3600" b="0" i="1">
                            <a:ln w="22225">
                              <a:noFill/>
                              <a:prstDash val="solid"/>
                            </a:ln>
                            <a:solidFill>
                              <a:schemeClr val="tx1"/>
                            </a:solidFill>
                            <a:latin typeface="Cambria Math" panose="02040503050406030204" pitchFamily="18" charset="0"/>
                          </a:rPr>
                          <m:t>𝜈</m:t>
                        </m:r>
                        <m:acc>
                          <m:accPr>
                            <m:chr m:val="̅"/>
                            <m:ctrlPr>
                              <a:rPr lang="en-GB" sz="3600" i="1">
                                <a:ln w="22225">
                                  <a:noFill/>
                                  <a:prstDash val="solid"/>
                                </a:ln>
                                <a:solidFill>
                                  <a:schemeClr val="tx1"/>
                                </a:solidFill>
                                <a:latin typeface="Cambria Math" panose="02040503050406030204" pitchFamily="18" charset="0"/>
                              </a:rPr>
                            </m:ctrlPr>
                          </m:accPr>
                          <m:e>
                            <m:r>
                              <a:rPr lang="en-GB" sz="3600" b="0" i="1">
                                <a:ln w="22225">
                                  <a:noFill/>
                                  <a:prstDash val="solid"/>
                                </a:ln>
                                <a:solidFill>
                                  <a:schemeClr val="tx1"/>
                                </a:solidFill>
                                <a:latin typeface="Cambria Math" panose="02040503050406030204" pitchFamily="18" charset="0"/>
                              </a:rPr>
                              <m:t>𝜈</m:t>
                            </m:r>
                          </m:e>
                        </m:acc>
                      </m:e>
                    </m:d>
                  </m:oMath>
                </a14:m>
                <a:endParaRPr lang="en-GB" sz="3600" b="0" dirty="0">
                  <a:solidFill>
                    <a:schemeClr val="tx1"/>
                  </a:solidFill>
                </a:endParaRPr>
              </a:p>
            </p:txBody>
          </p:sp>
        </mc:Choice>
        <mc:Fallback xmlns="">
          <p:sp>
            <p:nvSpPr>
              <p:cNvPr id="7" name="TextBox 6">
                <a:extLst>
                  <a:ext uri="{FF2B5EF4-FFF2-40B4-BE49-F238E27FC236}">
                    <a16:creationId xmlns:a16="http://schemas.microsoft.com/office/drawing/2014/main" id="{07F47A0D-5F0C-A7D7-6ACB-C8A1E278D166}"/>
                  </a:ext>
                </a:extLst>
              </p:cNvPr>
              <p:cNvSpPr txBox="1">
                <a:spLocks noRot="1" noChangeAspect="1" noMove="1" noResize="1" noEditPoints="1" noAdjustHandles="1" noChangeArrowheads="1" noChangeShapeType="1" noTextEdit="1"/>
              </p:cNvSpPr>
              <p:nvPr/>
            </p:nvSpPr>
            <p:spPr>
              <a:xfrm>
                <a:off x="1676400" y="5500498"/>
                <a:ext cx="10515600" cy="646331"/>
              </a:xfrm>
              <a:prstGeom prst="rect">
                <a:avLst/>
              </a:prstGeom>
              <a:blipFill>
                <a:blip r:embed="rId8"/>
                <a:stretch>
                  <a:fillRect l="-1809" t="-13462" b="-36538"/>
                </a:stretch>
              </a:blipFill>
            </p:spPr>
            <p:txBody>
              <a:bodyPr/>
              <a:lstStyle/>
              <a:p>
                <a:r>
                  <a:rPr lang="en-US">
                    <a:noFill/>
                  </a:rPr>
                  <a:t> </a:t>
                </a:r>
              </a:p>
            </p:txBody>
          </p:sp>
        </mc:Fallback>
      </mc:AlternateContent>
      <p:pic>
        <p:nvPicPr>
          <p:cNvPr id="8" name="Picture 7" descr="The NA62 experiment ‒ LPHE ‐ EPFL">
            <a:extLst>
              <a:ext uri="{FF2B5EF4-FFF2-40B4-BE49-F238E27FC236}">
                <a16:creationId xmlns:a16="http://schemas.microsoft.com/office/drawing/2014/main" id="{79AD1722-DDA1-BF39-1CF4-3FD0D4F2B91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 r="29348"/>
          <a:stretch/>
        </p:blipFill>
        <p:spPr bwMode="auto">
          <a:xfrm>
            <a:off x="1041305" y="5610462"/>
            <a:ext cx="1753849" cy="91917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E36F8CF-F9BF-C024-EBFE-3BC46ACDA2AF}"/>
              </a:ext>
            </a:extLst>
          </p:cNvPr>
          <p:cNvSpPr/>
          <p:nvPr/>
        </p:nvSpPr>
        <p:spPr>
          <a:xfrm>
            <a:off x="6039293" y="2294889"/>
            <a:ext cx="2200374" cy="2142431"/>
          </a:xfrm>
          <a:prstGeom prst="rect">
            <a:avLst/>
          </a:prstGeom>
          <a:noFill/>
          <a:ln w="57150">
            <a:solidFill>
              <a:srgbClr val="1B8A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2CAFBC1-A5EC-D8CC-F334-64477DB7EB5D}"/>
              </a:ext>
            </a:extLst>
          </p:cNvPr>
          <p:cNvCxnSpPr>
            <a:cxnSpLocks/>
          </p:cNvCxnSpPr>
          <p:nvPr/>
        </p:nvCxnSpPr>
        <p:spPr>
          <a:xfrm flipV="1">
            <a:off x="8207824" y="3220278"/>
            <a:ext cx="809566" cy="208721"/>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5571C4BD-1D83-211E-6623-3347FBEF48FA}"/>
              </a:ext>
            </a:extLst>
          </p:cNvPr>
          <p:cNvSpPr>
            <a:spLocks noGrp="1"/>
          </p:cNvSpPr>
          <p:nvPr>
            <p:ph type="sldNum" sz="quarter" idx="12"/>
          </p:nvPr>
        </p:nvSpPr>
        <p:spPr/>
        <p:txBody>
          <a:bodyPr/>
          <a:lstStyle/>
          <a:p>
            <a:fld id="{ACEF48F9-4458-A542-8F25-711C2E07AED2}" type="slidenum">
              <a:rPr lang="en-US" smtClean="0"/>
              <a:t>2</a:t>
            </a:fld>
            <a:endParaRPr lang="en-US"/>
          </a:p>
        </p:txBody>
      </p:sp>
    </p:spTree>
    <p:extLst>
      <p:ext uri="{BB962C8B-B14F-4D97-AF65-F5344CB8AC3E}">
        <p14:creationId xmlns:p14="http://schemas.microsoft.com/office/powerpoint/2010/main" val="2960218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E37037C2-B010-5729-1B57-86F24066D739}"/>
                  </a:ext>
                </a:extLst>
              </p:cNvPr>
              <p:cNvSpPr>
                <a:spLocks noGrp="1"/>
              </p:cNvSpPr>
              <p:nvPr>
                <p:ph type="title"/>
              </p:nvPr>
            </p:nvSpPr>
            <p:spPr/>
            <p:txBody>
              <a:bodyPr>
                <a:normAutofit/>
              </a:bodyPr>
              <a:lstStyle/>
              <a:p>
                <a:r>
                  <a:rPr lang="en-US" sz="4400" b="1" dirty="0">
                    <a:ln w="22225">
                      <a:noFill/>
                      <a:prstDash val="solid"/>
                    </a:ln>
                    <a:solidFill>
                      <a:srgbClr val="1B8A2E"/>
                    </a:solidFill>
                    <a:latin typeface="Helvetica" pitchFamily="2" charset="0"/>
                  </a:rPr>
                  <a:t>The “golden mode” </a:t>
                </a:r>
                <a14:m>
                  <m:oMath xmlns:m="http://schemas.openxmlformats.org/officeDocument/2006/math">
                    <m:sSup>
                      <m:sSupPr>
                        <m:ctrlPr>
                          <a:rPr lang="en-GB" sz="4400" b="1" i="1" smtClean="0">
                            <a:ln w="22225">
                              <a:noFill/>
                              <a:prstDash val="solid"/>
                            </a:ln>
                            <a:solidFill>
                              <a:srgbClr val="1B8A2E"/>
                            </a:solidFill>
                            <a:latin typeface="Cambria Math" panose="02040503050406030204" pitchFamily="18" charset="0"/>
                          </a:rPr>
                        </m:ctrlPr>
                      </m:sSupPr>
                      <m:e>
                        <m:r>
                          <a:rPr lang="en-GB" sz="4400" b="1" i="1" smtClean="0">
                            <a:ln w="22225">
                              <a:noFill/>
                              <a:prstDash val="solid"/>
                            </a:ln>
                            <a:solidFill>
                              <a:srgbClr val="1B8A2E"/>
                            </a:solidFill>
                            <a:latin typeface="Cambria Math" panose="02040503050406030204" pitchFamily="18" charset="0"/>
                          </a:rPr>
                          <m:t>𝑲</m:t>
                        </m:r>
                      </m:e>
                      <m:sup>
                        <m:r>
                          <a:rPr lang="en-GB" sz="4400" b="1" i="1" smtClean="0">
                            <a:ln w="22225">
                              <a:noFill/>
                              <a:prstDash val="solid"/>
                            </a:ln>
                            <a:solidFill>
                              <a:srgbClr val="1B8A2E"/>
                            </a:solidFill>
                            <a:latin typeface="Cambria Math" panose="02040503050406030204" pitchFamily="18" charset="0"/>
                          </a:rPr>
                          <m:t>+</m:t>
                        </m:r>
                      </m:sup>
                    </m:sSup>
                    <m:r>
                      <a:rPr lang="en-GB" sz="4400" b="1" i="1" smtClean="0">
                        <a:ln w="22225">
                          <a:noFill/>
                          <a:prstDash val="solid"/>
                        </a:ln>
                        <a:solidFill>
                          <a:srgbClr val="1B8A2E"/>
                        </a:solidFill>
                        <a:latin typeface="Cambria Math" panose="02040503050406030204" pitchFamily="18" charset="0"/>
                      </a:rPr>
                      <m:t>→</m:t>
                    </m:r>
                    <m:sSup>
                      <m:sSupPr>
                        <m:ctrlPr>
                          <a:rPr lang="en-GB" sz="4400" b="1" i="1" smtClean="0">
                            <a:ln w="22225">
                              <a:noFill/>
                              <a:prstDash val="solid"/>
                            </a:ln>
                            <a:solidFill>
                              <a:srgbClr val="1B8A2E"/>
                            </a:solidFill>
                            <a:latin typeface="Cambria Math" panose="02040503050406030204" pitchFamily="18" charset="0"/>
                          </a:rPr>
                        </m:ctrlPr>
                      </m:sSupPr>
                      <m:e>
                        <m:r>
                          <a:rPr lang="en-GB" sz="4400" b="1" i="1" smtClean="0">
                            <a:ln w="22225">
                              <a:noFill/>
                              <a:prstDash val="solid"/>
                            </a:ln>
                            <a:solidFill>
                              <a:srgbClr val="1B8A2E"/>
                            </a:solidFill>
                            <a:latin typeface="Cambria Math" panose="02040503050406030204" pitchFamily="18" charset="0"/>
                          </a:rPr>
                          <m:t>𝝅</m:t>
                        </m:r>
                      </m:e>
                      <m:sup>
                        <m:r>
                          <a:rPr lang="en-GB" sz="4400" b="1" i="1" smtClean="0">
                            <a:ln w="22225">
                              <a:noFill/>
                              <a:prstDash val="solid"/>
                            </a:ln>
                            <a:solidFill>
                              <a:srgbClr val="1B8A2E"/>
                            </a:solidFill>
                            <a:latin typeface="Cambria Math" panose="02040503050406030204" pitchFamily="18" charset="0"/>
                          </a:rPr>
                          <m:t>+</m:t>
                        </m:r>
                      </m:sup>
                    </m:sSup>
                    <m:r>
                      <a:rPr lang="en-GB" sz="4400" b="1" i="1" smtClean="0">
                        <a:ln w="22225">
                          <a:noFill/>
                          <a:prstDash val="solid"/>
                        </a:ln>
                        <a:solidFill>
                          <a:srgbClr val="1B8A2E"/>
                        </a:solidFill>
                        <a:latin typeface="Cambria Math" panose="02040503050406030204" pitchFamily="18" charset="0"/>
                      </a:rPr>
                      <m:t>𝝂</m:t>
                    </m:r>
                    <m:acc>
                      <m:accPr>
                        <m:chr m:val="̅"/>
                        <m:ctrlPr>
                          <a:rPr lang="en-GB" sz="4400" b="1" i="1">
                            <a:ln w="22225">
                              <a:noFill/>
                              <a:prstDash val="solid"/>
                            </a:ln>
                            <a:solidFill>
                              <a:srgbClr val="1B8A2E"/>
                            </a:solidFill>
                            <a:latin typeface="Cambria Math" panose="02040503050406030204" pitchFamily="18" charset="0"/>
                          </a:rPr>
                        </m:ctrlPr>
                      </m:accPr>
                      <m:e>
                        <m:r>
                          <a:rPr lang="en-GB" sz="4400" b="1" i="1">
                            <a:ln w="22225">
                              <a:noFill/>
                              <a:prstDash val="solid"/>
                            </a:ln>
                            <a:solidFill>
                              <a:srgbClr val="1B8A2E"/>
                            </a:solidFill>
                            <a:latin typeface="Cambria Math" panose="02040503050406030204" pitchFamily="18" charset="0"/>
                          </a:rPr>
                          <m:t>𝝂</m:t>
                        </m:r>
                      </m:e>
                    </m:acc>
                  </m:oMath>
                </a14:m>
                <a:endParaRPr lang="en-US" dirty="0"/>
              </a:p>
            </p:txBody>
          </p:sp>
        </mc:Choice>
        <mc:Fallback xmlns="">
          <p:sp>
            <p:nvSpPr>
              <p:cNvPr id="2" name="Title 1">
                <a:extLst>
                  <a:ext uri="{FF2B5EF4-FFF2-40B4-BE49-F238E27FC236}">
                    <a16:creationId xmlns:a16="http://schemas.microsoft.com/office/drawing/2014/main" id="{E37037C2-B010-5729-1B57-86F24066D739}"/>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p:pic>
        <p:nvPicPr>
          <p:cNvPr id="1026" name="Picture 2" descr="Feynman diagrams of the K + → π + ν¯ ν decay.">
            <a:extLst>
              <a:ext uri="{FF2B5EF4-FFF2-40B4-BE49-F238E27FC236}">
                <a16:creationId xmlns:a16="http://schemas.microsoft.com/office/drawing/2014/main" id="{5ABE27BD-4E07-223D-549E-72997D3566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475947"/>
            <a:ext cx="7966889" cy="226822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C69829D8-57C5-D09E-E414-EDAE06B8D431}"/>
                  </a:ext>
                </a:extLst>
              </p:cNvPr>
              <p:cNvSpPr txBox="1">
                <a:spLocks/>
              </p:cNvSpPr>
              <p:nvPr/>
            </p:nvSpPr>
            <p:spPr>
              <a:xfrm>
                <a:off x="838200" y="3814101"/>
                <a:ext cx="10515600" cy="27064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t>Predict:	</a:t>
                </a:r>
                <a14:m>
                  <m:oMath xmlns:m="http://schemas.openxmlformats.org/officeDocument/2006/math">
                    <m:r>
                      <a:rPr lang="en-GB" b="0" i="1" smtClean="0">
                        <a:latin typeface="Cambria Math" panose="02040503050406030204" pitchFamily="18" charset="0"/>
                        <a:ea typeface="Cambria Math" panose="02040503050406030204" pitchFamily="18" charset="0"/>
                      </a:rPr>
                      <m:t>𝔅</m:t>
                    </m:r>
                    <m:d>
                      <m:dPr>
                        <m:ctrlPr>
                          <a:rPr lang="en-GB" b="0" i="1" smtClean="0">
                            <a:solidFill>
                              <a:schemeClr val="tx1"/>
                            </a:solidFill>
                            <a:latin typeface="Cambria Math" panose="02040503050406030204" pitchFamily="18" charset="0"/>
                            <a:ea typeface="Cambria Math" panose="02040503050406030204" pitchFamily="18" charset="0"/>
                          </a:rPr>
                        </m:ctrlPr>
                      </m:dPr>
                      <m:e>
                        <m:sSup>
                          <m:sSupPr>
                            <m:ctrlPr>
                              <a:rPr lang="en-GB" i="1">
                                <a:ln w="22225">
                                  <a:noFill/>
                                  <a:prstDash val="solid"/>
                                </a:ln>
                                <a:solidFill>
                                  <a:schemeClr val="tx1"/>
                                </a:solidFill>
                                <a:latin typeface="Cambria Math" panose="02040503050406030204" pitchFamily="18" charset="0"/>
                              </a:rPr>
                            </m:ctrlPr>
                          </m:sSupPr>
                          <m:e>
                            <m:r>
                              <a:rPr lang="en-GB" b="0" i="1">
                                <a:ln w="22225">
                                  <a:noFill/>
                                  <a:prstDash val="solid"/>
                                </a:ln>
                                <a:solidFill>
                                  <a:schemeClr val="tx1"/>
                                </a:solidFill>
                                <a:latin typeface="Cambria Math" panose="02040503050406030204" pitchFamily="18" charset="0"/>
                              </a:rPr>
                              <m:t>𝐾</m:t>
                            </m:r>
                          </m:e>
                          <m:sup>
                            <m:r>
                              <a:rPr lang="en-GB" b="0" i="1">
                                <a:ln w="22225">
                                  <a:noFill/>
                                  <a:prstDash val="solid"/>
                                </a:ln>
                                <a:solidFill>
                                  <a:schemeClr val="tx1"/>
                                </a:solidFill>
                                <a:latin typeface="Cambria Math" panose="02040503050406030204" pitchFamily="18" charset="0"/>
                              </a:rPr>
                              <m:t>+</m:t>
                            </m:r>
                          </m:sup>
                        </m:sSup>
                        <m:r>
                          <a:rPr lang="en-GB" b="0" i="1">
                            <a:ln w="22225">
                              <a:noFill/>
                              <a:prstDash val="solid"/>
                            </a:ln>
                            <a:solidFill>
                              <a:schemeClr val="tx1"/>
                            </a:solidFill>
                            <a:latin typeface="Cambria Math" panose="02040503050406030204" pitchFamily="18" charset="0"/>
                          </a:rPr>
                          <m:t>→</m:t>
                        </m:r>
                        <m:sSup>
                          <m:sSupPr>
                            <m:ctrlPr>
                              <a:rPr lang="en-GB" i="1">
                                <a:ln w="22225">
                                  <a:noFill/>
                                  <a:prstDash val="solid"/>
                                </a:ln>
                                <a:solidFill>
                                  <a:schemeClr val="tx1"/>
                                </a:solidFill>
                                <a:latin typeface="Cambria Math" panose="02040503050406030204" pitchFamily="18" charset="0"/>
                              </a:rPr>
                            </m:ctrlPr>
                          </m:sSupPr>
                          <m:e>
                            <m:r>
                              <a:rPr lang="en-GB" b="0" i="1">
                                <a:ln w="22225">
                                  <a:noFill/>
                                  <a:prstDash val="solid"/>
                                </a:ln>
                                <a:solidFill>
                                  <a:schemeClr val="tx1"/>
                                </a:solidFill>
                                <a:latin typeface="Cambria Math" panose="02040503050406030204" pitchFamily="18" charset="0"/>
                              </a:rPr>
                              <m:t>𝜋</m:t>
                            </m:r>
                          </m:e>
                          <m:sup>
                            <m:r>
                              <a:rPr lang="en-GB" b="0" i="1">
                                <a:ln w="22225">
                                  <a:noFill/>
                                  <a:prstDash val="solid"/>
                                </a:ln>
                                <a:solidFill>
                                  <a:schemeClr val="tx1"/>
                                </a:solidFill>
                                <a:latin typeface="Cambria Math" panose="02040503050406030204" pitchFamily="18" charset="0"/>
                              </a:rPr>
                              <m:t>+</m:t>
                            </m:r>
                          </m:sup>
                        </m:sSup>
                        <m:r>
                          <a:rPr lang="en-GB" b="0" i="1">
                            <a:ln w="22225">
                              <a:noFill/>
                              <a:prstDash val="solid"/>
                            </a:ln>
                            <a:solidFill>
                              <a:schemeClr val="tx1"/>
                            </a:solidFill>
                            <a:latin typeface="Cambria Math" panose="02040503050406030204" pitchFamily="18" charset="0"/>
                          </a:rPr>
                          <m:t>𝜈</m:t>
                        </m:r>
                        <m:acc>
                          <m:accPr>
                            <m:chr m:val="̅"/>
                            <m:ctrlPr>
                              <a:rPr lang="en-GB" i="1">
                                <a:ln w="22225">
                                  <a:noFill/>
                                  <a:prstDash val="solid"/>
                                </a:ln>
                                <a:solidFill>
                                  <a:schemeClr val="tx1"/>
                                </a:solidFill>
                                <a:latin typeface="Cambria Math" panose="02040503050406030204" pitchFamily="18" charset="0"/>
                              </a:rPr>
                            </m:ctrlPr>
                          </m:accPr>
                          <m:e>
                            <m:r>
                              <a:rPr lang="en-GB" b="0" i="1">
                                <a:ln w="22225">
                                  <a:noFill/>
                                  <a:prstDash val="solid"/>
                                </a:ln>
                                <a:solidFill>
                                  <a:schemeClr val="tx1"/>
                                </a:solidFill>
                                <a:latin typeface="Cambria Math" panose="02040503050406030204" pitchFamily="18" charset="0"/>
                              </a:rPr>
                              <m:t>𝜈</m:t>
                            </m:r>
                          </m:e>
                        </m:acc>
                      </m:e>
                    </m:d>
                    <m:r>
                      <a:rPr lang="en-GB" b="0" i="1" smtClean="0">
                        <a:ln w="22225">
                          <a:noFill/>
                          <a:prstDash val="solid"/>
                        </a:ln>
                        <a:solidFill>
                          <a:schemeClr val="tx1"/>
                        </a:solidFill>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(7.86±0.61)×</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−11</m:t>
                        </m:r>
                      </m:sup>
                    </m:sSup>
                  </m:oMath>
                </a14:m>
                <a:endParaRPr lang="en-GB" b="0" dirty="0"/>
              </a:p>
              <a:p>
                <a:pPr lvl="1"/>
                <a:r>
                  <a:rPr lang="en-US" dirty="0"/>
                  <a:t>SM uncertainty from </a:t>
                </a:r>
                <a:r>
                  <a:rPr lang="en-GB" dirty="0"/>
                  <a:t>CKM &amp; QCD corrections</a:t>
                </a:r>
              </a:p>
              <a:p>
                <a:r>
                  <a:rPr lang="en-GB" dirty="0"/>
                  <a:t>Theoretically clean:</a:t>
                </a:r>
              </a:p>
              <a:p>
                <a:pPr lvl="1"/>
                <a:r>
                  <a:rPr lang="en-GB" b="1" dirty="0"/>
                  <a:t>Short distance</a:t>
                </a:r>
              </a:p>
              <a:p>
                <a:pPr lvl="1"/>
                <a:r>
                  <a:rPr lang="en-GB" dirty="0"/>
                  <a:t>Precisely measured </a:t>
                </a:r>
                <a:r>
                  <a:rPr lang="en-GB" b="1" dirty="0"/>
                  <a:t>hadronic matrix element </a:t>
                </a:r>
                <a:r>
                  <a:rPr lang="en-GB" dirty="0"/>
                  <a:t>from </a:t>
                </a:r>
                <a14:m>
                  <m:oMath xmlns:m="http://schemas.openxmlformats.org/officeDocument/2006/math">
                    <m:r>
                      <a:rPr lang="en-GB" i="1">
                        <a:latin typeface="Cambria Math" panose="02040503050406030204" pitchFamily="18" charset="0"/>
                        <a:ea typeface="Cambria Math" panose="02040503050406030204" pitchFamily="18" charset="0"/>
                      </a:rPr>
                      <m:t>𝔅</m:t>
                    </m:r>
                    <m:d>
                      <m:dPr>
                        <m:ctrlPr>
                          <a:rPr lang="en-GB" i="1">
                            <a:latin typeface="Cambria Math" panose="02040503050406030204" pitchFamily="18" charset="0"/>
                            <a:ea typeface="Cambria Math" panose="02040503050406030204" pitchFamily="18" charset="0"/>
                          </a:rPr>
                        </m:ctrlPr>
                      </m:dPr>
                      <m:e>
                        <m:sSup>
                          <m:sSupPr>
                            <m:ctrlPr>
                              <a:rPr lang="en-GB" i="1">
                                <a:ln w="22225">
                                  <a:noFill/>
                                  <a:prstDash val="solid"/>
                                </a:ln>
                                <a:latin typeface="Cambria Math" panose="02040503050406030204" pitchFamily="18" charset="0"/>
                              </a:rPr>
                            </m:ctrlPr>
                          </m:sSupPr>
                          <m:e>
                            <m:r>
                              <a:rPr lang="en-GB" i="1">
                                <a:ln w="22225">
                                  <a:noFill/>
                                  <a:prstDash val="solid"/>
                                </a:ln>
                                <a:latin typeface="Cambria Math" panose="02040503050406030204" pitchFamily="18" charset="0"/>
                              </a:rPr>
                              <m:t>𝐾</m:t>
                            </m:r>
                          </m:e>
                          <m:sup>
                            <m:r>
                              <a:rPr lang="en-GB" i="1">
                                <a:ln w="22225">
                                  <a:noFill/>
                                  <a:prstDash val="solid"/>
                                </a:ln>
                                <a:latin typeface="Cambria Math" panose="02040503050406030204" pitchFamily="18" charset="0"/>
                              </a:rPr>
                              <m:t>+</m:t>
                            </m:r>
                          </m:sup>
                        </m:sSup>
                        <m:r>
                          <a:rPr lang="en-GB" i="1">
                            <a:ln w="22225">
                              <a:noFill/>
                              <a:prstDash val="solid"/>
                            </a:ln>
                            <a:latin typeface="Cambria Math" panose="02040503050406030204" pitchFamily="18" charset="0"/>
                          </a:rPr>
                          <m:t>→</m:t>
                        </m:r>
                        <m:sSup>
                          <m:sSupPr>
                            <m:ctrlPr>
                              <a:rPr lang="en-GB" i="1">
                                <a:ln w="22225">
                                  <a:noFill/>
                                  <a:prstDash val="solid"/>
                                </a:ln>
                                <a:latin typeface="Cambria Math" panose="02040503050406030204" pitchFamily="18" charset="0"/>
                              </a:rPr>
                            </m:ctrlPr>
                          </m:sSupPr>
                          <m:e>
                            <m:r>
                              <a:rPr lang="en-GB" i="1">
                                <a:ln w="22225">
                                  <a:noFill/>
                                  <a:prstDash val="solid"/>
                                </a:ln>
                                <a:latin typeface="Cambria Math" panose="02040503050406030204" pitchFamily="18" charset="0"/>
                              </a:rPr>
                              <m:t>𝜋</m:t>
                            </m:r>
                          </m:e>
                          <m:sup>
                            <m:r>
                              <a:rPr lang="en-GB" b="0" i="1" smtClean="0">
                                <a:ln w="22225">
                                  <a:noFill/>
                                  <a:prstDash val="solid"/>
                                </a:ln>
                                <a:latin typeface="Cambria Math" panose="02040503050406030204" pitchFamily="18" charset="0"/>
                              </a:rPr>
                              <m:t>0</m:t>
                            </m:r>
                          </m:sup>
                        </m:sSup>
                        <m:sSup>
                          <m:sSupPr>
                            <m:ctrlPr>
                              <a:rPr lang="en-GB" b="0" i="1" smtClean="0">
                                <a:ln w="22225">
                                  <a:noFill/>
                                  <a:prstDash val="solid"/>
                                </a:ln>
                                <a:latin typeface="Cambria Math" panose="02040503050406030204" pitchFamily="18" charset="0"/>
                              </a:rPr>
                            </m:ctrlPr>
                          </m:sSupPr>
                          <m:e>
                            <m:r>
                              <a:rPr lang="en-GB" b="0" i="1" smtClean="0">
                                <a:ln w="22225">
                                  <a:noFill/>
                                  <a:prstDash val="solid"/>
                                </a:ln>
                                <a:latin typeface="Cambria Math" panose="02040503050406030204" pitchFamily="18" charset="0"/>
                              </a:rPr>
                              <m:t>𝑙</m:t>
                            </m:r>
                          </m:e>
                          <m:sup>
                            <m:r>
                              <a:rPr lang="en-GB" b="0" i="1" smtClean="0">
                                <a:ln w="22225">
                                  <a:noFill/>
                                  <a:prstDash val="solid"/>
                                </a:ln>
                                <a:latin typeface="Cambria Math" panose="02040503050406030204" pitchFamily="18" charset="0"/>
                              </a:rPr>
                              <m:t>+</m:t>
                            </m:r>
                          </m:sup>
                        </m:sSup>
                        <m:sSub>
                          <m:sSubPr>
                            <m:ctrlPr>
                              <a:rPr lang="en-GB" b="0" i="1" smtClean="0">
                                <a:ln w="22225">
                                  <a:noFill/>
                                  <a:prstDash val="solid"/>
                                </a:ln>
                                <a:latin typeface="Cambria Math" panose="02040503050406030204" pitchFamily="18" charset="0"/>
                              </a:rPr>
                            </m:ctrlPr>
                          </m:sSubPr>
                          <m:e>
                            <m:r>
                              <a:rPr lang="en-GB" b="0" i="1" smtClean="0">
                                <a:ln w="22225">
                                  <a:noFill/>
                                  <a:prstDash val="solid"/>
                                </a:ln>
                                <a:latin typeface="Cambria Math" panose="02040503050406030204" pitchFamily="18" charset="0"/>
                              </a:rPr>
                              <m:t>𝜈</m:t>
                            </m:r>
                          </m:e>
                          <m:sub>
                            <m:r>
                              <a:rPr lang="en-GB" b="0" i="1" smtClean="0">
                                <a:ln w="22225">
                                  <a:noFill/>
                                  <a:prstDash val="solid"/>
                                </a:ln>
                                <a:latin typeface="Cambria Math" panose="02040503050406030204" pitchFamily="18" charset="0"/>
                              </a:rPr>
                              <m:t>𝑙</m:t>
                            </m:r>
                          </m:sub>
                        </m:sSub>
                      </m:e>
                    </m:d>
                  </m:oMath>
                </a14:m>
                <a:endParaRPr lang="en-GB" dirty="0"/>
              </a:p>
              <a:p>
                <a:pPr marL="0" indent="0">
                  <a:buNone/>
                </a:pPr>
                <a:r>
                  <a:rPr lang="en-GB" sz="2800" b="1" dirty="0">
                    <a:ln w="22225">
                      <a:noFill/>
                      <a:prstDash val="solid"/>
                    </a:ln>
                    <a:solidFill>
                      <a:srgbClr val="1B8A2E"/>
                    </a:solidFill>
                  </a:rPr>
                  <a:t>	</a:t>
                </a:r>
                <a14:m>
                  <m:oMath xmlns:m="http://schemas.openxmlformats.org/officeDocument/2006/math">
                    <m:r>
                      <a:rPr lang="en-GB" sz="2800" b="1" i="1" smtClean="0">
                        <a:ln w="22225">
                          <a:noFill/>
                          <a:prstDash val="solid"/>
                        </a:ln>
                        <a:solidFill>
                          <a:srgbClr val="1B8A2E"/>
                        </a:solidFill>
                        <a:latin typeface="Cambria Math" panose="02040503050406030204" pitchFamily="18" charset="0"/>
                      </a:rPr>
                      <m:t>→</m:t>
                    </m:r>
                  </m:oMath>
                </a14:m>
                <a:r>
                  <a:rPr lang="en-GB" dirty="0"/>
                  <a:t> High precision SM predictions</a:t>
                </a:r>
              </a:p>
              <a:p>
                <a:pPr lvl="1"/>
                <a:endParaRPr lang="en-GB" dirty="0"/>
              </a:p>
            </p:txBody>
          </p:sp>
        </mc:Choice>
        <mc:Fallback xmlns="">
          <p:sp>
            <p:nvSpPr>
              <p:cNvPr id="6" name="Content Placeholder 2">
                <a:extLst>
                  <a:ext uri="{FF2B5EF4-FFF2-40B4-BE49-F238E27FC236}">
                    <a16:creationId xmlns:a16="http://schemas.microsoft.com/office/drawing/2014/main" id="{C69829D8-57C5-D09E-E414-EDAE06B8D431}"/>
                  </a:ext>
                </a:extLst>
              </p:cNvPr>
              <p:cNvSpPr txBox="1">
                <a:spLocks noRot="1" noChangeAspect="1" noMove="1" noResize="1" noEditPoints="1" noAdjustHandles="1" noChangeArrowheads="1" noChangeShapeType="1" noTextEdit="1"/>
              </p:cNvSpPr>
              <p:nvPr/>
            </p:nvSpPr>
            <p:spPr>
              <a:xfrm>
                <a:off x="838200" y="3814101"/>
                <a:ext cx="10515600" cy="2706421"/>
              </a:xfrm>
              <a:prstGeom prst="rect">
                <a:avLst/>
              </a:prstGeom>
              <a:blipFill>
                <a:blip r:embed="rId5"/>
                <a:stretch>
                  <a:fillRect l="-1086" t="-3738" b="-5140"/>
                </a:stretch>
              </a:blipFill>
            </p:spPr>
            <p:txBody>
              <a:bodyPr/>
              <a:lstStyle/>
              <a:p>
                <a:r>
                  <a:rPr lang="en-US">
                    <a:noFill/>
                  </a:rPr>
                  <a:t> </a:t>
                </a:r>
              </a:p>
            </p:txBody>
          </p:sp>
        </mc:Fallback>
      </mc:AlternateContent>
      <p:pic>
        <p:nvPicPr>
          <p:cNvPr id="4" name="Picture 3" descr="The NA62 experiment ‒ LPHE ‐ EPFL">
            <a:extLst>
              <a:ext uri="{FF2B5EF4-FFF2-40B4-BE49-F238E27FC236}">
                <a16:creationId xmlns:a16="http://schemas.microsoft.com/office/drawing/2014/main" id="{5CBE779F-75BB-E07B-B234-84F0E263A8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25301" y="2213958"/>
            <a:ext cx="2908288" cy="1076873"/>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52235900-8237-80DF-90D2-5764E82A4B97}"/>
              </a:ext>
            </a:extLst>
          </p:cNvPr>
          <p:cNvSpPr>
            <a:spLocks noGrp="1"/>
          </p:cNvSpPr>
          <p:nvPr>
            <p:ph type="sldNum" sz="quarter" idx="12"/>
          </p:nvPr>
        </p:nvSpPr>
        <p:spPr/>
        <p:txBody>
          <a:bodyPr/>
          <a:lstStyle/>
          <a:p>
            <a:fld id="{ACEF48F9-4458-A542-8F25-711C2E07AED2}" type="slidenum">
              <a:rPr lang="en-US" smtClean="0"/>
              <a:t>3</a:t>
            </a:fld>
            <a:endParaRPr lang="en-US"/>
          </a:p>
        </p:txBody>
      </p:sp>
    </p:spTree>
    <p:extLst>
      <p:ext uri="{BB962C8B-B14F-4D97-AF65-F5344CB8AC3E}">
        <p14:creationId xmlns:p14="http://schemas.microsoft.com/office/powerpoint/2010/main" val="106567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91344-0999-40CD-ADF2-954797D1D4C1}"/>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29BC165-90EF-9BE3-3224-1FEFAD099DB8}"/>
                  </a:ext>
                </a:extLst>
              </p:cNvPr>
              <p:cNvSpPr>
                <a:spLocks noGrp="1"/>
              </p:cNvSpPr>
              <p:nvPr>
                <p:ph type="title"/>
              </p:nvPr>
            </p:nvSpPr>
            <p:spPr/>
            <p:txBody>
              <a:bodyPr>
                <a:normAutofit/>
              </a:bodyPr>
              <a:lstStyle/>
              <a:p>
                <a14:m>
                  <m:oMath xmlns:m="http://schemas.openxmlformats.org/officeDocument/2006/math">
                    <m:sSup>
                      <m:sSupPr>
                        <m:ctrlPr>
                          <a:rPr lang="en-GB" sz="4400" b="1" i="1" smtClean="0">
                            <a:ln w="22225">
                              <a:noFill/>
                              <a:prstDash val="solid"/>
                            </a:ln>
                            <a:solidFill>
                              <a:srgbClr val="1B8A2E"/>
                            </a:solidFill>
                            <a:latin typeface="Cambria Math" panose="02040503050406030204" pitchFamily="18" charset="0"/>
                          </a:rPr>
                        </m:ctrlPr>
                      </m:sSupPr>
                      <m:e>
                        <m:r>
                          <a:rPr lang="en-GB" sz="4400" b="1" i="1" smtClean="0">
                            <a:ln w="22225">
                              <a:noFill/>
                              <a:prstDash val="solid"/>
                            </a:ln>
                            <a:solidFill>
                              <a:srgbClr val="1B8A2E"/>
                            </a:solidFill>
                            <a:latin typeface="Cambria Math" panose="02040503050406030204" pitchFamily="18" charset="0"/>
                          </a:rPr>
                          <m:t>𝑲</m:t>
                        </m:r>
                      </m:e>
                      <m:sup>
                        <m:r>
                          <a:rPr lang="en-GB" sz="4400" b="1" i="1" smtClean="0">
                            <a:ln w="22225">
                              <a:noFill/>
                              <a:prstDash val="solid"/>
                            </a:ln>
                            <a:solidFill>
                              <a:srgbClr val="1B8A2E"/>
                            </a:solidFill>
                            <a:latin typeface="Cambria Math" panose="02040503050406030204" pitchFamily="18" charset="0"/>
                          </a:rPr>
                          <m:t>+</m:t>
                        </m:r>
                      </m:sup>
                    </m:sSup>
                    <m:r>
                      <a:rPr lang="en-GB" sz="4400" b="1" i="1" smtClean="0">
                        <a:ln w="22225">
                          <a:noFill/>
                          <a:prstDash val="solid"/>
                        </a:ln>
                        <a:solidFill>
                          <a:srgbClr val="1B8A2E"/>
                        </a:solidFill>
                        <a:latin typeface="Cambria Math" panose="02040503050406030204" pitchFamily="18" charset="0"/>
                      </a:rPr>
                      <m:t>→</m:t>
                    </m:r>
                    <m:sSup>
                      <m:sSupPr>
                        <m:ctrlPr>
                          <a:rPr lang="en-GB" sz="4400" b="1" i="1" smtClean="0">
                            <a:ln w="22225">
                              <a:noFill/>
                              <a:prstDash val="solid"/>
                            </a:ln>
                            <a:solidFill>
                              <a:srgbClr val="1B8A2E"/>
                            </a:solidFill>
                            <a:latin typeface="Cambria Math" panose="02040503050406030204" pitchFamily="18" charset="0"/>
                          </a:rPr>
                        </m:ctrlPr>
                      </m:sSupPr>
                      <m:e>
                        <m:r>
                          <a:rPr lang="en-GB" sz="4400" b="1" i="1" smtClean="0">
                            <a:ln w="22225">
                              <a:noFill/>
                              <a:prstDash val="solid"/>
                            </a:ln>
                            <a:solidFill>
                              <a:srgbClr val="1B8A2E"/>
                            </a:solidFill>
                            <a:latin typeface="Cambria Math" panose="02040503050406030204" pitchFamily="18" charset="0"/>
                          </a:rPr>
                          <m:t>𝝅</m:t>
                        </m:r>
                      </m:e>
                      <m:sup>
                        <m:r>
                          <a:rPr lang="en-GB" sz="4400" b="1" i="1" smtClean="0">
                            <a:ln w="22225">
                              <a:noFill/>
                              <a:prstDash val="solid"/>
                            </a:ln>
                            <a:solidFill>
                              <a:srgbClr val="1B8A2E"/>
                            </a:solidFill>
                            <a:latin typeface="Cambria Math" panose="02040503050406030204" pitchFamily="18" charset="0"/>
                          </a:rPr>
                          <m:t>+</m:t>
                        </m:r>
                      </m:sup>
                    </m:sSup>
                    <m:r>
                      <a:rPr lang="en-GB" sz="4400" b="1" i="1" smtClean="0">
                        <a:ln w="22225">
                          <a:noFill/>
                          <a:prstDash val="solid"/>
                        </a:ln>
                        <a:solidFill>
                          <a:srgbClr val="1B8A2E"/>
                        </a:solidFill>
                        <a:latin typeface="Cambria Math" panose="02040503050406030204" pitchFamily="18" charset="0"/>
                      </a:rPr>
                      <m:t>𝝂</m:t>
                    </m:r>
                    <m:acc>
                      <m:accPr>
                        <m:chr m:val="̅"/>
                        <m:ctrlPr>
                          <a:rPr lang="en-GB" sz="4400" b="1" i="1">
                            <a:ln w="22225">
                              <a:noFill/>
                              <a:prstDash val="solid"/>
                            </a:ln>
                            <a:solidFill>
                              <a:srgbClr val="1B8A2E"/>
                            </a:solidFill>
                            <a:latin typeface="Cambria Math" panose="02040503050406030204" pitchFamily="18" charset="0"/>
                          </a:rPr>
                        </m:ctrlPr>
                      </m:accPr>
                      <m:e>
                        <m:r>
                          <a:rPr lang="en-GB" sz="4400" b="1" i="1">
                            <a:ln w="22225">
                              <a:noFill/>
                              <a:prstDash val="solid"/>
                            </a:ln>
                            <a:solidFill>
                              <a:srgbClr val="1B8A2E"/>
                            </a:solidFill>
                            <a:latin typeface="Cambria Math" panose="02040503050406030204" pitchFamily="18" charset="0"/>
                          </a:rPr>
                          <m:t>𝝂</m:t>
                        </m:r>
                      </m:e>
                    </m:acc>
                  </m:oMath>
                </a14:m>
                <a:r>
                  <a:rPr lang="en-US" b="1" dirty="0">
                    <a:ln w="22225">
                      <a:noFill/>
                      <a:prstDash val="solid"/>
                    </a:ln>
                    <a:solidFill>
                      <a:srgbClr val="1B8A2E"/>
                    </a:solidFill>
                    <a:latin typeface="Helvetica" pitchFamily="2" charset="0"/>
                  </a:rPr>
                  <a:t> : Beyond the SM</a:t>
                </a:r>
                <a:endParaRPr lang="en-US" dirty="0"/>
              </a:p>
            </p:txBody>
          </p:sp>
        </mc:Choice>
        <mc:Fallback xmlns="">
          <p:sp>
            <p:nvSpPr>
              <p:cNvPr id="2" name="Title 1">
                <a:extLst>
                  <a:ext uri="{FF2B5EF4-FFF2-40B4-BE49-F238E27FC236}">
                    <a16:creationId xmlns:a16="http://schemas.microsoft.com/office/drawing/2014/main" id="{029BC165-90EF-9BE3-3224-1FEFAD099DB8}"/>
                  </a:ext>
                </a:extLst>
              </p:cNvPr>
              <p:cNvSpPr>
                <a:spLocks noGrp="1" noRot="1" noChangeAspect="1" noMove="1" noResize="1" noEditPoints="1" noAdjustHandles="1" noChangeArrowheads="1" noChangeShapeType="1" noTextEdit="1"/>
              </p:cNvSpPr>
              <p:nvPr>
                <p:ph type="title"/>
              </p:nvPr>
            </p:nvSpPr>
            <p:spPr>
              <a:blipFill>
                <a:blip r:embed="rId3"/>
                <a:stretch>
                  <a:fillRect l="-9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08A045AD-E041-D59F-57C8-0FA766AB1092}"/>
                  </a:ext>
                </a:extLst>
              </p:cNvPr>
              <p:cNvSpPr txBox="1">
                <a:spLocks/>
              </p:cNvSpPr>
              <p:nvPr/>
            </p:nvSpPr>
            <p:spPr>
              <a:xfrm>
                <a:off x="3241221" y="2231034"/>
                <a:ext cx="5709558" cy="11994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Sensitive BSM effects </a:t>
                </a:r>
                <a14:m>
                  <m:oMath xmlns:m="http://schemas.openxmlformats.org/officeDocument/2006/math">
                    <m:r>
                      <a:rPr lang="en-GB" sz="2800" b="1" i="1" smtClean="0">
                        <a:ln w="22225">
                          <a:noFill/>
                          <a:prstDash val="solid"/>
                        </a:ln>
                        <a:solidFill>
                          <a:srgbClr val="1B8A2E"/>
                        </a:solidFill>
                        <a:latin typeface="Cambria Math" panose="02040503050406030204" pitchFamily="18" charset="0"/>
                      </a:rPr>
                      <m:t>→</m:t>
                    </m:r>
                  </m:oMath>
                </a14:m>
                <a:r>
                  <a:rPr lang="en-GB" dirty="0"/>
                  <a:t> probe new physics up to </a:t>
                </a:r>
                <a14:m>
                  <m:oMath xmlns:m="http://schemas.openxmlformats.org/officeDocument/2006/math">
                    <m:r>
                      <a:rPr lang="en-GB" b="0" i="1" smtClean="0">
                        <a:latin typeface="Cambria Math" panose="02040503050406030204" pitchFamily="18" charset="0"/>
                        <a:ea typeface="Cambria Math" panose="02040503050406030204" pitchFamily="18" charset="0"/>
                      </a:rPr>
                      <m:t>𝒪</m:t>
                    </m:r>
                    <m:r>
                      <a:rPr lang="en-GB" b="0" i="1" smtClean="0">
                        <a:latin typeface="Cambria Math" panose="02040503050406030204" pitchFamily="18" charset="0"/>
                      </a:rPr>
                      <m:t>(100</m:t>
                    </m:r>
                    <m:r>
                      <a:rPr lang="en-GB" b="0" i="0" smtClean="0">
                        <a:latin typeface="Cambria Math" panose="02040503050406030204" pitchFamily="18" charset="0"/>
                      </a:rPr>
                      <m:t> </m:t>
                    </m:r>
                    <m:r>
                      <m:rPr>
                        <m:sty m:val="p"/>
                      </m:rPr>
                      <a:rPr lang="en-GB" b="0" i="0" smtClean="0">
                        <a:latin typeface="Cambria Math" panose="02040503050406030204" pitchFamily="18" charset="0"/>
                      </a:rPr>
                      <m:t>TeV</m:t>
                    </m:r>
                    <m:r>
                      <a:rPr lang="en-GB" b="0" i="0" smtClean="0">
                        <a:latin typeface="Cambria Math" panose="02040503050406030204" pitchFamily="18" charset="0"/>
                      </a:rPr>
                      <m:t>)</m:t>
                    </m:r>
                  </m:oMath>
                </a14:m>
                <a:endParaRPr lang="en-US" dirty="0"/>
              </a:p>
              <a:p>
                <a:endParaRPr lang="en-US" dirty="0"/>
              </a:p>
            </p:txBody>
          </p:sp>
        </mc:Choice>
        <mc:Fallback xmlns="">
          <p:sp>
            <p:nvSpPr>
              <p:cNvPr id="6" name="Content Placeholder 2">
                <a:extLst>
                  <a:ext uri="{FF2B5EF4-FFF2-40B4-BE49-F238E27FC236}">
                    <a16:creationId xmlns:a16="http://schemas.microsoft.com/office/drawing/2014/main" id="{08A045AD-E041-D59F-57C8-0FA766AB1092}"/>
                  </a:ext>
                </a:extLst>
              </p:cNvPr>
              <p:cNvSpPr txBox="1">
                <a:spLocks noRot="1" noChangeAspect="1" noMove="1" noResize="1" noEditPoints="1" noAdjustHandles="1" noChangeArrowheads="1" noChangeShapeType="1" noTextEdit="1"/>
              </p:cNvSpPr>
              <p:nvPr/>
            </p:nvSpPr>
            <p:spPr>
              <a:xfrm>
                <a:off x="3241221" y="2231034"/>
                <a:ext cx="5709558" cy="1199468"/>
              </a:xfrm>
              <a:prstGeom prst="rect">
                <a:avLst/>
              </a:prstGeom>
              <a:blipFill>
                <a:blip r:embed="rId4"/>
                <a:stretch>
                  <a:fillRect t="-8333"/>
                </a:stretch>
              </a:blipFill>
            </p:spPr>
            <p:txBody>
              <a:bodyPr/>
              <a:lstStyle/>
              <a:p>
                <a:r>
                  <a:rPr lang="en-US">
                    <a:noFill/>
                  </a:rPr>
                  <a:t> </a:t>
                </a:r>
              </a:p>
            </p:txBody>
          </p:sp>
        </mc:Fallback>
      </mc:AlternateContent>
      <p:sp>
        <p:nvSpPr>
          <p:cNvPr id="3" name="Cloud 2">
            <a:extLst>
              <a:ext uri="{FF2B5EF4-FFF2-40B4-BE49-F238E27FC236}">
                <a16:creationId xmlns:a16="http://schemas.microsoft.com/office/drawing/2014/main" id="{830A0A7B-B8A9-BFD0-BA96-AB80C679C3E5}"/>
              </a:ext>
            </a:extLst>
          </p:cNvPr>
          <p:cNvSpPr/>
          <p:nvPr/>
        </p:nvSpPr>
        <p:spPr>
          <a:xfrm>
            <a:off x="2398259" y="1690688"/>
            <a:ext cx="7395482" cy="1962433"/>
          </a:xfrm>
          <a:prstGeom prst="cloud">
            <a:avLst/>
          </a:prstGeom>
          <a:noFill/>
          <a:ln w="38100">
            <a:solidFill>
              <a:srgbClr val="1B8A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7D808B3D-1C9D-F1C2-F4F0-0DE916490B20}"/>
              </a:ext>
            </a:extLst>
          </p:cNvPr>
          <p:cNvCxnSpPr>
            <a:cxnSpLocks/>
          </p:cNvCxnSpPr>
          <p:nvPr/>
        </p:nvCxnSpPr>
        <p:spPr>
          <a:xfrm flipH="1">
            <a:off x="3575957" y="3531471"/>
            <a:ext cx="776968" cy="224284"/>
          </a:xfrm>
          <a:prstGeom prst="straightConnector1">
            <a:avLst/>
          </a:prstGeom>
          <a:ln w="28575">
            <a:solidFill>
              <a:srgbClr val="1B8A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Content Placeholder 2">
                <a:extLst>
                  <a:ext uri="{FF2B5EF4-FFF2-40B4-BE49-F238E27FC236}">
                    <a16:creationId xmlns:a16="http://schemas.microsoft.com/office/drawing/2014/main" id="{65B5244C-AE92-48AC-CA95-BCBC3312D9D3}"/>
                  </a:ext>
                </a:extLst>
              </p:cNvPr>
              <p:cNvSpPr txBox="1">
                <a:spLocks/>
              </p:cNvSpPr>
              <p:nvPr/>
            </p:nvSpPr>
            <p:spPr>
              <a:xfrm>
                <a:off x="-456520" y="3692384"/>
                <a:ext cx="5709558" cy="1754500"/>
              </a:xfrm>
              <a:prstGeom prst="rect">
                <a:avLst/>
              </a:prstGeom>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Supersymmetry</a:t>
                </a:r>
              </a:p>
              <a:p>
                <a:pPr algn="ctr"/>
                <a14:m>
                  <m:oMath xmlns:m="http://schemas.openxmlformats.org/officeDocument/2006/math">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Λ</m:t>
                        </m:r>
                      </m:e>
                      <m:sub>
                        <m:r>
                          <m:rPr>
                            <m:sty m:val="p"/>
                          </m:rPr>
                          <a:rPr lang="en-GB" b="0" i="0" smtClean="0">
                            <a:latin typeface="Cambria Math" panose="02040503050406030204" pitchFamily="18" charset="0"/>
                          </a:rPr>
                          <m:t>SUSY</m:t>
                        </m:r>
                      </m:sub>
                    </m:sSub>
                    <m:r>
                      <a:rPr lang="en-GB" b="0" i="1" smtClean="0">
                        <a:latin typeface="Cambria Math" panose="02040503050406030204" pitchFamily="18" charset="0"/>
                      </a:rPr>
                      <m:t>~1</m:t>
                    </m:r>
                    <m:r>
                      <a:rPr lang="en-GB" b="0" i="0" smtClean="0">
                        <a:latin typeface="Cambria Math" panose="02040503050406030204" pitchFamily="18" charset="0"/>
                      </a:rPr>
                      <m:t> </m:t>
                    </m:r>
                    <m:r>
                      <m:rPr>
                        <m:sty m:val="p"/>
                      </m:rPr>
                      <a:rPr lang="en-GB" b="0" i="0" smtClean="0">
                        <a:latin typeface="Cambria Math" panose="02040503050406030204" pitchFamily="18" charset="0"/>
                      </a:rPr>
                      <m:t>TeV</m:t>
                    </m:r>
                  </m:oMath>
                </a14:m>
                <a:r>
                  <a:rPr lang="en-GB" dirty="0"/>
                  <a:t> </a:t>
                </a:r>
                <a14:m>
                  <m:oMath xmlns:m="http://schemas.openxmlformats.org/officeDocument/2006/math">
                    <m:r>
                      <a:rPr lang="en-GB" b="0" i="1" dirty="0" smtClean="0">
                        <a:solidFill>
                          <a:srgbClr val="1B8A2E"/>
                        </a:solidFill>
                        <a:latin typeface="Cambria Math" panose="02040503050406030204" pitchFamily="18" charset="0"/>
                      </a:rPr>
                      <m:t>⇒</m:t>
                    </m:r>
                  </m:oMath>
                </a14:m>
                <a:r>
                  <a:rPr lang="en-GB" dirty="0"/>
                  <a:t> chargino</a:t>
                </a:r>
              </a:p>
              <a:p>
                <a:pPr algn="ctr"/>
                <a14:m>
                  <m:oMath xmlns:m="http://schemas.openxmlformats.org/officeDocument/2006/math">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Λ</m:t>
                        </m:r>
                      </m:e>
                      <m:sub>
                        <m:r>
                          <m:rPr>
                            <m:sty m:val="p"/>
                          </m:rPr>
                          <a:rPr lang="en-GB" b="0" i="0" smtClean="0">
                            <a:latin typeface="Cambria Math" panose="02040503050406030204" pitchFamily="18" charset="0"/>
                          </a:rPr>
                          <m:t>SUSY</m:t>
                        </m:r>
                      </m:sub>
                    </m:sSub>
                    <m:r>
                      <a:rPr lang="en-GB" b="0" i="1" smtClean="0">
                        <a:latin typeface="Cambria Math" panose="02040503050406030204" pitchFamily="18" charset="0"/>
                      </a:rPr>
                      <m:t>~10</m:t>
                    </m:r>
                    <m:r>
                      <a:rPr lang="en-GB" b="0" i="0" smtClean="0">
                        <a:latin typeface="Cambria Math" panose="02040503050406030204" pitchFamily="18" charset="0"/>
                      </a:rPr>
                      <m:t> </m:t>
                    </m:r>
                    <m:r>
                      <m:rPr>
                        <m:sty m:val="p"/>
                      </m:rPr>
                      <a:rPr lang="en-GB" b="0" i="0" smtClean="0">
                        <a:latin typeface="Cambria Math" panose="02040503050406030204" pitchFamily="18" charset="0"/>
                      </a:rPr>
                      <m:t>TeV</m:t>
                    </m:r>
                  </m:oMath>
                </a14:m>
                <a:r>
                  <a:rPr lang="en-GB" dirty="0"/>
                  <a:t> </a:t>
                </a:r>
                <a14:m>
                  <m:oMath xmlns:m="http://schemas.openxmlformats.org/officeDocument/2006/math">
                    <m:r>
                      <a:rPr lang="en-GB" b="0" i="1" dirty="0" smtClean="0">
                        <a:solidFill>
                          <a:srgbClr val="1B8A2E"/>
                        </a:solidFill>
                        <a:latin typeface="Cambria Math" panose="02040503050406030204" pitchFamily="18" charset="0"/>
                      </a:rPr>
                      <m:t>⇒</m:t>
                    </m:r>
                  </m:oMath>
                </a14:m>
                <a:r>
                  <a:rPr lang="en-GB" dirty="0"/>
                  <a:t> gluino</a:t>
                </a:r>
                <a:endParaRPr lang="en-US" dirty="0"/>
              </a:p>
            </p:txBody>
          </p:sp>
        </mc:Choice>
        <mc:Fallback xmlns="">
          <p:sp>
            <p:nvSpPr>
              <p:cNvPr id="9" name="Content Placeholder 2">
                <a:extLst>
                  <a:ext uri="{FF2B5EF4-FFF2-40B4-BE49-F238E27FC236}">
                    <a16:creationId xmlns:a16="http://schemas.microsoft.com/office/drawing/2014/main" id="{65B5244C-AE92-48AC-CA95-BCBC3312D9D3}"/>
                  </a:ext>
                </a:extLst>
              </p:cNvPr>
              <p:cNvSpPr txBox="1">
                <a:spLocks noRot="1" noChangeAspect="1" noMove="1" noResize="1" noEditPoints="1" noAdjustHandles="1" noChangeArrowheads="1" noChangeShapeType="1" noTextEdit="1"/>
              </p:cNvSpPr>
              <p:nvPr/>
            </p:nvSpPr>
            <p:spPr>
              <a:xfrm>
                <a:off x="-456520" y="3692384"/>
                <a:ext cx="5709558" cy="1754500"/>
              </a:xfrm>
              <a:prstGeom prst="rect">
                <a:avLst/>
              </a:prstGeom>
              <a:blipFill>
                <a:blip r:embed="rId5"/>
                <a:stretch>
                  <a:fillRect t="-5714"/>
                </a:stretch>
              </a:blipFill>
              <a:ln>
                <a:noFill/>
              </a:ln>
            </p:spPr>
            <p:txBody>
              <a:bodyPr/>
              <a:lstStyle/>
              <a:p>
                <a:r>
                  <a:rPr lang="en-US">
                    <a:noFill/>
                  </a:rPr>
                  <a:t> </a:t>
                </a:r>
              </a:p>
            </p:txBody>
          </p:sp>
        </mc:Fallback>
      </mc:AlternateContent>
      <p:sp>
        <p:nvSpPr>
          <p:cNvPr id="11" name="Content Placeholder 2">
            <a:extLst>
              <a:ext uri="{FF2B5EF4-FFF2-40B4-BE49-F238E27FC236}">
                <a16:creationId xmlns:a16="http://schemas.microsoft.com/office/drawing/2014/main" id="{9E07C0A5-2AF7-CC3E-BF2C-15503A6E2B00}"/>
              </a:ext>
            </a:extLst>
          </p:cNvPr>
          <p:cNvSpPr txBox="1">
            <a:spLocks/>
          </p:cNvSpPr>
          <p:nvPr/>
        </p:nvSpPr>
        <p:spPr>
          <a:xfrm>
            <a:off x="-50347" y="1729951"/>
            <a:ext cx="2448606" cy="627969"/>
          </a:xfrm>
          <a:prstGeom prst="rect">
            <a:avLst/>
          </a:prstGeom>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Leptoquarks</a:t>
            </a:r>
          </a:p>
        </p:txBody>
      </p:sp>
      <p:cxnSp>
        <p:nvCxnSpPr>
          <p:cNvPr id="14" name="Straight Arrow Connector 13">
            <a:extLst>
              <a:ext uri="{FF2B5EF4-FFF2-40B4-BE49-F238E27FC236}">
                <a16:creationId xmlns:a16="http://schemas.microsoft.com/office/drawing/2014/main" id="{476B985A-D0CC-266D-E3B6-5467F3E0FF48}"/>
              </a:ext>
            </a:extLst>
          </p:cNvPr>
          <p:cNvCxnSpPr>
            <a:cxnSpLocks/>
          </p:cNvCxnSpPr>
          <p:nvPr/>
        </p:nvCxnSpPr>
        <p:spPr>
          <a:xfrm>
            <a:off x="7854727" y="3428340"/>
            <a:ext cx="211587" cy="654830"/>
          </a:xfrm>
          <a:prstGeom prst="straightConnector1">
            <a:avLst/>
          </a:prstGeom>
          <a:ln w="28575">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13AECA6-A6FA-C9C9-3DFC-C09CBE351010}"/>
              </a:ext>
            </a:extLst>
          </p:cNvPr>
          <p:cNvSpPr txBox="1"/>
          <p:nvPr/>
        </p:nvSpPr>
        <p:spPr>
          <a:xfrm>
            <a:off x="6096000" y="4083170"/>
            <a:ext cx="6123212" cy="523220"/>
          </a:xfrm>
          <a:prstGeom prst="rect">
            <a:avLst/>
          </a:prstGeom>
          <a:noFill/>
        </p:spPr>
        <p:txBody>
          <a:bodyPr wrap="square">
            <a:spAutoFit/>
          </a:bodyPr>
          <a:lstStyle/>
          <a:p>
            <a:pPr marL="0" indent="0" algn="ctr">
              <a:buNone/>
            </a:pPr>
            <a:r>
              <a:rPr lang="en-GB" sz="2800" dirty="0"/>
              <a:t>[Insert favourite BSM model here…]</a:t>
            </a:r>
          </a:p>
        </p:txBody>
      </p:sp>
      <p:sp>
        <p:nvSpPr>
          <p:cNvPr id="18" name="Content Placeholder 2">
            <a:extLst>
              <a:ext uri="{FF2B5EF4-FFF2-40B4-BE49-F238E27FC236}">
                <a16:creationId xmlns:a16="http://schemas.microsoft.com/office/drawing/2014/main" id="{0A5A6A3F-D44C-43B6-58D9-28B2CF64B6D5}"/>
              </a:ext>
            </a:extLst>
          </p:cNvPr>
          <p:cNvSpPr txBox="1">
            <a:spLocks/>
          </p:cNvSpPr>
          <p:nvPr/>
        </p:nvSpPr>
        <p:spPr>
          <a:xfrm>
            <a:off x="9349468" y="1260639"/>
            <a:ext cx="2448606" cy="627969"/>
          </a:xfrm>
          <a:prstGeom prst="rect">
            <a:avLst/>
          </a:prstGeom>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Z’ Bosons</a:t>
            </a:r>
          </a:p>
        </p:txBody>
      </p:sp>
      <p:cxnSp>
        <p:nvCxnSpPr>
          <p:cNvPr id="19" name="Straight Arrow Connector 18">
            <a:extLst>
              <a:ext uri="{FF2B5EF4-FFF2-40B4-BE49-F238E27FC236}">
                <a16:creationId xmlns:a16="http://schemas.microsoft.com/office/drawing/2014/main" id="{ECD3FEA5-2504-DDA4-5DD7-8295E000A0CA}"/>
              </a:ext>
            </a:extLst>
          </p:cNvPr>
          <p:cNvCxnSpPr>
            <a:cxnSpLocks/>
          </p:cNvCxnSpPr>
          <p:nvPr/>
        </p:nvCxnSpPr>
        <p:spPr>
          <a:xfrm flipV="1">
            <a:off x="9332715" y="1659529"/>
            <a:ext cx="452650" cy="363718"/>
          </a:xfrm>
          <a:prstGeom prst="straightConnector1">
            <a:avLst/>
          </a:prstGeom>
          <a:ln w="28575">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0C525BD-8CC4-FB9C-1D3D-BD333EF9133A}"/>
              </a:ext>
            </a:extLst>
          </p:cNvPr>
          <p:cNvCxnSpPr>
            <a:cxnSpLocks/>
            <a:stCxn id="3" idx="2"/>
          </p:cNvCxnSpPr>
          <p:nvPr/>
        </p:nvCxnSpPr>
        <p:spPr>
          <a:xfrm flipH="1" flipV="1">
            <a:off x="1680907" y="2210673"/>
            <a:ext cx="740292" cy="461232"/>
          </a:xfrm>
          <a:prstGeom prst="straightConnector1">
            <a:avLst/>
          </a:prstGeom>
          <a:ln w="28575">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28" name="Content Placeholder 2">
            <a:extLst>
              <a:ext uri="{FF2B5EF4-FFF2-40B4-BE49-F238E27FC236}">
                <a16:creationId xmlns:a16="http://schemas.microsoft.com/office/drawing/2014/main" id="{B77E2AEE-9A64-76D3-24A8-CD0014FEFA03}"/>
              </a:ext>
            </a:extLst>
          </p:cNvPr>
          <p:cNvSpPr txBox="1">
            <a:spLocks/>
          </p:cNvSpPr>
          <p:nvPr/>
        </p:nvSpPr>
        <p:spPr>
          <a:xfrm>
            <a:off x="-767699" y="7459610"/>
            <a:ext cx="2448606" cy="627969"/>
          </a:xfrm>
          <a:prstGeom prst="rect">
            <a:avLst/>
          </a:prstGeom>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Leptoquarks</a:t>
            </a:r>
          </a:p>
        </p:txBody>
      </p:sp>
      <mc:AlternateContent xmlns:mc="http://schemas.openxmlformats.org/markup-compatibility/2006" xmlns:a14="http://schemas.microsoft.com/office/drawing/2010/main">
        <mc:Choice Requires="a14">
          <p:sp>
            <p:nvSpPr>
              <p:cNvPr id="37" name="Content Placeholder 2">
                <a:extLst>
                  <a:ext uri="{FF2B5EF4-FFF2-40B4-BE49-F238E27FC236}">
                    <a16:creationId xmlns:a16="http://schemas.microsoft.com/office/drawing/2014/main" id="{31677093-5068-7AFD-2B19-2A5AF510F400}"/>
                  </a:ext>
                </a:extLst>
              </p:cNvPr>
              <p:cNvSpPr txBox="1">
                <a:spLocks/>
              </p:cNvSpPr>
              <p:nvPr/>
            </p:nvSpPr>
            <p:spPr>
              <a:xfrm>
                <a:off x="838200" y="5597361"/>
                <a:ext cx="10515600" cy="10217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t>New physics? </a:t>
                </a:r>
                <a14:m>
                  <m:oMath xmlns:m="http://schemas.openxmlformats.org/officeDocument/2006/math">
                    <m:r>
                      <a:rPr lang="en-GB" sz="2800" b="1" i="1" smtClean="0">
                        <a:ln w="22225">
                          <a:noFill/>
                          <a:prstDash val="solid"/>
                        </a:ln>
                        <a:solidFill>
                          <a:srgbClr val="1B8A2E"/>
                        </a:solidFill>
                        <a:latin typeface="Cambria Math" panose="02040503050406030204" pitchFamily="18" charset="0"/>
                      </a:rPr>
                      <m:t>→</m:t>
                    </m:r>
                  </m:oMath>
                </a14:m>
                <a:r>
                  <a:rPr lang="en-GB" dirty="0"/>
                  <a:t> enhanced branching ratio</a:t>
                </a:r>
              </a:p>
              <a:p>
                <a:pPr marL="0" indent="0">
                  <a:buNone/>
                </a:pPr>
                <a:r>
                  <a:rPr lang="en-GB" dirty="0"/>
                  <a:t>		  </a:t>
                </a:r>
                <a:r>
                  <a:rPr lang="en-GB" sz="2800" b="1" dirty="0">
                    <a:ln w="22225">
                      <a:noFill/>
                      <a:prstDash val="solid"/>
                    </a:ln>
                    <a:solidFill>
                      <a:srgbClr val="1B8A2E"/>
                    </a:solidFill>
                  </a:rPr>
                  <a:t> </a:t>
                </a:r>
                <a14:m>
                  <m:oMath xmlns:m="http://schemas.openxmlformats.org/officeDocument/2006/math">
                    <m:r>
                      <a:rPr lang="en-GB" sz="2800" b="1" i="0" smtClean="0">
                        <a:ln w="22225">
                          <a:noFill/>
                          <a:prstDash val="solid"/>
                        </a:ln>
                        <a:solidFill>
                          <a:srgbClr val="1B8A2E"/>
                        </a:solidFill>
                        <a:latin typeface="Cambria Math" panose="02040503050406030204" pitchFamily="18" charset="0"/>
                      </a:rPr>
                      <m:t> </m:t>
                    </m:r>
                    <m:r>
                      <a:rPr lang="en-GB" sz="2800" b="1" i="1" smtClean="0">
                        <a:ln w="22225">
                          <a:noFill/>
                          <a:prstDash val="solid"/>
                        </a:ln>
                        <a:solidFill>
                          <a:srgbClr val="1B8A2E"/>
                        </a:solidFill>
                        <a:latin typeface="Cambria Math" panose="02040503050406030204" pitchFamily="18" charset="0"/>
                      </a:rPr>
                      <m:t> →</m:t>
                    </m:r>
                  </m:oMath>
                </a14:m>
                <a:r>
                  <a:rPr lang="en-GB" dirty="0"/>
                  <a:t> correlations with </a:t>
                </a:r>
                <a14:m>
                  <m:oMath xmlns:m="http://schemas.openxmlformats.org/officeDocument/2006/math">
                    <m:r>
                      <a:rPr lang="en-GB" i="1">
                        <a:latin typeface="Cambria Math" panose="02040503050406030204" pitchFamily="18" charset="0"/>
                        <a:ea typeface="Cambria Math" panose="02040503050406030204" pitchFamily="18" charset="0"/>
                      </a:rPr>
                      <m:t>𝔅</m:t>
                    </m:r>
                    <m:d>
                      <m:dPr>
                        <m:ctrlPr>
                          <a:rPr lang="en-GB" i="1">
                            <a:latin typeface="Cambria Math" panose="02040503050406030204" pitchFamily="18" charset="0"/>
                            <a:ea typeface="Cambria Math" panose="02040503050406030204" pitchFamily="18" charset="0"/>
                          </a:rPr>
                        </m:ctrlPr>
                      </m:dPr>
                      <m:e>
                        <m:sSup>
                          <m:sSupPr>
                            <m:ctrlPr>
                              <a:rPr lang="en-GB" i="1">
                                <a:ln w="22225">
                                  <a:noFill/>
                                  <a:prstDash val="solid"/>
                                </a:ln>
                                <a:latin typeface="Cambria Math" panose="02040503050406030204" pitchFamily="18" charset="0"/>
                              </a:rPr>
                            </m:ctrlPr>
                          </m:sSupPr>
                          <m:e>
                            <m:r>
                              <a:rPr lang="en-GB" i="1">
                                <a:ln w="22225">
                                  <a:noFill/>
                                  <a:prstDash val="solid"/>
                                </a:ln>
                                <a:latin typeface="Cambria Math" panose="02040503050406030204" pitchFamily="18" charset="0"/>
                              </a:rPr>
                              <m:t>𝐾</m:t>
                            </m:r>
                          </m:e>
                          <m:sup>
                            <m:r>
                              <a:rPr lang="en-GB" b="0" i="1" smtClean="0">
                                <a:ln w="22225">
                                  <a:noFill/>
                                  <a:prstDash val="solid"/>
                                </a:ln>
                                <a:latin typeface="Cambria Math" panose="02040503050406030204" pitchFamily="18" charset="0"/>
                              </a:rPr>
                              <m:t>0</m:t>
                            </m:r>
                          </m:sup>
                        </m:sSup>
                        <m:r>
                          <a:rPr lang="en-GB" i="1">
                            <a:ln w="22225">
                              <a:noFill/>
                              <a:prstDash val="solid"/>
                            </a:ln>
                            <a:latin typeface="Cambria Math" panose="02040503050406030204" pitchFamily="18" charset="0"/>
                          </a:rPr>
                          <m:t>→</m:t>
                        </m:r>
                        <m:sSup>
                          <m:sSupPr>
                            <m:ctrlPr>
                              <a:rPr lang="en-GB" i="1">
                                <a:ln w="22225">
                                  <a:noFill/>
                                  <a:prstDash val="solid"/>
                                </a:ln>
                                <a:latin typeface="Cambria Math" panose="02040503050406030204" pitchFamily="18" charset="0"/>
                              </a:rPr>
                            </m:ctrlPr>
                          </m:sSupPr>
                          <m:e>
                            <m:r>
                              <a:rPr lang="en-GB" i="1">
                                <a:ln w="22225">
                                  <a:noFill/>
                                  <a:prstDash val="solid"/>
                                </a:ln>
                                <a:latin typeface="Cambria Math" panose="02040503050406030204" pitchFamily="18" charset="0"/>
                              </a:rPr>
                              <m:t>𝜋</m:t>
                            </m:r>
                          </m:e>
                          <m:sup>
                            <m:r>
                              <a:rPr lang="en-GB" i="1">
                                <a:ln w="22225">
                                  <a:noFill/>
                                  <a:prstDash val="solid"/>
                                </a:ln>
                                <a:latin typeface="Cambria Math" panose="02040503050406030204" pitchFamily="18" charset="0"/>
                              </a:rPr>
                              <m:t>0</m:t>
                            </m:r>
                          </m:sup>
                        </m:sSup>
                        <m:r>
                          <a:rPr lang="en-GB" b="0" i="1" smtClean="0">
                            <a:ln w="22225">
                              <a:noFill/>
                              <a:prstDash val="solid"/>
                            </a:ln>
                            <a:latin typeface="Cambria Math" panose="02040503050406030204" pitchFamily="18" charset="0"/>
                          </a:rPr>
                          <m:t>𝜈</m:t>
                        </m:r>
                        <m:acc>
                          <m:accPr>
                            <m:chr m:val="̅"/>
                            <m:ctrlPr>
                              <a:rPr lang="en-GB" b="0" i="1" smtClean="0">
                                <a:ln w="22225">
                                  <a:noFill/>
                                  <a:prstDash val="solid"/>
                                </a:ln>
                                <a:latin typeface="Cambria Math" panose="02040503050406030204" pitchFamily="18" charset="0"/>
                              </a:rPr>
                            </m:ctrlPr>
                          </m:accPr>
                          <m:e>
                            <m:r>
                              <a:rPr lang="en-GB" b="0" i="1" smtClean="0">
                                <a:ln w="22225">
                                  <a:noFill/>
                                  <a:prstDash val="solid"/>
                                </a:ln>
                                <a:latin typeface="Cambria Math" panose="02040503050406030204" pitchFamily="18" charset="0"/>
                              </a:rPr>
                              <m:t>𝜈</m:t>
                            </m:r>
                          </m:e>
                        </m:acc>
                      </m:e>
                    </m:d>
                  </m:oMath>
                </a14:m>
                <a:r>
                  <a:rPr lang="en-GB" dirty="0"/>
                  <a:t> c.f. KOTO @ J-PARC</a:t>
                </a:r>
              </a:p>
            </p:txBody>
          </p:sp>
        </mc:Choice>
        <mc:Fallback xmlns="">
          <p:sp>
            <p:nvSpPr>
              <p:cNvPr id="37" name="Content Placeholder 2">
                <a:extLst>
                  <a:ext uri="{FF2B5EF4-FFF2-40B4-BE49-F238E27FC236}">
                    <a16:creationId xmlns:a16="http://schemas.microsoft.com/office/drawing/2014/main" id="{31677093-5068-7AFD-2B19-2A5AF510F400}"/>
                  </a:ext>
                </a:extLst>
              </p:cNvPr>
              <p:cNvSpPr txBox="1">
                <a:spLocks noRot="1" noChangeAspect="1" noMove="1" noResize="1" noEditPoints="1" noAdjustHandles="1" noChangeArrowheads="1" noChangeShapeType="1" noTextEdit="1"/>
              </p:cNvSpPr>
              <p:nvPr/>
            </p:nvSpPr>
            <p:spPr>
              <a:xfrm>
                <a:off x="838200" y="5597361"/>
                <a:ext cx="10515600" cy="1021755"/>
              </a:xfrm>
              <a:prstGeom prst="rect">
                <a:avLst/>
              </a:prstGeom>
              <a:blipFill>
                <a:blip r:embed="rId6"/>
                <a:stretch>
                  <a:fillRect l="-1086" t="-9756" b="-12195"/>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A9E13F9F-54BF-1C33-133E-6634C14ECDB7}"/>
              </a:ext>
            </a:extLst>
          </p:cNvPr>
          <p:cNvSpPr>
            <a:spLocks noGrp="1"/>
          </p:cNvSpPr>
          <p:nvPr>
            <p:ph type="sldNum" sz="quarter" idx="12"/>
          </p:nvPr>
        </p:nvSpPr>
        <p:spPr/>
        <p:txBody>
          <a:bodyPr/>
          <a:lstStyle/>
          <a:p>
            <a:fld id="{ACEF48F9-4458-A542-8F25-711C2E07AED2}" type="slidenum">
              <a:rPr lang="en-US" smtClean="0"/>
              <a:t>4</a:t>
            </a:fld>
            <a:endParaRPr lang="en-US"/>
          </a:p>
        </p:txBody>
      </p:sp>
    </p:spTree>
    <p:extLst>
      <p:ext uri="{BB962C8B-B14F-4D97-AF65-F5344CB8AC3E}">
        <p14:creationId xmlns:p14="http://schemas.microsoft.com/office/powerpoint/2010/main" val="77438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3EA0F-E6FE-CDF2-8DEE-3DC7AB22E7E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0BECD60-F089-C73E-4B94-9146C32003C2}"/>
              </a:ext>
            </a:extLst>
          </p:cNvPr>
          <p:cNvSpPr txBox="1"/>
          <p:nvPr/>
        </p:nvSpPr>
        <p:spPr>
          <a:xfrm>
            <a:off x="247691" y="108561"/>
            <a:ext cx="4810932" cy="2646878"/>
          </a:xfrm>
          <a:prstGeom prst="rect">
            <a:avLst/>
          </a:prstGeom>
          <a:noFill/>
        </p:spPr>
        <p:txBody>
          <a:bodyPr wrap="none" rtlCol="0">
            <a:spAutoFit/>
          </a:bodyPr>
          <a:lstStyle/>
          <a:p>
            <a:r>
              <a:rPr lang="en-US" sz="16600" dirty="0">
                <a:solidFill>
                  <a:srgbClr val="1B8A2E"/>
                </a:solidFill>
                <a:latin typeface="Impact" panose="020B0806030902050204" pitchFamily="34" charset="0"/>
                <a:cs typeface="Baloo Bhaijaan" panose="03080902040302020200" pitchFamily="66" charset="-78"/>
              </a:rPr>
              <a:t>NA62</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FE839E2-C88F-0C02-726E-C71675FC8521}"/>
                  </a:ext>
                </a:extLst>
              </p:cNvPr>
              <p:cNvSpPr txBox="1"/>
              <p:nvPr/>
            </p:nvSpPr>
            <p:spPr>
              <a:xfrm>
                <a:off x="4880522" y="751202"/>
                <a:ext cx="3892337" cy="1754326"/>
              </a:xfrm>
              <a:prstGeom prst="rect">
                <a:avLst/>
              </a:prstGeom>
              <a:noFill/>
            </p:spPr>
            <p:txBody>
              <a:bodyPr wrap="square" rtlCol="0">
                <a:spAutoFit/>
              </a:bodyPr>
              <a:lstStyle/>
              <a:p>
                <a:r>
                  <a:rPr lang="en-US" sz="5400" b="1" dirty="0">
                    <a:ln w="22225">
                      <a:noFill/>
                      <a:prstDash val="solid"/>
                    </a:ln>
                    <a:solidFill>
                      <a:srgbClr val="1B8A2E"/>
                    </a:solidFill>
                    <a:latin typeface="Helvetica" pitchFamily="2" charset="0"/>
                  </a:rPr>
                  <a:t>CERN’s</a:t>
                </a:r>
                <a:r>
                  <a:rPr lang="en-GB" sz="5400" b="1" dirty="0">
                    <a:ln w="22225">
                      <a:noFill/>
                      <a:prstDash val="solid"/>
                    </a:ln>
                    <a:solidFill>
                      <a:srgbClr val="1B8A2E"/>
                    </a:solidFill>
                  </a:rPr>
                  <a:t> </a:t>
                </a:r>
                <a14:m>
                  <m:oMath xmlns:m="http://schemas.openxmlformats.org/officeDocument/2006/math">
                    <m:sSup>
                      <m:sSupPr>
                        <m:ctrlPr>
                          <a:rPr lang="en-GB" sz="5400" b="1" i="1" smtClean="0">
                            <a:ln w="22225">
                              <a:noFill/>
                              <a:prstDash val="solid"/>
                            </a:ln>
                            <a:solidFill>
                              <a:srgbClr val="1B8A2E"/>
                            </a:solidFill>
                            <a:latin typeface="Cambria Math" panose="02040503050406030204" pitchFamily="18" charset="0"/>
                          </a:rPr>
                        </m:ctrlPr>
                      </m:sSupPr>
                      <m:e>
                        <m:r>
                          <a:rPr lang="en-GB" sz="5400" b="1" i="1" smtClean="0">
                            <a:ln w="22225">
                              <a:noFill/>
                              <a:prstDash val="solid"/>
                            </a:ln>
                            <a:solidFill>
                              <a:srgbClr val="1B8A2E"/>
                            </a:solidFill>
                            <a:latin typeface="Cambria Math" panose="02040503050406030204" pitchFamily="18" charset="0"/>
                          </a:rPr>
                          <m:t>𝑲</m:t>
                        </m:r>
                      </m:e>
                      <m:sup>
                        <m:r>
                          <a:rPr lang="en-GB" sz="5400" b="1" i="1" smtClean="0">
                            <a:ln w="22225">
                              <a:noFill/>
                              <a:prstDash val="solid"/>
                            </a:ln>
                            <a:solidFill>
                              <a:srgbClr val="1B8A2E"/>
                            </a:solidFill>
                            <a:latin typeface="Cambria Math" panose="02040503050406030204" pitchFamily="18" charset="0"/>
                          </a:rPr>
                          <m:t>+</m:t>
                        </m:r>
                      </m:sup>
                    </m:sSup>
                  </m:oMath>
                </a14:m>
                <a:r>
                  <a:rPr lang="en-US" sz="5400" dirty="0">
                    <a:solidFill>
                      <a:srgbClr val="1B8A2E"/>
                    </a:solidFill>
                    <a:latin typeface="Impact" panose="020B0806030902050204" pitchFamily="34" charset="0"/>
                    <a:cs typeface="Baloo Bhaijaan" panose="03080902040302020200" pitchFamily="66" charset="-78"/>
                  </a:rPr>
                  <a:t> </a:t>
                </a:r>
                <a:r>
                  <a:rPr lang="en-US" sz="5400" b="1" dirty="0">
                    <a:ln w="22225">
                      <a:noFill/>
                      <a:prstDash val="solid"/>
                    </a:ln>
                    <a:solidFill>
                      <a:srgbClr val="1B8A2E"/>
                    </a:solidFill>
                    <a:latin typeface="Helvetica" pitchFamily="2" charset="0"/>
                  </a:rPr>
                  <a:t>Factory</a:t>
                </a:r>
                <a:endParaRPr lang="en-US" sz="5400" dirty="0">
                  <a:solidFill>
                    <a:srgbClr val="1B8A2E"/>
                  </a:solidFill>
                  <a:latin typeface="Impact" panose="020B0806030902050204" pitchFamily="34" charset="0"/>
                  <a:cs typeface="Baloo Bhaijaan" panose="03080902040302020200" pitchFamily="66" charset="-78"/>
                </a:endParaRPr>
              </a:p>
            </p:txBody>
          </p:sp>
        </mc:Choice>
        <mc:Fallback xmlns="">
          <p:sp>
            <p:nvSpPr>
              <p:cNvPr id="4" name="TextBox 3">
                <a:extLst>
                  <a:ext uri="{FF2B5EF4-FFF2-40B4-BE49-F238E27FC236}">
                    <a16:creationId xmlns:a16="http://schemas.microsoft.com/office/drawing/2014/main" id="{1FE839E2-C88F-0C02-726E-C71675FC8521}"/>
                  </a:ext>
                </a:extLst>
              </p:cNvPr>
              <p:cNvSpPr txBox="1">
                <a:spLocks noRot="1" noChangeAspect="1" noMove="1" noResize="1" noEditPoints="1" noAdjustHandles="1" noChangeArrowheads="1" noChangeShapeType="1" noTextEdit="1"/>
              </p:cNvSpPr>
              <p:nvPr/>
            </p:nvSpPr>
            <p:spPr>
              <a:xfrm>
                <a:off x="4880522" y="751202"/>
                <a:ext cx="3892337" cy="1754326"/>
              </a:xfrm>
              <a:prstGeom prst="rect">
                <a:avLst/>
              </a:prstGeom>
              <a:blipFill>
                <a:blip r:embed="rId2"/>
                <a:stretch>
                  <a:fillRect l="-8469" t="-8633" b="-20863"/>
                </a:stretch>
              </a:blipFill>
            </p:spPr>
            <p:txBody>
              <a:bodyPr/>
              <a:lstStyle/>
              <a:p>
                <a:r>
                  <a:rPr lang="en-US">
                    <a:noFill/>
                  </a:rPr>
                  <a:t> </a:t>
                </a:r>
              </a:p>
            </p:txBody>
          </p:sp>
        </mc:Fallback>
      </mc:AlternateContent>
      <p:pic>
        <p:nvPicPr>
          <p:cNvPr id="7170" name="Picture 2" descr="NA62 announces its first search for long-lived particles | CERN">
            <a:extLst>
              <a:ext uri="{FF2B5EF4-FFF2-40B4-BE49-F238E27FC236}">
                <a16:creationId xmlns:a16="http://schemas.microsoft.com/office/drawing/2014/main" id="{5BBC0482-BD40-92E4-EB9C-1FB9658970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9631" b="11428"/>
          <a:stretch/>
        </p:blipFill>
        <p:spPr bwMode="auto">
          <a:xfrm>
            <a:off x="0" y="2850445"/>
            <a:ext cx="12192000" cy="400755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DB348BF7-44A2-365B-B27B-AADDD98822A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5793"/>
          <a:stretch/>
        </p:blipFill>
        <p:spPr bwMode="auto">
          <a:xfrm>
            <a:off x="8873067" y="5452"/>
            <a:ext cx="3318933" cy="2844993"/>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2598671F-21A6-1AD3-8466-E04A1BAE232A}"/>
              </a:ext>
            </a:extLst>
          </p:cNvPr>
          <p:cNvSpPr>
            <a:spLocks noGrp="1"/>
          </p:cNvSpPr>
          <p:nvPr>
            <p:ph type="sldNum" sz="quarter" idx="12"/>
          </p:nvPr>
        </p:nvSpPr>
        <p:spPr/>
        <p:txBody>
          <a:bodyPr/>
          <a:lstStyle/>
          <a:p>
            <a:fld id="{ACEF48F9-4458-A542-8F25-711C2E07AED2}" type="slidenum">
              <a:rPr lang="en-US" smtClean="0"/>
              <a:t>5</a:t>
            </a:fld>
            <a:endParaRPr lang="en-US"/>
          </a:p>
        </p:txBody>
      </p:sp>
    </p:spTree>
    <p:extLst>
      <p:ext uri="{BB962C8B-B14F-4D97-AF65-F5344CB8AC3E}">
        <p14:creationId xmlns:p14="http://schemas.microsoft.com/office/powerpoint/2010/main" val="3514607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99F5A-5DDE-C8D2-9ADC-3F35372805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77745D-C54C-72DD-44EC-ED04ABA2F907}"/>
              </a:ext>
            </a:extLst>
          </p:cNvPr>
          <p:cNvSpPr>
            <a:spLocks noGrp="1"/>
          </p:cNvSpPr>
          <p:nvPr>
            <p:ph type="title"/>
          </p:nvPr>
        </p:nvSpPr>
        <p:spPr/>
        <p:txBody>
          <a:bodyPr>
            <a:normAutofit/>
          </a:bodyPr>
          <a:lstStyle/>
          <a:p>
            <a:r>
              <a:rPr lang="en-GB" sz="4400" b="1" dirty="0">
                <a:ln w="22225">
                  <a:noFill/>
                  <a:prstDash val="solid"/>
                </a:ln>
                <a:solidFill>
                  <a:srgbClr val="1B8A2E"/>
                </a:solidFill>
                <a:latin typeface="Helvetica" pitchFamily="2" charset="0"/>
              </a:rPr>
              <a:t>The NA62 Experiment</a:t>
            </a:r>
            <a:endParaRPr lang="en-US" dirty="0"/>
          </a:p>
        </p:txBody>
      </p:sp>
      <p:sp>
        <p:nvSpPr>
          <p:cNvPr id="6" name="Content Placeholder 2">
            <a:extLst>
              <a:ext uri="{FF2B5EF4-FFF2-40B4-BE49-F238E27FC236}">
                <a16:creationId xmlns:a16="http://schemas.microsoft.com/office/drawing/2014/main" id="{A7C4BD8A-82F2-86B5-20E0-1781556AFD92}"/>
              </a:ext>
            </a:extLst>
          </p:cNvPr>
          <p:cNvSpPr txBox="1">
            <a:spLocks/>
          </p:cNvSpPr>
          <p:nvPr/>
        </p:nvSpPr>
        <p:spPr>
          <a:xfrm>
            <a:off x="6272460" y="1524001"/>
            <a:ext cx="5727031" cy="49965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3" name="Picture 2">
            <a:extLst>
              <a:ext uri="{FF2B5EF4-FFF2-40B4-BE49-F238E27FC236}">
                <a16:creationId xmlns:a16="http://schemas.microsoft.com/office/drawing/2014/main" id="{0F9F8049-EEDC-47CE-3717-01ACB8F22F11}"/>
              </a:ext>
            </a:extLst>
          </p:cNvPr>
          <p:cNvPicPr>
            <a:picLocks noChangeAspect="1"/>
          </p:cNvPicPr>
          <p:nvPr/>
        </p:nvPicPr>
        <p:blipFill>
          <a:blip r:embed="rId3"/>
          <a:stretch>
            <a:fillRect/>
          </a:stretch>
        </p:blipFill>
        <p:spPr>
          <a:xfrm>
            <a:off x="553452" y="1524001"/>
            <a:ext cx="6753726" cy="4815527"/>
          </a:xfrm>
          <a:prstGeom prst="rect">
            <a:avLst/>
          </a:prstGeom>
        </p:spPr>
      </p:pic>
      <p:sp>
        <p:nvSpPr>
          <p:cNvPr id="16" name="Content Placeholder 2">
            <a:extLst>
              <a:ext uri="{FF2B5EF4-FFF2-40B4-BE49-F238E27FC236}">
                <a16:creationId xmlns:a16="http://schemas.microsoft.com/office/drawing/2014/main" id="{1495685F-56B7-81CF-7FE7-1BACA3F359E8}"/>
              </a:ext>
            </a:extLst>
          </p:cNvPr>
          <p:cNvSpPr txBox="1">
            <a:spLocks/>
          </p:cNvSpPr>
          <p:nvPr/>
        </p:nvSpPr>
        <p:spPr>
          <a:xfrm>
            <a:off x="7591926" y="1524001"/>
            <a:ext cx="4046622" cy="480691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Fixed target experiment</a:t>
            </a:r>
          </a:p>
          <a:p>
            <a:pPr lvl="1"/>
            <a:r>
              <a:rPr lang="en-GB" dirty="0"/>
              <a:t>Produce &amp; measure kaons!</a:t>
            </a:r>
          </a:p>
          <a:p>
            <a:r>
              <a:rPr lang="en-US" dirty="0">
                <a:solidFill>
                  <a:srgbClr val="1B8A2E"/>
                </a:solidFill>
              </a:rPr>
              <a:t>2016-2018</a:t>
            </a:r>
            <a:r>
              <a:rPr lang="en-US" dirty="0"/>
              <a:t> &amp; </a:t>
            </a:r>
            <a:r>
              <a:rPr lang="en-US" dirty="0">
                <a:solidFill>
                  <a:srgbClr val="1B8A2E"/>
                </a:solidFill>
              </a:rPr>
              <a:t>2021-2022</a:t>
            </a:r>
            <a:r>
              <a:rPr lang="en-US" dirty="0"/>
              <a:t> data taking</a:t>
            </a:r>
            <a:endParaRPr lang="en-GB" dirty="0"/>
          </a:p>
          <a:p>
            <a:r>
              <a:rPr lang="en-GB" dirty="0"/>
              <a:t>Designed to study:</a:t>
            </a:r>
          </a:p>
          <a:p>
            <a:pPr lvl="1"/>
            <a:r>
              <a:rPr lang="en-GB" dirty="0"/>
              <a:t>Lepton Number Violating decays</a:t>
            </a:r>
          </a:p>
          <a:p>
            <a:pPr lvl="1"/>
            <a:r>
              <a:rPr lang="en-GB" dirty="0"/>
              <a:t>Lepton Flavour Violating decays</a:t>
            </a:r>
          </a:p>
          <a:p>
            <a:pPr lvl="1"/>
            <a:r>
              <a:rPr lang="en-GB" dirty="0"/>
              <a:t>Exotics</a:t>
            </a:r>
          </a:p>
          <a:p>
            <a:pPr lvl="1"/>
            <a:r>
              <a:rPr lang="en-GB" sz="3200" dirty="0">
                <a:solidFill>
                  <a:srgbClr val="1B8A2E"/>
                </a:solidFill>
              </a:rPr>
              <a:t>Rare decays</a:t>
            </a:r>
          </a:p>
          <a:p>
            <a:pPr lvl="1"/>
            <a:endParaRPr lang="en-GB" dirty="0"/>
          </a:p>
          <a:p>
            <a:pPr lvl="1"/>
            <a:endParaRPr lang="en-GB" dirty="0"/>
          </a:p>
          <a:p>
            <a:pPr lvl="1"/>
            <a:endParaRPr lang="en-GB" dirty="0"/>
          </a:p>
        </p:txBody>
      </p:sp>
      <p:sp>
        <p:nvSpPr>
          <p:cNvPr id="5" name="Slide Number Placeholder 4">
            <a:extLst>
              <a:ext uri="{FF2B5EF4-FFF2-40B4-BE49-F238E27FC236}">
                <a16:creationId xmlns:a16="http://schemas.microsoft.com/office/drawing/2014/main" id="{11B29A03-D3A5-A42C-BE58-175C84109674}"/>
              </a:ext>
            </a:extLst>
          </p:cNvPr>
          <p:cNvSpPr>
            <a:spLocks noGrp="1"/>
          </p:cNvSpPr>
          <p:nvPr>
            <p:ph type="sldNum" sz="quarter" idx="12"/>
          </p:nvPr>
        </p:nvSpPr>
        <p:spPr/>
        <p:txBody>
          <a:bodyPr/>
          <a:lstStyle/>
          <a:p>
            <a:fld id="{ACEF48F9-4458-A542-8F25-711C2E07AED2}" type="slidenum">
              <a:rPr lang="en-US" smtClean="0"/>
              <a:t>6</a:t>
            </a:fld>
            <a:endParaRPr lang="en-US"/>
          </a:p>
        </p:txBody>
      </p:sp>
    </p:spTree>
    <p:extLst>
      <p:ext uri="{BB962C8B-B14F-4D97-AF65-F5344CB8AC3E}">
        <p14:creationId xmlns:p14="http://schemas.microsoft.com/office/powerpoint/2010/main" val="306197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7AF72-0C3B-6D6E-666E-BB569D298787}"/>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BABEB411-7DED-B603-36E4-57D7D968E20B}"/>
                  </a:ext>
                </a:extLst>
              </p:cNvPr>
              <p:cNvSpPr txBox="1">
                <a:spLocks/>
              </p:cNvSpPr>
              <p:nvPr/>
            </p:nvSpPr>
            <p:spPr>
              <a:xfrm>
                <a:off x="163330" y="2340601"/>
                <a:ext cx="5532620" cy="7826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AutoNum type="arabicPeriod"/>
                </a:pPr>
                <a:r>
                  <a:rPr lang="en-GB" dirty="0"/>
                  <a:t>Tag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𝐾</m:t>
                        </m:r>
                      </m:e>
                      <m:sup>
                        <m:r>
                          <a:rPr lang="en-GB" b="0" i="1" smtClean="0">
                            <a:latin typeface="Cambria Math" panose="02040503050406030204" pitchFamily="18" charset="0"/>
                          </a:rPr>
                          <m:t>+</m:t>
                        </m:r>
                      </m:sup>
                    </m:sSup>
                  </m:oMath>
                </a14:m>
                <a:r>
                  <a:rPr lang="en-GB" dirty="0"/>
                  <a:t> &amp; measure momentum </a:t>
                </a:r>
              </a:p>
              <a:p>
                <a:pPr marL="0" indent="0">
                  <a:buNone/>
                </a:pPr>
                <a:endParaRPr lang="en-GB" dirty="0"/>
              </a:p>
              <a:p>
                <a:pPr lvl="1"/>
                <a:endParaRPr lang="en-GB" dirty="0"/>
              </a:p>
            </p:txBody>
          </p:sp>
        </mc:Choice>
        <mc:Fallback xmlns="">
          <p:sp>
            <p:nvSpPr>
              <p:cNvPr id="6" name="Content Placeholder 2">
                <a:extLst>
                  <a:ext uri="{FF2B5EF4-FFF2-40B4-BE49-F238E27FC236}">
                    <a16:creationId xmlns:a16="http://schemas.microsoft.com/office/drawing/2014/main" id="{BABEB411-7DED-B603-36E4-57D7D968E20B}"/>
                  </a:ext>
                </a:extLst>
              </p:cNvPr>
              <p:cNvSpPr txBox="1">
                <a:spLocks noRot="1" noChangeAspect="1" noMove="1" noResize="1" noEditPoints="1" noAdjustHandles="1" noChangeArrowheads="1" noChangeShapeType="1" noTextEdit="1"/>
              </p:cNvSpPr>
              <p:nvPr/>
            </p:nvSpPr>
            <p:spPr>
              <a:xfrm>
                <a:off x="163330" y="2340601"/>
                <a:ext cx="5532620" cy="782688"/>
              </a:xfrm>
              <a:prstGeom prst="rect">
                <a:avLst/>
              </a:prstGeom>
              <a:blipFill>
                <a:blip r:embed="rId3"/>
                <a:stretch>
                  <a:fillRect l="-2288" t="-14516"/>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E2F0058E-31ED-4F46-C223-B16C26864D0A}"/>
              </a:ext>
            </a:extLst>
          </p:cNvPr>
          <p:cNvSpPr>
            <a:spLocks noGrp="1"/>
          </p:cNvSpPr>
          <p:nvPr>
            <p:ph type="title"/>
          </p:nvPr>
        </p:nvSpPr>
        <p:spPr/>
        <p:txBody>
          <a:bodyPr>
            <a:normAutofit/>
          </a:bodyPr>
          <a:lstStyle/>
          <a:p>
            <a:r>
              <a:rPr lang="en-GB" b="1" dirty="0">
                <a:ln w="22225">
                  <a:noFill/>
                  <a:prstDash val="solid"/>
                </a:ln>
                <a:solidFill>
                  <a:srgbClr val="1B8A2E"/>
                </a:solidFill>
                <a:latin typeface="Helvetica" pitchFamily="2" charset="0"/>
              </a:rPr>
              <a:t>Experimental Strategy</a:t>
            </a:r>
            <a:endParaRPr lang="en-US" dirty="0"/>
          </a:p>
        </p:txBody>
      </p:sp>
      <p:pic>
        <p:nvPicPr>
          <p:cNvPr id="4" name="Picture 3">
            <a:extLst>
              <a:ext uri="{FF2B5EF4-FFF2-40B4-BE49-F238E27FC236}">
                <a16:creationId xmlns:a16="http://schemas.microsoft.com/office/drawing/2014/main" id="{548DD548-6F74-7B67-E7C7-777871EF6CEB}"/>
              </a:ext>
            </a:extLst>
          </p:cNvPr>
          <p:cNvPicPr>
            <a:picLocks noChangeAspect="1"/>
          </p:cNvPicPr>
          <p:nvPr/>
        </p:nvPicPr>
        <p:blipFill>
          <a:blip r:embed="rId4"/>
          <a:stretch>
            <a:fillRect/>
          </a:stretch>
        </p:blipFill>
        <p:spPr>
          <a:xfrm>
            <a:off x="2869477" y="3177235"/>
            <a:ext cx="7002685" cy="2716066"/>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F5ACDEF-FEB5-B9EC-DF79-E1DB2E3DA318}"/>
                  </a:ext>
                </a:extLst>
              </p:cNvPr>
              <p:cNvSpPr txBox="1"/>
              <p:nvPr/>
            </p:nvSpPr>
            <p:spPr>
              <a:xfrm>
                <a:off x="7855327" y="2272859"/>
                <a:ext cx="4079894" cy="954107"/>
              </a:xfrm>
              <a:prstGeom prst="rect">
                <a:avLst/>
              </a:prstGeom>
              <a:noFill/>
            </p:spPr>
            <p:txBody>
              <a:bodyPr wrap="square">
                <a:spAutoFit/>
              </a:bodyPr>
              <a:lstStyle/>
              <a:p>
                <a:pPr marL="514350" indent="-514350">
                  <a:buFont typeface="+mj-lt"/>
                  <a:buAutoNum type="arabicPeriod" startAt="3"/>
                </a:pPr>
                <a:r>
                  <a:rPr lang="en-GB" sz="2800" dirty="0"/>
                  <a:t>Identify </a:t>
                </a:r>
                <a14:m>
                  <m:oMath xmlns:m="http://schemas.openxmlformats.org/officeDocument/2006/math">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𝜋</m:t>
                        </m:r>
                      </m:e>
                      <m:sup>
                        <m:r>
                          <a:rPr lang="en-GB" sz="2800" b="0" i="1" smtClean="0">
                            <a:latin typeface="Cambria Math" panose="02040503050406030204" pitchFamily="18" charset="0"/>
                          </a:rPr>
                          <m:t>+</m:t>
                        </m:r>
                      </m:sup>
                    </m:sSup>
                  </m:oMath>
                </a14:m>
                <a:r>
                  <a:rPr lang="en-GB" sz="2800" dirty="0"/>
                  <a:t> &amp; measure momentum</a:t>
                </a:r>
              </a:p>
            </p:txBody>
          </p:sp>
        </mc:Choice>
        <mc:Fallback xmlns="">
          <p:sp>
            <p:nvSpPr>
              <p:cNvPr id="13" name="TextBox 12">
                <a:extLst>
                  <a:ext uri="{FF2B5EF4-FFF2-40B4-BE49-F238E27FC236}">
                    <a16:creationId xmlns:a16="http://schemas.microsoft.com/office/drawing/2014/main" id="{5F5ACDEF-FEB5-B9EC-DF79-E1DB2E3DA318}"/>
                  </a:ext>
                </a:extLst>
              </p:cNvPr>
              <p:cNvSpPr txBox="1">
                <a:spLocks noRot="1" noChangeAspect="1" noMove="1" noResize="1" noEditPoints="1" noAdjustHandles="1" noChangeArrowheads="1" noChangeShapeType="1" noTextEdit="1"/>
              </p:cNvSpPr>
              <p:nvPr/>
            </p:nvSpPr>
            <p:spPr>
              <a:xfrm>
                <a:off x="7855327" y="2272859"/>
                <a:ext cx="4079894" cy="954107"/>
              </a:xfrm>
              <a:prstGeom prst="rect">
                <a:avLst/>
              </a:prstGeom>
              <a:blipFill>
                <a:blip r:embed="rId5"/>
                <a:stretch>
                  <a:fillRect l="-3106" t="-9333" r="-2795" b="-17333"/>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386647F3-3740-259B-4B60-696BCDA387F8}"/>
              </a:ext>
            </a:extLst>
          </p:cNvPr>
          <p:cNvCxnSpPr>
            <a:cxnSpLocks/>
          </p:cNvCxnSpPr>
          <p:nvPr/>
        </p:nvCxnSpPr>
        <p:spPr>
          <a:xfrm>
            <a:off x="3690625" y="2858719"/>
            <a:ext cx="851395" cy="1086991"/>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194B2EB-4AF3-5670-92E4-5B1304986D5A}"/>
              </a:ext>
            </a:extLst>
          </p:cNvPr>
          <p:cNvCxnSpPr>
            <a:cxnSpLocks/>
          </p:cNvCxnSpPr>
          <p:nvPr/>
        </p:nvCxnSpPr>
        <p:spPr>
          <a:xfrm flipH="1">
            <a:off x="9150918" y="3240861"/>
            <a:ext cx="343209" cy="279643"/>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D6F2FC8-603B-8536-46FC-0F6FD3AD6381}"/>
                  </a:ext>
                </a:extLst>
              </p:cNvPr>
              <p:cNvSpPr txBox="1"/>
              <p:nvPr/>
            </p:nvSpPr>
            <p:spPr>
              <a:xfrm>
                <a:off x="838200" y="5893301"/>
                <a:ext cx="9715500" cy="523220"/>
              </a:xfrm>
              <a:prstGeom prst="rect">
                <a:avLst/>
              </a:prstGeom>
              <a:noFill/>
            </p:spPr>
            <p:txBody>
              <a:bodyPr wrap="square">
                <a:spAutoFit/>
              </a:bodyPr>
              <a:lstStyle/>
              <a:p>
                <a:pPr marL="514350" indent="-514350">
                  <a:buFont typeface="+mj-lt"/>
                  <a:buAutoNum type="arabicPeriod" startAt="4"/>
                </a:pPr>
                <a:r>
                  <a:rPr lang="en-GB" sz="2800" dirty="0"/>
                  <a:t>Match </a:t>
                </a:r>
                <a14:m>
                  <m:oMath xmlns:m="http://schemas.openxmlformats.org/officeDocument/2006/math">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𝐾</m:t>
                        </m:r>
                      </m:e>
                      <m:sup>
                        <m:r>
                          <a:rPr lang="en-GB" sz="2800" b="0" i="1" smtClean="0">
                            <a:latin typeface="Cambria Math" panose="02040503050406030204" pitchFamily="18" charset="0"/>
                          </a:rPr>
                          <m:t>+</m:t>
                        </m:r>
                      </m:sup>
                    </m:sSup>
                  </m:oMath>
                </a14:m>
                <a:r>
                  <a:rPr lang="en-GB" sz="2800" dirty="0"/>
                  <a:t> and </a:t>
                </a:r>
                <a14:m>
                  <m:oMath xmlns:m="http://schemas.openxmlformats.org/officeDocument/2006/math">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𝜋</m:t>
                        </m:r>
                      </m:e>
                      <m:sup>
                        <m:r>
                          <a:rPr lang="en-GB" sz="2800" b="0" i="1" smtClean="0">
                            <a:latin typeface="Cambria Math" panose="02040503050406030204" pitchFamily="18" charset="0"/>
                          </a:rPr>
                          <m:t>+</m:t>
                        </m:r>
                      </m:sup>
                    </m:sSup>
                  </m:oMath>
                </a14:m>
                <a:r>
                  <a:rPr lang="en-GB" sz="2800" dirty="0"/>
                  <a:t> in time &amp; reconstruct vertex </a:t>
                </a:r>
              </a:p>
            </p:txBody>
          </p:sp>
        </mc:Choice>
        <mc:Fallback xmlns="">
          <p:sp>
            <p:nvSpPr>
              <p:cNvPr id="19" name="TextBox 18">
                <a:extLst>
                  <a:ext uri="{FF2B5EF4-FFF2-40B4-BE49-F238E27FC236}">
                    <a16:creationId xmlns:a16="http://schemas.microsoft.com/office/drawing/2014/main" id="{AD6F2FC8-603B-8536-46FC-0F6FD3AD6381}"/>
                  </a:ext>
                </a:extLst>
              </p:cNvPr>
              <p:cNvSpPr txBox="1">
                <a:spLocks noRot="1" noChangeAspect="1" noMove="1" noResize="1" noEditPoints="1" noAdjustHandles="1" noChangeArrowheads="1" noChangeShapeType="1" noTextEdit="1"/>
              </p:cNvSpPr>
              <p:nvPr/>
            </p:nvSpPr>
            <p:spPr>
              <a:xfrm>
                <a:off x="838200" y="5893301"/>
                <a:ext cx="9715500" cy="523220"/>
              </a:xfrm>
              <a:prstGeom prst="rect">
                <a:avLst/>
              </a:prstGeom>
              <a:blipFill>
                <a:blip r:embed="rId6"/>
                <a:stretch>
                  <a:fillRect l="-1307" t="-16667" b="-30952"/>
                </a:stretch>
              </a:blipFill>
            </p:spPr>
            <p:txBody>
              <a:bodyPr/>
              <a:lstStyle/>
              <a:p>
                <a:r>
                  <a:rPr lang="en-US">
                    <a:noFill/>
                  </a:rPr>
                  <a:t> </a:t>
                </a:r>
              </a:p>
            </p:txBody>
          </p:sp>
        </mc:Fallback>
      </mc:AlternateContent>
      <p:sp>
        <p:nvSpPr>
          <p:cNvPr id="20" name="Content Placeholder 2">
            <a:extLst>
              <a:ext uri="{FF2B5EF4-FFF2-40B4-BE49-F238E27FC236}">
                <a16:creationId xmlns:a16="http://schemas.microsoft.com/office/drawing/2014/main" id="{47C47E5B-5E84-AD22-F96D-D0034D14389D}"/>
              </a:ext>
            </a:extLst>
          </p:cNvPr>
          <p:cNvSpPr txBox="1">
            <a:spLocks/>
          </p:cNvSpPr>
          <p:nvPr/>
        </p:nvSpPr>
        <p:spPr>
          <a:xfrm>
            <a:off x="838200" y="1690687"/>
            <a:ext cx="10515600" cy="4510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Use kinematics &amp; particle ID to filter out backgrounds</a:t>
            </a:r>
          </a:p>
        </p:txBody>
      </p:sp>
      <p:sp>
        <p:nvSpPr>
          <p:cNvPr id="26" name="TextBox 25">
            <a:extLst>
              <a:ext uri="{FF2B5EF4-FFF2-40B4-BE49-F238E27FC236}">
                <a16:creationId xmlns:a16="http://schemas.microsoft.com/office/drawing/2014/main" id="{5B947A14-B645-A618-52DE-488F8907A1B9}"/>
              </a:ext>
            </a:extLst>
          </p:cNvPr>
          <p:cNvSpPr txBox="1"/>
          <p:nvPr/>
        </p:nvSpPr>
        <p:spPr>
          <a:xfrm>
            <a:off x="5037779" y="2813832"/>
            <a:ext cx="2720619" cy="523220"/>
          </a:xfrm>
          <a:prstGeom prst="rect">
            <a:avLst/>
          </a:prstGeom>
          <a:noFill/>
        </p:spPr>
        <p:txBody>
          <a:bodyPr wrap="square">
            <a:spAutoFit/>
          </a:bodyPr>
          <a:lstStyle/>
          <a:p>
            <a:pPr marL="514350" indent="-514350">
              <a:buFont typeface="+mj-lt"/>
              <a:buAutoNum type="arabicPeriod" startAt="2"/>
            </a:pPr>
            <a:r>
              <a:rPr lang="en-GB" sz="2800" dirty="0"/>
              <a:t>Kaons decay</a:t>
            </a:r>
          </a:p>
        </p:txBody>
      </p:sp>
      <p:cxnSp>
        <p:nvCxnSpPr>
          <p:cNvPr id="27" name="Straight Arrow Connector 26">
            <a:extLst>
              <a:ext uri="{FF2B5EF4-FFF2-40B4-BE49-F238E27FC236}">
                <a16:creationId xmlns:a16="http://schemas.microsoft.com/office/drawing/2014/main" id="{AECB2CA0-4444-ECD2-8B3B-9178770C444D}"/>
              </a:ext>
            </a:extLst>
          </p:cNvPr>
          <p:cNvCxnSpPr>
            <a:cxnSpLocks/>
            <a:stCxn id="26" idx="2"/>
          </p:cNvCxnSpPr>
          <p:nvPr/>
        </p:nvCxnSpPr>
        <p:spPr>
          <a:xfrm>
            <a:off x="6398089" y="3337052"/>
            <a:ext cx="119200" cy="425545"/>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6F3D9337-8F55-FA80-8958-894B7F8AEBC5}"/>
              </a:ext>
            </a:extLst>
          </p:cNvPr>
          <p:cNvSpPr>
            <a:spLocks noGrp="1"/>
          </p:cNvSpPr>
          <p:nvPr>
            <p:ph type="sldNum" sz="quarter" idx="12"/>
          </p:nvPr>
        </p:nvSpPr>
        <p:spPr/>
        <p:txBody>
          <a:bodyPr/>
          <a:lstStyle/>
          <a:p>
            <a:fld id="{ACEF48F9-4458-A542-8F25-711C2E07AED2}" type="slidenum">
              <a:rPr lang="en-US" smtClean="0"/>
              <a:t>7</a:t>
            </a:fld>
            <a:endParaRPr lang="en-US"/>
          </a:p>
        </p:txBody>
      </p:sp>
    </p:spTree>
    <p:extLst>
      <p:ext uri="{BB962C8B-B14F-4D97-AF65-F5344CB8AC3E}">
        <p14:creationId xmlns:p14="http://schemas.microsoft.com/office/powerpoint/2010/main" val="2132213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9"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9FE606-F969-855D-8BBD-8965B850BD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91F417-32EC-EEBA-E3A1-25A511D2CFFD}"/>
              </a:ext>
            </a:extLst>
          </p:cNvPr>
          <p:cNvSpPr>
            <a:spLocks noGrp="1"/>
          </p:cNvSpPr>
          <p:nvPr>
            <p:ph type="title"/>
          </p:nvPr>
        </p:nvSpPr>
        <p:spPr/>
        <p:txBody>
          <a:bodyPr>
            <a:normAutofit/>
          </a:bodyPr>
          <a:lstStyle/>
          <a:p>
            <a:r>
              <a:rPr lang="en-GB" sz="4400" b="1" dirty="0">
                <a:ln w="22225">
                  <a:noFill/>
                  <a:prstDash val="solid"/>
                </a:ln>
                <a:solidFill>
                  <a:srgbClr val="1B8A2E"/>
                </a:solidFill>
                <a:latin typeface="Helvetica" pitchFamily="2" charset="0"/>
              </a:rPr>
              <a:t>Experimental Design</a:t>
            </a:r>
            <a:endParaRPr lang="en-US" dirty="0"/>
          </a:p>
        </p:txBody>
      </p:sp>
      <p:pic>
        <p:nvPicPr>
          <p:cNvPr id="4" name="Picture 3">
            <a:extLst>
              <a:ext uri="{FF2B5EF4-FFF2-40B4-BE49-F238E27FC236}">
                <a16:creationId xmlns:a16="http://schemas.microsoft.com/office/drawing/2014/main" id="{E2B3160C-F5B3-7118-4DB8-A4823FE63BAA}"/>
              </a:ext>
            </a:extLst>
          </p:cNvPr>
          <p:cNvPicPr>
            <a:picLocks noChangeAspect="1"/>
          </p:cNvPicPr>
          <p:nvPr/>
        </p:nvPicPr>
        <p:blipFill>
          <a:blip r:embed="rId3"/>
          <a:stretch>
            <a:fillRect/>
          </a:stretch>
        </p:blipFill>
        <p:spPr>
          <a:xfrm>
            <a:off x="1426610" y="1690688"/>
            <a:ext cx="10397423" cy="4032752"/>
          </a:xfrm>
          <a:prstGeom prst="rect">
            <a:avLst/>
          </a:prstGeom>
        </p:spPr>
      </p:pic>
      <p:cxnSp>
        <p:nvCxnSpPr>
          <p:cNvPr id="8" name="Straight Arrow Connector 7">
            <a:extLst>
              <a:ext uri="{FF2B5EF4-FFF2-40B4-BE49-F238E27FC236}">
                <a16:creationId xmlns:a16="http://schemas.microsoft.com/office/drawing/2014/main" id="{DA4E76CE-81BD-718B-CB4C-A6BAFFFF4BFC}"/>
              </a:ext>
            </a:extLst>
          </p:cNvPr>
          <p:cNvCxnSpPr>
            <a:cxnSpLocks/>
          </p:cNvCxnSpPr>
          <p:nvPr/>
        </p:nvCxnSpPr>
        <p:spPr>
          <a:xfrm>
            <a:off x="593223" y="3397468"/>
            <a:ext cx="2128345" cy="0"/>
          </a:xfrm>
          <a:prstGeom prst="straightConnector1">
            <a:avLst/>
          </a:prstGeom>
          <a:ln w="76200">
            <a:solidFill>
              <a:srgbClr val="1B8A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26A8759B-037B-B3F6-B5D3-E2642109D333}"/>
                  </a:ext>
                </a:extLst>
              </p:cNvPr>
              <p:cNvSpPr txBox="1">
                <a:spLocks/>
              </p:cNvSpPr>
              <p:nvPr/>
            </p:nvSpPr>
            <p:spPr>
              <a:xfrm>
                <a:off x="257607" y="2443656"/>
                <a:ext cx="1478619" cy="16127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 xmlns:m="http://schemas.openxmlformats.org/officeDocument/2006/math">
                    <m:r>
                      <a:rPr lang="en-GB" b="0" i="1" dirty="0" smtClean="0">
                        <a:latin typeface="Cambria Math" panose="02040503050406030204" pitchFamily="18" charset="0"/>
                      </a:rPr>
                      <m:t>400</m:t>
                    </m:r>
                    <m:r>
                      <m:rPr>
                        <m:sty m:val="p"/>
                      </m:rPr>
                      <a:rPr lang="en-GB" b="0" i="0" dirty="0" smtClean="0">
                        <a:latin typeface="Cambria Math" panose="02040503050406030204" pitchFamily="18" charset="0"/>
                      </a:rPr>
                      <m:t>GeV</m:t>
                    </m:r>
                  </m:oMath>
                </a14:m>
                <a:r>
                  <a:rPr lang="en-GB" b="0" dirty="0"/>
                  <a:t>  </a:t>
                </a:r>
                <a14:m>
                  <m:oMath xmlns:m="http://schemas.openxmlformats.org/officeDocument/2006/math">
                    <m:r>
                      <a:rPr lang="en-GB" b="0" i="1" dirty="0" smtClean="0">
                        <a:latin typeface="Cambria Math" panose="02040503050406030204" pitchFamily="18" charset="0"/>
                      </a:rPr>
                      <m:t>𝑝</m:t>
                    </m:r>
                  </m:oMath>
                </a14:m>
                <a:r>
                  <a:rPr lang="en-GB" b="0" dirty="0"/>
                  <a:t> beam</a:t>
                </a:r>
                <a:endParaRPr lang="en-GB" dirty="0"/>
              </a:p>
            </p:txBody>
          </p:sp>
        </mc:Choice>
        <mc:Fallback xmlns="">
          <p:sp>
            <p:nvSpPr>
              <p:cNvPr id="6" name="Content Placeholder 2">
                <a:extLst>
                  <a:ext uri="{FF2B5EF4-FFF2-40B4-BE49-F238E27FC236}">
                    <a16:creationId xmlns:a16="http://schemas.microsoft.com/office/drawing/2014/main" id="{26A8759B-037B-B3F6-B5D3-E2642109D333}"/>
                  </a:ext>
                </a:extLst>
              </p:cNvPr>
              <p:cNvSpPr txBox="1">
                <a:spLocks noRot="1" noChangeAspect="1" noMove="1" noResize="1" noEditPoints="1" noAdjustHandles="1" noChangeArrowheads="1" noChangeShapeType="1" noTextEdit="1"/>
              </p:cNvSpPr>
              <p:nvPr/>
            </p:nvSpPr>
            <p:spPr>
              <a:xfrm>
                <a:off x="257607" y="2443656"/>
                <a:ext cx="1478619" cy="1612766"/>
              </a:xfrm>
              <a:prstGeom prst="rect">
                <a:avLst/>
              </a:prstGeom>
              <a:blipFill>
                <a:blip r:embed="rId4"/>
                <a:stretch>
                  <a:fillRect l="-2564"/>
                </a:stretch>
              </a:blipFill>
            </p:spPr>
            <p:txBody>
              <a:bodyPr/>
              <a:lstStyle/>
              <a:p>
                <a:r>
                  <a:rPr lang="en-US">
                    <a:noFill/>
                  </a:rPr>
                  <a:t> </a:t>
                </a:r>
              </a:p>
            </p:txBody>
          </p:sp>
        </mc:Fallback>
      </mc:AlternateContent>
      <p:sp>
        <p:nvSpPr>
          <p:cNvPr id="12" name="Rectangle 11">
            <a:extLst>
              <a:ext uri="{FF2B5EF4-FFF2-40B4-BE49-F238E27FC236}">
                <a16:creationId xmlns:a16="http://schemas.microsoft.com/office/drawing/2014/main" id="{3108A7E2-24E1-B883-80B2-51B7BBC5A083}"/>
              </a:ext>
            </a:extLst>
          </p:cNvPr>
          <p:cNvSpPr/>
          <p:nvPr/>
        </p:nvSpPr>
        <p:spPr>
          <a:xfrm>
            <a:off x="3309978" y="2803358"/>
            <a:ext cx="591294" cy="1010653"/>
          </a:xfrm>
          <a:prstGeom prst="rect">
            <a:avLst/>
          </a:prstGeom>
          <a:noFill/>
          <a:ln w="38100">
            <a:solidFill>
              <a:srgbClr val="1B8A2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a:extLst>
              <a:ext uri="{FF2B5EF4-FFF2-40B4-BE49-F238E27FC236}">
                <a16:creationId xmlns:a16="http://schemas.microsoft.com/office/drawing/2014/main" id="{89F53583-45D9-CE45-4173-5BC3426C5DE1}"/>
              </a:ext>
            </a:extLst>
          </p:cNvPr>
          <p:cNvSpPr/>
          <p:nvPr/>
        </p:nvSpPr>
        <p:spPr>
          <a:xfrm>
            <a:off x="3901272" y="2443656"/>
            <a:ext cx="1282364" cy="1971933"/>
          </a:xfrm>
          <a:prstGeom prst="rect">
            <a:avLst/>
          </a:prstGeom>
          <a:noFill/>
          <a:ln w="38100">
            <a:solidFill>
              <a:srgbClr val="1B8A2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FEEB272D-75AB-1CD2-41F8-0E1B76BD08C7}"/>
              </a:ext>
            </a:extLst>
          </p:cNvPr>
          <p:cNvSpPr/>
          <p:nvPr/>
        </p:nvSpPr>
        <p:spPr>
          <a:xfrm>
            <a:off x="5183636" y="2235200"/>
            <a:ext cx="2553595" cy="2374900"/>
          </a:xfrm>
          <a:prstGeom prst="rect">
            <a:avLst/>
          </a:prstGeom>
          <a:noFill/>
          <a:ln w="38100">
            <a:solidFill>
              <a:srgbClr val="1B8A2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extLst>
              <a:ext uri="{FF2B5EF4-FFF2-40B4-BE49-F238E27FC236}">
                <a16:creationId xmlns:a16="http://schemas.microsoft.com/office/drawing/2014/main" id="{0A1C710A-C75E-9A96-CA31-5EDE73072A47}"/>
              </a:ext>
            </a:extLst>
          </p:cNvPr>
          <p:cNvSpPr/>
          <p:nvPr/>
        </p:nvSpPr>
        <p:spPr>
          <a:xfrm>
            <a:off x="7737231" y="2030563"/>
            <a:ext cx="2382327" cy="2757337"/>
          </a:xfrm>
          <a:prstGeom prst="rect">
            <a:avLst/>
          </a:prstGeom>
          <a:noFill/>
          <a:ln w="38100">
            <a:solidFill>
              <a:srgbClr val="1B8A2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Rectangle 15">
            <a:extLst>
              <a:ext uri="{FF2B5EF4-FFF2-40B4-BE49-F238E27FC236}">
                <a16:creationId xmlns:a16="http://schemas.microsoft.com/office/drawing/2014/main" id="{88507232-D3B2-DFA6-DCEA-842E0F37564B}"/>
              </a:ext>
            </a:extLst>
          </p:cNvPr>
          <p:cNvSpPr/>
          <p:nvPr/>
        </p:nvSpPr>
        <p:spPr>
          <a:xfrm>
            <a:off x="10119558" y="1793638"/>
            <a:ext cx="1436695" cy="3222862"/>
          </a:xfrm>
          <a:prstGeom prst="rect">
            <a:avLst/>
          </a:prstGeom>
          <a:noFill/>
          <a:ln w="38100">
            <a:solidFill>
              <a:srgbClr val="1B8A2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93E3C14-35D5-BD24-606E-27348F54C686}"/>
              </a:ext>
            </a:extLst>
          </p:cNvPr>
          <p:cNvSpPr txBox="1">
            <a:spLocks/>
          </p:cNvSpPr>
          <p:nvPr/>
        </p:nvSpPr>
        <p:spPr>
          <a:xfrm>
            <a:off x="684437" y="5763202"/>
            <a:ext cx="2246230" cy="16127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Kaon tagger</a:t>
            </a:r>
          </a:p>
          <a:p>
            <a:pPr marL="0" indent="0">
              <a:buNone/>
            </a:pPr>
            <a:r>
              <a:rPr lang="en-GB" dirty="0"/>
              <a:t>(Cherenkov)</a:t>
            </a:r>
          </a:p>
        </p:txBody>
      </p:sp>
      <p:cxnSp>
        <p:nvCxnSpPr>
          <p:cNvPr id="7" name="Straight Arrow Connector 6">
            <a:extLst>
              <a:ext uri="{FF2B5EF4-FFF2-40B4-BE49-F238E27FC236}">
                <a16:creationId xmlns:a16="http://schemas.microsoft.com/office/drawing/2014/main" id="{85A37D65-7E82-FBFC-F28A-23C21ED9D8DF}"/>
              </a:ext>
            </a:extLst>
          </p:cNvPr>
          <p:cNvCxnSpPr>
            <a:cxnSpLocks/>
          </p:cNvCxnSpPr>
          <p:nvPr/>
        </p:nvCxnSpPr>
        <p:spPr>
          <a:xfrm flipV="1">
            <a:off x="2259295" y="3810561"/>
            <a:ext cx="1151388" cy="2006893"/>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08848994-EF17-1A50-B58B-1805985B8483}"/>
              </a:ext>
            </a:extLst>
          </p:cNvPr>
          <p:cNvSpPr txBox="1">
            <a:spLocks/>
          </p:cNvSpPr>
          <p:nvPr/>
        </p:nvSpPr>
        <p:spPr>
          <a:xfrm>
            <a:off x="2834989" y="5961888"/>
            <a:ext cx="2246230" cy="11075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Measure kaon momentum</a:t>
            </a:r>
          </a:p>
        </p:txBody>
      </p:sp>
      <p:cxnSp>
        <p:nvCxnSpPr>
          <p:cNvPr id="17" name="Straight Arrow Connector 16">
            <a:extLst>
              <a:ext uri="{FF2B5EF4-FFF2-40B4-BE49-F238E27FC236}">
                <a16:creationId xmlns:a16="http://schemas.microsoft.com/office/drawing/2014/main" id="{A557204E-0BB4-B9AB-A670-0CBCDBFE31EF}"/>
              </a:ext>
            </a:extLst>
          </p:cNvPr>
          <p:cNvCxnSpPr>
            <a:cxnSpLocks/>
          </p:cNvCxnSpPr>
          <p:nvPr/>
        </p:nvCxnSpPr>
        <p:spPr>
          <a:xfrm flipV="1">
            <a:off x="4145280" y="4054643"/>
            <a:ext cx="89836" cy="1907245"/>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26" name="Content Placeholder 2">
            <a:extLst>
              <a:ext uri="{FF2B5EF4-FFF2-40B4-BE49-F238E27FC236}">
                <a16:creationId xmlns:a16="http://schemas.microsoft.com/office/drawing/2014/main" id="{0CBFAEFF-C5A9-8391-9863-19194097FA92}"/>
              </a:ext>
            </a:extLst>
          </p:cNvPr>
          <p:cNvSpPr txBox="1">
            <a:spLocks/>
          </p:cNvSpPr>
          <p:nvPr/>
        </p:nvSpPr>
        <p:spPr>
          <a:xfrm>
            <a:off x="2072442" y="1523660"/>
            <a:ext cx="2246230" cy="11075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Collimator &amp; Veto Counter</a:t>
            </a:r>
          </a:p>
        </p:txBody>
      </p:sp>
      <p:cxnSp>
        <p:nvCxnSpPr>
          <p:cNvPr id="27" name="Straight Arrow Connector 26">
            <a:extLst>
              <a:ext uri="{FF2B5EF4-FFF2-40B4-BE49-F238E27FC236}">
                <a16:creationId xmlns:a16="http://schemas.microsoft.com/office/drawing/2014/main" id="{E83BC4B9-1341-E361-6219-AD2D8045ED9C}"/>
              </a:ext>
            </a:extLst>
          </p:cNvPr>
          <p:cNvCxnSpPr>
            <a:cxnSpLocks/>
          </p:cNvCxnSpPr>
          <p:nvPr/>
        </p:nvCxnSpPr>
        <p:spPr>
          <a:xfrm>
            <a:off x="4235116" y="2030563"/>
            <a:ext cx="409073" cy="772795"/>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9165F032-6446-3808-224D-5F982DD5599C}"/>
              </a:ext>
            </a:extLst>
          </p:cNvPr>
          <p:cNvSpPr txBox="1">
            <a:spLocks/>
          </p:cNvSpPr>
          <p:nvPr/>
        </p:nvSpPr>
        <p:spPr>
          <a:xfrm>
            <a:off x="5240662" y="6063315"/>
            <a:ext cx="2246230" cy="11075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Vacuum tank</a:t>
            </a:r>
          </a:p>
        </p:txBody>
      </p:sp>
      <p:cxnSp>
        <p:nvCxnSpPr>
          <p:cNvPr id="33" name="Straight Arrow Connector 32">
            <a:extLst>
              <a:ext uri="{FF2B5EF4-FFF2-40B4-BE49-F238E27FC236}">
                <a16:creationId xmlns:a16="http://schemas.microsoft.com/office/drawing/2014/main" id="{17043476-CB2F-CB4F-BC95-26376F829305}"/>
              </a:ext>
            </a:extLst>
          </p:cNvPr>
          <p:cNvCxnSpPr>
            <a:cxnSpLocks/>
          </p:cNvCxnSpPr>
          <p:nvPr/>
        </p:nvCxnSpPr>
        <p:spPr>
          <a:xfrm flipV="1">
            <a:off x="6083999" y="4610100"/>
            <a:ext cx="468554" cy="1459984"/>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37" name="Content Placeholder 2">
            <a:extLst>
              <a:ext uri="{FF2B5EF4-FFF2-40B4-BE49-F238E27FC236}">
                <a16:creationId xmlns:a16="http://schemas.microsoft.com/office/drawing/2014/main" id="{B8D61236-C94D-4973-9B2B-9E626AD1A927}"/>
              </a:ext>
            </a:extLst>
          </p:cNvPr>
          <p:cNvSpPr txBox="1">
            <a:spLocks/>
          </p:cNvSpPr>
          <p:nvPr/>
        </p:nvSpPr>
        <p:spPr>
          <a:xfrm>
            <a:off x="6454834" y="693805"/>
            <a:ext cx="3404432" cy="11075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Magnetic spectrometer</a:t>
            </a:r>
          </a:p>
        </p:txBody>
      </p:sp>
      <p:cxnSp>
        <p:nvCxnSpPr>
          <p:cNvPr id="38" name="Straight Arrow Connector 37">
            <a:extLst>
              <a:ext uri="{FF2B5EF4-FFF2-40B4-BE49-F238E27FC236}">
                <a16:creationId xmlns:a16="http://schemas.microsoft.com/office/drawing/2014/main" id="{512AB438-1B84-620A-9712-E0BD4B93343E}"/>
              </a:ext>
            </a:extLst>
          </p:cNvPr>
          <p:cNvCxnSpPr>
            <a:cxnSpLocks/>
          </p:cNvCxnSpPr>
          <p:nvPr/>
        </p:nvCxnSpPr>
        <p:spPr>
          <a:xfrm>
            <a:off x="8225499" y="1474923"/>
            <a:ext cx="128206" cy="518998"/>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41" name="Content Placeholder 2">
            <a:extLst>
              <a:ext uri="{FF2B5EF4-FFF2-40B4-BE49-F238E27FC236}">
                <a16:creationId xmlns:a16="http://schemas.microsoft.com/office/drawing/2014/main" id="{042E4CEF-F123-DBCD-A25E-662B769352D6}"/>
              </a:ext>
            </a:extLst>
          </p:cNvPr>
          <p:cNvSpPr txBox="1">
            <a:spLocks/>
          </p:cNvSpPr>
          <p:nvPr/>
        </p:nvSpPr>
        <p:spPr>
          <a:xfrm>
            <a:off x="7456040" y="5606494"/>
            <a:ext cx="3404432" cy="11075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Ring Imaging Cherenkov detector</a:t>
            </a:r>
          </a:p>
        </p:txBody>
      </p:sp>
      <p:cxnSp>
        <p:nvCxnSpPr>
          <p:cNvPr id="44" name="Straight Arrow Connector 43">
            <a:extLst>
              <a:ext uri="{FF2B5EF4-FFF2-40B4-BE49-F238E27FC236}">
                <a16:creationId xmlns:a16="http://schemas.microsoft.com/office/drawing/2014/main" id="{7A4045D0-4E1C-6205-3D0B-3500D5773B5A}"/>
              </a:ext>
            </a:extLst>
          </p:cNvPr>
          <p:cNvCxnSpPr>
            <a:cxnSpLocks/>
          </p:cNvCxnSpPr>
          <p:nvPr/>
        </p:nvCxnSpPr>
        <p:spPr>
          <a:xfrm flipV="1">
            <a:off x="9434218" y="4610100"/>
            <a:ext cx="179682" cy="991498"/>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B639BF4A-734E-89B3-CFA6-DC1A54A2B4DE}"/>
              </a:ext>
            </a:extLst>
          </p:cNvPr>
          <p:cNvCxnSpPr>
            <a:cxnSpLocks/>
          </p:cNvCxnSpPr>
          <p:nvPr/>
        </p:nvCxnSpPr>
        <p:spPr>
          <a:xfrm flipH="1">
            <a:off x="10447676" y="918401"/>
            <a:ext cx="211011" cy="882910"/>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
        <p:nvSpPr>
          <p:cNvPr id="50" name="Content Placeholder 2">
            <a:extLst>
              <a:ext uri="{FF2B5EF4-FFF2-40B4-BE49-F238E27FC236}">
                <a16:creationId xmlns:a16="http://schemas.microsoft.com/office/drawing/2014/main" id="{24D8BBCF-D04A-17FE-94A0-D49C01DAAA2E}"/>
              </a:ext>
            </a:extLst>
          </p:cNvPr>
          <p:cNvSpPr txBox="1">
            <a:spLocks/>
          </p:cNvSpPr>
          <p:nvPr/>
        </p:nvSpPr>
        <p:spPr>
          <a:xfrm>
            <a:off x="9132856" y="151010"/>
            <a:ext cx="3051663" cy="15347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t>Further particle ID &amp; photon detection</a:t>
            </a:r>
          </a:p>
        </p:txBody>
      </p:sp>
      <p:sp>
        <p:nvSpPr>
          <p:cNvPr id="9" name="Slide Number Placeholder 8">
            <a:extLst>
              <a:ext uri="{FF2B5EF4-FFF2-40B4-BE49-F238E27FC236}">
                <a16:creationId xmlns:a16="http://schemas.microsoft.com/office/drawing/2014/main" id="{884844F1-A7DC-085C-2703-6771AF98AA4F}"/>
              </a:ext>
            </a:extLst>
          </p:cNvPr>
          <p:cNvSpPr>
            <a:spLocks noGrp="1"/>
          </p:cNvSpPr>
          <p:nvPr>
            <p:ph type="sldNum" sz="quarter" idx="12"/>
          </p:nvPr>
        </p:nvSpPr>
        <p:spPr/>
        <p:txBody>
          <a:bodyPr/>
          <a:lstStyle/>
          <a:p>
            <a:fld id="{ACEF48F9-4458-A542-8F25-711C2E07AED2}" type="slidenum">
              <a:rPr lang="en-US" smtClean="0"/>
              <a:t>8</a:t>
            </a:fld>
            <a:endParaRPr lang="en-US"/>
          </a:p>
        </p:txBody>
      </p:sp>
    </p:spTree>
    <p:extLst>
      <p:ext uri="{BB962C8B-B14F-4D97-AF65-F5344CB8AC3E}">
        <p14:creationId xmlns:p14="http://schemas.microsoft.com/office/powerpoint/2010/main" val="372895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P spid="13" grpId="0" animBg="1"/>
      <p:bldP spid="14" grpId="0" animBg="1"/>
      <p:bldP spid="15" grpId="0" animBg="1"/>
      <p:bldP spid="16" grpId="0" animBg="1"/>
      <p:bldP spid="3" grpId="0"/>
      <p:bldP spid="11" grpId="0"/>
      <p:bldP spid="26" grpId="0"/>
      <p:bldP spid="32" grpId="0"/>
      <p:bldP spid="37" grpId="0"/>
      <p:bldP spid="41"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B148E-1E35-B342-483E-60CB1CC358BD}"/>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18F54B6B-62E8-7B10-C05E-25E1CBDE9EBE}"/>
              </a:ext>
            </a:extLst>
          </p:cNvPr>
          <p:cNvPicPr>
            <a:picLocks noChangeAspect="1"/>
          </p:cNvPicPr>
          <p:nvPr/>
        </p:nvPicPr>
        <p:blipFill>
          <a:blip r:embed="rId3"/>
          <a:stretch>
            <a:fillRect/>
          </a:stretch>
        </p:blipFill>
        <p:spPr>
          <a:xfrm rot="5400000">
            <a:off x="1420194" y="964635"/>
            <a:ext cx="4663439" cy="6903837"/>
          </a:xfrm>
          <a:prstGeom prst="rect">
            <a:avLst/>
          </a:prstGeom>
        </p:spPr>
      </p:pic>
      <p:sp>
        <p:nvSpPr>
          <p:cNvPr id="2" name="Title 1">
            <a:extLst>
              <a:ext uri="{FF2B5EF4-FFF2-40B4-BE49-F238E27FC236}">
                <a16:creationId xmlns:a16="http://schemas.microsoft.com/office/drawing/2014/main" id="{7415F249-AF13-175A-E675-91B771A32951}"/>
              </a:ext>
            </a:extLst>
          </p:cNvPr>
          <p:cNvSpPr>
            <a:spLocks noGrp="1"/>
          </p:cNvSpPr>
          <p:nvPr>
            <p:ph type="title"/>
          </p:nvPr>
        </p:nvSpPr>
        <p:spPr/>
        <p:txBody>
          <a:bodyPr>
            <a:normAutofit/>
          </a:bodyPr>
          <a:lstStyle/>
          <a:p>
            <a:r>
              <a:rPr lang="en-GB" b="1" dirty="0">
                <a:ln w="22225">
                  <a:noFill/>
                  <a:prstDash val="solid"/>
                </a:ln>
                <a:solidFill>
                  <a:srgbClr val="1B8A2E"/>
                </a:solidFill>
                <a:latin typeface="Helvetica" pitchFamily="2" charset="0"/>
              </a:rPr>
              <a:t>Control &amp; Signal Regions</a:t>
            </a:r>
            <a:endParaRPr lang="en-US" dirty="0"/>
          </a:p>
        </p:txBody>
      </p:sp>
      <mc:AlternateContent xmlns:mc="http://schemas.openxmlformats.org/markup-compatibility/2006" xmlns:a14="http://schemas.microsoft.com/office/drawing/2010/main">
        <mc:Choice Requires="a14">
          <p:sp>
            <p:nvSpPr>
              <p:cNvPr id="20" name="Content Placeholder 2">
                <a:extLst>
                  <a:ext uri="{FF2B5EF4-FFF2-40B4-BE49-F238E27FC236}">
                    <a16:creationId xmlns:a16="http://schemas.microsoft.com/office/drawing/2014/main" id="{8A007EDE-F823-BB64-4BE3-A01444B1F7E1}"/>
                  </a:ext>
                </a:extLst>
              </p:cNvPr>
              <p:cNvSpPr txBox="1">
                <a:spLocks/>
              </p:cNvSpPr>
              <p:nvPr/>
            </p:nvSpPr>
            <p:spPr>
              <a:xfrm>
                <a:off x="838200" y="1690687"/>
                <a:ext cx="10515600" cy="4510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Construct </a:t>
                </a: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𝑚</m:t>
                        </m:r>
                      </m:e>
                      <m:sub>
                        <m:r>
                          <m:rPr>
                            <m:sty m:val="p"/>
                          </m:rPr>
                          <a:rPr lang="en-GB" b="0" i="0" smtClean="0">
                            <a:latin typeface="Cambria Math" panose="02040503050406030204" pitchFamily="18" charset="0"/>
                          </a:rPr>
                          <m:t>miss</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sSub>
                              <m:sSubPr>
                                <m:ctrlPr>
                                  <a:rPr lang="en-GB" b="0" i="1" smtClean="0">
                                    <a:solidFill>
                                      <a:srgbClr val="01AD4F"/>
                                    </a:solidFill>
                                    <a:latin typeface="Cambria Math" panose="02040503050406030204" pitchFamily="18" charset="0"/>
                                  </a:rPr>
                                </m:ctrlPr>
                              </m:sSubPr>
                              <m:e>
                                <m:r>
                                  <a:rPr lang="en-GB" b="0" i="1" smtClean="0">
                                    <a:solidFill>
                                      <a:srgbClr val="01AD4F"/>
                                    </a:solidFill>
                                    <a:latin typeface="Cambria Math" panose="02040503050406030204" pitchFamily="18" charset="0"/>
                                  </a:rPr>
                                  <m:t>𝑃</m:t>
                                </m:r>
                              </m:e>
                              <m:sub>
                                <m:sSup>
                                  <m:sSupPr>
                                    <m:ctrlPr>
                                      <a:rPr lang="en-GB" b="0" i="1" smtClean="0">
                                        <a:solidFill>
                                          <a:srgbClr val="01AD4F"/>
                                        </a:solidFill>
                                        <a:latin typeface="Cambria Math" panose="02040503050406030204" pitchFamily="18" charset="0"/>
                                      </a:rPr>
                                    </m:ctrlPr>
                                  </m:sSupPr>
                                  <m:e>
                                    <m:r>
                                      <a:rPr lang="en-GB" b="0" i="1" smtClean="0">
                                        <a:solidFill>
                                          <a:srgbClr val="01AD4F"/>
                                        </a:solidFill>
                                        <a:latin typeface="Cambria Math" panose="02040503050406030204" pitchFamily="18" charset="0"/>
                                      </a:rPr>
                                      <m:t>𝐾</m:t>
                                    </m:r>
                                  </m:e>
                                  <m:sup>
                                    <m:r>
                                      <a:rPr lang="en-GB" b="0" i="1" smtClean="0">
                                        <a:solidFill>
                                          <a:srgbClr val="01AD4F"/>
                                        </a:solidFill>
                                        <a:latin typeface="Cambria Math" panose="02040503050406030204" pitchFamily="18" charset="0"/>
                                      </a:rPr>
                                      <m:t>+</m:t>
                                    </m:r>
                                  </m:sup>
                                </m:sSup>
                              </m:sub>
                            </m:sSub>
                            <m:r>
                              <a:rPr lang="en-GB" b="0" i="1" smtClean="0">
                                <a:latin typeface="Cambria Math" panose="02040503050406030204" pitchFamily="18" charset="0"/>
                              </a:rPr>
                              <m:t>−</m:t>
                            </m:r>
                            <m:sSub>
                              <m:sSubPr>
                                <m:ctrlPr>
                                  <a:rPr lang="en-GB" b="0" i="1" smtClean="0">
                                    <a:solidFill>
                                      <a:srgbClr val="002EFF"/>
                                    </a:solidFill>
                                    <a:latin typeface="Cambria Math" panose="02040503050406030204" pitchFamily="18" charset="0"/>
                                  </a:rPr>
                                </m:ctrlPr>
                              </m:sSubPr>
                              <m:e>
                                <m:r>
                                  <a:rPr lang="en-GB" b="0" i="1" smtClean="0">
                                    <a:solidFill>
                                      <a:srgbClr val="002EFF"/>
                                    </a:solidFill>
                                    <a:latin typeface="Cambria Math" panose="02040503050406030204" pitchFamily="18" charset="0"/>
                                  </a:rPr>
                                  <m:t>𝑃</m:t>
                                </m:r>
                              </m:e>
                              <m:sub>
                                <m:sSup>
                                  <m:sSupPr>
                                    <m:ctrlPr>
                                      <a:rPr lang="en-GB" b="0" i="1" smtClean="0">
                                        <a:solidFill>
                                          <a:srgbClr val="002EFF"/>
                                        </a:solidFill>
                                        <a:latin typeface="Cambria Math" panose="02040503050406030204" pitchFamily="18" charset="0"/>
                                      </a:rPr>
                                    </m:ctrlPr>
                                  </m:sSupPr>
                                  <m:e>
                                    <m:r>
                                      <a:rPr lang="en-GB" b="0" i="1" smtClean="0">
                                        <a:solidFill>
                                          <a:srgbClr val="002EFF"/>
                                        </a:solidFill>
                                        <a:latin typeface="Cambria Math" panose="02040503050406030204" pitchFamily="18" charset="0"/>
                                      </a:rPr>
                                      <m:t>𝜋</m:t>
                                    </m:r>
                                  </m:e>
                                  <m:sup>
                                    <m:r>
                                      <a:rPr lang="en-GB" b="0" i="1" smtClean="0">
                                        <a:solidFill>
                                          <a:srgbClr val="002EFF"/>
                                        </a:solidFill>
                                        <a:latin typeface="Cambria Math" panose="02040503050406030204" pitchFamily="18" charset="0"/>
                                      </a:rPr>
                                      <m:t>+</m:t>
                                    </m:r>
                                  </m:sup>
                                </m:sSup>
                              </m:sub>
                            </m:sSub>
                          </m:e>
                        </m:d>
                      </m:e>
                      <m:sup>
                        <m:r>
                          <a:rPr lang="en-GB" b="0" i="1" smtClean="0">
                            <a:latin typeface="Cambria Math" panose="02040503050406030204" pitchFamily="18" charset="0"/>
                          </a:rPr>
                          <m:t>2</m:t>
                        </m:r>
                      </m:sup>
                    </m:sSup>
                  </m:oMath>
                </a14:m>
                <a:endParaRPr lang="en-GB" dirty="0"/>
              </a:p>
            </p:txBody>
          </p:sp>
        </mc:Choice>
        <mc:Fallback xmlns="">
          <p:sp>
            <p:nvSpPr>
              <p:cNvPr id="20" name="Content Placeholder 2">
                <a:extLst>
                  <a:ext uri="{FF2B5EF4-FFF2-40B4-BE49-F238E27FC236}">
                    <a16:creationId xmlns:a16="http://schemas.microsoft.com/office/drawing/2014/main" id="{8A007EDE-F823-BB64-4BE3-A01444B1F7E1}"/>
                  </a:ext>
                </a:extLst>
              </p:cNvPr>
              <p:cNvSpPr txBox="1">
                <a:spLocks noRot="1" noChangeAspect="1" noMove="1" noResize="1" noEditPoints="1" noAdjustHandles="1" noChangeArrowheads="1" noChangeShapeType="1" noTextEdit="1"/>
              </p:cNvSpPr>
              <p:nvPr/>
            </p:nvSpPr>
            <p:spPr>
              <a:xfrm>
                <a:off x="838200" y="1690687"/>
                <a:ext cx="10515600" cy="4510047"/>
              </a:xfrm>
              <a:prstGeom prst="rect">
                <a:avLst/>
              </a:prstGeom>
              <a:blipFill>
                <a:blip r:embed="rId4"/>
                <a:stretch>
                  <a:fillRect l="-1086" t="-140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5313A3AC-39EA-B60E-4D11-945B7658489F}"/>
              </a:ext>
            </a:extLst>
          </p:cNvPr>
          <p:cNvPicPr>
            <a:picLocks noChangeAspect="1"/>
          </p:cNvPicPr>
          <p:nvPr/>
        </p:nvPicPr>
        <p:blipFill>
          <a:blip r:embed="rId5"/>
          <a:stretch>
            <a:fillRect/>
          </a:stretch>
        </p:blipFill>
        <p:spPr>
          <a:xfrm>
            <a:off x="7203832" y="1298761"/>
            <a:ext cx="4008733" cy="1764633"/>
          </a:xfrm>
          <a:prstGeom prst="rect">
            <a:avLst/>
          </a:prstGeom>
        </p:spPr>
      </p:pic>
      <p:sp>
        <p:nvSpPr>
          <p:cNvPr id="5" name="Rectangle 4">
            <a:extLst>
              <a:ext uri="{FF2B5EF4-FFF2-40B4-BE49-F238E27FC236}">
                <a16:creationId xmlns:a16="http://schemas.microsoft.com/office/drawing/2014/main" id="{5671ED03-79E3-4ED6-9F57-A2C69BE45DC2}"/>
              </a:ext>
            </a:extLst>
          </p:cNvPr>
          <p:cNvSpPr/>
          <p:nvPr/>
        </p:nvSpPr>
        <p:spPr>
          <a:xfrm>
            <a:off x="7062597" y="1378536"/>
            <a:ext cx="2531012" cy="4430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D234AC8-050C-E0FA-E0D2-1AEF339D3099}"/>
              </a:ext>
            </a:extLst>
          </p:cNvPr>
          <p:cNvSpPr/>
          <p:nvPr/>
        </p:nvSpPr>
        <p:spPr>
          <a:xfrm>
            <a:off x="7744386" y="1327392"/>
            <a:ext cx="2531012" cy="4430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0F1FE3DB-1173-0C08-3F2F-DA1701C867DC}"/>
                  </a:ext>
                </a:extLst>
              </p:cNvPr>
              <p:cNvSpPr txBox="1">
                <a:spLocks/>
              </p:cNvSpPr>
              <p:nvPr/>
            </p:nvSpPr>
            <p:spPr>
              <a:xfrm>
                <a:off x="7497466" y="3645408"/>
                <a:ext cx="4292198" cy="27077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Background regions </a:t>
                </a:r>
                <a14:m>
                  <m:oMath xmlns:m="http://schemas.openxmlformats.org/officeDocument/2006/math">
                    <m:r>
                      <a:rPr lang="en-GB" sz="2800" b="1" i="1" smtClean="0">
                        <a:ln w="22225">
                          <a:noFill/>
                          <a:prstDash val="solid"/>
                        </a:ln>
                        <a:solidFill>
                          <a:srgbClr val="1B8A2E"/>
                        </a:solidFill>
                        <a:latin typeface="Cambria Math" panose="02040503050406030204" pitchFamily="18" charset="0"/>
                      </a:rPr>
                      <m:t>→</m:t>
                    </m:r>
                  </m:oMath>
                </a14:m>
                <a:r>
                  <a:rPr lang="en-GB" dirty="0"/>
                  <a:t> reference for estimates </a:t>
                </a:r>
              </a:p>
              <a:p>
                <a:r>
                  <a:rPr lang="en-GB" dirty="0"/>
                  <a:t>Control Regions </a:t>
                </a:r>
                <a14:m>
                  <m:oMath xmlns:m="http://schemas.openxmlformats.org/officeDocument/2006/math">
                    <m:r>
                      <a:rPr lang="en-GB" sz="2800" b="1" i="1" smtClean="0">
                        <a:ln w="22225">
                          <a:noFill/>
                          <a:prstDash val="solid"/>
                        </a:ln>
                        <a:solidFill>
                          <a:srgbClr val="1B8A2E"/>
                        </a:solidFill>
                        <a:latin typeface="Cambria Math" panose="02040503050406030204" pitchFamily="18" charset="0"/>
                      </a:rPr>
                      <m:t>→</m:t>
                    </m:r>
                  </m:oMath>
                </a14:m>
                <a:r>
                  <a:rPr lang="en-GB" dirty="0"/>
                  <a:t> validate estimates</a:t>
                </a:r>
              </a:p>
              <a:p>
                <a:r>
                  <a:rPr lang="en-GB" dirty="0"/>
                  <a:t>Region 1 &amp; 2 </a:t>
                </a:r>
                <a14:m>
                  <m:oMath xmlns:m="http://schemas.openxmlformats.org/officeDocument/2006/math">
                    <m:r>
                      <a:rPr lang="en-GB" sz="2800" b="1" i="1" smtClean="0">
                        <a:ln w="22225">
                          <a:noFill/>
                          <a:prstDash val="solid"/>
                        </a:ln>
                        <a:solidFill>
                          <a:srgbClr val="1B8A2E"/>
                        </a:solidFill>
                        <a:latin typeface="Cambria Math" panose="02040503050406030204" pitchFamily="18" charset="0"/>
                      </a:rPr>
                      <m:t>→</m:t>
                    </m:r>
                  </m:oMath>
                </a14:m>
                <a:r>
                  <a:rPr lang="en-GB" dirty="0"/>
                  <a:t> signal </a:t>
                </a:r>
              </a:p>
            </p:txBody>
          </p:sp>
        </mc:Choice>
        <mc:Fallback xmlns="">
          <p:sp>
            <p:nvSpPr>
              <p:cNvPr id="10" name="Content Placeholder 2">
                <a:extLst>
                  <a:ext uri="{FF2B5EF4-FFF2-40B4-BE49-F238E27FC236}">
                    <a16:creationId xmlns:a16="http://schemas.microsoft.com/office/drawing/2014/main" id="{0F1FE3DB-1173-0C08-3F2F-DA1701C867DC}"/>
                  </a:ext>
                </a:extLst>
              </p:cNvPr>
              <p:cNvSpPr txBox="1">
                <a:spLocks noRot="1" noChangeAspect="1" noMove="1" noResize="1" noEditPoints="1" noAdjustHandles="1" noChangeArrowheads="1" noChangeShapeType="1" noTextEdit="1"/>
              </p:cNvSpPr>
              <p:nvPr/>
            </p:nvSpPr>
            <p:spPr>
              <a:xfrm>
                <a:off x="7497466" y="3645408"/>
                <a:ext cx="4292198" cy="2707726"/>
              </a:xfrm>
              <a:prstGeom prst="rect">
                <a:avLst/>
              </a:prstGeom>
              <a:blipFill>
                <a:blip r:embed="rId6"/>
                <a:stretch>
                  <a:fillRect l="-2655" t="-4206" r="-4425"/>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9E74A8A2-AF68-C354-9BFA-F13125779B8A}"/>
              </a:ext>
            </a:extLst>
          </p:cNvPr>
          <p:cNvSpPr>
            <a:spLocks noGrp="1"/>
          </p:cNvSpPr>
          <p:nvPr>
            <p:ph type="sldNum" sz="quarter" idx="12"/>
          </p:nvPr>
        </p:nvSpPr>
        <p:spPr/>
        <p:txBody>
          <a:bodyPr/>
          <a:lstStyle/>
          <a:p>
            <a:fld id="{ACEF48F9-4458-A542-8F25-711C2E07AED2}" type="slidenum">
              <a:rPr lang="en-US" smtClean="0"/>
              <a:t>9</a:t>
            </a:fld>
            <a:endParaRPr lang="en-US"/>
          </a:p>
        </p:txBody>
      </p:sp>
      <p:cxnSp>
        <p:nvCxnSpPr>
          <p:cNvPr id="14" name="Straight Arrow Connector 13">
            <a:extLst>
              <a:ext uri="{FF2B5EF4-FFF2-40B4-BE49-F238E27FC236}">
                <a16:creationId xmlns:a16="http://schemas.microsoft.com/office/drawing/2014/main" id="{71BB523F-B546-4BC5-C76D-98B6728890E3}"/>
              </a:ext>
            </a:extLst>
          </p:cNvPr>
          <p:cNvCxnSpPr>
            <a:cxnSpLocks/>
          </p:cNvCxnSpPr>
          <p:nvPr/>
        </p:nvCxnSpPr>
        <p:spPr>
          <a:xfrm flipH="1" flipV="1">
            <a:off x="3986190" y="3063394"/>
            <a:ext cx="3511276" cy="716126"/>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BE4FA89-528C-07C7-E684-08596C5FDCE0}"/>
              </a:ext>
            </a:extLst>
          </p:cNvPr>
          <p:cNvCxnSpPr>
            <a:cxnSpLocks/>
          </p:cNvCxnSpPr>
          <p:nvPr/>
        </p:nvCxnSpPr>
        <p:spPr>
          <a:xfrm flipH="1">
            <a:off x="4063353" y="3890345"/>
            <a:ext cx="3427789" cy="867736"/>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EDB4D40-F1C1-6FC6-B105-F619829D563D}"/>
              </a:ext>
            </a:extLst>
          </p:cNvPr>
          <p:cNvCxnSpPr>
            <a:cxnSpLocks/>
          </p:cNvCxnSpPr>
          <p:nvPr/>
        </p:nvCxnSpPr>
        <p:spPr>
          <a:xfrm flipH="1">
            <a:off x="4171244" y="4042745"/>
            <a:ext cx="3326222" cy="1259946"/>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F354394-2E7C-26EA-2A1C-F7EE3646AC3F}"/>
              </a:ext>
            </a:extLst>
          </p:cNvPr>
          <p:cNvCxnSpPr>
            <a:cxnSpLocks/>
          </p:cNvCxnSpPr>
          <p:nvPr/>
        </p:nvCxnSpPr>
        <p:spPr>
          <a:xfrm flipH="1">
            <a:off x="3481087" y="4868906"/>
            <a:ext cx="4022703" cy="406418"/>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8855BA3-0A19-6AF5-4C4E-4F24201545AE}"/>
              </a:ext>
            </a:extLst>
          </p:cNvPr>
          <p:cNvCxnSpPr>
            <a:cxnSpLocks/>
          </p:cNvCxnSpPr>
          <p:nvPr/>
        </p:nvCxnSpPr>
        <p:spPr>
          <a:xfrm flipH="1">
            <a:off x="4287520" y="4801823"/>
            <a:ext cx="3203622" cy="234651"/>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3D515C9-4753-15FD-DCDF-0B8239C9C6E5}"/>
              </a:ext>
            </a:extLst>
          </p:cNvPr>
          <p:cNvCxnSpPr>
            <a:cxnSpLocks/>
          </p:cNvCxnSpPr>
          <p:nvPr/>
        </p:nvCxnSpPr>
        <p:spPr>
          <a:xfrm flipH="1" flipV="1">
            <a:off x="4314248" y="3599719"/>
            <a:ext cx="3176894" cy="1034955"/>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9E2D532-5326-C40D-3CF2-EB58A12028AE}"/>
              </a:ext>
            </a:extLst>
          </p:cNvPr>
          <p:cNvCxnSpPr>
            <a:cxnSpLocks/>
          </p:cNvCxnSpPr>
          <p:nvPr/>
        </p:nvCxnSpPr>
        <p:spPr>
          <a:xfrm flipH="1">
            <a:off x="4314248" y="4721058"/>
            <a:ext cx="3176894" cy="163016"/>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F0593AE-E8E5-4884-2F33-DBF6F421B125}"/>
              </a:ext>
            </a:extLst>
          </p:cNvPr>
          <p:cNvCxnSpPr>
            <a:cxnSpLocks/>
          </p:cNvCxnSpPr>
          <p:nvPr/>
        </p:nvCxnSpPr>
        <p:spPr>
          <a:xfrm flipH="1" flipV="1">
            <a:off x="4164920" y="4305181"/>
            <a:ext cx="3366970" cy="1279061"/>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EBF2C6B4-F478-3672-B18D-D671E5E025EF}"/>
              </a:ext>
            </a:extLst>
          </p:cNvPr>
          <p:cNvCxnSpPr>
            <a:cxnSpLocks/>
          </p:cNvCxnSpPr>
          <p:nvPr/>
        </p:nvCxnSpPr>
        <p:spPr>
          <a:xfrm flipH="1" flipV="1">
            <a:off x="3572933" y="5036474"/>
            <a:ext cx="3958957" cy="632995"/>
          </a:xfrm>
          <a:prstGeom prst="straightConnector1">
            <a:avLst/>
          </a:prstGeom>
          <a:ln w="38100">
            <a:solidFill>
              <a:srgbClr val="1B8A2E"/>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925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subTnLst>
                                    <p:set>
                                      <p:cBhvr override="childStyle">
                                        <p:cTn dur="1" fill="hold" display="0" masterRel="nextClick" afterEffect="1"/>
                                        <p:tgtEl>
                                          <p:spTgt spid="27"/>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par>
                                <p:cTn id="35" presetID="1"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4358</TotalTime>
  <Words>1698</Words>
  <Application>Microsoft Macintosh PowerPoint</Application>
  <PresentationFormat>Widescreen</PresentationFormat>
  <Paragraphs>228</Paragraphs>
  <Slides>11</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Aptos</vt:lpstr>
      <vt:lpstr>Arial</vt:lpstr>
      <vt:lpstr>Calibri</vt:lpstr>
      <vt:lpstr>Calibri Light</vt:lpstr>
      <vt:lpstr>Cambria Math</vt:lpstr>
      <vt:lpstr>Helvetica</vt:lpstr>
      <vt:lpstr>Impact</vt:lpstr>
      <vt:lpstr>Wingdings</vt:lpstr>
      <vt:lpstr>Office 2013 - 2022 Theme</vt:lpstr>
      <vt:lpstr>Kaon You Believe It?  NA62 Unveils the Rare K^+→π^+ νν ̅ Decay!</vt:lpstr>
      <vt:lpstr>The “golden mode” K^+→π^+ νν ̅</vt:lpstr>
      <vt:lpstr>The “golden mode” K^+→π^+ νν ̅</vt:lpstr>
      <vt:lpstr>K^+→π^+ νν ̅ : Beyond the SM</vt:lpstr>
      <vt:lpstr>PowerPoint Presentation</vt:lpstr>
      <vt:lpstr>The NA62 Experiment</vt:lpstr>
      <vt:lpstr>Experimental Strategy</vt:lpstr>
      <vt:lpstr>Experimental Design</vt:lpstr>
      <vt:lpstr>Control &amp; Signal Regions</vt:lpstr>
      <vt:lpstr>2021-2022 Data</vt:lpstr>
      <vt:lpstr>Conclusions &amp; Future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Benjamin Gladwyn</dc:creator>
  <cp:lastModifiedBy>Benjamin Gladwyn</cp:lastModifiedBy>
  <cp:revision>1</cp:revision>
  <dcterms:created xsi:type="dcterms:W3CDTF">2025-02-17T23:33:18Z</dcterms:created>
  <dcterms:modified xsi:type="dcterms:W3CDTF">2025-02-24T16:36:57Z</dcterms:modified>
</cp:coreProperties>
</file>