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autoCompressPictures="0">
  <p:sldMasterIdLst>
    <p:sldMasterId id="2147483648" r:id="rId1"/>
  </p:sldMasterIdLst>
  <p:notesMasterIdLst>
    <p:notesMasterId r:id="rId18"/>
  </p:notesMasterIdLst>
  <p:sldIdLst>
    <p:sldId id="256" r:id="rId2"/>
    <p:sldId id="284" r:id="rId3"/>
    <p:sldId id="288" r:id="rId4"/>
    <p:sldId id="285" r:id="rId5"/>
    <p:sldId id="287" r:id="rId6"/>
    <p:sldId id="290" r:id="rId7"/>
    <p:sldId id="289" r:id="rId8"/>
    <p:sldId id="291" r:id="rId9"/>
    <p:sldId id="292" r:id="rId10"/>
    <p:sldId id="273" r:id="rId11"/>
    <p:sldId id="274" r:id="rId12"/>
    <p:sldId id="293" r:id="rId13"/>
    <p:sldId id="268" r:id="rId14"/>
    <p:sldId id="275" r:id="rId15"/>
    <p:sldId id="294" r:id="rId16"/>
    <p:sldId id="26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5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31"/>
    <p:restoredTop sz="39838"/>
  </p:normalViewPr>
  <p:slideViewPr>
    <p:cSldViewPr snapToGrid="0">
      <p:cViewPr varScale="1">
        <p:scale>
          <a:sx n="47" d="100"/>
          <a:sy n="47" d="100"/>
        </p:scale>
        <p:origin x="3432" y="192"/>
      </p:cViewPr>
      <p:guideLst/>
    </p:cSldViewPr>
  </p:slideViewPr>
  <p:notesTextViewPr>
    <p:cViewPr>
      <p:scale>
        <a:sx n="1" d="1"/>
        <a:sy n="1" d="1"/>
      </p:scale>
      <p:origin x="0" y="0"/>
    </p:cViewPr>
  </p:notesTextViewPr>
  <p:notesViewPr>
    <p:cSldViewPr snapToGrid="0">
      <p:cViewPr varScale="1">
        <p:scale>
          <a:sx n="98" d="100"/>
          <a:sy n="98" d="100"/>
        </p:scale>
        <p:origin x="378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colors1.xml><?xml version="1.0" encoding="utf-8"?>
<dgm:colorsDef xmlns:dgm="http://schemas.openxmlformats.org/drawingml/2006/diagram" xmlns:a="http://schemas.openxmlformats.org/drawingml/2006/main" uniqueId="urn:microsoft.com/office/officeart/2018/5/colors/Iconchunking_neutralbg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a:alpha val="0"/>
      </a:schemeClr>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FC606A-CBAC-4D52-8F09-0E5CA538AF98}" type="doc">
      <dgm:prSet loTypeId="urn:microsoft.com/office/officeart/2018/2/layout/IconLabelList" loCatId="icon" qsTypeId="urn:microsoft.com/office/officeart/2005/8/quickstyle/simple1" qsCatId="simple" csTypeId="urn:microsoft.com/office/officeart/2018/5/colors/Iconchunking_neutralbg_accent4_2" csCatId="accent4" phldr="1"/>
      <dgm:spPr/>
      <dgm:t>
        <a:bodyPr/>
        <a:lstStyle/>
        <a:p>
          <a:endParaRPr lang="en-US"/>
        </a:p>
      </dgm:t>
    </dgm:pt>
    <dgm:pt modelId="{268E3F7F-158A-42EE-B6C3-36030C85BB2C}">
      <dgm:prSet custT="1"/>
      <dgm:spPr/>
      <dgm:t>
        <a:bodyPr/>
        <a:lstStyle/>
        <a:p>
          <a:pPr>
            <a:lnSpc>
              <a:spcPct val="100000"/>
            </a:lnSpc>
          </a:pPr>
          <a:r>
            <a:rPr lang="en-US" sz="1600" dirty="0">
              <a:solidFill>
                <a:schemeClr val="bg1"/>
              </a:solidFill>
              <a:latin typeface=""/>
            </a:rPr>
            <a:t>Very massive stars</a:t>
          </a:r>
        </a:p>
      </dgm:t>
    </dgm:pt>
    <dgm:pt modelId="{319DC7B6-3810-44B6-B230-9764D94868BF}" type="parTrans" cxnId="{CB5F327E-5742-4369-A0E8-C95A218EA4A5}">
      <dgm:prSet/>
      <dgm:spPr/>
      <dgm:t>
        <a:bodyPr/>
        <a:lstStyle/>
        <a:p>
          <a:endParaRPr lang="en-US"/>
        </a:p>
      </dgm:t>
    </dgm:pt>
    <dgm:pt modelId="{E62E9559-FF90-4E3B-8826-C61687175E9B}" type="sibTrans" cxnId="{CB5F327E-5742-4369-A0E8-C95A218EA4A5}">
      <dgm:prSet/>
      <dgm:spPr/>
      <dgm:t>
        <a:bodyPr/>
        <a:lstStyle/>
        <a:p>
          <a:endParaRPr lang="en-US"/>
        </a:p>
      </dgm:t>
    </dgm:pt>
    <dgm:pt modelId="{6DDE86E6-E476-412F-9C30-FDD0B8DCF358}">
      <dgm:prSet custT="1"/>
      <dgm:spPr/>
      <dgm:t>
        <a:bodyPr/>
        <a:lstStyle/>
        <a:p>
          <a:pPr>
            <a:lnSpc>
              <a:spcPct val="100000"/>
            </a:lnSpc>
          </a:pPr>
          <a:r>
            <a:rPr lang="en-US" sz="1600" dirty="0">
              <a:solidFill>
                <a:schemeClr val="bg1"/>
              </a:solidFill>
              <a:latin typeface=""/>
            </a:rPr>
            <a:t>Close to core-collapse</a:t>
          </a:r>
        </a:p>
      </dgm:t>
    </dgm:pt>
    <dgm:pt modelId="{B6DA3AE8-C229-4356-8F03-238CC4693C00}" type="parTrans" cxnId="{8A0EEFA7-03D6-4C69-8A53-63CF95298DF8}">
      <dgm:prSet/>
      <dgm:spPr/>
      <dgm:t>
        <a:bodyPr/>
        <a:lstStyle/>
        <a:p>
          <a:endParaRPr lang="en-US"/>
        </a:p>
      </dgm:t>
    </dgm:pt>
    <dgm:pt modelId="{63DDB473-F754-4BC7-B9AC-D9113462A5C9}" type="sibTrans" cxnId="{8A0EEFA7-03D6-4C69-8A53-63CF95298DF8}">
      <dgm:prSet/>
      <dgm:spPr/>
      <dgm:t>
        <a:bodyPr/>
        <a:lstStyle/>
        <a:p>
          <a:endParaRPr lang="en-US"/>
        </a:p>
      </dgm:t>
    </dgm:pt>
    <dgm:pt modelId="{EEA8BAE5-E6FD-4C81-A0B6-8E0617E514DA}">
      <dgm:prSet custT="1"/>
      <dgm:spPr/>
      <dgm:t>
        <a:bodyPr/>
        <a:lstStyle/>
        <a:p>
          <a:pPr>
            <a:lnSpc>
              <a:spcPct val="100000"/>
            </a:lnSpc>
          </a:pPr>
          <a:r>
            <a:rPr lang="en-US" sz="1600" dirty="0">
              <a:solidFill>
                <a:schemeClr val="bg1"/>
              </a:solidFill>
              <a:latin typeface=""/>
            </a:rPr>
            <a:t>Nuclear fusion of heavy nuclei</a:t>
          </a:r>
        </a:p>
      </dgm:t>
    </dgm:pt>
    <dgm:pt modelId="{E308EBBD-F9C7-44B9-9485-C263A1E6BE19}" type="parTrans" cxnId="{36A55F99-38A4-4A04-9A3A-02F79E8B6ED2}">
      <dgm:prSet/>
      <dgm:spPr/>
      <dgm:t>
        <a:bodyPr/>
        <a:lstStyle/>
        <a:p>
          <a:endParaRPr lang="en-US"/>
        </a:p>
      </dgm:t>
    </dgm:pt>
    <dgm:pt modelId="{0F044644-30EB-4909-9544-00FEB3C7EBE7}" type="sibTrans" cxnId="{36A55F99-38A4-4A04-9A3A-02F79E8B6ED2}">
      <dgm:prSet/>
      <dgm:spPr/>
      <dgm:t>
        <a:bodyPr/>
        <a:lstStyle/>
        <a:p>
          <a:endParaRPr lang="en-US"/>
        </a:p>
      </dgm:t>
    </dgm:pt>
    <dgm:pt modelId="{DA1D3F18-B753-48D2-B821-84118F49C696}">
      <dgm:prSet custT="1"/>
      <dgm:spPr/>
      <dgm:t>
        <a:bodyPr/>
        <a:lstStyle/>
        <a:p>
          <a:pPr>
            <a:lnSpc>
              <a:spcPct val="100000"/>
            </a:lnSpc>
          </a:pPr>
          <a:r>
            <a:rPr lang="en-US" sz="1600" b="0" u="none" dirty="0">
              <a:solidFill>
                <a:schemeClr val="bg1"/>
              </a:solidFill>
              <a:latin typeface=""/>
            </a:rPr>
            <a:t>Cooling mechanism</a:t>
          </a:r>
          <a:r>
            <a:rPr lang="en-US" sz="1600" u="none" dirty="0">
              <a:solidFill>
                <a:schemeClr val="bg1"/>
              </a:solidFill>
              <a:latin typeface=""/>
            </a:rPr>
            <a:t>: </a:t>
          </a:r>
          <a:r>
            <a:rPr lang="en-US" sz="1600" u="sng" dirty="0">
              <a:solidFill>
                <a:schemeClr val="bg1"/>
              </a:solidFill>
              <a:latin typeface=""/>
            </a:rPr>
            <a:t>neutrino emission</a:t>
          </a:r>
          <a:endParaRPr lang="en-US" sz="1600" dirty="0">
            <a:solidFill>
              <a:schemeClr val="bg1"/>
            </a:solidFill>
            <a:latin typeface=""/>
          </a:endParaRPr>
        </a:p>
      </dgm:t>
    </dgm:pt>
    <dgm:pt modelId="{22C498B1-C7D2-477A-A14F-58D4E8A0E7B4}" type="parTrans" cxnId="{7D2FEF16-E565-41C4-989D-CF77E18F731F}">
      <dgm:prSet/>
      <dgm:spPr/>
      <dgm:t>
        <a:bodyPr/>
        <a:lstStyle/>
        <a:p>
          <a:endParaRPr lang="en-US"/>
        </a:p>
      </dgm:t>
    </dgm:pt>
    <dgm:pt modelId="{028B1625-A457-4202-98AA-C0D9B90E06D7}" type="sibTrans" cxnId="{7D2FEF16-E565-41C4-989D-CF77E18F731F}">
      <dgm:prSet/>
      <dgm:spPr/>
      <dgm:t>
        <a:bodyPr/>
        <a:lstStyle/>
        <a:p>
          <a:endParaRPr lang="en-US"/>
        </a:p>
      </dgm:t>
    </dgm:pt>
    <dgm:pt modelId="{83D5A086-5F72-4141-9626-692A70DD7FAF}" type="pres">
      <dgm:prSet presAssocID="{D9FC606A-CBAC-4D52-8F09-0E5CA538AF98}" presName="root" presStyleCnt="0">
        <dgm:presLayoutVars>
          <dgm:dir/>
          <dgm:resizeHandles val="exact"/>
        </dgm:presLayoutVars>
      </dgm:prSet>
      <dgm:spPr/>
    </dgm:pt>
    <dgm:pt modelId="{843E78A0-06E3-40FE-B39A-0165BEFB6673}" type="pres">
      <dgm:prSet presAssocID="{268E3F7F-158A-42EE-B6C3-36030C85BB2C}" presName="compNode" presStyleCnt="0"/>
      <dgm:spPr/>
    </dgm:pt>
    <dgm:pt modelId="{E7391574-4AD4-4559-A3C1-8988A6A614B8}" type="pres">
      <dgm:prSet presAssocID="{268E3F7F-158A-42EE-B6C3-36030C85BB2C}" presName="iconRect" presStyleLbl="node1" presStyleIdx="0" presStyleCnt="4"/>
      <dgm:spPr>
        <a:blipFill dpi="0"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a:effectLst>
          <a:glow rad="127000">
            <a:schemeClr val="accent6">
              <a:lumMod val="75000"/>
            </a:schemeClr>
          </a:glow>
        </a:effectLst>
      </dgm:spPr>
      <dgm:extLst>
        <a:ext uri="{E40237B7-FDA0-4F09-8148-C483321AD2D9}">
          <dgm14:cNvPr xmlns:dgm14="http://schemas.microsoft.com/office/drawing/2010/diagram" id="0" name="" descr="Stars"/>
        </a:ext>
      </dgm:extLst>
    </dgm:pt>
    <dgm:pt modelId="{31C0F9C4-66DD-46AD-A5B6-11E88AEDCC14}" type="pres">
      <dgm:prSet presAssocID="{268E3F7F-158A-42EE-B6C3-36030C85BB2C}" presName="spaceRect" presStyleCnt="0"/>
      <dgm:spPr/>
    </dgm:pt>
    <dgm:pt modelId="{1B23D1EE-CD1E-4F20-A373-BD825D05E62F}" type="pres">
      <dgm:prSet presAssocID="{268E3F7F-158A-42EE-B6C3-36030C85BB2C}" presName="textRect" presStyleLbl="revTx" presStyleIdx="0" presStyleCnt="4">
        <dgm:presLayoutVars>
          <dgm:chMax val="1"/>
          <dgm:chPref val="1"/>
        </dgm:presLayoutVars>
      </dgm:prSet>
      <dgm:spPr/>
    </dgm:pt>
    <dgm:pt modelId="{5B909409-C0EE-435B-9FFC-1B94DCCAA901}" type="pres">
      <dgm:prSet presAssocID="{E62E9559-FF90-4E3B-8826-C61687175E9B}" presName="sibTrans" presStyleCnt="0"/>
      <dgm:spPr/>
    </dgm:pt>
    <dgm:pt modelId="{985ED0F7-07D6-4945-9426-D8E447D7A15C}" type="pres">
      <dgm:prSet presAssocID="{6DDE86E6-E476-412F-9C30-FDD0B8DCF358}" presName="compNode" presStyleCnt="0"/>
      <dgm:spPr/>
    </dgm:pt>
    <dgm:pt modelId="{86D99340-5E4D-4DC8-8027-C5EC6BBEEE72}" type="pres">
      <dgm:prSet presAssocID="{6DDE86E6-E476-412F-9C30-FDD0B8DCF35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a:effectLst>
          <a:glow rad="127000">
            <a:schemeClr val="accent6">
              <a:lumMod val="75000"/>
            </a:schemeClr>
          </a:glow>
        </a:effectLst>
      </dgm:spPr>
      <dgm:extLst>
        <a:ext uri="{E40237B7-FDA0-4F09-8148-C483321AD2D9}">
          <dgm14:cNvPr xmlns:dgm14="http://schemas.microsoft.com/office/drawing/2010/diagram" id="0" name="" descr="Explosion"/>
        </a:ext>
      </dgm:extLst>
    </dgm:pt>
    <dgm:pt modelId="{094DA04E-54CC-4E21-A711-2DA1FFA6B8C7}" type="pres">
      <dgm:prSet presAssocID="{6DDE86E6-E476-412F-9C30-FDD0B8DCF358}" presName="spaceRect" presStyleCnt="0"/>
      <dgm:spPr/>
    </dgm:pt>
    <dgm:pt modelId="{B3911685-EFFD-4CF6-BFC1-1D46AB7FA162}" type="pres">
      <dgm:prSet presAssocID="{6DDE86E6-E476-412F-9C30-FDD0B8DCF358}" presName="textRect" presStyleLbl="revTx" presStyleIdx="1" presStyleCnt="4">
        <dgm:presLayoutVars>
          <dgm:chMax val="1"/>
          <dgm:chPref val="1"/>
        </dgm:presLayoutVars>
      </dgm:prSet>
      <dgm:spPr/>
    </dgm:pt>
    <dgm:pt modelId="{4CF63280-42DA-4B58-8619-BE1576DC9213}" type="pres">
      <dgm:prSet presAssocID="{63DDB473-F754-4BC7-B9AC-D9113462A5C9}" presName="sibTrans" presStyleCnt="0"/>
      <dgm:spPr/>
    </dgm:pt>
    <dgm:pt modelId="{C7A3B054-B809-4A09-84B2-4E885BB4E508}" type="pres">
      <dgm:prSet presAssocID="{EEA8BAE5-E6FD-4C81-A0B6-8E0617E514DA}" presName="compNode" presStyleCnt="0"/>
      <dgm:spPr/>
    </dgm:pt>
    <dgm:pt modelId="{9DD97C40-D11F-4ACD-8AD9-27D010908D1A}" type="pres">
      <dgm:prSet presAssocID="{EEA8BAE5-E6FD-4C81-A0B6-8E0617E514D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a:effectLst>
          <a:glow rad="127000">
            <a:schemeClr val="accent6">
              <a:lumMod val="75000"/>
            </a:schemeClr>
          </a:glow>
        </a:effectLst>
      </dgm:spPr>
      <dgm:extLst>
        <a:ext uri="{E40237B7-FDA0-4F09-8148-C483321AD2D9}">
          <dgm14:cNvPr xmlns:dgm14="http://schemas.microsoft.com/office/drawing/2010/diagram" id="0" name="" descr="Atom"/>
        </a:ext>
      </dgm:extLst>
    </dgm:pt>
    <dgm:pt modelId="{F1BA3DD8-7C51-4AD4-AD8D-0B87CFF4EC6B}" type="pres">
      <dgm:prSet presAssocID="{EEA8BAE5-E6FD-4C81-A0B6-8E0617E514DA}" presName="spaceRect" presStyleCnt="0"/>
      <dgm:spPr/>
    </dgm:pt>
    <dgm:pt modelId="{08719AB5-2683-4159-8FF0-97EC8A86E1E8}" type="pres">
      <dgm:prSet presAssocID="{EEA8BAE5-E6FD-4C81-A0B6-8E0617E514DA}" presName="textRect" presStyleLbl="revTx" presStyleIdx="2" presStyleCnt="4">
        <dgm:presLayoutVars>
          <dgm:chMax val="1"/>
          <dgm:chPref val="1"/>
        </dgm:presLayoutVars>
      </dgm:prSet>
      <dgm:spPr/>
    </dgm:pt>
    <dgm:pt modelId="{FADC2788-377F-485D-8D39-CE06E3030283}" type="pres">
      <dgm:prSet presAssocID="{0F044644-30EB-4909-9544-00FEB3C7EBE7}" presName="sibTrans" presStyleCnt="0"/>
      <dgm:spPr/>
    </dgm:pt>
    <dgm:pt modelId="{0EBC2A38-D00C-4F60-A75A-74752D263390}" type="pres">
      <dgm:prSet presAssocID="{DA1D3F18-B753-48D2-B821-84118F49C696}" presName="compNode" presStyleCnt="0"/>
      <dgm:spPr/>
    </dgm:pt>
    <dgm:pt modelId="{808FB240-D780-4C37-8AAC-719190E8EFB4}" type="pres">
      <dgm:prSet presAssocID="{DA1D3F18-B753-48D2-B821-84118F49C69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a:effectLst>
          <a:glow rad="127000">
            <a:schemeClr val="accent6">
              <a:lumMod val="75000"/>
            </a:schemeClr>
          </a:glow>
        </a:effectLst>
      </dgm:spPr>
      <dgm:extLst>
        <a:ext uri="{E40237B7-FDA0-4F09-8148-C483321AD2D9}">
          <dgm14:cNvPr xmlns:dgm14="http://schemas.microsoft.com/office/drawing/2010/diagram" id="0" name="" descr="Thermometer"/>
        </a:ext>
      </dgm:extLst>
    </dgm:pt>
    <dgm:pt modelId="{7F30B327-32DB-4A63-B3F0-438581B78285}" type="pres">
      <dgm:prSet presAssocID="{DA1D3F18-B753-48D2-B821-84118F49C696}" presName="spaceRect" presStyleCnt="0"/>
      <dgm:spPr/>
    </dgm:pt>
    <dgm:pt modelId="{0FB2A1C3-FF06-492E-9EC8-0F585277A7A7}" type="pres">
      <dgm:prSet presAssocID="{DA1D3F18-B753-48D2-B821-84118F49C696}" presName="textRect" presStyleLbl="revTx" presStyleIdx="3" presStyleCnt="4" custScaleX="129905">
        <dgm:presLayoutVars>
          <dgm:chMax val="1"/>
          <dgm:chPref val="1"/>
        </dgm:presLayoutVars>
      </dgm:prSet>
      <dgm:spPr/>
    </dgm:pt>
  </dgm:ptLst>
  <dgm:cxnLst>
    <dgm:cxn modelId="{764CD002-63E1-544D-891E-044D292D6A5B}" type="presOf" srcId="{EEA8BAE5-E6FD-4C81-A0B6-8E0617E514DA}" destId="{08719AB5-2683-4159-8FF0-97EC8A86E1E8}" srcOrd="0" destOrd="0" presId="urn:microsoft.com/office/officeart/2018/2/layout/IconLabelList"/>
    <dgm:cxn modelId="{4F9CD311-0000-674F-BECA-2E19934E9F2B}" type="presOf" srcId="{D9FC606A-CBAC-4D52-8F09-0E5CA538AF98}" destId="{83D5A086-5F72-4141-9626-692A70DD7FAF}" srcOrd="0" destOrd="0" presId="urn:microsoft.com/office/officeart/2018/2/layout/IconLabelList"/>
    <dgm:cxn modelId="{7D2FEF16-E565-41C4-989D-CF77E18F731F}" srcId="{D9FC606A-CBAC-4D52-8F09-0E5CA538AF98}" destId="{DA1D3F18-B753-48D2-B821-84118F49C696}" srcOrd="3" destOrd="0" parTransId="{22C498B1-C7D2-477A-A14F-58D4E8A0E7B4}" sibTransId="{028B1625-A457-4202-98AA-C0D9B90E06D7}"/>
    <dgm:cxn modelId="{F0926D74-4339-AB4F-B534-C352A8159021}" type="presOf" srcId="{268E3F7F-158A-42EE-B6C3-36030C85BB2C}" destId="{1B23D1EE-CD1E-4F20-A373-BD825D05E62F}" srcOrd="0" destOrd="0" presId="urn:microsoft.com/office/officeart/2018/2/layout/IconLabelList"/>
    <dgm:cxn modelId="{CB5F327E-5742-4369-A0E8-C95A218EA4A5}" srcId="{D9FC606A-CBAC-4D52-8F09-0E5CA538AF98}" destId="{268E3F7F-158A-42EE-B6C3-36030C85BB2C}" srcOrd="0" destOrd="0" parTransId="{319DC7B6-3810-44B6-B230-9764D94868BF}" sibTransId="{E62E9559-FF90-4E3B-8826-C61687175E9B}"/>
    <dgm:cxn modelId="{36A55F99-38A4-4A04-9A3A-02F79E8B6ED2}" srcId="{D9FC606A-CBAC-4D52-8F09-0E5CA538AF98}" destId="{EEA8BAE5-E6FD-4C81-A0B6-8E0617E514DA}" srcOrd="2" destOrd="0" parTransId="{E308EBBD-F9C7-44B9-9485-C263A1E6BE19}" sibTransId="{0F044644-30EB-4909-9544-00FEB3C7EBE7}"/>
    <dgm:cxn modelId="{8A0EEFA7-03D6-4C69-8A53-63CF95298DF8}" srcId="{D9FC606A-CBAC-4D52-8F09-0E5CA538AF98}" destId="{6DDE86E6-E476-412F-9C30-FDD0B8DCF358}" srcOrd="1" destOrd="0" parTransId="{B6DA3AE8-C229-4356-8F03-238CC4693C00}" sibTransId="{63DDB473-F754-4BC7-B9AC-D9113462A5C9}"/>
    <dgm:cxn modelId="{3F6CA6B9-3D3E-8241-BC7B-D7A3B91B4259}" type="presOf" srcId="{DA1D3F18-B753-48D2-B821-84118F49C696}" destId="{0FB2A1C3-FF06-492E-9EC8-0F585277A7A7}" srcOrd="0" destOrd="0" presId="urn:microsoft.com/office/officeart/2018/2/layout/IconLabelList"/>
    <dgm:cxn modelId="{AA20F5F3-F349-0F4B-8BB3-DC721EBAF17A}" type="presOf" srcId="{6DDE86E6-E476-412F-9C30-FDD0B8DCF358}" destId="{B3911685-EFFD-4CF6-BFC1-1D46AB7FA162}" srcOrd="0" destOrd="0" presId="urn:microsoft.com/office/officeart/2018/2/layout/IconLabelList"/>
    <dgm:cxn modelId="{0ABC1671-D490-4144-9432-B621CEBD8893}" type="presParOf" srcId="{83D5A086-5F72-4141-9626-692A70DD7FAF}" destId="{843E78A0-06E3-40FE-B39A-0165BEFB6673}" srcOrd="0" destOrd="0" presId="urn:microsoft.com/office/officeart/2018/2/layout/IconLabelList"/>
    <dgm:cxn modelId="{917B24F4-C783-754D-AB37-D4243610ED2D}" type="presParOf" srcId="{843E78A0-06E3-40FE-B39A-0165BEFB6673}" destId="{E7391574-4AD4-4559-A3C1-8988A6A614B8}" srcOrd="0" destOrd="0" presId="urn:microsoft.com/office/officeart/2018/2/layout/IconLabelList"/>
    <dgm:cxn modelId="{2C37FAC0-B616-5F41-AD60-264D50EE0DBA}" type="presParOf" srcId="{843E78A0-06E3-40FE-B39A-0165BEFB6673}" destId="{31C0F9C4-66DD-46AD-A5B6-11E88AEDCC14}" srcOrd="1" destOrd="0" presId="urn:microsoft.com/office/officeart/2018/2/layout/IconLabelList"/>
    <dgm:cxn modelId="{C2195123-3353-4E4A-AF86-78C71E83C514}" type="presParOf" srcId="{843E78A0-06E3-40FE-B39A-0165BEFB6673}" destId="{1B23D1EE-CD1E-4F20-A373-BD825D05E62F}" srcOrd="2" destOrd="0" presId="urn:microsoft.com/office/officeart/2018/2/layout/IconLabelList"/>
    <dgm:cxn modelId="{A53A7441-5CAF-DB40-BB55-7DBA60CF8E79}" type="presParOf" srcId="{83D5A086-5F72-4141-9626-692A70DD7FAF}" destId="{5B909409-C0EE-435B-9FFC-1B94DCCAA901}" srcOrd="1" destOrd="0" presId="urn:microsoft.com/office/officeart/2018/2/layout/IconLabelList"/>
    <dgm:cxn modelId="{E2AA6918-CAFA-F54F-B15D-E7095E78D2AA}" type="presParOf" srcId="{83D5A086-5F72-4141-9626-692A70DD7FAF}" destId="{985ED0F7-07D6-4945-9426-D8E447D7A15C}" srcOrd="2" destOrd="0" presId="urn:microsoft.com/office/officeart/2018/2/layout/IconLabelList"/>
    <dgm:cxn modelId="{0EAD9170-3AC9-404F-9A72-8E9B6DF39F03}" type="presParOf" srcId="{985ED0F7-07D6-4945-9426-D8E447D7A15C}" destId="{86D99340-5E4D-4DC8-8027-C5EC6BBEEE72}" srcOrd="0" destOrd="0" presId="urn:microsoft.com/office/officeart/2018/2/layout/IconLabelList"/>
    <dgm:cxn modelId="{84036AA9-BB12-9E4F-9442-D145E9281FF0}" type="presParOf" srcId="{985ED0F7-07D6-4945-9426-D8E447D7A15C}" destId="{094DA04E-54CC-4E21-A711-2DA1FFA6B8C7}" srcOrd="1" destOrd="0" presId="urn:microsoft.com/office/officeart/2018/2/layout/IconLabelList"/>
    <dgm:cxn modelId="{8337FA9C-0F6E-AF45-BF0C-244DCEB6254A}" type="presParOf" srcId="{985ED0F7-07D6-4945-9426-D8E447D7A15C}" destId="{B3911685-EFFD-4CF6-BFC1-1D46AB7FA162}" srcOrd="2" destOrd="0" presId="urn:microsoft.com/office/officeart/2018/2/layout/IconLabelList"/>
    <dgm:cxn modelId="{6D0C6CAB-E493-0E4F-8E23-E65131B0494C}" type="presParOf" srcId="{83D5A086-5F72-4141-9626-692A70DD7FAF}" destId="{4CF63280-42DA-4B58-8619-BE1576DC9213}" srcOrd="3" destOrd="0" presId="urn:microsoft.com/office/officeart/2018/2/layout/IconLabelList"/>
    <dgm:cxn modelId="{08C3CFF4-BFE6-DD40-BDD7-7AB7FD26F31C}" type="presParOf" srcId="{83D5A086-5F72-4141-9626-692A70DD7FAF}" destId="{C7A3B054-B809-4A09-84B2-4E885BB4E508}" srcOrd="4" destOrd="0" presId="urn:microsoft.com/office/officeart/2018/2/layout/IconLabelList"/>
    <dgm:cxn modelId="{8EF2722F-7A1F-D347-9EB7-7DB36677C080}" type="presParOf" srcId="{C7A3B054-B809-4A09-84B2-4E885BB4E508}" destId="{9DD97C40-D11F-4ACD-8AD9-27D010908D1A}" srcOrd="0" destOrd="0" presId="urn:microsoft.com/office/officeart/2018/2/layout/IconLabelList"/>
    <dgm:cxn modelId="{DA294227-E71A-1743-AACC-9D591EAA3125}" type="presParOf" srcId="{C7A3B054-B809-4A09-84B2-4E885BB4E508}" destId="{F1BA3DD8-7C51-4AD4-AD8D-0B87CFF4EC6B}" srcOrd="1" destOrd="0" presId="urn:microsoft.com/office/officeart/2018/2/layout/IconLabelList"/>
    <dgm:cxn modelId="{44540E6F-7C95-0F44-9B21-7190992ABC6E}" type="presParOf" srcId="{C7A3B054-B809-4A09-84B2-4E885BB4E508}" destId="{08719AB5-2683-4159-8FF0-97EC8A86E1E8}" srcOrd="2" destOrd="0" presId="urn:microsoft.com/office/officeart/2018/2/layout/IconLabelList"/>
    <dgm:cxn modelId="{E4B7B559-21E1-5E47-B455-FEA301B28F0A}" type="presParOf" srcId="{83D5A086-5F72-4141-9626-692A70DD7FAF}" destId="{FADC2788-377F-485D-8D39-CE06E3030283}" srcOrd="5" destOrd="0" presId="urn:microsoft.com/office/officeart/2018/2/layout/IconLabelList"/>
    <dgm:cxn modelId="{4DC19684-131A-044D-B9D1-0913E4A78C66}" type="presParOf" srcId="{83D5A086-5F72-4141-9626-692A70DD7FAF}" destId="{0EBC2A38-D00C-4F60-A75A-74752D263390}" srcOrd="6" destOrd="0" presId="urn:microsoft.com/office/officeart/2018/2/layout/IconLabelList"/>
    <dgm:cxn modelId="{D26128B5-7A0A-2544-83A8-CD0AF2CF612D}" type="presParOf" srcId="{0EBC2A38-D00C-4F60-A75A-74752D263390}" destId="{808FB240-D780-4C37-8AAC-719190E8EFB4}" srcOrd="0" destOrd="0" presId="urn:microsoft.com/office/officeart/2018/2/layout/IconLabelList"/>
    <dgm:cxn modelId="{447DC3F1-683B-C64E-A36B-930C40494AC9}" type="presParOf" srcId="{0EBC2A38-D00C-4F60-A75A-74752D263390}" destId="{7F30B327-32DB-4A63-B3F0-438581B78285}" srcOrd="1" destOrd="0" presId="urn:microsoft.com/office/officeart/2018/2/layout/IconLabelList"/>
    <dgm:cxn modelId="{67DBA84F-7B40-D345-B67F-0837D90CCBCC}" type="presParOf" srcId="{0EBC2A38-D00C-4F60-A75A-74752D263390}" destId="{0FB2A1C3-FF06-492E-9EC8-0F585277A7A7}" srcOrd="2" destOrd="0" presId="urn:microsoft.com/office/officeart/2018/2/layout/Icon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D4FD71-599F-4F60-991F-9CAA17B48FE2}" type="doc">
      <dgm:prSet loTypeId="urn:microsoft.com/office/officeart/2005/8/layout/vProcess5" loCatId="process" qsTypeId="urn:microsoft.com/office/officeart/2005/8/quickstyle/simple4" qsCatId="simple" csTypeId="urn:microsoft.com/office/officeart/2005/8/colors/colorful1" csCatId="colorful" phldr="1"/>
      <dgm:spPr/>
      <dgm:t>
        <a:bodyPr/>
        <a:lstStyle/>
        <a:p>
          <a:endParaRPr lang="en-US"/>
        </a:p>
      </dgm:t>
    </dgm:pt>
    <dgm:pt modelId="{999C3C4B-328A-4E0C-A9CE-68DBA12CBDD1}">
      <dgm:prSet custT="1"/>
      <dgm:spPr>
        <a:gradFill rotWithShape="0">
          <a:gsLst>
            <a:gs pos="0">
              <a:schemeClr val="accent4">
                <a:lumMod val="60000"/>
                <a:lumOff val="40000"/>
              </a:schemeClr>
            </a:gs>
            <a:gs pos="100000">
              <a:schemeClr val="accent2">
                <a:hueOff val="0"/>
                <a:satOff val="0"/>
                <a:lumOff val="0"/>
                <a:alphaOff val="0"/>
                <a:shade val="88000"/>
                <a:lumMod val="88000"/>
              </a:schemeClr>
            </a:gs>
          </a:gsLst>
        </a:gradFill>
      </dgm:spPr>
      <dgm:t>
        <a:bodyPr/>
        <a:lstStyle/>
        <a:p>
          <a:r>
            <a:rPr lang="en-US" sz="2600" dirty="0">
              <a:solidFill>
                <a:schemeClr val="bg1"/>
              </a:solidFill>
              <a:latin typeface=""/>
            </a:rPr>
            <a:t>Pre-supernova alert system (active since 2021 October)</a:t>
          </a:r>
        </a:p>
      </dgm:t>
    </dgm:pt>
    <dgm:pt modelId="{0D196905-7435-40F0-96E1-8A20B18751F2}" type="parTrans" cxnId="{FC050903-D1B7-42C6-BCA9-0163BB0E79EB}">
      <dgm:prSet/>
      <dgm:spPr/>
      <dgm:t>
        <a:bodyPr/>
        <a:lstStyle/>
        <a:p>
          <a:endParaRPr lang="en-US"/>
        </a:p>
      </dgm:t>
    </dgm:pt>
    <dgm:pt modelId="{BD460DB3-4F34-49FB-9F24-01E8EDF2280C}" type="sibTrans" cxnId="{FC050903-D1B7-42C6-BCA9-0163BB0E79EB}">
      <dgm:prSet/>
      <dgm:spPr/>
      <dgm:t>
        <a:bodyPr/>
        <a:lstStyle/>
        <a:p>
          <a:endParaRPr lang="en-US"/>
        </a:p>
      </dgm:t>
    </dgm:pt>
    <dgm:pt modelId="{66171A7F-9FBD-4CD5-8239-6251840A3EEE}">
      <dgm:prSet custT="1"/>
      <dgm:spPr/>
      <dgm:t>
        <a:bodyPr/>
        <a:lstStyle/>
        <a:p>
          <a:r>
            <a:rPr lang="en-US" sz="2800" dirty="0">
              <a:solidFill>
                <a:schemeClr val="bg1"/>
              </a:solidFill>
              <a:latin typeface=""/>
            </a:rPr>
            <a:t>Potential 1</a:t>
          </a:r>
          <a:r>
            <a:rPr lang="en-US" sz="2800" baseline="30000" dirty="0">
              <a:solidFill>
                <a:schemeClr val="bg1"/>
              </a:solidFill>
              <a:latin typeface=""/>
            </a:rPr>
            <a:t>st</a:t>
          </a:r>
          <a:r>
            <a:rPr lang="en-US" sz="2800" dirty="0">
              <a:solidFill>
                <a:schemeClr val="bg1"/>
              </a:solidFill>
              <a:latin typeface=""/>
            </a:rPr>
            <a:t> detection of pre-supernova neutrinos</a:t>
          </a:r>
        </a:p>
      </dgm:t>
    </dgm:pt>
    <dgm:pt modelId="{B357A89F-F96A-471A-B9CD-924E792B7A96}" type="parTrans" cxnId="{D81EDBFD-E9BF-4831-9225-D1F213B6538D}">
      <dgm:prSet/>
      <dgm:spPr/>
      <dgm:t>
        <a:bodyPr/>
        <a:lstStyle/>
        <a:p>
          <a:endParaRPr lang="en-US"/>
        </a:p>
      </dgm:t>
    </dgm:pt>
    <dgm:pt modelId="{3962D250-5BCC-40B7-BBAC-AB4AEC1648D3}" type="sibTrans" cxnId="{D81EDBFD-E9BF-4831-9225-D1F213B6538D}">
      <dgm:prSet/>
      <dgm:spPr/>
      <dgm:t>
        <a:bodyPr/>
        <a:lstStyle/>
        <a:p>
          <a:endParaRPr lang="en-US"/>
        </a:p>
      </dgm:t>
    </dgm:pt>
    <dgm:pt modelId="{550AE8CF-8CE6-4E9B-B263-12661D056F4B}">
      <dgm:prSet/>
      <dgm:spPr/>
      <dgm:t>
        <a:bodyPr/>
        <a:lstStyle/>
        <a:p>
          <a:r>
            <a:rPr lang="en-US" dirty="0">
              <a:solidFill>
                <a:schemeClr val="bg1"/>
              </a:solidFill>
              <a:latin typeface=""/>
            </a:rPr>
            <a:t>Solve the issue of neutrino mass hierarchy</a:t>
          </a:r>
        </a:p>
      </dgm:t>
    </dgm:pt>
    <dgm:pt modelId="{ADADBF42-2F70-4D28-BAF0-B7DFCB3B4F4A}" type="parTrans" cxnId="{E6F5A2A3-DDF0-49E2-BF41-C0261881FC0D}">
      <dgm:prSet/>
      <dgm:spPr/>
      <dgm:t>
        <a:bodyPr/>
        <a:lstStyle/>
        <a:p>
          <a:endParaRPr lang="en-US"/>
        </a:p>
      </dgm:t>
    </dgm:pt>
    <dgm:pt modelId="{5B48FB94-4EC6-4E31-9917-C8BB6A21F633}" type="sibTrans" cxnId="{E6F5A2A3-DDF0-49E2-BF41-C0261881FC0D}">
      <dgm:prSet/>
      <dgm:spPr/>
      <dgm:t>
        <a:bodyPr/>
        <a:lstStyle/>
        <a:p>
          <a:endParaRPr lang="en-US"/>
        </a:p>
      </dgm:t>
    </dgm:pt>
    <dgm:pt modelId="{AE457ECC-9352-BE40-99BD-4EDE5285B82B}" type="pres">
      <dgm:prSet presAssocID="{C8D4FD71-599F-4F60-991F-9CAA17B48FE2}" presName="outerComposite" presStyleCnt="0">
        <dgm:presLayoutVars>
          <dgm:chMax val="5"/>
          <dgm:dir/>
          <dgm:resizeHandles val="exact"/>
        </dgm:presLayoutVars>
      </dgm:prSet>
      <dgm:spPr/>
    </dgm:pt>
    <dgm:pt modelId="{83E4CCA4-C352-DC40-B5A2-0AF6E87C2071}" type="pres">
      <dgm:prSet presAssocID="{C8D4FD71-599F-4F60-991F-9CAA17B48FE2}" presName="dummyMaxCanvas" presStyleCnt="0">
        <dgm:presLayoutVars/>
      </dgm:prSet>
      <dgm:spPr/>
    </dgm:pt>
    <dgm:pt modelId="{9F6CB641-1AD6-7D43-8846-4F0304C9874A}" type="pres">
      <dgm:prSet presAssocID="{C8D4FD71-599F-4F60-991F-9CAA17B48FE2}" presName="ThreeNodes_1" presStyleLbl="node1" presStyleIdx="0" presStyleCnt="3" custScaleX="109545" custLinFactNeighborX="6165" custLinFactNeighborY="2108">
        <dgm:presLayoutVars>
          <dgm:bulletEnabled val="1"/>
        </dgm:presLayoutVars>
      </dgm:prSet>
      <dgm:spPr/>
    </dgm:pt>
    <dgm:pt modelId="{C36DEA80-DEBC-434F-B30F-350DCE2DF948}" type="pres">
      <dgm:prSet presAssocID="{C8D4FD71-599F-4F60-991F-9CAA17B48FE2}" presName="ThreeNodes_2" presStyleLbl="node1" presStyleIdx="1" presStyleCnt="3" custScaleX="107944" custLinFactNeighborX="5205" custLinFactNeighborY="-1054">
        <dgm:presLayoutVars>
          <dgm:bulletEnabled val="1"/>
        </dgm:presLayoutVars>
      </dgm:prSet>
      <dgm:spPr/>
    </dgm:pt>
    <dgm:pt modelId="{3B7B9774-CB9F-A746-ABE8-3A821C0282CF}" type="pres">
      <dgm:prSet presAssocID="{C8D4FD71-599F-4F60-991F-9CAA17B48FE2}" presName="ThreeNodes_3" presStyleLbl="node1" presStyleIdx="2" presStyleCnt="3" custScaleX="107281" custLinFactNeighborX="822" custLinFactNeighborY="1632">
        <dgm:presLayoutVars>
          <dgm:bulletEnabled val="1"/>
        </dgm:presLayoutVars>
      </dgm:prSet>
      <dgm:spPr/>
    </dgm:pt>
    <dgm:pt modelId="{98CFAB32-9949-A14B-BE04-6FE90C598CA6}" type="pres">
      <dgm:prSet presAssocID="{C8D4FD71-599F-4F60-991F-9CAA17B48FE2}" presName="ThreeConn_1-2" presStyleLbl="fgAccFollowNode1" presStyleIdx="0" presStyleCnt="2">
        <dgm:presLayoutVars>
          <dgm:bulletEnabled val="1"/>
        </dgm:presLayoutVars>
      </dgm:prSet>
      <dgm:spPr/>
    </dgm:pt>
    <dgm:pt modelId="{DBB9F1FD-ECFB-B648-8755-DE96F2C0DAD0}" type="pres">
      <dgm:prSet presAssocID="{C8D4FD71-599F-4F60-991F-9CAA17B48FE2}" presName="ThreeConn_2-3" presStyleLbl="fgAccFollowNode1" presStyleIdx="1" presStyleCnt="2">
        <dgm:presLayoutVars>
          <dgm:bulletEnabled val="1"/>
        </dgm:presLayoutVars>
      </dgm:prSet>
      <dgm:spPr/>
    </dgm:pt>
    <dgm:pt modelId="{AE0E901A-241E-FD46-9214-40A9C875FE09}" type="pres">
      <dgm:prSet presAssocID="{C8D4FD71-599F-4F60-991F-9CAA17B48FE2}" presName="ThreeNodes_1_text" presStyleLbl="node1" presStyleIdx="2" presStyleCnt="3">
        <dgm:presLayoutVars>
          <dgm:bulletEnabled val="1"/>
        </dgm:presLayoutVars>
      </dgm:prSet>
      <dgm:spPr/>
    </dgm:pt>
    <dgm:pt modelId="{98114DE0-66AB-4D47-82DD-23C46D7B5785}" type="pres">
      <dgm:prSet presAssocID="{C8D4FD71-599F-4F60-991F-9CAA17B48FE2}" presName="ThreeNodes_2_text" presStyleLbl="node1" presStyleIdx="2" presStyleCnt="3">
        <dgm:presLayoutVars>
          <dgm:bulletEnabled val="1"/>
        </dgm:presLayoutVars>
      </dgm:prSet>
      <dgm:spPr/>
    </dgm:pt>
    <dgm:pt modelId="{581F17F0-8FE4-114A-83F7-32887E2A3829}" type="pres">
      <dgm:prSet presAssocID="{C8D4FD71-599F-4F60-991F-9CAA17B48FE2}" presName="ThreeNodes_3_text" presStyleLbl="node1" presStyleIdx="2" presStyleCnt="3">
        <dgm:presLayoutVars>
          <dgm:bulletEnabled val="1"/>
        </dgm:presLayoutVars>
      </dgm:prSet>
      <dgm:spPr/>
    </dgm:pt>
  </dgm:ptLst>
  <dgm:cxnLst>
    <dgm:cxn modelId="{105B7200-CBEC-2944-BD0C-8D36C97D4701}" type="presOf" srcId="{66171A7F-9FBD-4CD5-8239-6251840A3EEE}" destId="{C36DEA80-DEBC-434F-B30F-350DCE2DF948}" srcOrd="0" destOrd="0" presId="urn:microsoft.com/office/officeart/2005/8/layout/vProcess5"/>
    <dgm:cxn modelId="{FC050903-D1B7-42C6-BCA9-0163BB0E79EB}" srcId="{C8D4FD71-599F-4F60-991F-9CAA17B48FE2}" destId="{999C3C4B-328A-4E0C-A9CE-68DBA12CBDD1}" srcOrd="0" destOrd="0" parTransId="{0D196905-7435-40F0-96E1-8A20B18751F2}" sibTransId="{BD460DB3-4F34-49FB-9F24-01E8EDF2280C}"/>
    <dgm:cxn modelId="{E6CF522B-84ED-5A40-84CA-E14B3036253A}" type="presOf" srcId="{999C3C4B-328A-4E0C-A9CE-68DBA12CBDD1}" destId="{AE0E901A-241E-FD46-9214-40A9C875FE09}" srcOrd="1" destOrd="0" presId="urn:microsoft.com/office/officeart/2005/8/layout/vProcess5"/>
    <dgm:cxn modelId="{9D32F033-95C0-BE48-A089-B62F1B3C3FA8}" type="presOf" srcId="{C8D4FD71-599F-4F60-991F-9CAA17B48FE2}" destId="{AE457ECC-9352-BE40-99BD-4EDE5285B82B}" srcOrd="0" destOrd="0" presId="urn:microsoft.com/office/officeart/2005/8/layout/vProcess5"/>
    <dgm:cxn modelId="{1B099644-AF3E-4A4B-A37C-2EC3AF741248}" type="presOf" srcId="{3962D250-5BCC-40B7-BBAC-AB4AEC1648D3}" destId="{DBB9F1FD-ECFB-B648-8755-DE96F2C0DAD0}" srcOrd="0" destOrd="0" presId="urn:microsoft.com/office/officeart/2005/8/layout/vProcess5"/>
    <dgm:cxn modelId="{FACF4A4A-BFE8-1A48-8246-E864219DB646}" type="presOf" srcId="{999C3C4B-328A-4E0C-A9CE-68DBA12CBDD1}" destId="{9F6CB641-1AD6-7D43-8846-4F0304C9874A}" srcOrd="0" destOrd="0" presId="urn:microsoft.com/office/officeart/2005/8/layout/vProcess5"/>
    <dgm:cxn modelId="{0E3A0265-B93D-F94D-B773-8EA9CCE72166}" type="presOf" srcId="{66171A7F-9FBD-4CD5-8239-6251840A3EEE}" destId="{98114DE0-66AB-4D47-82DD-23C46D7B5785}" srcOrd="1" destOrd="0" presId="urn:microsoft.com/office/officeart/2005/8/layout/vProcess5"/>
    <dgm:cxn modelId="{06600A8D-C1A4-2E43-B260-413909F1E5D1}" type="presOf" srcId="{550AE8CF-8CE6-4E9B-B263-12661D056F4B}" destId="{581F17F0-8FE4-114A-83F7-32887E2A3829}" srcOrd="1" destOrd="0" presId="urn:microsoft.com/office/officeart/2005/8/layout/vProcess5"/>
    <dgm:cxn modelId="{B2EF3894-B441-DA4C-B33F-CB5272E2B7AF}" type="presOf" srcId="{BD460DB3-4F34-49FB-9F24-01E8EDF2280C}" destId="{98CFAB32-9949-A14B-BE04-6FE90C598CA6}" srcOrd="0" destOrd="0" presId="urn:microsoft.com/office/officeart/2005/8/layout/vProcess5"/>
    <dgm:cxn modelId="{48657194-25D3-F04D-9065-F40D7AD11BB7}" type="presOf" srcId="{550AE8CF-8CE6-4E9B-B263-12661D056F4B}" destId="{3B7B9774-CB9F-A746-ABE8-3A821C0282CF}" srcOrd="0" destOrd="0" presId="urn:microsoft.com/office/officeart/2005/8/layout/vProcess5"/>
    <dgm:cxn modelId="{E6F5A2A3-DDF0-49E2-BF41-C0261881FC0D}" srcId="{C8D4FD71-599F-4F60-991F-9CAA17B48FE2}" destId="{550AE8CF-8CE6-4E9B-B263-12661D056F4B}" srcOrd="2" destOrd="0" parTransId="{ADADBF42-2F70-4D28-BAF0-B7DFCB3B4F4A}" sibTransId="{5B48FB94-4EC6-4E31-9917-C8BB6A21F633}"/>
    <dgm:cxn modelId="{D81EDBFD-E9BF-4831-9225-D1F213B6538D}" srcId="{C8D4FD71-599F-4F60-991F-9CAA17B48FE2}" destId="{66171A7F-9FBD-4CD5-8239-6251840A3EEE}" srcOrd="1" destOrd="0" parTransId="{B357A89F-F96A-471A-B9CD-924E792B7A96}" sibTransId="{3962D250-5BCC-40B7-BBAC-AB4AEC1648D3}"/>
    <dgm:cxn modelId="{66ACF983-11B7-F849-B30B-1FAF958167F9}" type="presParOf" srcId="{AE457ECC-9352-BE40-99BD-4EDE5285B82B}" destId="{83E4CCA4-C352-DC40-B5A2-0AF6E87C2071}" srcOrd="0" destOrd="0" presId="urn:microsoft.com/office/officeart/2005/8/layout/vProcess5"/>
    <dgm:cxn modelId="{AD7C9A77-3F86-B549-9068-73BE3940C626}" type="presParOf" srcId="{AE457ECC-9352-BE40-99BD-4EDE5285B82B}" destId="{9F6CB641-1AD6-7D43-8846-4F0304C9874A}" srcOrd="1" destOrd="0" presId="urn:microsoft.com/office/officeart/2005/8/layout/vProcess5"/>
    <dgm:cxn modelId="{5F0C804A-8F15-FD49-9705-740BF8F453B8}" type="presParOf" srcId="{AE457ECC-9352-BE40-99BD-4EDE5285B82B}" destId="{C36DEA80-DEBC-434F-B30F-350DCE2DF948}" srcOrd="2" destOrd="0" presId="urn:microsoft.com/office/officeart/2005/8/layout/vProcess5"/>
    <dgm:cxn modelId="{D4728F98-0351-234F-907B-F5DA1757E4D6}" type="presParOf" srcId="{AE457ECC-9352-BE40-99BD-4EDE5285B82B}" destId="{3B7B9774-CB9F-A746-ABE8-3A821C0282CF}" srcOrd="3" destOrd="0" presId="urn:microsoft.com/office/officeart/2005/8/layout/vProcess5"/>
    <dgm:cxn modelId="{C53F1031-F414-7A44-A378-02647E485B4E}" type="presParOf" srcId="{AE457ECC-9352-BE40-99BD-4EDE5285B82B}" destId="{98CFAB32-9949-A14B-BE04-6FE90C598CA6}" srcOrd="4" destOrd="0" presId="urn:microsoft.com/office/officeart/2005/8/layout/vProcess5"/>
    <dgm:cxn modelId="{6C15E987-A820-3A40-9A3C-70BF930ED57C}" type="presParOf" srcId="{AE457ECC-9352-BE40-99BD-4EDE5285B82B}" destId="{DBB9F1FD-ECFB-B648-8755-DE96F2C0DAD0}" srcOrd="5" destOrd="0" presId="urn:microsoft.com/office/officeart/2005/8/layout/vProcess5"/>
    <dgm:cxn modelId="{F116435C-603A-E943-B6B2-CAFFBA12FDA0}" type="presParOf" srcId="{AE457ECC-9352-BE40-99BD-4EDE5285B82B}" destId="{AE0E901A-241E-FD46-9214-40A9C875FE09}" srcOrd="6" destOrd="0" presId="urn:microsoft.com/office/officeart/2005/8/layout/vProcess5"/>
    <dgm:cxn modelId="{ACA468D9-5E0A-B248-9565-BEAFDF1F1C19}" type="presParOf" srcId="{AE457ECC-9352-BE40-99BD-4EDE5285B82B}" destId="{98114DE0-66AB-4D47-82DD-23C46D7B5785}" srcOrd="7" destOrd="0" presId="urn:microsoft.com/office/officeart/2005/8/layout/vProcess5"/>
    <dgm:cxn modelId="{368AB2DF-989A-2542-8A5B-41246151BB80}" type="presParOf" srcId="{AE457ECC-9352-BE40-99BD-4EDE5285B82B}" destId="{581F17F0-8FE4-114A-83F7-32887E2A3829}"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91574-4AD4-4559-A3C1-8988A6A614B8}">
      <dsp:nvSpPr>
        <dsp:cNvPr id="0" name=""/>
        <dsp:cNvSpPr/>
      </dsp:nvSpPr>
      <dsp:spPr>
        <a:xfrm>
          <a:off x="631853" y="212458"/>
          <a:ext cx="640722" cy="640722"/>
        </a:xfrm>
        <a:prstGeom prst="rect">
          <a:avLst/>
        </a:prstGeom>
        <a:blipFill dpi="0"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rnd" cmpd="sng" algn="ctr">
          <a:noFill/>
          <a:prstDash val="solid"/>
        </a:ln>
        <a:effectLst>
          <a:glow rad="127000">
            <a:schemeClr val="accent6">
              <a:lumMod val="75000"/>
            </a:schemeClr>
          </a:glow>
        </a:effectLst>
      </dsp:spPr>
      <dsp:style>
        <a:lnRef idx="2">
          <a:scrgbClr r="0" g="0" b="0"/>
        </a:lnRef>
        <a:fillRef idx="1">
          <a:scrgbClr r="0" g="0" b="0"/>
        </a:fillRef>
        <a:effectRef idx="0">
          <a:scrgbClr r="0" g="0" b="0"/>
        </a:effectRef>
        <a:fontRef idx="minor">
          <a:schemeClr val="lt1"/>
        </a:fontRef>
      </dsp:style>
    </dsp:sp>
    <dsp:sp modelId="{1B23D1EE-CD1E-4F20-A373-BD825D05E62F}">
      <dsp:nvSpPr>
        <dsp:cNvPr id="0" name=""/>
        <dsp:cNvSpPr/>
      </dsp:nvSpPr>
      <dsp:spPr>
        <a:xfrm>
          <a:off x="240300" y="1071457"/>
          <a:ext cx="1423828" cy="569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solidFill>
                <a:schemeClr val="bg1"/>
              </a:solidFill>
              <a:latin typeface=""/>
            </a:rPr>
            <a:t>Very massive stars</a:t>
          </a:r>
        </a:p>
      </dsp:txBody>
      <dsp:txXfrm>
        <a:off x="240300" y="1071457"/>
        <a:ext cx="1423828" cy="569531"/>
      </dsp:txXfrm>
    </dsp:sp>
    <dsp:sp modelId="{86D99340-5E4D-4DC8-8027-C5EC6BBEEE72}">
      <dsp:nvSpPr>
        <dsp:cNvPr id="0" name=""/>
        <dsp:cNvSpPr/>
      </dsp:nvSpPr>
      <dsp:spPr>
        <a:xfrm>
          <a:off x="2304851" y="212458"/>
          <a:ext cx="640722" cy="64072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a:glow rad="127000">
            <a:schemeClr val="accent6">
              <a:lumMod val="75000"/>
            </a:schemeClr>
          </a:glow>
        </a:effectLst>
      </dsp:spPr>
      <dsp:style>
        <a:lnRef idx="2">
          <a:scrgbClr r="0" g="0" b="0"/>
        </a:lnRef>
        <a:fillRef idx="1">
          <a:scrgbClr r="0" g="0" b="0"/>
        </a:fillRef>
        <a:effectRef idx="0">
          <a:scrgbClr r="0" g="0" b="0"/>
        </a:effectRef>
        <a:fontRef idx="minor">
          <a:schemeClr val="lt1"/>
        </a:fontRef>
      </dsp:style>
    </dsp:sp>
    <dsp:sp modelId="{B3911685-EFFD-4CF6-BFC1-1D46AB7FA162}">
      <dsp:nvSpPr>
        <dsp:cNvPr id="0" name=""/>
        <dsp:cNvSpPr/>
      </dsp:nvSpPr>
      <dsp:spPr>
        <a:xfrm>
          <a:off x="1913298" y="1071457"/>
          <a:ext cx="1423828" cy="569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solidFill>
                <a:schemeClr val="bg1"/>
              </a:solidFill>
              <a:latin typeface=""/>
            </a:rPr>
            <a:t>Close to core-collapse</a:t>
          </a:r>
        </a:p>
      </dsp:txBody>
      <dsp:txXfrm>
        <a:off x="1913298" y="1071457"/>
        <a:ext cx="1423828" cy="569531"/>
      </dsp:txXfrm>
    </dsp:sp>
    <dsp:sp modelId="{9DD97C40-D11F-4ACD-8AD9-27D010908D1A}">
      <dsp:nvSpPr>
        <dsp:cNvPr id="0" name=""/>
        <dsp:cNvSpPr/>
      </dsp:nvSpPr>
      <dsp:spPr>
        <a:xfrm>
          <a:off x="3977849" y="212458"/>
          <a:ext cx="640722" cy="64072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a:glow rad="127000">
            <a:schemeClr val="accent6">
              <a:lumMod val="75000"/>
            </a:schemeClr>
          </a:glow>
        </a:effectLst>
      </dsp:spPr>
      <dsp:style>
        <a:lnRef idx="2">
          <a:scrgbClr r="0" g="0" b="0"/>
        </a:lnRef>
        <a:fillRef idx="1">
          <a:scrgbClr r="0" g="0" b="0"/>
        </a:fillRef>
        <a:effectRef idx="0">
          <a:scrgbClr r="0" g="0" b="0"/>
        </a:effectRef>
        <a:fontRef idx="minor">
          <a:schemeClr val="lt1"/>
        </a:fontRef>
      </dsp:style>
    </dsp:sp>
    <dsp:sp modelId="{08719AB5-2683-4159-8FF0-97EC8A86E1E8}">
      <dsp:nvSpPr>
        <dsp:cNvPr id="0" name=""/>
        <dsp:cNvSpPr/>
      </dsp:nvSpPr>
      <dsp:spPr>
        <a:xfrm>
          <a:off x="3586296" y="1071457"/>
          <a:ext cx="1423828" cy="569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solidFill>
                <a:schemeClr val="bg1"/>
              </a:solidFill>
              <a:latin typeface=""/>
            </a:rPr>
            <a:t>Nuclear fusion of heavy nuclei</a:t>
          </a:r>
        </a:p>
      </dsp:txBody>
      <dsp:txXfrm>
        <a:off x="3586296" y="1071457"/>
        <a:ext cx="1423828" cy="569531"/>
      </dsp:txXfrm>
    </dsp:sp>
    <dsp:sp modelId="{808FB240-D780-4C37-8AAC-719190E8EFB4}">
      <dsp:nvSpPr>
        <dsp:cNvPr id="0" name=""/>
        <dsp:cNvSpPr/>
      </dsp:nvSpPr>
      <dsp:spPr>
        <a:xfrm>
          <a:off x="2304851" y="1996946"/>
          <a:ext cx="640722" cy="64072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noFill/>
          <a:prstDash val="solid"/>
        </a:ln>
        <a:effectLst>
          <a:glow rad="127000">
            <a:schemeClr val="accent6">
              <a:lumMod val="75000"/>
            </a:schemeClr>
          </a:glow>
        </a:effectLst>
      </dsp:spPr>
      <dsp:style>
        <a:lnRef idx="2">
          <a:scrgbClr r="0" g="0" b="0"/>
        </a:lnRef>
        <a:fillRef idx="1">
          <a:scrgbClr r="0" g="0" b="0"/>
        </a:fillRef>
        <a:effectRef idx="0">
          <a:scrgbClr r="0" g="0" b="0"/>
        </a:effectRef>
        <a:fontRef idx="minor">
          <a:schemeClr val="lt1"/>
        </a:fontRef>
      </dsp:style>
    </dsp:sp>
    <dsp:sp modelId="{0FB2A1C3-FF06-492E-9EC8-0F585277A7A7}">
      <dsp:nvSpPr>
        <dsp:cNvPr id="0" name=""/>
        <dsp:cNvSpPr/>
      </dsp:nvSpPr>
      <dsp:spPr>
        <a:xfrm>
          <a:off x="1700400" y="2855944"/>
          <a:ext cx="1849623" cy="569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b="0" u="none" kern="1200" dirty="0">
              <a:solidFill>
                <a:schemeClr val="bg1"/>
              </a:solidFill>
              <a:latin typeface=""/>
            </a:rPr>
            <a:t>Cooling mechanism</a:t>
          </a:r>
          <a:r>
            <a:rPr lang="en-US" sz="1600" u="none" kern="1200" dirty="0">
              <a:solidFill>
                <a:schemeClr val="bg1"/>
              </a:solidFill>
              <a:latin typeface=""/>
            </a:rPr>
            <a:t>: </a:t>
          </a:r>
          <a:r>
            <a:rPr lang="en-US" sz="1600" u="sng" kern="1200" dirty="0">
              <a:solidFill>
                <a:schemeClr val="bg1"/>
              </a:solidFill>
              <a:latin typeface=""/>
            </a:rPr>
            <a:t>neutrino emission</a:t>
          </a:r>
          <a:endParaRPr lang="en-US" sz="1600" kern="1200" dirty="0">
            <a:solidFill>
              <a:schemeClr val="bg1"/>
            </a:solidFill>
            <a:latin typeface=""/>
          </a:endParaRPr>
        </a:p>
      </dsp:txBody>
      <dsp:txXfrm>
        <a:off x="1700400" y="2855944"/>
        <a:ext cx="1849623" cy="5695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CB641-1AD6-7D43-8846-4F0304C9874A}">
      <dsp:nvSpPr>
        <dsp:cNvPr id="0" name=""/>
        <dsp:cNvSpPr/>
      </dsp:nvSpPr>
      <dsp:spPr>
        <a:xfrm>
          <a:off x="108959" y="30482"/>
          <a:ext cx="6094447" cy="1446054"/>
        </a:xfrm>
        <a:prstGeom prst="roundRect">
          <a:avLst>
            <a:gd name="adj" fmla="val 10000"/>
          </a:avLst>
        </a:prstGeom>
        <a:gradFill rotWithShape="0">
          <a:gsLst>
            <a:gs pos="0">
              <a:schemeClr val="accent4">
                <a:lumMod val="60000"/>
                <a:lumOff val="40000"/>
              </a:schemeClr>
            </a:gs>
            <a:gs pos="100000">
              <a:schemeClr val="accent2">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solidFill>
                <a:schemeClr val="bg1"/>
              </a:solidFill>
              <a:latin typeface=""/>
            </a:rPr>
            <a:t>Pre-supernova alert system (active since 2021 October)</a:t>
          </a:r>
        </a:p>
      </dsp:txBody>
      <dsp:txXfrm>
        <a:off x="151312" y="72835"/>
        <a:ext cx="4393187" cy="1361348"/>
      </dsp:txXfrm>
    </dsp:sp>
    <dsp:sp modelId="{C36DEA80-DEBC-434F-B30F-350DCE2DF948}">
      <dsp:nvSpPr>
        <dsp:cNvPr id="0" name=""/>
        <dsp:cNvSpPr/>
      </dsp:nvSpPr>
      <dsp:spPr>
        <a:xfrm>
          <a:off x="539821" y="1671822"/>
          <a:ext cx="6005377" cy="1446054"/>
        </a:xfrm>
        <a:prstGeom prst="roundRect">
          <a:avLst>
            <a:gd name="adj" fmla="val 10000"/>
          </a:avLst>
        </a:prstGeom>
        <a:gradFill rotWithShape="0">
          <a:gsLst>
            <a:gs pos="0">
              <a:schemeClr val="accent3">
                <a:hueOff val="0"/>
                <a:satOff val="0"/>
                <a:lumOff val="0"/>
                <a:alphaOff val="0"/>
                <a:tint val="98000"/>
                <a:lumMod val="100000"/>
              </a:schemeClr>
            </a:gs>
            <a:gs pos="100000">
              <a:schemeClr val="accent3">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bg1"/>
              </a:solidFill>
              <a:latin typeface=""/>
            </a:rPr>
            <a:t>Potential 1</a:t>
          </a:r>
          <a:r>
            <a:rPr lang="en-US" sz="2800" kern="1200" baseline="30000" dirty="0">
              <a:solidFill>
                <a:schemeClr val="bg1"/>
              </a:solidFill>
              <a:latin typeface=""/>
            </a:rPr>
            <a:t>st</a:t>
          </a:r>
          <a:r>
            <a:rPr lang="en-US" sz="2800" kern="1200" dirty="0">
              <a:solidFill>
                <a:schemeClr val="bg1"/>
              </a:solidFill>
              <a:latin typeface=""/>
            </a:rPr>
            <a:t> detection of pre-supernova neutrinos</a:t>
          </a:r>
        </a:p>
      </dsp:txBody>
      <dsp:txXfrm>
        <a:off x="582174" y="1714175"/>
        <a:ext cx="4376180" cy="1361348"/>
      </dsp:txXfrm>
    </dsp:sp>
    <dsp:sp modelId="{3B7B9774-CB9F-A746-ABE8-3A821C0282CF}">
      <dsp:nvSpPr>
        <dsp:cNvPr id="0" name=""/>
        <dsp:cNvSpPr/>
      </dsp:nvSpPr>
      <dsp:spPr>
        <a:xfrm>
          <a:off x="810732" y="3374127"/>
          <a:ext cx="5968491" cy="1446054"/>
        </a:xfrm>
        <a:prstGeom prst="roundRect">
          <a:avLst>
            <a:gd name="adj" fmla="val 10000"/>
          </a:avLst>
        </a:prstGeom>
        <a:gradFill rotWithShape="0">
          <a:gsLst>
            <a:gs pos="0">
              <a:schemeClr val="accent4">
                <a:hueOff val="0"/>
                <a:satOff val="0"/>
                <a:lumOff val="0"/>
                <a:alphaOff val="0"/>
                <a:tint val="98000"/>
                <a:lumMod val="100000"/>
              </a:schemeClr>
            </a:gs>
            <a:gs pos="100000">
              <a:schemeClr val="accent4">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dirty="0">
              <a:solidFill>
                <a:schemeClr val="bg1"/>
              </a:solidFill>
              <a:latin typeface=""/>
            </a:rPr>
            <a:t>Solve the issue of neutrino mass hierarchy</a:t>
          </a:r>
        </a:p>
      </dsp:txBody>
      <dsp:txXfrm>
        <a:off x="853085" y="3416480"/>
        <a:ext cx="4348781" cy="1361348"/>
      </dsp:txXfrm>
    </dsp:sp>
    <dsp:sp modelId="{98CFAB32-9949-A14B-BE04-6FE90C598CA6}">
      <dsp:nvSpPr>
        <dsp:cNvPr id="0" name=""/>
        <dsp:cNvSpPr/>
      </dsp:nvSpPr>
      <dsp:spPr>
        <a:xfrm>
          <a:off x="4654972" y="1096591"/>
          <a:ext cx="939935" cy="939935"/>
        </a:xfrm>
        <a:prstGeom prst="downArrow">
          <a:avLst>
            <a:gd name="adj1" fmla="val 55000"/>
            <a:gd name="adj2" fmla="val 45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4866457" y="1096591"/>
        <a:ext cx="516965" cy="707301"/>
      </dsp:txXfrm>
    </dsp:sp>
    <dsp:sp modelId="{DBB9F1FD-ECFB-B648-8755-DE96F2C0DAD0}">
      <dsp:nvSpPr>
        <dsp:cNvPr id="0" name=""/>
        <dsp:cNvSpPr/>
      </dsp:nvSpPr>
      <dsp:spPr>
        <a:xfrm>
          <a:off x="5145862" y="2774014"/>
          <a:ext cx="939935" cy="939935"/>
        </a:xfrm>
        <a:prstGeom prst="downArrow">
          <a:avLst>
            <a:gd name="adj1" fmla="val 55000"/>
            <a:gd name="adj2" fmla="val 45000"/>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5357347" y="2774014"/>
        <a:ext cx="516965" cy="707301"/>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4F1A86-F904-8644-9AF8-78256DD93091}" type="datetimeFigureOut">
              <a:rPr lang="en-US" smtClean="0"/>
              <a:t>3/11/25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410F52-4E23-0148-988D-74EE67B0FD8B}" type="slidenum">
              <a:rPr lang="en-US" smtClean="0"/>
              <a:t>‹#›</a:t>
            </a:fld>
            <a:endParaRPr lang="en-US"/>
          </a:p>
        </p:txBody>
      </p:sp>
    </p:spTree>
    <p:extLst>
      <p:ext uri="{BB962C8B-B14F-4D97-AF65-F5344CB8AC3E}">
        <p14:creationId xmlns:p14="http://schemas.microsoft.com/office/powerpoint/2010/main" val="847505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 my name is Titanilla Braun and </a:t>
            </a:r>
          </a:p>
          <a:p>
            <a:r>
              <a:rPr lang="en-US" dirty="0"/>
              <a:t>this short talk is about how we can predict the death of stars.</a:t>
            </a:r>
          </a:p>
          <a:p>
            <a:r>
              <a:rPr lang="en-US" dirty="0"/>
              <a:t>Or more clearly,</a:t>
            </a:r>
          </a:p>
          <a:p>
            <a:r>
              <a:rPr lang="en-US" dirty="0"/>
              <a:t>I will be talking about a paper from 2022, </a:t>
            </a:r>
          </a:p>
          <a:p>
            <a:r>
              <a:rPr lang="en-US" dirty="0"/>
              <a:t>that describes a pre-supernova  alert system for the Super-</a:t>
            </a:r>
            <a:r>
              <a:rPr lang="en-US" dirty="0" err="1"/>
              <a:t>Kamiokande</a:t>
            </a:r>
            <a:r>
              <a:rPr lang="en-US" dirty="0"/>
              <a:t> experiment.</a:t>
            </a:r>
          </a:p>
        </p:txBody>
      </p:sp>
      <p:sp>
        <p:nvSpPr>
          <p:cNvPr id="4" name="Slide Number Placeholder 3"/>
          <p:cNvSpPr>
            <a:spLocks noGrp="1"/>
          </p:cNvSpPr>
          <p:nvPr>
            <p:ph type="sldNum" sz="quarter" idx="5"/>
          </p:nvPr>
        </p:nvSpPr>
        <p:spPr/>
        <p:txBody>
          <a:bodyPr/>
          <a:lstStyle/>
          <a:p>
            <a:fld id="{83410F52-4E23-0148-988D-74EE67B0FD8B}" type="slidenum">
              <a:rPr lang="en-US" smtClean="0"/>
              <a:t>0</a:t>
            </a:fld>
            <a:endParaRPr lang="en-US"/>
          </a:p>
        </p:txBody>
      </p:sp>
    </p:spTree>
    <p:extLst>
      <p:ext uri="{BB962C8B-B14F-4D97-AF65-F5344CB8AC3E}">
        <p14:creationId xmlns:p14="http://schemas.microsoft.com/office/powerpoint/2010/main" val="1739992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you can see the results for the first gadolinium phase, </a:t>
            </a:r>
          </a:p>
          <a:p>
            <a:r>
              <a:rPr lang="en-US" dirty="0"/>
              <a:t>where the gadolinium content is 0.01% inside the detector.</a:t>
            </a:r>
          </a:p>
          <a:p>
            <a:endParaRPr lang="en-US" dirty="0"/>
          </a:p>
          <a:p>
            <a:r>
              <a:rPr lang="en-US" dirty="0"/>
              <a:t>On the left plot, the number of events (so the flux) is shown </a:t>
            </a:r>
          </a:p>
          <a:p>
            <a:r>
              <a:rPr lang="en-US" dirty="0"/>
              <a:t>integrated over 8hrs before the collapse</a:t>
            </a:r>
          </a:p>
          <a:p>
            <a:r>
              <a:rPr lang="en-US" dirty="0"/>
              <a:t>And </a:t>
            </a:r>
            <a:r>
              <a:rPr lang="en-US" dirty="0" err="1"/>
              <a:t>wrt</a:t>
            </a:r>
            <a:r>
              <a:rPr lang="en-US" dirty="0"/>
              <a:t>. the distance to the star</a:t>
            </a:r>
          </a:p>
          <a:p>
            <a:r>
              <a:rPr lang="en-US" dirty="0">
                <a:sym typeface="Wingdings" pitchFamily="2" charset="2"/>
              </a:rPr>
              <a:t>This shows that the </a:t>
            </a:r>
            <a:r>
              <a:rPr lang="en-US" u="sng" dirty="0">
                <a:sym typeface="Wingdings" pitchFamily="2" charset="2"/>
              </a:rPr>
              <a:t>neutrino detection radius </a:t>
            </a:r>
            <a:r>
              <a:rPr lang="en-US" dirty="0">
                <a:sym typeface="Wingdings" pitchFamily="2" charset="2"/>
              </a:rPr>
              <a:t>can reach a distance of about </a:t>
            </a:r>
            <a:r>
              <a:rPr lang="en-US" u="sng" dirty="0">
                <a:sym typeface="Wingdings" pitchFamily="2" charset="2"/>
              </a:rPr>
              <a:t>600 pcs</a:t>
            </a:r>
          </a:p>
          <a:p>
            <a:r>
              <a:rPr lang="en-US" u="none" dirty="0">
                <a:sym typeface="Wingdings" pitchFamily="2" charset="2"/>
              </a:rPr>
              <a:t> (CLICK!!)</a:t>
            </a:r>
          </a:p>
          <a:p>
            <a:endParaRPr lang="en-US" dirty="0">
              <a:sym typeface="Wingdings" pitchFamily="2" charset="2"/>
            </a:endParaRPr>
          </a:p>
          <a:p>
            <a:r>
              <a:rPr lang="en-US" dirty="0">
                <a:sym typeface="Wingdings" pitchFamily="2" charset="2"/>
              </a:rPr>
              <a:t>On the right plot you can see the possible </a:t>
            </a:r>
            <a:r>
              <a:rPr lang="en-US" u="sng" dirty="0">
                <a:sym typeface="Wingdings" pitchFamily="2" charset="2"/>
              </a:rPr>
              <a:t>warning hours </a:t>
            </a:r>
          </a:p>
          <a:p>
            <a:r>
              <a:rPr lang="en-US" dirty="0" err="1">
                <a:sym typeface="Wingdings" pitchFamily="2" charset="2"/>
              </a:rPr>
              <a:t>wrt</a:t>
            </a:r>
            <a:r>
              <a:rPr lang="en-US" dirty="0">
                <a:sym typeface="Wingdings" pitchFamily="2" charset="2"/>
              </a:rPr>
              <a:t>. the distance to the star.</a:t>
            </a:r>
          </a:p>
          <a:p>
            <a:r>
              <a:rPr lang="en-US" dirty="0">
                <a:sym typeface="Wingdings" pitchFamily="2" charset="2"/>
              </a:rPr>
              <a:t>In the optimistic scenario this can reach about </a:t>
            </a:r>
            <a:r>
              <a:rPr lang="en-US" u="sng" dirty="0">
                <a:sym typeface="Wingdings" pitchFamily="2" charset="2"/>
              </a:rPr>
              <a:t>9 </a:t>
            </a:r>
            <a:r>
              <a:rPr lang="en-US" u="sng" dirty="0" err="1">
                <a:sym typeface="Wingdings" pitchFamily="2" charset="2"/>
              </a:rPr>
              <a:t>hrs</a:t>
            </a:r>
            <a:r>
              <a:rPr lang="en-US" u="sng" dirty="0">
                <a:sym typeface="Wingdings" pitchFamily="2" charset="2"/>
              </a:rPr>
              <a:t> for Betelgeuse </a:t>
            </a:r>
            <a:r>
              <a:rPr lang="en-US" u="none" dirty="0">
                <a:sym typeface="Wingdings" pitchFamily="2" charset="2"/>
              </a:rPr>
              <a:t> (CLICK!!)</a:t>
            </a:r>
          </a:p>
          <a:p>
            <a:endParaRPr lang="en-US" u="sng" dirty="0">
              <a:sym typeface="Wingdings" pitchFamily="2" charset="2"/>
            </a:endParaRPr>
          </a:p>
          <a:p>
            <a:r>
              <a:rPr lang="en-US" u="none" dirty="0">
                <a:sym typeface="Wingdings" pitchFamily="2" charset="2"/>
              </a:rPr>
              <a:t>The 1</a:t>
            </a:r>
            <a:r>
              <a:rPr lang="en-US" u="none" baseline="30000" dirty="0">
                <a:sym typeface="Wingdings" pitchFamily="2" charset="2"/>
              </a:rPr>
              <a:t>st</a:t>
            </a:r>
            <a:r>
              <a:rPr lang="en-US" u="none" dirty="0">
                <a:sym typeface="Wingdings" pitchFamily="2" charset="2"/>
              </a:rPr>
              <a:t> phase started in 2020, </a:t>
            </a:r>
          </a:p>
          <a:p>
            <a:r>
              <a:rPr lang="en-US" u="none" dirty="0">
                <a:sym typeface="Wingdings" pitchFamily="2" charset="2"/>
              </a:rPr>
              <a:t>in the current phase the gadolinium content is 0.03%</a:t>
            </a:r>
          </a:p>
          <a:p>
            <a:r>
              <a:rPr lang="en-US" u="none" dirty="0">
                <a:sym typeface="Wingdings" pitchFamily="2" charset="2"/>
              </a:rPr>
              <a:t>And in the final phase, the content will be 0.1%</a:t>
            </a:r>
          </a:p>
        </p:txBody>
      </p:sp>
      <p:sp>
        <p:nvSpPr>
          <p:cNvPr id="4" name="Slide Number Placeholder 3"/>
          <p:cNvSpPr>
            <a:spLocks noGrp="1"/>
          </p:cNvSpPr>
          <p:nvPr>
            <p:ph type="sldNum" sz="quarter" idx="5"/>
          </p:nvPr>
        </p:nvSpPr>
        <p:spPr/>
        <p:txBody>
          <a:bodyPr/>
          <a:lstStyle/>
          <a:p>
            <a:fld id="{83410F52-4E23-0148-988D-74EE67B0FD8B}" type="slidenum">
              <a:rPr lang="en-US" smtClean="0"/>
              <a:t>9</a:t>
            </a:fld>
            <a:endParaRPr lang="en-US"/>
          </a:p>
        </p:txBody>
      </p:sp>
    </p:spTree>
    <p:extLst>
      <p:ext uri="{BB962C8B-B14F-4D97-AF65-F5344CB8AC3E}">
        <p14:creationId xmlns:p14="http://schemas.microsoft.com/office/powerpoint/2010/main" val="631991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see these final phase results here.</a:t>
            </a:r>
          </a:p>
          <a:p>
            <a:endParaRPr lang="en-US" dirty="0"/>
          </a:p>
          <a:p>
            <a:r>
              <a:rPr lang="en-US" dirty="0"/>
              <a:t>The neutrino detection radius can go up to 700 pcs</a:t>
            </a:r>
          </a:p>
          <a:p>
            <a:r>
              <a:rPr lang="en-US" dirty="0"/>
              <a:t>And the warning time for a Betelgeuse-like star could be about 11 hrs. </a:t>
            </a:r>
          </a:p>
          <a:p>
            <a:r>
              <a:rPr lang="en-US" dirty="0">
                <a:sym typeface="Wingdings" pitchFamily="2" charset="2"/>
              </a:rPr>
              <a:t>Which I believe is quite powerful!! (CLICK!!)</a:t>
            </a:r>
          </a:p>
          <a:p>
            <a:endParaRPr lang="en-US" dirty="0">
              <a:sym typeface="Wingdings" pitchFamily="2" charset="2"/>
            </a:endParaRPr>
          </a:p>
          <a:p>
            <a:r>
              <a:rPr lang="en-US" dirty="0">
                <a:sym typeface="Wingdings" pitchFamily="2" charset="2"/>
              </a:rPr>
              <a:t>And just something worth mentioning:</a:t>
            </a:r>
          </a:p>
          <a:p>
            <a:r>
              <a:rPr lang="en-US" dirty="0">
                <a:sym typeface="Wingdings" pitchFamily="2" charset="2"/>
              </a:rPr>
              <a:t>These results are from a 2022,</a:t>
            </a:r>
          </a:p>
          <a:p>
            <a:r>
              <a:rPr lang="en-US" dirty="0">
                <a:sym typeface="Wingdings" pitchFamily="2" charset="2"/>
              </a:rPr>
              <a:t>Recently a paper came out in 2024</a:t>
            </a:r>
          </a:p>
          <a:p>
            <a:r>
              <a:rPr lang="en-US" dirty="0">
                <a:sym typeface="Wingdings" pitchFamily="2" charset="2"/>
              </a:rPr>
              <a:t>Which describes this alert system combined between Super-K and </a:t>
            </a:r>
            <a:r>
              <a:rPr lang="en-US" dirty="0" err="1">
                <a:sym typeface="Wingdings" pitchFamily="2" charset="2"/>
              </a:rPr>
              <a:t>KamLand</a:t>
            </a:r>
            <a:r>
              <a:rPr lang="en-US" dirty="0">
                <a:sym typeface="Wingdings" pitchFamily="2" charset="2"/>
              </a:rPr>
              <a:t> </a:t>
            </a:r>
          </a:p>
          <a:p>
            <a:r>
              <a:rPr lang="en-US" dirty="0">
                <a:sym typeface="Wingdings" pitchFamily="2" charset="2"/>
              </a:rPr>
              <a:t>(which is another experiment in the </a:t>
            </a:r>
            <a:r>
              <a:rPr lang="en-US" dirty="0" err="1">
                <a:sym typeface="Wingdings" pitchFamily="2" charset="2"/>
              </a:rPr>
              <a:t>Kamioka</a:t>
            </a:r>
            <a:r>
              <a:rPr lang="en-US" dirty="0">
                <a:sym typeface="Wingdings" pitchFamily="2" charset="2"/>
              </a:rPr>
              <a:t> mine in Japan)</a:t>
            </a:r>
          </a:p>
          <a:p>
            <a:r>
              <a:rPr lang="en-US" dirty="0">
                <a:sym typeface="Wingdings" pitchFamily="2" charset="2"/>
              </a:rPr>
              <a:t>This combined system has even better results, </a:t>
            </a:r>
          </a:p>
          <a:p>
            <a:r>
              <a:rPr lang="en-US" dirty="0">
                <a:sym typeface="Wingdings" pitchFamily="2" charset="2"/>
              </a:rPr>
              <a:t>the possible warning time reaching 12-13 hours.</a:t>
            </a:r>
          </a:p>
          <a:p>
            <a:pPr marL="171450" indent="-171450">
              <a:buFont typeface="Wingdings" pitchFamily="2" charset="2"/>
              <a:buChar char="à"/>
            </a:pPr>
            <a:endParaRPr lang="en-US" dirty="0">
              <a:sym typeface="Wingdings" pitchFamily="2" charset="2"/>
            </a:endParaRPr>
          </a:p>
        </p:txBody>
      </p:sp>
      <p:sp>
        <p:nvSpPr>
          <p:cNvPr id="4" name="Slide Number Placeholder 3"/>
          <p:cNvSpPr>
            <a:spLocks noGrp="1"/>
          </p:cNvSpPr>
          <p:nvPr>
            <p:ph type="sldNum" sz="quarter" idx="5"/>
          </p:nvPr>
        </p:nvSpPr>
        <p:spPr/>
        <p:txBody>
          <a:bodyPr/>
          <a:lstStyle/>
          <a:p>
            <a:fld id="{83410F52-4E23-0148-988D-74EE67B0FD8B}" type="slidenum">
              <a:rPr lang="en-US" smtClean="0"/>
              <a:t>10</a:t>
            </a:fld>
            <a:endParaRPr lang="en-US"/>
          </a:p>
        </p:txBody>
      </p:sp>
    </p:spTree>
    <p:extLst>
      <p:ext uri="{BB962C8B-B14F-4D97-AF65-F5344CB8AC3E}">
        <p14:creationId xmlns:p14="http://schemas.microsoft.com/office/powerpoint/2010/main" val="656312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all in all, what can we achieve?</a:t>
            </a:r>
          </a:p>
          <a:p>
            <a:endParaRPr lang="en-US" dirty="0"/>
          </a:p>
          <a:p>
            <a:r>
              <a:rPr lang="en-US" dirty="0"/>
              <a:t>A pre-supernova alert system</a:t>
            </a:r>
          </a:p>
          <a:p>
            <a:r>
              <a:rPr lang="en-US" dirty="0"/>
              <a:t>Which is actually already active since 2021</a:t>
            </a:r>
          </a:p>
          <a:p>
            <a:endParaRPr lang="en-US" dirty="0"/>
          </a:p>
          <a:p>
            <a:r>
              <a:rPr lang="en-US" dirty="0"/>
              <a:t>We could achieve a potential 1</a:t>
            </a:r>
            <a:r>
              <a:rPr lang="en-US" baseline="30000" dirty="0"/>
              <a:t>st</a:t>
            </a:r>
            <a:r>
              <a:rPr lang="en-US" dirty="0"/>
              <a:t> detection of</a:t>
            </a:r>
          </a:p>
          <a:p>
            <a:r>
              <a:rPr lang="en-US" dirty="0"/>
              <a:t>Pre-supernova neutrinos</a:t>
            </a:r>
          </a:p>
          <a:p>
            <a:endParaRPr lang="en-US" dirty="0"/>
          </a:p>
          <a:p>
            <a:r>
              <a:rPr lang="en-US" dirty="0"/>
              <a:t>And with the data, we could decide which neutrino mass ordering is correct.</a:t>
            </a:r>
          </a:p>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11</a:t>
            </a:fld>
            <a:endParaRPr lang="en-US"/>
          </a:p>
        </p:txBody>
      </p:sp>
    </p:spTree>
    <p:extLst>
      <p:ext uri="{BB962C8B-B14F-4D97-AF65-F5344CB8AC3E}">
        <p14:creationId xmlns:p14="http://schemas.microsoft.com/office/powerpoint/2010/main" val="4503892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12</a:t>
            </a:fld>
            <a:endParaRPr lang="en-US"/>
          </a:p>
        </p:txBody>
      </p:sp>
    </p:spTree>
    <p:extLst>
      <p:ext uri="{BB962C8B-B14F-4D97-AF65-F5344CB8AC3E}">
        <p14:creationId xmlns:p14="http://schemas.microsoft.com/office/powerpoint/2010/main" val="1142892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3410F52-4E23-0148-988D-74EE67B0FD8B}" type="slidenum">
              <a:rPr lang="en-US" smtClean="0"/>
              <a:t>13</a:t>
            </a:fld>
            <a:endParaRPr lang="en-US"/>
          </a:p>
        </p:txBody>
      </p:sp>
    </p:spTree>
    <p:extLst>
      <p:ext uri="{BB962C8B-B14F-4D97-AF65-F5344CB8AC3E}">
        <p14:creationId xmlns:p14="http://schemas.microsoft.com/office/powerpoint/2010/main" val="4229358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Reactor &amp; geo electron anti-neutrinos </a:t>
            </a:r>
            <a:r>
              <a:rPr lang="en-US" dirty="0">
                <a:sym typeface="Wingdings" pitchFamily="2" charset="2"/>
              </a:rPr>
              <a:t> irreducible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ym typeface="Wingdings" pitchFamily="2" charset="2"/>
              </a:rPr>
              <a:t>Mainly from Japanese nuclear power reactor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ym typeface="Wingdings" pitchFamily="2" charset="2"/>
              </a:rPr>
              <a:t>Geoneutrinos: come from the decay of natural radioisotopes inside the earth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ym typeface="Wingdings"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sym typeface="Wingdings" pitchFamily="2" charset="2"/>
              </a:rPr>
              <a:t>Radioactive 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ym typeface="Wingdings" pitchFamily="2" charset="2"/>
              </a:rPr>
              <a:t>Traces of radioactive isotopes mixed in with the Gadolinium</a:t>
            </a:r>
          </a:p>
          <a:p>
            <a:endParaRPr lang="en-US" dirty="0">
              <a:sym typeface="Wingdings" pitchFamily="2" charset="2"/>
            </a:endParaRPr>
          </a:p>
          <a:p>
            <a:r>
              <a:rPr lang="en-US" u="sng" dirty="0">
                <a:sym typeface="Wingdings" pitchFamily="2" charset="2"/>
              </a:rPr>
              <a:t>Accidental coincidences </a:t>
            </a:r>
          </a:p>
          <a:p>
            <a:pPr lvl="1"/>
            <a:r>
              <a:rPr lang="en-US" dirty="0">
                <a:sym typeface="Wingdings" pitchFamily="2" charset="2"/>
              </a:rPr>
              <a:t>Radioactive decay from detector materials</a:t>
            </a:r>
          </a:p>
          <a:p>
            <a:pPr lvl="1"/>
            <a:r>
              <a:rPr lang="en-US" dirty="0">
                <a:sym typeface="Wingdings" pitchFamily="2" charset="2"/>
              </a:rPr>
              <a:t>PMT dak noise</a:t>
            </a:r>
          </a:p>
          <a:p>
            <a:pPr lvl="1"/>
            <a:r>
              <a:rPr lang="en-US" dirty="0">
                <a:sym typeface="Wingdings" pitchFamily="2" charset="2"/>
              </a:rPr>
              <a:t>Uncorrelated events that randomly </a:t>
            </a:r>
            <a:r>
              <a:rPr lang="en-US" dirty="0" err="1">
                <a:sym typeface="Wingdings" pitchFamily="2" charset="2"/>
              </a:rPr>
              <a:t>occure</a:t>
            </a:r>
            <a:r>
              <a:rPr lang="en-US" dirty="0">
                <a:sym typeface="Wingdings" pitchFamily="2" charset="2"/>
              </a:rPr>
              <a:t> close in time and distance</a:t>
            </a:r>
          </a:p>
          <a:p>
            <a:endParaRPr lang="en-US" dirty="0"/>
          </a:p>
          <a:p>
            <a:r>
              <a:rPr lang="en-US" u="sng" dirty="0"/>
              <a:t>Spallation</a:t>
            </a:r>
          </a:p>
          <a:p>
            <a:r>
              <a:rPr lang="en-US" dirty="0"/>
              <a:t>High energy cosmic ray muons interact with the detector </a:t>
            </a:r>
          </a:p>
          <a:p>
            <a:r>
              <a:rPr lang="en-US" dirty="0"/>
              <a:t>causing nuclear reactions,</a:t>
            </a:r>
          </a:p>
          <a:p>
            <a:r>
              <a:rPr lang="en-US" dirty="0"/>
              <a:t> produce radioactive isotopes which decay </a:t>
            </a:r>
          </a:p>
          <a:p>
            <a:r>
              <a:rPr lang="en-US" dirty="0"/>
              <a:t>And mimic the signal from neutrinos</a:t>
            </a:r>
          </a:p>
          <a:p>
            <a:r>
              <a:rPr lang="en-US" u="sng" dirty="0"/>
              <a:t>Most of this can be eliminated</a:t>
            </a:r>
          </a:p>
          <a:p>
            <a:r>
              <a:rPr lang="en-US" u="none" dirty="0"/>
              <a:t>Since these events are correlated in time and space with energetic muons</a:t>
            </a:r>
          </a:p>
          <a:p>
            <a:endParaRPr lang="en-US" u="none" dirty="0"/>
          </a:p>
          <a:p>
            <a:pPr marL="0" indent="0" algn="l">
              <a:buFont typeface="Wingdings" pitchFamily="2" charset="2"/>
              <a:buNone/>
            </a:pPr>
            <a:r>
              <a:rPr lang="en-US" u="none" dirty="0">
                <a:sym typeface="Wingdings" pitchFamily="2" charset="2"/>
              </a:rPr>
              <a:t> So based on all these backgrounds and expected events a statistics analysis window needed to be chosen</a:t>
            </a:r>
          </a:p>
          <a:p>
            <a:pPr marL="0" indent="0" algn="l">
              <a:buFont typeface="Wingdings" pitchFamily="2" charset="2"/>
              <a:buNone/>
            </a:pPr>
            <a:r>
              <a:rPr lang="en-US" u="none" dirty="0">
                <a:sym typeface="Wingdings" pitchFamily="2" charset="2"/>
              </a:rPr>
              <a:t>Signal window chosen to perform statistical evaluations</a:t>
            </a:r>
          </a:p>
          <a:p>
            <a:pPr marL="0" indent="0" algn="l">
              <a:buFont typeface="Wingdings" pitchFamily="2" charset="2"/>
              <a:buNone/>
            </a:pPr>
            <a:r>
              <a:rPr lang="en-US" u="none" dirty="0">
                <a:sym typeface="Wingdings" pitchFamily="2" charset="2"/>
              </a:rPr>
              <a:t>Chosen based on which </a:t>
            </a:r>
            <a:r>
              <a:rPr lang="en-US" u="none" dirty="0" err="1">
                <a:sym typeface="Wingdings" pitchFamily="2" charset="2"/>
              </a:rPr>
              <a:t>choise</a:t>
            </a:r>
            <a:r>
              <a:rPr lang="en-US" u="none" dirty="0">
                <a:sym typeface="Wingdings" pitchFamily="2" charset="2"/>
              </a:rPr>
              <a:t> would maximize the warning time for a </a:t>
            </a:r>
            <a:r>
              <a:rPr lang="en-US" u="none" dirty="0" err="1">
                <a:sym typeface="Wingdings" pitchFamily="2" charset="2"/>
              </a:rPr>
              <a:t>Betelggeuse</a:t>
            </a:r>
            <a:r>
              <a:rPr lang="en-US" u="none" dirty="0">
                <a:sym typeface="Wingdings" pitchFamily="2" charset="2"/>
              </a:rPr>
              <a:t>-like star according to different models</a:t>
            </a:r>
          </a:p>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14</a:t>
            </a:fld>
            <a:endParaRPr lang="en-US"/>
          </a:p>
        </p:txBody>
      </p:sp>
    </p:spTree>
    <p:extLst>
      <p:ext uri="{BB962C8B-B14F-4D97-AF65-F5344CB8AC3E}">
        <p14:creationId xmlns:p14="http://schemas.microsoft.com/office/powerpoint/2010/main" val="2778249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think we all have an idea about what a supernova is.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a massive star that has at least 8 times the mass of our Sun reaches the end of its life, it explodes after running out of fuel.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But do we know how rare these events 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Actually, quite rare in human terms, only a couple happens in a galaxy like ours every century.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They are observed by a sudden significant change in the brightness of the star.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But if we knew ahead of time, then we could monitor these stars in their final hours, learning more about this part of their evolution.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how can we know when it will happen?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ym typeface="Wingdings" pitchFamily="2" charset="2"/>
              </a:rPr>
              <a:t> The answer is of course </a:t>
            </a:r>
            <a:r>
              <a:rPr lang="en-US" u="sng" dirty="0">
                <a:sym typeface="Wingdings" pitchFamily="2" charset="2"/>
              </a:rPr>
              <a:t>neutrinos</a:t>
            </a:r>
            <a:endParaRPr lang="en-US" dirty="0"/>
          </a:p>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1</a:t>
            </a:fld>
            <a:endParaRPr lang="en-US"/>
          </a:p>
        </p:txBody>
      </p:sp>
    </p:spTree>
    <p:extLst>
      <p:ext uri="{BB962C8B-B14F-4D97-AF65-F5344CB8AC3E}">
        <p14:creationId xmlns:p14="http://schemas.microsoft.com/office/powerpoint/2010/main" val="3311442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think we all have an idea about what a supernova is.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a massive star that has at least 8 times the mass of our Sun reaches the end of its life, it explodes after running out of fuel.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But do we know how rare these events 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Actually, quite rare in human terms, only a couple happens in a galaxy like ours every century.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They are observed by a sudden significant change in the brightness of the star.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But if we knew ahead of time, then we could monitor these stars in their final moments, learning more about this part of their evolution.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how can we know when it will happen?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ym typeface="Wingdings" pitchFamily="2" charset="2"/>
              </a:rPr>
              <a:t> The answer is of course </a:t>
            </a:r>
            <a:r>
              <a:rPr lang="en-US" u="sng" dirty="0">
                <a:sym typeface="Wingdings" pitchFamily="2" charset="2"/>
              </a:rPr>
              <a:t>neutrinos</a:t>
            </a:r>
            <a:endParaRPr lang="en-US" dirty="0"/>
          </a:p>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2</a:t>
            </a:fld>
            <a:endParaRPr lang="en-US"/>
          </a:p>
        </p:txBody>
      </p:sp>
    </p:spTree>
    <p:extLst>
      <p:ext uri="{BB962C8B-B14F-4D97-AF65-F5344CB8AC3E}">
        <p14:creationId xmlns:p14="http://schemas.microsoft.com/office/powerpoint/2010/main" val="581660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like to talk about a specific supernova that happened in 1987 in the Large </a:t>
            </a:r>
            <a:r>
              <a:rPr lang="en-US" dirty="0" err="1"/>
              <a:t>Magellanic</a:t>
            </a:r>
            <a:r>
              <a:rPr lang="en-US" dirty="0"/>
              <a:t> Cloud. </a:t>
            </a:r>
          </a:p>
          <a:p>
            <a:r>
              <a:rPr lang="en-US" dirty="0"/>
              <a:t>It was detected by the sudden change in its brightness, </a:t>
            </a:r>
          </a:p>
          <a:p>
            <a:r>
              <a:rPr lang="en-US" dirty="0"/>
              <a:t>However, it turns out that about 2-3 hours before the visible light reached us, </a:t>
            </a:r>
          </a:p>
          <a:p>
            <a:r>
              <a:rPr lang="en-US" dirty="0"/>
              <a:t>a burst of neutrinos were detected at 3 different neutrino observatories around the world. </a:t>
            </a:r>
          </a:p>
          <a:p>
            <a:r>
              <a:rPr lang="en-US" dirty="0" err="1"/>
              <a:t>Kamiokande</a:t>
            </a:r>
            <a:r>
              <a:rPr lang="en-US" dirty="0"/>
              <a:t> II in Japan detected 12, </a:t>
            </a:r>
          </a:p>
          <a:p>
            <a:r>
              <a:rPr lang="en-US" dirty="0"/>
              <a:t>IMB in the US saw 8, </a:t>
            </a:r>
          </a:p>
          <a:p>
            <a:r>
              <a:rPr lang="en-US" dirty="0"/>
              <a:t>and </a:t>
            </a:r>
            <a:r>
              <a:rPr lang="en-US" dirty="0" err="1"/>
              <a:t>Baksan</a:t>
            </a:r>
            <a:r>
              <a:rPr lang="en-US" dirty="0"/>
              <a:t> in the USSR 5.</a:t>
            </a:r>
          </a:p>
          <a:p>
            <a:r>
              <a:rPr lang="en-US" dirty="0"/>
              <a:t>In total 25 neutrinos were detected within a burst lasting less than 13 seconds.</a:t>
            </a:r>
          </a:p>
          <a:p>
            <a:r>
              <a:rPr lang="en-US" dirty="0"/>
              <a:t>These numbers were significantly above the background level of these experiments.</a:t>
            </a:r>
          </a:p>
          <a:p>
            <a:r>
              <a:rPr lang="en-GB" b="0" i="0" u="none" strike="noStrike" dirty="0">
                <a:solidFill>
                  <a:srgbClr val="202122"/>
                </a:solidFill>
                <a:effectLst/>
                <a:latin typeface="Arial" panose="020B0604020202020204" pitchFamily="34" charset="0"/>
              </a:rPr>
              <a:t>This neutrino emission happened simultaneously with core collapse, but before visible light was emitted.</a:t>
            </a:r>
            <a:endParaRPr lang="en-US" dirty="0"/>
          </a:p>
          <a:p>
            <a:r>
              <a:rPr lang="en-US" dirty="0"/>
              <a:t>Hence, it became the first observation of supernova neutrinos and marks the beginning of neutrino astronomy.</a:t>
            </a:r>
          </a:p>
          <a:p>
            <a:endParaRPr lang="en-US" dirty="0"/>
          </a:p>
          <a:p>
            <a:r>
              <a:rPr lang="en-US" dirty="0"/>
              <a:t>Observatories:</a:t>
            </a:r>
          </a:p>
          <a:p>
            <a:r>
              <a:rPr lang="en-US" dirty="0"/>
              <a:t>12 detected by </a:t>
            </a:r>
            <a:r>
              <a:rPr lang="en-US" dirty="0" err="1"/>
              <a:t>Kamiokande</a:t>
            </a:r>
            <a:r>
              <a:rPr lang="en-US" dirty="0"/>
              <a:t> II (Japan)</a:t>
            </a:r>
          </a:p>
          <a:p>
            <a:r>
              <a:rPr lang="en-US" dirty="0"/>
              <a:t>8 by IMB (I</a:t>
            </a:r>
            <a:r>
              <a:rPr lang="en-GB" dirty="0" err="1"/>
              <a:t>rvine</a:t>
            </a:r>
            <a:r>
              <a:rPr lang="en-GB" dirty="0"/>
              <a:t>-Michigan-Brookhaven (USA)</a:t>
            </a:r>
            <a:r>
              <a:rPr lang="en-US" dirty="0"/>
              <a:t>)</a:t>
            </a:r>
          </a:p>
          <a:p>
            <a:r>
              <a:rPr lang="en-US" dirty="0"/>
              <a:t>5 by </a:t>
            </a:r>
            <a:r>
              <a:rPr lang="en-US" dirty="0" err="1"/>
              <a:t>Baksan</a:t>
            </a:r>
            <a:r>
              <a:rPr lang="en-US" dirty="0"/>
              <a:t> (</a:t>
            </a:r>
            <a:r>
              <a:rPr lang="en-GB" dirty="0" err="1"/>
              <a:t>Baksan</a:t>
            </a:r>
            <a:r>
              <a:rPr lang="en-GB" dirty="0"/>
              <a:t> Neutrino Observatory (USSR</a:t>
            </a:r>
            <a:r>
              <a:rPr lang="en-US" dirty="0"/>
              <a:t>))</a:t>
            </a:r>
          </a:p>
          <a:p>
            <a:endParaRPr lang="en-GB" b="0" i="0" u="none" strike="noStrike" dirty="0">
              <a:solidFill>
                <a:srgbClr val="202122"/>
              </a:solidFill>
              <a:effectLst/>
              <a:latin typeface="Arial" panose="020B0604020202020204" pitchFamily="34" charset="0"/>
            </a:endParaRPr>
          </a:p>
          <a:p>
            <a:endParaRPr lang="en-GB" b="0" i="0" u="none" strike="noStrike" dirty="0">
              <a:solidFill>
                <a:srgbClr val="202122"/>
              </a:solidFill>
              <a:effectLst/>
              <a:latin typeface="Arial" panose="020B0604020202020204" pitchFamily="34" charset="0"/>
            </a:endParaRPr>
          </a:p>
          <a:p>
            <a:r>
              <a:rPr lang="en-GB" b="0" i="0" u="none" strike="noStrike" dirty="0">
                <a:solidFill>
                  <a:srgbClr val="202122"/>
                </a:solidFill>
                <a:effectLst/>
                <a:latin typeface="Arial" panose="020B0604020202020204" pitchFamily="34" charset="0"/>
              </a:rPr>
              <a:t>Image</a:t>
            </a:r>
            <a:r>
              <a:rPr lang="en-GB" b="0" i="0" u="none" strike="noStrike" dirty="0">
                <a:solidFill>
                  <a:srgbClr val="202122"/>
                </a:solidFill>
                <a:effectLst/>
                <a:latin typeface="Arial" panose="020B0604020202020204" pitchFamily="34" charset="0"/>
                <a:sym typeface="Wingdings" pitchFamily="2" charset="2"/>
              </a:rPr>
              <a:t> (Just for interest)</a:t>
            </a:r>
            <a:endParaRPr lang="en-GB" b="0" i="0" u="none" strike="noStrike" dirty="0">
              <a:solidFill>
                <a:srgbClr val="202122"/>
              </a:solidFill>
              <a:effectLst/>
              <a:latin typeface="Arial" panose="020B0604020202020204" pitchFamily="34" charset="0"/>
            </a:endParaRPr>
          </a:p>
          <a:p>
            <a:r>
              <a:rPr lang="en-GB" b="0" i="0" u="none" strike="noStrike" dirty="0">
                <a:solidFill>
                  <a:srgbClr val="202122"/>
                </a:solidFill>
                <a:effectLst/>
                <a:latin typeface="Arial" panose="020B0604020202020204" pitchFamily="34" charset="0"/>
              </a:rPr>
              <a:t>The NASA/ESA/CSA James Webb Space Telescope has begun the study of one of the most renowned supernovae, SN 1987A (Supernova 1987A). Located 168,000 light-years away in the Large </a:t>
            </a:r>
            <a:r>
              <a:rPr lang="en-GB" b="0" i="0" u="none" strike="noStrike" dirty="0" err="1">
                <a:solidFill>
                  <a:srgbClr val="202122"/>
                </a:solidFill>
                <a:effectLst/>
                <a:latin typeface="Arial" panose="020B0604020202020204" pitchFamily="34" charset="0"/>
              </a:rPr>
              <a:t>Magellanic</a:t>
            </a:r>
            <a:r>
              <a:rPr lang="en-GB" b="0" i="0" u="none" strike="noStrike" dirty="0">
                <a:solidFill>
                  <a:srgbClr val="202122"/>
                </a:solidFill>
                <a:effectLst/>
                <a:latin typeface="Arial" panose="020B0604020202020204" pitchFamily="34" charset="0"/>
              </a:rPr>
              <a:t> Cloud, SN 1987A has been a target of intense observations at wavelengths ranging from gamma rays to radio for nearly 40 years, since its discovery in February of 1987. New observations by Webb’s </a:t>
            </a:r>
            <a:r>
              <a:rPr lang="en-GB" b="0" i="0" u="none" strike="noStrike" dirty="0" err="1">
                <a:solidFill>
                  <a:srgbClr val="202122"/>
                </a:solidFill>
                <a:effectLst/>
                <a:latin typeface="Arial" panose="020B0604020202020204" pitchFamily="34" charset="0"/>
              </a:rPr>
              <a:t>NIRCam</a:t>
            </a:r>
            <a:r>
              <a:rPr lang="en-GB" b="0" i="0" u="none" strike="noStrike" dirty="0">
                <a:solidFill>
                  <a:srgbClr val="202122"/>
                </a:solidFill>
                <a:effectLst/>
                <a:latin typeface="Arial" panose="020B0604020202020204" pitchFamily="34" charset="0"/>
              </a:rPr>
              <a:t> (Near-Infrared Camera) provide a crucial clue to our understanding of how a supernova develops over time to shape its remnant. This image reveals a central structure like a keyhole. This centre is packed with clumpy gas and dust ejected by the supernova explosion. The dust is so dense that even near-infrared light that Webb detects can’t penetrate it, shaping the dark “hole” in the keyhole .A bright, equatorial ring surrounds the inner keyhole, forming a band around the waist that connects two faint arms of hourglass-shaped outer rings. The equatorial ring, formed from material ejected tens of thousands of years before the supernova explosion, contains bright hot spots, which appeared as the supernova’s shock wave hit the ring. Now spots are found even exterior to the ring, with diffuse emission surrounding it. These are the locations of supernova shocks hitting more exterior material. In this image blue represents light at 1.5 microns (F150W), cyan 1.64 and 2.0 microns (F164N, F200W), yellow 3.23 microns (F323N), orange 4.05 microns (F405N), and red 4.44 microns (F444W).</a:t>
            </a:r>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3</a:t>
            </a:fld>
            <a:endParaRPr lang="en-US"/>
          </a:p>
        </p:txBody>
      </p:sp>
    </p:spTree>
    <p:extLst>
      <p:ext uri="{BB962C8B-B14F-4D97-AF65-F5344CB8AC3E}">
        <p14:creationId xmlns:p14="http://schemas.microsoft.com/office/powerpoint/2010/main" val="1719697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POINTER OR A STICK!!</a:t>
            </a:r>
          </a:p>
          <a:p>
            <a:endParaRPr lang="en-US" dirty="0"/>
          </a:p>
          <a:p>
            <a:r>
              <a:rPr lang="en-US" dirty="0"/>
              <a:t>So, let’s talk about pre-supernova stars.</a:t>
            </a:r>
          </a:p>
          <a:p>
            <a:r>
              <a:rPr lang="en-US" dirty="0"/>
              <a:t>We have this very massive star that is getting closer and closer to core collapse,</a:t>
            </a:r>
          </a:p>
          <a:p>
            <a:r>
              <a:rPr lang="en-US" dirty="0"/>
              <a:t>And it is supported by the fusion of heavier and heavier elements.</a:t>
            </a:r>
          </a:p>
          <a:p>
            <a:r>
              <a:rPr lang="en-US" dirty="0"/>
              <a:t>After Hydrogen </a:t>
            </a:r>
            <a:r>
              <a:rPr lang="en-US" dirty="0">
                <a:sym typeface="Wingdings" pitchFamily="2" charset="2"/>
              </a:rPr>
              <a:t> we have Helium  Carbon  Oxygen  Neon  Silicon  Iron</a:t>
            </a:r>
          </a:p>
          <a:p>
            <a:r>
              <a:rPr lang="en-US" dirty="0">
                <a:sym typeface="Wingdings" pitchFamily="2" charset="2"/>
              </a:rPr>
              <a:t>From the ignition of Carbon, the star’s main cooling mechanism is neutrino emission.</a:t>
            </a:r>
          </a:p>
          <a:p>
            <a:r>
              <a:rPr lang="en-US" dirty="0">
                <a:sym typeface="Wingdings" pitchFamily="2" charset="2"/>
              </a:rPr>
              <a:t>A neutrino cooled star will last hundreds of years until it reaches the last phase, the </a:t>
            </a:r>
            <a:r>
              <a:rPr lang="en-US" u="sng" dirty="0">
                <a:sym typeface="Wingdings" pitchFamily="2" charset="2"/>
              </a:rPr>
              <a:t>silicon burning phase.</a:t>
            </a:r>
          </a:p>
          <a:p>
            <a:endParaRPr lang="en-US" u="sng" dirty="0">
              <a:sym typeface="Wingdings" pitchFamily="2" charset="2"/>
            </a:endParaRPr>
          </a:p>
          <a:p>
            <a:r>
              <a:rPr lang="en-US" dirty="0"/>
              <a:t>NEXT SLIDE!!</a:t>
            </a:r>
          </a:p>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4</a:t>
            </a:fld>
            <a:endParaRPr lang="en-US"/>
          </a:p>
        </p:txBody>
      </p:sp>
    </p:spTree>
    <p:extLst>
      <p:ext uri="{BB962C8B-B14F-4D97-AF65-F5344CB8AC3E}">
        <p14:creationId xmlns:p14="http://schemas.microsoft.com/office/powerpoint/2010/main" val="3441848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ym typeface="Wingdings" pitchFamily="2" charset="2"/>
              </a:rPr>
              <a:t>In this phase, an iron core is forming which will trigger the collapse.</a:t>
            </a:r>
          </a:p>
          <a:p>
            <a:r>
              <a:rPr lang="en-US" dirty="0">
                <a:sym typeface="Wingdings" pitchFamily="2" charset="2"/>
              </a:rPr>
              <a:t>It is now called a </a:t>
            </a:r>
            <a:r>
              <a:rPr lang="en-US" u="sng" dirty="0">
                <a:sym typeface="Wingdings" pitchFamily="2" charset="2"/>
              </a:rPr>
              <a:t>PRE-SUPERNOVA STAR</a:t>
            </a:r>
            <a:r>
              <a:rPr lang="en-US" dirty="0">
                <a:sym typeface="Wingdings" pitchFamily="2" charset="2"/>
              </a:rPr>
              <a:t>, and it now only has a few days to live.</a:t>
            </a:r>
          </a:p>
          <a:p>
            <a:r>
              <a:rPr lang="en-US" dirty="0">
                <a:sym typeface="Wingdings" pitchFamily="2" charset="2"/>
              </a:rPr>
              <a:t>The dominant form of cooling is through </a:t>
            </a:r>
            <a:r>
              <a:rPr lang="en-US" u="sng" dirty="0"/>
              <a:t>electron-positron annihilation </a:t>
            </a:r>
            <a:r>
              <a:rPr lang="en-US" dirty="0"/>
              <a:t>which produces </a:t>
            </a:r>
            <a:r>
              <a:rPr lang="en-US" strike="noStrike" dirty="0"/>
              <a:t>thermal neutrinos.</a:t>
            </a:r>
            <a:endParaRPr lang="en-US" strike="sngStrike" dirty="0"/>
          </a:p>
          <a:p>
            <a:r>
              <a:rPr lang="en-US" dirty="0"/>
              <a:t>Pairs of neutrinos and anti-neutrinos of all </a:t>
            </a:r>
            <a:r>
              <a:rPr lang="en-US" dirty="0" err="1"/>
              <a:t>flavours</a:t>
            </a:r>
            <a:r>
              <a:rPr lang="en-US" dirty="0"/>
              <a:t> are produced during this phase.</a:t>
            </a:r>
          </a:p>
          <a:p>
            <a:r>
              <a:rPr lang="en-US" dirty="0"/>
              <a:t>Some of these can exceed the </a:t>
            </a:r>
            <a:r>
              <a:rPr lang="en-US" u="sng" dirty="0"/>
              <a:t>threshold energy for an inverse beta decay </a:t>
            </a:r>
            <a:r>
              <a:rPr lang="en-US" dirty="0"/>
              <a:t>interaction inside the Super-</a:t>
            </a:r>
            <a:r>
              <a:rPr lang="en-US" dirty="0" err="1"/>
              <a:t>Kamiokande</a:t>
            </a:r>
            <a:r>
              <a:rPr lang="en-US" dirty="0"/>
              <a:t> detector, </a:t>
            </a:r>
          </a:p>
          <a:p>
            <a:r>
              <a:rPr lang="en-US" dirty="0"/>
              <a:t>and therefore, they can be observed.</a:t>
            </a:r>
          </a:p>
          <a:p>
            <a:endParaRPr lang="en-US" dirty="0"/>
          </a:p>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5</a:t>
            </a:fld>
            <a:endParaRPr lang="en-US"/>
          </a:p>
        </p:txBody>
      </p:sp>
    </p:spTree>
    <p:extLst>
      <p:ext uri="{BB962C8B-B14F-4D97-AF65-F5344CB8AC3E}">
        <p14:creationId xmlns:p14="http://schemas.microsoft.com/office/powerpoint/2010/main" val="3931354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Now we should talk about the detector itself.</a:t>
            </a:r>
          </a:p>
          <a:p>
            <a:pPr marL="171450" indent="-171450">
              <a:buFontTx/>
              <a:buChar char="-"/>
            </a:pPr>
            <a:r>
              <a:rPr lang="en-US" dirty="0"/>
              <a:t>The Super-</a:t>
            </a:r>
            <a:r>
              <a:rPr lang="en-US" dirty="0" err="1"/>
              <a:t>Kamiokande</a:t>
            </a:r>
            <a:r>
              <a:rPr lang="en-US" dirty="0"/>
              <a:t> Experiment is a 50 kiloton water Cherenkov detector located in the </a:t>
            </a:r>
            <a:r>
              <a:rPr lang="en-US" dirty="0" err="1"/>
              <a:t>Kamioka</a:t>
            </a:r>
            <a:r>
              <a:rPr lang="en-US" dirty="0"/>
              <a:t> mine in Japan</a:t>
            </a:r>
          </a:p>
          <a:p>
            <a:pPr marL="171450" indent="-171450">
              <a:buFontTx/>
              <a:buChar char="-"/>
            </a:pPr>
            <a:r>
              <a:rPr lang="en-US" dirty="0"/>
              <a:t>It was built to study neutrinos with energies from a few </a:t>
            </a:r>
            <a:r>
              <a:rPr lang="en-US" dirty="0" err="1"/>
              <a:t>MeVs</a:t>
            </a:r>
            <a:r>
              <a:rPr lang="en-US" dirty="0"/>
              <a:t> to a few 100s of GeVs.</a:t>
            </a:r>
          </a:p>
          <a:p>
            <a:pPr marL="171450" indent="-171450">
              <a:buFontTx/>
              <a:buChar char="-"/>
            </a:pPr>
            <a:r>
              <a:rPr lang="en-US" dirty="0"/>
              <a:t>In 2020, Gadolinium was added to the water to increase the sensitivity to low energy electron anti-neutrinos which interact with the detector through inverse beta decay.</a:t>
            </a:r>
          </a:p>
          <a:p>
            <a:pPr marL="171450" indent="-171450">
              <a:buFontTx/>
              <a:buChar char="-"/>
            </a:pPr>
            <a:r>
              <a:rPr lang="en-US" dirty="0"/>
              <a:t>On this figure we can see the detector and the interaction we are interested in.</a:t>
            </a:r>
          </a:p>
          <a:p>
            <a:pPr marL="171450" indent="-171450">
              <a:buFontTx/>
              <a:buChar char="-"/>
            </a:pPr>
            <a:endParaRPr lang="en-US" dirty="0"/>
          </a:p>
          <a:p>
            <a:pPr marL="0" indent="0">
              <a:buFontTx/>
              <a:buNone/>
            </a:pPr>
            <a:r>
              <a:rPr lang="en-US" u="sng" dirty="0"/>
              <a:t>INVERSE BETA DECAY</a:t>
            </a:r>
            <a:r>
              <a:rPr lang="en-US" u="none" dirty="0"/>
              <a:t>  (IBD)</a:t>
            </a:r>
          </a:p>
          <a:p>
            <a:pPr marL="171450" indent="-171450">
              <a:buFont typeface="Arial" panose="020B0604020202020204" pitchFamily="34" charset="0"/>
              <a:buChar char="•"/>
            </a:pPr>
            <a:r>
              <a:rPr lang="en-US" u="none" dirty="0"/>
              <a:t>Is the main interaction channel for low energy electron anti-neutrinos</a:t>
            </a:r>
          </a:p>
          <a:p>
            <a:pPr marL="171450" indent="-171450">
              <a:buFont typeface="Arial" panose="020B0604020202020204" pitchFamily="34" charset="0"/>
              <a:buChar char="•"/>
            </a:pPr>
            <a:r>
              <a:rPr lang="en-US" u="none" dirty="0"/>
              <a:t>An incoming electron anti-neutrino interacts with a proton (to produce a positron and a neutron)</a:t>
            </a:r>
          </a:p>
          <a:p>
            <a:pPr marL="171450" indent="-171450">
              <a:buFont typeface="Arial" panose="020B0604020202020204" pitchFamily="34" charset="0"/>
              <a:buChar char="•"/>
            </a:pPr>
            <a:r>
              <a:rPr lang="en-US" u="none" dirty="0"/>
              <a:t>In its final state</a:t>
            </a:r>
          </a:p>
          <a:p>
            <a:pPr marL="628650" lvl="1" indent="-171450">
              <a:buFont typeface="Arial" panose="020B0604020202020204" pitchFamily="34" charset="0"/>
              <a:buChar char="•"/>
            </a:pPr>
            <a:r>
              <a:rPr lang="en-US" u="none" dirty="0"/>
              <a:t>Prompt positron </a:t>
            </a:r>
            <a:r>
              <a:rPr lang="en-US" u="none" dirty="0">
                <a:sym typeface="Wingdings" pitchFamily="2" charset="2"/>
              </a:rPr>
              <a:t> directly detected through Cherenkov radiation</a:t>
            </a:r>
          </a:p>
          <a:p>
            <a:pPr marL="628650" lvl="1" indent="-171450">
              <a:buFont typeface="Arial" panose="020B0604020202020204" pitchFamily="34" charset="0"/>
              <a:buChar char="•"/>
            </a:pPr>
            <a:r>
              <a:rPr lang="en-US" u="none" dirty="0">
                <a:sym typeface="Wingdings" pitchFamily="2" charset="2"/>
              </a:rPr>
              <a:t>Delayed neutron </a:t>
            </a:r>
          </a:p>
          <a:p>
            <a:pPr marL="1543050" lvl="3" indent="-171450">
              <a:buFont typeface="Arial" panose="020B0604020202020204" pitchFamily="34" charset="0"/>
              <a:buChar char="•"/>
            </a:pPr>
            <a:r>
              <a:rPr lang="en-US" u="none" dirty="0">
                <a:sym typeface="Wingdings" pitchFamily="2" charset="2"/>
              </a:rPr>
              <a:t> travels a short distance before being thermalized in water</a:t>
            </a:r>
          </a:p>
          <a:p>
            <a:pPr marL="1543050" lvl="3" indent="-171450">
              <a:buFont typeface="Arial" panose="020B0604020202020204" pitchFamily="34" charset="0"/>
              <a:buChar char="•"/>
            </a:pPr>
            <a:r>
              <a:rPr lang="en-US" u="none" dirty="0">
                <a:sym typeface="Wingdings" pitchFamily="2" charset="2"/>
              </a:rPr>
              <a:t> captured by Gadolinium,</a:t>
            </a:r>
          </a:p>
          <a:p>
            <a:pPr marL="1543050" lvl="3" indent="-171450">
              <a:buFont typeface="Arial" panose="020B0604020202020204" pitchFamily="34" charset="0"/>
              <a:buChar char="•"/>
            </a:pPr>
            <a:r>
              <a:rPr lang="en-US" u="none" dirty="0">
                <a:sym typeface="Wingdings" pitchFamily="2" charset="2"/>
              </a:rPr>
              <a:t>(</a:t>
            </a:r>
            <a:r>
              <a:rPr lang="en-US" u="sng" dirty="0">
                <a:sym typeface="Wingdings" pitchFamily="2" charset="2"/>
              </a:rPr>
              <a:t>Gadolinium)</a:t>
            </a:r>
            <a:r>
              <a:rPr lang="en-US" u="none" dirty="0">
                <a:sym typeface="Wingdings" pitchFamily="2" charset="2"/>
              </a:rPr>
              <a:t> which has the </a:t>
            </a:r>
            <a:r>
              <a:rPr lang="en-US" u="sng" dirty="0">
                <a:sym typeface="Wingdings" pitchFamily="2" charset="2"/>
              </a:rPr>
              <a:t>largest thermal neutron capture cross section</a:t>
            </a:r>
            <a:r>
              <a:rPr lang="en-US" u="none" dirty="0">
                <a:sym typeface="Wingdings" pitchFamily="2" charset="2"/>
              </a:rPr>
              <a:t> among the naturally occurring elements </a:t>
            </a:r>
          </a:p>
          <a:p>
            <a:pPr marL="1543050" lvl="3" indent="-171450">
              <a:buFont typeface="Arial" panose="020B0604020202020204" pitchFamily="34" charset="0"/>
              <a:buChar char="•"/>
            </a:pPr>
            <a:r>
              <a:rPr lang="en-US" u="none" dirty="0">
                <a:sym typeface="Wingdings" pitchFamily="2" charset="2"/>
              </a:rPr>
              <a:t>(Gadolinium) and easily dissolved in water while staying transparent to Cherenkov radiation</a:t>
            </a:r>
          </a:p>
          <a:p>
            <a:pPr marL="1543050" lvl="3" indent="-171450">
              <a:buFont typeface="Arial" panose="020B0604020202020204" pitchFamily="34" charset="0"/>
              <a:buChar char="•"/>
            </a:pPr>
            <a:r>
              <a:rPr lang="en-US" u="none" dirty="0">
                <a:sym typeface="Wingdings" pitchFamily="2" charset="2"/>
              </a:rPr>
              <a:t> these nuclei de-excite by emitting y-rays</a:t>
            </a:r>
          </a:p>
          <a:p>
            <a:pPr marL="1543050" lvl="3" indent="-171450">
              <a:buFont typeface="Arial" panose="020B0604020202020204" pitchFamily="34" charset="0"/>
              <a:buChar char="•"/>
            </a:pPr>
            <a:r>
              <a:rPr lang="en-US" u="none" dirty="0">
                <a:sym typeface="Wingdings" pitchFamily="2" charset="2"/>
              </a:rPr>
              <a:t> (these photons create Compton scattered electrons which produce Cherenkov light)</a:t>
            </a:r>
            <a:endParaRPr lang="en-US" u="none" dirty="0"/>
          </a:p>
          <a:p>
            <a:pPr marL="171450" indent="-171450">
              <a:buFont typeface="Arial" panose="020B0604020202020204" pitchFamily="34" charset="0"/>
              <a:buChar char="•"/>
            </a:pPr>
            <a:r>
              <a:rPr lang="en-US" u="none" dirty="0"/>
              <a:t>Search for IBD events is characterized by the coincidence between the two signals: these prompt positrons and  the delayed neutrons</a:t>
            </a:r>
          </a:p>
          <a:p>
            <a:pPr marL="171450" indent="-171450">
              <a:buFont typeface="Arial" panose="020B0604020202020204" pitchFamily="34" charset="0"/>
              <a:buChar char="•"/>
            </a:pPr>
            <a:r>
              <a:rPr lang="en-US" u="none" dirty="0"/>
              <a:t>Reconstruction is possible since it is unlikely that uncorrelated events produce the same pattern</a:t>
            </a:r>
          </a:p>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6</a:t>
            </a:fld>
            <a:endParaRPr lang="en-US"/>
          </a:p>
        </p:txBody>
      </p:sp>
    </p:spTree>
    <p:extLst>
      <p:ext uri="{BB962C8B-B14F-4D97-AF65-F5344CB8AC3E}">
        <p14:creationId xmlns:p14="http://schemas.microsoft.com/office/powerpoint/2010/main" val="1990572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plot shows the expected number of IBD events happening in the analysis volume </a:t>
            </a:r>
          </a:p>
          <a:p>
            <a:r>
              <a:rPr lang="en-US" dirty="0"/>
              <a:t>integrated over a 10 </a:t>
            </a:r>
            <a:r>
              <a:rPr lang="en-US" dirty="0" err="1"/>
              <a:t>hr</a:t>
            </a:r>
            <a:r>
              <a:rPr lang="en-US" dirty="0"/>
              <a:t> period before the CCSN </a:t>
            </a:r>
          </a:p>
          <a:p>
            <a:r>
              <a:rPr lang="en-US" dirty="0" err="1"/>
              <a:t>wrt</a:t>
            </a:r>
            <a:r>
              <a:rPr lang="en-US" dirty="0"/>
              <a:t>. the energy of the incoming electron anti-neutrino.</a:t>
            </a:r>
          </a:p>
          <a:p>
            <a:r>
              <a:rPr lang="en-US" dirty="0"/>
              <a:t>These are correct for a Betelgeuse-like star. (CLICK!! “in case anyone has seen the film </a:t>
            </a:r>
            <a:r>
              <a:rPr lang="en-US" dirty="0">
                <a:sym typeface="Wingdings" pitchFamily="2" charset="2"/>
              </a:rPr>
              <a:t> </a:t>
            </a:r>
            <a:r>
              <a:rPr lang="en-US" dirty="0"/>
              <a:t>”)</a:t>
            </a:r>
          </a:p>
          <a:p>
            <a:r>
              <a:rPr lang="en-US" dirty="0"/>
              <a:t>Since currently Betelgeuse is the best candidate for detecting pre-supernova neutrinos.</a:t>
            </a:r>
          </a:p>
          <a:p>
            <a:endParaRPr lang="en-US" dirty="0"/>
          </a:p>
          <a:p>
            <a:r>
              <a:rPr lang="en-US" u="none" dirty="0"/>
              <a:t>Two models were used to describe</a:t>
            </a:r>
            <a:r>
              <a:rPr lang="en-US" dirty="0"/>
              <a:t> the thermodynamics of stellar evolution:</a:t>
            </a:r>
          </a:p>
          <a:p>
            <a:r>
              <a:rPr lang="en-US" dirty="0" err="1"/>
              <a:t>Odrzywolek’s</a:t>
            </a:r>
            <a:r>
              <a:rPr lang="en-US" dirty="0"/>
              <a:t> [ODDZIVOLEK], which assumes that the entire neutrino flux comes from pair annihilation</a:t>
            </a:r>
          </a:p>
          <a:p>
            <a:r>
              <a:rPr lang="en-US" dirty="0"/>
              <a:t>Patton: includes other thermal and nuclear processes</a:t>
            </a:r>
          </a:p>
          <a:p>
            <a:r>
              <a:rPr lang="en-US" dirty="0"/>
              <a:t>We have them both for normal and inverted mass ordering</a:t>
            </a:r>
          </a:p>
          <a:p>
            <a:endParaRPr lang="en-US" dirty="0"/>
          </a:p>
          <a:p>
            <a:r>
              <a:rPr lang="en-US" dirty="0"/>
              <a:t>The energy threshold is a few </a:t>
            </a:r>
            <a:r>
              <a:rPr lang="en-US" dirty="0" err="1"/>
              <a:t>MeVs</a:t>
            </a:r>
            <a:r>
              <a:rPr lang="en-US" dirty="0"/>
              <a:t>, so the events we observe are actually</a:t>
            </a:r>
          </a:p>
          <a:p>
            <a:r>
              <a:rPr lang="en-US" dirty="0"/>
              <a:t>On the right side of this distribution, mostly in the tail.</a:t>
            </a:r>
          </a:p>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7</a:t>
            </a:fld>
            <a:endParaRPr lang="en-US"/>
          </a:p>
        </p:txBody>
      </p:sp>
    </p:spTree>
    <p:extLst>
      <p:ext uri="{BB962C8B-B14F-4D97-AF65-F5344CB8AC3E}">
        <p14:creationId xmlns:p14="http://schemas.microsoft.com/office/powerpoint/2010/main" val="4140876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none" dirty="0">
                <a:sym typeface="Wingdings" pitchFamily="2" charset="2"/>
              </a:rPr>
              <a:t>Considering backgrounds and expected events a statistics analysis window needed to be chosen.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u="none" dirty="0">
                <a:sym typeface="Wingdings" pitchFamily="2" charset="2"/>
              </a:rPr>
              <a:t>On this plot you can see how this analysis signal window (on x axis) affects the possible warning times (on y axis)  for the models.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u="none" dirty="0">
                <a:sym typeface="Wingdings" pitchFamily="2" charset="2"/>
              </a:rPr>
              <a:t>So, we have </a:t>
            </a:r>
            <a:r>
              <a:rPr lang="en-US" u="none" dirty="0" err="1">
                <a:sym typeface="Wingdings" pitchFamily="2" charset="2"/>
              </a:rPr>
              <a:t>Ordzywolek</a:t>
            </a:r>
            <a:r>
              <a:rPr lang="en-US" u="none" dirty="0">
                <a:sym typeface="Wingdings" pitchFamily="2" charset="2"/>
              </a:rPr>
              <a:t> model with two sets of parameters for Betelgeuse (distance, mass), and the Patton model for one set of parameters.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u="none" dirty="0">
                <a:sym typeface="Wingdings" pitchFamily="2" charset="2"/>
              </a:rPr>
              <a:t>This analysis window is the time period during which the data was collected to then be analyzed in hourly steps.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u="none" dirty="0">
                <a:sym typeface="Wingdings" pitchFamily="2" charset="2"/>
              </a:rPr>
              <a:t>And the warning time is how many hours before core collapse the alert-system can give out an alert about the supernova.</a:t>
            </a:r>
          </a:p>
          <a:p>
            <a:pPr marL="0" indent="0" algn="l">
              <a:buFont typeface="Wingdings" pitchFamily="2" charset="2"/>
              <a:buNone/>
            </a:pPr>
            <a:r>
              <a:rPr lang="en-US" u="none" dirty="0">
                <a:sym typeface="Wingdings" pitchFamily="2" charset="2"/>
              </a:rPr>
              <a:t>This choice was made based on which signal window would maximize the warning time for a </a:t>
            </a:r>
            <a:r>
              <a:rPr lang="en-US" u="none" dirty="0" err="1">
                <a:sym typeface="Wingdings" pitchFamily="2" charset="2"/>
              </a:rPr>
              <a:t>Betelggeuse</a:t>
            </a:r>
            <a:r>
              <a:rPr lang="en-US" u="none" dirty="0">
                <a:sym typeface="Wingdings" pitchFamily="2" charset="2"/>
              </a:rPr>
              <a:t>-like star according to the different models.</a:t>
            </a:r>
          </a:p>
          <a:p>
            <a:pPr marL="0" indent="0" algn="l">
              <a:buFont typeface="Wingdings" pitchFamily="2" charset="2"/>
              <a:buNone/>
            </a:pPr>
            <a:r>
              <a:rPr lang="en-US" u="none" dirty="0">
                <a:sym typeface="Wingdings" pitchFamily="2" charset="2"/>
              </a:rPr>
              <a:t> At the end 8hrs were chosen</a:t>
            </a:r>
          </a:p>
          <a:p>
            <a:endParaRPr lang="en-US" dirty="0"/>
          </a:p>
        </p:txBody>
      </p:sp>
      <p:sp>
        <p:nvSpPr>
          <p:cNvPr id="4" name="Slide Number Placeholder 3"/>
          <p:cNvSpPr>
            <a:spLocks noGrp="1"/>
          </p:cNvSpPr>
          <p:nvPr>
            <p:ph type="sldNum" sz="quarter" idx="5"/>
          </p:nvPr>
        </p:nvSpPr>
        <p:spPr/>
        <p:txBody>
          <a:bodyPr/>
          <a:lstStyle/>
          <a:p>
            <a:fld id="{83410F52-4E23-0148-988D-74EE67B0FD8B}" type="slidenum">
              <a:rPr lang="en-US" smtClean="0"/>
              <a:t>8</a:t>
            </a:fld>
            <a:endParaRPr lang="en-US"/>
          </a:p>
        </p:txBody>
      </p:sp>
    </p:spTree>
    <p:extLst>
      <p:ext uri="{BB962C8B-B14F-4D97-AF65-F5344CB8AC3E}">
        <p14:creationId xmlns:p14="http://schemas.microsoft.com/office/powerpoint/2010/main" val="5221042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EE0C3075-A032-41E1-2E9C-B2AFF3B550A3}"/>
              </a:ext>
            </a:extLst>
          </p:cNvPr>
          <p:cNvPicPr>
            <a:picLocks noChangeAspect="1"/>
          </p:cNvPicPr>
          <p:nvPr userDrawn="1"/>
        </p:nvPicPr>
        <p:blipFill>
          <a:blip r:embed="rId2"/>
          <a:stretch>
            <a:fillRect/>
          </a:stretch>
        </p:blipFill>
        <p:spPr>
          <a:xfrm>
            <a:off x="-257577" y="-407350"/>
            <a:ext cx="12518980" cy="8345986"/>
          </a:xfrm>
          <a:prstGeom prst="rect">
            <a:avLst/>
          </a:prstGeom>
        </p:spPr>
      </p:pic>
      <p:sp>
        <p:nvSpPr>
          <p:cNvPr id="2" name="Title 1"/>
          <p:cNvSpPr>
            <a:spLocks noGrp="1"/>
          </p:cNvSpPr>
          <p:nvPr>
            <p:ph type="ctrTitle"/>
          </p:nvPr>
        </p:nvSpPr>
        <p:spPr>
          <a:xfrm>
            <a:off x="2403050" y="1758875"/>
            <a:ext cx="7197726" cy="2421464"/>
          </a:xfrm>
          <a:solidFill>
            <a:schemeClr val="accent5">
              <a:lumMod val="40000"/>
              <a:lumOff val="60000"/>
              <a:alpha val="85000"/>
            </a:schemeClr>
          </a:solidFill>
        </p:spPr>
        <p:txBody>
          <a:bodyPr anchor="b">
            <a:normAutofit/>
          </a:bodyPr>
          <a:lstStyle>
            <a:lvl1pPr algn="ctr">
              <a:defRPr sz="4800">
                <a:solidFill>
                  <a:schemeClr val="bg1"/>
                </a:solidFill>
                <a:effectLst/>
                <a:latin typeface=""/>
              </a:defRPr>
            </a:lvl1pPr>
          </a:lstStyle>
          <a:p>
            <a:r>
              <a:rPr lang="en-GB" dirty="0"/>
              <a:t>Click to edit Master title style</a:t>
            </a:r>
            <a:endParaRPr lang="en-US" dirty="0"/>
          </a:p>
        </p:txBody>
      </p:sp>
      <p:sp>
        <p:nvSpPr>
          <p:cNvPr id="3" name="Subtitle 2"/>
          <p:cNvSpPr>
            <a:spLocks noGrp="1"/>
          </p:cNvSpPr>
          <p:nvPr>
            <p:ph type="subTitle" idx="1"/>
          </p:nvPr>
        </p:nvSpPr>
        <p:spPr>
          <a:xfrm>
            <a:off x="2403050" y="4180339"/>
            <a:ext cx="7197726" cy="1405467"/>
          </a:xfrm>
          <a:solidFill>
            <a:schemeClr val="accent5">
              <a:lumMod val="40000"/>
              <a:lumOff val="60000"/>
              <a:alpha val="84674"/>
            </a:schemeClr>
          </a:solidFill>
        </p:spPr>
        <p:txBody>
          <a:bodyPr anchor="t">
            <a:normAutofit/>
          </a:bodyPr>
          <a:lstStyle>
            <a:lvl1pPr marL="0" indent="0" algn="ctr">
              <a:buNone/>
              <a:defRPr sz="1800" cap="all">
                <a:solidFill>
                  <a:schemeClr val="bg1"/>
                </a:solidFill>
                <a:latin typeface=""/>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r>
              <a:rPr lang="en-GB"/>
              <a:t>11/02/25</a:t>
            </a:r>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1446240" y="6316337"/>
            <a:ext cx="551167" cy="377825"/>
          </a:xfrm>
        </p:spPr>
        <p:txBody>
          <a:bodyPr/>
          <a:lstStyle>
            <a:lvl1pPr>
              <a:defRPr sz="1400"/>
            </a:lvl1pPr>
          </a:lstStyle>
          <a:p>
            <a:fld id="{D57F1E4F-1CFF-5643-939E-217C01CDF56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GB"/>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r>
              <a:rPr lang="en-GB"/>
              <a:t>11/02/25</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r>
              <a:rPr lang="en-GB"/>
              <a:t>11/02/25</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GB"/>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GB"/>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GB"/>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GB"/>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GB"/>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GB"/>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GB"/>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GB"/>
              <a:t>Click to edit Master title style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gradFill flip="none" rotWithShape="1">
          <a:gsLst>
            <a:gs pos="100000">
              <a:srgbClr val="7D6E41">
                <a:alpha val="29000"/>
                <a:lumMod val="73000"/>
                <a:lumOff val="27000"/>
              </a:srgbClr>
            </a:gs>
            <a:gs pos="14000">
              <a:schemeClr val="accent2"/>
            </a:gs>
            <a:gs pos="65000">
              <a:srgbClr val="FFC53E">
                <a:alpha val="44000"/>
              </a:srgb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latin typeface=""/>
              </a:defRPr>
            </a:lvl1pPr>
          </a:lstStyle>
          <a:p>
            <a:r>
              <a:rPr lang="en-GB" dirty="0"/>
              <a:t>Click to edit Master title style</a:t>
            </a:r>
            <a:endParaRPr lang="en-US" dirty="0"/>
          </a:p>
        </p:txBody>
      </p:sp>
      <p:sp>
        <p:nvSpPr>
          <p:cNvPr id="3" name="Content Placeholder 2"/>
          <p:cNvSpPr>
            <a:spLocks noGrp="1"/>
          </p:cNvSpPr>
          <p:nvPr>
            <p:ph idx="1"/>
          </p:nvPr>
        </p:nvSpPr>
        <p:spPr/>
        <p:txBody>
          <a:bodyPr anchor="ctr"/>
          <a:lstStyle>
            <a:lvl1pPr>
              <a:defRPr>
                <a:solidFill>
                  <a:schemeClr val="bg1"/>
                </a:solidFill>
                <a:latin typeface=""/>
              </a:defRPr>
            </a:lvl1pPr>
            <a:lvl2pPr>
              <a:defRPr>
                <a:solidFill>
                  <a:schemeClr val="bg1"/>
                </a:solidFill>
                <a:latin typeface=""/>
              </a:defRPr>
            </a:lvl2pPr>
            <a:lvl3pPr>
              <a:defRPr>
                <a:solidFill>
                  <a:schemeClr val="bg1"/>
                </a:solidFill>
                <a:latin typeface=""/>
              </a:defRPr>
            </a:lvl3pPr>
            <a:lvl4pPr>
              <a:defRPr>
                <a:solidFill>
                  <a:schemeClr val="bg1"/>
                </a:solidFill>
                <a:latin typeface=""/>
              </a:defRPr>
            </a:lvl4pPr>
            <a:lvl5pPr>
              <a:defRPr>
                <a:solidFill>
                  <a:schemeClr val="bg1"/>
                </a:solidFill>
                <a:latin typeface=""/>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sz="1400">
                <a:solidFill>
                  <a:schemeClr val="bg1"/>
                </a:solidFill>
                <a:latin typeface=""/>
              </a:defRPr>
            </a:lvl1pPr>
          </a:lstStyle>
          <a:p>
            <a:fld id="{D57F1E4F-1CFF-5643-939E-217C01CDF565}" type="slidenum">
              <a:rPr lang="en-US" smtClean="0"/>
              <a:pPr/>
              <a:t>‹#›</a:t>
            </a:fld>
            <a:endParaRPr lang="en-US" dirty="0"/>
          </a:p>
        </p:txBody>
      </p:sp>
      <p:pic>
        <p:nvPicPr>
          <p:cNvPr id="7" name="Picture 6" descr="Celestia-R1---OverlayContentHD.png">
            <a:extLst>
              <a:ext uri="{FF2B5EF4-FFF2-40B4-BE49-F238E27FC236}">
                <a16:creationId xmlns:a16="http://schemas.microsoft.com/office/drawing/2014/main" id="{276CBB2B-BFAE-431A-E7C3-2DF8E3E53B0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a:effectLst>
            <a:glow rad="7481">
              <a:schemeClr val="accent2">
                <a:lumMod val="75000"/>
                <a:alpha val="9000"/>
              </a:schemeClr>
            </a:glow>
            <a:outerShdw blurRad="15895" dist="50800" dir="7440000" sx="99738" sy="99738" algn="ctr" rotWithShape="0">
              <a:srgbClr val="000000">
                <a:alpha val="54676"/>
              </a:srgbClr>
            </a:outerShdw>
            <a:reflection endPos="65000" dist="50800" dir="5400000" sy="-100000" algn="bl" rotWithShape="0"/>
          </a:effectLst>
        </p:spPr>
      </p:pic>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gradFill flip="none" rotWithShape="1">
          <a:gsLst>
            <a:gs pos="100000">
              <a:srgbClr val="7D6E41">
                <a:alpha val="29000"/>
                <a:lumMod val="73000"/>
                <a:lumOff val="27000"/>
              </a:srgbClr>
            </a:gs>
            <a:gs pos="14000">
              <a:schemeClr val="accent2"/>
            </a:gs>
            <a:gs pos="65000">
              <a:srgbClr val="FFC53E">
                <a:alpha val="44000"/>
              </a:srgb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latin typeface=""/>
              </a:defRPr>
            </a:lvl1pPr>
          </a:lstStyle>
          <a:p>
            <a:r>
              <a:rPr lang="en-GB" dirty="0"/>
              <a:t>Click to edit Master title style</a:t>
            </a:r>
            <a:endParaRPr lang="en-US" dirty="0"/>
          </a:p>
        </p:txBody>
      </p:sp>
      <p:sp>
        <p:nvSpPr>
          <p:cNvPr id="3" name="Content Placeholder 2"/>
          <p:cNvSpPr>
            <a:spLocks noGrp="1"/>
          </p:cNvSpPr>
          <p:nvPr>
            <p:ph idx="1"/>
          </p:nvPr>
        </p:nvSpPr>
        <p:spPr/>
        <p:txBody>
          <a:bodyPr anchor="ctr"/>
          <a:lstStyle>
            <a:lvl1pPr>
              <a:defRPr>
                <a:solidFill>
                  <a:schemeClr val="bg1"/>
                </a:solidFill>
                <a:latin typeface=""/>
              </a:defRPr>
            </a:lvl1pPr>
            <a:lvl2pPr>
              <a:defRPr>
                <a:solidFill>
                  <a:schemeClr val="bg1"/>
                </a:solidFill>
                <a:latin typeface=""/>
              </a:defRPr>
            </a:lvl2pPr>
            <a:lvl3pPr>
              <a:defRPr>
                <a:solidFill>
                  <a:schemeClr val="bg1"/>
                </a:solidFill>
                <a:latin typeface=""/>
              </a:defRPr>
            </a:lvl3pPr>
            <a:lvl4pPr>
              <a:defRPr>
                <a:solidFill>
                  <a:schemeClr val="bg1"/>
                </a:solidFill>
                <a:latin typeface=""/>
              </a:defRPr>
            </a:lvl4pPr>
            <a:lvl5pPr>
              <a:defRPr>
                <a:solidFill>
                  <a:schemeClr val="bg1"/>
                </a:solidFill>
                <a:latin typeface=""/>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sz="1400">
                <a:solidFill>
                  <a:schemeClr val="bg1"/>
                </a:solidFill>
                <a:latin typeface=""/>
              </a:defRPr>
            </a:lvl1pPr>
          </a:lstStyle>
          <a:p>
            <a:fld id="{D57F1E4F-1CFF-5643-939E-217C01CDF565}" type="slidenum">
              <a:rPr lang="en-US" smtClean="0"/>
              <a:pPr/>
              <a:t>‹#›</a:t>
            </a:fld>
            <a:endParaRPr lang="en-US" dirty="0"/>
          </a:p>
        </p:txBody>
      </p:sp>
      <p:pic>
        <p:nvPicPr>
          <p:cNvPr id="7" name="Picture 6" descr="Celestia-R1---OverlayContentHD.png">
            <a:extLst>
              <a:ext uri="{FF2B5EF4-FFF2-40B4-BE49-F238E27FC236}">
                <a16:creationId xmlns:a16="http://schemas.microsoft.com/office/drawing/2014/main" id="{276CBB2B-BFAE-431A-E7C3-2DF8E3E53B0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a:effectLst>
            <a:glow rad="7481">
              <a:schemeClr val="accent2">
                <a:lumMod val="75000"/>
                <a:alpha val="9000"/>
              </a:schemeClr>
            </a:glow>
            <a:outerShdw blurRad="15895" dist="50800" dir="7440000" sx="99738" sy="99738" algn="ctr" rotWithShape="0">
              <a:srgbClr val="000000"/>
            </a:outerShdw>
            <a:reflection endPos="65000" dist="50800" dir="5400000" sy="-100000" algn="bl" rotWithShape="0"/>
          </a:effectLst>
        </p:spPr>
      </p:pic>
    </p:spTree>
    <p:extLst>
      <p:ext uri="{BB962C8B-B14F-4D97-AF65-F5344CB8AC3E}">
        <p14:creationId xmlns:p14="http://schemas.microsoft.com/office/powerpoint/2010/main" val="217193638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GB"/>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en-GB"/>
              <a:t>11/02/25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r>
              <a:rPr lang="en-GB"/>
              <a:t>11/02/25</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r>
              <a:rPr lang="en-GB"/>
              <a:t>11/02/25</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r>
              <a:rPr lang="en-GB"/>
              <a:t>11/02/25</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11/02/25</a:t>
            </a:r>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GB"/>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r>
              <a:rPr lang="en-GB"/>
              <a:t>11/02/25</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0">
            <a:alphaModFix amt="96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r>
              <a:rPr lang="en-GB"/>
              <a:t>11/02/25</a:t>
            </a:r>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1433848" y="6294304"/>
            <a:ext cx="551167" cy="377825"/>
          </a:xfrm>
          <a:prstGeom prst="rect">
            <a:avLst/>
          </a:prstGeom>
        </p:spPr>
        <p:txBody>
          <a:bodyPr vert="horz" lIns="91440" tIns="45720" rIns="91440" bIns="45720" rtlCol="0" anchor="ctr"/>
          <a:lstStyle>
            <a:lvl1pPr algn="r">
              <a:defRPr sz="1400" b="0" i="0">
                <a:solidFill>
                  <a:schemeClr val="tx1"/>
                </a:solidFill>
                <a:effectLst/>
                <a:latin typeface="+mn-lt"/>
              </a:defRPr>
            </a:lvl1pPr>
          </a:lstStyle>
          <a:p>
            <a:fld id="{D57F1E4F-1CFF-5643-939E-217C01CDF56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69" r:id="rId3"/>
    <p:sldLayoutId id="2147483651" r:id="rId4"/>
    <p:sldLayoutId id="2147483652" r:id="rId5"/>
    <p:sldLayoutId id="2147483653" r:id="rId6"/>
    <p:sldLayoutId id="2147483654" r:id="rId7"/>
    <p:sldLayoutId id="2147483655" r:id="rId8"/>
    <p:sldLayoutId id="2147483656" r:id="rId9"/>
    <p:sldLayoutId id="2147483660" r:id="rId10"/>
    <p:sldLayoutId id="2147483657" r:id="rId11"/>
    <p:sldLayoutId id="2147483663" r:id="rId12"/>
    <p:sldLayoutId id="2147483664" r:id="rId13"/>
    <p:sldLayoutId id="2147483665" r:id="rId14"/>
    <p:sldLayoutId id="2147483668" r:id="rId15"/>
    <p:sldLayoutId id="2147483667" r:id="rId16"/>
    <p:sldLayoutId id="2147483658" r:id="rId17"/>
    <p:sldLayoutId id="2147483659" r:id="rId18"/>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en.wikipedia.org/wiki/File:SN_1987A_(NIRCam_image)_(SN1987a-1).jpg" TargetMode="Externa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BE853-64DE-EFC1-3652-8F4E2CB498CC}"/>
              </a:ext>
            </a:extLst>
          </p:cNvPr>
          <p:cNvSpPr>
            <a:spLocks noGrp="1"/>
          </p:cNvSpPr>
          <p:nvPr>
            <p:ph type="ctrTitle"/>
          </p:nvPr>
        </p:nvSpPr>
        <p:spPr>
          <a:xfrm>
            <a:off x="1771872" y="1825907"/>
            <a:ext cx="9165070" cy="1405467"/>
          </a:xfrm>
        </p:spPr>
        <p:txBody>
          <a:bodyPr anchor="ctr">
            <a:normAutofit/>
          </a:bodyPr>
          <a:lstStyle/>
          <a:p>
            <a:pPr algn="ctr"/>
            <a:r>
              <a:rPr lang="en-US" sz="3600" dirty="0">
                <a:latin typeface=""/>
              </a:rPr>
              <a:t>Predicting the death of stars</a:t>
            </a:r>
          </a:p>
        </p:txBody>
      </p:sp>
      <p:sp>
        <p:nvSpPr>
          <p:cNvPr id="3" name="Subtitle 2">
            <a:extLst>
              <a:ext uri="{FF2B5EF4-FFF2-40B4-BE49-F238E27FC236}">
                <a16:creationId xmlns:a16="http://schemas.microsoft.com/office/drawing/2014/main" id="{D0956C1E-9792-8811-8809-59EF73F8D621}"/>
              </a:ext>
            </a:extLst>
          </p:cNvPr>
          <p:cNvSpPr>
            <a:spLocks noGrp="1"/>
          </p:cNvSpPr>
          <p:nvPr>
            <p:ph type="subTitle" idx="1"/>
          </p:nvPr>
        </p:nvSpPr>
        <p:spPr>
          <a:xfrm>
            <a:off x="2755544" y="3379694"/>
            <a:ext cx="7197726" cy="1405467"/>
          </a:xfrm>
        </p:spPr>
        <p:txBody>
          <a:bodyPr/>
          <a:lstStyle/>
          <a:p>
            <a:pPr algn="ctr"/>
            <a:r>
              <a:rPr lang="en-US" dirty="0">
                <a:latin typeface=""/>
                <a:cs typeface="Sarabun" pitchFamily="2" charset="-34"/>
              </a:rPr>
              <a:t>Speaker: Titanilla Braun</a:t>
            </a:r>
          </a:p>
          <a:p>
            <a:pPr algn="ctr"/>
            <a:r>
              <a:rPr lang="en-US" dirty="0">
                <a:latin typeface=""/>
                <a:cs typeface="Sarabun" pitchFamily="2" charset="-34"/>
              </a:rPr>
              <a:t>11 March 2025, Graduate Symposium</a:t>
            </a:r>
          </a:p>
          <a:p>
            <a:pPr algn="ctr"/>
            <a:r>
              <a:rPr lang="en-US" dirty="0">
                <a:latin typeface=""/>
                <a:cs typeface="Sarabun" pitchFamily="2" charset="-34"/>
              </a:rPr>
              <a:t>L. N. Machado et al 2022 </a:t>
            </a:r>
            <a:r>
              <a:rPr lang="en-US" dirty="0" err="1">
                <a:latin typeface=""/>
                <a:cs typeface="Sarabun" pitchFamily="2" charset="-34"/>
              </a:rPr>
              <a:t>ApJ</a:t>
            </a:r>
            <a:r>
              <a:rPr lang="en-US" dirty="0">
                <a:latin typeface=""/>
                <a:cs typeface="Sarabun" pitchFamily="2" charset="-34"/>
              </a:rPr>
              <a:t> 935 40</a:t>
            </a:r>
          </a:p>
        </p:txBody>
      </p:sp>
      <p:sp>
        <p:nvSpPr>
          <p:cNvPr id="5" name="Slide Number Placeholder 4">
            <a:extLst>
              <a:ext uri="{FF2B5EF4-FFF2-40B4-BE49-F238E27FC236}">
                <a16:creationId xmlns:a16="http://schemas.microsoft.com/office/drawing/2014/main" id="{B65148C4-F372-E7CD-FEA8-3A62FFF2CBC8}"/>
              </a:ext>
            </a:extLst>
          </p:cNvPr>
          <p:cNvSpPr>
            <a:spLocks noGrp="1"/>
          </p:cNvSpPr>
          <p:nvPr>
            <p:ph type="sldNum" sz="quarter" idx="12"/>
          </p:nvPr>
        </p:nvSpPr>
        <p:spPr/>
        <p:txBody>
          <a:bodyPr/>
          <a:lstStyle/>
          <a:p>
            <a:fld id="{D57F1E4F-1CFF-5643-939E-217C01CDF565}" type="slidenum">
              <a:rPr lang="en-US" smtClean="0"/>
              <a:pPr/>
              <a:t>0</a:t>
            </a:fld>
            <a:endParaRPr lang="en-US" dirty="0"/>
          </a:p>
        </p:txBody>
      </p:sp>
    </p:spTree>
    <p:extLst>
      <p:ext uri="{BB962C8B-B14F-4D97-AF65-F5344CB8AC3E}">
        <p14:creationId xmlns:p14="http://schemas.microsoft.com/office/powerpoint/2010/main" val="1182777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AF419-C3E6-F039-64DC-24382276FE04}"/>
              </a:ext>
            </a:extLst>
          </p:cNvPr>
          <p:cNvSpPr>
            <a:spLocks noGrp="1"/>
          </p:cNvSpPr>
          <p:nvPr>
            <p:ph type="title"/>
          </p:nvPr>
        </p:nvSpPr>
        <p:spPr>
          <a:xfrm>
            <a:off x="647370" y="318351"/>
            <a:ext cx="10131425" cy="1456267"/>
          </a:xfrm>
        </p:spPr>
        <p:txBody>
          <a:bodyPr/>
          <a:lstStyle/>
          <a:p>
            <a:r>
              <a:rPr lang="en-US" dirty="0"/>
              <a:t>Results (1st phase)</a:t>
            </a:r>
          </a:p>
        </p:txBody>
      </p:sp>
      <p:sp>
        <p:nvSpPr>
          <p:cNvPr id="3" name="Content Placeholder 2">
            <a:extLst>
              <a:ext uri="{FF2B5EF4-FFF2-40B4-BE49-F238E27FC236}">
                <a16:creationId xmlns:a16="http://schemas.microsoft.com/office/drawing/2014/main" id="{1F23927D-51AF-C78A-656F-077E860DA601}"/>
              </a:ext>
            </a:extLst>
          </p:cNvPr>
          <p:cNvSpPr>
            <a:spLocks noGrp="1"/>
          </p:cNvSpPr>
          <p:nvPr>
            <p:ph idx="1"/>
          </p:nvPr>
        </p:nvSpPr>
        <p:spPr>
          <a:xfrm>
            <a:off x="7618076" y="1960320"/>
            <a:ext cx="3387128" cy="951653"/>
          </a:xfrm>
        </p:spPr>
        <p:txBody>
          <a:bodyPr>
            <a:normAutofit/>
          </a:bodyPr>
          <a:lstStyle/>
          <a:p>
            <a:pPr marL="0" indent="0">
              <a:buNone/>
            </a:pPr>
            <a:r>
              <a:rPr lang="en-US" sz="2400" dirty="0">
                <a:latin typeface=""/>
              </a:rPr>
              <a:t>Betelgeuse alert: 9 </a:t>
            </a:r>
            <a:r>
              <a:rPr lang="en-US" sz="2400" dirty="0" err="1">
                <a:latin typeface=""/>
              </a:rPr>
              <a:t>hr</a:t>
            </a:r>
            <a:endParaRPr lang="en-US" sz="2400" dirty="0">
              <a:latin typeface=""/>
            </a:endParaRPr>
          </a:p>
        </p:txBody>
      </p:sp>
      <p:sp>
        <p:nvSpPr>
          <p:cNvPr id="4" name="Slide Number Placeholder 3">
            <a:extLst>
              <a:ext uri="{FF2B5EF4-FFF2-40B4-BE49-F238E27FC236}">
                <a16:creationId xmlns:a16="http://schemas.microsoft.com/office/drawing/2014/main" id="{B3AF3CC7-5760-4311-8A30-82734D8DE707}"/>
              </a:ext>
            </a:extLst>
          </p:cNvPr>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5" name="Picture 4">
            <a:extLst>
              <a:ext uri="{FF2B5EF4-FFF2-40B4-BE49-F238E27FC236}">
                <a16:creationId xmlns:a16="http://schemas.microsoft.com/office/drawing/2014/main" id="{3794BC55-AFE7-7AB3-A092-56ADE086C451}"/>
              </a:ext>
            </a:extLst>
          </p:cNvPr>
          <p:cNvPicPr>
            <a:picLocks noChangeAspect="1"/>
          </p:cNvPicPr>
          <p:nvPr/>
        </p:nvPicPr>
        <p:blipFill>
          <a:blip r:embed="rId3"/>
          <a:stretch>
            <a:fillRect/>
          </a:stretch>
        </p:blipFill>
        <p:spPr>
          <a:xfrm>
            <a:off x="237466" y="2758440"/>
            <a:ext cx="6291442" cy="3237654"/>
          </a:xfrm>
          <a:prstGeom prst="rect">
            <a:avLst/>
          </a:prstGeom>
        </p:spPr>
      </p:pic>
      <p:pic>
        <p:nvPicPr>
          <p:cNvPr id="6" name="Picture 5">
            <a:extLst>
              <a:ext uri="{FF2B5EF4-FFF2-40B4-BE49-F238E27FC236}">
                <a16:creationId xmlns:a16="http://schemas.microsoft.com/office/drawing/2014/main" id="{2FB5BA01-DC22-CC6E-7140-4D0F0B7ED1D9}"/>
              </a:ext>
            </a:extLst>
          </p:cNvPr>
          <p:cNvPicPr>
            <a:picLocks noChangeAspect="1"/>
          </p:cNvPicPr>
          <p:nvPr/>
        </p:nvPicPr>
        <p:blipFill>
          <a:blip r:embed="rId4"/>
          <a:stretch>
            <a:fillRect/>
          </a:stretch>
        </p:blipFill>
        <p:spPr>
          <a:xfrm>
            <a:off x="6605819" y="2758440"/>
            <a:ext cx="5411642" cy="3237654"/>
          </a:xfrm>
          <a:prstGeom prst="rect">
            <a:avLst/>
          </a:prstGeom>
        </p:spPr>
      </p:pic>
      <p:sp>
        <p:nvSpPr>
          <p:cNvPr id="8" name="TextBox 7">
            <a:extLst>
              <a:ext uri="{FF2B5EF4-FFF2-40B4-BE49-F238E27FC236}">
                <a16:creationId xmlns:a16="http://schemas.microsoft.com/office/drawing/2014/main" id="{2164D28B-AC37-8A0D-2184-775B66DD7DA8}"/>
              </a:ext>
            </a:extLst>
          </p:cNvPr>
          <p:cNvSpPr txBox="1"/>
          <p:nvPr/>
        </p:nvSpPr>
        <p:spPr>
          <a:xfrm>
            <a:off x="2880360" y="3244334"/>
            <a:ext cx="1264920" cy="369332"/>
          </a:xfrm>
          <a:prstGeom prst="rect">
            <a:avLst/>
          </a:prstGeom>
          <a:noFill/>
        </p:spPr>
        <p:txBody>
          <a:bodyPr wrap="square">
            <a:spAutoFit/>
          </a:bodyPr>
          <a:lstStyle/>
          <a:p>
            <a:r>
              <a:rPr lang="en-US" dirty="0">
                <a:solidFill>
                  <a:schemeClr val="bg1"/>
                </a:solidFill>
              </a:rPr>
              <a:t>First phase</a:t>
            </a:r>
          </a:p>
        </p:txBody>
      </p:sp>
      <p:sp>
        <p:nvSpPr>
          <p:cNvPr id="9" name="TextBox 8">
            <a:extLst>
              <a:ext uri="{FF2B5EF4-FFF2-40B4-BE49-F238E27FC236}">
                <a16:creationId xmlns:a16="http://schemas.microsoft.com/office/drawing/2014/main" id="{8C6993A2-A8EB-8018-951E-11BF5E6F25C2}"/>
              </a:ext>
            </a:extLst>
          </p:cNvPr>
          <p:cNvSpPr txBox="1"/>
          <p:nvPr/>
        </p:nvSpPr>
        <p:spPr>
          <a:xfrm>
            <a:off x="8046720" y="3244334"/>
            <a:ext cx="1264920" cy="369332"/>
          </a:xfrm>
          <a:prstGeom prst="rect">
            <a:avLst/>
          </a:prstGeom>
          <a:noFill/>
        </p:spPr>
        <p:txBody>
          <a:bodyPr wrap="square">
            <a:spAutoFit/>
          </a:bodyPr>
          <a:lstStyle/>
          <a:p>
            <a:r>
              <a:rPr lang="en-US" dirty="0">
                <a:solidFill>
                  <a:schemeClr val="bg1"/>
                </a:solidFill>
              </a:rPr>
              <a:t>First phase</a:t>
            </a:r>
          </a:p>
        </p:txBody>
      </p:sp>
      <p:sp>
        <p:nvSpPr>
          <p:cNvPr id="10" name="Content Placeholder 2">
            <a:extLst>
              <a:ext uri="{FF2B5EF4-FFF2-40B4-BE49-F238E27FC236}">
                <a16:creationId xmlns:a16="http://schemas.microsoft.com/office/drawing/2014/main" id="{06786148-8B72-6B12-0E9B-54F10F44C9FC}"/>
              </a:ext>
            </a:extLst>
          </p:cNvPr>
          <p:cNvSpPr txBox="1">
            <a:spLocks/>
          </p:cNvSpPr>
          <p:nvPr/>
        </p:nvSpPr>
        <p:spPr>
          <a:xfrm>
            <a:off x="1048714" y="1946394"/>
            <a:ext cx="4928211" cy="951653"/>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marL="0" indent="0">
              <a:buNone/>
            </a:pPr>
            <a:r>
              <a:rPr lang="en-US" sz="2400" dirty="0">
                <a:solidFill>
                  <a:schemeClr val="bg1"/>
                </a:solidFill>
                <a:latin typeface=""/>
              </a:rPr>
              <a:t>600 pc neutrino detection radius</a:t>
            </a:r>
          </a:p>
        </p:txBody>
      </p:sp>
      <p:sp>
        <p:nvSpPr>
          <p:cNvPr id="11" name="Doughnut 10">
            <a:extLst>
              <a:ext uri="{FF2B5EF4-FFF2-40B4-BE49-F238E27FC236}">
                <a16:creationId xmlns:a16="http://schemas.microsoft.com/office/drawing/2014/main" id="{42E65593-876C-536F-06EA-2BD1564E9912}"/>
              </a:ext>
            </a:extLst>
          </p:cNvPr>
          <p:cNvSpPr/>
          <p:nvPr/>
        </p:nvSpPr>
        <p:spPr>
          <a:xfrm>
            <a:off x="3966225" y="4744454"/>
            <a:ext cx="358110" cy="352926"/>
          </a:xfrm>
          <a:prstGeom prst="donut">
            <a:avLst>
              <a:gd name="adj" fmla="val 18655"/>
            </a:avLst>
          </a:prstGeom>
          <a:solidFill>
            <a:schemeClr val="accent2"/>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75000"/>
                </a:schemeClr>
              </a:solidFill>
            </a:endParaRPr>
          </a:p>
        </p:txBody>
      </p:sp>
      <p:sp>
        <p:nvSpPr>
          <p:cNvPr id="13" name="Doughnut 12">
            <a:extLst>
              <a:ext uri="{FF2B5EF4-FFF2-40B4-BE49-F238E27FC236}">
                <a16:creationId xmlns:a16="http://schemas.microsoft.com/office/drawing/2014/main" id="{003700FF-717C-370B-439E-D9163B3BD4F6}"/>
              </a:ext>
            </a:extLst>
          </p:cNvPr>
          <p:cNvSpPr/>
          <p:nvPr/>
        </p:nvSpPr>
        <p:spPr>
          <a:xfrm>
            <a:off x="8144049" y="3984793"/>
            <a:ext cx="358109" cy="369332"/>
          </a:xfrm>
          <a:prstGeom prst="donut">
            <a:avLst>
              <a:gd name="adj" fmla="val 18655"/>
            </a:avLst>
          </a:prstGeom>
          <a:solidFill>
            <a:schemeClr val="accent2"/>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75000"/>
                </a:schemeClr>
              </a:solidFill>
            </a:endParaRPr>
          </a:p>
        </p:txBody>
      </p:sp>
      <p:sp>
        <p:nvSpPr>
          <p:cNvPr id="14" name="Down Arrow 13">
            <a:extLst>
              <a:ext uri="{FF2B5EF4-FFF2-40B4-BE49-F238E27FC236}">
                <a16:creationId xmlns:a16="http://schemas.microsoft.com/office/drawing/2014/main" id="{5E2AB304-64BD-5853-7A57-888AE4D9410E}"/>
              </a:ext>
            </a:extLst>
          </p:cNvPr>
          <p:cNvSpPr/>
          <p:nvPr/>
        </p:nvSpPr>
        <p:spPr>
          <a:xfrm>
            <a:off x="8218897" y="4354125"/>
            <a:ext cx="207926" cy="1093799"/>
          </a:xfrm>
          <a:prstGeom prst="down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5" name="Right Arrow 14">
            <a:extLst>
              <a:ext uri="{FF2B5EF4-FFF2-40B4-BE49-F238E27FC236}">
                <a16:creationId xmlns:a16="http://schemas.microsoft.com/office/drawing/2014/main" id="{DDCBCF29-99CE-822C-19C6-D0381463BF93}"/>
              </a:ext>
            </a:extLst>
          </p:cNvPr>
          <p:cNvSpPr/>
          <p:nvPr/>
        </p:nvSpPr>
        <p:spPr>
          <a:xfrm rot="10800000">
            <a:off x="7345677" y="4067437"/>
            <a:ext cx="796308" cy="220358"/>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own Arrow 15">
            <a:extLst>
              <a:ext uri="{FF2B5EF4-FFF2-40B4-BE49-F238E27FC236}">
                <a16:creationId xmlns:a16="http://schemas.microsoft.com/office/drawing/2014/main" id="{1C005DD9-5743-CDEE-DE10-E7F3F0FE4AF8}"/>
              </a:ext>
            </a:extLst>
          </p:cNvPr>
          <p:cNvSpPr/>
          <p:nvPr/>
        </p:nvSpPr>
        <p:spPr>
          <a:xfrm>
            <a:off x="4055031" y="5097380"/>
            <a:ext cx="180498" cy="520055"/>
          </a:xfrm>
          <a:prstGeom prst="down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8" name="TextBox 17">
            <a:extLst>
              <a:ext uri="{FF2B5EF4-FFF2-40B4-BE49-F238E27FC236}">
                <a16:creationId xmlns:a16="http://schemas.microsoft.com/office/drawing/2014/main" id="{2B609B25-82FB-3F30-6B7F-6FF06DD73428}"/>
              </a:ext>
            </a:extLst>
          </p:cNvPr>
          <p:cNvSpPr txBox="1"/>
          <p:nvPr/>
        </p:nvSpPr>
        <p:spPr>
          <a:xfrm>
            <a:off x="206985" y="6076119"/>
            <a:ext cx="6096000" cy="400110"/>
          </a:xfrm>
          <a:prstGeom prst="rect">
            <a:avLst/>
          </a:prstGeom>
          <a:noFill/>
        </p:spPr>
        <p:txBody>
          <a:bodyPr wrap="square">
            <a:spAutoFit/>
          </a:bodyPr>
          <a:lstStyle/>
          <a:p>
            <a:r>
              <a:rPr lang="en-US" sz="2000" dirty="0">
                <a:solidFill>
                  <a:schemeClr val="bg1"/>
                </a:solidFill>
                <a:latin typeface=""/>
              </a:rPr>
              <a:t>Flux integrated over 8 </a:t>
            </a:r>
            <a:r>
              <a:rPr lang="en-US" sz="2000" dirty="0" err="1">
                <a:solidFill>
                  <a:schemeClr val="bg1"/>
                </a:solidFill>
                <a:latin typeface=""/>
              </a:rPr>
              <a:t>hrs</a:t>
            </a:r>
            <a:r>
              <a:rPr lang="en-US" sz="2000" dirty="0">
                <a:solidFill>
                  <a:schemeClr val="bg1"/>
                </a:solidFill>
                <a:latin typeface=""/>
              </a:rPr>
              <a:t> before the core collapse</a:t>
            </a:r>
          </a:p>
        </p:txBody>
      </p:sp>
    </p:spTree>
    <p:extLst>
      <p:ext uri="{BB962C8B-B14F-4D97-AF65-F5344CB8AC3E}">
        <p14:creationId xmlns:p14="http://schemas.microsoft.com/office/powerpoint/2010/main" val="758564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FE571E2-2241-577F-3CFE-F5FC5EBCB3A4}"/>
              </a:ext>
            </a:extLst>
          </p:cNvPr>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5" name="Picture 4">
            <a:extLst>
              <a:ext uri="{FF2B5EF4-FFF2-40B4-BE49-F238E27FC236}">
                <a16:creationId xmlns:a16="http://schemas.microsoft.com/office/drawing/2014/main" id="{54C5CCC2-0CF2-6A98-F984-95679F88F2E5}"/>
              </a:ext>
            </a:extLst>
          </p:cNvPr>
          <p:cNvPicPr>
            <a:picLocks noChangeAspect="1"/>
          </p:cNvPicPr>
          <p:nvPr/>
        </p:nvPicPr>
        <p:blipFill>
          <a:blip r:embed="rId3"/>
          <a:stretch>
            <a:fillRect/>
          </a:stretch>
        </p:blipFill>
        <p:spPr>
          <a:xfrm>
            <a:off x="206986" y="2771625"/>
            <a:ext cx="6235296" cy="3476775"/>
          </a:xfrm>
          <a:prstGeom prst="rect">
            <a:avLst/>
          </a:prstGeom>
        </p:spPr>
      </p:pic>
      <p:pic>
        <p:nvPicPr>
          <p:cNvPr id="6" name="Picture 5">
            <a:extLst>
              <a:ext uri="{FF2B5EF4-FFF2-40B4-BE49-F238E27FC236}">
                <a16:creationId xmlns:a16="http://schemas.microsoft.com/office/drawing/2014/main" id="{B194B0EB-E642-D550-E4F1-EE87DCA58ECF}"/>
              </a:ext>
            </a:extLst>
          </p:cNvPr>
          <p:cNvPicPr>
            <a:picLocks noChangeAspect="1"/>
          </p:cNvPicPr>
          <p:nvPr/>
        </p:nvPicPr>
        <p:blipFill>
          <a:blip r:embed="rId4"/>
          <a:stretch>
            <a:fillRect/>
          </a:stretch>
        </p:blipFill>
        <p:spPr>
          <a:xfrm>
            <a:off x="6571576" y="2730245"/>
            <a:ext cx="5413439" cy="3476774"/>
          </a:xfrm>
          <a:prstGeom prst="rect">
            <a:avLst/>
          </a:prstGeom>
        </p:spPr>
      </p:pic>
      <p:sp>
        <p:nvSpPr>
          <p:cNvPr id="7" name="Content Placeholder 2">
            <a:extLst>
              <a:ext uri="{FF2B5EF4-FFF2-40B4-BE49-F238E27FC236}">
                <a16:creationId xmlns:a16="http://schemas.microsoft.com/office/drawing/2014/main" id="{B3ABB459-00A1-9CBB-95D3-34782524E2A2}"/>
              </a:ext>
            </a:extLst>
          </p:cNvPr>
          <p:cNvSpPr txBox="1">
            <a:spLocks/>
          </p:cNvSpPr>
          <p:nvPr/>
        </p:nvSpPr>
        <p:spPr>
          <a:xfrm>
            <a:off x="964021" y="1936482"/>
            <a:ext cx="4721226" cy="951653"/>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marL="0" indent="0">
              <a:buNone/>
            </a:pPr>
            <a:r>
              <a:rPr lang="en-US" sz="2400" dirty="0">
                <a:solidFill>
                  <a:schemeClr val="bg1"/>
                </a:solidFill>
                <a:latin typeface=""/>
              </a:rPr>
              <a:t>700 pc neutrino detection radius</a:t>
            </a:r>
          </a:p>
        </p:txBody>
      </p:sp>
      <p:sp>
        <p:nvSpPr>
          <p:cNvPr id="8" name="Content Placeholder 2">
            <a:extLst>
              <a:ext uri="{FF2B5EF4-FFF2-40B4-BE49-F238E27FC236}">
                <a16:creationId xmlns:a16="http://schemas.microsoft.com/office/drawing/2014/main" id="{2F3F3D8A-BB33-5EFB-AF15-AF599ABBD172}"/>
              </a:ext>
            </a:extLst>
          </p:cNvPr>
          <p:cNvSpPr txBox="1">
            <a:spLocks/>
          </p:cNvSpPr>
          <p:nvPr/>
        </p:nvSpPr>
        <p:spPr>
          <a:xfrm>
            <a:off x="7778809" y="1974290"/>
            <a:ext cx="3525170" cy="951653"/>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marL="0" indent="0">
              <a:buFont typeface="Arial"/>
              <a:buNone/>
            </a:pPr>
            <a:r>
              <a:rPr lang="en-US" sz="2400" dirty="0">
                <a:solidFill>
                  <a:schemeClr val="bg1"/>
                </a:solidFill>
                <a:latin typeface=""/>
              </a:rPr>
              <a:t>Betelgeuse alert: 11 </a:t>
            </a:r>
            <a:r>
              <a:rPr lang="en-US" sz="2400" dirty="0" err="1">
                <a:solidFill>
                  <a:schemeClr val="bg1"/>
                </a:solidFill>
                <a:latin typeface=""/>
              </a:rPr>
              <a:t>hr</a:t>
            </a:r>
            <a:endParaRPr lang="en-US" sz="2400" dirty="0">
              <a:solidFill>
                <a:schemeClr val="bg1"/>
              </a:solidFill>
              <a:latin typeface=""/>
            </a:endParaRPr>
          </a:p>
        </p:txBody>
      </p:sp>
      <p:sp>
        <p:nvSpPr>
          <p:cNvPr id="9" name="TextBox 8">
            <a:extLst>
              <a:ext uri="{FF2B5EF4-FFF2-40B4-BE49-F238E27FC236}">
                <a16:creationId xmlns:a16="http://schemas.microsoft.com/office/drawing/2014/main" id="{71102057-9242-63D4-C226-32EBE5E6DA25}"/>
              </a:ext>
            </a:extLst>
          </p:cNvPr>
          <p:cNvSpPr txBox="1"/>
          <p:nvPr/>
        </p:nvSpPr>
        <p:spPr>
          <a:xfrm>
            <a:off x="2880360" y="3244334"/>
            <a:ext cx="1264920" cy="369332"/>
          </a:xfrm>
          <a:prstGeom prst="rect">
            <a:avLst/>
          </a:prstGeom>
          <a:noFill/>
        </p:spPr>
        <p:txBody>
          <a:bodyPr wrap="square">
            <a:spAutoFit/>
          </a:bodyPr>
          <a:lstStyle/>
          <a:p>
            <a:r>
              <a:rPr lang="en-US" dirty="0">
                <a:solidFill>
                  <a:schemeClr val="bg1"/>
                </a:solidFill>
              </a:rPr>
              <a:t>Final phase</a:t>
            </a:r>
          </a:p>
        </p:txBody>
      </p:sp>
      <p:sp>
        <p:nvSpPr>
          <p:cNvPr id="10" name="TextBox 9">
            <a:extLst>
              <a:ext uri="{FF2B5EF4-FFF2-40B4-BE49-F238E27FC236}">
                <a16:creationId xmlns:a16="http://schemas.microsoft.com/office/drawing/2014/main" id="{71839520-4A22-2B6D-F2A0-14D97A15FD63}"/>
              </a:ext>
            </a:extLst>
          </p:cNvPr>
          <p:cNvSpPr txBox="1"/>
          <p:nvPr/>
        </p:nvSpPr>
        <p:spPr>
          <a:xfrm>
            <a:off x="7850736" y="3166355"/>
            <a:ext cx="1264920" cy="369332"/>
          </a:xfrm>
          <a:prstGeom prst="rect">
            <a:avLst/>
          </a:prstGeom>
          <a:noFill/>
        </p:spPr>
        <p:txBody>
          <a:bodyPr wrap="square">
            <a:spAutoFit/>
          </a:bodyPr>
          <a:lstStyle/>
          <a:p>
            <a:r>
              <a:rPr lang="en-US" dirty="0">
                <a:solidFill>
                  <a:schemeClr val="bg1"/>
                </a:solidFill>
              </a:rPr>
              <a:t>Final phase</a:t>
            </a:r>
          </a:p>
        </p:txBody>
      </p:sp>
      <p:sp>
        <p:nvSpPr>
          <p:cNvPr id="11" name="Doughnut 10">
            <a:extLst>
              <a:ext uri="{FF2B5EF4-FFF2-40B4-BE49-F238E27FC236}">
                <a16:creationId xmlns:a16="http://schemas.microsoft.com/office/drawing/2014/main" id="{794852F2-467F-A22F-62A7-CFAE207CA8AD}"/>
              </a:ext>
            </a:extLst>
          </p:cNvPr>
          <p:cNvSpPr/>
          <p:nvPr/>
        </p:nvSpPr>
        <p:spPr>
          <a:xfrm>
            <a:off x="4423425" y="4729214"/>
            <a:ext cx="358110" cy="352926"/>
          </a:xfrm>
          <a:prstGeom prst="donut">
            <a:avLst>
              <a:gd name="adj" fmla="val 18655"/>
            </a:avLst>
          </a:prstGeom>
          <a:solidFill>
            <a:schemeClr val="accent2"/>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75000"/>
                </a:schemeClr>
              </a:solidFill>
            </a:endParaRPr>
          </a:p>
        </p:txBody>
      </p:sp>
      <p:sp>
        <p:nvSpPr>
          <p:cNvPr id="12" name="Down Arrow 11">
            <a:extLst>
              <a:ext uri="{FF2B5EF4-FFF2-40B4-BE49-F238E27FC236}">
                <a16:creationId xmlns:a16="http://schemas.microsoft.com/office/drawing/2014/main" id="{A151A82A-76F1-CBD6-425D-D7A510E047F1}"/>
              </a:ext>
            </a:extLst>
          </p:cNvPr>
          <p:cNvSpPr/>
          <p:nvPr/>
        </p:nvSpPr>
        <p:spPr>
          <a:xfrm>
            <a:off x="4512231" y="5082140"/>
            <a:ext cx="151209" cy="705758"/>
          </a:xfrm>
          <a:prstGeom prst="down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3" name="Doughnut 12">
            <a:extLst>
              <a:ext uri="{FF2B5EF4-FFF2-40B4-BE49-F238E27FC236}">
                <a16:creationId xmlns:a16="http://schemas.microsoft.com/office/drawing/2014/main" id="{F8B295FA-B4B7-FFFE-D3DA-22DACB3AFAEA}"/>
              </a:ext>
            </a:extLst>
          </p:cNvPr>
          <p:cNvSpPr/>
          <p:nvPr/>
        </p:nvSpPr>
        <p:spPr>
          <a:xfrm>
            <a:off x="8004825" y="4026752"/>
            <a:ext cx="358109" cy="369332"/>
          </a:xfrm>
          <a:prstGeom prst="donut">
            <a:avLst>
              <a:gd name="adj" fmla="val 18655"/>
            </a:avLst>
          </a:prstGeom>
          <a:solidFill>
            <a:schemeClr val="accent2"/>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75000"/>
                </a:schemeClr>
              </a:solidFill>
            </a:endParaRPr>
          </a:p>
        </p:txBody>
      </p:sp>
      <p:sp>
        <p:nvSpPr>
          <p:cNvPr id="14" name="Down Arrow 13">
            <a:extLst>
              <a:ext uri="{FF2B5EF4-FFF2-40B4-BE49-F238E27FC236}">
                <a16:creationId xmlns:a16="http://schemas.microsoft.com/office/drawing/2014/main" id="{90F48744-A68F-A405-CBD4-584DB0A11411}"/>
              </a:ext>
            </a:extLst>
          </p:cNvPr>
          <p:cNvSpPr/>
          <p:nvPr/>
        </p:nvSpPr>
        <p:spPr>
          <a:xfrm>
            <a:off x="8092161" y="4396084"/>
            <a:ext cx="194295" cy="1212236"/>
          </a:xfrm>
          <a:prstGeom prst="down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5" name="Right Arrow 14">
            <a:extLst>
              <a:ext uri="{FF2B5EF4-FFF2-40B4-BE49-F238E27FC236}">
                <a16:creationId xmlns:a16="http://schemas.microsoft.com/office/drawing/2014/main" id="{80BCCDC0-1945-AA57-D8D4-9C67F144D23F}"/>
              </a:ext>
            </a:extLst>
          </p:cNvPr>
          <p:cNvSpPr/>
          <p:nvPr/>
        </p:nvSpPr>
        <p:spPr>
          <a:xfrm rot="10800000">
            <a:off x="7192569" y="4136508"/>
            <a:ext cx="812256" cy="163925"/>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86005148-8088-857A-C8A1-E4B3C4C95633}"/>
              </a:ext>
            </a:extLst>
          </p:cNvPr>
          <p:cNvSpPr txBox="1"/>
          <p:nvPr/>
        </p:nvSpPr>
        <p:spPr>
          <a:xfrm>
            <a:off x="206985" y="6312378"/>
            <a:ext cx="6096000" cy="400110"/>
          </a:xfrm>
          <a:prstGeom prst="rect">
            <a:avLst/>
          </a:prstGeom>
          <a:noFill/>
        </p:spPr>
        <p:txBody>
          <a:bodyPr wrap="square">
            <a:spAutoFit/>
          </a:bodyPr>
          <a:lstStyle/>
          <a:p>
            <a:r>
              <a:rPr lang="en-US" sz="2000" dirty="0">
                <a:solidFill>
                  <a:schemeClr val="bg1"/>
                </a:solidFill>
                <a:latin typeface=""/>
              </a:rPr>
              <a:t>Flux integrated over 8 </a:t>
            </a:r>
            <a:r>
              <a:rPr lang="en-US" sz="2000" dirty="0" err="1">
                <a:solidFill>
                  <a:schemeClr val="bg1"/>
                </a:solidFill>
                <a:latin typeface=""/>
              </a:rPr>
              <a:t>hrs</a:t>
            </a:r>
            <a:r>
              <a:rPr lang="en-US" sz="2000" dirty="0">
                <a:solidFill>
                  <a:schemeClr val="bg1"/>
                </a:solidFill>
                <a:latin typeface=""/>
              </a:rPr>
              <a:t> before the core collapse</a:t>
            </a:r>
          </a:p>
        </p:txBody>
      </p:sp>
      <p:pic>
        <p:nvPicPr>
          <p:cNvPr id="3" name="Picture 2" descr="Retro Review: Beetlejuice (1988)">
            <a:extLst>
              <a:ext uri="{FF2B5EF4-FFF2-40B4-BE49-F238E27FC236}">
                <a16:creationId xmlns:a16="http://schemas.microsoft.com/office/drawing/2014/main" id="{C600FE68-7894-E6F3-45AC-9993CB0A20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53764" y="0"/>
            <a:ext cx="3405946" cy="19073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Spirit Halloween Beetlejuice LED ...">
            <a:extLst>
              <a:ext uri="{FF2B5EF4-FFF2-40B4-BE49-F238E27FC236}">
                <a16:creationId xmlns:a16="http://schemas.microsoft.com/office/drawing/2014/main" id="{FE168B5F-4E42-848C-D685-3227876F381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86358" y="15073"/>
            <a:ext cx="1551780" cy="1955243"/>
          </a:xfrm>
          <a:prstGeom prst="rect">
            <a:avLst/>
          </a:prstGeom>
          <a:noFill/>
          <a:extLst>
            <a:ext uri="{909E8E84-426E-40DD-AFC4-6F175D3DCCD1}">
              <a14:hiddenFill xmlns:a14="http://schemas.microsoft.com/office/drawing/2010/main">
                <a:solidFill>
                  <a:srgbClr val="FFFFFF"/>
                </a:solidFill>
              </a14:hiddenFill>
            </a:ext>
          </a:extLst>
        </p:spPr>
      </p:pic>
      <p:sp>
        <p:nvSpPr>
          <p:cNvPr id="20" name="Title 1">
            <a:extLst>
              <a:ext uri="{FF2B5EF4-FFF2-40B4-BE49-F238E27FC236}">
                <a16:creationId xmlns:a16="http://schemas.microsoft.com/office/drawing/2014/main" id="{1DA0CF9A-5AB1-83E6-80DE-C0A11FC84F0F}"/>
              </a:ext>
            </a:extLst>
          </p:cNvPr>
          <p:cNvSpPr txBox="1">
            <a:spLocks/>
          </p:cNvSpPr>
          <p:nvPr/>
        </p:nvSpPr>
        <p:spPr>
          <a:xfrm>
            <a:off x="647370" y="318351"/>
            <a:ext cx="10131425"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chemeClr val="bg1"/>
                </a:solidFill>
                <a:latin typeface=""/>
              </a:rPr>
              <a:t>Results (Final phase)</a:t>
            </a:r>
          </a:p>
        </p:txBody>
      </p:sp>
    </p:spTree>
    <p:extLst>
      <p:ext uri="{BB962C8B-B14F-4D97-AF65-F5344CB8AC3E}">
        <p14:creationId xmlns:p14="http://schemas.microsoft.com/office/powerpoint/2010/main" val="2959401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C8689347-75B1-BFEE-6284-30E16A04B06D}"/>
              </a:ext>
            </a:extLst>
          </p:cNvPr>
          <p:cNvSpPr/>
          <p:nvPr/>
        </p:nvSpPr>
        <p:spPr>
          <a:xfrm>
            <a:off x="-3088653" y="-686252"/>
            <a:ext cx="7211474" cy="8230504"/>
          </a:xfrm>
          <a:prstGeom prst="ellipse">
            <a:avLst/>
          </a:prstGeom>
          <a:solidFill>
            <a:schemeClr val="accent6">
              <a:lumMod val="75000"/>
              <a:alpha val="6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3ECD7D97-20F5-7AE6-4AD0-92EC549362B8}"/>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
        <p:nvSpPr>
          <p:cNvPr id="7" name="Title 1">
            <a:extLst>
              <a:ext uri="{FF2B5EF4-FFF2-40B4-BE49-F238E27FC236}">
                <a16:creationId xmlns:a16="http://schemas.microsoft.com/office/drawing/2014/main" id="{37635629-4EAA-6129-0FAD-3428B8864661}"/>
              </a:ext>
            </a:extLst>
          </p:cNvPr>
          <p:cNvSpPr txBox="1">
            <a:spLocks/>
          </p:cNvSpPr>
          <p:nvPr/>
        </p:nvSpPr>
        <p:spPr>
          <a:xfrm>
            <a:off x="322153" y="643466"/>
            <a:ext cx="3481670" cy="4995333"/>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bg1"/>
                </a:solidFill>
                <a:effectLst/>
                <a:latin typeface=""/>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What can we achieve?</a:t>
            </a:r>
          </a:p>
        </p:txBody>
      </p:sp>
      <p:graphicFrame>
        <p:nvGraphicFramePr>
          <p:cNvPr id="8" name="Content Placeholder 2">
            <a:extLst>
              <a:ext uri="{FF2B5EF4-FFF2-40B4-BE49-F238E27FC236}">
                <a16:creationId xmlns:a16="http://schemas.microsoft.com/office/drawing/2014/main" id="{2340BE22-AB06-2A49-204D-91D1DEB1C71C}"/>
              </a:ext>
            </a:extLst>
          </p:cNvPr>
          <p:cNvGraphicFramePr>
            <a:graphicFrameLocks noGrp="1"/>
          </p:cNvGraphicFramePr>
          <p:nvPr>
            <p:ph idx="1"/>
            <p:extLst>
              <p:ext uri="{D42A27DB-BD31-4B8C-83A1-F6EECF244321}">
                <p14:modId xmlns:p14="http://schemas.microsoft.com/office/powerpoint/2010/main" val="657038007"/>
              </p:ext>
            </p:extLst>
          </p:nvPr>
        </p:nvGraphicFramePr>
        <p:xfrm>
          <a:off x="4808601" y="901700"/>
          <a:ext cx="6545199" cy="4820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9826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31D5C-C560-7915-5BFD-BD7A4BC6E2A1}"/>
              </a:ext>
            </a:extLst>
          </p:cNvPr>
          <p:cNvSpPr>
            <a:spLocks noGrp="1"/>
          </p:cNvSpPr>
          <p:nvPr>
            <p:ph type="ctrTitle"/>
          </p:nvPr>
        </p:nvSpPr>
        <p:spPr>
          <a:xfrm>
            <a:off x="2317354" y="1912654"/>
            <a:ext cx="7197726" cy="1698679"/>
          </a:xfrm>
        </p:spPr>
        <p:txBody>
          <a:bodyPr/>
          <a:lstStyle/>
          <a:p>
            <a:pPr algn="ctr"/>
            <a:r>
              <a:rPr lang="en-US" dirty="0"/>
              <a:t>Thank you for your attention!</a:t>
            </a:r>
          </a:p>
        </p:txBody>
      </p:sp>
      <p:sp>
        <p:nvSpPr>
          <p:cNvPr id="4" name="Slide Number Placeholder 3">
            <a:extLst>
              <a:ext uri="{FF2B5EF4-FFF2-40B4-BE49-F238E27FC236}">
                <a16:creationId xmlns:a16="http://schemas.microsoft.com/office/drawing/2014/main" id="{CA5B546A-9FCA-7743-0529-268B22D4810C}"/>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3732291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204D2-49F4-2D9E-856D-A366D0A24EB7}"/>
              </a:ext>
            </a:extLst>
          </p:cNvPr>
          <p:cNvSpPr>
            <a:spLocks noGrp="1"/>
          </p:cNvSpPr>
          <p:nvPr>
            <p:ph type="title"/>
          </p:nvPr>
        </p:nvSpPr>
        <p:spPr>
          <a:xfrm>
            <a:off x="1030287" y="2700866"/>
            <a:ext cx="10131425" cy="1456267"/>
          </a:xfrm>
        </p:spPr>
        <p:txBody>
          <a:bodyPr>
            <a:normAutofit/>
          </a:bodyPr>
          <a:lstStyle/>
          <a:p>
            <a:pPr algn="ctr"/>
            <a:r>
              <a:rPr lang="en-US" sz="4800" dirty="0"/>
              <a:t>BACKUP Slides</a:t>
            </a:r>
          </a:p>
        </p:txBody>
      </p:sp>
      <p:sp>
        <p:nvSpPr>
          <p:cNvPr id="4" name="Slide Number Placeholder 3">
            <a:extLst>
              <a:ext uri="{FF2B5EF4-FFF2-40B4-BE49-F238E27FC236}">
                <a16:creationId xmlns:a16="http://schemas.microsoft.com/office/drawing/2014/main" id="{9FABEE47-AD50-CF88-65FF-79E5CE43D02A}"/>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3602850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359F2B-E635-39CF-0757-6043267FC15B}"/>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
        <p:nvSpPr>
          <p:cNvPr id="5" name="Title 1">
            <a:extLst>
              <a:ext uri="{FF2B5EF4-FFF2-40B4-BE49-F238E27FC236}">
                <a16:creationId xmlns:a16="http://schemas.microsoft.com/office/drawing/2014/main" id="{32D25B01-2382-04A8-B412-97104186CDE0}"/>
              </a:ext>
            </a:extLst>
          </p:cNvPr>
          <p:cNvSpPr txBox="1">
            <a:spLocks/>
          </p:cNvSpPr>
          <p:nvPr/>
        </p:nvSpPr>
        <p:spPr>
          <a:xfrm>
            <a:off x="552729" y="315425"/>
            <a:ext cx="9290518" cy="1453363"/>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bg1"/>
                </a:solidFill>
                <a:effectLst/>
                <a:latin typeface=""/>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t>Backgrounds</a:t>
            </a:r>
            <a:br>
              <a:rPr lang="en-US"/>
            </a:br>
            <a:endParaRPr lang="en-US" dirty="0"/>
          </a:p>
        </p:txBody>
      </p:sp>
      <p:sp>
        <p:nvSpPr>
          <p:cNvPr id="6" name="Content Placeholder 2">
            <a:extLst>
              <a:ext uri="{FF2B5EF4-FFF2-40B4-BE49-F238E27FC236}">
                <a16:creationId xmlns:a16="http://schemas.microsoft.com/office/drawing/2014/main" id="{DF2914B4-82A0-F7BD-8BB5-7EE8665A15B1}"/>
              </a:ext>
            </a:extLst>
          </p:cNvPr>
          <p:cNvSpPr>
            <a:spLocks noGrp="1"/>
          </p:cNvSpPr>
          <p:nvPr>
            <p:ph idx="1"/>
          </p:nvPr>
        </p:nvSpPr>
        <p:spPr>
          <a:xfrm>
            <a:off x="1224430" y="1177491"/>
            <a:ext cx="9062569" cy="4796589"/>
          </a:xfrm>
        </p:spPr>
        <p:txBody>
          <a:bodyPr>
            <a:normAutofit/>
          </a:bodyPr>
          <a:lstStyle/>
          <a:p>
            <a:r>
              <a:rPr lang="en-US" sz="2400" dirty="0"/>
              <a:t>Reactor &amp; geo electron anti-neutrinos </a:t>
            </a:r>
            <a:r>
              <a:rPr lang="en-US" sz="2400" dirty="0">
                <a:sym typeface="Wingdings" pitchFamily="2" charset="2"/>
              </a:rPr>
              <a:t> irreducible</a:t>
            </a:r>
          </a:p>
          <a:p>
            <a:r>
              <a:rPr lang="en-US" sz="2400" dirty="0">
                <a:sym typeface="Wingdings" pitchFamily="2" charset="2"/>
              </a:rPr>
              <a:t>Radioactive contamination</a:t>
            </a:r>
          </a:p>
          <a:p>
            <a:r>
              <a:rPr lang="en-US" sz="2400" dirty="0">
                <a:sym typeface="Wingdings" pitchFamily="2" charset="2"/>
              </a:rPr>
              <a:t>Accidental coincidences (intrinsic detector backgrounds)</a:t>
            </a:r>
          </a:p>
          <a:p>
            <a:r>
              <a:rPr lang="en-US" sz="2400" dirty="0">
                <a:sym typeface="Wingdings" pitchFamily="2" charset="2"/>
              </a:rPr>
              <a:t>Spallation, due to cosmic ray muons  most can be eliminated</a:t>
            </a:r>
          </a:p>
          <a:p>
            <a:endParaRPr lang="en-US" dirty="0">
              <a:sym typeface="Wingdings" pitchFamily="2" charset="2"/>
            </a:endParaRPr>
          </a:p>
        </p:txBody>
      </p:sp>
    </p:spTree>
    <p:extLst>
      <p:ext uri="{BB962C8B-B14F-4D97-AF65-F5344CB8AC3E}">
        <p14:creationId xmlns:p14="http://schemas.microsoft.com/office/powerpoint/2010/main" val="3498665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BD1A7-0E12-3C6B-14E7-0DD1AD3EC125}"/>
              </a:ext>
            </a:extLst>
          </p:cNvPr>
          <p:cNvSpPr>
            <a:spLocks noGrp="1"/>
          </p:cNvSpPr>
          <p:nvPr>
            <p:ph type="title"/>
          </p:nvPr>
        </p:nvSpPr>
        <p:spPr/>
        <p:txBody>
          <a:bodyPr/>
          <a:lstStyle/>
          <a:p>
            <a:r>
              <a:rPr lang="en-US" dirty="0"/>
              <a:t>Joint SK and </a:t>
            </a:r>
            <a:r>
              <a:rPr lang="en-US" dirty="0" err="1"/>
              <a:t>KamLand</a:t>
            </a:r>
            <a:r>
              <a:rPr lang="en-US" dirty="0"/>
              <a:t> (2024 paper) </a:t>
            </a:r>
          </a:p>
        </p:txBody>
      </p:sp>
      <p:sp>
        <p:nvSpPr>
          <p:cNvPr id="3" name="Content Placeholder 2">
            <a:extLst>
              <a:ext uri="{FF2B5EF4-FFF2-40B4-BE49-F238E27FC236}">
                <a16:creationId xmlns:a16="http://schemas.microsoft.com/office/drawing/2014/main" id="{1B3CB67A-EF34-C06C-1249-B8554274E21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4C1AE4B3-DBD0-5A4B-1795-7329A837B300}"/>
              </a:ext>
            </a:extLst>
          </p:cNvPr>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5" name="Picture 4">
            <a:extLst>
              <a:ext uri="{FF2B5EF4-FFF2-40B4-BE49-F238E27FC236}">
                <a16:creationId xmlns:a16="http://schemas.microsoft.com/office/drawing/2014/main" id="{7CCDB4D5-7BBF-AF16-604F-DE0FC6085E99}"/>
              </a:ext>
            </a:extLst>
          </p:cNvPr>
          <p:cNvPicPr>
            <a:picLocks noChangeAspect="1"/>
          </p:cNvPicPr>
          <p:nvPr/>
        </p:nvPicPr>
        <p:blipFill>
          <a:blip r:embed="rId2"/>
          <a:stretch>
            <a:fillRect/>
          </a:stretch>
        </p:blipFill>
        <p:spPr>
          <a:xfrm>
            <a:off x="228599" y="2213714"/>
            <a:ext cx="5778500" cy="4051300"/>
          </a:xfrm>
          <a:prstGeom prst="rect">
            <a:avLst/>
          </a:prstGeom>
        </p:spPr>
      </p:pic>
      <p:pic>
        <p:nvPicPr>
          <p:cNvPr id="6" name="Picture 5">
            <a:extLst>
              <a:ext uri="{FF2B5EF4-FFF2-40B4-BE49-F238E27FC236}">
                <a16:creationId xmlns:a16="http://schemas.microsoft.com/office/drawing/2014/main" id="{E265F3D4-93B6-C2DC-563D-AF86114236BB}"/>
              </a:ext>
            </a:extLst>
          </p:cNvPr>
          <p:cNvPicPr>
            <a:picLocks noChangeAspect="1"/>
          </p:cNvPicPr>
          <p:nvPr/>
        </p:nvPicPr>
        <p:blipFill>
          <a:blip r:embed="rId3"/>
          <a:stretch>
            <a:fillRect/>
          </a:stretch>
        </p:blipFill>
        <p:spPr>
          <a:xfrm>
            <a:off x="6235702" y="2197100"/>
            <a:ext cx="5727699" cy="4067914"/>
          </a:xfrm>
          <a:prstGeom prst="rect">
            <a:avLst/>
          </a:prstGeom>
        </p:spPr>
      </p:pic>
    </p:spTree>
    <p:extLst>
      <p:ext uri="{BB962C8B-B14F-4D97-AF65-F5344CB8AC3E}">
        <p14:creationId xmlns:p14="http://schemas.microsoft.com/office/powerpoint/2010/main" val="2630133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6FC42EE-A281-CC39-E6D8-D48DBC6CB775}"/>
              </a:ext>
            </a:extLst>
          </p:cNvPr>
          <p:cNvSpPr>
            <a:spLocks noGrp="1"/>
          </p:cNvSpPr>
          <p:nvPr>
            <p:ph type="sldNum" sz="quarter" idx="12"/>
          </p:nvPr>
        </p:nvSpPr>
        <p:spPr/>
        <p:txBody>
          <a:bodyPr/>
          <a:lstStyle/>
          <a:p>
            <a:fld id="{D57F1E4F-1CFF-5643-939E-217C01CDF565}" type="slidenum">
              <a:rPr lang="en-US" smtClean="0"/>
              <a:pPr/>
              <a:t>1</a:t>
            </a:fld>
            <a:endParaRPr lang="en-US" dirty="0"/>
          </a:p>
        </p:txBody>
      </p:sp>
      <p:pic>
        <p:nvPicPr>
          <p:cNvPr id="5" name="Picture 2">
            <a:extLst>
              <a:ext uri="{FF2B5EF4-FFF2-40B4-BE49-F238E27FC236}">
                <a16:creationId xmlns:a16="http://schemas.microsoft.com/office/drawing/2014/main" id="{8F00B7CC-479F-33B7-70F9-7516E9E90C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599" r="18451"/>
          <a:stretch/>
        </p:blipFill>
        <p:spPr bwMode="auto">
          <a:xfrm>
            <a:off x="20" y="975"/>
            <a:ext cx="7552924"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92A6888-55EF-D270-DB91-0A64684B94B2}"/>
              </a:ext>
            </a:extLst>
          </p:cNvPr>
          <p:cNvSpPr txBox="1">
            <a:spLocks/>
          </p:cNvSpPr>
          <p:nvPr/>
        </p:nvSpPr>
        <p:spPr>
          <a:xfrm>
            <a:off x="7865806" y="643463"/>
            <a:ext cx="3706762" cy="1608124"/>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bg1"/>
                </a:solidFill>
                <a:effectLst/>
                <a:latin typeface=""/>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90000"/>
              </a:lnSpc>
            </a:pPr>
            <a:r>
              <a:rPr lang="en-US"/>
              <a:t>Can we know before it happens?</a:t>
            </a:r>
            <a:endParaRPr lang="en-US" dirty="0"/>
          </a:p>
        </p:txBody>
      </p:sp>
      <p:sp>
        <p:nvSpPr>
          <p:cNvPr id="7" name="Content Placeholder 2">
            <a:extLst>
              <a:ext uri="{FF2B5EF4-FFF2-40B4-BE49-F238E27FC236}">
                <a16:creationId xmlns:a16="http://schemas.microsoft.com/office/drawing/2014/main" id="{A502977D-6D60-08DB-1A17-CD50AE95497B}"/>
              </a:ext>
            </a:extLst>
          </p:cNvPr>
          <p:cNvSpPr txBox="1">
            <a:spLocks/>
          </p:cNvSpPr>
          <p:nvPr/>
        </p:nvSpPr>
        <p:spPr>
          <a:xfrm>
            <a:off x="7740869" y="2251587"/>
            <a:ext cx="4451131" cy="4325676"/>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bg1"/>
                </a:solidFill>
                <a:effectLst/>
                <a:latin typeface=""/>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bg1"/>
                </a:solidFill>
                <a:effectLst/>
                <a:latin typeface=""/>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bg1"/>
                </a:solidFill>
                <a:effectLst/>
                <a:latin typeface=""/>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bg1"/>
                </a:solidFill>
                <a:effectLst/>
                <a:latin typeface=""/>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bg1"/>
                </a:solidFill>
                <a:effectLst/>
                <a:latin typeface=""/>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r>
              <a:rPr lang="en-US" sz="2400" dirty="0"/>
              <a:t>How rare are supernovae?</a:t>
            </a:r>
            <a:br>
              <a:rPr lang="en-US" sz="2400" dirty="0"/>
            </a:br>
            <a:r>
              <a:rPr lang="en-US" sz="2400" dirty="0">
                <a:sym typeface="Wingdings" pitchFamily="2" charset="2"/>
              </a:rPr>
              <a:t></a:t>
            </a:r>
            <a:r>
              <a:rPr lang="en-US" sz="2400" dirty="0"/>
              <a:t> 2-3 /century in the Galaxy</a:t>
            </a:r>
          </a:p>
          <a:p>
            <a:endParaRPr lang="en-US" sz="2400" dirty="0"/>
          </a:p>
          <a:p>
            <a:r>
              <a:rPr lang="en-US" sz="2400" dirty="0"/>
              <a:t>Observed via sudden increase in brightness</a:t>
            </a:r>
          </a:p>
          <a:p>
            <a:endParaRPr lang="en-US" sz="2400" dirty="0"/>
          </a:p>
          <a:p>
            <a:r>
              <a:rPr lang="en-US" sz="2400" dirty="0"/>
              <a:t>How can we know ahead of time?</a:t>
            </a:r>
          </a:p>
        </p:txBody>
      </p:sp>
      <p:sp>
        <p:nvSpPr>
          <p:cNvPr id="8" name="TextBox 7">
            <a:extLst>
              <a:ext uri="{FF2B5EF4-FFF2-40B4-BE49-F238E27FC236}">
                <a16:creationId xmlns:a16="http://schemas.microsoft.com/office/drawing/2014/main" id="{32C8E44E-ADE2-2AD0-A872-D60D9566FD4E}"/>
              </a:ext>
            </a:extLst>
          </p:cNvPr>
          <p:cNvSpPr txBox="1"/>
          <p:nvPr/>
        </p:nvSpPr>
        <p:spPr>
          <a:xfrm>
            <a:off x="20" y="6173175"/>
            <a:ext cx="7552924" cy="685800"/>
          </a:xfrm>
          <a:prstGeom prst="rect">
            <a:avLst/>
          </a:prstGeom>
          <a:solidFill>
            <a:srgbClr val="000000">
              <a:alpha val="50000"/>
            </a:srgbClr>
          </a:solidFill>
          <a:ln>
            <a:noFill/>
          </a:ln>
        </p:spPr>
        <p:txBody>
          <a:bodyPr wrap="square" rtlCol="0">
            <a:noAutofit/>
          </a:bodyPr>
          <a:lstStyle/>
          <a:p>
            <a:pPr algn="ctr">
              <a:spcAft>
                <a:spcPts val="600"/>
              </a:spcAft>
            </a:pPr>
            <a:r>
              <a:rPr lang="en-US" sz="1300" dirty="0">
                <a:solidFill>
                  <a:srgbClr val="FFFFFF"/>
                </a:solidFill>
              </a:rPr>
              <a:t>https://i0.wp.com/</a:t>
            </a:r>
            <a:r>
              <a:rPr lang="en-US" sz="1300" dirty="0" err="1">
                <a:solidFill>
                  <a:srgbClr val="FFFFFF"/>
                </a:solidFill>
              </a:rPr>
              <a:t>www.sciencenews.org</a:t>
            </a:r>
            <a:r>
              <a:rPr lang="en-US" sz="1300" dirty="0">
                <a:solidFill>
                  <a:srgbClr val="FFFFFF"/>
                </a:solidFill>
              </a:rPr>
              <a:t>/wp-content/uploads/2020/04/041520_mt_supernova_feat.jpg?w=1030&amp;ssl=1</a:t>
            </a:r>
          </a:p>
        </p:txBody>
      </p:sp>
    </p:spTree>
    <p:extLst>
      <p:ext uri="{BB962C8B-B14F-4D97-AF65-F5344CB8AC3E}">
        <p14:creationId xmlns:p14="http://schemas.microsoft.com/office/powerpoint/2010/main" val="2019340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98379B-A86F-BC94-55DF-B3B0D0248100}"/>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7C31481-3C44-2A59-CADB-B503A8994DDB}"/>
              </a:ext>
            </a:extLst>
          </p:cNvPr>
          <p:cNvSpPr>
            <a:spLocks noGrp="1"/>
          </p:cNvSpPr>
          <p:nvPr>
            <p:ph type="sldNum" sz="quarter" idx="12"/>
          </p:nvPr>
        </p:nvSpPr>
        <p:spPr/>
        <p:txBody>
          <a:bodyPr/>
          <a:lstStyle/>
          <a:p>
            <a:fld id="{D57F1E4F-1CFF-5643-939E-217C01CDF565}" type="slidenum">
              <a:rPr lang="en-US" smtClean="0"/>
              <a:pPr/>
              <a:t>2</a:t>
            </a:fld>
            <a:endParaRPr lang="en-US" dirty="0"/>
          </a:p>
        </p:txBody>
      </p:sp>
      <p:pic>
        <p:nvPicPr>
          <p:cNvPr id="5" name="Picture 2">
            <a:extLst>
              <a:ext uri="{FF2B5EF4-FFF2-40B4-BE49-F238E27FC236}">
                <a16:creationId xmlns:a16="http://schemas.microsoft.com/office/drawing/2014/main" id="{EF1E0533-9E67-7ABC-031A-9F94161534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599" r="18451"/>
          <a:stretch/>
        </p:blipFill>
        <p:spPr bwMode="auto">
          <a:xfrm>
            <a:off x="20" y="975"/>
            <a:ext cx="7552924"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480345C4-8464-0972-E67B-3566ECAEBD27}"/>
              </a:ext>
            </a:extLst>
          </p:cNvPr>
          <p:cNvSpPr txBox="1">
            <a:spLocks/>
          </p:cNvSpPr>
          <p:nvPr/>
        </p:nvSpPr>
        <p:spPr>
          <a:xfrm>
            <a:off x="7865806" y="643463"/>
            <a:ext cx="3706762" cy="1608124"/>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bg1"/>
                </a:solidFill>
                <a:effectLst/>
                <a:latin typeface=""/>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90000"/>
              </a:lnSpc>
            </a:pPr>
            <a:r>
              <a:rPr lang="en-US"/>
              <a:t>Can we know before it happens?</a:t>
            </a:r>
            <a:endParaRPr lang="en-US" dirty="0"/>
          </a:p>
        </p:txBody>
      </p:sp>
      <p:sp>
        <p:nvSpPr>
          <p:cNvPr id="7" name="Content Placeholder 2">
            <a:extLst>
              <a:ext uri="{FF2B5EF4-FFF2-40B4-BE49-F238E27FC236}">
                <a16:creationId xmlns:a16="http://schemas.microsoft.com/office/drawing/2014/main" id="{D44DA27A-DB3A-0EC5-B192-4DED32B3AB5C}"/>
              </a:ext>
            </a:extLst>
          </p:cNvPr>
          <p:cNvSpPr txBox="1">
            <a:spLocks/>
          </p:cNvSpPr>
          <p:nvPr/>
        </p:nvSpPr>
        <p:spPr>
          <a:xfrm>
            <a:off x="7740869" y="2251587"/>
            <a:ext cx="4451131" cy="4325676"/>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bg1"/>
                </a:solidFill>
                <a:effectLst/>
                <a:latin typeface=""/>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bg1"/>
                </a:solidFill>
                <a:effectLst/>
                <a:latin typeface=""/>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bg1"/>
                </a:solidFill>
                <a:effectLst/>
                <a:latin typeface=""/>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bg1"/>
                </a:solidFill>
                <a:effectLst/>
                <a:latin typeface=""/>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bg1"/>
                </a:solidFill>
                <a:effectLst/>
                <a:latin typeface=""/>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r>
              <a:rPr lang="en-US" sz="2400" dirty="0"/>
              <a:t>How rare are supernovae?</a:t>
            </a:r>
            <a:br>
              <a:rPr lang="en-US" sz="2400" dirty="0"/>
            </a:br>
            <a:r>
              <a:rPr lang="en-US" sz="2400" dirty="0">
                <a:sym typeface="Wingdings" pitchFamily="2" charset="2"/>
              </a:rPr>
              <a:t></a:t>
            </a:r>
            <a:r>
              <a:rPr lang="en-US" sz="2400" dirty="0"/>
              <a:t> 2-3 /century in the Galaxy</a:t>
            </a:r>
          </a:p>
          <a:p>
            <a:endParaRPr lang="en-US" sz="2400" dirty="0"/>
          </a:p>
          <a:p>
            <a:r>
              <a:rPr lang="en-US" sz="2400" dirty="0"/>
              <a:t>Observed via sudden increase in brightness</a:t>
            </a:r>
          </a:p>
          <a:p>
            <a:endParaRPr lang="en-US" sz="2400" dirty="0"/>
          </a:p>
          <a:p>
            <a:r>
              <a:rPr lang="en-US" sz="2400" dirty="0"/>
              <a:t>How can we know ahead of time?</a:t>
            </a:r>
          </a:p>
        </p:txBody>
      </p:sp>
      <p:sp>
        <p:nvSpPr>
          <p:cNvPr id="8" name="TextBox 7">
            <a:extLst>
              <a:ext uri="{FF2B5EF4-FFF2-40B4-BE49-F238E27FC236}">
                <a16:creationId xmlns:a16="http://schemas.microsoft.com/office/drawing/2014/main" id="{C3CF4185-367C-00E7-1225-E1F2893430F6}"/>
              </a:ext>
            </a:extLst>
          </p:cNvPr>
          <p:cNvSpPr txBox="1"/>
          <p:nvPr/>
        </p:nvSpPr>
        <p:spPr>
          <a:xfrm>
            <a:off x="20" y="6173175"/>
            <a:ext cx="7552924" cy="685800"/>
          </a:xfrm>
          <a:prstGeom prst="rect">
            <a:avLst/>
          </a:prstGeom>
          <a:solidFill>
            <a:srgbClr val="000000">
              <a:alpha val="50000"/>
            </a:srgbClr>
          </a:solidFill>
          <a:ln>
            <a:noFill/>
          </a:ln>
        </p:spPr>
        <p:txBody>
          <a:bodyPr wrap="square" rtlCol="0">
            <a:noAutofit/>
          </a:bodyPr>
          <a:lstStyle/>
          <a:p>
            <a:pPr algn="ctr">
              <a:spcAft>
                <a:spcPts val="600"/>
              </a:spcAft>
            </a:pPr>
            <a:r>
              <a:rPr lang="en-US" sz="1300" dirty="0">
                <a:solidFill>
                  <a:srgbClr val="FFFFFF"/>
                </a:solidFill>
              </a:rPr>
              <a:t>https://i0.wp.com/</a:t>
            </a:r>
            <a:r>
              <a:rPr lang="en-US" sz="1300" dirty="0" err="1">
                <a:solidFill>
                  <a:srgbClr val="FFFFFF"/>
                </a:solidFill>
              </a:rPr>
              <a:t>www.sciencenews.org</a:t>
            </a:r>
            <a:r>
              <a:rPr lang="en-US" sz="1300" dirty="0">
                <a:solidFill>
                  <a:srgbClr val="FFFFFF"/>
                </a:solidFill>
              </a:rPr>
              <a:t>/wp-content/uploads/2020/04/041520_mt_supernova_feat.jpg?w=1030&amp;ssl=1</a:t>
            </a:r>
          </a:p>
        </p:txBody>
      </p:sp>
      <p:pic>
        <p:nvPicPr>
          <p:cNvPr id="2" name="Picture 2" descr="Neutrinos, Neutrinos Everywhere | NEUTRINOS NEUTRINOS EVERYWHERE | image tagged in memes,x x everywhere | made w/ Imgflip meme maker">
            <a:extLst>
              <a:ext uri="{FF2B5EF4-FFF2-40B4-BE49-F238E27FC236}">
                <a16:creationId xmlns:a16="http://schemas.microsoft.com/office/drawing/2014/main" id="{0421F419-21BA-8197-1734-6E12FD6B20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1591" y="2564659"/>
            <a:ext cx="4740409" cy="36085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9395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C76EE8-C3F5-9F60-18B8-92AD40C185C5}"/>
              </a:ext>
            </a:extLst>
          </p:cNvPr>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5" name="Picture 4" descr="NASA/ESA/CSA James Webb Space Telescope image of the supernova remnant">
            <a:extLst>
              <a:ext uri="{FF2B5EF4-FFF2-40B4-BE49-F238E27FC236}">
                <a16:creationId xmlns:a16="http://schemas.microsoft.com/office/drawing/2014/main" id="{8A33EC9C-18D8-9BC5-ECA8-B0F561506C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115" r="7305"/>
          <a:stretch/>
        </p:blipFill>
        <p:spPr bwMode="auto">
          <a:xfrm>
            <a:off x="20" y="975"/>
            <a:ext cx="609598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85F5B42E-C270-503F-67C3-A4B322B95031}"/>
              </a:ext>
            </a:extLst>
          </p:cNvPr>
          <p:cNvSpPr txBox="1">
            <a:spLocks/>
          </p:cNvSpPr>
          <p:nvPr/>
        </p:nvSpPr>
        <p:spPr>
          <a:xfrm>
            <a:off x="7585135" y="383218"/>
            <a:ext cx="2779059" cy="164198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bg1"/>
                </a:solidFill>
                <a:effectLst/>
                <a:latin typeface=""/>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SN 1987A</a:t>
            </a:r>
          </a:p>
        </p:txBody>
      </p:sp>
      <p:sp>
        <p:nvSpPr>
          <p:cNvPr id="7" name="Content Placeholder 2">
            <a:extLst>
              <a:ext uri="{FF2B5EF4-FFF2-40B4-BE49-F238E27FC236}">
                <a16:creationId xmlns:a16="http://schemas.microsoft.com/office/drawing/2014/main" id="{16FA409A-656F-7F86-4E84-FB43B6FE5A06}"/>
              </a:ext>
            </a:extLst>
          </p:cNvPr>
          <p:cNvSpPr txBox="1">
            <a:spLocks/>
          </p:cNvSpPr>
          <p:nvPr/>
        </p:nvSpPr>
        <p:spPr>
          <a:xfrm>
            <a:off x="6400800" y="1909011"/>
            <a:ext cx="5147730" cy="4565771"/>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bg1"/>
                </a:solidFill>
                <a:effectLst/>
                <a:latin typeface=""/>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bg1"/>
                </a:solidFill>
                <a:effectLst/>
                <a:latin typeface=""/>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bg1"/>
                </a:solidFill>
                <a:effectLst/>
                <a:latin typeface=""/>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bg1"/>
                </a:solidFill>
                <a:effectLst/>
                <a:latin typeface=""/>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bg1"/>
                </a:solidFill>
                <a:effectLst/>
                <a:latin typeface=""/>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r>
              <a:rPr lang="en-US" sz="2400" dirty="0"/>
              <a:t>1987 February  23</a:t>
            </a:r>
          </a:p>
          <a:p>
            <a:r>
              <a:rPr lang="en-US" sz="2400" dirty="0"/>
              <a:t>In the Large </a:t>
            </a:r>
            <a:r>
              <a:rPr lang="en-US" sz="2400" dirty="0" err="1"/>
              <a:t>Magellanic</a:t>
            </a:r>
            <a:r>
              <a:rPr lang="en-US" sz="2400" dirty="0"/>
              <a:t> Cloud</a:t>
            </a:r>
          </a:p>
          <a:p>
            <a:r>
              <a:rPr lang="en-US" sz="2400" dirty="0"/>
              <a:t>Detected via visible light</a:t>
            </a:r>
          </a:p>
          <a:p>
            <a:r>
              <a:rPr lang="en-US" sz="2400" dirty="0"/>
              <a:t>Recorded data </a:t>
            </a:r>
            <a:r>
              <a:rPr lang="en-US" sz="2400" dirty="0">
                <a:sym typeface="Wingdings" pitchFamily="2" charset="2"/>
              </a:rPr>
              <a:t> </a:t>
            </a:r>
            <a:r>
              <a:rPr lang="en-US" sz="2400" b="1" u="sng" dirty="0">
                <a:sym typeface="Wingdings" pitchFamily="2" charset="2"/>
              </a:rPr>
              <a:t>neutrinos </a:t>
            </a:r>
            <a:r>
              <a:rPr lang="en-US" sz="2400" dirty="0">
                <a:sym typeface="Wingdings" pitchFamily="2" charset="2"/>
              </a:rPr>
              <a:t>arrived </a:t>
            </a:r>
            <a:r>
              <a:rPr lang="en-US" sz="2400" b="1" u="sng" dirty="0">
                <a:sym typeface="Wingdings" pitchFamily="2" charset="2"/>
              </a:rPr>
              <a:t>hours</a:t>
            </a:r>
            <a:r>
              <a:rPr lang="en-US" sz="2400" dirty="0">
                <a:sym typeface="Wingdings" pitchFamily="2" charset="2"/>
              </a:rPr>
              <a:t> earlier! (25 in 13 seconds)</a:t>
            </a:r>
          </a:p>
          <a:p>
            <a:r>
              <a:rPr lang="en-US" sz="2400" dirty="0">
                <a:sym typeface="Wingdings" pitchFamily="2" charset="2"/>
              </a:rPr>
              <a:t>1</a:t>
            </a:r>
            <a:r>
              <a:rPr lang="en-US" sz="2400" baseline="30000" dirty="0">
                <a:sym typeface="Wingdings" pitchFamily="2" charset="2"/>
              </a:rPr>
              <a:t>st</a:t>
            </a:r>
            <a:r>
              <a:rPr lang="en-US" sz="2400" dirty="0">
                <a:sym typeface="Wingdings" pitchFamily="2" charset="2"/>
              </a:rPr>
              <a:t> observation of supernova neutrinos </a:t>
            </a:r>
            <a:endParaRPr lang="en-US" sz="2400" dirty="0"/>
          </a:p>
          <a:p>
            <a:endParaRPr lang="en-US" dirty="0"/>
          </a:p>
        </p:txBody>
      </p:sp>
      <p:sp>
        <p:nvSpPr>
          <p:cNvPr id="8" name="TextBox 7">
            <a:extLst>
              <a:ext uri="{FF2B5EF4-FFF2-40B4-BE49-F238E27FC236}">
                <a16:creationId xmlns:a16="http://schemas.microsoft.com/office/drawing/2014/main" id="{A702D37E-A605-A225-4B53-4C8D55C20750}"/>
              </a:ext>
            </a:extLst>
          </p:cNvPr>
          <p:cNvSpPr txBox="1"/>
          <p:nvPr/>
        </p:nvSpPr>
        <p:spPr>
          <a:xfrm>
            <a:off x="373310" y="6474782"/>
            <a:ext cx="5538696" cy="261610"/>
          </a:xfrm>
          <a:prstGeom prst="rect">
            <a:avLst/>
          </a:prstGeom>
          <a:noFill/>
        </p:spPr>
        <p:txBody>
          <a:bodyPr wrap="none" rtlCol="0">
            <a:spAutoFit/>
          </a:bodyPr>
          <a:lstStyle/>
          <a:p>
            <a:r>
              <a:rPr lang="en-US" sz="1100" dirty="0">
                <a:hlinkClick r:id="rId4"/>
              </a:rPr>
              <a:t>https://en.wikipedia.org/wiki/File:SN_1987A_(NIRCam_image)_(SN1987a-1).jpg</a:t>
            </a:r>
            <a:r>
              <a:rPr lang="en-US" sz="1100" dirty="0"/>
              <a:t>  (ESA/Webb)</a:t>
            </a:r>
          </a:p>
        </p:txBody>
      </p:sp>
    </p:spTree>
    <p:extLst>
      <p:ext uri="{BB962C8B-B14F-4D97-AF65-F5344CB8AC3E}">
        <p14:creationId xmlns:p14="http://schemas.microsoft.com/office/powerpoint/2010/main" val="332969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F338902-A3D7-0E94-A64D-796460D33000}"/>
              </a:ext>
            </a:extLst>
          </p:cNvPr>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5" name="Picture 2" descr="A diagram of a chemical element&#10;&#10;AI-generated content may be incorrect.">
            <a:extLst>
              <a:ext uri="{FF2B5EF4-FFF2-40B4-BE49-F238E27FC236}">
                <a16:creationId xmlns:a16="http://schemas.microsoft.com/office/drawing/2014/main" id="{A63DAB1A-E7F4-491B-DCF6-73CD2653DE6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7252" y="639097"/>
            <a:ext cx="5250425" cy="5250425"/>
          </a:xfrm>
          <a:prstGeom prst="roundRect">
            <a:avLst>
              <a:gd name="adj" fmla="val 4380"/>
            </a:avLst>
          </a:prstGeom>
          <a:noFill/>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B17AAFDB-4630-502B-C61C-CE262C189EC8}"/>
              </a:ext>
            </a:extLst>
          </p:cNvPr>
          <p:cNvSpPr txBox="1">
            <a:spLocks/>
          </p:cNvSpPr>
          <p:nvPr/>
        </p:nvSpPr>
        <p:spPr>
          <a:xfrm>
            <a:off x="6194326" y="609600"/>
            <a:ext cx="5790689" cy="164198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bg1"/>
                </a:solidFill>
                <a:effectLst/>
                <a:latin typeface=""/>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Aft>
                <a:spcPts val="600"/>
              </a:spcAft>
            </a:pPr>
            <a:r>
              <a:rPr lang="en-US" dirty="0"/>
              <a:t>Pre-supernova stars</a:t>
            </a:r>
          </a:p>
        </p:txBody>
      </p:sp>
      <p:graphicFrame>
        <p:nvGraphicFramePr>
          <p:cNvPr id="7" name="Content Placeholder 2">
            <a:extLst>
              <a:ext uri="{FF2B5EF4-FFF2-40B4-BE49-F238E27FC236}">
                <a16:creationId xmlns:a16="http://schemas.microsoft.com/office/drawing/2014/main" id="{1CFE282A-3963-A0BE-9F38-35BF17DFBA26}"/>
              </a:ext>
            </a:extLst>
          </p:cNvPr>
          <p:cNvGraphicFramePr>
            <a:graphicFrameLocks/>
          </p:cNvGraphicFramePr>
          <p:nvPr>
            <p:extLst>
              <p:ext uri="{D42A27DB-BD31-4B8C-83A1-F6EECF244321}">
                <p14:modId xmlns:p14="http://schemas.microsoft.com/office/powerpoint/2010/main" val="2534951454"/>
              </p:ext>
            </p:extLst>
          </p:nvPr>
        </p:nvGraphicFramePr>
        <p:xfrm>
          <a:off x="6400799" y="2251587"/>
          <a:ext cx="5250425" cy="36379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8381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CB730B-F930-4685-3536-5FB40B4A015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3BAFAA-96F6-E1DC-63CC-8E366CBD5217}"/>
              </a:ext>
            </a:extLst>
          </p:cNvPr>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5" name="Picture 2" descr="A diagram of a chemical element&#10;&#10;AI-generated content may be incorrect.">
            <a:extLst>
              <a:ext uri="{FF2B5EF4-FFF2-40B4-BE49-F238E27FC236}">
                <a16:creationId xmlns:a16="http://schemas.microsoft.com/office/drawing/2014/main" id="{1C947F88-A503-8A40-C77A-FDFB3BD03A2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7252" y="639097"/>
            <a:ext cx="5250425" cy="5250425"/>
          </a:xfrm>
          <a:prstGeom prst="roundRect">
            <a:avLst>
              <a:gd name="adj" fmla="val 4380"/>
            </a:avLst>
          </a:prstGeom>
          <a:noFill/>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D5CE8CF-2336-987D-3D9F-84CDB76D9C91}"/>
              </a:ext>
            </a:extLst>
          </p:cNvPr>
          <p:cNvSpPr txBox="1"/>
          <p:nvPr/>
        </p:nvSpPr>
        <p:spPr>
          <a:xfrm>
            <a:off x="6677258" y="2251587"/>
            <a:ext cx="5239407" cy="1569660"/>
          </a:xfrm>
          <a:prstGeom prst="rect">
            <a:avLst/>
          </a:prstGeom>
          <a:noFill/>
        </p:spPr>
        <p:txBody>
          <a:bodyPr wrap="square" rtlCol="0">
            <a:spAutoFit/>
          </a:bodyPr>
          <a:lstStyle/>
          <a:p>
            <a:r>
              <a:rPr lang="en-US" sz="2400" dirty="0">
                <a:solidFill>
                  <a:schemeClr val="bg1"/>
                </a:solidFill>
                <a:latin typeface=""/>
              </a:rPr>
              <a:t>Last phase: </a:t>
            </a:r>
            <a:r>
              <a:rPr lang="en-US" sz="2400" u="sng" dirty="0">
                <a:solidFill>
                  <a:schemeClr val="bg1"/>
                </a:solidFill>
                <a:latin typeface=""/>
              </a:rPr>
              <a:t>silicon burning</a:t>
            </a:r>
            <a:endParaRPr lang="en-US" sz="2400" dirty="0">
              <a:solidFill>
                <a:schemeClr val="bg1"/>
              </a:solidFill>
              <a:latin typeface=""/>
            </a:endParaRPr>
          </a:p>
          <a:p>
            <a:pPr marL="285750" indent="-285750">
              <a:buFont typeface="Arial" panose="020B0604020202020204" pitchFamily="34" charset="0"/>
              <a:buChar char="•"/>
            </a:pPr>
            <a:r>
              <a:rPr lang="en-US" sz="2400" dirty="0">
                <a:solidFill>
                  <a:schemeClr val="bg1"/>
                </a:solidFill>
                <a:latin typeface=""/>
                <a:sym typeface="Wingdings" pitchFamily="2" charset="2"/>
              </a:rPr>
              <a:t> Pre-supernova star (few days!)</a:t>
            </a:r>
            <a:endParaRPr lang="en-US" sz="2400" u="sng" dirty="0">
              <a:solidFill>
                <a:schemeClr val="bg1"/>
              </a:solidFill>
              <a:latin typeface=""/>
            </a:endParaRPr>
          </a:p>
          <a:p>
            <a:pPr marL="285750" indent="-285750">
              <a:buFont typeface="Arial" panose="020B0604020202020204" pitchFamily="34" charset="0"/>
              <a:buChar char="•"/>
            </a:pPr>
            <a:r>
              <a:rPr lang="en-US" sz="2400" dirty="0">
                <a:solidFill>
                  <a:schemeClr val="bg1"/>
                </a:solidFill>
                <a:latin typeface=""/>
              </a:rPr>
              <a:t> Electron-positron annihilation </a:t>
            </a:r>
            <a:br>
              <a:rPr lang="en-US" sz="2400" dirty="0">
                <a:solidFill>
                  <a:schemeClr val="bg1"/>
                </a:solidFill>
                <a:latin typeface=""/>
              </a:rPr>
            </a:br>
            <a:r>
              <a:rPr lang="en-US" sz="2400" dirty="0">
                <a:solidFill>
                  <a:schemeClr val="bg1"/>
                </a:solidFill>
                <a:latin typeface=""/>
                <a:sym typeface="Wingdings" pitchFamily="2" charset="2"/>
              </a:rPr>
              <a:t> thermal neutrinos</a:t>
            </a:r>
            <a:endParaRPr lang="en-US" sz="2400" dirty="0">
              <a:solidFill>
                <a:schemeClr val="bg1"/>
              </a:solidFill>
              <a:latin typeface=""/>
            </a:endParaRPr>
          </a:p>
        </p:txBody>
      </p:sp>
      <p:sp>
        <p:nvSpPr>
          <p:cNvPr id="8" name="Title 1">
            <a:extLst>
              <a:ext uri="{FF2B5EF4-FFF2-40B4-BE49-F238E27FC236}">
                <a16:creationId xmlns:a16="http://schemas.microsoft.com/office/drawing/2014/main" id="{08CAD5F2-88FA-BF06-B39D-53B9377E070E}"/>
              </a:ext>
            </a:extLst>
          </p:cNvPr>
          <p:cNvSpPr txBox="1">
            <a:spLocks/>
          </p:cNvSpPr>
          <p:nvPr/>
        </p:nvSpPr>
        <p:spPr>
          <a:xfrm>
            <a:off x="6194326" y="609600"/>
            <a:ext cx="5790689" cy="164198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bg1"/>
                </a:solidFill>
                <a:effectLst/>
                <a:latin typeface=""/>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Aft>
                <a:spcPts val="600"/>
              </a:spcAft>
            </a:pPr>
            <a:r>
              <a:rPr lang="en-US" dirty="0"/>
              <a:t>Pre-supernova stars</a:t>
            </a:r>
          </a:p>
        </p:txBody>
      </p:sp>
      <p:pic>
        <p:nvPicPr>
          <p:cNvPr id="9" name="Picture 8">
            <a:extLst>
              <a:ext uri="{FF2B5EF4-FFF2-40B4-BE49-F238E27FC236}">
                <a16:creationId xmlns:a16="http://schemas.microsoft.com/office/drawing/2014/main" id="{02751420-C1DA-B97F-2C2E-91571B8B6638}"/>
              </a:ext>
            </a:extLst>
          </p:cNvPr>
          <p:cNvPicPr>
            <a:picLocks noChangeAspect="1"/>
          </p:cNvPicPr>
          <p:nvPr/>
        </p:nvPicPr>
        <p:blipFill>
          <a:blip r:embed="rId4"/>
          <a:stretch>
            <a:fillRect/>
          </a:stretch>
        </p:blipFill>
        <p:spPr>
          <a:xfrm>
            <a:off x="7241375" y="4559832"/>
            <a:ext cx="3696589" cy="742287"/>
          </a:xfrm>
          <a:prstGeom prst="rect">
            <a:avLst/>
          </a:prstGeom>
        </p:spPr>
      </p:pic>
      <p:sp>
        <p:nvSpPr>
          <p:cNvPr id="10" name="TextBox 9">
            <a:extLst>
              <a:ext uri="{FF2B5EF4-FFF2-40B4-BE49-F238E27FC236}">
                <a16:creationId xmlns:a16="http://schemas.microsoft.com/office/drawing/2014/main" id="{7931E49A-D223-3C21-1702-686D8E4FA217}"/>
              </a:ext>
            </a:extLst>
          </p:cNvPr>
          <p:cNvSpPr txBox="1"/>
          <p:nvPr/>
        </p:nvSpPr>
        <p:spPr>
          <a:xfrm>
            <a:off x="1589169" y="6129492"/>
            <a:ext cx="9013661" cy="461665"/>
          </a:xfrm>
          <a:prstGeom prst="rect">
            <a:avLst/>
          </a:prstGeom>
          <a:noFill/>
        </p:spPr>
        <p:txBody>
          <a:bodyPr wrap="square" rtlCol="0">
            <a:spAutoFit/>
          </a:bodyPr>
          <a:lstStyle/>
          <a:p>
            <a:r>
              <a:rPr lang="en-US" sz="2400" dirty="0">
                <a:solidFill>
                  <a:schemeClr val="bg1"/>
                </a:solidFill>
                <a:latin typeface=""/>
              </a:rPr>
              <a:t>Some exceed (IBD) threshold energy </a:t>
            </a:r>
            <a:r>
              <a:rPr lang="en-US" sz="2400" dirty="0">
                <a:solidFill>
                  <a:schemeClr val="bg1"/>
                </a:solidFill>
                <a:latin typeface=""/>
                <a:sym typeface="Wingdings" pitchFamily="2" charset="2"/>
              </a:rPr>
              <a:t> can be detected by SK</a:t>
            </a:r>
            <a:endParaRPr lang="en-US" sz="2400" dirty="0">
              <a:solidFill>
                <a:schemeClr val="bg1"/>
              </a:solidFill>
              <a:latin typeface=""/>
            </a:endParaRPr>
          </a:p>
        </p:txBody>
      </p:sp>
    </p:spTree>
    <p:extLst>
      <p:ext uri="{BB962C8B-B14F-4D97-AF65-F5344CB8AC3E}">
        <p14:creationId xmlns:p14="http://schemas.microsoft.com/office/powerpoint/2010/main" val="3256988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F1ACD85-B526-A845-7698-24759ECA1031}"/>
              </a:ext>
            </a:extLst>
          </p:cNvPr>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5" name="Picture 2" descr="Details] Introduction of Gadolinium into Super-Kamiokande and the Start of  New Observations | Kamioka Observatory, ICRR, The University of Tokyo">
            <a:extLst>
              <a:ext uri="{FF2B5EF4-FFF2-40B4-BE49-F238E27FC236}">
                <a16:creationId xmlns:a16="http://schemas.microsoft.com/office/drawing/2014/main" id="{CF4085E5-70A7-CAEB-4101-3B29B547B1C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90538" y="988876"/>
            <a:ext cx="6897878" cy="4880248"/>
          </a:xfrm>
          <a:prstGeom prst="roundRect">
            <a:avLst>
              <a:gd name="adj" fmla="val 4380"/>
            </a:avLst>
          </a:prstGeom>
          <a:noFill/>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87AA1805-484F-7413-5FA6-C8D96B06D71E}"/>
              </a:ext>
            </a:extLst>
          </p:cNvPr>
          <p:cNvSpPr>
            <a:spLocks noGrp="1"/>
          </p:cNvSpPr>
          <p:nvPr>
            <p:ph type="title"/>
          </p:nvPr>
        </p:nvSpPr>
        <p:spPr>
          <a:xfrm>
            <a:off x="7593090" y="668044"/>
            <a:ext cx="3989310" cy="1608124"/>
          </a:xfrm>
        </p:spPr>
        <p:txBody>
          <a:bodyPr>
            <a:normAutofit/>
          </a:bodyPr>
          <a:lstStyle/>
          <a:p>
            <a:pPr>
              <a:lnSpc>
                <a:spcPct val="90000"/>
              </a:lnSpc>
            </a:pPr>
            <a:r>
              <a:rPr lang="en-US" dirty="0">
                <a:latin typeface=""/>
              </a:rPr>
              <a:t>Super-</a:t>
            </a:r>
            <a:r>
              <a:rPr lang="en-US" dirty="0" err="1">
                <a:latin typeface=""/>
              </a:rPr>
              <a:t>Kamiokande</a:t>
            </a:r>
            <a:r>
              <a:rPr lang="en-US" dirty="0">
                <a:latin typeface=""/>
              </a:rPr>
              <a:t> experiment</a:t>
            </a:r>
          </a:p>
        </p:txBody>
      </p:sp>
      <p:sp>
        <p:nvSpPr>
          <p:cNvPr id="7" name="Content Placeholder 2">
            <a:extLst>
              <a:ext uri="{FF2B5EF4-FFF2-40B4-BE49-F238E27FC236}">
                <a16:creationId xmlns:a16="http://schemas.microsoft.com/office/drawing/2014/main" id="{8C93D1F3-7556-132C-EE21-98427D6672EB}"/>
              </a:ext>
            </a:extLst>
          </p:cNvPr>
          <p:cNvSpPr>
            <a:spLocks noGrp="1"/>
          </p:cNvSpPr>
          <p:nvPr>
            <p:ph idx="1"/>
          </p:nvPr>
        </p:nvSpPr>
        <p:spPr>
          <a:xfrm>
            <a:off x="7457091" y="3030914"/>
            <a:ext cx="4734910" cy="3674430"/>
          </a:xfrm>
        </p:spPr>
        <p:txBody>
          <a:bodyPr>
            <a:normAutofit/>
          </a:bodyPr>
          <a:lstStyle/>
          <a:p>
            <a:r>
              <a:rPr lang="en-US" sz="2400" dirty="0">
                <a:latin typeface=""/>
              </a:rPr>
              <a:t>Cherenkov neutrino detector (Japan)</a:t>
            </a:r>
          </a:p>
          <a:p>
            <a:endParaRPr lang="en-US" sz="2400" dirty="0"/>
          </a:p>
          <a:p>
            <a:r>
              <a:rPr lang="en-US" sz="2400" dirty="0">
                <a:latin typeface=""/>
              </a:rPr>
              <a:t>SK-Gd phase: Gadolinium sulfate octahydrate (2020)</a:t>
            </a:r>
            <a:br>
              <a:rPr lang="en-US" sz="2400" dirty="0">
                <a:latin typeface=""/>
              </a:rPr>
            </a:br>
            <a:br>
              <a:rPr lang="en-US" sz="2400" dirty="0">
                <a:latin typeface=""/>
              </a:rPr>
            </a:br>
            <a:r>
              <a:rPr lang="en-US" sz="2400" dirty="0">
                <a:latin typeface=""/>
                <a:sym typeface="Wingdings" pitchFamily="2" charset="2"/>
              </a:rPr>
              <a:t> Increased identification of IBD neutrinos</a:t>
            </a:r>
            <a:endParaRPr lang="en-US" sz="2400" dirty="0">
              <a:latin typeface=""/>
            </a:endParaRPr>
          </a:p>
          <a:p>
            <a:endParaRPr lang="en-US" dirty="0"/>
          </a:p>
          <a:p>
            <a:endParaRPr lang="en-US" dirty="0"/>
          </a:p>
          <a:p>
            <a:endParaRPr lang="en-US" dirty="0"/>
          </a:p>
        </p:txBody>
      </p:sp>
      <p:sp>
        <p:nvSpPr>
          <p:cNvPr id="8" name="TextBox 7">
            <a:extLst>
              <a:ext uri="{FF2B5EF4-FFF2-40B4-BE49-F238E27FC236}">
                <a16:creationId xmlns:a16="http://schemas.microsoft.com/office/drawing/2014/main" id="{B9CA29A7-9FE7-5052-587A-D9FED5D860AA}"/>
              </a:ext>
            </a:extLst>
          </p:cNvPr>
          <p:cNvSpPr txBox="1"/>
          <p:nvPr/>
        </p:nvSpPr>
        <p:spPr>
          <a:xfrm>
            <a:off x="996083" y="5950598"/>
            <a:ext cx="5486788" cy="261610"/>
          </a:xfrm>
          <a:prstGeom prst="rect">
            <a:avLst/>
          </a:prstGeom>
          <a:noFill/>
        </p:spPr>
        <p:txBody>
          <a:bodyPr wrap="square" rtlCol="0">
            <a:spAutoFit/>
          </a:bodyPr>
          <a:lstStyle/>
          <a:p>
            <a:r>
              <a:rPr lang="en-US" sz="1100" dirty="0">
                <a:solidFill>
                  <a:schemeClr val="bg1"/>
                </a:solidFill>
              </a:rPr>
              <a:t>https://www-</a:t>
            </a:r>
            <a:r>
              <a:rPr lang="en-US" sz="1100" dirty="0" err="1">
                <a:solidFill>
                  <a:schemeClr val="bg1"/>
                </a:solidFill>
              </a:rPr>
              <a:t>sk.icrr.u</a:t>
            </a:r>
            <a:r>
              <a:rPr lang="en-US" sz="1100" dirty="0">
                <a:solidFill>
                  <a:schemeClr val="bg1"/>
                </a:solidFill>
              </a:rPr>
              <a:t>-</a:t>
            </a:r>
            <a:r>
              <a:rPr lang="en-US" sz="1100" dirty="0" err="1">
                <a:solidFill>
                  <a:schemeClr val="bg1"/>
                </a:solidFill>
              </a:rPr>
              <a:t>tokyo.ac.jp</a:t>
            </a:r>
            <a:r>
              <a:rPr lang="en-US" sz="1100" dirty="0">
                <a:solidFill>
                  <a:schemeClr val="bg1"/>
                </a:solidFill>
              </a:rPr>
              <a:t>/</a:t>
            </a:r>
            <a:r>
              <a:rPr lang="en-US" sz="1100" dirty="0" err="1">
                <a:solidFill>
                  <a:schemeClr val="bg1"/>
                </a:solidFill>
              </a:rPr>
              <a:t>en</a:t>
            </a:r>
            <a:r>
              <a:rPr lang="en-US" sz="1100" dirty="0">
                <a:solidFill>
                  <a:schemeClr val="bg1"/>
                </a:solidFill>
              </a:rPr>
              <a:t>/wp-content/uploads/sites/2/2022/06/sk-gd-03-en.jpg</a:t>
            </a:r>
          </a:p>
        </p:txBody>
      </p:sp>
    </p:spTree>
    <p:extLst>
      <p:ext uri="{BB962C8B-B14F-4D97-AF65-F5344CB8AC3E}">
        <p14:creationId xmlns:p14="http://schemas.microsoft.com/office/powerpoint/2010/main" val="4055740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E334B84-A82D-2CAB-AB03-9FC13CFA190E}"/>
              </a:ext>
            </a:extLst>
          </p:cNvPr>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5" name="Picture 4" descr="A graph of a function&#10;&#10;AI-generated content may be incorrect.">
            <a:extLst>
              <a:ext uri="{FF2B5EF4-FFF2-40B4-BE49-F238E27FC236}">
                <a16:creationId xmlns:a16="http://schemas.microsoft.com/office/drawing/2014/main" id="{8BE4CD0D-195D-59BD-3849-DC3AC16EB5B4}"/>
              </a:ext>
            </a:extLst>
          </p:cNvPr>
          <p:cNvPicPr>
            <a:picLocks noChangeAspect="1"/>
          </p:cNvPicPr>
          <p:nvPr/>
        </p:nvPicPr>
        <p:blipFill>
          <a:blip r:embed="rId3"/>
          <a:stretch>
            <a:fillRect/>
          </a:stretch>
        </p:blipFill>
        <p:spPr>
          <a:xfrm>
            <a:off x="446996" y="1814297"/>
            <a:ext cx="6130242" cy="4245190"/>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pic>
        <p:nvPicPr>
          <p:cNvPr id="6" name="Picture 2" descr="Retro Review: Beetlejuice (1988)">
            <a:extLst>
              <a:ext uri="{FF2B5EF4-FFF2-40B4-BE49-F238E27FC236}">
                <a16:creationId xmlns:a16="http://schemas.microsoft.com/office/drawing/2014/main" id="{98C18754-5A88-E68E-4B81-B0CC5CAB00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491" y="-46516"/>
            <a:ext cx="3322880" cy="1860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Spirit Halloween Beetlejuice LED ...">
            <a:extLst>
              <a:ext uri="{FF2B5EF4-FFF2-40B4-BE49-F238E27FC236}">
                <a16:creationId xmlns:a16="http://schemas.microsoft.com/office/drawing/2014/main" id="{8F906853-6BE2-380C-1006-738C32F5F6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2353" y="-46516"/>
            <a:ext cx="1540102" cy="1940529"/>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86408B84-3A0E-AC46-D987-E02FBD031613}"/>
              </a:ext>
            </a:extLst>
          </p:cNvPr>
          <p:cNvSpPr txBox="1">
            <a:spLocks/>
          </p:cNvSpPr>
          <p:nvPr/>
        </p:nvSpPr>
        <p:spPr>
          <a:xfrm>
            <a:off x="7143725" y="609600"/>
            <a:ext cx="4797972" cy="164198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bg1"/>
                </a:solidFill>
                <a:effectLst/>
                <a:latin typeface=""/>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t>Expected number of IBD events</a:t>
            </a:r>
            <a:endParaRPr lang="en-US" dirty="0"/>
          </a:p>
        </p:txBody>
      </p:sp>
      <p:sp>
        <p:nvSpPr>
          <p:cNvPr id="9" name="Content Placeholder 2">
            <a:extLst>
              <a:ext uri="{FF2B5EF4-FFF2-40B4-BE49-F238E27FC236}">
                <a16:creationId xmlns:a16="http://schemas.microsoft.com/office/drawing/2014/main" id="{F8CA90AC-9801-00AC-11B9-D1A0BA8099B3}"/>
              </a:ext>
            </a:extLst>
          </p:cNvPr>
          <p:cNvSpPr txBox="1">
            <a:spLocks/>
          </p:cNvSpPr>
          <p:nvPr/>
        </p:nvSpPr>
        <p:spPr>
          <a:xfrm>
            <a:off x="7221484" y="2251587"/>
            <a:ext cx="4454047" cy="4245190"/>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bg1"/>
                </a:solidFill>
                <a:effectLst/>
                <a:latin typeface=""/>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bg1"/>
                </a:solidFill>
                <a:effectLst/>
                <a:latin typeface=""/>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bg1"/>
                </a:solidFill>
                <a:effectLst/>
                <a:latin typeface=""/>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bg1"/>
                </a:solidFill>
                <a:effectLst/>
                <a:latin typeface=""/>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bg1"/>
                </a:solidFill>
                <a:effectLst/>
                <a:latin typeface=""/>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r>
              <a:rPr lang="en-US" sz="2400"/>
              <a:t>10 hr prior to the CCSN</a:t>
            </a:r>
          </a:p>
          <a:p>
            <a:endParaRPr lang="en-US" sz="2400"/>
          </a:p>
          <a:p>
            <a:r>
              <a:rPr lang="en-US" sz="2400"/>
              <a:t>Betelgeuse-like star (15 solar masses, 150 pc away)</a:t>
            </a:r>
          </a:p>
          <a:p>
            <a:endParaRPr lang="en-US" sz="2400"/>
          </a:p>
          <a:p>
            <a:r>
              <a:rPr lang="en-US" sz="2400"/>
              <a:t>Normal and inverted mass ordering</a:t>
            </a:r>
          </a:p>
          <a:p>
            <a:endParaRPr lang="en-US" dirty="0"/>
          </a:p>
        </p:txBody>
      </p:sp>
    </p:spTree>
    <p:extLst>
      <p:ext uri="{BB962C8B-B14F-4D97-AF65-F5344CB8AC3E}">
        <p14:creationId xmlns:p14="http://schemas.microsoft.com/office/powerpoint/2010/main" val="1594266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927D989-E2B6-1648-4261-F82F0974E030}"/>
              </a:ext>
            </a:extLst>
          </p:cNvPr>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5" name="Picture 4">
            <a:extLst>
              <a:ext uri="{FF2B5EF4-FFF2-40B4-BE49-F238E27FC236}">
                <a16:creationId xmlns:a16="http://schemas.microsoft.com/office/drawing/2014/main" id="{2FD40EC1-9407-508E-6D4B-CA294109382C}"/>
              </a:ext>
            </a:extLst>
          </p:cNvPr>
          <p:cNvPicPr>
            <a:picLocks noChangeAspect="1"/>
          </p:cNvPicPr>
          <p:nvPr/>
        </p:nvPicPr>
        <p:blipFill>
          <a:blip r:embed="rId3"/>
          <a:stretch>
            <a:fillRect/>
          </a:stretch>
        </p:blipFill>
        <p:spPr>
          <a:xfrm>
            <a:off x="1450741" y="1393742"/>
            <a:ext cx="9290518" cy="4761390"/>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6" name="Down Arrow 5">
            <a:extLst>
              <a:ext uri="{FF2B5EF4-FFF2-40B4-BE49-F238E27FC236}">
                <a16:creationId xmlns:a16="http://schemas.microsoft.com/office/drawing/2014/main" id="{7C89FB8C-CB5B-8C19-80A3-C925C26DDA36}"/>
              </a:ext>
            </a:extLst>
          </p:cNvPr>
          <p:cNvSpPr/>
          <p:nvPr/>
        </p:nvSpPr>
        <p:spPr>
          <a:xfrm>
            <a:off x="3121573" y="2112579"/>
            <a:ext cx="157655" cy="3168869"/>
          </a:xfrm>
          <a:prstGeom prst="down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AEBE37B-076B-50B9-A6D5-A27B331C9A46}"/>
              </a:ext>
            </a:extLst>
          </p:cNvPr>
          <p:cNvSpPr>
            <a:spLocks noGrp="1"/>
          </p:cNvSpPr>
          <p:nvPr>
            <p:ph type="title"/>
          </p:nvPr>
        </p:nvSpPr>
        <p:spPr>
          <a:xfrm>
            <a:off x="1351013" y="315425"/>
            <a:ext cx="9489974" cy="1078317"/>
          </a:xfrm>
        </p:spPr>
        <p:txBody>
          <a:bodyPr>
            <a:normAutofit fontScale="90000"/>
          </a:bodyPr>
          <a:lstStyle/>
          <a:p>
            <a:r>
              <a:rPr lang="en-US" sz="3600" dirty="0">
                <a:latin typeface=""/>
                <a:sym typeface="Wingdings" pitchFamily="2" charset="2"/>
              </a:rPr>
              <a:t>signal window for statistical analysis</a:t>
            </a:r>
            <a:endParaRPr lang="en-US" dirty="0">
              <a:latin typeface=""/>
            </a:endParaRPr>
          </a:p>
        </p:txBody>
      </p:sp>
      <p:sp>
        <p:nvSpPr>
          <p:cNvPr id="8" name="TextBox 7">
            <a:extLst>
              <a:ext uri="{FF2B5EF4-FFF2-40B4-BE49-F238E27FC236}">
                <a16:creationId xmlns:a16="http://schemas.microsoft.com/office/drawing/2014/main" id="{B138AC52-D714-7421-3E6F-F10C6B8948E2}"/>
              </a:ext>
            </a:extLst>
          </p:cNvPr>
          <p:cNvSpPr txBox="1"/>
          <p:nvPr/>
        </p:nvSpPr>
        <p:spPr>
          <a:xfrm flipH="1">
            <a:off x="2252200" y="6203829"/>
            <a:ext cx="7687600" cy="461665"/>
          </a:xfrm>
          <a:prstGeom prst="rect">
            <a:avLst/>
          </a:prstGeom>
          <a:noFill/>
        </p:spPr>
        <p:txBody>
          <a:bodyPr wrap="square" rtlCol="0">
            <a:spAutoFit/>
          </a:bodyPr>
          <a:lstStyle/>
          <a:p>
            <a:r>
              <a:rPr lang="en-US" sz="2400" dirty="0">
                <a:solidFill>
                  <a:schemeClr val="bg1"/>
                </a:solidFill>
                <a:latin typeface=""/>
                <a:sym typeface="Wingdings" pitchFamily="2" charset="2"/>
              </a:rPr>
              <a:t> choosing signal window for statistical analysis (8hr)</a:t>
            </a:r>
          </a:p>
        </p:txBody>
      </p:sp>
    </p:spTree>
    <p:extLst>
      <p:ext uri="{BB962C8B-B14F-4D97-AF65-F5344CB8AC3E}">
        <p14:creationId xmlns:p14="http://schemas.microsoft.com/office/powerpoint/2010/main" val="22392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ustom 1">
      <a:dk1>
        <a:srgbClr val="000000"/>
      </a:dk1>
      <a:lt1>
        <a:srgbClr val="FFFFFF"/>
      </a:lt1>
      <a:dk2>
        <a:srgbClr val="505046"/>
      </a:dk2>
      <a:lt2>
        <a:srgbClr val="EEECE1"/>
      </a:lt2>
      <a:accent1>
        <a:srgbClr val="E84C22"/>
      </a:accent1>
      <a:accent2>
        <a:srgbClr val="FFBD47"/>
      </a:accent2>
      <a:accent3>
        <a:srgbClr val="97A91A"/>
      </a:accent3>
      <a:accent4>
        <a:srgbClr val="FF8427"/>
      </a:accent4>
      <a:accent5>
        <a:srgbClr val="CC9900"/>
      </a:accent5>
      <a:accent6>
        <a:srgbClr val="B22600"/>
      </a:accent6>
      <a:hlink>
        <a:srgbClr val="CC9900"/>
      </a:hlink>
      <a:folHlink>
        <a:srgbClr val="666699"/>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Celestial</Template>
  <TotalTime>3501</TotalTime>
  <Words>2437</Words>
  <Application>Microsoft Macintosh PowerPoint</Application>
  <PresentationFormat>Widescreen</PresentationFormat>
  <Paragraphs>262</Paragraphs>
  <Slides>16</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Arial</vt:lpstr>
      <vt:lpstr>Calibri</vt:lpstr>
      <vt:lpstr>Calibri Light</vt:lpstr>
      <vt:lpstr>Wingdings</vt:lpstr>
      <vt:lpstr>Celestial</vt:lpstr>
      <vt:lpstr>Predicting the death of stars</vt:lpstr>
      <vt:lpstr>PowerPoint Presentation</vt:lpstr>
      <vt:lpstr>PowerPoint Presentation</vt:lpstr>
      <vt:lpstr>PowerPoint Presentation</vt:lpstr>
      <vt:lpstr>PowerPoint Presentation</vt:lpstr>
      <vt:lpstr>PowerPoint Presentation</vt:lpstr>
      <vt:lpstr>Super-Kamiokande experiment</vt:lpstr>
      <vt:lpstr>PowerPoint Presentation</vt:lpstr>
      <vt:lpstr>signal window for statistical analysis</vt:lpstr>
      <vt:lpstr>Results (1st phase)</vt:lpstr>
      <vt:lpstr>PowerPoint Presentation</vt:lpstr>
      <vt:lpstr>PowerPoint Presentation</vt:lpstr>
      <vt:lpstr>Thank you for your attention!</vt:lpstr>
      <vt:lpstr>BACKUP Slides</vt:lpstr>
      <vt:lpstr>PowerPoint Presentation</vt:lpstr>
      <vt:lpstr>Joint SK and KamLand (2024 paper)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Titanilla Braun</dc:creator>
  <cp:lastModifiedBy>Titanilla Braun</cp:lastModifiedBy>
  <cp:revision>35</cp:revision>
  <dcterms:created xsi:type="dcterms:W3CDTF">2025-02-23T19:37:13Z</dcterms:created>
  <dcterms:modified xsi:type="dcterms:W3CDTF">2025-03-11T11:59:09Z</dcterms:modified>
</cp:coreProperties>
</file>