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58" r:id="rId5"/>
    <p:sldId id="268" r:id="rId6"/>
    <p:sldId id="260" r:id="rId7"/>
    <p:sldId id="262" r:id="rId8"/>
    <p:sldId id="272" r:id="rId9"/>
    <p:sldId id="273" r:id="rId10"/>
    <p:sldId id="275" r:id="rId11"/>
    <p:sldId id="26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0F1C"/>
    <a:srgbClr val="CCCCCC"/>
    <a:srgbClr val="E42926"/>
    <a:srgbClr val="85160B"/>
    <a:srgbClr val="100E1C"/>
    <a:srgbClr val="191827"/>
    <a:srgbClr val="080A12"/>
    <a:srgbClr val="001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86465"/>
  </p:normalViewPr>
  <p:slideViewPr>
    <p:cSldViewPr snapToGrid="0">
      <p:cViewPr varScale="1">
        <p:scale>
          <a:sx n="93" d="100"/>
          <a:sy n="93" d="100"/>
        </p:scale>
        <p:origin x="124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70" d="100"/>
          <a:sy n="170" d="100"/>
        </p:scale>
        <p:origin x="658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12267A-B57B-D177-5399-8158BD7361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EF4CA0-307E-0968-FD92-093031083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E71E4-EDBA-D04B-8144-ECE71901EAB0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F08688-F48A-6A5C-11EB-5CB27E0F62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66BC4-7080-113A-D005-1828E3255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3E3B1-B1A4-314C-B3A9-16A2D8D5D2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088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B442-48D7-7249-9764-A08D4E536965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2C098-C6B3-0945-835C-48464E8F03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15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C098-C6B3-0945-835C-48464E8F03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909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Mid rapidity 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ff-meta-serif-web-pro"/>
              </a:rPr>
              <a:t>|y| &lt; 0.5</a:t>
            </a:r>
            <a:endParaRPr lang="en-GB" dirty="0"/>
          </a:p>
          <a:p>
            <a:r>
              <a:rPr lang="en-GB" dirty="0"/>
              <a:t>HIC at </a:t>
            </a:r>
            <a:r>
              <a:rPr lang="en-GB" dirty="0" err="1"/>
              <a:t>LHCb</a:t>
            </a:r>
            <a:r>
              <a:rPr lang="en-GB" dirty="0"/>
              <a:t> first research in hypertriton at </a:t>
            </a:r>
            <a:r>
              <a:rPr lang="en-GB" dirty="0" err="1"/>
              <a:t>LHCb</a:t>
            </a:r>
            <a:r>
              <a:rPr lang="en-GB" dirty="0"/>
              <a:t> in 2023!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C098-C6B3-0945-835C-48464E8F03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151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C098-C6B3-0945-835C-48464E8F035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973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Make X clear.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C098-C6B3-0945-835C-48464E8F035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599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D1B41-3257-317A-3EBC-C87DEBB74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4B2F4B-EBD4-A50B-50E4-0F16481880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5D393B-8640-0873-E885-AA8B7CA13D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943EAA-1488-D598-D98E-D778DB9163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62C098-C6B3-0945-835C-48464E8F035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709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13A84-163D-51E8-98FD-501A2E845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/>
          <a:lstStyle>
            <a:lvl1pPr algn="ctr"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2D1B2-C015-BEA2-BF41-AF7F3D3A2C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87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0D0A0-977E-84DC-6F0B-93A10AF40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81DA4-2494-4FAC-1E65-3C9714D4F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EF416-CA98-FA41-793D-020A24436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93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B6845-6675-9A15-7F98-C39748E41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B33E18-A024-01E6-E856-3BC85179A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360C7-6DE0-8057-A86E-6EA919C09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05E68-4C08-94E9-5E18-EA0545845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B0E6A-32CF-1333-8F71-FC0C7EEB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1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02A0B7-BC1E-C878-CE8F-DE93E59D0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AECEE-295A-0927-FC9D-B2124D790C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D84C7-F8A8-D0EA-4358-F8199F8F1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44C7B-1B65-31F6-9CC9-9A5A620B3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E8332-766B-95F2-ED23-B14800A02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74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568CD-AFF7-AF71-2B19-26C665B0D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37FAE-7835-CE1C-0FEE-8120927D1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21162-611F-561D-C30F-2E100ADA9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B1FA1-6053-A02B-6523-98602E9BE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A0321-FC1F-59BB-359F-AC27EA709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791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CC96B-EDE9-C7CE-3379-C34FAC19F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DF1A6-51D5-100B-35B7-6F1499C1E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4F25F-BD89-9CDA-FC08-8EE6EA793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AAF33-237F-73D3-5C9D-88B87BD82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5C05C-951E-2854-179D-F23E0B9F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130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82491-ECE1-0515-930E-573581399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6DADC-E6A6-E39D-03C5-BF9C5F7BC2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957953-7AE7-FD66-1698-FB483890F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B8826-BF96-AD70-BA38-019384C0B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87B6E4-3D38-368E-665E-38F8F604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4E62E2-9CFF-C35A-4597-6F48773D1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34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05631-AC4E-9DD5-70A5-439980108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EFDCBB-7941-B97D-27C0-D1CF4CC37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C4DB09-7F59-AE63-1B23-6F3D73856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571AA9-A7C5-37E7-5298-047DDE5564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D334C-D142-E736-80F0-D65EBEAFE9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F8D1EB-4323-05E5-5CBC-3C28F66A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05EF10-7876-2E15-8E43-080FFF979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7C2356-DBEE-FADA-575D-2695C4D5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04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42AF0-C3F0-DA07-FE73-7B55281E8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9F93FC-DE62-D4FC-FBA7-D54F191C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6E47DA-2B02-F246-06F0-E6694C9D9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6AF232-A8D8-1205-82BE-29B586597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70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D17F28-C8FE-AE8E-584E-296B20F58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CA293A-E7D2-90CA-B3CA-F547EFE3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7AC2D-3E6E-81CE-D4C1-FE51006FA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61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D370A-699C-3690-AE81-BFE569538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6BEDB-601A-DCBF-A66D-48888AB9F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99C3C-E534-28E1-FBCC-2EA181CF9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24D0F-158D-73B0-6A53-2B37DFDD9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BC4A0-8044-6C03-D8C4-04F4E7465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392B66-3D39-B089-CB31-41C304E0A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324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5B1F7-5D51-2661-262F-6B8AF8A49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CFE25C-5B31-969C-368F-1C11D6C22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F9B226-5983-B148-5AF1-E58535E9C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1264C8-7441-7476-D337-963E5B25E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76C564-BCE4-06D7-C2D1-7B0F5E913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76D630-9883-7FAB-D1E6-593EEEFEC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84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4F6BA2-A444-5BB2-0CB2-069B51F22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302E6-9546-BF2B-9C94-768D69EC35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4406"/>
            <a:ext cx="10515600" cy="4752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DA3ED-B02E-3C1A-27A7-4B1F0564B7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B5F9AB-C928-534B-85E9-0C1ACB3C369D}" type="datetimeFigureOut">
              <a:rPr lang="en-GB" smtClean="0"/>
              <a:t>03/03/2025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D9F53-3929-1298-10D1-31E175BD0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41E7C-FF72-CA0A-2929-790681AFC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65E565-316B-B74E-B529-22221F64C3E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58E52A-F184-DA02-24FC-3A765E43A99B}"/>
              </a:ext>
            </a:extLst>
          </p:cNvPr>
          <p:cNvSpPr/>
          <p:nvPr userDrawn="1"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5FD982-39DF-3473-AF44-660F77BDE8A9}"/>
              </a:ext>
            </a:extLst>
          </p:cNvPr>
          <p:cNvSpPr txBox="1"/>
          <p:nvPr userDrawn="1"/>
        </p:nvSpPr>
        <p:spPr>
          <a:xfrm>
            <a:off x="4300329" y="6488668"/>
            <a:ext cx="359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Anti-Nuclei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C0EDFF-1AE0-6832-298D-5B86BFF7A43C}"/>
              </a:ext>
            </a:extLst>
          </p:cNvPr>
          <p:cNvSpPr txBox="1"/>
          <p:nvPr userDrawn="1"/>
        </p:nvSpPr>
        <p:spPr>
          <a:xfrm>
            <a:off x="0" y="6488668"/>
            <a:ext cx="3591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cs typeface="Times New Roman" panose="02020603050405020304" pitchFamily="18" charset="0"/>
              </a:rPr>
              <a:t>Charlie Wild (University of Oxford)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A65B44C-A438-D152-8DC2-05E69853F5C6}"/>
              </a:ext>
            </a:extLst>
          </p:cNvPr>
          <p:cNvSpPr txBox="1">
            <a:spLocks/>
          </p:cNvSpPr>
          <p:nvPr userDrawn="1"/>
        </p:nvSpPr>
        <p:spPr>
          <a:xfrm>
            <a:off x="11653024" y="6492875"/>
            <a:ext cx="527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E99DF49-D665-704F-849D-E43C0B625CFD}" type="slidenum">
              <a:rPr lang="en-GB" smtClean="0"/>
              <a:pPr algn="ct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655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6"/>
        </a:buClr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ons.wikimedia.org/wiki/File:2012-Aug-02-ALICE_3D_v0_with_Text_(1)_2.jpg" TargetMode="External"/><Relationship Id="rId3" Type="http://schemas.openxmlformats.org/officeDocument/2006/relationships/hyperlink" Target="https://home.cern/news/news/physics/alice-finds-first-ever-evidence-antimatter-partner-hyperhelium-4" TargetMode="External"/><Relationship Id="rId7" Type="http://schemas.openxmlformats.org/officeDocument/2006/relationships/hyperlink" Target="https://cds.cern.ch/record/1305398/files/1011251_01.jpg?version=1" TargetMode="External"/><Relationship Id="rId12" Type="http://schemas.openxmlformats.org/officeDocument/2006/relationships/hyperlink" Target="https://doi.org/10.1016/S0168-9002(03)01368-8" TargetMode="External"/><Relationship Id="rId2" Type="http://schemas.openxmlformats.org/officeDocument/2006/relationships/hyperlink" Target="https://cds.cern.ch/record/2843519?ln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images/CERN-PHOTO-201903-053-2/file?size=original" TargetMode="External"/><Relationship Id="rId11" Type="http://schemas.openxmlformats.org/officeDocument/2006/relationships/hyperlink" Target="https://doi.org/10.1016/j.asr.2017.04.017" TargetMode="External"/><Relationship Id="rId5" Type="http://schemas.openxmlformats.org/officeDocument/2006/relationships/hyperlink" Target="https://www.nasa.gov/alpha-magnetic-spectrometer/" TargetMode="External"/><Relationship Id="rId10" Type="http://schemas.openxmlformats.org/officeDocument/2006/relationships/hyperlink" Target="https://doi.org/10.3847/1538-4365/ac80f6" TargetMode="External"/><Relationship Id="rId4" Type="http://schemas.openxmlformats.org/officeDocument/2006/relationships/hyperlink" Target="https://doi.org/10.1007/BF02814251" TargetMode="External"/><Relationship Id="rId9" Type="http://schemas.openxmlformats.org/officeDocument/2006/relationships/hyperlink" Target="https://doi.org/10.1038/s41567-022-01804-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037CE42-2816-D769-5B16-291228FCF123}"/>
              </a:ext>
            </a:extLst>
          </p:cNvPr>
          <p:cNvGrpSpPr/>
          <p:nvPr/>
        </p:nvGrpSpPr>
        <p:grpSpPr>
          <a:xfrm>
            <a:off x="-1" y="-4841"/>
            <a:ext cx="12192001" cy="6862840"/>
            <a:chOff x="-1" y="-4841"/>
            <a:chExt cx="12192001" cy="686284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9AA09CB-7B92-E576-7B24-E553DDAB6ACC}"/>
                </a:ext>
              </a:extLst>
            </p:cNvPr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0E0F1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 descr="A red and white tunnel with a blue line&#10;&#10;Description automatically generated with medium confidence">
              <a:extLst>
                <a:ext uri="{FF2B5EF4-FFF2-40B4-BE49-F238E27FC236}">
                  <a16:creationId xmlns:a16="http://schemas.microsoft.com/office/drawing/2014/main" id="{93E20D4C-8F1A-4290-5D26-D3E8941F55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2257" b="12179"/>
            <a:stretch/>
          </p:blipFill>
          <p:spPr>
            <a:xfrm flipH="1">
              <a:off x="-1" y="-4841"/>
              <a:ext cx="6868633" cy="686110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F68D7D9-DC98-2016-E5B3-41C05C93C6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1042" y="1122363"/>
            <a:ext cx="5436785" cy="23876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Anti-Nuclei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4000" dirty="0"/>
              <a:t>and the speed of darkness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3A7DC5-0035-CDB2-73F5-3328A16D0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1042" y="3602037"/>
            <a:ext cx="5436786" cy="2387600"/>
          </a:xfrm>
        </p:spPr>
        <p:txBody>
          <a:bodyPr>
            <a:normAutofit/>
          </a:bodyPr>
          <a:lstStyle/>
          <a:p>
            <a:r>
              <a:rPr lang="en-GB" sz="2600" b="1" dirty="0">
                <a:solidFill>
                  <a:schemeClr val="bg1">
                    <a:lumMod val="65000"/>
                  </a:schemeClr>
                </a:solidFill>
              </a:rPr>
              <a:t>Graduate Symposium 2025</a:t>
            </a:r>
          </a:p>
          <a:p>
            <a:r>
              <a:rPr lang="en-GB" b="1" dirty="0">
                <a:solidFill>
                  <a:schemeClr val="accent3"/>
                </a:solidFill>
              </a:rPr>
              <a:t>Charlie Wild </a:t>
            </a:r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11 March 2025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A9FCDD-05D2-91E3-6324-66D2C154531E}"/>
              </a:ext>
            </a:extLst>
          </p:cNvPr>
          <p:cNvSpPr txBox="1"/>
          <p:nvPr/>
        </p:nvSpPr>
        <p:spPr>
          <a:xfrm>
            <a:off x="0" y="6486933"/>
            <a:ext cx="464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40478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1D258-38F8-8FC1-19E4-DE2B3A6DF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759E7-3E44-ACD9-BF27-5531C54B1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12" name="Alternate Process 11">
            <a:extLst>
              <a:ext uri="{FF2B5EF4-FFF2-40B4-BE49-F238E27FC236}">
                <a16:creationId xmlns:a16="http://schemas.microsoft.com/office/drawing/2014/main" id="{31715B73-F2F1-9DFB-5DEC-C199363397BE}"/>
              </a:ext>
            </a:extLst>
          </p:cNvPr>
          <p:cNvSpPr/>
          <p:nvPr/>
        </p:nvSpPr>
        <p:spPr>
          <a:xfrm>
            <a:off x="1673114" y="1574492"/>
            <a:ext cx="4087015" cy="713159"/>
          </a:xfrm>
          <a:prstGeom prst="flowChartAlternateProcess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/>
              <a:t>Physics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motivation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7DCF10D-09B6-D436-ABB3-603BC7B578F4}"/>
              </a:ext>
            </a:extLst>
          </p:cNvPr>
          <p:cNvSpPr/>
          <p:nvPr/>
        </p:nvSpPr>
        <p:spPr>
          <a:xfrm>
            <a:off x="6431518" y="1577421"/>
            <a:ext cx="4087368" cy="713232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Background on </a:t>
            </a:r>
            <a:r>
              <a:rPr lang="en-GB" sz="2200" dirty="0" err="1">
                <a:solidFill>
                  <a:schemeClr val="tx1"/>
                </a:solidFill>
              </a:rPr>
              <a:t>antinuclei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6E9B321D-9CE8-A7FD-7E64-202BB511DDC3}"/>
              </a:ext>
            </a:extLst>
          </p:cNvPr>
          <p:cNvSpPr/>
          <p:nvPr/>
        </p:nvSpPr>
        <p:spPr>
          <a:xfrm>
            <a:off x="729226" y="2649913"/>
            <a:ext cx="2987396" cy="713159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The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 ALICE</a:t>
            </a:r>
            <a:r>
              <a:rPr lang="en-GB" sz="2200" dirty="0"/>
              <a:t> detector.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440090E-D494-3A05-6809-8FDF7B7ED5C9}"/>
              </a:ext>
            </a:extLst>
          </p:cNvPr>
          <p:cNvSpPr/>
          <p:nvPr/>
        </p:nvSpPr>
        <p:spPr>
          <a:xfrm>
            <a:off x="4052492" y="2649913"/>
            <a:ext cx="4087015" cy="713232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Indirect Dark Matter </a:t>
            </a:r>
            <a:r>
              <a:rPr lang="en-GB" sz="2200" dirty="0">
                <a:solidFill>
                  <a:schemeClr val="tx1"/>
                </a:solidFill>
              </a:rPr>
              <a:t>searches</a:t>
            </a:r>
            <a:endParaRPr lang="en-GB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94F31329-67EB-D179-2053-1A8D8E5F509E}"/>
                  </a:ext>
                </a:extLst>
              </p:cNvPr>
              <p:cNvSpPr/>
              <p:nvPr/>
            </p:nvSpPr>
            <p:spPr>
              <a:xfrm>
                <a:off x="8475377" y="2650195"/>
                <a:ext cx="3354676" cy="713232"/>
              </a:xfrm>
              <a:prstGeom prst="roundRect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2200" dirty="0"/>
                  <a:t>ALICE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2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2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2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sz="2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sz="2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</m:oMath>
                </a14:m>
                <a:r>
                  <a:rPr lang="en-GB" sz="2200" dirty="0"/>
                  <a:t> flux prediction.</a:t>
                </a:r>
              </a:p>
            </p:txBody>
          </p:sp>
        </mc:Choice>
        <mc:Fallback xmlns=""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94F31329-67EB-D179-2053-1A8D8E5F50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5377" y="2650195"/>
                <a:ext cx="3354676" cy="713232"/>
              </a:xfrm>
              <a:prstGeom prst="roundRect">
                <a:avLst/>
              </a:prstGeom>
              <a:blipFill>
                <a:blip r:embed="rId2"/>
                <a:stretch>
                  <a:fillRect l="-372" r="-372" b="-1667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 descr="A large round machine with blue lights&#10;&#10;Description automatically generated with medium confidence">
            <a:extLst>
              <a:ext uri="{FF2B5EF4-FFF2-40B4-BE49-F238E27FC236}">
                <a16:creationId xmlns:a16="http://schemas.microsoft.com/office/drawing/2014/main" id="{DF198215-8438-343D-6D5D-21DF547E9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226" y="3690844"/>
            <a:ext cx="2987396" cy="2242712"/>
          </a:xfrm>
          <a:prstGeom prst="rect">
            <a:avLst/>
          </a:prstGeom>
        </p:spPr>
      </p:pic>
      <p:pic>
        <p:nvPicPr>
          <p:cNvPr id="38" name="Picture 37" descr="A satellite in space above earth&#10;&#10;Description automatically generated">
            <a:extLst>
              <a:ext uri="{FF2B5EF4-FFF2-40B4-BE49-F238E27FC236}">
                <a16:creationId xmlns:a16="http://schemas.microsoft.com/office/drawing/2014/main" id="{FC8FA746-9BBD-0F1F-C76E-F85C1A6C5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798" y="3645549"/>
            <a:ext cx="3358404" cy="2234549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989DE3E-8997-25D0-1132-41352E8C7A96}"/>
              </a:ext>
            </a:extLst>
          </p:cNvPr>
          <p:cNvGrpSpPr>
            <a:grpSpLocks noChangeAspect="1"/>
          </p:cNvGrpSpPr>
          <p:nvPr/>
        </p:nvGrpSpPr>
        <p:grpSpPr>
          <a:xfrm>
            <a:off x="8644305" y="3642932"/>
            <a:ext cx="2709495" cy="2630030"/>
            <a:chOff x="6096000" y="2156345"/>
            <a:chExt cx="4304410" cy="4178169"/>
          </a:xfrm>
        </p:grpSpPr>
        <p:pic>
          <p:nvPicPr>
            <p:cNvPr id="40" name="Picture 39" descr="A close-up of a graph&#10;&#10;Description automatically generated">
              <a:extLst>
                <a:ext uri="{FF2B5EF4-FFF2-40B4-BE49-F238E27FC236}">
                  <a16:creationId xmlns:a16="http://schemas.microsoft.com/office/drawing/2014/main" id="{60490448-2550-B653-8E43-5010A3747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50000"/>
            <a:stretch/>
          </p:blipFill>
          <p:spPr>
            <a:xfrm>
              <a:off x="6096000" y="2156345"/>
              <a:ext cx="4304410" cy="4178169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200AC53-39FC-3D87-D0BA-6BE8FE715F96}"/>
                </a:ext>
              </a:extLst>
            </p:cNvPr>
            <p:cNvSpPr/>
            <p:nvPr/>
          </p:nvSpPr>
          <p:spPr>
            <a:xfrm>
              <a:off x="8229600" y="2213811"/>
              <a:ext cx="1596571" cy="550015"/>
            </a:xfrm>
            <a:prstGeom prst="rect">
              <a:avLst/>
            </a:prstGeom>
            <a:solidFill>
              <a:srgbClr val="CCCCCC"/>
            </a:solidFill>
            <a:ln>
              <a:solidFill>
                <a:srgbClr val="CC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67333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7EFBD-0F7D-6DBC-48C1-69E5A6C49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CEE8A-96CC-B391-73A2-3B0C90C487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1B56E8-2894-35D6-A995-2377DA47C43E}"/>
              </a:ext>
            </a:extLst>
          </p:cNvPr>
          <p:cNvGrpSpPr/>
          <p:nvPr/>
        </p:nvGrpSpPr>
        <p:grpSpPr>
          <a:xfrm>
            <a:off x="-1" y="-4841"/>
            <a:ext cx="12192001" cy="6862840"/>
            <a:chOff x="-1" y="-4841"/>
            <a:chExt cx="12192001" cy="686284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1482EB1-EE26-A94D-3CD4-8460F3AED791}"/>
                </a:ext>
              </a:extLst>
            </p:cNvPr>
            <p:cNvSpPr/>
            <p:nvPr/>
          </p:nvSpPr>
          <p:spPr>
            <a:xfrm>
              <a:off x="0" y="-1"/>
              <a:ext cx="12192000" cy="6858000"/>
            </a:xfrm>
            <a:prstGeom prst="rect">
              <a:avLst/>
            </a:prstGeom>
            <a:solidFill>
              <a:srgbClr val="0E0F1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A red and white tunnel with a blue line&#10;&#10;Description automatically generated with medium confidence">
              <a:extLst>
                <a:ext uri="{FF2B5EF4-FFF2-40B4-BE49-F238E27FC236}">
                  <a16:creationId xmlns:a16="http://schemas.microsoft.com/office/drawing/2014/main" id="{6632C286-F3FE-84B1-CF2A-151AED867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12257" b="12179"/>
            <a:stretch/>
          </p:blipFill>
          <p:spPr>
            <a:xfrm flipH="1">
              <a:off x="-1" y="-4841"/>
              <a:ext cx="6868633" cy="6861106"/>
            </a:xfrm>
            <a:prstGeom prst="rect">
              <a:avLst/>
            </a:prstGeom>
            <a:effectLst>
              <a:softEdge rad="127000"/>
            </a:effectLst>
          </p:spPr>
        </p:pic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C456F7CC-22C9-D0D3-D4D1-767819C29FD5}"/>
              </a:ext>
            </a:extLst>
          </p:cNvPr>
          <p:cNvSpPr txBox="1">
            <a:spLocks/>
          </p:cNvSpPr>
          <p:nvPr/>
        </p:nvSpPr>
        <p:spPr>
          <a:xfrm>
            <a:off x="6741042" y="1122363"/>
            <a:ext cx="5436785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Thank You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sz="4000" dirty="0"/>
              <a:t>for listening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587AFD0-AF1B-C69C-F923-0D5C0BE15970}"/>
              </a:ext>
            </a:extLst>
          </p:cNvPr>
          <p:cNvSpPr txBox="1">
            <a:spLocks/>
          </p:cNvSpPr>
          <p:nvPr/>
        </p:nvSpPr>
        <p:spPr>
          <a:xfrm>
            <a:off x="6741042" y="3602037"/>
            <a:ext cx="5436786" cy="238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600" b="1" dirty="0">
                <a:solidFill>
                  <a:schemeClr val="bg1">
                    <a:lumMod val="65000"/>
                  </a:schemeClr>
                </a:solidFill>
              </a:rPr>
              <a:t>Graduate Symposium 2025</a:t>
            </a:r>
          </a:p>
          <a:p>
            <a:pPr marL="0" indent="0" algn="ctr">
              <a:buNone/>
            </a:pPr>
            <a:r>
              <a:rPr lang="en-GB" b="1" dirty="0">
                <a:solidFill>
                  <a:schemeClr val="accent3"/>
                </a:solidFill>
              </a:rPr>
              <a:t>Charlie Wild 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11 March 2025</a:t>
            </a:r>
            <a:endParaRPr lang="en-GB" dirty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916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6F209-10AD-C409-6E1E-1104C0BFF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2BA9F-E3C2-FFC5-D43A-F2DA010E4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[1] </a:t>
            </a:r>
            <a:r>
              <a:rPr lang="en-US" u="none" strike="noStrike" dirty="0">
                <a:solidFill>
                  <a:srgbClr val="3B4952"/>
                </a:solidFill>
                <a:effectLst/>
              </a:rPr>
              <a:t>Image: </a:t>
            </a:r>
            <a:r>
              <a:rPr lang="en-US" u="none" strike="noStrike" dirty="0" err="1">
                <a:solidFill>
                  <a:srgbClr val="000000"/>
                </a:solidFill>
                <a:effectLst/>
              </a:rPr>
              <a:t>Konigstorfer</a:t>
            </a:r>
            <a:r>
              <a:rPr lang="en-US" u="none" strike="noStrike" dirty="0">
                <a:solidFill>
                  <a:srgbClr val="000000"/>
                </a:solidFill>
                <a:effectLst/>
              </a:rPr>
              <a:t>, Stephan Alexander, </a:t>
            </a:r>
            <a:r>
              <a:rPr lang="en-US" u="none" strike="noStrike" dirty="0">
                <a:solidFill>
                  <a:srgbClr val="000000"/>
                </a:solidFill>
                <a:effectLst/>
                <a:hlinkClick r:id="rId2"/>
              </a:rPr>
              <a:t>https://cds.cern.ch/record/2843519?ln=en</a:t>
            </a:r>
            <a:endParaRPr lang="en-US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[2] </a:t>
            </a:r>
            <a:r>
              <a:rPr lang="en-US" u="none" strike="noStrike" dirty="0">
                <a:solidFill>
                  <a:srgbClr val="3B4952"/>
                </a:solidFill>
                <a:effectLst/>
              </a:rPr>
              <a:t>Image: J. </a:t>
            </a:r>
            <a:r>
              <a:rPr lang="en-US" u="none" strike="noStrike" dirty="0" err="1">
                <a:solidFill>
                  <a:srgbClr val="3B4952"/>
                </a:solidFill>
                <a:effectLst/>
              </a:rPr>
              <a:t>Ditzel</a:t>
            </a:r>
            <a:r>
              <a:rPr lang="en-US" u="none" strike="noStrike" dirty="0">
                <a:solidFill>
                  <a:srgbClr val="3B4952"/>
                </a:solidFill>
                <a:effectLst/>
              </a:rPr>
              <a:t> with AI-assistance </a:t>
            </a:r>
            <a:r>
              <a:rPr lang="en-US" u="none" strike="noStrike" dirty="0">
                <a:solidFill>
                  <a:srgbClr val="3B4952"/>
                </a:solidFill>
                <a:effectLst/>
                <a:hlinkClick r:id="rId3"/>
              </a:rPr>
              <a:t>https://home.cern/news/news/physics/alice-finds-first-ever-evidence-antimatter-partner-hyperhelium-4</a:t>
            </a:r>
            <a:r>
              <a:rPr lang="en-US" u="none" strike="noStrike" dirty="0">
                <a:solidFill>
                  <a:srgbClr val="3B4952"/>
                </a:solidFill>
                <a:effectLst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[3] </a:t>
            </a:r>
            <a:r>
              <a:rPr lang="en-US" u="none" strike="noStrike" dirty="0" err="1">
                <a:solidFill>
                  <a:srgbClr val="222222"/>
                </a:solidFill>
                <a:effectLst/>
              </a:rPr>
              <a:t>Massam</a:t>
            </a:r>
            <a:r>
              <a:rPr lang="en-US" u="none" strike="noStrike" dirty="0">
                <a:solidFill>
                  <a:srgbClr val="222222"/>
                </a:solidFill>
                <a:effectLst/>
              </a:rPr>
              <a:t>, T., Muller, T., </a:t>
            </a:r>
            <a:r>
              <a:rPr lang="en-US" u="none" strike="noStrike" dirty="0" err="1">
                <a:solidFill>
                  <a:srgbClr val="222222"/>
                </a:solidFill>
                <a:effectLst/>
              </a:rPr>
              <a:t>Righini</a:t>
            </a:r>
            <a:r>
              <a:rPr lang="en-US" u="none" strike="noStrike" dirty="0">
                <a:solidFill>
                  <a:srgbClr val="222222"/>
                </a:solidFill>
                <a:effectLst/>
              </a:rPr>
              <a:t>, B. et al. </a:t>
            </a:r>
            <a:r>
              <a:rPr lang="en-US" i="1" u="none" strike="noStrike" dirty="0">
                <a:solidFill>
                  <a:srgbClr val="222222"/>
                </a:solidFill>
                <a:effectLst/>
              </a:rPr>
              <a:t>Experimental observation of antideuteron production</a:t>
            </a:r>
            <a:r>
              <a:rPr lang="en-US" u="none" strike="noStrike" dirty="0">
                <a:solidFill>
                  <a:srgbClr val="222222"/>
                </a:solidFill>
                <a:effectLst/>
              </a:rPr>
              <a:t>. Nuovo Cim39, 10–14 (1965). </a:t>
            </a:r>
            <a:r>
              <a:rPr lang="en-US" u="none" strike="noStrike" dirty="0">
                <a:solidFill>
                  <a:srgbClr val="222222"/>
                </a:solidFill>
                <a:effectLst/>
                <a:hlinkClick r:id="rId4"/>
              </a:rPr>
              <a:t>https://doi.org/10.1007/BF02814251</a:t>
            </a:r>
            <a:endParaRPr lang="en-US" u="none" strike="noStrike" dirty="0">
              <a:solidFill>
                <a:srgbClr val="222222"/>
              </a:solidFill>
              <a:effectLst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[4] Image: NASA, </a:t>
            </a:r>
            <a:r>
              <a:rPr lang="en-GB" dirty="0">
                <a:hlinkClick r:id="rId5"/>
              </a:rPr>
              <a:t>https://www.nasa.gov/alpha-magnetic-spectrometer/</a:t>
            </a:r>
            <a:r>
              <a:rPr lang="en-GB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[5] Image: J. Orden, CERN </a:t>
            </a:r>
            <a:r>
              <a:rPr lang="en-GB" dirty="0">
                <a:hlinkClick r:id="rId6"/>
              </a:rPr>
              <a:t>https://cds.cern.ch/images/CERN-PHOTO-201903-053-2/file?size=original</a:t>
            </a:r>
            <a:r>
              <a:rPr lang="en-GB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[6] Image: ALICE team,  </a:t>
            </a:r>
            <a:r>
              <a:rPr lang="en-GB" dirty="0">
                <a:hlinkClick r:id="rId7"/>
              </a:rPr>
              <a:t>https://cds.cern.ch/record/1305398/files/1011251_01.jpg?version=1</a:t>
            </a: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[7] Image: </a:t>
            </a:r>
            <a:r>
              <a:rPr lang="en-GB" dirty="0" err="1"/>
              <a:t>Pcharito</a:t>
            </a:r>
            <a:r>
              <a:rPr lang="en-GB" dirty="0"/>
              <a:t>, </a:t>
            </a:r>
            <a:r>
              <a:rPr lang="en-GB" dirty="0">
                <a:hlinkClick r:id="rId8"/>
              </a:rPr>
              <a:t>https://commons.wikimedia.org/wiki/File:2012-Aug-02-ALICE_3D_v0_with_Text_(1)_2.jpg</a:t>
            </a:r>
            <a:r>
              <a:rPr lang="en-GB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[8] </a:t>
            </a:r>
            <a:r>
              <a:rPr lang="en-US" u="none" strike="noStrike" dirty="0">
                <a:solidFill>
                  <a:srgbClr val="222222"/>
                </a:solidFill>
                <a:effectLst/>
              </a:rPr>
              <a:t>The ALICE Collaboration. </a:t>
            </a:r>
            <a:r>
              <a:rPr lang="en-US" i="1" u="none" strike="noStrike" dirty="0">
                <a:solidFill>
                  <a:srgbClr val="222222"/>
                </a:solidFill>
                <a:effectLst/>
              </a:rPr>
              <a:t>Measurement of anti-</a:t>
            </a:r>
            <a:r>
              <a:rPr lang="en-US" i="1" u="none" strike="noStrike" baseline="30000" dirty="0">
                <a:solidFill>
                  <a:srgbClr val="222222"/>
                </a:solidFill>
                <a:effectLst/>
              </a:rPr>
              <a:t>3</a:t>
            </a:r>
            <a:r>
              <a:rPr lang="en-US" i="1" u="none" strike="noStrike" dirty="0">
                <a:solidFill>
                  <a:srgbClr val="222222"/>
                </a:solidFill>
                <a:effectLst/>
              </a:rPr>
              <a:t>He nuclei absorption in matter and impact on their propagation in the Galaxy. </a:t>
            </a:r>
            <a:r>
              <a:rPr lang="en-US" u="none" strike="noStrike" dirty="0">
                <a:solidFill>
                  <a:srgbClr val="222222"/>
                </a:solidFill>
                <a:effectLst/>
              </a:rPr>
              <a:t>Nat. Phys. 19, 61–71 (2023). </a:t>
            </a:r>
            <a:r>
              <a:rPr lang="en-US" u="none" strike="noStrike" dirty="0">
                <a:solidFill>
                  <a:srgbClr val="222222"/>
                </a:solidFill>
                <a:effectLst/>
                <a:hlinkClick r:id="rId9"/>
              </a:rPr>
              <a:t>https://doi.org/10.1038/s41567-022-01804-8</a:t>
            </a:r>
            <a:endParaRPr lang="en-US" u="none" strike="noStrike" dirty="0">
              <a:solidFill>
                <a:srgbClr val="222222"/>
              </a:solidFill>
              <a:effectLst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[9] </a:t>
            </a:r>
            <a:r>
              <a:rPr lang="en-US" u="none" strike="noStrike" dirty="0">
                <a:solidFill>
                  <a:srgbClr val="333333"/>
                </a:solidFill>
                <a:effectLst/>
              </a:rPr>
              <a:t>T. A. Porter et al </a:t>
            </a:r>
            <a:r>
              <a:rPr lang="en-US" i="1" u="none" strike="noStrike" dirty="0">
                <a:solidFill>
                  <a:srgbClr val="333333"/>
                </a:solidFill>
                <a:effectLst/>
              </a:rPr>
              <a:t>The GALPROP Cosmic-ray Propagation and Nonthermal Emissions Framework: Release v57</a:t>
            </a:r>
            <a:r>
              <a:rPr lang="en-US" u="none" strike="noStrike" dirty="0">
                <a:solidFill>
                  <a:srgbClr val="333333"/>
                </a:solidFill>
                <a:effectLst/>
              </a:rPr>
              <a:t>. </a:t>
            </a:r>
            <a:r>
              <a:rPr lang="en-US" u="none" strike="noStrike" dirty="0" err="1">
                <a:solidFill>
                  <a:srgbClr val="333333"/>
                </a:solidFill>
                <a:effectLst/>
              </a:rPr>
              <a:t>ApJS</a:t>
            </a:r>
            <a:r>
              <a:rPr lang="en-US" u="none" strike="noStrike" dirty="0">
                <a:solidFill>
                  <a:srgbClr val="333333"/>
                </a:solidFill>
                <a:effectLst/>
              </a:rPr>
              <a:t> 262 30(2022) </a:t>
            </a:r>
            <a:r>
              <a:rPr lang="en-US" u="none" strike="noStrike" dirty="0">
                <a:solidFill>
                  <a:srgbClr val="333333"/>
                </a:solidFill>
                <a:effectLst/>
                <a:hlinkClick r:id="rId10"/>
              </a:rPr>
              <a:t>https://doi.org/10.3847/1538-4365/ac80f6</a:t>
            </a:r>
            <a:r>
              <a:rPr lang="en-US" u="none" strike="noStrike" dirty="0">
                <a:solidFill>
                  <a:srgbClr val="333333"/>
                </a:solidFill>
                <a:effectLst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[10] M.J. Boschini, S. Della Torre, M. Gervasi, G. La Vacca, P.G. </a:t>
            </a:r>
            <a:r>
              <a:rPr lang="en-GB" dirty="0" err="1"/>
              <a:t>Rancoita</a:t>
            </a:r>
            <a:r>
              <a:rPr lang="en-GB" dirty="0"/>
              <a:t>, </a:t>
            </a:r>
            <a:r>
              <a:rPr lang="en-GB" i="1" dirty="0"/>
              <a:t>Propagation of cosmic rays in heliosphere: The </a:t>
            </a:r>
            <a:r>
              <a:rPr lang="en-GB" i="1" dirty="0" err="1"/>
              <a:t>HelMod</a:t>
            </a:r>
            <a:r>
              <a:rPr lang="en-GB" i="1" dirty="0"/>
              <a:t> model</a:t>
            </a:r>
            <a:r>
              <a:rPr lang="en-GB" dirty="0"/>
              <a:t>, Advances in Space Research, 62 10 2859-2879 (2018) , </a:t>
            </a:r>
            <a:r>
              <a:rPr lang="en-GB" dirty="0">
                <a:hlinkClick r:id="rId11"/>
              </a:rPr>
              <a:t>https://doi.org/10.1016/j.asr.2017.04.017</a:t>
            </a:r>
            <a:r>
              <a:rPr lang="en-GB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[11] </a:t>
            </a:r>
            <a:r>
              <a:rPr lang="en-US" u="none" strike="noStrike" dirty="0">
                <a:solidFill>
                  <a:srgbClr val="000000"/>
                </a:solidFill>
                <a:effectLst/>
              </a:rPr>
              <a:t>Agostinelli, S., et al. (2003). </a:t>
            </a:r>
            <a:r>
              <a:rPr lang="en-US" i="1" u="none" strike="noStrike" dirty="0">
                <a:solidFill>
                  <a:srgbClr val="000000"/>
                </a:solidFill>
                <a:effectLst/>
              </a:rPr>
              <a:t>Geant4—a simulation toolkit. Nuclear Instruments and Methods in Physics Research </a:t>
            </a:r>
            <a:r>
              <a:rPr lang="en-US" u="none" strike="noStrike" dirty="0">
                <a:solidFill>
                  <a:srgbClr val="000000"/>
                </a:solidFill>
                <a:effectLst/>
              </a:rPr>
              <a:t>Section A: Accelerators, Spectrometers, Detectors and Associated Equipment, 506(3), 250-303. </a:t>
            </a:r>
            <a:r>
              <a:rPr lang="en-US" dirty="0">
                <a:effectLst/>
                <a:hlinkClick r:id="rId12"/>
              </a:rPr>
              <a:t>https://doi.org/10.1016/S0168-9002(03)01368-8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173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4CF0-9BE7-49E0-523B-DE7452294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pic>
        <p:nvPicPr>
          <p:cNvPr id="6" name="Picture 5" descr="A colorful round object with a laser beam&#10;&#10;Description automatically generated with medium confidence">
            <a:extLst>
              <a:ext uri="{FF2B5EF4-FFF2-40B4-BE49-F238E27FC236}">
                <a16:creationId xmlns:a16="http://schemas.microsoft.com/office/drawing/2014/main" id="{811CF3CD-4EB5-9AF2-E607-24EBA9A28F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422" r="7108"/>
          <a:stretch/>
        </p:blipFill>
        <p:spPr>
          <a:xfrm>
            <a:off x="1475599" y="1788430"/>
            <a:ext cx="4620401" cy="3407841"/>
          </a:xfrm>
          <a:prstGeom prst="rect">
            <a:avLst/>
          </a:prstGeom>
        </p:spPr>
      </p:pic>
      <p:sp>
        <p:nvSpPr>
          <p:cNvPr id="12" name="Alternate Process 11">
            <a:extLst>
              <a:ext uri="{FF2B5EF4-FFF2-40B4-BE49-F238E27FC236}">
                <a16:creationId xmlns:a16="http://schemas.microsoft.com/office/drawing/2014/main" id="{4748FDB2-3244-3E9F-4F32-057115B68CBB}"/>
              </a:ext>
            </a:extLst>
          </p:cNvPr>
          <p:cNvSpPr/>
          <p:nvPr/>
        </p:nvSpPr>
        <p:spPr>
          <a:xfrm>
            <a:off x="7138439" y="1097127"/>
            <a:ext cx="3359677" cy="713159"/>
          </a:xfrm>
          <a:prstGeom prst="flowChartAlternateProcess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/>
              <a:t>What are </a:t>
            </a:r>
            <a:r>
              <a:rPr lang="en-GB" sz="2200" b="1" dirty="0" err="1">
                <a:solidFill>
                  <a:schemeClr val="accent2">
                    <a:lumMod val="75000"/>
                  </a:schemeClr>
                </a:solidFill>
              </a:rPr>
              <a:t>antinuclei</a:t>
            </a:r>
            <a:r>
              <a:rPr lang="en-GB" sz="2200" dirty="0"/>
              <a:t>?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0761568-C2BC-BA27-A722-1031DD8F0DCA}"/>
              </a:ext>
            </a:extLst>
          </p:cNvPr>
          <p:cNvCxnSpPr>
            <a:cxnSpLocks/>
            <a:stCxn id="12" idx="2"/>
            <a:endCxn id="16" idx="0"/>
          </p:cNvCxnSpPr>
          <p:nvPr/>
        </p:nvCxnSpPr>
        <p:spPr>
          <a:xfrm flipH="1">
            <a:off x="8815777" y="1810286"/>
            <a:ext cx="2501" cy="28915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AA45079-EF62-ADE3-448E-B0D2DC867776}"/>
              </a:ext>
            </a:extLst>
          </p:cNvPr>
          <p:cNvSpPr/>
          <p:nvPr/>
        </p:nvSpPr>
        <p:spPr>
          <a:xfrm>
            <a:off x="7138439" y="2099436"/>
            <a:ext cx="3354676" cy="727469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/>
              <a:t>Physics Motivations.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CCA382A-D0D8-43DA-69C1-6C6EA2248E15}"/>
              </a:ext>
            </a:extLst>
          </p:cNvPr>
          <p:cNvSpPr/>
          <p:nvPr/>
        </p:nvSpPr>
        <p:spPr>
          <a:xfrm>
            <a:off x="7138439" y="3128617"/>
            <a:ext cx="3354676" cy="727469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Indirect Dark Matter </a:t>
            </a:r>
            <a:r>
              <a:rPr lang="en-GB" sz="2200" dirty="0"/>
              <a:t>searches.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033F076-9F34-60C4-3D09-7F20D77B4555}"/>
              </a:ext>
            </a:extLst>
          </p:cNvPr>
          <p:cNvCxnSpPr>
            <a:cxnSpLocks/>
            <a:stCxn id="16" idx="2"/>
            <a:endCxn id="19" idx="0"/>
          </p:cNvCxnSpPr>
          <p:nvPr/>
        </p:nvCxnSpPr>
        <p:spPr>
          <a:xfrm>
            <a:off x="8815777" y="2826905"/>
            <a:ext cx="0" cy="301712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0AF08F4-3635-E187-2745-44EAD62E1AAE}"/>
              </a:ext>
            </a:extLst>
          </p:cNvPr>
          <p:cNvSpPr/>
          <p:nvPr/>
        </p:nvSpPr>
        <p:spPr>
          <a:xfrm>
            <a:off x="7138439" y="4222388"/>
            <a:ext cx="3354676" cy="727469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The </a:t>
            </a:r>
            <a:r>
              <a:rPr lang="en-GB" sz="2200" b="1" dirty="0">
                <a:solidFill>
                  <a:schemeClr val="accent2">
                    <a:lumMod val="75000"/>
                  </a:schemeClr>
                </a:solidFill>
              </a:rPr>
              <a:t>ALICE</a:t>
            </a:r>
            <a:r>
              <a:rPr lang="en-GB" sz="2200" dirty="0"/>
              <a:t> detector.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A3BB2D76-CF02-19E8-BC59-7347F483697F}"/>
                  </a:ext>
                </a:extLst>
              </p:cNvPr>
              <p:cNvSpPr/>
              <p:nvPr/>
            </p:nvSpPr>
            <p:spPr>
              <a:xfrm>
                <a:off x="7138439" y="5251569"/>
                <a:ext cx="3354676" cy="727469"/>
              </a:xfrm>
              <a:prstGeom prst="roundRect">
                <a:avLst/>
              </a:prstGeom>
              <a:ln w="38100">
                <a:solidFill>
                  <a:schemeClr val="accent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2200" dirty="0"/>
                  <a:t>ALICE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2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2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2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sz="2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sz="22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</m:oMath>
                </a14:m>
                <a:r>
                  <a:rPr lang="en-GB" sz="2200" dirty="0"/>
                  <a:t> flux prediction.</a:t>
                </a:r>
              </a:p>
            </p:txBody>
          </p:sp>
        </mc:Choice>
        <mc:Fallback xmlns=""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A3BB2D76-CF02-19E8-BC59-7347F48369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439" y="5251569"/>
                <a:ext cx="3354676" cy="727469"/>
              </a:xfrm>
              <a:prstGeom prst="roundRect">
                <a:avLst/>
              </a:prstGeom>
              <a:blipFill>
                <a:blip r:embed="rId3"/>
                <a:stretch>
                  <a:fillRect l="-373" r="-746"/>
                </a:stretch>
              </a:blipFill>
              <a:ln w="381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ADEF99F-46E1-A5B1-3DC6-8B36AA16E51C}"/>
              </a:ext>
            </a:extLst>
          </p:cNvPr>
          <p:cNvCxnSpPr>
            <a:cxnSpLocks/>
            <a:stCxn id="19" idx="2"/>
            <a:endCxn id="25" idx="0"/>
          </p:cNvCxnSpPr>
          <p:nvPr/>
        </p:nvCxnSpPr>
        <p:spPr>
          <a:xfrm>
            <a:off x="8815777" y="3856086"/>
            <a:ext cx="0" cy="366302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11A8A7B-5958-318C-BA12-55350686E9A6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>
            <a:off x="8815777" y="4949857"/>
            <a:ext cx="0" cy="301712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669C9AE-86EB-6E68-B8F8-7C12C401E7E8}"/>
              </a:ext>
            </a:extLst>
          </p:cNvPr>
          <p:cNvSpPr txBox="1"/>
          <p:nvPr/>
        </p:nvSpPr>
        <p:spPr>
          <a:xfrm>
            <a:off x="1061488" y="4916047"/>
            <a:ext cx="637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205737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5E9FE-86FD-77A4-B5C2-75B4C85DA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4406"/>
            <a:ext cx="10654554" cy="491289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20000"/>
              </a:lnSpc>
            </a:pPr>
            <a:r>
              <a:rPr lang="en-GB" sz="8800" dirty="0"/>
              <a:t>Anti-matter counterparts of atomic nuclei.</a:t>
            </a:r>
          </a:p>
          <a:p>
            <a:pPr>
              <a:lnSpc>
                <a:spcPct val="220000"/>
              </a:lnSpc>
            </a:pPr>
            <a:r>
              <a:rPr lang="en-GB" sz="8800" dirty="0">
                <a:solidFill>
                  <a:schemeClr val="tx1"/>
                </a:solidFill>
              </a:rPr>
              <a:t>Anti-deuteron first produced in </a:t>
            </a:r>
            <a:r>
              <a:rPr lang="en-GB" sz="8800" b="1" dirty="0">
                <a:solidFill>
                  <a:schemeClr val="accent2">
                    <a:lumMod val="75000"/>
                  </a:schemeClr>
                </a:solidFill>
              </a:rPr>
              <a:t>1965</a:t>
            </a:r>
            <a:r>
              <a:rPr lang="en-GB" sz="8800" dirty="0">
                <a:solidFill>
                  <a:schemeClr val="tx1"/>
                </a:solidFill>
              </a:rPr>
              <a:t> at CERN using </a:t>
            </a:r>
            <a:r>
              <a:rPr lang="en-GB" sz="8800" b="1" dirty="0">
                <a:solidFill>
                  <a:schemeClr val="accent2">
                    <a:lumMod val="75000"/>
                  </a:schemeClr>
                </a:solidFill>
              </a:rPr>
              <a:t>proton-beryllium</a:t>
            </a:r>
            <a:r>
              <a:rPr lang="en-GB" sz="8800" dirty="0">
                <a:solidFill>
                  <a:schemeClr val="tx1"/>
                </a:solidFill>
              </a:rPr>
              <a:t> collisions </a:t>
            </a:r>
            <a:r>
              <a:rPr lang="en-GB" sz="5600" dirty="0">
                <a:solidFill>
                  <a:schemeClr val="tx2"/>
                </a:solidFill>
              </a:rPr>
              <a:t>[3].</a:t>
            </a:r>
          </a:p>
          <a:p>
            <a:pPr>
              <a:lnSpc>
                <a:spcPct val="220000"/>
              </a:lnSpc>
            </a:pPr>
            <a:endParaRPr lang="en-GB" sz="8800" dirty="0">
              <a:solidFill>
                <a:schemeClr val="tx1"/>
              </a:solidFill>
            </a:endParaRPr>
          </a:p>
          <a:p>
            <a:pPr>
              <a:lnSpc>
                <a:spcPct val="220000"/>
              </a:lnSpc>
            </a:pPr>
            <a:r>
              <a:rPr lang="en-GB" sz="8800" dirty="0"/>
              <a:t>Produced in </a:t>
            </a:r>
            <a:r>
              <a:rPr lang="en-GB" sz="8800" b="1" dirty="0">
                <a:solidFill>
                  <a:schemeClr val="accent2">
                    <a:lumMod val="75000"/>
                  </a:schemeClr>
                </a:solidFill>
              </a:rPr>
              <a:t>cosmic ray interactions </a:t>
            </a:r>
            <a:r>
              <a:rPr lang="en-GB" sz="8800" dirty="0"/>
              <a:t>and at </a:t>
            </a:r>
            <a:r>
              <a:rPr lang="en-GB" sz="8800" b="1" dirty="0">
                <a:solidFill>
                  <a:schemeClr val="accent2">
                    <a:lumMod val="75000"/>
                  </a:schemeClr>
                </a:solidFill>
              </a:rPr>
              <a:t>collider experiments</a:t>
            </a:r>
            <a:r>
              <a:rPr lang="en-GB" sz="8800" dirty="0"/>
              <a:t>.</a:t>
            </a:r>
          </a:p>
          <a:p>
            <a:pPr>
              <a:lnSpc>
                <a:spcPct val="220000"/>
              </a:lnSpc>
            </a:pPr>
            <a:r>
              <a:rPr lang="en-GB" sz="8800" dirty="0"/>
              <a:t>Important for understanding of </a:t>
            </a:r>
            <a:r>
              <a:rPr lang="en-GB" sz="8800" b="1" dirty="0">
                <a:solidFill>
                  <a:schemeClr val="accent2">
                    <a:lumMod val="75000"/>
                  </a:schemeClr>
                </a:solidFill>
              </a:rPr>
              <a:t>nuclear formation</a:t>
            </a:r>
            <a:r>
              <a:rPr lang="en-GB" sz="8800" dirty="0"/>
              <a:t> models, CP violation and baryogenesis, and </a:t>
            </a:r>
            <a:r>
              <a:rPr lang="en-GB" sz="8800" b="1" dirty="0">
                <a:solidFill>
                  <a:schemeClr val="accent2">
                    <a:lumMod val="75000"/>
                  </a:schemeClr>
                </a:solidFill>
              </a:rPr>
              <a:t>Indirect Dark Matter </a:t>
            </a:r>
            <a:r>
              <a:rPr lang="en-GB" sz="8800" dirty="0"/>
              <a:t>searches.</a:t>
            </a: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32545D-2C9C-9CB0-361C-EF384C719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Anti-Nuclei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F2D7944-A14A-D45D-2886-F6383ED47AFB}"/>
              </a:ext>
            </a:extLst>
          </p:cNvPr>
          <p:cNvGrpSpPr/>
          <p:nvPr/>
        </p:nvGrpSpPr>
        <p:grpSpPr>
          <a:xfrm>
            <a:off x="1940027" y="3129744"/>
            <a:ext cx="8311945" cy="751108"/>
            <a:chOff x="1752992" y="3129744"/>
            <a:chExt cx="8311945" cy="75110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Alternate Process 4">
                  <a:extLst>
                    <a:ext uri="{FF2B5EF4-FFF2-40B4-BE49-F238E27FC236}">
                      <a16:creationId xmlns:a16="http://schemas.microsoft.com/office/drawing/2014/main" id="{6D1DCA73-9E55-3BAA-AE59-7EC307F4A399}"/>
                    </a:ext>
                  </a:extLst>
                </p:cNvPr>
                <p:cNvSpPr/>
                <p:nvPr/>
              </p:nvSpPr>
              <p:spPr>
                <a:xfrm>
                  <a:off x="7531599" y="3129744"/>
                  <a:ext cx="2533338" cy="749508"/>
                </a:xfrm>
                <a:prstGeom prst="flowChartAlternateProcess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</m:acc>
                    </m:oMath>
                  </a14:m>
                  <a:r>
                    <a:rPr lang="en-GB" sz="2200" b="1" dirty="0">
                      <a:solidFill>
                        <a:schemeClr val="tx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en-GB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GB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GB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  <m:e>
                          <m:acc>
                            <m:accPr>
                              <m:chr m:val="̅"/>
                              <m:ctrlPr>
                                <a:rPr lang="en-GB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𝑯𝒆</m:t>
                              </m:r>
                            </m:e>
                          </m:acc>
                        </m:e>
                      </m:sPre>
                    </m:oMath>
                  </a14:m>
                  <a:r>
                    <a:rPr lang="en-GB" sz="2200" b="1" dirty="0">
                      <a:solidFill>
                        <a:schemeClr val="tx1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Pre>
                        <m:sPrePr>
                          <m:ctrlPr>
                            <a:rPr lang="en-GB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GB" sz="2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  <m:e>
                          <m:acc>
                            <m:accPr>
                              <m:chr m:val="̅"/>
                              <m:ctrlPr>
                                <a:rPr lang="en-GB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2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𝑯𝒆</m:t>
                              </m:r>
                            </m:e>
                          </m:acc>
                        </m:e>
                      </m:sPre>
                    </m:oMath>
                  </a14:m>
                  <a:r>
                    <a:rPr lang="en-GB" sz="2200" b="1" dirty="0">
                      <a:solidFill>
                        <a:schemeClr val="tx1"/>
                      </a:solidFill>
                    </a:rPr>
                    <a:t>...</a:t>
                  </a:r>
                  <a:endParaRPr lang="en-GB" sz="2200" b="1" dirty="0"/>
                </a:p>
              </p:txBody>
            </p:sp>
          </mc:Choice>
          <mc:Fallback>
            <p:sp>
              <p:nvSpPr>
                <p:cNvPr id="5" name="Alternate Process 4">
                  <a:extLst>
                    <a:ext uri="{FF2B5EF4-FFF2-40B4-BE49-F238E27FC236}">
                      <a16:creationId xmlns:a16="http://schemas.microsoft.com/office/drawing/2014/main" id="{6D1DCA73-9E55-3BAA-AE59-7EC307F4A39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1599" y="3129744"/>
                  <a:ext cx="2533338" cy="749508"/>
                </a:xfrm>
                <a:prstGeom prst="flowChartAlternateProcess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Alternate Process 5">
                  <a:extLst>
                    <a:ext uri="{FF2B5EF4-FFF2-40B4-BE49-F238E27FC236}">
                      <a16:creationId xmlns:a16="http://schemas.microsoft.com/office/drawing/2014/main" id="{6D343CC2-2187-7209-85BA-A5A0D9A4C004}"/>
                    </a:ext>
                  </a:extLst>
                </p:cNvPr>
                <p:cNvSpPr/>
                <p:nvPr/>
              </p:nvSpPr>
              <p:spPr>
                <a:xfrm>
                  <a:off x="1752992" y="3131344"/>
                  <a:ext cx="2533338" cy="749508"/>
                </a:xfrm>
                <a:prstGeom prst="flowChartAlternateProcess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</m:t>
                          </m:r>
                        </m:e>
                      </m:bar>
                    </m:oMath>
                  </a14:m>
                  <a:r>
                    <a:rPr lang="en-GB" sz="2200" b="1" dirty="0"/>
                    <a:t>, </a:t>
                  </a:r>
                  <a14:m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GB" sz="2200" b="1" i="1" smtClean="0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</m:bar>
                    </m:oMath>
                  </a14:m>
                  <a:r>
                    <a:rPr lang="en-GB" sz="2200" b="1" dirty="0"/>
                    <a:t>, (</a:t>
                  </a:r>
                  <a14:m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GB" sz="2200" b="1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𝚲</m:t>
                          </m:r>
                        </m:e>
                      </m:bar>
                    </m:oMath>
                  </a14:m>
                  <a:r>
                    <a:rPr lang="en-GB" sz="2200" b="1" dirty="0"/>
                    <a:t>)</a:t>
                  </a:r>
                </a:p>
              </p:txBody>
            </p:sp>
          </mc:Choice>
          <mc:Fallback>
            <p:sp>
              <p:nvSpPr>
                <p:cNvPr id="6" name="Alternate Process 5">
                  <a:extLst>
                    <a:ext uri="{FF2B5EF4-FFF2-40B4-BE49-F238E27FC236}">
                      <a16:creationId xmlns:a16="http://schemas.microsoft.com/office/drawing/2014/main" id="{6D343CC2-2187-7209-85BA-A5A0D9A4C00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2992" y="3131344"/>
                  <a:ext cx="2533338" cy="749508"/>
                </a:xfrm>
                <a:prstGeom prst="flowChartAlternateProcess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 w="38100"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E5AD873-1EB1-DD9A-7473-C8FA96D6990B}"/>
                </a:ext>
              </a:extLst>
            </p:cNvPr>
            <p:cNvCxnSpPr>
              <a:cxnSpLocks/>
              <a:stCxn id="6" idx="3"/>
              <a:endCxn id="5" idx="1"/>
            </p:cNvCxnSpPr>
            <p:nvPr/>
          </p:nvCxnSpPr>
          <p:spPr>
            <a:xfrm flipV="1">
              <a:off x="4286330" y="3504498"/>
              <a:ext cx="3245269" cy="1600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52A14FC-2823-983A-EE52-A773864DA2EC}"/>
                </a:ext>
              </a:extLst>
            </p:cNvPr>
            <p:cNvSpPr txBox="1"/>
            <p:nvPr/>
          </p:nvSpPr>
          <p:spPr>
            <a:xfrm>
              <a:off x="4604984" y="3129744"/>
              <a:ext cx="26046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/>
                  </a:solidFill>
                </a:rPr>
                <a:t>Nuclear formation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239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BAB71-19E0-2D02-F664-725145EDE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Indirect Dark Matter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125C1-4FA0-A011-7067-5732191CE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0336"/>
            <a:ext cx="7042993" cy="490454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20000"/>
              </a:lnSpc>
            </a:pPr>
            <a:r>
              <a:rPr lang="en-GB" sz="2600" dirty="0"/>
              <a:t>Look for </a:t>
            </a:r>
            <a:r>
              <a:rPr lang="en-GB" sz="2600" dirty="0">
                <a:solidFill>
                  <a:schemeClr val="tx1"/>
                </a:solidFill>
              </a:rPr>
              <a:t>excess</a:t>
            </a:r>
            <a:r>
              <a:rPr lang="en-GB" sz="2600" b="1" dirty="0">
                <a:solidFill>
                  <a:schemeClr val="accent2">
                    <a:lumMod val="75000"/>
                  </a:schemeClr>
                </a:solidFill>
              </a:rPr>
              <a:t> flux </a:t>
            </a:r>
            <a:r>
              <a:rPr lang="en-GB" sz="2600" dirty="0"/>
              <a:t>of SM particles in cosmic rays.</a:t>
            </a:r>
          </a:p>
          <a:p>
            <a:pPr>
              <a:lnSpc>
                <a:spcPct val="220000"/>
              </a:lnSpc>
            </a:pPr>
            <a:r>
              <a:rPr lang="en-GB" sz="2600" b="1" dirty="0">
                <a:solidFill>
                  <a:schemeClr val="accent2">
                    <a:lumMod val="75000"/>
                  </a:schemeClr>
                </a:solidFill>
              </a:rPr>
              <a:t>AMS</a:t>
            </a:r>
            <a:r>
              <a:rPr lang="en-GB" sz="2600" dirty="0"/>
              <a:t> experiment on the ISS.</a:t>
            </a:r>
          </a:p>
          <a:p>
            <a:pPr>
              <a:lnSpc>
                <a:spcPct val="220000"/>
              </a:lnSpc>
            </a:pPr>
            <a:r>
              <a:rPr lang="en-US" sz="2600" b="0" i="0" u="none" strike="noStrike" dirty="0">
                <a:solidFill>
                  <a:srgbClr val="1D1E27"/>
                </a:solidFill>
                <a:effectLst/>
              </a:rPr>
              <a:t>Search </a:t>
            </a:r>
            <a:r>
              <a:rPr lang="en-US" sz="2600" i="0" u="none" strike="noStrike" dirty="0">
                <a:solidFill>
                  <a:schemeClr val="tx1"/>
                </a:solidFill>
                <a:effectLst/>
              </a:rPr>
              <a:t>for </a:t>
            </a:r>
            <a:r>
              <a:rPr lang="en-US" sz="2600" b="1" i="0" u="none" strike="noStrike" dirty="0" err="1">
                <a:solidFill>
                  <a:schemeClr val="accent2">
                    <a:lumMod val="75000"/>
                  </a:schemeClr>
                </a:solidFill>
                <a:effectLst/>
              </a:rPr>
              <a:t>antinuclei</a:t>
            </a:r>
            <a:r>
              <a:rPr lang="en-US" sz="2600" i="0" u="none" strike="noStrike" dirty="0">
                <a:solidFill>
                  <a:schemeClr val="tx1"/>
                </a:solidFill>
                <a:effectLst/>
              </a:rPr>
              <a:t> </a:t>
            </a:r>
            <a:r>
              <a:rPr lang="en-US" sz="2600" dirty="0">
                <a:solidFill>
                  <a:schemeClr val="tx1"/>
                </a:solidFill>
              </a:rPr>
              <a:t>as </a:t>
            </a:r>
            <a:r>
              <a:rPr lang="en-US" sz="2600" dirty="0">
                <a:solidFill>
                  <a:srgbClr val="1D1E27"/>
                </a:solidFill>
              </a:rPr>
              <a:t>DM signature.</a:t>
            </a:r>
            <a:endParaRPr lang="en-US" sz="2600" b="0" i="0" u="none" strike="noStrike" dirty="0">
              <a:solidFill>
                <a:srgbClr val="1D1E27"/>
              </a:solidFill>
              <a:effectLst/>
            </a:endParaRPr>
          </a:p>
          <a:p>
            <a:pPr lvl="1">
              <a:lnSpc>
                <a:spcPct val="220000"/>
              </a:lnSpc>
              <a:buFont typeface="Wingdings" pitchFamily="2" charset="2"/>
              <a:buChar char="Ø"/>
            </a:pPr>
            <a:r>
              <a:rPr lang="en-US" sz="2600" b="0" i="0" u="none" strike="noStrike" dirty="0">
                <a:solidFill>
                  <a:srgbClr val="1D1E27"/>
                </a:solidFill>
                <a:effectLst/>
              </a:rPr>
              <a:t>Rarely produced in </a:t>
            </a:r>
            <a:r>
              <a:rPr lang="en-US" sz="2600" i="0" u="none" strike="noStrike" dirty="0">
                <a:solidFill>
                  <a:schemeClr val="tx1"/>
                </a:solidFill>
                <a:effectLst/>
              </a:rPr>
              <a:t>hadronic interactions</a:t>
            </a:r>
            <a:r>
              <a:rPr lang="en-GB" sz="2600" dirty="0"/>
              <a:t>.</a:t>
            </a:r>
          </a:p>
          <a:p>
            <a:pPr>
              <a:lnSpc>
                <a:spcPct val="220000"/>
              </a:lnSpc>
            </a:pPr>
            <a:r>
              <a:rPr lang="en-US" sz="2600" dirty="0">
                <a:solidFill>
                  <a:srgbClr val="1D1E27"/>
                </a:solidFill>
              </a:rPr>
              <a:t>Need to understand</a:t>
            </a:r>
            <a:r>
              <a:rPr lang="en-US" sz="2600" b="0" i="0" u="none" strike="noStrike" dirty="0">
                <a:solidFill>
                  <a:srgbClr val="1D1E27"/>
                </a:solidFill>
                <a:effectLst/>
              </a:rPr>
              <a:t> </a:t>
            </a:r>
            <a:r>
              <a:rPr lang="en-US" sz="2600" b="1" i="0" u="none" strike="noStrike" dirty="0">
                <a:solidFill>
                  <a:schemeClr val="accent2">
                    <a:lumMod val="75000"/>
                  </a:schemeClr>
                </a:solidFill>
                <a:effectLst/>
              </a:rPr>
              <a:t>background</a:t>
            </a:r>
            <a:r>
              <a:rPr lang="en-US" sz="2600" b="0" i="0" u="none" strike="noStrike" dirty="0">
                <a:solidFill>
                  <a:srgbClr val="1D1E27"/>
                </a:solidFill>
                <a:effectLst/>
              </a:rPr>
              <a:t> from </a:t>
            </a:r>
            <a:r>
              <a:rPr lang="en-US" sz="2600" i="0" u="none" strike="noStrike" dirty="0">
                <a:solidFill>
                  <a:schemeClr val="tx1"/>
                </a:solidFill>
                <a:effectLst/>
              </a:rPr>
              <a:t>astrophysical</a:t>
            </a:r>
            <a:r>
              <a:rPr lang="en-US" sz="2600" b="0" i="0" u="none" strike="noStrike" dirty="0">
                <a:solidFill>
                  <a:srgbClr val="1D1E27"/>
                </a:solidFill>
                <a:effectLst/>
              </a:rPr>
              <a:t> and hadronic processes.</a:t>
            </a:r>
            <a:endParaRPr lang="en-GB" sz="2600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264FC19-D469-46A4-B6EA-35B1A81B4CEC}"/>
              </a:ext>
            </a:extLst>
          </p:cNvPr>
          <p:cNvGrpSpPr/>
          <p:nvPr/>
        </p:nvGrpSpPr>
        <p:grpSpPr>
          <a:xfrm>
            <a:off x="7964855" y="1328984"/>
            <a:ext cx="3682237" cy="2100016"/>
            <a:chOff x="7951602" y="2145019"/>
            <a:chExt cx="3083245" cy="305210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E7E1C14-8C0F-760C-DB68-C2CEF398C0A3}"/>
                </a:ext>
              </a:extLst>
            </p:cNvPr>
            <p:cNvGrpSpPr/>
            <p:nvPr/>
          </p:nvGrpSpPr>
          <p:grpSpPr>
            <a:xfrm>
              <a:off x="8076110" y="2253343"/>
              <a:ext cx="2958737" cy="2743200"/>
              <a:chOff x="8076110" y="2253343"/>
              <a:chExt cx="2958737" cy="2743200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3D3A5355-09B0-E054-8066-A95B594BCDA9}"/>
                  </a:ext>
                </a:extLst>
              </p:cNvPr>
              <p:cNvGrpSpPr/>
              <p:nvPr/>
            </p:nvGrpSpPr>
            <p:grpSpPr>
              <a:xfrm>
                <a:off x="8076110" y="2253343"/>
                <a:ext cx="2958737" cy="2743200"/>
                <a:chOff x="8076110" y="2253343"/>
                <a:chExt cx="2958737" cy="2743200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BB8A9597-ABB1-4352-4ED7-2E594B325216}"/>
                    </a:ext>
                  </a:extLst>
                </p:cNvPr>
                <p:cNvGrpSpPr/>
                <p:nvPr/>
              </p:nvGrpSpPr>
              <p:grpSpPr>
                <a:xfrm>
                  <a:off x="8183879" y="2253343"/>
                  <a:ext cx="2743200" cy="2743200"/>
                  <a:chOff x="7844245" y="2383971"/>
                  <a:chExt cx="2743200" cy="2743200"/>
                </a:xfrm>
              </p:grpSpPr>
              <p:cxnSp>
                <p:nvCxnSpPr>
                  <p:cNvPr id="13" name="Straight Connector 12">
                    <a:extLst>
                      <a:ext uri="{FF2B5EF4-FFF2-40B4-BE49-F238E27FC236}">
                        <a16:creationId xmlns:a16="http://schemas.microsoft.com/office/drawing/2014/main" id="{CC9A0B0C-35C7-40FC-D785-66B5EBD4E429}"/>
                      </a:ext>
                    </a:extLst>
                  </p:cNvPr>
                  <p:cNvCxnSpPr/>
                  <p:nvPr/>
                </p:nvCxnSpPr>
                <p:spPr>
                  <a:xfrm>
                    <a:off x="7844245" y="2383971"/>
                    <a:ext cx="2743200" cy="2743200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>
                    <a:extLst>
                      <a:ext uri="{FF2B5EF4-FFF2-40B4-BE49-F238E27FC236}">
                        <a16:creationId xmlns:a16="http://schemas.microsoft.com/office/drawing/2014/main" id="{A35E5A0F-3C63-7F2D-D3F0-54E3D6A8A5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7844245" y="2383971"/>
                    <a:ext cx="2743200" cy="2743200"/>
                  </a:xfrm>
                  <a:prstGeom prst="line">
                    <a:avLst/>
                  </a:prstGeom>
                  <a:ln w="38100"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6D59CAC9-3ED3-FA4C-0BCC-9AFEFF20BC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 flipH="1" flipV="1">
                    <a:off x="9397510" y="2892829"/>
                    <a:ext cx="685800" cy="685800"/>
                  </a:xfrm>
                  <a:prstGeom prst="line">
                    <a:avLst/>
                  </a:prstGeom>
                  <a:ln w="38100" cap="flat" cmpd="sng" algn="ctr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30B7D385-6C85-AF0B-DAE4-01937C9B1F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9901645" y="4441371"/>
                    <a:ext cx="685800" cy="685800"/>
                  </a:xfrm>
                  <a:prstGeom prst="line">
                    <a:avLst/>
                  </a:prstGeom>
                  <a:ln w="38100" cap="flat" cmpd="sng" algn="ctr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23811955-111A-4CF6-EB76-32B094F4DB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0800000">
                    <a:off x="8348380" y="2892829"/>
                    <a:ext cx="685800" cy="685800"/>
                  </a:xfrm>
                  <a:prstGeom prst="line">
                    <a:avLst/>
                  </a:prstGeom>
                  <a:ln w="38100" cap="flat" cmpd="sng" algn="ctr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7CF244A9-B67E-6D82-B76C-8469D1CAB6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844245" y="4441371"/>
                    <a:ext cx="685800" cy="685800"/>
                  </a:xfrm>
                  <a:prstGeom prst="line">
                    <a:avLst/>
                  </a:prstGeom>
                  <a:ln w="38100" cap="flat" cmpd="sng" algn="ctr">
                    <a:solidFill>
                      <a:schemeClr val="dk1"/>
                    </a:solidFill>
                    <a:prstDash val="solid"/>
                    <a:round/>
                    <a:headEnd type="none" w="med" len="med"/>
                    <a:tailEnd type="arrow" w="med" len="med"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Oval 14">
                    <a:extLst>
                      <a:ext uri="{FF2B5EF4-FFF2-40B4-BE49-F238E27FC236}">
                        <a16:creationId xmlns:a16="http://schemas.microsoft.com/office/drawing/2014/main" id="{CA8E31A7-EABD-24B0-4564-FFE8E28068DF}"/>
                      </a:ext>
                    </a:extLst>
                  </p:cNvPr>
                  <p:cNvSpPr/>
                  <p:nvPr/>
                </p:nvSpPr>
                <p:spPr>
                  <a:xfrm>
                    <a:off x="8987245" y="3526971"/>
                    <a:ext cx="457200" cy="457200"/>
                  </a:xfrm>
                  <a:prstGeom prst="ellipse">
                    <a:avLst/>
                  </a:prstGeom>
                  <a:pattFill prst="dkUpDiag">
                    <a:fgClr>
                      <a:schemeClr val="tx1"/>
                    </a:fgClr>
                    <a:bgClr>
                      <a:schemeClr val="bg1"/>
                    </a:bgClr>
                  </a:patt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1545D1F4-875F-2A98-7CCE-BC73C74DB7AB}"/>
                    </a:ext>
                  </a:extLst>
                </p:cNvPr>
                <p:cNvSpPr txBox="1"/>
                <p:nvPr/>
              </p:nvSpPr>
              <p:spPr>
                <a:xfrm>
                  <a:off x="8076111" y="2610190"/>
                  <a:ext cx="548639" cy="6688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accent1"/>
                      </a:solidFill>
                    </a:rPr>
                    <a:t>DM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78AAD33-F102-E562-7A5A-FC73903C2418}"/>
                    </a:ext>
                  </a:extLst>
                </p:cNvPr>
                <p:cNvSpPr txBox="1"/>
                <p:nvPr/>
              </p:nvSpPr>
              <p:spPr>
                <a:xfrm>
                  <a:off x="8076110" y="4264969"/>
                  <a:ext cx="548639" cy="6688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accent1"/>
                      </a:solidFill>
                    </a:rPr>
                    <a:t>DM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D8BACDA-67D5-9B16-5D70-47C1A2E46EBA}"/>
                    </a:ext>
                  </a:extLst>
                </p:cNvPr>
                <p:cNvSpPr txBox="1"/>
                <p:nvPr/>
              </p:nvSpPr>
              <p:spPr>
                <a:xfrm>
                  <a:off x="10486208" y="4264969"/>
                  <a:ext cx="5486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accent2"/>
                      </a:solidFill>
                    </a:rPr>
                    <a:t>SM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D239869-F2F6-7D62-BDE0-BAE5C2BB0AE6}"/>
                    </a:ext>
                  </a:extLst>
                </p:cNvPr>
                <p:cNvSpPr txBox="1"/>
                <p:nvPr/>
              </p:nvSpPr>
              <p:spPr>
                <a:xfrm>
                  <a:off x="10486207" y="2610190"/>
                  <a:ext cx="5486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b="1" dirty="0">
                      <a:solidFill>
                        <a:schemeClr val="accent2"/>
                      </a:solidFill>
                    </a:rPr>
                    <a:t>SM</a:t>
                  </a:r>
                </a:p>
              </p:txBody>
            </p:sp>
          </p:grpSp>
          <p:sp>
            <p:nvSpPr>
              <p:cNvPr id="31" name="Up Arrow 30">
                <a:extLst>
                  <a:ext uri="{FF2B5EF4-FFF2-40B4-BE49-F238E27FC236}">
                    <a16:creationId xmlns:a16="http://schemas.microsoft.com/office/drawing/2014/main" id="{11CE2039-9F15-0E0C-5A45-6AC4E3808777}"/>
                  </a:ext>
                </a:extLst>
              </p:cNvPr>
              <p:cNvSpPr/>
              <p:nvPr/>
            </p:nvSpPr>
            <p:spPr>
              <a:xfrm rot="5400000">
                <a:off x="9323613" y="2101977"/>
                <a:ext cx="463731" cy="1172390"/>
              </a:xfrm>
              <a:prstGeom prst="up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Up Arrow 31">
                <a:extLst>
                  <a:ext uri="{FF2B5EF4-FFF2-40B4-BE49-F238E27FC236}">
                    <a16:creationId xmlns:a16="http://schemas.microsoft.com/office/drawing/2014/main" id="{A1A80B35-5543-C9F0-25E6-B2A0EF6F2ADC}"/>
                  </a:ext>
                </a:extLst>
              </p:cNvPr>
              <p:cNvSpPr/>
              <p:nvPr/>
            </p:nvSpPr>
            <p:spPr>
              <a:xfrm rot="16200000" flipH="1">
                <a:off x="9315451" y="3974625"/>
                <a:ext cx="463731" cy="1172390"/>
              </a:xfrm>
              <a:prstGeom prst="up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Up Arrow 32">
                <a:extLst>
                  <a:ext uri="{FF2B5EF4-FFF2-40B4-BE49-F238E27FC236}">
                    <a16:creationId xmlns:a16="http://schemas.microsoft.com/office/drawing/2014/main" id="{CEB28EA6-20AD-5F01-494B-087305580344}"/>
                  </a:ext>
                </a:extLst>
              </p:cNvPr>
              <p:cNvSpPr/>
              <p:nvPr/>
            </p:nvSpPr>
            <p:spPr>
              <a:xfrm>
                <a:off x="8197110" y="3038748"/>
                <a:ext cx="292698" cy="1172390"/>
              </a:xfrm>
              <a:prstGeom prst="upArrow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1752D63-37C8-33B9-F922-C4E47262F4F0}"/>
                </a:ext>
              </a:extLst>
            </p:cNvPr>
            <p:cNvSpPr txBox="1"/>
            <p:nvPr/>
          </p:nvSpPr>
          <p:spPr>
            <a:xfrm>
              <a:off x="9069695" y="2145019"/>
              <a:ext cx="951957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Indirect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2072A8F-C66E-EE2C-1146-368C0A904756}"/>
                </a:ext>
              </a:extLst>
            </p:cNvPr>
            <p:cNvSpPr txBox="1"/>
            <p:nvPr/>
          </p:nvSpPr>
          <p:spPr>
            <a:xfrm>
              <a:off x="9101860" y="4592022"/>
              <a:ext cx="933177" cy="605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Collider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7D7C70E-2B18-D44D-A9AA-E3AF59F8ACC2}"/>
                </a:ext>
              </a:extLst>
            </p:cNvPr>
            <p:cNvSpPr txBox="1"/>
            <p:nvPr/>
          </p:nvSpPr>
          <p:spPr>
            <a:xfrm rot="16200000">
              <a:off x="7419732" y="3543165"/>
              <a:ext cx="1347222" cy="283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Direct</a:t>
              </a:r>
            </a:p>
          </p:txBody>
        </p:sp>
      </p:grpSp>
      <p:pic>
        <p:nvPicPr>
          <p:cNvPr id="6" name="Picture 5" descr="A satellite in space above earth&#10;&#10;Description automatically generated">
            <a:extLst>
              <a:ext uri="{FF2B5EF4-FFF2-40B4-BE49-F238E27FC236}">
                <a16:creationId xmlns:a16="http://schemas.microsoft.com/office/drawing/2014/main" id="{9EE7B010-A9AF-9ABF-248F-F212E8AE8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193" y="3585858"/>
            <a:ext cx="4044501" cy="26910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4C7F30-3237-8BFD-790E-79EACFA72570}"/>
              </a:ext>
            </a:extLst>
          </p:cNvPr>
          <p:cNvSpPr txBox="1"/>
          <p:nvPr/>
        </p:nvSpPr>
        <p:spPr>
          <a:xfrm>
            <a:off x="11877101" y="6003040"/>
            <a:ext cx="637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[4]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B4B166C-2F86-EB48-833F-CB514D9E0DA8}"/>
              </a:ext>
            </a:extLst>
          </p:cNvPr>
          <p:cNvSpPr/>
          <p:nvPr/>
        </p:nvSpPr>
        <p:spPr>
          <a:xfrm>
            <a:off x="8921619" y="4058547"/>
            <a:ext cx="1391755" cy="872836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8F9BAE7-2D74-222D-B5CB-8F5DE9C6A84C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4585855" y="2536035"/>
            <a:ext cx="4335764" cy="1958930"/>
          </a:xfrm>
          <a:prstGeom prst="straightConnector1">
            <a:avLst/>
          </a:prstGeom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481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4D771-33FE-89E8-2DB4-5EA2FAA95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Anti-nuclei at the 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5999A-0539-092C-CF96-A6F0DA34F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4406"/>
            <a:ext cx="8815466" cy="926963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en-GB" sz="2400" b="1" dirty="0">
                <a:solidFill>
                  <a:schemeClr val="accent2">
                    <a:lumMod val="75000"/>
                  </a:schemeClr>
                </a:solidFill>
              </a:rPr>
              <a:t>ALICE</a:t>
            </a:r>
            <a:r>
              <a:rPr lang="en-GB" sz="2400" dirty="0"/>
              <a:t> suited for tracking and Particle ID of low momenta particles.</a:t>
            </a:r>
          </a:p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5C98CF-38DB-36DF-768B-76820ACEAF5E}"/>
                  </a:ext>
                </a:extLst>
              </p:cNvPr>
              <p:cNvSpPr txBox="1"/>
              <p:nvPr/>
            </p:nvSpPr>
            <p:spPr>
              <a:xfrm>
                <a:off x="838200" y="2351369"/>
                <a:ext cx="6237157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lnSpc>
                    <a:spcPct val="200000"/>
                  </a:lnSpc>
                  <a:buClr>
                    <a:schemeClr val="accent3"/>
                  </a:buCl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Poor resolution from</a:t>
                </a:r>
                <a:r>
                  <a:rPr lang="en-GB" sz="2400" b="1" dirty="0">
                    <a:solidFill>
                      <a:schemeClr val="accent2">
                        <a:lumMod val="75000"/>
                      </a:schemeClr>
                    </a:solidFill>
                  </a:rPr>
                  <a:t> multiple-scattering</a:t>
                </a:r>
                <a:r>
                  <a:rPr lang="en-GB" sz="2400" dirty="0"/>
                  <a:t>. </a:t>
                </a:r>
              </a:p>
              <a:p>
                <a:pPr marL="800100" lvl="1" indent="-342900">
                  <a:lnSpc>
                    <a:spcPct val="200000"/>
                  </a:lnSpc>
                  <a:buClr>
                    <a:schemeClr val="accent3"/>
                  </a:buClr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chemeClr val="tx1"/>
                    </a:solidFill>
                  </a:rPr>
                  <a:t>Thin tracking system </a:t>
                </a:r>
                <a:r>
                  <a:rPr lang="en-GB" sz="2200" dirty="0"/>
                  <a:t>and </a:t>
                </a:r>
                <a:r>
                  <a:rPr lang="en-GB" sz="2200" b="1" dirty="0">
                    <a:solidFill>
                      <a:schemeClr val="accent2">
                        <a:lumMod val="75000"/>
                      </a:schemeClr>
                    </a:solidFill>
                  </a:rPr>
                  <a:t>gas TPC</a:t>
                </a:r>
                <a:r>
                  <a:rPr lang="en-GB" sz="2200" dirty="0"/>
                  <a:t>.</a:t>
                </a:r>
              </a:p>
              <a:p>
                <a:pPr marL="800100" lvl="1" indent="-342900">
                  <a:lnSpc>
                    <a:spcPct val="200000"/>
                  </a:lnSpc>
                  <a:buClr>
                    <a:schemeClr val="accent3"/>
                  </a:buClr>
                  <a:buFont typeface="Arial" panose="020B0604020202020204" pitchFamily="34" charset="0"/>
                  <a:buChar char="•"/>
                </a:pPr>
                <a:r>
                  <a:rPr lang="en-GB" sz="2200" dirty="0">
                    <a:solidFill>
                      <a:schemeClr val="tx1"/>
                    </a:solidFill>
                  </a:rPr>
                  <a:t>PID </a:t>
                </a:r>
                <a:r>
                  <a:rPr lang="en-GB" sz="2200" dirty="0"/>
                  <a:t>using </a:t>
                </a:r>
                <a:r>
                  <a:rPr lang="en-GB" sz="2200" b="1" dirty="0">
                    <a:solidFill>
                      <a:schemeClr val="accent2">
                        <a:lumMod val="75000"/>
                      </a:schemeClr>
                    </a:solidFill>
                  </a:rPr>
                  <a:t>Time-of-Flight </a:t>
                </a:r>
                <a:r>
                  <a:rPr lang="en-GB" sz="2200" dirty="0"/>
                  <a:t>detector and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𝑑𝐸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r>
                  <a:rPr lang="en-GB" sz="2200" dirty="0"/>
                  <a:t> in </a:t>
                </a:r>
                <a:r>
                  <a:rPr lang="en-GB" sz="2200" dirty="0">
                    <a:solidFill>
                      <a:schemeClr val="tx1"/>
                    </a:solidFill>
                  </a:rPr>
                  <a:t>TPC</a:t>
                </a:r>
                <a:r>
                  <a:rPr lang="en-GB" sz="2200" dirty="0"/>
                  <a:t>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5C98CF-38DB-36DF-768B-76820ACEAF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351369"/>
                <a:ext cx="6237157" cy="3139321"/>
              </a:xfrm>
              <a:prstGeom prst="rect">
                <a:avLst/>
              </a:prstGeom>
              <a:blipFill>
                <a:blip r:embed="rId3"/>
                <a:stretch>
                  <a:fillRect l="-14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7E8EEAA-132D-D1C7-A89B-52AFC5739805}"/>
              </a:ext>
            </a:extLst>
          </p:cNvPr>
          <p:cNvSpPr txBox="1"/>
          <p:nvPr/>
        </p:nvSpPr>
        <p:spPr>
          <a:xfrm>
            <a:off x="11353800" y="5987600"/>
            <a:ext cx="637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[5]</a:t>
            </a:r>
          </a:p>
        </p:txBody>
      </p:sp>
      <p:pic>
        <p:nvPicPr>
          <p:cNvPr id="7" name="Picture 6" descr="A large machine with a large round object&#10;&#10;Description automatically generated with medium confidence">
            <a:extLst>
              <a:ext uri="{FF2B5EF4-FFF2-40B4-BE49-F238E27FC236}">
                <a16:creationId xmlns:a16="http://schemas.microsoft.com/office/drawing/2014/main" id="{66B36ABE-9C82-9A5D-7E4E-665F35E57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357" y="2740420"/>
            <a:ext cx="4706571" cy="313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93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diagram of a machine&#10;&#10;Description automatically generated">
            <a:extLst>
              <a:ext uri="{FF2B5EF4-FFF2-40B4-BE49-F238E27FC236}">
                <a16:creationId xmlns:a16="http://schemas.microsoft.com/office/drawing/2014/main" id="{7BAC8E92-CF6D-CD3D-E3C4-6B90A3A57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216" y="2201355"/>
            <a:ext cx="6272913" cy="4243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DD8C3E-432B-AD0F-2F03-67B35EF7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ALICE experiment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B0A299-972B-01EF-F7ED-C1A02FDBF2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92239"/>
                <a:ext cx="6756401" cy="5110989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n-GB" sz="3800" dirty="0"/>
                  <a:t>Studies </a:t>
                </a:r>
                <a:r>
                  <a:rPr lang="en-GB" sz="3800" b="1" dirty="0">
                    <a:solidFill>
                      <a:schemeClr val="accent2">
                        <a:lumMod val="75000"/>
                      </a:schemeClr>
                    </a:solidFill>
                  </a:rPr>
                  <a:t>Heavy-Ion</a:t>
                </a:r>
                <a:r>
                  <a:rPr lang="en-GB" sz="3800" dirty="0"/>
                  <a:t> physics and </a:t>
                </a:r>
                <a:r>
                  <a:rPr lang="en-GB" sz="3800" b="1" dirty="0">
                    <a:solidFill>
                      <a:schemeClr val="accent2">
                        <a:lumMod val="75000"/>
                      </a:schemeClr>
                    </a:solidFill>
                  </a:rPr>
                  <a:t>Quark-Gluon Plasmas</a:t>
                </a:r>
              </a:p>
              <a:p>
                <a:pPr lvl="1"/>
                <a:r>
                  <a:rPr lang="en-GB" sz="3600" dirty="0"/>
                  <a:t>Initial time detector 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</a:rPr>
                  <a:t>T0</a:t>
                </a:r>
                <a:r>
                  <a:rPr lang="en-GB" sz="3600" dirty="0"/>
                  <a:t>)</a:t>
                </a:r>
              </a:p>
              <a:p>
                <a:pPr lvl="1"/>
                <a:r>
                  <a:rPr lang="en-GB" sz="3600" b="1" dirty="0">
                    <a:highlight>
                      <a:srgbClr val="FFFF00"/>
                    </a:highlight>
                  </a:rPr>
                  <a:t>Inner Tracking System </a:t>
                </a:r>
                <a:r>
                  <a:rPr lang="en-GB" sz="3600" dirty="0">
                    <a:highlight>
                      <a:srgbClr val="FFFF00"/>
                    </a:highlight>
                  </a:rPr>
                  <a:t>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  <a:highlight>
                      <a:srgbClr val="FFFF00"/>
                    </a:highlight>
                  </a:rPr>
                  <a:t>ITS</a:t>
                </a:r>
                <a:r>
                  <a:rPr lang="en-GB" sz="3600" dirty="0">
                    <a:highlight>
                      <a:srgbClr val="FFFF00"/>
                    </a:highlight>
                  </a:rPr>
                  <a:t>)</a:t>
                </a:r>
              </a:p>
              <a:p>
                <a:pPr lvl="1"/>
                <a:r>
                  <a:rPr lang="en-GB" sz="3600" b="1" dirty="0">
                    <a:highlight>
                      <a:srgbClr val="FFFF00"/>
                    </a:highlight>
                  </a:rPr>
                  <a:t>Cylindrical Time Projection Chamber </a:t>
                </a:r>
                <a:r>
                  <a:rPr lang="en-GB" sz="3600" dirty="0">
                    <a:highlight>
                      <a:srgbClr val="FFFF00"/>
                    </a:highlight>
                  </a:rPr>
                  <a:t>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  <a:highlight>
                      <a:srgbClr val="FFFF00"/>
                    </a:highlight>
                  </a:rPr>
                  <a:t>TPC</a:t>
                </a:r>
                <a:r>
                  <a:rPr lang="en-GB" sz="3600" dirty="0">
                    <a:highlight>
                      <a:srgbClr val="FFFF00"/>
                    </a:highlight>
                  </a:rPr>
                  <a:t>)</a:t>
                </a:r>
              </a:p>
              <a:p>
                <a:pPr lvl="1"/>
                <a:r>
                  <a:rPr lang="en-GB" sz="3600" dirty="0"/>
                  <a:t>Solenoid (</a:t>
                </a:r>
                <a14:m>
                  <m:oMath xmlns:m="http://schemas.openxmlformats.org/officeDocument/2006/math">
                    <m:r>
                      <a:rPr lang="en-GB" sz="3600" i="1" dirty="0" smtClean="0">
                        <a:latin typeface="Cambria Math" panose="02040503050406030204" pitchFamily="18" charset="0"/>
                      </a:rPr>
                      <m:t>0.5</m:t>
                    </m:r>
                    <m:r>
                      <a:rPr lang="en-GB" sz="3600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3600" dirty="0"/>
                  <a:t>)</a:t>
                </a:r>
                <a:endParaRPr lang="en-GB" sz="3600" dirty="0">
                  <a:highlight>
                    <a:srgbClr val="FFFF00"/>
                  </a:highlight>
                </a:endParaRPr>
              </a:p>
              <a:p>
                <a:pPr lvl="1"/>
                <a:r>
                  <a:rPr lang="en-GB" sz="3600" dirty="0"/>
                  <a:t>Transition Radiation detectors 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</a:rPr>
                  <a:t>TRD</a:t>
                </a:r>
                <a:r>
                  <a:rPr lang="en-GB" sz="3600" dirty="0"/>
                  <a:t>)</a:t>
                </a:r>
              </a:p>
              <a:p>
                <a:pPr lvl="1"/>
                <a:r>
                  <a:rPr lang="en-GB" sz="3600" b="1" dirty="0">
                    <a:highlight>
                      <a:srgbClr val="FFFF00"/>
                    </a:highlight>
                  </a:rPr>
                  <a:t>Time of Flight </a:t>
                </a:r>
                <a:r>
                  <a:rPr lang="en-GB" sz="3600" dirty="0">
                    <a:highlight>
                      <a:srgbClr val="FFFF00"/>
                    </a:highlight>
                  </a:rPr>
                  <a:t>(</a:t>
                </a:r>
                <a:r>
                  <a:rPr lang="en-GB" sz="3600" b="1" dirty="0" err="1">
                    <a:solidFill>
                      <a:schemeClr val="accent2">
                        <a:lumMod val="75000"/>
                      </a:schemeClr>
                    </a:solidFill>
                    <a:highlight>
                      <a:srgbClr val="FFFF00"/>
                    </a:highlight>
                  </a:rPr>
                  <a:t>ToF</a:t>
                </a:r>
                <a:r>
                  <a:rPr lang="en-GB" sz="3600" dirty="0">
                    <a:highlight>
                      <a:srgbClr val="FFFF00"/>
                    </a:highlight>
                  </a:rPr>
                  <a:t>)</a:t>
                </a:r>
              </a:p>
              <a:p>
                <a:pPr lvl="1"/>
                <a:r>
                  <a:rPr lang="en-GB" sz="3600" dirty="0"/>
                  <a:t>Calorimeters 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</a:rPr>
                  <a:t>EMCAL</a:t>
                </a:r>
                <a:r>
                  <a:rPr lang="en-GB" sz="3600" dirty="0"/>
                  <a:t> and 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</a:rPr>
                  <a:t>DCAL</a:t>
                </a:r>
                <a:r>
                  <a:rPr lang="en-GB" sz="3600" dirty="0"/>
                  <a:t>)</a:t>
                </a:r>
              </a:p>
              <a:p>
                <a:pPr lvl="1"/>
                <a:r>
                  <a:rPr lang="en-GB" sz="3600" dirty="0"/>
                  <a:t>Photon Spectrometer 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</a:rPr>
                  <a:t>PHOS</a:t>
                </a:r>
                <a:r>
                  <a:rPr lang="en-GB" sz="3600" dirty="0"/>
                  <a:t>)</a:t>
                </a:r>
              </a:p>
              <a:p>
                <a:pPr lvl="1"/>
                <a:r>
                  <a:rPr lang="en-GB" sz="3600" dirty="0"/>
                  <a:t>Ring Imaging Cherenkov (</a:t>
                </a:r>
                <a:r>
                  <a:rPr lang="en-GB" sz="3600" b="1" dirty="0">
                    <a:solidFill>
                      <a:schemeClr val="accent2">
                        <a:lumMod val="75000"/>
                      </a:schemeClr>
                    </a:solidFill>
                  </a:rPr>
                  <a:t>HMPID</a:t>
                </a:r>
                <a:r>
                  <a:rPr lang="en-GB" sz="3600" dirty="0"/>
                  <a:t>)</a:t>
                </a:r>
              </a:p>
              <a:p>
                <a:pPr lvl="1"/>
                <a:r>
                  <a:rPr lang="en-GB" sz="3600" dirty="0"/>
                  <a:t>Muon Spectrometer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B0A299-972B-01EF-F7ED-C1A02FDBF2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92239"/>
                <a:ext cx="6756401" cy="5110989"/>
              </a:xfrm>
              <a:blipFill>
                <a:blip r:embed="rId4"/>
                <a:stretch>
                  <a:fillRect l="-749" r="-187" b="-14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FF2FACA-1EBD-7CCF-FFFA-D33BCF7A1802}"/>
              </a:ext>
            </a:extLst>
          </p:cNvPr>
          <p:cNvSpPr txBox="1"/>
          <p:nvPr/>
        </p:nvSpPr>
        <p:spPr>
          <a:xfrm>
            <a:off x="11179849" y="5786203"/>
            <a:ext cx="527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[7]</a:t>
            </a:r>
          </a:p>
        </p:txBody>
      </p:sp>
      <p:sp>
        <p:nvSpPr>
          <p:cNvPr id="6" name="Process 5">
            <a:extLst>
              <a:ext uri="{FF2B5EF4-FFF2-40B4-BE49-F238E27FC236}">
                <a16:creationId xmlns:a16="http://schemas.microsoft.com/office/drawing/2014/main" id="{777CCA60-6636-7115-79CC-96F807DDFE3C}"/>
              </a:ext>
            </a:extLst>
          </p:cNvPr>
          <p:cNvSpPr/>
          <p:nvPr/>
        </p:nvSpPr>
        <p:spPr>
          <a:xfrm>
            <a:off x="10210798" y="1993535"/>
            <a:ext cx="2313709" cy="1594791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close-up of a circular object&#10;&#10;Description automatically generated">
            <a:extLst>
              <a:ext uri="{FF2B5EF4-FFF2-40B4-BE49-F238E27FC236}">
                <a16:creationId xmlns:a16="http://schemas.microsoft.com/office/drawing/2014/main" id="{0E64F02D-8E9D-9AF6-264E-A7FDD9E1D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5863" y="112273"/>
            <a:ext cx="3255191" cy="2396539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4CA12BF-0275-4DF6-2349-65E083ABD7B2}"/>
              </a:ext>
            </a:extLst>
          </p:cNvPr>
          <p:cNvCxnSpPr>
            <a:cxnSpLocks/>
          </p:cNvCxnSpPr>
          <p:nvPr/>
        </p:nvCxnSpPr>
        <p:spPr>
          <a:xfrm flipH="1">
            <a:off x="8070620" y="1607480"/>
            <a:ext cx="1761133" cy="2359768"/>
          </a:xfrm>
          <a:prstGeom prst="straightConnector1">
            <a:avLst/>
          </a:prstGeom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4B3405F-4B7D-EA2F-9EFC-14ED35AF515B}"/>
              </a:ext>
            </a:extLst>
          </p:cNvPr>
          <p:cNvSpPr txBox="1"/>
          <p:nvPr/>
        </p:nvSpPr>
        <p:spPr>
          <a:xfrm>
            <a:off x="11595622" y="2479587"/>
            <a:ext cx="527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[6]</a:t>
            </a:r>
          </a:p>
        </p:txBody>
      </p:sp>
    </p:spTree>
    <p:extLst>
      <p:ext uri="{BB962C8B-B14F-4D97-AF65-F5344CB8AC3E}">
        <p14:creationId xmlns:p14="http://schemas.microsoft.com/office/powerpoint/2010/main" val="164488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CBEDF04-CE07-58D2-927E-9048B75C3C9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𝒊𝒏𝒆𝒍</m:t>
                          </m:r>
                        </m:sub>
                      </m:sSub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(</m:t>
                      </m:r>
                      <m:sPre>
                        <m:sPre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  <m:e>
                          <m:bar>
                            <m:barPr>
                              <m:pos m:val="top"/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</a:rPr>
                                <m:t>𝑯𝒆</m:t>
                              </m:r>
                            </m:e>
                          </m:bar>
                        </m:e>
                      </m:sPre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CBEDF04-CE07-58D2-927E-9048B75C3C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62" b="-121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A close-up of a graph&#10;&#10;Description automatically generated">
            <a:extLst>
              <a:ext uri="{FF2B5EF4-FFF2-40B4-BE49-F238E27FC236}">
                <a16:creationId xmlns:a16="http://schemas.microsoft.com/office/drawing/2014/main" id="{E0664B0B-3EE0-D767-3358-B48D8D0A1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65795" y="2583544"/>
            <a:ext cx="10860407" cy="383676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9D4D6E0-43BE-45F3-E33C-29E0839AAD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199" y="1322809"/>
                <a:ext cx="10860407" cy="69636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150000"/>
                  </a:lnSpc>
                  <a:spcBef>
                    <a:spcPts val="10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2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GB" sz="2300" dirty="0"/>
                  <a:t>Fit </a:t>
                </a:r>
                <a:r>
                  <a:rPr lang="en-GB" sz="2300" dirty="0">
                    <a:solidFill>
                      <a:srgbClr val="0E0F1C"/>
                    </a:solidFill>
                  </a:rPr>
                  <a:t>ratio X as function of particle </a:t>
                </a:r>
                <a:r>
                  <a:rPr lang="en-GB" sz="2300" dirty="0"/>
                  <a:t>rigidity (</a:t>
                </a:r>
                <a14:m>
                  <m:oMath xmlns:m="http://schemas.openxmlformats.org/officeDocument/2006/math">
                    <m:r>
                      <a:rPr lang="en-GB" sz="23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23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 reconstructed at PV, using </a:t>
                </a:r>
                <a:r>
                  <a:rPr lang="en-GB" sz="2300" b="1" dirty="0">
                    <a:solidFill>
                      <a:schemeClr val="accent2">
                        <a:lumMod val="75000"/>
                      </a:schemeClr>
                    </a:solidFill>
                  </a:rPr>
                  <a:t>Geant4</a:t>
                </a:r>
                <a:r>
                  <a:rPr lang="en-GB" sz="2300" dirty="0"/>
                  <a:t> with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2300" b="1" i="1" smtClean="0">
                            <a:latin typeface="Cambria Math" panose="02040503050406030204" pitchFamily="18" charset="0"/>
                          </a:rPr>
                          <m:t>𝒊𝒏𝒆𝒍</m:t>
                        </m:r>
                      </m:sub>
                    </m:sSub>
                    <m:r>
                      <a:rPr lang="en-GB" sz="2300" b="1" i="1" smtClean="0">
                        <a:latin typeface="Cambria Math" panose="02040503050406030204" pitchFamily="18" charset="0"/>
                      </a:rPr>
                      <m:t>(</m:t>
                    </m:r>
                    <m:sPre>
                      <m:sPrePr>
                        <m:ctrlPr>
                          <a:rPr lang="en-GB" sz="23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2300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23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sz="230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sz="2300" b="1" i="1" smtClean="0"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  <m:r>
                      <a:rPr lang="en-GB" sz="23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300" dirty="0"/>
                  <a:t>.</a:t>
                </a:r>
              </a:p>
              <a:p>
                <a:pPr>
                  <a:lnSpc>
                    <a:spcPct val="120000"/>
                  </a:lnSpc>
                </a:pPr>
                <a:endParaRPr lang="en-GB" sz="1800" dirty="0"/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9D4D6E0-43BE-45F3-E33C-29E0839AA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322809"/>
                <a:ext cx="10860407" cy="696369"/>
              </a:xfrm>
              <a:prstGeom prst="rect">
                <a:avLst/>
              </a:prstGeom>
              <a:blipFill>
                <a:blip r:embed="rId5"/>
                <a:stretch>
                  <a:fillRect l="-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7F2CAF1F-A835-F286-8BAE-90E27EBB02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5999" y="2019178"/>
                <a:ext cx="5430203" cy="5643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50000"/>
                  </a:lnSpc>
                  <a:spcBef>
                    <a:spcPts val="10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2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Clr>
                    <a:schemeClr val="accent6"/>
                  </a:buClr>
                  <a:buFont typeface="Arial" panose="020B0604020202020204" pitchFamily="34" charset="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GB" sz="2000" dirty="0">
                    <a:solidFill>
                      <a:schemeClr val="tx1"/>
                    </a:solidFill>
                  </a:rPr>
                  <a:t>X is ratio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20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Pre>
                          <m:sPrePr>
                            <m:ctrlP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  <m:e>
                            <m: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sPre>
                      </m:e>
                    </m:bar>
                  </m:oMath>
                </a14:m>
                <a:r>
                  <a:rPr lang="en-GB" sz="20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GB" sz="2000" dirty="0"/>
                  <a:t>that reach </a:t>
                </a:r>
                <a:r>
                  <a:rPr lang="en-GB" sz="2000" b="1" dirty="0" err="1">
                    <a:solidFill>
                      <a:schemeClr val="accent2">
                        <a:lumMod val="75000"/>
                      </a:schemeClr>
                    </a:solidFill>
                  </a:rPr>
                  <a:t>ToF</a:t>
                </a:r>
                <a:r>
                  <a:rPr lang="en-GB" sz="2000" b="1" dirty="0">
                    <a:solidFill>
                      <a:schemeClr val="accent2">
                        <a:lumMod val="75000"/>
                      </a:schemeClr>
                    </a:solidFill>
                  </a:rPr>
                  <a:t> detector </a:t>
                </a:r>
                <a:r>
                  <a:rPr lang="en-GB" sz="2000" dirty="0"/>
                  <a:t>to </a:t>
                </a:r>
                <a:r>
                  <a:rPr lang="en-GB" sz="2000" b="1" dirty="0">
                    <a:solidFill>
                      <a:schemeClr val="accent2">
                        <a:lumMod val="75000"/>
                      </a:schemeClr>
                    </a:solidFill>
                  </a:rPr>
                  <a:t>all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Pre>
                          <m:sPrePr>
                            <m:ctrlP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  <m:e>
                            <m:r>
                              <a:rPr lang="en-GB" sz="20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sPre>
                      </m:e>
                    </m:bar>
                  </m:oMath>
                </a14:m>
                <a:endParaRPr lang="en-GB" sz="2000" b="1" dirty="0"/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7F2CAF1F-A835-F286-8BAE-90E27EBB02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2019178"/>
                <a:ext cx="5430203" cy="564366"/>
              </a:xfrm>
              <a:prstGeom prst="rect">
                <a:avLst/>
              </a:prstGeom>
              <a:blipFill>
                <a:blip r:embed="rId6"/>
                <a:stretch>
                  <a:fillRect l="-935" b="-2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281B72-16A1-0207-FDD7-EBB9E80D4AEF}"/>
                  </a:ext>
                </a:extLst>
              </p:cNvPr>
              <p:cNvSpPr txBox="1"/>
              <p:nvPr/>
            </p:nvSpPr>
            <p:spPr>
              <a:xfrm>
                <a:off x="665796" y="2024077"/>
                <a:ext cx="5430204" cy="4978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GB" sz="2000" dirty="0"/>
                  <a:t>X is ratio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GB" sz="20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Pre>
                          <m:sPrePr>
                            <m:ctrlPr>
                              <a:rPr lang="en-GB" sz="20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en-GB" sz="20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sz="20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  <m:e>
                            <m:r>
                              <a:rPr lang="en-GB" sz="20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sPre>
                      </m:e>
                    </m:bar>
                    <m:r>
                      <a:rPr lang="en-GB" sz="20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Pre>
                      <m:sPrePr>
                        <m:ctrlPr>
                          <a:rPr lang="en-GB" sz="20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20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20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r>
                          <a:rPr lang="en-GB" sz="20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𝑯𝒆</m:t>
                        </m:r>
                      </m:e>
                    </m:sPre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281B72-16A1-0207-FDD7-EBB9E80D4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796" y="2024077"/>
                <a:ext cx="5430204" cy="497829"/>
              </a:xfrm>
              <a:prstGeom prst="rect">
                <a:avLst/>
              </a:prstGeom>
              <a:blipFill>
                <a:blip r:embed="rId7"/>
                <a:stretch>
                  <a:fillRect b="-2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CE3679A-2818-A428-7048-F0F938EEFF36}"/>
              </a:ext>
            </a:extLst>
          </p:cNvPr>
          <p:cNvSpPr txBox="1"/>
          <p:nvPr/>
        </p:nvSpPr>
        <p:spPr>
          <a:xfrm>
            <a:off x="11522546" y="5940340"/>
            <a:ext cx="66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[8]</a:t>
            </a:r>
          </a:p>
        </p:txBody>
      </p:sp>
    </p:spTree>
    <p:extLst>
      <p:ext uri="{BB962C8B-B14F-4D97-AF65-F5344CB8AC3E}">
        <p14:creationId xmlns:p14="http://schemas.microsoft.com/office/powerpoint/2010/main" val="91662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6847ECA-9765-ED38-61D4-80C2D30950B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Flux Prediction Assumptions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6847ECA-9765-ED38-61D4-80C2D30950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" b="-216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FD078D-FCFA-EEF7-FDF3-EF5F2E02DCB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4406"/>
                <a:ext cx="10515600" cy="5068468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70000"/>
                  </a:lnSpc>
                </a:pPr>
                <a:r>
                  <a:rPr lang="en-GB" sz="3100" dirty="0"/>
                  <a:t>DM source is </a:t>
                </a:r>
                <a14:m>
                  <m:oMath xmlns:m="http://schemas.openxmlformats.org/officeDocument/2006/math">
                    <m:r>
                      <a:rPr lang="en-GB" sz="3100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GB" sz="3100" i="1" dirty="0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GB" sz="31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3100" i="1" dirty="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GB" sz="31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WIMP</a:t>
                </a:r>
                <a:r>
                  <a:rPr lang="en-GB" sz="3100" dirty="0"/>
                  <a:t> to </a:t>
                </a:r>
                <a14:m>
                  <m:oMath xmlns:m="http://schemas.openxmlformats.org/officeDocument/2006/math">
                    <m:r>
                      <a:rPr lang="en-GB" sz="3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3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sz="3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3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GB" sz="3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3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sz="3100" dirty="0"/>
                  <a:t>hadronization(</a:t>
                </a:r>
                <a:r>
                  <a:rPr lang="en-GB" sz="3100" dirty="0" err="1"/>
                  <a:t>antinuclei</a:t>
                </a:r>
                <a:r>
                  <a:rPr lang="en-GB" sz="3100" dirty="0"/>
                  <a:t>).</a:t>
                </a:r>
              </a:p>
              <a:p>
                <a:pPr>
                  <a:lnSpc>
                    <a:spcPct val="170000"/>
                  </a:lnSpc>
                </a:pPr>
                <a:r>
                  <a:rPr lang="en-GB" sz="3100" dirty="0"/>
                  <a:t>Use previous ALICE measurement of production </a:t>
                </a:r>
                <a14:m>
                  <m:oMath xmlns:m="http://schemas.openxmlformats.org/officeDocument/2006/math">
                    <m:r>
                      <a:rPr lang="en-GB" sz="3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3100" dirty="0"/>
                  <a:t>.</a:t>
                </a:r>
              </a:p>
              <a:p>
                <a:pPr>
                  <a:lnSpc>
                    <a:spcPct val="170000"/>
                  </a:lnSpc>
                </a:pPr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GALPROP</a:t>
                </a:r>
                <a:r>
                  <a:rPr lang="en-GB" sz="3100" dirty="0"/>
                  <a:t> simulator for propagation to Solar System.</a:t>
                </a:r>
                <a:r>
                  <a:rPr lang="en-GB" sz="3200" dirty="0">
                    <a:solidFill>
                      <a:schemeClr val="tx2"/>
                    </a:solidFill>
                  </a:rPr>
                  <a:t> </a:t>
                </a:r>
                <a:r>
                  <a:rPr lang="en-GB" sz="1800" dirty="0">
                    <a:solidFill>
                      <a:schemeClr val="tx2"/>
                    </a:solidFill>
                  </a:rPr>
                  <a:t>[9]</a:t>
                </a:r>
                <a:endParaRPr lang="en-GB" sz="3100" dirty="0"/>
              </a:p>
              <a:p>
                <a:pPr>
                  <a:lnSpc>
                    <a:spcPct val="170000"/>
                  </a:lnSpc>
                </a:pPr>
                <a:r>
                  <a:rPr lang="en-GB" sz="3100" dirty="0"/>
                  <a:t>Use </a:t>
                </a:r>
                <a:r>
                  <a:rPr lang="en-GB" sz="3100" b="1" dirty="0" err="1">
                    <a:solidFill>
                      <a:schemeClr val="accent2">
                        <a:lumMod val="75000"/>
                      </a:schemeClr>
                    </a:solidFill>
                  </a:rPr>
                  <a:t>HELMod</a:t>
                </a:r>
                <a:r>
                  <a:rPr lang="en-GB" sz="3100" dirty="0"/>
                  <a:t> simulator for effect of solar magnetic field.</a:t>
                </a:r>
                <a:r>
                  <a:rPr lang="en-GB" sz="1800" dirty="0">
                    <a:solidFill>
                      <a:schemeClr val="tx2"/>
                    </a:solidFill>
                  </a:rPr>
                  <a:t> [10]</a:t>
                </a:r>
                <a:endParaRPr lang="en-GB" sz="3100" dirty="0"/>
              </a:p>
              <a:p>
                <a:pPr>
                  <a:lnSpc>
                    <a:spcPct val="170000"/>
                  </a:lnSpc>
                </a:pPr>
                <a:r>
                  <a:rPr lang="en-GB" sz="3100" dirty="0"/>
                  <a:t>Use </a:t>
                </a:r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Geant4</a:t>
                </a:r>
                <a:r>
                  <a:rPr lang="en-GB" sz="3100" dirty="0"/>
                  <a:t> for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31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31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31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sz="31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sz="3100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</m:oMath>
                </a14:m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-p </a:t>
                </a:r>
                <a:r>
                  <a:rPr lang="en-GB" sz="3100" dirty="0"/>
                  <a:t>and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31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31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31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sz="31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sz="3100" b="1" i="1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  <m:r>
                      <a:rPr lang="en-GB" sz="31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sz="31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sz="31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sz="31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  <m:e>
                        <m:r>
                          <a:rPr lang="en-GB" sz="31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𝑯𝒆</m:t>
                        </m:r>
                      </m:e>
                    </m:sPre>
                  </m:oMath>
                </a14:m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GB" sz="3100" dirty="0"/>
                  <a:t>in interstellar gas.</a:t>
                </a:r>
                <a:r>
                  <a:rPr lang="en-GB" sz="3200" dirty="0">
                    <a:solidFill>
                      <a:schemeClr val="tx2"/>
                    </a:solidFill>
                  </a:rPr>
                  <a:t> </a:t>
                </a:r>
                <a:r>
                  <a:rPr lang="en-GB" sz="1800" dirty="0">
                    <a:solidFill>
                      <a:schemeClr val="tx2"/>
                    </a:solidFill>
                  </a:rPr>
                  <a:t>[11]</a:t>
                </a:r>
                <a:endParaRPr lang="en-GB" sz="3100" dirty="0"/>
              </a:p>
              <a:p>
                <a:pPr>
                  <a:lnSpc>
                    <a:spcPct val="170000"/>
                  </a:lnSpc>
                </a:pPr>
                <a:r>
                  <a:rPr lang="en-GB" sz="3100" dirty="0"/>
                  <a:t>Scale with results from </a:t>
                </a:r>
                <a:r>
                  <a:rPr lang="en-GB" sz="3100" b="1" dirty="0">
                    <a:solidFill>
                      <a:schemeClr val="accent2">
                        <a:lumMod val="75000"/>
                      </a:schemeClr>
                    </a:solidFill>
                  </a:rPr>
                  <a:t>ALICE</a:t>
                </a:r>
                <a:r>
                  <a:rPr lang="en-GB" sz="3100" dirty="0"/>
                  <a:t> used for low (pp) and high (</a:t>
                </a:r>
                <a:r>
                  <a:rPr lang="en-GB" sz="3100" dirty="0" err="1"/>
                  <a:t>PbPb</a:t>
                </a:r>
                <a:r>
                  <a:rPr lang="en-GB" sz="3100" dirty="0"/>
                  <a:t>) momenta.</a:t>
                </a:r>
              </a:p>
              <a:p>
                <a:pPr lvl="1"/>
                <a:endParaRPr lang="en-GB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FD078D-FCFA-EEF7-FDF3-EF5F2E02DC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4406"/>
                <a:ext cx="10515600" cy="5068468"/>
              </a:xfrm>
              <a:blipFill>
                <a:blip r:embed="rId3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8155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2954D2-2FED-5CF4-AC98-A0A2F3C75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A344AD-C1BA-C0CD-779F-3F28B36811D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Flux Prediction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A344AD-C1BA-C0CD-779F-3F28B36811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41" b="-216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689307-442C-5CBC-998D-BB04F0269CC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37322"/>
                <a:ext cx="10515600" cy="1188164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GB" dirty="0">
                    <a:effectLst/>
                  </a:rPr>
                  <a:t>Obtain plots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GB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GB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  <m:e>
                        <m:bar>
                          <m:barPr>
                            <m:pos m:val="top"/>
                            <m:ctrlPr>
                              <a:rPr lang="en-GB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GB" b="1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𝑯𝒆</m:t>
                            </m:r>
                          </m:e>
                        </m:bar>
                      </m:e>
                    </m:sPre>
                    <m:r>
                      <a:rPr lang="en-GB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chemeClr val="accent2">
                        <a:lumMod val="75000"/>
                      </a:schemeClr>
                    </a:solidFill>
                  </a:rPr>
                  <a:t>Flux </a:t>
                </a:r>
                <a:r>
                  <a:rPr lang="en-GB" dirty="0"/>
                  <a:t>outside (left) and inside (right) the solar system.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689307-442C-5CBC-998D-BB04F0269C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37322"/>
                <a:ext cx="10515600" cy="1188164"/>
              </a:xfrm>
              <a:blipFill>
                <a:blip r:embed="rId4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FE19C873-BDA3-EAED-2A48-940201783292}"/>
              </a:ext>
            </a:extLst>
          </p:cNvPr>
          <p:cNvGrpSpPr/>
          <p:nvPr/>
        </p:nvGrpSpPr>
        <p:grpSpPr>
          <a:xfrm>
            <a:off x="1791589" y="2156345"/>
            <a:ext cx="8608821" cy="4178169"/>
            <a:chOff x="1791589" y="2156345"/>
            <a:chExt cx="8608821" cy="4178169"/>
          </a:xfrm>
        </p:grpSpPr>
        <p:pic>
          <p:nvPicPr>
            <p:cNvPr id="6" name="Picture 5" descr="A close-up of a graph&#10;&#10;Description automatically generated">
              <a:extLst>
                <a:ext uri="{FF2B5EF4-FFF2-40B4-BE49-F238E27FC236}">
                  <a16:creationId xmlns:a16="http://schemas.microsoft.com/office/drawing/2014/main" id="{937F43D7-E707-24F4-96B6-BFAED800D4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91589" y="2156345"/>
              <a:ext cx="8608821" cy="4178169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76A9A9-A2DB-950B-0D34-0A3EFA3EBE35}"/>
                </a:ext>
              </a:extLst>
            </p:cNvPr>
            <p:cNvSpPr/>
            <p:nvPr/>
          </p:nvSpPr>
          <p:spPr>
            <a:xfrm>
              <a:off x="8229600" y="2213811"/>
              <a:ext cx="1596571" cy="550015"/>
            </a:xfrm>
            <a:prstGeom prst="rect">
              <a:avLst/>
            </a:prstGeom>
            <a:solidFill>
              <a:srgbClr val="CCCCCC"/>
            </a:solidFill>
            <a:ln>
              <a:solidFill>
                <a:srgbClr val="CCCC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A1D79FAD-7B92-CC15-875D-850AC1895107}"/>
              </a:ext>
            </a:extLst>
          </p:cNvPr>
          <p:cNvSpPr txBox="1"/>
          <p:nvPr/>
        </p:nvSpPr>
        <p:spPr>
          <a:xfrm>
            <a:off x="10400410" y="5965182"/>
            <a:ext cx="66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[8]</a:t>
            </a:r>
          </a:p>
        </p:txBody>
      </p:sp>
    </p:spTree>
    <p:extLst>
      <p:ext uri="{BB962C8B-B14F-4D97-AF65-F5344CB8AC3E}">
        <p14:creationId xmlns:p14="http://schemas.microsoft.com/office/powerpoint/2010/main" val="1477724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14669</TotalTime>
  <Words>883</Words>
  <Application>Microsoft Macintosh PowerPoint</Application>
  <PresentationFormat>Widescreen</PresentationFormat>
  <Paragraphs>101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Cambria Math</vt:lpstr>
      <vt:lpstr>ff-meta-serif-web-pro</vt:lpstr>
      <vt:lpstr>Wingdings</vt:lpstr>
      <vt:lpstr>Office Theme</vt:lpstr>
      <vt:lpstr>Anti-Nuclei  and the speed of darkness</vt:lpstr>
      <vt:lpstr>Introduction</vt:lpstr>
      <vt:lpstr>Anti-Nuclei</vt:lpstr>
      <vt:lpstr>Indirect Dark Matter Searches</vt:lpstr>
      <vt:lpstr>Anti-nuclei at the LHC</vt:lpstr>
      <vt:lpstr>ALICE experiment</vt:lpstr>
      <vt:lpstr>σ_inel ((_ ^3)¯He)</vt:lpstr>
      <vt:lpstr>(_ ^3)¯He  Flux Prediction Assumptions</vt:lpstr>
      <vt:lpstr>(_ ^3)¯He  Flux Prediction</vt:lpstr>
      <vt:lpstr>Conclusions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Charlie Wild</dc:creator>
  <cp:lastModifiedBy>Charlie Wild</cp:lastModifiedBy>
  <cp:revision>43</cp:revision>
  <dcterms:created xsi:type="dcterms:W3CDTF">2025-02-07T15:24:05Z</dcterms:created>
  <dcterms:modified xsi:type="dcterms:W3CDTF">2025-03-07T13:28:37Z</dcterms:modified>
</cp:coreProperties>
</file>