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69" r:id="rId6"/>
    <p:sldId id="268" r:id="rId7"/>
    <p:sldId id="266" r:id="rId8"/>
    <p:sldId id="260" r:id="rId9"/>
    <p:sldId id="261" r:id="rId10"/>
    <p:sldId id="262" r:id="rId11"/>
    <p:sldId id="263" r:id="rId12"/>
    <p:sldId id="264" r:id="rId13"/>
    <p:sldId id="265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F46"/>
    <a:srgbClr val="EDFCFF"/>
    <a:srgbClr val="CFFBFF"/>
    <a:srgbClr val="FFF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/>
    <p:restoredTop sz="94774"/>
  </p:normalViewPr>
  <p:slideViewPr>
    <p:cSldViewPr snapToGrid="0">
      <p:cViewPr varScale="1">
        <p:scale>
          <a:sx n="93" d="100"/>
          <a:sy n="93" d="100"/>
        </p:scale>
        <p:origin x="7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4FC0E-14D3-F141-B3B9-818251678B88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E03E0-A550-6942-ADEC-F8DDFF35E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6341A-260C-2EDC-7E09-3D1AA7AF7F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5C8C9F-208D-1E2C-6383-2943DCE400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A293-71D5-DF84-3444-0C20A83C3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4DB8-747E-094A-B84C-8CB09A23678F}" type="datetime1">
              <a:rPr lang="en-GB" smtClean="0"/>
              <a:t>07/03/2025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46206-CE81-7FC3-BEEE-5573C05B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8FA66-E911-D8CD-526F-0C37758E4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55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B0FD4-B53F-5BFE-6A61-ACF96329C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E59D29-74D0-0C5B-171C-5FDA2E79D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D3B97-C9A1-4436-1EA6-22BF8172C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3F4F-7147-8740-9AB6-DE940677BD9D}" type="datetime1">
              <a:rPr lang="en-GB" smtClean="0"/>
              <a:t>07/03/2025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88B2B-9E1C-CFCF-38CC-AB541DFD1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11D30F-D0F9-BEDB-4905-F668A340A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0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7FC519-A14E-AC2E-C18B-98DD7A1C03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BC9C11-5137-770F-9CEA-CF779D6EB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AE9C3-5D90-38DF-88F9-7BFE1A688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866-A9B6-8F41-94AA-E4041BFE693E}" type="datetime1">
              <a:rPr lang="en-GB" smtClean="0"/>
              <a:t>07/03/2025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E6167-0689-BC66-1128-DE9E909B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F5499-953D-C574-2277-DE16944B5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29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B4FC3-3546-88A1-BF1C-2791F5581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44DE0-13B3-8B8D-3917-DDF42B811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0A730-5152-A1F2-2689-BF6775DF9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5CA6-7475-8842-ABD8-FD944DF8FE71}" type="datetime1">
              <a:rPr lang="en-GB" smtClean="0"/>
              <a:t>07/03/2025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5ED2A-3AE3-A63D-A393-5118B17BB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7BAA7-FFCD-DC75-CA67-B3DE9D14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3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77B61-8A0D-B3B9-8BCF-4C7017A31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CD9FF-1834-54CB-7771-25FA90591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E1C5F-5D3A-032B-767E-41D74C482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9D0-163D-BD40-B659-A237D137562B}" type="datetime1">
              <a:rPr lang="en-GB" smtClean="0"/>
              <a:t>07/03/2025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78530-5595-0F4C-5664-3EEAFC302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370B9-46C8-7617-A9B1-B8CA02A51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93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B6D1C-4B15-8F2A-040C-ECAC5DB47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09395-E054-2619-6582-5EBA03AACA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5E5A66-1DF1-3DB1-77B9-E138B10592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F0383-B574-9391-67F5-8421E3D26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8B35-8DF9-5343-A58E-55B2719F52EC}" type="datetime1">
              <a:rPr lang="en-GB" smtClean="0"/>
              <a:t>07/03/2025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52398B-656A-40D7-8D95-04167BA4F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6EE0E0-1C2A-5E96-B6FB-CF35855C3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00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12267-4310-DC05-34A4-FF49D734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1560B9-1F4B-CBB4-2698-B9FCBDF11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8378E1-9BF6-C9C4-6806-916D5309D5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10B22D-15D1-C4D7-4413-E698DB6BA2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86293F-D557-7239-B605-A95D150557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30F96D-C794-0DB1-8D1C-416206DB7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0D4C-A7D5-A94C-92B6-ADE706974008}" type="datetime1">
              <a:rPr lang="en-GB" smtClean="0"/>
              <a:t>07/03/2025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B0D725-4488-1731-528D-0964D65E2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7FCA4E-935A-ED1F-504A-C54A1F30C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557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7C2F5-B06A-D003-9D1D-A767680B0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FA3B24-39F4-2B11-1962-00AFE1FE9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0C5A-FF3D-804E-ACA5-689EDF3F41A0}" type="datetime1">
              <a:rPr lang="en-GB" smtClean="0"/>
              <a:t>07/03/2025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451EAF-DE88-79FC-90C6-5BEF23BC7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F8EF9-7B13-ED1C-0822-9ED30AB2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2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D20499-7694-03FA-613E-74913173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D7CE-CE54-5049-9920-2D51994A5E36}" type="datetime1">
              <a:rPr lang="en-GB" smtClean="0"/>
              <a:t>07/03/2025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1A4CDB-9731-C27E-1142-F13C5B8DB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29D8A-0A54-033F-E7CC-07F18977E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2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C6A16-FF89-576D-8791-7A2659760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214B9-9C53-2B2D-4A00-470633A3E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A8128F-C913-AC94-A6EF-C5B2159436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C913F9-8126-1388-9765-2C68D9620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BB4E-B455-DC43-90AA-C518B1A08C7F}" type="datetime1">
              <a:rPr lang="en-GB" smtClean="0"/>
              <a:t>07/03/2025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893ED-CF50-8A79-6A14-7E1B4F92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EC517-7C4B-9B58-6EEC-E433A47BE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56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AC4FF-9419-F10A-86A2-6DFB31CBA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5CDE8E-3754-2AD2-FA6A-EDAACC155A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182DC-6887-8AC0-3644-8620D31D9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E5220B-4D54-CDB7-9208-4059F306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F246-5F12-5B4A-8048-93F3938FF8CC}" type="datetime1">
              <a:rPr lang="en-GB" smtClean="0"/>
              <a:t>07/03/2025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8A158B-780E-5E6D-7C12-C57E47CE4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263710-EB3F-0CF0-4358-BED27A147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85B-6E8F-0E45-8B32-A34647B7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5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CFF">
            <a:alpha val="4705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27C9AF-D5C7-79FF-9206-2F77AF88B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84EE4-049D-E7DF-1928-01DB05001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726A0-BD92-A9FC-BC11-67C37ED85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1F90FC4D-4C3A-4248-BDE9-BC5E586475BB}" type="datetime1">
              <a:rPr lang="en-GB" smtClean="0"/>
              <a:t>07/03/2025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332DB-1A3E-6E7E-5932-EF2D19566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33E9A-83D0-BC28-60D6-D83811767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8BDB685B-6E8F-0E45-8B32-A34647B71C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72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eteor hitting a rock in the snow&#10;&#10;Description automatically generated">
            <a:extLst>
              <a:ext uri="{FF2B5EF4-FFF2-40B4-BE49-F238E27FC236}">
                <a16:creationId xmlns:a16="http://schemas.microsoft.com/office/drawing/2014/main" id="{C9613193-8BA0-BE0A-F5C3-0A9058D3CD4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4000"/>
          </a:blip>
          <a:stretch>
            <a:fillRect/>
          </a:stretch>
        </p:blipFill>
        <p:spPr>
          <a:xfrm>
            <a:off x="-964275" y="-1346160"/>
            <a:ext cx="14120550" cy="806888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F81C55-8BCC-0CF0-AC71-4215C5A75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5848" y="1891145"/>
            <a:ext cx="8862152" cy="1909763"/>
          </a:xfrm>
        </p:spPr>
        <p:txBody>
          <a:bodyPr/>
          <a:lstStyle/>
          <a:p>
            <a:r>
              <a:rPr lang="en-US" b="1" dirty="0"/>
              <a:t>ICE-</a:t>
            </a:r>
            <a:r>
              <a:rPr lang="en-US" b="1" dirty="0" err="1"/>
              <a:t>olating</a:t>
            </a:r>
            <a:r>
              <a:rPr lang="en-US" b="1" dirty="0"/>
              <a:t> Neutrinos from the Galactic Plane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714206-39F6-C5C3-D05A-977FCE422C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5848" y="3800908"/>
            <a:ext cx="8862152" cy="852197"/>
          </a:xfrm>
        </p:spPr>
        <p:txBody>
          <a:bodyPr>
            <a:normAutofit/>
          </a:bodyPr>
          <a:lstStyle/>
          <a:p>
            <a:r>
              <a:rPr lang="en-US" dirty="0"/>
              <a:t>Observation of High-Energy Neutrinos from the Galactic Plane – </a:t>
            </a:r>
            <a:r>
              <a:rPr lang="en-US" dirty="0" err="1"/>
              <a:t>IceCube</a:t>
            </a:r>
            <a:r>
              <a:rPr lang="en-US" dirty="0"/>
              <a:t> Collaboration (2023), Science 380, 1338-1343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696C86B-3DB8-D8B8-4A2D-7D82A5E55BEA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ACE679-4217-C3FE-A988-597A080819E4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6" name="Picture 25" descr="A logo of a university&#10;&#10;Description automatically generated">
            <a:extLst>
              <a:ext uri="{FF2B5EF4-FFF2-40B4-BE49-F238E27FC236}">
                <a16:creationId xmlns:a16="http://schemas.microsoft.com/office/drawing/2014/main" id="{E8F028F6-9B8A-22EB-069F-311AE1E6D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pic>
        <p:nvPicPr>
          <p:cNvPr id="6" name="Picture 5" descr="A logo with a circle and text&#10;&#10;Description automatically generated with medium confidence">
            <a:extLst>
              <a:ext uri="{FF2B5EF4-FFF2-40B4-BE49-F238E27FC236}">
                <a16:creationId xmlns:a16="http://schemas.microsoft.com/office/drawing/2014/main" id="{EAA62C18-2AEC-6526-5A13-DA7CBC6FF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07818"/>
            <a:ext cx="4281054" cy="285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161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60737-A5C3-1DE3-2EB8-D5626C2C7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59367-CABF-731C-19E5-129465FC8A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487" y="121897"/>
            <a:ext cx="11005452" cy="695916"/>
          </a:xfrm>
        </p:spPr>
        <p:txBody>
          <a:bodyPr>
            <a:noAutofit/>
          </a:bodyPr>
          <a:lstStyle/>
          <a:p>
            <a:r>
              <a:rPr lang="en-US" sz="4800" b="1" dirty="0"/>
              <a:t>Results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E9D8BC-7389-17BE-8C64-BC48B8301E35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A34F0935-5EF9-B971-07FD-2496DFCC0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D6FADB-B03E-67B3-CEA3-E2E31CF6577E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10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" name="Picture 9" descr="A collage of different colors of the galaxy&#10;&#10;Description automatically generated with medium confidence">
            <a:extLst>
              <a:ext uri="{FF2B5EF4-FFF2-40B4-BE49-F238E27FC236}">
                <a16:creationId xmlns:a16="http://schemas.microsoft.com/office/drawing/2014/main" id="{EF9C3E47-0FC9-34D0-540C-FEFB1ED3A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223" y="698652"/>
            <a:ext cx="10523553" cy="51640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D22150-A0D2-BD1C-E853-5A5DE290E3B9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5E0234-06CE-FCD6-21B3-80A30B99EF6A}"/>
              </a:ext>
            </a:extLst>
          </p:cNvPr>
          <p:cNvSpPr txBox="1"/>
          <p:nvPr/>
        </p:nvSpPr>
        <p:spPr>
          <a:xfrm>
            <a:off x="2830521" y="5798918"/>
            <a:ext cx="676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in D, E: 20% and 50% of expected diffuse neutrino signal.</a:t>
            </a:r>
          </a:p>
        </p:txBody>
      </p:sp>
    </p:spTree>
    <p:extLst>
      <p:ext uri="{BB962C8B-B14F-4D97-AF65-F5344CB8AC3E}">
        <p14:creationId xmlns:p14="http://schemas.microsoft.com/office/powerpoint/2010/main" val="3767955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964A2-1366-2F71-EE1E-DCD862F90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8FAE509-53AC-573D-A647-CB0EF8BB918B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6AE8B7A7-A34A-19C2-5837-7D8565E36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7E16E8-F080-A0AF-0892-0C53BD307DEC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11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" name="Picture 9" descr="A table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1D2E35EC-82D7-542A-1D06-67C645127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340" y="1015677"/>
            <a:ext cx="8977745" cy="510237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A76CBADD-486A-423A-FB56-519F3A4B8D02}"/>
              </a:ext>
            </a:extLst>
          </p:cNvPr>
          <p:cNvSpPr txBox="1">
            <a:spLocks/>
          </p:cNvSpPr>
          <p:nvPr/>
        </p:nvSpPr>
        <p:spPr>
          <a:xfrm>
            <a:off x="578487" y="121896"/>
            <a:ext cx="11005452" cy="9469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/>
              <a:t>Results</a:t>
            </a:r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E1FFCB-03A0-CBF5-F8A9-6DC950375D97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780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E1A56-D399-0AA2-7AE0-94D44D4F0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74426EA-C5F8-BF68-B9E1-D6002900DBBA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80131DA7-E29E-E449-C1C1-F2A342E2B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8885BF-61DF-BD65-D590-5E3160E8A12C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12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71C3996-04D8-7E35-32AA-72E2D83C879B}"/>
              </a:ext>
            </a:extLst>
          </p:cNvPr>
          <p:cNvSpPr txBox="1">
            <a:spLocks/>
          </p:cNvSpPr>
          <p:nvPr/>
        </p:nvSpPr>
        <p:spPr>
          <a:xfrm>
            <a:off x="578487" y="121896"/>
            <a:ext cx="11005452" cy="9469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Implications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Subtitle 2">
                <a:extLst>
                  <a:ext uri="{FF2B5EF4-FFF2-40B4-BE49-F238E27FC236}">
                    <a16:creationId xmlns:a16="http://schemas.microsoft.com/office/drawing/2014/main" id="{BFFDC2A2-CCA5-A090-F01F-62BB928B8DD5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78487" y="1779481"/>
                <a:ext cx="10089513" cy="3831610"/>
              </a:xfrm>
            </p:spPr>
            <p:txBody>
              <a:bodyPr>
                <a:norm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Model injection test </a:t>
                </a:r>
                <a:r>
                  <a:rPr lang="en-US" b="1" dirty="0" err="1"/>
                  <a:t>favours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b="1" dirty="0"/>
                  <a:t> hypothesis </a:t>
                </a:r>
                <a:r>
                  <a:rPr lang="en-US" dirty="0"/>
                  <a:t>of diffuse high-energy neutrino emission from galactic plane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Asimov tests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hypothesis able to replicated observed p-values across table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Strong evidence that the Milky Way is a source of high-energy neutrinos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Linking cosmic rays, photons and neutrinos into a big picture of high-energy astrophysics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Improves understanding of cosmic rays in the Milky Way and high-energy processes</a:t>
                </a:r>
              </a:p>
            </p:txBody>
          </p:sp>
        </mc:Choice>
        <mc:Fallback>
          <p:sp>
            <p:nvSpPr>
              <p:cNvPr id="2" name="Subtitle 2">
                <a:extLst>
                  <a:ext uri="{FF2B5EF4-FFF2-40B4-BE49-F238E27FC236}">
                    <a16:creationId xmlns:a16="http://schemas.microsoft.com/office/drawing/2014/main" id="{BFFDC2A2-CCA5-A090-F01F-62BB928B8D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78487" y="1779481"/>
                <a:ext cx="10089513" cy="3831610"/>
              </a:xfrm>
              <a:blipFill>
                <a:blip r:embed="rId3"/>
                <a:stretch>
                  <a:fillRect l="-879" t="-1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0AA17DA-630E-5BFC-29B0-A6C2DFD3763A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37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0F141-623B-F93D-A621-196FA7B24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A0BF89-3585-8647-9F45-39EA1BB5DDAA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874FB09E-7780-6D8F-13CC-7EE615F95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CACF6A-7830-E82F-7ED1-DC17680CD359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13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1AF7A49-DD4D-2049-C592-AA147E0E4679}"/>
              </a:ext>
            </a:extLst>
          </p:cNvPr>
          <p:cNvSpPr txBox="1">
            <a:spLocks/>
          </p:cNvSpPr>
          <p:nvPr/>
        </p:nvSpPr>
        <p:spPr>
          <a:xfrm>
            <a:off x="578487" y="121896"/>
            <a:ext cx="11005452" cy="9469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Prospects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62BCAB1-56E5-3B2A-EB4B-2A19ABC89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8487" y="1779481"/>
            <a:ext cx="4035077" cy="383161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IceCube</a:t>
            </a:r>
            <a:r>
              <a:rPr lang="en-US" dirty="0"/>
              <a:t> continues to collect data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IceCubeGen2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KM3NeT in the Mediterranean to study neutrinos on northern hemisphere</a:t>
            </a:r>
          </a:p>
        </p:txBody>
      </p:sp>
      <p:pic>
        <p:nvPicPr>
          <p:cNvPr id="5" name="Picture 4" descr="A transparent structure with blue lines&#10;&#10;Description automatically generated with medium confidence">
            <a:extLst>
              <a:ext uri="{FF2B5EF4-FFF2-40B4-BE49-F238E27FC236}">
                <a16:creationId xmlns:a16="http://schemas.microsoft.com/office/drawing/2014/main" id="{DF700DF0-95BB-D87F-F492-AC73E993D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637" y="1327243"/>
            <a:ext cx="6871854" cy="45812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9A5F58-95E9-F3C4-AAE6-05520DACF1E2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171CFE96-453A-43E3-7B2A-58C3D7720D1D}"/>
              </a:ext>
            </a:extLst>
          </p:cNvPr>
          <p:cNvSpPr/>
          <p:nvPr/>
        </p:nvSpPr>
        <p:spPr>
          <a:xfrm rot="1334705">
            <a:off x="8908473" y="1779481"/>
            <a:ext cx="429491" cy="191968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65F34BF5-75C7-B106-3F79-38FE95AB17CF}"/>
              </a:ext>
            </a:extLst>
          </p:cNvPr>
          <p:cNvSpPr/>
          <p:nvPr/>
        </p:nvSpPr>
        <p:spPr>
          <a:xfrm rot="15635566">
            <a:off x="4585856" y="4658177"/>
            <a:ext cx="429491" cy="191968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E33E01-818D-F140-D873-FA442157B148}"/>
              </a:ext>
            </a:extLst>
          </p:cNvPr>
          <p:cNvSpPr/>
          <p:nvPr/>
        </p:nvSpPr>
        <p:spPr>
          <a:xfrm>
            <a:off x="8561089" y="1222923"/>
            <a:ext cx="1815966" cy="490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chemeClr val="tx1"/>
                </a:solidFill>
              </a:rPr>
              <a:t>IceCube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12C29A-BC58-F9EB-C596-D3D98AD394C3}"/>
              </a:ext>
            </a:extLst>
          </p:cNvPr>
          <p:cNvSpPr/>
          <p:nvPr/>
        </p:nvSpPr>
        <p:spPr>
          <a:xfrm>
            <a:off x="1671602" y="5439254"/>
            <a:ext cx="2146966" cy="6046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IceCubeGen2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21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5327AE-C2DA-31D4-AA99-7B58F9185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EA8F7B-9564-2D4C-E16D-55A4D82D8A23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E25FD2E6-A845-C1F7-0B8E-AD5D32AAC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8A971F-3BC1-CB83-241F-DAEF86580821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14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02DFC1B-5E71-5345-2357-EC32F6B84A1E}"/>
              </a:ext>
            </a:extLst>
          </p:cNvPr>
          <p:cNvSpPr txBox="1">
            <a:spLocks/>
          </p:cNvSpPr>
          <p:nvPr/>
        </p:nvSpPr>
        <p:spPr>
          <a:xfrm>
            <a:off x="593274" y="2216727"/>
            <a:ext cx="11005452" cy="16857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/>
              <a:t>Thank you!!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286DD6-2F0D-0480-CB74-C6E9138DB77D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664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1D33C4-C35C-F1BB-CDA6-96E0BA970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4716-DD40-1DCE-487E-CDA4F1FFC1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487" y="121896"/>
            <a:ext cx="11005452" cy="1263559"/>
          </a:xfrm>
        </p:spPr>
        <p:txBody>
          <a:bodyPr/>
          <a:lstStyle/>
          <a:p>
            <a:r>
              <a:rPr lang="en-US" b="1" dirty="0"/>
              <a:t>Contents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815837-87DA-B584-FA75-9BC009383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8487" y="1779481"/>
            <a:ext cx="10089513" cy="383161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Neutrino Detection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 err="1"/>
              <a:t>IceCube</a:t>
            </a:r>
            <a:r>
              <a:rPr lang="en-US" dirty="0"/>
              <a:t> Experiment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Astrophysical Neutrinos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Galactic Plane Neutrino Signal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Implications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Prospects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88B19D-1A91-A1C2-0EAA-E71E1087A15B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810E8546-92A3-9CA7-53BF-0369B5748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BDD399-A6C7-2053-024F-3986E469418B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2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3FDC8F-826B-B4CA-91DE-333B6E9B3ADC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455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3678C-F276-3574-FABB-2B4725B0E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0AE3A-1BDD-A1B4-D2A0-A6FB157F7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487" y="121896"/>
            <a:ext cx="11005452" cy="1263559"/>
          </a:xfrm>
        </p:spPr>
        <p:txBody>
          <a:bodyPr/>
          <a:lstStyle/>
          <a:p>
            <a:r>
              <a:rPr lang="en-US" b="1" dirty="0"/>
              <a:t>Neutrino Detection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98C79672-5F99-582F-159B-C0D5A5BAC7BF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-48491" y="1485525"/>
                <a:ext cx="5919294" cy="4527873"/>
              </a:xfrm>
            </p:spPr>
            <p:txBody>
              <a:bodyPr>
                <a:normAutofit/>
              </a:bodyPr>
              <a:lstStyle/>
              <a:p>
                <a:pPr lvl="1" algn="l"/>
                <a:endParaRPr lang="en-US" sz="2400" dirty="0"/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Charged current interactions produce charged particles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Detect the produced Cherenkov light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Boosted decay products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infer direction of flight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98C79672-5F99-582F-159B-C0D5A5BAC7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-48491" y="1485525"/>
                <a:ext cx="5919294" cy="452787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D4FFDE8B-CC41-9E5C-DD38-B28481E52F40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5F0455D7-128B-501E-EDCA-0E5C6FFAB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FD23BC-AD04-D028-46A2-B2E110499327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3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6C89CF8-1FE8-8BDB-8110-D84180F3A0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0491" y="1137164"/>
            <a:ext cx="7620000" cy="508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4AEF2E-3E1B-20F4-5481-3566F68A32CB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131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55CFC-B413-A57E-3F80-44469292D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CAB57B7-6475-A2F8-3474-FB25EC444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2575" y="1762959"/>
            <a:ext cx="3292625" cy="383161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Cubic-kilometer detector in Antarctic ice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5000+ PMTs buried in ice to collect Cherenkov light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IceTop</a:t>
            </a:r>
            <a:r>
              <a:rPr lang="en-US" dirty="0"/>
              <a:t> for coincidence tests and rejection of cosmic rays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F1CD24-E139-4953-1F24-EB1CA8551E47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8B0BF8E2-0876-0DC3-09AC-31E3CB161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0187F3-FE61-DE05-E012-A03468598D3F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4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6" descr="A diagram of a scientific experiment&#10;&#10;Description automatically generated">
            <a:extLst>
              <a:ext uri="{FF2B5EF4-FFF2-40B4-BE49-F238E27FC236}">
                <a16:creationId xmlns:a16="http://schemas.microsoft.com/office/drawing/2014/main" id="{93E323E8-66E4-A980-7D25-948166DB9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576" y="135752"/>
            <a:ext cx="7966363" cy="597477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16CD37C-B196-ECC4-6A7E-504D764A38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303" y="111472"/>
            <a:ext cx="3039089" cy="1263559"/>
          </a:xfrm>
        </p:spPr>
        <p:txBody>
          <a:bodyPr>
            <a:normAutofit fontScale="90000"/>
          </a:bodyPr>
          <a:lstStyle/>
          <a:p>
            <a:r>
              <a:rPr lang="en-US" sz="4400" b="1" dirty="0" err="1"/>
              <a:t>IceCube</a:t>
            </a:r>
            <a:r>
              <a:rPr lang="en-US" sz="4400" b="1" dirty="0"/>
              <a:t> Experiment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9440D0-4166-3E03-CFC6-2E3E7D02693A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747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B541E-1567-D22A-4192-688D272E2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F6286E3-D425-8D49-23EF-8801A05FB6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2575" y="1475100"/>
            <a:ext cx="3292625" cy="4635423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800" u="sng" dirty="0"/>
              <a:t>Physics Goals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Identify sources of high-energy astrophysical neutrinos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Does the Milky Way produce high-energy neutrinos? What mechanism is behind this?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E01A56-FC87-D8A1-CC7B-20878668D4C7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6D382E74-1264-7233-6567-A62AC39AE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50B8C9-EBB9-CB7C-6AA3-754A03025BE9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5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6" descr="A diagram of a scientific experiment&#10;&#10;Description automatically generated">
            <a:extLst>
              <a:ext uri="{FF2B5EF4-FFF2-40B4-BE49-F238E27FC236}">
                <a16:creationId xmlns:a16="http://schemas.microsoft.com/office/drawing/2014/main" id="{5989C439-294F-BDEB-E1EB-4497AAE7A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576" y="135752"/>
            <a:ext cx="7966363" cy="597477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518C09-CA82-E072-F56B-FBDEB136FF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303" y="111472"/>
            <a:ext cx="3039089" cy="1263559"/>
          </a:xfrm>
        </p:spPr>
        <p:txBody>
          <a:bodyPr>
            <a:normAutofit fontScale="90000"/>
          </a:bodyPr>
          <a:lstStyle/>
          <a:p>
            <a:r>
              <a:rPr lang="en-US" sz="4400" b="1" dirty="0" err="1"/>
              <a:t>IceCube</a:t>
            </a:r>
            <a:r>
              <a:rPr lang="en-US" sz="4400" b="1" dirty="0"/>
              <a:t> Experiment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44FF21-D073-B307-0D6E-3C1223B08B15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54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049B918-03C4-A532-D9FE-C0260EEFD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BD5BB-1E21-16C9-6CCB-833234D98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487" y="121896"/>
            <a:ext cx="11005452" cy="1263559"/>
          </a:xfrm>
        </p:spPr>
        <p:txBody>
          <a:bodyPr/>
          <a:lstStyle/>
          <a:p>
            <a:r>
              <a:rPr lang="en-US" b="1" dirty="0" err="1"/>
              <a:t>IceCube</a:t>
            </a:r>
            <a:r>
              <a:rPr lang="en-US" b="1" dirty="0"/>
              <a:t> Experiment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252448-B111-8982-5CDC-FB2C15C9C8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8487" y="1779481"/>
            <a:ext cx="10089513" cy="383161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Neutrino detection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Antarctic ice is very pure.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Submerge PMTs to convert large volumes of ice into Cherenkov detector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Physics Goals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Identify sources of high-energy astrophysical neutrinos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Does the Milky Way produce high-energy neutrinos? What mechanism is behind this?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999DCE-7A61-957E-58BB-EFFA7CA93DCB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E80AEF95-7A6D-06B6-A28C-00B2B76D1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BF34D6-ED59-85CE-BBC9-43F4AAB3D477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6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BFE249-6C45-8589-0D8B-80D64B85B3DE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290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8E502-CC65-ADEC-9382-0C93B4FA5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45A85-7D6B-3358-DF4A-39914C7331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819" y="210535"/>
            <a:ext cx="3370058" cy="1263559"/>
          </a:xfrm>
        </p:spPr>
        <p:txBody>
          <a:bodyPr>
            <a:noAutofit/>
          </a:bodyPr>
          <a:lstStyle/>
          <a:p>
            <a:r>
              <a:rPr lang="en-US" sz="3600" b="1" dirty="0" err="1"/>
              <a:t>IceCube</a:t>
            </a:r>
            <a:r>
              <a:rPr lang="en-US" sz="3600" b="1" dirty="0"/>
              <a:t> Simulated Event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040BAA-3505-5271-AEFF-5376ADF584CB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D936C65B-8803-0078-0281-0EFC16231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E3298D-B941-1B63-6C9D-79709EF41F4B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7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" name="Picture 9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80ACA2EC-2D6C-3944-DF52-6649B94151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809"/>
          <a:stretch/>
        </p:blipFill>
        <p:spPr>
          <a:xfrm>
            <a:off x="3787489" y="210535"/>
            <a:ext cx="7976559" cy="57634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4F036E-6EBD-3AD2-6670-473553215FE4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A4973F48-EF38-87FE-175C-8C73A0937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252" y="1995331"/>
            <a:ext cx="3292625" cy="3831610"/>
          </a:xfrm>
        </p:spPr>
        <p:txBody>
          <a:bodyPr/>
          <a:lstStyle/>
          <a:p>
            <a:pPr algn="l"/>
            <a:r>
              <a:rPr lang="en-US" dirty="0"/>
              <a:t>Boosted decay products help infer the direction of flight.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012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9AC3ED-27DF-8FE2-587F-E62735FCE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28AFB-C23F-29B1-FDB9-D590392272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487" y="121897"/>
            <a:ext cx="11005452" cy="73708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Astrophysical Neutrinos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9D55C5-5FA6-C9FD-E434-2B38BC03BA80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D0B22414-5F17-6A11-7668-7DD22F061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35840C-70C6-C419-2C98-EDC43C0A394E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8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6" descr="A group of different colors of sky&#10;&#10;Description automatically generated with medium confidence">
            <a:extLst>
              <a:ext uri="{FF2B5EF4-FFF2-40B4-BE49-F238E27FC236}">
                <a16:creationId xmlns:a16="http://schemas.microsoft.com/office/drawing/2014/main" id="{ABCCC2C4-3FE3-7D76-504B-A4F83477C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84" y="747962"/>
            <a:ext cx="11677432" cy="42950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FE96BE-CA9A-69D9-6F92-F75D2824D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321" y="5031853"/>
            <a:ext cx="10252363" cy="3374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8CD4CB-3810-343D-9C55-96393B438970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A79E68-18C2-D3A3-5F43-DD5EADBB96AB}"/>
              </a:ext>
            </a:extLst>
          </p:cNvPr>
          <p:cNvSpPr txBox="1"/>
          <p:nvPr/>
        </p:nvSpPr>
        <p:spPr>
          <a:xfrm>
            <a:off x="2830522" y="5479069"/>
            <a:ext cx="6530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in D: 20% and 50% of expected diffuse neutrino signal.</a:t>
            </a:r>
          </a:p>
        </p:txBody>
      </p:sp>
    </p:spTree>
    <p:extLst>
      <p:ext uri="{BB962C8B-B14F-4D97-AF65-F5344CB8AC3E}">
        <p14:creationId xmlns:p14="http://schemas.microsoft.com/office/powerpoint/2010/main" val="2311584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6F0D4-C30A-434F-55F0-117DCE5C8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63FC9-C706-0303-7E26-75CDB0B491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487" y="121896"/>
            <a:ext cx="11005452" cy="1263559"/>
          </a:xfrm>
        </p:spPr>
        <p:txBody>
          <a:bodyPr/>
          <a:lstStyle/>
          <a:p>
            <a:r>
              <a:rPr lang="en-US" b="1" dirty="0"/>
              <a:t>Analysis Strategy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512E93-2F84-4B31-EC9A-D242523AD00E}"/>
              </a:ext>
            </a:extLst>
          </p:cNvPr>
          <p:cNvSpPr/>
          <p:nvPr/>
        </p:nvSpPr>
        <p:spPr>
          <a:xfrm>
            <a:off x="-48491" y="6253323"/>
            <a:ext cx="12288982" cy="604677"/>
          </a:xfrm>
          <a:prstGeom prst="rect">
            <a:avLst/>
          </a:prstGeom>
          <a:solidFill>
            <a:srgbClr val="0F1F4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Ruben </a:t>
            </a:r>
            <a:r>
              <a:rPr lang="en-US" dirty="0" err="1"/>
              <a:t>Hönscheid</a:t>
            </a:r>
            <a:endParaRPr lang="en-US" dirty="0"/>
          </a:p>
        </p:txBody>
      </p:sp>
      <p:pic>
        <p:nvPicPr>
          <p:cNvPr id="12" name="Picture 11" descr="A logo of a university&#10;&#10;Description automatically generated">
            <a:extLst>
              <a:ext uri="{FF2B5EF4-FFF2-40B4-BE49-F238E27FC236}">
                <a16:creationId xmlns:a16="http://schemas.microsoft.com/office/drawing/2014/main" id="{8637E424-58D1-0A58-BD69-33EA92EBB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939" y="6258732"/>
            <a:ext cx="592973" cy="613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1CBA74-F27C-2D17-999B-7326D074DB24}"/>
              </a:ext>
            </a:extLst>
          </p:cNvPr>
          <p:cNvSpPr txBox="1"/>
          <p:nvPr/>
        </p:nvSpPr>
        <p:spPr>
          <a:xfrm>
            <a:off x="10927389" y="6352916"/>
            <a:ext cx="59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CC10F2-3577-734E-AE86-30CB73F49701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t>9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351D4329-36E2-6963-1CE2-55E11399AA27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78487" y="1779481"/>
                <a:ext cx="10089513" cy="3831610"/>
              </a:xfrm>
            </p:spPr>
            <p:txBody>
              <a:bodyPr>
                <a:normAutofit lnSpcReduction="10000"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10 years of </a:t>
                </a:r>
                <a:r>
                  <a:rPr lang="en-US" dirty="0" err="1"/>
                  <a:t>IceCube</a:t>
                </a:r>
                <a:r>
                  <a:rPr lang="en-US" dirty="0"/>
                  <a:t> data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Background: atmospheric neutrinos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Majority of atmospheric neutrinos are muon neutrinos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Reject events with long tracks to reduce this background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Reject upon coincidence with </a:t>
                </a:r>
                <a:r>
                  <a:rPr lang="en-US" dirty="0" err="1"/>
                  <a:t>IceTop</a:t>
                </a:r>
                <a:endParaRPr lang="en-US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Use cascade events instead and employ deep learning to achieve required sensitivity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Hypothesis tests for different source models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model: power spectrum of neutrinos extrapolated from photons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Other models to test for various point sources in the universe</a:t>
                </a:r>
              </a:p>
            </p:txBody>
          </p:sp>
        </mc:Choice>
        <mc:Fallback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351D4329-36E2-6963-1CE2-55E11399AA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78487" y="1779481"/>
                <a:ext cx="10089513" cy="3831610"/>
              </a:xfrm>
              <a:blipFill>
                <a:blip r:embed="rId3"/>
                <a:stretch>
                  <a:fillRect l="-879" t="-2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146FB03-B272-0E8D-BF07-89AA31D1E413}"/>
              </a:ext>
            </a:extLst>
          </p:cNvPr>
          <p:cNvSpPr txBox="1"/>
          <p:nvPr/>
        </p:nvSpPr>
        <p:spPr>
          <a:xfrm>
            <a:off x="212575" y="6353393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11/03/2025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850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13219</TotalTime>
  <Words>413</Words>
  <Application>Microsoft Macintosh PowerPoint</Application>
  <PresentationFormat>Widescreen</PresentationFormat>
  <Paragraphs>108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Cambria Math</vt:lpstr>
      <vt:lpstr>Office Theme</vt:lpstr>
      <vt:lpstr>ICE-olating Neutrinos from the Galactic Plane</vt:lpstr>
      <vt:lpstr>Contents</vt:lpstr>
      <vt:lpstr>Neutrino Detection</vt:lpstr>
      <vt:lpstr>IceCube Experiment</vt:lpstr>
      <vt:lpstr>IceCube Experiment</vt:lpstr>
      <vt:lpstr>IceCube Experiment</vt:lpstr>
      <vt:lpstr>IceCube Simulated Event</vt:lpstr>
      <vt:lpstr>Astrophysical Neutrinos</vt:lpstr>
      <vt:lpstr>Analysis Strategy</vt:lpstr>
      <vt:lpstr>Results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Ruben Honscheid</dc:creator>
  <cp:lastModifiedBy>Ruben Honscheid</cp:lastModifiedBy>
  <cp:revision>10</cp:revision>
  <dcterms:created xsi:type="dcterms:W3CDTF">2024-11-22T16:37:44Z</dcterms:created>
  <dcterms:modified xsi:type="dcterms:W3CDTF">2025-03-10T23:28:21Z</dcterms:modified>
</cp:coreProperties>
</file>