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6"/>
  </p:notesMasterIdLst>
  <p:sldIdLst>
    <p:sldId id="280" r:id="rId2"/>
    <p:sldId id="1343" r:id="rId3"/>
    <p:sldId id="1347" r:id="rId4"/>
    <p:sldId id="1349" r:id="rId5"/>
    <p:sldId id="1344" r:id="rId6"/>
    <p:sldId id="1366" r:id="rId7"/>
    <p:sldId id="1372" r:id="rId8"/>
    <p:sldId id="1354" r:id="rId9"/>
    <p:sldId id="1340" r:id="rId10"/>
    <p:sldId id="1376" r:id="rId11"/>
    <p:sldId id="1350" r:id="rId12"/>
    <p:sldId id="1352" r:id="rId13"/>
    <p:sldId id="1353" r:id="rId14"/>
    <p:sldId id="1346" r:id="rId15"/>
    <p:sldId id="1356" r:id="rId16"/>
    <p:sldId id="1374" r:id="rId17"/>
    <p:sldId id="1375" r:id="rId18"/>
    <p:sldId id="1373" r:id="rId19"/>
    <p:sldId id="1377" r:id="rId20"/>
    <p:sldId id="1345" r:id="rId21"/>
    <p:sldId id="1369" r:id="rId22"/>
    <p:sldId id="1358" r:id="rId23"/>
    <p:sldId id="1357" r:id="rId24"/>
    <p:sldId id="274"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0239"/>
    <p:restoredTop sz="91521"/>
  </p:normalViewPr>
  <p:slideViewPr>
    <p:cSldViewPr snapToGrid="0">
      <p:cViewPr varScale="1">
        <p:scale>
          <a:sx n="102" d="100"/>
          <a:sy n="102" d="100"/>
        </p:scale>
        <p:origin x="200" y="5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D4D1345-FC87-442F-9668-9C7DEFA4D6F3}" type="doc">
      <dgm:prSet loTypeId="urn:microsoft.com/office/officeart/2016/7/layout/RepeatingBendingProcessNew" loCatId="process" qsTypeId="urn:microsoft.com/office/officeart/2005/8/quickstyle/simple1" qsCatId="simple" csTypeId="urn:microsoft.com/office/officeart/2005/8/colors/accent1_2" csCatId="accent1" phldr="1"/>
      <dgm:spPr/>
      <dgm:t>
        <a:bodyPr/>
        <a:lstStyle/>
        <a:p>
          <a:endParaRPr lang="en-US"/>
        </a:p>
      </dgm:t>
    </dgm:pt>
    <dgm:pt modelId="{B2242058-DCAA-481B-8BA3-0753A99002D0}">
      <dgm:prSet/>
      <dgm:spPr/>
      <dgm:t>
        <a:bodyPr/>
        <a:lstStyle/>
        <a:p>
          <a:r>
            <a:rPr lang="en-GB" dirty="0"/>
            <a:t>2012- Construction of seabed infrastructure at both sites</a:t>
          </a:r>
          <a:endParaRPr lang="en-US" dirty="0"/>
        </a:p>
      </dgm:t>
    </dgm:pt>
    <dgm:pt modelId="{643EB6BD-D03E-4BC7-821C-EA004965CA8D}" type="parTrans" cxnId="{30E3959A-812A-4597-AD4F-83725CE2BFE4}">
      <dgm:prSet/>
      <dgm:spPr/>
      <dgm:t>
        <a:bodyPr/>
        <a:lstStyle/>
        <a:p>
          <a:endParaRPr lang="en-US"/>
        </a:p>
      </dgm:t>
    </dgm:pt>
    <dgm:pt modelId="{F1D59FFA-FAA0-4FE3-A24C-0037C06B954C}" type="sibTrans" cxnId="{30E3959A-812A-4597-AD4F-83725CE2BFE4}">
      <dgm:prSet/>
      <dgm:spPr/>
      <dgm:t>
        <a:bodyPr/>
        <a:lstStyle/>
        <a:p>
          <a:endParaRPr lang="en-US"/>
        </a:p>
      </dgm:t>
    </dgm:pt>
    <dgm:pt modelId="{05CD43A9-FAD2-4456-9104-45BB0926E94E}">
      <dgm:prSet/>
      <dgm:spPr/>
      <dgm:t>
        <a:bodyPr/>
        <a:lstStyle/>
        <a:p>
          <a:r>
            <a:rPr lang="en-GB"/>
            <a:t>2013 -2014 – Prototype DOM took data</a:t>
          </a:r>
          <a:endParaRPr lang="en-US"/>
        </a:p>
      </dgm:t>
    </dgm:pt>
    <dgm:pt modelId="{BCC6B8A3-91AC-4D37-9192-1756584E2CF8}" type="parTrans" cxnId="{04D278B3-C652-4FB7-9D9A-1A1E18C6D705}">
      <dgm:prSet/>
      <dgm:spPr/>
      <dgm:t>
        <a:bodyPr/>
        <a:lstStyle/>
        <a:p>
          <a:endParaRPr lang="en-US"/>
        </a:p>
      </dgm:t>
    </dgm:pt>
    <dgm:pt modelId="{EF2CC556-357E-462D-ADEE-88D4AE2513C1}" type="sibTrans" cxnId="{04D278B3-C652-4FB7-9D9A-1A1E18C6D705}">
      <dgm:prSet/>
      <dgm:spPr/>
      <dgm:t>
        <a:bodyPr/>
        <a:lstStyle/>
        <a:p>
          <a:endParaRPr lang="en-US"/>
        </a:p>
      </dgm:t>
    </dgm:pt>
    <dgm:pt modelId="{70A4E6FD-D64A-47AC-ADEC-33ACF86D14CC}">
      <dgm:prSet/>
      <dgm:spPr/>
      <dgm:t>
        <a:bodyPr/>
        <a:lstStyle/>
        <a:p>
          <a:r>
            <a:rPr lang="en-GB"/>
            <a:t>2014-2015 – Prototype string took data</a:t>
          </a:r>
          <a:endParaRPr lang="en-US"/>
        </a:p>
      </dgm:t>
    </dgm:pt>
    <dgm:pt modelId="{6D2BD386-F454-492D-A0FD-31FAD2528822}" type="parTrans" cxnId="{F922C8E9-D830-45A5-9258-77B161E13846}">
      <dgm:prSet/>
      <dgm:spPr/>
      <dgm:t>
        <a:bodyPr/>
        <a:lstStyle/>
        <a:p>
          <a:endParaRPr lang="en-US"/>
        </a:p>
      </dgm:t>
    </dgm:pt>
    <dgm:pt modelId="{D5B3FE35-AFAA-4641-BBFF-B3473DE7DCDB}" type="sibTrans" cxnId="{F922C8E9-D830-45A5-9258-77B161E13846}">
      <dgm:prSet/>
      <dgm:spPr/>
      <dgm:t>
        <a:bodyPr/>
        <a:lstStyle/>
        <a:p>
          <a:endParaRPr lang="en-US"/>
        </a:p>
      </dgm:t>
    </dgm:pt>
    <dgm:pt modelId="{032014C8-4B7A-4248-8266-0C50427907B6}">
      <dgm:prSet/>
      <dgm:spPr/>
      <dgm:t>
        <a:bodyPr/>
        <a:lstStyle/>
        <a:p>
          <a:r>
            <a:rPr lang="en-GB" dirty="0"/>
            <a:t>Present: data taking is already taking place using a total of 21 DU ARCA (10 DU ORCA)</a:t>
          </a:r>
          <a:endParaRPr lang="en-US" dirty="0"/>
        </a:p>
      </dgm:t>
    </dgm:pt>
    <dgm:pt modelId="{8F7E5352-CB82-4F19-8D64-BB8FBE68FF5B}" type="parTrans" cxnId="{D16AC8CE-FBC6-4031-B248-4E67C03DFD17}">
      <dgm:prSet/>
      <dgm:spPr/>
      <dgm:t>
        <a:bodyPr/>
        <a:lstStyle/>
        <a:p>
          <a:endParaRPr lang="en-US"/>
        </a:p>
      </dgm:t>
    </dgm:pt>
    <dgm:pt modelId="{53D19653-24CD-4AB6-8449-5830629517DB}" type="sibTrans" cxnId="{D16AC8CE-FBC6-4031-B248-4E67C03DFD17}">
      <dgm:prSet/>
      <dgm:spPr/>
      <dgm:t>
        <a:bodyPr/>
        <a:lstStyle/>
        <a:p>
          <a:endParaRPr lang="en-US"/>
        </a:p>
      </dgm:t>
    </dgm:pt>
    <dgm:pt modelId="{C0A5BFE4-2665-4202-BD45-101546AD0CB1}">
      <dgm:prSet/>
      <dgm:spPr/>
      <dgm:t>
        <a:bodyPr/>
        <a:lstStyle/>
        <a:p>
          <a:r>
            <a:rPr lang="en-GB" dirty="0"/>
            <a:t>Second phase of construction has begun</a:t>
          </a:r>
          <a:endParaRPr lang="en-US" dirty="0"/>
        </a:p>
      </dgm:t>
    </dgm:pt>
    <dgm:pt modelId="{B9B28F03-ECEF-41AB-8F58-EE22018B0573}" type="parTrans" cxnId="{00B0335B-C219-490D-AEC2-07DE95603E07}">
      <dgm:prSet/>
      <dgm:spPr/>
      <dgm:t>
        <a:bodyPr/>
        <a:lstStyle/>
        <a:p>
          <a:endParaRPr lang="en-US"/>
        </a:p>
      </dgm:t>
    </dgm:pt>
    <dgm:pt modelId="{32126F1B-D88C-4614-9F1A-FC7364D10254}" type="sibTrans" cxnId="{00B0335B-C219-490D-AEC2-07DE95603E07}">
      <dgm:prSet/>
      <dgm:spPr/>
      <dgm:t>
        <a:bodyPr/>
        <a:lstStyle/>
        <a:p>
          <a:endParaRPr lang="en-US"/>
        </a:p>
      </dgm:t>
    </dgm:pt>
    <dgm:pt modelId="{1AB0D338-E60C-40D7-98E3-61341711D887}">
      <dgm:prSet/>
      <dgm:spPr/>
      <dgm:t>
        <a:bodyPr/>
        <a:lstStyle/>
        <a:p>
          <a:r>
            <a:rPr lang="en-GB"/>
            <a:t>2028-2043+ Data taking with complete detectors</a:t>
          </a:r>
          <a:endParaRPr lang="en-US"/>
        </a:p>
      </dgm:t>
    </dgm:pt>
    <dgm:pt modelId="{CEE1BC22-0A1D-42E5-95D2-831191E9E54D}" type="parTrans" cxnId="{DC39B1DB-749E-4F2C-9EC5-DBEF3F53F466}">
      <dgm:prSet/>
      <dgm:spPr/>
      <dgm:t>
        <a:bodyPr/>
        <a:lstStyle/>
        <a:p>
          <a:endParaRPr lang="en-US"/>
        </a:p>
      </dgm:t>
    </dgm:pt>
    <dgm:pt modelId="{D193F7F2-37B6-48D8-8DF3-241818476A95}" type="sibTrans" cxnId="{DC39B1DB-749E-4F2C-9EC5-DBEF3F53F466}">
      <dgm:prSet/>
      <dgm:spPr/>
      <dgm:t>
        <a:bodyPr/>
        <a:lstStyle/>
        <a:p>
          <a:endParaRPr lang="en-US"/>
        </a:p>
      </dgm:t>
    </dgm:pt>
    <dgm:pt modelId="{AD288140-E415-684B-8A1F-E11AFAE4BA59}" type="pres">
      <dgm:prSet presAssocID="{FD4D1345-FC87-442F-9668-9C7DEFA4D6F3}" presName="Name0" presStyleCnt="0">
        <dgm:presLayoutVars>
          <dgm:dir/>
          <dgm:resizeHandles val="exact"/>
        </dgm:presLayoutVars>
      </dgm:prSet>
      <dgm:spPr/>
    </dgm:pt>
    <dgm:pt modelId="{2BBAD50E-D957-424D-AFB4-49E03BEEAC88}" type="pres">
      <dgm:prSet presAssocID="{B2242058-DCAA-481B-8BA3-0753A99002D0}" presName="node" presStyleLbl="node1" presStyleIdx="0" presStyleCnt="6">
        <dgm:presLayoutVars>
          <dgm:bulletEnabled val="1"/>
        </dgm:presLayoutVars>
      </dgm:prSet>
      <dgm:spPr/>
    </dgm:pt>
    <dgm:pt modelId="{DE780783-8A93-7047-A396-66D151C77428}" type="pres">
      <dgm:prSet presAssocID="{F1D59FFA-FAA0-4FE3-A24C-0037C06B954C}" presName="sibTrans" presStyleLbl="sibTrans1D1" presStyleIdx="0" presStyleCnt="5"/>
      <dgm:spPr/>
    </dgm:pt>
    <dgm:pt modelId="{010AEB5E-915A-8048-89AF-07FEBF4FB396}" type="pres">
      <dgm:prSet presAssocID="{F1D59FFA-FAA0-4FE3-A24C-0037C06B954C}" presName="connectorText" presStyleLbl="sibTrans1D1" presStyleIdx="0" presStyleCnt="5"/>
      <dgm:spPr/>
    </dgm:pt>
    <dgm:pt modelId="{9022A5B7-D389-4C4B-98BE-BBC3A3817BDF}" type="pres">
      <dgm:prSet presAssocID="{05CD43A9-FAD2-4456-9104-45BB0926E94E}" presName="node" presStyleLbl="node1" presStyleIdx="1" presStyleCnt="6">
        <dgm:presLayoutVars>
          <dgm:bulletEnabled val="1"/>
        </dgm:presLayoutVars>
      </dgm:prSet>
      <dgm:spPr/>
    </dgm:pt>
    <dgm:pt modelId="{F64C7813-8C3F-714E-82C1-2DB8720771D7}" type="pres">
      <dgm:prSet presAssocID="{EF2CC556-357E-462D-ADEE-88D4AE2513C1}" presName="sibTrans" presStyleLbl="sibTrans1D1" presStyleIdx="1" presStyleCnt="5"/>
      <dgm:spPr/>
    </dgm:pt>
    <dgm:pt modelId="{6D4D04F6-8752-E140-9487-0F62BA1A83EB}" type="pres">
      <dgm:prSet presAssocID="{EF2CC556-357E-462D-ADEE-88D4AE2513C1}" presName="connectorText" presStyleLbl="sibTrans1D1" presStyleIdx="1" presStyleCnt="5"/>
      <dgm:spPr/>
    </dgm:pt>
    <dgm:pt modelId="{819B4266-1ACD-ED45-8FBA-3559ECC6909C}" type="pres">
      <dgm:prSet presAssocID="{70A4E6FD-D64A-47AC-ADEC-33ACF86D14CC}" presName="node" presStyleLbl="node1" presStyleIdx="2" presStyleCnt="6">
        <dgm:presLayoutVars>
          <dgm:bulletEnabled val="1"/>
        </dgm:presLayoutVars>
      </dgm:prSet>
      <dgm:spPr/>
    </dgm:pt>
    <dgm:pt modelId="{EDA1C167-CF46-1545-9B60-61EFAF8DC7C1}" type="pres">
      <dgm:prSet presAssocID="{D5B3FE35-AFAA-4641-BBFF-B3473DE7DCDB}" presName="sibTrans" presStyleLbl="sibTrans1D1" presStyleIdx="2" presStyleCnt="5"/>
      <dgm:spPr/>
    </dgm:pt>
    <dgm:pt modelId="{B0761C29-64D1-3A46-8B35-60BE56096422}" type="pres">
      <dgm:prSet presAssocID="{D5B3FE35-AFAA-4641-BBFF-B3473DE7DCDB}" presName="connectorText" presStyleLbl="sibTrans1D1" presStyleIdx="2" presStyleCnt="5"/>
      <dgm:spPr/>
    </dgm:pt>
    <dgm:pt modelId="{0828502A-206D-4F41-AD98-5B931D92D263}" type="pres">
      <dgm:prSet presAssocID="{032014C8-4B7A-4248-8266-0C50427907B6}" presName="node" presStyleLbl="node1" presStyleIdx="3" presStyleCnt="6">
        <dgm:presLayoutVars>
          <dgm:bulletEnabled val="1"/>
        </dgm:presLayoutVars>
      </dgm:prSet>
      <dgm:spPr/>
    </dgm:pt>
    <dgm:pt modelId="{E89FCE53-6FB0-694E-8147-12576C94893D}" type="pres">
      <dgm:prSet presAssocID="{53D19653-24CD-4AB6-8449-5830629517DB}" presName="sibTrans" presStyleLbl="sibTrans1D1" presStyleIdx="3" presStyleCnt="5"/>
      <dgm:spPr/>
    </dgm:pt>
    <dgm:pt modelId="{31C1F0D4-1DD1-3B4D-B4A0-E08F20AC2CB0}" type="pres">
      <dgm:prSet presAssocID="{53D19653-24CD-4AB6-8449-5830629517DB}" presName="connectorText" presStyleLbl="sibTrans1D1" presStyleIdx="3" presStyleCnt="5"/>
      <dgm:spPr/>
    </dgm:pt>
    <dgm:pt modelId="{70F08242-0CC9-2F4D-840F-3442FF8D3938}" type="pres">
      <dgm:prSet presAssocID="{C0A5BFE4-2665-4202-BD45-101546AD0CB1}" presName="node" presStyleLbl="node1" presStyleIdx="4" presStyleCnt="6">
        <dgm:presLayoutVars>
          <dgm:bulletEnabled val="1"/>
        </dgm:presLayoutVars>
      </dgm:prSet>
      <dgm:spPr/>
    </dgm:pt>
    <dgm:pt modelId="{4C044746-7261-7146-9811-1C306A94C1B2}" type="pres">
      <dgm:prSet presAssocID="{32126F1B-D88C-4614-9F1A-FC7364D10254}" presName="sibTrans" presStyleLbl="sibTrans1D1" presStyleIdx="4" presStyleCnt="5"/>
      <dgm:spPr/>
    </dgm:pt>
    <dgm:pt modelId="{2401B70A-0F0C-9546-A8F8-CF5E2DE58B4C}" type="pres">
      <dgm:prSet presAssocID="{32126F1B-D88C-4614-9F1A-FC7364D10254}" presName="connectorText" presStyleLbl="sibTrans1D1" presStyleIdx="4" presStyleCnt="5"/>
      <dgm:spPr/>
    </dgm:pt>
    <dgm:pt modelId="{3899D450-5277-F741-B445-0445AEF7291F}" type="pres">
      <dgm:prSet presAssocID="{1AB0D338-E60C-40D7-98E3-61341711D887}" presName="node" presStyleLbl="node1" presStyleIdx="5" presStyleCnt="6">
        <dgm:presLayoutVars>
          <dgm:bulletEnabled val="1"/>
        </dgm:presLayoutVars>
      </dgm:prSet>
      <dgm:spPr/>
    </dgm:pt>
  </dgm:ptLst>
  <dgm:cxnLst>
    <dgm:cxn modelId="{DD448C0A-3AFB-3A46-B13C-0ABA21C73EB6}" type="presOf" srcId="{F1D59FFA-FAA0-4FE3-A24C-0037C06B954C}" destId="{010AEB5E-915A-8048-89AF-07FEBF4FB396}" srcOrd="1" destOrd="0" presId="urn:microsoft.com/office/officeart/2016/7/layout/RepeatingBendingProcessNew"/>
    <dgm:cxn modelId="{F385090C-F096-1E44-A271-B8A116B09944}" type="presOf" srcId="{032014C8-4B7A-4248-8266-0C50427907B6}" destId="{0828502A-206D-4F41-AD98-5B931D92D263}" srcOrd="0" destOrd="0" presId="urn:microsoft.com/office/officeart/2016/7/layout/RepeatingBendingProcessNew"/>
    <dgm:cxn modelId="{C98C860F-9C76-2141-B641-620ECAAF53F5}" type="presOf" srcId="{D5B3FE35-AFAA-4641-BBFF-B3473DE7DCDB}" destId="{B0761C29-64D1-3A46-8B35-60BE56096422}" srcOrd="1" destOrd="0" presId="urn:microsoft.com/office/officeart/2016/7/layout/RepeatingBendingProcessNew"/>
    <dgm:cxn modelId="{07A8B138-0D2E-7C43-B52B-40423DEBC648}" type="presOf" srcId="{05CD43A9-FAD2-4456-9104-45BB0926E94E}" destId="{9022A5B7-D389-4C4B-98BE-BBC3A3817BDF}" srcOrd="0" destOrd="0" presId="urn:microsoft.com/office/officeart/2016/7/layout/RepeatingBendingProcessNew"/>
    <dgm:cxn modelId="{50C37A46-29D9-A94C-8757-2CE8FA627F6F}" type="presOf" srcId="{FD4D1345-FC87-442F-9668-9C7DEFA4D6F3}" destId="{AD288140-E415-684B-8A1F-E11AFAE4BA59}" srcOrd="0" destOrd="0" presId="urn:microsoft.com/office/officeart/2016/7/layout/RepeatingBendingProcessNew"/>
    <dgm:cxn modelId="{8156BA4B-E3FB-3242-8413-309A9EDCCFCF}" type="presOf" srcId="{C0A5BFE4-2665-4202-BD45-101546AD0CB1}" destId="{70F08242-0CC9-2F4D-840F-3442FF8D3938}" srcOrd="0" destOrd="0" presId="urn:microsoft.com/office/officeart/2016/7/layout/RepeatingBendingProcessNew"/>
    <dgm:cxn modelId="{79B3A657-2B00-2149-BAE1-5EE02A6AC7C3}" type="presOf" srcId="{EF2CC556-357E-462D-ADEE-88D4AE2513C1}" destId="{F64C7813-8C3F-714E-82C1-2DB8720771D7}" srcOrd="0" destOrd="0" presId="urn:microsoft.com/office/officeart/2016/7/layout/RepeatingBendingProcessNew"/>
    <dgm:cxn modelId="{00B0335B-C219-490D-AEC2-07DE95603E07}" srcId="{FD4D1345-FC87-442F-9668-9C7DEFA4D6F3}" destId="{C0A5BFE4-2665-4202-BD45-101546AD0CB1}" srcOrd="4" destOrd="0" parTransId="{B9B28F03-ECEF-41AB-8F58-EE22018B0573}" sibTransId="{32126F1B-D88C-4614-9F1A-FC7364D10254}"/>
    <dgm:cxn modelId="{5A29C664-1F63-CD49-96BF-8FC769275104}" type="presOf" srcId="{32126F1B-D88C-4614-9F1A-FC7364D10254}" destId="{2401B70A-0F0C-9546-A8F8-CF5E2DE58B4C}" srcOrd="1" destOrd="0" presId="urn:microsoft.com/office/officeart/2016/7/layout/RepeatingBendingProcessNew"/>
    <dgm:cxn modelId="{C8033B67-93EA-3948-9A73-5F58907F8C9B}" type="presOf" srcId="{F1D59FFA-FAA0-4FE3-A24C-0037C06B954C}" destId="{DE780783-8A93-7047-A396-66D151C77428}" srcOrd="0" destOrd="0" presId="urn:microsoft.com/office/officeart/2016/7/layout/RepeatingBendingProcessNew"/>
    <dgm:cxn modelId="{A8C13282-6F3A-2246-AD85-9702707BE293}" type="presOf" srcId="{53D19653-24CD-4AB6-8449-5830629517DB}" destId="{E89FCE53-6FB0-694E-8147-12576C94893D}" srcOrd="0" destOrd="0" presId="urn:microsoft.com/office/officeart/2016/7/layout/RepeatingBendingProcessNew"/>
    <dgm:cxn modelId="{A6DA6C89-7DB0-3E4E-BE27-F5E328A08F55}" type="presOf" srcId="{53D19653-24CD-4AB6-8449-5830629517DB}" destId="{31C1F0D4-1DD1-3B4D-B4A0-E08F20AC2CB0}" srcOrd="1" destOrd="0" presId="urn:microsoft.com/office/officeart/2016/7/layout/RepeatingBendingProcessNew"/>
    <dgm:cxn modelId="{30E3959A-812A-4597-AD4F-83725CE2BFE4}" srcId="{FD4D1345-FC87-442F-9668-9C7DEFA4D6F3}" destId="{B2242058-DCAA-481B-8BA3-0753A99002D0}" srcOrd="0" destOrd="0" parTransId="{643EB6BD-D03E-4BC7-821C-EA004965CA8D}" sibTransId="{F1D59FFA-FAA0-4FE3-A24C-0037C06B954C}"/>
    <dgm:cxn modelId="{F165BDA5-5EC6-7849-8265-8B57E760D265}" type="presOf" srcId="{32126F1B-D88C-4614-9F1A-FC7364D10254}" destId="{4C044746-7261-7146-9811-1C306A94C1B2}" srcOrd="0" destOrd="0" presId="urn:microsoft.com/office/officeart/2016/7/layout/RepeatingBendingProcessNew"/>
    <dgm:cxn modelId="{922306A8-6E92-634C-9CB4-B78DB9204464}" type="presOf" srcId="{D5B3FE35-AFAA-4641-BBFF-B3473DE7DCDB}" destId="{EDA1C167-CF46-1545-9B60-61EFAF8DC7C1}" srcOrd="0" destOrd="0" presId="urn:microsoft.com/office/officeart/2016/7/layout/RepeatingBendingProcessNew"/>
    <dgm:cxn modelId="{22400BB3-5360-1343-9272-C556828DD904}" type="presOf" srcId="{B2242058-DCAA-481B-8BA3-0753A99002D0}" destId="{2BBAD50E-D957-424D-AFB4-49E03BEEAC88}" srcOrd="0" destOrd="0" presId="urn:microsoft.com/office/officeart/2016/7/layout/RepeatingBendingProcessNew"/>
    <dgm:cxn modelId="{04D278B3-C652-4FB7-9D9A-1A1E18C6D705}" srcId="{FD4D1345-FC87-442F-9668-9C7DEFA4D6F3}" destId="{05CD43A9-FAD2-4456-9104-45BB0926E94E}" srcOrd="1" destOrd="0" parTransId="{BCC6B8A3-91AC-4D37-9192-1756584E2CF8}" sibTransId="{EF2CC556-357E-462D-ADEE-88D4AE2513C1}"/>
    <dgm:cxn modelId="{D16AC8CE-FBC6-4031-B248-4E67C03DFD17}" srcId="{FD4D1345-FC87-442F-9668-9C7DEFA4D6F3}" destId="{032014C8-4B7A-4248-8266-0C50427907B6}" srcOrd="3" destOrd="0" parTransId="{8F7E5352-CB82-4F19-8D64-BB8FBE68FF5B}" sibTransId="{53D19653-24CD-4AB6-8449-5830629517DB}"/>
    <dgm:cxn modelId="{DC39B1DB-749E-4F2C-9EC5-DBEF3F53F466}" srcId="{FD4D1345-FC87-442F-9668-9C7DEFA4D6F3}" destId="{1AB0D338-E60C-40D7-98E3-61341711D887}" srcOrd="5" destOrd="0" parTransId="{CEE1BC22-0A1D-42E5-95D2-831191E9E54D}" sibTransId="{D193F7F2-37B6-48D8-8DF3-241818476A95}"/>
    <dgm:cxn modelId="{2D6BC6E3-82A0-B94F-A329-58F5BD8F39AD}" type="presOf" srcId="{1AB0D338-E60C-40D7-98E3-61341711D887}" destId="{3899D450-5277-F741-B445-0445AEF7291F}" srcOrd="0" destOrd="0" presId="urn:microsoft.com/office/officeart/2016/7/layout/RepeatingBendingProcessNew"/>
    <dgm:cxn modelId="{F922C8E9-D830-45A5-9258-77B161E13846}" srcId="{FD4D1345-FC87-442F-9668-9C7DEFA4D6F3}" destId="{70A4E6FD-D64A-47AC-ADEC-33ACF86D14CC}" srcOrd="2" destOrd="0" parTransId="{6D2BD386-F454-492D-A0FD-31FAD2528822}" sibTransId="{D5B3FE35-AFAA-4641-BBFF-B3473DE7DCDB}"/>
    <dgm:cxn modelId="{D8ED4DED-7120-CC4F-B190-3D08A204358E}" type="presOf" srcId="{70A4E6FD-D64A-47AC-ADEC-33ACF86D14CC}" destId="{819B4266-1ACD-ED45-8FBA-3559ECC6909C}" srcOrd="0" destOrd="0" presId="urn:microsoft.com/office/officeart/2016/7/layout/RepeatingBendingProcessNew"/>
    <dgm:cxn modelId="{756C3BFB-C58E-5440-9BA8-3AA813A792E1}" type="presOf" srcId="{EF2CC556-357E-462D-ADEE-88D4AE2513C1}" destId="{6D4D04F6-8752-E140-9487-0F62BA1A83EB}" srcOrd="1" destOrd="0" presId="urn:microsoft.com/office/officeart/2016/7/layout/RepeatingBendingProcessNew"/>
    <dgm:cxn modelId="{8E779BCA-69FF-6549-9CE8-9DC21CFB288B}" type="presParOf" srcId="{AD288140-E415-684B-8A1F-E11AFAE4BA59}" destId="{2BBAD50E-D957-424D-AFB4-49E03BEEAC88}" srcOrd="0" destOrd="0" presId="urn:microsoft.com/office/officeart/2016/7/layout/RepeatingBendingProcessNew"/>
    <dgm:cxn modelId="{2CE614A3-6494-9842-B311-FDCC9F11920B}" type="presParOf" srcId="{AD288140-E415-684B-8A1F-E11AFAE4BA59}" destId="{DE780783-8A93-7047-A396-66D151C77428}" srcOrd="1" destOrd="0" presId="urn:microsoft.com/office/officeart/2016/7/layout/RepeatingBendingProcessNew"/>
    <dgm:cxn modelId="{A88C73CF-20F3-914F-B418-F5E0099D5E39}" type="presParOf" srcId="{DE780783-8A93-7047-A396-66D151C77428}" destId="{010AEB5E-915A-8048-89AF-07FEBF4FB396}" srcOrd="0" destOrd="0" presId="urn:microsoft.com/office/officeart/2016/7/layout/RepeatingBendingProcessNew"/>
    <dgm:cxn modelId="{51AB7417-9A26-8642-BDBF-3D6F59C7ED96}" type="presParOf" srcId="{AD288140-E415-684B-8A1F-E11AFAE4BA59}" destId="{9022A5B7-D389-4C4B-98BE-BBC3A3817BDF}" srcOrd="2" destOrd="0" presId="urn:microsoft.com/office/officeart/2016/7/layout/RepeatingBendingProcessNew"/>
    <dgm:cxn modelId="{4266B54D-4E74-7543-B731-1504F909A2C5}" type="presParOf" srcId="{AD288140-E415-684B-8A1F-E11AFAE4BA59}" destId="{F64C7813-8C3F-714E-82C1-2DB8720771D7}" srcOrd="3" destOrd="0" presId="urn:microsoft.com/office/officeart/2016/7/layout/RepeatingBendingProcessNew"/>
    <dgm:cxn modelId="{9DCAD812-2EC8-EB45-A6DC-B898D6814CD7}" type="presParOf" srcId="{F64C7813-8C3F-714E-82C1-2DB8720771D7}" destId="{6D4D04F6-8752-E140-9487-0F62BA1A83EB}" srcOrd="0" destOrd="0" presId="urn:microsoft.com/office/officeart/2016/7/layout/RepeatingBendingProcessNew"/>
    <dgm:cxn modelId="{53C37AC4-2B67-2248-B7B6-A2E9BB449782}" type="presParOf" srcId="{AD288140-E415-684B-8A1F-E11AFAE4BA59}" destId="{819B4266-1ACD-ED45-8FBA-3559ECC6909C}" srcOrd="4" destOrd="0" presId="urn:microsoft.com/office/officeart/2016/7/layout/RepeatingBendingProcessNew"/>
    <dgm:cxn modelId="{B1C9CEA4-A444-6948-8163-C32AB64DF474}" type="presParOf" srcId="{AD288140-E415-684B-8A1F-E11AFAE4BA59}" destId="{EDA1C167-CF46-1545-9B60-61EFAF8DC7C1}" srcOrd="5" destOrd="0" presId="urn:microsoft.com/office/officeart/2016/7/layout/RepeatingBendingProcessNew"/>
    <dgm:cxn modelId="{8935C3B0-128A-1C41-A8DF-8D5399028D5A}" type="presParOf" srcId="{EDA1C167-CF46-1545-9B60-61EFAF8DC7C1}" destId="{B0761C29-64D1-3A46-8B35-60BE56096422}" srcOrd="0" destOrd="0" presId="urn:microsoft.com/office/officeart/2016/7/layout/RepeatingBendingProcessNew"/>
    <dgm:cxn modelId="{AAB299B8-9B44-5941-89A8-A8AF88E971F5}" type="presParOf" srcId="{AD288140-E415-684B-8A1F-E11AFAE4BA59}" destId="{0828502A-206D-4F41-AD98-5B931D92D263}" srcOrd="6" destOrd="0" presId="urn:microsoft.com/office/officeart/2016/7/layout/RepeatingBendingProcessNew"/>
    <dgm:cxn modelId="{BE20AEA6-2975-1942-81F2-032139B17F44}" type="presParOf" srcId="{AD288140-E415-684B-8A1F-E11AFAE4BA59}" destId="{E89FCE53-6FB0-694E-8147-12576C94893D}" srcOrd="7" destOrd="0" presId="urn:microsoft.com/office/officeart/2016/7/layout/RepeatingBendingProcessNew"/>
    <dgm:cxn modelId="{129E55A3-0C65-434C-86CF-9AD1B1A1690E}" type="presParOf" srcId="{E89FCE53-6FB0-694E-8147-12576C94893D}" destId="{31C1F0D4-1DD1-3B4D-B4A0-E08F20AC2CB0}" srcOrd="0" destOrd="0" presId="urn:microsoft.com/office/officeart/2016/7/layout/RepeatingBendingProcessNew"/>
    <dgm:cxn modelId="{BFDCD8A6-C17E-1A47-9356-584BF1949EBF}" type="presParOf" srcId="{AD288140-E415-684B-8A1F-E11AFAE4BA59}" destId="{70F08242-0CC9-2F4D-840F-3442FF8D3938}" srcOrd="8" destOrd="0" presId="urn:microsoft.com/office/officeart/2016/7/layout/RepeatingBendingProcessNew"/>
    <dgm:cxn modelId="{FED464DD-D5D3-5641-8C33-49B8B83522B0}" type="presParOf" srcId="{AD288140-E415-684B-8A1F-E11AFAE4BA59}" destId="{4C044746-7261-7146-9811-1C306A94C1B2}" srcOrd="9" destOrd="0" presId="urn:microsoft.com/office/officeart/2016/7/layout/RepeatingBendingProcessNew"/>
    <dgm:cxn modelId="{84DB44FC-0B57-7648-B737-449BF5F4FB35}" type="presParOf" srcId="{4C044746-7261-7146-9811-1C306A94C1B2}" destId="{2401B70A-0F0C-9546-A8F8-CF5E2DE58B4C}" srcOrd="0" destOrd="0" presId="urn:microsoft.com/office/officeart/2016/7/layout/RepeatingBendingProcessNew"/>
    <dgm:cxn modelId="{96ADDAD5-898E-2949-97DB-18C5022FDE2A}" type="presParOf" srcId="{AD288140-E415-684B-8A1F-E11AFAE4BA59}" destId="{3899D450-5277-F741-B445-0445AEF7291F}" srcOrd="10" destOrd="0" presId="urn:microsoft.com/office/officeart/2016/7/layout/RepeatingBendingProcessNew"/>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780783-8A93-7047-A396-66D151C77428}">
      <dsp:nvSpPr>
        <dsp:cNvPr id="0" name=""/>
        <dsp:cNvSpPr/>
      </dsp:nvSpPr>
      <dsp:spPr>
        <a:xfrm>
          <a:off x="3425469" y="828215"/>
          <a:ext cx="637173" cy="91440"/>
        </a:xfrm>
        <a:custGeom>
          <a:avLst/>
          <a:gdLst/>
          <a:ahLst/>
          <a:cxnLst/>
          <a:rect l="0" t="0" r="0" b="0"/>
          <a:pathLst>
            <a:path>
              <a:moveTo>
                <a:pt x="0" y="45720"/>
              </a:moveTo>
              <a:lnTo>
                <a:pt x="637173" y="45720"/>
              </a:lnTo>
            </a:path>
          </a:pathLst>
        </a:custGeom>
        <a:noFill/>
        <a:ln w="1270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727361" y="870597"/>
        <a:ext cx="33388" cy="6677"/>
      </dsp:txXfrm>
    </dsp:sp>
    <dsp:sp modelId="{2BBAD50E-D957-424D-AFB4-49E03BEEAC88}">
      <dsp:nvSpPr>
        <dsp:cNvPr id="0" name=""/>
        <dsp:cNvSpPr/>
      </dsp:nvSpPr>
      <dsp:spPr>
        <a:xfrm>
          <a:off x="523905" y="2926"/>
          <a:ext cx="2903363" cy="1742018"/>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67" tIns="149335" rIns="142267" bIns="149335" numCol="1" spcCol="1270" anchor="ctr" anchorCtr="0">
          <a:noAutofit/>
        </a:bodyPr>
        <a:lstStyle/>
        <a:p>
          <a:pPr marL="0" lvl="0" indent="0" algn="ctr" defTabSz="933450">
            <a:lnSpc>
              <a:spcPct val="90000"/>
            </a:lnSpc>
            <a:spcBef>
              <a:spcPct val="0"/>
            </a:spcBef>
            <a:spcAft>
              <a:spcPct val="35000"/>
            </a:spcAft>
            <a:buNone/>
          </a:pPr>
          <a:r>
            <a:rPr lang="en-GB" sz="2100" kern="1200" dirty="0"/>
            <a:t>2012- Construction of seabed infrastructure at both sites</a:t>
          </a:r>
          <a:endParaRPr lang="en-US" sz="2100" kern="1200" dirty="0"/>
        </a:p>
      </dsp:txBody>
      <dsp:txXfrm>
        <a:off x="523905" y="2926"/>
        <a:ext cx="2903363" cy="1742018"/>
      </dsp:txXfrm>
    </dsp:sp>
    <dsp:sp modelId="{F64C7813-8C3F-714E-82C1-2DB8720771D7}">
      <dsp:nvSpPr>
        <dsp:cNvPr id="0" name=""/>
        <dsp:cNvSpPr/>
      </dsp:nvSpPr>
      <dsp:spPr>
        <a:xfrm>
          <a:off x="6996606" y="828215"/>
          <a:ext cx="637173" cy="91440"/>
        </a:xfrm>
        <a:custGeom>
          <a:avLst/>
          <a:gdLst/>
          <a:ahLst/>
          <a:cxnLst/>
          <a:rect l="0" t="0" r="0" b="0"/>
          <a:pathLst>
            <a:path>
              <a:moveTo>
                <a:pt x="0" y="45720"/>
              </a:moveTo>
              <a:lnTo>
                <a:pt x="637173" y="45720"/>
              </a:lnTo>
            </a:path>
          </a:pathLst>
        </a:custGeom>
        <a:noFill/>
        <a:ln w="1270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7298499" y="870597"/>
        <a:ext cx="33388" cy="6677"/>
      </dsp:txXfrm>
    </dsp:sp>
    <dsp:sp modelId="{9022A5B7-D389-4C4B-98BE-BBC3A3817BDF}">
      <dsp:nvSpPr>
        <dsp:cNvPr id="0" name=""/>
        <dsp:cNvSpPr/>
      </dsp:nvSpPr>
      <dsp:spPr>
        <a:xfrm>
          <a:off x="4095043" y="2926"/>
          <a:ext cx="2903363" cy="1742018"/>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67" tIns="149335" rIns="142267" bIns="149335" numCol="1" spcCol="1270" anchor="ctr" anchorCtr="0">
          <a:noAutofit/>
        </a:bodyPr>
        <a:lstStyle/>
        <a:p>
          <a:pPr marL="0" lvl="0" indent="0" algn="ctr" defTabSz="933450">
            <a:lnSpc>
              <a:spcPct val="90000"/>
            </a:lnSpc>
            <a:spcBef>
              <a:spcPct val="0"/>
            </a:spcBef>
            <a:spcAft>
              <a:spcPct val="35000"/>
            </a:spcAft>
            <a:buNone/>
          </a:pPr>
          <a:r>
            <a:rPr lang="en-GB" sz="2100" kern="1200"/>
            <a:t>2013 -2014 – Prototype DOM took data</a:t>
          </a:r>
          <a:endParaRPr lang="en-US" sz="2100" kern="1200"/>
        </a:p>
      </dsp:txBody>
      <dsp:txXfrm>
        <a:off x="4095043" y="2926"/>
        <a:ext cx="2903363" cy="1742018"/>
      </dsp:txXfrm>
    </dsp:sp>
    <dsp:sp modelId="{EDA1C167-CF46-1545-9B60-61EFAF8DC7C1}">
      <dsp:nvSpPr>
        <dsp:cNvPr id="0" name=""/>
        <dsp:cNvSpPr/>
      </dsp:nvSpPr>
      <dsp:spPr>
        <a:xfrm>
          <a:off x="1975587" y="1743145"/>
          <a:ext cx="7142275" cy="637173"/>
        </a:xfrm>
        <a:custGeom>
          <a:avLst/>
          <a:gdLst/>
          <a:ahLst/>
          <a:cxnLst/>
          <a:rect l="0" t="0" r="0" b="0"/>
          <a:pathLst>
            <a:path>
              <a:moveTo>
                <a:pt x="7142275" y="0"/>
              </a:moveTo>
              <a:lnTo>
                <a:pt x="7142275" y="335686"/>
              </a:lnTo>
              <a:lnTo>
                <a:pt x="0" y="335686"/>
              </a:lnTo>
              <a:lnTo>
                <a:pt x="0" y="637173"/>
              </a:lnTo>
            </a:path>
          </a:pathLst>
        </a:custGeom>
        <a:noFill/>
        <a:ln w="1270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367389" y="2058393"/>
        <a:ext cx="358671" cy="6677"/>
      </dsp:txXfrm>
    </dsp:sp>
    <dsp:sp modelId="{819B4266-1ACD-ED45-8FBA-3559ECC6909C}">
      <dsp:nvSpPr>
        <dsp:cNvPr id="0" name=""/>
        <dsp:cNvSpPr/>
      </dsp:nvSpPr>
      <dsp:spPr>
        <a:xfrm>
          <a:off x="7666180" y="2926"/>
          <a:ext cx="2903363" cy="1742018"/>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67" tIns="149335" rIns="142267" bIns="149335" numCol="1" spcCol="1270" anchor="ctr" anchorCtr="0">
          <a:noAutofit/>
        </a:bodyPr>
        <a:lstStyle/>
        <a:p>
          <a:pPr marL="0" lvl="0" indent="0" algn="ctr" defTabSz="933450">
            <a:lnSpc>
              <a:spcPct val="90000"/>
            </a:lnSpc>
            <a:spcBef>
              <a:spcPct val="0"/>
            </a:spcBef>
            <a:spcAft>
              <a:spcPct val="35000"/>
            </a:spcAft>
            <a:buNone/>
          </a:pPr>
          <a:r>
            <a:rPr lang="en-GB" sz="2100" kern="1200"/>
            <a:t>2014-2015 – Prototype string took data</a:t>
          </a:r>
          <a:endParaRPr lang="en-US" sz="2100" kern="1200"/>
        </a:p>
      </dsp:txBody>
      <dsp:txXfrm>
        <a:off x="7666180" y="2926"/>
        <a:ext cx="2903363" cy="1742018"/>
      </dsp:txXfrm>
    </dsp:sp>
    <dsp:sp modelId="{E89FCE53-6FB0-694E-8147-12576C94893D}">
      <dsp:nvSpPr>
        <dsp:cNvPr id="0" name=""/>
        <dsp:cNvSpPr/>
      </dsp:nvSpPr>
      <dsp:spPr>
        <a:xfrm>
          <a:off x="3425469" y="3238008"/>
          <a:ext cx="637173" cy="91440"/>
        </a:xfrm>
        <a:custGeom>
          <a:avLst/>
          <a:gdLst/>
          <a:ahLst/>
          <a:cxnLst/>
          <a:rect l="0" t="0" r="0" b="0"/>
          <a:pathLst>
            <a:path>
              <a:moveTo>
                <a:pt x="0" y="45720"/>
              </a:moveTo>
              <a:lnTo>
                <a:pt x="637173" y="45720"/>
              </a:lnTo>
            </a:path>
          </a:pathLst>
        </a:custGeom>
        <a:noFill/>
        <a:ln w="1270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727361" y="3280389"/>
        <a:ext cx="33388" cy="6677"/>
      </dsp:txXfrm>
    </dsp:sp>
    <dsp:sp modelId="{0828502A-206D-4F41-AD98-5B931D92D263}">
      <dsp:nvSpPr>
        <dsp:cNvPr id="0" name=""/>
        <dsp:cNvSpPr/>
      </dsp:nvSpPr>
      <dsp:spPr>
        <a:xfrm>
          <a:off x="523905" y="2412718"/>
          <a:ext cx="2903363" cy="1742018"/>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67" tIns="149335" rIns="142267" bIns="149335" numCol="1" spcCol="1270" anchor="ctr" anchorCtr="0">
          <a:noAutofit/>
        </a:bodyPr>
        <a:lstStyle/>
        <a:p>
          <a:pPr marL="0" lvl="0" indent="0" algn="ctr" defTabSz="933450">
            <a:lnSpc>
              <a:spcPct val="90000"/>
            </a:lnSpc>
            <a:spcBef>
              <a:spcPct val="0"/>
            </a:spcBef>
            <a:spcAft>
              <a:spcPct val="35000"/>
            </a:spcAft>
            <a:buNone/>
          </a:pPr>
          <a:r>
            <a:rPr lang="en-GB" sz="2100" kern="1200" dirty="0"/>
            <a:t>Present: data taking is already taking place using a total of 21 DU ARCA (10 DU ORCA)</a:t>
          </a:r>
          <a:endParaRPr lang="en-US" sz="2100" kern="1200" dirty="0"/>
        </a:p>
      </dsp:txBody>
      <dsp:txXfrm>
        <a:off x="523905" y="2412718"/>
        <a:ext cx="2903363" cy="1742018"/>
      </dsp:txXfrm>
    </dsp:sp>
    <dsp:sp modelId="{4C044746-7261-7146-9811-1C306A94C1B2}">
      <dsp:nvSpPr>
        <dsp:cNvPr id="0" name=""/>
        <dsp:cNvSpPr/>
      </dsp:nvSpPr>
      <dsp:spPr>
        <a:xfrm>
          <a:off x="6996606" y="3238008"/>
          <a:ext cx="637173" cy="91440"/>
        </a:xfrm>
        <a:custGeom>
          <a:avLst/>
          <a:gdLst/>
          <a:ahLst/>
          <a:cxnLst/>
          <a:rect l="0" t="0" r="0" b="0"/>
          <a:pathLst>
            <a:path>
              <a:moveTo>
                <a:pt x="0" y="45720"/>
              </a:moveTo>
              <a:lnTo>
                <a:pt x="637173" y="45720"/>
              </a:lnTo>
            </a:path>
          </a:pathLst>
        </a:custGeom>
        <a:noFill/>
        <a:ln w="1270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7298499" y="3280389"/>
        <a:ext cx="33388" cy="6677"/>
      </dsp:txXfrm>
    </dsp:sp>
    <dsp:sp modelId="{70F08242-0CC9-2F4D-840F-3442FF8D3938}">
      <dsp:nvSpPr>
        <dsp:cNvPr id="0" name=""/>
        <dsp:cNvSpPr/>
      </dsp:nvSpPr>
      <dsp:spPr>
        <a:xfrm>
          <a:off x="4095043" y="2412718"/>
          <a:ext cx="2903363" cy="1742018"/>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67" tIns="149335" rIns="142267" bIns="149335" numCol="1" spcCol="1270" anchor="ctr" anchorCtr="0">
          <a:noAutofit/>
        </a:bodyPr>
        <a:lstStyle/>
        <a:p>
          <a:pPr marL="0" lvl="0" indent="0" algn="ctr" defTabSz="933450">
            <a:lnSpc>
              <a:spcPct val="90000"/>
            </a:lnSpc>
            <a:spcBef>
              <a:spcPct val="0"/>
            </a:spcBef>
            <a:spcAft>
              <a:spcPct val="35000"/>
            </a:spcAft>
            <a:buNone/>
          </a:pPr>
          <a:r>
            <a:rPr lang="en-GB" sz="2100" kern="1200" dirty="0"/>
            <a:t>Second phase of construction has begun</a:t>
          </a:r>
          <a:endParaRPr lang="en-US" sz="2100" kern="1200" dirty="0"/>
        </a:p>
      </dsp:txBody>
      <dsp:txXfrm>
        <a:off x="4095043" y="2412718"/>
        <a:ext cx="2903363" cy="1742018"/>
      </dsp:txXfrm>
    </dsp:sp>
    <dsp:sp modelId="{3899D450-5277-F741-B445-0445AEF7291F}">
      <dsp:nvSpPr>
        <dsp:cNvPr id="0" name=""/>
        <dsp:cNvSpPr/>
      </dsp:nvSpPr>
      <dsp:spPr>
        <a:xfrm>
          <a:off x="7666180" y="2412718"/>
          <a:ext cx="2903363" cy="1742018"/>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67" tIns="149335" rIns="142267" bIns="149335" numCol="1" spcCol="1270" anchor="ctr" anchorCtr="0">
          <a:noAutofit/>
        </a:bodyPr>
        <a:lstStyle/>
        <a:p>
          <a:pPr marL="0" lvl="0" indent="0" algn="ctr" defTabSz="933450">
            <a:lnSpc>
              <a:spcPct val="90000"/>
            </a:lnSpc>
            <a:spcBef>
              <a:spcPct val="0"/>
            </a:spcBef>
            <a:spcAft>
              <a:spcPct val="35000"/>
            </a:spcAft>
            <a:buNone/>
          </a:pPr>
          <a:r>
            <a:rPr lang="en-GB" sz="2100" kern="1200"/>
            <a:t>2028-2043+ Data taking with complete detectors</a:t>
          </a:r>
          <a:endParaRPr lang="en-US" sz="2100" kern="1200"/>
        </a:p>
      </dsp:txBody>
      <dsp:txXfrm>
        <a:off x="7666180" y="2412718"/>
        <a:ext cx="2903363" cy="1742018"/>
      </dsp:txXfrm>
    </dsp:sp>
  </dsp:spTree>
</dsp:drawing>
</file>

<file path=ppt/diagrams/layout1.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11T21:51:18.344"/>
    </inkml:context>
    <inkml:brush xml:id="br0">
      <inkml:brushProperty name="width" value="0.35" units="cm"/>
      <inkml:brushProperty name="height" value="0.35" units="cm"/>
      <inkml:brushProperty name="color" value="#E71224"/>
    </inkml:brush>
  </inkml:definitions>
  <inkml:trace contextRef="#ctx0" brushRef="#br0">2204 1 24575,'-62'9'0,"-9"12"0,23 0 0,-4 4 0,-8 8 0,-5 4 0,10-4 0,-3 4 0,0 0 0,-3 5 0,-1 0 0,1 2 0,3 0 0,1 1 0,2-1 0,1 0 0,3 0 0,2-1 0,-9 14 0,2-1 0,-4 4 0,1 2 0,1 2 0,2 3 0,0 4 0,2 2 0,1 4 0,3 2 0,6-3 0,3 1 0,-1 7 0,2 1 0,4 0 0,2 1 0,0 4 0,2 2 0,10-27 0,1 0 0,1 0 0,0 0 0,1 0 0,1 1 0,0 3 0,0 1 0,2 0-200,1 1 1,1 0 0,1-1 199,1 1 0,1 0 0,1-1 0,1 2 0,1 0 0,0 0 0,2-3 0,0-1 0,1 0 0,1-1 0,0-1 0,2 1 0,-1 32 0,2-1 0,1-5 0,0-2 0,1-1 0,0-3 74,2-8 0,2-2-74,2-10 0,2-3 0,1-8 0,3-3 0,14 35 0,1-17 0,-5-14 450,-1-14-450,-3-9 0,-3-6 0,-2 0 0,-3 0 0,0-3 0,1 8 0,0 4 0,2 6 0,1 4 0,2-6 0,5 1 0,3-1 0,5 3 0,4 0 0,-3-5 0,-3-7 0,-6-7 0,-5-3 0,1 3 0,1 4 0,2 5 0,1-1 0,-4-4 0,-4-7 0,-8-12 0,-3-4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11T21:51:19.477"/>
    </inkml:context>
    <inkml:brush xml:id="br0">
      <inkml:brushProperty name="width" value="0.35" units="cm"/>
      <inkml:brushProperty name="height" value="0.35" units="cm"/>
      <inkml:brushProperty name="color" value="#E71224"/>
    </inkml:brush>
  </inkml:definitions>
  <inkml:trace contextRef="#ctx0" brushRef="#br0">1 1104 24575,'0'-53'0,"1"-3"0,5-6 0,12-14 0,9-11 0,8-6 0,-16 46 0,0-1 0,16-42 0,1 2 0,-1 7 0,-1 6 0,-3 6 0,-5 10 0,-4 12 0,-7 13 0,-5 14 0,-4 9 0,-5 6 0,0 3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11T21:51:21.144"/>
    </inkml:context>
    <inkml:brush xml:id="br0">
      <inkml:brushProperty name="width" value="0.35" units="cm"/>
      <inkml:brushProperty name="height" value="0.35" units="cm"/>
      <inkml:brushProperty name="color" value="#E71224"/>
    </inkml:brush>
  </inkml:definitions>
  <inkml:trace contextRef="#ctx0" brushRef="#br0">801 159 24575,'-69'-16'0,"-1"-2"0,-1-8 0,1 3 0,0 3 0,0 3 0,-2 4 0,4 2 0,4 3 0,7 4 0,12 2 0,10 2 0,11 0 0,14 0 0,4 0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11T21:51:29.644"/>
    </inkml:context>
    <inkml:brush xml:id="br0">
      <inkml:brushProperty name="width" value="0.35" units="cm"/>
      <inkml:brushProperty name="height" value="0.35" units="cm"/>
      <inkml:brushProperty name="color" value="#E71224"/>
    </inkml:brush>
  </inkml:definitions>
  <inkml:trace contextRef="#ctx0" brushRef="#br0">0 301 24575,'65'0'0,"11"0"0,17-2 0,-37-2 0,1-3 0,4-3 0,2-3 0,4-3 0,1-2 0,0-3 0,1 0 0,3 0 0,0 2 0,-2 1 0,0 2 0,2-1 0,1 2 0,0 2 0,1 1 0,-2 2 0,0 0 0,5 1 0,0 1 0,1 2 0,0 1 0,5 1 0,1 2 0,5 0 0,-1 1 0,0 0 0,0 2 0,-2-2 0,0 2 0,-5-1 0,0 3 0,-3 0 0,0 3 0,-1 2 0,1 1 0,-2 2 0,-1 1 0,-2 2 0,-2 0 0,-5 0 0,-2 1 0,-7 0 0,-2 0 0,38 14 0,-20-2 0,-11 1 0,-10-3 0,-8 0 0,-5-1 0,-7-3 0,-5-2 0,-5-5 0,-4-4 0,-4-5 0,-3-1 0,-3-3 0,1-1 0,1 0 0,6 0 0,5 1 0,10 2 0,6 2 0,3 0 0,-2-1 0,-9-3 0,-5-1 0,-13 0 0,-3 0 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11T21:51:30.729"/>
    </inkml:context>
    <inkml:brush xml:id="br0">
      <inkml:brushProperty name="width" value="0.35" units="cm"/>
      <inkml:brushProperty name="height" value="0.35" units="cm"/>
      <inkml:brushProperty name="color" value="#E71224"/>
    </inkml:brush>
  </inkml:definitions>
  <inkml:trace contextRef="#ctx0" brushRef="#br0">32 981 24575,'0'-79'0,"0"5"0,0 8 0,0-2 0,0 9 0,0-5 0,0 2 0,0 3 0,0-4 0,0 3 0,0-1 0,0 4 0,0 12 0,0 13 0,-2 9 0,0 3 0,-2-2 0,0-1 0,0 4 0,-3 4 0,3 9 0,0 2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11T21:51:32.212"/>
    </inkml:context>
    <inkml:brush xml:id="br0">
      <inkml:brushProperty name="width" value="0.35" units="cm"/>
      <inkml:brushProperty name="height" value="0.35" units="cm"/>
      <inkml:brushProperty name="color" value="#E71224"/>
    </inkml:brush>
  </inkml:definitions>
  <inkml:trace contextRef="#ctx0" brushRef="#br0">896 0 24575,'-55'9'0,"1"2"0,7 3 0,2 0 0,-2-1 0,1-2 0,-2-1 0,1 2 0,2 0 0,5 3 0,2 2 0,2 3 0,3 2 0,1 1 0,3-1 0,3-1 0,-1-2 0,1-1 0,0 0 0,6-2 0,4-3 0,3-3 0,0-4 0,-2 1 0,1 0 0,1-1 0,2-2 0,2-2 0,1 1 0,0 3 0,0 3 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11T21:51:37.662"/>
    </inkml:context>
    <inkml:brush xml:id="br0">
      <inkml:brushProperty name="width" value="0.35" units="cm"/>
      <inkml:brushProperty name="height" value="0.35" units="cm"/>
      <inkml:brushProperty name="color" value="#E71224"/>
    </inkml:brush>
  </inkml:definitions>
  <inkml:trace contextRef="#ctx0" brushRef="#br0">1 1477 24575,'50'-2'0,"0"0"0,32-2 0,-8 1 0,5-1 0,-14-3 0,-1-1 0,4 0 0,1 0 0,1-1 0,0 2 0,-5 2 0,0 2 0,0 1 0,-1 0 0,1 1 0,0-1 0,2-1 0,0-2 0,-2-2 0,0-2 0,2-3 0,-1-4 0,2-3 0,-1-3 0,-1-1 0,0-2 0,0-2 0,-2-1 0,-2-1 0,-3 0 0,-3 0 0,-1-1 0,-5 0 0,-2-2 0,-4 1 0,-2 0 0,31-32 0,-11 3 0,-8 3 0,-6 1 0,-5 1 0,-4-2 0,-5 3 0,-7 8 0,-6 9 0,-3 14 0,-5 11 0,-5 12 0,-1 36 0,1 2 0,2 24 0,5-9 0,-2 2 0,1 3 0,1 5 0,-1-5 0,-2-7 0,-4-11 0,-3-12 0,-3-7 0,0-8 0,0-2 0,0-3 0,1 2 0,-1 4 0,0 2 0,0 4 0,-1 5 0,-1 2 0,0 1 0,0-6 0,0-12 0,0-52 0,-2-30 0,-2 12 0,-1-6 0,-1 4 0,-2-1 0,-1 0 0,-1 2 0,1 5 0,0 3 0,-6-42 0,6 5 0,1 8 0,2 1 0,1 5 0,-1 12 0,3 13 0,1 16 0,2 14 0,-2 9 0,-5 7 0,-7 8 0,-8 7 0,-5 5 0,-5 5 0,-6 5 0,-6 2 0,-2 1 0,2-4 0,5-3 0,5-6 0,4-5 0,-3-6 0,-6-1 0,-4 0 0,-1 0 0,7-1 0,11-2 0,8 0 0,7 1 0,6 0 0,2 0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11T21:51:41.012"/>
    </inkml:context>
    <inkml:brush xml:id="br0">
      <inkml:brushProperty name="width" value="0.35" units="cm"/>
      <inkml:brushProperty name="height" value="0.35" units="cm"/>
      <inkml:brushProperty name="color" value="#E71224"/>
    </inkml:brush>
  </inkml:definitions>
  <inkml:trace contextRef="#ctx0" brushRef="#br0">2507 656 24575,'-60'-2'0,"2"-4"0,5-1 0,-1-2 0,-3 2 0,-6 2 0,-10-1 0,-8 0 0,-6 0 0,3-2 0,3 3 0,6 1 0,0-1 0,-2 0 0,0-1 0,-1-2 0,4 0 0,1 2 0,-4-2 0,-4 2 0,-4 1 0,1-1 0,6 4 0,9-1 0,3 3 0,-1 3 0,-3 6 0,-8 6 0,-5 5 0,-1 3 0,4-1 0,11-2 0,12-3 0,15-4 0,13-5 0,11-7 0,9-7 0,10-16 0,10-14 0,5-5 0,11-7 0,5 4 0,10-4 0,6-2 0,1 4 0,-2 3 0,-5 6 0,-3 1 0,-5 3 0,-4 1 0,-2 1 0,-2 2 0,-3 1 0,-3 5 0,-5 5 0,-7 6 0,-9 8 0,-27 26 0,-2 4 0,-16 23 0,9-6 0,0 4 0,0 1 0,-6 7 0,1 0 0,5-5 0,7-9 0,13-16 0,6-8 0,5-5 0,2-1 0,-2 2 0,-3 5 0,-3 6 0,1 2 0,0-3 0,4-6 0,3-6 0,2-2 0,2 0 0,12 3 0,18 5 0,27 10 0,19 7 0,4 4 0,-4 2 0,-9-7 0,-7-2 0,-8-6 0,-7-2 0,-9-2 0,-4-3 0,-2 1 0,-1-3 0,-4-2 0,-4-1 0,2-2 0,0 2 0,-2-2 0,-6-2 0,-7-4 0,-5-1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F2B018-CD91-7C49-84CF-230EE2680F0F}" type="datetimeFigureOut">
              <a:rPr lang="en-GB" smtClean="0"/>
              <a:t>10/03/2025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193826C-5A39-7142-AC35-FD1556567691}" type="slidenum">
              <a:rPr lang="en-GB" smtClean="0"/>
              <a:t>‹#›</a:t>
            </a:fld>
            <a:endParaRPr lang="en-GB"/>
          </a:p>
        </p:txBody>
      </p:sp>
    </p:spTree>
    <p:extLst>
      <p:ext uri="{BB962C8B-B14F-4D97-AF65-F5344CB8AC3E}">
        <p14:creationId xmlns:p14="http://schemas.microsoft.com/office/powerpoint/2010/main" val="30959443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small cross section for interacting matter</a:t>
            </a:r>
          </a:p>
        </p:txBody>
      </p:sp>
      <p:sp>
        <p:nvSpPr>
          <p:cNvPr id="4" name="Slide Number Placeholder 3"/>
          <p:cNvSpPr>
            <a:spLocks noGrp="1"/>
          </p:cNvSpPr>
          <p:nvPr>
            <p:ph type="sldNum" sz="quarter" idx="5"/>
          </p:nvPr>
        </p:nvSpPr>
        <p:spPr/>
        <p:txBody>
          <a:bodyPr/>
          <a:lstStyle/>
          <a:p>
            <a:fld id="{A193826C-5A39-7142-AC35-FD1556567691}" type="slidenum">
              <a:rPr lang="en-GB" smtClean="0"/>
              <a:t>3</a:t>
            </a:fld>
            <a:endParaRPr lang="en-GB"/>
          </a:p>
        </p:txBody>
      </p:sp>
    </p:spTree>
    <p:extLst>
      <p:ext uri="{BB962C8B-B14F-4D97-AF65-F5344CB8AC3E}">
        <p14:creationId xmlns:p14="http://schemas.microsoft.com/office/powerpoint/2010/main" val="13409152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visualisation of a</a:t>
            </a:r>
            <a:r>
              <a:rPr lang="en-GB" b="1" i="1" dirty="0"/>
              <a:t> simulated event</a:t>
            </a:r>
            <a:r>
              <a:rPr lang="en-GB" dirty="0"/>
              <a:t> in the KM3NeT/ORCA detector.</a:t>
            </a:r>
          </a:p>
          <a:p>
            <a:endParaRPr lang="en-GB" dirty="0"/>
          </a:p>
        </p:txBody>
      </p:sp>
      <p:sp>
        <p:nvSpPr>
          <p:cNvPr id="4" name="Slide Number Placeholder 3"/>
          <p:cNvSpPr>
            <a:spLocks noGrp="1"/>
          </p:cNvSpPr>
          <p:nvPr>
            <p:ph type="sldNum" sz="quarter" idx="5"/>
          </p:nvPr>
        </p:nvSpPr>
        <p:spPr/>
        <p:txBody>
          <a:bodyPr/>
          <a:lstStyle/>
          <a:p>
            <a:fld id="{A193826C-5A39-7142-AC35-FD1556567691}" type="slidenum">
              <a:rPr lang="en-GB" smtClean="0"/>
              <a:t>15</a:t>
            </a:fld>
            <a:endParaRPr lang="en-GB"/>
          </a:p>
        </p:txBody>
      </p:sp>
    </p:spTree>
    <p:extLst>
      <p:ext uri="{BB962C8B-B14F-4D97-AF65-F5344CB8AC3E}">
        <p14:creationId xmlns:p14="http://schemas.microsoft.com/office/powerpoint/2010/main" val="22716319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Red line = reconstructed trajectory</a:t>
            </a:r>
          </a:p>
          <a:p>
            <a:r>
              <a:rPr lang="en-GB" dirty="0"/>
              <a:t>Blue is the Cherenkov cone</a:t>
            </a:r>
          </a:p>
          <a:p>
            <a:r>
              <a:rPr lang="en-GB" dirty="0"/>
              <a:t>Black spheres = location of secondary cascades</a:t>
            </a:r>
          </a:p>
          <a:p>
            <a:r>
              <a:rPr lang="en-GB" dirty="0"/>
              <a:t>HP1: Upward fluctuation HP2: cosmogenic neutrino</a:t>
            </a:r>
          </a:p>
          <a:p>
            <a:endParaRPr lang="en-GB" dirty="0"/>
          </a:p>
        </p:txBody>
      </p:sp>
      <p:sp>
        <p:nvSpPr>
          <p:cNvPr id="4" name="Slide Number Placeholder 3"/>
          <p:cNvSpPr>
            <a:spLocks noGrp="1"/>
          </p:cNvSpPr>
          <p:nvPr>
            <p:ph type="sldNum" sz="quarter" idx="5"/>
          </p:nvPr>
        </p:nvSpPr>
        <p:spPr/>
        <p:txBody>
          <a:bodyPr/>
          <a:lstStyle/>
          <a:p>
            <a:fld id="{A193826C-5A39-7142-AC35-FD1556567691}" type="slidenum">
              <a:rPr lang="en-GB" smtClean="0"/>
              <a:t>16</a:t>
            </a:fld>
            <a:endParaRPr lang="en-GB"/>
          </a:p>
        </p:txBody>
      </p:sp>
    </p:spTree>
    <p:extLst>
      <p:ext uri="{BB962C8B-B14F-4D97-AF65-F5344CB8AC3E}">
        <p14:creationId xmlns:p14="http://schemas.microsoft.com/office/powerpoint/2010/main" val="29130662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flux measurement of this event is compared with measured and predicted neutrino fluxes and limits.</a:t>
            </a:r>
          </a:p>
          <a:p>
            <a:r>
              <a:rPr lang="en-GB" dirty="0"/>
              <a:t>This event exceeds present limits from </a:t>
            </a:r>
            <a:r>
              <a:rPr lang="en-GB" dirty="0" err="1"/>
              <a:t>IceCube</a:t>
            </a:r>
            <a:r>
              <a:rPr lang="en-GB" dirty="0"/>
              <a:t> and Auger</a:t>
            </a:r>
          </a:p>
          <a:p>
            <a:r>
              <a:rPr lang="en-GB" dirty="0"/>
              <a:t>1sigma 2 sigma 3 sigma confidence intervals</a:t>
            </a:r>
          </a:p>
        </p:txBody>
      </p:sp>
      <p:sp>
        <p:nvSpPr>
          <p:cNvPr id="4" name="Slide Number Placeholder 3"/>
          <p:cNvSpPr>
            <a:spLocks noGrp="1"/>
          </p:cNvSpPr>
          <p:nvPr>
            <p:ph type="sldNum" sz="quarter" idx="5"/>
          </p:nvPr>
        </p:nvSpPr>
        <p:spPr/>
        <p:txBody>
          <a:bodyPr/>
          <a:lstStyle/>
          <a:p>
            <a:fld id="{A193826C-5A39-7142-AC35-FD1556567691}" type="slidenum">
              <a:rPr lang="en-GB" smtClean="0"/>
              <a:t>17</a:t>
            </a:fld>
            <a:endParaRPr lang="en-GB"/>
          </a:p>
        </p:txBody>
      </p:sp>
    </p:spTree>
    <p:extLst>
      <p:ext uri="{BB962C8B-B14F-4D97-AF65-F5344CB8AC3E}">
        <p14:creationId xmlns:p14="http://schemas.microsoft.com/office/powerpoint/2010/main" val="8492750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Fig. 4: An ultra-high-energy event detected by KM3NeT/ARCA in its 21-line configuration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Aptos" panose="020B0004020202020204" pitchFamily="34" charset="0"/>
                <a:ea typeface="Times New Roman" panose="02020603050405020304" pitchFamily="18" charset="0"/>
              </a:rPr>
              <a:t>recently KM3NeT has reported the detection of a remarkable muon neutrino of exceptionally high energy (see Fig. 4). The neutrino was near horizontal and illuminated one third of the detector, with the energy of the neutrino likely many tens of </a:t>
            </a:r>
            <a:r>
              <a:rPr lang="en-GB" sz="1200" dirty="0" err="1">
                <a:effectLst/>
                <a:latin typeface="Aptos" panose="020B0004020202020204" pitchFamily="34" charset="0"/>
                <a:ea typeface="Times New Roman" panose="02020603050405020304" pitchFamily="18" charset="0"/>
              </a:rPr>
              <a:t>PeV</a:t>
            </a:r>
            <a:r>
              <a:rPr lang="en-GB" sz="1200" dirty="0">
                <a:effectLst/>
                <a:latin typeface="Aptos" panose="020B0004020202020204" pitchFamily="34" charset="0"/>
                <a:ea typeface="Times New Roman" panose="02020603050405020304" pitchFamily="18" charset="0"/>
              </a:rPr>
              <a:t>; significantly higher than any neutrino previously observed.</a:t>
            </a:r>
            <a:endParaRPr lang="en-GB" sz="1200" dirty="0">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Slide Number Placeholder 3"/>
          <p:cNvSpPr>
            <a:spLocks noGrp="1"/>
          </p:cNvSpPr>
          <p:nvPr>
            <p:ph type="sldNum" sz="quarter" idx="5"/>
          </p:nvPr>
        </p:nvSpPr>
        <p:spPr/>
        <p:txBody>
          <a:bodyPr/>
          <a:lstStyle/>
          <a:p>
            <a:fld id="{A193826C-5A39-7142-AC35-FD1556567691}" type="slidenum">
              <a:rPr lang="en-GB" smtClean="0"/>
              <a:t>23</a:t>
            </a:fld>
            <a:endParaRPr lang="en-GB"/>
          </a:p>
        </p:txBody>
      </p:sp>
    </p:spTree>
    <p:extLst>
      <p:ext uri="{BB962C8B-B14F-4D97-AF65-F5344CB8AC3E}">
        <p14:creationId xmlns:p14="http://schemas.microsoft.com/office/powerpoint/2010/main" val="12954485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Visualisation of a muon particle travelling close to two detection units of the KM3NeT/ARCA detector and generating light in the optical modules.  The light recorded by the optical modules in the detection units is made visible as spheres with a size that reflects the amount of light collected and a colour that represents the arrival time of the light on the module: red is earlier than blue. The path of the muon particle that travels from above is reconstructed from this information and  is made visible as the blue line.</a:t>
            </a:r>
          </a:p>
        </p:txBody>
      </p:sp>
      <p:sp>
        <p:nvSpPr>
          <p:cNvPr id="4" name="Slide Number Placeholder 3"/>
          <p:cNvSpPr>
            <a:spLocks noGrp="1"/>
          </p:cNvSpPr>
          <p:nvPr>
            <p:ph type="sldNum" sz="quarter" idx="5"/>
          </p:nvPr>
        </p:nvSpPr>
        <p:spPr/>
        <p:txBody>
          <a:bodyPr/>
          <a:lstStyle/>
          <a:p>
            <a:fld id="{A193826C-5A39-7142-AC35-FD1556567691}" type="slidenum">
              <a:rPr lang="en-GB" smtClean="0"/>
              <a:t>24</a:t>
            </a:fld>
            <a:endParaRPr lang="en-GB"/>
          </a:p>
        </p:txBody>
      </p:sp>
    </p:spTree>
    <p:extLst>
      <p:ext uri="{BB962C8B-B14F-4D97-AF65-F5344CB8AC3E}">
        <p14:creationId xmlns:p14="http://schemas.microsoft.com/office/powerpoint/2010/main" val="36599033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Artist’s impression of a Cherenkov neutrino </a:t>
            </a:r>
            <a:r>
              <a:rPr lang="en-GB" dirty="0" err="1"/>
              <a:t>Telecscope</a:t>
            </a:r>
            <a:r>
              <a:rPr lang="en-GB" dirty="0"/>
              <a:t>. Courtesy KM3NeT. It is difficult to grasp the size of the volume of the KM3NeT detectors. The instrumented sea volume is in the range of cubic kilometres, while the dimensions of the optical modules is only about 30 cm.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Slide Number Placeholder 3"/>
          <p:cNvSpPr>
            <a:spLocks noGrp="1"/>
          </p:cNvSpPr>
          <p:nvPr>
            <p:ph type="sldNum" sz="quarter" idx="5"/>
          </p:nvPr>
        </p:nvSpPr>
        <p:spPr/>
        <p:txBody>
          <a:bodyPr/>
          <a:lstStyle/>
          <a:p>
            <a:fld id="{A193826C-5A39-7142-AC35-FD1556567691}" type="slidenum">
              <a:rPr lang="en-GB" smtClean="0"/>
              <a:t>4</a:t>
            </a:fld>
            <a:endParaRPr lang="en-GB"/>
          </a:p>
        </p:txBody>
      </p:sp>
    </p:spTree>
    <p:extLst>
      <p:ext uri="{BB962C8B-B14F-4D97-AF65-F5344CB8AC3E}">
        <p14:creationId xmlns:p14="http://schemas.microsoft.com/office/powerpoint/2010/main" val="42594938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illustration purposes some PMTs are removed</a:t>
            </a:r>
          </a:p>
        </p:txBody>
      </p:sp>
      <p:sp>
        <p:nvSpPr>
          <p:cNvPr id="4" name="Slide Number Placeholder 3"/>
          <p:cNvSpPr>
            <a:spLocks noGrp="1"/>
          </p:cNvSpPr>
          <p:nvPr>
            <p:ph type="sldNum" sz="quarter" idx="5"/>
          </p:nvPr>
        </p:nvSpPr>
        <p:spPr/>
        <p:txBody>
          <a:bodyPr/>
          <a:lstStyle/>
          <a:p>
            <a:fld id="{A193826C-5A39-7142-AC35-FD1556567691}" type="slidenum">
              <a:rPr lang="en-GB" smtClean="0"/>
              <a:t>6</a:t>
            </a:fld>
            <a:endParaRPr lang="en-GB"/>
          </a:p>
        </p:txBody>
      </p:sp>
    </p:spTree>
    <p:extLst>
      <p:ext uri="{BB962C8B-B14F-4D97-AF65-F5344CB8AC3E}">
        <p14:creationId xmlns:p14="http://schemas.microsoft.com/office/powerpoint/2010/main" val="11301392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Optical module photograph by submarine at a depth of 3050 m in the deep sea.</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Sonar scan of string anchors in ORCA.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Slide Number Placeholder 3"/>
          <p:cNvSpPr>
            <a:spLocks noGrp="1"/>
          </p:cNvSpPr>
          <p:nvPr>
            <p:ph type="sldNum" sz="quarter" idx="5"/>
          </p:nvPr>
        </p:nvSpPr>
        <p:spPr/>
        <p:txBody>
          <a:bodyPr/>
          <a:lstStyle/>
          <a:p>
            <a:fld id="{A193826C-5A39-7142-AC35-FD1556567691}" type="slidenum">
              <a:rPr lang="en-GB" smtClean="0"/>
              <a:t>8</a:t>
            </a:fld>
            <a:endParaRPr lang="en-GB"/>
          </a:p>
        </p:txBody>
      </p:sp>
    </p:spTree>
    <p:extLst>
      <p:ext uri="{BB962C8B-B14F-4D97-AF65-F5344CB8AC3E}">
        <p14:creationId xmlns:p14="http://schemas.microsoft.com/office/powerpoint/2010/main" val="474005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detector is placed at the bottom of the sea. Surely, if we put something at the bottom of the sea, it will be pitch black and there will be no background…right?</a:t>
            </a:r>
          </a:p>
          <a:p>
            <a:endParaRPr lang="en-GB" dirty="0"/>
          </a:p>
          <a:p>
            <a:r>
              <a:rPr lang="en-GB" dirty="0"/>
              <a:t>We need somewhere dark and spacious… the </a:t>
            </a:r>
            <a:r>
              <a:rPr lang="en-GB" dirty="0" err="1"/>
              <a:t>ociean</a:t>
            </a:r>
            <a:r>
              <a:rPr lang="en-GB"/>
              <a:t>!</a:t>
            </a:r>
            <a:endParaRPr lang="en-GB" dirty="0"/>
          </a:p>
        </p:txBody>
      </p:sp>
      <p:sp>
        <p:nvSpPr>
          <p:cNvPr id="4" name="Slide Number Placeholder 3"/>
          <p:cNvSpPr>
            <a:spLocks noGrp="1"/>
          </p:cNvSpPr>
          <p:nvPr>
            <p:ph type="sldNum" sz="quarter" idx="5"/>
          </p:nvPr>
        </p:nvSpPr>
        <p:spPr/>
        <p:txBody>
          <a:bodyPr/>
          <a:lstStyle/>
          <a:p>
            <a:fld id="{A193826C-5A39-7142-AC35-FD1556567691}" type="slidenum">
              <a:rPr lang="en-GB" smtClean="0"/>
              <a:t>9</a:t>
            </a:fld>
            <a:endParaRPr lang="en-GB"/>
          </a:p>
        </p:txBody>
      </p:sp>
    </p:spTree>
    <p:extLst>
      <p:ext uri="{BB962C8B-B14F-4D97-AF65-F5344CB8AC3E}">
        <p14:creationId xmlns:p14="http://schemas.microsoft.com/office/powerpoint/2010/main" val="34585292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What are you </a:t>
            </a:r>
            <a:r>
              <a:rPr lang="en-GB" dirty="0" err="1"/>
              <a:t>gonna</a:t>
            </a:r>
            <a:r>
              <a:rPr lang="en-GB" dirty="0"/>
              <a:t> find at the bottom of the ocean?</a:t>
            </a:r>
          </a:p>
        </p:txBody>
      </p:sp>
      <p:sp>
        <p:nvSpPr>
          <p:cNvPr id="4" name="Slide Number Placeholder 3"/>
          <p:cNvSpPr>
            <a:spLocks noGrp="1"/>
          </p:cNvSpPr>
          <p:nvPr>
            <p:ph type="sldNum" sz="quarter" idx="5"/>
          </p:nvPr>
        </p:nvSpPr>
        <p:spPr/>
        <p:txBody>
          <a:bodyPr/>
          <a:lstStyle/>
          <a:p>
            <a:fld id="{A193826C-5A39-7142-AC35-FD1556567691}" type="slidenum">
              <a:rPr lang="en-GB" smtClean="0"/>
              <a:t>10</a:t>
            </a:fld>
            <a:endParaRPr lang="en-GB"/>
          </a:p>
        </p:txBody>
      </p:sp>
    </p:spTree>
    <p:extLst>
      <p:ext uri="{BB962C8B-B14F-4D97-AF65-F5344CB8AC3E}">
        <p14:creationId xmlns:p14="http://schemas.microsoft.com/office/powerpoint/2010/main" val="42502112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View from inside a detector building block of detection units. Clearly visible the yellow buoy of a near by detection unit. (Copyright Edward </a:t>
            </a:r>
            <a:r>
              <a:rPr lang="en-GB" dirty="0" err="1"/>
              <a:t>Berbee</a:t>
            </a:r>
            <a:r>
              <a:rPr lang="en-GB" dirty="0"/>
              <a:t>/</a:t>
            </a:r>
            <a:r>
              <a:rPr lang="en-GB" dirty="0" err="1"/>
              <a:t>Nikhef</a:t>
            </a:r>
            <a:r>
              <a:rPr lang="en-GB" dirty="0"/>
              <a:t>)</a:t>
            </a:r>
          </a:p>
          <a:p>
            <a:endParaRPr lang="en-GB" dirty="0"/>
          </a:p>
        </p:txBody>
      </p:sp>
      <p:sp>
        <p:nvSpPr>
          <p:cNvPr id="4" name="Slide Number Placeholder 3"/>
          <p:cNvSpPr>
            <a:spLocks noGrp="1"/>
          </p:cNvSpPr>
          <p:nvPr>
            <p:ph type="sldNum" sz="quarter" idx="5"/>
          </p:nvPr>
        </p:nvSpPr>
        <p:spPr/>
        <p:txBody>
          <a:bodyPr/>
          <a:lstStyle/>
          <a:p>
            <a:fld id="{A193826C-5A39-7142-AC35-FD1556567691}" type="slidenum">
              <a:rPr lang="en-GB" smtClean="0"/>
              <a:t>11</a:t>
            </a:fld>
            <a:endParaRPr lang="en-GB"/>
          </a:p>
        </p:txBody>
      </p:sp>
    </p:spTree>
    <p:extLst>
      <p:ext uri="{BB962C8B-B14F-4D97-AF65-F5344CB8AC3E}">
        <p14:creationId xmlns:p14="http://schemas.microsoft.com/office/powerpoint/2010/main" val="13744456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193826C-5A39-7142-AC35-FD1556567691}" type="slidenum">
              <a:rPr lang="en-GB" smtClean="0"/>
              <a:t>12</a:t>
            </a:fld>
            <a:endParaRPr lang="en-GB"/>
          </a:p>
        </p:txBody>
      </p:sp>
    </p:spTree>
    <p:extLst>
      <p:ext uri="{BB962C8B-B14F-4D97-AF65-F5344CB8AC3E}">
        <p14:creationId xmlns:p14="http://schemas.microsoft.com/office/powerpoint/2010/main" val="30094335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Artist’s impression of the KM3NeT detector with the </a:t>
            </a:r>
            <a:r>
              <a:rPr lang="en-GB" dirty="0" err="1"/>
              <a:t>mulit</a:t>
            </a:r>
            <a:r>
              <a:rPr lang="en-GB" dirty="0"/>
              <a:t>-PMT optical module</a:t>
            </a:r>
          </a:p>
          <a:p>
            <a:endParaRPr lang="en-GB" dirty="0"/>
          </a:p>
        </p:txBody>
      </p:sp>
      <p:sp>
        <p:nvSpPr>
          <p:cNvPr id="4" name="Slide Number Placeholder 3"/>
          <p:cNvSpPr>
            <a:spLocks noGrp="1"/>
          </p:cNvSpPr>
          <p:nvPr>
            <p:ph type="sldNum" sz="quarter" idx="5"/>
          </p:nvPr>
        </p:nvSpPr>
        <p:spPr/>
        <p:txBody>
          <a:bodyPr/>
          <a:lstStyle/>
          <a:p>
            <a:fld id="{A193826C-5A39-7142-AC35-FD1556567691}" type="slidenum">
              <a:rPr lang="en-GB" smtClean="0"/>
              <a:t>13</a:t>
            </a:fld>
            <a:endParaRPr lang="en-GB"/>
          </a:p>
        </p:txBody>
      </p:sp>
    </p:spTree>
    <p:extLst>
      <p:ext uri="{BB962C8B-B14F-4D97-AF65-F5344CB8AC3E}">
        <p14:creationId xmlns:p14="http://schemas.microsoft.com/office/powerpoint/2010/main" val="23676239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EB8ED2-69F5-A632-DD4D-F933F3B07156}"/>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D199F35E-8E1F-1CFE-D4F3-4ACB508580A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602712A2-528A-0983-C64F-173D54C799EC}"/>
              </a:ext>
            </a:extLst>
          </p:cNvPr>
          <p:cNvSpPr>
            <a:spLocks noGrp="1"/>
          </p:cNvSpPr>
          <p:nvPr>
            <p:ph type="dt" sz="half" idx="10"/>
          </p:nvPr>
        </p:nvSpPr>
        <p:spPr/>
        <p:txBody>
          <a:bodyPr/>
          <a:lstStyle/>
          <a:p>
            <a:fld id="{139DB183-E7DA-B54A-A399-F269B2A36F4C}" type="datetime1">
              <a:rPr lang="en-GB" smtClean="0"/>
              <a:t>10/03/2025</a:t>
            </a:fld>
            <a:endParaRPr lang="en-GB"/>
          </a:p>
        </p:txBody>
      </p:sp>
      <p:sp>
        <p:nvSpPr>
          <p:cNvPr id="5" name="Footer Placeholder 4">
            <a:extLst>
              <a:ext uri="{FF2B5EF4-FFF2-40B4-BE49-F238E27FC236}">
                <a16:creationId xmlns:a16="http://schemas.microsoft.com/office/drawing/2014/main" id="{A7E0DA79-7D3A-D0EB-2B99-26A931E0089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8811C93-2DB8-1C66-217A-89707B6B6353}"/>
              </a:ext>
            </a:extLst>
          </p:cNvPr>
          <p:cNvSpPr>
            <a:spLocks noGrp="1"/>
          </p:cNvSpPr>
          <p:nvPr>
            <p:ph type="sldNum" sz="quarter" idx="12"/>
          </p:nvPr>
        </p:nvSpPr>
        <p:spPr/>
        <p:txBody>
          <a:bodyPr/>
          <a:lstStyle/>
          <a:p>
            <a:fld id="{2704D53C-EAD8-AC49-B8A6-88F60CB7E254}" type="slidenum">
              <a:rPr lang="en-GB" smtClean="0"/>
              <a:t>‹#›</a:t>
            </a:fld>
            <a:endParaRPr lang="en-GB"/>
          </a:p>
        </p:txBody>
      </p:sp>
    </p:spTree>
    <p:extLst>
      <p:ext uri="{BB962C8B-B14F-4D97-AF65-F5344CB8AC3E}">
        <p14:creationId xmlns:p14="http://schemas.microsoft.com/office/powerpoint/2010/main" val="9970323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9C3965-958B-C4E9-A28C-DC88935E2E62}"/>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7F857A8E-D66D-57BC-42CF-1DA2A9D84B26}"/>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FC9387F-392D-9780-05A4-D72BC6DAF685}"/>
              </a:ext>
            </a:extLst>
          </p:cNvPr>
          <p:cNvSpPr>
            <a:spLocks noGrp="1"/>
          </p:cNvSpPr>
          <p:nvPr>
            <p:ph type="dt" sz="half" idx="10"/>
          </p:nvPr>
        </p:nvSpPr>
        <p:spPr/>
        <p:txBody>
          <a:bodyPr/>
          <a:lstStyle/>
          <a:p>
            <a:fld id="{DB0E8B0C-5221-5949-A651-C98A433F56F9}" type="datetime1">
              <a:rPr lang="en-GB" smtClean="0"/>
              <a:t>10/03/2025</a:t>
            </a:fld>
            <a:endParaRPr lang="en-GB"/>
          </a:p>
        </p:txBody>
      </p:sp>
      <p:sp>
        <p:nvSpPr>
          <p:cNvPr id="5" name="Footer Placeholder 4">
            <a:extLst>
              <a:ext uri="{FF2B5EF4-FFF2-40B4-BE49-F238E27FC236}">
                <a16:creationId xmlns:a16="http://schemas.microsoft.com/office/drawing/2014/main" id="{3CF264B4-C21F-228D-A055-36F489503DE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7E88E2C-F030-BEC6-BFE8-CE31271FF633}"/>
              </a:ext>
            </a:extLst>
          </p:cNvPr>
          <p:cNvSpPr>
            <a:spLocks noGrp="1"/>
          </p:cNvSpPr>
          <p:nvPr>
            <p:ph type="sldNum" sz="quarter" idx="12"/>
          </p:nvPr>
        </p:nvSpPr>
        <p:spPr/>
        <p:txBody>
          <a:bodyPr/>
          <a:lstStyle/>
          <a:p>
            <a:fld id="{2704D53C-EAD8-AC49-B8A6-88F60CB7E254}" type="slidenum">
              <a:rPr lang="en-GB" smtClean="0"/>
              <a:t>‹#›</a:t>
            </a:fld>
            <a:endParaRPr lang="en-GB"/>
          </a:p>
        </p:txBody>
      </p:sp>
    </p:spTree>
    <p:extLst>
      <p:ext uri="{BB962C8B-B14F-4D97-AF65-F5344CB8AC3E}">
        <p14:creationId xmlns:p14="http://schemas.microsoft.com/office/powerpoint/2010/main" val="35210298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08CDD3-E240-C744-ABB7-1107F7E255BB}"/>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B7DC33B5-AD8D-43E8-72B0-FC127BF68AA5}"/>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4A78E5B-1B3F-349F-111B-4FC6D0F23B63}"/>
              </a:ext>
            </a:extLst>
          </p:cNvPr>
          <p:cNvSpPr>
            <a:spLocks noGrp="1"/>
          </p:cNvSpPr>
          <p:nvPr>
            <p:ph type="dt" sz="half" idx="10"/>
          </p:nvPr>
        </p:nvSpPr>
        <p:spPr/>
        <p:txBody>
          <a:bodyPr/>
          <a:lstStyle/>
          <a:p>
            <a:fld id="{A647DBC9-012A-7A46-BEC6-87EE95F2561D}" type="datetime1">
              <a:rPr lang="en-GB" smtClean="0"/>
              <a:t>10/03/2025</a:t>
            </a:fld>
            <a:endParaRPr lang="en-GB"/>
          </a:p>
        </p:txBody>
      </p:sp>
      <p:sp>
        <p:nvSpPr>
          <p:cNvPr id="5" name="Footer Placeholder 4">
            <a:extLst>
              <a:ext uri="{FF2B5EF4-FFF2-40B4-BE49-F238E27FC236}">
                <a16:creationId xmlns:a16="http://schemas.microsoft.com/office/drawing/2014/main" id="{3C7E24C6-881A-4154-4F47-EA19F63F511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7A458DC-1DC9-E113-AB9A-EE6DDA984DD2}"/>
              </a:ext>
            </a:extLst>
          </p:cNvPr>
          <p:cNvSpPr>
            <a:spLocks noGrp="1"/>
          </p:cNvSpPr>
          <p:nvPr>
            <p:ph type="sldNum" sz="quarter" idx="12"/>
          </p:nvPr>
        </p:nvSpPr>
        <p:spPr/>
        <p:txBody>
          <a:bodyPr/>
          <a:lstStyle/>
          <a:p>
            <a:fld id="{2704D53C-EAD8-AC49-B8A6-88F60CB7E254}" type="slidenum">
              <a:rPr lang="en-GB" smtClean="0"/>
              <a:t>‹#›</a:t>
            </a:fld>
            <a:endParaRPr lang="en-GB"/>
          </a:p>
        </p:txBody>
      </p:sp>
    </p:spTree>
    <p:extLst>
      <p:ext uri="{BB962C8B-B14F-4D97-AF65-F5344CB8AC3E}">
        <p14:creationId xmlns:p14="http://schemas.microsoft.com/office/powerpoint/2010/main" val="3816450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920CBE-9128-39E2-9666-A69B2E8C49F5}"/>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F06C820C-6443-17B0-210C-914F9F80734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B0F03730-A519-031E-15DE-68564CFAD648}"/>
              </a:ext>
            </a:extLst>
          </p:cNvPr>
          <p:cNvSpPr>
            <a:spLocks noGrp="1"/>
          </p:cNvSpPr>
          <p:nvPr>
            <p:ph type="dt" sz="half" idx="10"/>
          </p:nvPr>
        </p:nvSpPr>
        <p:spPr/>
        <p:txBody>
          <a:bodyPr/>
          <a:lstStyle/>
          <a:p>
            <a:fld id="{CE2E2A26-A1BD-DB44-A8D8-689CC82E76DF}" type="datetime1">
              <a:rPr lang="en-GB" smtClean="0"/>
              <a:t>10/03/2025</a:t>
            </a:fld>
            <a:endParaRPr lang="en-GB"/>
          </a:p>
        </p:txBody>
      </p:sp>
      <p:sp>
        <p:nvSpPr>
          <p:cNvPr id="5" name="Footer Placeholder 4">
            <a:extLst>
              <a:ext uri="{FF2B5EF4-FFF2-40B4-BE49-F238E27FC236}">
                <a16:creationId xmlns:a16="http://schemas.microsoft.com/office/drawing/2014/main" id="{E721C8AC-A14D-5905-793E-61F10174691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0352D2E-CEEE-318F-5196-16E789F7A19D}"/>
              </a:ext>
            </a:extLst>
          </p:cNvPr>
          <p:cNvSpPr>
            <a:spLocks noGrp="1"/>
          </p:cNvSpPr>
          <p:nvPr>
            <p:ph type="sldNum" sz="quarter" idx="12"/>
          </p:nvPr>
        </p:nvSpPr>
        <p:spPr/>
        <p:txBody>
          <a:bodyPr/>
          <a:lstStyle/>
          <a:p>
            <a:fld id="{2704D53C-EAD8-AC49-B8A6-88F60CB7E254}" type="slidenum">
              <a:rPr lang="en-GB" smtClean="0"/>
              <a:t>‹#›</a:t>
            </a:fld>
            <a:endParaRPr lang="en-GB"/>
          </a:p>
        </p:txBody>
      </p:sp>
    </p:spTree>
    <p:extLst>
      <p:ext uri="{BB962C8B-B14F-4D97-AF65-F5344CB8AC3E}">
        <p14:creationId xmlns:p14="http://schemas.microsoft.com/office/powerpoint/2010/main" val="41103609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60C27-CB5A-A3EE-18BE-AE79EDFEC315}"/>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E89ACFF3-A287-A9F5-74E4-50965ADAB93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CE5B700A-CEAA-09F2-4F08-E54BAE31D998}"/>
              </a:ext>
            </a:extLst>
          </p:cNvPr>
          <p:cNvSpPr>
            <a:spLocks noGrp="1"/>
          </p:cNvSpPr>
          <p:nvPr>
            <p:ph type="dt" sz="half" idx="10"/>
          </p:nvPr>
        </p:nvSpPr>
        <p:spPr/>
        <p:txBody>
          <a:bodyPr/>
          <a:lstStyle/>
          <a:p>
            <a:fld id="{955B7E6F-146D-D44E-8202-CF8FFD88BA48}" type="datetime1">
              <a:rPr lang="en-GB" smtClean="0"/>
              <a:t>10/03/2025</a:t>
            </a:fld>
            <a:endParaRPr lang="en-GB"/>
          </a:p>
        </p:txBody>
      </p:sp>
      <p:sp>
        <p:nvSpPr>
          <p:cNvPr id="5" name="Footer Placeholder 4">
            <a:extLst>
              <a:ext uri="{FF2B5EF4-FFF2-40B4-BE49-F238E27FC236}">
                <a16:creationId xmlns:a16="http://schemas.microsoft.com/office/drawing/2014/main" id="{D8171768-5763-B316-3916-7D41225154A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872736C-F1A9-A49E-4224-7E303686C82D}"/>
              </a:ext>
            </a:extLst>
          </p:cNvPr>
          <p:cNvSpPr>
            <a:spLocks noGrp="1"/>
          </p:cNvSpPr>
          <p:nvPr>
            <p:ph type="sldNum" sz="quarter" idx="12"/>
          </p:nvPr>
        </p:nvSpPr>
        <p:spPr/>
        <p:txBody>
          <a:bodyPr/>
          <a:lstStyle/>
          <a:p>
            <a:fld id="{2704D53C-EAD8-AC49-B8A6-88F60CB7E254}" type="slidenum">
              <a:rPr lang="en-GB" smtClean="0"/>
              <a:t>‹#›</a:t>
            </a:fld>
            <a:endParaRPr lang="en-GB"/>
          </a:p>
        </p:txBody>
      </p:sp>
    </p:spTree>
    <p:extLst>
      <p:ext uri="{BB962C8B-B14F-4D97-AF65-F5344CB8AC3E}">
        <p14:creationId xmlns:p14="http://schemas.microsoft.com/office/powerpoint/2010/main" val="37341597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B3FBD6-71C8-30D8-A94E-9D3E12F3623B}"/>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37A62128-D9D1-B2A2-7D46-3C73F1417295}"/>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A0C9ED80-0EBB-C16E-9C01-EF65AA7827B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2E4F58C4-5551-1C1D-CBB8-1472F32A3350}"/>
              </a:ext>
            </a:extLst>
          </p:cNvPr>
          <p:cNvSpPr>
            <a:spLocks noGrp="1"/>
          </p:cNvSpPr>
          <p:nvPr>
            <p:ph type="dt" sz="half" idx="10"/>
          </p:nvPr>
        </p:nvSpPr>
        <p:spPr/>
        <p:txBody>
          <a:bodyPr/>
          <a:lstStyle/>
          <a:p>
            <a:fld id="{8F19DEB4-72C3-F44E-8443-3CA2E47C69D5}" type="datetime1">
              <a:rPr lang="en-GB" smtClean="0"/>
              <a:t>10/03/2025</a:t>
            </a:fld>
            <a:endParaRPr lang="en-GB"/>
          </a:p>
        </p:txBody>
      </p:sp>
      <p:sp>
        <p:nvSpPr>
          <p:cNvPr id="6" name="Footer Placeholder 5">
            <a:extLst>
              <a:ext uri="{FF2B5EF4-FFF2-40B4-BE49-F238E27FC236}">
                <a16:creationId xmlns:a16="http://schemas.microsoft.com/office/drawing/2014/main" id="{9BE67079-7FC9-5B9D-33E3-BC018B3A3A0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DCF342F-C709-8736-97DD-1CA85F89B79F}"/>
              </a:ext>
            </a:extLst>
          </p:cNvPr>
          <p:cNvSpPr>
            <a:spLocks noGrp="1"/>
          </p:cNvSpPr>
          <p:nvPr>
            <p:ph type="sldNum" sz="quarter" idx="12"/>
          </p:nvPr>
        </p:nvSpPr>
        <p:spPr/>
        <p:txBody>
          <a:bodyPr/>
          <a:lstStyle/>
          <a:p>
            <a:fld id="{2704D53C-EAD8-AC49-B8A6-88F60CB7E254}" type="slidenum">
              <a:rPr lang="en-GB" smtClean="0"/>
              <a:t>‹#›</a:t>
            </a:fld>
            <a:endParaRPr lang="en-GB"/>
          </a:p>
        </p:txBody>
      </p:sp>
    </p:spTree>
    <p:extLst>
      <p:ext uri="{BB962C8B-B14F-4D97-AF65-F5344CB8AC3E}">
        <p14:creationId xmlns:p14="http://schemas.microsoft.com/office/powerpoint/2010/main" val="26032911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ADB396-6127-74AD-06EB-6BD3DA013ED3}"/>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01DAD1EF-E7A4-6263-8E28-ADB899952C0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3A03FE9-DE81-0825-9637-CDB30FDEFFA0}"/>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B40E28FE-4A02-A57F-7FBF-1CC0E37C4AC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913AEFAA-D7B7-4E38-BBE4-C463B6BE3572}"/>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6BABB6DB-4907-34E3-3F13-CE54DA52711B}"/>
              </a:ext>
            </a:extLst>
          </p:cNvPr>
          <p:cNvSpPr>
            <a:spLocks noGrp="1"/>
          </p:cNvSpPr>
          <p:nvPr>
            <p:ph type="dt" sz="half" idx="10"/>
          </p:nvPr>
        </p:nvSpPr>
        <p:spPr/>
        <p:txBody>
          <a:bodyPr/>
          <a:lstStyle/>
          <a:p>
            <a:fld id="{97F83938-E2DC-A64F-BBE9-44DEB653FB00}" type="datetime1">
              <a:rPr lang="en-GB" smtClean="0"/>
              <a:t>10/03/2025</a:t>
            </a:fld>
            <a:endParaRPr lang="en-GB"/>
          </a:p>
        </p:txBody>
      </p:sp>
      <p:sp>
        <p:nvSpPr>
          <p:cNvPr id="8" name="Footer Placeholder 7">
            <a:extLst>
              <a:ext uri="{FF2B5EF4-FFF2-40B4-BE49-F238E27FC236}">
                <a16:creationId xmlns:a16="http://schemas.microsoft.com/office/drawing/2014/main" id="{5C1874D1-8562-A857-1EE6-18133909797B}"/>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52E371D-4D5E-EC89-ADBA-FC03D270F441}"/>
              </a:ext>
            </a:extLst>
          </p:cNvPr>
          <p:cNvSpPr>
            <a:spLocks noGrp="1"/>
          </p:cNvSpPr>
          <p:nvPr>
            <p:ph type="sldNum" sz="quarter" idx="12"/>
          </p:nvPr>
        </p:nvSpPr>
        <p:spPr/>
        <p:txBody>
          <a:bodyPr/>
          <a:lstStyle/>
          <a:p>
            <a:fld id="{2704D53C-EAD8-AC49-B8A6-88F60CB7E254}" type="slidenum">
              <a:rPr lang="en-GB" smtClean="0"/>
              <a:t>‹#›</a:t>
            </a:fld>
            <a:endParaRPr lang="en-GB"/>
          </a:p>
        </p:txBody>
      </p:sp>
    </p:spTree>
    <p:extLst>
      <p:ext uri="{BB962C8B-B14F-4D97-AF65-F5344CB8AC3E}">
        <p14:creationId xmlns:p14="http://schemas.microsoft.com/office/powerpoint/2010/main" val="616142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B4C68-9135-6EFC-2BF2-5DB073D2D576}"/>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F3952BDA-2E00-27B5-AD8D-079492F21DF2}"/>
              </a:ext>
            </a:extLst>
          </p:cNvPr>
          <p:cNvSpPr>
            <a:spLocks noGrp="1"/>
          </p:cNvSpPr>
          <p:nvPr>
            <p:ph type="dt" sz="half" idx="10"/>
          </p:nvPr>
        </p:nvSpPr>
        <p:spPr/>
        <p:txBody>
          <a:bodyPr/>
          <a:lstStyle/>
          <a:p>
            <a:fld id="{586ECD6A-4345-E347-ACD5-A9DAEB795D21}" type="datetime1">
              <a:rPr lang="en-GB" smtClean="0"/>
              <a:t>10/03/2025</a:t>
            </a:fld>
            <a:endParaRPr lang="en-GB"/>
          </a:p>
        </p:txBody>
      </p:sp>
      <p:sp>
        <p:nvSpPr>
          <p:cNvPr id="4" name="Footer Placeholder 3">
            <a:extLst>
              <a:ext uri="{FF2B5EF4-FFF2-40B4-BE49-F238E27FC236}">
                <a16:creationId xmlns:a16="http://schemas.microsoft.com/office/drawing/2014/main" id="{56E0DAAA-67F0-B18B-03A1-A474D959071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5309C21-63E7-A452-EF8B-91FD573ED743}"/>
              </a:ext>
            </a:extLst>
          </p:cNvPr>
          <p:cNvSpPr>
            <a:spLocks noGrp="1"/>
          </p:cNvSpPr>
          <p:nvPr>
            <p:ph type="sldNum" sz="quarter" idx="12"/>
          </p:nvPr>
        </p:nvSpPr>
        <p:spPr/>
        <p:txBody>
          <a:bodyPr/>
          <a:lstStyle/>
          <a:p>
            <a:fld id="{2704D53C-EAD8-AC49-B8A6-88F60CB7E254}" type="slidenum">
              <a:rPr lang="en-GB" smtClean="0"/>
              <a:t>‹#›</a:t>
            </a:fld>
            <a:endParaRPr lang="en-GB"/>
          </a:p>
        </p:txBody>
      </p:sp>
    </p:spTree>
    <p:extLst>
      <p:ext uri="{BB962C8B-B14F-4D97-AF65-F5344CB8AC3E}">
        <p14:creationId xmlns:p14="http://schemas.microsoft.com/office/powerpoint/2010/main" val="15650106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57A11C4-0328-1BFC-C707-32AF62CE42CC}"/>
              </a:ext>
            </a:extLst>
          </p:cNvPr>
          <p:cNvSpPr>
            <a:spLocks noGrp="1"/>
          </p:cNvSpPr>
          <p:nvPr>
            <p:ph type="dt" sz="half" idx="10"/>
          </p:nvPr>
        </p:nvSpPr>
        <p:spPr/>
        <p:txBody>
          <a:bodyPr/>
          <a:lstStyle/>
          <a:p>
            <a:fld id="{2C1D40CE-2DBB-1740-8BE7-9D01B5BB035D}" type="datetime1">
              <a:rPr lang="en-GB" smtClean="0"/>
              <a:t>10/03/2025</a:t>
            </a:fld>
            <a:endParaRPr lang="en-GB"/>
          </a:p>
        </p:txBody>
      </p:sp>
      <p:sp>
        <p:nvSpPr>
          <p:cNvPr id="3" name="Footer Placeholder 2">
            <a:extLst>
              <a:ext uri="{FF2B5EF4-FFF2-40B4-BE49-F238E27FC236}">
                <a16:creationId xmlns:a16="http://schemas.microsoft.com/office/drawing/2014/main" id="{B7FFDBA9-E65C-E47D-2213-502E55693D82}"/>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DE13C9B8-C19C-5986-989D-552CC1C2ABEB}"/>
              </a:ext>
            </a:extLst>
          </p:cNvPr>
          <p:cNvSpPr>
            <a:spLocks noGrp="1"/>
          </p:cNvSpPr>
          <p:nvPr>
            <p:ph type="sldNum" sz="quarter" idx="12"/>
          </p:nvPr>
        </p:nvSpPr>
        <p:spPr/>
        <p:txBody>
          <a:bodyPr/>
          <a:lstStyle/>
          <a:p>
            <a:fld id="{2704D53C-EAD8-AC49-B8A6-88F60CB7E254}" type="slidenum">
              <a:rPr lang="en-GB" smtClean="0"/>
              <a:t>‹#›</a:t>
            </a:fld>
            <a:endParaRPr lang="en-GB"/>
          </a:p>
        </p:txBody>
      </p:sp>
    </p:spTree>
    <p:extLst>
      <p:ext uri="{BB962C8B-B14F-4D97-AF65-F5344CB8AC3E}">
        <p14:creationId xmlns:p14="http://schemas.microsoft.com/office/powerpoint/2010/main" val="27076951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8EA85-7B70-90C3-C3FC-D6075951E06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5C52F634-331A-AB85-193F-08989B61AB4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F25CB09D-EB22-0CBF-6D5C-5EE24C47D92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C58A0AA-6FAC-0981-4613-2DDDE91676D8}"/>
              </a:ext>
            </a:extLst>
          </p:cNvPr>
          <p:cNvSpPr>
            <a:spLocks noGrp="1"/>
          </p:cNvSpPr>
          <p:nvPr>
            <p:ph type="dt" sz="half" idx="10"/>
          </p:nvPr>
        </p:nvSpPr>
        <p:spPr/>
        <p:txBody>
          <a:bodyPr/>
          <a:lstStyle/>
          <a:p>
            <a:fld id="{AC62D23B-54A5-6248-B597-3B7C10081DF7}" type="datetime1">
              <a:rPr lang="en-GB" smtClean="0"/>
              <a:t>10/03/2025</a:t>
            </a:fld>
            <a:endParaRPr lang="en-GB"/>
          </a:p>
        </p:txBody>
      </p:sp>
      <p:sp>
        <p:nvSpPr>
          <p:cNvPr id="6" name="Footer Placeholder 5">
            <a:extLst>
              <a:ext uri="{FF2B5EF4-FFF2-40B4-BE49-F238E27FC236}">
                <a16:creationId xmlns:a16="http://schemas.microsoft.com/office/drawing/2014/main" id="{662A3F56-AB71-36CB-D77F-5DD61ED83BD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7566949-8191-595C-8150-A1D573F8AE8F}"/>
              </a:ext>
            </a:extLst>
          </p:cNvPr>
          <p:cNvSpPr>
            <a:spLocks noGrp="1"/>
          </p:cNvSpPr>
          <p:nvPr>
            <p:ph type="sldNum" sz="quarter" idx="12"/>
          </p:nvPr>
        </p:nvSpPr>
        <p:spPr/>
        <p:txBody>
          <a:bodyPr/>
          <a:lstStyle/>
          <a:p>
            <a:fld id="{2704D53C-EAD8-AC49-B8A6-88F60CB7E254}" type="slidenum">
              <a:rPr lang="en-GB" smtClean="0"/>
              <a:t>‹#›</a:t>
            </a:fld>
            <a:endParaRPr lang="en-GB"/>
          </a:p>
        </p:txBody>
      </p:sp>
    </p:spTree>
    <p:extLst>
      <p:ext uri="{BB962C8B-B14F-4D97-AF65-F5344CB8AC3E}">
        <p14:creationId xmlns:p14="http://schemas.microsoft.com/office/powerpoint/2010/main" val="31289819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D435DD-640B-ADA3-2727-6CACEE9FED9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BAD38A61-6883-05E7-4FB0-AE105DC96BA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1E046CE-A4BB-869A-38D2-272A6705B1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0ECD42B-ED95-9738-7B0F-0FD55015E066}"/>
              </a:ext>
            </a:extLst>
          </p:cNvPr>
          <p:cNvSpPr>
            <a:spLocks noGrp="1"/>
          </p:cNvSpPr>
          <p:nvPr>
            <p:ph type="dt" sz="half" idx="10"/>
          </p:nvPr>
        </p:nvSpPr>
        <p:spPr/>
        <p:txBody>
          <a:bodyPr/>
          <a:lstStyle/>
          <a:p>
            <a:fld id="{6C7F090F-3C81-1F4B-A4B6-3C115D2F35A2}" type="datetime1">
              <a:rPr lang="en-GB" smtClean="0"/>
              <a:t>10/03/2025</a:t>
            </a:fld>
            <a:endParaRPr lang="en-GB"/>
          </a:p>
        </p:txBody>
      </p:sp>
      <p:sp>
        <p:nvSpPr>
          <p:cNvPr id="6" name="Footer Placeholder 5">
            <a:extLst>
              <a:ext uri="{FF2B5EF4-FFF2-40B4-BE49-F238E27FC236}">
                <a16:creationId xmlns:a16="http://schemas.microsoft.com/office/drawing/2014/main" id="{64BF9B4A-5B92-76BE-9146-071B85D4FDD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C0A8C17-7B81-0367-82F2-694128195A60}"/>
              </a:ext>
            </a:extLst>
          </p:cNvPr>
          <p:cNvSpPr>
            <a:spLocks noGrp="1"/>
          </p:cNvSpPr>
          <p:nvPr>
            <p:ph type="sldNum" sz="quarter" idx="12"/>
          </p:nvPr>
        </p:nvSpPr>
        <p:spPr/>
        <p:txBody>
          <a:bodyPr/>
          <a:lstStyle/>
          <a:p>
            <a:fld id="{2704D53C-EAD8-AC49-B8A6-88F60CB7E254}" type="slidenum">
              <a:rPr lang="en-GB" smtClean="0"/>
              <a:t>‹#›</a:t>
            </a:fld>
            <a:endParaRPr lang="en-GB"/>
          </a:p>
        </p:txBody>
      </p:sp>
    </p:spTree>
    <p:extLst>
      <p:ext uri="{BB962C8B-B14F-4D97-AF65-F5344CB8AC3E}">
        <p14:creationId xmlns:p14="http://schemas.microsoft.com/office/powerpoint/2010/main" val="11556562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E1D42D4-ADD9-BD77-E137-02A00D52341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98D951A6-35F6-C13D-EAF3-3C87A174C46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F7DC98A9-D38D-B6EF-A3E9-E890A903C6F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2BB97D18-43BE-684F-AB38-9668BCAA689B}" type="datetime1">
              <a:rPr lang="en-GB" smtClean="0"/>
              <a:t>10/03/2025</a:t>
            </a:fld>
            <a:endParaRPr lang="en-GB"/>
          </a:p>
        </p:txBody>
      </p:sp>
      <p:sp>
        <p:nvSpPr>
          <p:cNvPr id="5" name="Footer Placeholder 4">
            <a:extLst>
              <a:ext uri="{FF2B5EF4-FFF2-40B4-BE49-F238E27FC236}">
                <a16:creationId xmlns:a16="http://schemas.microsoft.com/office/drawing/2014/main" id="{860E4F4D-368B-69A0-FB0C-32780401F12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43159741-787C-FF8E-D8A7-8DA72164482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704D53C-EAD8-AC49-B8A6-88F60CB7E254}" type="slidenum">
              <a:rPr lang="en-GB" smtClean="0"/>
              <a:t>‹#›</a:t>
            </a:fld>
            <a:endParaRPr lang="en-GB"/>
          </a:p>
        </p:txBody>
      </p:sp>
    </p:spTree>
    <p:extLst>
      <p:ext uri="{BB962C8B-B14F-4D97-AF65-F5344CB8AC3E}">
        <p14:creationId xmlns:p14="http://schemas.microsoft.com/office/powerpoint/2010/main" val="27264965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7.gif"/><Relationship Id="rId4" Type="http://schemas.openxmlformats.org/officeDocument/2006/relationships/image" Target="../media/image16.sv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200.png"/><Relationship Id="rId13" Type="http://schemas.openxmlformats.org/officeDocument/2006/relationships/customXml" Target="../ink/ink4.xml"/><Relationship Id="rId18" Type="http://schemas.openxmlformats.org/officeDocument/2006/relationships/image" Target="../media/image250.png"/><Relationship Id="rId3" Type="http://schemas.openxmlformats.org/officeDocument/2006/relationships/image" Target="../media/image24.jpg"/><Relationship Id="rId21" Type="http://schemas.openxmlformats.org/officeDocument/2006/relationships/customXml" Target="../ink/ink8.xml"/><Relationship Id="rId7" Type="http://schemas.openxmlformats.org/officeDocument/2006/relationships/customXml" Target="../ink/ink1.xml"/><Relationship Id="rId12" Type="http://schemas.openxmlformats.org/officeDocument/2006/relationships/image" Target="../media/image220.png"/><Relationship Id="rId17" Type="http://schemas.openxmlformats.org/officeDocument/2006/relationships/customXml" Target="../ink/ink6.xml"/><Relationship Id="rId2" Type="http://schemas.openxmlformats.org/officeDocument/2006/relationships/image" Target="../media/image23.jpg"/><Relationship Id="rId16" Type="http://schemas.openxmlformats.org/officeDocument/2006/relationships/image" Target="../media/image240.png"/><Relationship Id="rId20" Type="http://schemas.openxmlformats.org/officeDocument/2006/relationships/image" Target="../media/image260.png"/><Relationship Id="rId1" Type="http://schemas.openxmlformats.org/officeDocument/2006/relationships/slideLayout" Target="../slideLayouts/slideLayout2.xml"/><Relationship Id="rId6" Type="http://schemas.openxmlformats.org/officeDocument/2006/relationships/image" Target="../media/image27.jpg"/><Relationship Id="rId11" Type="http://schemas.openxmlformats.org/officeDocument/2006/relationships/customXml" Target="../ink/ink3.xml"/><Relationship Id="rId5" Type="http://schemas.openxmlformats.org/officeDocument/2006/relationships/image" Target="../media/image26.png"/><Relationship Id="rId15" Type="http://schemas.openxmlformats.org/officeDocument/2006/relationships/customXml" Target="../ink/ink5.xml"/><Relationship Id="rId10" Type="http://schemas.openxmlformats.org/officeDocument/2006/relationships/image" Target="../media/image210.png"/><Relationship Id="rId19" Type="http://schemas.openxmlformats.org/officeDocument/2006/relationships/customXml" Target="../ink/ink7.xml"/><Relationship Id="rId4" Type="http://schemas.openxmlformats.org/officeDocument/2006/relationships/image" Target="../media/image25.jpg"/><Relationship Id="rId9" Type="http://schemas.openxmlformats.org/officeDocument/2006/relationships/customXml" Target="../ink/ink2.xml"/><Relationship Id="rId14" Type="http://schemas.openxmlformats.org/officeDocument/2006/relationships/image" Target="../media/image230.png"/><Relationship Id="rId22" Type="http://schemas.openxmlformats.org/officeDocument/2006/relationships/image" Target="../media/image27.png"/></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3.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jpg"/><Relationship Id="rId4" Type="http://schemas.openxmlformats.org/officeDocument/2006/relationships/image" Target="../media/image6.jp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2.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C5E6CFF1-2F42-4E10-9A97-F116F46F53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Content Placeholder 7" descr="A person fishing in the ocean&#10;&#10;AI-generated content may be incorrect.">
            <a:extLst>
              <a:ext uri="{FF2B5EF4-FFF2-40B4-BE49-F238E27FC236}">
                <a16:creationId xmlns:a16="http://schemas.microsoft.com/office/drawing/2014/main" id="{57BACCDE-E602-446B-E131-871C5C0AFD24}"/>
              </a:ext>
            </a:extLst>
          </p:cNvPr>
          <p:cNvPicPr>
            <a:picLocks noChangeAspect="1"/>
          </p:cNvPicPr>
          <p:nvPr/>
        </p:nvPicPr>
        <p:blipFill>
          <a:blip r:embed="rId2">
            <a:alphaModFix amt="59000"/>
          </a:blip>
          <a:srcRect t="10905" b="32845"/>
          <a:stretch/>
        </p:blipFill>
        <p:spPr>
          <a:xfrm>
            <a:off x="20" y="1"/>
            <a:ext cx="12191980" cy="6857999"/>
          </a:xfrm>
          <a:prstGeom prst="rect">
            <a:avLst/>
          </a:prstGeom>
        </p:spPr>
      </p:pic>
      <p:sp>
        <p:nvSpPr>
          <p:cNvPr id="2" name="Title 1">
            <a:extLst>
              <a:ext uri="{FF2B5EF4-FFF2-40B4-BE49-F238E27FC236}">
                <a16:creationId xmlns:a16="http://schemas.microsoft.com/office/drawing/2014/main" id="{B1BFFA56-3F10-89C7-0F0B-4DFFF81649E4}"/>
              </a:ext>
            </a:extLst>
          </p:cNvPr>
          <p:cNvSpPr>
            <a:spLocks noGrp="1"/>
          </p:cNvSpPr>
          <p:nvPr>
            <p:ph type="title"/>
          </p:nvPr>
        </p:nvSpPr>
        <p:spPr>
          <a:xfrm>
            <a:off x="838199" y="1065862"/>
            <a:ext cx="6052955" cy="4726276"/>
          </a:xfrm>
        </p:spPr>
        <p:txBody>
          <a:bodyPr>
            <a:normAutofit/>
          </a:bodyPr>
          <a:lstStyle/>
          <a:p>
            <a:pPr algn="r"/>
            <a:r>
              <a:rPr lang="en-GB" sz="6200" dirty="0">
                <a:ln w="22225">
                  <a:solidFill>
                    <a:srgbClr val="FFFFFF"/>
                  </a:solidFill>
                </a:ln>
                <a:noFill/>
              </a:rPr>
              <a:t>KM3NeT –</a:t>
            </a:r>
            <a:br>
              <a:rPr lang="en-GB" sz="6200" dirty="0">
                <a:ln w="22225">
                  <a:solidFill>
                    <a:srgbClr val="FFFFFF"/>
                  </a:solidFill>
                </a:ln>
                <a:noFill/>
              </a:rPr>
            </a:br>
            <a:r>
              <a:rPr lang="en-GB" sz="6200" dirty="0">
                <a:ln w="22225">
                  <a:solidFill>
                    <a:srgbClr val="FFFFFF"/>
                  </a:solidFill>
                </a:ln>
                <a:noFill/>
              </a:rPr>
              <a:t> Fishing for Neutrinos in </a:t>
            </a:r>
            <a:br>
              <a:rPr lang="en-GB" sz="6200" dirty="0">
                <a:ln w="22225">
                  <a:solidFill>
                    <a:srgbClr val="FFFFFF"/>
                  </a:solidFill>
                </a:ln>
                <a:noFill/>
              </a:rPr>
            </a:br>
            <a:r>
              <a:rPr lang="en-GB" sz="6200" dirty="0">
                <a:ln w="22225">
                  <a:solidFill>
                    <a:srgbClr val="FFFFFF"/>
                  </a:solidFill>
                </a:ln>
                <a:noFill/>
              </a:rPr>
              <a:t>the Mediterranean</a:t>
            </a:r>
          </a:p>
        </p:txBody>
      </p:sp>
      <p:cxnSp>
        <p:nvCxnSpPr>
          <p:cNvPr id="29" name="Straight Connector 28">
            <a:extLst>
              <a:ext uri="{FF2B5EF4-FFF2-40B4-BE49-F238E27FC236}">
                <a16:creationId xmlns:a16="http://schemas.microsoft.com/office/drawing/2014/main" id="{96A8629B-8289-498B-939B-1CA0C106182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212899" y="2286000"/>
            <a:ext cx="0" cy="2286000"/>
          </a:xfrm>
          <a:prstGeom prst="line">
            <a:avLst/>
          </a:prstGeom>
          <a:ln w="15875">
            <a:solidFill>
              <a:srgbClr val="FFFFFF"/>
            </a:solidFill>
          </a:ln>
        </p:spPr>
        <p:style>
          <a:lnRef idx="1">
            <a:schemeClr val="accent1"/>
          </a:lnRef>
          <a:fillRef idx="0">
            <a:schemeClr val="accent1"/>
          </a:fillRef>
          <a:effectRef idx="0">
            <a:schemeClr val="accent1"/>
          </a:effectRef>
          <a:fontRef idx="minor">
            <a:schemeClr val="tx1"/>
          </a:fontRef>
        </p:style>
      </p:cxnSp>
      <p:sp>
        <p:nvSpPr>
          <p:cNvPr id="12" name="Content Placeholder 11">
            <a:extLst>
              <a:ext uri="{FF2B5EF4-FFF2-40B4-BE49-F238E27FC236}">
                <a16:creationId xmlns:a16="http://schemas.microsoft.com/office/drawing/2014/main" id="{4B7A8087-4898-8C8B-FF26-DB25AA1419A6}"/>
              </a:ext>
            </a:extLst>
          </p:cNvPr>
          <p:cNvSpPr>
            <a:spLocks noGrp="1"/>
          </p:cNvSpPr>
          <p:nvPr>
            <p:ph idx="1"/>
          </p:nvPr>
        </p:nvSpPr>
        <p:spPr>
          <a:xfrm>
            <a:off x="388071" y="3826991"/>
            <a:ext cx="8074119" cy="4726276"/>
          </a:xfrm>
        </p:spPr>
        <p:txBody>
          <a:bodyPr anchor="ctr">
            <a:normAutofit/>
          </a:bodyPr>
          <a:lstStyle/>
          <a:p>
            <a:pPr marL="0" indent="0">
              <a:buNone/>
            </a:pPr>
            <a:r>
              <a:rPr lang="en-US" sz="2000" dirty="0">
                <a:solidFill>
                  <a:srgbClr val="FFFFFF"/>
                </a:solidFill>
              </a:rPr>
              <a:t>Aliki Sofia Rotelli</a:t>
            </a:r>
          </a:p>
          <a:p>
            <a:pPr marL="0" indent="0">
              <a:buNone/>
            </a:pPr>
            <a:r>
              <a:rPr lang="en-US" sz="2000" dirty="0">
                <a:solidFill>
                  <a:srgbClr val="FFFFFF"/>
                </a:solidFill>
              </a:rPr>
              <a:t>Graduate Symposium,  11</a:t>
            </a:r>
            <a:r>
              <a:rPr lang="en-US" sz="2000" baseline="30000" dirty="0">
                <a:solidFill>
                  <a:srgbClr val="FFFFFF"/>
                </a:solidFill>
              </a:rPr>
              <a:t>th</a:t>
            </a:r>
            <a:r>
              <a:rPr lang="en-US" sz="2000" dirty="0">
                <a:solidFill>
                  <a:srgbClr val="FFFFFF"/>
                </a:solidFill>
              </a:rPr>
              <a:t> March 2025</a:t>
            </a:r>
          </a:p>
        </p:txBody>
      </p:sp>
    </p:spTree>
    <p:extLst>
      <p:ext uri="{BB962C8B-B14F-4D97-AF65-F5344CB8AC3E}">
        <p14:creationId xmlns:p14="http://schemas.microsoft.com/office/powerpoint/2010/main" val="2770360792"/>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13225F-6EC9-B4D2-1C5C-6F76B09D0629}"/>
              </a:ext>
            </a:extLst>
          </p:cNvPr>
          <p:cNvSpPr>
            <a:spLocks noGrp="1"/>
          </p:cNvSpPr>
          <p:nvPr>
            <p:ph type="title"/>
          </p:nvPr>
        </p:nvSpPr>
        <p:spPr/>
        <p:txBody>
          <a:bodyPr/>
          <a:lstStyle/>
          <a:p>
            <a:endParaRPr lang="en-GB"/>
          </a:p>
        </p:txBody>
      </p:sp>
      <p:pic>
        <p:nvPicPr>
          <p:cNvPr id="5" name="Content Placeholder 4" descr="A green fish with sharp teeth and a light&#10;&#10;AI-generated content may be incorrect.">
            <a:extLst>
              <a:ext uri="{FF2B5EF4-FFF2-40B4-BE49-F238E27FC236}">
                <a16:creationId xmlns:a16="http://schemas.microsoft.com/office/drawing/2014/main" id="{463007E9-3221-7970-7607-C438CC1F52D4}"/>
              </a:ext>
            </a:extLst>
          </p:cNvPr>
          <p:cNvPicPr>
            <a:picLocks noGrp="1" noChangeAspect="1"/>
          </p:cNvPicPr>
          <p:nvPr>
            <p:ph idx="1"/>
          </p:nvPr>
        </p:nvPicPr>
        <p:blipFill>
          <a:blip r:embed="rId3"/>
          <a:stretch>
            <a:fillRect/>
          </a:stretch>
        </p:blipFill>
        <p:spPr>
          <a:xfrm>
            <a:off x="0" y="0"/>
            <a:ext cx="12192000" cy="6858000"/>
          </a:xfrm>
        </p:spPr>
      </p:pic>
      <p:sp>
        <p:nvSpPr>
          <p:cNvPr id="6" name="Slide Number Placeholder 5">
            <a:extLst>
              <a:ext uri="{FF2B5EF4-FFF2-40B4-BE49-F238E27FC236}">
                <a16:creationId xmlns:a16="http://schemas.microsoft.com/office/drawing/2014/main" id="{CD0A7787-7D4B-8AFC-C635-6D252EA43707}"/>
              </a:ext>
            </a:extLst>
          </p:cNvPr>
          <p:cNvSpPr txBox="1">
            <a:spLocks/>
          </p:cNvSpPr>
          <p:nvPr/>
        </p:nvSpPr>
        <p:spPr>
          <a:xfrm>
            <a:off x="-2279383" y="632907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704D53C-EAD8-AC49-B8A6-88F60CB7E254}" type="slidenum">
              <a:rPr lang="en-GB" smtClean="0"/>
              <a:pPr/>
              <a:t>10</a:t>
            </a:fld>
            <a:endParaRPr lang="en-GB" dirty="0"/>
          </a:p>
        </p:txBody>
      </p:sp>
    </p:spTree>
    <p:extLst>
      <p:ext uri="{BB962C8B-B14F-4D97-AF65-F5344CB8AC3E}">
        <p14:creationId xmlns:p14="http://schemas.microsoft.com/office/powerpoint/2010/main" val="4413073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C84FAC2-825F-4ED0-6D99-A47C1401997E}"/>
            </a:ext>
          </a:extLst>
        </p:cNvPr>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4" descr="A underwater view of a yellow object&#10;&#10;AI-generated content may be incorrect.">
            <a:extLst>
              <a:ext uri="{FF2B5EF4-FFF2-40B4-BE49-F238E27FC236}">
                <a16:creationId xmlns:a16="http://schemas.microsoft.com/office/drawing/2014/main" id="{02DAB6D6-6078-BEAA-BD4F-3F00268FD6CF}"/>
              </a:ext>
            </a:extLst>
          </p:cNvPr>
          <p:cNvPicPr>
            <a:picLocks noChangeAspect="1"/>
          </p:cNvPicPr>
          <p:nvPr/>
        </p:nvPicPr>
        <p:blipFill>
          <a:blip r:embed="rId3"/>
          <a:srcRect l="16299" r="4742"/>
          <a:stretch/>
        </p:blipFill>
        <p:spPr>
          <a:xfrm>
            <a:off x="0" y="10"/>
            <a:ext cx="9669642" cy="6857990"/>
          </a:xfrm>
          <a:prstGeom prst="rect">
            <a:avLst/>
          </a:prstGeom>
        </p:spPr>
      </p:pic>
      <p:sp>
        <p:nvSpPr>
          <p:cNvPr id="11" name="Rectangle 1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33BF659-37B1-540E-BCBA-AF5522B8922D}"/>
              </a:ext>
            </a:extLst>
          </p:cNvPr>
          <p:cNvSpPr>
            <a:spLocks noGrp="1"/>
          </p:cNvSpPr>
          <p:nvPr>
            <p:ph type="title"/>
          </p:nvPr>
        </p:nvSpPr>
        <p:spPr>
          <a:xfrm>
            <a:off x="8366760" y="0"/>
            <a:ext cx="3822189" cy="1899912"/>
          </a:xfrm>
        </p:spPr>
        <p:txBody>
          <a:bodyPr>
            <a:normAutofit/>
          </a:bodyPr>
          <a:lstStyle/>
          <a:p>
            <a:r>
              <a:rPr lang="en-GB" sz="4000" dirty="0"/>
              <a:t>Why in the Mediterranean?</a:t>
            </a:r>
          </a:p>
        </p:txBody>
      </p:sp>
      <p:sp>
        <p:nvSpPr>
          <p:cNvPr id="3" name="Content Placeholder 2">
            <a:extLst>
              <a:ext uri="{FF2B5EF4-FFF2-40B4-BE49-F238E27FC236}">
                <a16:creationId xmlns:a16="http://schemas.microsoft.com/office/drawing/2014/main" id="{9E8422F5-E7EA-D907-D6C4-1E0FF7F90D7C}"/>
              </a:ext>
            </a:extLst>
          </p:cNvPr>
          <p:cNvSpPr>
            <a:spLocks noGrp="1"/>
          </p:cNvSpPr>
          <p:nvPr>
            <p:ph idx="1"/>
          </p:nvPr>
        </p:nvSpPr>
        <p:spPr>
          <a:xfrm>
            <a:off x="8229200" y="1767481"/>
            <a:ext cx="4097311" cy="6207286"/>
          </a:xfrm>
        </p:spPr>
        <p:txBody>
          <a:bodyPr>
            <a:normAutofit fontScale="25000" lnSpcReduction="20000"/>
          </a:bodyPr>
          <a:lstStyle/>
          <a:p>
            <a:pPr marL="0" indent="0">
              <a:buNone/>
            </a:pPr>
            <a:endParaRPr lang="en-GB" sz="8000" dirty="0">
              <a:latin typeface="Aptos" panose="020B0004020202020204" pitchFamily="34" charset="0"/>
              <a:ea typeface="Aptos" panose="020B0004020202020204" pitchFamily="34" charset="0"/>
              <a:cs typeface="Times New Roman" panose="02020603050405020304" pitchFamily="18" charset="0"/>
            </a:endParaRPr>
          </a:p>
          <a:p>
            <a:r>
              <a:rPr lang="en-GB" sz="8000" dirty="0">
                <a:effectLst/>
                <a:latin typeface="Aptos" panose="020B0004020202020204" pitchFamily="34" charset="0"/>
                <a:ea typeface="Aptos" panose="020B0004020202020204" pitchFamily="34" charset="0"/>
                <a:cs typeface="Times New Roman" panose="02020603050405020304" pitchFamily="18" charset="0"/>
              </a:rPr>
              <a:t>Water =  target material &amp;  Cherenkov radiator</a:t>
            </a:r>
          </a:p>
          <a:p>
            <a:endParaRPr lang="en-GB" sz="8000" dirty="0">
              <a:effectLst/>
              <a:latin typeface="Aptos" panose="020B0004020202020204" pitchFamily="34" charset="0"/>
              <a:ea typeface="Aptos" panose="020B0004020202020204" pitchFamily="34" charset="0"/>
              <a:cs typeface="Times New Roman" panose="02020603050405020304" pitchFamily="18" charset="0"/>
            </a:endParaRPr>
          </a:p>
          <a:p>
            <a:r>
              <a:rPr lang="en-GB" sz="8000" dirty="0">
                <a:latin typeface="Aptos" panose="020B0004020202020204" pitchFamily="34" charset="0"/>
                <a:ea typeface="Aptos" panose="020B0004020202020204" pitchFamily="34" charset="0"/>
                <a:cs typeface="Times New Roman" panose="02020603050405020304" pitchFamily="18" charset="0"/>
              </a:rPr>
              <a:t>Interaction </a:t>
            </a:r>
            <a:r>
              <a:rPr lang="en-GB" sz="8000" dirty="0" err="1">
                <a:latin typeface="Aptos" panose="020B0004020202020204" pitchFamily="34" charset="0"/>
                <a:ea typeface="Aptos" panose="020B0004020202020204" pitchFamily="34" charset="0"/>
                <a:cs typeface="Times New Roman" panose="02020603050405020304" pitchFamily="18" charset="0"/>
              </a:rPr>
              <a:t>ℙ</a:t>
            </a:r>
            <a:r>
              <a:rPr lang="en-GB" sz="8000" dirty="0">
                <a:latin typeface="Aptos" panose="020B0004020202020204" pitchFamily="34" charset="0"/>
                <a:ea typeface="Aptos" panose="020B0004020202020204" pitchFamily="34" charset="0"/>
                <a:cs typeface="Times New Roman" panose="02020603050405020304" pitchFamily="18" charset="0"/>
              </a:rPr>
              <a:t> is higher in water compared to air</a:t>
            </a:r>
            <a:endParaRPr lang="en-GB" sz="8000" dirty="0">
              <a:effectLst/>
              <a:latin typeface="Aptos" panose="020B0004020202020204" pitchFamily="34" charset="0"/>
              <a:ea typeface="Aptos" panose="020B0004020202020204" pitchFamily="34" charset="0"/>
              <a:cs typeface="Times New Roman" panose="02020603050405020304" pitchFamily="18" charset="0"/>
            </a:endParaRPr>
          </a:p>
          <a:p>
            <a:endParaRPr lang="en-GB" sz="8000" dirty="0">
              <a:latin typeface="Aptos" panose="020B0004020202020204" pitchFamily="34" charset="0"/>
              <a:ea typeface="Aptos" panose="020B0004020202020204" pitchFamily="34" charset="0"/>
              <a:cs typeface="Times New Roman" panose="02020603050405020304" pitchFamily="18" charset="0"/>
            </a:endParaRPr>
          </a:p>
          <a:p>
            <a:r>
              <a:rPr lang="en-GB" sz="8000" dirty="0">
                <a:effectLst/>
                <a:latin typeface="Aptos" panose="020B0004020202020204" pitchFamily="34" charset="0"/>
                <a:ea typeface="Aptos" panose="020B0004020202020204" pitchFamily="34" charset="0"/>
                <a:cs typeface="Times New Roman" panose="02020603050405020304" pitchFamily="18" charset="0"/>
              </a:rPr>
              <a:t>Mediterranean:</a:t>
            </a:r>
          </a:p>
          <a:p>
            <a:pPr lvl="1"/>
            <a:r>
              <a:rPr lang="en-GB" sz="8000" u="sng" dirty="0">
                <a:latin typeface="Aptos" panose="020B0004020202020204" pitchFamily="34" charset="0"/>
                <a:cs typeface="Times New Roman" panose="02020603050405020304" pitchFamily="18" charset="0"/>
                <a:sym typeface="Wingdings" pitchFamily="2" charset="2"/>
              </a:rPr>
              <a:t>Large</a:t>
            </a:r>
            <a:r>
              <a:rPr lang="en-GB" sz="8000" dirty="0">
                <a:latin typeface="Aptos" panose="020B0004020202020204" pitchFamily="34" charset="0"/>
                <a:cs typeface="Times New Roman" panose="02020603050405020304" pitchFamily="18" charset="0"/>
                <a:sym typeface="Wingdings" pitchFamily="2" charset="2"/>
              </a:rPr>
              <a:t> volume of water target </a:t>
            </a:r>
          </a:p>
          <a:p>
            <a:pPr lvl="1"/>
            <a:r>
              <a:rPr lang="en-GB" sz="8000" dirty="0">
                <a:latin typeface="Aptos" panose="020B0004020202020204" pitchFamily="34" charset="0"/>
                <a:cs typeface="Times New Roman" panose="02020603050405020304" pitchFamily="18" charset="0"/>
                <a:sym typeface="Wingdings" pitchFamily="2" charset="2"/>
              </a:rPr>
              <a:t>Deep waters </a:t>
            </a:r>
          </a:p>
          <a:p>
            <a:pPr lvl="1"/>
            <a:r>
              <a:rPr lang="en-GB" sz="8000" dirty="0">
                <a:effectLst/>
                <a:latin typeface="Aptos" panose="020B0004020202020204" pitchFamily="34" charset="0"/>
                <a:ea typeface="Aptos" panose="020B0004020202020204" pitchFamily="34" charset="0"/>
                <a:cs typeface="Times New Roman" panose="02020603050405020304" pitchFamily="18" charset="0"/>
              </a:rPr>
              <a:t>Transparent</a:t>
            </a:r>
          </a:p>
          <a:p>
            <a:pPr lvl="1"/>
            <a:endParaRPr lang="en-GB" sz="8000" dirty="0">
              <a:effectLst/>
              <a:latin typeface="Aptos" panose="020B0004020202020204" pitchFamily="34" charset="0"/>
              <a:ea typeface="Aptos" panose="020B0004020202020204" pitchFamily="34" charset="0"/>
              <a:cs typeface="Times New Roman" panose="02020603050405020304" pitchFamily="18" charset="0"/>
            </a:endParaRPr>
          </a:p>
          <a:p>
            <a:r>
              <a:rPr lang="en-GB" sz="8000" dirty="0">
                <a:latin typeface="Aptos" panose="020B0004020202020204" pitchFamily="34" charset="0"/>
                <a:cs typeface="Times New Roman" panose="02020603050405020304" pitchFamily="18" charset="0"/>
                <a:sym typeface="Wingdings" pitchFamily="2" charset="2"/>
              </a:rPr>
              <a:t>Major challenges:</a:t>
            </a:r>
          </a:p>
          <a:p>
            <a:pPr lvl="1"/>
            <a:r>
              <a:rPr lang="en-GB" sz="8000" dirty="0">
                <a:latin typeface="Aptos" panose="020B0004020202020204" pitchFamily="34" charset="0"/>
                <a:cs typeface="Times New Roman" panose="02020603050405020304" pitchFamily="18" charset="0"/>
                <a:sym typeface="Wingdings" pitchFamily="2" charset="2"/>
              </a:rPr>
              <a:t>High pressure </a:t>
            </a:r>
          </a:p>
          <a:p>
            <a:pPr lvl="1"/>
            <a:r>
              <a:rPr lang="en-GB" sz="8000" baseline="30000" dirty="0">
                <a:latin typeface="Aptos" panose="020B0004020202020204" pitchFamily="34" charset="0"/>
                <a:cs typeface="Times New Roman" panose="02020603050405020304" pitchFamily="18" charset="0"/>
                <a:sym typeface="Wingdings" pitchFamily="2" charset="2"/>
              </a:rPr>
              <a:t>40</a:t>
            </a:r>
            <a:r>
              <a:rPr lang="en-GB" sz="8000" dirty="0">
                <a:latin typeface="Aptos" panose="020B0004020202020204" pitchFamily="34" charset="0"/>
                <a:cs typeface="Times New Roman" panose="02020603050405020304" pitchFamily="18" charset="0"/>
                <a:sym typeface="Wingdings" pitchFamily="2" charset="2"/>
              </a:rPr>
              <a:t>K decays &amp; bioluminescent organisms </a:t>
            </a:r>
          </a:p>
          <a:p>
            <a:endParaRPr lang="en-GB" sz="8400" dirty="0">
              <a:effectLst/>
              <a:latin typeface="Aptos" panose="020B0004020202020204" pitchFamily="34" charset="0"/>
              <a:ea typeface="Aptos" panose="020B0004020202020204" pitchFamily="34" charset="0"/>
              <a:cs typeface="Times New Roman" panose="02020603050405020304" pitchFamily="18" charset="0"/>
            </a:endParaRPr>
          </a:p>
          <a:p>
            <a:pPr lvl="1"/>
            <a:endParaRPr lang="en-GB" sz="8000" dirty="0">
              <a:latin typeface="Aptos" panose="020B0004020202020204" pitchFamily="34" charset="0"/>
              <a:cs typeface="Times New Roman" panose="02020603050405020304" pitchFamily="18" charset="0"/>
              <a:sym typeface="Wingdings" pitchFamily="2" charset="2"/>
            </a:endParaRPr>
          </a:p>
        </p:txBody>
      </p:sp>
      <p:sp>
        <p:nvSpPr>
          <p:cNvPr id="5" name="TextBox 4">
            <a:extLst>
              <a:ext uri="{FF2B5EF4-FFF2-40B4-BE49-F238E27FC236}">
                <a16:creationId xmlns:a16="http://schemas.microsoft.com/office/drawing/2014/main" id="{0BAFFE8F-F7D3-8CBC-79D8-EB14DF730DF3}"/>
              </a:ext>
            </a:extLst>
          </p:cNvPr>
          <p:cNvSpPr txBox="1"/>
          <p:nvPr/>
        </p:nvSpPr>
        <p:spPr>
          <a:xfrm>
            <a:off x="4689565" y="6580991"/>
            <a:ext cx="2397516" cy="276999"/>
          </a:xfrm>
          <a:prstGeom prst="rect">
            <a:avLst/>
          </a:prstGeom>
          <a:noFill/>
        </p:spPr>
        <p:txBody>
          <a:bodyPr wrap="none" rtlCol="0">
            <a:spAutoFit/>
          </a:bodyPr>
          <a:lstStyle/>
          <a:p>
            <a:r>
              <a:rPr lang="en-GB" sz="1200" dirty="0"/>
              <a:t>Copyright: Edward </a:t>
            </a:r>
            <a:r>
              <a:rPr lang="en-GB" sz="1200" dirty="0" err="1"/>
              <a:t>Berbee</a:t>
            </a:r>
            <a:r>
              <a:rPr lang="en-GB" sz="1200" dirty="0"/>
              <a:t>/</a:t>
            </a:r>
            <a:r>
              <a:rPr lang="en-GB" sz="1200" dirty="0" err="1"/>
              <a:t>Nikhef</a:t>
            </a:r>
            <a:endParaRPr lang="en-GB" sz="1200" dirty="0"/>
          </a:p>
        </p:txBody>
      </p:sp>
      <p:sp>
        <p:nvSpPr>
          <p:cNvPr id="8" name="Slide Number Placeholder 5">
            <a:extLst>
              <a:ext uri="{FF2B5EF4-FFF2-40B4-BE49-F238E27FC236}">
                <a16:creationId xmlns:a16="http://schemas.microsoft.com/office/drawing/2014/main" id="{D30F0CF0-AC42-5A39-4F75-A1083AE75F38}"/>
              </a:ext>
            </a:extLst>
          </p:cNvPr>
          <p:cNvSpPr txBox="1">
            <a:spLocks/>
          </p:cNvSpPr>
          <p:nvPr/>
        </p:nvSpPr>
        <p:spPr>
          <a:xfrm>
            <a:off x="-2279383" y="632907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704D53C-EAD8-AC49-B8A6-88F60CB7E254}" type="slidenum">
              <a:rPr lang="en-GB" smtClean="0">
                <a:solidFill>
                  <a:schemeClr val="bg1"/>
                </a:solidFill>
              </a:rPr>
              <a:pPr/>
              <a:t>11</a:t>
            </a:fld>
            <a:endParaRPr lang="en-GB" dirty="0">
              <a:solidFill>
                <a:schemeClr val="bg1"/>
              </a:solidFill>
            </a:endParaRPr>
          </a:p>
        </p:txBody>
      </p:sp>
    </p:spTree>
    <p:extLst>
      <p:ext uri="{BB962C8B-B14F-4D97-AF65-F5344CB8AC3E}">
        <p14:creationId xmlns:p14="http://schemas.microsoft.com/office/powerpoint/2010/main" val="17172534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D3B8B40D-2715-0F49-2859-0BC1A71F8E32}"/>
            </a:ext>
          </a:extLst>
        </p:cNvPr>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84DF55BE-B4AB-4BA1-BDE1-E9F7FB3F11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a:extLst>
              <a:ext uri="{FF2B5EF4-FFF2-40B4-BE49-F238E27FC236}">
                <a16:creationId xmlns:a16="http://schemas.microsoft.com/office/drawing/2014/main" id="{5260922C-887E-A7B8-060B-12B579E00CAD}"/>
              </a:ext>
            </a:extLst>
          </p:cNvPr>
          <p:cNvPicPr>
            <a:picLocks noChangeAspect="1"/>
          </p:cNvPicPr>
          <p:nvPr/>
        </p:nvPicPr>
        <p:blipFill>
          <a:blip r:embed="rId3">
            <a:alphaModFix/>
            <a:extLst>
              <a:ext uri="{96DAC541-7B7A-43D3-8B79-37D633B846F1}">
                <asvg:svgBlip xmlns:asvg="http://schemas.microsoft.com/office/drawing/2016/SVG/main" r:embed="rId4"/>
              </a:ext>
            </a:extLst>
          </a:blip>
          <a:stretch>
            <a:fillRect/>
          </a:stretch>
        </p:blipFill>
        <p:spPr>
          <a:xfrm>
            <a:off x="810601" y="4495285"/>
            <a:ext cx="3446545" cy="1896419"/>
          </a:xfrm>
          <a:prstGeom prst="rect">
            <a:avLst/>
          </a:prstGeom>
        </p:spPr>
      </p:pic>
      <p:pic>
        <p:nvPicPr>
          <p:cNvPr id="5" name="Picture 4" descr="A red green and black flag&#10;&#10;AI-generated content may be incorrect.">
            <a:extLst>
              <a:ext uri="{FF2B5EF4-FFF2-40B4-BE49-F238E27FC236}">
                <a16:creationId xmlns:a16="http://schemas.microsoft.com/office/drawing/2014/main" id="{55DB0BB2-26A0-A88E-0235-DA080E6A206A}"/>
              </a:ext>
            </a:extLst>
          </p:cNvPr>
          <p:cNvPicPr>
            <a:picLocks noChangeAspect="1"/>
          </p:cNvPicPr>
          <p:nvPr/>
        </p:nvPicPr>
        <p:blipFill>
          <a:blip r:embed="rId5">
            <a:alphaModFix/>
          </a:blip>
          <a:stretch>
            <a:fillRect/>
          </a:stretch>
        </p:blipFill>
        <p:spPr>
          <a:xfrm>
            <a:off x="7882759" y="1117428"/>
            <a:ext cx="3443496" cy="1896420"/>
          </a:xfrm>
          <a:prstGeom prst="rect">
            <a:avLst/>
          </a:prstGeom>
        </p:spPr>
      </p:pic>
      <p:sp>
        <p:nvSpPr>
          <p:cNvPr id="8" name="Content Placeholder 2">
            <a:extLst>
              <a:ext uri="{FF2B5EF4-FFF2-40B4-BE49-F238E27FC236}">
                <a16:creationId xmlns:a16="http://schemas.microsoft.com/office/drawing/2014/main" id="{45C0EC6D-1692-EF0F-A02A-80AB00CFDAE6}"/>
              </a:ext>
            </a:extLst>
          </p:cNvPr>
          <p:cNvSpPr txBox="1">
            <a:spLocks/>
          </p:cNvSpPr>
          <p:nvPr/>
        </p:nvSpPr>
        <p:spPr>
          <a:xfrm>
            <a:off x="365668" y="0"/>
            <a:ext cx="7517091" cy="369055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2000" dirty="0">
              <a:ea typeface="Aptos" panose="020B0004020202020204" pitchFamily="34" charset="0"/>
              <a:cs typeface="Times New Roman" panose="02020603050405020304" pitchFamily="18" charset="0"/>
            </a:endParaRPr>
          </a:p>
          <a:p>
            <a:pPr marL="0" indent="0">
              <a:buNone/>
            </a:pPr>
            <a:r>
              <a:rPr lang="en-GB" sz="2400" b="1" dirty="0" err="1">
                <a:ea typeface="Aptos" panose="020B0004020202020204" pitchFamily="34" charset="0"/>
                <a:cs typeface="Times New Roman" panose="02020603050405020304" pitchFamily="18" charset="0"/>
              </a:rPr>
              <a:t>Astroparticle</a:t>
            </a:r>
            <a:r>
              <a:rPr lang="en-GB" sz="2400" b="1" dirty="0">
                <a:ea typeface="Aptos" panose="020B0004020202020204" pitchFamily="34" charset="0"/>
                <a:cs typeface="Times New Roman" panose="02020603050405020304" pitchFamily="18" charset="0"/>
              </a:rPr>
              <a:t> </a:t>
            </a:r>
            <a:r>
              <a:rPr lang="en-GB" sz="2400" dirty="0">
                <a:ea typeface="Aptos" panose="020B0004020202020204" pitchFamily="34" charset="0"/>
                <a:cs typeface="Times New Roman" panose="02020603050405020304" pitchFamily="18" charset="0"/>
              </a:rPr>
              <a:t>Research with </a:t>
            </a:r>
            <a:r>
              <a:rPr lang="en-GB" sz="2400" dirty="0" err="1">
                <a:ea typeface="Aptos" panose="020B0004020202020204" pitchFamily="34" charset="0"/>
                <a:cs typeface="Times New Roman" panose="02020603050405020304" pitchFamily="18" charset="0"/>
              </a:rPr>
              <a:t>Cosmics</a:t>
            </a:r>
            <a:r>
              <a:rPr lang="en-GB" sz="2400" dirty="0">
                <a:ea typeface="Aptos" panose="020B0004020202020204" pitchFamily="34" charset="0"/>
                <a:cs typeface="Times New Roman" panose="02020603050405020304" pitchFamily="18" charset="0"/>
              </a:rPr>
              <a:t> in the Abyss</a:t>
            </a:r>
            <a:r>
              <a:rPr lang="en-GB" sz="2400" dirty="0"/>
              <a:t> </a:t>
            </a:r>
          </a:p>
          <a:p>
            <a:endParaRPr lang="en-GB" sz="2000" dirty="0">
              <a:cs typeface="Times New Roman" panose="02020603050405020304" pitchFamily="18" charset="0"/>
              <a:sym typeface="Wingdings" pitchFamily="2" charset="2"/>
            </a:endParaRPr>
          </a:p>
          <a:p>
            <a:r>
              <a:rPr lang="en-GB" sz="2000" b="1" dirty="0">
                <a:cs typeface="Times New Roman" panose="02020603050405020304" pitchFamily="18" charset="0"/>
                <a:sym typeface="Wingdings" pitchFamily="2" charset="2"/>
              </a:rPr>
              <a:t>Goal</a:t>
            </a:r>
            <a:r>
              <a:rPr lang="en-GB" sz="2000" dirty="0">
                <a:cs typeface="Times New Roman" panose="02020603050405020304" pitchFamily="18" charset="0"/>
                <a:sym typeface="Wingdings" pitchFamily="2" charset="2"/>
              </a:rPr>
              <a:t>:  Astrophysical neutrino detection  TeV-</a:t>
            </a:r>
            <a:r>
              <a:rPr lang="en-GB" sz="2000" dirty="0" err="1">
                <a:cs typeface="Times New Roman" panose="02020603050405020304" pitchFamily="18" charset="0"/>
                <a:sym typeface="Wingdings" pitchFamily="2" charset="2"/>
              </a:rPr>
              <a:t>PeV</a:t>
            </a:r>
            <a:r>
              <a:rPr lang="en-GB" sz="2000" dirty="0">
                <a:cs typeface="Times New Roman" panose="02020603050405020304" pitchFamily="18" charset="0"/>
                <a:sym typeface="Wingdings" pitchFamily="2" charset="2"/>
              </a:rPr>
              <a:t> cosmic neutrinos</a:t>
            </a:r>
          </a:p>
          <a:p>
            <a:r>
              <a:rPr lang="en-GB" sz="2000" b="1" dirty="0">
                <a:cs typeface="Times New Roman" panose="02020603050405020304" pitchFamily="18" charset="0"/>
                <a:sym typeface="Wingdings" pitchFamily="2" charset="2"/>
              </a:rPr>
              <a:t>Layout</a:t>
            </a:r>
            <a:r>
              <a:rPr lang="en-GB" sz="2000" dirty="0">
                <a:cs typeface="Times New Roman" panose="02020603050405020304" pitchFamily="18" charset="0"/>
                <a:sym typeface="Wingdings" pitchFamily="2" charset="2"/>
              </a:rPr>
              <a:t>: 1km</a:t>
            </a:r>
            <a:r>
              <a:rPr lang="en-GB" sz="2000" baseline="30000" dirty="0">
                <a:cs typeface="Times New Roman" panose="02020603050405020304" pitchFamily="18" charset="0"/>
                <a:sym typeface="Wingdings" pitchFamily="2" charset="2"/>
              </a:rPr>
              <a:t>3</a:t>
            </a:r>
            <a:r>
              <a:rPr lang="en-GB" sz="2000" dirty="0">
                <a:cs typeface="Times New Roman" panose="02020603050405020304" pitchFamily="18" charset="0"/>
                <a:sym typeface="Wingdings" pitchFamily="2" charset="2"/>
              </a:rPr>
              <a:t> sparsely instrumented (1 gigatonne)</a:t>
            </a:r>
          </a:p>
          <a:p>
            <a:r>
              <a:rPr lang="en-GB" sz="2000" dirty="0">
                <a:cs typeface="Times New Roman" panose="02020603050405020304" pitchFamily="18" charset="0"/>
                <a:sym typeface="Wingdings" pitchFamily="2" charset="2"/>
              </a:rPr>
              <a:t> </a:t>
            </a:r>
            <a:r>
              <a:rPr lang="en-GB" sz="2000" b="1" dirty="0">
                <a:cs typeface="Times New Roman" panose="02020603050405020304" pitchFamily="18" charset="0"/>
                <a:sym typeface="Wingdings" pitchFamily="2" charset="2"/>
              </a:rPr>
              <a:t>Location</a:t>
            </a:r>
            <a:r>
              <a:rPr lang="en-GB" sz="2000" dirty="0">
                <a:cs typeface="Times New Roman" panose="02020603050405020304" pitchFamily="18" charset="0"/>
                <a:sym typeface="Wingdings" pitchFamily="2" charset="2"/>
              </a:rPr>
              <a:t>: 90km south of Sicily, 3500m depth</a:t>
            </a:r>
          </a:p>
          <a:p>
            <a:endParaRPr lang="en-GB" sz="1300" dirty="0">
              <a:latin typeface="Aptos" panose="020B0004020202020204" pitchFamily="34" charset="0"/>
              <a:cs typeface="Times New Roman" panose="02020603050405020304" pitchFamily="18" charset="0"/>
              <a:sym typeface="Wingdings" pitchFamily="2" charset="2"/>
            </a:endParaRPr>
          </a:p>
        </p:txBody>
      </p:sp>
      <p:sp>
        <p:nvSpPr>
          <p:cNvPr id="3" name="Content Placeholder 2">
            <a:extLst>
              <a:ext uri="{FF2B5EF4-FFF2-40B4-BE49-F238E27FC236}">
                <a16:creationId xmlns:a16="http://schemas.microsoft.com/office/drawing/2014/main" id="{C1511CFE-E437-C504-ACC5-E81537D66957}"/>
              </a:ext>
            </a:extLst>
          </p:cNvPr>
          <p:cNvSpPr>
            <a:spLocks noGrp="1"/>
          </p:cNvSpPr>
          <p:nvPr>
            <p:ph idx="1"/>
          </p:nvPr>
        </p:nvSpPr>
        <p:spPr>
          <a:xfrm>
            <a:off x="5067747" y="4131275"/>
            <a:ext cx="7124253" cy="3690551"/>
          </a:xfrm>
        </p:spPr>
        <p:txBody>
          <a:bodyPr>
            <a:normAutofit/>
          </a:bodyPr>
          <a:lstStyle/>
          <a:p>
            <a:pPr marL="0" indent="0">
              <a:buNone/>
            </a:pPr>
            <a:r>
              <a:rPr lang="en-GB" sz="2400" b="1" dirty="0">
                <a:effectLst/>
                <a:latin typeface="Aptos" panose="020B0004020202020204" pitchFamily="34" charset="0"/>
                <a:ea typeface="Aptos" panose="020B0004020202020204" pitchFamily="34" charset="0"/>
                <a:cs typeface="Times New Roman" panose="02020603050405020304" pitchFamily="18" charset="0"/>
              </a:rPr>
              <a:t>Oscillation</a:t>
            </a:r>
            <a:r>
              <a:rPr lang="en-GB" sz="2400" b="1" dirty="0">
                <a:latin typeface="Aptos" panose="020B0004020202020204" pitchFamily="34" charset="0"/>
                <a:cs typeface="Times New Roman" panose="02020603050405020304" pitchFamily="18" charset="0"/>
                <a:sym typeface="Wingdings" pitchFamily="2" charset="2"/>
              </a:rPr>
              <a:t> </a:t>
            </a:r>
            <a:r>
              <a:rPr lang="en-GB" sz="2400" dirty="0">
                <a:effectLst/>
                <a:latin typeface="Aptos" panose="020B0004020202020204" pitchFamily="34" charset="0"/>
                <a:ea typeface="Aptos" panose="020B0004020202020204" pitchFamily="34" charset="0"/>
                <a:cs typeface="Times New Roman" panose="02020603050405020304" pitchFamily="18" charset="0"/>
              </a:rPr>
              <a:t>Research with </a:t>
            </a:r>
            <a:r>
              <a:rPr lang="en-GB" sz="2400" dirty="0" err="1">
                <a:effectLst/>
                <a:latin typeface="Aptos" panose="020B0004020202020204" pitchFamily="34" charset="0"/>
                <a:ea typeface="Aptos" panose="020B0004020202020204" pitchFamily="34" charset="0"/>
                <a:cs typeface="Times New Roman" panose="02020603050405020304" pitchFamily="18" charset="0"/>
              </a:rPr>
              <a:t>Cosmics</a:t>
            </a:r>
            <a:r>
              <a:rPr lang="en-GB" sz="2400" dirty="0">
                <a:effectLst/>
                <a:latin typeface="Aptos" panose="020B0004020202020204" pitchFamily="34" charset="0"/>
                <a:ea typeface="Aptos" panose="020B0004020202020204" pitchFamily="34" charset="0"/>
                <a:cs typeface="Times New Roman" panose="02020603050405020304" pitchFamily="18" charset="0"/>
              </a:rPr>
              <a:t> in the Abyss</a:t>
            </a:r>
            <a:endParaRPr lang="en-GB" sz="2000" dirty="0">
              <a:effectLst/>
              <a:latin typeface="Aptos" panose="020B0004020202020204" pitchFamily="34" charset="0"/>
              <a:ea typeface="Aptos" panose="020B0004020202020204" pitchFamily="34" charset="0"/>
              <a:cs typeface="Times New Roman" panose="02020603050405020304" pitchFamily="18" charset="0"/>
            </a:endParaRPr>
          </a:p>
          <a:p>
            <a:pPr marL="0" indent="0">
              <a:buNone/>
            </a:pPr>
            <a:endParaRPr lang="en-GB" sz="2000" dirty="0">
              <a:effectLst/>
              <a:latin typeface="Aptos" panose="020B0004020202020204" pitchFamily="34" charset="0"/>
              <a:ea typeface="Aptos" panose="020B0004020202020204" pitchFamily="34" charset="0"/>
              <a:cs typeface="Times New Roman" panose="02020603050405020304" pitchFamily="18" charset="0"/>
            </a:endParaRPr>
          </a:p>
          <a:p>
            <a:r>
              <a:rPr lang="en-GB" sz="2000" b="1" dirty="0">
                <a:latin typeface="Aptos" panose="020B0004020202020204" pitchFamily="34" charset="0"/>
                <a:cs typeface="Times New Roman" panose="02020603050405020304" pitchFamily="18" charset="0"/>
              </a:rPr>
              <a:t>Goal: </a:t>
            </a:r>
            <a:r>
              <a:rPr lang="en-GB" sz="2000" dirty="0">
                <a:latin typeface="Aptos" panose="020B0004020202020204" pitchFamily="34" charset="0"/>
                <a:cs typeface="Times New Roman" panose="02020603050405020304" pitchFamily="18" charset="0"/>
                <a:sym typeface="Wingdings" pitchFamily="2" charset="2"/>
              </a:rPr>
              <a:t>Detect the o</a:t>
            </a:r>
            <a:r>
              <a:rPr lang="en-GB" sz="2000" dirty="0">
                <a:effectLst/>
                <a:latin typeface="Aptos" panose="020B0004020202020204" pitchFamily="34" charset="0"/>
                <a:ea typeface="Aptos" panose="020B0004020202020204" pitchFamily="34" charset="0"/>
                <a:cs typeface="Times New Roman" panose="02020603050405020304" pitchFamily="18" charset="0"/>
              </a:rPr>
              <a:t>scillation of muon neutrinos into tau neutrinos, measure mass hierarchy </a:t>
            </a:r>
            <a:r>
              <a:rPr lang="en-GB" sz="2000" dirty="0">
                <a:effectLst/>
                <a:latin typeface="Aptos" panose="020B0004020202020204" pitchFamily="34" charset="0"/>
                <a:ea typeface="Aptos" panose="020B0004020202020204" pitchFamily="34" charset="0"/>
                <a:cs typeface="Times New Roman" panose="02020603050405020304" pitchFamily="18" charset="0"/>
                <a:sym typeface="Wingdings" pitchFamily="2" charset="2"/>
              </a:rPr>
              <a:t> </a:t>
            </a:r>
            <a:r>
              <a:rPr lang="en-GB" sz="2000" dirty="0">
                <a:latin typeface="Aptos" panose="020B0004020202020204" pitchFamily="34" charset="0"/>
                <a:cs typeface="Times New Roman" panose="02020603050405020304" pitchFamily="18" charset="0"/>
              </a:rPr>
              <a:t>GeV scale atmospheric neutrinos</a:t>
            </a:r>
            <a:r>
              <a:rPr lang="en-GB" sz="2000" dirty="0">
                <a:effectLst/>
                <a:latin typeface="Aptos" panose="020B0004020202020204" pitchFamily="34" charset="0"/>
                <a:ea typeface="Aptos" panose="020B0004020202020204" pitchFamily="34" charset="0"/>
                <a:cs typeface="Times New Roman" panose="02020603050405020304" pitchFamily="18" charset="0"/>
              </a:rPr>
              <a:t> </a:t>
            </a:r>
            <a:endParaRPr lang="en-GB" sz="2000" dirty="0">
              <a:effectLst/>
              <a:latin typeface="Aptos" panose="020B0004020202020204" pitchFamily="34" charset="0"/>
              <a:ea typeface="Aptos" panose="020B0004020202020204" pitchFamily="34" charset="0"/>
              <a:cs typeface="Times New Roman" panose="02020603050405020304" pitchFamily="18" charset="0"/>
              <a:sym typeface="Wingdings" pitchFamily="2" charset="2"/>
            </a:endParaRPr>
          </a:p>
          <a:p>
            <a:r>
              <a:rPr lang="en-GB" sz="2000" b="1" dirty="0">
                <a:latin typeface="Aptos" panose="020B0004020202020204" pitchFamily="34" charset="0"/>
                <a:ea typeface="Aptos" panose="020B0004020202020204" pitchFamily="34" charset="0"/>
                <a:cs typeface="Times New Roman" panose="02020603050405020304" pitchFamily="18" charset="0"/>
                <a:sym typeface="Wingdings" pitchFamily="2" charset="2"/>
              </a:rPr>
              <a:t>Layout:</a:t>
            </a:r>
            <a:r>
              <a:rPr lang="en-GB" sz="2000" b="1" dirty="0">
                <a:effectLst/>
                <a:latin typeface="Aptos" panose="020B0004020202020204" pitchFamily="34" charset="0"/>
                <a:ea typeface="Aptos" panose="020B0004020202020204" pitchFamily="34" charset="0"/>
                <a:cs typeface="Times New Roman" panose="02020603050405020304" pitchFamily="18" charset="0"/>
                <a:sym typeface="Wingdings" pitchFamily="2" charset="2"/>
              </a:rPr>
              <a:t> </a:t>
            </a:r>
            <a:r>
              <a:rPr lang="en-GB" sz="2000" dirty="0">
                <a:effectLst/>
                <a:latin typeface="Aptos" panose="020B0004020202020204" pitchFamily="34" charset="0"/>
                <a:ea typeface="Aptos" panose="020B0004020202020204" pitchFamily="34" charset="0"/>
                <a:cs typeface="Times New Roman" panose="02020603050405020304" pitchFamily="18" charset="0"/>
                <a:sym typeface="Wingdings" pitchFamily="2" charset="2"/>
              </a:rPr>
              <a:t>7Mton densely instrumented</a:t>
            </a:r>
            <a:endParaRPr lang="en-GB" sz="2000" dirty="0">
              <a:latin typeface="Aptos" panose="020B0004020202020204" pitchFamily="34" charset="0"/>
              <a:cs typeface="Times New Roman" panose="02020603050405020304" pitchFamily="18" charset="0"/>
            </a:endParaRPr>
          </a:p>
          <a:p>
            <a:r>
              <a:rPr lang="en-GB" sz="2000" b="1" dirty="0">
                <a:latin typeface="Aptos" panose="020B0004020202020204" pitchFamily="34" charset="0"/>
                <a:cs typeface="Times New Roman" panose="02020603050405020304" pitchFamily="18" charset="0"/>
              </a:rPr>
              <a:t>Location</a:t>
            </a:r>
            <a:r>
              <a:rPr lang="en-GB" sz="2000" dirty="0">
                <a:latin typeface="Aptos" panose="020B0004020202020204" pitchFamily="34" charset="0"/>
                <a:cs typeface="Times New Roman" panose="02020603050405020304" pitchFamily="18" charset="0"/>
              </a:rPr>
              <a:t>: 40km offshore of Toulon, 2450m depth</a:t>
            </a:r>
          </a:p>
        </p:txBody>
      </p:sp>
      <p:sp>
        <p:nvSpPr>
          <p:cNvPr id="9" name="TextBox 8">
            <a:extLst>
              <a:ext uri="{FF2B5EF4-FFF2-40B4-BE49-F238E27FC236}">
                <a16:creationId xmlns:a16="http://schemas.microsoft.com/office/drawing/2014/main" id="{468D18C7-566F-9CCE-E550-F761D031F6D2}"/>
              </a:ext>
            </a:extLst>
          </p:cNvPr>
          <p:cNvSpPr txBox="1"/>
          <p:nvPr/>
        </p:nvSpPr>
        <p:spPr>
          <a:xfrm>
            <a:off x="8780736" y="440725"/>
            <a:ext cx="1698029" cy="830997"/>
          </a:xfrm>
          <a:prstGeom prst="rect">
            <a:avLst/>
          </a:prstGeom>
          <a:noFill/>
        </p:spPr>
        <p:txBody>
          <a:bodyPr wrap="none" rtlCol="0">
            <a:spAutoFit/>
          </a:bodyPr>
          <a:lstStyle/>
          <a:p>
            <a:r>
              <a:rPr lang="en-GB" sz="4800" dirty="0">
                <a:solidFill>
                  <a:srgbClr val="00B0F0"/>
                </a:solidFill>
              </a:rPr>
              <a:t>ARCA</a:t>
            </a:r>
          </a:p>
        </p:txBody>
      </p:sp>
      <p:sp>
        <p:nvSpPr>
          <p:cNvPr id="10" name="TextBox 9">
            <a:extLst>
              <a:ext uri="{FF2B5EF4-FFF2-40B4-BE49-F238E27FC236}">
                <a16:creationId xmlns:a16="http://schemas.microsoft.com/office/drawing/2014/main" id="{4C13777B-85A3-3ABA-DBC9-C011BFFBDAD2}"/>
              </a:ext>
            </a:extLst>
          </p:cNvPr>
          <p:cNvSpPr txBox="1"/>
          <p:nvPr/>
        </p:nvSpPr>
        <p:spPr>
          <a:xfrm>
            <a:off x="1649095" y="3710371"/>
            <a:ext cx="1786195" cy="830997"/>
          </a:xfrm>
          <a:prstGeom prst="rect">
            <a:avLst/>
          </a:prstGeom>
          <a:noFill/>
        </p:spPr>
        <p:txBody>
          <a:bodyPr wrap="none" rtlCol="0">
            <a:spAutoFit/>
          </a:bodyPr>
          <a:lstStyle/>
          <a:p>
            <a:r>
              <a:rPr lang="en-GB" sz="4800" dirty="0">
                <a:solidFill>
                  <a:srgbClr val="00B0F0"/>
                </a:solidFill>
              </a:rPr>
              <a:t>ORCA</a:t>
            </a:r>
          </a:p>
        </p:txBody>
      </p:sp>
      <p:sp>
        <p:nvSpPr>
          <p:cNvPr id="11" name="TextBox 10">
            <a:extLst>
              <a:ext uri="{FF2B5EF4-FFF2-40B4-BE49-F238E27FC236}">
                <a16:creationId xmlns:a16="http://schemas.microsoft.com/office/drawing/2014/main" id="{96409720-0579-6BF5-A9BD-3C4D1C551F66}"/>
              </a:ext>
            </a:extLst>
          </p:cNvPr>
          <p:cNvSpPr txBox="1"/>
          <p:nvPr/>
        </p:nvSpPr>
        <p:spPr>
          <a:xfrm>
            <a:off x="5784393" y="3129243"/>
            <a:ext cx="937882" cy="769441"/>
          </a:xfrm>
          <a:prstGeom prst="rect">
            <a:avLst/>
          </a:prstGeom>
          <a:noFill/>
        </p:spPr>
        <p:txBody>
          <a:bodyPr wrap="square" rtlCol="0">
            <a:spAutoFit/>
          </a:bodyPr>
          <a:lstStyle/>
          <a:p>
            <a:r>
              <a:rPr lang="en-GB" sz="4400" dirty="0">
                <a:solidFill>
                  <a:srgbClr val="00B0F0"/>
                </a:solidFill>
              </a:rPr>
              <a:t>vs</a:t>
            </a:r>
            <a:r>
              <a:rPr lang="en-GB" sz="3600" dirty="0">
                <a:solidFill>
                  <a:srgbClr val="00B0F0"/>
                </a:solidFill>
              </a:rPr>
              <a:t>.</a:t>
            </a:r>
          </a:p>
        </p:txBody>
      </p:sp>
      <p:cxnSp>
        <p:nvCxnSpPr>
          <p:cNvPr id="15" name="Straight Connector 14">
            <a:extLst>
              <a:ext uri="{FF2B5EF4-FFF2-40B4-BE49-F238E27FC236}">
                <a16:creationId xmlns:a16="http://schemas.microsoft.com/office/drawing/2014/main" id="{D4BE89EF-20D6-E2CB-E566-18E783FA0515}"/>
              </a:ext>
            </a:extLst>
          </p:cNvPr>
          <p:cNvCxnSpPr>
            <a:cxnSpLocks/>
          </p:cNvCxnSpPr>
          <p:nvPr/>
        </p:nvCxnSpPr>
        <p:spPr>
          <a:xfrm flipV="1">
            <a:off x="-1" y="3548660"/>
            <a:ext cx="5775159" cy="1"/>
          </a:xfrm>
          <a:prstGeom prst="line">
            <a:avLst/>
          </a:prstGeom>
          <a:ln w="76200">
            <a:solidFill>
              <a:srgbClr val="00B0F0"/>
            </a:solidFill>
            <a:prstDash val="dash"/>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61E1C12E-1296-022E-8370-D0E3F15ECD9A}"/>
              </a:ext>
            </a:extLst>
          </p:cNvPr>
          <p:cNvCxnSpPr>
            <a:cxnSpLocks/>
          </p:cNvCxnSpPr>
          <p:nvPr/>
        </p:nvCxnSpPr>
        <p:spPr>
          <a:xfrm>
            <a:off x="6665495" y="3548661"/>
            <a:ext cx="5523456" cy="0"/>
          </a:xfrm>
          <a:prstGeom prst="line">
            <a:avLst/>
          </a:prstGeom>
          <a:ln w="76200">
            <a:solidFill>
              <a:srgbClr val="00B0F0"/>
            </a:solidFill>
            <a:prstDash val="dash"/>
          </a:ln>
        </p:spPr>
        <p:style>
          <a:lnRef idx="2">
            <a:schemeClr val="accent1"/>
          </a:lnRef>
          <a:fillRef idx="0">
            <a:schemeClr val="accent1"/>
          </a:fillRef>
          <a:effectRef idx="1">
            <a:schemeClr val="accent1"/>
          </a:effectRef>
          <a:fontRef idx="minor">
            <a:schemeClr val="tx1"/>
          </a:fontRef>
        </p:style>
      </p:cxnSp>
      <p:sp>
        <p:nvSpPr>
          <p:cNvPr id="6" name="Slide Number Placeholder 5">
            <a:extLst>
              <a:ext uri="{FF2B5EF4-FFF2-40B4-BE49-F238E27FC236}">
                <a16:creationId xmlns:a16="http://schemas.microsoft.com/office/drawing/2014/main" id="{B0EB5F8A-2D59-4ACE-1FDA-859EEBE03AAE}"/>
              </a:ext>
            </a:extLst>
          </p:cNvPr>
          <p:cNvSpPr txBox="1">
            <a:spLocks/>
          </p:cNvSpPr>
          <p:nvPr/>
        </p:nvSpPr>
        <p:spPr>
          <a:xfrm>
            <a:off x="-2279383" y="632907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704D53C-EAD8-AC49-B8A6-88F60CB7E254}" type="slidenum">
              <a:rPr lang="en-GB" smtClean="0"/>
              <a:pPr/>
              <a:t>12</a:t>
            </a:fld>
            <a:endParaRPr lang="en-GB" dirty="0"/>
          </a:p>
        </p:txBody>
      </p:sp>
    </p:spTree>
    <p:extLst>
      <p:ext uri="{BB962C8B-B14F-4D97-AF65-F5344CB8AC3E}">
        <p14:creationId xmlns:p14="http://schemas.microsoft.com/office/powerpoint/2010/main" val="22656506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4" descr="A computer generated image of a sphere&#10;&#10;AI-generated content may be incorrect.">
            <a:extLst>
              <a:ext uri="{FF2B5EF4-FFF2-40B4-BE49-F238E27FC236}">
                <a16:creationId xmlns:a16="http://schemas.microsoft.com/office/drawing/2014/main" id="{9E2EC7E2-C0C5-044F-1018-3CAEBDEC9550}"/>
              </a:ext>
            </a:extLst>
          </p:cNvPr>
          <p:cNvPicPr>
            <a:picLocks noChangeAspect="1"/>
          </p:cNvPicPr>
          <p:nvPr/>
        </p:nvPicPr>
        <p:blipFill>
          <a:blip r:embed="rId3"/>
          <a:srcRect l="3064" r="-1" b="-1"/>
          <a:stretch/>
        </p:blipFill>
        <p:spPr>
          <a:xfrm>
            <a:off x="-288701" y="10"/>
            <a:ext cx="9305497" cy="6857990"/>
          </a:xfrm>
          <a:prstGeom prst="rect">
            <a:avLst/>
          </a:prstGeom>
        </p:spPr>
      </p:pic>
      <p:sp>
        <p:nvSpPr>
          <p:cNvPr id="11" name="Rectangle 1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7321A47-9793-0940-81EF-61C3D9127A20}"/>
              </a:ext>
            </a:extLst>
          </p:cNvPr>
          <p:cNvSpPr>
            <a:spLocks noGrp="1"/>
          </p:cNvSpPr>
          <p:nvPr>
            <p:ph type="title"/>
          </p:nvPr>
        </p:nvSpPr>
        <p:spPr>
          <a:xfrm>
            <a:off x="8658508" y="155263"/>
            <a:ext cx="3822189" cy="1899912"/>
          </a:xfrm>
        </p:spPr>
        <p:txBody>
          <a:bodyPr>
            <a:normAutofit/>
          </a:bodyPr>
          <a:lstStyle/>
          <a:p>
            <a:r>
              <a:rPr lang="en-GB" sz="4000" dirty="0"/>
              <a:t>Experimental Layout</a:t>
            </a:r>
          </a:p>
        </p:txBody>
      </p:sp>
      <p:sp>
        <p:nvSpPr>
          <p:cNvPr id="3" name="Content Placeholder 2">
            <a:extLst>
              <a:ext uri="{FF2B5EF4-FFF2-40B4-BE49-F238E27FC236}">
                <a16:creationId xmlns:a16="http://schemas.microsoft.com/office/drawing/2014/main" id="{8D29DA44-425B-5A49-5F31-8421311C4A21}"/>
              </a:ext>
            </a:extLst>
          </p:cNvPr>
          <p:cNvSpPr>
            <a:spLocks noGrp="1"/>
          </p:cNvSpPr>
          <p:nvPr>
            <p:ph idx="1"/>
          </p:nvPr>
        </p:nvSpPr>
        <p:spPr>
          <a:xfrm>
            <a:off x="8554125" y="2430473"/>
            <a:ext cx="3822189" cy="1483360"/>
          </a:xfrm>
        </p:spPr>
        <p:txBody>
          <a:bodyPr>
            <a:noAutofit/>
          </a:bodyPr>
          <a:lstStyle/>
          <a:p>
            <a:r>
              <a:rPr lang="en-GB" sz="2000" dirty="0"/>
              <a:t>3D grid of DOMs</a:t>
            </a:r>
          </a:p>
          <a:p>
            <a:r>
              <a:rPr lang="en-GB" sz="2000" dirty="0"/>
              <a:t>DU = string-like structures,       18 DOMs + buoy, anchored to the seabed</a:t>
            </a:r>
          </a:p>
        </p:txBody>
      </p:sp>
      <p:cxnSp>
        <p:nvCxnSpPr>
          <p:cNvPr id="6" name="Straight Arrow Connector 5">
            <a:extLst>
              <a:ext uri="{FF2B5EF4-FFF2-40B4-BE49-F238E27FC236}">
                <a16:creationId xmlns:a16="http://schemas.microsoft.com/office/drawing/2014/main" id="{05D656D9-8CB6-7394-5465-1F95FA57924D}"/>
              </a:ext>
            </a:extLst>
          </p:cNvPr>
          <p:cNvCxnSpPr>
            <a:cxnSpLocks/>
          </p:cNvCxnSpPr>
          <p:nvPr/>
        </p:nvCxnSpPr>
        <p:spPr>
          <a:xfrm flipH="1">
            <a:off x="1757279" y="325000"/>
            <a:ext cx="1103344" cy="1229194"/>
          </a:xfrm>
          <a:prstGeom prst="straightConnector1">
            <a:avLst/>
          </a:prstGeom>
          <a:ln w="76200">
            <a:tailEnd type="triangle"/>
          </a:ln>
        </p:spPr>
        <p:style>
          <a:lnRef idx="3">
            <a:schemeClr val="accent4"/>
          </a:lnRef>
          <a:fillRef idx="0">
            <a:schemeClr val="accent4"/>
          </a:fillRef>
          <a:effectRef idx="2">
            <a:schemeClr val="accent4"/>
          </a:effectRef>
          <a:fontRef idx="minor">
            <a:schemeClr val="tx1"/>
          </a:fontRef>
        </p:style>
      </p:cxnSp>
      <p:sp>
        <p:nvSpPr>
          <p:cNvPr id="7" name="TextBox 6">
            <a:extLst>
              <a:ext uri="{FF2B5EF4-FFF2-40B4-BE49-F238E27FC236}">
                <a16:creationId xmlns:a16="http://schemas.microsoft.com/office/drawing/2014/main" id="{3CBA8129-E4B3-6EE5-5422-3F3BEDD57ECB}"/>
              </a:ext>
            </a:extLst>
          </p:cNvPr>
          <p:cNvSpPr txBox="1"/>
          <p:nvPr/>
        </p:nvSpPr>
        <p:spPr>
          <a:xfrm>
            <a:off x="2880696" y="155263"/>
            <a:ext cx="3215304" cy="369332"/>
          </a:xfrm>
          <a:prstGeom prst="rect">
            <a:avLst/>
          </a:prstGeom>
          <a:noFill/>
        </p:spPr>
        <p:txBody>
          <a:bodyPr wrap="none" rtlCol="0">
            <a:spAutoFit/>
          </a:bodyPr>
          <a:lstStyle/>
          <a:p>
            <a:r>
              <a:rPr lang="en-GB" dirty="0">
                <a:solidFill>
                  <a:schemeClr val="bg1"/>
                </a:solidFill>
              </a:rPr>
              <a:t>DOM – Digital Optical Module</a:t>
            </a:r>
          </a:p>
        </p:txBody>
      </p:sp>
      <p:graphicFrame>
        <p:nvGraphicFramePr>
          <p:cNvPr id="8" name="Table 7">
            <a:extLst>
              <a:ext uri="{FF2B5EF4-FFF2-40B4-BE49-F238E27FC236}">
                <a16:creationId xmlns:a16="http://schemas.microsoft.com/office/drawing/2014/main" id="{1C7F11E0-9FDD-D88F-16D8-6D1A02E86D46}"/>
              </a:ext>
            </a:extLst>
          </p:cNvPr>
          <p:cNvGraphicFramePr>
            <a:graphicFrameLocks noGrp="1"/>
          </p:cNvGraphicFramePr>
          <p:nvPr>
            <p:extLst>
              <p:ext uri="{D42A27DB-BD31-4B8C-83A1-F6EECF244321}">
                <p14:modId xmlns:p14="http://schemas.microsoft.com/office/powerpoint/2010/main" val="258829928"/>
              </p:ext>
            </p:extLst>
          </p:nvPr>
        </p:nvGraphicFramePr>
        <p:xfrm>
          <a:off x="8612549" y="4427527"/>
          <a:ext cx="3454533" cy="2291080"/>
        </p:xfrm>
        <a:graphic>
          <a:graphicData uri="http://schemas.openxmlformats.org/drawingml/2006/table">
            <a:tbl>
              <a:tblPr firstRow="1" bandRow="1">
                <a:tableStyleId>{C4B1156A-380E-4F78-BDF5-A606A8083BF9}</a:tableStyleId>
              </a:tblPr>
              <a:tblGrid>
                <a:gridCol w="1728497">
                  <a:extLst>
                    <a:ext uri="{9D8B030D-6E8A-4147-A177-3AD203B41FA5}">
                      <a16:colId xmlns:a16="http://schemas.microsoft.com/office/drawing/2014/main" val="1653542024"/>
                    </a:ext>
                  </a:extLst>
                </a:gridCol>
                <a:gridCol w="826444">
                  <a:extLst>
                    <a:ext uri="{9D8B030D-6E8A-4147-A177-3AD203B41FA5}">
                      <a16:colId xmlns:a16="http://schemas.microsoft.com/office/drawing/2014/main" val="3386436019"/>
                    </a:ext>
                  </a:extLst>
                </a:gridCol>
                <a:gridCol w="899592">
                  <a:extLst>
                    <a:ext uri="{9D8B030D-6E8A-4147-A177-3AD203B41FA5}">
                      <a16:colId xmlns:a16="http://schemas.microsoft.com/office/drawing/2014/main" val="3068296395"/>
                    </a:ext>
                  </a:extLst>
                </a:gridCol>
              </a:tblGrid>
              <a:tr h="370840">
                <a:tc>
                  <a:txBody>
                    <a:bodyPr/>
                    <a:lstStyle/>
                    <a:p>
                      <a:endParaRPr lang="en-GB" dirty="0"/>
                    </a:p>
                  </a:txBody>
                  <a:tcPr/>
                </a:tc>
                <a:tc>
                  <a:txBody>
                    <a:bodyPr/>
                    <a:lstStyle/>
                    <a:p>
                      <a:r>
                        <a:rPr lang="en-GB" dirty="0"/>
                        <a:t>ARCA</a:t>
                      </a:r>
                    </a:p>
                  </a:txBody>
                  <a:tcPr/>
                </a:tc>
                <a:tc>
                  <a:txBody>
                    <a:bodyPr/>
                    <a:lstStyle/>
                    <a:p>
                      <a:r>
                        <a:rPr lang="en-GB" dirty="0"/>
                        <a:t>ORCA</a:t>
                      </a:r>
                    </a:p>
                  </a:txBody>
                  <a:tcPr/>
                </a:tc>
                <a:extLst>
                  <a:ext uri="{0D108BD9-81ED-4DB2-BD59-A6C34878D82A}">
                    <a16:rowId xmlns:a16="http://schemas.microsoft.com/office/drawing/2014/main" val="3635158929"/>
                  </a:ext>
                </a:extLst>
              </a:tr>
              <a:tr h="370840">
                <a:tc>
                  <a:txBody>
                    <a:bodyPr/>
                    <a:lstStyle/>
                    <a:p>
                      <a:r>
                        <a:rPr lang="en-GB" dirty="0"/>
                        <a:t>DOM vertical spacing</a:t>
                      </a:r>
                    </a:p>
                  </a:txBody>
                  <a:tcPr/>
                </a:tc>
                <a:tc>
                  <a:txBody>
                    <a:bodyPr/>
                    <a:lstStyle/>
                    <a:p>
                      <a:r>
                        <a:rPr lang="en-GB" dirty="0"/>
                        <a:t>36m</a:t>
                      </a:r>
                    </a:p>
                  </a:txBody>
                  <a:tcPr/>
                </a:tc>
                <a:tc>
                  <a:txBody>
                    <a:bodyPr/>
                    <a:lstStyle/>
                    <a:p>
                      <a:r>
                        <a:rPr lang="en-GB" dirty="0"/>
                        <a:t>9m</a:t>
                      </a:r>
                    </a:p>
                  </a:txBody>
                  <a:tcPr/>
                </a:tc>
                <a:extLst>
                  <a:ext uri="{0D108BD9-81ED-4DB2-BD59-A6C34878D82A}">
                    <a16:rowId xmlns:a16="http://schemas.microsoft.com/office/drawing/2014/main" val="1611551402"/>
                  </a:ext>
                </a:extLst>
              </a:tr>
              <a:tr h="370840">
                <a:tc>
                  <a:txBody>
                    <a:bodyPr/>
                    <a:lstStyle/>
                    <a:p>
                      <a:r>
                        <a:rPr lang="en-GB" dirty="0"/>
                        <a:t>DU horizontal spacing</a:t>
                      </a:r>
                    </a:p>
                  </a:txBody>
                  <a:tcPr/>
                </a:tc>
                <a:tc>
                  <a:txBody>
                    <a:bodyPr/>
                    <a:lstStyle/>
                    <a:p>
                      <a:r>
                        <a:rPr lang="en-GB" dirty="0"/>
                        <a:t>90m</a:t>
                      </a:r>
                    </a:p>
                  </a:txBody>
                  <a:tcPr/>
                </a:tc>
                <a:tc>
                  <a:txBody>
                    <a:bodyPr/>
                    <a:lstStyle/>
                    <a:p>
                      <a:r>
                        <a:rPr lang="en-GB" dirty="0"/>
                        <a:t>20m</a:t>
                      </a:r>
                    </a:p>
                  </a:txBody>
                  <a:tcPr/>
                </a:tc>
                <a:extLst>
                  <a:ext uri="{0D108BD9-81ED-4DB2-BD59-A6C34878D82A}">
                    <a16:rowId xmlns:a16="http://schemas.microsoft.com/office/drawing/2014/main" val="3180650007"/>
                  </a:ext>
                </a:extLst>
              </a:tr>
              <a:tr h="370840">
                <a:tc>
                  <a:txBody>
                    <a:bodyPr/>
                    <a:lstStyle/>
                    <a:p>
                      <a:r>
                        <a:rPr lang="en-GB" dirty="0"/>
                        <a:t>Total number of DU</a:t>
                      </a:r>
                    </a:p>
                  </a:txBody>
                  <a:tcPr/>
                </a:tc>
                <a:tc>
                  <a:txBody>
                    <a:bodyPr/>
                    <a:lstStyle/>
                    <a:p>
                      <a:r>
                        <a:rPr lang="en-GB" dirty="0"/>
                        <a:t>230</a:t>
                      </a:r>
                    </a:p>
                  </a:txBody>
                  <a:tcPr/>
                </a:tc>
                <a:tc>
                  <a:txBody>
                    <a:bodyPr/>
                    <a:lstStyle/>
                    <a:p>
                      <a:r>
                        <a:rPr lang="en-GB" dirty="0"/>
                        <a:t>115</a:t>
                      </a:r>
                    </a:p>
                  </a:txBody>
                  <a:tcPr/>
                </a:tc>
                <a:extLst>
                  <a:ext uri="{0D108BD9-81ED-4DB2-BD59-A6C34878D82A}">
                    <a16:rowId xmlns:a16="http://schemas.microsoft.com/office/drawing/2014/main" val="2235597204"/>
                  </a:ext>
                </a:extLst>
              </a:tr>
            </a:tbl>
          </a:graphicData>
        </a:graphic>
      </p:graphicFrame>
      <p:cxnSp>
        <p:nvCxnSpPr>
          <p:cNvPr id="12" name="Straight Arrow Connector 11">
            <a:extLst>
              <a:ext uri="{FF2B5EF4-FFF2-40B4-BE49-F238E27FC236}">
                <a16:creationId xmlns:a16="http://schemas.microsoft.com/office/drawing/2014/main" id="{1F5303D5-0D94-27C6-9A8F-E179A72D8F87}"/>
              </a:ext>
            </a:extLst>
          </p:cNvPr>
          <p:cNvCxnSpPr>
            <a:cxnSpLocks/>
          </p:cNvCxnSpPr>
          <p:nvPr/>
        </p:nvCxnSpPr>
        <p:spPr>
          <a:xfrm>
            <a:off x="1183342" y="5757733"/>
            <a:ext cx="1407732" cy="538136"/>
          </a:xfrm>
          <a:prstGeom prst="straightConnector1">
            <a:avLst/>
          </a:prstGeom>
          <a:ln w="76200">
            <a:solidFill>
              <a:srgbClr val="00B0F0"/>
            </a:solidFill>
            <a:tailEnd type="triangle"/>
          </a:ln>
        </p:spPr>
        <p:style>
          <a:lnRef idx="3">
            <a:schemeClr val="accent4"/>
          </a:lnRef>
          <a:fillRef idx="0">
            <a:schemeClr val="accent4"/>
          </a:fillRef>
          <a:effectRef idx="2">
            <a:schemeClr val="accent4"/>
          </a:effectRef>
          <a:fontRef idx="minor">
            <a:schemeClr val="tx1"/>
          </a:fontRef>
        </p:style>
      </p:cxnSp>
      <p:sp>
        <p:nvSpPr>
          <p:cNvPr id="13" name="TextBox 12">
            <a:extLst>
              <a:ext uri="{FF2B5EF4-FFF2-40B4-BE49-F238E27FC236}">
                <a16:creationId xmlns:a16="http://schemas.microsoft.com/office/drawing/2014/main" id="{B25DCA5A-F60A-DE97-E864-008104398DDA}"/>
              </a:ext>
            </a:extLst>
          </p:cNvPr>
          <p:cNvSpPr txBox="1"/>
          <p:nvPr/>
        </p:nvSpPr>
        <p:spPr>
          <a:xfrm>
            <a:off x="251408" y="5272620"/>
            <a:ext cx="1330557" cy="369332"/>
          </a:xfrm>
          <a:prstGeom prst="rect">
            <a:avLst/>
          </a:prstGeom>
          <a:noFill/>
        </p:spPr>
        <p:txBody>
          <a:bodyPr wrap="none" rtlCol="0">
            <a:spAutoFit/>
          </a:bodyPr>
          <a:lstStyle/>
          <a:p>
            <a:r>
              <a:rPr lang="en-GB" dirty="0"/>
              <a:t>Service Box</a:t>
            </a:r>
          </a:p>
        </p:txBody>
      </p:sp>
      <p:cxnSp>
        <p:nvCxnSpPr>
          <p:cNvPr id="20" name="Straight Arrow Connector 19">
            <a:extLst>
              <a:ext uri="{FF2B5EF4-FFF2-40B4-BE49-F238E27FC236}">
                <a16:creationId xmlns:a16="http://schemas.microsoft.com/office/drawing/2014/main" id="{6A2A4E74-0690-F52C-ECCA-157DC283DE48}"/>
              </a:ext>
            </a:extLst>
          </p:cNvPr>
          <p:cNvCxnSpPr/>
          <p:nvPr/>
        </p:nvCxnSpPr>
        <p:spPr>
          <a:xfrm>
            <a:off x="1511782" y="3942413"/>
            <a:ext cx="1079292" cy="0"/>
          </a:xfrm>
          <a:prstGeom prst="straightConnector1">
            <a:avLst/>
          </a:prstGeom>
          <a:ln w="76200">
            <a:solidFill>
              <a:srgbClr val="00B0F0"/>
            </a:solidFill>
            <a:tailEnd type="triangle"/>
          </a:ln>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B52EADA0-166E-582D-2CD5-A0FB5BA0867C}"/>
              </a:ext>
            </a:extLst>
          </p:cNvPr>
          <p:cNvSpPr txBox="1"/>
          <p:nvPr/>
        </p:nvSpPr>
        <p:spPr>
          <a:xfrm>
            <a:off x="124918" y="4063031"/>
            <a:ext cx="2217723" cy="369332"/>
          </a:xfrm>
          <a:prstGeom prst="rect">
            <a:avLst/>
          </a:prstGeom>
          <a:noFill/>
        </p:spPr>
        <p:txBody>
          <a:bodyPr wrap="none" rtlCol="0">
            <a:spAutoFit/>
          </a:bodyPr>
          <a:lstStyle/>
          <a:p>
            <a:r>
              <a:rPr lang="en-GB" dirty="0">
                <a:solidFill>
                  <a:schemeClr val="bg1"/>
                </a:solidFill>
              </a:rPr>
              <a:t>DU – Detection Unit</a:t>
            </a:r>
          </a:p>
        </p:txBody>
      </p:sp>
      <p:sp>
        <p:nvSpPr>
          <p:cNvPr id="5" name="TextBox 4">
            <a:extLst>
              <a:ext uri="{FF2B5EF4-FFF2-40B4-BE49-F238E27FC236}">
                <a16:creationId xmlns:a16="http://schemas.microsoft.com/office/drawing/2014/main" id="{5A50F939-D0E6-A4EB-E593-82421A663D04}"/>
              </a:ext>
            </a:extLst>
          </p:cNvPr>
          <p:cNvSpPr txBox="1"/>
          <p:nvPr/>
        </p:nvSpPr>
        <p:spPr>
          <a:xfrm>
            <a:off x="6909666" y="6441608"/>
            <a:ext cx="1446999" cy="276999"/>
          </a:xfrm>
          <a:prstGeom prst="rect">
            <a:avLst/>
          </a:prstGeom>
          <a:noFill/>
        </p:spPr>
        <p:txBody>
          <a:bodyPr wrap="none" rtlCol="0">
            <a:spAutoFit/>
          </a:bodyPr>
          <a:lstStyle/>
          <a:p>
            <a:r>
              <a:rPr lang="en-GB" sz="1200" dirty="0"/>
              <a:t>Copyright: KM3NeT</a:t>
            </a:r>
          </a:p>
        </p:txBody>
      </p:sp>
      <p:sp>
        <p:nvSpPr>
          <p:cNvPr id="15" name="Slide Number Placeholder 5">
            <a:extLst>
              <a:ext uri="{FF2B5EF4-FFF2-40B4-BE49-F238E27FC236}">
                <a16:creationId xmlns:a16="http://schemas.microsoft.com/office/drawing/2014/main" id="{20640CD0-0011-C369-EFE8-26D65AF14C4C}"/>
              </a:ext>
            </a:extLst>
          </p:cNvPr>
          <p:cNvSpPr txBox="1">
            <a:spLocks/>
          </p:cNvSpPr>
          <p:nvPr/>
        </p:nvSpPr>
        <p:spPr>
          <a:xfrm>
            <a:off x="-2279383" y="632907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704D53C-EAD8-AC49-B8A6-88F60CB7E254}" type="slidenum">
              <a:rPr lang="en-GB" smtClean="0"/>
              <a:pPr/>
              <a:t>13</a:t>
            </a:fld>
            <a:endParaRPr lang="en-GB" dirty="0"/>
          </a:p>
        </p:txBody>
      </p:sp>
    </p:spTree>
    <p:extLst>
      <p:ext uri="{BB962C8B-B14F-4D97-AF65-F5344CB8AC3E}">
        <p14:creationId xmlns:p14="http://schemas.microsoft.com/office/powerpoint/2010/main" val="41072484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E7351D-BE9C-D096-938B-6511BCFDC4B2}"/>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98D87A42-FE36-9C43-0075-F70A230449D3}"/>
              </a:ext>
            </a:extLst>
          </p:cNvPr>
          <p:cNvSpPr txBox="1"/>
          <p:nvPr/>
        </p:nvSpPr>
        <p:spPr>
          <a:xfrm>
            <a:off x="878541" y="1843950"/>
            <a:ext cx="8534399" cy="2554545"/>
          </a:xfrm>
          <a:prstGeom prst="rect">
            <a:avLst/>
          </a:prstGeom>
          <a:noFill/>
        </p:spPr>
        <p:txBody>
          <a:bodyPr wrap="square">
            <a:spAutoFit/>
          </a:bodyPr>
          <a:lstStyle/>
          <a:p>
            <a:r>
              <a:rPr lang="en-GB" sz="4000" b="1" dirty="0">
                <a:solidFill>
                  <a:schemeClr val="bg1">
                    <a:lumMod val="65000"/>
                  </a:schemeClr>
                </a:solidFill>
              </a:rPr>
              <a:t>Why Neutrino Astronomy?</a:t>
            </a:r>
            <a:endParaRPr lang="en-GB" sz="4000" b="1" strike="sngStrike" dirty="0">
              <a:solidFill>
                <a:schemeClr val="bg1">
                  <a:lumMod val="65000"/>
                </a:schemeClr>
              </a:solidFill>
            </a:endParaRPr>
          </a:p>
          <a:p>
            <a:r>
              <a:rPr lang="en-GB" sz="4000" b="1" dirty="0">
                <a:solidFill>
                  <a:schemeClr val="bg1">
                    <a:lumMod val="65000"/>
                  </a:schemeClr>
                </a:solidFill>
              </a:rPr>
              <a:t>Detector Technology</a:t>
            </a:r>
          </a:p>
          <a:p>
            <a:r>
              <a:rPr lang="en-GB" sz="4000" b="1" dirty="0">
                <a:solidFill>
                  <a:schemeClr val="bg1">
                    <a:lumMod val="65000"/>
                  </a:schemeClr>
                </a:solidFill>
              </a:rPr>
              <a:t>Where is the detector?</a:t>
            </a:r>
          </a:p>
          <a:p>
            <a:r>
              <a:rPr lang="en-GB" sz="4000" b="1" dirty="0"/>
              <a:t>Preliminary Results</a:t>
            </a:r>
          </a:p>
        </p:txBody>
      </p:sp>
      <p:sp>
        <p:nvSpPr>
          <p:cNvPr id="4" name="Slide Number Placeholder 5">
            <a:extLst>
              <a:ext uri="{FF2B5EF4-FFF2-40B4-BE49-F238E27FC236}">
                <a16:creationId xmlns:a16="http://schemas.microsoft.com/office/drawing/2014/main" id="{A662F28D-3361-0F51-D2B1-DD12AA9898BD}"/>
              </a:ext>
            </a:extLst>
          </p:cNvPr>
          <p:cNvSpPr txBox="1">
            <a:spLocks/>
          </p:cNvSpPr>
          <p:nvPr/>
        </p:nvSpPr>
        <p:spPr>
          <a:xfrm>
            <a:off x="-2279383" y="632907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704D53C-EAD8-AC49-B8A6-88F60CB7E254}" type="slidenum">
              <a:rPr lang="en-GB" smtClean="0"/>
              <a:pPr/>
              <a:t>14</a:t>
            </a:fld>
            <a:endParaRPr lang="en-GB" dirty="0"/>
          </a:p>
        </p:txBody>
      </p:sp>
    </p:spTree>
    <p:extLst>
      <p:ext uri="{BB962C8B-B14F-4D97-AF65-F5344CB8AC3E}">
        <p14:creationId xmlns:p14="http://schemas.microsoft.com/office/powerpoint/2010/main" val="16983201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4" descr="A computer generated image of a graph&#10;&#10;AI-generated content may be incorrect.">
            <a:extLst>
              <a:ext uri="{FF2B5EF4-FFF2-40B4-BE49-F238E27FC236}">
                <a16:creationId xmlns:a16="http://schemas.microsoft.com/office/drawing/2014/main" id="{09851B7F-0AE8-0820-BB41-9E326D750609}"/>
              </a:ext>
            </a:extLst>
          </p:cNvPr>
          <p:cNvPicPr>
            <a:picLocks noChangeAspect="1"/>
          </p:cNvPicPr>
          <p:nvPr/>
        </p:nvPicPr>
        <p:blipFill>
          <a:blip r:embed="rId3"/>
          <a:srcRect t="1965" b="3470"/>
          <a:stretch/>
        </p:blipFill>
        <p:spPr>
          <a:xfrm>
            <a:off x="3473719" y="0"/>
            <a:ext cx="9669642" cy="6857990"/>
          </a:xfrm>
          <a:prstGeom prst="rect">
            <a:avLst/>
          </a:prstGeom>
        </p:spPr>
      </p:pic>
      <p:sp>
        <p:nvSpPr>
          <p:cNvPr id="11" name="Rectangle 1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568331E-7B38-524F-2D3C-AD0C61E3C915}"/>
              </a:ext>
            </a:extLst>
          </p:cNvPr>
          <p:cNvSpPr>
            <a:spLocks noGrp="1"/>
          </p:cNvSpPr>
          <p:nvPr>
            <p:ph type="title"/>
          </p:nvPr>
        </p:nvSpPr>
        <p:spPr>
          <a:xfrm>
            <a:off x="358237" y="-171149"/>
            <a:ext cx="3822189" cy="1899912"/>
          </a:xfrm>
        </p:spPr>
        <p:txBody>
          <a:bodyPr>
            <a:normAutofit/>
          </a:bodyPr>
          <a:lstStyle/>
          <a:p>
            <a:r>
              <a:rPr lang="en-GB" dirty="0"/>
              <a:t>Data</a:t>
            </a:r>
            <a:endParaRPr lang="en-GB" sz="4000" dirty="0"/>
          </a:p>
        </p:txBody>
      </p:sp>
      <p:sp>
        <p:nvSpPr>
          <p:cNvPr id="3" name="Content Placeholder 2">
            <a:extLst>
              <a:ext uri="{FF2B5EF4-FFF2-40B4-BE49-F238E27FC236}">
                <a16:creationId xmlns:a16="http://schemas.microsoft.com/office/drawing/2014/main" id="{81A5C73D-AE1D-61ED-9E82-7697073A4215}"/>
              </a:ext>
            </a:extLst>
          </p:cNvPr>
          <p:cNvSpPr>
            <a:spLocks noGrp="1"/>
          </p:cNvSpPr>
          <p:nvPr>
            <p:ph idx="1"/>
          </p:nvPr>
        </p:nvSpPr>
        <p:spPr>
          <a:xfrm>
            <a:off x="186569" y="1243852"/>
            <a:ext cx="3822189" cy="3742762"/>
          </a:xfrm>
        </p:spPr>
        <p:txBody>
          <a:bodyPr>
            <a:noAutofit/>
          </a:bodyPr>
          <a:lstStyle/>
          <a:p>
            <a:r>
              <a:rPr lang="en-GB" sz="2000" dirty="0">
                <a:effectLst/>
                <a:latin typeface="Aptos" panose="020B0004020202020204" pitchFamily="34" charset="0"/>
                <a:ea typeface="Aptos" panose="020B0004020202020204" pitchFamily="34" charset="0"/>
                <a:cs typeface="Times New Roman" panose="02020603050405020304" pitchFamily="18" charset="0"/>
              </a:rPr>
              <a:t>All data is transmitted </a:t>
            </a:r>
            <a:r>
              <a:rPr lang="en-GB" sz="2000" dirty="0">
                <a:effectLst/>
                <a:latin typeface="Aptos" panose="020B0004020202020204" pitchFamily="34" charset="0"/>
                <a:ea typeface="Aptos" panose="020B0004020202020204" pitchFamily="34" charset="0"/>
                <a:cs typeface="Times New Roman" panose="02020603050405020304" pitchFamily="18" charset="0"/>
                <a:sym typeface="Wingdings" pitchFamily="2" charset="2"/>
              </a:rPr>
              <a:t> </a:t>
            </a:r>
            <a:r>
              <a:rPr lang="en-GB" sz="2000" dirty="0">
                <a:effectLst/>
                <a:latin typeface="Aptos" panose="020B0004020202020204" pitchFamily="34" charset="0"/>
                <a:ea typeface="Aptos" panose="020B0004020202020204" pitchFamily="34" charset="0"/>
                <a:cs typeface="Times New Roman" panose="02020603050405020304" pitchFamily="18" charset="0"/>
              </a:rPr>
              <a:t>triggered at shore stations</a:t>
            </a:r>
          </a:p>
          <a:p>
            <a:endParaRPr lang="en-GB" sz="2000" dirty="0">
              <a:effectLst/>
              <a:latin typeface="Aptos" panose="020B0004020202020204" pitchFamily="34" charset="0"/>
              <a:ea typeface="Aptos" panose="020B0004020202020204" pitchFamily="34" charset="0"/>
              <a:cs typeface="Times New Roman" panose="02020603050405020304" pitchFamily="18" charset="0"/>
            </a:endParaRPr>
          </a:p>
          <a:p>
            <a:r>
              <a:rPr lang="en-GB" sz="2000" dirty="0">
                <a:latin typeface="Aptos" panose="020B0004020202020204" pitchFamily="34" charset="0"/>
                <a:ea typeface="Aptos" panose="020B0004020202020204" pitchFamily="34" charset="0"/>
                <a:cs typeface="Times New Roman" panose="02020603050405020304" pitchFamily="18" charset="0"/>
              </a:rPr>
              <a:t>PMT hits </a:t>
            </a:r>
            <a:r>
              <a:rPr lang="en-GB" sz="2000" dirty="0">
                <a:latin typeface="Aptos" panose="020B0004020202020204" pitchFamily="34" charset="0"/>
                <a:ea typeface="Aptos" panose="020B0004020202020204" pitchFamily="34" charset="0"/>
                <a:cs typeface="Times New Roman" panose="02020603050405020304" pitchFamily="18" charset="0"/>
                <a:sym typeface="Wingdings" pitchFamily="2" charset="2"/>
              </a:rPr>
              <a:t> </a:t>
            </a:r>
            <a:r>
              <a:rPr lang="en-GB" sz="2000" dirty="0">
                <a:latin typeface="Aptos" panose="020B0004020202020204" pitchFamily="34" charset="0"/>
                <a:ea typeface="Aptos" panose="020B0004020202020204" pitchFamily="34" charset="0"/>
                <a:cs typeface="Times New Roman" panose="02020603050405020304" pitchFamily="18" charset="0"/>
              </a:rPr>
              <a:t>reconstruct energy &amp; direction of incoming particles</a:t>
            </a:r>
          </a:p>
          <a:p>
            <a:endParaRPr lang="en-GB" sz="2000" dirty="0">
              <a:latin typeface="Aptos" panose="020B0004020202020204" pitchFamily="34" charset="0"/>
              <a:ea typeface="Aptos" panose="020B0004020202020204" pitchFamily="34" charset="0"/>
              <a:cs typeface="Times New Roman" panose="02020603050405020304" pitchFamily="18" charset="0"/>
            </a:endParaRPr>
          </a:p>
          <a:p>
            <a:r>
              <a:rPr lang="en-GB" sz="2000" kern="100" dirty="0">
                <a:effectLst/>
                <a:latin typeface="Aptos" panose="020B0004020202020204" pitchFamily="34" charset="0"/>
                <a:ea typeface="Aptos" panose="020B0004020202020204" pitchFamily="34" charset="0"/>
                <a:cs typeface="Times New Roman" panose="02020603050405020304" pitchFamily="18" charset="0"/>
              </a:rPr>
              <a:t>Using machine learning to detect all possible configurations of neutrino-induced events</a:t>
            </a:r>
            <a:endParaRPr lang="en-GB" sz="2000" dirty="0"/>
          </a:p>
          <a:p>
            <a:pPr marL="0" indent="0">
              <a:buNone/>
            </a:pPr>
            <a:endParaRPr lang="en-GB" sz="2000" dirty="0">
              <a:latin typeface="Aptos" panose="020B0004020202020204" pitchFamily="34" charset="0"/>
              <a:ea typeface="Aptos" panose="020B0004020202020204" pitchFamily="34" charset="0"/>
              <a:cs typeface="Times New Roman" panose="02020603050405020304" pitchFamily="18" charset="0"/>
            </a:endParaRPr>
          </a:p>
          <a:p>
            <a:r>
              <a:rPr lang="en-GB" sz="2000" dirty="0">
                <a:ea typeface="Times New Roman" panose="02020603050405020304" pitchFamily="18" charset="0"/>
              </a:rPr>
              <a:t>Construction ends 2028, currently data taking with reduced number of DU</a:t>
            </a:r>
          </a:p>
          <a:p>
            <a:endParaRPr lang="en-GB" sz="2000" dirty="0">
              <a:latin typeface="Aptos" panose="020B0004020202020204" pitchFamily="34" charset="0"/>
              <a:ea typeface="Aptos" panose="020B000402020202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74A8704C-8212-918A-44EE-B3934025989D}"/>
              </a:ext>
            </a:extLst>
          </p:cNvPr>
          <p:cNvSpPr txBox="1"/>
          <p:nvPr/>
        </p:nvSpPr>
        <p:spPr>
          <a:xfrm>
            <a:off x="10429544" y="6581001"/>
            <a:ext cx="1446999" cy="276999"/>
          </a:xfrm>
          <a:prstGeom prst="rect">
            <a:avLst/>
          </a:prstGeom>
          <a:noFill/>
        </p:spPr>
        <p:txBody>
          <a:bodyPr wrap="none" rtlCol="0">
            <a:spAutoFit/>
          </a:bodyPr>
          <a:lstStyle/>
          <a:p>
            <a:r>
              <a:rPr lang="en-GB" sz="1200" dirty="0">
                <a:solidFill>
                  <a:schemeClr val="bg1"/>
                </a:solidFill>
              </a:rPr>
              <a:t>Copyright: KM3NeT</a:t>
            </a:r>
          </a:p>
        </p:txBody>
      </p:sp>
      <p:sp>
        <p:nvSpPr>
          <p:cNvPr id="8" name="Slide Number Placeholder 5">
            <a:extLst>
              <a:ext uri="{FF2B5EF4-FFF2-40B4-BE49-F238E27FC236}">
                <a16:creationId xmlns:a16="http://schemas.microsoft.com/office/drawing/2014/main" id="{6EC9730D-B843-6921-EE0E-67F7C7F7F071}"/>
              </a:ext>
            </a:extLst>
          </p:cNvPr>
          <p:cNvSpPr txBox="1">
            <a:spLocks/>
          </p:cNvSpPr>
          <p:nvPr/>
        </p:nvSpPr>
        <p:spPr>
          <a:xfrm>
            <a:off x="-2279383" y="632907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704D53C-EAD8-AC49-B8A6-88F60CB7E254}" type="slidenum">
              <a:rPr lang="en-GB" smtClean="0"/>
              <a:pPr/>
              <a:t>15</a:t>
            </a:fld>
            <a:endParaRPr lang="en-GB" dirty="0"/>
          </a:p>
        </p:txBody>
      </p:sp>
    </p:spTree>
    <p:extLst>
      <p:ext uri="{BB962C8B-B14F-4D97-AF65-F5344CB8AC3E}">
        <p14:creationId xmlns:p14="http://schemas.microsoft.com/office/powerpoint/2010/main" val="8657102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6CE051-5B70-8480-DABF-1EAA69D19E02}"/>
              </a:ext>
            </a:extLst>
          </p:cNvPr>
          <p:cNvSpPr>
            <a:spLocks noGrp="1"/>
          </p:cNvSpPr>
          <p:nvPr>
            <p:ph type="title"/>
          </p:nvPr>
        </p:nvSpPr>
        <p:spPr>
          <a:xfrm>
            <a:off x="560606" y="364978"/>
            <a:ext cx="10515600" cy="1325563"/>
          </a:xfrm>
        </p:spPr>
        <p:txBody>
          <a:bodyPr>
            <a:normAutofit fontScale="90000"/>
          </a:bodyPr>
          <a:lstStyle/>
          <a:p>
            <a:pPr lvl="0"/>
            <a:r>
              <a:rPr lang="en-GB" kern="100" dirty="0">
                <a:effectLst/>
                <a:latin typeface="Aptos" panose="020B0004020202020204" pitchFamily="34" charset="0"/>
                <a:ea typeface="Aptos" panose="020B0004020202020204" pitchFamily="34" charset="0"/>
                <a:cs typeface="Times New Roman" panose="02020603050405020304" pitchFamily="18" charset="0"/>
              </a:rPr>
              <a:t>The neutrino</a:t>
            </a:r>
            <a:br>
              <a:rPr lang="en-GB" kern="100" dirty="0">
                <a:effectLst/>
                <a:latin typeface="Aptos" panose="020B0004020202020204" pitchFamily="34" charset="0"/>
                <a:ea typeface="Aptos" panose="020B0004020202020204" pitchFamily="34" charset="0"/>
                <a:cs typeface="Times New Roman" panose="02020603050405020304" pitchFamily="18" charset="0"/>
              </a:rPr>
            </a:br>
            <a:r>
              <a:rPr lang="en-GB" kern="100" dirty="0">
                <a:effectLst/>
                <a:latin typeface="Aptos" panose="020B0004020202020204" pitchFamily="34" charset="0"/>
                <a:ea typeface="Aptos" panose="020B0004020202020204" pitchFamily="34" charset="0"/>
                <a:cs typeface="Times New Roman" panose="02020603050405020304" pitchFamily="18" charset="0"/>
              </a:rPr>
              <a:t> event</a:t>
            </a:r>
            <a:br>
              <a:rPr lang="en-GB" kern="100" dirty="0">
                <a:effectLst/>
                <a:latin typeface="Aptos" panose="020B0004020202020204" pitchFamily="34" charset="0"/>
                <a:ea typeface="Aptos" panose="020B0004020202020204" pitchFamily="34" charset="0"/>
                <a:cs typeface="Times New Roman" panose="02020603050405020304" pitchFamily="18" charset="0"/>
              </a:rPr>
            </a:br>
            <a:r>
              <a:rPr lang="en-GB" kern="100" dirty="0">
                <a:effectLst/>
                <a:latin typeface="Aptos" panose="020B0004020202020204" pitchFamily="34" charset="0"/>
                <a:ea typeface="Aptos" panose="020B0004020202020204" pitchFamily="34" charset="0"/>
                <a:cs typeface="Times New Roman" panose="02020603050405020304" pitchFamily="18" charset="0"/>
              </a:rPr>
              <a:t> KM3-230213A</a:t>
            </a:r>
          </a:p>
        </p:txBody>
      </p:sp>
      <p:pic>
        <p:nvPicPr>
          <p:cNvPr id="7" name="Content Placeholder 6" descr="A collage of different types of fireworks&#10;&#10;AI-generated content may be incorrect.">
            <a:extLst>
              <a:ext uri="{FF2B5EF4-FFF2-40B4-BE49-F238E27FC236}">
                <a16:creationId xmlns:a16="http://schemas.microsoft.com/office/drawing/2014/main" id="{F71043BB-6B24-CB80-4600-F58A0841B7F2}"/>
              </a:ext>
            </a:extLst>
          </p:cNvPr>
          <p:cNvPicPr>
            <a:picLocks noGrp="1" noChangeAspect="1"/>
          </p:cNvPicPr>
          <p:nvPr>
            <p:ph idx="1"/>
          </p:nvPr>
        </p:nvPicPr>
        <p:blipFill>
          <a:blip r:embed="rId3"/>
          <a:stretch>
            <a:fillRect/>
          </a:stretch>
        </p:blipFill>
        <p:spPr>
          <a:xfrm>
            <a:off x="4644695" y="-29469"/>
            <a:ext cx="7547305" cy="6822541"/>
          </a:xfrm>
        </p:spPr>
      </p:pic>
      <p:sp>
        <p:nvSpPr>
          <p:cNvPr id="5" name="TextBox 4">
            <a:extLst>
              <a:ext uri="{FF2B5EF4-FFF2-40B4-BE49-F238E27FC236}">
                <a16:creationId xmlns:a16="http://schemas.microsoft.com/office/drawing/2014/main" id="{0CCC0090-650D-0943-252E-43D42FA642CF}"/>
              </a:ext>
            </a:extLst>
          </p:cNvPr>
          <p:cNvSpPr txBox="1"/>
          <p:nvPr/>
        </p:nvSpPr>
        <p:spPr>
          <a:xfrm>
            <a:off x="1159647" y="6560931"/>
            <a:ext cx="5267789" cy="261610"/>
          </a:xfrm>
          <a:prstGeom prst="rect">
            <a:avLst/>
          </a:prstGeom>
          <a:noFill/>
        </p:spPr>
        <p:txBody>
          <a:bodyPr wrap="none" rtlCol="0">
            <a:spAutoFit/>
          </a:bodyPr>
          <a:lstStyle/>
          <a:p>
            <a:r>
              <a:rPr lang="en-GB" sz="1100" dirty="0"/>
              <a:t> KM3NeT Collaboration,  Nature, 2025  https://</a:t>
            </a:r>
            <a:r>
              <a:rPr lang="en-GB" sz="1100" dirty="0" err="1"/>
              <a:t>doi.org</a:t>
            </a:r>
            <a:r>
              <a:rPr lang="en-GB" sz="1100" dirty="0"/>
              <a:t>/10.1038/s41586-024-08543-1</a:t>
            </a: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EEE069D9-6C8B-A913-B25B-B8858A75AF86}"/>
                  </a:ext>
                </a:extLst>
              </p:cNvPr>
              <p:cNvSpPr txBox="1"/>
              <p:nvPr/>
            </p:nvSpPr>
            <p:spPr>
              <a:xfrm>
                <a:off x="337552" y="4519082"/>
                <a:ext cx="3871573" cy="984885"/>
              </a:xfrm>
              <a:prstGeom prst="rect">
                <a:avLst/>
              </a:prstGeom>
              <a:noFill/>
            </p:spPr>
            <p:txBody>
              <a:bodyPr wrap="none" rtlCol="0">
                <a:spAutoFit/>
              </a:bodyPr>
              <a:lstStyle/>
              <a:p>
                <a:pPr marL="285750" indent="-285750">
                  <a:buFont typeface="Arial" panose="020B0604020202020204" pitchFamily="34" charset="0"/>
                  <a:buChar char="•"/>
                </a:pPr>
                <a:r>
                  <a:rPr lang="en-GB" sz="2000" kern="100" dirty="0">
                    <a:effectLst/>
                    <a:latin typeface="Aptos" panose="020B0004020202020204" pitchFamily="34" charset="0"/>
                    <a:ea typeface="Aptos" panose="020B0004020202020204" pitchFamily="34" charset="0"/>
                    <a:cs typeface="Times New Roman" panose="02020603050405020304" pitchFamily="18" charset="0"/>
                  </a:rPr>
                  <a:t>Sphere colour = detection time</a:t>
                </a:r>
              </a:p>
              <a:p>
                <a:pPr marL="285750" indent="-285750">
                  <a:buFont typeface="Arial" panose="020B0604020202020204" pitchFamily="34" charset="0"/>
                  <a:buChar char="•"/>
                </a:pPr>
                <a:r>
                  <a:rPr lang="en-GB" sz="2000" kern="100" dirty="0">
                    <a:latin typeface="Aptos" panose="020B0004020202020204" pitchFamily="34" charset="0"/>
                    <a:ea typeface="Aptos" panose="020B0004020202020204" pitchFamily="34" charset="0"/>
                    <a:cs typeface="Times New Roman" panose="02020603050405020304" pitchFamily="18" charset="0"/>
                  </a:rPr>
                  <a:t>Sphere size </a:t>
                </a:r>
                <a14:m>
                  <m:oMath xmlns:m="http://schemas.openxmlformats.org/officeDocument/2006/math">
                    <m:r>
                      <a:rPr lang="en-GB" sz="2000" i="1" kern="100" smtClean="0">
                        <a:latin typeface="Cambria Math" panose="02040503050406030204" pitchFamily="18" charset="0"/>
                        <a:ea typeface="Cambria Math" panose="02040503050406030204" pitchFamily="18" charset="0"/>
                        <a:cs typeface="Times New Roman" panose="02020603050405020304" pitchFamily="18" charset="0"/>
                      </a:rPr>
                      <m:t>∝</m:t>
                    </m:r>
                  </m:oMath>
                </a14:m>
                <a:r>
                  <a:rPr lang="en-GB" sz="2000" kern="100" dirty="0">
                    <a:effectLst/>
                    <a:latin typeface="Aptos" panose="020B0004020202020204" pitchFamily="34" charset="0"/>
                    <a:ea typeface="Aptos" panose="020B0004020202020204" pitchFamily="34" charset="0"/>
                    <a:cs typeface="Times New Roman" panose="02020603050405020304" pitchFamily="18" charset="0"/>
                  </a:rPr>
                  <a:t> N photons</a:t>
                </a:r>
              </a:p>
              <a:p>
                <a:endParaRPr lang="en-GB" dirty="0"/>
              </a:p>
            </p:txBody>
          </p:sp>
        </mc:Choice>
        <mc:Fallback xmlns="">
          <p:sp>
            <p:nvSpPr>
              <p:cNvPr id="13" name="TextBox 12">
                <a:extLst>
                  <a:ext uri="{FF2B5EF4-FFF2-40B4-BE49-F238E27FC236}">
                    <a16:creationId xmlns:a16="http://schemas.microsoft.com/office/drawing/2014/main" id="{EEE069D9-6C8B-A913-B25B-B8858A75AF86}"/>
                  </a:ext>
                </a:extLst>
              </p:cNvPr>
              <p:cNvSpPr txBox="1">
                <a:spLocks noRot="1" noChangeAspect="1" noMove="1" noResize="1" noEditPoints="1" noAdjustHandles="1" noChangeArrowheads="1" noChangeShapeType="1" noTextEdit="1"/>
              </p:cNvSpPr>
              <p:nvPr/>
            </p:nvSpPr>
            <p:spPr>
              <a:xfrm>
                <a:off x="337552" y="4519082"/>
                <a:ext cx="3871573" cy="984885"/>
              </a:xfrm>
              <a:prstGeom prst="rect">
                <a:avLst/>
              </a:prstGeom>
              <a:blipFill>
                <a:blip r:embed="rId4"/>
                <a:stretch>
                  <a:fillRect l="-1307" t="-2532" r="-654"/>
                </a:stretch>
              </a:blipFill>
            </p:spPr>
            <p:txBody>
              <a:bodyPr/>
              <a:lstStyle/>
              <a:p>
                <a:r>
                  <a:rPr lang="en-GB">
                    <a:noFill/>
                  </a:rPr>
                  <a:t> </a:t>
                </a:r>
              </a:p>
            </p:txBody>
          </p:sp>
        </mc:Fallback>
      </mc:AlternateContent>
      <p:sp>
        <p:nvSpPr>
          <p:cNvPr id="14" name="TextBox 13">
            <a:extLst>
              <a:ext uri="{FF2B5EF4-FFF2-40B4-BE49-F238E27FC236}">
                <a16:creationId xmlns:a16="http://schemas.microsoft.com/office/drawing/2014/main" id="{2C229702-64B2-CD11-33FD-26646E10834C}"/>
              </a:ext>
            </a:extLst>
          </p:cNvPr>
          <p:cNvSpPr txBox="1"/>
          <p:nvPr/>
        </p:nvSpPr>
        <p:spPr>
          <a:xfrm>
            <a:off x="477213" y="2444115"/>
            <a:ext cx="4849917" cy="1969770"/>
          </a:xfrm>
          <a:prstGeom prst="rect">
            <a:avLst/>
          </a:prstGeom>
          <a:noFill/>
        </p:spPr>
        <p:txBody>
          <a:bodyPr wrap="none" rtlCol="0">
            <a:spAutoFit/>
          </a:bodyPr>
          <a:lstStyle/>
          <a:p>
            <a:pPr marL="285750" indent="-285750">
              <a:buFont typeface="Arial" panose="020B0604020202020204" pitchFamily="34" charset="0"/>
              <a:buChar char="•"/>
            </a:pPr>
            <a:endParaRPr lang="en-GB" sz="2400" dirty="0"/>
          </a:p>
          <a:p>
            <a:pPr marL="285750" indent="-285750">
              <a:buFont typeface="Arial" panose="020B0604020202020204" pitchFamily="34" charset="0"/>
              <a:buChar char="•"/>
            </a:pPr>
            <a:r>
              <a:rPr lang="en-GB" sz="2000" dirty="0"/>
              <a:t>ARCA, 21-line configuration</a:t>
            </a:r>
          </a:p>
          <a:p>
            <a:endParaRPr lang="en-GB" sz="2000" dirty="0"/>
          </a:p>
          <a:p>
            <a:pPr marL="285750" indent="-285750">
              <a:buFont typeface="Arial" panose="020B0604020202020204" pitchFamily="34" charset="0"/>
              <a:buChar char="•"/>
            </a:pPr>
            <a:r>
              <a:rPr lang="en-GB" sz="2000" dirty="0"/>
              <a:t>~220PeV neutrino, near horizontal</a:t>
            </a:r>
          </a:p>
          <a:p>
            <a:pPr marL="285750" indent="-285750">
              <a:buFont typeface="Arial" panose="020B0604020202020204" pitchFamily="34" charset="0"/>
              <a:buChar char="•"/>
            </a:pPr>
            <a:r>
              <a:rPr lang="en-GB" sz="2000" dirty="0"/>
              <a:t>Detected Feb 2023, published Feb 2025</a:t>
            </a:r>
          </a:p>
          <a:p>
            <a:pPr marL="285750" indent="-285750">
              <a:buFont typeface="Arial" panose="020B0604020202020204" pitchFamily="34" charset="0"/>
              <a:buChar char="•"/>
            </a:pPr>
            <a:endParaRPr lang="en-GB" dirty="0"/>
          </a:p>
        </p:txBody>
      </p:sp>
      <p:sp>
        <p:nvSpPr>
          <p:cNvPr id="6" name="Slide Number Placeholder 5">
            <a:extLst>
              <a:ext uri="{FF2B5EF4-FFF2-40B4-BE49-F238E27FC236}">
                <a16:creationId xmlns:a16="http://schemas.microsoft.com/office/drawing/2014/main" id="{052CD9B8-ABE0-27F0-5C60-6997AE7EF989}"/>
              </a:ext>
            </a:extLst>
          </p:cNvPr>
          <p:cNvSpPr txBox="1">
            <a:spLocks/>
          </p:cNvSpPr>
          <p:nvPr/>
        </p:nvSpPr>
        <p:spPr>
          <a:xfrm>
            <a:off x="-2279383" y="632907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704D53C-EAD8-AC49-B8A6-88F60CB7E254}" type="slidenum">
              <a:rPr lang="en-GB" smtClean="0"/>
              <a:pPr/>
              <a:t>16</a:t>
            </a:fld>
            <a:endParaRPr lang="en-GB" dirty="0"/>
          </a:p>
        </p:txBody>
      </p:sp>
    </p:spTree>
    <p:extLst>
      <p:ext uri="{BB962C8B-B14F-4D97-AF65-F5344CB8AC3E}">
        <p14:creationId xmlns:p14="http://schemas.microsoft.com/office/powerpoint/2010/main" val="19768356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F6F737-FAFE-5985-3BFE-707811733422}"/>
              </a:ext>
            </a:extLst>
          </p:cNvPr>
          <p:cNvSpPr>
            <a:spLocks noGrp="1"/>
          </p:cNvSpPr>
          <p:nvPr>
            <p:ph type="title"/>
          </p:nvPr>
        </p:nvSpPr>
        <p:spPr/>
        <p:txBody>
          <a:bodyPr>
            <a:normAutofit/>
          </a:bodyPr>
          <a:lstStyle/>
          <a:p>
            <a:r>
              <a:rPr lang="en-GB" sz="4000" dirty="0"/>
              <a:t>Comparison with Models &amp; Earlier Measurements</a:t>
            </a:r>
          </a:p>
        </p:txBody>
      </p:sp>
      <p:pic>
        <p:nvPicPr>
          <p:cNvPr id="5" name="Content Placeholder 4" descr="A diagram of different colored crosses&#10;&#10;AI-generated content may be incorrect.">
            <a:extLst>
              <a:ext uri="{FF2B5EF4-FFF2-40B4-BE49-F238E27FC236}">
                <a16:creationId xmlns:a16="http://schemas.microsoft.com/office/drawing/2014/main" id="{C2BBEDCD-B738-F224-DF23-2CC2FAE688D7}"/>
              </a:ext>
            </a:extLst>
          </p:cNvPr>
          <p:cNvPicPr>
            <a:picLocks noGrp="1" noChangeAspect="1"/>
          </p:cNvPicPr>
          <p:nvPr>
            <p:ph idx="1"/>
          </p:nvPr>
        </p:nvPicPr>
        <p:blipFill>
          <a:blip r:embed="rId3"/>
          <a:stretch>
            <a:fillRect/>
          </a:stretch>
        </p:blipFill>
        <p:spPr>
          <a:xfrm>
            <a:off x="196379" y="1418223"/>
            <a:ext cx="11799242" cy="4892636"/>
          </a:xfrm>
        </p:spPr>
      </p:pic>
      <p:sp>
        <p:nvSpPr>
          <p:cNvPr id="6" name="Slide Number Placeholder 5">
            <a:extLst>
              <a:ext uri="{FF2B5EF4-FFF2-40B4-BE49-F238E27FC236}">
                <a16:creationId xmlns:a16="http://schemas.microsoft.com/office/drawing/2014/main" id="{470FA19B-9A56-9C2C-AD58-076962CE4B48}"/>
              </a:ext>
            </a:extLst>
          </p:cNvPr>
          <p:cNvSpPr txBox="1">
            <a:spLocks/>
          </p:cNvSpPr>
          <p:nvPr/>
        </p:nvSpPr>
        <p:spPr>
          <a:xfrm>
            <a:off x="-2279383" y="632907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704D53C-EAD8-AC49-B8A6-88F60CB7E254}" type="slidenum">
              <a:rPr lang="en-GB" smtClean="0"/>
              <a:pPr/>
              <a:t>17</a:t>
            </a:fld>
            <a:endParaRPr lang="en-GB" dirty="0"/>
          </a:p>
        </p:txBody>
      </p:sp>
    </p:spTree>
    <p:extLst>
      <p:ext uri="{BB962C8B-B14F-4D97-AF65-F5344CB8AC3E}">
        <p14:creationId xmlns:p14="http://schemas.microsoft.com/office/powerpoint/2010/main" val="2400924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E580A1-CDF5-F7AD-2A38-234A3025D957}"/>
              </a:ext>
            </a:extLst>
          </p:cNvPr>
          <p:cNvSpPr>
            <a:spLocks noGrp="1"/>
          </p:cNvSpPr>
          <p:nvPr>
            <p:ph type="title"/>
          </p:nvPr>
        </p:nvSpPr>
        <p:spPr/>
        <p:txBody>
          <a:bodyPr/>
          <a:lstStyle/>
          <a:p>
            <a:endParaRPr lang="en-GB" dirty="0"/>
          </a:p>
        </p:txBody>
      </p:sp>
      <p:pic>
        <p:nvPicPr>
          <p:cNvPr id="6" name="Picture 5" descr="A underwater view of a yellow object&#10;&#10;AI-generated content may be incorrect.">
            <a:extLst>
              <a:ext uri="{FF2B5EF4-FFF2-40B4-BE49-F238E27FC236}">
                <a16:creationId xmlns:a16="http://schemas.microsoft.com/office/drawing/2014/main" id="{E183AD8E-73FD-5A99-DCFF-690D04840761}"/>
              </a:ext>
            </a:extLst>
          </p:cNvPr>
          <p:cNvPicPr>
            <a:picLocks noChangeAspect="1"/>
          </p:cNvPicPr>
          <p:nvPr/>
        </p:nvPicPr>
        <p:blipFill>
          <a:blip r:embed="rId2"/>
          <a:stretch>
            <a:fillRect/>
          </a:stretch>
        </p:blipFill>
        <p:spPr>
          <a:xfrm>
            <a:off x="-1" y="0"/>
            <a:ext cx="12252959" cy="6858000"/>
          </a:xfrm>
          <a:prstGeom prst="rect">
            <a:avLst/>
          </a:prstGeom>
        </p:spPr>
      </p:pic>
      <p:sp>
        <p:nvSpPr>
          <p:cNvPr id="9" name="TextBox 8">
            <a:extLst>
              <a:ext uri="{FF2B5EF4-FFF2-40B4-BE49-F238E27FC236}">
                <a16:creationId xmlns:a16="http://schemas.microsoft.com/office/drawing/2014/main" id="{164ABAFB-EF28-BCB0-1751-A43F93EFFA16}"/>
              </a:ext>
            </a:extLst>
          </p:cNvPr>
          <p:cNvSpPr txBox="1"/>
          <p:nvPr/>
        </p:nvSpPr>
        <p:spPr>
          <a:xfrm>
            <a:off x="6324754" y="2055815"/>
            <a:ext cx="3770584" cy="1200329"/>
          </a:xfrm>
          <a:prstGeom prst="rect">
            <a:avLst/>
          </a:prstGeom>
          <a:noFill/>
        </p:spPr>
        <p:txBody>
          <a:bodyPr wrap="none" rtlCol="0">
            <a:spAutoFit/>
          </a:bodyPr>
          <a:lstStyle/>
          <a:p>
            <a:r>
              <a:rPr lang="en-GB" sz="7200" b="1" dirty="0">
                <a:solidFill>
                  <a:schemeClr val="bg1"/>
                </a:solidFill>
              </a:rPr>
              <a:t>The End.</a:t>
            </a:r>
          </a:p>
        </p:txBody>
      </p:sp>
      <p:sp>
        <p:nvSpPr>
          <p:cNvPr id="10" name="TextBox 9">
            <a:extLst>
              <a:ext uri="{FF2B5EF4-FFF2-40B4-BE49-F238E27FC236}">
                <a16:creationId xmlns:a16="http://schemas.microsoft.com/office/drawing/2014/main" id="{874E05DE-F035-8913-2D67-BB497B3035D2}"/>
              </a:ext>
            </a:extLst>
          </p:cNvPr>
          <p:cNvSpPr txBox="1"/>
          <p:nvPr/>
        </p:nvSpPr>
        <p:spPr>
          <a:xfrm>
            <a:off x="5566605" y="4868632"/>
            <a:ext cx="5558188" cy="707886"/>
          </a:xfrm>
          <a:prstGeom prst="rect">
            <a:avLst/>
          </a:prstGeom>
          <a:noFill/>
        </p:spPr>
        <p:txBody>
          <a:bodyPr wrap="none" rtlCol="0">
            <a:spAutoFit/>
          </a:bodyPr>
          <a:lstStyle/>
          <a:p>
            <a:r>
              <a:rPr lang="en-GB" sz="4000" b="1" dirty="0">
                <a:solidFill>
                  <a:schemeClr val="bg1"/>
                </a:solidFill>
              </a:rPr>
              <a:t>Thank you for listening!</a:t>
            </a:r>
          </a:p>
        </p:txBody>
      </p:sp>
      <p:pic>
        <p:nvPicPr>
          <p:cNvPr id="4" name="Picture 3" descr="Cartoon of a cartoon of people looking at a fish&#10;&#10;AI-generated content may be incorrect.">
            <a:extLst>
              <a:ext uri="{FF2B5EF4-FFF2-40B4-BE49-F238E27FC236}">
                <a16:creationId xmlns:a16="http://schemas.microsoft.com/office/drawing/2014/main" id="{01969FDF-109F-1B02-2FD7-D0A09620135D}"/>
              </a:ext>
            </a:extLst>
          </p:cNvPr>
          <p:cNvPicPr>
            <a:picLocks noChangeAspect="1"/>
          </p:cNvPicPr>
          <p:nvPr/>
        </p:nvPicPr>
        <p:blipFill>
          <a:blip r:embed="rId3"/>
          <a:stretch>
            <a:fillRect/>
          </a:stretch>
        </p:blipFill>
        <p:spPr>
          <a:xfrm>
            <a:off x="359256" y="298350"/>
            <a:ext cx="4488329" cy="6261299"/>
          </a:xfrm>
          <a:prstGeom prst="rect">
            <a:avLst/>
          </a:prstGeom>
        </p:spPr>
      </p:pic>
      <p:sp>
        <p:nvSpPr>
          <p:cNvPr id="5" name="Slide Number Placeholder 4">
            <a:extLst>
              <a:ext uri="{FF2B5EF4-FFF2-40B4-BE49-F238E27FC236}">
                <a16:creationId xmlns:a16="http://schemas.microsoft.com/office/drawing/2014/main" id="{6D230AC9-90D5-4024-16D7-E7C12CCC5BF3}"/>
              </a:ext>
            </a:extLst>
          </p:cNvPr>
          <p:cNvSpPr>
            <a:spLocks noGrp="1"/>
          </p:cNvSpPr>
          <p:nvPr>
            <p:ph type="sldNum" sz="quarter" idx="12"/>
          </p:nvPr>
        </p:nvSpPr>
        <p:spPr/>
        <p:txBody>
          <a:bodyPr/>
          <a:lstStyle/>
          <a:p>
            <a:fld id="{2704D53C-EAD8-AC49-B8A6-88F60CB7E254}" type="slidenum">
              <a:rPr lang="en-GB" smtClean="0"/>
              <a:t>18</a:t>
            </a:fld>
            <a:endParaRPr lang="en-GB"/>
          </a:p>
        </p:txBody>
      </p:sp>
    </p:spTree>
    <p:extLst>
      <p:ext uri="{BB962C8B-B14F-4D97-AF65-F5344CB8AC3E}">
        <p14:creationId xmlns:p14="http://schemas.microsoft.com/office/powerpoint/2010/main" val="7933981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45576-5FCC-319B-EC82-642DE53A110F}"/>
              </a:ext>
            </a:extLst>
          </p:cNvPr>
          <p:cNvSpPr>
            <a:spLocks noGrp="1"/>
          </p:cNvSpPr>
          <p:nvPr>
            <p:ph type="title"/>
          </p:nvPr>
        </p:nvSpPr>
        <p:spPr>
          <a:xfrm>
            <a:off x="4052454" y="3191452"/>
            <a:ext cx="10515600" cy="1325563"/>
          </a:xfrm>
        </p:spPr>
        <p:txBody>
          <a:bodyPr/>
          <a:lstStyle/>
          <a:p>
            <a:r>
              <a:rPr lang="en-GB" sz="7200" dirty="0"/>
              <a:t>BACKUP</a:t>
            </a:r>
            <a:endParaRPr lang="en-GB" dirty="0"/>
          </a:p>
        </p:txBody>
      </p:sp>
      <p:sp>
        <p:nvSpPr>
          <p:cNvPr id="4" name="Slide Number Placeholder 3">
            <a:extLst>
              <a:ext uri="{FF2B5EF4-FFF2-40B4-BE49-F238E27FC236}">
                <a16:creationId xmlns:a16="http://schemas.microsoft.com/office/drawing/2014/main" id="{7723DAB0-EEA8-FEA1-CDA8-BA395D664045}"/>
              </a:ext>
            </a:extLst>
          </p:cNvPr>
          <p:cNvSpPr>
            <a:spLocks noGrp="1"/>
          </p:cNvSpPr>
          <p:nvPr>
            <p:ph type="sldNum" sz="quarter" idx="12"/>
          </p:nvPr>
        </p:nvSpPr>
        <p:spPr/>
        <p:txBody>
          <a:bodyPr/>
          <a:lstStyle/>
          <a:p>
            <a:fld id="{2704D53C-EAD8-AC49-B8A6-88F60CB7E254}" type="slidenum">
              <a:rPr lang="en-GB" smtClean="0"/>
              <a:t>19</a:t>
            </a:fld>
            <a:endParaRPr lang="en-GB"/>
          </a:p>
        </p:txBody>
      </p:sp>
    </p:spTree>
    <p:extLst>
      <p:ext uri="{BB962C8B-B14F-4D97-AF65-F5344CB8AC3E}">
        <p14:creationId xmlns:p14="http://schemas.microsoft.com/office/powerpoint/2010/main" val="2093820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5BAFBD-DC21-B9D1-A669-1E383E64C7B6}"/>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EB852D01-23D2-97F7-B10E-DE477CC85FCC}"/>
              </a:ext>
            </a:extLst>
          </p:cNvPr>
          <p:cNvSpPr txBox="1"/>
          <p:nvPr/>
        </p:nvSpPr>
        <p:spPr>
          <a:xfrm>
            <a:off x="878541" y="1843950"/>
            <a:ext cx="8534399" cy="2554545"/>
          </a:xfrm>
          <a:prstGeom prst="rect">
            <a:avLst/>
          </a:prstGeom>
          <a:noFill/>
        </p:spPr>
        <p:txBody>
          <a:bodyPr wrap="square">
            <a:spAutoFit/>
          </a:bodyPr>
          <a:lstStyle/>
          <a:p>
            <a:r>
              <a:rPr lang="en-GB" sz="4000" b="1" dirty="0"/>
              <a:t>Why Neutrino Astronomy?</a:t>
            </a:r>
            <a:endParaRPr lang="en-GB" sz="4000" b="1" strike="sngStrike" dirty="0"/>
          </a:p>
          <a:p>
            <a:r>
              <a:rPr lang="en-GB" sz="4000" b="1" dirty="0">
                <a:solidFill>
                  <a:schemeClr val="bg1">
                    <a:lumMod val="65000"/>
                  </a:schemeClr>
                </a:solidFill>
              </a:rPr>
              <a:t>Detector Technology</a:t>
            </a:r>
          </a:p>
          <a:p>
            <a:r>
              <a:rPr lang="en-GB" sz="4000" b="1" dirty="0">
                <a:solidFill>
                  <a:schemeClr val="bg1">
                    <a:lumMod val="65000"/>
                  </a:schemeClr>
                </a:solidFill>
              </a:rPr>
              <a:t>Where is the Detector?</a:t>
            </a:r>
          </a:p>
          <a:p>
            <a:r>
              <a:rPr lang="en-GB" sz="4000" b="1" dirty="0">
                <a:solidFill>
                  <a:schemeClr val="bg1">
                    <a:lumMod val="65000"/>
                  </a:schemeClr>
                </a:solidFill>
              </a:rPr>
              <a:t>Preliminary Results</a:t>
            </a:r>
          </a:p>
        </p:txBody>
      </p:sp>
      <p:sp>
        <p:nvSpPr>
          <p:cNvPr id="4" name="Slide Number Placeholder 5">
            <a:extLst>
              <a:ext uri="{FF2B5EF4-FFF2-40B4-BE49-F238E27FC236}">
                <a16:creationId xmlns:a16="http://schemas.microsoft.com/office/drawing/2014/main" id="{A65B3B0D-BC37-7BB3-096D-2756127A2DB2}"/>
              </a:ext>
            </a:extLst>
          </p:cNvPr>
          <p:cNvSpPr txBox="1">
            <a:spLocks/>
          </p:cNvSpPr>
          <p:nvPr/>
        </p:nvSpPr>
        <p:spPr>
          <a:xfrm>
            <a:off x="-2279383" y="632907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704D53C-EAD8-AC49-B8A6-88F60CB7E254}" type="slidenum">
              <a:rPr lang="en-GB" smtClean="0"/>
              <a:pPr/>
              <a:t>2</a:t>
            </a:fld>
            <a:endParaRPr lang="en-GB" dirty="0"/>
          </a:p>
        </p:txBody>
      </p:sp>
    </p:spTree>
    <p:extLst>
      <p:ext uri="{BB962C8B-B14F-4D97-AF65-F5344CB8AC3E}">
        <p14:creationId xmlns:p14="http://schemas.microsoft.com/office/powerpoint/2010/main" val="2683253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ED4EB4-14F4-4215-4A4D-184AAA1CA069}"/>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9C48297C-CA7D-47AC-8FE8-9EEB88CB636A}"/>
              </a:ext>
            </a:extLst>
          </p:cNvPr>
          <p:cNvSpPr txBox="1"/>
          <p:nvPr/>
        </p:nvSpPr>
        <p:spPr>
          <a:xfrm>
            <a:off x="878541" y="1843950"/>
            <a:ext cx="8534399" cy="3170099"/>
          </a:xfrm>
          <a:prstGeom prst="rect">
            <a:avLst/>
          </a:prstGeom>
          <a:noFill/>
        </p:spPr>
        <p:txBody>
          <a:bodyPr wrap="square">
            <a:spAutoFit/>
          </a:bodyPr>
          <a:lstStyle/>
          <a:p>
            <a:r>
              <a:rPr lang="en-GB" sz="4000" b="1" dirty="0">
                <a:solidFill>
                  <a:schemeClr val="bg2">
                    <a:lumMod val="75000"/>
                  </a:schemeClr>
                </a:solidFill>
              </a:rPr>
              <a:t>Why Neutrino Astronomy?</a:t>
            </a:r>
            <a:endParaRPr lang="en-GB" sz="4000" b="1" strike="sngStrike" dirty="0">
              <a:solidFill>
                <a:schemeClr val="bg2">
                  <a:lumMod val="75000"/>
                </a:schemeClr>
              </a:solidFill>
            </a:endParaRPr>
          </a:p>
          <a:p>
            <a:r>
              <a:rPr lang="en-GB" sz="4000" b="1" dirty="0">
                <a:solidFill>
                  <a:schemeClr val="bg1">
                    <a:lumMod val="65000"/>
                  </a:schemeClr>
                </a:solidFill>
              </a:rPr>
              <a:t>ARCA vs ORCA</a:t>
            </a:r>
          </a:p>
          <a:p>
            <a:r>
              <a:rPr lang="en-GB" sz="4000" b="1" dirty="0">
                <a:solidFill>
                  <a:schemeClr val="bg1">
                    <a:lumMod val="65000"/>
                  </a:schemeClr>
                </a:solidFill>
              </a:rPr>
              <a:t>Detector Technology</a:t>
            </a:r>
          </a:p>
          <a:p>
            <a:r>
              <a:rPr lang="en-GB" sz="4000" b="1" dirty="0">
                <a:solidFill>
                  <a:schemeClr val="tx1">
                    <a:lumMod val="95000"/>
                    <a:lumOff val="5000"/>
                  </a:schemeClr>
                </a:solidFill>
              </a:rPr>
              <a:t>Detector Installation</a:t>
            </a:r>
          </a:p>
          <a:p>
            <a:r>
              <a:rPr lang="en-GB" sz="4000" b="1" dirty="0">
                <a:solidFill>
                  <a:schemeClr val="bg1">
                    <a:lumMod val="65000"/>
                  </a:schemeClr>
                </a:solidFill>
              </a:rPr>
              <a:t>Preliminary Results</a:t>
            </a:r>
          </a:p>
        </p:txBody>
      </p:sp>
      <p:sp>
        <p:nvSpPr>
          <p:cNvPr id="3" name="Slide Number Placeholder 2">
            <a:extLst>
              <a:ext uri="{FF2B5EF4-FFF2-40B4-BE49-F238E27FC236}">
                <a16:creationId xmlns:a16="http://schemas.microsoft.com/office/drawing/2014/main" id="{A3B3E0D7-6B6C-BE6A-0ECE-A25A7FCD6019}"/>
              </a:ext>
            </a:extLst>
          </p:cNvPr>
          <p:cNvSpPr>
            <a:spLocks noGrp="1"/>
          </p:cNvSpPr>
          <p:nvPr>
            <p:ph type="sldNum" sz="quarter" idx="12"/>
          </p:nvPr>
        </p:nvSpPr>
        <p:spPr/>
        <p:txBody>
          <a:bodyPr/>
          <a:lstStyle/>
          <a:p>
            <a:fld id="{2704D53C-EAD8-AC49-B8A6-88F60CB7E254}" type="slidenum">
              <a:rPr lang="en-GB" smtClean="0"/>
              <a:t>20</a:t>
            </a:fld>
            <a:endParaRPr lang="en-GB"/>
          </a:p>
        </p:txBody>
      </p:sp>
    </p:spTree>
    <p:extLst>
      <p:ext uri="{BB962C8B-B14F-4D97-AF65-F5344CB8AC3E}">
        <p14:creationId xmlns:p14="http://schemas.microsoft.com/office/powerpoint/2010/main" val="24635539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4" descr="A group of men on a boat&#10;&#10;AI-generated content may be incorrect.">
            <a:extLst>
              <a:ext uri="{FF2B5EF4-FFF2-40B4-BE49-F238E27FC236}">
                <a16:creationId xmlns:a16="http://schemas.microsoft.com/office/drawing/2014/main" id="{AFD9D767-B8BD-50D1-C1CC-5184459BE1B5}"/>
              </a:ext>
            </a:extLst>
          </p:cNvPr>
          <p:cNvPicPr>
            <a:picLocks noChangeAspect="1"/>
          </p:cNvPicPr>
          <p:nvPr/>
        </p:nvPicPr>
        <p:blipFill>
          <a:blip r:embed="rId2"/>
          <a:stretch>
            <a:fillRect/>
          </a:stretch>
        </p:blipFill>
        <p:spPr>
          <a:xfrm>
            <a:off x="4493557" y="1025336"/>
            <a:ext cx="3842394" cy="2403664"/>
          </a:xfrm>
          <a:prstGeom prst="rect">
            <a:avLst/>
          </a:prstGeom>
        </p:spPr>
      </p:pic>
      <p:pic>
        <p:nvPicPr>
          <p:cNvPr id="4" name="Content Placeholder 4" descr="A large round object on a yellow platform&#10;&#10;AI-generated content may be incorrect.">
            <a:extLst>
              <a:ext uri="{FF2B5EF4-FFF2-40B4-BE49-F238E27FC236}">
                <a16:creationId xmlns:a16="http://schemas.microsoft.com/office/drawing/2014/main" id="{A2D5CE5B-DC13-4578-A424-3BC171DA6E58}"/>
              </a:ext>
            </a:extLst>
          </p:cNvPr>
          <p:cNvPicPr>
            <a:picLocks noChangeAspect="1"/>
          </p:cNvPicPr>
          <p:nvPr/>
        </p:nvPicPr>
        <p:blipFill>
          <a:blip r:embed="rId3"/>
          <a:stretch>
            <a:fillRect/>
          </a:stretch>
        </p:blipFill>
        <p:spPr>
          <a:xfrm>
            <a:off x="0" y="0"/>
            <a:ext cx="4571998" cy="3429000"/>
          </a:xfrm>
          <a:prstGeom prst="rect">
            <a:avLst/>
          </a:prstGeom>
        </p:spPr>
      </p:pic>
      <p:pic>
        <p:nvPicPr>
          <p:cNvPr id="5" name="Content Placeholder 4" descr="A large round object on a platform in the ocean&#10;&#10;AI-generated content may be incorrect.">
            <a:extLst>
              <a:ext uri="{FF2B5EF4-FFF2-40B4-BE49-F238E27FC236}">
                <a16:creationId xmlns:a16="http://schemas.microsoft.com/office/drawing/2014/main" id="{C6093C8F-BB48-85B5-86E9-B5C314821CFF}"/>
              </a:ext>
            </a:extLst>
          </p:cNvPr>
          <p:cNvPicPr>
            <a:picLocks noChangeAspect="1"/>
          </p:cNvPicPr>
          <p:nvPr/>
        </p:nvPicPr>
        <p:blipFill>
          <a:blip r:embed="rId4"/>
          <a:stretch>
            <a:fillRect/>
          </a:stretch>
        </p:blipFill>
        <p:spPr>
          <a:xfrm>
            <a:off x="53778" y="3110061"/>
            <a:ext cx="2954467" cy="3641767"/>
          </a:xfrm>
          <a:prstGeom prst="rect">
            <a:avLst/>
          </a:prstGeom>
        </p:spPr>
      </p:pic>
      <p:pic>
        <p:nvPicPr>
          <p:cNvPr id="6" name="Content Placeholder 4" descr="A close up of a device&#10;&#10;AI-generated content may be incorrect.">
            <a:extLst>
              <a:ext uri="{FF2B5EF4-FFF2-40B4-BE49-F238E27FC236}">
                <a16:creationId xmlns:a16="http://schemas.microsoft.com/office/drawing/2014/main" id="{FB1A0E24-6EA7-D47B-D87A-98887B09C000}"/>
              </a:ext>
            </a:extLst>
          </p:cNvPr>
          <p:cNvPicPr>
            <a:picLocks noChangeAspect="1"/>
          </p:cNvPicPr>
          <p:nvPr/>
        </p:nvPicPr>
        <p:blipFill>
          <a:blip r:embed="rId5"/>
          <a:stretch>
            <a:fillRect/>
          </a:stretch>
        </p:blipFill>
        <p:spPr>
          <a:xfrm>
            <a:off x="3008245" y="3027489"/>
            <a:ext cx="5327706" cy="3830511"/>
          </a:xfrm>
          <a:prstGeom prst="rect">
            <a:avLst/>
          </a:prstGeom>
        </p:spPr>
      </p:pic>
      <p:pic>
        <p:nvPicPr>
          <p:cNvPr id="7" name="Content Placeholder 4" descr="A close-up of a sphere&#10;&#10;AI-generated content may be incorrect.">
            <a:extLst>
              <a:ext uri="{FF2B5EF4-FFF2-40B4-BE49-F238E27FC236}">
                <a16:creationId xmlns:a16="http://schemas.microsoft.com/office/drawing/2014/main" id="{7ED97D5B-8E47-2F35-D3E3-2B6E367F2AB1}"/>
              </a:ext>
            </a:extLst>
          </p:cNvPr>
          <p:cNvPicPr>
            <a:picLocks noChangeAspect="1"/>
          </p:cNvPicPr>
          <p:nvPr/>
        </p:nvPicPr>
        <p:blipFill>
          <a:blip r:embed="rId6"/>
          <a:stretch>
            <a:fillRect/>
          </a:stretch>
        </p:blipFill>
        <p:spPr>
          <a:xfrm>
            <a:off x="8335951" y="1025336"/>
            <a:ext cx="3856049" cy="6047388"/>
          </a:xfrm>
          <a:prstGeom prst="rect">
            <a:avLst/>
          </a:prstGeom>
        </p:spPr>
      </p:pic>
      <p:sp>
        <p:nvSpPr>
          <p:cNvPr id="9" name="TextBox 8">
            <a:extLst>
              <a:ext uri="{FF2B5EF4-FFF2-40B4-BE49-F238E27FC236}">
                <a16:creationId xmlns:a16="http://schemas.microsoft.com/office/drawing/2014/main" id="{D2D36007-0B2D-D65B-7E35-012CCE335E87}"/>
              </a:ext>
            </a:extLst>
          </p:cNvPr>
          <p:cNvSpPr txBox="1"/>
          <p:nvPr/>
        </p:nvSpPr>
        <p:spPr>
          <a:xfrm>
            <a:off x="5867985" y="127948"/>
            <a:ext cx="5056705" cy="769441"/>
          </a:xfrm>
          <a:prstGeom prst="rect">
            <a:avLst/>
          </a:prstGeom>
          <a:noFill/>
        </p:spPr>
        <p:txBody>
          <a:bodyPr wrap="none" rtlCol="0">
            <a:spAutoFit/>
          </a:bodyPr>
          <a:lstStyle/>
          <a:p>
            <a:r>
              <a:rPr lang="en-GB" sz="4400" dirty="0">
                <a:latin typeface="+mj-lt"/>
              </a:rPr>
              <a:t>The Launcher Vehicle</a:t>
            </a:r>
          </a:p>
        </p:txBody>
      </p:sp>
      <p:grpSp>
        <p:nvGrpSpPr>
          <p:cNvPr id="19" name="Group 18">
            <a:extLst>
              <a:ext uri="{FF2B5EF4-FFF2-40B4-BE49-F238E27FC236}">
                <a16:creationId xmlns:a16="http://schemas.microsoft.com/office/drawing/2014/main" id="{DCD2606B-DD96-AE8A-2F48-A4EF2F43CFCE}"/>
              </a:ext>
            </a:extLst>
          </p:cNvPr>
          <p:cNvGrpSpPr/>
          <p:nvPr/>
        </p:nvGrpSpPr>
        <p:grpSpPr>
          <a:xfrm>
            <a:off x="90598" y="1872084"/>
            <a:ext cx="888120" cy="2101680"/>
            <a:chOff x="90598" y="1872084"/>
            <a:chExt cx="888120" cy="2101680"/>
          </a:xfrm>
        </p:grpSpPr>
        <mc:AlternateContent xmlns:mc="http://schemas.openxmlformats.org/markup-compatibility/2006" xmlns:p14="http://schemas.microsoft.com/office/powerpoint/2010/main">
          <mc:Choice Requires="p14">
            <p:contentPart p14:bwMode="auto" r:id="rId7">
              <p14:nvContentPartPr>
                <p14:cNvPr id="13" name="Ink 12">
                  <a:extLst>
                    <a:ext uri="{FF2B5EF4-FFF2-40B4-BE49-F238E27FC236}">
                      <a16:creationId xmlns:a16="http://schemas.microsoft.com/office/drawing/2014/main" id="{9534E385-1B18-CA1A-B9C8-F45FCF3105F1}"/>
                    </a:ext>
                  </a:extLst>
                </p14:cNvPr>
                <p14:cNvContentPartPr/>
                <p14:nvPr/>
              </p14:nvContentPartPr>
              <p14:xfrm>
                <a:off x="185278" y="1872084"/>
                <a:ext cx="793440" cy="2039760"/>
              </p14:xfrm>
            </p:contentPart>
          </mc:Choice>
          <mc:Fallback xmlns="">
            <p:pic>
              <p:nvPicPr>
                <p:cNvPr id="13" name="Ink 12">
                  <a:extLst>
                    <a:ext uri="{FF2B5EF4-FFF2-40B4-BE49-F238E27FC236}">
                      <a16:creationId xmlns:a16="http://schemas.microsoft.com/office/drawing/2014/main" id="{9534E385-1B18-CA1A-B9C8-F45FCF3105F1}"/>
                    </a:ext>
                  </a:extLst>
                </p:cNvPr>
                <p:cNvPicPr/>
                <p:nvPr/>
              </p:nvPicPr>
              <p:blipFill>
                <a:blip r:embed="rId8"/>
                <a:stretch>
                  <a:fillRect/>
                </a:stretch>
              </p:blipFill>
              <p:spPr>
                <a:xfrm>
                  <a:off x="122638" y="1809444"/>
                  <a:ext cx="919080" cy="21654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4" name="Ink 13">
                  <a:extLst>
                    <a:ext uri="{FF2B5EF4-FFF2-40B4-BE49-F238E27FC236}">
                      <a16:creationId xmlns:a16="http://schemas.microsoft.com/office/drawing/2014/main" id="{E966F951-DB97-8918-4EEC-7E65632D67ED}"/>
                    </a:ext>
                  </a:extLst>
                </p14:cNvPr>
                <p14:cNvContentPartPr/>
                <p14:nvPr/>
              </p14:nvContentPartPr>
              <p14:xfrm>
                <a:off x="408478" y="3514404"/>
                <a:ext cx="136440" cy="397440"/>
              </p14:xfrm>
            </p:contentPart>
          </mc:Choice>
          <mc:Fallback xmlns="">
            <p:pic>
              <p:nvPicPr>
                <p:cNvPr id="14" name="Ink 13">
                  <a:extLst>
                    <a:ext uri="{FF2B5EF4-FFF2-40B4-BE49-F238E27FC236}">
                      <a16:creationId xmlns:a16="http://schemas.microsoft.com/office/drawing/2014/main" id="{E966F951-DB97-8918-4EEC-7E65632D67ED}"/>
                    </a:ext>
                  </a:extLst>
                </p:cNvPr>
                <p:cNvPicPr/>
                <p:nvPr/>
              </p:nvPicPr>
              <p:blipFill>
                <a:blip r:embed="rId10"/>
                <a:stretch>
                  <a:fillRect/>
                </a:stretch>
              </p:blipFill>
              <p:spPr>
                <a:xfrm>
                  <a:off x="345838" y="3451764"/>
                  <a:ext cx="262080" cy="52308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7" name="Ink 16">
                  <a:extLst>
                    <a:ext uri="{FF2B5EF4-FFF2-40B4-BE49-F238E27FC236}">
                      <a16:creationId xmlns:a16="http://schemas.microsoft.com/office/drawing/2014/main" id="{FEA00543-7A28-09E7-9484-B8EE761F6CFA}"/>
                    </a:ext>
                  </a:extLst>
                </p14:cNvPr>
                <p14:cNvContentPartPr/>
                <p14:nvPr/>
              </p14:nvContentPartPr>
              <p14:xfrm>
                <a:off x="90598" y="3916524"/>
                <a:ext cx="288720" cy="57240"/>
              </p14:xfrm>
            </p:contentPart>
          </mc:Choice>
          <mc:Fallback xmlns="">
            <p:pic>
              <p:nvPicPr>
                <p:cNvPr id="17" name="Ink 16">
                  <a:extLst>
                    <a:ext uri="{FF2B5EF4-FFF2-40B4-BE49-F238E27FC236}">
                      <a16:creationId xmlns:a16="http://schemas.microsoft.com/office/drawing/2014/main" id="{FEA00543-7A28-09E7-9484-B8EE761F6CFA}"/>
                    </a:ext>
                  </a:extLst>
                </p:cNvPr>
                <p:cNvPicPr/>
                <p:nvPr/>
              </p:nvPicPr>
              <p:blipFill>
                <a:blip r:embed="rId12"/>
                <a:stretch>
                  <a:fillRect/>
                </a:stretch>
              </p:blipFill>
              <p:spPr>
                <a:xfrm>
                  <a:off x="27598" y="3853884"/>
                  <a:ext cx="414360" cy="182880"/>
                </a:xfrm>
                <a:prstGeom prst="rect">
                  <a:avLst/>
                </a:prstGeom>
              </p:spPr>
            </p:pic>
          </mc:Fallback>
        </mc:AlternateContent>
      </p:grpSp>
      <p:grpSp>
        <p:nvGrpSpPr>
          <p:cNvPr id="25" name="Group 24">
            <a:extLst>
              <a:ext uri="{FF2B5EF4-FFF2-40B4-BE49-F238E27FC236}">
                <a16:creationId xmlns:a16="http://schemas.microsoft.com/office/drawing/2014/main" id="{BB4F17AD-710A-06D6-31DC-8A2B79ACEE45}"/>
              </a:ext>
            </a:extLst>
          </p:cNvPr>
          <p:cNvGrpSpPr/>
          <p:nvPr/>
        </p:nvGrpSpPr>
        <p:grpSpPr>
          <a:xfrm>
            <a:off x="2414398" y="3557244"/>
            <a:ext cx="1527840" cy="578520"/>
            <a:chOff x="2414398" y="3557244"/>
            <a:chExt cx="1527840" cy="578520"/>
          </a:xfrm>
        </p:grpSpPr>
        <mc:AlternateContent xmlns:mc="http://schemas.openxmlformats.org/markup-compatibility/2006" xmlns:p14="http://schemas.microsoft.com/office/powerpoint/2010/main">
          <mc:Choice Requires="p14">
            <p:contentPart p14:bwMode="auto" r:id="rId13">
              <p14:nvContentPartPr>
                <p14:cNvPr id="21" name="Ink 20">
                  <a:extLst>
                    <a:ext uri="{FF2B5EF4-FFF2-40B4-BE49-F238E27FC236}">
                      <a16:creationId xmlns:a16="http://schemas.microsoft.com/office/drawing/2014/main" id="{59F4F484-EAF8-5286-6F19-67C2281D728C}"/>
                    </a:ext>
                  </a:extLst>
                </p14:cNvPr>
                <p14:cNvContentPartPr/>
                <p14:nvPr/>
              </p14:nvContentPartPr>
              <p14:xfrm>
                <a:off x="2414398" y="3766764"/>
                <a:ext cx="1527840" cy="141120"/>
              </p14:xfrm>
            </p:contentPart>
          </mc:Choice>
          <mc:Fallback xmlns="">
            <p:pic>
              <p:nvPicPr>
                <p:cNvPr id="21" name="Ink 20">
                  <a:extLst>
                    <a:ext uri="{FF2B5EF4-FFF2-40B4-BE49-F238E27FC236}">
                      <a16:creationId xmlns:a16="http://schemas.microsoft.com/office/drawing/2014/main" id="{59F4F484-EAF8-5286-6F19-67C2281D728C}"/>
                    </a:ext>
                  </a:extLst>
                </p:cNvPr>
                <p:cNvPicPr/>
                <p:nvPr/>
              </p:nvPicPr>
              <p:blipFill>
                <a:blip r:embed="rId14"/>
                <a:stretch>
                  <a:fillRect/>
                </a:stretch>
              </p:blipFill>
              <p:spPr>
                <a:xfrm>
                  <a:off x="2351398" y="3703764"/>
                  <a:ext cx="1653480" cy="26676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22" name="Ink 21">
                  <a:extLst>
                    <a:ext uri="{FF2B5EF4-FFF2-40B4-BE49-F238E27FC236}">
                      <a16:creationId xmlns:a16="http://schemas.microsoft.com/office/drawing/2014/main" id="{C887FE18-A3C1-B546-8ABE-EE75FCF6E8C8}"/>
                    </a:ext>
                  </a:extLst>
                </p14:cNvPr>
                <p14:cNvContentPartPr/>
                <p14:nvPr/>
              </p14:nvContentPartPr>
              <p14:xfrm>
                <a:off x="3930718" y="3557244"/>
                <a:ext cx="11520" cy="353520"/>
              </p14:xfrm>
            </p:contentPart>
          </mc:Choice>
          <mc:Fallback xmlns="">
            <p:pic>
              <p:nvPicPr>
                <p:cNvPr id="22" name="Ink 21">
                  <a:extLst>
                    <a:ext uri="{FF2B5EF4-FFF2-40B4-BE49-F238E27FC236}">
                      <a16:creationId xmlns:a16="http://schemas.microsoft.com/office/drawing/2014/main" id="{C887FE18-A3C1-B546-8ABE-EE75FCF6E8C8}"/>
                    </a:ext>
                  </a:extLst>
                </p:cNvPr>
                <p:cNvPicPr/>
                <p:nvPr/>
              </p:nvPicPr>
              <p:blipFill>
                <a:blip r:embed="rId16"/>
                <a:stretch>
                  <a:fillRect/>
                </a:stretch>
              </p:blipFill>
              <p:spPr>
                <a:xfrm>
                  <a:off x="3868078" y="3494244"/>
                  <a:ext cx="137160" cy="47916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23" name="Ink 22">
                  <a:extLst>
                    <a:ext uri="{FF2B5EF4-FFF2-40B4-BE49-F238E27FC236}">
                      <a16:creationId xmlns:a16="http://schemas.microsoft.com/office/drawing/2014/main" id="{FB614F0B-C770-0D92-5509-0FFFC67A8FE1}"/>
                    </a:ext>
                  </a:extLst>
                </p14:cNvPr>
                <p14:cNvContentPartPr/>
                <p14:nvPr/>
              </p14:nvContentPartPr>
              <p14:xfrm>
                <a:off x="3608518" y="3995364"/>
                <a:ext cx="322560" cy="140400"/>
              </p14:xfrm>
            </p:contentPart>
          </mc:Choice>
          <mc:Fallback xmlns="">
            <p:pic>
              <p:nvPicPr>
                <p:cNvPr id="23" name="Ink 22">
                  <a:extLst>
                    <a:ext uri="{FF2B5EF4-FFF2-40B4-BE49-F238E27FC236}">
                      <a16:creationId xmlns:a16="http://schemas.microsoft.com/office/drawing/2014/main" id="{FB614F0B-C770-0D92-5509-0FFFC67A8FE1}"/>
                    </a:ext>
                  </a:extLst>
                </p:cNvPr>
                <p:cNvPicPr/>
                <p:nvPr/>
              </p:nvPicPr>
              <p:blipFill>
                <a:blip r:embed="rId18"/>
                <a:stretch>
                  <a:fillRect/>
                </a:stretch>
              </p:blipFill>
              <p:spPr>
                <a:xfrm>
                  <a:off x="3545878" y="3932364"/>
                  <a:ext cx="448200" cy="26604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9">
            <p14:nvContentPartPr>
              <p14:cNvPr id="26" name="Ink 25">
                <a:extLst>
                  <a:ext uri="{FF2B5EF4-FFF2-40B4-BE49-F238E27FC236}">
                    <a16:creationId xmlns:a16="http://schemas.microsoft.com/office/drawing/2014/main" id="{6A95FBDD-4D6C-933C-8033-F42DF24D96D3}"/>
                  </a:ext>
                </a:extLst>
              </p14:cNvPr>
              <p14:cNvContentPartPr/>
              <p14:nvPr/>
            </p14:nvContentPartPr>
            <p14:xfrm>
              <a:off x="7870558" y="4164204"/>
              <a:ext cx="1051560" cy="532080"/>
            </p14:xfrm>
          </p:contentPart>
        </mc:Choice>
        <mc:Fallback xmlns="">
          <p:pic>
            <p:nvPicPr>
              <p:cNvPr id="26" name="Ink 25">
                <a:extLst>
                  <a:ext uri="{FF2B5EF4-FFF2-40B4-BE49-F238E27FC236}">
                    <a16:creationId xmlns:a16="http://schemas.microsoft.com/office/drawing/2014/main" id="{6A95FBDD-4D6C-933C-8033-F42DF24D96D3}"/>
                  </a:ext>
                </a:extLst>
              </p:cNvPr>
              <p:cNvPicPr/>
              <p:nvPr/>
            </p:nvPicPr>
            <p:blipFill>
              <a:blip r:embed="rId20"/>
              <a:stretch>
                <a:fillRect/>
              </a:stretch>
            </p:blipFill>
            <p:spPr>
              <a:xfrm>
                <a:off x="7807918" y="4101204"/>
                <a:ext cx="1177200" cy="65772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27" name="Ink 26">
                <a:extLst>
                  <a:ext uri="{FF2B5EF4-FFF2-40B4-BE49-F238E27FC236}">
                    <a16:creationId xmlns:a16="http://schemas.microsoft.com/office/drawing/2014/main" id="{3BE7DCF6-25B8-9F73-72BB-FF2A032AF85F}"/>
                  </a:ext>
                </a:extLst>
              </p14:cNvPr>
              <p14:cNvContentPartPr/>
              <p14:nvPr/>
            </p14:nvContentPartPr>
            <p14:xfrm>
              <a:off x="7814398" y="1970724"/>
              <a:ext cx="902520" cy="390960"/>
            </p14:xfrm>
          </p:contentPart>
        </mc:Choice>
        <mc:Fallback xmlns="">
          <p:pic>
            <p:nvPicPr>
              <p:cNvPr id="27" name="Ink 26">
                <a:extLst>
                  <a:ext uri="{FF2B5EF4-FFF2-40B4-BE49-F238E27FC236}">
                    <a16:creationId xmlns:a16="http://schemas.microsoft.com/office/drawing/2014/main" id="{3BE7DCF6-25B8-9F73-72BB-FF2A032AF85F}"/>
                  </a:ext>
                </a:extLst>
              </p:cNvPr>
              <p:cNvPicPr/>
              <p:nvPr/>
            </p:nvPicPr>
            <p:blipFill>
              <a:blip r:embed="rId22"/>
              <a:stretch>
                <a:fillRect/>
              </a:stretch>
            </p:blipFill>
            <p:spPr>
              <a:xfrm>
                <a:off x="7751758" y="1908084"/>
                <a:ext cx="1028160" cy="516600"/>
              </a:xfrm>
              <a:prstGeom prst="rect">
                <a:avLst/>
              </a:prstGeom>
            </p:spPr>
          </p:pic>
        </mc:Fallback>
      </mc:AlternateContent>
      <p:sp>
        <p:nvSpPr>
          <p:cNvPr id="2" name="TextBox 1">
            <a:extLst>
              <a:ext uri="{FF2B5EF4-FFF2-40B4-BE49-F238E27FC236}">
                <a16:creationId xmlns:a16="http://schemas.microsoft.com/office/drawing/2014/main" id="{1790209D-76AB-1BE8-46DE-5146A93A29D8}"/>
              </a:ext>
            </a:extLst>
          </p:cNvPr>
          <p:cNvSpPr txBox="1"/>
          <p:nvPr/>
        </p:nvSpPr>
        <p:spPr>
          <a:xfrm>
            <a:off x="10587533" y="6453053"/>
            <a:ext cx="1446999" cy="276999"/>
          </a:xfrm>
          <a:prstGeom prst="rect">
            <a:avLst/>
          </a:prstGeom>
          <a:noFill/>
        </p:spPr>
        <p:txBody>
          <a:bodyPr wrap="none" rtlCol="0">
            <a:spAutoFit/>
          </a:bodyPr>
          <a:lstStyle/>
          <a:p>
            <a:r>
              <a:rPr lang="en-GB" sz="1200" dirty="0">
                <a:solidFill>
                  <a:schemeClr val="bg1"/>
                </a:solidFill>
              </a:rPr>
              <a:t>Copyright: KM3NeT</a:t>
            </a:r>
          </a:p>
        </p:txBody>
      </p:sp>
      <p:sp>
        <p:nvSpPr>
          <p:cNvPr id="10" name="Slide Number Placeholder 9">
            <a:extLst>
              <a:ext uri="{FF2B5EF4-FFF2-40B4-BE49-F238E27FC236}">
                <a16:creationId xmlns:a16="http://schemas.microsoft.com/office/drawing/2014/main" id="{9E8D80AE-6FFC-B464-EFF9-CB55AB2828F0}"/>
              </a:ext>
            </a:extLst>
          </p:cNvPr>
          <p:cNvSpPr>
            <a:spLocks noGrp="1"/>
          </p:cNvSpPr>
          <p:nvPr>
            <p:ph type="sldNum" sz="quarter" idx="12"/>
          </p:nvPr>
        </p:nvSpPr>
        <p:spPr/>
        <p:txBody>
          <a:bodyPr/>
          <a:lstStyle/>
          <a:p>
            <a:fld id="{2704D53C-EAD8-AC49-B8A6-88F60CB7E254}" type="slidenum">
              <a:rPr lang="en-GB" smtClean="0"/>
              <a:t>21</a:t>
            </a:fld>
            <a:endParaRPr lang="en-GB"/>
          </a:p>
        </p:txBody>
      </p:sp>
    </p:spTree>
    <p:extLst>
      <p:ext uri="{BB962C8B-B14F-4D97-AF65-F5344CB8AC3E}">
        <p14:creationId xmlns:p14="http://schemas.microsoft.com/office/powerpoint/2010/main" val="30729578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38F59A4-4431-460D-8E49-6E65C189A5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8A919B9C-5C01-47E4-B2F2-45F589208AB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58000"/>
            <a:chOff x="0" y="0"/>
            <a:chExt cx="12192000" cy="6858000"/>
          </a:xfrm>
        </p:grpSpPr>
        <p:sp>
          <p:nvSpPr>
            <p:cNvPr id="12" name="Rectangle 11">
              <a:extLst>
                <a:ext uri="{FF2B5EF4-FFF2-40B4-BE49-F238E27FC236}">
                  <a16:creationId xmlns:a16="http://schemas.microsoft.com/office/drawing/2014/main" id="{E85A82CE-D835-4542-BE8D-62A8F5A943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063D7EF0-3AC8-4029-B55D-EBDD733D39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4">
                <a:lumMod val="75000"/>
                <a:alpha val="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D6B25F31-0994-6D19-F8D4-DB004E870555}"/>
              </a:ext>
            </a:extLst>
          </p:cNvPr>
          <p:cNvSpPr>
            <a:spLocks noGrp="1"/>
          </p:cNvSpPr>
          <p:nvPr>
            <p:ph type="title"/>
          </p:nvPr>
        </p:nvSpPr>
        <p:spPr>
          <a:xfrm>
            <a:off x="550863" y="365125"/>
            <a:ext cx="11090274" cy="1325563"/>
          </a:xfrm>
        </p:spPr>
        <p:txBody>
          <a:bodyPr>
            <a:normAutofit/>
          </a:bodyPr>
          <a:lstStyle/>
          <a:p>
            <a:r>
              <a:rPr lang="en-GB" dirty="0"/>
              <a:t>Timeline</a:t>
            </a:r>
          </a:p>
        </p:txBody>
      </p:sp>
      <p:graphicFrame>
        <p:nvGraphicFramePr>
          <p:cNvPr id="5" name="Content Placeholder 2">
            <a:extLst>
              <a:ext uri="{FF2B5EF4-FFF2-40B4-BE49-F238E27FC236}">
                <a16:creationId xmlns:a16="http://schemas.microsoft.com/office/drawing/2014/main" id="{C9CCA64D-889A-7323-5A22-1339B7925092}"/>
              </a:ext>
            </a:extLst>
          </p:cNvPr>
          <p:cNvGraphicFramePr>
            <a:graphicFrameLocks noGrp="1"/>
          </p:cNvGraphicFramePr>
          <p:nvPr>
            <p:ph idx="1"/>
            <p:extLst>
              <p:ext uri="{D42A27DB-BD31-4B8C-83A1-F6EECF244321}">
                <p14:modId xmlns:p14="http://schemas.microsoft.com/office/powerpoint/2010/main" val="1134329336"/>
              </p:ext>
            </p:extLst>
          </p:nvPr>
        </p:nvGraphicFramePr>
        <p:xfrm>
          <a:off x="547687" y="1690688"/>
          <a:ext cx="11093450" cy="41576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a:extLst>
              <a:ext uri="{FF2B5EF4-FFF2-40B4-BE49-F238E27FC236}">
                <a16:creationId xmlns:a16="http://schemas.microsoft.com/office/drawing/2014/main" id="{479E739C-63C3-6F57-0D19-EA6F2D6C5706}"/>
              </a:ext>
            </a:extLst>
          </p:cNvPr>
          <p:cNvSpPr>
            <a:spLocks noGrp="1"/>
          </p:cNvSpPr>
          <p:nvPr>
            <p:ph type="sldNum" sz="quarter" idx="12"/>
          </p:nvPr>
        </p:nvSpPr>
        <p:spPr/>
        <p:txBody>
          <a:bodyPr/>
          <a:lstStyle/>
          <a:p>
            <a:fld id="{2704D53C-EAD8-AC49-B8A6-88F60CB7E254}" type="slidenum">
              <a:rPr lang="en-GB" smtClean="0"/>
              <a:t>22</a:t>
            </a:fld>
            <a:endParaRPr lang="en-GB"/>
          </a:p>
        </p:txBody>
      </p:sp>
    </p:spTree>
    <p:extLst>
      <p:ext uri="{BB962C8B-B14F-4D97-AF65-F5344CB8AC3E}">
        <p14:creationId xmlns:p14="http://schemas.microsoft.com/office/powerpoint/2010/main" val="3229446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4" descr="A colorful diagram of light&#10;&#10;AI-generated content may be incorrect.">
            <a:extLst>
              <a:ext uri="{FF2B5EF4-FFF2-40B4-BE49-F238E27FC236}">
                <a16:creationId xmlns:a16="http://schemas.microsoft.com/office/drawing/2014/main" id="{0F18F04B-25D2-F3E1-B518-AC89B1D532B3}"/>
              </a:ext>
            </a:extLst>
          </p:cNvPr>
          <p:cNvPicPr>
            <a:picLocks noChangeAspect="1"/>
          </p:cNvPicPr>
          <p:nvPr/>
        </p:nvPicPr>
        <p:blipFill>
          <a:blip r:embed="rId3"/>
          <a:srcRect l="17132" r="3556"/>
          <a:stretch/>
        </p:blipFill>
        <p:spPr>
          <a:xfrm>
            <a:off x="1" y="10"/>
            <a:ext cx="9669642" cy="6857990"/>
          </a:xfrm>
          <a:prstGeom prst="rect">
            <a:avLst/>
          </a:prstGeom>
        </p:spPr>
      </p:pic>
      <p:sp>
        <p:nvSpPr>
          <p:cNvPr id="11" name="Rectangle 1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F64AEE0-E775-0185-0282-4DE06BDDA837}"/>
              </a:ext>
            </a:extLst>
          </p:cNvPr>
          <p:cNvSpPr>
            <a:spLocks noGrp="1"/>
          </p:cNvSpPr>
          <p:nvPr>
            <p:ph type="title"/>
          </p:nvPr>
        </p:nvSpPr>
        <p:spPr>
          <a:xfrm>
            <a:off x="9208840" y="184018"/>
            <a:ext cx="3822189" cy="1899912"/>
          </a:xfrm>
        </p:spPr>
        <p:txBody>
          <a:bodyPr>
            <a:normAutofit/>
          </a:bodyPr>
          <a:lstStyle/>
          <a:p>
            <a:r>
              <a:rPr lang="en-GB" sz="4000" dirty="0"/>
              <a:t>Preliminary Results</a:t>
            </a:r>
          </a:p>
        </p:txBody>
      </p:sp>
      <p:sp>
        <p:nvSpPr>
          <p:cNvPr id="5" name="TextBox 4">
            <a:extLst>
              <a:ext uri="{FF2B5EF4-FFF2-40B4-BE49-F238E27FC236}">
                <a16:creationId xmlns:a16="http://schemas.microsoft.com/office/drawing/2014/main" id="{A52EA2C1-CA50-205A-742B-16EFC02255D6}"/>
              </a:ext>
            </a:extLst>
          </p:cNvPr>
          <p:cNvSpPr txBox="1"/>
          <p:nvPr/>
        </p:nvSpPr>
        <p:spPr>
          <a:xfrm>
            <a:off x="8556910" y="2136338"/>
            <a:ext cx="3383071" cy="1292662"/>
          </a:xfrm>
          <a:prstGeom prst="rect">
            <a:avLst/>
          </a:prstGeom>
          <a:noFill/>
        </p:spPr>
        <p:txBody>
          <a:bodyPr wrap="square" rtlCol="0">
            <a:spAutoFit/>
          </a:bodyPr>
          <a:lstStyle/>
          <a:p>
            <a:r>
              <a:rPr lang="en-GB" sz="2000" dirty="0"/>
              <a:t>An ultra-high-energy event detected by KM3NeT/ARCA in its 21-line configuration.</a:t>
            </a:r>
          </a:p>
          <a:p>
            <a:endParaRPr lang="en-GB" dirty="0"/>
          </a:p>
        </p:txBody>
      </p:sp>
      <p:sp>
        <p:nvSpPr>
          <p:cNvPr id="6" name="TextBox 5">
            <a:extLst>
              <a:ext uri="{FF2B5EF4-FFF2-40B4-BE49-F238E27FC236}">
                <a16:creationId xmlns:a16="http://schemas.microsoft.com/office/drawing/2014/main" id="{896C1655-D0FE-9C5C-86C9-F77F0D620F80}"/>
              </a:ext>
            </a:extLst>
          </p:cNvPr>
          <p:cNvSpPr txBox="1"/>
          <p:nvPr/>
        </p:nvSpPr>
        <p:spPr>
          <a:xfrm>
            <a:off x="8556910" y="3806356"/>
            <a:ext cx="3562065" cy="400110"/>
          </a:xfrm>
          <a:prstGeom prst="rect">
            <a:avLst/>
          </a:prstGeom>
          <a:noFill/>
        </p:spPr>
        <p:txBody>
          <a:bodyPr wrap="none" rtlCol="0">
            <a:spAutoFit/>
          </a:bodyPr>
          <a:lstStyle/>
          <a:p>
            <a:r>
              <a:rPr lang="en-GB" sz="2000" dirty="0"/>
              <a:t>Near horizontal muon neutrino</a:t>
            </a:r>
          </a:p>
        </p:txBody>
      </p:sp>
      <p:sp>
        <p:nvSpPr>
          <p:cNvPr id="7" name="TextBox 6">
            <a:extLst>
              <a:ext uri="{FF2B5EF4-FFF2-40B4-BE49-F238E27FC236}">
                <a16:creationId xmlns:a16="http://schemas.microsoft.com/office/drawing/2014/main" id="{A6BBDEAF-2F23-94A8-4AC6-52332ED5F0E9}"/>
              </a:ext>
            </a:extLst>
          </p:cNvPr>
          <p:cNvSpPr txBox="1"/>
          <p:nvPr/>
        </p:nvSpPr>
        <p:spPr>
          <a:xfrm>
            <a:off x="8712372" y="4991792"/>
            <a:ext cx="3187411" cy="707886"/>
          </a:xfrm>
          <a:prstGeom prst="rect">
            <a:avLst/>
          </a:prstGeom>
          <a:noFill/>
        </p:spPr>
        <p:txBody>
          <a:bodyPr wrap="none" rtlCol="0">
            <a:spAutoFit/>
          </a:bodyPr>
          <a:lstStyle/>
          <a:p>
            <a:r>
              <a:rPr lang="en-GB" sz="2000" dirty="0"/>
              <a:t>1/3 of detector illuminated,</a:t>
            </a:r>
          </a:p>
          <a:p>
            <a:r>
              <a:rPr lang="en-GB" sz="2000" dirty="0"/>
              <a:t> ~10PeV</a:t>
            </a:r>
          </a:p>
        </p:txBody>
      </p:sp>
      <p:sp>
        <p:nvSpPr>
          <p:cNvPr id="3" name="TextBox 2">
            <a:extLst>
              <a:ext uri="{FF2B5EF4-FFF2-40B4-BE49-F238E27FC236}">
                <a16:creationId xmlns:a16="http://schemas.microsoft.com/office/drawing/2014/main" id="{CB0CF53D-CA97-6CA1-0D75-41071B14AC92}"/>
              </a:ext>
            </a:extLst>
          </p:cNvPr>
          <p:cNvSpPr txBox="1"/>
          <p:nvPr/>
        </p:nvSpPr>
        <p:spPr>
          <a:xfrm>
            <a:off x="1158712" y="6413863"/>
            <a:ext cx="1446999" cy="276999"/>
          </a:xfrm>
          <a:prstGeom prst="rect">
            <a:avLst/>
          </a:prstGeom>
          <a:noFill/>
        </p:spPr>
        <p:txBody>
          <a:bodyPr wrap="none" rtlCol="0">
            <a:spAutoFit/>
          </a:bodyPr>
          <a:lstStyle/>
          <a:p>
            <a:r>
              <a:rPr lang="en-GB" sz="1200" dirty="0">
                <a:solidFill>
                  <a:schemeClr val="bg1"/>
                </a:solidFill>
              </a:rPr>
              <a:t>Copyright: KM3NeT</a:t>
            </a:r>
          </a:p>
        </p:txBody>
      </p:sp>
      <p:sp>
        <p:nvSpPr>
          <p:cNvPr id="10" name="Slide Number Placeholder 9">
            <a:extLst>
              <a:ext uri="{FF2B5EF4-FFF2-40B4-BE49-F238E27FC236}">
                <a16:creationId xmlns:a16="http://schemas.microsoft.com/office/drawing/2014/main" id="{1A311C6C-F225-802D-F223-BF36DF8A08E0}"/>
              </a:ext>
            </a:extLst>
          </p:cNvPr>
          <p:cNvSpPr>
            <a:spLocks noGrp="1"/>
          </p:cNvSpPr>
          <p:nvPr>
            <p:ph type="sldNum" sz="quarter" idx="12"/>
          </p:nvPr>
        </p:nvSpPr>
        <p:spPr/>
        <p:txBody>
          <a:bodyPr/>
          <a:lstStyle/>
          <a:p>
            <a:fld id="{2704D53C-EAD8-AC49-B8A6-88F60CB7E254}" type="slidenum">
              <a:rPr lang="en-GB" smtClean="0"/>
              <a:t>23</a:t>
            </a:fld>
            <a:endParaRPr lang="en-GB"/>
          </a:p>
        </p:txBody>
      </p:sp>
    </p:spTree>
    <p:extLst>
      <p:ext uri="{BB962C8B-B14F-4D97-AF65-F5344CB8AC3E}">
        <p14:creationId xmlns:p14="http://schemas.microsoft.com/office/powerpoint/2010/main" val="13734850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8FA41-F7B6-F19D-8D3A-B01FBAC75975}"/>
              </a:ext>
            </a:extLst>
          </p:cNvPr>
          <p:cNvSpPr>
            <a:spLocks noGrp="1"/>
          </p:cNvSpPr>
          <p:nvPr>
            <p:ph type="title"/>
          </p:nvPr>
        </p:nvSpPr>
        <p:spPr/>
        <p:txBody>
          <a:bodyPr/>
          <a:lstStyle/>
          <a:p>
            <a:r>
              <a:rPr lang="en-GB" dirty="0"/>
              <a:t>Hit Reconstruction</a:t>
            </a:r>
          </a:p>
        </p:txBody>
      </p:sp>
      <p:pic>
        <p:nvPicPr>
          <p:cNvPr id="5" name="Content Placeholder 4" descr="A colorful balls on a blue line&#10;&#10;AI-generated content may be incorrect.">
            <a:extLst>
              <a:ext uri="{FF2B5EF4-FFF2-40B4-BE49-F238E27FC236}">
                <a16:creationId xmlns:a16="http://schemas.microsoft.com/office/drawing/2014/main" id="{E91F1E4E-B108-7E76-E887-1A1A4902E65A}"/>
              </a:ext>
            </a:extLst>
          </p:cNvPr>
          <p:cNvPicPr>
            <a:picLocks noGrp="1" noChangeAspect="1"/>
          </p:cNvPicPr>
          <p:nvPr>
            <p:ph idx="1"/>
          </p:nvPr>
        </p:nvPicPr>
        <p:blipFill>
          <a:blip r:embed="rId3"/>
          <a:stretch>
            <a:fillRect/>
          </a:stretch>
        </p:blipFill>
        <p:spPr>
          <a:xfrm>
            <a:off x="6207784" y="1558595"/>
            <a:ext cx="5369584" cy="3740810"/>
          </a:xfrm>
        </p:spPr>
      </p:pic>
      <p:pic>
        <p:nvPicPr>
          <p:cNvPr id="7" name="Picture 6" descr="A rainbow colored balls on a black background&#10;&#10;AI-generated content may be incorrect.">
            <a:extLst>
              <a:ext uri="{FF2B5EF4-FFF2-40B4-BE49-F238E27FC236}">
                <a16:creationId xmlns:a16="http://schemas.microsoft.com/office/drawing/2014/main" id="{6ED2C2F8-889F-A0F2-B071-40638F92A90E}"/>
              </a:ext>
            </a:extLst>
          </p:cNvPr>
          <p:cNvPicPr>
            <a:picLocks noChangeAspect="1"/>
          </p:cNvPicPr>
          <p:nvPr/>
        </p:nvPicPr>
        <p:blipFill>
          <a:blip r:embed="rId4"/>
          <a:stretch>
            <a:fillRect/>
          </a:stretch>
        </p:blipFill>
        <p:spPr>
          <a:xfrm>
            <a:off x="614632" y="1558595"/>
            <a:ext cx="5369584" cy="3740810"/>
          </a:xfrm>
          <a:prstGeom prst="rect">
            <a:avLst/>
          </a:prstGeom>
        </p:spPr>
      </p:pic>
      <p:sp>
        <p:nvSpPr>
          <p:cNvPr id="3" name="TextBox 2">
            <a:extLst>
              <a:ext uri="{FF2B5EF4-FFF2-40B4-BE49-F238E27FC236}">
                <a16:creationId xmlns:a16="http://schemas.microsoft.com/office/drawing/2014/main" id="{1259C705-649F-CABC-84E0-4E47BF5386E1}"/>
              </a:ext>
            </a:extLst>
          </p:cNvPr>
          <p:cNvSpPr txBox="1"/>
          <p:nvPr/>
        </p:nvSpPr>
        <p:spPr>
          <a:xfrm>
            <a:off x="3431969" y="5533901"/>
            <a:ext cx="4892301" cy="707886"/>
          </a:xfrm>
          <a:prstGeom prst="rect">
            <a:avLst/>
          </a:prstGeom>
          <a:noFill/>
        </p:spPr>
        <p:txBody>
          <a:bodyPr wrap="none" rtlCol="0">
            <a:spAutoFit/>
          </a:bodyPr>
          <a:lstStyle/>
          <a:p>
            <a:r>
              <a:rPr lang="en-GB" sz="2000" dirty="0"/>
              <a:t>Sphere size = number of photons collected</a:t>
            </a:r>
          </a:p>
          <a:p>
            <a:r>
              <a:rPr lang="en-GB" sz="2000" dirty="0"/>
              <a:t>Colour = arrival time (red </a:t>
            </a:r>
            <a:r>
              <a:rPr lang="en-GB" sz="2000" dirty="0">
                <a:sym typeface="Wingdings" pitchFamily="2" charset="2"/>
              </a:rPr>
              <a:t>blue</a:t>
            </a:r>
            <a:r>
              <a:rPr lang="en-GB" sz="2000" dirty="0"/>
              <a:t>)</a:t>
            </a:r>
          </a:p>
        </p:txBody>
      </p:sp>
      <p:sp>
        <p:nvSpPr>
          <p:cNvPr id="4" name="TextBox 3">
            <a:extLst>
              <a:ext uri="{FF2B5EF4-FFF2-40B4-BE49-F238E27FC236}">
                <a16:creationId xmlns:a16="http://schemas.microsoft.com/office/drawing/2014/main" id="{BBFC3B33-7E86-80B8-A518-BAB4AC9CB874}"/>
              </a:ext>
            </a:extLst>
          </p:cNvPr>
          <p:cNvSpPr txBox="1"/>
          <p:nvPr/>
        </p:nvSpPr>
        <p:spPr>
          <a:xfrm>
            <a:off x="10254343" y="5278154"/>
            <a:ext cx="1446999" cy="276999"/>
          </a:xfrm>
          <a:prstGeom prst="rect">
            <a:avLst/>
          </a:prstGeom>
          <a:noFill/>
        </p:spPr>
        <p:txBody>
          <a:bodyPr wrap="none" rtlCol="0">
            <a:spAutoFit/>
          </a:bodyPr>
          <a:lstStyle/>
          <a:p>
            <a:r>
              <a:rPr lang="en-GB" sz="1200" dirty="0"/>
              <a:t>Copyright: KM3NeT</a:t>
            </a:r>
          </a:p>
        </p:txBody>
      </p:sp>
      <p:sp>
        <p:nvSpPr>
          <p:cNvPr id="8" name="Slide Number Placeholder 7">
            <a:extLst>
              <a:ext uri="{FF2B5EF4-FFF2-40B4-BE49-F238E27FC236}">
                <a16:creationId xmlns:a16="http://schemas.microsoft.com/office/drawing/2014/main" id="{35E74B90-7D63-7873-2894-EDFAF4C80610}"/>
              </a:ext>
            </a:extLst>
          </p:cNvPr>
          <p:cNvSpPr>
            <a:spLocks noGrp="1"/>
          </p:cNvSpPr>
          <p:nvPr>
            <p:ph type="sldNum" sz="quarter" idx="12"/>
          </p:nvPr>
        </p:nvSpPr>
        <p:spPr/>
        <p:txBody>
          <a:bodyPr/>
          <a:lstStyle/>
          <a:p>
            <a:fld id="{2704D53C-EAD8-AC49-B8A6-88F60CB7E254}" type="slidenum">
              <a:rPr lang="en-GB" smtClean="0"/>
              <a:t>24</a:t>
            </a:fld>
            <a:endParaRPr lang="en-GB"/>
          </a:p>
        </p:txBody>
      </p:sp>
    </p:spTree>
    <p:extLst>
      <p:ext uri="{BB962C8B-B14F-4D97-AF65-F5344CB8AC3E}">
        <p14:creationId xmlns:p14="http://schemas.microsoft.com/office/powerpoint/2010/main" val="18517999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planet in space with light rays&#10;&#10;AI-generated content may be incorrect.">
            <a:extLst>
              <a:ext uri="{FF2B5EF4-FFF2-40B4-BE49-F238E27FC236}">
                <a16:creationId xmlns:a16="http://schemas.microsoft.com/office/drawing/2014/main" id="{B78E9391-507C-9CEB-6540-D5DD57FFE868}"/>
              </a:ext>
            </a:extLst>
          </p:cNvPr>
          <p:cNvPicPr>
            <a:picLocks noChangeAspect="1"/>
          </p:cNvPicPr>
          <p:nvPr/>
        </p:nvPicPr>
        <p:blipFill>
          <a:blip r:embed="rId3"/>
          <a:srcRect t="9424" b="19653"/>
          <a:stretch/>
        </p:blipFill>
        <p:spPr>
          <a:xfrm>
            <a:off x="2522356" y="10"/>
            <a:ext cx="9669642" cy="6857990"/>
          </a:xfrm>
          <a:prstGeom prst="rect">
            <a:avLst/>
          </a:prstGeom>
        </p:spPr>
      </p:pic>
      <p:sp>
        <p:nvSpPr>
          <p:cNvPr id="19" name="Rectangle 18">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9D3858E-6655-7F5B-44E0-69AEE0E0636D}"/>
              </a:ext>
            </a:extLst>
          </p:cNvPr>
          <p:cNvSpPr>
            <a:spLocks noGrp="1"/>
          </p:cNvSpPr>
          <p:nvPr>
            <p:ph type="title"/>
          </p:nvPr>
        </p:nvSpPr>
        <p:spPr>
          <a:xfrm>
            <a:off x="838200" y="365125"/>
            <a:ext cx="3822189" cy="1899912"/>
          </a:xfrm>
        </p:spPr>
        <p:txBody>
          <a:bodyPr>
            <a:normAutofit/>
          </a:bodyPr>
          <a:lstStyle/>
          <a:p>
            <a:r>
              <a:rPr lang="en-GB" sz="4000"/>
              <a:t>Why Neutrino Astronomy?</a:t>
            </a:r>
          </a:p>
        </p:txBody>
      </p:sp>
      <p:sp>
        <p:nvSpPr>
          <p:cNvPr id="3" name="Content Placeholder 2">
            <a:extLst>
              <a:ext uri="{FF2B5EF4-FFF2-40B4-BE49-F238E27FC236}">
                <a16:creationId xmlns:a16="http://schemas.microsoft.com/office/drawing/2014/main" id="{6B3A259C-5A84-E95D-DD05-5FDC3C738247}"/>
              </a:ext>
            </a:extLst>
          </p:cNvPr>
          <p:cNvSpPr>
            <a:spLocks noGrp="1"/>
          </p:cNvSpPr>
          <p:nvPr>
            <p:ph idx="1"/>
          </p:nvPr>
        </p:nvSpPr>
        <p:spPr>
          <a:xfrm>
            <a:off x="193188" y="2425675"/>
            <a:ext cx="3822189" cy="3742762"/>
          </a:xfrm>
        </p:spPr>
        <p:txBody>
          <a:bodyPr>
            <a:normAutofit/>
          </a:bodyPr>
          <a:lstStyle/>
          <a:p>
            <a:r>
              <a:rPr lang="en-GB" sz="2000" dirty="0">
                <a:latin typeface="Aptos" panose="020B0004020202020204" pitchFamily="34" charset="0"/>
                <a:ea typeface="Aptos" panose="020B0004020202020204" pitchFamily="34" charset="0"/>
                <a:cs typeface="Times New Roman" panose="02020603050405020304" pitchFamily="18" charset="0"/>
              </a:rPr>
              <a:t>E</a:t>
            </a:r>
            <a:r>
              <a:rPr lang="en-GB" sz="2000" dirty="0">
                <a:effectLst/>
                <a:latin typeface="Aptos" panose="020B0004020202020204" pitchFamily="34" charset="0"/>
                <a:ea typeface="Aptos" panose="020B0004020202020204" pitchFamily="34" charset="0"/>
                <a:cs typeface="Times New Roman" panose="02020603050405020304" pitchFamily="18" charset="0"/>
              </a:rPr>
              <a:t>xistence of high-energy cosmic neutrinos </a:t>
            </a:r>
            <a:r>
              <a:rPr lang="en-GB" sz="2000" dirty="0">
                <a:effectLst/>
                <a:latin typeface="Aptos" panose="020B0004020202020204" pitchFamily="34" charset="0"/>
                <a:ea typeface="Aptos" panose="020B0004020202020204" pitchFamily="34" charset="0"/>
                <a:cs typeface="Times New Roman" panose="02020603050405020304" pitchFamily="18" charset="0"/>
                <a:sym typeface="Wingdings" pitchFamily="2" charset="2"/>
              </a:rPr>
              <a:t> </a:t>
            </a:r>
            <a:r>
              <a:rPr lang="en-GB" sz="2000" dirty="0">
                <a:effectLst/>
                <a:latin typeface="Aptos" panose="020B0004020202020204" pitchFamily="34" charset="0"/>
                <a:ea typeface="Aptos" panose="020B0004020202020204" pitchFamily="34" charset="0"/>
                <a:cs typeface="Times New Roman" panose="02020603050405020304" pitchFamily="18" charset="0"/>
              </a:rPr>
              <a:t>confirmed by </a:t>
            </a:r>
            <a:r>
              <a:rPr lang="en-GB" sz="2000" dirty="0" err="1">
                <a:effectLst/>
                <a:latin typeface="Aptos" panose="020B0004020202020204" pitchFamily="34" charset="0"/>
                <a:ea typeface="Aptos" panose="020B0004020202020204" pitchFamily="34" charset="0"/>
                <a:cs typeface="Times New Roman" panose="02020603050405020304" pitchFamily="18" charset="0"/>
              </a:rPr>
              <a:t>IceCube</a:t>
            </a:r>
            <a:r>
              <a:rPr lang="en-GB" sz="2000" dirty="0">
                <a:effectLst/>
                <a:latin typeface="Aptos" panose="020B0004020202020204" pitchFamily="34" charset="0"/>
                <a:ea typeface="Aptos" panose="020B0004020202020204" pitchFamily="34" charset="0"/>
                <a:cs typeface="Times New Roman" panose="02020603050405020304" pitchFamily="18" charset="0"/>
              </a:rPr>
              <a:t> (2013)</a:t>
            </a:r>
          </a:p>
          <a:p>
            <a:endParaRPr lang="en-GB" sz="2000" dirty="0">
              <a:effectLst/>
              <a:latin typeface="Aptos" panose="020B0004020202020204" pitchFamily="34" charset="0"/>
              <a:ea typeface="Aptos" panose="020B0004020202020204" pitchFamily="34" charset="0"/>
              <a:cs typeface="Times New Roman" panose="02020603050405020304" pitchFamily="18" charset="0"/>
            </a:endParaRPr>
          </a:p>
          <a:p>
            <a:r>
              <a:rPr lang="en-GB" sz="2000" dirty="0">
                <a:latin typeface="Aptos" panose="020B0004020202020204" pitchFamily="34" charset="0"/>
                <a:cs typeface="Times New Roman" panose="02020603050405020304" pitchFamily="18" charset="0"/>
              </a:rPr>
              <a:t>Elusive particle:</a:t>
            </a:r>
          </a:p>
          <a:p>
            <a:pPr lvl="1"/>
            <a:r>
              <a:rPr lang="en-GB" sz="2000" dirty="0">
                <a:latin typeface="Aptos" panose="020B0004020202020204" pitchFamily="34" charset="0"/>
                <a:cs typeface="Times New Roman" panose="02020603050405020304" pitchFamily="18" charset="0"/>
              </a:rPr>
              <a:t>Travel long distances undisturbed</a:t>
            </a:r>
          </a:p>
          <a:p>
            <a:pPr lvl="1"/>
            <a:r>
              <a:rPr lang="en-GB" sz="2000" dirty="0">
                <a:latin typeface="Aptos" panose="020B0004020202020204" pitchFamily="34" charset="0"/>
                <a:cs typeface="Times New Roman" panose="02020603050405020304" pitchFamily="18" charset="0"/>
              </a:rPr>
              <a:t>Difficult to detect</a:t>
            </a:r>
          </a:p>
          <a:p>
            <a:pPr lvl="1"/>
            <a:endParaRPr lang="en-GB" sz="1600" dirty="0"/>
          </a:p>
          <a:p>
            <a:endParaRPr lang="en-GB" sz="1600" dirty="0"/>
          </a:p>
        </p:txBody>
      </p:sp>
      <p:sp>
        <p:nvSpPr>
          <p:cNvPr id="6" name="Slide Number Placeholder 5">
            <a:extLst>
              <a:ext uri="{FF2B5EF4-FFF2-40B4-BE49-F238E27FC236}">
                <a16:creationId xmlns:a16="http://schemas.microsoft.com/office/drawing/2014/main" id="{228ABCEA-739F-F79A-76DB-A1E3CA75AF40}"/>
              </a:ext>
            </a:extLst>
          </p:cNvPr>
          <p:cNvSpPr>
            <a:spLocks noGrp="1"/>
          </p:cNvSpPr>
          <p:nvPr>
            <p:ph type="sldNum" sz="quarter" idx="12"/>
          </p:nvPr>
        </p:nvSpPr>
        <p:spPr>
          <a:xfrm>
            <a:off x="-2279383" y="6329075"/>
            <a:ext cx="2743200" cy="365125"/>
          </a:xfrm>
        </p:spPr>
        <p:txBody>
          <a:bodyPr/>
          <a:lstStyle/>
          <a:p>
            <a:fld id="{2704D53C-EAD8-AC49-B8A6-88F60CB7E254}" type="slidenum">
              <a:rPr lang="en-GB" smtClean="0"/>
              <a:t>3</a:t>
            </a:fld>
            <a:endParaRPr lang="en-GB" dirty="0"/>
          </a:p>
        </p:txBody>
      </p:sp>
    </p:spTree>
    <p:extLst>
      <p:ext uri="{BB962C8B-B14F-4D97-AF65-F5344CB8AC3E}">
        <p14:creationId xmlns:p14="http://schemas.microsoft.com/office/powerpoint/2010/main" val="31630318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B17D542-8138-AA03-32E9-81E27F62E188}"/>
            </a:ext>
          </a:extLst>
        </p:cNvPr>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4" descr="A diagram of a graph&#10;&#10;AI-generated content may be incorrect.">
            <a:extLst>
              <a:ext uri="{FF2B5EF4-FFF2-40B4-BE49-F238E27FC236}">
                <a16:creationId xmlns:a16="http://schemas.microsoft.com/office/drawing/2014/main" id="{FD60317D-0BE9-6CB3-E1B0-FB7147778F7D}"/>
              </a:ext>
            </a:extLst>
          </p:cNvPr>
          <p:cNvPicPr>
            <a:picLocks noChangeAspect="1"/>
          </p:cNvPicPr>
          <p:nvPr/>
        </p:nvPicPr>
        <p:blipFill>
          <a:blip r:embed="rId3"/>
          <a:srcRect t="1667" b="3453"/>
          <a:stretch/>
        </p:blipFill>
        <p:spPr>
          <a:xfrm>
            <a:off x="4377753" y="0"/>
            <a:ext cx="9879951" cy="6857990"/>
          </a:xfrm>
          <a:prstGeom prst="rect">
            <a:avLst/>
          </a:prstGeom>
        </p:spPr>
      </p:pic>
      <p:sp>
        <p:nvSpPr>
          <p:cNvPr id="21" name="Rectangle 2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6AA0E8F-ADA4-2813-2E5A-B69BA6DAA6E4}"/>
              </a:ext>
            </a:extLst>
          </p:cNvPr>
          <p:cNvSpPr>
            <a:spLocks noGrp="1"/>
          </p:cNvSpPr>
          <p:nvPr>
            <p:ph type="title"/>
          </p:nvPr>
        </p:nvSpPr>
        <p:spPr>
          <a:xfrm>
            <a:off x="619577" y="237164"/>
            <a:ext cx="3822189" cy="1899912"/>
          </a:xfrm>
        </p:spPr>
        <p:txBody>
          <a:bodyPr>
            <a:normAutofit/>
          </a:bodyPr>
          <a:lstStyle/>
          <a:p>
            <a:r>
              <a:rPr lang="en-GB" sz="3400" dirty="0"/>
              <a:t>KM3NeT - </a:t>
            </a:r>
            <a:r>
              <a:rPr lang="en-GB" sz="3400" dirty="0">
                <a:effectLst/>
                <a:latin typeface="Aptos" panose="020B0004020202020204" pitchFamily="34" charset="0"/>
                <a:ea typeface="Times New Roman" panose="02020603050405020304" pitchFamily="18" charset="0"/>
              </a:rPr>
              <a:t>Kilometre cube Neutrino Telescope</a:t>
            </a:r>
            <a:r>
              <a:rPr lang="en-GB" sz="3400" dirty="0"/>
              <a:t> </a:t>
            </a:r>
          </a:p>
        </p:txBody>
      </p:sp>
      <p:sp>
        <p:nvSpPr>
          <p:cNvPr id="3" name="Content Placeholder 2">
            <a:extLst>
              <a:ext uri="{FF2B5EF4-FFF2-40B4-BE49-F238E27FC236}">
                <a16:creationId xmlns:a16="http://schemas.microsoft.com/office/drawing/2014/main" id="{C01B9ACF-29A6-E94E-F8FA-8EED4B0668FE}"/>
              </a:ext>
            </a:extLst>
          </p:cNvPr>
          <p:cNvSpPr>
            <a:spLocks noGrp="1"/>
          </p:cNvSpPr>
          <p:nvPr>
            <p:ph idx="1"/>
          </p:nvPr>
        </p:nvSpPr>
        <p:spPr>
          <a:xfrm>
            <a:off x="400955" y="2374239"/>
            <a:ext cx="4259434" cy="4206751"/>
          </a:xfrm>
        </p:spPr>
        <p:txBody>
          <a:bodyPr anchor="ctr">
            <a:normAutofit/>
          </a:bodyPr>
          <a:lstStyle/>
          <a:p>
            <a:r>
              <a:rPr lang="en-GB" sz="2000" dirty="0">
                <a:effectLst/>
                <a:ea typeface="Times New Roman" panose="02020603050405020304" pitchFamily="18" charset="0"/>
              </a:rPr>
              <a:t>European collaboration</a:t>
            </a:r>
          </a:p>
          <a:p>
            <a:r>
              <a:rPr lang="en-GB" sz="2000" dirty="0">
                <a:effectLst/>
                <a:ea typeface="Times New Roman" panose="02020603050405020304" pitchFamily="18" charset="0"/>
              </a:rPr>
              <a:t>Under construction, will be of the largest astronomical telescopes ever built</a:t>
            </a:r>
          </a:p>
          <a:p>
            <a:r>
              <a:rPr lang="en-GB" sz="2000" dirty="0">
                <a:ea typeface="Times New Roman" panose="02020603050405020304" pitchFamily="18" charset="0"/>
              </a:rPr>
              <a:t>C</a:t>
            </a:r>
            <a:r>
              <a:rPr lang="en-GB" sz="2000" dirty="0">
                <a:effectLst/>
                <a:ea typeface="Times New Roman" panose="02020603050405020304" pitchFamily="18" charset="0"/>
              </a:rPr>
              <a:t>omplementary field of view &amp; higher sensitivity than </a:t>
            </a:r>
            <a:r>
              <a:rPr lang="en-GB" sz="2000" dirty="0" err="1">
                <a:effectLst/>
                <a:ea typeface="Times New Roman" panose="02020603050405020304" pitchFamily="18" charset="0"/>
              </a:rPr>
              <a:t>IceCube</a:t>
            </a:r>
            <a:endParaRPr lang="en-GB" sz="2000" dirty="0">
              <a:effectLst/>
              <a:ea typeface="Times New Roman" panose="02020603050405020304" pitchFamily="18" charset="0"/>
            </a:endParaRPr>
          </a:p>
          <a:p>
            <a:r>
              <a:rPr lang="en-GB" sz="2000" kern="0" dirty="0">
                <a:effectLst/>
                <a:ea typeface="Aptos" panose="020B0004020202020204" pitchFamily="34" charset="0"/>
                <a:cs typeface="Times New Roman" panose="02020603050405020304" pitchFamily="18" charset="0"/>
              </a:rPr>
              <a:t>Neutrino interactions produce secondary charged</a:t>
            </a:r>
            <a:r>
              <a:rPr lang="en-GB" sz="2000" kern="100" dirty="0">
                <a:ea typeface="Aptos" panose="020B0004020202020204" pitchFamily="34" charset="0"/>
                <a:cs typeface="Times New Roman" panose="02020603050405020304" pitchFamily="18" charset="0"/>
              </a:rPr>
              <a:t> </a:t>
            </a:r>
            <a:r>
              <a:rPr lang="en-GB" sz="2000" kern="0" dirty="0">
                <a:effectLst/>
                <a:ea typeface="Aptos" panose="020B0004020202020204" pitchFamily="34" charset="0"/>
                <a:cs typeface="Times New Roman" panose="02020603050405020304" pitchFamily="18" charset="0"/>
              </a:rPr>
              <a:t>particles, whose Cherenkov light yield is detected</a:t>
            </a:r>
            <a:r>
              <a:rPr lang="en-GB" sz="2000" dirty="0">
                <a:effectLst/>
              </a:rPr>
              <a:t> </a:t>
            </a:r>
          </a:p>
          <a:p>
            <a:r>
              <a:rPr lang="en-GB" sz="2000" dirty="0">
                <a:ea typeface="Times New Roman" panose="02020603050405020304" pitchFamily="18" charset="0"/>
              </a:rPr>
              <a:t>G</a:t>
            </a:r>
            <a:r>
              <a:rPr lang="en-GB" sz="2000" dirty="0">
                <a:effectLst/>
                <a:ea typeface="Times New Roman" panose="02020603050405020304" pitchFamily="18" charset="0"/>
              </a:rPr>
              <a:t>rids of optical sensors</a:t>
            </a:r>
          </a:p>
          <a:p>
            <a:endParaRPr lang="en-GB" sz="2000" dirty="0"/>
          </a:p>
        </p:txBody>
      </p:sp>
      <p:sp>
        <p:nvSpPr>
          <p:cNvPr id="4" name="TextBox 3">
            <a:extLst>
              <a:ext uri="{FF2B5EF4-FFF2-40B4-BE49-F238E27FC236}">
                <a16:creationId xmlns:a16="http://schemas.microsoft.com/office/drawing/2014/main" id="{2243E930-2DE5-76E2-D7BF-207734233F42}"/>
              </a:ext>
            </a:extLst>
          </p:cNvPr>
          <p:cNvSpPr txBox="1"/>
          <p:nvPr/>
        </p:nvSpPr>
        <p:spPr>
          <a:xfrm>
            <a:off x="5917474" y="6580991"/>
            <a:ext cx="1446999" cy="276999"/>
          </a:xfrm>
          <a:prstGeom prst="rect">
            <a:avLst/>
          </a:prstGeom>
          <a:noFill/>
        </p:spPr>
        <p:txBody>
          <a:bodyPr wrap="none" rtlCol="0">
            <a:spAutoFit/>
          </a:bodyPr>
          <a:lstStyle/>
          <a:p>
            <a:r>
              <a:rPr lang="en-GB" sz="1200" dirty="0"/>
              <a:t>Copyright: KM3NeT</a:t>
            </a:r>
          </a:p>
        </p:txBody>
      </p:sp>
      <p:sp>
        <p:nvSpPr>
          <p:cNvPr id="9" name="TextBox 8">
            <a:extLst>
              <a:ext uri="{FF2B5EF4-FFF2-40B4-BE49-F238E27FC236}">
                <a16:creationId xmlns:a16="http://schemas.microsoft.com/office/drawing/2014/main" id="{87119639-C405-67AB-52EE-9C32A7097647}"/>
              </a:ext>
            </a:extLst>
          </p:cNvPr>
          <p:cNvSpPr txBox="1"/>
          <p:nvPr/>
        </p:nvSpPr>
        <p:spPr>
          <a:xfrm>
            <a:off x="3636818" y="3273428"/>
            <a:ext cx="7273636" cy="369332"/>
          </a:xfrm>
          <a:prstGeom prst="rect">
            <a:avLst/>
          </a:prstGeom>
          <a:noFill/>
        </p:spPr>
        <p:txBody>
          <a:bodyPr wrap="square">
            <a:spAutoFit/>
          </a:bodyPr>
          <a:lstStyle/>
          <a:p>
            <a:endParaRPr lang="en-GB" dirty="0"/>
          </a:p>
        </p:txBody>
      </p:sp>
      <p:sp>
        <p:nvSpPr>
          <p:cNvPr id="12" name="Slide Number Placeholder 5">
            <a:extLst>
              <a:ext uri="{FF2B5EF4-FFF2-40B4-BE49-F238E27FC236}">
                <a16:creationId xmlns:a16="http://schemas.microsoft.com/office/drawing/2014/main" id="{B7A4127F-84F8-7016-1C39-EDF93EBAEF1F}"/>
              </a:ext>
            </a:extLst>
          </p:cNvPr>
          <p:cNvSpPr txBox="1">
            <a:spLocks/>
          </p:cNvSpPr>
          <p:nvPr/>
        </p:nvSpPr>
        <p:spPr>
          <a:xfrm>
            <a:off x="-2279383" y="632907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704D53C-EAD8-AC49-B8A6-88F60CB7E254}" type="slidenum">
              <a:rPr lang="en-GB" smtClean="0"/>
              <a:pPr/>
              <a:t>4</a:t>
            </a:fld>
            <a:endParaRPr lang="en-GB" dirty="0"/>
          </a:p>
        </p:txBody>
      </p:sp>
      <p:cxnSp>
        <p:nvCxnSpPr>
          <p:cNvPr id="7" name="Straight Arrow Connector 6">
            <a:extLst>
              <a:ext uri="{FF2B5EF4-FFF2-40B4-BE49-F238E27FC236}">
                <a16:creationId xmlns:a16="http://schemas.microsoft.com/office/drawing/2014/main" id="{541F3888-CE0D-F122-788E-756BA08DC243}"/>
              </a:ext>
            </a:extLst>
          </p:cNvPr>
          <p:cNvCxnSpPr>
            <a:cxnSpLocks/>
          </p:cNvCxnSpPr>
          <p:nvPr/>
        </p:nvCxnSpPr>
        <p:spPr>
          <a:xfrm flipH="1" flipV="1">
            <a:off x="9026781" y="2263515"/>
            <a:ext cx="818335" cy="494224"/>
          </a:xfrm>
          <a:prstGeom prst="straightConnector1">
            <a:avLst/>
          </a:prstGeom>
          <a:ln w="57150">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9A72062C-268C-2F7F-1E6A-9214E65817D1}"/>
              </a:ext>
            </a:extLst>
          </p:cNvPr>
          <p:cNvSpPr txBox="1"/>
          <p:nvPr/>
        </p:nvSpPr>
        <p:spPr>
          <a:xfrm>
            <a:off x="9000283" y="2757739"/>
            <a:ext cx="1794402" cy="369332"/>
          </a:xfrm>
          <a:prstGeom prst="rect">
            <a:avLst/>
          </a:prstGeom>
          <a:noFill/>
        </p:spPr>
        <p:txBody>
          <a:bodyPr wrap="none" rtlCol="0">
            <a:spAutoFit/>
          </a:bodyPr>
          <a:lstStyle/>
          <a:p>
            <a:r>
              <a:rPr lang="en-GB" dirty="0">
                <a:solidFill>
                  <a:srgbClr val="FFFF00"/>
                </a:solidFill>
              </a:rPr>
              <a:t>Cherenkov cone</a:t>
            </a:r>
          </a:p>
        </p:txBody>
      </p:sp>
      <p:pic>
        <p:nvPicPr>
          <p:cNvPr id="13" name="Picture 12" descr="A diagram of a diagram of a diagram&#10;&#10;AI-generated content may be incorrect.">
            <a:extLst>
              <a:ext uri="{FF2B5EF4-FFF2-40B4-BE49-F238E27FC236}">
                <a16:creationId xmlns:a16="http://schemas.microsoft.com/office/drawing/2014/main" id="{F996E999-8A67-D685-CE55-7DCEC669A27D}"/>
              </a:ext>
            </a:extLst>
          </p:cNvPr>
          <p:cNvPicPr>
            <a:picLocks noChangeAspect="1"/>
          </p:cNvPicPr>
          <p:nvPr/>
        </p:nvPicPr>
        <p:blipFill>
          <a:blip r:embed="rId4"/>
          <a:stretch>
            <a:fillRect/>
          </a:stretch>
        </p:blipFill>
        <p:spPr>
          <a:xfrm>
            <a:off x="9435948" y="57003"/>
            <a:ext cx="2755770" cy="1837180"/>
          </a:xfrm>
          <a:prstGeom prst="rect">
            <a:avLst/>
          </a:prstGeom>
        </p:spPr>
      </p:pic>
    </p:spTree>
    <p:extLst>
      <p:ext uri="{BB962C8B-B14F-4D97-AF65-F5344CB8AC3E}">
        <p14:creationId xmlns:p14="http://schemas.microsoft.com/office/powerpoint/2010/main" val="28908585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79E5EE-023C-619F-8260-0CE832557156}"/>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CF00CDFB-2122-939B-B106-A6F71E9DF971}"/>
              </a:ext>
            </a:extLst>
          </p:cNvPr>
          <p:cNvSpPr txBox="1"/>
          <p:nvPr/>
        </p:nvSpPr>
        <p:spPr>
          <a:xfrm>
            <a:off x="878541" y="1843950"/>
            <a:ext cx="8534399" cy="2554545"/>
          </a:xfrm>
          <a:prstGeom prst="rect">
            <a:avLst/>
          </a:prstGeom>
          <a:noFill/>
        </p:spPr>
        <p:txBody>
          <a:bodyPr wrap="square">
            <a:spAutoFit/>
          </a:bodyPr>
          <a:lstStyle/>
          <a:p>
            <a:r>
              <a:rPr lang="en-GB" sz="4000" b="1" dirty="0">
                <a:solidFill>
                  <a:schemeClr val="bg1">
                    <a:lumMod val="65000"/>
                  </a:schemeClr>
                </a:solidFill>
              </a:rPr>
              <a:t>Why Neutrino Astronomy?</a:t>
            </a:r>
            <a:endParaRPr lang="en-GB" sz="4000" b="1" strike="sngStrike" dirty="0">
              <a:solidFill>
                <a:schemeClr val="bg1">
                  <a:lumMod val="65000"/>
                </a:schemeClr>
              </a:solidFill>
            </a:endParaRPr>
          </a:p>
          <a:p>
            <a:r>
              <a:rPr lang="en-GB" sz="4000" b="1" dirty="0"/>
              <a:t>Detector Technology</a:t>
            </a:r>
          </a:p>
          <a:p>
            <a:r>
              <a:rPr lang="en-GB" sz="4000" b="1" dirty="0">
                <a:solidFill>
                  <a:schemeClr val="bg1">
                    <a:lumMod val="65000"/>
                  </a:schemeClr>
                </a:solidFill>
              </a:rPr>
              <a:t>Where is the Detector?</a:t>
            </a:r>
          </a:p>
          <a:p>
            <a:r>
              <a:rPr lang="en-GB" sz="4000" b="1" dirty="0">
                <a:solidFill>
                  <a:schemeClr val="bg1">
                    <a:lumMod val="65000"/>
                  </a:schemeClr>
                </a:solidFill>
              </a:rPr>
              <a:t>Preliminary Results</a:t>
            </a:r>
          </a:p>
        </p:txBody>
      </p:sp>
      <p:sp>
        <p:nvSpPr>
          <p:cNvPr id="4" name="Slide Number Placeholder 5">
            <a:extLst>
              <a:ext uri="{FF2B5EF4-FFF2-40B4-BE49-F238E27FC236}">
                <a16:creationId xmlns:a16="http://schemas.microsoft.com/office/drawing/2014/main" id="{DD071FF8-1C60-0641-7426-82C4C7F8A48D}"/>
              </a:ext>
            </a:extLst>
          </p:cNvPr>
          <p:cNvSpPr txBox="1">
            <a:spLocks/>
          </p:cNvSpPr>
          <p:nvPr/>
        </p:nvSpPr>
        <p:spPr>
          <a:xfrm>
            <a:off x="-2279383" y="632907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704D53C-EAD8-AC49-B8A6-88F60CB7E254}" type="slidenum">
              <a:rPr lang="en-GB" smtClean="0"/>
              <a:pPr/>
              <a:t>5</a:t>
            </a:fld>
            <a:endParaRPr lang="en-GB" dirty="0"/>
          </a:p>
        </p:txBody>
      </p:sp>
    </p:spTree>
    <p:extLst>
      <p:ext uri="{BB962C8B-B14F-4D97-AF65-F5344CB8AC3E}">
        <p14:creationId xmlns:p14="http://schemas.microsoft.com/office/powerpoint/2010/main" val="8632087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544F83D-EF63-A960-DA83-BC2B52D93FF7}"/>
              </a:ext>
            </a:extLst>
          </p:cNvPr>
          <p:cNvSpPr txBox="1">
            <a:spLocks/>
          </p:cNvSpPr>
          <p:nvPr/>
        </p:nvSpPr>
        <p:spPr>
          <a:xfrm>
            <a:off x="838201" y="345810"/>
            <a:ext cx="4795164"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t>Digital Optical Module (DOM)</a:t>
            </a:r>
          </a:p>
        </p:txBody>
      </p:sp>
      <p:sp>
        <p:nvSpPr>
          <p:cNvPr id="5" name="Content Placeholder 2">
            <a:extLst>
              <a:ext uri="{FF2B5EF4-FFF2-40B4-BE49-F238E27FC236}">
                <a16:creationId xmlns:a16="http://schemas.microsoft.com/office/drawing/2014/main" id="{EF8D3C8D-8B9C-5DF1-227E-44BAC7458644}"/>
              </a:ext>
            </a:extLst>
          </p:cNvPr>
          <p:cNvSpPr txBox="1">
            <a:spLocks/>
          </p:cNvSpPr>
          <p:nvPr/>
        </p:nvSpPr>
        <p:spPr>
          <a:xfrm>
            <a:off x="463817" y="2140239"/>
            <a:ext cx="6275294" cy="437139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dirty="0"/>
              <a:t>Pressure resistant 17-inch glass sphere</a:t>
            </a:r>
          </a:p>
          <a:p>
            <a:endParaRPr lang="en-GB" sz="2000" dirty="0"/>
          </a:p>
          <a:p>
            <a:r>
              <a:rPr lang="en-GB" sz="2000" dirty="0"/>
              <a:t>31 PMTs &amp; readout electronics</a:t>
            </a:r>
          </a:p>
          <a:p>
            <a:pPr lvl="1"/>
            <a:r>
              <a:rPr lang="en-GB" sz="2000" dirty="0"/>
              <a:t>3-inch photocathode diameter</a:t>
            </a:r>
          </a:p>
          <a:p>
            <a:pPr lvl="1"/>
            <a:r>
              <a:rPr lang="en-GB" sz="2000" dirty="0"/>
              <a:t>HV and thresholds set from shore</a:t>
            </a:r>
          </a:p>
          <a:p>
            <a:pPr marL="0" indent="0">
              <a:buNone/>
            </a:pPr>
            <a:endParaRPr lang="en-GB" sz="2000" kern="100" dirty="0">
              <a:latin typeface="Aptos" panose="020B0004020202020204" pitchFamily="34" charset="0"/>
              <a:cs typeface="Times New Roman" panose="02020603050405020304" pitchFamily="18" charset="0"/>
            </a:endParaRPr>
          </a:p>
          <a:p>
            <a:r>
              <a:rPr lang="en-GB" sz="2000" kern="100" dirty="0">
                <a:latin typeface="Aptos" panose="020B0004020202020204" pitchFamily="34" charset="0"/>
                <a:cs typeface="Times New Roman" panose="02020603050405020304" pitchFamily="18" charset="0"/>
              </a:rPr>
              <a:t>Multi-PMT vs. </a:t>
            </a:r>
            <a:r>
              <a:rPr lang="en-GB" sz="2000" kern="100" dirty="0" err="1">
                <a:latin typeface="Aptos" panose="020B0004020202020204" pitchFamily="34" charset="0"/>
                <a:cs typeface="Times New Roman" panose="02020603050405020304" pitchFamily="18" charset="0"/>
              </a:rPr>
              <a:t>IceCube</a:t>
            </a:r>
            <a:r>
              <a:rPr lang="en-GB" sz="2000" kern="100" dirty="0">
                <a:latin typeface="Aptos" panose="020B0004020202020204" pitchFamily="34" charset="0"/>
                <a:cs typeface="Times New Roman" panose="02020603050405020304" pitchFamily="18" charset="0"/>
              </a:rPr>
              <a:t> Single PMT… </a:t>
            </a:r>
            <a:r>
              <a:rPr lang="en-GB" sz="2000" b="1" kern="100" dirty="0">
                <a:latin typeface="Aptos" panose="020B0004020202020204" pitchFamily="34" charset="0"/>
                <a:cs typeface="Times New Roman" panose="02020603050405020304" pitchFamily="18" charset="0"/>
              </a:rPr>
              <a:t>why?</a:t>
            </a:r>
          </a:p>
          <a:p>
            <a:pPr lvl="1"/>
            <a:r>
              <a:rPr lang="en-GB" sz="2000" kern="100" dirty="0">
                <a:latin typeface="Aptos" panose="020B0004020202020204" pitchFamily="34" charset="0"/>
                <a:cs typeface="Times New Roman" panose="02020603050405020304" pitchFamily="18" charset="0"/>
              </a:rPr>
              <a:t>Larger photocathode area</a:t>
            </a:r>
          </a:p>
          <a:p>
            <a:pPr lvl="1"/>
            <a:r>
              <a:rPr lang="en-GB" sz="2000" kern="100" dirty="0">
                <a:latin typeface="Aptos" panose="020B0004020202020204" pitchFamily="34" charset="0"/>
                <a:cs typeface="Times New Roman" panose="02020603050405020304" pitchFamily="18" charset="0"/>
              </a:rPr>
              <a:t>Breakage isn’t fatal</a:t>
            </a:r>
          </a:p>
          <a:p>
            <a:pPr lvl="1"/>
            <a:r>
              <a:rPr lang="en-GB" sz="2000" kern="100" dirty="0">
                <a:latin typeface="Aptos" panose="020B0004020202020204" pitchFamily="34" charset="0"/>
                <a:cs typeface="Times New Roman" panose="02020603050405020304" pitchFamily="18" charset="0"/>
              </a:rPr>
              <a:t>Noise reduction</a:t>
            </a:r>
          </a:p>
          <a:p>
            <a:pPr lvl="1"/>
            <a:r>
              <a:rPr lang="en-GB" sz="2000" kern="100" dirty="0">
                <a:latin typeface="Aptos" panose="020B0004020202020204" pitchFamily="34" charset="0"/>
                <a:cs typeface="Times New Roman" panose="02020603050405020304" pitchFamily="18" charset="0"/>
              </a:rPr>
              <a:t>Directional resolution</a:t>
            </a:r>
            <a:endParaRPr lang="en-GB" sz="2000" dirty="0"/>
          </a:p>
        </p:txBody>
      </p:sp>
      <p:pic>
        <p:nvPicPr>
          <p:cNvPr id="6" name="Content Placeholder 4" descr="A close-up of a device&#10;&#10;AI-generated content may be incorrect.">
            <a:extLst>
              <a:ext uri="{FF2B5EF4-FFF2-40B4-BE49-F238E27FC236}">
                <a16:creationId xmlns:a16="http://schemas.microsoft.com/office/drawing/2014/main" id="{7366E042-7EAA-AAD7-E882-36813898E003}"/>
              </a:ext>
            </a:extLst>
          </p:cNvPr>
          <p:cNvPicPr>
            <a:picLocks noChangeAspect="1"/>
          </p:cNvPicPr>
          <p:nvPr/>
        </p:nvPicPr>
        <p:blipFill>
          <a:blip r:embed="rId3"/>
          <a:srcRect r="-2" b="4493"/>
          <a:stretch/>
        </p:blipFill>
        <p:spPr>
          <a:xfrm>
            <a:off x="6045200" y="10"/>
            <a:ext cx="3343282" cy="2905636"/>
          </a:xfrm>
          <a:custGeom>
            <a:avLst/>
            <a:gdLst/>
            <a:ahLst/>
            <a:cxnLst/>
            <a:rect l="l" t="t" r="r" b="b"/>
            <a:pathLst>
              <a:path w="3343282" h="2905646">
                <a:moveTo>
                  <a:pt x="546801" y="0"/>
                </a:moveTo>
                <a:lnTo>
                  <a:pt x="2796481" y="0"/>
                </a:lnTo>
                <a:lnTo>
                  <a:pt x="2853670" y="51976"/>
                </a:lnTo>
                <a:cubicBezTo>
                  <a:pt x="3156177" y="354484"/>
                  <a:pt x="3343282" y="772394"/>
                  <a:pt x="3343282" y="1234005"/>
                </a:cubicBezTo>
                <a:cubicBezTo>
                  <a:pt x="3343282" y="2157227"/>
                  <a:pt x="2594863" y="2905646"/>
                  <a:pt x="1671641" y="2905646"/>
                </a:cubicBezTo>
                <a:cubicBezTo>
                  <a:pt x="748420" y="2905646"/>
                  <a:pt x="0" y="2157227"/>
                  <a:pt x="0" y="1234005"/>
                </a:cubicBezTo>
                <a:cubicBezTo>
                  <a:pt x="0" y="772394"/>
                  <a:pt x="187105" y="354484"/>
                  <a:pt x="489613" y="51976"/>
                </a:cubicBezTo>
                <a:close/>
              </a:path>
            </a:pathLst>
          </a:custGeom>
        </p:spPr>
      </p:pic>
      <p:pic>
        <p:nvPicPr>
          <p:cNvPr id="7" name="Picture 6" descr="A close-up of a sphere&#10;&#10;AI-generated content may be incorrect.">
            <a:extLst>
              <a:ext uri="{FF2B5EF4-FFF2-40B4-BE49-F238E27FC236}">
                <a16:creationId xmlns:a16="http://schemas.microsoft.com/office/drawing/2014/main" id="{B1880A74-2CC4-792C-FA89-201CB74D76EB}"/>
              </a:ext>
            </a:extLst>
          </p:cNvPr>
          <p:cNvPicPr>
            <a:picLocks noChangeAspect="1"/>
          </p:cNvPicPr>
          <p:nvPr/>
        </p:nvPicPr>
        <p:blipFill>
          <a:blip r:embed="rId4"/>
          <a:srcRect t="25477" r="2" b="105"/>
          <a:stretch/>
        </p:blipFill>
        <p:spPr>
          <a:xfrm>
            <a:off x="6172241" y="3154859"/>
            <a:ext cx="4030579" cy="3703141"/>
          </a:xfrm>
          <a:custGeom>
            <a:avLst/>
            <a:gdLst/>
            <a:ahLst/>
            <a:cxnLst/>
            <a:rect l="l" t="t" r="r" b="b"/>
            <a:pathLst>
              <a:path w="4030579" h="3703141">
                <a:moveTo>
                  <a:pt x="2015289" y="0"/>
                </a:moveTo>
                <a:cubicBezTo>
                  <a:pt x="3128303" y="0"/>
                  <a:pt x="4030579" y="902277"/>
                  <a:pt x="4030579" y="2015290"/>
                </a:cubicBezTo>
                <a:cubicBezTo>
                  <a:pt x="4030579" y="2710923"/>
                  <a:pt x="3678127" y="3324237"/>
                  <a:pt x="3142057" y="3686399"/>
                </a:cubicBezTo>
                <a:lnTo>
                  <a:pt x="3114499" y="3703141"/>
                </a:lnTo>
                <a:lnTo>
                  <a:pt x="916080" y="3703141"/>
                </a:lnTo>
                <a:lnTo>
                  <a:pt x="888522" y="3686399"/>
                </a:lnTo>
                <a:cubicBezTo>
                  <a:pt x="352452" y="3324237"/>
                  <a:pt x="0" y="2710923"/>
                  <a:pt x="0" y="2015290"/>
                </a:cubicBezTo>
                <a:cubicBezTo>
                  <a:pt x="0" y="902277"/>
                  <a:pt x="902277" y="0"/>
                  <a:pt x="2015289" y="0"/>
                </a:cubicBezTo>
                <a:close/>
              </a:path>
            </a:pathLst>
          </a:custGeom>
        </p:spPr>
      </p:pic>
      <p:pic>
        <p:nvPicPr>
          <p:cNvPr id="8" name="Content Placeholder 4" descr="A close-up of a device&#10;&#10;AI-generated content may be incorrect.">
            <a:extLst>
              <a:ext uri="{FF2B5EF4-FFF2-40B4-BE49-F238E27FC236}">
                <a16:creationId xmlns:a16="http://schemas.microsoft.com/office/drawing/2014/main" id="{1CB96DFB-264F-DBE1-174B-E4050F98CED0}"/>
              </a:ext>
            </a:extLst>
          </p:cNvPr>
          <p:cNvPicPr>
            <a:picLocks noChangeAspect="1"/>
          </p:cNvPicPr>
          <p:nvPr/>
        </p:nvPicPr>
        <p:blipFill>
          <a:blip r:embed="rId5"/>
          <a:srcRect l="2597" r="9618" b="4"/>
          <a:stretch/>
        </p:blipFill>
        <p:spPr>
          <a:xfrm>
            <a:off x="9523005" y="10"/>
            <a:ext cx="2668994" cy="3864758"/>
          </a:xfrm>
          <a:custGeom>
            <a:avLst/>
            <a:gdLst/>
            <a:ahLst/>
            <a:cxnLst/>
            <a:rect l="l" t="t" r="r" b="b"/>
            <a:pathLst>
              <a:path w="2668994" h="3864768">
                <a:moveTo>
                  <a:pt x="1215406" y="0"/>
                </a:moveTo>
                <a:lnTo>
                  <a:pt x="2668994" y="0"/>
                </a:lnTo>
                <a:lnTo>
                  <a:pt x="2668994" y="3754247"/>
                </a:lnTo>
                <a:lnTo>
                  <a:pt x="2614574" y="3774165"/>
                </a:lnTo>
                <a:cubicBezTo>
                  <a:pt x="2425260" y="3833048"/>
                  <a:pt x="2223979" y="3864768"/>
                  <a:pt x="2015289" y="3864768"/>
                </a:cubicBezTo>
                <a:cubicBezTo>
                  <a:pt x="902276" y="3864768"/>
                  <a:pt x="0" y="2962492"/>
                  <a:pt x="0" y="1849479"/>
                </a:cubicBezTo>
                <a:cubicBezTo>
                  <a:pt x="0" y="1084283"/>
                  <a:pt x="426467" y="418692"/>
                  <a:pt x="1054683" y="77425"/>
                </a:cubicBezTo>
                <a:close/>
              </a:path>
            </a:pathLst>
          </a:custGeom>
        </p:spPr>
      </p:pic>
      <p:pic>
        <p:nvPicPr>
          <p:cNvPr id="9" name="Content Placeholder 4" descr="A black and gold light fixture&#10;&#10;AI-generated content may be incorrect.">
            <a:extLst>
              <a:ext uri="{FF2B5EF4-FFF2-40B4-BE49-F238E27FC236}">
                <a16:creationId xmlns:a16="http://schemas.microsoft.com/office/drawing/2014/main" id="{A3F0D552-9944-B2FE-FA80-11AC26CD7A3F}"/>
              </a:ext>
            </a:extLst>
          </p:cNvPr>
          <p:cNvPicPr>
            <a:picLocks noChangeAspect="1"/>
          </p:cNvPicPr>
          <p:nvPr/>
        </p:nvPicPr>
        <p:blipFill>
          <a:blip r:embed="rId6"/>
          <a:srcRect l="5674" r="11249" b="-4"/>
          <a:stretch/>
        </p:blipFill>
        <p:spPr>
          <a:xfrm>
            <a:off x="10404210" y="4001294"/>
            <a:ext cx="1787791" cy="2856706"/>
          </a:xfrm>
          <a:custGeom>
            <a:avLst/>
            <a:gdLst/>
            <a:ahLst/>
            <a:cxnLst/>
            <a:rect l="l" t="t" r="r" b="b"/>
            <a:pathLst>
              <a:path w="1787791" h="2856706">
                <a:moveTo>
                  <a:pt x="1531941" y="0"/>
                </a:moveTo>
                <a:cubicBezTo>
                  <a:pt x="1584820" y="0"/>
                  <a:pt x="1637074" y="2679"/>
                  <a:pt x="1688573" y="7909"/>
                </a:cubicBezTo>
                <a:lnTo>
                  <a:pt x="1787791" y="23052"/>
                </a:lnTo>
                <a:lnTo>
                  <a:pt x="1787791" y="2856706"/>
                </a:lnTo>
                <a:lnTo>
                  <a:pt x="765053" y="2856706"/>
                </a:lnTo>
                <a:lnTo>
                  <a:pt x="675418" y="2802252"/>
                </a:lnTo>
                <a:cubicBezTo>
                  <a:pt x="267919" y="2526951"/>
                  <a:pt x="0" y="2060735"/>
                  <a:pt x="0" y="1531942"/>
                </a:cubicBezTo>
                <a:cubicBezTo>
                  <a:pt x="0" y="685873"/>
                  <a:pt x="685873" y="0"/>
                  <a:pt x="1531941" y="0"/>
                </a:cubicBezTo>
                <a:close/>
              </a:path>
            </a:pathLst>
          </a:custGeom>
        </p:spPr>
      </p:pic>
      <p:sp>
        <p:nvSpPr>
          <p:cNvPr id="2" name="TextBox 1">
            <a:extLst>
              <a:ext uri="{FF2B5EF4-FFF2-40B4-BE49-F238E27FC236}">
                <a16:creationId xmlns:a16="http://schemas.microsoft.com/office/drawing/2014/main" id="{14347468-0BED-69B9-95D1-2051CF1FBFFD}"/>
              </a:ext>
            </a:extLst>
          </p:cNvPr>
          <p:cNvSpPr txBox="1"/>
          <p:nvPr/>
        </p:nvSpPr>
        <p:spPr>
          <a:xfrm>
            <a:off x="7982713" y="6580991"/>
            <a:ext cx="1446999" cy="276999"/>
          </a:xfrm>
          <a:prstGeom prst="rect">
            <a:avLst/>
          </a:prstGeom>
          <a:noFill/>
        </p:spPr>
        <p:txBody>
          <a:bodyPr wrap="none" rtlCol="0">
            <a:spAutoFit/>
          </a:bodyPr>
          <a:lstStyle/>
          <a:p>
            <a:r>
              <a:rPr lang="en-GB" sz="1200" dirty="0"/>
              <a:t>Copyright: KM3NeT</a:t>
            </a:r>
          </a:p>
        </p:txBody>
      </p:sp>
      <p:sp>
        <p:nvSpPr>
          <p:cNvPr id="11" name="Slide Number Placeholder 5">
            <a:extLst>
              <a:ext uri="{FF2B5EF4-FFF2-40B4-BE49-F238E27FC236}">
                <a16:creationId xmlns:a16="http://schemas.microsoft.com/office/drawing/2014/main" id="{07B29AC0-CE74-9F4B-C0FA-A22F4339F407}"/>
              </a:ext>
            </a:extLst>
          </p:cNvPr>
          <p:cNvSpPr txBox="1">
            <a:spLocks/>
          </p:cNvSpPr>
          <p:nvPr/>
        </p:nvSpPr>
        <p:spPr>
          <a:xfrm>
            <a:off x="-2279383" y="632907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704D53C-EAD8-AC49-B8A6-88F60CB7E254}" type="slidenum">
              <a:rPr lang="en-GB" smtClean="0"/>
              <a:pPr/>
              <a:t>6</a:t>
            </a:fld>
            <a:endParaRPr lang="en-GB" dirty="0"/>
          </a:p>
        </p:txBody>
      </p:sp>
    </p:spTree>
    <p:extLst>
      <p:ext uri="{BB962C8B-B14F-4D97-AF65-F5344CB8AC3E}">
        <p14:creationId xmlns:p14="http://schemas.microsoft.com/office/powerpoint/2010/main" val="36491856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A724A-8DF8-0694-85B6-A94BE0A55A4B}"/>
              </a:ext>
            </a:extLst>
          </p:cNvPr>
          <p:cNvSpPr>
            <a:spLocks noGrp="1"/>
          </p:cNvSpPr>
          <p:nvPr>
            <p:ph type="title"/>
          </p:nvPr>
        </p:nvSpPr>
        <p:spPr>
          <a:xfrm>
            <a:off x="838199" y="106498"/>
            <a:ext cx="10515600" cy="1325563"/>
          </a:xfrm>
        </p:spPr>
        <p:txBody>
          <a:bodyPr/>
          <a:lstStyle/>
          <a:p>
            <a:r>
              <a:rPr lang="en-GB" dirty="0"/>
              <a:t>DOMs</a:t>
            </a:r>
          </a:p>
        </p:txBody>
      </p:sp>
      <p:pic>
        <p:nvPicPr>
          <p:cNvPr id="5" name="Picture 4" descr="A close-up of a white sphere&#10;&#10;AI-generated content may be incorrect.">
            <a:extLst>
              <a:ext uri="{FF2B5EF4-FFF2-40B4-BE49-F238E27FC236}">
                <a16:creationId xmlns:a16="http://schemas.microsoft.com/office/drawing/2014/main" id="{DA8F315B-BA91-DA79-A8F4-EF276EDF90BB}"/>
              </a:ext>
            </a:extLst>
          </p:cNvPr>
          <p:cNvPicPr>
            <a:picLocks noChangeAspect="1"/>
          </p:cNvPicPr>
          <p:nvPr/>
        </p:nvPicPr>
        <p:blipFill>
          <a:blip r:embed="rId2"/>
          <a:stretch>
            <a:fillRect/>
          </a:stretch>
        </p:blipFill>
        <p:spPr>
          <a:xfrm>
            <a:off x="838199" y="1275661"/>
            <a:ext cx="3732217" cy="3841988"/>
          </a:xfrm>
          <a:prstGeom prst="rect">
            <a:avLst/>
          </a:prstGeom>
        </p:spPr>
      </p:pic>
      <p:pic>
        <p:nvPicPr>
          <p:cNvPr id="8" name="Content Placeholder 4" descr="A group of parts of a projector&#10;&#10;AI-generated content may be incorrect.">
            <a:extLst>
              <a:ext uri="{FF2B5EF4-FFF2-40B4-BE49-F238E27FC236}">
                <a16:creationId xmlns:a16="http://schemas.microsoft.com/office/drawing/2014/main" id="{9A9983C6-3A90-D52D-EBFE-973D16E9EE71}"/>
              </a:ext>
            </a:extLst>
          </p:cNvPr>
          <p:cNvPicPr>
            <a:picLocks noChangeAspect="1"/>
          </p:cNvPicPr>
          <p:nvPr/>
        </p:nvPicPr>
        <p:blipFill>
          <a:blip r:embed="rId3"/>
          <a:srcRect r="37898"/>
          <a:stretch/>
        </p:blipFill>
        <p:spPr>
          <a:xfrm>
            <a:off x="5229788" y="1472"/>
            <a:ext cx="4660163" cy="6390367"/>
          </a:xfrm>
          <a:prstGeom prst="rect">
            <a:avLst/>
          </a:prstGeom>
        </p:spPr>
      </p:pic>
      <p:sp>
        <p:nvSpPr>
          <p:cNvPr id="10" name="TextBox 9">
            <a:extLst>
              <a:ext uri="{FF2B5EF4-FFF2-40B4-BE49-F238E27FC236}">
                <a16:creationId xmlns:a16="http://schemas.microsoft.com/office/drawing/2014/main" id="{EEB4C5A6-1AEC-AE84-7746-606701D542ED}"/>
              </a:ext>
            </a:extLst>
          </p:cNvPr>
          <p:cNvSpPr txBox="1"/>
          <p:nvPr/>
        </p:nvSpPr>
        <p:spPr>
          <a:xfrm>
            <a:off x="114700" y="6492875"/>
            <a:ext cx="1446999" cy="276999"/>
          </a:xfrm>
          <a:prstGeom prst="rect">
            <a:avLst/>
          </a:prstGeom>
          <a:noFill/>
        </p:spPr>
        <p:txBody>
          <a:bodyPr wrap="none" rtlCol="0">
            <a:spAutoFit/>
          </a:bodyPr>
          <a:lstStyle/>
          <a:p>
            <a:r>
              <a:rPr lang="en-GB" sz="1200" dirty="0"/>
              <a:t>Copyright: KM3NeT</a:t>
            </a:r>
          </a:p>
        </p:txBody>
      </p:sp>
      <p:sp>
        <p:nvSpPr>
          <p:cNvPr id="3" name="TextBox 2">
            <a:extLst>
              <a:ext uri="{FF2B5EF4-FFF2-40B4-BE49-F238E27FC236}">
                <a16:creationId xmlns:a16="http://schemas.microsoft.com/office/drawing/2014/main" id="{E00E086D-3CAB-B576-AF9A-4AC5F5FB77B0}"/>
              </a:ext>
            </a:extLst>
          </p:cNvPr>
          <p:cNvSpPr txBox="1"/>
          <p:nvPr/>
        </p:nvSpPr>
        <p:spPr>
          <a:xfrm>
            <a:off x="2302049" y="5507166"/>
            <a:ext cx="2475344" cy="707886"/>
          </a:xfrm>
          <a:prstGeom prst="rect">
            <a:avLst/>
          </a:prstGeom>
          <a:noFill/>
        </p:spPr>
        <p:txBody>
          <a:bodyPr wrap="square" rtlCol="0">
            <a:spAutoFit/>
          </a:bodyPr>
          <a:lstStyle/>
          <a:p>
            <a:r>
              <a:rPr lang="en-GB" sz="2000" dirty="0"/>
              <a:t>Piezo hydrophone – position calibration</a:t>
            </a:r>
          </a:p>
        </p:txBody>
      </p:sp>
      <p:sp>
        <p:nvSpPr>
          <p:cNvPr id="6" name="TextBox 5">
            <a:extLst>
              <a:ext uri="{FF2B5EF4-FFF2-40B4-BE49-F238E27FC236}">
                <a16:creationId xmlns:a16="http://schemas.microsoft.com/office/drawing/2014/main" id="{A135C8C7-E07A-EA14-111E-411092ACB568}"/>
              </a:ext>
            </a:extLst>
          </p:cNvPr>
          <p:cNvSpPr txBox="1"/>
          <p:nvPr/>
        </p:nvSpPr>
        <p:spPr>
          <a:xfrm>
            <a:off x="6942689" y="6389069"/>
            <a:ext cx="5134611" cy="400110"/>
          </a:xfrm>
          <a:prstGeom prst="rect">
            <a:avLst/>
          </a:prstGeom>
          <a:noFill/>
        </p:spPr>
        <p:txBody>
          <a:bodyPr wrap="none" rtlCol="0">
            <a:spAutoFit/>
          </a:bodyPr>
          <a:lstStyle/>
          <a:p>
            <a:r>
              <a:rPr lang="en-GB" sz="2000" dirty="0" err="1"/>
              <a:t>Nanobeacon</a:t>
            </a:r>
            <a:r>
              <a:rPr lang="en-GB" sz="2000" dirty="0"/>
              <a:t> (led flasher) – timing calibration</a:t>
            </a:r>
          </a:p>
        </p:txBody>
      </p:sp>
      <p:sp>
        <p:nvSpPr>
          <p:cNvPr id="7" name="TextBox 6">
            <a:extLst>
              <a:ext uri="{FF2B5EF4-FFF2-40B4-BE49-F238E27FC236}">
                <a16:creationId xmlns:a16="http://schemas.microsoft.com/office/drawing/2014/main" id="{6C312D4A-7C24-5DB0-CD72-A7FDD1A75AA1}"/>
              </a:ext>
            </a:extLst>
          </p:cNvPr>
          <p:cNvSpPr txBox="1"/>
          <p:nvPr/>
        </p:nvSpPr>
        <p:spPr>
          <a:xfrm>
            <a:off x="10499096" y="2591573"/>
            <a:ext cx="1578204" cy="1015663"/>
          </a:xfrm>
          <a:prstGeom prst="rect">
            <a:avLst/>
          </a:prstGeom>
          <a:noFill/>
        </p:spPr>
        <p:txBody>
          <a:bodyPr wrap="square" rtlCol="0">
            <a:spAutoFit/>
          </a:bodyPr>
          <a:lstStyle/>
          <a:p>
            <a:r>
              <a:rPr lang="en-GB" sz="2000" dirty="0"/>
              <a:t>PMTs &amp; light collection rings</a:t>
            </a:r>
          </a:p>
        </p:txBody>
      </p:sp>
      <p:cxnSp>
        <p:nvCxnSpPr>
          <p:cNvPr id="11" name="Straight Arrow Connector 10">
            <a:extLst>
              <a:ext uri="{FF2B5EF4-FFF2-40B4-BE49-F238E27FC236}">
                <a16:creationId xmlns:a16="http://schemas.microsoft.com/office/drawing/2014/main" id="{8111D562-5CCD-42FD-17A7-56624119D7D2}"/>
              </a:ext>
            </a:extLst>
          </p:cNvPr>
          <p:cNvCxnSpPr>
            <a:cxnSpLocks/>
          </p:cNvCxnSpPr>
          <p:nvPr/>
        </p:nvCxnSpPr>
        <p:spPr>
          <a:xfrm flipH="1">
            <a:off x="9867610" y="3196655"/>
            <a:ext cx="681713" cy="821163"/>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34F04D59-1399-7376-A151-76EBF3E24477}"/>
              </a:ext>
            </a:extLst>
          </p:cNvPr>
          <p:cNvCxnSpPr/>
          <p:nvPr/>
        </p:nvCxnSpPr>
        <p:spPr>
          <a:xfrm flipH="1" flipV="1">
            <a:off x="8054570" y="5347855"/>
            <a:ext cx="840048" cy="1026508"/>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0DA5A912-55C6-E5FA-877D-88455972E319}"/>
              </a:ext>
            </a:extLst>
          </p:cNvPr>
          <p:cNvCxnSpPr>
            <a:cxnSpLocks/>
          </p:cNvCxnSpPr>
          <p:nvPr/>
        </p:nvCxnSpPr>
        <p:spPr>
          <a:xfrm flipV="1">
            <a:off x="4570416" y="5721927"/>
            <a:ext cx="2372273" cy="139182"/>
          </a:xfrm>
          <a:prstGeom prst="straightConnector1">
            <a:avLst/>
          </a:prstGeom>
          <a:ln w="762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3" name="Slide Number Placeholder 5">
            <a:extLst>
              <a:ext uri="{FF2B5EF4-FFF2-40B4-BE49-F238E27FC236}">
                <a16:creationId xmlns:a16="http://schemas.microsoft.com/office/drawing/2014/main" id="{E6E7BC96-5BA5-AF88-CE61-C367EAC1FA85}"/>
              </a:ext>
            </a:extLst>
          </p:cNvPr>
          <p:cNvSpPr txBox="1">
            <a:spLocks/>
          </p:cNvSpPr>
          <p:nvPr/>
        </p:nvSpPr>
        <p:spPr>
          <a:xfrm>
            <a:off x="-2279383" y="632907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704D53C-EAD8-AC49-B8A6-88F60CB7E254}" type="slidenum">
              <a:rPr lang="en-GB" smtClean="0"/>
              <a:pPr/>
              <a:t>7</a:t>
            </a:fld>
            <a:endParaRPr lang="en-GB" dirty="0"/>
          </a:p>
        </p:txBody>
      </p:sp>
    </p:spTree>
    <p:extLst>
      <p:ext uri="{BB962C8B-B14F-4D97-AF65-F5344CB8AC3E}">
        <p14:creationId xmlns:p14="http://schemas.microsoft.com/office/powerpoint/2010/main" val="40698268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EEDC0-A22B-2122-B0D7-FC318D398222}"/>
              </a:ext>
            </a:extLst>
          </p:cNvPr>
          <p:cNvSpPr>
            <a:spLocks noGrp="1"/>
          </p:cNvSpPr>
          <p:nvPr>
            <p:ph type="title"/>
          </p:nvPr>
        </p:nvSpPr>
        <p:spPr/>
        <p:txBody>
          <a:bodyPr/>
          <a:lstStyle/>
          <a:p>
            <a:r>
              <a:rPr lang="en-GB" dirty="0"/>
              <a:t>Some Underwater Photos…</a:t>
            </a:r>
          </a:p>
        </p:txBody>
      </p:sp>
      <p:pic>
        <p:nvPicPr>
          <p:cNvPr id="4" name="Content Placeholder 4" descr="A close-up of a light bulb&#10;&#10;AI-generated content may be incorrect.">
            <a:extLst>
              <a:ext uri="{FF2B5EF4-FFF2-40B4-BE49-F238E27FC236}">
                <a16:creationId xmlns:a16="http://schemas.microsoft.com/office/drawing/2014/main" id="{90D3CB91-D8F9-6B9F-95B2-620443080710}"/>
              </a:ext>
            </a:extLst>
          </p:cNvPr>
          <p:cNvPicPr>
            <a:picLocks noChangeAspect="1"/>
          </p:cNvPicPr>
          <p:nvPr/>
        </p:nvPicPr>
        <p:blipFill>
          <a:blip r:embed="rId3"/>
          <a:stretch>
            <a:fillRect/>
          </a:stretch>
        </p:blipFill>
        <p:spPr>
          <a:xfrm>
            <a:off x="-1720312" y="0"/>
            <a:ext cx="13912312" cy="6858000"/>
          </a:xfrm>
          <a:prstGeom prst="rect">
            <a:avLst/>
          </a:prstGeom>
        </p:spPr>
      </p:pic>
      <p:pic>
        <p:nvPicPr>
          <p:cNvPr id="7" name="Content Placeholder 4" descr="A computer screen with a blue circle&#10;&#10;AI-generated content may be incorrect.">
            <a:extLst>
              <a:ext uri="{FF2B5EF4-FFF2-40B4-BE49-F238E27FC236}">
                <a16:creationId xmlns:a16="http://schemas.microsoft.com/office/drawing/2014/main" id="{693C231E-CE0D-AAC8-674B-40D0FF520620}"/>
              </a:ext>
            </a:extLst>
          </p:cNvPr>
          <p:cNvPicPr>
            <a:picLocks noGrp="1" noChangeAspect="1"/>
          </p:cNvPicPr>
          <p:nvPr>
            <p:ph idx="1"/>
          </p:nvPr>
        </p:nvPicPr>
        <p:blipFill>
          <a:blip r:embed="rId4"/>
          <a:stretch>
            <a:fillRect/>
          </a:stretch>
        </p:blipFill>
        <p:spPr>
          <a:xfrm>
            <a:off x="8106611" y="-1164862"/>
            <a:ext cx="4085389" cy="3059973"/>
          </a:xfrm>
        </p:spPr>
      </p:pic>
      <p:cxnSp>
        <p:nvCxnSpPr>
          <p:cNvPr id="9" name="Straight Arrow Connector 8">
            <a:extLst>
              <a:ext uri="{FF2B5EF4-FFF2-40B4-BE49-F238E27FC236}">
                <a16:creationId xmlns:a16="http://schemas.microsoft.com/office/drawing/2014/main" id="{4945ACBF-109D-44C4-8887-B77D51765D4D}"/>
              </a:ext>
            </a:extLst>
          </p:cNvPr>
          <p:cNvCxnSpPr/>
          <p:nvPr/>
        </p:nvCxnSpPr>
        <p:spPr>
          <a:xfrm>
            <a:off x="11236271" y="1999281"/>
            <a:ext cx="0" cy="1704814"/>
          </a:xfrm>
          <a:prstGeom prst="straightConnector1">
            <a:avLst/>
          </a:prstGeom>
          <a:ln w="76200">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F896076B-CE5E-0505-D3BB-85CE19F4A8D1}"/>
              </a:ext>
            </a:extLst>
          </p:cNvPr>
          <p:cNvSpPr txBox="1"/>
          <p:nvPr/>
        </p:nvSpPr>
        <p:spPr>
          <a:xfrm>
            <a:off x="418199" y="550851"/>
            <a:ext cx="1096291" cy="707886"/>
          </a:xfrm>
          <a:prstGeom prst="rect">
            <a:avLst/>
          </a:prstGeom>
          <a:noFill/>
        </p:spPr>
        <p:txBody>
          <a:bodyPr wrap="square" rtlCol="0">
            <a:spAutoFit/>
          </a:bodyPr>
          <a:lstStyle/>
          <a:p>
            <a:r>
              <a:rPr lang="en-GB" sz="2000" b="1" dirty="0">
                <a:solidFill>
                  <a:schemeClr val="bg1"/>
                </a:solidFill>
              </a:rPr>
              <a:t>DOM in action!</a:t>
            </a:r>
          </a:p>
        </p:txBody>
      </p:sp>
      <p:sp>
        <p:nvSpPr>
          <p:cNvPr id="13" name="TextBox 12">
            <a:extLst>
              <a:ext uri="{FF2B5EF4-FFF2-40B4-BE49-F238E27FC236}">
                <a16:creationId xmlns:a16="http://schemas.microsoft.com/office/drawing/2014/main" id="{743971A6-CCD4-1979-190A-A7B561FAFCD1}"/>
              </a:ext>
            </a:extLst>
          </p:cNvPr>
          <p:cNvSpPr txBox="1"/>
          <p:nvPr/>
        </p:nvSpPr>
        <p:spPr>
          <a:xfrm>
            <a:off x="10466926" y="3813614"/>
            <a:ext cx="1538689" cy="1631216"/>
          </a:xfrm>
          <a:prstGeom prst="rect">
            <a:avLst/>
          </a:prstGeom>
          <a:noFill/>
        </p:spPr>
        <p:txBody>
          <a:bodyPr wrap="square" rtlCol="0">
            <a:spAutoFit/>
          </a:bodyPr>
          <a:lstStyle/>
          <a:p>
            <a:r>
              <a:rPr lang="en-GB" sz="2000" b="1" dirty="0">
                <a:solidFill>
                  <a:schemeClr val="bg1"/>
                </a:solidFill>
              </a:rPr>
              <a:t>Sonar scan </a:t>
            </a:r>
          </a:p>
          <a:p>
            <a:r>
              <a:rPr lang="en-GB" sz="2000" b="1" dirty="0">
                <a:solidFill>
                  <a:schemeClr val="bg1"/>
                </a:solidFill>
              </a:rPr>
              <a:t>of DOMs installed in KM3NeT ORCA</a:t>
            </a:r>
          </a:p>
        </p:txBody>
      </p:sp>
      <p:sp>
        <p:nvSpPr>
          <p:cNvPr id="3" name="TextBox 2">
            <a:extLst>
              <a:ext uri="{FF2B5EF4-FFF2-40B4-BE49-F238E27FC236}">
                <a16:creationId xmlns:a16="http://schemas.microsoft.com/office/drawing/2014/main" id="{BF32BEEB-61B5-12F1-6B4D-3807F6D8994E}"/>
              </a:ext>
            </a:extLst>
          </p:cNvPr>
          <p:cNvSpPr txBox="1"/>
          <p:nvPr/>
        </p:nvSpPr>
        <p:spPr>
          <a:xfrm>
            <a:off x="67491" y="6492875"/>
            <a:ext cx="1446999" cy="276999"/>
          </a:xfrm>
          <a:prstGeom prst="rect">
            <a:avLst/>
          </a:prstGeom>
          <a:noFill/>
        </p:spPr>
        <p:txBody>
          <a:bodyPr wrap="none" rtlCol="0">
            <a:spAutoFit/>
          </a:bodyPr>
          <a:lstStyle/>
          <a:p>
            <a:r>
              <a:rPr lang="en-GB" sz="1200" dirty="0">
                <a:solidFill>
                  <a:schemeClr val="bg1"/>
                </a:solidFill>
              </a:rPr>
              <a:t>Copyright: KM3NeT</a:t>
            </a:r>
          </a:p>
        </p:txBody>
      </p:sp>
    </p:spTree>
    <p:extLst>
      <p:ext uri="{BB962C8B-B14F-4D97-AF65-F5344CB8AC3E}">
        <p14:creationId xmlns:p14="http://schemas.microsoft.com/office/powerpoint/2010/main" val="34404483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5F55F28-7282-0C5B-8CCF-301758C53DB1}"/>
              </a:ext>
            </a:extLst>
          </p:cNvPr>
          <p:cNvSpPr txBox="1"/>
          <p:nvPr/>
        </p:nvSpPr>
        <p:spPr>
          <a:xfrm>
            <a:off x="878541" y="1843950"/>
            <a:ext cx="8534399" cy="2554545"/>
          </a:xfrm>
          <a:prstGeom prst="rect">
            <a:avLst/>
          </a:prstGeom>
          <a:noFill/>
        </p:spPr>
        <p:txBody>
          <a:bodyPr wrap="square">
            <a:spAutoFit/>
          </a:bodyPr>
          <a:lstStyle/>
          <a:p>
            <a:r>
              <a:rPr lang="en-GB" sz="4000" b="1" dirty="0">
                <a:solidFill>
                  <a:schemeClr val="bg1">
                    <a:lumMod val="65000"/>
                  </a:schemeClr>
                </a:solidFill>
              </a:rPr>
              <a:t>Why Neutrino Astronomy?</a:t>
            </a:r>
            <a:endParaRPr lang="en-GB" sz="4000" b="1" strike="sngStrike" dirty="0">
              <a:solidFill>
                <a:schemeClr val="bg1">
                  <a:lumMod val="65000"/>
                </a:schemeClr>
              </a:solidFill>
            </a:endParaRPr>
          </a:p>
          <a:p>
            <a:r>
              <a:rPr lang="en-GB" sz="4000" b="1" dirty="0">
                <a:solidFill>
                  <a:schemeClr val="bg1">
                    <a:lumMod val="65000"/>
                  </a:schemeClr>
                </a:solidFill>
              </a:rPr>
              <a:t>Detector Technology</a:t>
            </a:r>
          </a:p>
          <a:p>
            <a:r>
              <a:rPr lang="en-GB" sz="4000" b="1" dirty="0"/>
              <a:t>Where is the Detector?</a:t>
            </a:r>
          </a:p>
          <a:p>
            <a:r>
              <a:rPr lang="en-GB" sz="4000" b="1" dirty="0">
                <a:solidFill>
                  <a:schemeClr val="bg1">
                    <a:lumMod val="65000"/>
                  </a:schemeClr>
                </a:solidFill>
              </a:rPr>
              <a:t>Preliminary Results</a:t>
            </a:r>
          </a:p>
        </p:txBody>
      </p:sp>
      <p:sp>
        <p:nvSpPr>
          <p:cNvPr id="4" name="Slide Number Placeholder 5">
            <a:extLst>
              <a:ext uri="{FF2B5EF4-FFF2-40B4-BE49-F238E27FC236}">
                <a16:creationId xmlns:a16="http://schemas.microsoft.com/office/drawing/2014/main" id="{C50DAB54-FC01-B37E-FBA1-341DDD4368A2}"/>
              </a:ext>
            </a:extLst>
          </p:cNvPr>
          <p:cNvSpPr txBox="1">
            <a:spLocks/>
          </p:cNvSpPr>
          <p:nvPr/>
        </p:nvSpPr>
        <p:spPr>
          <a:xfrm>
            <a:off x="-2279383" y="632907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704D53C-EAD8-AC49-B8A6-88F60CB7E254}" type="slidenum">
              <a:rPr lang="en-GB" smtClean="0"/>
              <a:pPr/>
              <a:t>9</a:t>
            </a:fld>
            <a:endParaRPr lang="en-GB" dirty="0"/>
          </a:p>
        </p:txBody>
      </p:sp>
    </p:spTree>
    <p:extLst>
      <p:ext uri="{BB962C8B-B14F-4D97-AF65-F5344CB8AC3E}">
        <p14:creationId xmlns:p14="http://schemas.microsoft.com/office/powerpoint/2010/main" val="12893626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8075</TotalTime>
  <Words>1116</Words>
  <Application>Microsoft Macintosh PowerPoint</Application>
  <PresentationFormat>Widescreen</PresentationFormat>
  <Paragraphs>207</Paragraphs>
  <Slides>24</Slides>
  <Notes>14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Aptos</vt:lpstr>
      <vt:lpstr>Aptos Display</vt:lpstr>
      <vt:lpstr>Arial</vt:lpstr>
      <vt:lpstr>Cambria Math</vt:lpstr>
      <vt:lpstr>Times New Roman</vt:lpstr>
      <vt:lpstr>Wingdings</vt:lpstr>
      <vt:lpstr>Office Theme</vt:lpstr>
      <vt:lpstr>KM3NeT –  Fishing for Neutrinos in  the Mediterranean</vt:lpstr>
      <vt:lpstr>PowerPoint Presentation</vt:lpstr>
      <vt:lpstr>Why Neutrino Astronomy?</vt:lpstr>
      <vt:lpstr>KM3NeT - Kilometre cube Neutrino Telescope </vt:lpstr>
      <vt:lpstr>PowerPoint Presentation</vt:lpstr>
      <vt:lpstr>PowerPoint Presentation</vt:lpstr>
      <vt:lpstr>DOMs</vt:lpstr>
      <vt:lpstr>Some Underwater Photos…</vt:lpstr>
      <vt:lpstr>PowerPoint Presentation</vt:lpstr>
      <vt:lpstr>PowerPoint Presentation</vt:lpstr>
      <vt:lpstr>Why in the Mediterranean?</vt:lpstr>
      <vt:lpstr>PowerPoint Presentation</vt:lpstr>
      <vt:lpstr>Experimental Layout</vt:lpstr>
      <vt:lpstr>PowerPoint Presentation</vt:lpstr>
      <vt:lpstr>Data</vt:lpstr>
      <vt:lpstr>The neutrino  event  KM3-230213A</vt:lpstr>
      <vt:lpstr>Comparison with Models &amp; Earlier Measurements</vt:lpstr>
      <vt:lpstr>PowerPoint Presentation</vt:lpstr>
      <vt:lpstr>BACKUP</vt:lpstr>
      <vt:lpstr>PowerPoint Presentation</vt:lpstr>
      <vt:lpstr>PowerPoint Presentation</vt:lpstr>
      <vt:lpstr>Timeline</vt:lpstr>
      <vt:lpstr>Preliminary Results</vt:lpstr>
      <vt:lpstr>Hit Reconstruction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Aliki Sofia Rotelli</dc:creator>
  <cp:lastModifiedBy>Aliki Sofia Rotelli</cp:lastModifiedBy>
  <cp:revision>27</cp:revision>
  <dcterms:created xsi:type="dcterms:W3CDTF">2025-01-30T11:12:13Z</dcterms:created>
  <dcterms:modified xsi:type="dcterms:W3CDTF">2025-03-11T13:17:12Z</dcterms:modified>
</cp:coreProperties>
</file>