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74" r:id="rId3"/>
    <p:sldId id="282" r:id="rId4"/>
    <p:sldId id="275" r:id="rId5"/>
    <p:sldId id="285" r:id="rId6"/>
    <p:sldId id="286" r:id="rId7"/>
    <p:sldId id="276" r:id="rId8"/>
    <p:sldId id="278" r:id="rId9"/>
    <p:sldId id="292" r:id="rId10"/>
    <p:sldId id="293" r:id="rId11"/>
    <p:sldId id="272" r:id="rId12"/>
    <p:sldId id="29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D496"/>
    <a:srgbClr val="FFA4D0"/>
    <a:srgbClr val="EE6AB1"/>
    <a:srgbClr val="DE75FE"/>
    <a:srgbClr val="5885FB"/>
    <a:srgbClr val="00E3D3"/>
    <a:srgbClr val="00E1A9"/>
    <a:srgbClr val="00EC58"/>
    <a:srgbClr val="9CF54D"/>
    <a:srgbClr val="CFC2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18"/>
    <p:restoredTop sz="76115" autoAdjust="0"/>
  </p:normalViewPr>
  <p:slideViewPr>
    <p:cSldViewPr snapToGrid="0">
      <p:cViewPr varScale="1">
        <p:scale>
          <a:sx n="81" d="100"/>
          <a:sy n="81" d="100"/>
        </p:scale>
        <p:origin x="1184" y="176"/>
      </p:cViewPr>
      <p:guideLst/>
    </p:cSldViewPr>
  </p:slideViewPr>
  <p:notesTextViewPr>
    <p:cViewPr>
      <p:scale>
        <a:sx n="110" d="100"/>
        <a:sy n="11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7029C-7DFD-4706-8EEC-FCD7A22BAD30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DF386-1EDD-4FB6-AC29-C755ECD660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8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DF386-1EDD-4FB6-AC29-C755ECD660B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316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build Multi-TeV machines  for Higgs factories (L inv </a:t>
            </a:r>
            <a:r>
              <a:rPr lang="en-US" dirty="0" err="1"/>
              <a:t>propto</a:t>
            </a:r>
            <a:r>
              <a:rPr lang="en-US" dirty="0"/>
              <a:t> gradient), we need:</a:t>
            </a:r>
          </a:p>
          <a:p>
            <a:pPr marL="171450" indent="-171450">
              <a:buFontTx/>
              <a:buChar char="-"/>
            </a:pPr>
            <a:r>
              <a:rPr lang="en-US" dirty="0"/>
              <a:t>High accelerator gradients</a:t>
            </a:r>
          </a:p>
          <a:p>
            <a:pPr marL="171450" indent="-171450">
              <a:buFontTx/>
              <a:buChar char="-"/>
            </a:pPr>
            <a:r>
              <a:rPr lang="en-US" dirty="0"/>
              <a:t>-&gt; so we can reduce footprint</a:t>
            </a:r>
          </a:p>
          <a:p>
            <a:pPr marL="171450" indent="-171450">
              <a:buFontTx/>
              <a:buChar char="-"/>
            </a:pPr>
            <a:r>
              <a:rPr lang="en-US" dirty="0"/>
              <a:t>-&gt; so its cheaper</a:t>
            </a:r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Issue is breakdown in NC RF occurring above 100 MV/m.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DF386-1EDD-4FB6-AC29-C755ECD660B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2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Historically, new alloys have been found via trial and error which is time consuming and expensive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Use a Model that evaluates the proposed alloy, reducing the number of potential options to try.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But for the model to be useful, must be able to handle a wide range of theoretical materials, and be computationally light; thus must cannot include </a:t>
            </a:r>
            <a:r>
              <a:rPr lang="en-US" sz="1200" dirty="0"/>
              <a:t>quantum, macroscopic or microstructural simulations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DF386-1EDD-4FB6-AC29-C755ECD660B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953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dirty="0"/>
              <a:t>Emphasize the High E fields due to high gradients is proportional to the breakdown rates.</a:t>
            </a:r>
          </a:p>
          <a:p>
            <a:pPr marL="457200" lvl="1" indent="0">
              <a:buNone/>
            </a:pP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Defects in cavity surface due to manufacturing issues, contamination </a:t>
            </a:r>
            <a:r>
              <a:rPr lang="en-US" dirty="0" err="1"/>
              <a:t>etc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Ohmic heating by emission current</a:t>
            </a:r>
          </a:p>
          <a:p>
            <a:pPr marL="228600" indent="-228600">
              <a:buAutoNum type="arabicPeriod"/>
            </a:pPr>
            <a:r>
              <a:rPr lang="en-US" dirty="0"/>
              <a:t>Explosive electron emission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These electrons collide with the cavity walls and generate secondary electrons while chipping ions off the walls</a:t>
            </a:r>
          </a:p>
          <a:p>
            <a:pPr marL="228600" indent="-228600">
              <a:buAutoNum type="arabicPeriod"/>
            </a:pPr>
            <a:r>
              <a:rPr lang="en-US" dirty="0"/>
              <a:t>Repeat</a:t>
            </a:r>
          </a:p>
          <a:p>
            <a:pPr marL="228600" indent="-228600">
              <a:buAutoNum type="arabicPeriod"/>
            </a:pPr>
            <a:r>
              <a:rPr lang="en-US" dirty="0"/>
              <a:t>These collisions suddenly impart LOTS of energy into the walls, heating and deforming the surface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When the newly formed electron and ion plasma gets dense enough, conductivity is high, will short the cavity and cause a power drop. Can also melt, vaporize or mechanically stress the cavity walls.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DF386-1EDD-4FB6-AC29-C755ECD660B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346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Increased thermal stress -&gt; Increased deformation -&gt; increased electron avalanches -&gt; increased breakdowns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DF386-1EDD-4FB6-AC29-C755ECD660B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831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 conductivity, E resistivity</a:t>
            </a:r>
          </a:p>
          <a:p>
            <a:r>
              <a:rPr lang="en-US" dirty="0"/>
              <a:t>Hardness, Thermal exp </a:t>
            </a:r>
            <a:r>
              <a:rPr lang="en-US" dirty="0" err="1"/>
              <a:t>coeff</a:t>
            </a:r>
            <a:r>
              <a:rPr lang="en-US" dirty="0"/>
              <a:t>, thermal conductivity, lattice properties, shear stress, specific heat capacity, density</a:t>
            </a:r>
          </a:p>
          <a:p>
            <a:endParaRPr lang="en-US" dirty="0"/>
          </a:p>
          <a:p>
            <a:r>
              <a:rPr lang="en-US" dirty="0"/>
              <a:t>The model only factors in material properties, not properties of the beam or particles.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DF386-1EDD-4FB6-AC29-C755ECD660B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118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 which values are used from previous slides.</a:t>
            </a:r>
          </a:p>
          <a:p>
            <a:endParaRPr lang="en-US" dirty="0"/>
          </a:p>
          <a:p>
            <a:r>
              <a:rPr lang="en-US" dirty="0"/>
              <a:t>The FOM model must balance the increased breakdown resistance (hardness) and the increased likelihood of breakdown (electrical conductivity).</a:t>
            </a:r>
          </a:p>
          <a:p>
            <a:endParaRPr lang="en-US" dirty="0"/>
          </a:p>
          <a:p>
            <a:r>
              <a:rPr lang="en-US" dirty="0"/>
              <a:t>The critical resolved shear stress (tau) (</a:t>
            </a:r>
            <a:r>
              <a:rPr lang="en-US" dirty="0" err="1"/>
              <a:t>Labusch</a:t>
            </a:r>
            <a:r>
              <a:rPr lang="en-US" dirty="0"/>
              <a:t> </a:t>
            </a:r>
            <a:r>
              <a:rPr lang="en-US" dirty="0" err="1"/>
              <a:t>Nebarro</a:t>
            </a:r>
            <a:r>
              <a:rPr lang="en-US" dirty="0"/>
              <a:t> model), shows the stress required to get the lattice to slip; defined by:</a:t>
            </a:r>
          </a:p>
          <a:p>
            <a:r>
              <a:rPr lang="en-US" dirty="0"/>
              <a:t>+ Shear Modulus – how a material deforms in response to a force parallel to a surface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+ the Burgers vector (b) which defines the magnitude and direction of the lattice distortion in the case of a lattice slip.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+ the maximum interaction force (f), between the solute and any dislocations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+ The solute concentration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+ the interaction distance between the solute and the dislocation</a:t>
            </a:r>
          </a:p>
          <a:p>
            <a:endParaRPr lang="en-US" dirty="0"/>
          </a:p>
          <a:p>
            <a:r>
              <a:rPr lang="en-US" dirty="0"/>
              <a:t>The thermal stress induced on the surface by RF pulse heating is </a:t>
            </a:r>
            <a:r>
              <a:rPr lang="en-US" dirty="0" err="1"/>
              <a:t>approx</a:t>
            </a:r>
            <a:r>
              <a:rPr lang="en-US" dirty="0"/>
              <a:t> by:</a:t>
            </a:r>
          </a:p>
          <a:p>
            <a:r>
              <a:rPr lang="en-US" dirty="0"/>
              <a:t>+ The thermal expansion coefficient</a:t>
            </a:r>
          </a:p>
          <a:p>
            <a:r>
              <a:rPr lang="en-US" dirty="0"/>
              <a:t>+ Youngs modulus, </a:t>
            </a:r>
            <a:r>
              <a:rPr lang="en-US" dirty="0" err="1"/>
              <a:t>eg.</a:t>
            </a:r>
            <a:r>
              <a:rPr lang="en-US" dirty="0"/>
              <a:t> Pulling on a wire and how much the wire stretches by</a:t>
            </a:r>
          </a:p>
          <a:p>
            <a:r>
              <a:rPr lang="en-US" dirty="0"/>
              <a:t>+ </a:t>
            </a:r>
            <a:r>
              <a:rPr lang="en-US" dirty="0" err="1"/>
              <a:t>Poissons</a:t>
            </a:r>
            <a:r>
              <a:rPr lang="en-US" dirty="0"/>
              <a:t> ratio, </a:t>
            </a:r>
            <a:r>
              <a:rPr lang="en-US" dirty="0" err="1"/>
              <a:t>eg.</a:t>
            </a:r>
            <a:r>
              <a:rPr lang="en-US" dirty="0"/>
              <a:t> Pulling on a wire and seeing how much thinner the wire gets.</a:t>
            </a:r>
          </a:p>
          <a:p>
            <a:r>
              <a:rPr lang="en-US" dirty="0"/>
              <a:t>+ temperature rise dependent on the surface resistivity (dependent on density, specific heat, </a:t>
            </a:r>
            <a:r>
              <a:rPr lang="en-US" dirty="0" err="1"/>
              <a:t>impedence</a:t>
            </a:r>
            <a:r>
              <a:rPr lang="en-US" dirty="0"/>
              <a:t>, thermal and electrical conductivity)</a:t>
            </a:r>
          </a:p>
          <a:p>
            <a:endParaRPr lang="en-US" dirty="0"/>
          </a:p>
          <a:p>
            <a:r>
              <a:rPr lang="en-US" dirty="0"/>
              <a:t>This FOM model can take into account additional RF params for optimization (required RF wavelength and accelerating gradient).</a:t>
            </a:r>
          </a:p>
          <a:p>
            <a:endParaRPr lang="en-US" dirty="0"/>
          </a:p>
          <a:p>
            <a:r>
              <a:rPr lang="en-US" dirty="0"/>
              <a:t>It however doesn’t take into account: </a:t>
            </a:r>
            <a:r>
              <a:rPr lang="en-GB" dirty="0"/>
              <a:t>machinability, surface roughness, solute solubility etc, so is used as a guide to initiate design of new allots, not as an engineering/performance tool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DF386-1EDD-4FB6-AC29-C755ECD660B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985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DF386-1EDD-4FB6-AC29-C755ECD660B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1162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Niobium base instead of copper? For example as niobium is exceptionally expensive.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FDF386-1EDD-4FB6-AC29-C755ECD660B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281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59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813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699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277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257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51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49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36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10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752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97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7984835-FAA0-44DA-B8AF-6C4A241A61FB}" type="datetimeFigureOut">
              <a:rPr lang="en-GB" smtClean="0"/>
              <a:t>06/03/2025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EDEDBF3-4FAB-47D3-BC97-F8C34D34BF32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71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1D053-2879-94BE-3454-78A4343AF7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Cu</a:t>
            </a:r>
            <a:r>
              <a:rPr lang="en-GB" dirty="0"/>
              <a:t>-</a:t>
            </a:r>
            <a:r>
              <a:rPr lang="en-GB" dirty="0" err="1"/>
              <a:t>rious</a:t>
            </a:r>
            <a:r>
              <a:rPr lang="en-GB" dirty="0"/>
              <a:t> Alloys</a:t>
            </a:r>
            <a:br>
              <a:rPr lang="en-GB" dirty="0"/>
            </a:br>
            <a:r>
              <a:rPr lang="en-GB" sz="4800" dirty="0"/>
              <a:t>Copper Alloy Designs for High-Gradient Accelerating Structures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BCF40A-533E-B54D-F0E7-A6208F4D59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GB" sz="2000" b="1" dirty="0"/>
              <a:t>Appl. Phys. Lett. 120, 134101 (2022)</a:t>
            </a:r>
          </a:p>
          <a:p>
            <a:endParaRPr lang="en-GB" sz="2000" b="1" dirty="0"/>
          </a:p>
          <a:p>
            <a:endParaRPr lang="en-GB" sz="2000" b="1" dirty="0"/>
          </a:p>
          <a:p>
            <a:r>
              <a:rPr lang="en-GB" sz="2000" b="1" dirty="0"/>
              <a:t>Joshua Appleby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3D5954-2A58-EBA9-7A11-DC5ECD837802}"/>
              </a:ext>
            </a:extLst>
          </p:cNvPr>
          <p:cNvSpPr txBox="1"/>
          <p:nvPr/>
        </p:nvSpPr>
        <p:spPr>
          <a:xfrm>
            <a:off x="11745310" y="-1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38190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3E27E-C3D1-67E8-0412-1CC7F4DEC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Agreement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38303-EADA-162A-D3FA-17C74C23A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1535" y="1845734"/>
            <a:ext cx="6309359" cy="44240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The results here agree with experimental results: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Ag, Cd, Hg, Au, In and Mg all known for good electrical conductivity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/>
              <a:t>CuAg</a:t>
            </a:r>
            <a:r>
              <a:rPr lang="en-GB" sz="2400" dirty="0"/>
              <a:t> experimentally shown to have lower breakdown rates compared to pure Cu [1].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/>
              <a:t>CuMg</a:t>
            </a:r>
            <a:r>
              <a:rPr lang="en-GB" sz="2400" dirty="0"/>
              <a:t> experimentally shown to have excellent strength and electrical properties [2].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err="1"/>
              <a:t>CuIn</a:t>
            </a:r>
            <a:r>
              <a:rPr lang="en-GB" sz="2400" dirty="0"/>
              <a:t> also mathematically modelled to have enhanced tensile strength and electrical conductivity [3].</a:t>
            </a:r>
          </a:p>
        </p:txBody>
      </p:sp>
      <p:pic>
        <p:nvPicPr>
          <p:cNvPr id="4" name="Content Placeholder 4" descr="A comparison of different colored lines&#10;&#10;AI-generated content may be incorrect.">
            <a:extLst>
              <a:ext uri="{FF2B5EF4-FFF2-40B4-BE49-F238E27FC236}">
                <a16:creationId xmlns:a16="http://schemas.microsoft.com/office/drawing/2014/main" id="{8E79EF65-FADC-92C3-A959-DF88745340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8"/>
          <a:stretch/>
        </p:blipFill>
        <p:spPr>
          <a:xfrm>
            <a:off x="1097280" y="1845734"/>
            <a:ext cx="3858464" cy="44240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F6CE1F-4DF0-83FD-0CD4-F76F4187F29B}"/>
              </a:ext>
            </a:extLst>
          </p:cNvPr>
          <p:cNvSpPr txBox="1"/>
          <p:nvPr/>
        </p:nvSpPr>
        <p:spPr>
          <a:xfrm>
            <a:off x="165486" y="6456159"/>
            <a:ext cx="2865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[1] V. </a:t>
            </a:r>
            <a:r>
              <a:rPr lang="en-GB" dirty="0" err="1"/>
              <a:t>Dolgashev</a:t>
            </a:r>
            <a:r>
              <a:rPr lang="en-GB" dirty="0"/>
              <a:t>, EAAC, 2015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9BD2D5-A2C9-835F-D48A-AFF10289E59C}"/>
              </a:ext>
            </a:extLst>
          </p:cNvPr>
          <p:cNvSpPr txBox="1"/>
          <p:nvPr/>
        </p:nvSpPr>
        <p:spPr>
          <a:xfrm>
            <a:off x="3026512" y="6454912"/>
            <a:ext cx="26063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[2] S. </a:t>
            </a:r>
            <a:r>
              <a:rPr lang="en-GB" dirty="0" err="1"/>
              <a:t>Gorsse</a:t>
            </a:r>
            <a:r>
              <a:rPr lang="en-GB" dirty="0"/>
              <a:t>, et al, 2015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26D33D-B11C-913C-023B-67199050137F}"/>
              </a:ext>
            </a:extLst>
          </p:cNvPr>
          <p:cNvSpPr txBox="1"/>
          <p:nvPr/>
        </p:nvSpPr>
        <p:spPr>
          <a:xfrm>
            <a:off x="5568762" y="6443609"/>
            <a:ext cx="28650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[3] H. Zhang, et al, 2020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F7B342-9F6C-65B3-9BF5-90B978101C58}"/>
              </a:ext>
            </a:extLst>
          </p:cNvPr>
          <p:cNvSpPr txBox="1"/>
          <p:nvPr/>
        </p:nvSpPr>
        <p:spPr>
          <a:xfrm>
            <a:off x="11745310" y="0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40931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EADE6-23A6-AC34-7BEA-C9E3D3B26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AC2672-5B6A-DB50-06CF-5B3C4911F199}"/>
              </a:ext>
            </a:extLst>
          </p:cNvPr>
          <p:cNvSpPr txBox="1"/>
          <p:nvPr/>
        </p:nvSpPr>
        <p:spPr>
          <a:xfrm>
            <a:off x="1097280" y="1811816"/>
            <a:ext cx="10058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This FOM model has successfully: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Found potential Cu alloys designed for &gt; 100 MV/m gradients while </a:t>
            </a:r>
            <a:r>
              <a:rPr lang="en-US" sz="2400" dirty="0" err="1"/>
              <a:t>minimising</a:t>
            </a:r>
            <a:r>
              <a:rPr lang="en-US" sz="2400" dirty="0"/>
              <a:t> breakdown rates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Suggested alloys in agreement with experimental results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Proof-of-concept methodology successfully demonstrated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/>
              <a:t>The FOM model can be used in future to: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Significantly increase the throughput of testing potential RF cavity alloys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Model potential alloys using a different “base” </a:t>
            </a:r>
            <a:r>
              <a:rPr lang="en-US" sz="2400" dirty="0" err="1"/>
              <a:t>eg</a:t>
            </a:r>
            <a:r>
              <a:rPr lang="en-US" sz="2400" dirty="0"/>
              <a:t> Niobium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Model tertiary or quaternary alloys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61B077-0711-849D-F92F-945FD659718D}"/>
              </a:ext>
            </a:extLst>
          </p:cNvPr>
          <p:cNvSpPr txBox="1"/>
          <p:nvPr/>
        </p:nvSpPr>
        <p:spPr>
          <a:xfrm>
            <a:off x="11745310" y="-1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81576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C6B36-7C62-D064-7688-0545A4AAF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Listening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3D129-95B8-CD77-5AAE-3714881166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Any Questions?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81367B-9F2A-6633-C2CE-09621331BCD0}"/>
              </a:ext>
            </a:extLst>
          </p:cNvPr>
          <p:cNvSpPr txBox="1"/>
          <p:nvPr/>
        </p:nvSpPr>
        <p:spPr>
          <a:xfrm>
            <a:off x="11745310" y="-1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4378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TextBox 1041">
            <a:extLst>
              <a:ext uri="{FF2B5EF4-FFF2-40B4-BE49-F238E27FC236}">
                <a16:creationId xmlns:a16="http://schemas.microsoft.com/office/drawing/2014/main" id="{52E84791-7CDD-4223-09C7-8034E291D5BE}"/>
              </a:ext>
            </a:extLst>
          </p:cNvPr>
          <p:cNvSpPr txBox="1"/>
          <p:nvPr/>
        </p:nvSpPr>
        <p:spPr>
          <a:xfrm>
            <a:off x="-29619" y="5649352"/>
            <a:ext cx="1010260" cy="676007"/>
          </a:xfrm>
          <a:prstGeom prst="rect">
            <a:avLst/>
          </a:prstGeom>
          <a:solidFill>
            <a:srgbClr val="FFA4D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40" name="TextBox 1039">
            <a:extLst>
              <a:ext uri="{FF2B5EF4-FFF2-40B4-BE49-F238E27FC236}">
                <a16:creationId xmlns:a16="http://schemas.microsoft.com/office/drawing/2014/main" id="{9AE785FD-05AD-E001-C226-BA9E795DBF8B}"/>
              </a:ext>
            </a:extLst>
          </p:cNvPr>
          <p:cNvSpPr txBox="1"/>
          <p:nvPr/>
        </p:nvSpPr>
        <p:spPr>
          <a:xfrm>
            <a:off x="-8601" y="5054655"/>
            <a:ext cx="4914343" cy="676007"/>
          </a:xfrm>
          <a:prstGeom prst="rect">
            <a:avLst/>
          </a:prstGeom>
          <a:solidFill>
            <a:srgbClr val="FFA4D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045" name="Group 1044">
            <a:extLst>
              <a:ext uri="{FF2B5EF4-FFF2-40B4-BE49-F238E27FC236}">
                <a16:creationId xmlns:a16="http://schemas.microsoft.com/office/drawing/2014/main" id="{81F6EE9F-1559-ECCC-76D9-0F02A53E541E}"/>
              </a:ext>
            </a:extLst>
          </p:cNvPr>
          <p:cNvGrpSpPr/>
          <p:nvPr/>
        </p:nvGrpSpPr>
        <p:grpSpPr>
          <a:xfrm>
            <a:off x="6048203" y="5054655"/>
            <a:ext cx="3281517" cy="1269062"/>
            <a:chOff x="6048203" y="5054655"/>
            <a:chExt cx="3281517" cy="1269062"/>
          </a:xfrm>
          <a:solidFill>
            <a:srgbClr val="CDD496"/>
          </a:solidFill>
        </p:grpSpPr>
        <p:sp>
          <p:nvSpPr>
            <p:cNvPr id="1044" name="TextBox 1043">
              <a:extLst>
                <a:ext uri="{FF2B5EF4-FFF2-40B4-BE49-F238E27FC236}">
                  <a16:creationId xmlns:a16="http://schemas.microsoft.com/office/drawing/2014/main" id="{510D78C7-976C-E38A-8274-860378B6258B}"/>
                </a:ext>
              </a:extLst>
            </p:cNvPr>
            <p:cNvSpPr txBox="1"/>
            <p:nvPr/>
          </p:nvSpPr>
          <p:spPr>
            <a:xfrm>
              <a:off x="7588623" y="5054655"/>
              <a:ext cx="1741097" cy="66325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39" name="TextBox 1038">
              <a:extLst>
                <a:ext uri="{FF2B5EF4-FFF2-40B4-BE49-F238E27FC236}">
                  <a16:creationId xmlns:a16="http://schemas.microsoft.com/office/drawing/2014/main" id="{C6E397A2-79BF-ED25-09E4-B6BA007BD700}"/>
                </a:ext>
              </a:extLst>
            </p:cNvPr>
            <p:cNvSpPr txBox="1"/>
            <p:nvPr/>
          </p:nvSpPr>
          <p:spPr>
            <a:xfrm>
              <a:off x="6048203" y="5056267"/>
              <a:ext cx="1564938" cy="126745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1047" name="Group 1046">
            <a:extLst>
              <a:ext uri="{FF2B5EF4-FFF2-40B4-BE49-F238E27FC236}">
                <a16:creationId xmlns:a16="http://schemas.microsoft.com/office/drawing/2014/main" id="{66290485-0C26-A1B3-EB4A-3CDEA7E7B203}"/>
              </a:ext>
            </a:extLst>
          </p:cNvPr>
          <p:cNvGrpSpPr/>
          <p:nvPr/>
        </p:nvGrpSpPr>
        <p:grpSpPr>
          <a:xfrm>
            <a:off x="7609105" y="5067636"/>
            <a:ext cx="4582895" cy="1267450"/>
            <a:chOff x="7609105" y="5067636"/>
            <a:chExt cx="4582895" cy="1267450"/>
          </a:xfrm>
        </p:grpSpPr>
        <p:sp>
          <p:nvSpPr>
            <p:cNvPr id="1043" name="TextBox 1042">
              <a:extLst>
                <a:ext uri="{FF2B5EF4-FFF2-40B4-BE49-F238E27FC236}">
                  <a16:creationId xmlns:a16="http://schemas.microsoft.com/office/drawing/2014/main" id="{61E6A902-E505-26E4-6BFA-9370E15A9E5E}"/>
                </a:ext>
              </a:extLst>
            </p:cNvPr>
            <p:cNvSpPr txBox="1"/>
            <p:nvPr/>
          </p:nvSpPr>
          <p:spPr>
            <a:xfrm>
              <a:off x="7609105" y="5703300"/>
              <a:ext cx="1720616" cy="605855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37" name="TextBox 1036">
              <a:extLst>
                <a:ext uri="{FF2B5EF4-FFF2-40B4-BE49-F238E27FC236}">
                  <a16:creationId xmlns:a16="http://schemas.microsoft.com/office/drawing/2014/main" id="{D0F8F07E-365D-A770-C57F-6E6F0029548F}"/>
                </a:ext>
              </a:extLst>
            </p:cNvPr>
            <p:cNvSpPr txBox="1"/>
            <p:nvPr/>
          </p:nvSpPr>
          <p:spPr>
            <a:xfrm>
              <a:off x="9318748" y="5067636"/>
              <a:ext cx="2873252" cy="126745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grpSp>
        <p:nvGrpSpPr>
          <p:cNvPr id="1046" name="Group 1045">
            <a:extLst>
              <a:ext uri="{FF2B5EF4-FFF2-40B4-BE49-F238E27FC236}">
                <a16:creationId xmlns:a16="http://schemas.microsoft.com/office/drawing/2014/main" id="{6D0D2127-B511-0C83-5498-4940242FB67A}"/>
              </a:ext>
            </a:extLst>
          </p:cNvPr>
          <p:cNvGrpSpPr/>
          <p:nvPr/>
        </p:nvGrpSpPr>
        <p:grpSpPr>
          <a:xfrm>
            <a:off x="974150" y="5057449"/>
            <a:ext cx="5078317" cy="1277637"/>
            <a:chOff x="974150" y="5057449"/>
            <a:chExt cx="5078317" cy="1277637"/>
          </a:xfrm>
        </p:grpSpPr>
        <p:sp>
          <p:nvSpPr>
            <p:cNvPr id="1041" name="TextBox 1040">
              <a:extLst>
                <a:ext uri="{FF2B5EF4-FFF2-40B4-BE49-F238E27FC236}">
                  <a16:creationId xmlns:a16="http://schemas.microsoft.com/office/drawing/2014/main" id="{D9A93DA3-0A2D-1FA1-20E1-7BF76B8773F2}"/>
                </a:ext>
              </a:extLst>
            </p:cNvPr>
            <p:cNvSpPr txBox="1"/>
            <p:nvPr/>
          </p:nvSpPr>
          <p:spPr>
            <a:xfrm>
              <a:off x="974150" y="5717908"/>
              <a:ext cx="3945617" cy="617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1036" name="TextBox 1035">
              <a:extLst>
                <a:ext uri="{FF2B5EF4-FFF2-40B4-BE49-F238E27FC236}">
                  <a16:creationId xmlns:a16="http://schemas.microsoft.com/office/drawing/2014/main" id="{C6E00668-7922-A2D7-138C-FA28515CF853}"/>
                </a:ext>
              </a:extLst>
            </p:cNvPr>
            <p:cNvSpPr txBox="1"/>
            <p:nvPr/>
          </p:nvSpPr>
          <p:spPr>
            <a:xfrm>
              <a:off x="4905764" y="5057449"/>
              <a:ext cx="1146703" cy="12776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2B4670E-AB06-E6B3-0DED-098DF5BDF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Acceleration Gap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675485-A8C0-BEA6-9EAB-24EF2FE68533}"/>
              </a:ext>
            </a:extLst>
          </p:cNvPr>
          <p:cNvSpPr txBox="1"/>
          <p:nvPr/>
        </p:nvSpPr>
        <p:spPr>
          <a:xfrm>
            <a:off x="2967277" y="1856433"/>
            <a:ext cx="3128722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Normal Conducting RF [1]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5 MV/m -&gt; 100 MV/m</a:t>
            </a:r>
          </a:p>
          <a:p>
            <a:pPr marL="285750" indent="-285750">
              <a:buFontTx/>
              <a:buChar char="-"/>
            </a:pPr>
            <a:r>
              <a:rPr lang="en-US" dirty="0"/>
              <a:t>Up to a few GHz</a:t>
            </a:r>
          </a:p>
          <a:p>
            <a:pPr marL="285750" indent="-285750">
              <a:buFontTx/>
              <a:buChar char="-"/>
            </a:pPr>
            <a:r>
              <a:rPr lang="en-US" dirty="0"/>
              <a:t>High Breakdown Rates</a:t>
            </a:r>
          </a:p>
          <a:p>
            <a:pPr marL="285750" indent="-285750">
              <a:buFontTx/>
              <a:buChar char="-"/>
            </a:pPr>
            <a:r>
              <a:rPr lang="en-US" dirty="0"/>
              <a:t>Low Efficiency</a:t>
            </a:r>
          </a:p>
          <a:p>
            <a:pPr marL="285750" indent="-285750">
              <a:buFontTx/>
              <a:buChar char="-"/>
            </a:pPr>
            <a:r>
              <a:rPr lang="en-US" dirty="0"/>
              <a:t>No extra equipment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05EF2F-B7CF-D777-006E-7A542AD19BD4}"/>
              </a:ext>
            </a:extLst>
          </p:cNvPr>
          <p:cNvSpPr txBox="1"/>
          <p:nvPr/>
        </p:nvSpPr>
        <p:spPr>
          <a:xfrm>
            <a:off x="6213377" y="3010109"/>
            <a:ext cx="2028715" cy="646331"/>
          </a:xfrm>
          <a:prstGeom prst="rect">
            <a:avLst/>
          </a:prstGeom>
          <a:solidFill>
            <a:srgbClr val="CDD49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Normal Conducting RF Copper Alloys?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1C156A-1AD5-7C26-122B-CD95DD298027}"/>
              </a:ext>
            </a:extLst>
          </p:cNvPr>
          <p:cNvSpPr txBox="1"/>
          <p:nvPr/>
        </p:nvSpPr>
        <p:spPr>
          <a:xfrm>
            <a:off x="8359470" y="1855947"/>
            <a:ext cx="3632233" cy="14773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Plasma Wakefield (Laser/Beam) [3]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0.2 GV/m -&gt; 300 GV/m</a:t>
            </a:r>
          </a:p>
          <a:p>
            <a:pPr marL="285750" indent="-285750">
              <a:buFontTx/>
              <a:buChar char="-"/>
            </a:pPr>
            <a:r>
              <a:rPr lang="en-US" dirty="0"/>
              <a:t>Experimental</a:t>
            </a:r>
          </a:p>
          <a:p>
            <a:pPr marL="285750" indent="-285750">
              <a:buFontTx/>
              <a:buChar char="-"/>
            </a:pPr>
            <a:r>
              <a:rPr lang="en-US" dirty="0"/>
              <a:t>Requires auxiliary equipment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5C54A8-457F-7B9F-E807-E0F238567C63}"/>
              </a:ext>
            </a:extLst>
          </p:cNvPr>
          <p:cNvSpPr txBox="1"/>
          <p:nvPr/>
        </p:nvSpPr>
        <p:spPr>
          <a:xfrm>
            <a:off x="200298" y="1856019"/>
            <a:ext cx="2649601" cy="2031325"/>
          </a:xfrm>
          <a:prstGeom prst="rect">
            <a:avLst/>
          </a:prstGeom>
          <a:solidFill>
            <a:srgbClr val="FFA4D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Superconducting RF [1, 2]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&gt;= 55 MV/m</a:t>
            </a:r>
          </a:p>
          <a:p>
            <a:pPr marL="285750" indent="-285750">
              <a:buFontTx/>
              <a:buChar char="-"/>
            </a:pPr>
            <a:r>
              <a:rPr lang="en-US" dirty="0"/>
              <a:t>Up to 1 GHz</a:t>
            </a:r>
          </a:p>
          <a:p>
            <a:pPr marL="285750" indent="-285750">
              <a:buFontTx/>
              <a:buChar char="-"/>
            </a:pPr>
            <a:r>
              <a:rPr lang="en-US" dirty="0"/>
              <a:t>Low Breakdown Rates</a:t>
            </a:r>
          </a:p>
          <a:p>
            <a:pPr marL="285750" indent="-285750">
              <a:buFontTx/>
              <a:buChar char="-"/>
            </a:pPr>
            <a:r>
              <a:rPr lang="en-US" dirty="0"/>
              <a:t>High Efficiency</a:t>
            </a:r>
          </a:p>
          <a:p>
            <a:pPr marL="285750" indent="-285750">
              <a:buFontTx/>
              <a:buChar char="-"/>
            </a:pPr>
            <a:r>
              <a:rPr lang="en-US" dirty="0"/>
              <a:t>Requires Cryo-plant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B167573-22E7-4B10-0C35-5C78B872671A}"/>
              </a:ext>
            </a:extLst>
          </p:cNvPr>
          <p:cNvCxnSpPr/>
          <p:nvPr/>
        </p:nvCxnSpPr>
        <p:spPr>
          <a:xfrm>
            <a:off x="944380" y="5721785"/>
            <a:ext cx="1035820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96D0182-8815-DA9C-6F96-9F547D076F19}"/>
              </a:ext>
            </a:extLst>
          </p:cNvPr>
          <p:cNvCxnSpPr/>
          <p:nvPr/>
        </p:nvCxnSpPr>
        <p:spPr>
          <a:xfrm flipH="1">
            <a:off x="479685" y="5721785"/>
            <a:ext cx="47968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85C9EA1-0282-661F-FBD8-3BD079E4EC88}"/>
              </a:ext>
            </a:extLst>
          </p:cNvPr>
          <p:cNvCxnSpPr/>
          <p:nvPr/>
        </p:nvCxnSpPr>
        <p:spPr>
          <a:xfrm>
            <a:off x="959370" y="5429477"/>
            <a:ext cx="0" cy="5846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7A6C3E6-13BA-EDB7-A609-1A7F8A2E9593}"/>
              </a:ext>
            </a:extLst>
          </p:cNvPr>
          <p:cNvCxnSpPr>
            <a:cxnSpLocks/>
          </p:cNvCxnSpPr>
          <p:nvPr/>
        </p:nvCxnSpPr>
        <p:spPr>
          <a:xfrm>
            <a:off x="11302584" y="5721785"/>
            <a:ext cx="49667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DC711D5-1878-4854-26BA-44B823D2A489}"/>
              </a:ext>
            </a:extLst>
          </p:cNvPr>
          <p:cNvCxnSpPr>
            <a:cxnSpLocks/>
          </p:cNvCxnSpPr>
          <p:nvPr/>
        </p:nvCxnSpPr>
        <p:spPr>
          <a:xfrm>
            <a:off x="11302584" y="5418460"/>
            <a:ext cx="0" cy="5846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AA4FEE0-66E9-F47D-CF72-58AEFF1AA7C7}"/>
              </a:ext>
            </a:extLst>
          </p:cNvPr>
          <p:cNvCxnSpPr>
            <a:cxnSpLocks/>
          </p:cNvCxnSpPr>
          <p:nvPr/>
        </p:nvCxnSpPr>
        <p:spPr>
          <a:xfrm>
            <a:off x="6027049" y="5420212"/>
            <a:ext cx="0" cy="5846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8108F18-2DA7-DAB8-116A-34E6007A21A8}"/>
              </a:ext>
            </a:extLst>
          </p:cNvPr>
          <p:cNvGrpSpPr/>
          <p:nvPr/>
        </p:nvGrpSpPr>
        <p:grpSpPr>
          <a:xfrm>
            <a:off x="2184013" y="5427338"/>
            <a:ext cx="3736656" cy="584616"/>
            <a:chOff x="2005019" y="5478905"/>
            <a:chExt cx="2262181" cy="584616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FF71AF1-0323-2597-5486-7BD8081E33E0}"/>
                </a:ext>
              </a:extLst>
            </p:cNvPr>
            <p:cNvCxnSpPr>
              <a:cxnSpLocks/>
            </p:cNvCxnSpPr>
            <p:nvPr/>
          </p:nvCxnSpPr>
          <p:spPr>
            <a:xfrm>
              <a:off x="2005019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A276A50-50C3-CEA4-1B83-075077037F33}"/>
                </a:ext>
              </a:extLst>
            </p:cNvPr>
            <p:cNvCxnSpPr>
              <a:cxnSpLocks/>
            </p:cNvCxnSpPr>
            <p:nvPr/>
          </p:nvCxnSpPr>
          <p:spPr>
            <a:xfrm>
              <a:off x="2651096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1617B34-6F78-C3D7-9907-B6B7D6A5E821}"/>
                </a:ext>
              </a:extLst>
            </p:cNvPr>
            <p:cNvCxnSpPr>
              <a:cxnSpLocks/>
            </p:cNvCxnSpPr>
            <p:nvPr/>
          </p:nvCxnSpPr>
          <p:spPr>
            <a:xfrm>
              <a:off x="3088310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5614837-8BC6-57EE-9E2B-AB06B23CFE07}"/>
                </a:ext>
              </a:extLst>
            </p:cNvPr>
            <p:cNvCxnSpPr>
              <a:cxnSpLocks/>
            </p:cNvCxnSpPr>
            <p:nvPr/>
          </p:nvCxnSpPr>
          <p:spPr>
            <a:xfrm>
              <a:off x="3395443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F7C956F-0C63-6BF6-7394-34CB201527BF}"/>
                </a:ext>
              </a:extLst>
            </p:cNvPr>
            <p:cNvCxnSpPr>
              <a:cxnSpLocks/>
            </p:cNvCxnSpPr>
            <p:nvPr/>
          </p:nvCxnSpPr>
          <p:spPr>
            <a:xfrm>
              <a:off x="3652774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4370C6B9-5001-6C4F-0A3C-762F107DE4A2}"/>
                </a:ext>
              </a:extLst>
            </p:cNvPr>
            <p:cNvCxnSpPr>
              <a:cxnSpLocks/>
            </p:cNvCxnSpPr>
            <p:nvPr/>
          </p:nvCxnSpPr>
          <p:spPr>
            <a:xfrm>
              <a:off x="3880125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72EA187-D6D3-6075-AD49-7774E850ADCC}"/>
                </a:ext>
              </a:extLst>
            </p:cNvPr>
            <p:cNvCxnSpPr>
              <a:cxnSpLocks/>
            </p:cNvCxnSpPr>
            <p:nvPr/>
          </p:nvCxnSpPr>
          <p:spPr>
            <a:xfrm>
              <a:off x="4092486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126A5A31-AF88-56CE-D8FF-0B7DE5ECE788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3373CE32-9CE9-2A22-78A9-BDB55DB62716}"/>
              </a:ext>
            </a:extLst>
          </p:cNvPr>
          <p:cNvSpPr txBox="1"/>
          <p:nvPr/>
        </p:nvSpPr>
        <p:spPr>
          <a:xfrm>
            <a:off x="752732" y="59658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F927546-0954-BB47-49C7-B5E1F74ACDBD}"/>
              </a:ext>
            </a:extLst>
          </p:cNvPr>
          <p:cNvSpPr txBox="1"/>
          <p:nvPr/>
        </p:nvSpPr>
        <p:spPr>
          <a:xfrm>
            <a:off x="5769706" y="601797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B50A63A-E545-1570-4164-CE238E9E345B}"/>
              </a:ext>
            </a:extLst>
          </p:cNvPr>
          <p:cNvSpPr txBox="1"/>
          <p:nvPr/>
        </p:nvSpPr>
        <p:spPr>
          <a:xfrm>
            <a:off x="10978414" y="599454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0AB99C3-EF5F-5AF8-1F27-CD098B0B4316}"/>
              </a:ext>
            </a:extLst>
          </p:cNvPr>
          <p:cNvSpPr txBox="1"/>
          <p:nvPr/>
        </p:nvSpPr>
        <p:spPr>
          <a:xfrm>
            <a:off x="138637" y="5730663"/>
            <a:ext cx="775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MV/m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2574AEE-80D1-15D3-C5FD-0FD5D576D908}"/>
              </a:ext>
            </a:extLst>
          </p:cNvPr>
          <p:cNvSpPr txBox="1"/>
          <p:nvPr/>
        </p:nvSpPr>
        <p:spPr>
          <a:xfrm>
            <a:off x="5812305" y="5110477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Cu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EC48CA0-A7B9-2989-B330-FD3B4E2F53C0}"/>
              </a:ext>
            </a:extLst>
          </p:cNvPr>
          <p:cNvSpPr txBox="1"/>
          <p:nvPr/>
        </p:nvSpPr>
        <p:spPr>
          <a:xfrm>
            <a:off x="5073777" y="5139514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Mo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2109DCC-3AD3-33E4-2905-124F25ED5858}"/>
              </a:ext>
            </a:extLst>
          </p:cNvPr>
          <p:cNvSpPr txBox="1"/>
          <p:nvPr/>
        </p:nvSpPr>
        <p:spPr>
          <a:xfrm>
            <a:off x="4316354" y="5139514"/>
            <a:ext cx="3497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Al</a:t>
            </a:r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id="{D35604C6-B6AD-D57B-0291-9AB4D97BB810}"/>
              </a:ext>
            </a:extLst>
          </p:cNvPr>
          <p:cNvSpPr txBox="1"/>
          <p:nvPr/>
        </p:nvSpPr>
        <p:spPr>
          <a:xfrm>
            <a:off x="3760638" y="514106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Nb</a:t>
            </a:r>
          </a:p>
        </p:txBody>
      </p:sp>
      <p:grpSp>
        <p:nvGrpSpPr>
          <p:cNvPr id="1027" name="Group 1026">
            <a:extLst>
              <a:ext uri="{FF2B5EF4-FFF2-40B4-BE49-F238E27FC236}">
                <a16:creationId xmlns:a16="http://schemas.microsoft.com/office/drawing/2014/main" id="{1DE3CEA9-32EA-DCC5-E879-36860FE4B89C}"/>
              </a:ext>
            </a:extLst>
          </p:cNvPr>
          <p:cNvGrpSpPr/>
          <p:nvPr/>
        </p:nvGrpSpPr>
        <p:grpSpPr>
          <a:xfrm>
            <a:off x="7598863" y="5425600"/>
            <a:ext cx="3597338" cy="584616"/>
            <a:chOff x="2005019" y="5478905"/>
            <a:chExt cx="2262181" cy="584616"/>
          </a:xfrm>
        </p:grpSpPr>
        <p:cxnSp>
          <p:nvCxnSpPr>
            <p:cNvPr id="1028" name="Straight Connector 1027">
              <a:extLst>
                <a:ext uri="{FF2B5EF4-FFF2-40B4-BE49-F238E27FC236}">
                  <a16:creationId xmlns:a16="http://schemas.microsoft.com/office/drawing/2014/main" id="{2247070E-3C88-024B-A690-F950588994CF}"/>
                </a:ext>
              </a:extLst>
            </p:cNvPr>
            <p:cNvCxnSpPr>
              <a:cxnSpLocks/>
            </p:cNvCxnSpPr>
            <p:nvPr/>
          </p:nvCxnSpPr>
          <p:spPr>
            <a:xfrm>
              <a:off x="2005019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9" name="Straight Connector 1028">
              <a:extLst>
                <a:ext uri="{FF2B5EF4-FFF2-40B4-BE49-F238E27FC236}">
                  <a16:creationId xmlns:a16="http://schemas.microsoft.com/office/drawing/2014/main" id="{4A55AA12-5BCA-A285-0C0F-2D8F0E67BF28}"/>
                </a:ext>
              </a:extLst>
            </p:cNvPr>
            <p:cNvCxnSpPr>
              <a:cxnSpLocks/>
            </p:cNvCxnSpPr>
            <p:nvPr/>
          </p:nvCxnSpPr>
          <p:spPr>
            <a:xfrm>
              <a:off x="2651096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0" name="Straight Connector 1029">
              <a:extLst>
                <a:ext uri="{FF2B5EF4-FFF2-40B4-BE49-F238E27FC236}">
                  <a16:creationId xmlns:a16="http://schemas.microsoft.com/office/drawing/2014/main" id="{0DA593D1-F214-323C-9995-326E0A7D4BCA}"/>
                </a:ext>
              </a:extLst>
            </p:cNvPr>
            <p:cNvCxnSpPr>
              <a:cxnSpLocks/>
            </p:cNvCxnSpPr>
            <p:nvPr/>
          </p:nvCxnSpPr>
          <p:spPr>
            <a:xfrm>
              <a:off x="3088310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1" name="Straight Connector 1030">
              <a:extLst>
                <a:ext uri="{FF2B5EF4-FFF2-40B4-BE49-F238E27FC236}">
                  <a16:creationId xmlns:a16="http://schemas.microsoft.com/office/drawing/2014/main" id="{AD4424C3-D5B1-B0B8-E76F-E66EE95E5222}"/>
                </a:ext>
              </a:extLst>
            </p:cNvPr>
            <p:cNvCxnSpPr>
              <a:cxnSpLocks/>
            </p:cNvCxnSpPr>
            <p:nvPr/>
          </p:nvCxnSpPr>
          <p:spPr>
            <a:xfrm>
              <a:off x="3395443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2" name="Straight Connector 1031">
              <a:extLst>
                <a:ext uri="{FF2B5EF4-FFF2-40B4-BE49-F238E27FC236}">
                  <a16:creationId xmlns:a16="http://schemas.microsoft.com/office/drawing/2014/main" id="{8880A580-D19D-D344-D8B9-9FF20A0A3405}"/>
                </a:ext>
              </a:extLst>
            </p:cNvPr>
            <p:cNvCxnSpPr>
              <a:cxnSpLocks/>
            </p:cNvCxnSpPr>
            <p:nvPr/>
          </p:nvCxnSpPr>
          <p:spPr>
            <a:xfrm>
              <a:off x="3652774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3" name="Straight Connector 1032">
              <a:extLst>
                <a:ext uri="{FF2B5EF4-FFF2-40B4-BE49-F238E27FC236}">
                  <a16:creationId xmlns:a16="http://schemas.microsoft.com/office/drawing/2014/main" id="{8703991E-A609-5C9F-FFEE-12F1106807D1}"/>
                </a:ext>
              </a:extLst>
            </p:cNvPr>
            <p:cNvCxnSpPr>
              <a:cxnSpLocks/>
            </p:cNvCxnSpPr>
            <p:nvPr/>
          </p:nvCxnSpPr>
          <p:spPr>
            <a:xfrm>
              <a:off x="3880125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4" name="Straight Connector 1033">
              <a:extLst>
                <a:ext uri="{FF2B5EF4-FFF2-40B4-BE49-F238E27FC236}">
                  <a16:creationId xmlns:a16="http://schemas.microsoft.com/office/drawing/2014/main" id="{899BE01B-E160-D1BD-408F-C010D7FA54C2}"/>
                </a:ext>
              </a:extLst>
            </p:cNvPr>
            <p:cNvCxnSpPr>
              <a:cxnSpLocks/>
            </p:cNvCxnSpPr>
            <p:nvPr/>
          </p:nvCxnSpPr>
          <p:spPr>
            <a:xfrm>
              <a:off x="4092486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5" name="Straight Connector 1034">
              <a:extLst>
                <a:ext uri="{FF2B5EF4-FFF2-40B4-BE49-F238E27FC236}">
                  <a16:creationId xmlns:a16="http://schemas.microsoft.com/office/drawing/2014/main" id="{B487A790-B5CD-D76F-7C7F-57B3C8F50C47}"/>
                </a:ext>
              </a:extLst>
            </p:cNvPr>
            <p:cNvCxnSpPr>
              <a:cxnSpLocks/>
            </p:cNvCxnSpPr>
            <p:nvPr/>
          </p:nvCxnSpPr>
          <p:spPr>
            <a:xfrm>
              <a:off x="4267200" y="5478905"/>
              <a:ext cx="0" cy="58461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49" name="TextBox 1048">
            <a:extLst>
              <a:ext uri="{FF2B5EF4-FFF2-40B4-BE49-F238E27FC236}">
                <a16:creationId xmlns:a16="http://schemas.microsoft.com/office/drawing/2014/main" id="{2CE3EC2B-727B-1725-7B36-F18D141EBDCA}"/>
              </a:ext>
            </a:extLst>
          </p:cNvPr>
          <p:cNvSpPr txBox="1"/>
          <p:nvPr/>
        </p:nvSpPr>
        <p:spPr>
          <a:xfrm>
            <a:off x="4361044" y="6462871"/>
            <a:ext cx="28732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[3] A. Cakir, O. </a:t>
            </a:r>
            <a:r>
              <a:rPr lang="en-GB" dirty="0" err="1"/>
              <a:t>Guzel</a:t>
            </a:r>
            <a:r>
              <a:rPr lang="en-GB" dirty="0"/>
              <a:t>, 2019</a:t>
            </a:r>
            <a:endParaRPr lang="en-US" dirty="0"/>
          </a:p>
        </p:txBody>
      </p:sp>
      <p:sp>
        <p:nvSpPr>
          <p:cNvPr id="1050" name="TextBox 1049">
            <a:extLst>
              <a:ext uri="{FF2B5EF4-FFF2-40B4-BE49-F238E27FC236}">
                <a16:creationId xmlns:a16="http://schemas.microsoft.com/office/drawing/2014/main" id="{12A09019-BD7D-FA21-C7C7-243DDA1AD5BB}"/>
              </a:ext>
            </a:extLst>
          </p:cNvPr>
          <p:cNvSpPr txBox="1"/>
          <p:nvPr/>
        </p:nvSpPr>
        <p:spPr>
          <a:xfrm>
            <a:off x="165486" y="6456159"/>
            <a:ext cx="21356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[1] H. </a:t>
            </a:r>
            <a:r>
              <a:rPr lang="en-GB" dirty="0" err="1"/>
              <a:t>Podlech</a:t>
            </a:r>
            <a:r>
              <a:rPr lang="en-GB" dirty="0"/>
              <a:t>, 2013</a:t>
            </a:r>
            <a:endParaRPr lang="en-US" dirty="0"/>
          </a:p>
        </p:txBody>
      </p:sp>
      <p:sp>
        <p:nvSpPr>
          <p:cNvPr id="1051" name="TextBox 1050">
            <a:extLst>
              <a:ext uri="{FF2B5EF4-FFF2-40B4-BE49-F238E27FC236}">
                <a16:creationId xmlns:a16="http://schemas.microsoft.com/office/drawing/2014/main" id="{F2CF63BF-941D-3549-6B91-788877107104}"/>
              </a:ext>
            </a:extLst>
          </p:cNvPr>
          <p:cNvSpPr txBox="1"/>
          <p:nvPr/>
        </p:nvSpPr>
        <p:spPr>
          <a:xfrm>
            <a:off x="2355639" y="6468894"/>
            <a:ext cx="19607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[2] D. </a:t>
            </a:r>
            <a:r>
              <a:rPr lang="en-GB" dirty="0" err="1"/>
              <a:t>Proch</a:t>
            </a:r>
            <a:r>
              <a:rPr lang="en-GB" dirty="0"/>
              <a:t>, 1998</a:t>
            </a:r>
            <a:endParaRPr lang="en-US" dirty="0"/>
          </a:p>
        </p:txBody>
      </p:sp>
      <p:pic>
        <p:nvPicPr>
          <p:cNvPr id="1054" name="Picture 4" descr="Superconducting RF R&amp;D | Applied Physics and Superconducting Technology  Directorate">
            <a:extLst>
              <a:ext uri="{FF2B5EF4-FFF2-40B4-BE49-F238E27FC236}">
                <a16:creationId xmlns:a16="http://schemas.microsoft.com/office/drawing/2014/main" id="{2C6BEF05-F282-604F-CC19-54B1598D1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9" y="3931890"/>
            <a:ext cx="3112562" cy="106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5" name="TextBox 1054">
            <a:extLst>
              <a:ext uri="{FF2B5EF4-FFF2-40B4-BE49-F238E27FC236}">
                <a16:creationId xmlns:a16="http://schemas.microsoft.com/office/drawing/2014/main" id="{EA38D6F6-5472-F14F-5ABA-D2A20E7FC7D9}"/>
              </a:ext>
            </a:extLst>
          </p:cNvPr>
          <p:cNvSpPr txBox="1"/>
          <p:nvPr/>
        </p:nvSpPr>
        <p:spPr>
          <a:xfrm>
            <a:off x="7696734" y="6456159"/>
            <a:ext cx="4957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Images: Fermilab, Research Instruments, CERN </a:t>
            </a:r>
            <a:endParaRPr lang="en-US" dirty="0"/>
          </a:p>
        </p:txBody>
      </p:sp>
      <p:pic>
        <p:nvPicPr>
          <p:cNvPr id="1056" name="Picture 6" descr="RI Research Instruments - RF cavities &amp; couplers">
            <a:extLst>
              <a:ext uri="{FF2B5EF4-FFF2-40B4-BE49-F238E27FC236}">
                <a16:creationId xmlns:a16="http://schemas.microsoft.com/office/drawing/2014/main" id="{803E026C-9A69-3870-7079-5AAEFA470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799" y="3930306"/>
            <a:ext cx="2518506" cy="1049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8" descr="AWAKE: More plasma = more acceleration | CERN">
            <a:extLst>
              <a:ext uri="{FF2B5EF4-FFF2-40B4-BE49-F238E27FC236}">
                <a16:creationId xmlns:a16="http://schemas.microsoft.com/office/drawing/2014/main" id="{31AE587C-1B0E-3D19-80EA-D8F60B30E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521" y="3407350"/>
            <a:ext cx="2254940" cy="153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2A70F0-693B-5B25-0DC0-F685B7E3204F}"/>
              </a:ext>
            </a:extLst>
          </p:cNvPr>
          <p:cNvSpPr txBox="1"/>
          <p:nvPr/>
        </p:nvSpPr>
        <p:spPr>
          <a:xfrm>
            <a:off x="11745310" y="-1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5620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2" grpId="0" animBg="1"/>
      <p:bldP spid="1040" grpId="0" animBg="1"/>
      <p:bldP spid="4" grpId="0" animBg="1"/>
      <p:bldP spid="6" grpId="0" animBg="1"/>
      <p:bldP spid="7" grpId="0" animBg="1"/>
      <p:bldP spid="9" grpId="0" animBg="1"/>
      <p:bldP spid="61" grpId="0"/>
      <p:bldP spid="62" grpId="0"/>
      <p:bldP spid="63" grpId="0"/>
      <p:bldP spid="1024" grpId="0"/>
      <p:bldP spid="1049" grpId="0"/>
      <p:bldP spid="1050" grpId="0"/>
      <p:bldP spid="1051" grpId="0"/>
      <p:bldP spid="10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DF415DB6-0308-E8F7-AAEF-01FCC0C1C627}"/>
              </a:ext>
            </a:extLst>
          </p:cNvPr>
          <p:cNvSpPr/>
          <p:nvPr/>
        </p:nvSpPr>
        <p:spPr>
          <a:xfrm>
            <a:off x="0" y="4095791"/>
            <a:ext cx="12192000" cy="20705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7FDE2152-1D04-E0D5-E785-F1236EEEC34E}"/>
              </a:ext>
            </a:extLst>
          </p:cNvPr>
          <p:cNvSpPr/>
          <p:nvPr/>
        </p:nvSpPr>
        <p:spPr>
          <a:xfrm>
            <a:off x="0" y="1947389"/>
            <a:ext cx="12192000" cy="20705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99BF6A-4044-E332-92A7-F0AFDAC70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Suitable Materials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A9C26B9-48F3-9853-31A8-340B149B1EBA}"/>
              </a:ext>
            </a:extLst>
          </p:cNvPr>
          <p:cNvGrpSpPr/>
          <p:nvPr/>
        </p:nvGrpSpPr>
        <p:grpSpPr>
          <a:xfrm>
            <a:off x="1181199" y="2123884"/>
            <a:ext cx="2188771" cy="1729683"/>
            <a:chOff x="1181199" y="2123884"/>
            <a:chExt cx="2188771" cy="172968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28EB546-B6BA-E229-1C9E-5D6D83805D15}"/>
                </a:ext>
              </a:extLst>
            </p:cNvPr>
            <p:cNvSpPr/>
            <p:nvPr/>
          </p:nvSpPr>
          <p:spPr>
            <a:xfrm>
              <a:off x="1190331" y="2135604"/>
              <a:ext cx="2170507" cy="171796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FD05277-6750-7EEC-8382-8C7D343E369D}"/>
                </a:ext>
              </a:extLst>
            </p:cNvPr>
            <p:cNvSpPr txBox="1"/>
            <p:nvPr/>
          </p:nvSpPr>
          <p:spPr>
            <a:xfrm>
              <a:off x="1190332" y="2123884"/>
              <a:ext cx="2179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Experiment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563BE19-A33D-62E4-2AE4-6873F7458CD5}"/>
                </a:ext>
              </a:extLst>
            </p:cNvPr>
            <p:cNvSpPr txBox="1"/>
            <p:nvPr/>
          </p:nvSpPr>
          <p:spPr>
            <a:xfrm>
              <a:off x="1454234" y="2533866"/>
              <a:ext cx="1642701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Trial &amp; Error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28ADA8-15D1-0B11-AB35-F43A4AA0F3A5}"/>
                </a:ext>
              </a:extLst>
            </p:cNvPr>
            <p:cNvSpPr txBox="1"/>
            <p:nvPr/>
          </p:nvSpPr>
          <p:spPr>
            <a:xfrm>
              <a:off x="1181199" y="2979388"/>
              <a:ext cx="218877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Time Consuming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7DAF62C-27FE-40B6-BAE5-8F7D455DE3DF}"/>
                </a:ext>
              </a:extLst>
            </p:cNvPr>
            <p:cNvSpPr txBox="1"/>
            <p:nvPr/>
          </p:nvSpPr>
          <p:spPr>
            <a:xfrm>
              <a:off x="1577753" y="3424911"/>
              <a:ext cx="1395662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Expensive</a:t>
              </a:r>
            </a:p>
          </p:txBody>
        </p:sp>
      </p:grpSp>
      <p:sp>
        <p:nvSpPr>
          <p:cNvPr id="15" name="Right Arrow 14">
            <a:extLst>
              <a:ext uri="{FF2B5EF4-FFF2-40B4-BE49-F238E27FC236}">
                <a16:creationId xmlns:a16="http://schemas.microsoft.com/office/drawing/2014/main" id="{DEC0E39D-B341-BD7F-D570-F609B1A63F70}"/>
              </a:ext>
            </a:extLst>
          </p:cNvPr>
          <p:cNvSpPr/>
          <p:nvPr/>
        </p:nvSpPr>
        <p:spPr>
          <a:xfrm>
            <a:off x="3470330" y="2752836"/>
            <a:ext cx="582772" cy="4143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699895-1058-AC8F-F430-D82255AC0CB2}"/>
              </a:ext>
            </a:extLst>
          </p:cNvPr>
          <p:cNvSpPr txBox="1"/>
          <p:nvPr/>
        </p:nvSpPr>
        <p:spPr>
          <a:xfrm>
            <a:off x="247620" y="2771278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Old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9F4BD9-E6F9-D897-3DFE-E3C0C98F1635}"/>
              </a:ext>
            </a:extLst>
          </p:cNvPr>
          <p:cNvSpPr txBox="1"/>
          <p:nvPr/>
        </p:nvSpPr>
        <p:spPr>
          <a:xfrm>
            <a:off x="222318" y="4905912"/>
            <a:ext cx="62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New</a:t>
            </a:r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A8F13CDC-8B47-CB43-4150-74D8C507E7C6}"/>
              </a:ext>
            </a:extLst>
          </p:cNvPr>
          <p:cNvSpPr/>
          <p:nvPr/>
        </p:nvSpPr>
        <p:spPr>
          <a:xfrm>
            <a:off x="6369839" y="2737443"/>
            <a:ext cx="582772" cy="4143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4959D685-635B-84E0-0E05-7072B6E0AA4C}"/>
              </a:ext>
            </a:extLst>
          </p:cNvPr>
          <p:cNvSpPr/>
          <p:nvPr/>
        </p:nvSpPr>
        <p:spPr>
          <a:xfrm>
            <a:off x="9268706" y="2724733"/>
            <a:ext cx="582772" cy="4143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>
            <a:extLst>
              <a:ext uri="{FF2B5EF4-FFF2-40B4-BE49-F238E27FC236}">
                <a16:creationId xmlns:a16="http://schemas.microsoft.com/office/drawing/2014/main" id="{CF503E34-F671-EFC7-A83A-178203BE7E61}"/>
              </a:ext>
            </a:extLst>
          </p:cNvPr>
          <p:cNvSpPr/>
          <p:nvPr/>
        </p:nvSpPr>
        <p:spPr>
          <a:xfrm>
            <a:off x="6378970" y="4824899"/>
            <a:ext cx="582772" cy="4143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A61C32FD-418E-0F4A-5422-8E509CD9D3D9}"/>
              </a:ext>
            </a:extLst>
          </p:cNvPr>
          <p:cNvSpPr/>
          <p:nvPr/>
        </p:nvSpPr>
        <p:spPr>
          <a:xfrm>
            <a:off x="9277837" y="4812189"/>
            <a:ext cx="582772" cy="4143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129735-B93E-632F-6FC8-5AD32E061B12}"/>
              </a:ext>
            </a:extLst>
          </p:cNvPr>
          <p:cNvGrpSpPr/>
          <p:nvPr/>
        </p:nvGrpSpPr>
        <p:grpSpPr>
          <a:xfrm>
            <a:off x="1199461" y="4249642"/>
            <a:ext cx="5114675" cy="1717963"/>
            <a:chOff x="1199461" y="4249642"/>
            <a:chExt cx="5114675" cy="171796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165D102-871E-16C3-3D82-19D95F6C57E2}"/>
                </a:ext>
              </a:extLst>
            </p:cNvPr>
            <p:cNvSpPr/>
            <p:nvPr/>
          </p:nvSpPr>
          <p:spPr>
            <a:xfrm>
              <a:off x="1199461" y="4249642"/>
              <a:ext cx="5079783" cy="171796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5EBA4B8-26DE-1B3A-3E7B-C09B17475758}"/>
                </a:ext>
              </a:extLst>
            </p:cNvPr>
            <p:cNvSpPr txBox="1"/>
            <p:nvPr/>
          </p:nvSpPr>
          <p:spPr>
            <a:xfrm>
              <a:off x="1217170" y="4264827"/>
              <a:ext cx="5062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Simulations and Models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1B0D8DE-1175-BC44-BE37-A9E3C597605B}"/>
                </a:ext>
              </a:extLst>
            </p:cNvPr>
            <p:cNvSpPr txBox="1"/>
            <p:nvPr/>
          </p:nvSpPr>
          <p:spPr>
            <a:xfrm>
              <a:off x="2557044" y="4582311"/>
              <a:ext cx="24093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Computationally Light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EA954BD-C66B-EB1A-E972-15C536E61EB2}"/>
                </a:ext>
              </a:extLst>
            </p:cNvPr>
            <p:cNvSpPr txBox="1"/>
            <p:nvPr/>
          </p:nvSpPr>
          <p:spPr>
            <a:xfrm>
              <a:off x="1234354" y="5581088"/>
              <a:ext cx="5079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Must handle a wide range of hypothetical materials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674B0FA-3E50-19DF-736D-DF9A052AB6B6}"/>
                </a:ext>
              </a:extLst>
            </p:cNvPr>
            <p:cNvSpPr txBox="1"/>
            <p:nvPr/>
          </p:nvSpPr>
          <p:spPr>
            <a:xfrm>
              <a:off x="1782872" y="4930459"/>
              <a:ext cx="39827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Should rank expected performance, relative to other materials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4516C4-BD8B-5D53-0B59-F20596B82505}"/>
              </a:ext>
            </a:extLst>
          </p:cNvPr>
          <p:cNvGrpSpPr/>
          <p:nvPr/>
        </p:nvGrpSpPr>
        <p:grpSpPr>
          <a:xfrm>
            <a:off x="9896724" y="2123884"/>
            <a:ext cx="2073603" cy="1729683"/>
            <a:chOff x="9896724" y="2123884"/>
            <a:chExt cx="2073603" cy="172968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F136E83-C83C-F135-7CA8-445735A2B5E4}"/>
                </a:ext>
              </a:extLst>
            </p:cNvPr>
            <p:cNvSpPr/>
            <p:nvPr/>
          </p:nvSpPr>
          <p:spPr>
            <a:xfrm>
              <a:off x="9914987" y="2123884"/>
              <a:ext cx="2055340" cy="172968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BC651B1-702D-B78C-2C7D-02CF382A73F3}"/>
                </a:ext>
              </a:extLst>
            </p:cNvPr>
            <p:cNvSpPr txBox="1"/>
            <p:nvPr/>
          </p:nvSpPr>
          <p:spPr>
            <a:xfrm>
              <a:off x="9896724" y="2123884"/>
              <a:ext cx="2055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Results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16BDC6F-FE8C-4525-2976-151B099C2952}"/>
                </a:ext>
              </a:extLst>
            </p:cNvPr>
            <p:cNvSpPr txBox="1"/>
            <p:nvPr/>
          </p:nvSpPr>
          <p:spPr>
            <a:xfrm>
              <a:off x="10103043" y="2726217"/>
              <a:ext cx="164270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One Potential Material Identified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248287A-02AB-9902-26A9-E7A4CF759CFE}"/>
              </a:ext>
            </a:extLst>
          </p:cNvPr>
          <p:cNvGrpSpPr/>
          <p:nvPr/>
        </p:nvGrpSpPr>
        <p:grpSpPr>
          <a:xfrm>
            <a:off x="9878461" y="4240091"/>
            <a:ext cx="2073603" cy="1729683"/>
            <a:chOff x="9878461" y="4240091"/>
            <a:chExt cx="2073603" cy="172968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AD93DB9-41E0-D6A1-7C7C-EAD317102BE8}"/>
                </a:ext>
              </a:extLst>
            </p:cNvPr>
            <p:cNvSpPr/>
            <p:nvPr/>
          </p:nvSpPr>
          <p:spPr>
            <a:xfrm>
              <a:off x="9896724" y="4240091"/>
              <a:ext cx="2055340" cy="172968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F7A0A58-A678-353E-593D-6334ACB868DC}"/>
                </a:ext>
              </a:extLst>
            </p:cNvPr>
            <p:cNvSpPr txBox="1"/>
            <p:nvPr/>
          </p:nvSpPr>
          <p:spPr>
            <a:xfrm>
              <a:off x="9878461" y="4240091"/>
              <a:ext cx="2055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Results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F825131-8EAB-B967-F35E-BD3AF49AF9AB}"/>
                </a:ext>
              </a:extLst>
            </p:cNvPr>
            <p:cNvSpPr txBox="1"/>
            <p:nvPr/>
          </p:nvSpPr>
          <p:spPr>
            <a:xfrm>
              <a:off x="10084780" y="4842424"/>
              <a:ext cx="164270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Many Potential Material Identified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79D71BD-E501-6DFF-F51B-0F641FFCE91E}"/>
              </a:ext>
            </a:extLst>
          </p:cNvPr>
          <p:cNvGrpSpPr/>
          <p:nvPr/>
        </p:nvGrpSpPr>
        <p:grpSpPr>
          <a:xfrm>
            <a:off x="7007296" y="4221948"/>
            <a:ext cx="2234426" cy="1740346"/>
            <a:chOff x="7007296" y="4221948"/>
            <a:chExt cx="2234426" cy="174034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257657F-130B-9F63-8126-DF215870B875}"/>
                </a:ext>
              </a:extLst>
            </p:cNvPr>
            <p:cNvSpPr/>
            <p:nvPr/>
          </p:nvSpPr>
          <p:spPr>
            <a:xfrm>
              <a:off x="7016428" y="4233668"/>
              <a:ext cx="2170507" cy="171796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9380E63-C5AD-E970-9180-DDE7D949F32A}"/>
                </a:ext>
              </a:extLst>
            </p:cNvPr>
            <p:cNvSpPr txBox="1"/>
            <p:nvPr/>
          </p:nvSpPr>
          <p:spPr>
            <a:xfrm>
              <a:off x="7016429" y="4221948"/>
              <a:ext cx="2179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Experiment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875678A-CCCD-7E7E-5773-829BA68DBA73}"/>
                </a:ext>
              </a:extLst>
            </p:cNvPr>
            <p:cNvSpPr txBox="1"/>
            <p:nvPr/>
          </p:nvSpPr>
          <p:spPr>
            <a:xfrm>
              <a:off x="7394718" y="5592963"/>
              <a:ext cx="1395662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Expensive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F5982F3-D918-A0AB-DE95-D0BF6CC2299C}"/>
                </a:ext>
              </a:extLst>
            </p:cNvPr>
            <p:cNvSpPr txBox="1"/>
            <p:nvPr/>
          </p:nvSpPr>
          <p:spPr>
            <a:xfrm>
              <a:off x="7146096" y="4610269"/>
              <a:ext cx="18929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Check Predictions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0AD96BE-1EFC-567D-9873-CBB6470ED3DA}"/>
                </a:ext>
              </a:extLst>
            </p:cNvPr>
            <p:cNvSpPr txBox="1"/>
            <p:nvPr/>
          </p:nvSpPr>
          <p:spPr>
            <a:xfrm>
              <a:off x="7007296" y="4963923"/>
              <a:ext cx="22344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Limited Number of Trials Needed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CA0581D-E3C0-9224-8ECD-043404D226B4}"/>
              </a:ext>
            </a:extLst>
          </p:cNvPr>
          <p:cNvGrpSpPr/>
          <p:nvPr/>
        </p:nvGrpSpPr>
        <p:grpSpPr>
          <a:xfrm>
            <a:off x="4134443" y="2117811"/>
            <a:ext cx="2188771" cy="1729683"/>
            <a:chOff x="1181199" y="2123884"/>
            <a:chExt cx="2188771" cy="1729683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E9AD0D0-37A2-C0A2-0333-B0A39C986444}"/>
                </a:ext>
              </a:extLst>
            </p:cNvPr>
            <p:cNvSpPr/>
            <p:nvPr/>
          </p:nvSpPr>
          <p:spPr>
            <a:xfrm>
              <a:off x="1190331" y="2135604"/>
              <a:ext cx="2170507" cy="171796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6CD60CB-BB99-F1BB-880B-F0142E4AE30F}"/>
                </a:ext>
              </a:extLst>
            </p:cNvPr>
            <p:cNvSpPr txBox="1"/>
            <p:nvPr/>
          </p:nvSpPr>
          <p:spPr>
            <a:xfrm>
              <a:off x="1190332" y="2123884"/>
              <a:ext cx="2179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Experiment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8883F69-8520-AFDE-8A70-FAC594B94789}"/>
                </a:ext>
              </a:extLst>
            </p:cNvPr>
            <p:cNvSpPr txBox="1"/>
            <p:nvPr/>
          </p:nvSpPr>
          <p:spPr>
            <a:xfrm>
              <a:off x="1454234" y="2533866"/>
              <a:ext cx="1642701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Trial &amp; Error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D7AB2EC-D20A-A7AF-B64F-AF5090316A30}"/>
                </a:ext>
              </a:extLst>
            </p:cNvPr>
            <p:cNvSpPr txBox="1"/>
            <p:nvPr/>
          </p:nvSpPr>
          <p:spPr>
            <a:xfrm>
              <a:off x="1181199" y="2979388"/>
              <a:ext cx="218877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Time Consuming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2103F28-E2B6-10B4-8A92-04616C4736C1}"/>
                </a:ext>
              </a:extLst>
            </p:cNvPr>
            <p:cNvSpPr txBox="1"/>
            <p:nvPr/>
          </p:nvSpPr>
          <p:spPr>
            <a:xfrm>
              <a:off x="1577753" y="3424911"/>
              <a:ext cx="1395662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Expensive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64618E9-2BED-B72B-0537-D01F5115F45E}"/>
              </a:ext>
            </a:extLst>
          </p:cNvPr>
          <p:cNvGrpSpPr/>
          <p:nvPr/>
        </p:nvGrpSpPr>
        <p:grpSpPr>
          <a:xfrm>
            <a:off x="7015478" y="2127137"/>
            <a:ext cx="2188771" cy="1729683"/>
            <a:chOff x="1181199" y="2123884"/>
            <a:chExt cx="2188771" cy="1729683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9D08B61-76E5-2925-C328-EDE906B48C77}"/>
                </a:ext>
              </a:extLst>
            </p:cNvPr>
            <p:cNvSpPr/>
            <p:nvPr/>
          </p:nvSpPr>
          <p:spPr>
            <a:xfrm>
              <a:off x="1190331" y="2135604"/>
              <a:ext cx="2170507" cy="1717963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63A6B04-8C8E-03E9-647D-3701D70271E9}"/>
                </a:ext>
              </a:extLst>
            </p:cNvPr>
            <p:cNvSpPr txBox="1"/>
            <p:nvPr/>
          </p:nvSpPr>
          <p:spPr>
            <a:xfrm>
              <a:off x="1190332" y="2123884"/>
              <a:ext cx="2179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Experiment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C885987-89C1-0556-0CFA-182F5C71EB47}"/>
                </a:ext>
              </a:extLst>
            </p:cNvPr>
            <p:cNvSpPr txBox="1"/>
            <p:nvPr/>
          </p:nvSpPr>
          <p:spPr>
            <a:xfrm>
              <a:off x="1454234" y="2533866"/>
              <a:ext cx="1642701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Trial &amp; Error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8A6F6B7-8008-6778-C27D-E3197A6B3559}"/>
                </a:ext>
              </a:extLst>
            </p:cNvPr>
            <p:cNvSpPr txBox="1"/>
            <p:nvPr/>
          </p:nvSpPr>
          <p:spPr>
            <a:xfrm>
              <a:off x="1181199" y="2979388"/>
              <a:ext cx="218877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Time Consuming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0DB3F41-5067-0BD5-A8AE-EE982546698E}"/>
                </a:ext>
              </a:extLst>
            </p:cNvPr>
            <p:cNvSpPr txBox="1"/>
            <p:nvPr/>
          </p:nvSpPr>
          <p:spPr>
            <a:xfrm>
              <a:off x="1577753" y="3424911"/>
              <a:ext cx="1395662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Expensive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0DCD142F-49DE-848D-D359-E52108924B02}"/>
              </a:ext>
            </a:extLst>
          </p:cNvPr>
          <p:cNvSpPr txBox="1"/>
          <p:nvPr/>
        </p:nvSpPr>
        <p:spPr>
          <a:xfrm>
            <a:off x="11745310" y="-1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1863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0" grpId="0" animBg="1"/>
      <p:bldP spid="31" grpId="0" animBg="1"/>
      <p:bldP spid="34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686C6-E11F-E818-099C-1F3F1B0D5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Breakdown: How?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FFA442-88C0-EF63-1813-0BE206519171}"/>
              </a:ext>
            </a:extLst>
          </p:cNvPr>
          <p:cNvSpPr txBox="1"/>
          <p:nvPr/>
        </p:nvSpPr>
        <p:spPr>
          <a:xfrm>
            <a:off x="165486" y="6456159"/>
            <a:ext cx="49145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[1] M. </a:t>
            </a:r>
            <a:r>
              <a:rPr lang="en-GB" dirty="0" err="1"/>
              <a:t>Tsventoukh</a:t>
            </a:r>
            <a:r>
              <a:rPr lang="en-GB" dirty="0"/>
              <a:t>, G. </a:t>
            </a:r>
            <a:r>
              <a:rPr lang="en-GB" dirty="0" err="1"/>
              <a:t>Mesyats</a:t>
            </a:r>
            <a:r>
              <a:rPr lang="en-GB" dirty="0"/>
              <a:t>, S. </a:t>
            </a:r>
            <a:r>
              <a:rPr lang="en-GB" dirty="0" err="1"/>
              <a:t>Barengolts</a:t>
            </a:r>
            <a:r>
              <a:rPr lang="en-GB" dirty="0"/>
              <a:t>, 2013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078241-FAAC-4092-6AEC-C2240F791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50" y="1892300"/>
            <a:ext cx="4686300" cy="15367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87BCF56-DE2B-3990-D8E1-36DB7308321E}"/>
              </a:ext>
            </a:extLst>
          </p:cNvPr>
          <p:cNvSpPr/>
          <p:nvPr/>
        </p:nvSpPr>
        <p:spPr>
          <a:xfrm>
            <a:off x="508000" y="3833478"/>
            <a:ext cx="11176000" cy="175521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F0345A-5672-651B-17A9-A4B055662224}"/>
              </a:ext>
            </a:extLst>
          </p:cNvPr>
          <p:cNvSpPr/>
          <p:nvPr/>
        </p:nvSpPr>
        <p:spPr>
          <a:xfrm>
            <a:off x="508000" y="5700639"/>
            <a:ext cx="11176000" cy="175521"/>
          </a:xfrm>
          <a:prstGeom prst="rect">
            <a:avLst/>
          </a:prstGeom>
          <a:solidFill>
            <a:srgbClr val="FFC00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BBC030C-36F9-B4C2-2751-36AF3AFF8550}"/>
              </a:ext>
            </a:extLst>
          </p:cNvPr>
          <p:cNvSpPr/>
          <p:nvPr/>
        </p:nvSpPr>
        <p:spPr>
          <a:xfrm>
            <a:off x="1198880" y="4667956"/>
            <a:ext cx="223520" cy="22013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B2562A7-B87B-94B2-5019-CB8BBE5274AA}"/>
              </a:ext>
            </a:extLst>
          </p:cNvPr>
          <p:cNvCxnSpPr>
            <a:cxnSpLocks/>
          </p:cNvCxnSpPr>
          <p:nvPr/>
        </p:nvCxnSpPr>
        <p:spPr>
          <a:xfrm>
            <a:off x="1480457" y="4862967"/>
            <a:ext cx="820057" cy="431397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17A284DA-2DD1-37C9-A1B5-5B3A0210A692}"/>
              </a:ext>
            </a:extLst>
          </p:cNvPr>
          <p:cNvGrpSpPr/>
          <p:nvPr/>
        </p:nvGrpSpPr>
        <p:grpSpPr>
          <a:xfrm>
            <a:off x="2701388" y="5500533"/>
            <a:ext cx="462280" cy="287866"/>
            <a:chOff x="2701388" y="5500533"/>
            <a:chExt cx="462280" cy="28786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02B7234-97F0-8D13-E172-829ECCB43F69}"/>
                </a:ext>
              </a:extLst>
            </p:cNvPr>
            <p:cNvSpPr/>
            <p:nvPr/>
          </p:nvSpPr>
          <p:spPr>
            <a:xfrm>
              <a:off x="2828388" y="5568266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07E3E06-2DFE-C3B5-D6AC-B894DDB5E14C}"/>
                </a:ext>
              </a:extLst>
            </p:cNvPr>
            <p:cNvSpPr/>
            <p:nvPr/>
          </p:nvSpPr>
          <p:spPr>
            <a:xfrm>
              <a:off x="2701388" y="5500533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D09EB5C-321E-893C-68CD-1E42CD881F39}"/>
                </a:ext>
              </a:extLst>
            </p:cNvPr>
            <p:cNvSpPr/>
            <p:nvPr/>
          </p:nvSpPr>
          <p:spPr>
            <a:xfrm>
              <a:off x="2940148" y="5557143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6CCB238-5365-588E-C76E-2E97AEDB67E3}"/>
              </a:ext>
            </a:extLst>
          </p:cNvPr>
          <p:cNvCxnSpPr>
            <a:cxnSpLocks/>
          </p:cNvCxnSpPr>
          <p:nvPr/>
        </p:nvCxnSpPr>
        <p:spPr>
          <a:xfrm flipV="1">
            <a:off x="3275428" y="4545432"/>
            <a:ext cx="1362833" cy="83265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DE5D468D-53AE-0D1B-A87E-00BEDE2A8193}"/>
              </a:ext>
            </a:extLst>
          </p:cNvPr>
          <p:cNvGrpSpPr/>
          <p:nvPr/>
        </p:nvGrpSpPr>
        <p:grpSpPr>
          <a:xfrm>
            <a:off x="4757711" y="3917321"/>
            <a:ext cx="733318" cy="421156"/>
            <a:chOff x="4757711" y="3917321"/>
            <a:chExt cx="733318" cy="42115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F42A58A-0A76-EB90-5FB4-6093A5BF169A}"/>
                </a:ext>
              </a:extLst>
            </p:cNvPr>
            <p:cNvSpPr/>
            <p:nvPr/>
          </p:nvSpPr>
          <p:spPr>
            <a:xfrm>
              <a:off x="4757711" y="3982938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1D520C3-0016-304E-877D-A8AC2F2FF567}"/>
                </a:ext>
              </a:extLst>
            </p:cNvPr>
            <p:cNvSpPr/>
            <p:nvPr/>
          </p:nvSpPr>
          <p:spPr>
            <a:xfrm>
              <a:off x="5080000" y="4118344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C253ECEC-5D5E-B5FE-D4CC-D25CB60AB470}"/>
                </a:ext>
              </a:extLst>
            </p:cNvPr>
            <p:cNvSpPr/>
            <p:nvPr/>
          </p:nvSpPr>
          <p:spPr>
            <a:xfrm>
              <a:off x="4905882" y="4092283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E0695A8-28AD-6A52-DB16-A7DCD0E96FF0}"/>
                </a:ext>
              </a:extLst>
            </p:cNvPr>
            <p:cNvSpPr/>
            <p:nvPr/>
          </p:nvSpPr>
          <p:spPr>
            <a:xfrm>
              <a:off x="4863992" y="3917321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D55E4F7B-4722-F77D-A9D8-D53E22BC051C}"/>
                </a:ext>
              </a:extLst>
            </p:cNvPr>
            <p:cNvSpPr/>
            <p:nvPr/>
          </p:nvSpPr>
          <p:spPr>
            <a:xfrm>
              <a:off x="5214674" y="3968799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AA72A00-CF1D-A4F9-93AB-C2F5677A6731}"/>
                </a:ext>
              </a:extLst>
            </p:cNvPr>
            <p:cNvSpPr/>
            <p:nvPr/>
          </p:nvSpPr>
          <p:spPr>
            <a:xfrm>
              <a:off x="5054053" y="3943023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E3EC74BB-12E8-EE3F-0D1B-4E94D88A3A54}"/>
                </a:ext>
              </a:extLst>
            </p:cNvPr>
            <p:cNvSpPr/>
            <p:nvPr/>
          </p:nvSpPr>
          <p:spPr>
            <a:xfrm>
              <a:off x="5267509" y="4111415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11200AB-4FFA-C737-D66E-0EDF552E1CF5}"/>
              </a:ext>
            </a:extLst>
          </p:cNvPr>
          <p:cNvCxnSpPr>
            <a:cxnSpLocks/>
          </p:cNvCxnSpPr>
          <p:nvPr/>
        </p:nvCxnSpPr>
        <p:spPr>
          <a:xfrm>
            <a:off x="5741657" y="4457611"/>
            <a:ext cx="1362833" cy="836753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A669C063-2C99-A9AD-ADF1-6C5CFE71C175}"/>
              </a:ext>
            </a:extLst>
          </p:cNvPr>
          <p:cNvGrpSpPr/>
          <p:nvPr/>
        </p:nvGrpSpPr>
        <p:grpSpPr>
          <a:xfrm>
            <a:off x="6961554" y="5271127"/>
            <a:ext cx="1092795" cy="575460"/>
            <a:chOff x="6961554" y="5271127"/>
            <a:chExt cx="1092795" cy="57546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1BB0357-1102-B01F-6E65-8D4DF392D5FC}"/>
                </a:ext>
              </a:extLst>
            </p:cNvPr>
            <p:cNvSpPr/>
            <p:nvPr/>
          </p:nvSpPr>
          <p:spPr>
            <a:xfrm>
              <a:off x="6961554" y="5518825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0BD686B-1740-6C64-8D22-BBB32283C692}"/>
                </a:ext>
              </a:extLst>
            </p:cNvPr>
            <p:cNvSpPr/>
            <p:nvPr/>
          </p:nvSpPr>
          <p:spPr>
            <a:xfrm>
              <a:off x="7307219" y="5626454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BE021B99-084D-914F-B0C9-1B44155893D7}"/>
                </a:ext>
              </a:extLst>
            </p:cNvPr>
            <p:cNvSpPr/>
            <p:nvPr/>
          </p:nvSpPr>
          <p:spPr>
            <a:xfrm>
              <a:off x="7650248" y="5393622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D79AD00-6401-09A6-7E63-3BC4054E1C93}"/>
                </a:ext>
              </a:extLst>
            </p:cNvPr>
            <p:cNvSpPr/>
            <p:nvPr/>
          </p:nvSpPr>
          <p:spPr>
            <a:xfrm>
              <a:off x="7134387" y="5568265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7892C29-EFDB-E4C1-B064-A502601DF226}"/>
                </a:ext>
              </a:extLst>
            </p:cNvPr>
            <p:cNvSpPr/>
            <p:nvPr/>
          </p:nvSpPr>
          <p:spPr>
            <a:xfrm>
              <a:off x="7409506" y="5533095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84A4D625-D522-F0F8-C8FA-C465D0928ED5}"/>
                </a:ext>
              </a:extLst>
            </p:cNvPr>
            <p:cNvSpPr/>
            <p:nvPr/>
          </p:nvSpPr>
          <p:spPr>
            <a:xfrm>
              <a:off x="7701847" y="5557142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F98B040-19F4-46DF-67C0-6F23C3DE472B}"/>
                </a:ext>
              </a:extLst>
            </p:cNvPr>
            <p:cNvSpPr/>
            <p:nvPr/>
          </p:nvSpPr>
          <p:spPr>
            <a:xfrm>
              <a:off x="7276567" y="5271127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E10200F-F03E-5D83-5347-FC214BDE634E}"/>
                </a:ext>
              </a:extLst>
            </p:cNvPr>
            <p:cNvSpPr/>
            <p:nvPr/>
          </p:nvSpPr>
          <p:spPr>
            <a:xfrm>
              <a:off x="7486889" y="5279533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5142FD5-496A-210A-1788-BE841404CB70}"/>
                </a:ext>
              </a:extLst>
            </p:cNvPr>
            <p:cNvSpPr/>
            <p:nvPr/>
          </p:nvSpPr>
          <p:spPr>
            <a:xfrm>
              <a:off x="7830829" y="5439566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612B030-F630-1D74-8968-CC7E986C415B}"/>
                </a:ext>
              </a:extLst>
            </p:cNvPr>
            <p:cNvSpPr/>
            <p:nvPr/>
          </p:nvSpPr>
          <p:spPr>
            <a:xfrm>
              <a:off x="7243549" y="5427530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F9F20C8-4224-DE65-4C30-6FC1B93188A0}"/>
                </a:ext>
              </a:extLst>
            </p:cNvPr>
            <p:cNvSpPr/>
            <p:nvPr/>
          </p:nvSpPr>
          <p:spPr>
            <a:xfrm>
              <a:off x="7535017" y="5533094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94D0B5A-43FA-B2E7-35D7-4738B6E8C97D}"/>
                </a:ext>
              </a:extLst>
            </p:cNvPr>
            <p:cNvSpPr/>
            <p:nvPr/>
          </p:nvSpPr>
          <p:spPr>
            <a:xfrm>
              <a:off x="7445600" y="5387435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2D4E95FE-76F6-99D2-A636-66F13C9AB249}"/>
                </a:ext>
              </a:extLst>
            </p:cNvPr>
            <p:cNvSpPr/>
            <p:nvPr/>
          </p:nvSpPr>
          <p:spPr>
            <a:xfrm>
              <a:off x="7104019" y="5368549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464056A-2DB0-0D14-0D74-86570B19BEF6}"/>
              </a:ext>
            </a:extLst>
          </p:cNvPr>
          <p:cNvCxnSpPr>
            <a:cxnSpLocks/>
          </p:cNvCxnSpPr>
          <p:nvPr/>
        </p:nvCxnSpPr>
        <p:spPr>
          <a:xfrm flipV="1">
            <a:off x="8188713" y="4667956"/>
            <a:ext cx="1989608" cy="634333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3E447D1-AAE8-EE54-2F4D-B0C1F3D03C81}"/>
              </a:ext>
            </a:extLst>
          </p:cNvPr>
          <p:cNvGrpSpPr/>
          <p:nvPr/>
        </p:nvGrpSpPr>
        <p:grpSpPr>
          <a:xfrm>
            <a:off x="10254462" y="4208496"/>
            <a:ext cx="1118969" cy="1045643"/>
            <a:chOff x="10254462" y="4208496"/>
            <a:chExt cx="1118969" cy="1045643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6F58FA5-7F8D-1E78-1466-14CF795FF3E0}"/>
                </a:ext>
              </a:extLst>
            </p:cNvPr>
            <p:cNvSpPr/>
            <p:nvPr/>
          </p:nvSpPr>
          <p:spPr>
            <a:xfrm>
              <a:off x="10281509" y="4480303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47A703D-EFB7-A001-3515-678A70A70639}"/>
                </a:ext>
              </a:extLst>
            </p:cNvPr>
            <p:cNvSpPr/>
            <p:nvPr/>
          </p:nvSpPr>
          <p:spPr>
            <a:xfrm>
              <a:off x="10627174" y="4587932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FF3E3F76-71AE-E6C2-A766-1D60E37349A1}"/>
                </a:ext>
              </a:extLst>
            </p:cNvPr>
            <p:cNvSpPr/>
            <p:nvPr/>
          </p:nvSpPr>
          <p:spPr>
            <a:xfrm>
              <a:off x="10970203" y="4355100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0A80A55-FD60-2D32-A003-D186CB4CC39D}"/>
                </a:ext>
              </a:extLst>
            </p:cNvPr>
            <p:cNvSpPr/>
            <p:nvPr/>
          </p:nvSpPr>
          <p:spPr>
            <a:xfrm>
              <a:off x="10454342" y="4529743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3852578-67A7-E4A0-8252-9548B24A1A8D}"/>
                </a:ext>
              </a:extLst>
            </p:cNvPr>
            <p:cNvSpPr/>
            <p:nvPr/>
          </p:nvSpPr>
          <p:spPr>
            <a:xfrm>
              <a:off x="10729461" y="4494573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008F48C-9FB8-6602-5EDD-02FB9FD96535}"/>
                </a:ext>
              </a:extLst>
            </p:cNvPr>
            <p:cNvSpPr/>
            <p:nvPr/>
          </p:nvSpPr>
          <p:spPr>
            <a:xfrm>
              <a:off x="11021802" y="4518620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75E98BB-A630-E538-6495-A157ED6DEAEF}"/>
                </a:ext>
              </a:extLst>
            </p:cNvPr>
            <p:cNvSpPr/>
            <p:nvPr/>
          </p:nvSpPr>
          <p:spPr>
            <a:xfrm>
              <a:off x="10587259" y="4362087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6B78A19-5115-C6DB-1740-187A8D4FC08E}"/>
                </a:ext>
              </a:extLst>
            </p:cNvPr>
            <p:cNvSpPr/>
            <p:nvPr/>
          </p:nvSpPr>
          <p:spPr>
            <a:xfrm>
              <a:off x="10806844" y="4241011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6DB46B0C-8C0F-28E5-B80C-D618F1FB1A70}"/>
                </a:ext>
              </a:extLst>
            </p:cNvPr>
            <p:cNvSpPr/>
            <p:nvPr/>
          </p:nvSpPr>
          <p:spPr>
            <a:xfrm>
              <a:off x="10254462" y="4659549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0D404EC5-1D3F-C37D-034C-446F0303FB06}"/>
                </a:ext>
              </a:extLst>
            </p:cNvPr>
            <p:cNvSpPr/>
            <p:nvPr/>
          </p:nvSpPr>
          <p:spPr>
            <a:xfrm>
              <a:off x="10341681" y="4823011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D9978AD-9162-1004-B7EC-9893EBB5EB95}"/>
                </a:ext>
              </a:extLst>
            </p:cNvPr>
            <p:cNvSpPr/>
            <p:nvPr/>
          </p:nvSpPr>
          <p:spPr>
            <a:xfrm>
              <a:off x="10854972" y="4494572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1D6A23CB-4134-54F6-5062-49B77AFB4583}"/>
                </a:ext>
              </a:extLst>
            </p:cNvPr>
            <p:cNvSpPr/>
            <p:nvPr/>
          </p:nvSpPr>
          <p:spPr>
            <a:xfrm>
              <a:off x="10765555" y="4348913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096CBFB5-FED9-A363-E787-3755308E45C8}"/>
                </a:ext>
              </a:extLst>
            </p:cNvPr>
            <p:cNvSpPr/>
            <p:nvPr/>
          </p:nvSpPr>
          <p:spPr>
            <a:xfrm>
              <a:off x="10423974" y="4330027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5CB4212C-F3AD-1BA5-E5BA-D2766D5A18D9}"/>
                </a:ext>
              </a:extLst>
            </p:cNvPr>
            <p:cNvSpPr/>
            <p:nvPr/>
          </p:nvSpPr>
          <p:spPr>
            <a:xfrm>
              <a:off x="10778211" y="4759141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07DE1E98-656F-F2BD-F14D-6DF36212E52C}"/>
                </a:ext>
              </a:extLst>
            </p:cNvPr>
            <p:cNvSpPr/>
            <p:nvPr/>
          </p:nvSpPr>
          <p:spPr>
            <a:xfrm>
              <a:off x="10523986" y="4848274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9E2E1304-08E3-5D30-CC6B-9EC36695D516}"/>
                </a:ext>
              </a:extLst>
            </p:cNvPr>
            <p:cNvSpPr/>
            <p:nvPr/>
          </p:nvSpPr>
          <p:spPr>
            <a:xfrm>
              <a:off x="10867015" y="4615442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BA47DC7-9714-8344-AE1C-29ED106DD4B6}"/>
                </a:ext>
              </a:extLst>
            </p:cNvPr>
            <p:cNvSpPr/>
            <p:nvPr/>
          </p:nvSpPr>
          <p:spPr>
            <a:xfrm>
              <a:off x="10590930" y="4208496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E2D0EE4-4E68-2335-0A1F-EA681745C31C}"/>
                </a:ext>
              </a:extLst>
            </p:cNvPr>
            <p:cNvSpPr/>
            <p:nvPr/>
          </p:nvSpPr>
          <p:spPr>
            <a:xfrm>
              <a:off x="10626273" y="4754915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E4580820-3372-5ED3-FAE8-6DB694485A85}"/>
                </a:ext>
              </a:extLst>
            </p:cNvPr>
            <p:cNvSpPr/>
            <p:nvPr/>
          </p:nvSpPr>
          <p:spPr>
            <a:xfrm>
              <a:off x="10918614" y="4778962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64F1D733-3FCC-0FF3-1DCB-30DA9A57CD46}"/>
                </a:ext>
              </a:extLst>
            </p:cNvPr>
            <p:cNvSpPr/>
            <p:nvPr/>
          </p:nvSpPr>
          <p:spPr>
            <a:xfrm>
              <a:off x="10493334" y="4492947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F005889F-37BA-7BC7-878D-846CB5495CDE}"/>
                </a:ext>
              </a:extLst>
            </p:cNvPr>
            <p:cNvSpPr/>
            <p:nvPr/>
          </p:nvSpPr>
          <p:spPr>
            <a:xfrm>
              <a:off x="10703656" y="4501353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97EBBAE8-E62D-6105-A91B-D45A9E6454C4}"/>
                </a:ext>
              </a:extLst>
            </p:cNvPr>
            <p:cNvSpPr/>
            <p:nvPr/>
          </p:nvSpPr>
          <p:spPr>
            <a:xfrm>
              <a:off x="11047596" y="4661386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E4F0D4F7-927E-9D7E-F36A-2F94A2288139}"/>
                </a:ext>
              </a:extLst>
            </p:cNvPr>
            <p:cNvSpPr/>
            <p:nvPr/>
          </p:nvSpPr>
          <p:spPr>
            <a:xfrm>
              <a:off x="10441844" y="4649350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CE6E3DD1-D700-535B-4F7E-8450441E0B3D}"/>
                </a:ext>
              </a:extLst>
            </p:cNvPr>
            <p:cNvSpPr/>
            <p:nvPr/>
          </p:nvSpPr>
          <p:spPr>
            <a:xfrm>
              <a:off x="11149911" y="4385649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ADCB4A29-8331-F53E-F4BE-9735FBF0E4E5}"/>
                </a:ext>
              </a:extLst>
            </p:cNvPr>
            <p:cNvSpPr/>
            <p:nvPr/>
          </p:nvSpPr>
          <p:spPr>
            <a:xfrm>
              <a:off x="10662367" y="4609255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6F6095A-2ADA-4C53-7E7D-7EC222B46CCA}"/>
                </a:ext>
              </a:extLst>
            </p:cNvPr>
            <p:cNvSpPr/>
            <p:nvPr/>
          </p:nvSpPr>
          <p:spPr>
            <a:xfrm>
              <a:off x="11099195" y="4803069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CC5773CF-167A-4248-3087-DC20F6CF997F}"/>
                </a:ext>
              </a:extLst>
            </p:cNvPr>
            <p:cNvSpPr/>
            <p:nvPr/>
          </p:nvSpPr>
          <p:spPr>
            <a:xfrm>
              <a:off x="10406862" y="4811949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43A65A6B-6977-69B4-1F29-50434E57C7F7}"/>
                </a:ext>
              </a:extLst>
            </p:cNvPr>
            <p:cNvSpPr/>
            <p:nvPr/>
          </p:nvSpPr>
          <p:spPr>
            <a:xfrm>
              <a:off x="10494081" y="4975411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7D11C03C-4FD4-6909-1955-440230B038B1}"/>
                </a:ext>
              </a:extLst>
            </p:cNvPr>
            <p:cNvSpPr/>
            <p:nvPr/>
          </p:nvSpPr>
          <p:spPr>
            <a:xfrm>
              <a:off x="10930611" y="4911541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D1027FA1-F4C8-E85A-6138-75FD999618A7}"/>
                </a:ext>
              </a:extLst>
            </p:cNvPr>
            <p:cNvSpPr/>
            <p:nvPr/>
          </p:nvSpPr>
          <p:spPr>
            <a:xfrm>
              <a:off x="10676386" y="5000674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32E8D8B1-4C1B-A71A-F032-A8E6E83A388C}"/>
                </a:ext>
              </a:extLst>
            </p:cNvPr>
            <p:cNvSpPr/>
            <p:nvPr/>
          </p:nvSpPr>
          <p:spPr>
            <a:xfrm>
              <a:off x="10752915" y="4868678"/>
              <a:ext cx="223520" cy="22013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69EA6C7E-D638-92A6-C579-4A8FDC00C2EF}"/>
                </a:ext>
              </a:extLst>
            </p:cNvPr>
            <p:cNvSpPr/>
            <p:nvPr/>
          </p:nvSpPr>
          <p:spPr>
            <a:xfrm>
              <a:off x="10839745" y="5034006"/>
              <a:ext cx="223520" cy="22013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15E71102-D442-DECE-28CC-17A6687E04FF}"/>
              </a:ext>
            </a:extLst>
          </p:cNvPr>
          <p:cNvSpPr txBox="1"/>
          <p:nvPr/>
        </p:nvSpPr>
        <p:spPr>
          <a:xfrm>
            <a:off x="5353219" y="6445125"/>
            <a:ext cx="2767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[2] J. W. </a:t>
            </a:r>
            <a:r>
              <a:rPr lang="en-GB" dirty="0" err="1"/>
              <a:t>Kovermann</a:t>
            </a:r>
            <a:r>
              <a:rPr lang="en-GB" dirty="0"/>
              <a:t>, 2010</a:t>
            </a:r>
            <a:endParaRPr lang="en-US" dirty="0"/>
          </a:p>
        </p:txBody>
      </p:sp>
      <p:sp>
        <p:nvSpPr>
          <p:cNvPr id="78" name="Lightning Bolt 77">
            <a:extLst>
              <a:ext uri="{FF2B5EF4-FFF2-40B4-BE49-F238E27FC236}">
                <a16:creationId xmlns:a16="http://schemas.microsoft.com/office/drawing/2014/main" id="{D1024B68-82AF-9387-F394-6D3CA65B70FA}"/>
              </a:ext>
            </a:extLst>
          </p:cNvPr>
          <p:cNvSpPr/>
          <p:nvPr/>
        </p:nvSpPr>
        <p:spPr>
          <a:xfrm rot="1215908">
            <a:off x="11127466" y="3827744"/>
            <a:ext cx="508000" cy="1057651"/>
          </a:xfrm>
          <a:prstGeom prst="lightningBol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Lightning Bolt 78">
            <a:extLst>
              <a:ext uri="{FF2B5EF4-FFF2-40B4-BE49-F238E27FC236}">
                <a16:creationId xmlns:a16="http://schemas.microsoft.com/office/drawing/2014/main" id="{041072DC-445B-8919-4C7D-F89CFC4EC021}"/>
              </a:ext>
            </a:extLst>
          </p:cNvPr>
          <p:cNvSpPr/>
          <p:nvPr/>
        </p:nvSpPr>
        <p:spPr>
          <a:xfrm rot="11875252">
            <a:off x="11143661" y="4812215"/>
            <a:ext cx="508000" cy="1057651"/>
          </a:xfrm>
          <a:prstGeom prst="lightningBol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668D2E-C219-3173-86C4-83C9BC6B8EF3}"/>
              </a:ext>
            </a:extLst>
          </p:cNvPr>
          <p:cNvSpPr txBox="1"/>
          <p:nvPr/>
        </p:nvSpPr>
        <p:spPr>
          <a:xfrm>
            <a:off x="11745310" y="-1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42523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C847E-6674-51C6-1679-DFB3D3C8F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Pure Material Structure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13AD3A-12B4-F1E3-7AE9-A2BF234A4BB6}"/>
              </a:ext>
            </a:extLst>
          </p:cNvPr>
          <p:cNvSpPr/>
          <p:nvPr/>
        </p:nvSpPr>
        <p:spPr>
          <a:xfrm>
            <a:off x="385155" y="2395103"/>
            <a:ext cx="7777943" cy="385156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2DED93B-635E-57B5-D88F-CC693CFDDE9E}"/>
              </a:ext>
            </a:extLst>
          </p:cNvPr>
          <p:cNvSpPr/>
          <p:nvPr/>
        </p:nvSpPr>
        <p:spPr>
          <a:xfrm>
            <a:off x="385156" y="2382981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118AD7D-8D4B-FD5B-CD34-5A689721724E}"/>
              </a:ext>
            </a:extLst>
          </p:cNvPr>
          <p:cNvSpPr/>
          <p:nvPr/>
        </p:nvSpPr>
        <p:spPr>
          <a:xfrm>
            <a:off x="1676400" y="239510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4C8AE5B-0562-4E6B-9E3E-B421AECDD3B0}"/>
              </a:ext>
            </a:extLst>
          </p:cNvPr>
          <p:cNvSpPr/>
          <p:nvPr/>
        </p:nvSpPr>
        <p:spPr>
          <a:xfrm>
            <a:off x="4269971" y="239510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B0AB41A-5430-7845-6695-B056D2D8614F}"/>
              </a:ext>
            </a:extLst>
          </p:cNvPr>
          <p:cNvSpPr/>
          <p:nvPr/>
        </p:nvSpPr>
        <p:spPr>
          <a:xfrm>
            <a:off x="2970414" y="239510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AB3634E-46B7-C325-B2C7-341F50923A8F}"/>
              </a:ext>
            </a:extLst>
          </p:cNvPr>
          <p:cNvSpPr/>
          <p:nvPr/>
        </p:nvSpPr>
        <p:spPr>
          <a:xfrm>
            <a:off x="5561215" y="2382981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FE4F433-DEAD-8919-6A04-458381109214}"/>
              </a:ext>
            </a:extLst>
          </p:cNvPr>
          <p:cNvSpPr/>
          <p:nvPr/>
        </p:nvSpPr>
        <p:spPr>
          <a:xfrm>
            <a:off x="6860772" y="239510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F097497-A69E-AD98-6127-15B1C9407EA1}"/>
              </a:ext>
            </a:extLst>
          </p:cNvPr>
          <p:cNvSpPr/>
          <p:nvPr/>
        </p:nvSpPr>
        <p:spPr>
          <a:xfrm>
            <a:off x="385155" y="3674916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95D437A-24F1-66FB-5356-F5B00401FF6C}"/>
              </a:ext>
            </a:extLst>
          </p:cNvPr>
          <p:cNvSpPr/>
          <p:nvPr/>
        </p:nvSpPr>
        <p:spPr>
          <a:xfrm>
            <a:off x="1676399" y="3687038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611FFD-9603-9CEE-3EC6-114D53A9FCDF}"/>
              </a:ext>
            </a:extLst>
          </p:cNvPr>
          <p:cNvSpPr/>
          <p:nvPr/>
        </p:nvSpPr>
        <p:spPr>
          <a:xfrm>
            <a:off x="4269970" y="3687038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D90929B-7DB7-BBCC-1E3E-8DA0C39AE096}"/>
              </a:ext>
            </a:extLst>
          </p:cNvPr>
          <p:cNvSpPr/>
          <p:nvPr/>
        </p:nvSpPr>
        <p:spPr>
          <a:xfrm>
            <a:off x="2970413" y="3687038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06DEB42-19C5-BEDB-3B33-1D6B0F2C4BE0}"/>
              </a:ext>
            </a:extLst>
          </p:cNvPr>
          <p:cNvSpPr/>
          <p:nvPr/>
        </p:nvSpPr>
        <p:spPr>
          <a:xfrm>
            <a:off x="5561214" y="3674916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4197251-9753-6212-4C6E-401C3ADCD01D}"/>
              </a:ext>
            </a:extLst>
          </p:cNvPr>
          <p:cNvSpPr/>
          <p:nvPr/>
        </p:nvSpPr>
        <p:spPr>
          <a:xfrm>
            <a:off x="6860771" y="3687038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3CBCF4D-2F6E-41D6-E48C-8EEE58C6B915}"/>
              </a:ext>
            </a:extLst>
          </p:cNvPr>
          <p:cNvSpPr/>
          <p:nvPr/>
        </p:nvSpPr>
        <p:spPr>
          <a:xfrm>
            <a:off x="385155" y="4966851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712AA81-CDBA-D8D7-BC05-6E307EAC08F0}"/>
              </a:ext>
            </a:extLst>
          </p:cNvPr>
          <p:cNvSpPr/>
          <p:nvPr/>
        </p:nvSpPr>
        <p:spPr>
          <a:xfrm>
            <a:off x="1676399" y="497897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F44191B6-049E-5067-7F83-C809832B2778}"/>
              </a:ext>
            </a:extLst>
          </p:cNvPr>
          <p:cNvSpPr/>
          <p:nvPr/>
        </p:nvSpPr>
        <p:spPr>
          <a:xfrm>
            <a:off x="4269970" y="497897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AB754C5-E885-0845-71C8-0ECC2504AC0E}"/>
              </a:ext>
            </a:extLst>
          </p:cNvPr>
          <p:cNvSpPr/>
          <p:nvPr/>
        </p:nvSpPr>
        <p:spPr>
          <a:xfrm>
            <a:off x="2970413" y="497897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A218306-D131-FDCF-F562-17F36AF28901}"/>
              </a:ext>
            </a:extLst>
          </p:cNvPr>
          <p:cNvSpPr/>
          <p:nvPr/>
        </p:nvSpPr>
        <p:spPr>
          <a:xfrm>
            <a:off x="5561214" y="4966851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6665176-D368-2BC0-F3EB-906E053A86EC}"/>
              </a:ext>
            </a:extLst>
          </p:cNvPr>
          <p:cNvSpPr/>
          <p:nvPr/>
        </p:nvSpPr>
        <p:spPr>
          <a:xfrm>
            <a:off x="6860771" y="497897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0A369D2-BB9E-12E3-6BF8-1357A218171B}"/>
              </a:ext>
            </a:extLst>
          </p:cNvPr>
          <p:cNvSpPr txBox="1"/>
          <p:nvPr/>
        </p:nvSpPr>
        <p:spPr>
          <a:xfrm>
            <a:off x="8163098" y="2302547"/>
            <a:ext cx="402890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Due to regular arrangement: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Layers can slide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 they do slide, the structure is unchanged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material is soft, and susceptible to breakdown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Minimal electron scattering, therefore high electrical conductivity and minimal thermal stress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9EBC25A-9BA3-B94E-7897-B3E9774B7C36}"/>
              </a:ext>
            </a:extLst>
          </p:cNvPr>
          <p:cNvGrpSpPr/>
          <p:nvPr/>
        </p:nvGrpSpPr>
        <p:grpSpPr>
          <a:xfrm>
            <a:off x="1412429" y="3503202"/>
            <a:ext cx="1853814" cy="426940"/>
            <a:chOff x="1412429" y="3503202"/>
            <a:chExt cx="1853814" cy="42694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572BB02-6F9C-103E-9ADA-96870A1A1AF4}"/>
                </a:ext>
              </a:extLst>
            </p:cNvPr>
            <p:cNvSpPr/>
            <p:nvPr/>
          </p:nvSpPr>
          <p:spPr>
            <a:xfrm>
              <a:off x="1559096" y="3592495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52A8D2B-F7E8-DB2E-24C6-E093A8FB06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4626" y="3687038"/>
              <a:ext cx="1349234" cy="10198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E3723F94-0338-74B6-303C-E573E0B9264C}"/>
                </a:ext>
              </a:extLst>
            </p:cNvPr>
            <p:cNvSpPr/>
            <p:nvPr/>
          </p:nvSpPr>
          <p:spPr>
            <a:xfrm>
              <a:off x="1412429" y="3503202"/>
              <a:ext cx="1853814" cy="426940"/>
            </a:xfrm>
            <a:prstGeom prst="ellipse">
              <a:avLst/>
            </a:prstGeom>
            <a:solidFill>
              <a:srgbClr val="FF0000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ABDD51B-C803-8834-A847-591F12016F9D}"/>
              </a:ext>
            </a:extLst>
          </p:cNvPr>
          <p:cNvGrpSpPr/>
          <p:nvPr/>
        </p:nvGrpSpPr>
        <p:grpSpPr>
          <a:xfrm>
            <a:off x="5291012" y="3473568"/>
            <a:ext cx="1853814" cy="426940"/>
            <a:chOff x="1412429" y="3503202"/>
            <a:chExt cx="1853814" cy="42694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0E6F4A4-15A9-5CB1-5436-828AB4269805}"/>
                </a:ext>
              </a:extLst>
            </p:cNvPr>
            <p:cNvSpPr/>
            <p:nvPr/>
          </p:nvSpPr>
          <p:spPr>
            <a:xfrm>
              <a:off x="1559096" y="3592495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DBD1792-ACB8-F69B-4C09-FE0968B51A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4626" y="3687038"/>
              <a:ext cx="1349234" cy="10198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594C766-E083-7685-F025-CA1B63623387}"/>
                </a:ext>
              </a:extLst>
            </p:cNvPr>
            <p:cNvSpPr/>
            <p:nvPr/>
          </p:nvSpPr>
          <p:spPr>
            <a:xfrm>
              <a:off x="1412429" y="3503202"/>
              <a:ext cx="1853814" cy="426940"/>
            </a:xfrm>
            <a:prstGeom prst="ellipse">
              <a:avLst/>
            </a:prstGeom>
            <a:solidFill>
              <a:srgbClr val="FF0000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BF29B22-FD68-5933-B282-DF43B5F76CCD}"/>
              </a:ext>
            </a:extLst>
          </p:cNvPr>
          <p:cNvGrpSpPr/>
          <p:nvPr/>
        </p:nvGrpSpPr>
        <p:grpSpPr>
          <a:xfrm>
            <a:off x="4022392" y="4765503"/>
            <a:ext cx="1853814" cy="426940"/>
            <a:chOff x="1412429" y="3503202"/>
            <a:chExt cx="1853814" cy="42694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27DF78F-F781-4784-56DE-5DE315452600}"/>
                </a:ext>
              </a:extLst>
            </p:cNvPr>
            <p:cNvSpPr/>
            <p:nvPr/>
          </p:nvSpPr>
          <p:spPr>
            <a:xfrm>
              <a:off x="1559096" y="3592495"/>
              <a:ext cx="223520" cy="220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A3B78D8D-9869-16B4-13C2-ADCA705E25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24626" y="3687038"/>
              <a:ext cx="1349234" cy="10198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A5A6CCA-6822-A3D4-7CDE-6E9E3C220A80}"/>
                </a:ext>
              </a:extLst>
            </p:cNvPr>
            <p:cNvSpPr/>
            <p:nvPr/>
          </p:nvSpPr>
          <p:spPr>
            <a:xfrm>
              <a:off x="1412429" y="3503202"/>
              <a:ext cx="1853814" cy="426940"/>
            </a:xfrm>
            <a:prstGeom prst="ellipse">
              <a:avLst/>
            </a:prstGeom>
            <a:solidFill>
              <a:srgbClr val="FF0000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690B7A79-8685-B812-7979-C550B01599F6}"/>
              </a:ext>
            </a:extLst>
          </p:cNvPr>
          <p:cNvSpPr txBox="1"/>
          <p:nvPr/>
        </p:nvSpPr>
        <p:spPr>
          <a:xfrm>
            <a:off x="11745310" y="-1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7452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7B4987-E5C4-8620-DB59-C2E9655A2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4332A-7FE7-0C66-4466-4DC34E297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Impure Material Structure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DB7E91-F5AB-EA56-2BD1-F41A3C94A033}"/>
              </a:ext>
            </a:extLst>
          </p:cNvPr>
          <p:cNvSpPr/>
          <p:nvPr/>
        </p:nvSpPr>
        <p:spPr>
          <a:xfrm>
            <a:off x="385155" y="2395103"/>
            <a:ext cx="7777943" cy="385156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0E66427-06BD-31B5-0A5C-522762764045}"/>
              </a:ext>
            </a:extLst>
          </p:cNvPr>
          <p:cNvSpPr/>
          <p:nvPr/>
        </p:nvSpPr>
        <p:spPr>
          <a:xfrm>
            <a:off x="385156" y="2382981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91EE4F1-A532-8E8C-5416-CD2E98336067}"/>
              </a:ext>
            </a:extLst>
          </p:cNvPr>
          <p:cNvSpPr/>
          <p:nvPr/>
        </p:nvSpPr>
        <p:spPr>
          <a:xfrm>
            <a:off x="2978726" y="3035872"/>
            <a:ext cx="1950720" cy="19431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6823BFB-8DC3-0BD2-54EA-263D4D1FD188}"/>
              </a:ext>
            </a:extLst>
          </p:cNvPr>
          <p:cNvSpPr/>
          <p:nvPr/>
        </p:nvSpPr>
        <p:spPr>
          <a:xfrm>
            <a:off x="1676400" y="239510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FA96DBE-C4FF-E66E-BAE9-BD43F59CE808}"/>
              </a:ext>
            </a:extLst>
          </p:cNvPr>
          <p:cNvSpPr/>
          <p:nvPr/>
        </p:nvSpPr>
        <p:spPr>
          <a:xfrm>
            <a:off x="4131426" y="1979468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613F75C-B1E8-4113-2C7F-BBB74142F165}"/>
              </a:ext>
            </a:extLst>
          </p:cNvPr>
          <p:cNvSpPr/>
          <p:nvPr/>
        </p:nvSpPr>
        <p:spPr>
          <a:xfrm>
            <a:off x="2820786" y="1813209"/>
            <a:ext cx="1302327" cy="12708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1C20D30-DE37-AE1E-9ACC-8A8588982CF5}"/>
              </a:ext>
            </a:extLst>
          </p:cNvPr>
          <p:cNvSpPr/>
          <p:nvPr/>
        </p:nvSpPr>
        <p:spPr>
          <a:xfrm>
            <a:off x="5394961" y="2382981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C8A5B3D-3BE0-8A82-40BE-0E3086DA56C7}"/>
              </a:ext>
            </a:extLst>
          </p:cNvPr>
          <p:cNvSpPr/>
          <p:nvPr/>
        </p:nvSpPr>
        <p:spPr>
          <a:xfrm>
            <a:off x="6694518" y="239510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B6EF0D2-615B-9F34-E0A5-D68A96EA851D}"/>
              </a:ext>
            </a:extLst>
          </p:cNvPr>
          <p:cNvSpPr/>
          <p:nvPr/>
        </p:nvSpPr>
        <p:spPr>
          <a:xfrm>
            <a:off x="385155" y="3674916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9E3D872-DC2B-0180-833B-043A1BB26116}"/>
              </a:ext>
            </a:extLst>
          </p:cNvPr>
          <p:cNvSpPr/>
          <p:nvPr/>
        </p:nvSpPr>
        <p:spPr>
          <a:xfrm>
            <a:off x="1676399" y="3687038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F57EBC9-E1CD-5787-999C-4BE5284623E8}"/>
              </a:ext>
            </a:extLst>
          </p:cNvPr>
          <p:cNvSpPr/>
          <p:nvPr/>
        </p:nvSpPr>
        <p:spPr>
          <a:xfrm>
            <a:off x="4934988" y="3576202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4787779-49BF-322C-5541-3461D2FA15A2}"/>
              </a:ext>
            </a:extLst>
          </p:cNvPr>
          <p:cNvSpPr/>
          <p:nvPr/>
        </p:nvSpPr>
        <p:spPr>
          <a:xfrm>
            <a:off x="6248401" y="3586590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2290852-7F6F-C092-0FF5-92AC48D0BC12}"/>
              </a:ext>
            </a:extLst>
          </p:cNvPr>
          <p:cNvSpPr/>
          <p:nvPr/>
        </p:nvSpPr>
        <p:spPr>
          <a:xfrm>
            <a:off x="385155" y="4966851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E4A83EC-7B53-3C58-CAE0-5B26D632F014}"/>
              </a:ext>
            </a:extLst>
          </p:cNvPr>
          <p:cNvSpPr/>
          <p:nvPr/>
        </p:nvSpPr>
        <p:spPr>
          <a:xfrm>
            <a:off x="1676399" y="497897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807510F-5516-B144-0237-72D30B0FAD39}"/>
              </a:ext>
            </a:extLst>
          </p:cNvPr>
          <p:cNvSpPr/>
          <p:nvPr/>
        </p:nvSpPr>
        <p:spPr>
          <a:xfrm>
            <a:off x="4269970" y="4704998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71F6BAA-6EDB-B733-053C-AA86F9EF6526}"/>
              </a:ext>
            </a:extLst>
          </p:cNvPr>
          <p:cNvSpPr/>
          <p:nvPr/>
        </p:nvSpPr>
        <p:spPr>
          <a:xfrm>
            <a:off x="2970413" y="4978973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E002921-C415-2003-FC45-9F694A60829D}"/>
              </a:ext>
            </a:extLst>
          </p:cNvPr>
          <p:cNvSpPr/>
          <p:nvPr/>
        </p:nvSpPr>
        <p:spPr>
          <a:xfrm>
            <a:off x="5588923" y="4689761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C8D8034-CAF2-6626-F03B-0B023211AE11}"/>
              </a:ext>
            </a:extLst>
          </p:cNvPr>
          <p:cNvSpPr/>
          <p:nvPr/>
        </p:nvSpPr>
        <p:spPr>
          <a:xfrm>
            <a:off x="6860771" y="4729592"/>
            <a:ext cx="1302327" cy="126769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1629DF-9A07-16EB-0CDC-8528E08E6AF1}"/>
              </a:ext>
            </a:extLst>
          </p:cNvPr>
          <p:cNvSpPr txBox="1"/>
          <p:nvPr/>
        </p:nvSpPr>
        <p:spPr>
          <a:xfrm>
            <a:off x="8174182" y="2296699"/>
            <a:ext cx="40178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Due to irregular arrangement: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Layers cannot slide easily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If they do slide, the structure is significantly changed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material is hard, and resistant to breakdown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Significant electron scattering, therefore low electrical conductivity and increased thermal stress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9F56CC9-66EB-740A-7A9C-C4A3235B2211}"/>
              </a:ext>
            </a:extLst>
          </p:cNvPr>
          <p:cNvSpPr/>
          <p:nvPr/>
        </p:nvSpPr>
        <p:spPr>
          <a:xfrm>
            <a:off x="1559096" y="3592495"/>
            <a:ext cx="223520" cy="22013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EDD9EC3-7337-BBB4-F2A5-0AA5D20CE5D5}"/>
              </a:ext>
            </a:extLst>
          </p:cNvPr>
          <p:cNvCxnSpPr>
            <a:cxnSpLocks/>
          </p:cNvCxnSpPr>
          <p:nvPr/>
        </p:nvCxnSpPr>
        <p:spPr>
          <a:xfrm flipV="1">
            <a:off x="1724626" y="3687038"/>
            <a:ext cx="1349234" cy="1019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0390B4B-53CA-B160-7F34-2194586BD1ED}"/>
              </a:ext>
            </a:extLst>
          </p:cNvPr>
          <p:cNvSpPr/>
          <p:nvPr/>
        </p:nvSpPr>
        <p:spPr>
          <a:xfrm>
            <a:off x="2886360" y="4851619"/>
            <a:ext cx="223520" cy="22013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DBEF736-8152-ED61-E42D-A11A0B0B1750}"/>
              </a:ext>
            </a:extLst>
          </p:cNvPr>
          <p:cNvCxnSpPr>
            <a:cxnSpLocks/>
            <a:endCxn id="6" idx="4"/>
          </p:cNvCxnSpPr>
          <p:nvPr/>
        </p:nvCxnSpPr>
        <p:spPr>
          <a:xfrm>
            <a:off x="3051890" y="4956360"/>
            <a:ext cx="902196" cy="22613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4F18FAAA-3471-E415-7B13-F3600349666D}"/>
              </a:ext>
            </a:extLst>
          </p:cNvPr>
          <p:cNvSpPr/>
          <p:nvPr/>
        </p:nvSpPr>
        <p:spPr>
          <a:xfrm>
            <a:off x="5284124" y="3368186"/>
            <a:ext cx="223520" cy="22013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5E9DD43-82D4-E1DA-A9E5-DC3102ADB931}"/>
              </a:ext>
            </a:extLst>
          </p:cNvPr>
          <p:cNvCxnSpPr>
            <a:cxnSpLocks/>
            <a:stCxn id="28" idx="6"/>
          </p:cNvCxnSpPr>
          <p:nvPr/>
        </p:nvCxnSpPr>
        <p:spPr>
          <a:xfrm>
            <a:off x="5507644" y="3478253"/>
            <a:ext cx="750223" cy="334375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50E5576-2DAE-C8FE-B5C6-7B17C907F400}"/>
              </a:ext>
            </a:extLst>
          </p:cNvPr>
          <p:cNvCxnSpPr>
            <a:cxnSpLocks/>
          </p:cNvCxnSpPr>
          <p:nvPr/>
        </p:nvCxnSpPr>
        <p:spPr>
          <a:xfrm flipH="1" flipV="1">
            <a:off x="2606040" y="2710549"/>
            <a:ext cx="429490" cy="898618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D7D8FAA-D93D-EB3C-1BA0-E506FF7AB221}"/>
              </a:ext>
            </a:extLst>
          </p:cNvPr>
          <p:cNvCxnSpPr>
            <a:cxnSpLocks/>
          </p:cNvCxnSpPr>
          <p:nvPr/>
        </p:nvCxnSpPr>
        <p:spPr>
          <a:xfrm>
            <a:off x="3954086" y="4991095"/>
            <a:ext cx="447038" cy="138545"/>
          </a:xfrm>
          <a:prstGeom prst="straightConnector1">
            <a:avLst/>
          </a:prstGeom>
          <a:ln w="381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E7DAE28C-3A68-AC75-17AC-A5CDD88D7CB0}"/>
              </a:ext>
            </a:extLst>
          </p:cNvPr>
          <p:cNvSpPr/>
          <p:nvPr/>
        </p:nvSpPr>
        <p:spPr>
          <a:xfrm>
            <a:off x="1382287" y="3198777"/>
            <a:ext cx="1969693" cy="986468"/>
          </a:xfrm>
          <a:prstGeom prst="ellipse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658D030-9FE7-059E-0B34-63A30BEAE88D}"/>
              </a:ext>
            </a:extLst>
          </p:cNvPr>
          <p:cNvSpPr/>
          <p:nvPr/>
        </p:nvSpPr>
        <p:spPr>
          <a:xfrm>
            <a:off x="2663046" y="4588849"/>
            <a:ext cx="1969693" cy="986468"/>
          </a:xfrm>
          <a:prstGeom prst="ellipse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F7FFAE0-262D-EB97-BEB4-923D29315DC3}"/>
              </a:ext>
            </a:extLst>
          </p:cNvPr>
          <p:cNvSpPr/>
          <p:nvPr/>
        </p:nvSpPr>
        <p:spPr>
          <a:xfrm rot="1506348">
            <a:off x="4817438" y="3076223"/>
            <a:ext cx="1969693" cy="986468"/>
          </a:xfrm>
          <a:prstGeom prst="ellipse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00479C3-3CF8-3B60-10BB-EC3065AD6A8C}"/>
              </a:ext>
            </a:extLst>
          </p:cNvPr>
          <p:cNvSpPr/>
          <p:nvPr/>
        </p:nvSpPr>
        <p:spPr>
          <a:xfrm rot="3191778">
            <a:off x="1893533" y="2666624"/>
            <a:ext cx="1969693" cy="986468"/>
          </a:xfrm>
          <a:prstGeom prst="ellipse">
            <a:avLst/>
          </a:prstGeom>
          <a:solidFill>
            <a:srgbClr val="FF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1148C4-676D-E5A9-D886-3D7863CD4ADF}"/>
              </a:ext>
            </a:extLst>
          </p:cNvPr>
          <p:cNvSpPr txBox="1"/>
          <p:nvPr/>
        </p:nvSpPr>
        <p:spPr>
          <a:xfrm>
            <a:off x="11745310" y="-1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827520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8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29E5B-E10E-404F-5BF5-5574DD399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Breakdown: Dependencies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8DA3CA-4584-1DFE-382B-91D220E99C25}"/>
              </a:ext>
            </a:extLst>
          </p:cNvPr>
          <p:cNvSpPr/>
          <p:nvPr/>
        </p:nvSpPr>
        <p:spPr>
          <a:xfrm>
            <a:off x="249381" y="1939636"/>
            <a:ext cx="7176655" cy="43503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C293AF-FC8F-3E6E-FD1D-D660FC2D747D}"/>
              </a:ext>
            </a:extLst>
          </p:cNvPr>
          <p:cNvSpPr txBox="1"/>
          <p:nvPr/>
        </p:nvSpPr>
        <p:spPr>
          <a:xfrm>
            <a:off x="249381" y="1966979"/>
            <a:ext cx="7176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Material Properties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88B49A-37A9-43D4-D642-22449EFF89BC}"/>
              </a:ext>
            </a:extLst>
          </p:cNvPr>
          <p:cNvSpPr/>
          <p:nvPr/>
        </p:nvSpPr>
        <p:spPr>
          <a:xfrm>
            <a:off x="7730836" y="1939637"/>
            <a:ext cx="4211783" cy="4350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BC0D33-91FF-9C6D-40CC-7AEED1EAC9BF}"/>
              </a:ext>
            </a:extLst>
          </p:cNvPr>
          <p:cNvSpPr txBox="1"/>
          <p:nvPr/>
        </p:nvSpPr>
        <p:spPr>
          <a:xfrm>
            <a:off x="7730836" y="1939637"/>
            <a:ext cx="421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Beam Properties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879AC7-5ABF-EB31-21FA-F519124679CD}"/>
              </a:ext>
            </a:extLst>
          </p:cNvPr>
          <p:cNvSpPr/>
          <p:nvPr/>
        </p:nvSpPr>
        <p:spPr>
          <a:xfrm>
            <a:off x="385150" y="2538587"/>
            <a:ext cx="3449783" cy="36625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43A3A3-1A4E-FD13-FF83-9BCDC34AB6EE}"/>
              </a:ext>
            </a:extLst>
          </p:cNvPr>
          <p:cNvSpPr/>
          <p:nvPr/>
        </p:nvSpPr>
        <p:spPr>
          <a:xfrm>
            <a:off x="3905593" y="2538587"/>
            <a:ext cx="3449783" cy="36625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3A58BE-4CF7-994D-E045-89D21FEBAEDD}"/>
              </a:ext>
            </a:extLst>
          </p:cNvPr>
          <p:cNvSpPr txBox="1"/>
          <p:nvPr/>
        </p:nvSpPr>
        <p:spPr>
          <a:xfrm>
            <a:off x="385150" y="2537920"/>
            <a:ext cx="3449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Electromagnetic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1A6E9F-F0EF-2A03-0D6F-E37F502E9302}"/>
              </a:ext>
            </a:extLst>
          </p:cNvPr>
          <p:cNvSpPr txBox="1"/>
          <p:nvPr/>
        </p:nvSpPr>
        <p:spPr>
          <a:xfrm>
            <a:off x="3905593" y="2555414"/>
            <a:ext cx="3449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Physical Properties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74D97F3-6EC6-1303-7E1A-93188444E7DD}"/>
              </a:ext>
            </a:extLst>
          </p:cNvPr>
          <p:cNvGrpSpPr/>
          <p:nvPr/>
        </p:nvGrpSpPr>
        <p:grpSpPr>
          <a:xfrm>
            <a:off x="8713821" y="2371482"/>
            <a:ext cx="2245808" cy="3539679"/>
            <a:chOff x="8713821" y="2371482"/>
            <a:chExt cx="2245808" cy="353967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249C068-43B4-C3FC-621F-F7FFB7402C40}"/>
                </a:ext>
              </a:extLst>
            </p:cNvPr>
            <p:cNvSpPr txBox="1"/>
            <p:nvPr/>
          </p:nvSpPr>
          <p:spPr>
            <a:xfrm>
              <a:off x="8713821" y="2371482"/>
              <a:ext cx="22458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Peak RF Pulse Heating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D47AB83-BC75-652B-A30E-7527F0324BDE}"/>
                </a:ext>
              </a:extLst>
            </p:cNvPr>
            <p:cNvSpPr txBox="1"/>
            <p:nvPr/>
          </p:nvSpPr>
          <p:spPr>
            <a:xfrm>
              <a:off x="8915864" y="3005551"/>
              <a:ext cx="1841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RF Pulse Duration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54D82BD-B353-E413-4512-4F44A5C43E83}"/>
                </a:ext>
              </a:extLst>
            </p:cNvPr>
            <p:cNvSpPr txBox="1"/>
            <p:nvPr/>
          </p:nvSpPr>
          <p:spPr>
            <a:xfrm>
              <a:off x="9130410" y="3639620"/>
              <a:ext cx="1412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Beam Energy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06F4A66-4297-83E9-139D-E1D5BF786C39}"/>
                </a:ext>
              </a:extLst>
            </p:cNvPr>
            <p:cNvSpPr txBox="1"/>
            <p:nvPr/>
          </p:nvSpPr>
          <p:spPr>
            <a:xfrm>
              <a:off x="9122555" y="4273689"/>
              <a:ext cx="1428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Beam Charge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B96D9E1-0A74-EB8F-FAAC-567292AFDBC5}"/>
                </a:ext>
              </a:extLst>
            </p:cNvPr>
            <p:cNvSpPr txBox="1"/>
            <p:nvPr/>
          </p:nvSpPr>
          <p:spPr>
            <a:xfrm>
              <a:off x="9092932" y="4907758"/>
              <a:ext cx="1487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Beam Current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45AB347-20FD-D804-A3A5-FBE5E0FC5060}"/>
                </a:ext>
              </a:extLst>
            </p:cNvPr>
            <p:cNvSpPr txBox="1"/>
            <p:nvPr/>
          </p:nvSpPr>
          <p:spPr>
            <a:xfrm>
              <a:off x="9003003" y="5541829"/>
              <a:ext cx="16674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Vacuum Quality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778DBF0-1AEB-000E-417B-6F260751242A}"/>
              </a:ext>
            </a:extLst>
          </p:cNvPr>
          <p:cNvGrpSpPr/>
          <p:nvPr/>
        </p:nvGrpSpPr>
        <p:grpSpPr>
          <a:xfrm>
            <a:off x="694310" y="2967912"/>
            <a:ext cx="2904257" cy="2969260"/>
            <a:chOff x="694310" y="2967912"/>
            <a:chExt cx="2904257" cy="296926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8441B7E-3C40-D16F-72DA-EC4045EC59E0}"/>
                </a:ext>
              </a:extLst>
            </p:cNvPr>
            <p:cNvSpPr txBox="1"/>
            <p:nvPr/>
          </p:nvSpPr>
          <p:spPr>
            <a:xfrm>
              <a:off x="791484" y="2967912"/>
              <a:ext cx="27099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Peak Surface Electric Fields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840ECDD-5F54-A557-88EF-087DD85320B5}"/>
                </a:ext>
              </a:extLst>
            </p:cNvPr>
            <p:cNvSpPr txBox="1"/>
            <p:nvPr/>
          </p:nvSpPr>
          <p:spPr>
            <a:xfrm>
              <a:off x="1015519" y="4007884"/>
              <a:ext cx="22618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Electrical Conductivity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A9A08C4-BB0E-7CF8-AB1A-35743A31C152}"/>
                </a:ext>
              </a:extLst>
            </p:cNvPr>
            <p:cNvSpPr txBox="1"/>
            <p:nvPr/>
          </p:nvSpPr>
          <p:spPr>
            <a:xfrm>
              <a:off x="694310" y="3487898"/>
              <a:ext cx="29042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Peak Surface Magnetic Fields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0ED2E34-BB7B-263A-1F27-5DAD8E7B0AD7}"/>
                </a:ext>
              </a:extLst>
            </p:cNvPr>
            <p:cNvSpPr txBox="1"/>
            <p:nvPr/>
          </p:nvSpPr>
          <p:spPr>
            <a:xfrm>
              <a:off x="1563490" y="5567840"/>
              <a:ext cx="11658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Frequency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ABED76-7C65-0EFB-8D4E-CB2522C1E65F}"/>
                </a:ext>
              </a:extLst>
            </p:cNvPr>
            <p:cNvSpPr txBox="1"/>
            <p:nvPr/>
          </p:nvSpPr>
          <p:spPr>
            <a:xfrm>
              <a:off x="996636" y="4527870"/>
              <a:ext cx="2299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Magnetic Permeability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CB0CCCB-B590-4258-FB36-1ABFC47228AB}"/>
                </a:ext>
              </a:extLst>
            </p:cNvPr>
            <p:cNvSpPr txBox="1"/>
            <p:nvPr/>
          </p:nvSpPr>
          <p:spPr>
            <a:xfrm>
              <a:off x="1136642" y="5047856"/>
              <a:ext cx="2019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Electrical Resistivity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EC68816-016D-D875-E974-7384B39FD98D}"/>
              </a:ext>
            </a:extLst>
          </p:cNvPr>
          <p:cNvGrpSpPr/>
          <p:nvPr/>
        </p:nvGrpSpPr>
        <p:grpSpPr>
          <a:xfrm>
            <a:off x="3911695" y="2907252"/>
            <a:ext cx="3520442" cy="3188575"/>
            <a:chOff x="3911695" y="2907252"/>
            <a:chExt cx="3520442" cy="318857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7FC52D-9B1D-318F-68B2-1DCFD6631C00}"/>
                </a:ext>
              </a:extLst>
            </p:cNvPr>
            <p:cNvSpPr txBox="1"/>
            <p:nvPr/>
          </p:nvSpPr>
          <p:spPr>
            <a:xfrm>
              <a:off x="3911695" y="2907252"/>
              <a:ext cx="35204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Hardness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9BDEEB1-677E-3234-1649-FDC0753F103A}"/>
                </a:ext>
              </a:extLst>
            </p:cNvPr>
            <p:cNvSpPr txBox="1"/>
            <p:nvPr/>
          </p:nvSpPr>
          <p:spPr>
            <a:xfrm>
              <a:off x="3947025" y="3621917"/>
              <a:ext cx="34497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Thermal Conductivity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D5D9A3-15D4-5BA2-7284-328FFA8D6BE6}"/>
                </a:ext>
              </a:extLst>
            </p:cNvPr>
            <p:cNvSpPr txBox="1"/>
            <p:nvPr/>
          </p:nvSpPr>
          <p:spPr>
            <a:xfrm>
              <a:off x="3947025" y="3972680"/>
              <a:ext cx="34497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Lattice Properties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93BC463-2F25-84F4-0FF3-4CF2A2D392E6}"/>
                </a:ext>
              </a:extLst>
            </p:cNvPr>
            <p:cNvSpPr txBox="1"/>
            <p:nvPr/>
          </p:nvSpPr>
          <p:spPr>
            <a:xfrm>
              <a:off x="3955509" y="4323443"/>
              <a:ext cx="34328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Thermal Stress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A657E8D-46E1-6088-BB95-865FAB432A82}"/>
                </a:ext>
              </a:extLst>
            </p:cNvPr>
            <p:cNvSpPr txBox="1"/>
            <p:nvPr/>
          </p:nvSpPr>
          <p:spPr>
            <a:xfrm>
              <a:off x="4297039" y="5024969"/>
              <a:ext cx="2749755" cy="3693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Shear Stress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49663A4-BA2B-40E0-71E2-C48E5590606F}"/>
                </a:ext>
              </a:extLst>
            </p:cNvPr>
            <p:cNvSpPr txBox="1"/>
            <p:nvPr/>
          </p:nvSpPr>
          <p:spPr>
            <a:xfrm>
              <a:off x="3947025" y="5375734"/>
              <a:ext cx="3449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Specific Heat Capacity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F3B5CFB-BBC9-1D6C-B0C5-9BCBCEA49EB5}"/>
                </a:ext>
              </a:extLst>
            </p:cNvPr>
            <p:cNvSpPr txBox="1"/>
            <p:nvPr/>
          </p:nvSpPr>
          <p:spPr>
            <a:xfrm>
              <a:off x="4297038" y="4674206"/>
              <a:ext cx="2749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Surface Roughness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A91E875-D5EC-2D4C-A041-354E659C0343}"/>
                </a:ext>
              </a:extLst>
            </p:cNvPr>
            <p:cNvSpPr txBox="1"/>
            <p:nvPr/>
          </p:nvSpPr>
          <p:spPr>
            <a:xfrm>
              <a:off x="4113749" y="3258015"/>
              <a:ext cx="3116335" cy="382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Thermal Expansion Coefficient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6271DF0-5E26-8122-EF43-E351DEE8F319}"/>
                </a:ext>
              </a:extLst>
            </p:cNvPr>
            <p:cNvSpPr txBox="1"/>
            <p:nvPr/>
          </p:nvSpPr>
          <p:spPr>
            <a:xfrm>
              <a:off x="3947025" y="5726495"/>
              <a:ext cx="3449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Density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CB54067-A653-8F01-F64F-DCC6164A029A}"/>
              </a:ext>
            </a:extLst>
          </p:cNvPr>
          <p:cNvSpPr txBox="1"/>
          <p:nvPr/>
        </p:nvSpPr>
        <p:spPr>
          <a:xfrm>
            <a:off x="11745310" y="-1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5438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1DA3B85E-CBEE-742C-314A-ED86E94189C4}"/>
              </a:ext>
            </a:extLst>
          </p:cNvPr>
          <p:cNvSpPr/>
          <p:nvPr/>
        </p:nvSpPr>
        <p:spPr>
          <a:xfrm>
            <a:off x="5922653" y="4746755"/>
            <a:ext cx="500820" cy="406216"/>
          </a:xfrm>
          <a:prstGeom prst="rect">
            <a:avLst/>
          </a:prstGeom>
          <a:solidFill>
            <a:srgbClr val="DE75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A4D39F2-CAA0-8A58-72A7-995342E0ED0D}"/>
              </a:ext>
            </a:extLst>
          </p:cNvPr>
          <p:cNvSpPr/>
          <p:nvPr/>
        </p:nvSpPr>
        <p:spPr>
          <a:xfrm>
            <a:off x="7889037" y="4429700"/>
            <a:ext cx="4004643" cy="406216"/>
          </a:xfrm>
          <a:prstGeom prst="rect">
            <a:avLst/>
          </a:prstGeom>
          <a:solidFill>
            <a:srgbClr val="DE75F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49D0D46-CC7D-F7B9-73F3-6D0A62C57D72}"/>
              </a:ext>
            </a:extLst>
          </p:cNvPr>
          <p:cNvSpPr/>
          <p:nvPr/>
        </p:nvSpPr>
        <p:spPr>
          <a:xfrm>
            <a:off x="6167624" y="5240339"/>
            <a:ext cx="255848" cy="406216"/>
          </a:xfrm>
          <a:prstGeom prst="rect">
            <a:avLst/>
          </a:prstGeom>
          <a:solidFill>
            <a:srgbClr val="5885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B3F8947-5F84-391D-7A96-0587CB3FA8AF}"/>
              </a:ext>
            </a:extLst>
          </p:cNvPr>
          <p:cNvSpPr/>
          <p:nvPr/>
        </p:nvSpPr>
        <p:spPr>
          <a:xfrm>
            <a:off x="10354155" y="3881816"/>
            <a:ext cx="1606875" cy="406216"/>
          </a:xfrm>
          <a:prstGeom prst="rect">
            <a:avLst/>
          </a:prstGeom>
          <a:solidFill>
            <a:srgbClr val="5885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90A392F-5A87-FD23-A1F9-E9BFF11D3BB5}"/>
              </a:ext>
            </a:extLst>
          </p:cNvPr>
          <p:cNvSpPr/>
          <p:nvPr/>
        </p:nvSpPr>
        <p:spPr>
          <a:xfrm>
            <a:off x="5445400" y="4740587"/>
            <a:ext cx="239718" cy="406216"/>
          </a:xfrm>
          <a:prstGeom prst="rect">
            <a:avLst/>
          </a:prstGeom>
          <a:solidFill>
            <a:srgbClr val="00E3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BACAF5E-3C9E-5840-A7D5-AC7737D85837}"/>
              </a:ext>
            </a:extLst>
          </p:cNvPr>
          <p:cNvSpPr/>
          <p:nvPr/>
        </p:nvSpPr>
        <p:spPr>
          <a:xfrm>
            <a:off x="7922682" y="3880126"/>
            <a:ext cx="1742036" cy="406216"/>
          </a:xfrm>
          <a:prstGeom prst="rect">
            <a:avLst/>
          </a:prstGeom>
          <a:solidFill>
            <a:srgbClr val="00E3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DC0B473-4062-9530-794A-98A651689976}"/>
              </a:ext>
            </a:extLst>
          </p:cNvPr>
          <p:cNvSpPr/>
          <p:nvPr/>
        </p:nvSpPr>
        <p:spPr>
          <a:xfrm>
            <a:off x="5704368" y="4737733"/>
            <a:ext cx="217968" cy="406216"/>
          </a:xfrm>
          <a:prstGeom prst="rect">
            <a:avLst/>
          </a:prstGeom>
          <a:solidFill>
            <a:srgbClr val="00E1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9D0C8BF-4D5C-C1E3-3D92-5688C9DCA889}"/>
              </a:ext>
            </a:extLst>
          </p:cNvPr>
          <p:cNvSpPr/>
          <p:nvPr/>
        </p:nvSpPr>
        <p:spPr>
          <a:xfrm>
            <a:off x="8522800" y="3401491"/>
            <a:ext cx="2905083" cy="406216"/>
          </a:xfrm>
          <a:prstGeom prst="rect">
            <a:avLst/>
          </a:prstGeom>
          <a:solidFill>
            <a:srgbClr val="00E1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200F00-32B0-0B81-B942-07A003296744}"/>
              </a:ext>
            </a:extLst>
          </p:cNvPr>
          <p:cNvSpPr/>
          <p:nvPr/>
        </p:nvSpPr>
        <p:spPr>
          <a:xfrm>
            <a:off x="4898432" y="2482501"/>
            <a:ext cx="246771" cy="406216"/>
          </a:xfrm>
          <a:prstGeom prst="rect">
            <a:avLst/>
          </a:prstGeom>
          <a:solidFill>
            <a:srgbClr val="00EC5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FA1525C-220B-7FEB-1273-63EB29F41480}"/>
              </a:ext>
            </a:extLst>
          </p:cNvPr>
          <p:cNvSpPr/>
          <p:nvPr/>
        </p:nvSpPr>
        <p:spPr>
          <a:xfrm>
            <a:off x="10127590" y="2937886"/>
            <a:ext cx="2056179" cy="406216"/>
          </a:xfrm>
          <a:prstGeom prst="rect">
            <a:avLst/>
          </a:prstGeom>
          <a:solidFill>
            <a:srgbClr val="00EC5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F696A8E-82AF-BE58-D003-400C2679D1F7}"/>
              </a:ext>
            </a:extLst>
          </p:cNvPr>
          <p:cNvSpPr/>
          <p:nvPr/>
        </p:nvSpPr>
        <p:spPr>
          <a:xfrm>
            <a:off x="5555013" y="2483944"/>
            <a:ext cx="189340" cy="406216"/>
          </a:xfrm>
          <a:prstGeom prst="rect">
            <a:avLst/>
          </a:prstGeom>
          <a:solidFill>
            <a:srgbClr val="9CF54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8C3BBE3-1007-7942-21BE-EE23FF4028FF}"/>
              </a:ext>
            </a:extLst>
          </p:cNvPr>
          <p:cNvSpPr/>
          <p:nvPr/>
        </p:nvSpPr>
        <p:spPr>
          <a:xfrm>
            <a:off x="7678269" y="2926296"/>
            <a:ext cx="2054714" cy="406216"/>
          </a:xfrm>
          <a:prstGeom prst="rect">
            <a:avLst/>
          </a:prstGeom>
          <a:solidFill>
            <a:srgbClr val="9CF54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98D1E95-9798-2F0A-2241-FBAE7BBD4163}"/>
              </a:ext>
            </a:extLst>
          </p:cNvPr>
          <p:cNvSpPr/>
          <p:nvPr/>
        </p:nvSpPr>
        <p:spPr>
          <a:xfrm>
            <a:off x="5154702" y="2483627"/>
            <a:ext cx="390692" cy="406216"/>
          </a:xfrm>
          <a:prstGeom prst="rect">
            <a:avLst/>
          </a:prstGeom>
          <a:solidFill>
            <a:srgbClr val="CFC2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D05AEB5-9621-CF42-5A5C-834A30DDB2C8}"/>
              </a:ext>
            </a:extLst>
          </p:cNvPr>
          <p:cNvSpPr/>
          <p:nvPr/>
        </p:nvSpPr>
        <p:spPr>
          <a:xfrm>
            <a:off x="8512330" y="2494690"/>
            <a:ext cx="2777940" cy="406216"/>
          </a:xfrm>
          <a:prstGeom prst="rect">
            <a:avLst/>
          </a:prstGeom>
          <a:solidFill>
            <a:srgbClr val="CFC2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7091F7E-0F98-B1F2-4D26-64050B567300}"/>
              </a:ext>
            </a:extLst>
          </p:cNvPr>
          <p:cNvSpPr/>
          <p:nvPr/>
        </p:nvSpPr>
        <p:spPr>
          <a:xfrm>
            <a:off x="4640766" y="2998405"/>
            <a:ext cx="189340" cy="342076"/>
          </a:xfrm>
          <a:prstGeom prst="rect">
            <a:avLst/>
          </a:prstGeom>
          <a:solidFill>
            <a:srgbClr val="EA9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BB9B2D1-DF28-90CA-7DB8-919BD2A97CB9}"/>
              </a:ext>
            </a:extLst>
          </p:cNvPr>
          <p:cNvSpPr/>
          <p:nvPr/>
        </p:nvSpPr>
        <p:spPr>
          <a:xfrm>
            <a:off x="5670929" y="2998405"/>
            <a:ext cx="189340" cy="342076"/>
          </a:xfrm>
          <a:prstGeom prst="rect">
            <a:avLst/>
          </a:prstGeom>
          <a:solidFill>
            <a:srgbClr val="EA9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5DA5328-F321-FB14-D2B2-BBDCC10C8C7D}"/>
              </a:ext>
            </a:extLst>
          </p:cNvPr>
          <p:cNvSpPr/>
          <p:nvPr/>
        </p:nvSpPr>
        <p:spPr>
          <a:xfrm>
            <a:off x="10007399" y="2061071"/>
            <a:ext cx="1742036" cy="406216"/>
          </a:xfrm>
          <a:prstGeom prst="rect">
            <a:avLst/>
          </a:prstGeom>
          <a:solidFill>
            <a:srgbClr val="EA9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7AFEA73-F3E5-B243-516F-D12E93E11337}"/>
              </a:ext>
            </a:extLst>
          </p:cNvPr>
          <p:cNvSpPr/>
          <p:nvPr/>
        </p:nvSpPr>
        <p:spPr>
          <a:xfrm>
            <a:off x="5404756" y="2998406"/>
            <a:ext cx="261257" cy="342076"/>
          </a:xfrm>
          <a:prstGeom prst="rect">
            <a:avLst/>
          </a:prstGeom>
          <a:solidFill>
            <a:srgbClr val="FF5D4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A24442D-E07B-FE6E-000B-D15175BD36EB}"/>
              </a:ext>
            </a:extLst>
          </p:cNvPr>
          <p:cNvSpPr/>
          <p:nvPr/>
        </p:nvSpPr>
        <p:spPr>
          <a:xfrm>
            <a:off x="8007177" y="2066252"/>
            <a:ext cx="1742036" cy="406216"/>
          </a:xfrm>
          <a:prstGeom prst="rect">
            <a:avLst/>
          </a:prstGeom>
          <a:solidFill>
            <a:srgbClr val="FF5D4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E681AB-490C-7F81-449D-FA8AE2CE1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94317"/>
            <a:ext cx="10058400" cy="1450757"/>
          </a:xfrm>
        </p:spPr>
        <p:txBody>
          <a:bodyPr/>
          <a:lstStyle/>
          <a:p>
            <a:r>
              <a:rPr lang="en-US" dirty="0"/>
              <a:t>Figure-Of-Merit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9312587-DE79-40D2-56DB-8783ED945D8E}"/>
                  </a:ext>
                </a:extLst>
              </p:cNvPr>
              <p:cNvSpPr txBox="1"/>
              <p:nvPr/>
            </p:nvSpPr>
            <p:spPr>
              <a:xfrm>
                <a:off x="197708" y="3577281"/>
                <a:ext cx="2619632" cy="810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FOM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3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𝑡h𝑒𝑟𝑚𝑎𝑙</m:t>
                            </m:r>
                          </m:sub>
                        </m:sSub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9312587-DE79-40D2-56DB-8783ED945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708" y="3577281"/>
                <a:ext cx="2619632" cy="810350"/>
              </a:xfrm>
              <a:prstGeom prst="rect">
                <a:avLst/>
              </a:prstGeom>
              <a:blipFill>
                <a:blip r:embed="rId3"/>
                <a:stretch>
                  <a:fillRect l="-5797" t="-1538" b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C1DD8F4-6904-4E3A-1685-08D9EF2E5EA1}"/>
                  </a:ext>
                </a:extLst>
              </p:cNvPr>
              <p:cNvSpPr txBox="1"/>
              <p:nvPr/>
            </p:nvSpPr>
            <p:spPr>
              <a:xfrm>
                <a:off x="3031796" y="2398202"/>
                <a:ext cx="3741922" cy="10561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GB" sz="28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sSubSup>
                                <m:sSub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7/3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  <m:sSup>
                                <m:s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1/3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C1DD8F4-6904-4E3A-1685-08D9EF2E5E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1796" y="2398202"/>
                <a:ext cx="3741922" cy="1056187"/>
              </a:xfrm>
              <a:prstGeom prst="rect">
                <a:avLst/>
              </a:prstGeom>
              <a:blipFill>
                <a:blip r:embed="rId4"/>
                <a:stretch>
                  <a:fillRect b="-94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C7641F-8291-ECFD-72D9-0D089D978BCE}"/>
                  </a:ext>
                </a:extLst>
              </p:cNvPr>
              <p:cNvSpPr txBox="1"/>
              <p:nvPr/>
            </p:nvSpPr>
            <p:spPr>
              <a:xfrm>
                <a:off x="3257758" y="4727610"/>
                <a:ext cx="3281348" cy="9005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𝑡h𝑒𝑟𝑚𝑎𝑙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1 − 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BC7641F-8291-ECFD-72D9-0D089D978B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7758" y="4727610"/>
                <a:ext cx="3281348" cy="900503"/>
              </a:xfrm>
              <a:prstGeom prst="rect">
                <a:avLst/>
              </a:prstGeom>
              <a:blipFill>
                <a:blip r:embed="rId5"/>
                <a:stretch>
                  <a:fillRect b="-208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7A5A65E-83C4-6325-3D4D-DC12EF2DA9DA}"/>
              </a:ext>
            </a:extLst>
          </p:cNvPr>
          <p:cNvSpPr txBox="1"/>
          <p:nvPr/>
        </p:nvSpPr>
        <p:spPr>
          <a:xfrm>
            <a:off x="3214038" y="1962842"/>
            <a:ext cx="3295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Critical Resolved Shear Stress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8BB6B5-703F-57C5-1C48-B701F4DF69EC}"/>
              </a:ext>
            </a:extLst>
          </p:cNvPr>
          <p:cNvSpPr txBox="1"/>
          <p:nvPr/>
        </p:nvSpPr>
        <p:spPr>
          <a:xfrm>
            <a:off x="2946956" y="4310382"/>
            <a:ext cx="4333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Thermal Stress due to RF Pulse Heating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B3527-E1EF-5483-8BCD-EB2CD0ABD44E}"/>
              </a:ext>
            </a:extLst>
          </p:cNvPr>
          <p:cNvSpPr txBox="1"/>
          <p:nvPr/>
        </p:nvSpPr>
        <p:spPr>
          <a:xfrm>
            <a:off x="8078938" y="2063122"/>
            <a:ext cx="1598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Shear Modulus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627E75-A8D0-564C-75A2-3F109AB1A0BE}"/>
              </a:ext>
            </a:extLst>
          </p:cNvPr>
          <p:cNvSpPr txBox="1"/>
          <p:nvPr/>
        </p:nvSpPr>
        <p:spPr>
          <a:xfrm>
            <a:off x="8490798" y="2520511"/>
            <a:ext cx="2777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Maximum Interaction Force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45E2B6-D207-F357-79EF-C0A630CC0D67}"/>
              </a:ext>
            </a:extLst>
          </p:cNvPr>
          <p:cNvSpPr txBox="1"/>
          <p:nvPr/>
        </p:nvSpPr>
        <p:spPr>
          <a:xfrm>
            <a:off x="7640169" y="2932667"/>
            <a:ext cx="2164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Solute Concentration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F7F8BB-715E-7FAC-78F9-DA7C9A8D93CB}"/>
              </a:ext>
            </a:extLst>
          </p:cNvPr>
          <p:cNvSpPr txBox="1"/>
          <p:nvPr/>
        </p:nvSpPr>
        <p:spPr>
          <a:xfrm>
            <a:off x="10099964" y="2083958"/>
            <a:ext cx="1559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Burgers Vector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546716-67AC-D87C-59C5-1C78ECD911BF}"/>
              </a:ext>
            </a:extLst>
          </p:cNvPr>
          <p:cNvSpPr txBox="1"/>
          <p:nvPr/>
        </p:nvSpPr>
        <p:spPr>
          <a:xfrm>
            <a:off x="10161251" y="2942598"/>
            <a:ext cx="2064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Interaction Distance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F0920A-A69A-BF4D-0EE9-AB9E06E68895}"/>
              </a:ext>
            </a:extLst>
          </p:cNvPr>
          <p:cNvSpPr txBox="1"/>
          <p:nvPr/>
        </p:nvSpPr>
        <p:spPr>
          <a:xfrm>
            <a:off x="7917986" y="3898974"/>
            <a:ext cx="1886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Young’s Modulus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BA58DE1-F127-1319-0537-F8413C9C1BCE}"/>
              </a:ext>
            </a:extLst>
          </p:cNvPr>
          <p:cNvSpPr txBox="1"/>
          <p:nvPr/>
        </p:nvSpPr>
        <p:spPr>
          <a:xfrm>
            <a:off x="8490798" y="3418378"/>
            <a:ext cx="3030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Expansion Coefficient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B5CC76-4138-9E7D-2663-C12DD6714C3E}"/>
              </a:ext>
            </a:extLst>
          </p:cNvPr>
          <p:cNvSpPr txBox="1"/>
          <p:nvPr/>
        </p:nvSpPr>
        <p:spPr>
          <a:xfrm>
            <a:off x="10367803" y="3894158"/>
            <a:ext cx="160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Poisson's Ratio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9BFFE08-3510-67DA-322F-999111FCB5A1}"/>
              </a:ext>
            </a:extLst>
          </p:cNvPr>
          <p:cNvSpPr txBox="1"/>
          <p:nvPr/>
        </p:nvSpPr>
        <p:spPr>
          <a:xfrm>
            <a:off x="7840638" y="4440748"/>
            <a:ext cx="412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Temperature Rise due to RF Pulse Heating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4D59ABA-95DF-CE09-2695-35598F2F11CF}"/>
              </a:ext>
            </a:extLst>
          </p:cNvPr>
          <p:cNvSpPr txBox="1"/>
          <p:nvPr/>
        </p:nvSpPr>
        <p:spPr>
          <a:xfrm>
            <a:off x="7640169" y="5273243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Density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B32082E-2D74-3C78-F228-F6D474A8F9EA}"/>
              </a:ext>
            </a:extLst>
          </p:cNvPr>
          <p:cNvSpPr txBox="1"/>
          <p:nvPr/>
        </p:nvSpPr>
        <p:spPr>
          <a:xfrm>
            <a:off x="9034169" y="5258781"/>
            <a:ext cx="13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Specific Heat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DDA909F-A11D-DA17-CBC4-9FD6DEEFF1F1}"/>
              </a:ext>
            </a:extLst>
          </p:cNvPr>
          <p:cNvSpPr txBox="1"/>
          <p:nvPr/>
        </p:nvSpPr>
        <p:spPr>
          <a:xfrm>
            <a:off x="10724794" y="5273243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Impedance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BBCDEEC-EE02-BF18-A10C-A5BF31E714F1}"/>
              </a:ext>
            </a:extLst>
          </p:cNvPr>
          <p:cNvSpPr txBox="1"/>
          <p:nvPr/>
        </p:nvSpPr>
        <p:spPr>
          <a:xfrm>
            <a:off x="9871953" y="5908760"/>
            <a:ext cx="219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Thermal Conductivity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5DE49A2-7B63-8E79-909D-2CDC537883D5}"/>
              </a:ext>
            </a:extLst>
          </p:cNvPr>
          <p:cNvSpPr txBox="1"/>
          <p:nvPr/>
        </p:nvSpPr>
        <p:spPr>
          <a:xfrm>
            <a:off x="7610115" y="5921115"/>
            <a:ext cx="2261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Electrical Conductivity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3BE484D-05D9-7CBB-0242-C1D50B6BFAC4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8397842" y="4810080"/>
            <a:ext cx="1502992" cy="4631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CC0BED2-7E3B-600A-7FEC-7F7434008498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8262651" y="4810080"/>
            <a:ext cx="1638183" cy="10969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AC06EF1-13B4-7A93-7829-D7E2A323DB8F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9871953" y="4810080"/>
            <a:ext cx="28881" cy="4731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3BB3998-CD4C-5361-4EC3-F50F9669E7C5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9900834" y="4810080"/>
            <a:ext cx="925926" cy="108421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B2D3629-75F7-3345-5F3F-EE55E64AB3AF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9900834" y="4810080"/>
            <a:ext cx="1253094" cy="54210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4E668AA-2665-4500-79FF-D1CEC81EF410}"/>
              </a:ext>
            </a:extLst>
          </p:cNvPr>
          <p:cNvSpPr txBox="1"/>
          <p:nvPr/>
        </p:nvSpPr>
        <p:spPr>
          <a:xfrm>
            <a:off x="11745310" y="0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3611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2" grpId="0" animBg="1"/>
      <p:bldP spid="55" grpId="0" animBg="1"/>
      <p:bldP spid="51" grpId="0" animBg="1"/>
      <p:bldP spid="54" grpId="0" animBg="1"/>
      <p:bldP spid="50" grpId="0" animBg="1"/>
      <p:bldP spid="53" grpId="0" animBg="1"/>
      <p:bldP spid="49" grpId="0" animBg="1"/>
      <p:bldP spid="48" grpId="0" animBg="1"/>
      <p:bldP spid="47" grpId="0" animBg="1"/>
      <p:bldP spid="44" grpId="0" animBg="1"/>
      <p:bldP spid="43" grpId="0" animBg="1"/>
      <p:bldP spid="42" grpId="0" animBg="1"/>
      <p:bldP spid="41" grpId="0" animBg="1"/>
      <p:bldP spid="40" grpId="0" animBg="1"/>
      <p:bldP spid="39" grpId="0" animBg="1"/>
      <p:bldP spid="37" grpId="0" animBg="1"/>
      <p:bldP spid="36" grpId="0" animBg="1"/>
      <p:bldP spid="26" grpId="0" animBg="1"/>
      <p:bldP spid="6" grpId="0"/>
      <p:bldP spid="7" grpId="0"/>
      <p:bldP spid="12" grpId="0"/>
      <p:bldP spid="13" grpId="0"/>
      <p:bldP spid="15" grpId="0"/>
      <p:bldP spid="16" grpId="0"/>
      <p:bldP spid="17" grpId="0"/>
      <p:bldP spid="19" grpId="0"/>
      <p:bldP spid="20" grpId="0"/>
      <p:bldP spid="22" grpId="0"/>
      <p:bldP spid="23" grpId="0"/>
      <p:bldP spid="24" grpId="0"/>
      <p:bldP spid="25" grpId="0"/>
      <p:bldP spid="30" grpId="0"/>
      <p:bldP spid="31" grpId="0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9C9C5-1BC8-4891-6BDF-EDC1CE68E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FOM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2DA1F-EA38-315D-88B6-7C61F75DC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9829" y="1845734"/>
            <a:ext cx="6492240" cy="45289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This FOM model has been used to: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Screen the periodic table for potential Cu alloys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Assess the relative performance of those alloys for RF breakdown under high gradients (&gt; 100 MV/m)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Identify some promising alloys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 Suggest optimal solute concentrations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But how does this compare to experimental results?</a:t>
            </a:r>
          </a:p>
        </p:txBody>
      </p:sp>
      <p:pic>
        <p:nvPicPr>
          <p:cNvPr id="4" name="Content Placeholder 4" descr="A comparison of different colored lines&#10;&#10;AI-generated content may be incorrect.">
            <a:extLst>
              <a:ext uri="{FF2B5EF4-FFF2-40B4-BE49-F238E27FC236}">
                <a16:creationId xmlns:a16="http://schemas.microsoft.com/office/drawing/2014/main" id="{B7CAD30F-38CB-B2E4-F9B4-AB03BDF3F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8"/>
          <a:stretch/>
        </p:blipFill>
        <p:spPr>
          <a:xfrm>
            <a:off x="1097280" y="1845734"/>
            <a:ext cx="3858464" cy="44240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FFED6B-BB0A-6121-4E3D-EAA114838347}"/>
              </a:ext>
            </a:extLst>
          </p:cNvPr>
          <p:cNvSpPr txBox="1"/>
          <p:nvPr/>
        </p:nvSpPr>
        <p:spPr>
          <a:xfrm>
            <a:off x="11745310" y="0"/>
            <a:ext cx="446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4175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22235</TotalTime>
  <Words>1263</Words>
  <Application>Microsoft Macintosh PowerPoint</Application>
  <PresentationFormat>Widescreen</PresentationFormat>
  <Paragraphs>224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Arial</vt:lpstr>
      <vt:lpstr>Calibri</vt:lpstr>
      <vt:lpstr>Calibri Light</vt:lpstr>
      <vt:lpstr>Cambria Math</vt:lpstr>
      <vt:lpstr>Retrospect</vt:lpstr>
      <vt:lpstr>Cu-rious Alloys Copper Alloy Designs for High-Gradient Accelerating Structures</vt:lpstr>
      <vt:lpstr>The Acceleration Gap</vt:lpstr>
      <vt:lpstr>Finding Suitable Materials</vt:lpstr>
      <vt:lpstr>RF Breakdown: How?</vt:lpstr>
      <vt:lpstr>Pure Material Structure</vt:lpstr>
      <vt:lpstr>Impure Material Structure</vt:lpstr>
      <vt:lpstr>RF Breakdown: Dependencies</vt:lpstr>
      <vt:lpstr>Figure-Of-Merit Model</vt:lpstr>
      <vt:lpstr>FOM Results</vt:lpstr>
      <vt:lpstr>Experimental Agreement</vt:lpstr>
      <vt:lpstr>Conclusion</vt:lpstr>
      <vt:lpstr>Thank You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Joshua Appleby</dc:creator>
  <cp:lastModifiedBy>Joshua Appleby</cp:lastModifiedBy>
  <cp:revision>91</cp:revision>
  <dcterms:created xsi:type="dcterms:W3CDTF">2025-01-07T19:35:29Z</dcterms:created>
  <dcterms:modified xsi:type="dcterms:W3CDTF">2025-03-07T12:01:27Z</dcterms:modified>
</cp:coreProperties>
</file>