
<file path=[Content_Types].xml><?xml version="1.0" encoding="utf-8"?>
<Types xmlns="http://schemas.openxmlformats.org/package/2006/content-types">
  <Default Extension="xml" ContentType="application/xml"/>
  <Default Extension="rels" ContentType="application/vnd.openxmlformats-package.relationships+xml"/>
  <Default Extension="jpeg" ContentType="image/jpg"/>
  <Default Extension="png" ContentType="image/png"/>
  <Default Extension="bmp" ContentType="image/bmp"/>
  <Default Extension="gif" ContentType="image/gif"/>
  <Default Extension="tif" ContentType="image/tif"/>
  <Default Extension="pdf" ContentType="application/pdf"/>
  <Default Extension="mov" ContentType="application/movie"/>
  <Default Extension="vml" ContentType="application/vnd.openxmlformats-officedocument.vmlDrawing"/>
  <Default Extension="xlsx" ContentType="application/vnd.openxmlformats-officedocument.spreadsheetml.sheet"/>
  <Override PartName="/docProps/core.xml" ContentType="application/vnd.openxmlformats-package.core-properties+xml"/>
  <Override PartName="/docProps/app.xml" ContentType="application/vnd.openxmlformats-officedocument.extended-properties+xml"/>
  <Override PartName="/ppt/presentation.xml" ContentType="application/vnd.openxmlformats-officedocument.presentationml.presentation.main+xml"/>
  <Override PartName="/ppt/presProps.xml" ContentType="application/vnd.openxmlformats-officedocument.presentationml.presProps+xml"/>
  <Override PartName="/ppt/viewProps.xml" ContentType="application/vnd.openxmlformats-officedocument.presentationml.viewProps+xml"/>
  <Override PartName="/ppt/commentAuthors.xml" ContentType="application/vnd.openxmlformats-officedocument.presentationml.commentAuthors+xml"/>
  <Override PartName="/ppt/tableStyles.xml" ContentType="application/vnd.openxmlformats-officedocument.presentationml.tableStyles+xml"/>
  <Override PartName="/ppt/slideMasters/slideMaster1.xml" ContentType="application/vnd.openxmlformats-officedocument.presentationml.slideMaster+xml"/>
  <Override PartName="/ppt/theme/theme1.xml" ContentType="application/vnd.openxmlformats-officedocument.theme+xml"/>
  <Override PartName="/ppt/notesMasters/notesMaster1.xml" ContentType="application/vnd.openxmlformats-officedocument.presentationml.notes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media/media1.mp4" ContentType="video/unknown"/>
  <Override PartName="/ppt/notesSlides/notesSlide14.xml" ContentType="application/vnd.openxmlformats-officedocument.presentationml.notesSlide+xml"/>
</Types>
</file>

<file path=_rels/.rels><?xml version="1.0" encoding="UTF-8"?>
<Relationships xmlns="http://schemas.openxmlformats.org/package/2006/relationships"><Relationship Id="rId1" Type="http://schemas.openxmlformats.org/package/2006/relationships/metadata/core-properties" Target="docProps/core.xml"/><Relationship Id="rId2" Type="http://schemas.openxmlformats.org/officeDocument/2006/relationships/extended-properties" Target="docProps/app.xml"/><Relationship Id="rId3"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ldMasterIdLst>
    <p:sldMasterId id="2147483648" r:id="rId5"/>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 id="273" r:id="rId25"/>
  </p:sldIdLst>
  <p:sldSz cx="24384000" cy="13716000"/>
  <p:notesSz cx="6858000" cy="9144000"/>
  <p:defaultTex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lvl1pPr>
    <a:lvl2pPr marL="0" marR="0" indent="45720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lvl2pPr>
    <a:lvl3pPr marL="0" marR="0" indent="91440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lvl3pPr>
    <a:lvl4pPr marL="0" marR="0" indent="137160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lvl4pPr>
    <a:lvl5pPr marL="0" marR="0" indent="182880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lvl5pPr>
    <a:lvl6pPr marL="0" marR="0" indent="228600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lvl6pPr>
    <a:lvl7pPr marL="0" marR="0" indent="274320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lvl7pPr>
    <a:lvl8pPr marL="0" marR="0" indent="320040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lvl8pPr>
    <a:lvl9pPr marL="0" marR="0" indent="365760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file>

<file path=ppt/presProps.xml><?xml version="1.0" encoding="utf-8"?>
<p:presentation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showPr loop="0"/>
</p:presentationPr>
</file>

<file path=ppt/tableStyles.xml><?xml version="1.0" encoding="utf-8"?>
<a:tblStyleLst xmlns:a="http://schemas.openxmlformats.org/drawingml/2006/main" xmlns:r="http://schemas.openxmlformats.org/officeDocument/2006/relationships" def="{5940675A-B579-460E-94D1-54222C63F5DA}">
  <a:tblStyle styleId="{4C3C2611-4C71-4FC5-86AE-919BDF0F9419}"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wholeTbl>
    <a:band2H>
      <a:tcTxStyle b="def" i="def"/>
      <a:tcStyle>
        <a:tcBdr/>
        <a:fill>
          <a:solidFill>
            <a:srgbClr val="D5D5D5"/>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381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firstRow>
  </a:tblStyle>
  <a:tblStyle styleId="{C7B018BB-80A7-4F77-B60F-C8B233D01FF8}"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wholeTbl>
    <a:band2H>
      <a:tcTxStyle b="def" i="def"/>
      <a:tcStyle>
        <a:tcBdr/>
        <a:fill>
          <a:solidFill>
            <a:srgbClr val="D5D5D5"/>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chemeClr val="accent2">
              <a:hueOff val="-357243"/>
              <a:satOff val="7293"/>
              <a:lumOff val="8906"/>
            </a:schemeClr>
          </a:solidFill>
        </a:fill>
      </a:tcStyle>
    </a:firstRow>
  </a:tblStyle>
  <a:tblStyle styleId="{EEE7283C-3CF3-47DC-8721-378D4A62B228}"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wholeTbl>
    <a:band2H>
      <a:tcTxStyle b="def" i="def"/>
      <a:tcStyle>
        <a:tcBdr/>
        <a:fill>
          <a:solidFill>
            <a:srgbClr val="D5D5D5"/>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chemeClr val="accent3">
              <a:satOff val="1412"/>
              <a:lumOff val="16412"/>
            </a:schemeClr>
          </a:solidFill>
        </a:fill>
      </a:tcStyle>
    </a:firstCol>
    <a:lastRow>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3">
                  <a:satOff val="1412"/>
                  <a:lumOff val="16412"/>
                </a:schemeClr>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6E937E"/>
          </a:solidFill>
        </a:fill>
      </a:tcStyle>
    </a:firstRow>
  </a:tblStyle>
  <a:tblStyle styleId="{CF821DB8-F4EB-4A41-A1BA-3FCAFE7338EE}"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AF7E9"/>
          </a:solidFill>
        </a:fill>
      </a:tcStyle>
    </a:wholeTbl>
    <a:band2H>
      <a:tcTxStyle b="def" i="def"/>
      <a:tcStyle>
        <a:tcBdr/>
        <a:fill>
          <a:solidFill>
            <a:srgbClr val="FFF171"/>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EBA51B"/>
          </a:solid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E1A84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AF7E9"/>
          </a:solid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chemeClr val="accent4">
              <a:hueOff val="103425"/>
              <a:satOff val="-7243"/>
              <a:lumOff val="9921"/>
            </a:schemeClr>
          </a:solidFill>
        </a:fill>
      </a:tcStyle>
    </a:firstRow>
  </a:tblStyle>
  <a:tblStyle styleId="{33BA23B1-9221-436E-865A-0063620EA4FD}"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wholeTbl>
    <a:band2H>
      <a:tcTxStyle b="def" i="def"/>
      <a:tcStyle>
        <a:tcBdr/>
        <a:fill>
          <a:solidFill>
            <a:schemeClr val="accent5"/>
          </a:solidFill>
        </a:fill>
      </a:tcStyle>
    </a:band2H>
    <a:firstCol>
      <a:tcTxStyle b="on" i="off">
        <a:font>
          <a:latin typeface="Graphik Semibold"/>
          <a:ea typeface="Graphik Semibold"/>
          <a:cs typeface="Graphik Semibold"/>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chemeClr val="accent5">
              <a:lumOff val="-14283"/>
            </a:schemeClr>
          </a:solid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chemeClr val="accent5">
                  <a:lumOff val="-14283"/>
                </a:schemeClr>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FFFFFF"/>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chemeClr val="accent5">
              <a:satOff val="-6299"/>
              <a:lumOff val="-32309"/>
            </a:schemeClr>
          </a:solidFill>
        </a:fill>
      </a:tcStyle>
    </a:firstRow>
  </a:tblStyle>
  <a:tblStyle styleId="{2708684C-4D16-4618-839F-0558EEFCDFE6}" styleName="">
    <a:tblBg/>
    <a:wholeTbl>
      <a:tcTxStyle b="off" i="off">
        <a:font>
          <a:latin typeface="Graphik"/>
          <a:ea typeface="Graphik"/>
          <a:cs typeface="Graphik"/>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wholeTbl>
    <a:band2H>
      <a:tcTxStyle b="def" i="def"/>
      <a:tcStyle>
        <a:tcBdr/>
        <a:fill>
          <a:solidFill>
            <a:srgbClr val="EDEEEE"/>
          </a:solidFill>
        </a:fill>
      </a:tcStyle>
    </a:band2H>
    <a:firstCol>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381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firstCol>
    <a:la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381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FFFFFF"/>
          </a:solidFill>
        </a:fill>
      </a:tcStyle>
    </a:lastRow>
    <a:firstRow>
      <a:tcTxStyle b="on" i="off">
        <a:font>
          <a:latin typeface="Graphik Semibold"/>
          <a:ea typeface="Graphik Semibold"/>
          <a:cs typeface="Graphik Semibold"/>
        </a:font>
        <a:srgbClr val="000000"/>
      </a:tcTxStyle>
      <a:tcStyle>
        <a:tcBdr>
          <a:left>
            <a:ln w="12700" cap="flat">
              <a:solidFill>
                <a:srgbClr val="000000"/>
              </a:solidFill>
              <a:prstDash val="solid"/>
              <a:miter lim="400000"/>
            </a:ln>
          </a:left>
          <a:right>
            <a:ln w="12700" cap="flat">
              <a:solidFill>
                <a:srgbClr val="000000"/>
              </a:solidFill>
              <a:prstDash val="solid"/>
              <a:miter lim="400000"/>
            </a:ln>
          </a:right>
          <a:top>
            <a:ln w="12700" cap="flat">
              <a:solidFill>
                <a:srgbClr val="000000"/>
              </a:solidFill>
              <a:prstDash val="solid"/>
              <a:miter lim="400000"/>
            </a:ln>
          </a:top>
          <a:bottom>
            <a:ln w="12700" cap="flat">
              <a:solidFill>
                <a:srgbClr val="000000"/>
              </a:solidFill>
              <a:prstDash val="solid"/>
              <a:miter lim="400000"/>
            </a:ln>
          </a:bottom>
          <a:insideH>
            <a:ln w="12700" cap="flat">
              <a:solidFill>
                <a:srgbClr val="000000"/>
              </a:solidFill>
              <a:prstDash val="solid"/>
              <a:miter lim="400000"/>
            </a:ln>
          </a:insideH>
          <a:insideV>
            <a:ln w="12700" cap="flat">
              <a:solidFill>
                <a:srgbClr val="000000"/>
              </a:solidFill>
              <a:prstDash val="solid"/>
              <a:miter lim="400000"/>
            </a:ln>
          </a:insideV>
        </a:tcBdr>
        <a:fill>
          <a:solidFill>
            <a:srgbClr val="D5D5D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Comments="1"/>
</file>

<file path=ppt/_rels/presentation.xml.rels><?xml version="1.0" encoding="UTF-8"?>
<Relationships xmlns="http://schemas.openxmlformats.org/package/2006/relationships"><Relationship Id="rId1" Type="http://schemas.openxmlformats.org/officeDocument/2006/relationships/presProps" Target="presProps.xml"/><Relationship Id="rId2" Type="http://schemas.openxmlformats.org/officeDocument/2006/relationships/viewProps" Target="viewProps.xml"/><Relationship Id="rId3" Type="http://schemas.openxmlformats.org/officeDocument/2006/relationships/commentAuthors" Target="commentAuthors.xml"/><Relationship Id="rId4" Type="http://schemas.openxmlformats.org/officeDocument/2006/relationships/tableStyles" Target="tableStyles.xml"/><Relationship Id="rId5" Type="http://schemas.openxmlformats.org/officeDocument/2006/relationships/slideMaster" Target="slideMasters/slideMaster1.xml"/><Relationship Id="rId6" Type="http://schemas.openxmlformats.org/officeDocument/2006/relationships/theme" Target="theme/theme1.xml"/><Relationship Id="rId7" Type="http://schemas.openxmlformats.org/officeDocument/2006/relationships/notesMaster" Target="notesMasters/notesMaster1.xml"/><Relationship Id="rId8" Type="http://schemas.openxmlformats.org/officeDocument/2006/relationships/slide" Target="slides/slide1.xml"/><Relationship Id="rId9" Type="http://schemas.openxmlformats.org/officeDocument/2006/relationships/slide" Target="slides/slide2.xml"/><Relationship Id="rId10" Type="http://schemas.openxmlformats.org/officeDocument/2006/relationships/slide" Target="slides/slide3.xml"/><Relationship Id="rId11" Type="http://schemas.openxmlformats.org/officeDocument/2006/relationships/slide" Target="slides/slide4.xml"/><Relationship Id="rId12" Type="http://schemas.openxmlformats.org/officeDocument/2006/relationships/slide" Target="slides/slide5.xml"/><Relationship Id="rId13" Type="http://schemas.openxmlformats.org/officeDocument/2006/relationships/slide" Target="slides/slide6.xml"/><Relationship Id="rId14" Type="http://schemas.openxmlformats.org/officeDocument/2006/relationships/slide" Target="slides/slide7.xml"/><Relationship Id="rId15" Type="http://schemas.openxmlformats.org/officeDocument/2006/relationships/slide" Target="slides/slide8.xml"/><Relationship Id="rId16" Type="http://schemas.openxmlformats.org/officeDocument/2006/relationships/slide" Target="slides/slide9.xml"/><Relationship Id="rId17" Type="http://schemas.openxmlformats.org/officeDocument/2006/relationships/slide" Target="slides/slide10.xml"/><Relationship Id="rId18" Type="http://schemas.openxmlformats.org/officeDocument/2006/relationships/slide" Target="slides/slide11.xml"/><Relationship Id="rId19" Type="http://schemas.openxmlformats.org/officeDocument/2006/relationships/slide" Target="slides/slide12.xml"/><Relationship Id="rId20" Type="http://schemas.openxmlformats.org/officeDocument/2006/relationships/slide" Target="slides/slide13.xml"/><Relationship Id="rId21" Type="http://schemas.openxmlformats.org/officeDocument/2006/relationships/slide" Target="slides/slide14.xml"/><Relationship Id="rId22" Type="http://schemas.openxmlformats.org/officeDocument/2006/relationships/slide" Target="slides/slide15.xml"/><Relationship Id="rId23" Type="http://schemas.openxmlformats.org/officeDocument/2006/relationships/slide" Target="slides/slide16.xml"/><Relationship Id="rId24" Type="http://schemas.openxmlformats.org/officeDocument/2006/relationships/slide" Target="slides/slide17.xml"/><Relationship Id="rId25" Type="http://schemas.openxmlformats.org/officeDocument/2006/relationships/slide" Target="slides/slide18.xml"/></Relationships>

</file>

<file path=ppt/notesMasters/_rels/notesMaster1.xml.rels><?xml version="1.0" encoding="UTF-8"?>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spTree>
      <p:nvGrpSpPr>
        <p:cNvPr id="1" name=""/>
        <p:cNvGrpSpPr/>
        <p:nvPr/>
      </p:nvGrpSpPr>
      <p:grpSpPr>
        <a:xfrm>
          <a:off x="0" y="0"/>
          <a:ext cx="0" cy="0"/>
          <a:chOff x="0" y="0"/>
          <a:chExt cx="0" cy="0"/>
        </a:xfrm>
      </p:grpSpPr>
      <p:sp>
        <p:nvSpPr>
          <p:cNvPr id="168" name="Shape 168"/>
          <p:cNvSpPr/>
          <p:nvPr>
            <p:ph type="sldImg"/>
          </p:nvPr>
        </p:nvSpPr>
        <p:spPr>
          <a:xfrm>
            <a:off x="1143000" y="685800"/>
            <a:ext cx="4572000" cy="3429000"/>
          </a:xfrm>
          <a:prstGeom prst="rect">
            <a:avLst/>
          </a:prstGeom>
        </p:spPr>
        <p:txBody>
          <a:bodyPr/>
          <a:lstStyle/>
          <a:p>
            <a:pPr/>
          </a:p>
        </p:txBody>
      </p:sp>
      <p:sp>
        <p:nvSpPr>
          <p:cNvPr id="169" name="Shape 169"/>
          <p:cNvSpPr/>
          <p:nvPr>
            <p:ph type="body" sz="quarter" idx="1"/>
          </p:nvPr>
        </p:nvSpPr>
        <p:spPr>
          <a:xfrm>
            <a:off x="914400" y="4343400"/>
            <a:ext cx="5029200" cy="4114800"/>
          </a:xfrm>
          <a:prstGeom prst="rect">
            <a:avLst/>
          </a:prstGeom>
        </p:spPr>
        <p:txBody>
          <a:bodyPr/>
          <a:lstStyle/>
          <a:p>
            <a:pPr/>
          </a:p>
        </p:txBody>
      </p:sp>
    </p:spTree>
  </p:cSld>
  <p:clrMap bg1="lt1" tx1="dk1" bg2="lt2" tx2="dk2" accent1="accent1" accent2="accent2" accent3="accent3" accent4="accent4" accent5="accent5" accent6="accent6" hlink="hlink" folHlink="folHlink"/>
  <p:notesStyle>
    <a:lvl1pPr defTabSz="457200" latinLnBrk="0">
      <a:lnSpc>
        <a:spcPct val="117999"/>
      </a:lnSpc>
      <a:defRPr sz="2200">
        <a:latin typeface="Helvetica Neue"/>
        <a:ea typeface="Helvetica Neue"/>
        <a:cs typeface="Helvetica Neue"/>
        <a:sym typeface="Helvetica Neue"/>
      </a:defRPr>
    </a:lvl1pPr>
    <a:lvl2pPr indent="228600" defTabSz="457200" latinLnBrk="0">
      <a:lnSpc>
        <a:spcPct val="117999"/>
      </a:lnSpc>
      <a:defRPr sz="2200">
        <a:latin typeface="Helvetica Neue"/>
        <a:ea typeface="Helvetica Neue"/>
        <a:cs typeface="Helvetica Neue"/>
        <a:sym typeface="Helvetica Neue"/>
      </a:defRPr>
    </a:lvl2pPr>
    <a:lvl3pPr indent="457200" defTabSz="457200" latinLnBrk="0">
      <a:lnSpc>
        <a:spcPct val="117999"/>
      </a:lnSpc>
      <a:defRPr sz="2200">
        <a:latin typeface="Helvetica Neue"/>
        <a:ea typeface="Helvetica Neue"/>
        <a:cs typeface="Helvetica Neue"/>
        <a:sym typeface="Helvetica Neue"/>
      </a:defRPr>
    </a:lvl3pPr>
    <a:lvl4pPr indent="685800" defTabSz="457200" latinLnBrk="0">
      <a:lnSpc>
        <a:spcPct val="117999"/>
      </a:lnSpc>
      <a:defRPr sz="2200">
        <a:latin typeface="Helvetica Neue"/>
        <a:ea typeface="Helvetica Neue"/>
        <a:cs typeface="Helvetica Neue"/>
        <a:sym typeface="Helvetica Neue"/>
      </a:defRPr>
    </a:lvl4pPr>
    <a:lvl5pPr indent="914400" defTabSz="457200" latinLnBrk="0">
      <a:lnSpc>
        <a:spcPct val="117999"/>
      </a:lnSpc>
      <a:defRPr sz="2200">
        <a:latin typeface="Helvetica Neue"/>
        <a:ea typeface="Helvetica Neue"/>
        <a:cs typeface="Helvetica Neue"/>
        <a:sym typeface="Helvetica Neue"/>
      </a:defRPr>
    </a:lvl5pPr>
    <a:lvl6pPr indent="1143000" defTabSz="457200" latinLnBrk="0">
      <a:lnSpc>
        <a:spcPct val="117999"/>
      </a:lnSpc>
      <a:defRPr sz="2200">
        <a:latin typeface="Helvetica Neue"/>
        <a:ea typeface="Helvetica Neue"/>
        <a:cs typeface="Helvetica Neue"/>
        <a:sym typeface="Helvetica Neue"/>
      </a:defRPr>
    </a:lvl6pPr>
    <a:lvl7pPr indent="1371600" defTabSz="457200" latinLnBrk="0">
      <a:lnSpc>
        <a:spcPct val="117999"/>
      </a:lnSpc>
      <a:defRPr sz="2200">
        <a:latin typeface="Helvetica Neue"/>
        <a:ea typeface="Helvetica Neue"/>
        <a:cs typeface="Helvetica Neue"/>
        <a:sym typeface="Helvetica Neue"/>
      </a:defRPr>
    </a:lvl7pPr>
    <a:lvl8pPr indent="1600200" defTabSz="457200" latinLnBrk="0">
      <a:lnSpc>
        <a:spcPct val="117999"/>
      </a:lnSpc>
      <a:defRPr sz="2200">
        <a:latin typeface="Helvetica Neue"/>
        <a:ea typeface="Helvetica Neue"/>
        <a:cs typeface="Helvetica Neue"/>
        <a:sym typeface="Helvetica Neue"/>
      </a:defRPr>
    </a:lvl8pPr>
    <a:lvl9pPr indent="1828800" defTabSz="457200" latinLnBrk="0">
      <a:lnSpc>
        <a:spcPct val="117999"/>
      </a:lnSpc>
      <a:defRPr sz="2200">
        <a:latin typeface="Helvetica Neue"/>
        <a:ea typeface="Helvetica Neue"/>
        <a:cs typeface="Helvetica Neue"/>
        <a:sym typeface="Helvetica Neue"/>
      </a:defRPr>
    </a:lvl9pPr>
  </p:notesStyle>
</p:notesMaster>
</file>

<file path=ppt/notesSlides/_rels/notesSlide1.xml.rels><?xml version="1.0" encoding="UTF-8"?>
<Relationships xmlns="http://schemas.openxmlformats.org/package/2006/relationships"><Relationship Id="rId1" Type="http://schemas.openxmlformats.org/officeDocument/2006/relationships/slide" Target="../slides/slide1.xml"/><Relationship Id="rId2" Type="http://schemas.openxmlformats.org/officeDocument/2006/relationships/notesMaster" Target="../notesMasters/notesMaster1.xml"/></Relationships>

</file>

<file path=ppt/notesSlides/_rels/notesSlide10.xml.rels><?xml version="1.0" encoding="UTF-8"?>
<Relationships xmlns="http://schemas.openxmlformats.org/package/2006/relationships"><Relationship Id="rId1" Type="http://schemas.openxmlformats.org/officeDocument/2006/relationships/slide" Target="../slides/slide10.xml"/><Relationship Id="rId2" Type="http://schemas.openxmlformats.org/officeDocument/2006/relationships/notesMaster" Target="../notesMasters/notesMaster1.xml"/></Relationships>

</file>

<file path=ppt/notesSlides/_rels/notesSlide11.xml.rels><?xml version="1.0" encoding="UTF-8"?>
<Relationships xmlns="http://schemas.openxmlformats.org/package/2006/relationships"><Relationship Id="rId1" Type="http://schemas.openxmlformats.org/officeDocument/2006/relationships/slide" Target="../slides/slide11.xml"/><Relationship Id="rId2" Type="http://schemas.openxmlformats.org/officeDocument/2006/relationships/notesMaster" Target="../notesMasters/notesMaster1.xml"/></Relationships>

</file>

<file path=ppt/notesSlides/_rels/notesSlide12.xml.rels><?xml version="1.0" encoding="UTF-8"?>
<Relationships xmlns="http://schemas.openxmlformats.org/package/2006/relationships"><Relationship Id="rId1" Type="http://schemas.openxmlformats.org/officeDocument/2006/relationships/slide" Target="../slides/slide12.xml"/><Relationship Id="rId2" Type="http://schemas.openxmlformats.org/officeDocument/2006/relationships/notesMaster" Target="../notesMasters/notesMaster1.xml"/></Relationships>

</file>

<file path=ppt/notesSlides/_rels/notesSlide13.xml.rels><?xml version="1.0" encoding="UTF-8"?>
<Relationships xmlns="http://schemas.openxmlformats.org/package/2006/relationships"><Relationship Id="rId1" Type="http://schemas.openxmlformats.org/officeDocument/2006/relationships/slide" Target="../slides/slide15.xml"/><Relationship Id="rId2" Type="http://schemas.openxmlformats.org/officeDocument/2006/relationships/notesMaster" Target="../notesMasters/notesMaster1.xml"/></Relationships>

</file>

<file path=ppt/notesSlides/_rels/notesSlide14.xml.rels><?xml version="1.0" encoding="UTF-8"?>
<Relationships xmlns="http://schemas.openxmlformats.org/package/2006/relationships"><Relationship Id="rId1" Type="http://schemas.openxmlformats.org/officeDocument/2006/relationships/slide" Target="../slides/slide16.xml"/><Relationship Id="rId2" Type="http://schemas.openxmlformats.org/officeDocument/2006/relationships/notesMaster" Target="../notesMasters/notesMaster1.xml"/></Relationships>

</file>

<file path=ppt/notesSlides/_rels/notesSlide2.xml.rels><?xml version="1.0" encoding="UTF-8"?>
<Relationships xmlns="http://schemas.openxmlformats.org/package/2006/relationships"><Relationship Id="rId1" Type="http://schemas.openxmlformats.org/officeDocument/2006/relationships/slide" Target="../slides/slide2.xml"/><Relationship Id="rId2" Type="http://schemas.openxmlformats.org/officeDocument/2006/relationships/notesMaster" Target="../notesMasters/notesMaster1.xml"/></Relationships>

</file>

<file path=ppt/notesSlides/_rels/notesSlide3.xml.rels><?xml version="1.0" encoding="UTF-8"?>
<Relationships xmlns="http://schemas.openxmlformats.org/package/2006/relationships"><Relationship Id="rId1" Type="http://schemas.openxmlformats.org/officeDocument/2006/relationships/slide" Target="../slides/slide3.xml"/><Relationship Id="rId2" Type="http://schemas.openxmlformats.org/officeDocument/2006/relationships/notesMaster" Target="../notesMasters/notesMaster1.xml"/></Relationships>

</file>

<file path=ppt/notesSlides/_rels/notesSlide4.xml.rels><?xml version="1.0" encoding="UTF-8"?>
<Relationships xmlns="http://schemas.openxmlformats.org/package/2006/relationships"><Relationship Id="rId1" Type="http://schemas.openxmlformats.org/officeDocument/2006/relationships/slide" Target="../slides/slide4.xml"/><Relationship Id="rId2" Type="http://schemas.openxmlformats.org/officeDocument/2006/relationships/notesMaster" Target="../notesMasters/notesMaster1.xml"/></Relationships>

</file>

<file path=ppt/notesSlides/_rels/notesSlide5.xml.rels><?xml version="1.0" encoding="UTF-8"?>
<Relationships xmlns="http://schemas.openxmlformats.org/package/2006/relationships"><Relationship Id="rId1" Type="http://schemas.openxmlformats.org/officeDocument/2006/relationships/slide" Target="../slides/slide5.xml"/><Relationship Id="rId2" Type="http://schemas.openxmlformats.org/officeDocument/2006/relationships/notesMaster" Target="../notesMasters/notesMaster1.xml"/></Relationships>

</file>

<file path=ppt/notesSlides/_rels/notesSlide6.xml.rels><?xml version="1.0" encoding="UTF-8"?>
<Relationships xmlns="http://schemas.openxmlformats.org/package/2006/relationships"><Relationship Id="rId1" Type="http://schemas.openxmlformats.org/officeDocument/2006/relationships/slide" Target="../slides/slide6.xml"/><Relationship Id="rId2" Type="http://schemas.openxmlformats.org/officeDocument/2006/relationships/notesMaster" Target="../notesMasters/notesMaster1.xml"/></Relationships>

</file>

<file path=ppt/notesSlides/_rels/notesSlide7.xml.rels><?xml version="1.0" encoding="UTF-8"?>
<Relationships xmlns="http://schemas.openxmlformats.org/package/2006/relationships"><Relationship Id="rId1" Type="http://schemas.openxmlformats.org/officeDocument/2006/relationships/slide" Target="../slides/slide7.xml"/><Relationship Id="rId2" Type="http://schemas.openxmlformats.org/officeDocument/2006/relationships/notesMaster" Target="../notesMasters/notesMaster1.xml"/></Relationships>

</file>

<file path=ppt/notesSlides/_rels/notesSlide8.xml.rels><?xml version="1.0" encoding="UTF-8"?>
<Relationships xmlns="http://schemas.openxmlformats.org/package/2006/relationships"><Relationship Id="rId1" Type="http://schemas.openxmlformats.org/officeDocument/2006/relationships/slide" Target="../slides/slide8.xml"/><Relationship Id="rId2" Type="http://schemas.openxmlformats.org/officeDocument/2006/relationships/notesMaster" Target="../notesMasters/notesMaster1.xml"/></Relationships>

</file>

<file path=ppt/notesSlides/_rels/notesSlide9.xml.rels><?xml version="1.0" encoding="UTF-8"?>
<Relationships xmlns="http://schemas.openxmlformats.org/package/2006/relationships"><Relationship Id="rId1" Type="http://schemas.openxmlformats.org/officeDocument/2006/relationships/slide" Target="../slides/slide9.xml"/><Relationship Id="rId2"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78" name="Shape 178"/>
          <p:cNvSpPr/>
          <p:nvPr>
            <p:ph type="sldImg"/>
          </p:nvPr>
        </p:nvSpPr>
        <p:spPr>
          <a:prstGeom prst="rect">
            <a:avLst/>
          </a:prstGeom>
        </p:spPr>
        <p:txBody>
          <a:bodyPr/>
          <a:lstStyle/>
          <a:p>
            <a:pPr/>
          </a:p>
        </p:txBody>
      </p:sp>
      <p:sp>
        <p:nvSpPr>
          <p:cNvPr id="179" name="Shape 179"/>
          <p:cNvSpPr/>
          <p:nvPr>
            <p:ph type="body" sz="quarter" idx="1"/>
          </p:nvPr>
        </p:nvSpPr>
        <p:spPr>
          <a:prstGeom prst="rect">
            <a:avLst/>
          </a:prstGeom>
        </p:spPr>
        <p:txBody>
          <a:bodyPr/>
          <a:lstStyle/>
          <a:p>
            <a:pPr/>
            <a:r>
              <a:t>Good [morning/afternoon], everyone. Today, I’ll be discussing space hurricanes and their impact on the polar ionosphere with a focus on ion-neutral coupling within these systems. </a:t>
            </a:r>
          </a:p>
          <a:p>
            <a:pPr/>
            <a:r>
              <a:t>This discussion is centred around the findings of two papers; A space hurricane over the Earth’s polar ionosphere and Direct Observation of the Space Hurricane Disturbed Polar Thermosphere</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15" name="Shape 315"/>
          <p:cNvSpPr/>
          <p:nvPr>
            <p:ph type="sldImg"/>
          </p:nvPr>
        </p:nvSpPr>
        <p:spPr>
          <a:prstGeom prst="rect">
            <a:avLst/>
          </a:prstGeom>
        </p:spPr>
        <p:txBody>
          <a:bodyPr/>
          <a:lstStyle/>
          <a:p>
            <a:pPr/>
          </a:p>
        </p:txBody>
      </p:sp>
      <p:sp>
        <p:nvSpPr>
          <p:cNvPr id="316" name="Shape 316"/>
          <p:cNvSpPr/>
          <p:nvPr>
            <p:ph type="body" sz="quarter" idx="1"/>
          </p:nvPr>
        </p:nvSpPr>
        <p:spPr>
          <a:prstGeom prst="rect">
            <a:avLst/>
          </a:prstGeom>
        </p:spPr>
        <p:txBody>
          <a:bodyPr/>
          <a:lstStyle/>
          <a:p>
            <a:pPr/>
            <a:r>
              <a:t>The sum of the total energy flux is about 10 times higher than that for a polar pass without a space hurricane also under a geomagnetic quiet condition (see Tables 1 and 2 for the DMSP pass from 08:54:22 to 09:11:24 UT on 21 June 2010). </a:t>
            </a:r>
          </a:p>
          <a:p>
            <a:pPr/>
            <a:r>
              <a:t>The space hurricane has an average energy flux about 15.1 times higher than the pass for the typical quiet case and even 3.2 times higher than the super storm case (see Table 2). These means that the average electron energy flux in the space hurricane (2.2 × 1012 eV/(cm2·s·sr)) is much higher than that during substorm expansion, but is comparable to that during super storms.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29" name="Shape 329"/>
          <p:cNvSpPr/>
          <p:nvPr>
            <p:ph type="sldImg"/>
          </p:nvPr>
        </p:nvSpPr>
        <p:spPr>
          <a:prstGeom prst="rect">
            <a:avLst/>
          </a:prstGeom>
        </p:spPr>
        <p:txBody>
          <a:bodyPr/>
          <a:lstStyle/>
          <a:p>
            <a:pPr/>
          </a:p>
        </p:txBody>
      </p:sp>
      <p:sp>
        <p:nvSpPr>
          <p:cNvPr id="330" name="Shape 330"/>
          <p:cNvSpPr/>
          <p:nvPr>
            <p:ph type="body" sz="quarter" idx="1"/>
          </p:nvPr>
        </p:nvSpPr>
        <p:spPr>
          <a:prstGeom prst="rect">
            <a:avLst/>
          </a:prstGeom>
        </p:spPr>
        <p:txBody>
          <a:bodyPr/>
          <a:lstStyle/>
          <a:p>
            <a:pPr/>
            <a:r>
              <a:t>Panel c shows the polar view of the Northern Hemisphere ionosphere, with FAC intensity mapped using color contours. The strongest currents (red regions) align with the auroral oval, suggesting intense electron precipitation in the polar ionosphere, a hallmark of space hurricanes.</a:t>
            </a:r>
          </a:p>
          <a:p>
            <a:pPr/>
            <a:r>
              <a:t>This zoomed-in panel shows FACs (color-coded) and plasma velocity vectors (black arrows). The central red region corresponds to a strong upward FAC, meaning electron precipitation is concentrated there.</a:t>
            </a:r>
          </a:p>
          <a:p>
            <a:pPr/>
            <a:r>
              <a:t>The plasma velocity vectors reveal a rotational pattern, consistent with the vortex-like motion of a space hurricane.</a:t>
            </a:r>
          </a:p>
          <a:p>
            <a:pPr/>
            <a:r>
              <a:t>This simulation confirms that magnetic reconnection at high latitudes can generate large-scale FACs, contributing to space hurricane formation.</a:t>
            </a:r>
          </a:p>
          <a:p>
            <a:pPr/>
            <a:r>
              <a:t>The rotational plasma flow pattern in panel (d) suggests that ionospheric and magnetospheric currents are strongly coupled.</a:t>
            </a:r>
          </a:p>
          <a:p>
            <a:pPr/>
            <a:r>
              <a:t>The FAC distributions in panel (c) align with auroral precipitation patterns, reinforcing the role of ion-neutral coupling in shaping thermospheric disturbances.</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40" name="Shape 340"/>
          <p:cNvSpPr/>
          <p:nvPr>
            <p:ph type="sldImg"/>
          </p:nvPr>
        </p:nvSpPr>
        <p:spPr>
          <a:prstGeom prst="rect">
            <a:avLst/>
          </a:prstGeom>
        </p:spPr>
        <p:txBody>
          <a:bodyPr/>
          <a:lstStyle/>
          <a:p>
            <a:pPr/>
          </a:p>
        </p:txBody>
      </p:sp>
      <p:sp>
        <p:nvSpPr>
          <p:cNvPr id="341" name="Shape 341"/>
          <p:cNvSpPr/>
          <p:nvPr>
            <p:ph type="body" sz="quarter" idx="1"/>
          </p:nvPr>
        </p:nvSpPr>
        <p:spPr>
          <a:prstGeom prst="rect">
            <a:avLst/>
          </a:prstGeom>
        </p:spPr>
        <p:txBody>
          <a:bodyPr/>
          <a:lstStyle/>
          <a:p>
            <a:pPr/>
            <a:r>
              <a:t>In their 2023 paper, Xiu has created a simulation of the 2014 hurricane, as seen here. </a:t>
            </a:r>
          </a:p>
          <a:p>
            <a:pPr/>
            <a:r>
              <a:t>This panel shows the distribution of FACs and the curved structure of the currents suggests an active region of plasma interaction, likely driven by solar wind-magnetosphere interaction, that is indicative of the hurricane.</a:t>
            </a:r>
          </a:p>
          <a:p>
            <a:pPr/>
            <a:r>
              <a:t>On the bottom line, the strongest currents (red regions) align with the auroral oval, suggesting intense electron precipitation in the polar ionosphere, a hallmark of space hurricanes.</a:t>
            </a:r>
          </a:p>
          <a:p>
            <a:pPr/>
          </a:p>
          <a:p>
            <a:pPr/>
            <a:r>
              <a:t>Analyzing the 2014 space hurricane further, the group came to the conclusion that:</a:t>
            </a:r>
          </a:p>
          <a:p>
            <a:pPr/>
            <a:r>
              <a:t>Thermospheric density increased by 15% in the affected region.*</a:t>
            </a:r>
          </a:p>
          <a:p>
            <a:pPr/>
            <a:r>
              <a:t>GPS signal disruptions were detected due to ionospheric turbulence.*</a:t>
            </a:r>
          </a:p>
          <a:p>
            <a:pPr/>
            <a:r>
              <a:t>AGWs propagated toward mid-latitudes, affecting atmospheric circulation beyond the polar cap.*</a:t>
            </a:r>
          </a:p>
          <a:p>
            <a:pPr/>
            <a:r>
              <a:t>These findings highlight the importance of space hurricanes in global atmospheric dynamics."*</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65" name="Shape 365"/>
          <p:cNvSpPr/>
          <p:nvPr>
            <p:ph type="sldImg"/>
          </p:nvPr>
        </p:nvSpPr>
        <p:spPr>
          <a:prstGeom prst="rect">
            <a:avLst/>
          </a:prstGeom>
        </p:spPr>
        <p:txBody>
          <a:bodyPr/>
          <a:lstStyle/>
          <a:p>
            <a:pPr/>
          </a:p>
        </p:txBody>
      </p:sp>
      <p:sp>
        <p:nvSpPr>
          <p:cNvPr id="366" name="Shape 366"/>
          <p:cNvSpPr/>
          <p:nvPr>
            <p:ph type="body" sz="quarter" idx="1"/>
          </p:nvPr>
        </p:nvSpPr>
        <p:spPr>
          <a:prstGeom prst="rect">
            <a:avLst/>
          </a:prstGeom>
        </p:spPr>
        <p:txBody>
          <a:bodyPr/>
          <a:lstStyle/>
          <a:p>
            <a:pPr/>
            <a:r>
              <a:t>One of the most notable effects of ion-neutral interactions in space hurricanes is the generation of atmospheric gravity waves. Atmospheric gravity waves are oscillations in the atmosphere caused by a restoring force—gravity—acting on displaced air parcels. These waves are generated when an external force, such as ion-neutral interactions, disrupts the balance between buoyancy and gravity.</a:t>
            </a:r>
          </a:p>
          <a:p>
            <a:pPr/>
          </a:p>
          <a:p>
            <a:pPr/>
            <a:r>
              <a:t>Observations show that AGWs manifest as:</a:t>
            </a:r>
          </a:p>
          <a:p>
            <a:pPr/>
            <a:r>
              <a:t>Thermospheric perturbations</a:t>
            </a:r>
          </a:p>
          <a:p>
            <a:pPr/>
            <a:r>
              <a:t>Traveling ionospheric disturbances (TIDs)</a:t>
            </a:r>
          </a:p>
          <a:p>
            <a:pPr/>
            <a:r>
              <a:t>Wave signatures spreading radially from the space hurricane center</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375" name="Shape 375"/>
          <p:cNvSpPr/>
          <p:nvPr>
            <p:ph type="sldImg"/>
          </p:nvPr>
        </p:nvSpPr>
        <p:spPr>
          <a:prstGeom prst="rect">
            <a:avLst/>
          </a:prstGeom>
        </p:spPr>
        <p:txBody>
          <a:bodyPr/>
          <a:lstStyle/>
          <a:p>
            <a:pPr/>
          </a:p>
        </p:txBody>
      </p:sp>
      <p:sp>
        <p:nvSpPr>
          <p:cNvPr id="376" name="Shape 376"/>
          <p:cNvSpPr/>
          <p:nvPr>
            <p:ph type="body" sz="quarter" idx="1"/>
          </p:nvPr>
        </p:nvSpPr>
        <p:spPr>
          <a:prstGeom prst="rect">
            <a:avLst/>
          </a:prstGeom>
        </p:spPr>
        <p:txBody>
          <a:bodyPr/>
          <a:lstStyle/>
          <a:p>
            <a:pPr/>
            <a:r>
              <a:t>These waves occur when:</a:t>
            </a:r>
          </a:p>
          <a:p>
            <a:pPr/>
            <a:r>
              <a:t>Strong ionospheric heating displaces neutral air parcels, creating oscillations.*</a:t>
            </a:r>
          </a:p>
          <a:p>
            <a:pPr/>
            <a:r>
              <a:t>Buoyancy forces act as a restoring mechanism, causing wave-like propagations.*</a:t>
            </a:r>
          </a:p>
          <a:p>
            <a:pPr/>
            <a:r>
              <a:t>AGWs transport energy downward from the ionosphere into the mesosphere and lower atmosphere. Satellite observations confirmed:*</a:t>
            </a:r>
          </a:p>
          <a:p>
            <a:pPr/>
            <a:r>
              <a:t>Density fluctuations at ~350 km altitude.*</a:t>
            </a:r>
          </a:p>
          <a:p>
            <a:pPr/>
            <a:r>
              <a:t>Wave periods of 20–40 minutes, propagating radially outward from the hurricane center.*</a:t>
            </a:r>
          </a:p>
          <a:p>
            <a:pPr/>
            <a:r>
              <a:t>This suggests that space hurricanes may influence lower atmospheric weather over long distances.”*</a:t>
            </a:r>
          </a:p>
          <a:p>
            <a:pPr/>
            <a:r>
              <a:t>The following radar loop is from the Fort Worth Spinks TX Doppler Radar (KFWS)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189" name="Shape 189"/>
          <p:cNvSpPr/>
          <p:nvPr>
            <p:ph type="sldImg"/>
          </p:nvPr>
        </p:nvSpPr>
        <p:spPr>
          <a:prstGeom prst="rect">
            <a:avLst/>
          </a:prstGeom>
        </p:spPr>
        <p:txBody>
          <a:bodyPr/>
          <a:lstStyle/>
          <a:p>
            <a:pPr/>
          </a:p>
        </p:txBody>
      </p:sp>
      <p:sp>
        <p:nvSpPr>
          <p:cNvPr id="190" name="Shape 190"/>
          <p:cNvSpPr/>
          <p:nvPr>
            <p:ph type="body" sz="quarter" idx="1"/>
          </p:nvPr>
        </p:nvSpPr>
        <p:spPr>
          <a:prstGeom prst="rect">
            <a:avLst/>
          </a:prstGeom>
        </p:spPr>
        <p:txBody>
          <a:bodyPr/>
          <a:lstStyle/>
          <a:p>
            <a:pPr/>
            <a:r>
              <a:t>Good [morning/afternoon], everyone. Today, I’ll be discussing space hurricanes and their impact on the polar ionosphere with a focus on ion-neutral coupling within these systems. </a:t>
            </a:r>
          </a:p>
          <a:p>
            <a:pPr/>
            <a:r>
              <a:t>This discussion is centred around the findings of two papers; A space hurricane over the Earth’s polar ionosphere and Direct Observation of the Space Hurricane Disturbed Polar Thermosphere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07" name="Shape 207"/>
          <p:cNvSpPr/>
          <p:nvPr>
            <p:ph type="sldImg"/>
          </p:nvPr>
        </p:nvSpPr>
        <p:spPr>
          <a:prstGeom prst="rect">
            <a:avLst/>
          </a:prstGeom>
        </p:spPr>
        <p:txBody>
          <a:bodyPr/>
          <a:lstStyle/>
          <a:p>
            <a:pPr/>
          </a:p>
        </p:txBody>
      </p:sp>
      <p:sp>
        <p:nvSpPr>
          <p:cNvPr id="208" name="Shape 208"/>
          <p:cNvSpPr/>
          <p:nvPr>
            <p:ph type="body" sz="quarter" idx="1"/>
          </p:nvPr>
        </p:nvSpPr>
        <p:spPr>
          <a:prstGeom prst="rect">
            <a:avLst/>
          </a:prstGeom>
        </p:spPr>
        <p:txBody>
          <a:bodyPr/>
          <a:lstStyle/>
          <a:p>
            <a:pPr/>
            <a:r>
              <a:t>"Space hurricanes have significant implications for space weather and human technology:</a:t>
            </a:r>
          </a:p>
          <a:p>
            <a:pPr/>
            <a:r>
              <a:t>Navigation errors: GPS signals refract in disturbed ionospheric regions, causing positioning errors.*</a:t>
            </a:r>
          </a:p>
          <a:p>
            <a:pPr/>
            <a:r>
              <a:t>Satellite drag: Thermospheric expansion increases drag on low-Earth orbit (LEO) satellites, altering trajectories.*</a:t>
            </a:r>
          </a:p>
          <a:p>
            <a:pPr/>
            <a:r>
              <a:t>Communication disruptions: HF radio signals are absorbed or scattered by turbulent plasma.*</a:t>
            </a:r>
          </a:p>
          <a:p>
            <a:pPr/>
            <a:r>
              <a:t>Understanding these effects helps improve space weather forecasting and satellite operations."*</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20" name="Shape 220"/>
          <p:cNvSpPr/>
          <p:nvPr>
            <p:ph type="sldImg"/>
          </p:nvPr>
        </p:nvSpPr>
        <p:spPr>
          <a:prstGeom prst="rect">
            <a:avLst/>
          </a:prstGeom>
        </p:spPr>
        <p:txBody>
          <a:bodyPr/>
          <a:lstStyle/>
          <a:p>
            <a:pPr/>
          </a:p>
        </p:txBody>
      </p:sp>
      <p:sp>
        <p:nvSpPr>
          <p:cNvPr id="221" name="Shape 221"/>
          <p:cNvSpPr/>
          <p:nvPr>
            <p:ph type="body" sz="quarter" idx="1"/>
          </p:nvPr>
        </p:nvSpPr>
        <p:spPr>
          <a:prstGeom prst="rect">
            <a:avLst/>
          </a:prstGeom>
        </p:spPr>
        <p:txBody>
          <a:bodyPr/>
          <a:lstStyle/>
          <a:p>
            <a:pPr/>
            <a:r>
              <a:t>We are all familiar with atmospheric hurricanes—large cyclonic storms driven by heat and pressure differences in the lower atmosphere. But space hurricanes occur in the polar ionosphere (50-1000km), made entirely of plasma instead of water vapor. These plasma cyclones have:</a:t>
            </a:r>
          </a:p>
          <a:p>
            <a:pPr/>
            <a:r>
              <a:t>A rotating structure similar to a hurricane, with an 'eye' of low plasma density at the center.*</a:t>
            </a:r>
          </a:p>
          <a:p>
            <a:pPr/>
            <a:r>
              <a:t>Plasma flow speeds exceeding 2000 m/s, driven by solar wind interactions.*</a:t>
            </a:r>
          </a:p>
          <a:p>
            <a:pPr/>
            <a:r>
              <a:t>Enhanced electron precipitation, which produces intense auroral emissions.*</a:t>
            </a:r>
          </a:p>
          <a:p>
            <a:pPr/>
            <a:r>
              <a:t>Space hurricanes differ from geomagnetic storms due to cyclonic pattern and low geomagnetic activity</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34" name="Shape 234"/>
          <p:cNvSpPr/>
          <p:nvPr>
            <p:ph type="sldImg"/>
          </p:nvPr>
        </p:nvSpPr>
        <p:spPr>
          <a:prstGeom prst="rect">
            <a:avLst/>
          </a:prstGeom>
        </p:spPr>
        <p:txBody>
          <a:bodyPr/>
          <a:lstStyle/>
          <a:p>
            <a:pPr/>
          </a:p>
        </p:txBody>
      </p:sp>
      <p:sp>
        <p:nvSpPr>
          <p:cNvPr id="235" name="Shape 235"/>
          <p:cNvSpPr/>
          <p:nvPr>
            <p:ph type="body" sz="quarter" idx="1"/>
          </p:nvPr>
        </p:nvSpPr>
        <p:spPr>
          <a:prstGeom prst="rect">
            <a:avLst/>
          </a:prstGeom>
        </p:spPr>
        <p:txBody>
          <a:bodyPr/>
          <a:lstStyle/>
          <a:p>
            <a:pPr/>
            <a:r>
              <a:t>"Unlike atmospheric hurricanes, space hurricanes don’t require warm ocean waters—they form due to magnetospheric reconnection.</a:t>
            </a:r>
          </a:p>
          <a:p>
            <a:pPr/>
            <a:r>
              <a:t>The solar wind is a continuous stream of charged particles (mostly electrons and protons) emitted by the Sun</a:t>
            </a:r>
          </a:p>
          <a:p>
            <a:pPr/>
            <a:r>
              <a:t>When the IMF is northward, energy from the solar wind still enters the magnetosphere through dayside reconnection. Even in periods of low geomagnetic activity, dayside reconnection (where the solar wind and magnetosphere directly connect) allows energy transfer into the magnetosphere.</a:t>
            </a:r>
          </a:p>
          <a:p>
            <a:pPr/>
            <a:r>
              <a:t>This energy is then channeled into the polar ionosphere, creating strong plasma flows</a:t>
            </a:r>
          </a:p>
          <a:p>
            <a:pPr/>
            <a:r>
              <a:t>under the right conditions, these plasma flows can form a cyclonic pattern over the pole, creating the hurricane.*</a:t>
            </a:r>
          </a:p>
          <a:p>
            <a:pPr/>
            <a:r>
              <a:t>Accelerated electrons in the plasma flows enhance the aurora, ionizing the upper atmosphere and sustaining the vortex for hours.*</a:t>
            </a:r>
          </a:p>
          <a:p>
            <a:pPr/>
            <a:r>
              <a:t>These processes cause a stable, hurricane-like plasma structure even during low geomagnetic activity."*</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50" name="Shape 250"/>
          <p:cNvSpPr/>
          <p:nvPr>
            <p:ph type="sldImg"/>
          </p:nvPr>
        </p:nvSpPr>
        <p:spPr>
          <a:prstGeom prst="rect">
            <a:avLst/>
          </a:prstGeom>
        </p:spPr>
        <p:txBody>
          <a:bodyPr/>
          <a:lstStyle/>
          <a:p>
            <a:pPr/>
          </a:p>
        </p:txBody>
      </p:sp>
      <p:sp>
        <p:nvSpPr>
          <p:cNvPr id="251" name="Shape 251"/>
          <p:cNvSpPr/>
          <p:nvPr>
            <p:ph type="body" sz="quarter" idx="1"/>
          </p:nvPr>
        </p:nvSpPr>
        <p:spPr>
          <a:prstGeom prst="rect">
            <a:avLst/>
          </a:prstGeom>
        </p:spPr>
        <p:txBody>
          <a:bodyPr/>
          <a:lstStyle/>
          <a:p>
            <a:pPr/>
            <a:r>
              <a:t>Historically, space hurricanes in our upper atmosphere has been purely theoretical but in the last two years, Shandong University in China has confirmed the existence of two space hurricanes, one on the 15th July 2010 and one on the 20th August 2014. Their two recent papers discuss their findings in studying these two storms, looking at the mechanisms involved and impacts they have.</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67" name="Shape 267"/>
          <p:cNvSpPr/>
          <p:nvPr>
            <p:ph type="sldImg"/>
          </p:nvPr>
        </p:nvSpPr>
        <p:spPr>
          <a:prstGeom prst="rect">
            <a:avLst/>
          </a:prstGeom>
        </p:spPr>
        <p:txBody>
          <a:bodyPr/>
          <a:lstStyle/>
          <a:p>
            <a:pPr/>
          </a:p>
        </p:txBody>
      </p:sp>
      <p:sp>
        <p:nvSpPr>
          <p:cNvPr id="268" name="Shape 268"/>
          <p:cNvSpPr/>
          <p:nvPr>
            <p:ph type="body" sz="quarter" idx="1"/>
          </p:nvPr>
        </p:nvSpPr>
        <p:spPr>
          <a:prstGeom prst="rect">
            <a:avLst/>
          </a:prstGeom>
        </p:spPr>
        <p:txBody>
          <a:bodyPr/>
          <a:lstStyle/>
          <a:p>
            <a:pPr/>
            <a:r>
              <a:t>"Now, let’s discuss ion-neutral coupling, a fundamental process in ionospheric physics. The ionosphere consists of charged particles such as electrons and ions, while the thermosphere is mostly neutral, as it is mainly composed of nitrogen and oxygen molecules. These two regions interact through:</a:t>
            </a:r>
          </a:p>
          <a:p>
            <a:pPr/>
            <a:r>
              <a:t>Collisional momentum transfer: Ionized and neutral particles collide, causing energy and momentum exchange.*</a:t>
            </a:r>
          </a:p>
          <a:p>
            <a:pPr/>
            <a:r>
              <a:t>Joule heating: Strong ionospheric currents heat the neutral atmosphere through electron-neutral and ion-neutral collisions.*</a:t>
            </a:r>
          </a:p>
          <a:p>
            <a:pPr/>
            <a:r>
              <a:t>Atmospheric drag: which can be defined by the following equation, in which u and v are the neutral and plasma velocities, respectively and v_ni is the neutral-ion collision frequency. Typically in higher altitudes, the thermosphere is weakly ionized and so v_ni is small but this can be modified by particle precipitation. </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80" name="Shape 280"/>
          <p:cNvSpPr/>
          <p:nvPr>
            <p:ph type="sldImg"/>
          </p:nvPr>
        </p:nvSpPr>
        <p:spPr>
          <a:prstGeom prst="rect">
            <a:avLst/>
          </a:prstGeom>
        </p:spPr>
        <p:txBody>
          <a:bodyPr/>
          <a:lstStyle/>
          <a:p>
            <a:pPr/>
          </a:p>
        </p:txBody>
      </p:sp>
      <p:sp>
        <p:nvSpPr>
          <p:cNvPr id="281" name="Shape 281"/>
          <p:cNvSpPr/>
          <p:nvPr>
            <p:ph type="body" sz="quarter" idx="1"/>
          </p:nvPr>
        </p:nvSpPr>
        <p:spPr>
          <a:prstGeom prst="rect">
            <a:avLst/>
          </a:prstGeom>
        </p:spPr>
        <p:txBody>
          <a:bodyPr/>
          <a:lstStyle/>
          <a:p>
            <a:pPr/>
            <a:r>
              <a:t>"During a space hurricane, ion-neutral coupling is significantly enhanced due to:</a:t>
            </a:r>
          </a:p>
          <a:p>
            <a:pPr/>
            <a:r>
              <a:t>Rapid plasma rotation, which increases ion-neutral friction and momentum transfer.*</a:t>
            </a:r>
          </a:p>
          <a:p>
            <a:pPr/>
            <a:r>
              <a:t>Localized Joule heating, which creates strong thermospheric upwelling.*</a:t>
            </a:r>
          </a:p>
          <a:p>
            <a:pPr/>
            <a:r>
              <a:t>The figure shows satellite observations of vertical neutral wind speed (shown in red) and fractional neutral density fluctuation (shown in blue) as it travels over the north pole from dusk to dawn. As can be seen, in the hours after the space hurricane, both the vertical wind and the fraction neutral density begin to fluctuate dramatically. The vertical wind (red line) shows a reversal in this region, indicating strong ion-neutral coupling effects.</a:t>
            </a:r>
          </a:p>
          <a:p>
            <a:pPr/>
            <a:r>
              <a:t>The fractional density fluctuations (blue line) are also enhanced, suggesting strong disturbances in atmospheric density.</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spTree>
      <p:nvGrpSpPr>
        <p:cNvPr id="1" name=""/>
        <p:cNvGrpSpPr/>
        <p:nvPr/>
      </p:nvGrpSpPr>
      <p:grpSpPr>
        <a:xfrm>
          <a:off x="0" y="0"/>
          <a:ext cx="0" cy="0"/>
          <a:chOff x="0" y="0"/>
          <a:chExt cx="0" cy="0"/>
        </a:xfrm>
      </p:grpSpPr>
      <p:sp>
        <p:nvSpPr>
          <p:cNvPr id="295" name="Shape 295"/>
          <p:cNvSpPr/>
          <p:nvPr>
            <p:ph type="sldImg"/>
          </p:nvPr>
        </p:nvSpPr>
        <p:spPr>
          <a:prstGeom prst="rect">
            <a:avLst/>
          </a:prstGeom>
        </p:spPr>
        <p:txBody>
          <a:bodyPr/>
          <a:lstStyle/>
          <a:p>
            <a:pPr/>
          </a:p>
        </p:txBody>
      </p:sp>
      <p:sp>
        <p:nvSpPr>
          <p:cNvPr id="296" name="Shape 296"/>
          <p:cNvSpPr/>
          <p:nvPr>
            <p:ph type="body" sz="quarter" idx="1"/>
          </p:nvPr>
        </p:nvSpPr>
        <p:spPr>
          <a:prstGeom prst="rect">
            <a:avLst/>
          </a:prstGeom>
        </p:spPr>
        <p:txBody>
          <a:bodyPr/>
          <a:lstStyle/>
          <a:p>
            <a:pPr/>
            <a:r>
              <a:t>These plots show hurricane characteristics such as the precipitating electron and ion total energy flux, g the electron and ion average energy, h the precipitating electron energy flux, and i the precipitating ion energy flux.. Fig. 3f, g show a significant increase in the total energy flux (shown in black, top) and the average energy of the precipitating electrons (shown in black, bottom), indicating the characteristic electron precipitation that occurs during space hurricanes. </a:t>
            </a:r>
          </a:p>
          <a:p>
            <a:pPr/>
            <a:r>
              <a:t>Clear electron inverted-V acceleration appeared within the space hurricane. Note that there is almost no ion precipitation in the space hurricane area (Fig. 3i). These observations indicate that the space hurricane contains accelerated electron precipitation but has little effect on the convection of local ions.</a:t>
            </a:r>
          </a:p>
        </p:txBody>
      </p:sp>
    </p:spTree>
  </p:cSld>
  <p:clrMapOvr>
    <a:masterClrMapping/>
  </p:clrMapOvr>
</p:notes>
</file>

<file path=ppt/slideLayouts/_rels/slideLayout1.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3.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4.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2.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slideLayout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itle" showMasterSp="1" showMasterPhAnim="1">
  <p:cSld name="Title">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 name="Author and Date"/>
          <p:cNvSpPr txBox="1"/>
          <p:nvPr>
            <p:ph type="body" sz="quarter" idx="21" hasCustomPrompt="1"/>
          </p:nvPr>
        </p:nvSpPr>
        <p:spPr>
          <a:xfrm>
            <a:off x="1206500" y="12268950"/>
            <a:ext cx="21971000" cy="660401"/>
          </a:xfrm>
          <a:prstGeom prst="rect">
            <a:avLst/>
          </a:prstGeom>
        </p:spPr>
        <p:txBody>
          <a:bodyPr lIns="45719" tIns="45719" rIns="45719" bIns="45719" anchor="b"/>
          <a:lstStyle>
            <a:lvl1pPr marL="0" indent="0" defTabSz="825500">
              <a:spcBef>
                <a:spcPts val="0"/>
              </a:spcBef>
              <a:buSzTx/>
              <a:buNone/>
              <a:defRPr sz="3300">
                <a:latin typeface="Produkt Light"/>
                <a:ea typeface="Produkt Light"/>
                <a:cs typeface="Produkt Light"/>
                <a:sym typeface="Produkt Light"/>
              </a:defRPr>
            </a:lvl1pPr>
          </a:lstStyle>
          <a:p>
            <a:pPr/>
            <a:r>
              <a:t>Author and Date</a:t>
            </a:r>
          </a:p>
        </p:txBody>
      </p:sp>
      <p:sp>
        <p:nvSpPr>
          <p:cNvPr id="12" name="Body Level One…"/>
          <p:cNvSpPr txBox="1"/>
          <p:nvPr>
            <p:ph type="body" sz="quarter" idx="1" hasCustomPrompt="1"/>
          </p:nvPr>
        </p:nvSpPr>
        <p:spPr>
          <a:xfrm>
            <a:off x="1206500" y="7353300"/>
            <a:ext cx="21971000" cy="2006600"/>
          </a:xfrm>
          <a:prstGeom prst="rect">
            <a:avLst/>
          </a:prstGeom>
        </p:spPr>
        <p:txBody>
          <a:bodyPr/>
          <a:lstStyle>
            <a:lvl1pPr marL="0" indent="0" defTabSz="825500">
              <a:lnSpc>
                <a:spcPct val="120000"/>
              </a:lnSpc>
              <a:spcBef>
                <a:spcPts val="0"/>
              </a:spcBef>
              <a:buSzTx/>
              <a:buNone/>
              <a:defRPr sz="3900">
                <a:solidFill>
                  <a:srgbClr val="FFFFFF"/>
                </a:solidFill>
                <a:latin typeface="+mn-lt"/>
                <a:ea typeface="+mn-ea"/>
                <a:cs typeface="+mn-cs"/>
                <a:sym typeface="Produkt Extralight"/>
              </a:defRPr>
            </a:lvl1pPr>
            <a:lvl2pPr marL="0" indent="457200" defTabSz="825500">
              <a:lnSpc>
                <a:spcPct val="120000"/>
              </a:lnSpc>
              <a:spcBef>
                <a:spcPts val="0"/>
              </a:spcBef>
              <a:buSzTx/>
              <a:buNone/>
              <a:defRPr sz="3900">
                <a:solidFill>
                  <a:srgbClr val="FFFFFF"/>
                </a:solidFill>
                <a:latin typeface="+mn-lt"/>
                <a:ea typeface="+mn-ea"/>
                <a:cs typeface="+mn-cs"/>
                <a:sym typeface="Produkt Extralight"/>
              </a:defRPr>
            </a:lvl2pPr>
            <a:lvl3pPr marL="0" indent="914400" defTabSz="825500">
              <a:lnSpc>
                <a:spcPct val="120000"/>
              </a:lnSpc>
              <a:spcBef>
                <a:spcPts val="0"/>
              </a:spcBef>
              <a:buSzTx/>
              <a:buNone/>
              <a:defRPr sz="3900">
                <a:solidFill>
                  <a:srgbClr val="FFFFFF"/>
                </a:solidFill>
                <a:latin typeface="+mn-lt"/>
                <a:ea typeface="+mn-ea"/>
                <a:cs typeface="+mn-cs"/>
                <a:sym typeface="Produkt Extralight"/>
              </a:defRPr>
            </a:lvl3pPr>
            <a:lvl4pPr marL="0" indent="1371600" defTabSz="825500">
              <a:lnSpc>
                <a:spcPct val="120000"/>
              </a:lnSpc>
              <a:spcBef>
                <a:spcPts val="0"/>
              </a:spcBef>
              <a:buSzTx/>
              <a:buNone/>
              <a:defRPr sz="3900">
                <a:solidFill>
                  <a:srgbClr val="FFFFFF"/>
                </a:solidFill>
                <a:latin typeface="+mn-lt"/>
                <a:ea typeface="+mn-ea"/>
                <a:cs typeface="+mn-cs"/>
                <a:sym typeface="Produkt Extralight"/>
              </a:defRPr>
            </a:lvl4pPr>
            <a:lvl5pPr marL="0" indent="1828800" defTabSz="825500">
              <a:lnSpc>
                <a:spcPct val="120000"/>
              </a:lnSpc>
              <a:spcBef>
                <a:spcPts val="0"/>
              </a:spcBef>
              <a:buSzTx/>
              <a:buNone/>
              <a:defRPr sz="3900">
                <a:solidFill>
                  <a:srgbClr val="FFFFFF"/>
                </a:solidFill>
                <a:latin typeface="+mn-lt"/>
                <a:ea typeface="+mn-ea"/>
                <a:cs typeface="+mn-cs"/>
                <a:sym typeface="Produkt Extralight"/>
              </a:defRPr>
            </a:lvl5pPr>
          </a:lstStyle>
          <a:p>
            <a:pPr/>
            <a:r>
              <a:t>Presentation Subtitle</a:t>
            </a:r>
          </a:p>
          <a:p>
            <a:pPr lvl="1"/>
            <a:r>
              <a:t/>
            </a:r>
          </a:p>
          <a:p>
            <a:pPr lvl="2"/>
            <a:r>
              <a:t/>
            </a:r>
          </a:p>
          <a:p>
            <a:pPr lvl="3"/>
            <a:r>
              <a:t/>
            </a:r>
          </a:p>
          <a:p>
            <a:pPr lvl="4"/>
            <a:r>
              <a:t/>
            </a:r>
          </a:p>
        </p:txBody>
      </p:sp>
      <p:sp>
        <p:nvSpPr>
          <p:cNvPr id="13" name="Presentation Title"/>
          <p:cNvSpPr txBox="1"/>
          <p:nvPr>
            <p:ph type="title" hasCustomPrompt="1"/>
          </p:nvPr>
        </p:nvSpPr>
        <p:spPr>
          <a:xfrm>
            <a:off x="1206500" y="2616200"/>
            <a:ext cx="21971004" cy="4648200"/>
          </a:xfrm>
          <a:prstGeom prst="rect">
            <a:avLst/>
          </a:prstGeom>
        </p:spPr>
        <p:txBody>
          <a:bodyPr anchor="b"/>
          <a:lstStyle>
            <a:lvl1pPr defTabSz="355600">
              <a:defRPr spc="-119" sz="12000"/>
            </a:lvl1pPr>
          </a:lstStyle>
          <a:p>
            <a:pPr/>
            <a:r>
              <a:t>Presentation Title</a:t>
            </a:r>
          </a:p>
        </p:txBody>
      </p:sp>
      <p:sp>
        <p:nvSpPr>
          <p:cNvPr id="14" name="Slide Number"/>
          <p:cNvSpPr txBox="1"/>
          <p:nvPr>
            <p:ph type="sldNum" sz="quarter" idx="2"/>
          </p:nvPr>
        </p:nvSpPr>
        <p:spPr>
          <a:xfrm>
            <a:off x="23311611" y="12158206"/>
            <a:ext cx="635509" cy="731775"/>
          </a:xfrm>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0.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Only">
    <p:spTree>
      <p:nvGrpSpPr>
        <p:cNvPr id="1" name=""/>
        <p:cNvGrpSpPr/>
        <p:nvPr/>
      </p:nvGrpSpPr>
      <p:grpSpPr>
        <a:xfrm>
          <a:off x="0" y="0"/>
          <a:ext cx="0" cy="0"/>
          <a:chOff x="0" y="0"/>
          <a:chExt cx="0" cy="0"/>
        </a:xfrm>
      </p:grpSpPr>
      <p:sp>
        <p:nvSpPr>
          <p:cNvPr id="99" name="Slide Subtitle"/>
          <p:cNvSpPr txBox="1"/>
          <p:nvPr>
            <p:ph type="body" sz="quarter" idx="21" hasCustomPrompt="1"/>
          </p:nvPr>
        </p:nvSpPr>
        <p:spPr>
          <a:xfrm>
            <a:off x="1206500" y="2324100"/>
            <a:ext cx="21971000" cy="1003300"/>
          </a:xfrm>
          <a:prstGeom prst="rect">
            <a:avLst/>
          </a:prstGeom>
        </p:spPr>
        <p:txBody>
          <a:bodyPr lIns="45719" tIns="45719" rIns="45719" bIns="45719"/>
          <a:lstStyle>
            <a:lvl1pPr marL="0" indent="0" defTabSz="825500">
              <a:lnSpc>
                <a:spcPct val="120000"/>
              </a:lnSpc>
              <a:spcBef>
                <a:spcPts val="0"/>
              </a:spcBef>
              <a:buSzTx/>
              <a:buNone/>
              <a:defRPr sz="3900">
                <a:solidFill>
                  <a:srgbClr val="FFFFFF"/>
                </a:solidFill>
                <a:latin typeface="+mn-lt"/>
                <a:ea typeface="+mn-ea"/>
                <a:cs typeface="+mn-cs"/>
                <a:sym typeface="Produkt Extralight"/>
              </a:defRPr>
            </a:lvl1pPr>
          </a:lstStyle>
          <a:p>
            <a:pPr/>
            <a:r>
              <a:t>Slide Subtitle</a:t>
            </a:r>
          </a:p>
        </p:txBody>
      </p:sp>
      <p:sp>
        <p:nvSpPr>
          <p:cNvPr id="100" name="Slide Title"/>
          <p:cNvSpPr txBox="1"/>
          <p:nvPr>
            <p:ph type="title" hasCustomPrompt="1"/>
          </p:nvPr>
        </p:nvSpPr>
        <p:spPr>
          <a:prstGeom prst="rect">
            <a:avLst/>
          </a:prstGeom>
        </p:spPr>
        <p:txBody>
          <a:bodyPr/>
          <a:lstStyle/>
          <a:p>
            <a:pPr/>
            <a:r>
              <a:t>Slide Title</a:t>
            </a:r>
          </a:p>
        </p:txBody>
      </p:sp>
      <p:sp>
        <p:nvSpPr>
          <p:cNvPr id="10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1.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Agenda">
    <p:spTree>
      <p:nvGrpSpPr>
        <p:cNvPr id="1" name=""/>
        <p:cNvGrpSpPr/>
        <p:nvPr/>
      </p:nvGrpSpPr>
      <p:grpSpPr>
        <a:xfrm>
          <a:off x="0" y="0"/>
          <a:ext cx="0" cy="0"/>
          <a:chOff x="0" y="0"/>
          <a:chExt cx="0" cy="0"/>
        </a:xfrm>
      </p:grpSpPr>
      <p:sp>
        <p:nvSpPr>
          <p:cNvPr id="108" name="Agenda Subtitle"/>
          <p:cNvSpPr txBox="1"/>
          <p:nvPr>
            <p:ph type="body" sz="quarter" idx="21" hasCustomPrompt="1"/>
          </p:nvPr>
        </p:nvSpPr>
        <p:spPr>
          <a:xfrm>
            <a:off x="1206500" y="2324100"/>
            <a:ext cx="21971000" cy="1003300"/>
          </a:xfrm>
          <a:prstGeom prst="rect">
            <a:avLst/>
          </a:prstGeom>
        </p:spPr>
        <p:txBody>
          <a:bodyPr lIns="45719" tIns="45719" rIns="45719" bIns="45719"/>
          <a:lstStyle>
            <a:lvl1pPr marL="0" indent="0" defTabSz="825500">
              <a:lnSpc>
                <a:spcPct val="120000"/>
              </a:lnSpc>
              <a:spcBef>
                <a:spcPts val="0"/>
              </a:spcBef>
              <a:buSzTx/>
              <a:buNone/>
              <a:defRPr sz="3900">
                <a:solidFill>
                  <a:srgbClr val="FFFFFF"/>
                </a:solidFill>
                <a:latin typeface="+mn-lt"/>
                <a:ea typeface="+mn-ea"/>
                <a:cs typeface="+mn-cs"/>
                <a:sym typeface="Produkt Extralight"/>
              </a:defRPr>
            </a:lvl1pPr>
          </a:lstStyle>
          <a:p>
            <a:pPr/>
            <a:r>
              <a:t>Agenda Subtitle</a:t>
            </a:r>
          </a:p>
        </p:txBody>
      </p:sp>
      <p:sp>
        <p:nvSpPr>
          <p:cNvPr id="109" name="Body Level One…"/>
          <p:cNvSpPr txBox="1"/>
          <p:nvPr>
            <p:ph type="body" idx="1" hasCustomPrompt="1"/>
          </p:nvPr>
        </p:nvSpPr>
        <p:spPr>
          <a:prstGeom prst="rect">
            <a:avLst/>
          </a:prstGeom>
        </p:spPr>
        <p:txBody>
          <a:bodyPr/>
          <a:lstStyle>
            <a:lvl1pPr marL="0" indent="0">
              <a:spcBef>
                <a:spcPts val="6000"/>
              </a:spcBef>
              <a:buSzTx/>
              <a:buNone/>
              <a:defRPr sz="5000"/>
            </a:lvl1pPr>
            <a:lvl2pPr marL="0" indent="457200">
              <a:spcBef>
                <a:spcPts val="6000"/>
              </a:spcBef>
              <a:buSzTx/>
              <a:buNone/>
              <a:defRPr sz="5000"/>
            </a:lvl2pPr>
            <a:lvl3pPr marL="0" indent="914400">
              <a:spcBef>
                <a:spcPts val="6000"/>
              </a:spcBef>
              <a:buSzTx/>
              <a:buNone/>
              <a:defRPr sz="5000"/>
            </a:lvl3pPr>
            <a:lvl4pPr marL="0" indent="1371600">
              <a:spcBef>
                <a:spcPts val="6000"/>
              </a:spcBef>
              <a:buSzTx/>
              <a:buNone/>
              <a:defRPr sz="5000"/>
            </a:lvl4pPr>
            <a:lvl5pPr marL="0" indent="1828800">
              <a:spcBef>
                <a:spcPts val="6000"/>
              </a:spcBef>
              <a:buSzTx/>
              <a:buNone/>
              <a:defRPr sz="5000"/>
            </a:lvl5pPr>
          </a:lstStyle>
          <a:p>
            <a:pPr/>
            <a:r>
              <a:t>Agenda Topics</a:t>
            </a:r>
          </a:p>
          <a:p>
            <a:pPr lvl="1"/>
            <a:r>
              <a:t/>
            </a:r>
          </a:p>
          <a:p>
            <a:pPr lvl="2"/>
            <a:r>
              <a:t/>
            </a:r>
          </a:p>
          <a:p>
            <a:pPr lvl="3"/>
            <a:r>
              <a:t/>
            </a:r>
          </a:p>
          <a:p>
            <a:pPr lvl="4"/>
            <a:r>
              <a:t/>
            </a:r>
          </a:p>
        </p:txBody>
      </p:sp>
      <p:sp>
        <p:nvSpPr>
          <p:cNvPr id="110" name="Agenda Title"/>
          <p:cNvSpPr txBox="1"/>
          <p:nvPr>
            <p:ph type="title" hasCustomPrompt="1"/>
          </p:nvPr>
        </p:nvSpPr>
        <p:spPr>
          <a:prstGeom prst="rect">
            <a:avLst/>
          </a:prstGeom>
        </p:spPr>
        <p:txBody>
          <a:bodyPr/>
          <a:lstStyle/>
          <a:p>
            <a:pPr/>
            <a:r>
              <a:t>Agenda Title</a:t>
            </a:r>
          </a:p>
        </p:txBody>
      </p:sp>
      <p:sp>
        <p:nvSpPr>
          <p:cNvPr id="111"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tatemen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18" name="Body Level One…"/>
          <p:cNvSpPr txBox="1"/>
          <p:nvPr>
            <p:ph type="body" sz="half" idx="1" hasCustomPrompt="1"/>
          </p:nvPr>
        </p:nvSpPr>
        <p:spPr>
          <a:xfrm>
            <a:off x="1206500" y="4191000"/>
            <a:ext cx="21971000" cy="4089400"/>
          </a:xfrm>
          <a:prstGeom prst="rect">
            <a:avLst/>
          </a:prstGeom>
        </p:spPr>
        <p:txBody>
          <a:bodyPr anchor="ctr"/>
          <a:lstStyle>
            <a:lvl1pPr marL="0" indent="0" algn="ctr" defTabSz="2438400">
              <a:lnSpc>
                <a:spcPct val="90000"/>
              </a:lnSpc>
              <a:spcBef>
                <a:spcPts val="0"/>
              </a:spcBef>
              <a:buSzTx/>
              <a:buNone/>
              <a:defRPr spc="-119" sz="12000">
                <a:latin typeface="+mn-lt"/>
                <a:ea typeface="+mn-ea"/>
                <a:cs typeface="+mn-cs"/>
                <a:sym typeface="Produkt Extralight"/>
              </a:defRPr>
            </a:lvl1pPr>
            <a:lvl2pPr marL="0" indent="457200" algn="ctr" defTabSz="2438400">
              <a:lnSpc>
                <a:spcPct val="90000"/>
              </a:lnSpc>
              <a:spcBef>
                <a:spcPts val="0"/>
              </a:spcBef>
              <a:buSzTx/>
              <a:buNone/>
              <a:defRPr spc="-119" sz="12000">
                <a:latin typeface="+mn-lt"/>
                <a:ea typeface="+mn-ea"/>
                <a:cs typeface="+mn-cs"/>
                <a:sym typeface="Produkt Extralight"/>
              </a:defRPr>
            </a:lvl2pPr>
            <a:lvl3pPr marL="0" indent="914400" algn="ctr" defTabSz="2438400">
              <a:lnSpc>
                <a:spcPct val="90000"/>
              </a:lnSpc>
              <a:spcBef>
                <a:spcPts val="0"/>
              </a:spcBef>
              <a:buSzTx/>
              <a:buNone/>
              <a:defRPr spc="-119" sz="12000">
                <a:latin typeface="+mn-lt"/>
                <a:ea typeface="+mn-ea"/>
                <a:cs typeface="+mn-cs"/>
                <a:sym typeface="Produkt Extralight"/>
              </a:defRPr>
            </a:lvl3pPr>
            <a:lvl4pPr marL="0" indent="1371600" algn="ctr" defTabSz="2438400">
              <a:lnSpc>
                <a:spcPct val="90000"/>
              </a:lnSpc>
              <a:spcBef>
                <a:spcPts val="0"/>
              </a:spcBef>
              <a:buSzTx/>
              <a:buNone/>
              <a:defRPr spc="-119" sz="12000">
                <a:latin typeface="+mn-lt"/>
                <a:ea typeface="+mn-ea"/>
                <a:cs typeface="+mn-cs"/>
                <a:sym typeface="Produkt Extralight"/>
              </a:defRPr>
            </a:lvl4pPr>
            <a:lvl5pPr marL="0" indent="1828800" algn="ctr" defTabSz="2438400">
              <a:lnSpc>
                <a:spcPct val="90000"/>
              </a:lnSpc>
              <a:spcBef>
                <a:spcPts val="0"/>
              </a:spcBef>
              <a:buSzTx/>
              <a:buNone/>
              <a:defRPr spc="-119" sz="12000">
                <a:latin typeface="+mn-lt"/>
                <a:ea typeface="+mn-ea"/>
                <a:cs typeface="+mn-cs"/>
                <a:sym typeface="Produkt Extralight"/>
              </a:defRPr>
            </a:lvl5pPr>
          </a:lstStyle>
          <a:p>
            <a:pPr/>
            <a:r>
              <a:t>Statement</a:t>
            </a:r>
          </a:p>
          <a:p>
            <a:pPr lvl="1"/>
            <a:r>
              <a:t/>
            </a:r>
          </a:p>
          <a:p>
            <a:pPr lvl="2"/>
            <a:r>
              <a:t/>
            </a:r>
          </a:p>
          <a:p>
            <a:pPr lvl="3"/>
            <a:r>
              <a:t/>
            </a:r>
          </a:p>
          <a:p>
            <a:pPr lvl="4"/>
            <a:r>
              <a:t/>
            </a:r>
          </a:p>
        </p:txBody>
      </p:sp>
      <p:sp>
        <p:nvSpPr>
          <p:cNvPr id="119"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ig Fact">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26" name="Body Level One…"/>
          <p:cNvSpPr txBox="1"/>
          <p:nvPr>
            <p:ph type="body" idx="1" hasCustomPrompt="1"/>
          </p:nvPr>
        </p:nvSpPr>
        <p:spPr>
          <a:xfrm>
            <a:off x="1206500" y="1206500"/>
            <a:ext cx="21971000" cy="7353300"/>
          </a:xfrm>
          <a:prstGeom prst="rect">
            <a:avLst/>
          </a:prstGeom>
        </p:spPr>
        <p:txBody>
          <a:bodyPr anchor="b"/>
          <a:lstStyle>
            <a:lvl1pPr marL="0" indent="0" algn="ctr" defTabSz="2438400">
              <a:lnSpc>
                <a:spcPct val="90000"/>
              </a:lnSpc>
              <a:spcBef>
                <a:spcPts val="0"/>
              </a:spcBef>
              <a:buSzTx/>
              <a:buNone/>
              <a:defRPr spc="-1750" sz="35000">
                <a:latin typeface="+mn-lt"/>
                <a:ea typeface="+mn-ea"/>
                <a:cs typeface="+mn-cs"/>
                <a:sym typeface="Produkt Extralight"/>
              </a:defRPr>
            </a:lvl1pPr>
            <a:lvl2pPr marL="0" indent="457200" algn="ctr" defTabSz="2438400">
              <a:lnSpc>
                <a:spcPct val="90000"/>
              </a:lnSpc>
              <a:spcBef>
                <a:spcPts val="0"/>
              </a:spcBef>
              <a:buSzTx/>
              <a:buNone/>
              <a:defRPr spc="-1750" sz="35000">
                <a:latin typeface="+mn-lt"/>
                <a:ea typeface="+mn-ea"/>
                <a:cs typeface="+mn-cs"/>
                <a:sym typeface="Produkt Extralight"/>
              </a:defRPr>
            </a:lvl2pPr>
            <a:lvl3pPr marL="0" indent="914400" algn="ctr" defTabSz="2438400">
              <a:lnSpc>
                <a:spcPct val="90000"/>
              </a:lnSpc>
              <a:spcBef>
                <a:spcPts val="0"/>
              </a:spcBef>
              <a:buSzTx/>
              <a:buNone/>
              <a:defRPr spc="-1750" sz="35000">
                <a:latin typeface="+mn-lt"/>
                <a:ea typeface="+mn-ea"/>
                <a:cs typeface="+mn-cs"/>
                <a:sym typeface="Produkt Extralight"/>
              </a:defRPr>
            </a:lvl3pPr>
            <a:lvl4pPr marL="0" indent="1371600" algn="ctr" defTabSz="2438400">
              <a:lnSpc>
                <a:spcPct val="90000"/>
              </a:lnSpc>
              <a:spcBef>
                <a:spcPts val="0"/>
              </a:spcBef>
              <a:buSzTx/>
              <a:buNone/>
              <a:defRPr spc="-1750" sz="35000">
                <a:latin typeface="+mn-lt"/>
                <a:ea typeface="+mn-ea"/>
                <a:cs typeface="+mn-cs"/>
                <a:sym typeface="Produkt Extralight"/>
              </a:defRPr>
            </a:lvl4pPr>
            <a:lvl5pPr marL="0" indent="1828800" algn="ctr" defTabSz="2438400">
              <a:lnSpc>
                <a:spcPct val="90000"/>
              </a:lnSpc>
              <a:spcBef>
                <a:spcPts val="0"/>
              </a:spcBef>
              <a:buSzTx/>
              <a:buNone/>
              <a:defRPr spc="-1750" sz="35000">
                <a:latin typeface="+mn-lt"/>
                <a:ea typeface="+mn-ea"/>
                <a:cs typeface="+mn-cs"/>
                <a:sym typeface="Produkt Extralight"/>
              </a:defRPr>
            </a:lvl5pPr>
          </a:lstStyle>
          <a:p>
            <a:pPr/>
            <a:r>
              <a:t>100%</a:t>
            </a:r>
          </a:p>
          <a:p>
            <a:pPr lvl="1"/>
            <a:r>
              <a:t/>
            </a:r>
          </a:p>
          <a:p>
            <a:pPr lvl="2"/>
            <a:r>
              <a:t/>
            </a:r>
          </a:p>
          <a:p>
            <a:pPr lvl="3"/>
            <a:r>
              <a:t/>
            </a:r>
          </a:p>
          <a:p>
            <a:pPr lvl="4"/>
            <a:r>
              <a:t/>
            </a:r>
          </a:p>
        </p:txBody>
      </p:sp>
      <p:sp>
        <p:nvSpPr>
          <p:cNvPr id="127" name="Fact information"/>
          <p:cNvSpPr txBox="1"/>
          <p:nvPr>
            <p:ph type="body" sz="quarter" idx="21" hasCustomPrompt="1"/>
          </p:nvPr>
        </p:nvSpPr>
        <p:spPr>
          <a:xfrm>
            <a:off x="1206500" y="8128000"/>
            <a:ext cx="21971000" cy="1079500"/>
          </a:xfrm>
          <a:prstGeom prst="rect">
            <a:avLst/>
          </a:prstGeom>
        </p:spPr>
        <p:txBody>
          <a:bodyPr lIns="45719" tIns="45719" rIns="45719" bIns="45719"/>
          <a:lstStyle>
            <a:lvl1pPr marL="0" indent="0" algn="ctr" defTabSz="825500">
              <a:lnSpc>
                <a:spcPct val="90000"/>
              </a:lnSpc>
              <a:spcBef>
                <a:spcPts val="0"/>
              </a:spcBef>
              <a:buSzTx/>
              <a:buNone/>
              <a:defRPr spc="-55" sz="5500">
                <a:latin typeface="+mn-lt"/>
                <a:ea typeface="+mn-ea"/>
                <a:cs typeface="+mn-cs"/>
                <a:sym typeface="Produkt Extralight"/>
              </a:defRPr>
            </a:lvl1pPr>
          </a:lstStyle>
          <a:p>
            <a:pPr/>
            <a:r>
              <a:t>Fact information</a:t>
            </a:r>
          </a:p>
        </p:txBody>
      </p:sp>
      <p:sp>
        <p:nvSpPr>
          <p:cNvPr id="128"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Quote">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35" name="Attribution"/>
          <p:cNvSpPr txBox="1"/>
          <p:nvPr>
            <p:ph type="body" sz="quarter" idx="21" hasCustomPrompt="1"/>
          </p:nvPr>
        </p:nvSpPr>
        <p:spPr>
          <a:xfrm>
            <a:off x="5461000" y="9563100"/>
            <a:ext cx="13728700" cy="698500"/>
          </a:xfrm>
          <a:prstGeom prst="rect">
            <a:avLst/>
          </a:prstGeom>
        </p:spPr>
        <p:txBody>
          <a:bodyPr lIns="45719" tIns="45719" rIns="45719" bIns="45719"/>
          <a:lstStyle>
            <a:lvl1pPr marL="0" indent="0" defTabSz="825500">
              <a:spcBef>
                <a:spcPts val="0"/>
              </a:spcBef>
              <a:buSzTx/>
              <a:buNone/>
              <a:defRPr sz="3600">
                <a:latin typeface="Produkt Light"/>
                <a:ea typeface="Produkt Light"/>
                <a:cs typeface="Produkt Light"/>
                <a:sym typeface="Produkt Light"/>
              </a:defRPr>
            </a:lvl1pPr>
          </a:lstStyle>
          <a:p>
            <a:pPr/>
            <a:r>
              <a:t>Attribution</a:t>
            </a:r>
          </a:p>
        </p:txBody>
      </p:sp>
      <p:sp>
        <p:nvSpPr>
          <p:cNvPr id="136" name="Body Level One…"/>
          <p:cNvSpPr txBox="1"/>
          <p:nvPr>
            <p:ph type="body" sz="quarter" idx="1" hasCustomPrompt="1"/>
          </p:nvPr>
        </p:nvSpPr>
        <p:spPr>
          <a:xfrm>
            <a:off x="5194300" y="4165600"/>
            <a:ext cx="13995400" cy="4432300"/>
          </a:xfrm>
          <a:prstGeom prst="rect">
            <a:avLst/>
          </a:prstGeom>
        </p:spPr>
        <p:txBody>
          <a:bodyPr anchor="b"/>
          <a:lstStyle>
            <a:lvl1pPr marL="254000" indent="-254000" defTabSz="2438400">
              <a:lnSpc>
                <a:spcPct val="90000"/>
              </a:lnSpc>
              <a:spcBef>
                <a:spcPts val="0"/>
              </a:spcBef>
              <a:buSzTx/>
              <a:buNone/>
              <a:defRPr spc="-93" sz="9300">
                <a:latin typeface="+mn-lt"/>
                <a:ea typeface="+mn-ea"/>
                <a:cs typeface="+mn-cs"/>
                <a:sym typeface="Produkt Extralight"/>
              </a:defRPr>
            </a:lvl1pPr>
            <a:lvl2pPr marL="254000" indent="203200" defTabSz="2438400">
              <a:lnSpc>
                <a:spcPct val="90000"/>
              </a:lnSpc>
              <a:spcBef>
                <a:spcPts val="0"/>
              </a:spcBef>
              <a:buSzTx/>
              <a:buNone/>
              <a:defRPr spc="-93" sz="9300">
                <a:latin typeface="+mn-lt"/>
                <a:ea typeface="+mn-ea"/>
                <a:cs typeface="+mn-cs"/>
                <a:sym typeface="Produkt Extralight"/>
              </a:defRPr>
            </a:lvl2pPr>
            <a:lvl3pPr marL="254000" indent="660400" defTabSz="2438400">
              <a:lnSpc>
                <a:spcPct val="90000"/>
              </a:lnSpc>
              <a:spcBef>
                <a:spcPts val="0"/>
              </a:spcBef>
              <a:buSzTx/>
              <a:buNone/>
              <a:defRPr spc="-93" sz="9300">
                <a:latin typeface="+mn-lt"/>
                <a:ea typeface="+mn-ea"/>
                <a:cs typeface="+mn-cs"/>
                <a:sym typeface="Produkt Extralight"/>
              </a:defRPr>
            </a:lvl3pPr>
            <a:lvl4pPr marL="254000" indent="1117600" defTabSz="2438400">
              <a:lnSpc>
                <a:spcPct val="90000"/>
              </a:lnSpc>
              <a:spcBef>
                <a:spcPts val="0"/>
              </a:spcBef>
              <a:buSzTx/>
              <a:buNone/>
              <a:defRPr spc="-93" sz="9300">
                <a:latin typeface="+mn-lt"/>
                <a:ea typeface="+mn-ea"/>
                <a:cs typeface="+mn-cs"/>
                <a:sym typeface="Produkt Extralight"/>
              </a:defRPr>
            </a:lvl4pPr>
            <a:lvl5pPr marL="254000" indent="1574800" defTabSz="2438400">
              <a:lnSpc>
                <a:spcPct val="90000"/>
              </a:lnSpc>
              <a:spcBef>
                <a:spcPts val="0"/>
              </a:spcBef>
              <a:buSzTx/>
              <a:buNone/>
              <a:defRPr spc="-93" sz="9300">
                <a:latin typeface="+mn-lt"/>
                <a:ea typeface="+mn-ea"/>
                <a:cs typeface="+mn-cs"/>
                <a:sym typeface="Produkt Extralight"/>
              </a:defRPr>
            </a:lvl5pPr>
          </a:lstStyle>
          <a:p>
            <a:pPr/>
            <a:r>
              <a:t>“Notable Quote”</a:t>
            </a:r>
          </a:p>
          <a:p>
            <a:pPr lvl="1"/>
            <a:r>
              <a:t/>
            </a:r>
          </a:p>
          <a:p>
            <a:pPr lvl="2"/>
            <a:r>
              <a:t/>
            </a:r>
          </a:p>
          <a:p>
            <a:pPr lvl="3"/>
            <a:r>
              <a:t/>
            </a:r>
          </a:p>
          <a:p>
            <a:pPr lvl="4"/>
            <a:r>
              <a:t/>
            </a:r>
          </a:p>
        </p:txBody>
      </p:sp>
      <p:sp>
        <p:nvSpPr>
          <p:cNvPr id="13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 3 Up">
    <p:spTree>
      <p:nvGrpSpPr>
        <p:cNvPr id="1" name=""/>
        <p:cNvGrpSpPr/>
        <p:nvPr/>
      </p:nvGrpSpPr>
      <p:grpSpPr>
        <a:xfrm>
          <a:off x="0" y="0"/>
          <a:ext cx="0" cy="0"/>
          <a:chOff x="0" y="0"/>
          <a:chExt cx="0" cy="0"/>
        </a:xfrm>
      </p:grpSpPr>
      <p:sp>
        <p:nvSpPr>
          <p:cNvPr id="144" name="Corridor of an open-air stone building under a pink and purple sky"/>
          <p:cNvSpPr/>
          <p:nvPr>
            <p:ph type="pic" sz="quarter" idx="21"/>
          </p:nvPr>
        </p:nvSpPr>
        <p:spPr>
          <a:xfrm>
            <a:off x="1257300" y="3213100"/>
            <a:ext cx="7289800" cy="7289800"/>
          </a:xfrm>
          <a:prstGeom prst="rect">
            <a:avLst/>
          </a:prstGeom>
        </p:spPr>
        <p:txBody>
          <a:bodyPr lIns="91439" tIns="45719" rIns="91439" bIns="45719">
            <a:noAutofit/>
          </a:bodyPr>
          <a:lstStyle/>
          <a:p>
            <a:pPr/>
          </a:p>
        </p:txBody>
      </p:sp>
      <p:sp>
        <p:nvSpPr>
          <p:cNvPr id="145" name="Black and white close-up of a curved roof"/>
          <p:cNvSpPr/>
          <p:nvPr>
            <p:ph type="pic" sz="half" idx="22"/>
          </p:nvPr>
        </p:nvSpPr>
        <p:spPr>
          <a:xfrm>
            <a:off x="6577500" y="3632200"/>
            <a:ext cx="11228999" cy="6451600"/>
          </a:xfrm>
          <a:prstGeom prst="rect">
            <a:avLst/>
          </a:prstGeom>
        </p:spPr>
        <p:txBody>
          <a:bodyPr lIns="91439" tIns="45719" rIns="91439" bIns="45719">
            <a:noAutofit/>
          </a:bodyPr>
          <a:lstStyle/>
          <a:p>
            <a:pPr/>
          </a:p>
        </p:txBody>
      </p:sp>
      <p:sp>
        <p:nvSpPr>
          <p:cNvPr id="146" name="Low angle view of a metal spiral staircase"/>
          <p:cNvSpPr/>
          <p:nvPr>
            <p:ph type="pic" sz="quarter" idx="23"/>
          </p:nvPr>
        </p:nvSpPr>
        <p:spPr>
          <a:xfrm>
            <a:off x="14643100" y="3632200"/>
            <a:ext cx="9677400" cy="6451600"/>
          </a:xfrm>
          <a:prstGeom prst="rect">
            <a:avLst/>
          </a:prstGeom>
        </p:spPr>
        <p:txBody>
          <a:bodyPr lIns="91439" tIns="45719" rIns="91439" bIns="45719">
            <a:noAutofit/>
          </a:bodyPr>
          <a:lstStyle/>
          <a:p>
            <a:pPr/>
          </a:p>
        </p:txBody>
      </p:sp>
      <p:sp>
        <p:nvSpPr>
          <p:cNvPr id="147"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Photo">
    <p:bg>
      <p:bgPr>
        <a:solidFill>
          <a:srgbClr val="FFFFFF"/>
        </a:solidFill>
      </p:bgPr>
    </p:bg>
    <p:spTree>
      <p:nvGrpSpPr>
        <p:cNvPr id="1" name=""/>
        <p:cNvGrpSpPr/>
        <p:nvPr/>
      </p:nvGrpSpPr>
      <p:grpSpPr>
        <a:xfrm>
          <a:off x="0" y="0"/>
          <a:ext cx="0" cy="0"/>
          <a:chOff x="0" y="0"/>
          <a:chExt cx="0" cy="0"/>
        </a:xfrm>
      </p:grpSpPr>
      <p:sp>
        <p:nvSpPr>
          <p:cNvPr id="154" name="Futuristic, white corridor with shadows"/>
          <p:cNvSpPr/>
          <p:nvPr>
            <p:ph type="pic" idx="21"/>
          </p:nvPr>
        </p:nvSpPr>
        <p:spPr>
          <a:xfrm>
            <a:off x="-38100" y="-520700"/>
            <a:ext cx="24447500" cy="14763310"/>
          </a:xfrm>
          <a:prstGeom prst="rect">
            <a:avLst/>
          </a:prstGeom>
        </p:spPr>
        <p:txBody>
          <a:bodyPr lIns="91439" tIns="45719" rIns="91439" bIns="45719">
            <a:noAutofit/>
          </a:bodyPr>
          <a:lstStyle/>
          <a:p>
            <a:pPr/>
          </a:p>
        </p:txBody>
      </p:sp>
      <p:sp>
        <p:nvSpPr>
          <p:cNvPr id="15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1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lank">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16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2.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p:bg>
      <p:bgPr>
        <a:solidFill>
          <a:srgbClr val="FFFFFF"/>
        </a:solidFill>
      </p:bgPr>
    </p:bg>
    <p:spTree>
      <p:nvGrpSpPr>
        <p:cNvPr id="1" name=""/>
        <p:cNvGrpSpPr/>
        <p:nvPr/>
      </p:nvGrpSpPr>
      <p:grpSpPr>
        <a:xfrm>
          <a:off x="0" y="0"/>
          <a:ext cx="0" cy="0"/>
          <a:chOff x="0" y="0"/>
          <a:chExt cx="0" cy="0"/>
        </a:xfrm>
      </p:grpSpPr>
      <p:sp>
        <p:nvSpPr>
          <p:cNvPr id="21" name="Curved, white arches on a grey reflective floor"/>
          <p:cNvSpPr/>
          <p:nvPr>
            <p:ph type="pic" idx="21"/>
          </p:nvPr>
        </p:nvSpPr>
        <p:spPr>
          <a:xfrm>
            <a:off x="-76200" y="-558800"/>
            <a:ext cx="24574500" cy="14839510"/>
          </a:xfrm>
          <a:prstGeom prst="rect">
            <a:avLst/>
          </a:prstGeom>
        </p:spPr>
        <p:txBody>
          <a:bodyPr lIns="91439" tIns="45719" rIns="91439" bIns="45719">
            <a:noAutofit/>
          </a:bodyPr>
          <a:lstStyle/>
          <a:p>
            <a:pPr/>
          </a:p>
        </p:txBody>
      </p:sp>
      <p:sp>
        <p:nvSpPr>
          <p:cNvPr id="22" name="Author and Date"/>
          <p:cNvSpPr txBox="1"/>
          <p:nvPr>
            <p:ph type="body" sz="quarter" idx="22" hasCustomPrompt="1"/>
          </p:nvPr>
        </p:nvSpPr>
        <p:spPr>
          <a:xfrm>
            <a:off x="1206500" y="12268200"/>
            <a:ext cx="21971000" cy="660400"/>
          </a:xfrm>
          <a:prstGeom prst="rect">
            <a:avLst/>
          </a:prstGeom>
        </p:spPr>
        <p:txBody>
          <a:bodyPr lIns="45719" tIns="45719" rIns="45719" bIns="45719" anchor="b"/>
          <a:lstStyle>
            <a:lvl1pPr marL="0" indent="0" defTabSz="825500">
              <a:spcBef>
                <a:spcPts val="0"/>
              </a:spcBef>
              <a:buSzTx/>
              <a:buNone/>
              <a:defRPr sz="3300">
                <a:latin typeface="Produkt Light"/>
                <a:ea typeface="Produkt Light"/>
                <a:cs typeface="Produkt Light"/>
                <a:sym typeface="Produkt Light"/>
              </a:defRPr>
            </a:lvl1pPr>
          </a:lstStyle>
          <a:p>
            <a:pPr/>
            <a:r>
              <a:t>Author and Date</a:t>
            </a:r>
          </a:p>
        </p:txBody>
      </p:sp>
      <p:sp>
        <p:nvSpPr>
          <p:cNvPr id="23" name="Body Level One…"/>
          <p:cNvSpPr txBox="1"/>
          <p:nvPr>
            <p:ph type="body" sz="quarter" idx="1" hasCustomPrompt="1"/>
          </p:nvPr>
        </p:nvSpPr>
        <p:spPr>
          <a:xfrm>
            <a:off x="1206500" y="7353300"/>
            <a:ext cx="21971000" cy="2006600"/>
          </a:xfrm>
          <a:prstGeom prst="rect">
            <a:avLst/>
          </a:prstGeom>
        </p:spPr>
        <p:txBody>
          <a:bodyPr/>
          <a:lstStyle>
            <a:lvl1pPr marL="0" indent="0" defTabSz="825500">
              <a:lnSpc>
                <a:spcPct val="120000"/>
              </a:lnSpc>
              <a:spcBef>
                <a:spcPts val="0"/>
              </a:spcBef>
              <a:buSzTx/>
              <a:buNone/>
              <a:defRPr sz="3900">
                <a:solidFill>
                  <a:srgbClr val="FFFFFF"/>
                </a:solidFill>
                <a:latin typeface="+mn-lt"/>
                <a:ea typeface="+mn-ea"/>
                <a:cs typeface="+mn-cs"/>
                <a:sym typeface="Produkt Extralight"/>
              </a:defRPr>
            </a:lvl1pPr>
            <a:lvl2pPr marL="0" indent="457200" defTabSz="825500">
              <a:lnSpc>
                <a:spcPct val="120000"/>
              </a:lnSpc>
              <a:spcBef>
                <a:spcPts val="0"/>
              </a:spcBef>
              <a:buSzTx/>
              <a:buNone/>
              <a:defRPr sz="3900">
                <a:solidFill>
                  <a:srgbClr val="FFFFFF"/>
                </a:solidFill>
                <a:latin typeface="+mn-lt"/>
                <a:ea typeface="+mn-ea"/>
                <a:cs typeface="+mn-cs"/>
                <a:sym typeface="Produkt Extralight"/>
              </a:defRPr>
            </a:lvl2pPr>
            <a:lvl3pPr marL="0" indent="914400" defTabSz="825500">
              <a:lnSpc>
                <a:spcPct val="120000"/>
              </a:lnSpc>
              <a:spcBef>
                <a:spcPts val="0"/>
              </a:spcBef>
              <a:buSzTx/>
              <a:buNone/>
              <a:defRPr sz="3900">
                <a:solidFill>
                  <a:srgbClr val="FFFFFF"/>
                </a:solidFill>
                <a:latin typeface="+mn-lt"/>
                <a:ea typeface="+mn-ea"/>
                <a:cs typeface="+mn-cs"/>
                <a:sym typeface="Produkt Extralight"/>
              </a:defRPr>
            </a:lvl3pPr>
            <a:lvl4pPr marL="0" indent="1371600" defTabSz="825500">
              <a:lnSpc>
                <a:spcPct val="120000"/>
              </a:lnSpc>
              <a:spcBef>
                <a:spcPts val="0"/>
              </a:spcBef>
              <a:buSzTx/>
              <a:buNone/>
              <a:defRPr sz="3900">
                <a:solidFill>
                  <a:srgbClr val="FFFFFF"/>
                </a:solidFill>
                <a:latin typeface="+mn-lt"/>
                <a:ea typeface="+mn-ea"/>
                <a:cs typeface="+mn-cs"/>
                <a:sym typeface="Produkt Extralight"/>
              </a:defRPr>
            </a:lvl4pPr>
            <a:lvl5pPr marL="0" indent="1828800" defTabSz="825500">
              <a:lnSpc>
                <a:spcPct val="120000"/>
              </a:lnSpc>
              <a:spcBef>
                <a:spcPts val="0"/>
              </a:spcBef>
              <a:buSzTx/>
              <a:buNone/>
              <a:defRPr sz="3900">
                <a:solidFill>
                  <a:srgbClr val="FFFFFF"/>
                </a:solidFill>
                <a:latin typeface="+mn-lt"/>
                <a:ea typeface="+mn-ea"/>
                <a:cs typeface="+mn-cs"/>
                <a:sym typeface="Produkt Extralight"/>
              </a:defRPr>
            </a:lvl5pPr>
          </a:lstStyle>
          <a:p>
            <a:pPr/>
            <a:r>
              <a:t>Presentation Subtitle</a:t>
            </a:r>
          </a:p>
          <a:p>
            <a:pPr lvl="1"/>
            <a:r>
              <a:t/>
            </a:r>
          </a:p>
          <a:p>
            <a:pPr lvl="2"/>
            <a:r>
              <a:t/>
            </a:r>
          </a:p>
          <a:p>
            <a:pPr lvl="3"/>
            <a:r>
              <a:t/>
            </a:r>
          </a:p>
          <a:p>
            <a:pPr lvl="4"/>
            <a:r>
              <a:t/>
            </a:r>
          </a:p>
        </p:txBody>
      </p:sp>
      <p:sp>
        <p:nvSpPr>
          <p:cNvPr id="24" name="Presentation Title"/>
          <p:cNvSpPr txBox="1"/>
          <p:nvPr>
            <p:ph type="title" hasCustomPrompt="1"/>
          </p:nvPr>
        </p:nvSpPr>
        <p:spPr>
          <a:xfrm>
            <a:off x="1206500" y="2616200"/>
            <a:ext cx="21971004" cy="4648200"/>
          </a:xfrm>
          <a:prstGeom prst="rect">
            <a:avLst/>
          </a:prstGeom>
        </p:spPr>
        <p:txBody>
          <a:bodyPr anchor="b"/>
          <a:lstStyle>
            <a:lvl1pPr defTabSz="355600">
              <a:defRPr spc="-119" sz="12000"/>
            </a:lvl1pPr>
          </a:lstStyle>
          <a:p>
            <a:pPr/>
            <a:r>
              <a:t>Presentation Title</a:t>
            </a:r>
          </a:p>
        </p:txBody>
      </p:sp>
      <p:sp>
        <p:nvSpPr>
          <p:cNvPr id="2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3.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Photo Alt">
    <p:spTree>
      <p:nvGrpSpPr>
        <p:cNvPr id="1" name=""/>
        <p:cNvGrpSpPr/>
        <p:nvPr/>
      </p:nvGrpSpPr>
      <p:grpSpPr>
        <a:xfrm>
          <a:off x="0" y="0"/>
          <a:ext cx="0" cy="0"/>
          <a:chOff x="0" y="0"/>
          <a:chExt cx="0" cy="0"/>
        </a:xfrm>
      </p:grpSpPr>
      <p:sp>
        <p:nvSpPr>
          <p:cNvPr id="32" name="Low angle view of a tall building with mirrored glass windows"/>
          <p:cNvSpPr/>
          <p:nvPr>
            <p:ph type="pic" idx="21"/>
          </p:nvPr>
        </p:nvSpPr>
        <p:spPr>
          <a:xfrm>
            <a:off x="8140700" y="-1"/>
            <a:ext cx="20574000" cy="13716001"/>
          </a:xfrm>
          <a:prstGeom prst="rect">
            <a:avLst/>
          </a:prstGeom>
        </p:spPr>
        <p:txBody>
          <a:bodyPr lIns="91439" tIns="45719" rIns="91439" bIns="45719">
            <a:noAutofit/>
          </a:bodyPr>
          <a:lstStyle/>
          <a:p>
            <a:pPr/>
          </a:p>
        </p:txBody>
      </p:sp>
      <p:sp>
        <p:nvSpPr>
          <p:cNvPr id="33" name="Slide Title"/>
          <p:cNvSpPr txBox="1"/>
          <p:nvPr>
            <p:ph type="title" hasCustomPrompt="1"/>
          </p:nvPr>
        </p:nvSpPr>
        <p:spPr>
          <a:xfrm>
            <a:off x="1206500" y="1333500"/>
            <a:ext cx="9779000" cy="5882273"/>
          </a:xfrm>
          <a:prstGeom prst="rect">
            <a:avLst/>
          </a:prstGeom>
        </p:spPr>
        <p:txBody>
          <a:bodyPr anchor="b"/>
          <a:lstStyle/>
          <a:p>
            <a:pPr/>
            <a:r>
              <a:t>Slide Title</a:t>
            </a:r>
          </a:p>
        </p:txBody>
      </p:sp>
      <p:sp>
        <p:nvSpPr>
          <p:cNvPr id="34" name="Body Level One…"/>
          <p:cNvSpPr txBox="1"/>
          <p:nvPr>
            <p:ph type="body" sz="quarter" idx="1" hasCustomPrompt="1"/>
          </p:nvPr>
        </p:nvSpPr>
        <p:spPr>
          <a:xfrm>
            <a:off x="1206500" y="7150100"/>
            <a:ext cx="9779000" cy="5385424"/>
          </a:xfrm>
          <a:prstGeom prst="rect">
            <a:avLst/>
          </a:prstGeom>
        </p:spPr>
        <p:txBody>
          <a:bodyPr/>
          <a:lstStyle>
            <a:lvl1pPr marL="0" indent="0" defTabSz="825500">
              <a:lnSpc>
                <a:spcPct val="120000"/>
              </a:lnSpc>
              <a:spcBef>
                <a:spcPts val="0"/>
              </a:spcBef>
              <a:buSzTx/>
              <a:buNone/>
              <a:defRPr sz="3900">
                <a:solidFill>
                  <a:srgbClr val="FFFFFF"/>
                </a:solidFill>
                <a:latin typeface="+mn-lt"/>
                <a:ea typeface="+mn-ea"/>
                <a:cs typeface="+mn-cs"/>
                <a:sym typeface="Produkt Extralight"/>
              </a:defRPr>
            </a:lvl1pPr>
            <a:lvl2pPr marL="0" indent="457200" defTabSz="825500">
              <a:lnSpc>
                <a:spcPct val="120000"/>
              </a:lnSpc>
              <a:spcBef>
                <a:spcPts val="0"/>
              </a:spcBef>
              <a:buSzTx/>
              <a:buNone/>
              <a:defRPr sz="3900">
                <a:solidFill>
                  <a:srgbClr val="FFFFFF"/>
                </a:solidFill>
                <a:latin typeface="+mn-lt"/>
                <a:ea typeface="+mn-ea"/>
                <a:cs typeface="+mn-cs"/>
                <a:sym typeface="Produkt Extralight"/>
              </a:defRPr>
            </a:lvl2pPr>
            <a:lvl3pPr marL="0" indent="914400" defTabSz="825500">
              <a:lnSpc>
                <a:spcPct val="120000"/>
              </a:lnSpc>
              <a:spcBef>
                <a:spcPts val="0"/>
              </a:spcBef>
              <a:buSzTx/>
              <a:buNone/>
              <a:defRPr sz="3900">
                <a:solidFill>
                  <a:srgbClr val="FFFFFF"/>
                </a:solidFill>
                <a:latin typeface="+mn-lt"/>
                <a:ea typeface="+mn-ea"/>
                <a:cs typeface="+mn-cs"/>
                <a:sym typeface="Produkt Extralight"/>
              </a:defRPr>
            </a:lvl3pPr>
            <a:lvl4pPr marL="0" indent="1371600" defTabSz="825500">
              <a:lnSpc>
                <a:spcPct val="120000"/>
              </a:lnSpc>
              <a:spcBef>
                <a:spcPts val="0"/>
              </a:spcBef>
              <a:buSzTx/>
              <a:buNone/>
              <a:defRPr sz="3900">
                <a:solidFill>
                  <a:srgbClr val="FFFFFF"/>
                </a:solidFill>
                <a:latin typeface="+mn-lt"/>
                <a:ea typeface="+mn-ea"/>
                <a:cs typeface="+mn-cs"/>
                <a:sym typeface="Produkt Extralight"/>
              </a:defRPr>
            </a:lvl4pPr>
            <a:lvl5pPr marL="0" indent="1828800" defTabSz="825500">
              <a:lnSpc>
                <a:spcPct val="120000"/>
              </a:lnSpc>
              <a:spcBef>
                <a:spcPts val="0"/>
              </a:spcBef>
              <a:buSzTx/>
              <a:buNone/>
              <a:defRPr sz="3900">
                <a:solidFill>
                  <a:srgbClr val="FFFFFF"/>
                </a:solidFill>
                <a:latin typeface="+mn-lt"/>
                <a:ea typeface="+mn-ea"/>
                <a:cs typeface="+mn-cs"/>
                <a:sym typeface="Produkt Extralight"/>
              </a:defRPr>
            </a:lvl5pPr>
          </a:lstStyle>
          <a:p>
            <a:pPr/>
            <a:r>
              <a:t>Slide Subtitle</a:t>
            </a:r>
          </a:p>
          <a:p>
            <a:pPr lvl="1"/>
            <a:r>
              <a:t/>
            </a:r>
          </a:p>
          <a:p>
            <a:pPr lvl="2"/>
            <a:r>
              <a:t/>
            </a:r>
          </a:p>
          <a:p>
            <a:pPr lvl="3"/>
            <a:r>
              <a:t/>
            </a:r>
          </a:p>
          <a:p>
            <a:pPr lvl="4"/>
            <a:r>
              <a:t/>
            </a:r>
          </a:p>
        </p:txBody>
      </p:sp>
      <p:sp>
        <p:nvSpPr>
          <p:cNvPr id="3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4.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amp; Bullets">
    <p:spTree>
      <p:nvGrpSpPr>
        <p:cNvPr id="1" name=""/>
        <p:cNvGrpSpPr/>
        <p:nvPr/>
      </p:nvGrpSpPr>
      <p:grpSpPr>
        <a:xfrm>
          <a:off x="0" y="0"/>
          <a:ext cx="0" cy="0"/>
          <a:chOff x="0" y="0"/>
          <a:chExt cx="0" cy="0"/>
        </a:xfrm>
      </p:grpSpPr>
      <p:sp>
        <p:nvSpPr>
          <p:cNvPr id="42" name="Slide Subtitle"/>
          <p:cNvSpPr txBox="1"/>
          <p:nvPr>
            <p:ph type="body" sz="quarter" idx="21" hasCustomPrompt="1"/>
          </p:nvPr>
        </p:nvSpPr>
        <p:spPr>
          <a:xfrm>
            <a:off x="1206500" y="2324100"/>
            <a:ext cx="21971000" cy="1003300"/>
          </a:xfrm>
          <a:prstGeom prst="rect">
            <a:avLst/>
          </a:prstGeom>
        </p:spPr>
        <p:txBody>
          <a:bodyPr lIns="45719" tIns="45719" rIns="45719" bIns="45719"/>
          <a:lstStyle>
            <a:lvl1pPr marL="0" indent="0" defTabSz="825500">
              <a:lnSpc>
                <a:spcPct val="120000"/>
              </a:lnSpc>
              <a:spcBef>
                <a:spcPts val="0"/>
              </a:spcBef>
              <a:buSzTx/>
              <a:buNone/>
              <a:defRPr sz="3900">
                <a:solidFill>
                  <a:srgbClr val="FFFFFF"/>
                </a:solidFill>
                <a:latin typeface="+mn-lt"/>
                <a:ea typeface="+mn-ea"/>
                <a:cs typeface="+mn-cs"/>
                <a:sym typeface="Produkt Extralight"/>
              </a:defRPr>
            </a:lvl1pPr>
          </a:lstStyle>
          <a:p>
            <a:pPr/>
            <a:r>
              <a:t>Slide Subtitle</a:t>
            </a:r>
          </a:p>
        </p:txBody>
      </p:sp>
      <p:sp>
        <p:nvSpPr>
          <p:cNvPr id="43" name="Slide Title"/>
          <p:cNvSpPr txBox="1"/>
          <p:nvPr>
            <p:ph type="title" hasCustomPrompt="1"/>
          </p:nvPr>
        </p:nvSpPr>
        <p:spPr>
          <a:prstGeom prst="rect">
            <a:avLst/>
          </a:prstGeom>
        </p:spPr>
        <p:txBody>
          <a:bodyPr/>
          <a:lstStyle/>
          <a:p>
            <a:pPr/>
            <a:r>
              <a:t>Slide Title</a:t>
            </a:r>
          </a:p>
        </p:txBody>
      </p:sp>
      <p:sp>
        <p:nvSpPr>
          <p:cNvPr id="44"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45"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5.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Bullets">
    <p:spTree>
      <p:nvGrpSpPr>
        <p:cNvPr id="1" name=""/>
        <p:cNvGrpSpPr/>
        <p:nvPr/>
      </p:nvGrpSpPr>
      <p:grpSpPr>
        <a:xfrm>
          <a:off x="0" y="0"/>
          <a:ext cx="0" cy="0"/>
          <a:chOff x="0" y="0"/>
          <a:chExt cx="0" cy="0"/>
        </a:xfrm>
      </p:grpSpPr>
      <p:sp>
        <p:nvSpPr>
          <p:cNvPr id="52" name="Body Level One…"/>
          <p:cNvSpPr txBox="1"/>
          <p:nvPr>
            <p:ph type="body" idx="1" hasCustomPrompt="1"/>
          </p:nvPr>
        </p:nvSpPr>
        <p:spPr>
          <a:prstGeom prst="rect">
            <a:avLst/>
          </a:prstGeom>
        </p:spPr>
        <p:txBody>
          <a:bodyPr/>
          <a:lstStyle/>
          <a:p>
            <a:pPr/>
            <a:r>
              <a:t>Slide bullet text</a:t>
            </a:r>
          </a:p>
          <a:p>
            <a:pPr lvl="1"/>
            <a:r>
              <a:t/>
            </a:r>
          </a:p>
          <a:p>
            <a:pPr lvl="2"/>
            <a:r>
              <a:t/>
            </a:r>
          </a:p>
          <a:p>
            <a:pPr lvl="3"/>
            <a:r>
              <a:t/>
            </a:r>
          </a:p>
          <a:p>
            <a:pPr lvl="4"/>
            <a:r>
              <a:t/>
            </a:r>
          </a:p>
        </p:txBody>
      </p:sp>
      <p:sp>
        <p:nvSpPr>
          <p:cNvPr id="53"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6.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Photo">
    <p:spTree>
      <p:nvGrpSpPr>
        <p:cNvPr id="1" name=""/>
        <p:cNvGrpSpPr/>
        <p:nvPr/>
      </p:nvGrpSpPr>
      <p:grpSpPr>
        <a:xfrm>
          <a:off x="0" y="0"/>
          <a:ext cx="0" cy="0"/>
          <a:chOff x="0" y="0"/>
          <a:chExt cx="0" cy="0"/>
        </a:xfrm>
      </p:grpSpPr>
      <p:sp>
        <p:nvSpPr>
          <p:cNvPr id="60" name="Partial view of a ceiling with wood panelling"/>
          <p:cNvSpPr/>
          <p:nvPr>
            <p:ph type="pic" idx="21"/>
          </p:nvPr>
        </p:nvSpPr>
        <p:spPr>
          <a:xfrm>
            <a:off x="9588500" y="-482600"/>
            <a:ext cx="21513800" cy="14300200"/>
          </a:xfrm>
          <a:prstGeom prst="rect">
            <a:avLst/>
          </a:prstGeom>
        </p:spPr>
        <p:txBody>
          <a:bodyPr lIns="91439" tIns="45719" rIns="91439" bIns="45719">
            <a:noAutofit/>
          </a:bodyPr>
          <a:lstStyle/>
          <a:p>
            <a:pPr/>
          </a:p>
        </p:txBody>
      </p:sp>
      <p:sp>
        <p:nvSpPr>
          <p:cNvPr id="61" name="Slide Subtitle"/>
          <p:cNvSpPr txBox="1"/>
          <p:nvPr>
            <p:ph type="body" sz="quarter" idx="22" hasCustomPrompt="1"/>
          </p:nvPr>
        </p:nvSpPr>
        <p:spPr>
          <a:xfrm>
            <a:off x="1206500" y="2324100"/>
            <a:ext cx="9779000" cy="1003300"/>
          </a:xfrm>
          <a:prstGeom prst="rect">
            <a:avLst/>
          </a:prstGeom>
        </p:spPr>
        <p:txBody>
          <a:bodyPr lIns="45719" tIns="45719" rIns="45719" bIns="45719"/>
          <a:lstStyle>
            <a:lvl1pPr marL="0" indent="0" defTabSz="825500">
              <a:lnSpc>
                <a:spcPct val="120000"/>
              </a:lnSpc>
              <a:spcBef>
                <a:spcPts val="0"/>
              </a:spcBef>
              <a:buSzTx/>
              <a:buNone/>
              <a:defRPr sz="3900">
                <a:solidFill>
                  <a:srgbClr val="FFFFFF"/>
                </a:solidFill>
                <a:latin typeface="+mn-lt"/>
                <a:ea typeface="+mn-ea"/>
                <a:cs typeface="+mn-cs"/>
                <a:sym typeface="Produkt Extralight"/>
              </a:defRPr>
            </a:lvl1pPr>
          </a:lstStyle>
          <a:p>
            <a:pPr/>
            <a:r>
              <a:t>Slide Subtitle</a:t>
            </a:r>
          </a:p>
        </p:txBody>
      </p:sp>
      <p:sp>
        <p:nvSpPr>
          <p:cNvPr id="62" name="Slide Title"/>
          <p:cNvSpPr txBox="1"/>
          <p:nvPr>
            <p:ph type="title" hasCustomPrompt="1"/>
          </p:nvPr>
        </p:nvSpPr>
        <p:spPr>
          <a:xfrm>
            <a:off x="1206500" y="635000"/>
            <a:ext cx="9779000" cy="1689100"/>
          </a:xfrm>
          <a:prstGeom prst="rect">
            <a:avLst/>
          </a:prstGeom>
        </p:spPr>
        <p:txBody>
          <a:bodyPr/>
          <a:lstStyle/>
          <a:p>
            <a:pPr/>
            <a:r>
              <a:t>Slide Title</a:t>
            </a:r>
          </a:p>
        </p:txBody>
      </p:sp>
      <p:sp>
        <p:nvSpPr>
          <p:cNvPr id="63" name="Body Level One…"/>
          <p:cNvSpPr txBox="1"/>
          <p:nvPr>
            <p:ph type="body" sz="half" idx="1" hasCustomPrompt="1"/>
          </p:nvPr>
        </p:nvSpPr>
        <p:spPr>
          <a:xfrm>
            <a:off x="1206500" y="4248504"/>
            <a:ext cx="9779000" cy="8256012"/>
          </a:xfrm>
          <a:prstGeom prst="rect">
            <a:avLst/>
          </a:prstGeom>
        </p:spPr>
        <p:txBody>
          <a:bodyPr/>
          <a:lstStyle/>
          <a:p>
            <a:pPr/>
            <a:r>
              <a:t>Slide bullet text</a:t>
            </a:r>
          </a:p>
          <a:p>
            <a:pPr lvl="1"/>
            <a:r>
              <a:t/>
            </a:r>
          </a:p>
          <a:p>
            <a:pPr lvl="2"/>
            <a:r>
              <a:t/>
            </a:r>
          </a:p>
          <a:p>
            <a:pPr lvl="3"/>
            <a:r>
              <a:t/>
            </a:r>
          </a:p>
          <a:p>
            <a:pPr lvl="4"/>
            <a:r>
              <a:t/>
            </a:r>
          </a:p>
        </p:txBody>
      </p:sp>
      <p:sp>
        <p:nvSpPr>
          <p:cNvPr id="6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7.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Small">
    <p:spTree>
      <p:nvGrpSpPr>
        <p:cNvPr id="1" name=""/>
        <p:cNvGrpSpPr/>
        <p:nvPr/>
      </p:nvGrpSpPr>
      <p:grpSpPr>
        <a:xfrm>
          <a:off x="0" y="0"/>
          <a:ext cx="0" cy="0"/>
          <a:chOff x="0" y="0"/>
          <a:chExt cx="0" cy="0"/>
        </a:xfrm>
      </p:grpSpPr>
      <p:sp>
        <p:nvSpPr>
          <p:cNvPr id="71" name="Slide Subtitle"/>
          <p:cNvSpPr txBox="1"/>
          <p:nvPr>
            <p:ph type="body" sz="quarter" idx="21" hasCustomPrompt="1"/>
          </p:nvPr>
        </p:nvSpPr>
        <p:spPr>
          <a:xfrm>
            <a:off x="1206500" y="2324100"/>
            <a:ext cx="21971000" cy="1003300"/>
          </a:xfrm>
          <a:prstGeom prst="rect">
            <a:avLst/>
          </a:prstGeom>
        </p:spPr>
        <p:txBody>
          <a:bodyPr lIns="45719" tIns="45719" rIns="45719" bIns="45719"/>
          <a:lstStyle>
            <a:lvl1pPr marL="0" indent="0" defTabSz="825500">
              <a:lnSpc>
                <a:spcPct val="120000"/>
              </a:lnSpc>
              <a:spcBef>
                <a:spcPts val="0"/>
              </a:spcBef>
              <a:buSzTx/>
              <a:buNone/>
              <a:defRPr sz="3900">
                <a:solidFill>
                  <a:srgbClr val="FFFFFF"/>
                </a:solidFill>
                <a:latin typeface="+mn-lt"/>
                <a:ea typeface="+mn-ea"/>
                <a:cs typeface="+mn-cs"/>
                <a:sym typeface="Produkt Extralight"/>
              </a:defRPr>
            </a:lvl1pPr>
          </a:lstStyle>
          <a:p>
            <a:pPr/>
            <a:r>
              <a:t>Slide Subtitle</a:t>
            </a:r>
          </a:p>
        </p:txBody>
      </p:sp>
      <p:sp>
        <p:nvSpPr>
          <p:cNvPr id="72" name="Slide Title"/>
          <p:cNvSpPr txBox="1"/>
          <p:nvPr>
            <p:ph type="title" hasCustomPrompt="1"/>
          </p:nvPr>
        </p:nvSpPr>
        <p:spPr>
          <a:prstGeom prst="rect">
            <a:avLst/>
          </a:prstGeom>
        </p:spPr>
        <p:txBody>
          <a:bodyPr/>
          <a:lstStyle/>
          <a:p>
            <a:pPr/>
            <a:r>
              <a:t>Slide Title</a:t>
            </a:r>
          </a:p>
        </p:txBody>
      </p:sp>
      <p:sp>
        <p:nvSpPr>
          <p:cNvPr id="73" name="Body Level One…"/>
          <p:cNvSpPr txBox="1"/>
          <p:nvPr>
            <p:ph type="body" sz="half" idx="1" hasCustomPrompt="1"/>
          </p:nvPr>
        </p:nvSpPr>
        <p:spPr>
          <a:xfrm>
            <a:off x="1206500" y="4248504"/>
            <a:ext cx="9779000" cy="8256012"/>
          </a:xfrm>
          <a:prstGeom prst="rect">
            <a:avLst/>
          </a:prstGeom>
        </p:spPr>
        <p:txBody>
          <a:bodyPr/>
          <a:lstStyle/>
          <a:p>
            <a:pPr/>
            <a:r>
              <a:t>Slide bullet text</a:t>
            </a:r>
          </a:p>
          <a:p>
            <a:pPr lvl="1"/>
            <a:r>
              <a:t/>
            </a:r>
          </a:p>
          <a:p>
            <a:pPr lvl="2"/>
            <a:r>
              <a:t/>
            </a:r>
          </a:p>
          <a:p>
            <a:pPr lvl="3"/>
            <a:r>
              <a:t/>
            </a:r>
          </a:p>
          <a:p>
            <a:pPr lvl="4"/>
            <a:r>
              <a:t/>
            </a:r>
          </a:p>
        </p:txBody>
      </p:sp>
      <p:sp>
        <p:nvSpPr>
          <p:cNvPr id="7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8.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Title, Bullets &amp; Live Video Large">
    <p:spTree>
      <p:nvGrpSpPr>
        <p:cNvPr id="1" name=""/>
        <p:cNvGrpSpPr/>
        <p:nvPr/>
      </p:nvGrpSpPr>
      <p:grpSpPr>
        <a:xfrm>
          <a:off x="0" y="0"/>
          <a:ext cx="0" cy="0"/>
          <a:chOff x="0" y="0"/>
          <a:chExt cx="0" cy="0"/>
        </a:xfrm>
      </p:grpSpPr>
      <p:sp>
        <p:nvSpPr>
          <p:cNvPr id="81" name="Slide Subtitle"/>
          <p:cNvSpPr txBox="1"/>
          <p:nvPr>
            <p:ph type="body" sz="quarter" idx="21" hasCustomPrompt="1"/>
          </p:nvPr>
        </p:nvSpPr>
        <p:spPr>
          <a:xfrm>
            <a:off x="1206500" y="2324100"/>
            <a:ext cx="9779000" cy="1003300"/>
          </a:xfrm>
          <a:prstGeom prst="rect">
            <a:avLst/>
          </a:prstGeom>
        </p:spPr>
        <p:txBody>
          <a:bodyPr lIns="45719" tIns="45719" rIns="45719" bIns="45719"/>
          <a:lstStyle>
            <a:lvl1pPr marL="0" indent="0" defTabSz="825500">
              <a:lnSpc>
                <a:spcPct val="120000"/>
              </a:lnSpc>
              <a:spcBef>
                <a:spcPts val="0"/>
              </a:spcBef>
              <a:buSzTx/>
              <a:buNone/>
              <a:defRPr sz="3900">
                <a:solidFill>
                  <a:srgbClr val="FFFFFF"/>
                </a:solidFill>
                <a:latin typeface="+mn-lt"/>
                <a:ea typeface="+mn-ea"/>
                <a:cs typeface="+mn-cs"/>
                <a:sym typeface="Produkt Extralight"/>
              </a:defRPr>
            </a:lvl1pPr>
          </a:lstStyle>
          <a:p>
            <a:pPr/>
            <a:r>
              <a:t>Slide Subtitle</a:t>
            </a:r>
          </a:p>
        </p:txBody>
      </p:sp>
      <p:sp>
        <p:nvSpPr>
          <p:cNvPr id="82" name="Slide Title"/>
          <p:cNvSpPr txBox="1"/>
          <p:nvPr>
            <p:ph type="title" hasCustomPrompt="1"/>
          </p:nvPr>
        </p:nvSpPr>
        <p:spPr>
          <a:xfrm>
            <a:off x="1206500" y="635000"/>
            <a:ext cx="9779000" cy="1689100"/>
          </a:xfrm>
          <a:prstGeom prst="rect">
            <a:avLst/>
          </a:prstGeom>
        </p:spPr>
        <p:txBody>
          <a:bodyPr/>
          <a:lstStyle/>
          <a:p>
            <a:pPr/>
            <a:r>
              <a:t>Slide Title</a:t>
            </a:r>
          </a:p>
        </p:txBody>
      </p:sp>
      <p:sp>
        <p:nvSpPr>
          <p:cNvPr id="83" name="Body Level One…"/>
          <p:cNvSpPr txBox="1"/>
          <p:nvPr>
            <p:ph type="body" sz="half" idx="1" hasCustomPrompt="1"/>
          </p:nvPr>
        </p:nvSpPr>
        <p:spPr>
          <a:xfrm>
            <a:off x="1206500" y="4248504"/>
            <a:ext cx="9779000" cy="8256012"/>
          </a:xfrm>
          <a:prstGeom prst="rect">
            <a:avLst/>
          </a:prstGeom>
        </p:spPr>
        <p:txBody>
          <a:bodyPr/>
          <a:lstStyle/>
          <a:p>
            <a:pPr/>
            <a:r>
              <a:t>Slide bullet text</a:t>
            </a:r>
          </a:p>
          <a:p>
            <a:pPr lvl="1"/>
            <a:r>
              <a:t/>
            </a:r>
          </a:p>
          <a:p>
            <a:pPr lvl="2"/>
            <a:r>
              <a:t/>
            </a:r>
          </a:p>
          <a:p>
            <a:pPr lvl="3"/>
            <a:r>
              <a:t/>
            </a:r>
          </a:p>
          <a:p>
            <a:pPr lvl="4"/>
            <a:r>
              <a:t/>
            </a:r>
          </a:p>
        </p:txBody>
      </p:sp>
      <p:sp>
        <p:nvSpPr>
          <p:cNvPr id="84"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Layouts/slideLayout9.xml><?xml version="1.0" encoding="utf-8"?>
<p:sldLayout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type="tx" showMasterSp="1" showMasterPhAnim="1">
  <p:cSld name="Section">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91" name="Section Title"/>
          <p:cNvSpPr txBox="1"/>
          <p:nvPr>
            <p:ph type="title" hasCustomPrompt="1"/>
          </p:nvPr>
        </p:nvSpPr>
        <p:spPr>
          <a:xfrm>
            <a:off x="1206496" y="3911600"/>
            <a:ext cx="21971004" cy="4648200"/>
          </a:xfrm>
          <a:prstGeom prst="rect">
            <a:avLst/>
          </a:prstGeom>
        </p:spPr>
        <p:txBody>
          <a:bodyPr anchor="ctr"/>
          <a:lstStyle>
            <a:lvl1pPr>
              <a:defRPr spc="-119" sz="12000"/>
            </a:lvl1pPr>
          </a:lstStyle>
          <a:p>
            <a:pPr/>
            <a:r>
              <a:t>Section Title</a:t>
            </a:r>
          </a:p>
        </p:txBody>
      </p:sp>
      <p:sp>
        <p:nvSpPr>
          <p:cNvPr id="92" name="Slide Number"/>
          <p:cNvSpPr txBox="1"/>
          <p:nvPr>
            <p:ph type="sldNum" sz="quarter" idx="2"/>
          </p:nvPr>
        </p:nvSpPr>
        <p:spPr>
          <a:prstGeom prst="rect">
            <a:avLst/>
          </a:prstGeom>
        </p:spPr>
        <p:txBody>
          <a:bodyPr/>
          <a:lstStyle/>
          <a:p>
            <a:pPr/>
            <a:fld id="{86CB4B4D-7CA3-9044-876B-883B54F8677D}" type="slidenum"/>
          </a:p>
        </p:txBody>
      </p:sp>
    </p:spTree>
  </p:cSld>
  <p:clrMapOvr>
    <a:masterClrMapping/>
  </p:clrMapOvr>
  <p:transition xmlns:p14="http://schemas.microsoft.com/office/powerpoint/2010/main" spd="med" advClick="1"/>
</p:sldLayout>
</file>

<file path=ppt/slideMasters/_rels/slideMaster1.xml.rels><?xml version="1.0" encoding="UTF-8"?>
<Relationships xmlns="http://schemas.openxmlformats.org/package/2006/relationships"><Relationship Id="rId1" Type="http://schemas.openxmlformats.org/officeDocument/2006/relationships/theme" Target="../theme/theme1.xml"/><Relationship Id="rId2" Type="http://schemas.openxmlformats.org/officeDocument/2006/relationships/image" Target="../media/image1.png"/><Relationship Id="rId3" Type="http://schemas.openxmlformats.org/officeDocument/2006/relationships/slideLayout" Target="../slideLayouts/slideLayout1.xml"/><Relationship Id="rId4" Type="http://schemas.openxmlformats.org/officeDocument/2006/relationships/slideLayout" Target="../slideLayouts/slideLayout2.xml"/><Relationship Id="rId5" Type="http://schemas.openxmlformats.org/officeDocument/2006/relationships/slideLayout" Target="../slideLayouts/slideLayout3.xml"/><Relationship Id="rId6" Type="http://schemas.openxmlformats.org/officeDocument/2006/relationships/slideLayout" Target="../slideLayouts/slideLayout4.xml"/><Relationship Id="rId7" Type="http://schemas.openxmlformats.org/officeDocument/2006/relationships/slideLayout" Target="../slideLayouts/slideLayout5.xml"/><Relationship Id="rId8" Type="http://schemas.openxmlformats.org/officeDocument/2006/relationships/slideLayout" Target="../slideLayouts/slideLayout6.xml"/><Relationship Id="rId9" Type="http://schemas.openxmlformats.org/officeDocument/2006/relationships/slideLayout" Target="../slideLayouts/slideLayout7.xml"/><Relationship Id="rId10" Type="http://schemas.openxmlformats.org/officeDocument/2006/relationships/slideLayout" Target="../slideLayouts/slideLayout8.xml"/><Relationship Id="rId11" Type="http://schemas.openxmlformats.org/officeDocument/2006/relationships/slideLayout" Target="../slideLayouts/slideLayout9.xml"/><Relationship Id="rId12" Type="http://schemas.openxmlformats.org/officeDocument/2006/relationships/slideLayout" Target="../slideLayouts/slideLayout10.xml"/><Relationship Id="rId13" Type="http://schemas.openxmlformats.org/officeDocument/2006/relationships/slideLayout" Target="../slideLayouts/slideLayout11.xml"/><Relationship Id="rId14" Type="http://schemas.openxmlformats.org/officeDocument/2006/relationships/slideLayout" Target="../slideLayouts/slideLayout12.xml"/><Relationship Id="rId15" Type="http://schemas.openxmlformats.org/officeDocument/2006/relationships/slideLayout" Target="../slideLayouts/slideLayout13.xml"/><Relationship Id="rId16" Type="http://schemas.openxmlformats.org/officeDocument/2006/relationships/slideLayout" Target="../slideLayouts/slideLayout14.xml"/><Relationship Id="rId17" Type="http://schemas.openxmlformats.org/officeDocument/2006/relationships/slideLayout" Target="../slideLayouts/slideLayout15.xml"/><Relationship Id="rId18" Type="http://schemas.openxmlformats.org/officeDocument/2006/relationships/slideLayout" Target="../slideLayouts/slideLayout16.xml"/><Relationship Id="rId1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2" name="Slide Title"/>
          <p:cNvSpPr txBox="1"/>
          <p:nvPr>
            <p:ph type="title" hasCustomPrompt="1"/>
          </p:nvPr>
        </p:nvSpPr>
        <p:spPr>
          <a:xfrm>
            <a:off x="1206500" y="635000"/>
            <a:ext cx="21971000" cy="1689100"/>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Title</a:t>
            </a:r>
          </a:p>
        </p:txBody>
      </p:sp>
      <p:sp>
        <p:nvSpPr>
          <p:cNvPr id="3" name="Body Level One…"/>
          <p:cNvSpPr txBox="1"/>
          <p:nvPr>
            <p:ph type="body" idx="1" hasCustomPrompt="1"/>
          </p:nvPr>
        </p:nvSpPr>
        <p:spPr>
          <a:xfrm>
            <a:off x="1206500" y="4248504"/>
            <a:ext cx="21971000" cy="8256012"/>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ormAutofit fontScale="100000" lnSpcReduction="0"/>
          </a:bodyPr>
          <a:lstStyle/>
          <a:p>
            <a:pPr/>
            <a:r>
              <a:t>Slide bullet text</a:t>
            </a:r>
          </a:p>
          <a:p>
            <a:pPr lvl="1"/>
            <a:r>
              <a:t/>
            </a:r>
          </a:p>
          <a:p>
            <a:pPr lvl="2"/>
            <a:r>
              <a:t/>
            </a:r>
          </a:p>
          <a:p>
            <a:pPr lvl="3"/>
            <a:r>
              <a:t/>
            </a:r>
          </a:p>
          <a:p>
            <a:pPr lvl="4"/>
            <a:r>
              <a:t/>
            </a:r>
          </a:p>
        </p:txBody>
      </p:sp>
      <p:sp>
        <p:nvSpPr>
          <p:cNvPr id="4" name="Slide Number"/>
          <p:cNvSpPr txBox="1"/>
          <p:nvPr>
            <p:ph type="sldNum" sz="quarter" idx="2"/>
          </p:nvPr>
        </p:nvSpPr>
        <p:spPr>
          <a:xfrm>
            <a:off x="23311611" y="12156185"/>
            <a:ext cx="635509" cy="731775"/>
          </a:xfrm>
          <a:prstGeom prst="rect">
            <a:avLst/>
          </a:prstGeom>
          <a:ln w="12700">
            <a:miter lim="400000"/>
          </a:ln>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 bg1="lt1" tx1="dk1" bg2="lt2" tx2="dk2" accent1="accent1" accent2="accent2" accent3="accent3" accent4="accent4" accent5="accent5" accent6="accent6" hlink="hlink" folHlink="folHlink"/>
  <p:sldLayoutIdLst>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 id="2147483660" r:id="rId14"/>
    <p:sldLayoutId id="2147483661" r:id="rId15"/>
    <p:sldLayoutId id="2147483662" r:id="rId16"/>
    <p:sldLayoutId id="2147483663" r:id="rId17"/>
    <p:sldLayoutId id="2147483664" r:id="rId18"/>
    <p:sldLayoutId id="2147483665" r:id="rId19"/>
  </p:sldLayoutIdLst>
  <p:transition xmlns:p14="http://schemas.microsoft.com/office/powerpoint/2010/main" spd="med" advClick="1"/>
  <p:txStyles>
    <p:titleStyle>
      <a:lvl1pPr marL="0" marR="0" indent="0" algn="l" defTabSz="2438400" rtl="0" latinLnBrk="0">
        <a:lnSpc>
          <a:spcPct val="90000"/>
        </a:lnSpc>
        <a:spcBef>
          <a:spcPts val="0"/>
        </a:spcBef>
        <a:spcAft>
          <a:spcPts val="0"/>
        </a:spcAft>
        <a:buClrTx/>
        <a:buSzTx/>
        <a:buFontTx/>
        <a:buNone/>
        <a:tabLst/>
        <a:defRPr b="0" baseline="0" cap="none" i="0" spc="-100" strike="noStrike" sz="10000" u="none">
          <a:solidFill>
            <a:schemeClr val="accent1">
              <a:satOff val="-9155"/>
              <a:lumOff val="-32673"/>
            </a:schemeClr>
          </a:solidFill>
          <a:uFillTx/>
          <a:latin typeface="+mn-lt"/>
          <a:ea typeface="+mn-ea"/>
          <a:cs typeface="+mn-cs"/>
          <a:sym typeface="Produkt Extralight"/>
        </a:defRPr>
      </a:lvl1pPr>
      <a:lvl2pPr marL="0" marR="0" indent="457200" algn="l" defTabSz="2438400" rtl="0" latinLnBrk="0">
        <a:lnSpc>
          <a:spcPct val="90000"/>
        </a:lnSpc>
        <a:spcBef>
          <a:spcPts val="0"/>
        </a:spcBef>
        <a:spcAft>
          <a:spcPts val="0"/>
        </a:spcAft>
        <a:buClrTx/>
        <a:buSzTx/>
        <a:buFontTx/>
        <a:buNone/>
        <a:tabLst/>
        <a:defRPr b="0" baseline="0" cap="none" i="0" spc="-100" strike="noStrike" sz="10000" u="none">
          <a:solidFill>
            <a:schemeClr val="accent1">
              <a:satOff val="-9155"/>
              <a:lumOff val="-32673"/>
            </a:schemeClr>
          </a:solidFill>
          <a:uFillTx/>
          <a:latin typeface="+mn-lt"/>
          <a:ea typeface="+mn-ea"/>
          <a:cs typeface="+mn-cs"/>
          <a:sym typeface="Produkt Extralight"/>
        </a:defRPr>
      </a:lvl2pPr>
      <a:lvl3pPr marL="0" marR="0" indent="914400" algn="l" defTabSz="2438400" rtl="0" latinLnBrk="0">
        <a:lnSpc>
          <a:spcPct val="90000"/>
        </a:lnSpc>
        <a:spcBef>
          <a:spcPts val="0"/>
        </a:spcBef>
        <a:spcAft>
          <a:spcPts val="0"/>
        </a:spcAft>
        <a:buClrTx/>
        <a:buSzTx/>
        <a:buFontTx/>
        <a:buNone/>
        <a:tabLst/>
        <a:defRPr b="0" baseline="0" cap="none" i="0" spc="-100" strike="noStrike" sz="10000" u="none">
          <a:solidFill>
            <a:schemeClr val="accent1">
              <a:satOff val="-9155"/>
              <a:lumOff val="-32673"/>
            </a:schemeClr>
          </a:solidFill>
          <a:uFillTx/>
          <a:latin typeface="+mn-lt"/>
          <a:ea typeface="+mn-ea"/>
          <a:cs typeface="+mn-cs"/>
          <a:sym typeface="Produkt Extralight"/>
        </a:defRPr>
      </a:lvl3pPr>
      <a:lvl4pPr marL="0" marR="0" indent="1371600" algn="l" defTabSz="2438400" rtl="0" latinLnBrk="0">
        <a:lnSpc>
          <a:spcPct val="90000"/>
        </a:lnSpc>
        <a:spcBef>
          <a:spcPts val="0"/>
        </a:spcBef>
        <a:spcAft>
          <a:spcPts val="0"/>
        </a:spcAft>
        <a:buClrTx/>
        <a:buSzTx/>
        <a:buFontTx/>
        <a:buNone/>
        <a:tabLst/>
        <a:defRPr b="0" baseline="0" cap="none" i="0" spc="-100" strike="noStrike" sz="10000" u="none">
          <a:solidFill>
            <a:schemeClr val="accent1">
              <a:satOff val="-9155"/>
              <a:lumOff val="-32673"/>
            </a:schemeClr>
          </a:solidFill>
          <a:uFillTx/>
          <a:latin typeface="+mn-lt"/>
          <a:ea typeface="+mn-ea"/>
          <a:cs typeface="+mn-cs"/>
          <a:sym typeface="Produkt Extralight"/>
        </a:defRPr>
      </a:lvl4pPr>
      <a:lvl5pPr marL="0" marR="0" indent="1828800" algn="l" defTabSz="2438400" rtl="0" latinLnBrk="0">
        <a:lnSpc>
          <a:spcPct val="90000"/>
        </a:lnSpc>
        <a:spcBef>
          <a:spcPts val="0"/>
        </a:spcBef>
        <a:spcAft>
          <a:spcPts val="0"/>
        </a:spcAft>
        <a:buClrTx/>
        <a:buSzTx/>
        <a:buFontTx/>
        <a:buNone/>
        <a:tabLst/>
        <a:defRPr b="0" baseline="0" cap="none" i="0" spc="-100" strike="noStrike" sz="10000" u="none">
          <a:solidFill>
            <a:schemeClr val="accent1">
              <a:satOff val="-9155"/>
              <a:lumOff val="-32673"/>
            </a:schemeClr>
          </a:solidFill>
          <a:uFillTx/>
          <a:latin typeface="+mn-lt"/>
          <a:ea typeface="+mn-ea"/>
          <a:cs typeface="+mn-cs"/>
          <a:sym typeface="Produkt Extralight"/>
        </a:defRPr>
      </a:lvl5pPr>
      <a:lvl6pPr marL="0" marR="0" indent="2286000" algn="l" defTabSz="2438400" rtl="0" latinLnBrk="0">
        <a:lnSpc>
          <a:spcPct val="90000"/>
        </a:lnSpc>
        <a:spcBef>
          <a:spcPts val="0"/>
        </a:spcBef>
        <a:spcAft>
          <a:spcPts val="0"/>
        </a:spcAft>
        <a:buClrTx/>
        <a:buSzTx/>
        <a:buFontTx/>
        <a:buNone/>
        <a:tabLst/>
        <a:defRPr b="0" baseline="0" cap="none" i="0" spc="-100" strike="noStrike" sz="10000" u="none">
          <a:solidFill>
            <a:schemeClr val="accent1">
              <a:satOff val="-9155"/>
              <a:lumOff val="-32673"/>
            </a:schemeClr>
          </a:solidFill>
          <a:uFillTx/>
          <a:latin typeface="+mn-lt"/>
          <a:ea typeface="+mn-ea"/>
          <a:cs typeface="+mn-cs"/>
          <a:sym typeface="Produkt Extralight"/>
        </a:defRPr>
      </a:lvl6pPr>
      <a:lvl7pPr marL="0" marR="0" indent="2743200" algn="l" defTabSz="2438400" rtl="0" latinLnBrk="0">
        <a:lnSpc>
          <a:spcPct val="90000"/>
        </a:lnSpc>
        <a:spcBef>
          <a:spcPts val="0"/>
        </a:spcBef>
        <a:spcAft>
          <a:spcPts val="0"/>
        </a:spcAft>
        <a:buClrTx/>
        <a:buSzTx/>
        <a:buFontTx/>
        <a:buNone/>
        <a:tabLst/>
        <a:defRPr b="0" baseline="0" cap="none" i="0" spc="-100" strike="noStrike" sz="10000" u="none">
          <a:solidFill>
            <a:schemeClr val="accent1">
              <a:satOff val="-9155"/>
              <a:lumOff val="-32673"/>
            </a:schemeClr>
          </a:solidFill>
          <a:uFillTx/>
          <a:latin typeface="+mn-lt"/>
          <a:ea typeface="+mn-ea"/>
          <a:cs typeface="+mn-cs"/>
          <a:sym typeface="Produkt Extralight"/>
        </a:defRPr>
      </a:lvl7pPr>
      <a:lvl8pPr marL="0" marR="0" indent="3200400" algn="l" defTabSz="2438400" rtl="0" latinLnBrk="0">
        <a:lnSpc>
          <a:spcPct val="90000"/>
        </a:lnSpc>
        <a:spcBef>
          <a:spcPts val="0"/>
        </a:spcBef>
        <a:spcAft>
          <a:spcPts val="0"/>
        </a:spcAft>
        <a:buClrTx/>
        <a:buSzTx/>
        <a:buFontTx/>
        <a:buNone/>
        <a:tabLst/>
        <a:defRPr b="0" baseline="0" cap="none" i="0" spc="-100" strike="noStrike" sz="10000" u="none">
          <a:solidFill>
            <a:schemeClr val="accent1">
              <a:satOff val="-9155"/>
              <a:lumOff val="-32673"/>
            </a:schemeClr>
          </a:solidFill>
          <a:uFillTx/>
          <a:latin typeface="+mn-lt"/>
          <a:ea typeface="+mn-ea"/>
          <a:cs typeface="+mn-cs"/>
          <a:sym typeface="Produkt Extralight"/>
        </a:defRPr>
      </a:lvl8pPr>
      <a:lvl9pPr marL="0" marR="0" indent="3657600" algn="l" defTabSz="2438400" rtl="0" latinLnBrk="0">
        <a:lnSpc>
          <a:spcPct val="90000"/>
        </a:lnSpc>
        <a:spcBef>
          <a:spcPts val="0"/>
        </a:spcBef>
        <a:spcAft>
          <a:spcPts val="0"/>
        </a:spcAft>
        <a:buClrTx/>
        <a:buSzTx/>
        <a:buFontTx/>
        <a:buNone/>
        <a:tabLst/>
        <a:defRPr b="0" baseline="0" cap="none" i="0" spc="-100" strike="noStrike" sz="10000" u="none">
          <a:solidFill>
            <a:schemeClr val="accent1">
              <a:satOff val="-9155"/>
              <a:lumOff val="-32673"/>
            </a:schemeClr>
          </a:solidFill>
          <a:uFillTx/>
          <a:latin typeface="+mn-lt"/>
          <a:ea typeface="+mn-ea"/>
          <a:cs typeface="+mn-cs"/>
          <a:sym typeface="Produkt Extralight"/>
        </a:defRPr>
      </a:lvl9pPr>
    </p:titleStyle>
    <p:bodyStyle>
      <a:lvl1pPr marL="457200" marR="0" indent="-457200" algn="l" defTabSz="355600" rtl="0" latinLnBrk="0">
        <a:lnSpc>
          <a:spcPct val="100000"/>
        </a:lnSpc>
        <a:spcBef>
          <a:spcPts val="4700"/>
        </a:spcBef>
        <a:spcAft>
          <a:spcPts val="0"/>
        </a:spcAft>
        <a:buClrTx/>
        <a:buSzPct val="100000"/>
        <a:buFontTx/>
        <a:buChar char="•"/>
        <a:tabLst/>
        <a:defRPr b="0" baseline="0" cap="none" i="0" spc="0" strike="noStrike" sz="4000" u="none">
          <a:solidFill>
            <a:schemeClr val="accent1">
              <a:satOff val="-9155"/>
              <a:lumOff val="-32673"/>
            </a:schemeClr>
          </a:solidFill>
          <a:uFillTx/>
          <a:latin typeface="Graphik Light"/>
          <a:ea typeface="Graphik Light"/>
          <a:cs typeface="Graphik Light"/>
          <a:sym typeface="Graphik Light"/>
        </a:defRPr>
      </a:lvl1pPr>
      <a:lvl2pPr marL="914400" marR="0" indent="-457200" algn="l" defTabSz="355600" rtl="0" latinLnBrk="0">
        <a:lnSpc>
          <a:spcPct val="100000"/>
        </a:lnSpc>
        <a:spcBef>
          <a:spcPts val="4700"/>
        </a:spcBef>
        <a:spcAft>
          <a:spcPts val="0"/>
        </a:spcAft>
        <a:buClrTx/>
        <a:buSzPct val="100000"/>
        <a:buFontTx/>
        <a:buChar char="•"/>
        <a:tabLst/>
        <a:defRPr b="0" baseline="0" cap="none" i="0" spc="0" strike="noStrike" sz="4000" u="none">
          <a:solidFill>
            <a:schemeClr val="accent1">
              <a:satOff val="-9155"/>
              <a:lumOff val="-32673"/>
            </a:schemeClr>
          </a:solidFill>
          <a:uFillTx/>
          <a:latin typeface="Graphik Light"/>
          <a:ea typeface="Graphik Light"/>
          <a:cs typeface="Graphik Light"/>
          <a:sym typeface="Graphik Light"/>
        </a:defRPr>
      </a:lvl2pPr>
      <a:lvl3pPr marL="1371600" marR="0" indent="-457200" algn="l" defTabSz="355600" rtl="0" latinLnBrk="0">
        <a:lnSpc>
          <a:spcPct val="100000"/>
        </a:lnSpc>
        <a:spcBef>
          <a:spcPts val="4700"/>
        </a:spcBef>
        <a:spcAft>
          <a:spcPts val="0"/>
        </a:spcAft>
        <a:buClrTx/>
        <a:buSzPct val="100000"/>
        <a:buFontTx/>
        <a:buChar char="•"/>
        <a:tabLst/>
        <a:defRPr b="0" baseline="0" cap="none" i="0" spc="0" strike="noStrike" sz="4000" u="none">
          <a:solidFill>
            <a:schemeClr val="accent1">
              <a:satOff val="-9155"/>
              <a:lumOff val="-32673"/>
            </a:schemeClr>
          </a:solidFill>
          <a:uFillTx/>
          <a:latin typeface="Graphik Light"/>
          <a:ea typeface="Graphik Light"/>
          <a:cs typeface="Graphik Light"/>
          <a:sym typeface="Graphik Light"/>
        </a:defRPr>
      </a:lvl3pPr>
      <a:lvl4pPr marL="1828800" marR="0" indent="-457200" algn="l" defTabSz="355600" rtl="0" latinLnBrk="0">
        <a:lnSpc>
          <a:spcPct val="100000"/>
        </a:lnSpc>
        <a:spcBef>
          <a:spcPts val="4700"/>
        </a:spcBef>
        <a:spcAft>
          <a:spcPts val="0"/>
        </a:spcAft>
        <a:buClrTx/>
        <a:buSzPct val="100000"/>
        <a:buFontTx/>
        <a:buChar char="•"/>
        <a:tabLst/>
        <a:defRPr b="0" baseline="0" cap="none" i="0" spc="0" strike="noStrike" sz="4000" u="none">
          <a:solidFill>
            <a:schemeClr val="accent1">
              <a:satOff val="-9155"/>
              <a:lumOff val="-32673"/>
            </a:schemeClr>
          </a:solidFill>
          <a:uFillTx/>
          <a:latin typeface="Graphik Light"/>
          <a:ea typeface="Graphik Light"/>
          <a:cs typeface="Graphik Light"/>
          <a:sym typeface="Graphik Light"/>
        </a:defRPr>
      </a:lvl4pPr>
      <a:lvl5pPr marL="2286000" marR="0" indent="-457200" algn="l" defTabSz="355600" rtl="0" latinLnBrk="0">
        <a:lnSpc>
          <a:spcPct val="100000"/>
        </a:lnSpc>
        <a:spcBef>
          <a:spcPts val="4700"/>
        </a:spcBef>
        <a:spcAft>
          <a:spcPts val="0"/>
        </a:spcAft>
        <a:buClrTx/>
        <a:buSzPct val="100000"/>
        <a:buFontTx/>
        <a:buChar char="•"/>
        <a:tabLst/>
        <a:defRPr b="0" baseline="0" cap="none" i="0" spc="0" strike="noStrike" sz="4000" u="none">
          <a:solidFill>
            <a:schemeClr val="accent1">
              <a:satOff val="-9155"/>
              <a:lumOff val="-32673"/>
            </a:schemeClr>
          </a:solidFill>
          <a:uFillTx/>
          <a:latin typeface="Graphik Light"/>
          <a:ea typeface="Graphik Light"/>
          <a:cs typeface="Graphik Light"/>
          <a:sym typeface="Graphik Light"/>
        </a:defRPr>
      </a:lvl5pPr>
      <a:lvl6pPr marL="2743200" marR="0" indent="-457200" algn="l" defTabSz="355600" rtl="0" latinLnBrk="0">
        <a:lnSpc>
          <a:spcPct val="100000"/>
        </a:lnSpc>
        <a:spcBef>
          <a:spcPts val="4700"/>
        </a:spcBef>
        <a:spcAft>
          <a:spcPts val="0"/>
        </a:spcAft>
        <a:buClrTx/>
        <a:buSzPct val="100000"/>
        <a:buFontTx/>
        <a:buChar char="•"/>
        <a:tabLst/>
        <a:defRPr b="0" baseline="0" cap="none" i="0" spc="0" strike="noStrike" sz="4000" u="none">
          <a:solidFill>
            <a:schemeClr val="accent1">
              <a:satOff val="-9155"/>
              <a:lumOff val="-32673"/>
            </a:schemeClr>
          </a:solidFill>
          <a:uFillTx/>
          <a:latin typeface="Graphik Light"/>
          <a:ea typeface="Graphik Light"/>
          <a:cs typeface="Graphik Light"/>
          <a:sym typeface="Graphik Light"/>
        </a:defRPr>
      </a:lvl6pPr>
      <a:lvl7pPr marL="3200400" marR="0" indent="-457200" algn="l" defTabSz="355600" rtl="0" latinLnBrk="0">
        <a:lnSpc>
          <a:spcPct val="100000"/>
        </a:lnSpc>
        <a:spcBef>
          <a:spcPts val="4700"/>
        </a:spcBef>
        <a:spcAft>
          <a:spcPts val="0"/>
        </a:spcAft>
        <a:buClrTx/>
        <a:buSzPct val="100000"/>
        <a:buFontTx/>
        <a:buChar char="•"/>
        <a:tabLst/>
        <a:defRPr b="0" baseline="0" cap="none" i="0" spc="0" strike="noStrike" sz="4000" u="none">
          <a:solidFill>
            <a:schemeClr val="accent1">
              <a:satOff val="-9155"/>
              <a:lumOff val="-32673"/>
            </a:schemeClr>
          </a:solidFill>
          <a:uFillTx/>
          <a:latin typeface="Graphik Light"/>
          <a:ea typeface="Graphik Light"/>
          <a:cs typeface="Graphik Light"/>
          <a:sym typeface="Graphik Light"/>
        </a:defRPr>
      </a:lvl7pPr>
      <a:lvl8pPr marL="3657600" marR="0" indent="-457200" algn="l" defTabSz="355600" rtl="0" latinLnBrk="0">
        <a:lnSpc>
          <a:spcPct val="100000"/>
        </a:lnSpc>
        <a:spcBef>
          <a:spcPts val="4700"/>
        </a:spcBef>
        <a:spcAft>
          <a:spcPts val="0"/>
        </a:spcAft>
        <a:buClrTx/>
        <a:buSzPct val="100000"/>
        <a:buFontTx/>
        <a:buChar char="•"/>
        <a:tabLst/>
        <a:defRPr b="0" baseline="0" cap="none" i="0" spc="0" strike="noStrike" sz="4000" u="none">
          <a:solidFill>
            <a:schemeClr val="accent1">
              <a:satOff val="-9155"/>
              <a:lumOff val="-32673"/>
            </a:schemeClr>
          </a:solidFill>
          <a:uFillTx/>
          <a:latin typeface="Graphik Light"/>
          <a:ea typeface="Graphik Light"/>
          <a:cs typeface="Graphik Light"/>
          <a:sym typeface="Graphik Light"/>
        </a:defRPr>
      </a:lvl8pPr>
      <a:lvl9pPr marL="4114800" marR="0" indent="-457200" algn="l" defTabSz="355600" rtl="0" latinLnBrk="0">
        <a:lnSpc>
          <a:spcPct val="100000"/>
        </a:lnSpc>
        <a:spcBef>
          <a:spcPts val="4700"/>
        </a:spcBef>
        <a:spcAft>
          <a:spcPts val="0"/>
        </a:spcAft>
        <a:buClrTx/>
        <a:buSzPct val="100000"/>
        <a:buFontTx/>
        <a:buChar char="•"/>
        <a:tabLst/>
        <a:defRPr b="0" baseline="0" cap="none" i="0" spc="0" strike="noStrike" sz="4000" u="none">
          <a:solidFill>
            <a:schemeClr val="accent1">
              <a:satOff val="-9155"/>
              <a:lumOff val="-32673"/>
            </a:schemeClr>
          </a:solidFill>
          <a:uFillTx/>
          <a:latin typeface="Graphik Light"/>
          <a:ea typeface="Graphik Light"/>
          <a:cs typeface="Graphik Light"/>
          <a:sym typeface="Graphik Light"/>
        </a:defRPr>
      </a:lvl9pPr>
    </p:bodyStyle>
    <p:otherStyle>
      <a:lvl1pPr marL="0" marR="0" indent="0" algn="r" defTabSz="584200" rtl="0" latinLnBrk="0">
        <a:lnSpc>
          <a:spcPct val="100000"/>
        </a:lnSpc>
        <a:spcBef>
          <a:spcPts val="0"/>
        </a:spcBef>
        <a:spcAft>
          <a:spcPts val="0"/>
        </a:spcAft>
        <a:buClrTx/>
        <a:buSzTx/>
        <a:buFontTx/>
        <a:buNone/>
        <a:tabLst/>
        <a:defRPr b="0" baseline="0" cap="none" i="0" spc="0" strike="noStrike" sz="3800" u="none">
          <a:solidFill>
            <a:schemeClr val="tx1"/>
          </a:solidFill>
          <a:uFillTx/>
          <a:latin typeface="+mn-lt"/>
          <a:ea typeface="+mn-ea"/>
          <a:cs typeface="+mn-cs"/>
          <a:sym typeface="Graphik"/>
        </a:defRPr>
      </a:lvl1pPr>
      <a:lvl2pPr marL="0" marR="0" indent="457200" algn="r" defTabSz="584200" rtl="0" latinLnBrk="0">
        <a:lnSpc>
          <a:spcPct val="100000"/>
        </a:lnSpc>
        <a:spcBef>
          <a:spcPts val="0"/>
        </a:spcBef>
        <a:spcAft>
          <a:spcPts val="0"/>
        </a:spcAft>
        <a:buClrTx/>
        <a:buSzTx/>
        <a:buFontTx/>
        <a:buNone/>
        <a:tabLst/>
        <a:defRPr b="0" baseline="0" cap="none" i="0" spc="0" strike="noStrike" sz="3800" u="none">
          <a:solidFill>
            <a:schemeClr val="tx1"/>
          </a:solidFill>
          <a:uFillTx/>
          <a:latin typeface="+mn-lt"/>
          <a:ea typeface="+mn-ea"/>
          <a:cs typeface="+mn-cs"/>
          <a:sym typeface="Graphik"/>
        </a:defRPr>
      </a:lvl2pPr>
      <a:lvl3pPr marL="0" marR="0" indent="914400" algn="r" defTabSz="584200" rtl="0" latinLnBrk="0">
        <a:lnSpc>
          <a:spcPct val="100000"/>
        </a:lnSpc>
        <a:spcBef>
          <a:spcPts val="0"/>
        </a:spcBef>
        <a:spcAft>
          <a:spcPts val="0"/>
        </a:spcAft>
        <a:buClrTx/>
        <a:buSzTx/>
        <a:buFontTx/>
        <a:buNone/>
        <a:tabLst/>
        <a:defRPr b="0" baseline="0" cap="none" i="0" spc="0" strike="noStrike" sz="3800" u="none">
          <a:solidFill>
            <a:schemeClr val="tx1"/>
          </a:solidFill>
          <a:uFillTx/>
          <a:latin typeface="+mn-lt"/>
          <a:ea typeface="+mn-ea"/>
          <a:cs typeface="+mn-cs"/>
          <a:sym typeface="Graphik"/>
        </a:defRPr>
      </a:lvl3pPr>
      <a:lvl4pPr marL="0" marR="0" indent="1371600" algn="r" defTabSz="584200" rtl="0" latinLnBrk="0">
        <a:lnSpc>
          <a:spcPct val="100000"/>
        </a:lnSpc>
        <a:spcBef>
          <a:spcPts val="0"/>
        </a:spcBef>
        <a:spcAft>
          <a:spcPts val="0"/>
        </a:spcAft>
        <a:buClrTx/>
        <a:buSzTx/>
        <a:buFontTx/>
        <a:buNone/>
        <a:tabLst/>
        <a:defRPr b="0" baseline="0" cap="none" i="0" spc="0" strike="noStrike" sz="3800" u="none">
          <a:solidFill>
            <a:schemeClr val="tx1"/>
          </a:solidFill>
          <a:uFillTx/>
          <a:latin typeface="+mn-lt"/>
          <a:ea typeface="+mn-ea"/>
          <a:cs typeface="+mn-cs"/>
          <a:sym typeface="Graphik"/>
        </a:defRPr>
      </a:lvl4pPr>
      <a:lvl5pPr marL="0" marR="0" indent="1828800" algn="r" defTabSz="584200" rtl="0" latinLnBrk="0">
        <a:lnSpc>
          <a:spcPct val="100000"/>
        </a:lnSpc>
        <a:spcBef>
          <a:spcPts val="0"/>
        </a:spcBef>
        <a:spcAft>
          <a:spcPts val="0"/>
        </a:spcAft>
        <a:buClrTx/>
        <a:buSzTx/>
        <a:buFontTx/>
        <a:buNone/>
        <a:tabLst/>
        <a:defRPr b="0" baseline="0" cap="none" i="0" spc="0" strike="noStrike" sz="3800" u="none">
          <a:solidFill>
            <a:schemeClr val="tx1"/>
          </a:solidFill>
          <a:uFillTx/>
          <a:latin typeface="+mn-lt"/>
          <a:ea typeface="+mn-ea"/>
          <a:cs typeface="+mn-cs"/>
          <a:sym typeface="Graphik"/>
        </a:defRPr>
      </a:lvl5pPr>
      <a:lvl6pPr marL="0" marR="0" indent="2286000" algn="r" defTabSz="584200" rtl="0" latinLnBrk="0">
        <a:lnSpc>
          <a:spcPct val="100000"/>
        </a:lnSpc>
        <a:spcBef>
          <a:spcPts val="0"/>
        </a:spcBef>
        <a:spcAft>
          <a:spcPts val="0"/>
        </a:spcAft>
        <a:buClrTx/>
        <a:buSzTx/>
        <a:buFontTx/>
        <a:buNone/>
        <a:tabLst/>
        <a:defRPr b="0" baseline="0" cap="none" i="0" spc="0" strike="noStrike" sz="3800" u="none">
          <a:solidFill>
            <a:schemeClr val="tx1"/>
          </a:solidFill>
          <a:uFillTx/>
          <a:latin typeface="+mn-lt"/>
          <a:ea typeface="+mn-ea"/>
          <a:cs typeface="+mn-cs"/>
          <a:sym typeface="Graphik"/>
        </a:defRPr>
      </a:lvl6pPr>
      <a:lvl7pPr marL="0" marR="0" indent="2743200" algn="r" defTabSz="584200" rtl="0" latinLnBrk="0">
        <a:lnSpc>
          <a:spcPct val="100000"/>
        </a:lnSpc>
        <a:spcBef>
          <a:spcPts val="0"/>
        </a:spcBef>
        <a:spcAft>
          <a:spcPts val="0"/>
        </a:spcAft>
        <a:buClrTx/>
        <a:buSzTx/>
        <a:buFontTx/>
        <a:buNone/>
        <a:tabLst/>
        <a:defRPr b="0" baseline="0" cap="none" i="0" spc="0" strike="noStrike" sz="3800" u="none">
          <a:solidFill>
            <a:schemeClr val="tx1"/>
          </a:solidFill>
          <a:uFillTx/>
          <a:latin typeface="+mn-lt"/>
          <a:ea typeface="+mn-ea"/>
          <a:cs typeface="+mn-cs"/>
          <a:sym typeface="Graphik"/>
        </a:defRPr>
      </a:lvl7pPr>
      <a:lvl8pPr marL="0" marR="0" indent="3200400" algn="r" defTabSz="584200" rtl="0" latinLnBrk="0">
        <a:lnSpc>
          <a:spcPct val="100000"/>
        </a:lnSpc>
        <a:spcBef>
          <a:spcPts val="0"/>
        </a:spcBef>
        <a:spcAft>
          <a:spcPts val="0"/>
        </a:spcAft>
        <a:buClrTx/>
        <a:buSzTx/>
        <a:buFontTx/>
        <a:buNone/>
        <a:tabLst/>
        <a:defRPr b="0" baseline="0" cap="none" i="0" spc="0" strike="noStrike" sz="3800" u="none">
          <a:solidFill>
            <a:schemeClr val="tx1"/>
          </a:solidFill>
          <a:uFillTx/>
          <a:latin typeface="+mn-lt"/>
          <a:ea typeface="+mn-ea"/>
          <a:cs typeface="+mn-cs"/>
          <a:sym typeface="Graphik"/>
        </a:defRPr>
      </a:lvl8pPr>
      <a:lvl9pPr marL="0" marR="0" indent="3657600" algn="r" defTabSz="584200" rtl="0" latinLnBrk="0">
        <a:lnSpc>
          <a:spcPct val="100000"/>
        </a:lnSpc>
        <a:spcBef>
          <a:spcPts val="0"/>
        </a:spcBef>
        <a:spcAft>
          <a:spcPts val="0"/>
        </a:spcAft>
        <a:buClrTx/>
        <a:buSzTx/>
        <a:buFontTx/>
        <a:buNone/>
        <a:tabLst/>
        <a:defRPr b="0" baseline="0" cap="none" i="0" spc="0" strike="noStrike" sz="3800" u="none">
          <a:solidFill>
            <a:schemeClr val="tx1"/>
          </a:solidFill>
          <a:uFillTx/>
          <a:latin typeface="+mn-lt"/>
          <a:ea typeface="+mn-ea"/>
          <a:cs typeface="+mn-cs"/>
          <a:sym typeface="Graphik"/>
        </a:defRPr>
      </a:lvl9pPr>
    </p:otherStyle>
  </p:txStyles>
</p:sldMaster>
</file>

<file path=ppt/slides/_rels/slide1.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1.tif"/><Relationship Id="rId5" Type="http://schemas.openxmlformats.org/officeDocument/2006/relationships/image" Target="../media/image2.tif"/></Relationships>

</file>

<file path=ppt/slides/_rels/slide10.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1.tif"/><Relationship Id="rId6" Type="http://schemas.openxmlformats.org/officeDocument/2006/relationships/image" Target="../media/image2.tif"/></Relationships>

</file>

<file path=ppt/slides/_rels/slide11.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10.png"/><Relationship Id="rId5" Type="http://schemas.openxmlformats.org/officeDocument/2006/relationships/image" Target="../media/image1.tif"/><Relationship Id="rId6" Type="http://schemas.openxmlformats.org/officeDocument/2006/relationships/image" Target="../media/image2.tif"/></Relationships>

</file>

<file path=ppt/slides/_rels/slide12.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1.tif"/><Relationship Id="rId5" Type="http://schemas.openxmlformats.org/officeDocument/2006/relationships/image" Target="../media/image2.tif"/></Relationships>

</file>

<file path=ppt/slides/_rels/slide1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image" Target="../media/image10.tif"/><Relationship Id="rId4" Type="http://schemas.openxmlformats.org/officeDocument/2006/relationships/image" Target="../media/image1.tif"/><Relationship Id="rId5" Type="http://schemas.openxmlformats.org/officeDocument/2006/relationships/image" Target="../media/image2.tif"/></Relationships>

</file>

<file path=ppt/slides/_rels/slide1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image" Target="../media/image1.tif"/><Relationship Id="rId4" Type="http://schemas.openxmlformats.org/officeDocument/2006/relationships/image" Target="../media/image2.tif"/></Relationships>

</file>

<file path=ppt/slides/_rels/slide1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video" Target="../media/media1.mp4"/><Relationship Id="rId5" Type="http://schemas.microsoft.com/office/2007/relationships/media" Target="../media/media1.mp4"/><Relationship Id="rId6" Type="http://schemas.openxmlformats.org/officeDocument/2006/relationships/image" Target="../media/image11.png"/><Relationship Id="rId7" Type="http://schemas.openxmlformats.org/officeDocument/2006/relationships/image" Target="../media/image1.tif"/><Relationship Id="rId8" Type="http://schemas.openxmlformats.org/officeDocument/2006/relationships/image" Target="../media/image2.tif"/></Relationships>

</file>

<file path=ppt/slides/_rels/slide1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14.xml"/><Relationship Id="rId3" Type="http://schemas.openxmlformats.org/officeDocument/2006/relationships/image" Target="../media/image3.png"/><Relationship Id="rId4" Type="http://schemas.openxmlformats.org/officeDocument/2006/relationships/video" Target="../media/media1.mp4"/><Relationship Id="rId5" Type="http://schemas.microsoft.com/office/2007/relationships/media" Target="../media/media1.mp4"/><Relationship Id="rId6" Type="http://schemas.openxmlformats.org/officeDocument/2006/relationships/image" Target="../media/image11.png"/><Relationship Id="rId7" Type="http://schemas.openxmlformats.org/officeDocument/2006/relationships/image" Target="../media/image1.tif"/><Relationship Id="rId8" Type="http://schemas.openxmlformats.org/officeDocument/2006/relationships/image" Target="../media/image2.tif"/></Relationships>

</file>

<file path=ppt/slides/_rels/slide1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hyperlink" Target="https://en.wikipedia.org/wiki/Ionization" TargetMode="External"/><Relationship Id="rId4" Type="http://schemas.openxmlformats.org/officeDocument/2006/relationships/hyperlink" Target="https://en.wikipedia.org/wiki/Upper_atmosphere" TargetMode="External"/><Relationship Id="rId5" Type="http://schemas.openxmlformats.org/officeDocument/2006/relationships/hyperlink" Target="https://en.wikipedia.org/wiki/Thermosphere" TargetMode="External"/><Relationship Id="rId6" Type="http://schemas.openxmlformats.org/officeDocument/2006/relationships/hyperlink" Target="https://en.wikipedia.org/wiki/Mesosphere" TargetMode="External"/><Relationship Id="rId7" Type="http://schemas.openxmlformats.org/officeDocument/2006/relationships/hyperlink" Target="https://en.wikipedia.org/wiki/Exosphere" TargetMode="External"/><Relationship Id="rId8" Type="http://schemas.openxmlformats.org/officeDocument/2006/relationships/hyperlink" Target="https://en.wikipedia.org/wiki/Solar_irradiance" TargetMode="External"/><Relationship Id="rId9" Type="http://schemas.openxmlformats.org/officeDocument/2006/relationships/hyperlink" Target="https://en.wikipedia.org/wiki/Atmospheric_electricity" TargetMode="External"/><Relationship Id="rId10" Type="http://schemas.openxmlformats.org/officeDocument/2006/relationships/hyperlink" Target="https://en.wikipedia.org/wiki/Magnetosphere" TargetMode="External"/><Relationship Id="rId11" Type="http://schemas.openxmlformats.org/officeDocument/2006/relationships/hyperlink" Target="https://en.wikipedia.org/wiki/Radio_propagation" TargetMode="External"/><Relationship Id="rId12" Type="http://schemas.openxmlformats.org/officeDocument/2006/relationships/hyperlink" Target="https://en.wikipedia.org/wiki/Earth" TargetMode="External"/><Relationship Id="rId13" Type="http://schemas.openxmlformats.org/officeDocument/2006/relationships/hyperlink" Target="https://en.wikipedia.org/wiki/GPS_signals" TargetMode="External"/><Relationship Id="rId14" Type="http://schemas.openxmlformats.org/officeDocument/2006/relationships/image" Target="../media/image8.tif"/><Relationship Id="rId15" Type="http://schemas.openxmlformats.org/officeDocument/2006/relationships/image" Target="../media/image1.tif"/><Relationship Id="rId16" Type="http://schemas.openxmlformats.org/officeDocument/2006/relationships/image" Target="../media/image2.tif"/></Relationships>

</file>

<file path=ppt/slides/_rels/slide1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3.png"/><Relationship Id="rId3" Type="http://schemas.openxmlformats.org/officeDocument/2006/relationships/image" Target="../media/image11.tif"/><Relationship Id="rId4" Type="http://schemas.openxmlformats.org/officeDocument/2006/relationships/image" Target="../media/image1.tif"/><Relationship Id="rId5" Type="http://schemas.openxmlformats.org/officeDocument/2006/relationships/image" Target="../media/image2.tif"/></Relationships>

</file>

<file path=ppt/slides/_rels/slide2.xml.rels><?xml version="1.0" encoding="UTF-8"?>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3.png"/><Relationship Id="rId4" Type="http://schemas.openxmlformats.org/officeDocument/2006/relationships/image" Target="../media/image1.tif"/><Relationship Id="rId5" Type="http://schemas.openxmlformats.org/officeDocument/2006/relationships/image" Target="../media/image2.tif"/></Relationships>

</file>

<file path=ppt/slides/_rels/slide3.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3.tif"/><Relationship Id="rId5" Type="http://schemas.openxmlformats.org/officeDocument/2006/relationships/image" Target="../media/image4.tif"/><Relationship Id="rId6" Type="http://schemas.openxmlformats.org/officeDocument/2006/relationships/image" Target="../media/image5.tif"/><Relationship Id="rId7" Type="http://schemas.openxmlformats.org/officeDocument/2006/relationships/image" Target="../media/image6.tif"/><Relationship Id="rId8" Type="http://schemas.openxmlformats.org/officeDocument/2006/relationships/image" Target="../media/image1.tif"/><Relationship Id="rId9" Type="http://schemas.openxmlformats.org/officeDocument/2006/relationships/image" Target="../media/image2.tif"/></Relationships>

</file>

<file path=ppt/slides/_rels/slide4.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7.tif"/><Relationship Id="rId5" Type="http://schemas.openxmlformats.org/officeDocument/2006/relationships/image" Target="../media/image1.tif"/><Relationship Id="rId6" Type="http://schemas.openxmlformats.org/officeDocument/2006/relationships/image" Target="../media/image2.tif"/></Relationships>

</file>

<file path=ppt/slides/_rels/slide5.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4.png"/><Relationship Id="rId5" Type="http://schemas.openxmlformats.org/officeDocument/2006/relationships/image" Target="../media/image1.tif"/><Relationship Id="rId6" Type="http://schemas.openxmlformats.org/officeDocument/2006/relationships/image" Target="../media/image2.tif"/></Relationships>

</file>

<file path=ppt/slides/_rels/slide6.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5.png"/><Relationship Id="rId5" Type="http://schemas.openxmlformats.org/officeDocument/2006/relationships/image" Target="../media/image1.tif"/><Relationship Id="rId6" Type="http://schemas.openxmlformats.org/officeDocument/2006/relationships/image" Target="../media/image2.tif"/><Relationship Id="rId7" Type="http://schemas.openxmlformats.org/officeDocument/2006/relationships/image" Target="../media/image6.png"/></Relationships>

</file>

<file path=ppt/slides/_rels/slide7.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8.tif"/><Relationship Id="rId5" Type="http://schemas.openxmlformats.org/officeDocument/2006/relationships/image" Target="../media/image1.tif"/><Relationship Id="rId6" Type="http://schemas.openxmlformats.org/officeDocument/2006/relationships/image" Target="../media/image2.tif"/></Relationships>

</file>

<file path=ppt/slides/_rels/slide8.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9.tif"/><Relationship Id="rId5" Type="http://schemas.openxmlformats.org/officeDocument/2006/relationships/image" Target="../media/image1.tif"/><Relationship Id="rId6" Type="http://schemas.openxmlformats.org/officeDocument/2006/relationships/image" Target="../media/image2.tif"/></Relationships>

</file>

<file path=ppt/slides/_rels/slide9.xml.rels><?xml version="1.0" encoding="UTF-8"?>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tif"/><Relationship Id="rId5" Type="http://schemas.openxmlformats.org/officeDocument/2006/relationships/image" Target="../media/image2.tif"/><Relationship Id="rId6" Type="http://schemas.openxmlformats.org/officeDocument/2006/relationships/image" Target="../media/image8.png"/></Relationships>

</file>

<file path=ppt/slides/slide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171"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172" name="Speaker: Lizzie Bloomfield                                                                                                                                                 11th March 2025"/>
          <p:cNvSpPr txBox="1"/>
          <p:nvPr>
            <p:ph type="body" idx="21"/>
          </p:nvPr>
        </p:nvSpPr>
        <p:spPr>
          <a:xfrm>
            <a:off x="1674349" y="11526119"/>
            <a:ext cx="21971001" cy="660401"/>
          </a:xfrm>
          <a:prstGeom prst="rect">
            <a:avLst/>
          </a:prstGeom>
          <a:extLst>
            <a:ext uri="{C572A759-6A51-4108-AA02-DFA0A04FC94B}">
              <ma14:wrappingTextBoxFlag xmlns:ma14="http://schemas.microsoft.com/office/mac/drawingml/2011/main" val="1"/>
            </a:ext>
          </a:extLst>
        </p:spPr>
        <p:txBody>
          <a:bodyPr/>
          <a:lstStyle>
            <a:lvl1pPr>
              <a:defRPr>
                <a:solidFill>
                  <a:srgbClr val="FFFFFF"/>
                </a:solidFill>
              </a:defRPr>
            </a:lvl1pPr>
          </a:lstStyle>
          <a:p>
            <a:pPr/>
            <a:r>
              <a:t>Speaker: Lizzie Bloomfield                                                                                                                                                 11th March 2025</a:t>
            </a:r>
          </a:p>
        </p:txBody>
      </p:sp>
      <p:sp>
        <p:nvSpPr>
          <p:cNvPr id="173" name="Ion-Neutral Coupling in the Polar Ionosphere…"/>
          <p:cNvSpPr txBox="1"/>
          <p:nvPr>
            <p:ph type="subTitle" sz="half" idx="1"/>
          </p:nvPr>
        </p:nvSpPr>
        <p:spPr>
          <a:xfrm>
            <a:off x="1206499" y="6224961"/>
            <a:ext cx="21971001" cy="5283095"/>
          </a:xfrm>
          <a:prstGeom prst="rect">
            <a:avLst/>
          </a:prstGeom>
        </p:spPr>
        <p:txBody>
          <a:bodyPr/>
          <a:lstStyle/>
          <a:p>
            <a:pPr>
              <a:defRPr sz="4000"/>
            </a:pPr>
            <a:r>
              <a:t>Ion-Neutral Coupling in the Polar Ionosphere</a:t>
            </a:r>
          </a:p>
          <a:p>
            <a:pPr>
              <a:defRPr sz="3200"/>
            </a:pPr>
            <a:r>
              <a:t>Zhang et al, 2021, Nature Communications &amp; Xiu et al, 2023, GRL</a:t>
            </a:r>
          </a:p>
          <a:p>
            <a:pPr/>
          </a:p>
          <a:p>
            <a:pPr lvl="1">
              <a:defRPr sz="4900"/>
            </a:pPr>
            <a:r>
              <a:t>Contents: </a:t>
            </a:r>
          </a:p>
          <a:p>
            <a:pPr lvl="1" marL="1085849" indent="-628649">
              <a:buSzPct val="100000"/>
              <a:buChar char="•"/>
              <a:defRPr sz="4900"/>
            </a:pPr>
            <a:r>
              <a:t>Ion-Neutral coupling in space hurricanes</a:t>
            </a:r>
          </a:p>
          <a:p>
            <a:pPr lvl="1" marL="1085849" indent="-628649">
              <a:buSzPct val="100000"/>
              <a:buChar char="•"/>
              <a:defRPr sz="4900"/>
            </a:pPr>
            <a:r>
              <a:t>Analysis of 2014 event</a:t>
            </a:r>
          </a:p>
        </p:txBody>
      </p:sp>
      <p:sp>
        <p:nvSpPr>
          <p:cNvPr id="174" name="Space Hurricanes"/>
          <p:cNvSpPr txBox="1"/>
          <p:nvPr>
            <p:ph type="ctrTitle"/>
          </p:nvPr>
        </p:nvSpPr>
        <p:spPr>
          <a:xfrm>
            <a:off x="1206498" y="1558697"/>
            <a:ext cx="21971004" cy="4648201"/>
          </a:xfrm>
          <a:prstGeom prst="rect">
            <a:avLst/>
          </a:prstGeom>
        </p:spPr>
        <p:txBody>
          <a:bodyPr/>
          <a:lstStyle>
            <a:lvl1pPr>
              <a:defRPr>
                <a:solidFill>
                  <a:srgbClr val="FFFFFF"/>
                </a:solidFill>
              </a:defRPr>
            </a:lvl1pPr>
          </a:lstStyle>
          <a:p>
            <a:pPr/>
            <a:r>
              <a:t>Space Hurricanes</a:t>
            </a:r>
          </a:p>
        </p:txBody>
      </p:sp>
      <p:pic>
        <p:nvPicPr>
          <p:cNvPr id="175" name="Image" descr="Image"/>
          <p:cNvPicPr>
            <a:picLocks noChangeAspect="1"/>
          </p:cNvPicPr>
          <p:nvPr/>
        </p:nvPicPr>
        <p:blipFill>
          <a:blip r:embed="rId4">
            <a:extLst/>
          </a:blip>
          <a:srcRect l="0" t="0" r="5287" b="5635"/>
          <a:stretch>
            <a:fillRect/>
          </a:stretch>
        </p:blipFill>
        <p:spPr>
          <a:xfrm>
            <a:off x="-10747" y="-38973"/>
            <a:ext cx="1644444" cy="1638392"/>
          </a:xfrm>
          <a:prstGeom prst="rect">
            <a:avLst/>
          </a:prstGeom>
          <a:ln w="12700">
            <a:miter lim="400000"/>
          </a:ln>
        </p:spPr>
      </p:pic>
      <p:sp>
        <p:nvSpPr>
          <p:cNvPr id="176" name="Slide Number"/>
          <p:cNvSpPr txBox="1"/>
          <p:nvPr>
            <p:ph type="sldNum" sz="quarter" idx="4294967295"/>
          </p:nvPr>
        </p:nvSpPr>
        <p:spPr>
          <a:xfrm>
            <a:off x="23640262" y="12158206"/>
            <a:ext cx="306858" cy="73177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77" name="Image" descr="Image"/>
          <p:cNvPicPr>
            <a:picLocks noChangeAspect="1"/>
          </p:cNvPicPr>
          <p:nvPr/>
        </p:nvPicPr>
        <p:blipFill>
          <a:blip r:embed="rId5">
            <a:extLst/>
          </a:blip>
          <a:stretch>
            <a:fillRect/>
          </a:stretch>
        </p:blipFill>
        <p:spPr>
          <a:xfrm>
            <a:off x="1784924" y="-97553"/>
            <a:ext cx="1644366" cy="1758032"/>
          </a:xfrm>
          <a:prstGeom prst="rect">
            <a:avLst/>
          </a:prstGeom>
          <a:ln w="12700">
            <a:miter lim="400000"/>
          </a:ln>
        </p:spPr>
      </p:pic>
    </p:spTree>
  </p:cSld>
  <p:clrMapOvr>
    <a:masterClrMapping/>
  </p:clrMapOvr>
  <p:transition xmlns:p14="http://schemas.microsoft.com/office/powerpoint/2010/main" spd="med" advClick="1"/>
</p:sld>
</file>

<file path=ppt/slides/slide10.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pic>
        <p:nvPicPr>
          <p:cNvPr id="298" name="pasted-movie.png" descr="pasted-movie.png"/>
          <p:cNvPicPr>
            <a:picLocks noChangeAspect="1"/>
          </p:cNvPicPr>
          <p:nvPr/>
        </p:nvPicPr>
        <p:blipFill>
          <a:blip r:embed="rId4">
            <a:extLst/>
          </a:blip>
          <a:stretch>
            <a:fillRect/>
          </a:stretch>
        </p:blipFill>
        <p:spPr>
          <a:xfrm>
            <a:off x="1401326" y="2332194"/>
            <a:ext cx="21134629" cy="10216596"/>
          </a:xfrm>
          <a:prstGeom prst="rect">
            <a:avLst/>
          </a:prstGeom>
          <a:ln w="12700">
            <a:miter lim="400000"/>
          </a:ln>
        </p:spPr>
      </p:pic>
      <p:sp>
        <p:nvSpPr>
          <p:cNvPr id="299"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300" name="Image" descr="Image"/>
          <p:cNvPicPr>
            <a:picLocks noChangeAspect="1"/>
          </p:cNvPicPr>
          <p:nvPr/>
        </p:nvPicPr>
        <p:blipFill>
          <a:blip r:embed="rId5">
            <a:extLst/>
          </a:blip>
          <a:srcRect l="0" t="0" r="5287" b="5635"/>
          <a:stretch>
            <a:fillRect/>
          </a:stretch>
        </p:blipFill>
        <p:spPr>
          <a:xfrm>
            <a:off x="-10747" y="-38973"/>
            <a:ext cx="1644444" cy="1638392"/>
          </a:xfrm>
          <a:prstGeom prst="rect">
            <a:avLst/>
          </a:prstGeom>
          <a:ln w="12700">
            <a:miter lim="400000"/>
          </a:ln>
        </p:spPr>
      </p:pic>
      <p:sp>
        <p:nvSpPr>
          <p:cNvPr id="301" name="Analysis of 2014 Hurricane"/>
          <p:cNvSpPr txBox="1"/>
          <p:nvPr>
            <p:ph type="title"/>
          </p:nvPr>
        </p:nvSpPr>
        <p:spPr>
          <a:xfrm>
            <a:off x="4206167" y="-15400"/>
            <a:ext cx="19347443" cy="1689101"/>
          </a:xfrm>
          <a:prstGeom prst="rect">
            <a:avLst/>
          </a:prstGeom>
        </p:spPr>
        <p:txBody>
          <a:bodyPr/>
          <a:lstStyle>
            <a:lvl1pPr defTabSz="280924">
              <a:defRPr spc="-94" sz="9480">
                <a:solidFill>
                  <a:srgbClr val="FFFFFF"/>
                </a:solidFill>
              </a:defRPr>
            </a:lvl1pPr>
          </a:lstStyle>
          <a:p>
            <a:pPr/>
            <a:r>
              <a:t>Analysis of 2014 Hurricane</a:t>
            </a:r>
          </a:p>
        </p:txBody>
      </p:sp>
      <p:pic>
        <p:nvPicPr>
          <p:cNvPr id="302" name="Image" descr="Image"/>
          <p:cNvPicPr>
            <a:picLocks noChangeAspect="1"/>
          </p:cNvPicPr>
          <p:nvPr/>
        </p:nvPicPr>
        <p:blipFill>
          <a:blip r:embed="rId6">
            <a:extLst/>
          </a:blip>
          <a:stretch>
            <a:fillRect/>
          </a:stretch>
        </p:blipFill>
        <p:spPr>
          <a:xfrm>
            <a:off x="1784924" y="-97553"/>
            <a:ext cx="1644314" cy="1757975"/>
          </a:xfrm>
          <a:prstGeom prst="rect">
            <a:avLst/>
          </a:prstGeom>
          <a:ln w="12700">
            <a:miter lim="400000"/>
          </a:ln>
        </p:spPr>
      </p:pic>
      <p:sp>
        <p:nvSpPr>
          <p:cNvPr id="303" name="https://doi.org/10.1038/s41467-021-21459-y | www.nature.com/naturecommunications"/>
          <p:cNvSpPr txBox="1"/>
          <p:nvPr/>
        </p:nvSpPr>
        <p:spPr>
          <a:xfrm>
            <a:off x="15309370" y="3479393"/>
            <a:ext cx="7546136" cy="711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457200">
              <a:spcBef>
                <a:spcPts val="1200"/>
              </a:spcBef>
              <a:defRPr sz="1533">
                <a:solidFill>
                  <a:srgbClr val="000000"/>
                </a:solidFill>
                <a:latin typeface="Times Roman"/>
                <a:ea typeface="Times Roman"/>
                <a:cs typeface="Times Roman"/>
                <a:sym typeface="Times Roman"/>
              </a:defRPr>
            </a:lvl1pPr>
          </a:lstStyle>
          <a:p>
            <a:pPr/>
            <a:r>
              <a:t>https://doi.org/10.1038/s41467-021-21459-y | www.nature.com/naturecommunications</a:t>
            </a:r>
          </a:p>
        </p:txBody>
      </p:sp>
      <p:sp>
        <p:nvSpPr>
          <p:cNvPr id="304" name="Rectangle"/>
          <p:cNvSpPr/>
          <p:nvPr/>
        </p:nvSpPr>
        <p:spPr>
          <a:xfrm>
            <a:off x="12592893" y="5092737"/>
            <a:ext cx="1850608" cy="492896"/>
          </a:xfrm>
          <a:prstGeom prst="rect">
            <a:avLst/>
          </a:prstGeom>
          <a:ln w="63500">
            <a:solidFill>
              <a:schemeClr val="accent4">
                <a:hueOff val="31372"/>
                <a:lumOff val="-14375"/>
              </a:schemeClr>
            </a:solidFill>
            <a:miter lim="400000"/>
          </a:ln>
        </p:spPr>
        <p:txBody>
          <a:bodyPr lIns="50800" tIns="50800" rIns="50800" bIns="50800" anchor="ctr"/>
          <a:lstStyle/>
          <a:p>
            <a:pPr algn="ctr" defTabSz="825500">
              <a:spcBef>
                <a:spcPts val="0"/>
              </a:spcBef>
              <a:defRPr sz="3200">
                <a:solidFill>
                  <a:srgbClr val="FFFFFF"/>
                </a:solidFill>
              </a:defRPr>
            </a:pPr>
          </a:p>
        </p:txBody>
      </p:sp>
      <p:sp>
        <p:nvSpPr>
          <p:cNvPr id="305" name="Rectangle"/>
          <p:cNvSpPr/>
          <p:nvPr/>
        </p:nvSpPr>
        <p:spPr>
          <a:xfrm>
            <a:off x="1761035" y="5110964"/>
            <a:ext cx="5570499" cy="456442"/>
          </a:xfrm>
          <a:prstGeom prst="rect">
            <a:avLst/>
          </a:prstGeom>
          <a:solidFill>
            <a:schemeClr val="accent4">
              <a:alpha val="50445"/>
            </a:schemeClr>
          </a:solidFill>
          <a:ln w="12700">
            <a:miter lim="400000"/>
          </a:ln>
        </p:spPr>
        <p:txBody>
          <a:bodyPr lIns="50800" tIns="50800" rIns="50800" bIns="50800" anchor="ctr"/>
          <a:lstStyle/>
          <a:p>
            <a:pPr algn="ctr" defTabSz="825500">
              <a:spcBef>
                <a:spcPts val="0"/>
              </a:spcBef>
              <a:defRPr sz="3200"/>
            </a:pPr>
          </a:p>
        </p:txBody>
      </p:sp>
      <p:sp>
        <p:nvSpPr>
          <p:cNvPr id="306" name="Rectangle"/>
          <p:cNvSpPr/>
          <p:nvPr/>
        </p:nvSpPr>
        <p:spPr>
          <a:xfrm>
            <a:off x="1972050" y="8282614"/>
            <a:ext cx="5570500" cy="826186"/>
          </a:xfrm>
          <a:prstGeom prst="rect">
            <a:avLst/>
          </a:prstGeom>
          <a:solidFill>
            <a:schemeClr val="accent1">
              <a:hueOff val="-181383"/>
              <a:satOff val="15108"/>
              <a:lumOff val="14987"/>
              <a:alpha val="44968"/>
            </a:schemeClr>
          </a:solidFill>
          <a:ln w="12700">
            <a:miter lim="400000"/>
          </a:ln>
        </p:spPr>
        <p:txBody>
          <a:bodyPr lIns="50800" tIns="50800" rIns="50800" bIns="50800" anchor="ctr"/>
          <a:lstStyle/>
          <a:p>
            <a:pPr algn="ctr" defTabSz="825500">
              <a:spcBef>
                <a:spcPts val="0"/>
              </a:spcBef>
              <a:defRPr sz="3200"/>
            </a:pPr>
          </a:p>
        </p:txBody>
      </p:sp>
      <p:sp>
        <p:nvSpPr>
          <p:cNvPr id="307" name="Rectangle"/>
          <p:cNvSpPr/>
          <p:nvPr/>
        </p:nvSpPr>
        <p:spPr>
          <a:xfrm>
            <a:off x="12592893" y="8130062"/>
            <a:ext cx="1850608" cy="492895"/>
          </a:xfrm>
          <a:prstGeom prst="rect">
            <a:avLst/>
          </a:prstGeom>
          <a:ln w="63500">
            <a:solidFill>
              <a:schemeClr val="accent2">
                <a:satOff val="-7988"/>
                <a:lumOff val="-11547"/>
              </a:schemeClr>
            </a:solidFill>
            <a:miter lim="400000"/>
          </a:ln>
        </p:spPr>
        <p:txBody>
          <a:bodyPr lIns="50800" tIns="50800" rIns="50800" bIns="50800" anchor="ctr"/>
          <a:lstStyle/>
          <a:p>
            <a:pPr algn="ctr" defTabSz="825500">
              <a:spcBef>
                <a:spcPts val="0"/>
              </a:spcBef>
              <a:defRPr sz="3200">
                <a:solidFill>
                  <a:srgbClr val="FFFFFF"/>
                </a:solidFill>
              </a:defRPr>
            </a:pPr>
          </a:p>
        </p:txBody>
      </p:sp>
      <p:sp>
        <p:nvSpPr>
          <p:cNvPr id="308" name="Rectangle"/>
          <p:cNvSpPr/>
          <p:nvPr/>
        </p:nvSpPr>
        <p:spPr>
          <a:xfrm>
            <a:off x="14860193" y="5092737"/>
            <a:ext cx="1850607" cy="492896"/>
          </a:xfrm>
          <a:prstGeom prst="rect">
            <a:avLst/>
          </a:prstGeom>
          <a:ln w="63500">
            <a:solidFill>
              <a:schemeClr val="accent4">
                <a:hueOff val="31372"/>
                <a:lumOff val="-14375"/>
              </a:schemeClr>
            </a:solidFill>
            <a:miter lim="400000"/>
          </a:ln>
        </p:spPr>
        <p:txBody>
          <a:bodyPr lIns="50800" tIns="50800" rIns="50800" bIns="50800" anchor="ctr"/>
          <a:lstStyle/>
          <a:p>
            <a:pPr algn="ctr" defTabSz="825500">
              <a:spcBef>
                <a:spcPts val="0"/>
              </a:spcBef>
              <a:defRPr sz="3200">
                <a:solidFill>
                  <a:srgbClr val="FFFFFF"/>
                </a:solidFill>
              </a:defRPr>
            </a:pPr>
          </a:p>
        </p:txBody>
      </p:sp>
      <p:sp>
        <p:nvSpPr>
          <p:cNvPr id="309" name="Rectangle"/>
          <p:cNvSpPr/>
          <p:nvPr/>
        </p:nvSpPr>
        <p:spPr>
          <a:xfrm>
            <a:off x="14860193" y="8130062"/>
            <a:ext cx="1850607" cy="492895"/>
          </a:xfrm>
          <a:prstGeom prst="rect">
            <a:avLst/>
          </a:prstGeom>
          <a:ln w="63500">
            <a:solidFill>
              <a:schemeClr val="accent2">
                <a:satOff val="-7988"/>
                <a:lumOff val="-11547"/>
              </a:schemeClr>
            </a:solidFill>
            <a:miter lim="400000"/>
          </a:ln>
        </p:spPr>
        <p:txBody>
          <a:bodyPr lIns="50800" tIns="50800" rIns="50800" bIns="50800" anchor="ctr"/>
          <a:lstStyle/>
          <a:p>
            <a:pPr algn="ctr" defTabSz="825500">
              <a:spcBef>
                <a:spcPts val="0"/>
              </a:spcBef>
              <a:defRPr sz="3200">
                <a:solidFill>
                  <a:srgbClr val="FFFFFF"/>
                </a:solidFill>
              </a:defRPr>
            </a:pPr>
          </a:p>
        </p:txBody>
      </p:sp>
      <p:sp>
        <p:nvSpPr>
          <p:cNvPr id="310" name="Rectangle"/>
          <p:cNvSpPr/>
          <p:nvPr/>
        </p:nvSpPr>
        <p:spPr>
          <a:xfrm>
            <a:off x="1972050" y="10158027"/>
            <a:ext cx="5570500" cy="826186"/>
          </a:xfrm>
          <a:prstGeom prst="rect">
            <a:avLst/>
          </a:prstGeom>
          <a:solidFill>
            <a:schemeClr val="accent3">
              <a:satOff val="1412"/>
              <a:lumOff val="16412"/>
              <a:alpha val="48652"/>
            </a:schemeClr>
          </a:solidFill>
          <a:ln w="12700">
            <a:miter lim="400000"/>
          </a:ln>
        </p:spPr>
        <p:txBody>
          <a:bodyPr lIns="50800" tIns="50800" rIns="50800" bIns="50800" anchor="ctr"/>
          <a:lstStyle/>
          <a:p>
            <a:pPr algn="ctr" defTabSz="825500">
              <a:spcBef>
                <a:spcPts val="0"/>
              </a:spcBef>
              <a:defRPr sz="3200"/>
            </a:pPr>
          </a:p>
        </p:txBody>
      </p:sp>
      <p:sp>
        <p:nvSpPr>
          <p:cNvPr id="311" name="Rectangle"/>
          <p:cNvSpPr/>
          <p:nvPr/>
        </p:nvSpPr>
        <p:spPr>
          <a:xfrm>
            <a:off x="14860193" y="10095911"/>
            <a:ext cx="1850607" cy="492895"/>
          </a:xfrm>
          <a:prstGeom prst="rect">
            <a:avLst/>
          </a:prstGeom>
          <a:ln w="63500">
            <a:solidFill>
              <a:schemeClr val="accent3"/>
            </a:solidFill>
            <a:miter lim="400000"/>
          </a:ln>
        </p:spPr>
        <p:txBody>
          <a:bodyPr lIns="50800" tIns="50800" rIns="50800" bIns="50800" anchor="ctr"/>
          <a:lstStyle/>
          <a:p>
            <a:pPr algn="ctr" defTabSz="825500">
              <a:spcBef>
                <a:spcPts val="0"/>
              </a:spcBef>
              <a:defRPr sz="3200">
                <a:solidFill>
                  <a:srgbClr val="FFFFFF"/>
                </a:solidFill>
              </a:defRPr>
            </a:pPr>
          </a:p>
        </p:txBody>
      </p:sp>
      <p:sp>
        <p:nvSpPr>
          <p:cNvPr id="312"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313"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314" name="Text"/>
          <p:cNvSpPr txBox="1"/>
          <p:nvPr/>
        </p:nvSpPr>
        <p:spPr>
          <a:xfrm>
            <a:off x="23438611" y="12961628"/>
            <a:ext cx="635509"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30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30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306"/>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307"/>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Class="entr" nodeType="clickEffect" presetSubtype="0" presetID="1" grpId="5" fill="hold">
                                  <p:stCondLst>
                                    <p:cond delay="0"/>
                                  </p:stCondLst>
                                  <p:iterate type="el" backwards="0">
                                    <p:tmAbs val="0"/>
                                  </p:iterate>
                                  <p:childTnLst>
                                    <p:set>
                                      <p:cBhvr>
                                        <p:cTn id="22" fill="hold"/>
                                        <p:tgtEl>
                                          <p:spTgt spid="308"/>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Class="entr" nodeType="clickEffect" presetSubtype="0" presetID="1" grpId="6" fill="hold">
                                  <p:stCondLst>
                                    <p:cond delay="0"/>
                                  </p:stCondLst>
                                  <p:iterate type="el" backwards="0">
                                    <p:tmAbs val="0"/>
                                  </p:iterate>
                                  <p:childTnLst>
                                    <p:set>
                                      <p:cBhvr>
                                        <p:cTn id="26" fill="hold"/>
                                        <p:tgtEl>
                                          <p:spTgt spid="309"/>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Class="entr" nodeType="clickEffect" presetSubtype="0" presetID="1" grpId="7" fill="hold">
                                  <p:stCondLst>
                                    <p:cond delay="0"/>
                                  </p:stCondLst>
                                  <p:iterate type="el" backwards="0">
                                    <p:tmAbs val="0"/>
                                  </p:iterate>
                                  <p:childTnLst>
                                    <p:set>
                                      <p:cBhvr>
                                        <p:cTn id="30" fill="hold"/>
                                        <p:tgtEl>
                                          <p:spTgt spid="31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Class="entr" nodeType="clickEffect" presetSubtype="0" presetID="1" grpId="8" fill="hold">
                                  <p:stCondLst>
                                    <p:cond delay="0"/>
                                  </p:stCondLst>
                                  <p:iterate type="el" backwards="0">
                                    <p:tmAbs val="0"/>
                                  </p:iterate>
                                  <p:childTnLst>
                                    <p:set>
                                      <p:cBhvr>
                                        <p:cTn id="34" fill="hold"/>
                                        <p:tgtEl>
                                          <p:spTgt spid="311"/>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311" grpId="8"/>
      <p:bldP build="whole" bldLvl="1" animBg="1" rev="0" advAuto="0" spid="304" grpId="2"/>
      <p:bldP build="whole" bldLvl="1" animBg="1" rev="0" advAuto="0" spid="305" grpId="1"/>
      <p:bldP build="whole" bldLvl="1" animBg="1" rev="0" advAuto="0" spid="309" grpId="6"/>
      <p:bldP build="whole" bldLvl="1" animBg="1" rev="0" advAuto="0" spid="310" grpId="7"/>
      <p:bldP build="whole" bldLvl="1" animBg="1" rev="0" advAuto="0" spid="306" grpId="3"/>
      <p:bldP build="whole" bldLvl="1" animBg="1" rev="0" advAuto="0" spid="308" grpId="5"/>
      <p:bldP build="whole" bldLvl="1" animBg="1" rev="0" advAuto="0" spid="307" grpId="4"/>
    </p:bldLst>
  </p:timing>
</p:sld>
</file>

<file path=ppt/slides/slide11.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318" name="Further Observations:…"/>
          <p:cNvSpPr txBox="1"/>
          <p:nvPr>
            <p:ph type="body" sz="quarter" idx="1"/>
          </p:nvPr>
        </p:nvSpPr>
        <p:spPr>
          <a:xfrm>
            <a:off x="237492" y="3011115"/>
            <a:ext cx="6285200" cy="10544293"/>
          </a:xfrm>
          <a:prstGeom prst="rect">
            <a:avLst/>
          </a:prstGeom>
        </p:spPr>
        <p:txBody>
          <a:bodyPr/>
          <a:lstStyle/>
          <a:p>
            <a:pPr lvl="1" marL="0" indent="457200" defTabSz="825500">
              <a:lnSpc>
                <a:spcPct val="120000"/>
              </a:lnSpc>
              <a:spcBef>
                <a:spcPts val="0"/>
              </a:spcBef>
              <a:buSzTx/>
              <a:buNone/>
              <a:defRPr>
                <a:solidFill>
                  <a:srgbClr val="FFFFFF"/>
                </a:solidFill>
                <a:latin typeface="+mn-lt"/>
                <a:ea typeface="+mn-ea"/>
                <a:cs typeface="+mn-cs"/>
                <a:sym typeface="Produkt Extralight"/>
              </a:defRPr>
            </a:pPr>
            <a:r>
              <a:t>Further Observations: </a:t>
            </a:r>
          </a:p>
          <a:p>
            <a:pPr lvl="1" marL="0" indent="457200" defTabSz="825500">
              <a:lnSpc>
                <a:spcPct val="120000"/>
              </a:lnSpc>
              <a:spcBef>
                <a:spcPts val="0"/>
              </a:spcBef>
              <a:buSzTx/>
              <a:buNone/>
              <a:defRPr>
                <a:solidFill>
                  <a:srgbClr val="FFFFFF"/>
                </a:solidFill>
                <a:latin typeface="+mn-lt"/>
                <a:ea typeface="+mn-ea"/>
                <a:cs typeface="+mn-cs"/>
                <a:sym typeface="Produkt Extralight"/>
              </a:defRPr>
            </a:pPr>
          </a:p>
          <a:p>
            <a:pPr lvl="1" defTabSz="825500">
              <a:lnSpc>
                <a:spcPct val="120000"/>
              </a:lnSpc>
              <a:spcBef>
                <a:spcPts val="0"/>
              </a:spcBef>
              <a:defRPr>
                <a:solidFill>
                  <a:srgbClr val="FFFFFF"/>
                </a:solidFill>
                <a:latin typeface="+mn-lt"/>
                <a:ea typeface="+mn-ea"/>
                <a:cs typeface="+mn-cs"/>
                <a:sym typeface="Produkt Extralight"/>
              </a:defRPr>
            </a:pPr>
            <a:r>
              <a:t>Upward displacement of neutral particles</a:t>
            </a:r>
          </a:p>
          <a:p>
            <a:pPr lvl="1" marL="0" indent="457200" defTabSz="825500">
              <a:lnSpc>
                <a:spcPct val="120000"/>
              </a:lnSpc>
              <a:spcBef>
                <a:spcPts val="0"/>
              </a:spcBef>
              <a:buSzTx/>
              <a:buNone/>
              <a:defRPr>
                <a:solidFill>
                  <a:srgbClr val="FFFFFF"/>
                </a:solidFill>
                <a:latin typeface="+mn-lt"/>
                <a:ea typeface="+mn-ea"/>
                <a:cs typeface="+mn-cs"/>
                <a:sym typeface="Produkt Extralight"/>
              </a:defRPr>
            </a:pPr>
            <a:r>
              <a:t> </a:t>
            </a:r>
          </a:p>
          <a:p>
            <a:pPr lvl="1" marL="902969" indent="-445769" defTabSz="825500">
              <a:lnSpc>
                <a:spcPct val="120000"/>
              </a:lnSpc>
              <a:spcBef>
                <a:spcPts val="0"/>
              </a:spcBef>
              <a:defRPr sz="3900">
                <a:solidFill>
                  <a:srgbClr val="FFFFFF"/>
                </a:solidFill>
                <a:latin typeface="+mn-lt"/>
                <a:ea typeface="+mn-ea"/>
                <a:cs typeface="+mn-cs"/>
                <a:sym typeface="Produkt Extralight"/>
              </a:defRPr>
            </a:pPr>
            <a:r>
              <a:t>Thermospheric density increased by 15%.</a:t>
            </a:r>
          </a:p>
          <a:p>
            <a:pPr marL="445769" indent="-445769" defTabSz="825500">
              <a:lnSpc>
                <a:spcPct val="120000"/>
              </a:lnSpc>
              <a:spcBef>
                <a:spcPts val="0"/>
              </a:spcBef>
              <a:defRPr sz="3900">
                <a:solidFill>
                  <a:srgbClr val="FFFFFF"/>
                </a:solidFill>
                <a:latin typeface="+mn-lt"/>
                <a:ea typeface="+mn-ea"/>
                <a:cs typeface="+mn-cs"/>
                <a:sym typeface="Produkt Extralight"/>
              </a:defRPr>
            </a:pPr>
          </a:p>
          <a:p>
            <a:pPr lvl="1" marL="902969" indent="-445769" defTabSz="825500">
              <a:lnSpc>
                <a:spcPct val="120000"/>
              </a:lnSpc>
              <a:spcBef>
                <a:spcPts val="0"/>
              </a:spcBef>
              <a:defRPr sz="3900">
                <a:solidFill>
                  <a:srgbClr val="FFFFFF"/>
                </a:solidFill>
                <a:latin typeface="+mn-lt"/>
                <a:ea typeface="+mn-ea"/>
                <a:cs typeface="+mn-cs"/>
                <a:sym typeface="Produkt Extralight"/>
              </a:defRPr>
            </a:pPr>
            <a:r>
              <a:t>GPS signal disruptions due to ionospheric turbulence.</a:t>
            </a:r>
          </a:p>
        </p:txBody>
      </p:sp>
      <p:pic>
        <p:nvPicPr>
          <p:cNvPr id="319" name="pasted-movie.png" descr="pasted-movie.png"/>
          <p:cNvPicPr>
            <a:picLocks noChangeAspect="1"/>
          </p:cNvPicPr>
          <p:nvPr/>
        </p:nvPicPr>
        <p:blipFill>
          <a:blip r:embed="rId4">
            <a:extLst/>
          </a:blip>
          <a:srcRect l="0" t="50583" r="49619" b="0"/>
          <a:stretch>
            <a:fillRect/>
          </a:stretch>
        </p:blipFill>
        <p:spPr>
          <a:xfrm>
            <a:off x="6671415" y="3489486"/>
            <a:ext cx="8572392" cy="6737054"/>
          </a:xfrm>
          <a:prstGeom prst="rect">
            <a:avLst/>
          </a:prstGeom>
          <a:ln w="12700">
            <a:miter lim="400000"/>
          </a:ln>
        </p:spPr>
      </p:pic>
      <p:pic>
        <p:nvPicPr>
          <p:cNvPr id="320" name="pasted-movie.png" descr="pasted-movie.png"/>
          <p:cNvPicPr>
            <a:picLocks noChangeAspect="1"/>
          </p:cNvPicPr>
          <p:nvPr/>
        </p:nvPicPr>
        <p:blipFill>
          <a:blip r:embed="rId4">
            <a:extLst/>
          </a:blip>
          <a:srcRect l="50395" t="50583" r="0" b="0"/>
          <a:stretch>
            <a:fillRect/>
          </a:stretch>
        </p:blipFill>
        <p:spPr>
          <a:xfrm>
            <a:off x="15617845" y="3503002"/>
            <a:ext cx="8572653" cy="6842706"/>
          </a:xfrm>
          <a:prstGeom prst="rect">
            <a:avLst/>
          </a:prstGeom>
          <a:ln w="12700">
            <a:miter lim="400000"/>
          </a:ln>
        </p:spPr>
      </p:pic>
      <p:sp>
        <p:nvSpPr>
          <p:cNvPr id="321"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322" name="Image" descr="Image"/>
          <p:cNvPicPr>
            <a:picLocks noChangeAspect="1"/>
          </p:cNvPicPr>
          <p:nvPr/>
        </p:nvPicPr>
        <p:blipFill>
          <a:blip r:embed="rId5">
            <a:extLst/>
          </a:blip>
          <a:srcRect l="0" t="0" r="5287" b="5635"/>
          <a:stretch>
            <a:fillRect/>
          </a:stretch>
        </p:blipFill>
        <p:spPr>
          <a:xfrm>
            <a:off x="-10747" y="-38973"/>
            <a:ext cx="1644444" cy="1638392"/>
          </a:xfrm>
          <a:prstGeom prst="rect">
            <a:avLst/>
          </a:prstGeom>
          <a:ln w="12700">
            <a:miter lim="400000"/>
          </a:ln>
        </p:spPr>
      </p:pic>
      <p:sp>
        <p:nvSpPr>
          <p:cNvPr id="323" name="Analysis of 2014 Hurricane"/>
          <p:cNvSpPr txBox="1"/>
          <p:nvPr>
            <p:ph type="title"/>
          </p:nvPr>
        </p:nvSpPr>
        <p:spPr>
          <a:xfrm>
            <a:off x="4206167" y="-15400"/>
            <a:ext cx="19347443" cy="1689101"/>
          </a:xfrm>
          <a:prstGeom prst="rect">
            <a:avLst/>
          </a:prstGeom>
        </p:spPr>
        <p:txBody>
          <a:bodyPr/>
          <a:lstStyle>
            <a:lvl1pPr defTabSz="280924">
              <a:defRPr spc="-94" sz="9480">
                <a:solidFill>
                  <a:srgbClr val="FFFFFF"/>
                </a:solidFill>
              </a:defRPr>
            </a:lvl1pPr>
          </a:lstStyle>
          <a:p>
            <a:pPr/>
            <a:r>
              <a:t>Analysis of 2014 Hurricane</a:t>
            </a:r>
          </a:p>
        </p:txBody>
      </p:sp>
      <p:pic>
        <p:nvPicPr>
          <p:cNvPr id="324" name="Image" descr="Image"/>
          <p:cNvPicPr>
            <a:picLocks noChangeAspect="1"/>
          </p:cNvPicPr>
          <p:nvPr/>
        </p:nvPicPr>
        <p:blipFill>
          <a:blip r:embed="rId6">
            <a:extLst/>
          </a:blip>
          <a:srcRect l="0" t="0" r="0" b="0"/>
          <a:stretch>
            <a:fillRect/>
          </a:stretch>
        </p:blipFill>
        <p:spPr>
          <a:xfrm>
            <a:off x="1784924" y="-97553"/>
            <a:ext cx="1644314" cy="1757975"/>
          </a:xfrm>
          <a:prstGeom prst="rect">
            <a:avLst/>
          </a:prstGeom>
          <a:ln w="12700">
            <a:miter lim="400000"/>
          </a:ln>
        </p:spPr>
      </p:pic>
      <p:sp>
        <p:nvSpPr>
          <p:cNvPr id="325" name="https://doi.org/10.1038/s41467-021-21459-y | www.nature.com/naturecommunications"/>
          <p:cNvSpPr txBox="1"/>
          <p:nvPr/>
        </p:nvSpPr>
        <p:spPr>
          <a:xfrm>
            <a:off x="15623659" y="10511692"/>
            <a:ext cx="7546136" cy="711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457200">
              <a:spcBef>
                <a:spcPts val="1200"/>
              </a:spcBef>
              <a:defRPr sz="1533">
                <a:solidFill>
                  <a:srgbClr val="FFFFFF"/>
                </a:solidFill>
                <a:latin typeface="Times Roman"/>
                <a:ea typeface="Times Roman"/>
                <a:cs typeface="Times Roman"/>
                <a:sym typeface="Times Roman"/>
              </a:defRPr>
            </a:lvl1pPr>
          </a:lstStyle>
          <a:p>
            <a:pPr/>
            <a:r>
              <a:t>https://doi.org/10.1038/s41467-021-21459-y | www.nature.com/naturecommunications</a:t>
            </a:r>
          </a:p>
        </p:txBody>
      </p:sp>
      <p:sp>
        <p:nvSpPr>
          <p:cNvPr id="326"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327"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328" name="Text"/>
          <p:cNvSpPr txBox="1"/>
          <p:nvPr/>
        </p:nvSpPr>
        <p:spPr>
          <a:xfrm>
            <a:off x="23574704" y="12961628"/>
            <a:ext cx="499416"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sld>
</file>

<file path=ppt/slides/slide1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332" name="Concluded features of space hurricanes:…"/>
          <p:cNvSpPr txBox="1"/>
          <p:nvPr>
            <p:ph type="body" idx="1"/>
          </p:nvPr>
        </p:nvSpPr>
        <p:spPr>
          <a:xfrm>
            <a:off x="237492" y="3011115"/>
            <a:ext cx="23076585" cy="10544293"/>
          </a:xfrm>
          <a:prstGeom prst="rect">
            <a:avLst/>
          </a:prstGeom>
        </p:spPr>
        <p:txBody>
          <a:bodyPr/>
          <a:lstStyle/>
          <a:p>
            <a:pPr lvl="1" marL="0" indent="457200" defTabSz="825500">
              <a:lnSpc>
                <a:spcPct val="120000"/>
              </a:lnSpc>
              <a:spcBef>
                <a:spcPts val="0"/>
              </a:spcBef>
              <a:buSzTx/>
              <a:buNone/>
              <a:defRPr>
                <a:solidFill>
                  <a:srgbClr val="FFFFFF"/>
                </a:solidFill>
                <a:latin typeface="+mn-lt"/>
                <a:ea typeface="+mn-ea"/>
                <a:cs typeface="+mn-cs"/>
                <a:sym typeface="Produkt Extralight"/>
              </a:defRPr>
            </a:pPr>
            <a:r>
              <a:t>Concluded features of space hurricanes: </a:t>
            </a:r>
          </a:p>
          <a:p>
            <a:pPr lvl="1" marL="0" indent="457200" defTabSz="825500">
              <a:lnSpc>
                <a:spcPct val="120000"/>
              </a:lnSpc>
              <a:spcBef>
                <a:spcPts val="0"/>
              </a:spcBef>
              <a:buSzTx/>
              <a:buNone/>
              <a:defRPr>
                <a:solidFill>
                  <a:srgbClr val="FFFFFF"/>
                </a:solidFill>
                <a:latin typeface="+mn-lt"/>
                <a:ea typeface="+mn-ea"/>
                <a:cs typeface="+mn-cs"/>
                <a:sym typeface="Produkt Extralight"/>
              </a:defRPr>
            </a:pPr>
          </a:p>
          <a:p>
            <a:pPr lvl="2" defTabSz="825500">
              <a:lnSpc>
                <a:spcPct val="120000"/>
              </a:lnSpc>
              <a:spcBef>
                <a:spcPts val="0"/>
              </a:spcBef>
              <a:defRPr>
                <a:solidFill>
                  <a:srgbClr val="FFFFFF"/>
                </a:solidFill>
                <a:latin typeface="+mn-lt"/>
                <a:ea typeface="+mn-ea"/>
                <a:cs typeface="+mn-cs"/>
                <a:sym typeface="Produkt Extralight"/>
              </a:defRPr>
            </a:pPr>
            <a:r>
              <a:t>Dominated by </a:t>
            </a:r>
            <a:r>
              <a:rPr>
                <a:solidFill>
                  <a:schemeClr val="accent4">
                    <a:hueOff val="-297102"/>
                    <a:satOff val="16978"/>
                    <a:lumOff val="-20883"/>
                  </a:schemeClr>
                </a:solidFill>
              </a:rPr>
              <a:t>electron precipitation</a:t>
            </a:r>
            <a:r>
              <a:t>.</a:t>
            </a:r>
          </a:p>
          <a:p>
            <a:pPr lvl="2" marL="0" indent="914400" defTabSz="825500">
              <a:lnSpc>
                <a:spcPct val="120000"/>
              </a:lnSpc>
              <a:spcBef>
                <a:spcPts val="0"/>
              </a:spcBef>
              <a:buSzTx/>
              <a:buNone/>
              <a:defRPr>
                <a:solidFill>
                  <a:srgbClr val="FFFFFF"/>
                </a:solidFill>
                <a:latin typeface="+mn-lt"/>
                <a:ea typeface="+mn-ea"/>
                <a:cs typeface="+mn-cs"/>
                <a:sym typeface="Produkt Extralight"/>
              </a:defRPr>
            </a:pPr>
            <a:r>
              <a:t> </a:t>
            </a:r>
          </a:p>
          <a:p>
            <a:pPr lvl="2" marL="1360169" indent="-445769" defTabSz="825500">
              <a:lnSpc>
                <a:spcPct val="120000"/>
              </a:lnSpc>
              <a:spcBef>
                <a:spcPts val="0"/>
              </a:spcBef>
              <a:defRPr sz="3900">
                <a:solidFill>
                  <a:srgbClr val="FFFFFF"/>
                </a:solidFill>
                <a:latin typeface="+mn-lt"/>
                <a:ea typeface="+mn-ea"/>
                <a:cs typeface="+mn-cs"/>
                <a:sym typeface="Produkt Extralight"/>
              </a:defRPr>
            </a:pPr>
            <a:r>
              <a:t>Can </a:t>
            </a:r>
            <a:r>
              <a:rPr>
                <a:solidFill>
                  <a:schemeClr val="accent4">
                    <a:hueOff val="-297102"/>
                    <a:satOff val="16978"/>
                    <a:lumOff val="-20883"/>
                  </a:schemeClr>
                </a:solidFill>
              </a:rPr>
              <a:t>increase thermospheric density</a:t>
            </a:r>
            <a:r>
              <a:t> by 15%.</a:t>
            </a:r>
          </a:p>
          <a:p>
            <a:pPr lvl="1" marL="902969" indent="-445769" defTabSz="825500">
              <a:lnSpc>
                <a:spcPct val="120000"/>
              </a:lnSpc>
              <a:spcBef>
                <a:spcPts val="0"/>
              </a:spcBef>
              <a:defRPr sz="3900">
                <a:solidFill>
                  <a:srgbClr val="FFFFFF"/>
                </a:solidFill>
                <a:latin typeface="+mn-lt"/>
                <a:ea typeface="+mn-ea"/>
                <a:cs typeface="+mn-cs"/>
                <a:sym typeface="Produkt Extralight"/>
              </a:defRPr>
            </a:pPr>
          </a:p>
          <a:p>
            <a:pPr lvl="2" marL="1360169" indent="-445769" defTabSz="825500">
              <a:lnSpc>
                <a:spcPct val="120000"/>
              </a:lnSpc>
              <a:spcBef>
                <a:spcPts val="0"/>
              </a:spcBef>
              <a:defRPr sz="3900">
                <a:solidFill>
                  <a:srgbClr val="FFFFFF"/>
                </a:solidFill>
                <a:latin typeface="+mn-lt"/>
                <a:ea typeface="+mn-ea"/>
                <a:cs typeface="+mn-cs"/>
                <a:sym typeface="Produkt Extralight"/>
              </a:defRPr>
            </a:pPr>
            <a:r>
              <a:rPr>
                <a:solidFill>
                  <a:schemeClr val="accent4">
                    <a:hueOff val="-297102"/>
                    <a:satOff val="16978"/>
                    <a:lumOff val="-20883"/>
                  </a:schemeClr>
                </a:solidFill>
              </a:rPr>
              <a:t>Disrupt GPS</a:t>
            </a:r>
            <a:r>
              <a:t> and radio signals </a:t>
            </a:r>
          </a:p>
          <a:p>
            <a:pPr lvl="2" marL="1360169" indent="-445769" defTabSz="825500">
              <a:lnSpc>
                <a:spcPct val="120000"/>
              </a:lnSpc>
              <a:spcBef>
                <a:spcPts val="0"/>
              </a:spcBef>
              <a:defRPr sz="3900">
                <a:solidFill>
                  <a:srgbClr val="FFFFFF"/>
                </a:solidFill>
                <a:latin typeface="+mn-lt"/>
                <a:ea typeface="+mn-ea"/>
                <a:cs typeface="+mn-cs"/>
                <a:sym typeface="Produkt Extralight"/>
              </a:defRPr>
            </a:pPr>
          </a:p>
          <a:p>
            <a:pPr lvl="2" marL="1360169" indent="-445769" defTabSz="825500">
              <a:lnSpc>
                <a:spcPct val="120000"/>
              </a:lnSpc>
              <a:spcBef>
                <a:spcPts val="0"/>
              </a:spcBef>
              <a:defRPr sz="3900">
                <a:solidFill>
                  <a:srgbClr val="FFFFFF"/>
                </a:solidFill>
                <a:latin typeface="+mn-lt"/>
                <a:ea typeface="+mn-ea"/>
                <a:cs typeface="+mn-cs"/>
                <a:sym typeface="Produkt Extralight"/>
              </a:defRPr>
            </a:pPr>
            <a:r>
              <a:t>Distinctly </a:t>
            </a:r>
            <a:r>
              <a:rPr>
                <a:solidFill>
                  <a:schemeClr val="accent4">
                    <a:hueOff val="-297102"/>
                    <a:satOff val="16978"/>
                    <a:lumOff val="-20883"/>
                  </a:schemeClr>
                </a:solidFill>
              </a:rPr>
              <a:t>different from geomagnetic</a:t>
            </a:r>
            <a:r>
              <a:t> storms</a:t>
            </a:r>
          </a:p>
          <a:p>
            <a:pPr lvl="2" marL="1360169" indent="-445769" defTabSz="825500">
              <a:lnSpc>
                <a:spcPct val="120000"/>
              </a:lnSpc>
              <a:spcBef>
                <a:spcPts val="0"/>
              </a:spcBef>
              <a:defRPr sz="3900">
                <a:solidFill>
                  <a:srgbClr val="FFFFFF"/>
                </a:solidFill>
                <a:latin typeface="+mn-lt"/>
                <a:ea typeface="+mn-ea"/>
                <a:cs typeface="+mn-cs"/>
                <a:sym typeface="Produkt Extralight"/>
              </a:defRPr>
            </a:pPr>
          </a:p>
          <a:p>
            <a:pPr lvl="2" marL="1360169" indent="-445769" defTabSz="825500">
              <a:lnSpc>
                <a:spcPct val="120000"/>
              </a:lnSpc>
              <a:spcBef>
                <a:spcPts val="0"/>
              </a:spcBef>
              <a:defRPr sz="3900">
                <a:solidFill>
                  <a:srgbClr val="FFFFFF"/>
                </a:solidFill>
                <a:latin typeface="+mn-lt"/>
                <a:ea typeface="+mn-ea"/>
                <a:cs typeface="+mn-cs"/>
                <a:sym typeface="Produkt Extralight"/>
              </a:defRPr>
            </a:pPr>
            <a:r>
              <a:rPr>
                <a:solidFill>
                  <a:schemeClr val="accent4">
                    <a:hueOff val="-297102"/>
                    <a:satOff val="16978"/>
                    <a:lumOff val="-20883"/>
                  </a:schemeClr>
                </a:solidFill>
              </a:rPr>
              <a:t>Potential for future research</a:t>
            </a:r>
            <a:r>
              <a:t> comparing space hurricanes and super storms. </a:t>
            </a:r>
          </a:p>
        </p:txBody>
      </p:sp>
      <p:sp>
        <p:nvSpPr>
          <p:cNvPr id="333"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334" name="Image" descr="Image"/>
          <p:cNvPicPr>
            <a:picLocks noChangeAspect="1"/>
          </p:cNvPicPr>
          <p:nvPr/>
        </p:nvPicPr>
        <p:blipFill>
          <a:blip r:embed="rId4">
            <a:extLst/>
          </a:blip>
          <a:srcRect l="0" t="0" r="5287" b="5635"/>
          <a:stretch>
            <a:fillRect/>
          </a:stretch>
        </p:blipFill>
        <p:spPr>
          <a:xfrm>
            <a:off x="-10747" y="-38973"/>
            <a:ext cx="1644444" cy="1638392"/>
          </a:xfrm>
          <a:prstGeom prst="rect">
            <a:avLst/>
          </a:prstGeom>
          <a:ln w="12700">
            <a:miter lim="400000"/>
          </a:ln>
        </p:spPr>
      </p:pic>
      <p:sp>
        <p:nvSpPr>
          <p:cNvPr id="335" name="Conclusions"/>
          <p:cNvSpPr txBox="1"/>
          <p:nvPr>
            <p:ph type="title"/>
          </p:nvPr>
        </p:nvSpPr>
        <p:spPr>
          <a:xfrm>
            <a:off x="4206167" y="-15400"/>
            <a:ext cx="19347443" cy="1689101"/>
          </a:xfrm>
          <a:prstGeom prst="rect">
            <a:avLst/>
          </a:prstGeom>
        </p:spPr>
        <p:txBody>
          <a:bodyPr/>
          <a:lstStyle>
            <a:lvl1pPr defTabSz="280924">
              <a:defRPr spc="-94" sz="9480">
                <a:solidFill>
                  <a:srgbClr val="FFFFFF"/>
                </a:solidFill>
              </a:defRPr>
            </a:lvl1pPr>
          </a:lstStyle>
          <a:p>
            <a:pPr/>
            <a:r>
              <a:t>Conclusions</a:t>
            </a:r>
          </a:p>
        </p:txBody>
      </p:sp>
      <p:pic>
        <p:nvPicPr>
          <p:cNvPr id="336" name="Image" descr="Image"/>
          <p:cNvPicPr>
            <a:picLocks noChangeAspect="1"/>
          </p:cNvPicPr>
          <p:nvPr/>
        </p:nvPicPr>
        <p:blipFill>
          <a:blip r:embed="rId5">
            <a:extLst/>
          </a:blip>
          <a:stretch>
            <a:fillRect/>
          </a:stretch>
        </p:blipFill>
        <p:spPr>
          <a:xfrm>
            <a:off x="1784924" y="-97553"/>
            <a:ext cx="1644314" cy="1757975"/>
          </a:xfrm>
          <a:prstGeom prst="rect">
            <a:avLst/>
          </a:prstGeom>
          <a:ln w="12700">
            <a:miter lim="400000"/>
          </a:ln>
        </p:spPr>
      </p:pic>
      <p:sp>
        <p:nvSpPr>
          <p:cNvPr id="337"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338"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339" name="Text"/>
          <p:cNvSpPr txBox="1"/>
          <p:nvPr/>
        </p:nvSpPr>
        <p:spPr>
          <a:xfrm>
            <a:off x="23499901" y="12961628"/>
            <a:ext cx="574219"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sld>
</file>

<file path=ppt/slides/slide1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pic>
        <p:nvPicPr>
          <p:cNvPr id="343" name="Image" descr="Image"/>
          <p:cNvPicPr>
            <a:picLocks noChangeAspect="1"/>
          </p:cNvPicPr>
          <p:nvPr/>
        </p:nvPicPr>
        <p:blipFill>
          <a:blip r:embed="rId3">
            <a:extLst/>
          </a:blip>
          <a:stretch>
            <a:fillRect/>
          </a:stretch>
        </p:blipFill>
        <p:spPr>
          <a:xfrm>
            <a:off x="-13672" y="3370665"/>
            <a:ext cx="24411344" cy="6974670"/>
          </a:xfrm>
          <a:prstGeom prst="rect">
            <a:avLst/>
          </a:prstGeom>
          <a:ln w="12700">
            <a:miter lim="400000"/>
          </a:ln>
        </p:spPr>
      </p:pic>
      <p:sp>
        <p:nvSpPr>
          <p:cNvPr id="344"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345" name="Image" descr="Image"/>
          <p:cNvPicPr>
            <a:picLocks noChangeAspect="1"/>
          </p:cNvPicPr>
          <p:nvPr/>
        </p:nvPicPr>
        <p:blipFill>
          <a:blip r:embed="rId4">
            <a:extLst/>
          </a:blip>
          <a:srcRect l="0" t="0" r="5287" b="5635"/>
          <a:stretch>
            <a:fillRect/>
          </a:stretch>
        </p:blipFill>
        <p:spPr>
          <a:xfrm>
            <a:off x="-10747" y="-38973"/>
            <a:ext cx="1644444" cy="1638392"/>
          </a:xfrm>
          <a:prstGeom prst="rect">
            <a:avLst/>
          </a:prstGeom>
          <a:ln w="12700">
            <a:miter lim="400000"/>
          </a:ln>
        </p:spPr>
      </p:pic>
      <p:sp>
        <p:nvSpPr>
          <p:cNvPr id="346" name="Thank You for Listening"/>
          <p:cNvSpPr txBox="1"/>
          <p:nvPr>
            <p:ph type="title"/>
          </p:nvPr>
        </p:nvSpPr>
        <p:spPr>
          <a:xfrm>
            <a:off x="4521689" y="-15400"/>
            <a:ext cx="19347443" cy="1689101"/>
          </a:xfrm>
          <a:prstGeom prst="rect">
            <a:avLst/>
          </a:prstGeom>
        </p:spPr>
        <p:txBody>
          <a:bodyPr/>
          <a:lstStyle>
            <a:lvl1pPr defTabSz="280924">
              <a:defRPr spc="-94" sz="9480">
                <a:solidFill>
                  <a:srgbClr val="FFFFFF"/>
                </a:solidFill>
              </a:defRPr>
            </a:lvl1pPr>
          </a:lstStyle>
          <a:p>
            <a:pPr/>
            <a:r>
              <a:t>Thank You for Listening </a:t>
            </a:r>
          </a:p>
        </p:txBody>
      </p:sp>
      <p:pic>
        <p:nvPicPr>
          <p:cNvPr id="347" name="Image" descr="Image"/>
          <p:cNvPicPr>
            <a:picLocks noChangeAspect="1"/>
          </p:cNvPicPr>
          <p:nvPr/>
        </p:nvPicPr>
        <p:blipFill>
          <a:blip r:embed="rId5">
            <a:extLst/>
          </a:blip>
          <a:stretch>
            <a:fillRect/>
          </a:stretch>
        </p:blipFill>
        <p:spPr>
          <a:xfrm>
            <a:off x="1784924" y="-97553"/>
            <a:ext cx="1641811" cy="1755299"/>
          </a:xfrm>
          <a:prstGeom prst="rect">
            <a:avLst/>
          </a:prstGeom>
          <a:ln w="12700">
            <a:miter lim="400000"/>
          </a:ln>
        </p:spPr>
      </p:pic>
      <p:sp>
        <p:nvSpPr>
          <p:cNvPr id="348"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349"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350" name="Text"/>
          <p:cNvSpPr txBox="1"/>
          <p:nvPr/>
        </p:nvSpPr>
        <p:spPr>
          <a:xfrm>
            <a:off x="23475771" y="12961628"/>
            <a:ext cx="598349"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sld>
</file>

<file path=ppt/slides/slide1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352" name="Supplementary Slides"/>
          <p:cNvSpPr txBox="1"/>
          <p:nvPr>
            <p:ph type="title"/>
          </p:nvPr>
        </p:nvSpPr>
        <p:spPr>
          <a:xfrm>
            <a:off x="653213" y="6013450"/>
            <a:ext cx="19347443" cy="1689100"/>
          </a:xfrm>
          <a:prstGeom prst="rect">
            <a:avLst/>
          </a:prstGeom>
        </p:spPr>
        <p:txBody>
          <a:bodyPr/>
          <a:lstStyle>
            <a:lvl1pPr defTabSz="280924">
              <a:defRPr spc="-94" sz="9480">
                <a:solidFill>
                  <a:srgbClr val="FFFFFF"/>
                </a:solidFill>
              </a:defRPr>
            </a:lvl1pPr>
          </a:lstStyle>
          <a:p>
            <a:pPr/>
            <a:r>
              <a:t>Supplementary Slides</a:t>
            </a:r>
          </a:p>
        </p:txBody>
      </p:sp>
      <p:sp>
        <p:nvSpPr>
          <p:cNvPr id="353" name="Slide Number"/>
          <p:cNvSpPr txBox="1"/>
          <p:nvPr>
            <p:ph type="sldNum" sz="quarter" idx="4294967295"/>
          </p:nvPr>
        </p:nvSpPr>
        <p:spPr>
          <a:xfrm>
            <a:off x="23352150" y="12156185"/>
            <a:ext cx="594970" cy="73177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54"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355" name="Image" descr="Image"/>
          <p:cNvPicPr>
            <a:picLocks noChangeAspect="1"/>
          </p:cNvPicPr>
          <p:nvPr/>
        </p:nvPicPr>
        <p:blipFill>
          <a:blip r:embed="rId3">
            <a:extLst/>
          </a:blip>
          <a:srcRect l="0" t="0" r="5287" b="5635"/>
          <a:stretch>
            <a:fillRect/>
          </a:stretch>
        </p:blipFill>
        <p:spPr>
          <a:xfrm>
            <a:off x="-10747" y="-38973"/>
            <a:ext cx="1644444" cy="1638392"/>
          </a:xfrm>
          <a:prstGeom prst="rect">
            <a:avLst/>
          </a:prstGeom>
          <a:ln w="12700">
            <a:miter lim="400000"/>
          </a:ln>
        </p:spPr>
      </p:pic>
      <p:pic>
        <p:nvPicPr>
          <p:cNvPr id="356" name="Image" descr="Image"/>
          <p:cNvPicPr>
            <a:picLocks noChangeAspect="1"/>
          </p:cNvPicPr>
          <p:nvPr/>
        </p:nvPicPr>
        <p:blipFill>
          <a:blip r:embed="rId4">
            <a:extLst/>
          </a:blip>
          <a:stretch>
            <a:fillRect/>
          </a:stretch>
        </p:blipFill>
        <p:spPr>
          <a:xfrm>
            <a:off x="1784924" y="-97553"/>
            <a:ext cx="1733587" cy="1853420"/>
          </a:xfrm>
          <a:prstGeom prst="rect">
            <a:avLst/>
          </a:prstGeom>
          <a:ln w="12700">
            <a:miter lim="400000"/>
          </a:ln>
        </p:spPr>
      </p:pic>
    </p:spTree>
  </p:cSld>
  <p:clrMapOvr>
    <a:masterClrMapping/>
  </p:clrMapOvr>
  <p:transition xmlns:p14="http://schemas.microsoft.com/office/powerpoint/2010/main" spd="med" advClick="1"/>
</p:sld>
</file>

<file path=ppt/slides/slide1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358" name="AGWs are oscillations in the atmosphere caused by the restoring force of gravity acting on displaced air parcels.…"/>
          <p:cNvSpPr txBox="1"/>
          <p:nvPr>
            <p:ph type="body" sz="half" idx="1"/>
          </p:nvPr>
        </p:nvSpPr>
        <p:spPr>
          <a:xfrm>
            <a:off x="2016108" y="2647597"/>
            <a:ext cx="8151751" cy="10340454"/>
          </a:xfrm>
          <a:prstGeom prst="rect">
            <a:avLst/>
          </a:prstGeom>
        </p:spPr>
        <p:txBody>
          <a:bodyPr/>
          <a:lstStyle/>
          <a:p>
            <a:pPr marL="418999" indent="-293269" defTabSz="742950">
              <a:lnSpc>
                <a:spcPct val="120000"/>
              </a:lnSpc>
              <a:spcBef>
                <a:spcPts val="0"/>
              </a:spcBef>
              <a:buFont typeface="Times Roman"/>
              <a:defRPr sz="3509">
                <a:solidFill>
                  <a:srgbClr val="FFFFFF"/>
                </a:solidFill>
                <a:latin typeface="+mn-lt"/>
                <a:ea typeface="+mn-ea"/>
                <a:cs typeface="+mn-cs"/>
                <a:sym typeface="Produkt Extralight"/>
              </a:defRPr>
            </a:pPr>
            <a:r>
              <a:t>AGWs are </a:t>
            </a:r>
            <a:r>
              <a:rPr>
                <a:solidFill>
                  <a:srgbClr val="FF363E"/>
                </a:solidFill>
              </a:rPr>
              <a:t>oscillations in the atmosphere</a:t>
            </a:r>
            <a:r>
              <a:t> caused by the restoring force of gravity acting on displaced air parcels.</a:t>
            </a:r>
          </a:p>
          <a:p>
            <a:pPr marL="418999" indent="-293269" defTabSz="742950">
              <a:lnSpc>
                <a:spcPct val="120000"/>
              </a:lnSpc>
              <a:spcBef>
                <a:spcPts val="0"/>
              </a:spcBef>
              <a:buFont typeface="Times Roman"/>
              <a:defRPr sz="3509">
                <a:solidFill>
                  <a:srgbClr val="FFFFFF"/>
                </a:solidFill>
                <a:latin typeface="+mn-lt"/>
                <a:ea typeface="+mn-ea"/>
                <a:cs typeface="+mn-cs"/>
                <a:sym typeface="Produkt Extralight"/>
              </a:defRPr>
            </a:pPr>
            <a:r>
              <a:t>Generated when an external force disturbs the balance between buoyancy and gravity.</a:t>
            </a:r>
          </a:p>
          <a:p>
            <a:pPr marL="418999" indent="-293269" defTabSz="742950">
              <a:lnSpc>
                <a:spcPct val="120000"/>
              </a:lnSpc>
              <a:spcBef>
                <a:spcPts val="0"/>
              </a:spcBef>
              <a:buFont typeface="Times Roman"/>
              <a:defRPr sz="3509">
                <a:solidFill>
                  <a:srgbClr val="FFFFFF"/>
                </a:solidFill>
                <a:latin typeface="+mn-lt"/>
                <a:ea typeface="+mn-ea"/>
                <a:cs typeface="+mn-cs"/>
                <a:sym typeface="Produkt Extralight"/>
              </a:defRPr>
            </a:pPr>
          </a:p>
          <a:p>
            <a:pPr marL="0" indent="0" defTabSz="742950">
              <a:lnSpc>
                <a:spcPct val="120000"/>
              </a:lnSpc>
              <a:spcBef>
                <a:spcPts val="0"/>
              </a:spcBef>
              <a:buSzTx/>
              <a:buNone/>
              <a:defRPr sz="3509">
                <a:solidFill>
                  <a:srgbClr val="FFFFFF"/>
                </a:solidFill>
                <a:latin typeface="+mn-lt"/>
                <a:ea typeface="+mn-ea"/>
                <a:cs typeface="+mn-cs"/>
                <a:sym typeface="Produkt Extralight"/>
              </a:defRPr>
            </a:pPr>
            <a:r>
              <a:t>Observed effects:</a:t>
            </a:r>
          </a:p>
          <a:p>
            <a:pPr lvl="1" marL="830479" indent="-293269" defTabSz="742950">
              <a:lnSpc>
                <a:spcPct val="120000"/>
              </a:lnSpc>
              <a:spcBef>
                <a:spcPts val="0"/>
              </a:spcBef>
              <a:buFont typeface="Times Roman"/>
              <a:buChar char="◦"/>
              <a:defRPr sz="3509">
                <a:solidFill>
                  <a:srgbClr val="FFFFFF"/>
                </a:solidFill>
                <a:latin typeface="+mn-lt"/>
                <a:ea typeface="+mn-ea"/>
                <a:cs typeface="+mn-cs"/>
                <a:sym typeface="Produkt Extralight"/>
              </a:defRPr>
            </a:pPr>
            <a:r>
              <a:t>Thermospheric perturbations</a:t>
            </a:r>
          </a:p>
          <a:p>
            <a:pPr lvl="1" marL="830479" indent="-293269" defTabSz="742950">
              <a:lnSpc>
                <a:spcPct val="120000"/>
              </a:lnSpc>
              <a:spcBef>
                <a:spcPts val="0"/>
              </a:spcBef>
              <a:buFont typeface="Times Roman"/>
              <a:buChar char="◦"/>
              <a:defRPr sz="3509">
                <a:solidFill>
                  <a:srgbClr val="FFFFFF"/>
                </a:solidFill>
                <a:latin typeface="+mn-lt"/>
                <a:ea typeface="+mn-ea"/>
                <a:cs typeface="+mn-cs"/>
                <a:sym typeface="Produkt Extralight"/>
              </a:defRPr>
            </a:pPr>
            <a:r>
              <a:t>Enhanced </a:t>
            </a:r>
            <a:r>
              <a:t>traveling ionospheric disturbances (TIDs)</a:t>
            </a:r>
            <a:r>
              <a:t>.</a:t>
            </a:r>
          </a:p>
          <a:p>
            <a:pPr lvl="1" marL="830479" indent="-293269" defTabSz="742950">
              <a:lnSpc>
                <a:spcPct val="120000"/>
              </a:lnSpc>
              <a:spcBef>
                <a:spcPts val="0"/>
              </a:spcBef>
              <a:buFont typeface="Times Roman"/>
              <a:buChar char="◦"/>
              <a:defRPr sz="3509">
                <a:solidFill>
                  <a:srgbClr val="FFFFFF"/>
                </a:solidFill>
                <a:latin typeface="+mn-lt"/>
                <a:ea typeface="+mn-ea"/>
                <a:cs typeface="+mn-cs"/>
                <a:sym typeface="Produkt Extralight"/>
              </a:defRPr>
            </a:pPr>
            <a:r>
              <a:t>Wave signatures spreading radially from the space hurricane centre. </a:t>
            </a:r>
          </a:p>
        </p:txBody>
      </p:sp>
      <p:sp>
        <p:nvSpPr>
          <p:cNvPr id="359" name="Slide Number"/>
          <p:cNvSpPr txBox="1"/>
          <p:nvPr>
            <p:ph type="sldNum" sz="quarter" idx="4294967295"/>
          </p:nvPr>
        </p:nvSpPr>
        <p:spPr>
          <a:xfrm>
            <a:off x="23356976" y="12156185"/>
            <a:ext cx="590144" cy="73177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60" name="gravity-waves.mp4" descr="gravity-waves.mp4"/>
          <p:cNvPicPr>
            <a:picLocks noChangeAspect="0"/>
          </p:cNvPicPr>
          <p:nvPr>
            <a:videoFile r:link="rId4"/>
            <p:extLst>
              <p:ext uri="{DAA4B4D4-6D71-4841-9C94-3DE7FCFB9230}">
                <p14:media xmlns:p14="http://schemas.microsoft.com/office/powerpoint/2010/main" r:embed="rId5"/>
              </p:ext>
            </p:extLst>
          </p:nvPr>
        </p:nvPicPr>
        <p:blipFill>
          <a:blip r:embed="rId6">
            <a:extLst/>
          </a:blip>
          <a:stretch>
            <a:fillRect/>
          </a:stretch>
        </p:blipFill>
        <p:spPr>
          <a:xfrm>
            <a:off x="10629827" y="2705100"/>
            <a:ext cx="12623801" cy="8305800"/>
          </a:xfrm>
          <a:prstGeom prst="rect">
            <a:avLst/>
          </a:prstGeom>
          <a:ln w="12700">
            <a:miter lim="400000"/>
          </a:ln>
        </p:spPr>
      </p:pic>
      <p:sp>
        <p:nvSpPr>
          <p:cNvPr id="361"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362" name="Image" descr="Image"/>
          <p:cNvPicPr>
            <a:picLocks noChangeAspect="1"/>
          </p:cNvPicPr>
          <p:nvPr/>
        </p:nvPicPr>
        <p:blipFill>
          <a:blip r:embed="rId7">
            <a:extLst/>
          </a:blip>
          <a:srcRect l="0" t="0" r="5287" b="5635"/>
          <a:stretch>
            <a:fillRect/>
          </a:stretch>
        </p:blipFill>
        <p:spPr>
          <a:xfrm>
            <a:off x="-10747" y="-38973"/>
            <a:ext cx="1644444" cy="1638392"/>
          </a:xfrm>
          <a:prstGeom prst="rect">
            <a:avLst/>
          </a:prstGeom>
          <a:ln w="12700">
            <a:miter lim="400000"/>
          </a:ln>
        </p:spPr>
      </p:pic>
      <p:sp>
        <p:nvSpPr>
          <p:cNvPr id="363" name="Atmospheric Gravity Waves"/>
          <p:cNvSpPr txBox="1"/>
          <p:nvPr>
            <p:ph type="title"/>
          </p:nvPr>
        </p:nvSpPr>
        <p:spPr>
          <a:xfrm>
            <a:off x="3952167" y="-64373"/>
            <a:ext cx="19347443" cy="1689101"/>
          </a:xfrm>
          <a:prstGeom prst="rect">
            <a:avLst/>
          </a:prstGeom>
        </p:spPr>
        <p:txBody>
          <a:bodyPr/>
          <a:lstStyle>
            <a:lvl1pPr defTabSz="280924">
              <a:defRPr spc="-94" sz="9480">
                <a:solidFill>
                  <a:srgbClr val="FFFFFF"/>
                </a:solidFill>
              </a:defRPr>
            </a:lvl1pPr>
          </a:lstStyle>
          <a:p>
            <a:pPr/>
            <a:r>
              <a:t>Atmospheric Gravity Waves</a:t>
            </a:r>
          </a:p>
        </p:txBody>
      </p:sp>
      <p:pic>
        <p:nvPicPr>
          <p:cNvPr id="364" name="Image" descr="Image"/>
          <p:cNvPicPr>
            <a:picLocks noChangeAspect="1"/>
          </p:cNvPicPr>
          <p:nvPr/>
        </p:nvPicPr>
        <p:blipFill>
          <a:blip r:embed="rId8">
            <a:extLst/>
          </a:blip>
          <a:stretch>
            <a:fillRect/>
          </a:stretch>
        </p:blipFill>
        <p:spPr>
          <a:xfrm>
            <a:off x="1784924" y="-97553"/>
            <a:ext cx="1733587" cy="185342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21933" fill="hold"/>
                                        <p:tgtEl>
                                          <p:spTgt spid="360"/>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360"/>
                </p:tgtEl>
              </p:cMediaNode>
            </p:video>
            <p:seq concurrent="1" prevAc="none" nextAc="seek">
              <p:cTn id="8" evtFilter="cancelBubble" nodeType="interactiveSeq" restart="whenNotActive" fill="hold">
                <p:stCondLst>
                  <p:cond delay="0" evt="onClick">
                    <p:tgtEl>
                      <p:spTgt spid="360"/>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360"/>
                                        </p:tgtEl>
                                      </p:cBhvr>
                                    </p:cmd>
                                  </p:childTnLst>
                                </p:cTn>
                              </p:par>
                            </p:childTnLst>
                          </p:cTn>
                        </p:par>
                      </p:childTnLst>
                    </p:cTn>
                  </p:par>
                </p:childTnLst>
              </p:cTn>
              <p:nextCondLst>
                <p:cond delay="0" evt="onClick">
                  <p:tgtEl>
                    <p:spTgt spid="360"/>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368" name="How Do Space Hurricanes Generate AGWs?…"/>
          <p:cNvSpPr txBox="1"/>
          <p:nvPr>
            <p:ph type="body" sz="half" idx="1"/>
          </p:nvPr>
        </p:nvSpPr>
        <p:spPr>
          <a:xfrm>
            <a:off x="2016108" y="2039423"/>
            <a:ext cx="8151751" cy="11100914"/>
          </a:xfrm>
          <a:prstGeom prst="rect">
            <a:avLst/>
          </a:prstGeom>
        </p:spPr>
        <p:txBody>
          <a:bodyPr/>
          <a:lstStyle/>
          <a:p>
            <a:pPr marL="0" indent="0" defTabSz="800735">
              <a:lnSpc>
                <a:spcPct val="120000"/>
              </a:lnSpc>
              <a:spcBef>
                <a:spcPts val="0"/>
              </a:spcBef>
              <a:buSzTx/>
              <a:buNone/>
              <a:defRPr sz="3783">
                <a:solidFill>
                  <a:srgbClr val="FFFFFF"/>
                </a:solidFill>
                <a:latin typeface="+mn-lt"/>
                <a:ea typeface="+mn-ea"/>
                <a:cs typeface="+mn-cs"/>
                <a:sym typeface="Produkt Extralight"/>
              </a:defRPr>
            </a:pPr>
            <a:r>
              <a:t>How Do Space Hurricanes Generate AGWs?</a:t>
            </a:r>
          </a:p>
          <a:p>
            <a:pPr marL="443484" indent="-307975" defTabSz="800735">
              <a:lnSpc>
                <a:spcPct val="120000"/>
              </a:lnSpc>
              <a:spcBef>
                <a:spcPts val="0"/>
              </a:spcBef>
              <a:buFont typeface="Times Roman"/>
              <a:defRPr sz="3783">
                <a:solidFill>
                  <a:srgbClr val="FFFFFF"/>
                </a:solidFill>
                <a:latin typeface="+mn-lt"/>
                <a:ea typeface="+mn-ea"/>
                <a:cs typeface="+mn-cs"/>
                <a:sym typeface="Produkt Extralight"/>
              </a:defRPr>
            </a:pPr>
            <a:r>
              <a:t>Ion-neutral coupling </a:t>
            </a:r>
            <a:r>
              <a:rPr>
                <a:solidFill>
                  <a:srgbClr val="FF505C"/>
                </a:solidFill>
              </a:rPr>
              <a:t>drives thermosphere disturbances</a:t>
            </a:r>
            <a:r>
              <a:t>, disrupting natural winds </a:t>
            </a:r>
          </a:p>
          <a:p>
            <a:pPr marL="443484" indent="-307975" defTabSz="800735">
              <a:lnSpc>
                <a:spcPct val="120000"/>
              </a:lnSpc>
              <a:spcBef>
                <a:spcPts val="0"/>
              </a:spcBef>
              <a:buFont typeface="Times Roman"/>
              <a:defRPr sz="3783">
                <a:solidFill>
                  <a:srgbClr val="FFFFFF"/>
                </a:solidFill>
                <a:latin typeface="+mn-lt"/>
                <a:ea typeface="+mn-ea"/>
                <a:cs typeface="+mn-cs"/>
                <a:sym typeface="Produkt Extralight"/>
              </a:defRPr>
            </a:pPr>
            <a:r>
              <a:t>Disruption lead to</a:t>
            </a:r>
            <a:r>
              <a:rPr>
                <a:solidFill>
                  <a:srgbClr val="FF5553"/>
                </a:solidFill>
              </a:rPr>
              <a:t> localised wind shears</a:t>
            </a:r>
            <a:r>
              <a:t>/pressure variations</a:t>
            </a:r>
          </a:p>
          <a:p>
            <a:pPr marL="443484" indent="-307975" defTabSz="800735">
              <a:lnSpc>
                <a:spcPct val="120000"/>
              </a:lnSpc>
              <a:spcBef>
                <a:spcPts val="0"/>
              </a:spcBef>
              <a:buFont typeface="Times Roman"/>
              <a:defRPr sz="3783">
                <a:solidFill>
                  <a:srgbClr val="FFFFFF"/>
                </a:solidFill>
                <a:latin typeface="+mn-lt"/>
                <a:ea typeface="+mn-ea"/>
                <a:cs typeface="+mn-cs"/>
                <a:sym typeface="Produkt Extralight"/>
              </a:defRPr>
            </a:pPr>
            <a:r>
              <a:t>Shears generate localized density perturbations and pressure gradients (</a:t>
            </a:r>
            <a:r>
              <a:t>sources of AGWs)</a:t>
            </a:r>
            <a:r>
              <a:t>.</a:t>
            </a:r>
          </a:p>
          <a:p>
            <a:pPr marL="443484" indent="-307975" defTabSz="800735">
              <a:lnSpc>
                <a:spcPct val="120000"/>
              </a:lnSpc>
              <a:spcBef>
                <a:spcPts val="0"/>
              </a:spcBef>
              <a:buFont typeface="Times Roman"/>
              <a:defRPr sz="3783">
                <a:solidFill>
                  <a:srgbClr val="FFFFFF"/>
                </a:solidFill>
                <a:latin typeface="+mn-lt"/>
                <a:ea typeface="+mn-ea"/>
                <a:cs typeface="+mn-cs"/>
                <a:sym typeface="Produkt Extralight"/>
              </a:defRPr>
            </a:pPr>
            <a:r>
              <a:t>The strongest AGWs are </a:t>
            </a:r>
            <a:r>
              <a:rPr>
                <a:solidFill>
                  <a:srgbClr val="FF3E3E"/>
                </a:solidFill>
              </a:rPr>
              <a:t>observed on the </a:t>
            </a:r>
            <a:r>
              <a:rPr>
                <a:solidFill>
                  <a:srgbClr val="FF3E3E"/>
                </a:solidFill>
              </a:rPr>
              <a:t>dawn side</a:t>
            </a:r>
            <a:r>
              <a:t> of the space hurricane, where </a:t>
            </a:r>
            <a:r>
              <a:rPr>
                <a:solidFill>
                  <a:srgbClr val="FF4538"/>
                </a:solidFill>
              </a:rPr>
              <a:t>ion-neutral interactions are most dynamic.</a:t>
            </a:r>
          </a:p>
        </p:txBody>
      </p:sp>
      <p:sp>
        <p:nvSpPr>
          <p:cNvPr id="369" name="Slide Number"/>
          <p:cNvSpPr txBox="1"/>
          <p:nvPr>
            <p:ph type="sldNum" sz="quarter" idx="4294967295"/>
          </p:nvPr>
        </p:nvSpPr>
        <p:spPr>
          <a:xfrm>
            <a:off x="23341532" y="12156185"/>
            <a:ext cx="605588" cy="73177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70" name="gravity-waves.mp4" descr="gravity-waves.mp4"/>
          <p:cNvPicPr>
            <a:picLocks noChangeAspect="0"/>
          </p:cNvPicPr>
          <p:nvPr>
            <a:videoFile r:link="rId4"/>
            <p:extLst>
              <p:ext uri="{DAA4B4D4-6D71-4841-9C94-3DE7FCFB9230}">
                <p14:media xmlns:p14="http://schemas.microsoft.com/office/powerpoint/2010/main" r:embed="rId5"/>
              </p:ext>
            </p:extLst>
          </p:nvPr>
        </p:nvPicPr>
        <p:blipFill>
          <a:blip r:embed="rId6">
            <a:extLst/>
          </a:blip>
          <a:stretch>
            <a:fillRect/>
          </a:stretch>
        </p:blipFill>
        <p:spPr>
          <a:xfrm>
            <a:off x="10629827" y="2705100"/>
            <a:ext cx="12623801" cy="8305800"/>
          </a:xfrm>
          <a:prstGeom prst="rect">
            <a:avLst/>
          </a:prstGeom>
          <a:ln w="12700">
            <a:miter lim="400000"/>
          </a:ln>
        </p:spPr>
      </p:pic>
      <p:sp>
        <p:nvSpPr>
          <p:cNvPr id="371"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372" name="Image" descr="Image"/>
          <p:cNvPicPr>
            <a:picLocks noChangeAspect="1"/>
          </p:cNvPicPr>
          <p:nvPr/>
        </p:nvPicPr>
        <p:blipFill>
          <a:blip r:embed="rId7">
            <a:extLst/>
          </a:blip>
          <a:srcRect l="0" t="0" r="5287" b="5635"/>
          <a:stretch>
            <a:fillRect/>
          </a:stretch>
        </p:blipFill>
        <p:spPr>
          <a:xfrm>
            <a:off x="-10747" y="-38973"/>
            <a:ext cx="1644444" cy="1638392"/>
          </a:xfrm>
          <a:prstGeom prst="rect">
            <a:avLst/>
          </a:prstGeom>
          <a:ln w="12700">
            <a:miter lim="400000"/>
          </a:ln>
        </p:spPr>
      </p:pic>
      <p:sp>
        <p:nvSpPr>
          <p:cNvPr id="373" name="Atmospheric Gravity Waves"/>
          <p:cNvSpPr txBox="1"/>
          <p:nvPr>
            <p:ph type="title"/>
          </p:nvPr>
        </p:nvSpPr>
        <p:spPr>
          <a:xfrm>
            <a:off x="4299173" y="-15400"/>
            <a:ext cx="19347443" cy="1689101"/>
          </a:xfrm>
          <a:prstGeom prst="rect">
            <a:avLst/>
          </a:prstGeom>
        </p:spPr>
        <p:txBody>
          <a:bodyPr/>
          <a:lstStyle>
            <a:lvl1pPr defTabSz="280924">
              <a:defRPr spc="-94" sz="9480">
                <a:solidFill>
                  <a:srgbClr val="FFFFFF"/>
                </a:solidFill>
              </a:defRPr>
            </a:lvl1pPr>
          </a:lstStyle>
          <a:p>
            <a:pPr/>
            <a:r>
              <a:t>Atmospheric Gravity Waves</a:t>
            </a:r>
          </a:p>
        </p:txBody>
      </p:sp>
      <p:pic>
        <p:nvPicPr>
          <p:cNvPr id="374" name="Image" descr="Image"/>
          <p:cNvPicPr>
            <a:picLocks noChangeAspect="1"/>
          </p:cNvPicPr>
          <p:nvPr/>
        </p:nvPicPr>
        <p:blipFill>
          <a:blip r:embed="rId8">
            <a:extLst/>
          </a:blip>
          <a:stretch>
            <a:fillRect/>
          </a:stretch>
        </p:blipFill>
        <p:spPr>
          <a:xfrm>
            <a:off x="1784924" y="-97553"/>
            <a:ext cx="1733587" cy="1853420"/>
          </a:xfrm>
          <a:prstGeom prst="rect">
            <a:avLst/>
          </a:prstGeom>
          <a:ln w="12700">
            <a:miter lim="400000"/>
          </a:ln>
        </p:spPr>
      </p:pic>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mediacall" nodeType="clickEffect" presetSubtype="0" presetID="1" grpId="1" fill="hold">
                                  <p:stCondLst>
                                    <p:cond delay="0"/>
                                  </p:stCondLst>
                                  <p:childTnLst>
                                    <p:cmd type="call" cmd="playFrom(0.0)">
                                      <p:cBhvr>
                                        <p:cTn id="6" dur="21933" fill="hold"/>
                                        <p:tgtEl>
                                          <p:spTgt spid="370"/>
                                        </p:tgtEl>
                                      </p:cBhvr>
                                    </p:cmd>
                                  </p:childTnLst>
                                </p:cTn>
                              </p:par>
                            </p:childTnLst>
                          </p:cTn>
                        </p:par>
                      </p:childTnLst>
                    </p:cTn>
                  </p:par>
                </p:childTnLst>
              </p:cTn>
              <p:prevCondLst>
                <p:cond evt="onPrev">
                  <p:tgtEl>
                    <p:sldTgt/>
                  </p:tgtEl>
                </p:cond>
              </p:prevCondLst>
              <p:nextCondLst>
                <p:cond evt="onNext">
                  <p:tgtEl>
                    <p:sldTgt/>
                  </p:tgtEl>
                </p:cond>
              </p:nextCondLst>
            </p:seq>
            <p:video fullScrn="0">
              <p:cMediaNode mute="0" showWhenStopped="1" numSld="1" vol="100000">
                <p:cTn id="7" fill="hold" display="0">
                  <p:stCondLst>
                    <p:cond delay="indefinite"/>
                  </p:stCondLst>
                </p:cTn>
                <p:tgtEl>
                  <p:spTgt spid="370"/>
                </p:tgtEl>
              </p:cMediaNode>
            </p:video>
            <p:seq concurrent="1" prevAc="none" nextAc="seek">
              <p:cTn id="8" evtFilter="cancelBubble" nodeType="interactiveSeq" restart="whenNotActive" fill="hold">
                <p:stCondLst>
                  <p:cond delay="0" evt="onClick">
                    <p:tgtEl>
                      <p:spTgt spid="370"/>
                    </p:tgtEl>
                  </p:cond>
                </p:stCondLst>
                <p:endSync delay="0" evt="end">
                  <p:rtn val="all"/>
                </p:endSync>
                <p:childTnLst>
                  <p:par>
                    <p:cTn id="9" fill="hold">
                      <p:stCondLst>
                        <p:cond delay="0"/>
                      </p:stCondLst>
                      <p:childTnLst>
                        <p:par>
                          <p:cTn id="10" fill="hold">
                            <p:stCondLst>
                              <p:cond delay="0"/>
                            </p:stCondLst>
                            <p:childTnLst>
                              <p:par>
                                <p:cTn id="11" presetClass="mediacall" nodeType="clickEffect" presetSubtype="0" presetID="2" fill="hold">
                                  <p:stCondLst>
                                    <p:cond delay="0"/>
                                  </p:stCondLst>
                                  <p:childTnLst>
                                    <p:cmd type="call" cmd="togglePause">
                                      <p:cBhvr>
                                        <p:cTn id="12" dur="1" fill="hold"/>
                                        <p:tgtEl>
                                          <p:spTgt spid="370"/>
                                        </p:tgtEl>
                                      </p:cBhvr>
                                    </p:cmd>
                                  </p:childTnLst>
                                </p:cTn>
                              </p:par>
                            </p:childTnLst>
                          </p:cTn>
                        </p:par>
                      </p:childTnLst>
                    </p:cTn>
                  </p:par>
                </p:childTnLst>
              </p:cTn>
              <p:nextCondLst>
                <p:cond delay="0" evt="onClick">
                  <p:tgtEl>
                    <p:spTgt spid="370"/>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378" name="Ionosphere…"/>
          <p:cNvSpPr txBox="1"/>
          <p:nvPr>
            <p:ph type="body" sz="half" idx="1"/>
          </p:nvPr>
        </p:nvSpPr>
        <p:spPr>
          <a:xfrm>
            <a:off x="2169554" y="2808776"/>
            <a:ext cx="10960141" cy="9310603"/>
          </a:xfrm>
          <a:prstGeom prst="rect">
            <a:avLst/>
          </a:prstGeom>
        </p:spPr>
        <p:txBody>
          <a:bodyPr/>
          <a:lstStyle/>
          <a:p>
            <a:pPr marL="0" indent="0" defTabSz="660400">
              <a:lnSpc>
                <a:spcPct val="120000"/>
              </a:lnSpc>
              <a:spcBef>
                <a:spcPts val="0"/>
              </a:spcBef>
              <a:buSzTx/>
              <a:buNone/>
              <a:defRPr sz="3120">
                <a:solidFill>
                  <a:srgbClr val="FFFFFF"/>
                </a:solidFill>
                <a:latin typeface="+mn-lt"/>
                <a:ea typeface="+mn-ea"/>
                <a:cs typeface="+mn-cs"/>
                <a:sym typeface="Produkt Extralight"/>
              </a:defRPr>
            </a:pPr>
            <a:r>
              <a:t>Ionosphere </a:t>
            </a:r>
          </a:p>
          <a:p>
            <a:pPr marL="356615" indent="-356615" defTabSz="660400">
              <a:lnSpc>
                <a:spcPct val="120000"/>
              </a:lnSpc>
              <a:spcBef>
                <a:spcPts val="0"/>
              </a:spcBef>
              <a:defRPr sz="3120">
                <a:solidFill>
                  <a:srgbClr val="FFFFFF"/>
                </a:solidFill>
                <a:latin typeface="+mn-lt"/>
                <a:ea typeface="+mn-ea"/>
                <a:cs typeface="+mn-cs"/>
                <a:sym typeface="Produkt Extralight"/>
              </a:defRPr>
            </a:pPr>
            <a:r>
              <a:t>The ionosphere is the </a:t>
            </a:r>
            <a:r>
              <a:rPr>
                <a:hlinkClick r:id="rId3" invalidUrl="" action="" tgtFrame="" tooltip="" history="1" highlightClick="0" endSnd="0"/>
              </a:rPr>
              <a:t>ionized</a:t>
            </a:r>
            <a:r>
              <a:t> part of the </a:t>
            </a:r>
            <a:r>
              <a:rPr>
                <a:hlinkClick r:id="rId4" invalidUrl="" action="" tgtFrame="" tooltip="" history="1" highlightClick="0" endSnd="0"/>
              </a:rPr>
              <a:t>upper atmosphere</a:t>
            </a:r>
            <a:r>
              <a:t> of Earth, from about 48 km (30 mi) to 965 km </a:t>
            </a:r>
          </a:p>
          <a:p>
            <a:pPr marL="356615" indent="-356615" defTabSz="660400">
              <a:lnSpc>
                <a:spcPct val="120000"/>
              </a:lnSpc>
              <a:spcBef>
                <a:spcPts val="0"/>
              </a:spcBef>
              <a:defRPr sz="3120">
                <a:solidFill>
                  <a:srgbClr val="FFFFFF"/>
                </a:solidFill>
                <a:latin typeface="+mn-lt"/>
                <a:ea typeface="+mn-ea"/>
                <a:cs typeface="+mn-cs"/>
                <a:sym typeface="Produkt Extralight"/>
              </a:defRPr>
            </a:pPr>
            <a:r>
              <a:t>A region that includes the </a:t>
            </a:r>
            <a:r>
              <a:rPr>
                <a:hlinkClick r:id="rId5" invalidUrl="" action="" tgtFrame="" tooltip="" history="1" highlightClick="0" endSnd="0"/>
              </a:rPr>
              <a:t>thermosphere</a:t>
            </a:r>
            <a:r>
              <a:t> and parts of the </a:t>
            </a:r>
            <a:r>
              <a:rPr>
                <a:hlinkClick r:id="rId6" invalidUrl="" action="" tgtFrame="" tooltip="" history="1" highlightClick="0" endSnd="0"/>
              </a:rPr>
              <a:t>mesosphere</a:t>
            </a:r>
            <a:r>
              <a:t> and </a:t>
            </a:r>
            <a:r>
              <a:rPr>
                <a:hlinkClick r:id="rId7" invalidUrl="" action="" tgtFrame="" tooltip="" history="1" highlightClick="0" endSnd="0"/>
              </a:rPr>
              <a:t>exosphere</a:t>
            </a:r>
            <a:r>
              <a:t>. </a:t>
            </a:r>
          </a:p>
          <a:p>
            <a:pPr marL="356615" indent="-356615" defTabSz="660400">
              <a:lnSpc>
                <a:spcPct val="120000"/>
              </a:lnSpc>
              <a:spcBef>
                <a:spcPts val="0"/>
              </a:spcBef>
              <a:defRPr sz="3120">
                <a:solidFill>
                  <a:srgbClr val="FFFFFF"/>
                </a:solidFill>
                <a:latin typeface="+mn-lt"/>
                <a:ea typeface="+mn-ea"/>
                <a:cs typeface="+mn-cs"/>
                <a:sym typeface="Produkt Extralight"/>
              </a:defRPr>
            </a:pPr>
            <a:r>
              <a:t>The ionosphere is ionized by </a:t>
            </a:r>
            <a:r>
              <a:rPr>
                <a:hlinkClick r:id="rId8" invalidUrl="" action="" tgtFrame="" tooltip="" history="1" highlightClick="0" endSnd="0"/>
              </a:rPr>
              <a:t>solar radiation</a:t>
            </a:r>
            <a:r>
              <a:t>. It plays an important role in </a:t>
            </a:r>
            <a:r>
              <a:rPr>
                <a:hlinkClick r:id="rId9" invalidUrl="" action="" tgtFrame="" tooltip="" history="1" highlightClick="0" endSnd="0"/>
              </a:rPr>
              <a:t>atmospheric electricity</a:t>
            </a:r>
            <a:r>
              <a:t> and forms the inner edge of the </a:t>
            </a:r>
            <a:r>
              <a:rPr>
                <a:hlinkClick r:id="rId10" invalidUrl="" action="" tgtFrame="" tooltip="" history="1" highlightClick="0" endSnd="0"/>
              </a:rPr>
              <a:t>magnetosphere</a:t>
            </a:r>
            <a:r>
              <a:t>. </a:t>
            </a:r>
          </a:p>
          <a:p>
            <a:pPr marL="356615" indent="-356615" defTabSz="660400">
              <a:lnSpc>
                <a:spcPct val="120000"/>
              </a:lnSpc>
              <a:spcBef>
                <a:spcPts val="0"/>
              </a:spcBef>
              <a:defRPr sz="3120">
                <a:solidFill>
                  <a:srgbClr val="FFFFFF"/>
                </a:solidFill>
                <a:latin typeface="+mn-lt"/>
                <a:ea typeface="+mn-ea"/>
                <a:cs typeface="+mn-cs"/>
                <a:sym typeface="Produkt Extralight"/>
              </a:defRPr>
            </a:pPr>
            <a:r>
              <a:t>It has practical importance because, among other functions, it influences </a:t>
            </a:r>
            <a:r>
              <a:rPr>
                <a:hlinkClick r:id="rId11" invalidUrl="" action="" tgtFrame="" tooltip="" history="1" highlightClick="0" endSnd="0"/>
              </a:rPr>
              <a:t>radio propagation</a:t>
            </a:r>
            <a:r>
              <a:t> to distant places on </a:t>
            </a:r>
            <a:r>
              <a:rPr>
                <a:hlinkClick r:id="rId12" invalidUrl="" action="" tgtFrame="" tooltip="" history="1" highlightClick="0" endSnd="0"/>
              </a:rPr>
              <a:t>Earth</a:t>
            </a:r>
            <a:r>
              <a:t>.</a:t>
            </a:r>
          </a:p>
          <a:p>
            <a:pPr marL="356615" indent="-356615" defTabSz="660400">
              <a:lnSpc>
                <a:spcPct val="120000"/>
              </a:lnSpc>
              <a:spcBef>
                <a:spcPts val="0"/>
              </a:spcBef>
              <a:defRPr sz="3120">
                <a:solidFill>
                  <a:srgbClr val="FFFFFF"/>
                </a:solidFill>
                <a:latin typeface="+mn-lt"/>
                <a:ea typeface="+mn-ea"/>
                <a:cs typeface="+mn-cs"/>
                <a:sym typeface="Produkt Extralight"/>
              </a:defRPr>
            </a:pPr>
            <a:r>
              <a:t>Travel through this layer also impacts </a:t>
            </a:r>
            <a:r>
              <a:rPr>
                <a:hlinkClick r:id="rId13" invalidUrl="" action="" tgtFrame="" tooltip="" history="1" highlightClick="0" endSnd="0"/>
              </a:rPr>
              <a:t>GPS signals</a:t>
            </a:r>
            <a:r>
              <a:t>, resulting in effects such as deflection in their path and delay in the arrival of the signal</a:t>
            </a:r>
          </a:p>
        </p:txBody>
      </p:sp>
      <p:pic>
        <p:nvPicPr>
          <p:cNvPr id="379" name="Image" descr="Image"/>
          <p:cNvPicPr>
            <a:picLocks noChangeAspect="1"/>
          </p:cNvPicPr>
          <p:nvPr/>
        </p:nvPicPr>
        <p:blipFill>
          <a:blip r:embed="rId14">
            <a:extLst/>
          </a:blip>
          <a:stretch>
            <a:fillRect/>
          </a:stretch>
        </p:blipFill>
        <p:spPr>
          <a:xfrm>
            <a:off x="13676883" y="2423883"/>
            <a:ext cx="9401078" cy="10811240"/>
          </a:xfrm>
          <a:prstGeom prst="rect">
            <a:avLst/>
          </a:prstGeom>
          <a:ln w="12700">
            <a:miter lim="400000"/>
          </a:ln>
        </p:spPr>
      </p:pic>
      <p:sp>
        <p:nvSpPr>
          <p:cNvPr id="380" name="Slide Number"/>
          <p:cNvSpPr txBox="1"/>
          <p:nvPr>
            <p:ph type="sldNum" sz="quarter" idx="4294967295"/>
          </p:nvPr>
        </p:nvSpPr>
        <p:spPr>
          <a:xfrm>
            <a:off x="23386897" y="12156185"/>
            <a:ext cx="560223" cy="73177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sp>
        <p:nvSpPr>
          <p:cNvPr id="381"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382" name="Image" descr="Image"/>
          <p:cNvPicPr>
            <a:picLocks noChangeAspect="1"/>
          </p:cNvPicPr>
          <p:nvPr/>
        </p:nvPicPr>
        <p:blipFill>
          <a:blip r:embed="rId15">
            <a:extLst/>
          </a:blip>
          <a:srcRect l="0" t="0" r="5287" b="5635"/>
          <a:stretch>
            <a:fillRect/>
          </a:stretch>
        </p:blipFill>
        <p:spPr>
          <a:xfrm>
            <a:off x="-10747" y="-38973"/>
            <a:ext cx="1644444" cy="1638392"/>
          </a:xfrm>
          <a:prstGeom prst="rect">
            <a:avLst/>
          </a:prstGeom>
          <a:ln w="12700">
            <a:miter lim="400000"/>
          </a:ln>
        </p:spPr>
      </p:pic>
      <p:sp>
        <p:nvSpPr>
          <p:cNvPr id="383" name="Ionosphere"/>
          <p:cNvSpPr txBox="1"/>
          <p:nvPr>
            <p:ph type="title"/>
          </p:nvPr>
        </p:nvSpPr>
        <p:spPr>
          <a:xfrm>
            <a:off x="9899596" y="-15400"/>
            <a:ext cx="19347443" cy="1689101"/>
          </a:xfrm>
          <a:prstGeom prst="rect">
            <a:avLst/>
          </a:prstGeom>
        </p:spPr>
        <p:txBody>
          <a:bodyPr/>
          <a:lstStyle>
            <a:lvl1pPr defTabSz="280924">
              <a:defRPr spc="-94" sz="9480">
                <a:solidFill>
                  <a:srgbClr val="FFFFFF"/>
                </a:solidFill>
              </a:defRPr>
            </a:lvl1pPr>
          </a:lstStyle>
          <a:p>
            <a:pPr/>
            <a:r>
              <a:t>Ionosphere</a:t>
            </a:r>
          </a:p>
        </p:txBody>
      </p:sp>
      <p:pic>
        <p:nvPicPr>
          <p:cNvPr id="384" name="Image" descr="Image"/>
          <p:cNvPicPr>
            <a:picLocks noChangeAspect="1"/>
          </p:cNvPicPr>
          <p:nvPr/>
        </p:nvPicPr>
        <p:blipFill>
          <a:blip r:embed="rId16">
            <a:extLst/>
          </a:blip>
          <a:stretch>
            <a:fillRect/>
          </a:stretch>
        </p:blipFill>
        <p:spPr>
          <a:xfrm>
            <a:off x="1784924" y="-97553"/>
            <a:ext cx="1733587" cy="1853420"/>
          </a:xfrm>
          <a:prstGeom prst="rect">
            <a:avLst/>
          </a:prstGeom>
          <a:ln w="12700">
            <a:miter lim="400000"/>
          </a:ln>
        </p:spPr>
      </p:pic>
    </p:spTree>
  </p:cSld>
  <p:clrMapOvr>
    <a:masterClrMapping/>
  </p:clrMapOvr>
  <p:transition xmlns:p14="http://schemas.microsoft.com/office/powerpoint/2010/main" spd="med" advClick="1"/>
</p:sld>
</file>

<file path=ppt/slides/slide1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2"/>
          <a:srcRect l="0" t="0" r="0" b="0"/>
          <a:stretch>
            <a:fillRect/>
          </a:stretch>
        </a:blipFill>
      </p:bgPr>
    </p:bg>
    <p:spTree>
      <p:nvGrpSpPr>
        <p:cNvPr id="1" name=""/>
        <p:cNvGrpSpPr/>
        <p:nvPr/>
      </p:nvGrpSpPr>
      <p:grpSpPr>
        <a:xfrm>
          <a:off x="0" y="0"/>
          <a:ext cx="0" cy="0"/>
          <a:chOff x="0" y="0"/>
          <a:chExt cx="0" cy="0"/>
        </a:xfrm>
      </p:grpSpPr>
      <p:sp>
        <p:nvSpPr>
          <p:cNvPr id="386" name="High-latitude Joule heating is an important energy source for thermospheric dynamics and composition.…"/>
          <p:cNvSpPr txBox="1"/>
          <p:nvPr>
            <p:ph type="body" sz="half" idx="1"/>
          </p:nvPr>
        </p:nvSpPr>
        <p:spPr>
          <a:xfrm>
            <a:off x="1524840" y="3108107"/>
            <a:ext cx="8151750" cy="9310603"/>
          </a:xfrm>
          <a:prstGeom prst="rect">
            <a:avLst/>
          </a:prstGeom>
        </p:spPr>
        <p:txBody>
          <a:bodyPr/>
          <a:lstStyle/>
          <a:p>
            <a:pPr marL="0" indent="0" defTabSz="825500">
              <a:lnSpc>
                <a:spcPct val="120000"/>
              </a:lnSpc>
              <a:spcBef>
                <a:spcPts val="0"/>
              </a:spcBef>
              <a:buSzTx/>
              <a:buNone/>
              <a:defRPr sz="3900">
                <a:solidFill>
                  <a:srgbClr val="FFFFFF"/>
                </a:solidFill>
                <a:latin typeface="+mn-lt"/>
                <a:ea typeface="+mn-ea"/>
                <a:cs typeface="+mn-cs"/>
                <a:sym typeface="Produkt Extralight"/>
              </a:defRPr>
            </a:pPr>
            <a:r>
              <a:t>High-latitude Joule heating is an important energy source for thermospheric dynamics and composition.</a:t>
            </a:r>
          </a:p>
          <a:p>
            <a:pPr marL="0" indent="0" defTabSz="825500">
              <a:lnSpc>
                <a:spcPct val="120000"/>
              </a:lnSpc>
              <a:spcBef>
                <a:spcPts val="0"/>
              </a:spcBef>
              <a:buSzTx/>
              <a:buNone/>
              <a:defRPr sz="3900">
                <a:solidFill>
                  <a:srgbClr val="FFFFFF"/>
                </a:solidFill>
                <a:latin typeface="+mn-lt"/>
                <a:ea typeface="+mn-ea"/>
                <a:cs typeface="+mn-cs"/>
                <a:sym typeface="Produkt Extralight"/>
              </a:defRPr>
            </a:pPr>
            <a:r>
              <a:t>Joule heating is a possible mechanism to generate AGWs</a:t>
            </a:r>
          </a:p>
          <a:p>
            <a:pPr marL="0" indent="0" defTabSz="825500">
              <a:lnSpc>
                <a:spcPct val="120000"/>
              </a:lnSpc>
              <a:spcBef>
                <a:spcPts val="0"/>
              </a:spcBef>
              <a:buSzTx/>
              <a:buNone/>
              <a:defRPr sz="3900">
                <a:solidFill>
                  <a:srgbClr val="FFFFFF"/>
                </a:solidFill>
                <a:latin typeface="+mn-lt"/>
                <a:ea typeface="+mn-ea"/>
                <a:cs typeface="+mn-cs"/>
                <a:sym typeface="Produkt Extralight"/>
              </a:defRPr>
            </a:pPr>
            <a:r>
              <a:t>Express the Joule heating rate as: </a:t>
            </a:r>
            <a14:m>
              <m:oMath>
                <m:eqArr>
                  <m:eqArrPr>
                    <m:ctrlPr>
                      <a:rPr xmlns:a="http://schemas.openxmlformats.org/drawingml/2006/main" sz="4750" i="1">
                        <a:solidFill>
                          <a:srgbClr val="FEFFFE"/>
                        </a:solidFill>
                        <a:latin typeface="Cambria Math" panose="02040503050406030204" pitchFamily="18" charset="0"/>
                      </a:rPr>
                    </m:ctrlPr>
                  </m:eqArrPr>
                  <m:e>
                    <m:r>
                      <a:rPr xmlns:a="http://schemas.openxmlformats.org/drawingml/2006/main" sz="4750" i="1">
                        <a:solidFill>
                          <a:srgbClr val="FEFFFE"/>
                        </a:solidFill>
                        <a:latin typeface="Cambria Math" panose="02040503050406030204" pitchFamily="18" charset="0"/>
                      </a:rPr>
                      <m:t>J</m:t>
                    </m:r>
                    <m:r>
                      <a:rPr xmlns:a="http://schemas.openxmlformats.org/drawingml/2006/main" sz="4750" i="1">
                        <a:solidFill>
                          <a:srgbClr val="FEFFFE"/>
                        </a:solidFill>
                        <a:latin typeface="Cambria Math" panose="02040503050406030204" pitchFamily="18" charset="0"/>
                      </a:rPr>
                      <m:t>⋅</m:t>
                    </m:r>
                    <m:sSup>
                      <m:e>
                        <m:r>
                          <a:rPr xmlns:a="http://schemas.openxmlformats.org/drawingml/2006/main" sz="4750" i="1">
                            <a:solidFill>
                              <a:srgbClr val="FEFFFE"/>
                            </a:solidFill>
                            <a:latin typeface="Cambria Math" panose="02040503050406030204" pitchFamily="18" charset="0"/>
                          </a:rPr>
                          <m:t>E</m:t>
                        </m:r>
                      </m:e>
                      <m:sup>
                        <m:r>
                          <a:rPr xmlns:a="http://schemas.openxmlformats.org/drawingml/2006/main" sz="4750" i="1">
                            <a:solidFill>
                              <a:srgbClr val="FEFFFE"/>
                            </a:solidFill>
                            <a:latin typeface="Cambria Math" panose="02040503050406030204" pitchFamily="18" charset="0"/>
                          </a:rPr>
                          <m:t>′</m:t>
                        </m:r>
                      </m:sup>
                    </m:sSup>
                    <m:r>
                      <a:rPr xmlns:a="http://schemas.openxmlformats.org/drawingml/2006/main" sz="4750" i="1">
                        <a:solidFill>
                          <a:srgbClr val="FEFFFE"/>
                        </a:solidFill>
                        <a:latin typeface="Cambria Math" panose="02040503050406030204" pitchFamily="18" charset="0"/>
                      </a:rPr>
                      <m:t>=</m:t>
                    </m:r>
                    <m:sSub>
                      <m:e>
                        <m:r>
                          <a:rPr xmlns:a="http://schemas.openxmlformats.org/drawingml/2006/main" sz="4750" i="1">
                            <a:solidFill>
                              <a:srgbClr val="FEFFFE"/>
                            </a:solidFill>
                            <a:latin typeface="Cambria Math" panose="02040503050406030204" pitchFamily="18" charset="0"/>
                          </a:rPr>
                          <m:t>σ</m:t>
                        </m:r>
                      </m:e>
                      <m:sub>
                        <m:r>
                          <a:rPr xmlns:a="http://schemas.openxmlformats.org/drawingml/2006/main" sz="4750" i="1">
                            <a:solidFill>
                              <a:srgbClr val="FEFFFE"/>
                            </a:solidFill>
                            <a:latin typeface="Cambria Math" panose="02040503050406030204" pitchFamily="18" charset="0"/>
                          </a:rPr>
                          <m:t>p</m:t>
                        </m:r>
                      </m:sub>
                    </m:sSub>
                    <m:sSup>
                      <m:e>
                        <m:d>
                          <m:dPr>
                            <m:ctrlPr>
                              <a:rPr xmlns:a="http://schemas.openxmlformats.org/drawingml/2006/main" sz="4750" i="1">
                                <a:solidFill>
                                  <a:srgbClr val="FEFFFE"/>
                                </a:solidFill>
                                <a:latin typeface="Cambria Math" panose="02040503050406030204" pitchFamily="18" charset="0"/>
                              </a:rPr>
                            </m:ctrlPr>
                          </m:dPr>
                          <m:e>
                            <m:sSup>
                              <m:e>
                                <m:r>
                                  <a:rPr xmlns:a="http://schemas.openxmlformats.org/drawingml/2006/main" sz="4750" i="1">
                                    <a:solidFill>
                                      <a:srgbClr val="FEFFFE"/>
                                    </a:solidFill>
                                    <a:latin typeface="Cambria Math" panose="02040503050406030204" pitchFamily="18" charset="0"/>
                                  </a:rPr>
                                  <m:t>E</m:t>
                                </m:r>
                              </m:e>
                              <m:sup>
                                <m:r>
                                  <a:rPr xmlns:a="http://schemas.openxmlformats.org/drawingml/2006/main" sz="4750" i="1">
                                    <a:solidFill>
                                      <a:srgbClr val="FEFFFE"/>
                                    </a:solidFill>
                                    <a:latin typeface="Cambria Math" panose="02040503050406030204" pitchFamily="18" charset="0"/>
                                  </a:rPr>
                                  <m:t>′</m:t>
                                </m:r>
                              </m:sup>
                            </m:sSup>
                          </m:e>
                        </m:d>
                      </m:e>
                      <m:sup>
                        <m:r>
                          <a:rPr xmlns:a="http://schemas.openxmlformats.org/drawingml/2006/main" sz="4750" i="1">
                            <a:solidFill>
                              <a:srgbClr val="FEFFFE"/>
                            </a:solidFill>
                            <a:latin typeface="Cambria Math" panose="02040503050406030204" pitchFamily="18" charset="0"/>
                          </a:rPr>
                          <m:t>2</m:t>
                        </m:r>
                      </m:sup>
                    </m:sSup>
                  </m:e>
                  <m:e>
                    <m:sSup>
                      <m:e>
                        <m:r>
                          <a:rPr xmlns:a="http://schemas.openxmlformats.org/drawingml/2006/main" sz="4750" i="1">
                            <a:solidFill>
                              <a:srgbClr val="FEFFFE"/>
                            </a:solidFill>
                            <a:latin typeface="Cambria Math" panose="02040503050406030204" pitchFamily="18" charset="0"/>
                          </a:rPr>
                          <m:t>E</m:t>
                        </m:r>
                      </m:e>
                      <m:sup>
                        <m:r>
                          <a:rPr xmlns:a="http://schemas.openxmlformats.org/drawingml/2006/main" sz="4750" i="1">
                            <a:solidFill>
                              <a:srgbClr val="FEFFFE"/>
                            </a:solidFill>
                            <a:latin typeface="Cambria Math" panose="02040503050406030204" pitchFamily="18" charset="0"/>
                          </a:rPr>
                          <m:t>′</m:t>
                        </m:r>
                      </m:sup>
                    </m:sSup>
                    <m:r>
                      <a:rPr xmlns:a="http://schemas.openxmlformats.org/drawingml/2006/main" sz="4750" i="1">
                        <a:solidFill>
                          <a:srgbClr val="FEFFFE"/>
                        </a:solidFill>
                        <a:latin typeface="Cambria Math" panose="02040503050406030204" pitchFamily="18" charset="0"/>
                      </a:rPr>
                      <m:t>=</m:t>
                    </m:r>
                    <m:r>
                      <a:rPr xmlns:a="http://schemas.openxmlformats.org/drawingml/2006/main" sz="4750" i="1">
                        <a:solidFill>
                          <a:srgbClr val="FEFFFE"/>
                        </a:solidFill>
                        <a:latin typeface="Cambria Math" panose="02040503050406030204" pitchFamily="18" charset="0"/>
                      </a:rPr>
                      <m:t>(</m:t>
                    </m:r>
                    <m:r>
                      <a:rPr xmlns:a="http://schemas.openxmlformats.org/drawingml/2006/main" sz="4750" i="1">
                        <a:solidFill>
                          <a:srgbClr val="FEFFFE"/>
                        </a:solidFill>
                        <a:latin typeface="Cambria Math" panose="02040503050406030204" pitchFamily="18" charset="0"/>
                      </a:rPr>
                      <m:t>U</m:t>
                    </m:r>
                    <m:r>
                      <a:rPr xmlns:a="http://schemas.openxmlformats.org/drawingml/2006/main" sz="4750" i="1">
                        <a:solidFill>
                          <a:srgbClr val="FEFFFE"/>
                        </a:solidFill>
                        <a:latin typeface="Cambria Math" panose="02040503050406030204" pitchFamily="18" charset="0"/>
                      </a:rPr>
                      <m:t>−</m:t>
                    </m:r>
                    <m:r>
                      <a:rPr xmlns:a="http://schemas.openxmlformats.org/drawingml/2006/main" sz="4750" i="1">
                        <a:solidFill>
                          <a:srgbClr val="FEFFFE"/>
                        </a:solidFill>
                        <a:latin typeface="Cambria Math" panose="02040503050406030204" pitchFamily="18" charset="0"/>
                      </a:rPr>
                      <m:t>V</m:t>
                    </m:r>
                    <m:r>
                      <a:rPr xmlns:a="http://schemas.openxmlformats.org/drawingml/2006/main" sz="4750" i="1">
                        <a:solidFill>
                          <a:srgbClr val="FEFFFE"/>
                        </a:solidFill>
                        <a:latin typeface="Cambria Math" panose="02040503050406030204" pitchFamily="18" charset="0"/>
                      </a:rPr>
                      <m:t>)</m:t>
                    </m:r>
                    <m:r>
                      <a:rPr xmlns:a="http://schemas.openxmlformats.org/drawingml/2006/main" sz="4750" i="1">
                        <a:solidFill>
                          <a:srgbClr val="FEFFFE"/>
                        </a:solidFill>
                        <a:latin typeface="Cambria Math" panose="02040503050406030204" pitchFamily="18" charset="0"/>
                      </a:rPr>
                      <m:t>×</m:t>
                    </m:r>
                    <m:r>
                      <a:rPr xmlns:a="http://schemas.openxmlformats.org/drawingml/2006/main" sz="4750" i="1">
                        <a:solidFill>
                          <a:srgbClr val="FEFFFE"/>
                        </a:solidFill>
                        <a:latin typeface="Cambria Math" panose="02040503050406030204" pitchFamily="18" charset="0"/>
                      </a:rPr>
                      <m:t>B</m:t>
                    </m:r>
                  </m:e>
                </m:eqArr>
              </m:oMath>
            </a14:m>
          </a:p>
          <a:p>
            <a:pPr marL="0" indent="0" defTabSz="825500">
              <a:lnSpc>
                <a:spcPct val="120000"/>
              </a:lnSpc>
              <a:spcBef>
                <a:spcPts val="0"/>
              </a:spcBef>
              <a:buSzTx/>
              <a:buNone/>
              <a:defRPr sz="3900">
                <a:solidFill>
                  <a:srgbClr val="FFFFFF"/>
                </a:solidFill>
                <a:latin typeface="+mn-lt"/>
                <a:ea typeface="+mn-ea"/>
                <a:cs typeface="+mn-cs"/>
                <a:sym typeface="Produkt Extralight"/>
              </a:defRPr>
            </a:pPr>
          </a:p>
        </p:txBody>
      </p:sp>
      <p:sp>
        <p:nvSpPr>
          <p:cNvPr id="387" name="Slide Number"/>
          <p:cNvSpPr txBox="1"/>
          <p:nvPr>
            <p:ph type="sldNum" sz="quarter" idx="4294967295"/>
          </p:nvPr>
        </p:nvSpPr>
        <p:spPr>
          <a:xfrm>
            <a:off x="23347324" y="12156185"/>
            <a:ext cx="599796" cy="73177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388" name="Image" descr="Image"/>
          <p:cNvPicPr>
            <a:picLocks noChangeAspect="1"/>
          </p:cNvPicPr>
          <p:nvPr/>
        </p:nvPicPr>
        <p:blipFill>
          <a:blip r:embed="rId3">
            <a:extLst/>
          </a:blip>
          <a:srcRect l="0" t="14664" r="0" b="14664"/>
          <a:stretch>
            <a:fillRect/>
          </a:stretch>
        </p:blipFill>
        <p:spPr>
          <a:xfrm>
            <a:off x="10513657" y="2657016"/>
            <a:ext cx="12540084" cy="8862252"/>
          </a:xfrm>
          <a:prstGeom prst="rect">
            <a:avLst/>
          </a:prstGeom>
          <a:ln w="12700">
            <a:miter lim="400000"/>
          </a:ln>
        </p:spPr>
      </p:pic>
      <p:sp>
        <p:nvSpPr>
          <p:cNvPr id="389"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390" name="Image" descr="Image"/>
          <p:cNvPicPr>
            <a:picLocks noChangeAspect="1"/>
          </p:cNvPicPr>
          <p:nvPr/>
        </p:nvPicPr>
        <p:blipFill>
          <a:blip r:embed="rId4">
            <a:extLst/>
          </a:blip>
          <a:srcRect l="0" t="0" r="5287" b="5635"/>
          <a:stretch>
            <a:fillRect/>
          </a:stretch>
        </p:blipFill>
        <p:spPr>
          <a:xfrm>
            <a:off x="-10747" y="-38973"/>
            <a:ext cx="1644444" cy="1638392"/>
          </a:xfrm>
          <a:prstGeom prst="rect">
            <a:avLst/>
          </a:prstGeom>
          <a:ln w="12700">
            <a:miter lim="400000"/>
          </a:ln>
        </p:spPr>
      </p:pic>
      <p:sp>
        <p:nvSpPr>
          <p:cNvPr id="391" name="Joule Heating"/>
          <p:cNvSpPr txBox="1"/>
          <p:nvPr>
            <p:ph type="title"/>
          </p:nvPr>
        </p:nvSpPr>
        <p:spPr>
          <a:xfrm>
            <a:off x="8189245" y="-15400"/>
            <a:ext cx="19347443" cy="1689101"/>
          </a:xfrm>
          <a:prstGeom prst="rect">
            <a:avLst/>
          </a:prstGeom>
        </p:spPr>
        <p:txBody>
          <a:bodyPr/>
          <a:lstStyle>
            <a:lvl1pPr defTabSz="280924">
              <a:defRPr spc="-94" sz="9480">
                <a:solidFill>
                  <a:srgbClr val="FFFFFF"/>
                </a:solidFill>
              </a:defRPr>
            </a:lvl1pPr>
          </a:lstStyle>
          <a:p>
            <a:pPr/>
            <a:r>
              <a:t>Joule Heating</a:t>
            </a:r>
          </a:p>
        </p:txBody>
      </p:sp>
      <p:pic>
        <p:nvPicPr>
          <p:cNvPr id="392" name="Image" descr="Image"/>
          <p:cNvPicPr>
            <a:picLocks noChangeAspect="1"/>
          </p:cNvPicPr>
          <p:nvPr/>
        </p:nvPicPr>
        <p:blipFill>
          <a:blip r:embed="rId5">
            <a:extLst/>
          </a:blip>
          <a:stretch>
            <a:fillRect/>
          </a:stretch>
        </p:blipFill>
        <p:spPr>
          <a:xfrm>
            <a:off x="1784924" y="-97553"/>
            <a:ext cx="1733587" cy="1853420"/>
          </a:xfrm>
          <a:prstGeom prst="rect">
            <a:avLst/>
          </a:prstGeom>
          <a:ln w="12700">
            <a:miter lim="400000"/>
          </a:ln>
        </p:spPr>
      </p:pic>
    </p:spTree>
  </p:cSld>
  <p:clrMapOvr>
    <a:masterClrMapping/>
  </p:clrMapOvr>
  <p:transition xmlns:p14="http://schemas.microsoft.com/office/powerpoint/2010/main" spd="med" advClick="1"/>
</p:sld>
</file>

<file path=ppt/slides/slide2.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181"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182"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183" name="1. Why research space hurricanes?…"/>
          <p:cNvSpPr txBox="1"/>
          <p:nvPr>
            <p:ph type="subTitle" idx="1"/>
          </p:nvPr>
        </p:nvSpPr>
        <p:spPr>
          <a:xfrm>
            <a:off x="1206499" y="4233158"/>
            <a:ext cx="21971001" cy="9015904"/>
          </a:xfrm>
          <a:prstGeom prst="rect">
            <a:avLst/>
          </a:prstGeom>
        </p:spPr>
        <p:txBody>
          <a:bodyPr/>
          <a:lstStyle/>
          <a:p>
            <a:pPr>
              <a:defRPr sz="5700"/>
            </a:pPr>
            <a:r>
              <a:t>1. Why research space hurricanes?</a:t>
            </a:r>
          </a:p>
          <a:p>
            <a:pPr>
              <a:defRPr sz="5700"/>
            </a:pPr>
          </a:p>
          <a:p>
            <a:pPr>
              <a:defRPr sz="5700"/>
            </a:pPr>
            <a:r>
              <a:t>2. What are they?</a:t>
            </a:r>
          </a:p>
          <a:p>
            <a:pPr>
              <a:defRPr sz="5700"/>
            </a:pPr>
          </a:p>
          <a:p>
            <a:pPr>
              <a:defRPr sz="5700"/>
            </a:pPr>
            <a:r>
              <a:t>3. What mechanisms drive them? </a:t>
            </a:r>
          </a:p>
          <a:p>
            <a:pPr>
              <a:defRPr sz="5700"/>
            </a:pPr>
          </a:p>
          <a:p>
            <a:pPr>
              <a:defRPr sz="5700"/>
            </a:pPr>
            <a:r>
              <a:t>4. How do we define them? </a:t>
            </a:r>
          </a:p>
        </p:txBody>
      </p:sp>
      <p:sp>
        <p:nvSpPr>
          <p:cNvPr id="184" name="Outline"/>
          <p:cNvSpPr txBox="1"/>
          <p:nvPr>
            <p:ph type="ctrTitle"/>
          </p:nvPr>
        </p:nvSpPr>
        <p:spPr>
          <a:xfrm>
            <a:off x="139698" y="2099558"/>
            <a:ext cx="21971004" cy="1726384"/>
          </a:xfrm>
          <a:prstGeom prst="rect">
            <a:avLst/>
          </a:prstGeom>
        </p:spPr>
        <p:txBody>
          <a:bodyPr/>
          <a:lstStyle>
            <a:lvl1pPr defTabSz="288036">
              <a:defRPr spc="-97" sz="9720">
                <a:solidFill>
                  <a:srgbClr val="FFFFFF"/>
                </a:solidFill>
              </a:defRPr>
            </a:lvl1pPr>
          </a:lstStyle>
          <a:p>
            <a:pPr/>
            <a:r>
              <a:t>Outline</a:t>
            </a:r>
          </a:p>
        </p:txBody>
      </p:sp>
      <p:pic>
        <p:nvPicPr>
          <p:cNvPr id="185" name="Image" descr="Image"/>
          <p:cNvPicPr>
            <a:picLocks noChangeAspect="1"/>
          </p:cNvPicPr>
          <p:nvPr/>
        </p:nvPicPr>
        <p:blipFill>
          <a:blip r:embed="rId4">
            <a:extLst/>
          </a:blip>
          <a:srcRect l="0" t="0" r="5287" b="5635"/>
          <a:stretch>
            <a:fillRect/>
          </a:stretch>
        </p:blipFill>
        <p:spPr>
          <a:xfrm>
            <a:off x="-10747" y="-38973"/>
            <a:ext cx="1644444" cy="1638392"/>
          </a:xfrm>
          <a:prstGeom prst="rect">
            <a:avLst/>
          </a:prstGeom>
          <a:ln w="12700">
            <a:miter lim="400000"/>
          </a:ln>
        </p:spPr>
      </p:pic>
      <p:sp>
        <p:nvSpPr>
          <p:cNvPr id="186" name="Slide Number"/>
          <p:cNvSpPr txBox="1"/>
          <p:nvPr>
            <p:ph type="sldNum" sz="quarter" idx="4294967295"/>
          </p:nvPr>
        </p:nvSpPr>
        <p:spPr>
          <a:xfrm>
            <a:off x="23692459" y="12961628"/>
            <a:ext cx="381661" cy="731775"/>
          </a:xfrm>
          <a:prstGeom prst="rect">
            <a:avLst/>
          </a:prstGeom>
          <a:extLst>
            <a:ext uri="{C572A759-6A51-4108-AA02-DFA0A04FC94B}">
              <ma14:wrappingTextBoxFlag xmlns:ma14="http://schemas.microsoft.com/office/mac/drawingml/2011/main" val="1"/>
            </a:ext>
          </a:extLst>
        </p:spPr>
        <p:txBody>
          <a:bodyPr/>
          <a:lstStyle/>
          <a:p>
            <a:pPr/>
            <a:fld id="{86CB4B4D-7CA3-9044-876B-883B54F8677D}" type="slidenum"/>
          </a:p>
        </p:txBody>
      </p:sp>
      <p:pic>
        <p:nvPicPr>
          <p:cNvPr id="187" name="Image" descr="Image"/>
          <p:cNvPicPr>
            <a:picLocks noChangeAspect="1"/>
          </p:cNvPicPr>
          <p:nvPr/>
        </p:nvPicPr>
        <p:blipFill>
          <a:blip r:embed="rId5">
            <a:extLst/>
          </a:blip>
          <a:stretch>
            <a:fillRect/>
          </a:stretch>
        </p:blipFill>
        <p:spPr>
          <a:xfrm>
            <a:off x="1784924" y="-97553"/>
            <a:ext cx="1644366" cy="1758032"/>
          </a:xfrm>
          <a:prstGeom prst="rect">
            <a:avLst/>
          </a:prstGeom>
          <a:ln w="12700">
            <a:miter lim="400000"/>
          </a:ln>
        </p:spPr>
      </p:pic>
      <p:sp>
        <p:nvSpPr>
          <p:cNvPr id="188"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Tree>
  </p:cSld>
  <p:clrMapOvr>
    <a:masterClrMapping/>
  </p:clrMapOvr>
  <p:transition xmlns:p14="http://schemas.microsoft.com/office/powerpoint/2010/main" spd="med" advClick="1"/>
</p:sld>
</file>

<file path=ppt/slides/slide3.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pic>
        <p:nvPicPr>
          <p:cNvPr id="192" name="Image" descr="Image"/>
          <p:cNvPicPr>
            <a:picLocks noChangeAspect="1"/>
          </p:cNvPicPr>
          <p:nvPr/>
        </p:nvPicPr>
        <p:blipFill>
          <a:blip r:embed="rId4">
            <a:extLst/>
          </a:blip>
          <a:srcRect l="0" t="0" r="8611" b="0"/>
          <a:stretch>
            <a:fillRect/>
          </a:stretch>
        </p:blipFill>
        <p:spPr>
          <a:xfrm>
            <a:off x="13627100" y="8119554"/>
            <a:ext cx="8751193" cy="5384801"/>
          </a:xfrm>
          <a:prstGeom prst="rect">
            <a:avLst/>
          </a:prstGeom>
          <a:ln w="12700">
            <a:miter lim="400000"/>
          </a:ln>
        </p:spPr>
      </p:pic>
      <p:pic>
        <p:nvPicPr>
          <p:cNvPr id="193" name="Image" descr="Image"/>
          <p:cNvPicPr>
            <a:picLocks noChangeAspect="1"/>
          </p:cNvPicPr>
          <p:nvPr/>
        </p:nvPicPr>
        <p:blipFill>
          <a:blip r:embed="rId5">
            <a:extLst/>
          </a:blip>
          <a:srcRect l="39805" t="0" r="0" b="41194"/>
          <a:stretch>
            <a:fillRect/>
          </a:stretch>
        </p:blipFill>
        <p:spPr>
          <a:xfrm>
            <a:off x="13698484" y="2268905"/>
            <a:ext cx="8646256" cy="5644986"/>
          </a:xfrm>
          <a:prstGeom prst="rect">
            <a:avLst/>
          </a:prstGeom>
          <a:ln w="12700">
            <a:miter lim="400000"/>
          </a:ln>
        </p:spPr>
      </p:pic>
      <p:pic>
        <p:nvPicPr>
          <p:cNvPr id="194" name="Image" descr="Image"/>
          <p:cNvPicPr>
            <a:picLocks noChangeAspect="1"/>
          </p:cNvPicPr>
          <p:nvPr/>
        </p:nvPicPr>
        <p:blipFill>
          <a:blip r:embed="rId6">
            <a:extLst/>
          </a:blip>
          <a:stretch>
            <a:fillRect/>
          </a:stretch>
        </p:blipFill>
        <p:spPr>
          <a:xfrm>
            <a:off x="2088655" y="8159750"/>
            <a:ext cx="8006656" cy="5304410"/>
          </a:xfrm>
          <a:prstGeom prst="rect">
            <a:avLst/>
          </a:prstGeom>
          <a:ln w="12700">
            <a:miter lim="400000"/>
          </a:ln>
        </p:spPr>
      </p:pic>
      <p:pic>
        <p:nvPicPr>
          <p:cNvPr id="195" name="Image" descr="Image"/>
          <p:cNvPicPr>
            <a:picLocks noChangeAspect="1"/>
          </p:cNvPicPr>
          <p:nvPr/>
        </p:nvPicPr>
        <p:blipFill>
          <a:blip r:embed="rId7">
            <a:extLst/>
          </a:blip>
          <a:stretch>
            <a:fillRect/>
          </a:stretch>
        </p:blipFill>
        <p:spPr>
          <a:xfrm>
            <a:off x="2141563" y="2268905"/>
            <a:ext cx="7900840" cy="5645151"/>
          </a:xfrm>
          <a:prstGeom prst="rect">
            <a:avLst/>
          </a:prstGeom>
          <a:ln w="12700">
            <a:miter lim="400000"/>
          </a:ln>
        </p:spPr>
      </p:pic>
      <p:sp>
        <p:nvSpPr>
          <p:cNvPr id="196" name="Ionosphere/Thermosphere Disruptions:…"/>
          <p:cNvSpPr txBox="1"/>
          <p:nvPr/>
        </p:nvSpPr>
        <p:spPr>
          <a:xfrm>
            <a:off x="2869168" y="3175812"/>
            <a:ext cx="6445630" cy="3831337"/>
          </a:xfrm>
          <a:prstGeom prst="rect">
            <a:avLst/>
          </a:prstGeom>
          <a:solidFill>
            <a:schemeClr val="accent1">
              <a:hueOff val="-181383"/>
              <a:satOff val="15108"/>
              <a:lumOff val="14987"/>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825500">
              <a:spcBef>
                <a:spcPts val="0"/>
              </a:spcBef>
              <a:defRPr sz="3200"/>
            </a:pPr>
            <a:r>
              <a:t>Ionosphere/Thermosphere Disruptions: </a:t>
            </a:r>
          </a:p>
          <a:p>
            <a:pPr lvl="1" marL="822960" indent="-365760" defTabSz="825500">
              <a:spcBef>
                <a:spcPts val="0"/>
              </a:spcBef>
              <a:buSzPct val="100000"/>
              <a:buChar char="•"/>
              <a:defRPr sz="3200"/>
            </a:pPr>
            <a:r>
              <a:t>Weaken the intensity of/reverse the direction of the neutral wind. </a:t>
            </a:r>
          </a:p>
          <a:p>
            <a:pPr lvl="1" marL="822960" indent="-365760" defTabSz="825500">
              <a:spcBef>
                <a:spcPts val="0"/>
              </a:spcBef>
              <a:buSzPct val="100000"/>
              <a:buChar char="•"/>
              <a:defRPr sz="3200"/>
            </a:pPr>
            <a:r>
              <a:t>Effective source of polar cap atmospheric gravity waves. </a:t>
            </a:r>
          </a:p>
        </p:txBody>
      </p:sp>
      <p:sp>
        <p:nvSpPr>
          <p:cNvPr id="197"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198" name="Image" descr="Image"/>
          <p:cNvPicPr>
            <a:picLocks noChangeAspect="1"/>
          </p:cNvPicPr>
          <p:nvPr/>
        </p:nvPicPr>
        <p:blipFill>
          <a:blip r:embed="rId8">
            <a:extLst/>
          </a:blip>
          <a:srcRect l="0" t="0" r="5287" b="5635"/>
          <a:stretch>
            <a:fillRect/>
          </a:stretch>
        </p:blipFill>
        <p:spPr>
          <a:xfrm>
            <a:off x="-10747" y="-38973"/>
            <a:ext cx="1644444" cy="1638392"/>
          </a:xfrm>
          <a:prstGeom prst="rect">
            <a:avLst/>
          </a:prstGeom>
          <a:ln w="12700">
            <a:miter lim="400000"/>
          </a:ln>
        </p:spPr>
      </p:pic>
      <p:sp>
        <p:nvSpPr>
          <p:cNvPr id="199" name="Impacts of Space Hurricanes"/>
          <p:cNvSpPr txBox="1"/>
          <p:nvPr>
            <p:ph type="title"/>
          </p:nvPr>
        </p:nvSpPr>
        <p:spPr>
          <a:xfrm>
            <a:off x="4311341" y="-15400"/>
            <a:ext cx="19347443" cy="1689101"/>
          </a:xfrm>
          <a:prstGeom prst="rect">
            <a:avLst/>
          </a:prstGeom>
        </p:spPr>
        <p:txBody>
          <a:bodyPr/>
          <a:lstStyle>
            <a:lvl1pPr defTabSz="280924">
              <a:defRPr spc="-94" sz="9480">
                <a:solidFill>
                  <a:srgbClr val="FFFFFF"/>
                </a:solidFill>
              </a:defRPr>
            </a:lvl1pPr>
          </a:lstStyle>
          <a:p>
            <a:pPr/>
            <a:r>
              <a:t>Impacts of Space Hurricanes</a:t>
            </a:r>
          </a:p>
        </p:txBody>
      </p:sp>
      <p:pic>
        <p:nvPicPr>
          <p:cNvPr id="200" name="Image" descr="Image"/>
          <p:cNvPicPr>
            <a:picLocks noChangeAspect="1"/>
          </p:cNvPicPr>
          <p:nvPr/>
        </p:nvPicPr>
        <p:blipFill>
          <a:blip r:embed="rId9">
            <a:extLst/>
          </a:blip>
          <a:stretch>
            <a:fillRect/>
          </a:stretch>
        </p:blipFill>
        <p:spPr>
          <a:xfrm>
            <a:off x="1784924" y="-97553"/>
            <a:ext cx="1644141" cy="1757792"/>
          </a:xfrm>
          <a:prstGeom prst="rect">
            <a:avLst/>
          </a:prstGeom>
          <a:ln w="12700">
            <a:miter lim="400000"/>
          </a:ln>
        </p:spPr>
      </p:pic>
      <p:sp>
        <p:nvSpPr>
          <p:cNvPr id="201" name="Impact on GPS &amp; Communications:…"/>
          <p:cNvSpPr txBox="1"/>
          <p:nvPr/>
        </p:nvSpPr>
        <p:spPr>
          <a:xfrm>
            <a:off x="15154607" y="3523680"/>
            <a:ext cx="6445631" cy="2764537"/>
          </a:xfrm>
          <a:prstGeom prst="rect">
            <a:avLst/>
          </a:prstGeom>
          <a:solidFill>
            <a:schemeClr val="accent1">
              <a:hueOff val="-181383"/>
              <a:satOff val="15108"/>
              <a:lumOff val="14987"/>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825500">
              <a:spcBef>
                <a:spcPts val="0"/>
              </a:spcBef>
              <a:defRPr sz="3200"/>
            </a:pPr>
            <a:r>
              <a:t>Impact on GPS &amp; Communications:</a:t>
            </a:r>
          </a:p>
          <a:p>
            <a:pPr lvl="1" marL="822960" indent="-365760" defTabSz="825500">
              <a:spcBef>
                <a:spcPts val="0"/>
              </a:spcBef>
              <a:buSzPct val="100000"/>
              <a:buChar char="•"/>
              <a:defRPr sz="3200"/>
            </a:pPr>
            <a:r>
              <a:t>Radio signal propagation affected.</a:t>
            </a:r>
          </a:p>
          <a:p>
            <a:pPr lvl="1" marL="822960" indent="-365760" defTabSz="825500">
              <a:spcBef>
                <a:spcPts val="0"/>
              </a:spcBef>
              <a:buSzPct val="100000"/>
              <a:buChar char="•"/>
              <a:defRPr sz="3200"/>
            </a:pPr>
            <a:r>
              <a:t>GPS errors increase.</a:t>
            </a:r>
          </a:p>
        </p:txBody>
      </p:sp>
      <p:sp>
        <p:nvSpPr>
          <p:cNvPr id="202" name="Impact on Satellites:…"/>
          <p:cNvSpPr txBox="1"/>
          <p:nvPr/>
        </p:nvSpPr>
        <p:spPr>
          <a:xfrm>
            <a:off x="3004444" y="9696386"/>
            <a:ext cx="6175079" cy="2231137"/>
          </a:xfrm>
          <a:prstGeom prst="rect">
            <a:avLst/>
          </a:prstGeom>
          <a:solidFill>
            <a:schemeClr val="accent1">
              <a:hueOff val="-181383"/>
              <a:satOff val="15108"/>
              <a:lumOff val="14987"/>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defTabSz="825500">
              <a:spcBef>
                <a:spcPts val="0"/>
              </a:spcBef>
              <a:defRPr sz="3200"/>
            </a:pPr>
            <a:r>
              <a:t>Impact on Satellites:</a:t>
            </a:r>
          </a:p>
          <a:p>
            <a:pPr lvl="1" marL="822960" indent="-365760" defTabSz="825500">
              <a:spcBef>
                <a:spcPts val="0"/>
              </a:spcBef>
              <a:buSzPct val="100000"/>
              <a:buChar char="•"/>
              <a:defRPr sz="3200"/>
            </a:pPr>
            <a:r>
              <a:t>Thermospheric expansion increases </a:t>
            </a:r>
            <a:r>
              <a:t>drag on low-Earth orbit (LEO) satellites</a:t>
            </a:r>
            <a:r>
              <a:t>.</a:t>
            </a:r>
          </a:p>
        </p:txBody>
      </p:sp>
      <p:sp>
        <p:nvSpPr>
          <p:cNvPr id="203" name="Additional Implications…"/>
          <p:cNvSpPr txBox="1"/>
          <p:nvPr/>
        </p:nvSpPr>
        <p:spPr>
          <a:xfrm>
            <a:off x="15015297" y="9696386"/>
            <a:ext cx="6724251" cy="2231137"/>
          </a:xfrm>
          <a:prstGeom prst="rect">
            <a:avLst/>
          </a:prstGeom>
          <a:solidFill>
            <a:schemeClr val="accent1">
              <a:hueOff val="-181383"/>
              <a:satOff val="15108"/>
              <a:lumOff val="14987"/>
            </a:schemeClr>
          </a:solidFill>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825500">
              <a:spcBef>
                <a:spcPts val="0"/>
              </a:spcBef>
              <a:defRPr sz="3200"/>
            </a:lvl1pPr>
            <a:lvl2pPr marL="822960" indent="-365760" defTabSz="825500">
              <a:spcBef>
                <a:spcPts val="0"/>
              </a:spcBef>
              <a:buSzPct val="100000"/>
              <a:buChar char="•"/>
              <a:defRPr sz="3200"/>
            </a:lvl2pPr>
          </a:lstStyle>
          <a:p>
            <a:pPr/>
            <a:r>
              <a:t>Additional Implications</a:t>
            </a:r>
          </a:p>
          <a:p>
            <a:pPr lvl="1"/>
            <a:r>
              <a:t>Potential occurrence of similar phenomena on other planets with magnetic fields.</a:t>
            </a:r>
          </a:p>
        </p:txBody>
      </p:sp>
      <p:sp>
        <p:nvSpPr>
          <p:cNvPr id="204"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205"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206" name="Text"/>
          <p:cNvSpPr txBox="1"/>
          <p:nvPr/>
        </p:nvSpPr>
        <p:spPr>
          <a:xfrm>
            <a:off x="23668329" y="12961628"/>
            <a:ext cx="405791"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19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0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20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203"/>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01" grpId="2"/>
      <p:bldP build="whole" bldLvl="1" animBg="1" rev="0" advAuto="0" spid="202" grpId="3"/>
      <p:bldP build="whole" bldLvl="1" animBg="1" rev="0" advAuto="0" spid="203" grpId="4"/>
      <p:bldP build="whole" bldLvl="1" animBg="1" rev="0" advAuto="0" spid="196" grpId="1"/>
    </p:bldLst>
  </p:timing>
</p:sld>
</file>

<file path=ppt/slides/slide4.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210"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211" name="What is a Space Hurricane?"/>
          <p:cNvSpPr txBox="1"/>
          <p:nvPr>
            <p:ph type="title"/>
          </p:nvPr>
        </p:nvSpPr>
        <p:spPr>
          <a:xfrm>
            <a:off x="5685935" y="221807"/>
            <a:ext cx="13012130" cy="1689101"/>
          </a:xfrm>
          <a:prstGeom prst="rect">
            <a:avLst/>
          </a:prstGeom>
        </p:spPr>
        <p:txBody>
          <a:bodyPr/>
          <a:lstStyle>
            <a:lvl1pPr defTabSz="241808">
              <a:defRPr spc="-81" sz="8160">
                <a:solidFill>
                  <a:srgbClr val="FFFFFF"/>
                </a:solidFill>
              </a:defRPr>
            </a:lvl1pPr>
          </a:lstStyle>
          <a:p>
            <a:pPr/>
            <a:r>
              <a:t>What is a Space Hurricane?</a:t>
            </a:r>
          </a:p>
        </p:txBody>
      </p:sp>
      <p:sp>
        <p:nvSpPr>
          <p:cNvPr id="212" name="Large-scale plasma storm.…"/>
          <p:cNvSpPr txBox="1"/>
          <p:nvPr/>
        </p:nvSpPr>
        <p:spPr>
          <a:xfrm>
            <a:off x="1349539" y="3238750"/>
            <a:ext cx="9492922" cy="7580733"/>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p>
            <a:pPr marL="576262" indent="-436562" defTabSz="825500">
              <a:lnSpc>
                <a:spcPct val="120000"/>
              </a:lnSpc>
              <a:spcBef>
                <a:spcPts val="0"/>
              </a:spcBef>
              <a:buSzPct val="100000"/>
              <a:buFont typeface="Times Roman"/>
              <a:buChar char="•"/>
              <a:defRPr sz="3900">
                <a:solidFill>
                  <a:srgbClr val="FFFFFF"/>
                </a:solidFill>
                <a:latin typeface="+mn-lt"/>
                <a:ea typeface="+mn-ea"/>
                <a:cs typeface="+mn-cs"/>
                <a:sym typeface="Produkt Extralight"/>
              </a:defRPr>
            </a:pPr>
            <a:r>
              <a:t>Large-scale plasma storm.</a:t>
            </a:r>
          </a:p>
          <a:p>
            <a:pPr defTabSz="825500">
              <a:lnSpc>
                <a:spcPct val="120000"/>
              </a:lnSpc>
              <a:spcBef>
                <a:spcPts val="0"/>
              </a:spcBef>
              <a:defRPr sz="3900">
                <a:solidFill>
                  <a:srgbClr val="FFFFFF"/>
                </a:solidFill>
                <a:latin typeface="+mn-lt"/>
                <a:ea typeface="+mn-ea"/>
                <a:cs typeface="+mn-cs"/>
                <a:sym typeface="Produkt Extralight"/>
              </a:defRPr>
            </a:pPr>
          </a:p>
          <a:p>
            <a:pPr marL="576262" indent="-436562" defTabSz="825500">
              <a:lnSpc>
                <a:spcPct val="120000"/>
              </a:lnSpc>
              <a:spcBef>
                <a:spcPts val="0"/>
              </a:spcBef>
              <a:buSzPct val="100000"/>
              <a:buFont typeface="Times Roman"/>
              <a:buChar char="•"/>
              <a:defRPr sz="3900">
                <a:solidFill>
                  <a:srgbClr val="FFFFFF"/>
                </a:solidFill>
                <a:latin typeface="+mn-lt"/>
                <a:ea typeface="+mn-ea"/>
                <a:cs typeface="+mn-cs"/>
                <a:sym typeface="Produkt Extralight"/>
              </a:defRPr>
            </a:pPr>
            <a:r>
              <a:t>Features:</a:t>
            </a:r>
          </a:p>
          <a:p>
            <a:pPr lvl="5" marL="1274762" indent="-436562" defTabSz="825500">
              <a:lnSpc>
                <a:spcPct val="120000"/>
              </a:lnSpc>
              <a:spcBef>
                <a:spcPts val="0"/>
              </a:spcBef>
              <a:buSzPct val="100000"/>
              <a:buFont typeface="Times Roman"/>
              <a:buChar char="•"/>
              <a:defRPr sz="3900">
                <a:solidFill>
                  <a:srgbClr val="FFFFFF"/>
                </a:solidFill>
                <a:latin typeface="+mn-lt"/>
                <a:ea typeface="+mn-ea"/>
                <a:cs typeface="+mn-cs"/>
                <a:sym typeface="Produkt Extralight"/>
              </a:defRPr>
            </a:pPr>
            <a:r>
              <a:t>Rotating plasma currents</a:t>
            </a:r>
          </a:p>
          <a:p>
            <a:pPr lvl="5" marL="1274762" indent="-436562" defTabSz="825500">
              <a:lnSpc>
                <a:spcPct val="120000"/>
              </a:lnSpc>
              <a:spcBef>
                <a:spcPts val="0"/>
              </a:spcBef>
              <a:buSzPct val="100000"/>
              <a:buFont typeface="Times Roman"/>
              <a:buChar char="•"/>
              <a:defRPr sz="3900">
                <a:solidFill>
                  <a:srgbClr val="FFFFFF"/>
                </a:solidFill>
                <a:latin typeface="+mn-lt"/>
                <a:ea typeface="+mn-ea"/>
                <a:cs typeface="+mn-cs"/>
                <a:sym typeface="Produkt Extralight"/>
              </a:defRPr>
            </a:pPr>
            <a:r>
              <a:t>Electron precipitation</a:t>
            </a:r>
          </a:p>
          <a:p>
            <a:pPr lvl="5" marL="1274762" indent="-436562" defTabSz="825500">
              <a:lnSpc>
                <a:spcPct val="120000"/>
              </a:lnSpc>
              <a:spcBef>
                <a:spcPts val="0"/>
              </a:spcBef>
              <a:buSzPct val="100000"/>
              <a:buFont typeface="Times Roman"/>
              <a:buChar char="•"/>
              <a:defRPr sz="3900">
                <a:solidFill>
                  <a:srgbClr val="FFFFFF"/>
                </a:solidFill>
                <a:latin typeface="+mn-lt"/>
                <a:ea typeface="+mn-ea"/>
                <a:cs typeface="+mn-cs"/>
                <a:sym typeface="Produkt Extralight"/>
              </a:defRPr>
            </a:pPr>
            <a:r>
              <a:t>Auroral emissions</a:t>
            </a:r>
          </a:p>
          <a:p>
            <a:pPr defTabSz="825500">
              <a:lnSpc>
                <a:spcPct val="120000"/>
              </a:lnSpc>
              <a:spcBef>
                <a:spcPts val="0"/>
              </a:spcBef>
              <a:defRPr sz="3900">
                <a:solidFill>
                  <a:srgbClr val="FFFFFF"/>
                </a:solidFill>
                <a:latin typeface="+mn-lt"/>
                <a:ea typeface="+mn-ea"/>
                <a:cs typeface="+mn-cs"/>
                <a:sym typeface="Produkt Extralight"/>
              </a:defRPr>
            </a:pPr>
          </a:p>
          <a:p>
            <a:pPr marL="576262" indent="-436562" defTabSz="825500">
              <a:lnSpc>
                <a:spcPct val="120000"/>
              </a:lnSpc>
              <a:spcBef>
                <a:spcPts val="0"/>
              </a:spcBef>
              <a:buSzPct val="100000"/>
              <a:buFont typeface="Times Roman"/>
              <a:buChar char="•"/>
              <a:defRPr sz="3900">
                <a:solidFill>
                  <a:srgbClr val="FFFFFF"/>
                </a:solidFill>
                <a:latin typeface="+mn-lt"/>
                <a:ea typeface="+mn-ea"/>
                <a:cs typeface="+mn-cs"/>
                <a:sym typeface="Produkt Extralight"/>
              </a:defRPr>
            </a:pPr>
            <a:r>
              <a:t>Forms due to solar wind interactions with Earth’s magnetic field.</a:t>
            </a:r>
          </a:p>
        </p:txBody>
      </p:sp>
      <p:pic>
        <p:nvPicPr>
          <p:cNvPr id="213" name="Image" descr="Image"/>
          <p:cNvPicPr>
            <a:picLocks noChangeAspect="1"/>
          </p:cNvPicPr>
          <p:nvPr/>
        </p:nvPicPr>
        <p:blipFill>
          <a:blip r:embed="rId4">
            <a:extLst/>
          </a:blip>
          <a:srcRect l="12110" t="0" r="16673" b="0"/>
          <a:stretch>
            <a:fillRect/>
          </a:stretch>
        </p:blipFill>
        <p:spPr>
          <a:xfrm>
            <a:off x="11069768" y="2103302"/>
            <a:ext cx="12439649" cy="9851721"/>
          </a:xfrm>
          <a:prstGeom prst="rect">
            <a:avLst/>
          </a:prstGeom>
          <a:ln w="12700">
            <a:miter lim="400000"/>
          </a:ln>
        </p:spPr>
      </p:pic>
      <p:pic>
        <p:nvPicPr>
          <p:cNvPr id="214" name="Image" descr="Image"/>
          <p:cNvPicPr>
            <a:picLocks noChangeAspect="1"/>
          </p:cNvPicPr>
          <p:nvPr/>
        </p:nvPicPr>
        <p:blipFill>
          <a:blip r:embed="rId5">
            <a:extLst/>
          </a:blip>
          <a:srcRect l="0" t="0" r="5287" b="5635"/>
          <a:stretch>
            <a:fillRect/>
          </a:stretch>
        </p:blipFill>
        <p:spPr>
          <a:xfrm>
            <a:off x="-10747" y="-38973"/>
            <a:ext cx="1644444" cy="1638392"/>
          </a:xfrm>
          <a:prstGeom prst="rect">
            <a:avLst/>
          </a:prstGeom>
          <a:ln w="12700">
            <a:miter lim="400000"/>
          </a:ln>
        </p:spPr>
      </p:pic>
      <p:pic>
        <p:nvPicPr>
          <p:cNvPr id="215" name="Image" descr="Image"/>
          <p:cNvPicPr>
            <a:picLocks noChangeAspect="1"/>
          </p:cNvPicPr>
          <p:nvPr/>
        </p:nvPicPr>
        <p:blipFill>
          <a:blip r:embed="rId6">
            <a:extLst/>
          </a:blip>
          <a:stretch>
            <a:fillRect/>
          </a:stretch>
        </p:blipFill>
        <p:spPr>
          <a:xfrm>
            <a:off x="1784924" y="-97553"/>
            <a:ext cx="1644268" cy="1757927"/>
          </a:xfrm>
          <a:prstGeom prst="rect">
            <a:avLst/>
          </a:prstGeom>
          <a:ln w="12700">
            <a:miter lim="400000"/>
          </a:ln>
        </p:spPr>
      </p:pic>
      <p:sp>
        <p:nvSpPr>
          <p:cNvPr id="216" name="https://doi.org/10.1038/s41467-021-21459-y | www.nature.com/naturecommunications"/>
          <p:cNvSpPr txBox="1"/>
          <p:nvPr/>
        </p:nvSpPr>
        <p:spPr>
          <a:xfrm>
            <a:off x="11101901" y="11554069"/>
            <a:ext cx="8217922" cy="73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457200">
              <a:spcBef>
                <a:spcPts val="1200"/>
              </a:spcBef>
              <a:defRPr sz="1633">
                <a:latin typeface="Times Roman"/>
                <a:ea typeface="Times Roman"/>
                <a:cs typeface="Times Roman"/>
                <a:sym typeface="Times Roman"/>
              </a:defRPr>
            </a:lvl1pPr>
          </a:lstStyle>
          <a:p>
            <a:pPr/>
            <a:r>
              <a:t>https://doi.org/10.1038/s41467-021-21459-y | www.nature.com/naturecommunications</a:t>
            </a:r>
          </a:p>
        </p:txBody>
      </p:sp>
      <p:sp>
        <p:nvSpPr>
          <p:cNvPr id="217"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218"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219" name="Text"/>
          <p:cNvSpPr txBox="1"/>
          <p:nvPr/>
        </p:nvSpPr>
        <p:spPr>
          <a:xfrm>
            <a:off x="23662055" y="12961628"/>
            <a:ext cx="412065"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sld>
</file>

<file path=ppt/slides/slide5.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pic>
        <p:nvPicPr>
          <p:cNvPr id="223" name="pasted-movie.png" descr="pasted-movie.png"/>
          <p:cNvPicPr>
            <a:picLocks noChangeAspect="1"/>
          </p:cNvPicPr>
          <p:nvPr/>
        </p:nvPicPr>
        <p:blipFill>
          <a:blip r:embed="rId4">
            <a:extLst/>
          </a:blip>
          <a:srcRect l="5401" t="1264" r="0" b="0"/>
          <a:stretch>
            <a:fillRect/>
          </a:stretch>
        </p:blipFill>
        <p:spPr>
          <a:xfrm>
            <a:off x="4464645" y="2259131"/>
            <a:ext cx="15454724" cy="10801477"/>
          </a:xfrm>
          <a:prstGeom prst="rect">
            <a:avLst/>
          </a:prstGeom>
          <a:ln w="12700">
            <a:miter lim="400000"/>
          </a:ln>
        </p:spPr>
      </p:pic>
      <p:sp>
        <p:nvSpPr>
          <p:cNvPr id="224"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225" name="Image" descr="Image"/>
          <p:cNvPicPr>
            <a:picLocks noChangeAspect="1"/>
          </p:cNvPicPr>
          <p:nvPr/>
        </p:nvPicPr>
        <p:blipFill>
          <a:blip r:embed="rId5">
            <a:extLst/>
          </a:blip>
          <a:srcRect l="0" t="0" r="5287" b="5635"/>
          <a:stretch>
            <a:fillRect/>
          </a:stretch>
        </p:blipFill>
        <p:spPr>
          <a:xfrm>
            <a:off x="-10747" y="-38973"/>
            <a:ext cx="1644444" cy="1638392"/>
          </a:xfrm>
          <a:prstGeom prst="rect">
            <a:avLst/>
          </a:prstGeom>
          <a:ln w="12700">
            <a:miter lim="400000"/>
          </a:ln>
        </p:spPr>
      </p:pic>
      <p:sp>
        <p:nvSpPr>
          <p:cNvPr id="226" name="How do they form?"/>
          <p:cNvSpPr txBox="1"/>
          <p:nvPr>
            <p:ph type="title"/>
          </p:nvPr>
        </p:nvSpPr>
        <p:spPr>
          <a:xfrm>
            <a:off x="7302500" y="-64373"/>
            <a:ext cx="9779000" cy="1689101"/>
          </a:xfrm>
          <a:prstGeom prst="rect">
            <a:avLst/>
          </a:prstGeom>
        </p:spPr>
        <p:txBody>
          <a:bodyPr/>
          <a:lstStyle>
            <a:lvl1pPr defTabSz="259588">
              <a:defRPr spc="-87" sz="8760">
                <a:solidFill>
                  <a:srgbClr val="FFFFFF"/>
                </a:solidFill>
              </a:defRPr>
            </a:lvl1pPr>
          </a:lstStyle>
          <a:p>
            <a:pPr/>
            <a:r>
              <a:t>How do they form?</a:t>
            </a:r>
          </a:p>
        </p:txBody>
      </p:sp>
      <p:sp>
        <p:nvSpPr>
          <p:cNvPr id="227" name="Rectangle"/>
          <p:cNvSpPr/>
          <p:nvPr/>
        </p:nvSpPr>
        <p:spPr>
          <a:xfrm>
            <a:off x="8885051" y="3036454"/>
            <a:ext cx="2168073" cy="454036"/>
          </a:xfrm>
          <a:prstGeom prst="rect">
            <a:avLst/>
          </a:prstGeom>
          <a:ln w="63500">
            <a:solidFill>
              <a:srgbClr val="4A9DD6"/>
            </a:solidFill>
            <a:miter lim="400000"/>
          </a:ln>
        </p:spPr>
        <p:txBody>
          <a:bodyPr lIns="50800" tIns="50800" rIns="50800" bIns="50800" anchor="ctr"/>
          <a:lstStyle/>
          <a:p>
            <a:pPr algn="ctr" defTabSz="825500">
              <a:spcBef>
                <a:spcPts val="0"/>
              </a:spcBef>
              <a:defRPr sz="3200">
                <a:solidFill>
                  <a:srgbClr val="FFFFFF"/>
                </a:solidFill>
              </a:defRPr>
            </a:pPr>
          </a:p>
        </p:txBody>
      </p:sp>
      <p:sp>
        <p:nvSpPr>
          <p:cNvPr id="228" name="Rectangle"/>
          <p:cNvSpPr/>
          <p:nvPr/>
        </p:nvSpPr>
        <p:spPr>
          <a:xfrm>
            <a:off x="15860156" y="5993740"/>
            <a:ext cx="3326303" cy="454036"/>
          </a:xfrm>
          <a:prstGeom prst="rect">
            <a:avLst/>
          </a:prstGeom>
          <a:ln w="63500">
            <a:solidFill>
              <a:srgbClr val="D6384C"/>
            </a:solidFill>
            <a:miter lim="400000"/>
          </a:ln>
        </p:spPr>
        <p:txBody>
          <a:bodyPr lIns="50800" tIns="50800" rIns="50800" bIns="50800" anchor="ctr"/>
          <a:lstStyle/>
          <a:p>
            <a:pPr algn="ctr" defTabSz="825500">
              <a:spcBef>
                <a:spcPts val="0"/>
              </a:spcBef>
              <a:defRPr sz="3200">
                <a:solidFill>
                  <a:srgbClr val="FFFFFF"/>
                </a:solidFill>
              </a:defRPr>
            </a:pPr>
          </a:p>
        </p:txBody>
      </p:sp>
      <p:pic>
        <p:nvPicPr>
          <p:cNvPr id="229" name="Image" descr="Image"/>
          <p:cNvPicPr>
            <a:picLocks noChangeAspect="1"/>
          </p:cNvPicPr>
          <p:nvPr/>
        </p:nvPicPr>
        <p:blipFill>
          <a:blip r:embed="rId6">
            <a:extLst/>
          </a:blip>
          <a:stretch>
            <a:fillRect/>
          </a:stretch>
        </p:blipFill>
        <p:spPr>
          <a:xfrm>
            <a:off x="1784924" y="-97553"/>
            <a:ext cx="1644401" cy="1758070"/>
          </a:xfrm>
          <a:prstGeom prst="rect">
            <a:avLst/>
          </a:prstGeom>
          <a:ln w="12700">
            <a:miter lim="400000"/>
          </a:ln>
        </p:spPr>
      </p:pic>
      <p:sp>
        <p:nvSpPr>
          <p:cNvPr id="230" name="https://doi.org/10.1038/s41467-021-21459-y | www.nature.com/naturecommunications"/>
          <p:cNvSpPr txBox="1"/>
          <p:nvPr/>
        </p:nvSpPr>
        <p:spPr>
          <a:xfrm>
            <a:off x="12550746" y="2454275"/>
            <a:ext cx="8217922" cy="73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457200">
              <a:spcBef>
                <a:spcPts val="1200"/>
              </a:spcBef>
              <a:defRPr sz="1633">
                <a:latin typeface="Times Roman"/>
                <a:ea typeface="Times Roman"/>
                <a:cs typeface="Times Roman"/>
                <a:sym typeface="Times Roman"/>
              </a:defRPr>
            </a:lvl1pPr>
          </a:lstStyle>
          <a:p>
            <a:pPr/>
            <a:r>
              <a:t>https://doi.org/10.1038/s41467-021-21459-y | www.nature.com/naturecommunications</a:t>
            </a:r>
          </a:p>
        </p:txBody>
      </p:sp>
      <p:sp>
        <p:nvSpPr>
          <p:cNvPr id="231"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232"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233" name="Text"/>
          <p:cNvSpPr txBox="1"/>
          <p:nvPr/>
        </p:nvSpPr>
        <p:spPr>
          <a:xfrm>
            <a:off x="23676533" y="12961628"/>
            <a:ext cx="397587"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2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27"/>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27" grpId="2"/>
      <p:bldP build="whole" bldLvl="1" animBg="1" rev="0" advAuto="0" spid="228" grpId="1"/>
    </p:bldLst>
  </p:timing>
</p:sld>
</file>

<file path=ppt/slides/slide6.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pic>
        <p:nvPicPr>
          <p:cNvPr id="237" name="pasted-movie.png" descr="pasted-movie.png"/>
          <p:cNvPicPr>
            <a:picLocks noChangeAspect="1"/>
          </p:cNvPicPr>
          <p:nvPr/>
        </p:nvPicPr>
        <p:blipFill>
          <a:blip r:embed="rId4">
            <a:extLst/>
          </a:blip>
          <a:stretch>
            <a:fillRect/>
          </a:stretch>
        </p:blipFill>
        <p:spPr>
          <a:xfrm>
            <a:off x="12228517" y="2586986"/>
            <a:ext cx="10795001" cy="9601201"/>
          </a:xfrm>
          <a:prstGeom prst="rect">
            <a:avLst/>
          </a:prstGeom>
          <a:ln w="12700">
            <a:miter lim="400000"/>
          </a:ln>
        </p:spPr>
      </p:pic>
      <p:sp>
        <p:nvSpPr>
          <p:cNvPr id="238" name="2014"/>
          <p:cNvSpPr txBox="1"/>
          <p:nvPr/>
        </p:nvSpPr>
        <p:spPr>
          <a:xfrm>
            <a:off x="21264064" y="11118853"/>
            <a:ext cx="1471296" cy="9461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5000">
                <a:solidFill>
                  <a:srgbClr val="000000"/>
                </a:solidFill>
              </a:defRPr>
            </a:lvl1pPr>
          </a:lstStyle>
          <a:p>
            <a:pPr/>
            <a:r>
              <a:t>2014</a:t>
            </a:r>
          </a:p>
        </p:txBody>
      </p:sp>
      <p:sp>
        <p:nvSpPr>
          <p:cNvPr id="239"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240" name="Image" descr="Image"/>
          <p:cNvPicPr>
            <a:picLocks noChangeAspect="1"/>
          </p:cNvPicPr>
          <p:nvPr/>
        </p:nvPicPr>
        <p:blipFill>
          <a:blip r:embed="rId5">
            <a:extLst/>
          </a:blip>
          <a:srcRect l="0" t="0" r="5287" b="5635"/>
          <a:stretch>
            <a:fillRect/>
          </a:stretch>
        </p:blipFill>
        <p:spPr>
          <a:xfrm>
            <a:off x="-10747" y="-38973"/>
            <a:ext cx="1644444" cy="1638392"/>
          </a:xfrm>
          <a:prstGeom prst="rect">
            <a:avLst/>
          </a:prstGeom>
          <a:ln w="12700">
            <a:miter lim="400000"/>
          </a:ln>
        </p:spPr>
      </p:pic>
      <p:sp>
        <p:nvSpPr>
          <p:cNvPr id="241" name="Detected Space Hurricane Event"/>
          <p:cNvSpPr txBox="1"/>
          <p:nvPr>
            <p:ph type="title"/>
          </p:nvPr>
        </p:nvSpPr>
        <p:spPr>
          <a:xfrm>
            <a:off x="4604569" y="-34042"/>
            <a:ext cx="17618942" cy="1726384"/>
          </a:xfrm>
          <a:prstGeom prst="rect">
            <a:avLst/>
          </a:prstGeom>
        </p:spPr>
        <p:txBody>
          <a:bodyPr/>
          <a:lstStyle>
            <a:lvl1pPr defTabSz="277368">
              <a:defRPr spc="-93" sz="9360">
                <a:solidFill>
                  <a:srgbClr val="FFFFFF"/>
                </a:solidFill>
              </a:defRPr>
            </a:lvl1pPr>
          </a:lstStyle>
          <a:p>
            <a:pPr/>
            <a:r>
              <a:t>Detected Space Hurricane Event</a:t>
            </a:r>
          </a:p>
        </p:txBody>
      </p:sp>
      <p:pic>
        <p:nvPicPr>
          <p:cNvPr id="242" name="Image" descr="Image"/>
          <p:cNvPicPr>
            <a:picLocks noChangeAspect="1"/>
          </p:cNvPicPr>
          <p:nvPr/>
        </p:nvPicPr>
        <p:blipFill>
          <a:blip r:embed="rId6">
            <a:extLst/>
          </a:blip>
          <a:stretch>
            <a:fillRect/>
          </a:stretch>
        </p:blipFill>
        <p:spPr>
          <a:xfrm>
            <a:off x="1784924" y="-97553"/>
            <a:ext cx="1644239" cy="1757896"/>
          </a:xfrm>
          <a:prstGeom prst="rect">
            <a:avLst/>
          </a:prstGeom>
          <a:ln w="12700">
            <a:miter lim="400000"/>
          </a:ln>
        </p:spPr>
      </p:pic>
      <p:pic>
        <p:nvPicPr>
          <p:cNvPr id="243" name="pasted-movie.png" descr="pasted-movie.png"/>
          <p:cNvPicPr>
            <a:picLocks noChangeAspect="1"/>
          </p:cNvPicPr>
          <p:nvPr/>
        </p:nvPicPr>
        <p:blipFill>
          <a:blip r:embed="rId7">
            <a:extLst/>
          </a:blip>
          <a:stretch>
            <a:fillRect/>
          </a:stretch>
        </p:blipFill>
        <p:spPr>
          <a:xfrm>
            <a:off x="1295400" y="2586986"/>
            <a:ext cx="9183757" cy="9601201"/>
          </a:xfrm>
          <a:prstGeom prst="rect">
            <a:avLst/>
          </a:prstGeom>
          <a:ln w="12700">
            <a:miter lim="400000"/>
          </a:ln>
        </p:spPr>
      </p:pic>
      <p:sp>
        <p:nvSpPr>
          <p:cNvPr id="244" name="2010"/>
          <p:cNvSpPr txBox="1"/>
          <p:nvPr/>
        </p:nvSpPr>
        <p:spPr>
          <a:xfrm>
            <a:off x="1517525" y="11118853"/>
            <a:ext cx="1525906" cy="94615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a:defRPr sz="5000">
                <a:solidFill>
                  <a:srgbClr val="000000"/>
                </a:solidFill>
              </a:defRPr>
            </a:lvl1pPr>
          </a:lstStyle>
          <a:p>
            <a:pPr/>
            <a:r>
              <a:t>2010</a:t>
            </a:r>
          </a:p>
        </p:txBody>
      </p:sp>
      <p:sp>
        <p:nvSpPr>
          <p:cNvPr id="245" name="Geophysical Research Letters, 51, e2023GL106735. https://doi. org/10.1029/2023GL106735"/>
          <p:cNvSpPr txBox="1"/>
          <p:nvPr/>
        </p:nvSpPr>
        <p:spPr>
          <a:xfrm>
            <a:off x="3094767" y="11838075"/>
            <a:ext cx="7397148" cy="711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indent="-317500" defTabSz="457200">
              <a:spcBef>
                <a:spcPts val="1200"/>
              </a:spcBef>
              <a:buSzPct val="100000"/>
              <a:buFont typeface="Times Roman"/>
              <a:buChar char="•"/>
              <a:defRPr sz="1433">
                <a:latin typeface="Times Roman"/>
                <a:ea typeface="Times Roman"/>
                <a:cs typeface="Times Roman"/>
                <a:sym typeface="Times Roman"/>
              </a:defRPr>
            </a:pPr>
            <a:r>
              <a:rPr i="1">
                <a:solidFill>
                  <a:srgbClr val="000000"/>
                </a:solidFill>
              </a:rPr>
              <a:t>	Geophysical Research Letters</a:t>
            </a:r>
            <a:r>
              <a:rPr>
                <a:solidFill>
                  <a:srgbClr val="000000"/>
                </a:solidFill>
              </a:rPr>
              <a:t>, </a:t>
            </a:r>
            <a:r>
              <a:rPr i="1">
                <a:solidFill>
                  <a:srgbClr val="000000"/>
                </a:solidFill>
              </a:rPr>
              <a:t>51</a:t>
            </a:r>
            <a:r>
              <a:rPr>
                <a:solidFill>
                  <a:srgbClr val="000000"/>
                </a:solidFill>
              </a:rPr>
              <a:t>, e2023GL106735. </a:t>
            </a:r>
            <a:r>
              <a:rPr>
                <a:solidFill>
                  <a:srgbClr val="0000FF"/>
                </a:solidFill>
              </a:rPr>
              <a:t>https://doi. org/10.1029/2023GL106735 </a:t>
            </a:r>
            <a:endParaRPr>
              <a:solidFill>
                <a:srgbClr val="000000"/>
              </a:solidFill>
            </a:endParaRPr>
          </a:p>
        </p:txBody>
      </p:sp>
      <p:sp>
        <p:nvSpPr>
          <p:cNvPr id="246" name="https://doi.org/10.1038/s41467-021-21459-y | www.nature.com/naturecommunications"/>
          <p:cNvSpPr txBox="1"/>
          <p:nvPr/>
        </p:nvSpPr>
        <p:spPr>
          <a:xfrm>
            <a:off x="12247413" y="11825375"/>
            <a:ext cx="8217923" cy="7366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457200">
              <a:spcBef>
                <a:spcPts val="1200"/>
              </a:spcBef>
              <a:defRPr sz="1633">
                <a:solidFill>
                  <a:srgbClr val="000000"/>
                </a:solidFill>
                <a:latin typeface="Times Roman"/>
                <a:ea typeface="Times Roman"/>
                <a:cs typeface="Times Roman"/>
                <a:sym typeface="Times Roman"/>
              </a:defRPr>
            </a:lvl1pPr>
          </a:lstStyle>
          <a:p>
            <a:pPr/>
            <a:r>
              <a:t>https://doi.org/10.1038/s41467-021-21459-y | www.nature.com/naturecommunications</a:t>
            </a:r>
          </a:p>
        </p:txBody>
      </p:sp>
      <p:sp>
        <p:nvSpPr>
          <p:cNvPr id="247"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248"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249" name="Text"/>
          <p:cNvSpPr txBox="1"/>
          <p:nvPr/>
        </p:nvSpPr>
        <p:spPr>
          <a:xfrm>
            <a:off x="23661090" y="12961628"/>
            <a:ext cx="413030"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sld>
</file>

<file path=ppt/slides/slide7.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253" name="What is ion-neutral coupling?…"/>
          <p:cNvSpPr txBox="1"/>
          <p:nvPr>
            <p:ph type="body" sz="quarter" idx="1"/>
          </p:nvPr>
        </p:nvSpPr>
        <p:spPr>
          <a:xfrm>
            <a:off x="492735" y="1961063"/>
            <a:ext cx="12508547" cy="3836070"/>
          </a:xfrm>
          <a:prstGeom prst="rect">
            <a:avLst/>
          </a:prstGeom>
        </p:spPr>
        <p:txBody>
          <a:bodyPr/>
          <a:lstStyle/>
          <a:p>
            <a:pPr marL="0" indent="0" defTabSz="825500">
              <a:lnSpc>
                <a:spcPct val="120000"/>
              </a:lnSpc>
              <a:spcBef>
                <a:spcPts val="0"/>
              </a:spcBef>
              <a:buSzTx/>
              <a:buNone/>
              <a:defRPr sz="4400">
                <a:solidFill>
                  <a:srgbClr val="FFFFFF"/>
                </a:solidFill>
                <a:latin typeface="+mn-lt"/>
                <a:ea typeface="+mn-ea"/>
                <a:cs typeface="+mn-cs"/>
                <a:sym typeface="Produkt Extralight"/>
              </a:defRPr>
            </a:pPr>
            <a:r>
              <a:t>What is ion-neutral coupling?</a:t>
            </a:r>
          </a:p>
          <a:p>
            <a:pPr marL="0" indent="0" defTabSz="825500">
              <a:lnSpc>
                <a:spcPct val="120000"/>
              </a:lnSpc>
              <a:spcBef>
                <a:spcPts val="0"/>
              </a:spcBef>
              <a:buSzTx/>
              <a:buNone/>
              <a:defRPr sz="4400">
                <a:solidFill>
                  <a:srgbClr val="FFFFFF"/>
                </a:solidFill>
                <a:latin typeface="+mn-lt"/>
                <a:ea typeface="+mn-ea"/>
                <a:cs typeface="+mn-cs"/>
                <a:sym typeface="Produkt Extralight"/>
              </a:defRPr>
            </a:pPr>
          </a:p>
          <a:p>
            <a:pPr marL="587456" indent="-447756" defTabSz="825500">
              <a:lnSpc>
                <a:spcPct val="120000"/>
              </a:lnSpc>
              <a:spcBef>
                <a:spcPts val="0"/>
              </a:spcBef>
              <a:buFont typeface="Times Roman"/>
              <a:defRPr sz="4400">
                <a:solidFill>
                  <a:srgbClr val="FFFFFF"/>
                </a:solidFill>
                <a:latin typeface="+mn-lt"/>
                <a:ea typeface="+mn-ea"/>
                <a:cs typeface="+mn-cs"/>
                <a:sym typeface="Produkt Extralight"/>
              </a:defRPr>
            </a:pPr>
            <a:r>
              <a:t>E</a:t>
            </a:r>
            <a:r>
              <a:t>xchange of momentum and energy</a:t>
            </a:r>
            <a:r>
              <a:t> </a:t>
            </a:r>
          </a:p>
          <a:p>
            <a:pPr marL="587456" indent="-447756" defTabSz="825500">
              <a:lnSpc>
                <a:spcPct val="120000"/>
              </a:lnSpc>
              <a:spcBef>
                <a:spcPts val="0"/>
              </a:spcBef>
              <a:buFont typeface="Times Roman"/>
              <a:defRPr sz="4400">
                <a:solidFill>
                  <a:srgbClr val="FFFFFF"/>
                </a:solidFill>
                <a:latin typeface="+mn-lt"/>
                <a:ea typeface="+mn-ea"/>
                <a:cs typeface="+mn-cs"/>
                <a:sym typeface="Produkt Extralight"/>
              </a:defRPr>
            </a:pPr>
            <a:r>
              <a:t>Causes ion drag and heating within neutrals</a:t>
            </a:r>
          </a:p>
        </p:txBody>
      </p:sp>
      <p:pic>
        <p:nvPicPr>
          <p:cNvPr id="254" name="Image" descr="Image"/>
          <p:cNvPicPr>
            <a:picLocks noChangeAspect="1"/>
          </p:cNvPicPr>
          <p:nvPr/>
        </p:nvPicPr>
        <p:blipFill>
          <a:blip r:embed="rId4">
            <a:extLst/>
          </a:blip>
          <a:stretch>
            <a:fillRect/>
          </a:stretch>
        </p:blipFill>
        <p:spPr>
          <a:xfrm>
            <a:off x="13676883" y="1939208"/>
            <a:ext cx="9401078" cy="10811241"/>
          </a:xfrm>
          <a:prstGeom prst="rect">
            <a:avLst/>
          </a:prstGeom>
          <a:ln w="12700">
            <a:miter lim="400000"/>
          </a:ln>
        </p:spPr>
      </p:pic>
      <p:sp>
        <p:nvSpPr>
          <p:cNvPr id="255"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256" name="Image" descr="Image"/>
          <p:cNvPicPr>
            <a:picLocks noChangeAspect="1"/>
          </p:cNvPicPr>
          <p:nvPr/>
        </p:nvPicPr>
        <p:blipFill>
          <a:blip r:embed="rId5">
            <a:extLst/>
          </a:blip>
          <a:srcRect l="0" t="0" r="5287" b="5635"/>
          <a:stretch>
            <a:fillRect/>
          </a:stretch>
        </p:blipFill>
        <p:spPr>
          <a:xfrm>
            <a:off x="-10747" y="-38973"/>
            <a:ext cx="1644444" cy="1638392"/>
          </a:xfrm>
          <a:prstGeom prst="rect">
            <a:avLst/>
          </a:prstGeom>
          <a:ln w="12700">
            <a:miter lim="400000"/>
          </a:ln>
        </p:spPr>
      </p:pic>
      <p:sp>
        <p:nvSpPr>
          <p:cNvPr id="257" name="Ion-Neutral Coupling"/>
          <p:cNvSpPr txBox="1"/>
          <p:nvPr>
            <p:ph type="title"/>
          </p:nvPr>
        </p:nvSpPr>
        <p:spPr>
          <a:xfrm>
            <a:off x="6532075" y="-15400"/>
            <a:ext cx="13288807" cy="1689101"/>
          </a:xfrm>
          <a:prstGeom prst="rect">
            <a:avLst/>
          </a:prstGeom>
        </p:spPr>
        <p:txBody>
          <a:bodyPr/>
          <a:lstStyle>
            <a:lvl1pPr defTabSz="280924">
              <a:defRPr spc="-94" sz="9480">
                <a:solidFill>
                  <a:srgbClr val="FFFFFF"/>
                </a:solidFill>
              </a:defRPr>
            </a:lvl1pPr>
          </a:lstStyle>
          <a:p>
            <a:pPr/>
            <a:r>
              <a:t>Ion-Neutral Coupling</a:t>
            </a:r>
          </a:p>
        </p:txBody>
      </p:sp>
      <p:pic>
        <p:nvPicPr>
          <p:cNvPr id="258" name="Image" descr="Image"/>
          <p:cNvPicPr>
            <a:picLocks noChangeAspect="1"/>
          </p:cNvPicPr>
          <p:nvPr/>
        </p:nvPicPr>
        <p:blipFill>
          <a:blip r:embed="rId6">
            <a:extLst/>
          </a:blip>
          <a:stretch>
            <a:fillRect/>
          </a:stretch>
        </p:blipFill>
        <p:spPr>
          <a:xfrm>
            <a:off x="1784924" y="-97553"/>
            <a:ext cx="1644330" cy="1757993"/>
          </a:xfrm>
          <a:prstGeom prst="rect">
            <a:avLst/>
          </a:prstGeom>
          <a:ln w="12700">
            <a:miter lim="400000"/>
          </a:ln>
        </p:spPr>
      </p:pic>
      <p:sp>
        <p:nvSpPr>
          <p:cNvPr id="259" name="Equation"/>
          <p:cNvSpPr txBox="1"/>
          <p:nvPr/>
        </p:nvSpPr>
        <p:spPr>
          <a:xfrm>
            <a:off x="2290061" y="10990645"/>
            <a:ext cx="4329234" cy="694503"/>
          </a:xfrm>
          <a:prstGeom prst="rect">
            <a:avLst/>
          </a:prstGeom>
          <a:ln w="12700">
            <a:miter lim="400000"/>
          </a:ln>
        </p:spPr>
        <p:txBody>
          <a:bodyPr wrap="none" lIns="0" tIns="0" rIns="0" bIns="0">
            <a:spAutoFit/>
          </a:bodyPr>
          <a:lstStyle/>
          <a:p>
            <a:pPr defTabSz="914400" latinLnBrk="1">
              <a:spcBef>
                <a:spcPts val="0"/>
              </a:spcBef>
              <a:defRPr sz="1800">
                <a:solidFill>
                  <a:srgbClr val="000000"/>
                </a:solidFill>
              </a:defRPr>
            </a:pPr>
            <a14:m>
              <m:oMathPara>
                <m:oMathParaPr>
                  <m:jc m:val="centerGroup"/>
                </m:oMathParaPr>
                <m:oMath>
                  <m:sSub>
                    <m:e>
                      <m:r>
                        <a:rPr xmlns:a="http://schemas.openxmlformats.org/drawingml/2006/main" sz="5100" i="1">
                          <a:solidFill>
                            <a:srgbClr val="FEFFFE"/>
                          </a:solidFill>
                          <a:latin typeface="Cambria Math" panose="02040503050406030204" pitchFamily="18" charset="0"/>
                        </a:rPr>
                        <m:t>a</m:t>
                      </m:r>
                    </m:e>
                    <m:sub>
                      <m:r>
                        <a:rPr xmlns:a="http://schemas.openxmlformats.org/drawingml/2006/main" sz="5100" i="1">
                          <a:solidFill>
                            <a:srgbClr val="FEFFFE"/>
                          </a:solidFill>
                          <a:latin typeface="Cambria Math" panose="02040503050406030204" pitchFamily="18" charset="0"/>
                        </a:rPr>
                        <m:t>d</m:t>
                      </m:r>
                      <m:r>
                        <a:rPr xmlns:a="http://schemas.openxmlformats.org/drawingml/2006/main" sz="5100" i="1">
                          <a:solidFill>
                            <a:srgbClr val="FEFFFE"/>
                          </a:solidFill>
                          <a:latin typeface="Cambria Math" panose="02040503050406030204" pitchFamily="18" charset="0"/>
                        </a:rPr>
                        <m:t>r</m:t>
                      </m:r>
                      <m:r>
                        <a:rPr xmlns:a="http://schemas.openxmlformats.org/drawingml/2006/main" sz="5100" i="1">
                          <a:solidFill>
                            <a:srgbClr val="FEFFFE"/>
                          </a:solidFill>
                          <a:latin typeface="Cambria Math" panose="02040503050406030204" pitchFamily="18" charset="0"/>
                        </a:rPr>
                        <m:t>a</m:t>
                      </m:r>
                      <m:r>
                        <a:rPr xmlns:a="http://schemas.openxmlformats.org/drawingml/2006/main" sz="5100" i="1">
                          <a:solidFill>
                            <a:srgbClr val="FEFFFE"/>
                          </a:solidFill>
                          <a:latin typeface="Cambria Math" panose="02040503050406030204" pitchFamily="18" charset="0"/>
                        </a:rPr>
                        <m:t>g</m:t>
                      </m:r>
                    </m:sub>
                  </m:sSub>
                  <m:r>
                    <a:rPr xmlns:a="http://schemas.openxmlformats.org/drawingml/2006/main" sz="5100" i="1">
                      <a:solidFill>
                        <a:srgbClr val="FEFFFE"/>
                      </a:solidFill>
                      <a:latin typeface="Cambria Math" panose="02040503050406030204" pitchFamily="18" charset="0"/>
                    </a:rPr>
                    <m:t>=</m:t>
                  </m:r>
                  <m:sSub>
                    <m:e>
                      <m:r>
                        <a:rPr xmlns:a="http://schemas.openxmlformats.org/drawingml/2006/main" sz="5100" i="1">
                          <a:solidFill>
                            <a:srgbClr val="FEFFFE"/>
                          </a:solidFill>
                          <a:latin typeface="Cambria Math" panose="02040503050406030204" pitchFamily="18" charset="0"/>
                        </a:rPr>
                        <m:t>v</m:t>
                      </m:r>
                    </m:e>
                    <m:sub>
                      <m:r>
                        <a:rPr xmlns:a="http://schemas.openxmlformats.org/drawingml/2006/main" sz="5100" i="1">
                          <a:solidFill>
                            <a:srgbClr val="FEFFFE"/>
                          </a:solidFill>
                          <a:latin typeface="Cambria Math" panose="02040503050406030204" pitchFamily="18" charset="0"/>
                        </a:rPr>
                        <m:t>n</m:t>
                      </m:r>
                      <m:r>
                        <a:rPr xmlns:a="http://schemas.openxmlformats.org/drawingml/2006/main" sz="5100" i="1">
                          <a:solidFill>
                            <a:srgbClr val="FEFFFE"/>
                          </a:solidFill>
                          <a:latin typeface="Cambria Math" panose="02040503050406030204" pitchFamily="18" charset="0"/>
                        </a:rPr>
                        <m:t>i</m:t>
                      </m:r>
                    </m:sub>
                  </m:sSub>
                  <m:r>
                    <a:rPr xmlns:a="http://schemas.openxmlformats.org/drawingml/2006/main" sz="5100" i="1">
                      <a:solidFill>
                        <a:srgbClr val="FEFFFE"/>
                      </a:solidFill>
                      <a:latin typeface="Cambria Math" panose="02040503050406030204" pitchFamily="18" charset="0"/>
                    </a:rPr>
                    <m:t>(</m:t>
                  </m:r>
                  <m:r>
                    <a:rPr xmlns:a="http://schemas.openxmlformats.org/drawingml/2006/main" sz="5100" i="1">
                      <a:solidFill>
                        <a:srgbClr val="FEFFFE"/>
                      </a:solidFill>
                      <a:latin typeface="Cambria Math" panose="02040503050406030204" pitchFamily="18" charset="0"/>
                    </a:rPr>
                    <m:t>u</m:t>
                  </m:r>
                  <m:r>
                    <a:rPr xmlns:a="http://schemas.openxmlformats.org/drawingml/2006/main" sz="5100" i="1">
                      <a:solidFill>
                        <a:srgbClr val="FEFFFE"/>
                      </a:solidFill>
                      <a:latin typeface="Cambria Math" panose="02040503050406030204" pitchFamily="18" charset="0"/>
                    </a:rPr>
                    <m:t>-</m:t>
                  </m:r>
                  <m:r>
                    <a:rPr xmlns:a="http://schemas.openxmlformats.org/drawingml/2006/main" sz="5100" i="1">
                      <a:solidFill>
                        <a:srgbClr val="FEFFFE"/>
                      </a:solidFill>
                      <a:latin typeface="Cambria Math" panose="02040503050406030204" pitchFamily="18" charset="0"/>
                    </a:rPr>
                    <m:t>v</m:t>
                  </m:r>
                  <m:r>
                    <a:rPr xmlns:a="http://schemas.openxmlformats.org/drawingml/2006/main" sz="5100" i="1">
                      <a:solidFill>
                        <a:srgbClr val="FEFFFE"/>
                      </a:solidFill>
                      <a:latin typeface="Cambria Math" panose="02040503050406030204" pitchFamily="18" charset="0"/>
                    </a:rPr>
                    <m:t>)</m:t>
                  </m:r>
                </m:oMath>
              </m:oMathPara>
            </a14:m>
            <a:endParaRPr sz="5100">
              <a:solidFill>
                <a:srgbClr val="FFFFFF"/>
              </a:solidFill>
            </a:endParaRPr>
          </a:p>
        </p:txBody>
      </p:sp>
      <p:sp>
        <p:nvSpPr>
          <p:cNvPr id="260" name="Key processes:"/>
          <p:cNvSpPr txBox="1"/>
          <p:nvPr/>
        </p:nvSpPr>
        <p:spPr>
          <a:xfrm>
            <a:off x="655568" y="7239795"/>
            <a:ext cx="3902965" cy="83261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defTabSz="825500">
              <a:lnSpc>
                <a:spcPct val="120000"/>
              </a:lnSpc>
              <a:spcBef>
                <a:spcPts val="0"/>
              </a:spcBef>
              <a:defRPr sz="4400">
                <a:solidFill>
                  <a:srgbClr val="FFFFFF"/>
                </a:solidFill>
                <a:latin typeface="+mn-lt"/>
                <a:ea typeface="+mn-ea"/>
                <a:cs typeface="+mn-cs"/>
                <a:sym typeface="Produkt Extralight"/>
              </a:defRPr>
            </a:lvl1pPr>
          </a:lstStyle>
          <a:p>
            <a:pPr/>
            <a:r>
              <a:t>Key processes:</a:t>
            </a:r>
          </a:p>
        </p:txBody>
      </p:sp>
      <p:sp>
        <p:nvSpPr>
          <p:cNvPr id="261" name="Collisional interactions"/>
          <p:cNvSpPr txBox="1"/>
          <p:nvPr/>
        </p:nvSpPr>
        <p:spPr>
          <a:xfrm>
            <a:off x="850518" y="8190107"/>
            <a:ext cx="6545129" cy="83261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marL="587456" indent="-447756" defTabSz="825500">
              <a:lnSpc>
                <a:spcPct val="120000"/>
              </a:lnSpc>
              <a:spcBef>
                <a:spcPts val="0"/>
              </a:spcBef>
              <a:buSzPct val="100000"/>
              <a:buFont typeface="Times Roman"/>
              <a:buChar char="•"/>
              <a:defRPr sz="4400">
                <a:solidFill>
                  <a:srgbClr val="FFFFFF"/>
                </a:solidFill>
                <a:latin typeface="+mn-lt"/>
                <a:ea typeface="+mn-ea"/>
                <a:cs typeface="+mn-cs"/>
                <a:sym typeface="Produkt Extralight"/>
              </a:defRPr>
            </a:lvl1pPr>
          </a:lstStyle>
          <a:p>
            <a:pPr/>
            <a:r>
              <a:t>Collisional interactions</a:t>
            </a:r>
          </a:p>
        </p:txBody>
      </p:sp>
      <p:sp>
        <p:nvSpPr>
          <p:cNvPr id="262" name="Joule heating"/>
          <p:cNvSpPr txBox="1"/>
          <p:nvPr/>
        </p:nvSpPr>
        <p:spPr>
          <a:xfrm>
            <a:off x="900851" y="9115220"/>
            <a:ext cx="4143407" cy="83261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marL="587456" indent="-447756" defTabSz="825500">
              <a:lnSpc>
                <a:spcPct val="120000"/>
              </a:lnSpc>
              <a:spcBef>
                <a:spcPts val="0"/>
              </a:spcBef>
              <a:buSzPct val="100000"/>
              <a:buFont typeface="Times Roman"/>
              <a:buChar char="•"/>
              <a:defRPr sz="4400">
                <a:solidFill>
                  <a:srgbClr val="FFFFFF"/>
                </a:solidFill>
                <a:latin typeface="+mn-lt"/>
                <a:ea typeface="+mn-ea"/>
                <a:cs typeface="+mn-cs"/>
                <a:sym typeface="Produkt Extralight"/>
              </a:defRPr>
            </a:lvl1pPr>
          </a:lstStyle>
          <a:p>
            <a:pPr/>
            <a:r>
              <a:t>Joule heating</a:t>
            </a:r>
          </a:p>
        </p:txBody>
      </p:sp>
      <p:sp>
        <p:nvSpPr>
          <p:cNvPr id="263" name="Atmospheric/ion drag"/>
          <p:cNvSpPr txBox="1"/>
          <p:nvPr/>
        </p:nvSpPr>
        <p:spPr>
          <a:xfrm>
            <a:off x="877126" y="10052932"/>
            <a:ext cx="6423310" cy="832613"/>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lvl1pPr marL="587456" indent="-447756" defTabSz="825500">
              <a:lnSpc>
                <a:spcPct val="120000"/>
              </a:lnSpc>
              <a:spcBef>
                <a:spcPts val="0"/>
              </a:spcBef>
              <a:buSzPct val="100000"/>
              <a:buFont typeface="Times Roman"/>
              <a:buChar char="•"/>
              <a:defRPr sz="4400">
                <a:solidFill>
                  <a:srgbClr val="FFFFFF"/>
                </a:solidFill>
                <a:latin typeface="+mn-lt"/>
                <a:ea typeface="+mn-ea"/>
                <a:cs typeface="+mn-cs"/>
                <a:sym typeface="Produkt Extralight"/>
              </a:defRPr>
            </a:lvl1pPr>
          </a:lstStyle>
          <a:p>
            <a:pPr/>
            <a:r>
              <a:t>Atmospheric/ion drag</a:t>
            </a:r>
          </a:p>
        </p:txBody>
      </p:sp>
      <p:sp>
        <p:nvSpPr>
          <p:cNvPr id="264"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265"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266" name="Text"/>
          <p:cNvSpPr txBox="1"/>
          <p:nvPr/>
        </p:nvSpPr>
        <p:spPr>
          <a:xfrm>
            <a:off x="23706454" y="12961628"/>
            <a:ext cx="367666"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6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62"/>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26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Class="entr" nodeType="clickEffect" presetSubtype="0" presetID="1" grpId="4" fill="hold">
                                  <p:stCondLst>
                                    <p:cond delay="0"/>
                                  </p:stCondLst>
                                  <p:iterate type="el" backwards="0">
                                    <p:tmAbs val="0"/>
                                  </p:iterate>
                                  <p:childTnLst>
                                    <p:set>
                                      <p:cBhvr>
                                        <p:cTn id="18" fill="hold"/>
                                        <p:tgtEl>
                                          <p:spTgt spid="259"/>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61" grpId="1"/>
      <p:bldP build="whole" bldLvl="1" animBg="1" rev="0" advAuto="0" spid="263" grpId="3"/>
      <p:bldP build="whole" bldLvl="1" animBg="1" rev="0" advAuto="0" spid="262" grpId="2"/>
      <p:bldP build="whole" bldLvl="1" animBg="1" rev="0" advAuto="0" spid="259" grpId="4"/>
    </p:bldLst>
  </p:timing>
</p:sld>
</file>

<file path=ppt/slides/slide8.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270" name="How do space hurricanes affect the neutral atmosphere?…"/>
          <p:cNvSpPr txBox="1"/>
          <p:nvPr>
            <p:ph type="body" sz="half" idx="1"/>
          </p:nvPr>
        </p:nvSpPr>
        <p:spPr>
          <a:xfrm>
            <a:off x="44226" y="3206282"/>
            <a:ext cx="9310007" cy="7209210"/>
          </a:xfrm>
          <a:prstGeom prst="rect">
            <a:avLst/>
          </a:prstGeom>
        </p:spPr>
        <p:txBody>
          <a:bodyPr/>
          <a:lstStyle/>
          <a:p>
            <a:pPr marL="638628" indent="-498928" defTabSz="825500">
              <a:lnSpc>
                <a:spcPct val="120000"/>
              </a:lnSpc>
              <a:spcBef>
                <a:spcPts val="0"/>
              </a:spcBef>
              <a:buFont typeface="Times Roman"/>
              <a:defRPr>
                <a:solidFill>
                  <a:srgbClr val="FFFFFF"/>
                </a:solidFill>
                <a:latin typeface="+mn-lt"/>
                <a:ea typeface="+mn-ea"/>
                <a:cs typeface="+mn-cs"/>
                <a:sym typeface="Produkt Extralight"/>
              </a:defRPr>
            </a:pPr>
            <a:r>
              <a:t>How do space hurricanes affect the neutral atmosphere?</a:t>
            </a:r>
          </a:p>
          <a:p>
            <a:pPr marL="638628" indent="-498928" defTabSz="825500">
              <a:lnSpc>
                <a:spcPct val="120000"/>
              </a:lnSpc>
              <a:spcBef>
                <a:spcPts val="0"/>
              </a:spcBef>
              <a:buFont typeface="Times Roman"/>
              <a:defRPr>
                <a:solidFill>
                  <a:srgbClr val="FFFFFF"/>
                </a:solidFill>
                <a:latin typeface="+mn-lt"/>
                <a:ea typeface="+mn-ea"/>
                <a:cs typeface="+mn-cs"/>
                <a:sym typeface="Produkt Extralight"/>
              </a:defRPr>
            </a:pPr>
          </a:p>
          <a:p>
            <a:pPr lvl="1" marL="1095828" indent="-498928" defTabSz="825500">
              <a:lnSpc>
                <a:spcPct val="120000"/>
              </a:lnSpc>
              <a:spcBef>
                <a:spcPts val="0"/>
              </a:spcBef>
              <a:buFont typeface="Times Roman"/>
              <a:buChar char="◦"/>
              <a:defRPr>
                <a:solidFill>
                  <a:srgbClr val="FFFFFF"/>
                </a:solidFill>
                <a:latin typeface="+mn-lt"/>
                <a:ea typeface="+mn-ea"/>
                <a:cs typeface="+mn-cs"/>
                <a:sym typeface="Produkt Extralight"/>
              </a:defRPr>
            </a:pPr>
            <a:r>
              <a:t>Enhanced ionospheric currents → increased Joule heating.</a:t>
            </a:r>
          </a:p>
          <a:p>
            <a:pPr lvl="1" marL="0" indent="457200" defTabSz="825500">
              <a:lnSpc>
                <a:spcPct val="120000"/>
              </a:lnSpc>
              <a:spcBef>
                <a:spcPts val="0"/>
              </a:spcBef>
              <a:buSzTx/>
              <a:buNone/>
              <a:defRPr>
                <a:solidFill>
                  <a:srgbClr val="FFFFFF"/>
                </a:solidFill>
                <a:latin typeface="+mn-lt"/>
                <a:ea typeface="+mn-ea"/>
                <a:cs typeface="+mn-cs"/>
                <a:sym typeface="Produkt Extralight"/>
              </a:defRPr>
            </a:pPr>
          </a:p>
          <a:p>
            <a:pPr lvl="1" marL="1095828" indent="-498928" defTabSz="825500">
              <a:lnSpc>
                <a:spcPct val="120000"/>
              </a:lnSpc>
              <a:spcBef>
                <a:spcPts val="0"/>
              </a:spcBef>
              <a:buFont typeface="Times Roman"/>
              <a:buChar char="◦"/>
              <a:defRPr>
                <a:solidFill>
                  <a:srgbClr val="FFFFFF"/>
                </a:solidFill>
                <a:latin typeface="+mn-lt"/>
                <a:ea typeface="+mn-ea"/>
                <a:cs typeface="+mn-cs"/>
                <a:sym typeface="Produkt Extralight"/>
              </a:defRPr>
            </a:pPr>
            <a:r>
              <a:t>Localized thermospheric expansion → increases ion drag.</a:t>
            </a:r>
          </a:p>
        </p:txBody>
      </p:sp>
      <p:pic>
        <p:nvPicPr>
          <p:cNvPr id="271" name="Image" descr="Image"/>
          <p:cNvPicPr>
            <a:picLocks noChangeAspect="1"/>
          </p:cNvPicPr>
          <p:nvPr/>
        </p:nvPicPr>
        <p:blipFill>
          <a:blip r:embed="rId4">
            <a:extLst/>
          </a:blip>
          <a:stretch>
            <a:fillRect/>
          </a:stretch>
        </p:blipFill>
        <p:spPr>
          <a:xfrm>
            <a:off x="9815790" y="2486643"/>
            <a:ext cx="13624309" cy="9063630"/>
          </a:xfrm>
          <a:prstGeom prst="rect">
            <a:avLst/>
          </a:prstGeom>
          <a:ln w="12700">
            <a:miter lim="400000"/>
          </a:ln>
        </p:spPr>
      </p:pic>
      <p:sp>
        <p:nvSpPr>
          <p:cNvPr id="272"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273" name="Image" descr="Image"/>
          <p:cNvPicPr>
            <a:picLocks noChangeAspect="1"/>
          </p:cNvPicPr>
          <p:nvPr/>
        </p:nvPicPr>
        <p:blipFill>
          <a:blip r:embed="rId5">
            <a:extLst/>
          </a:blip>
          <a:srcRect l="0" t="0" r="5287" b="5635"/>
          <a:stretch>
            <a:fillRect/>
          </a:stretch>
        </p:blipFill>
        <p:spPr>
          <a:xfrm>
            <a:off x="-10747" y="-38973"/>
            <a:ext cx="1644444" cy="1638392"/>
          </a:xfrm>
          <a:prstGeom prst="rect">
            <a:avLst/>
          </a:prstGeom>
          <a:ln w="12700">
            <a:miter lim="400000"/>
          </a:ln>
        </p:spPr>
      </p:pic>
      <p:sp>
        <p:nvSpPr>
          <p:cNvPr id="274" name="Ion-Neutral Coupling in Space Hurricanes"/>
          <p:cNvSpPr txBox="1"/>
          <p:nvPr>
            <p:ph type="title"/>
          </p:nvPr>
        </p:nvSpPr>
        <p:spPr>
          <a:xfrm>
            <a:off x="3879073" y="177800"/>
            <a:ext cx="19347444" cy="1689100"/>
          </a:xfrm>
          <a:prstGeom prst="rect">
            <a:avLst/>
          </a:prstGeom>
        </p:spPr>
        <p:txBody>
          <a:bodyPr/>
          <a:lstStyle>
            <a:lvl1pPr defTabSz="234696">
              <a:defRPr spc="-79" sz="7920">
                <a:solidFill>
                  <a:srgbClr val="FFFFFF"/>
                </a:solidFill>
              </a:defRPr>
            </a:lvl1pPr>
          </a:lstStyle>
          <a:p>
            <a:pPr/>
            <a:r>
              <a:t>Ion-Neutral Coupling in Space Hurricanes</a:t>
            </a:r>
          </a:p>
        </p:txBody>
      </p:sp>
      <p:pic>
        <p:nvPicPr>
          <p:cNvPr id="275" name="Image" descr="Image"/>
          <p:cNvPicPr>
            <a:picLocks noChangeAspect="1"/>
          </p:cNvPicPr>
          <p:nvPr/>
        </p:nvPicPr>
        <p:blipFill>
          <a:blip r:embed="rId6">
            <a:extLst/>
          </a:blip>
          <a:stretch>
            <a:fillRect/>
          </a:stretch>
        </p:blipFill>
        <p:spPr>
          <a:xfrm>
            <a:off x="1784924" y="-97553"/>
            <a:ext cx="1644215" cy="1757870"/>
          </a:xfrm>
          <a:prstGeom prst="rect">
            <a:avLst/>
          </a:prstGeom>
          <a:ln w="12700">
            <a:miter lim="400000"/>
          </a:ln>
        </p:spPr>
      </p:pic>
      <p:sp>
        <p:nvSpPr>
          <p:cNvPr id="276" name="Geophysical Research Letters, 51, e2023GL106735. https://doi. org/10.1029/2023GL106735"/>
          <p:cNvSpPr txBox="1"/>
          <p:nvPr/>
        </p:nvSpPr>
        <p:spPr>
          <a:xfrm>
            <a:off x="9364939" y="11205029"/>
            <a:ext cx="7397148" cy="711201"/>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pPr marL="457200" indent="-317500" defTabSz="457200">
              <a:spcBef>
                <a:spcPts val="1200"/>
              </a:spcBef>
              <a:buSzPct val="100000"/>
              <a:buFont typeface="Times Roman"/>
              <a:buChar char="•"/>
              <a:defRPr sz="1433">
                <a:latin typeface="Times Roman"/>
                <a:ea typeface="Times Roman"/>
                <a:cs typeface="Times Roman"/>
                <a:sym typeface="Times Roman"/>
              </a:defRPr>
            </a:pPr>
            <a:r>
              <a:rPr i="1">
                <a:solidFill>
                  <a:srgbClr val="000000"/>
                </a:solidFill>
              </a:rPr>
              <a:t>	Geophysical Research Letters</a:t>
            </a:r>
            <a:r>
              <a:rPr>
                <a:solidFill>
                  <a:srgbClr val="000000"/>
                </a:solidFill>
              </a:rPr>
              <a:t>, </a:t>
            </a:r>
            <a:r>
              <a:rPr i="1">
                <a:solidFill>
                  <a:srgbClr val="000000"/>
                </a:solidFill>
              </a:rPr>
              <a:t>51</a:t>
            </a:r>
            <a:r>
              <a:rPr>
                <a:solidFill>
                  <a:srgbClr val="000000"/>
                </a:solidFill>
              </a:rPr>
              <a:t>, e2023GL106735. </a:t>
            </a:r>
            <a:r>
              <a:rPr>
                <a:solidFill>
                  <a:srgbClr val="0000FF"/>
                </a:solidFill>
              </a:rPr>
              <a:t>https://doi. org/10.1029/2023GL106735 </a:t>
            </a:r>
            <a:endParaRPr>
              <a:solidFill>
                <a:srgbClr val="000000"/>
              </a:solidFill>
            </a:endParaRPr>
          </a:p>
        </p:txBody>
      </p:sp>
      <p:sp>
        <p:nvSpPr>
          <p:cNvPr id="277"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278"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279" name="Text"/>
          <p:cNvSpPr txBox="1"/>
          <p:nvPr/>
        </p:nvSpPr>
        <p:spPr>
          <a:xfrm>
            <a:off x="23666881" y="12961628"/>
            <a:ext cx="407239"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sld>
</file>

<file path=ppt/slides/slide9.xml><?xml version="1.0" encoding="utf-8"?>
<p:sld xmlns:a="http://schemas.openxmlformats.org/drawingml/2006/main" xmlns:r="http://schemas.openxmlformats.org/officeDocument/2006/relationships" xmlns:p="http://schemas.openxmlformats.org/presentationml/2006/main" xmlns:m="http://schemas.openxmlformats.org/officeDocument/2006/math" xmlns:a14="http://schemas.microsoft.com/office/drawing/2010/main" showMasterSp="1" showMasterPhAnim="1">
  <p:cSld>
    <p:bg>
      <p:bgPr>
        <a:blipFill rotWithShape="1">
          <a:blip r:embed="rId3"/>
          <a:srcRect l="0" t="0" r="0" b="0"/>
          <a:stretch>
            <a:fillRect/>
          </a:stretch>
        </a:blipFill>
      </p:bgPr>
    </p:bg>
    <p:spTree>
      <p:nvGrpSpPr>
        <p:cNvPr id="1" name=""/>
        <p:cNvGrpSpPr/>
        <p:nvPr/>
      </p:nvGrpSpPr>
      <p:grpSpPr>
        <a:xfrm>
          <a:off x="0" y="0"/>
          <a:ext cx="0" cy="0"/>
          <a:chOff x="0" y="0"/>
          <a:chExt cx="0" cy="0"/>
        </a:xfrm>
      </p:grpSpPr>
      <p:sp>
        <p:nvSpPr>
          <p:cNvPr id="283" name="Rectangle"/>
          <p:cNvSpPr/>
          <p:nvPr/>
        </p:nvSpPr>
        <p:spPr>
          <a:xfrm>
            <a:off x="-32515" y="-34042"/>
            <a:ext cx="24449029" cy="172638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pic>
        <p:nvPicPr>
          <p:cNvPr id="284" name="Image" descr="Image"/>
          <p:cNvPicPr>
            <a:picLocks noChangeAspect="1"/>
          </p:cNvPicPr>
          <p:nvPr/>
        </p:nvPicPr>
        <p:blipFill>
          <a:blip r:embed="rId4">
            <a:extLst/>
          </a:blip>
          <a:srcRect l="0" t="0" r="5287" b="5635"/>
          <a:stretch>
            <a:fillRect/>
          </a:stretch>
        </p:blipFill>
        <p:spPr>
          <a:xfrm>
            <a:off x="-10747" y="-38973"/>
            <a:ext cx="1644444" cy="1638392"/>
          </a:xfrm>
          <a:prstGeom prst="rect">
            <a:avLst/>
          </a:prstGeom>
          <a:ln w="12700">
            <a:miter lim="400000"/>
          </a:ln>
        </p:spPr>
      </p:pic>
      <p:sp>
        <p:nvSpPr>
          <p:cNvPr id="285" name="Analysis of 2014 Hurricane"/>
          <p:cNvSpPr txBox="1"/>
          <p:nvPr>
            <p:ph type="title"/>
          </p:nvPr>
        </p:nvSpPr>
        <p:spPr>
          <a:xfrm>
            <a:off x="4206167" y="-15400"/>
            <a:ext cx="19347443" cy="1689101"/>
          </a:xfrm>
          <a:prstGeom prst="rect">
            <a:avLst/>
          </a:prstGeom>
        </p:spPr>
        <p:txBody>
          <a:bodyPr/>
          <a:lstStyle>
            <a:lvl1pPr defTabSz="280924">
              <a:defRPr spc="-94" sz="9480">
                <a:solidFill>
                  <a:srgbClr val="FFFFFF"/>
                </a:solidFill>
              </a:defRPr>
            </a:lvl1pPr>
          </a:lstStyle>
          <a:p>
            <a:pPr/>
            <a:r>
              <a:t>Analysis of 2014 Hurricane</a:t>
            </a:r>
          </a:p>
        </p:txBody>
      </p:sp>
      <p:pic>
        <p:nvPicPr>
          <p:cNvPr id="286" name="Image" descr="Image"/>
          <p:cNvPicPr>
            <a:picLocks noChangeAspect="1"/>
          </p:cNvPicPr>
          <p:nvPr/>
        </p:nvPicPr>
        <p:blipFill>
          <a:blip r:embed="rId5">
            <a:extLst/>
          </a:blip>
          <a:stretch>
            <a:fillRect/>
          </a:stretch>
        </p:blipFill>
        <p:spPr>
          <a:xfrm>
            <a:off x="1784924" y="-97553"/>
            <a:ext cx="1644314" cy="1757975"/>
          </a:xfrm>
          <a:prstGeom prst="rect">
            <a:avLst/>
          </a:prstGeom>
          <a:ln w="12700">
            <a:miter lim="400000"/>
          </a:ln>
        </p:spPr>
      </p:pic>
      <p:pic>
        <p:nvPicPr>
          <p:cNvPr id="287" name="pasted-movie.png" descr="pasted-movie.png"/>
          <p:cNvPicPr>
            <a:picLocks noChangeAspect="1"/>
          </p:cNvPicPr>
          <p:nvPr/>
        </p:nvPicPr>
        <p:blipFill>
          <a:blip r:embed="rId6">
            <a:extLst/>
          </a:blip>
          <a:srcRect l="0" t="1243" r="0" b="0"/>
          <a:stretch>
            <a:fillRect/>
          </a:stretch>
        </p:blipFill>
        <p:spPr>
          <a:xfrm>
            <a:off x="1453801" y="2260100"/>
            <a:ext cx="20835756" cy="10273080"/>
          </a:xfrm>
          <a:prstGeom prst="rect">
            <a:avLst/>
          </a:prstGeom>
          <a:ln w="12700">
            <a:miter lim="400000"/>
          </a:ln>
        </p:spPr>
      </p:pic>
      <p:sp>
        <p:nvSpPr>
          <p:cNvPr id="288" name="Terminator"/>
          <p:cNvSpPr/>
          <p:nvPr/>
        </p:nvSpPr>
        <p:spPr>
          <a:xfrm>
            <a:off x="10109199" y="3962399"/>
            <a:ext cx="2807813" cy="1403907"/>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0"/>
                </a:moveTo>
                <a:cubicBezTo>
                  <a:pt x="2418" y="0"/>
                  <a:pt x="0" y="4835"/>
                  <a:pt x="0" y="10800"/>
                </a:cubicBezTo>
                <a:cubicBezTo>
                  <a:pt x="0" y="16765"/>
                  <a:pt x="2418" y="21600"/>
                  <a:pt x="5400" y="21600"/>
                </a:cubicBezTo>
                <a:lnTo>
                  <a:pt x="16200" y="21600"/>
                </a:lnTo>
                <a:cubicBezTo>
                  <a:pt x="19182" y="21600"/>
                  <a:pt x="21600" y="16765"/>
                  <a:pt x="21600" y="10800"/>
                </a:cubicBezTo>
                <a:cubicBezTo>
                  <a:pt x="21600" y="4835"/>
                  <a:pt x="19182" y="0"/>
                  <a:pt x="16200" y="0"/>
                </a:cubicBezTo>
                <a:lnTo>
                  <a:pt x="5400" y="0"/>
                </a:lnTo>
                <a:close/>
              </a:path>
            </a:pathLst>
          </a:custGeom>
          <a:ln w="114300">
            <a:solidFill>
              <a:srgbClr val="CD302B"/>
            </a:solidFill>
            <a:miter lim="400000"/>
          </a:ln>
        </p:spPr>
        <p:txBody>
          <a:bodyPr lIns="50800" tIns="50800" rIns="50800" bIns="50800" anchor="ctr"/>
          <a:lstStyle/>
          <a:p>
            <a:pPr algn="ctr" defTabSz="825500">
              <a:spcBef>
                <a:spcPts val="0"/>
              </a:spcBef>
              <a:defRPr sz="3200">
                <a:solidFill>
                  <a:srgbClr val="FFFFFF"/>
                </a:solidFill>
              </a:defRPr>
            </a:pPr>
          </a:p>
        </p:txBody>
      </p:sp>
      <p:sp>
        <p:nvSpPr>
          <p:cNvPr id="289" name="Terminator"/>
          <p:cNvSpPr/>
          <p:nvPr/>
        </p:nvSpPr>
        <p:spPr>
          <a:xfrm>
            <a:off x="9398000" y="2336800"/>
            <a:ext cx="2807812" cy="1403906"/>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0"/>
                </a:moveTo>
                <a:cubicBezTo>
                  <a:pt x="2418" y="0"/>
                  <a:pt x="0" y="4835"/>
                  <a:pt x="0" y="10800"/>
                </a:cubicBezTo>
                <a:cubicBezTo>
                  <a:pt x="0" y="16765"/>
                  <a:pt x="2418" y="21600"/>
                  <a:pt x="5400" y="21600"/>
                </a:cubicBezTo>
                <a:lnTo>
                  <a:pt x="16200" y="21600"/>
                </a:lnTo>
                <a:cubicBezTo>
                  <a:pt x="19182" y="21600"/>
                  <a:pt x="21600" y="16765"/>
                  <a:pt x="21600" y="10800"/>
                </a:cubicBezTo>
                <a:cubicBezTo>
                  <a:pt x="21600" y="4835"/>
                  <a:pt x="19182" y="0"/>
                  <a:pt x="16200" y="0"/>
                </a:cubicBezTo>
                <a:lnTo>
                  <a:pt x="5400" y="0"/>
                </a:lnTo>
                <a:close/>
              </a:path>
            </a:pathLst>
          </a:custGeom>
          <a:ln w="101600">
            <a:solidFill>
              <a:srgbClr val="DD322F"/>
            </a:solidFill>
            <a:miter lim="400000"/>
          </a:ln>
        </p:spPr>
        <p:txBody>
          <a:bodyPr lIns="50800" tIns="50800" rIns="50800" bIns="50800" anchor="ctr"/>
          <a:lstStyle/>
          <a:p>
            <a:pPr algn="ctr" defTabSz="825500">
              <a:spcBef>
                <a:spcPts val="0"/>
              </a:spcBef>
              <a:defRPr sz="3200">
                <a:solidFill>
                  <a:srgbClr val="FFFFFF"/>
                </a:solidFill>
              </a:defRPr>
            </a:pPr>
          </a:p>
        </p:txBody>
      </p:sp>
      <p:sp>
        <p:nvSpPr>
          <p:cNvPr id="290" name="Terminator"/>
          <p:cNvSpPr/>
          <p:nvPr/>
        </p:nvSpPr>
        <p:spPr>
          <a:xfrm>
            <a:off x="7688857" y="5588000"/>
            <a:ext cx="5413297" cy="2706648"/>
          </a:xfrm>
          <a:custGeom>
            <a:avLst/>
            <a:gdLst/>
            <a:ahLst/>
            <a:cxnLst>
              <a:cxn ang="0">
                <a:pos x="wd2" y="hd2"/>
              </a:cxn>
              <a:cxn ang="5400000">
                <a:pos x="wd2" y="hd2"/>
              </a:cxn>
              <a:cxn ang="10800000">
                <a:pos x="wd2" y="hd2"/>
              </a:cxn>
              <a:cxn ang="16200000">
                <a:pos x="wd2" y="hd2"/>
              </a:cxn>
            </a:cxnLst>
            <a:rect l="0" t="0" r="r" b="b"/>
            <a:pathLst>
              <a:path w="21600" h="21600" fill="norm" stroke="1" extrusionOk="0">
                <a:moveTo>
                  <a:pt x="5400" y="0"/>
                </a:moveTo>
                <a:cubicBezTo>
                  <a:pt x="2418" y="0"/>
                  <a:pt x="0" y="4835"/>
                  <a:pt x="0" y="10800"/>
                </a:cubicBezTo>
                <a:cubicBezTo>
                  <a:pt x="0" y="16765"/>
                  <a:pt x="2418" y="21600"/>
                  <a:pt x="5400" y="21600"/>
                </a:cubicBezTo>
                <a:lnTo>
                  <a:pt x="16200" y="21600"/>
                </a:lnTo>
                <a:cubicBezTo>
                  <a:pt x="19182" y="21600"/>
                  <a:pt x="21600" y="16765"/>
                  <a:pt x="21600" y="10800"/>
                </a:cubicBezTo>
                <a:cubicBezTo>
                  <a:pt x="21600" y="4835"/>
                  <a:pt x="19182" y="0"/>
                  <a:pt x="16200" y="0"/>
                </a:cubicBezTo>
                <a:lnTo>
                  <a:pt x="5400" y="0"/>
                </a:lnTo>
                <a:close/>
              </a:path>
            </a:pathLst>
          </a:custGeom>
          <a:ln w="152400">
            <a:solidFill>
              <a:srgbClr val="D63136"/>
            </a:solidFill>
            <a:miter lim="400000"/>
          </a:ln>
        </p:spPr>
        <p:txBody>
          <a:bodyPr lIns="50800" tIns="50800" rIns="50800" bIns="50800" anchor="ctr"/>
          <a:lstStyle/>
          <a:p>
            <a:pPr algn="ctr" defTabSz="825500">
              <a:spcBef>
                <a:spcPts val="0"/>
              </a:spcBef>
              <a:defRPr sz="3200">
                <a:solidFill>
                  <a:srgbClr val="D03C25"/>
                </a:solidFill>
              </a:defRPr>
            </a:pPr>
          </a:p>
        </p:txBody>
      </p:sp>
      <p:sp>
        <p:nvSpPr>
          <p:cNvPr id="291" name="https://doi.org/10.1038/s41467-021-21459-y | www.nature.com/naturecommunications"/>
          <p:cNvSpPr txBox="1"/>
          <p:nvPr/>
        </p:nvSpPr>
        <p:spPr>
          <a:xfrm>
            <a:off x="15207770" y="12217272"/>
            <a:ext cx="7546136" cy="711201"/>
          </a:xfrm>
          <a:prstGeom prst="rect">
            <a:avLst/>
          </a:prstGeom>
          <a:ln w="12700">
            <a:miter lim="400000"/>
          </a:ln>
          <a:extLst>
            <a:ext uri="{C572A759-6A51-4108-AA02-DFA0A04FC94B}">
              <ma14:wrappingTextBoxFlag xmlns:ma14="http://schemas.microsoft.com/office/mac/drawingml/2011/main" val="1"/>
            </a:ext>
          </a:extLst>
        </p:spPr>
        <p:txBody>
          <a:bodyPr lIns="50800" tIns="50800" rIns="50800" bIns="50800" anchor="ctr">
            <a:spAutoFit/>
          </a:bodyPr>
          <a:lstStyle>
            <a:lvl1pPr defTabSz="457200">
              <a:spcBef>
                <a:spcPts val="1200"/>
              </a:spcBef>
              <a:defRPr sz="1533">
                <a:solidFill>
                  <a:srgbClr val="000000"/>
                </a:solidFill>
                <a:latin typeface="Times Roman"/>
                <a:ea typeface="Times Roman"/>
                <a:cs typeface="Times Roman"/>
                <a:sym typeface="Times Roman"/>
              </a:defRPr>
            </a:lvl1pPr>
          </a:lstStyle>
          <a:p>
            <a:pPr/>
            <a:r>
              <a:t>https://doi.org/10.1038/s41467-021-21459-y | www.nature.com/naturecommunications</a:t>
            </a:r>
          </a:p>
        </p:txBody>
      </p:sp>
      <p:sp>
        <p:nvSpPr>
          <p:cNvPr id="292" name="Rectangle"/>
          <p:cNvSpPr/>
          <p:nvPr/>
        </p:nvSpPr>
        <p:spPr>
          <a:xfrm>
            <a:off x="-32515" y="12837088"/>
            <a:ext cx="24449030" cy="980854"/>
          </a:xfrm>
          <a:prstGeom prst="rect">
            <a:avLst/>
          </a:prstGeom>
          <a:solidFill>
            <a:srgbClr val="00143A"/>
          </a:solidFill>
          <a:ln w="12700">
            <a:miter lim="400000"/>
          </a:ln>
        </p:spPr>
        <p:txBody>
          <a:bodyPr lIns="50800" tIns="50800" rIns="50800" bIns="50800" anchor="ctr"/>
          <a:lstStyle/>
          <a:p>
            <a:pPr algn="ctr" defTabSz="825500">
              <a:spcBef>
                <a:spcPts val="0"/>
              </a:spcBef>
              <a:defRPr sz="3200">
                <a:solidFill>
                  <a:srgbClr val="1C13CC"/>
                </a:solidFill>
              </a:defRPr>
            </a:pPr>
          </a:p>
        </p:txBody>
      </p:sp>
      <p:sp>
        <p:nvSpPr>
          <p:cNvPr id="293" name="Speaker: Lizzie Bloomfield                                                                                                                                                 11th March 2025"/>
          <p:cNvSpPr txBox="1"/>
          <p:nvPr/>
        </p:nvSpPr>
        <p:spPr>
          <a:xfrm>
            <a:off x="353549" y="12997315"/>
            <a:ext cx="21971001" cy="660401"/>
          </a:xfrm>
          <a:prstGeom prst="rect">
            <a:avLst/>
          </a:prstGeom>
          <a:ln w="12700">
            <a:miter lim="400000"/>
          </a:ln>
          <a:extLst>
            <a:ext uri="{C572A759-6A51-4108-AA02-DFA0A04FC94B}">
              <ma14:wrappingTextBoxFlag xmlns:ma14="http://schemas.microsoft.com/office/mac/drawingml/2011/main" val="1"/>
            </a:ext>
          </a:extLst>
        </p:spPr>
        <p:txBody>
          <a:bodyPr lIns="45719" rIns="45719" anchor="b">
            <a:normAutofit fontScale="100000" lnSpcReduction="0"/>
          </a:bodyPr>
          <a:lstStyle>
            <a:lvl1pPr defTabSz="825500">
              <a:spcBef>
                <a:spcPts val="0"/>
              </a:spcBef>
              <a:defRPr sz="3300">
                <a:solidFill>
                  <a:srgbClr val="FFFFFF"/>
                </a:solidFill>
                <a:latin typeface="Produkt Light"/>
                <a:ea typeface="Produkt Light"/>
                <a:cs typeface="Produkt Light"/>
                <a:sym typeface="Produkt Light"/>
              </a:defRPr>
            </a:lvl1pPr>
          </a:lstStyle>
          <a:p>
            <a:pPr/>
            <a:r>
              <a:t>Speaker: Lizzie Bloomfield                                                                                                                                                 11th March 2025</a:t>
            </a:r>
          </a:p>
        </p:txBody>
      </p:sp>
      <p:sp>
        <p:nvSpPr>
          <p:cNvPr id="294" name="Text"/>
          <p:cNvSpPr txBox="1"/>
          <p:nvPr/>
        </p:nvSpPr>
        <p:spPr>
          <a:xfrm>
            <a:off x="23660607" y="12961628"/>
            <a:ext cx="413513" cy="731775"/>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b">
            <a:spAutoFit/>
          </a:bodyPr>
          <a:lstStyle>
            <a:lvl1pPr algn="r" defTabSz="584200">
              <a:spcBef>
                <a:spcPts val="0"/>
              </a:spcBef>
              <a:defRPr sz="3800">
                <a:solidFill>
                  <a:srgbClr val="FFFFFF"/>
                </a:solidFill>
                <a:latin typeface="Graphik"/>
                <a:ea typeface="Graphik"/>
                <a:cs typeface="Graphik"/>
                <a:sym typeface="Graphik"/>
              </a:defRPr>
            </a:lvl1pPr>
          </a:lstStyle>
          <a:p>
            <a:pPr/>
            <a:fld id="{86CB4B4D-7CA3-9044-876B-883B54F8677D}" type="slidenum"/>
          </a:p>
        </p:txBody>
      </p:sp>
    </p:spTree>
  </p:cSld>
  <p:clrMapOvr>
    <a:masterClrMapping/>
  </p:clrMapOvr>
  <p:transition xmlns:p14="http://schemas.microsoft.com/office/powerpoint/2010/main" spd="med" advClick="1"/>
  <p:timing>
    <p:tnLst>
      <p:par>
        <p:cTn id="1" nodeType="tmRoot" restart="never" dur="indefinite" fill="hold">
          <p:childTnLst>
            <p:seq concurrent="1" prevAc="none" nextAc="seek">
              <p:cTn id="2" nodeType="mainSeq" dur="indefinite" fill="hold">
                <p:childTnLst>
                  <p:par>
                    <p:cTn id="3" fill="hold">
                      <p:stCondLst>
                        <p:cond delay="indefinite"/>
                      </p:stCondLst>
                      <p:childTnLst>
                        <p:par>
                          <p:cTn id="4" fill="hold">
                            <p:stCondLst>
                              <p:cond delay="0"/>
                            </p:stCondLst>
                            <p:childTnLst>
                              <p:par>
                                <p:cTn id="5" presetClass="entr" nodeType="clickEffect" presetSubtype="0" presetID="1" grpId="1" fill="hold">
                                  <p:stCondLst>
                                    <p:cond delay="0"/>
                                  </p:stCondLst>
                                  <p:iterate type="el" backwards="0">
                                    <p:tmAbs val="0"/>
                                  </p:iterate>
                                  <p:childTnLst>
                                    <p:set>
                                      <p:cBhvr>
                                        <p:cTn id="6" fill="hold"/>
                                        <p:tgtEl>
                                          <p:spTgt spid="28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Class="entr" nodeType="clickEffect" presetSubtype="0" presetID="1" grpId="2" fill="hold">
                                  <p:stCondLst>
                                    <p:cond delay="0"/>
                                  </p:stCondLst>
                                  <p:iterate type="el" backwards="0">
                                    <p:tmAbs val="0"/>
                                  </p:iterate>
                                  <p:childTnLst>
                                    <p:set>
                                      <p:cBhvr>
                                        <p:cTn id="10" fill="hold"/>
                                        <p:tgtEl>
                                          <p:spTgt spid="28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Class="entr" nodeType="clickEffect" presetSubtype="0" presetID="1" grpId="3" fill="hold">
                                  <p:stCondLst>
                                    <p:cond delay="0"/>
                                  </p:stCondLst>
                                  <p:iterate type="el" backwards="0">
                                    <p:tmAbs val="0"/>
                                  </p:iterate>
                                  <p:childTnLst>
                                    <p:set>
                                      <p:cBhvr>
                                        <p:cTn id="14" fill="hold"/>
                                        <p:tgtEl>
                                          <p:spTgt spid="290"/>
                                        </p:tgtEl>
                                        <p:attrNameLst>
                                          <p:attrName>style.visibility</p:attrName>
                                        </p:attrNameLst>
                                      </p:cBhvr>
                                      <p:to>
                                        <p:strVal val="visible"/>
                                      </p:to>
                                    </p:set>
                                  </p:childTnLst>
                                </p:cTn>
                              </p:par>
                            </p:childTnLst>
                          </p:cTn>
                        </p:par>
                      </p:childTnLst>
                    </p:cTn>
                  </p:par>
                </p:childTnLst>
              </p:cTn>
              <p:prevCondLst>
                <p:cond evt="onPrev">
                  <p:tgtEl>
                    <p:sldTgt/>
                  </p:tgtEl>
                </p:cond>
              </p:prevCondLst>
              <p:nextCondLst>
                <p:cond evt="onNext">
                  <p:tgtEl>
                    <p:sldTgt/>
                  </p:tgtEl>
                </p:cond>
              </p:nextCondLst>
            </p:seq>
          </p:childTnLst>
        </p:cTn>
      </p:par>
    </p:tnLst>
    <p:bldLst>
      <p:bldP build="whole" bldLvl="1" animBg="1" rev="0" advAuto="0" spid="290" grpId="3"/>
      <p:bldP build="whole" bldLvl="1" animBg="1" rev="0" advAuto="0" spid="289" grpId="1"/>
      <p:bldP build="whole" bldLvl="1" animBg="1" rev="0" advAuto="0" spid="288" grpId="2"/>
    </p:bldLst>
  </p:timing>
</p:sld>
</file>

<file path=ppt/theme/theme1.xml><?xml version="1.0" encoding="utf-8"?>
<a:theme xmlns:a="http://schemas.openxmlformats.org/drawingml/2006/main" xmlns:r="http://schemas.openxmlformats.org/officeDocument/2006/relationships" name="36_DynamicWavesLight">
  <a:themeElements>
    <a:clrScheme name="36_DynamicWavesLight">
      <a:dk1>
        <a:srgbClr val="53585F"/>
      </a:dk1>
      <a:lt1>
        <a:srgbClr val="5F3E0C"/>
      </a:lt1>
      <a:dk2>
        <a:srgbClr val="53585F"/>
      </a:dk2>
      <a:lt2>
        <a:srgbClr val="D5D5D5"/>
      </a:lt2>
      <a:accent1>
        <a:srgbClr val="9FAABA"/>
      </a:accent1>
      <a:accent2>
        <a:srgbClr val="88A7B2"/>
      </a:accent2>
      <a:accent3>
        <a:srgbClr val="94B9A3"/>
      </a:accent3>
      <a:accent4>
        <a:srgbClr val="F0BE5E"/>
      </a:accent4>
      <a:accent5>
        <a:srgbClr val="D5B7B7"/>
      </a:accent5>
      <a:accent6>
        <a:srgbClr val="B894B1"/>
      </a:accent6>
      <a:hlink>
        <a:srgbClr val="0000FF"/>
      </a:hlink>
      <a:folHlink>
        <a:srgbClr val="FF00FF"/>
      </a:folHlink>
    </a:clrScheme>
    <a:fontScheme name="36_DynamicWavesLight">
      <a:majorFont>
        <a:latin typeface="Produkt Extralight"/>
        <a:ea typeface="Produkt Extralight"/>
        <a:cs typeface="Produkt Extralight"/>
      </a:majorFont>
      <a:minorFont>
        <a:latin typeface="Produkt Extralight"/>
        <a:ea typeface="Produkt Extralight"/>
        <a:cs typeface="Produkt Extralight"/>
      </a:minorFont>
    </a:fontScheme>
    <a:fmtScheme name="36_DynamicWaves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9155"/>
            <a:lumOff val="-32673"/>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Graphik Light"/>
            <a:ea typeface="Graphik Light"/>
            <a:cs typeface="Graphik Light"/>
            <a:sym typeface="Graphik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atOff val="-9155"/>
              <a:lumOff val="-32673"/>
            </a:scheme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ppt/theme/theme2.xml><?xml version="1.0" encoding="utf-8"?>
<a:theme xmlns:a="http://schemas.openxmlformats.org/drawingml/2006/main" xmlns:r="http://schemas.openxmlformats.org/officeDocument/2006/relationships" name="36_DynamicWavesLight">
  <a:themeElements>
    <a:clrScheme name="36_DynamicWavesLight">
      <a:dk1>
        <a:srgbClr val="000000"/>
      </a:dk1>
      <a:lt1>
        <a:srgbClr val="FFFFFF"/>
      </a:lt1>
      <a:dk2>
        <a:srgbClr val="53585F"/>
      </a:dk2>
      <a:lt2>
        <a:srgbClr val="D5D5D5"/>
      </a:lt2>
      <a:accent1>
        <a:srgbClr val="9FAABA"/>
      </a:accent1>
      <a:accent2>
        <a:srgbClr val="88A7B2"/>
      </a:accent2>
      <a:accent3>
        <a:srgbClr val="94B9A3"/>
      </a:accent3>
      <a:accent4>
        <a:srgbClr val="F0BE5E"/>
      </a:accent4>
      <a:accent5>
        <a:srgbClr val="D5B7B7"/>
      </a:accent5>
      <a:accent6>
        <a:srgbClr val="B894B1"/>
      </a:accent6>
      <a:hlink>
        <a:srgbClr val="0000FF"/>
      </a:hlink>
      <a:folHlink>
        <a:srgbClr val="FF00FF"/>
      </a:folHlink>
    </a:clrScheme>
    <a:fontScheme name="36_DynamicWavesLight">
      <a:majorFont>
        <a:latin typeface="Produkt Extralight"/>
        <a:ea typeface="Produkt Extralight"/>
        <a:cs typeface="Produkt Extralight"/>
      </a:majorFont>
      <a:minorFont>
        <a:latin typeface="Produkt Extralight"/>
        <a:ea typeface="Produkt Extralight"/>
        <a:cs typeface="Produkt Extralight"/>
      </a:minorFont>
    </a:fontScheme>
    <a:fmtScheme name="36_DynamicWavesLight">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effectStyle>
        <a:effectStyle>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atOff val="-9155"/>
            <a:lumOff val="-32673"/>
          </a:schemeClr>
        </a:solid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ctr" defTabSz="825500" rtl="0" fontAlgn="auto" latinLnBrk="0" hangingPunct="0">
          <a:lnSpc>
            <a:spcPct val="100000"/>
          </a:lnSpc>
          <a:spcBef>
            <a:spcPts val="0"/>
          </a:spcBef>
          <a:spcAft>
            <a:spcPts val="0"/>
          </a:spcAft>
          <a:buClrTx/>
          <a:buSzTx/>
          <a:buFontTx/>
          <a:buNone/>
          <a:tabLst/>
          <a:defRPr b="0" baseline="0" cap="none" i="0" spc="0" strike="noStrike" sz="3200" u="none" kumimoji="0" normalizeH="0">
            <a:ln>
              <a:noFill/>
            </a:ln>
            <a:solidFill>
              <a:srgbClr val="FFFFFF"/>
            </a:solidFill>
            <a:effectLst/>
            <a:uFillTx/>
            <a:latin typeface="Graphik Light"/>
            <a:ea typeface="Graphik Light"/>
            <a:cs typeface="Graphik Light"/>
            <a:sym typeface="Graphik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spDef>
    <a:lnDef>
      <a:spPr>
        <a:noFill/>
        <a:ln w="25400" cap="flat">
          <a:solidFill>
            <a:schemeClr val="accent1">
              <a:satOff val="-9155"/>
              <a:lumOff val="-32673"/>
            </a:schemeClr>
          </a:solidFill>
          <a:prstDash val="solid"/>
          <a:miter lim="400000"/>
        </a:ln>
        <a:effectLst/>
        <a:sp3d/>
      </a:spPr>
      <a:bodyPr rot="0" spcFirstLastPara="1" vertOverflow="overflow" horzOverflow="overflow" vert="horz" wrap="square" lIns="91439" tIns="45719" rIns="91439" bIns="45719" numCol="1" spcCol="38100" rtlCol="0" anchor="t" upright="0">
        <a:noAutofit/>
      </a:bodyPr>
      <a:lstStyle>
        <a:def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lnDef>
    <a:txDef>
      <a:spPr>
        <a:noFill/>
        <a:ln w="12700" cap="flat">
          <a:noFill/>
          <a:miter lim="400000"/>
        </a:ln>
        <a:effectLst/>
        <a:sp3d/>
      </a:spPr>
      <a:bodyPr rot="0" spcFirstLastPara="1" vertOverflow="overflow" horzOverflow="overflow" vert="horz" wrap="square" lIns="50800" tIns="50800" rIns="50800" bIns="50800" numCol="1" spcCol="38100" rtlCol="0" anchor="ctr" upright="0">
        <a:spAutoFit/>
      </a:bodyPr>
      <a:lstStyle>
        <a:defPPr marL="0" marR="0" indent="0" algn="l" defTabSz="355600" rtl="0" fontAlgn="auto" latinLnBrk="0" hangingPunct="0">
          <a:lnSpc>
            <a:spcPct val="100000"/>
          </a:lnSpc>
          <a:spcBef>
            <a:spcPts val="4700"/>
          </a:spcBef>
          <a:spcAft>
            <a:spcPts val="0"/>
          </a:spcAft>
          <a:buClrTx/>
          <a:buSzTx/>
          <a:buFontTx/>
          <a:buNone/>
          <a:tabLst/>
          <a:defRPr b="0" baseline="0" cap="none" i="0" spc="0" strike="noStrike" sz="4000" u="none" kumimoji="0" normalizeH="0">
            <a:ln>
              <a:noFill/>
            </a:ln>
            <a:solidFill>
              <a:schemeClr val="accent1">
                <a:satOff val="-9155"/>
                <a:lumOff val="-32673"/>
              </a:schemeClr>
            </a:solidFill>
            <a:effectLst/>
            <a:uFillTx/>
            <a:latin typeface="Graphik Light"/>
            <a:ea typeface="Graphik Light"/>
            <a:cs typeface="Graphik Light"/>
            <a:sym typeface="Graphik Light"/>
          </a:defRPr>
        </a:defPPr>
        <a:lvl1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b="0" baseline="0" cap="none" i="0" spc="0" strike="noStrike" sz="1800" u="none" kumimoji="0" normalizeH="0">
            <a:ln>
              <a:noFill/>
            </a:ln>
            <a:solidFill>
              <a:srgbClr val="000000"/>
            </a:solidFill>
            <a:effectLst/>
            <a:uFillTx/>
          </a:defRPr>
        </a:lvl9pPr>
      </a:lstStyle>
      <a:style>
        <a:lnRef idx="0"/>
        <a:fillRef idx="0"/>
        <a:effectRef idx="0"/>
        <a:fontRef idx="none"/>
      </a:style>
    </a:txDef>
  </a:objectDefaults>
</a:theme>
</file>

<file path=docProps/app.xml><?xml version="1.0" encoding="utf-8"?>
<Properties xmlns="http://schemas.openxmlformats.org/officeDocument/2006/extended-properties" xmlns:vt="http://schemas.openxmlformats.org/officeDocument/2006/docPropsVTypes"/>
</file>

<file path=docProps/core.xml><?xml version="1.0" encoding="utf-8"?>
<cp:coreProperties xmlns:cp="http://schemas.openxmlformats.org/package/2006/metadata/core-properties" xmlns:dc="http://purl.org/dc/elements/1.1/" xmlns:dcterms="http://purl.org/dc/terms/" xmlns:xsi="http://www.w3.org/2001/XMLSchema-instance"/>
</file>