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2"/>
  </p:notesMasterIdLst>
  <p:sldIdLst>
    <p:sldId id="256" r:id="rId2"/>
    <p:sldId id="330" r:id="rId3"/>
    <p:sldId id="369" r:id="rId4"/>
    <p:sldId id="370" r:id="rId5"/>
    <p:sldId id="272" r:id="rId6"/>
    <p:sldId id="355" r:id="rId7"/>
    <p:sldId id="430" r:id="rId8"/>
    <p:sldId id="432" r:id="rId9"/>
    <p:sldId id="433" r:id="rId10"/>
    <p:sldId id="434" r:id="rId11"/>
    <p:sldId id="439" r:id="rId12"/>
    <p:sldId id="435" r:id="rId13"/>
    <p:sldId id="438" r:id="rId14"/>
    <p:sldId id="436" r:id="rId15"/>
    <p:sldId id="441" r:id="rId16"/>
    <p:sldId id="437" r:id="rId17"/>
    <p:sldId id="440" r:id="rId18"/>
    <p:sldId id="448" r:id="rId19"/>
    <p:sldId id="442" r:id="rId20"/>
    <p:sldId id="444" r:id="rId21"/>
    <p:sldId id="443" r:id="rId22"/>
    <p:sldId id="445" r:id="rId23"/>
    <p:sldId id="446" r:id="rId24"/>
    <p:sldId id="447" r:id="rId25"/>
    <p:sldId id="449" r:id="rId26"/>
    <p:sldId id="450" r:id="rId27"/>
    <p:sldId id="304" r:id="rId28"/>
    <p:sldId id="334" r:id="rId29"/>
    <p:sldId id="427" r:id="rId30"/>
    <p:sldId id="431" r:id="rId31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2028"/>
    <a:srgbClr val="F986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ECDD"/>
          </a:solidFill>
        </a:fill>
      </a:tcStyle>
    </a:wholeTbl>
    <a:band2H>
      <a:tcTxStyle/>
      <a:tcStyle>
        <a:tcBdr/>
        <a:fill>
          <a:solidFill>
            <a:srgbClr val="E6F6E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E6"/>
          </a:solidFill>
        </a:fill>
      </a:tcStyle>
    </a:wholeTbl>
    <a:band2H>
      <a:tcTxStyle/>
      <a:tcStyle>
        <a:tcBdr/>
        <a:fill>
          <a:solidFill>
            <a:srgbClr val="E7E7F3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09" autoAdjust="0"/>
    <p:restoredTop sz="91653" autoAdjust="0"/>
  </p:normalViewPr>
  <p:slideViewPr>
    <p:cSldViewPr snapToGrid="0">
      <p:cViewPr varScale="1">
        <p:scale>
          <a:sx n="65" d="100"/>
          <a:sy n="65" d="100"/>
        </p:scale>
        <p:origin x="595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3A7D35E-8299-47B1-924B-7B38DE9380BB}" type="doc">
      <dgm:prSet loTypeId="urn:microsoft.com/office/officeart/2005/8/layout/orgChart1" loCatId="hierarchy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GB"/>
        </a:p>
      </dgm:t>
    </dgm:pt>
    <dgm:pt modelId="{E4728883-FE17-459A-8C15-7E1C7CFAF61B}">
      <dgm:prSet phldrT="[Text]"/>
      <dgm:spPr/>
      <dgm:t>
        <a:bodyPr/>
        <a:lstStyle/>
        <a:p>
          <a:r>
            <a:rPr lang="en-GB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Most macroscopic superposition?</a:t>
          </a:r>
          <a:endParaRPr lang="en-GB" dirty="0"/>
        </a:p>
      </dgm:t>
    </dgm:pt>
    <dgm:pt modelId="{135081A8-2D44-4408-96F5-D5D704F693F3}" type="parTrans" cxnId="{A9888ACB-C930-4573-8B0F-3996DCFB1121}">
      <dgm:prSet/>
      <dgm:spPr/>
      <dgm:t>
        <a:bodyPr/>
        <a:lstStyle/>
        <a:p>
          <a:endParaRPr lang="en-GB"/>
        </a:p>
      </dgm:t>
    </dgm:pt>
    <dgm:pt modelId="{A14531FF-2BA8-460B-9033-EE63BF9EC387}" type="sibTrans" cxnId="{A9888ACB-C930-4573-8B0F-3996DCFB1121}">
      <dgm:prSet/>
      <dgm:spPr/>
      <dgm:t>
        <a:bodyPr/>
        <a:lstStyle/>
        <a:p>
          <a:endParaRPr lang="en-GB"/>
        </a:p>
      </dgm:t>
    </dgm:pt>
    <dgm:pt modelId="{52CE88DB-F0BB-4C97-8258-EB1D2FA039A4}">
      <dgm:prSet phldrT="[Text]"/>
      <dgm:spPr/>
      <dgm:t>
        <a:bodyPr/>
        <a:lstStyle/>
        <a:p>
          <a:r>
            <a:rPr lang="en-GB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Spontaneous wavefunction collapse?</a:t>
          </a:r>
          <a:endParaRPr lang="en-GB" dirty="0"/>
        </a:p>
      </dgm:t>
    </dgm:pt>
    <dgm:pt modelId="{C36E89AB-4EEA-4B6C-933A-1846D70327DC}" type="parTrans" cxnId="{7AF56A0A-E054-4204-B0B8-4F8255E2AFDC}">
      <dgm:prSet/>
      <dgm:spPr/>
      <dgm:t>
        <a:bodyPr/>
        <a:lstStyle/>
        <a:p>
          <a:endParaRPr lang="en-GB"/>
        </a:p>
      </dgm:t>
    </dgm:pt>
    <dgm:pt modelId="{F98D114E-0DFE-4872-8C4F-4727C402E353}" type="sibTrans" cxnId="{7AF56A0A-E054-4204-B0B8-4F8255E2AFDC}">
      <dgm:prSet/>
      <dgm:spPr/>
      <dgm:t>
        <a:bodyPr/>
        <a:lstStyle/>
        <a:p>
          <a:endParaRPr lang="en-GB"/>
        </a:p>
      </dgm:t>
    </dgm:pt>
    <dgm:pt modelId="{FF72D8F2-3A0E-4BC8-81AC-E7F4C96D5E42}">
      <dgm:prSet phldrT="[Text]"/>
      <dgm:spPr/>
      <dgm:t>
        <a:bodyPr/>
        <a:lstStyle/>
        <a:p>
          <a:r>
            <a:rPr lang="en-GB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Search for dark matter, quantum gravity, short-range forces, GUP</a:t>
          </a:r>
          <a:endParaRPr lang="en-GB" dirty="0"/>
        </a:p>
      </dgm:t>
    </dgm:pt>
    <dgm:pt modelId="{C952F28A-6C30-4A8E-AC1F-C531C5A276FA}" type="parTrans" cxnId="{20DA5D0D-5BFB-4FFD-9A37-60FDBAA055B2}">
      <dgm:prSet/>
      <dgm:spPr/>
      <dgm:t>
        <a:bodyPr/>
        <a:lstStyle/>
        <a:p>
          <a:endParaRPr lang="en-GB"/>
        </a:p>
      </dgm:t>
    </dgm:pt>
    <dgm:pt modelId="{141FE79E-4FC5-4769-8944-2EA2CDED6DBC}" type="sibTrans" cxnId="{20DA5D0D-5BFB-4FFD-9A37-60FDBAA055B2}">
      <dgm:prSet/>
      <dgm:spPr/>
      <dgm:t>
        <a:bodyPr/>
        <a:lstStyle/>
        <a:p>
          <a:endParaRPr lang="en-GB"/>
        </a:p>
      </dgm:t>
    </dgm:pt>
    <dgm:pt modelId="{20F9D3C5-3880-40D6-A214-A2ECCF0BDA78}" type="pres">
      <dgm:prSet presAssocID="{D3A7D35E-8299-47B1-924B-7B38DE9380B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0B6D7C28-9874-47C5-BE7C-AFCAE3AAC99E}" type="pres">
      <dgm:prSet presAssocID="{E4728883-FE17-459A-8C15-7E1C7CFAF61B}" presName="hierRoot1" presStyleCnt="0">
        <dgm:presLayoutVars>
          <dgm:hierBranch val="init"/>
        </dgm:presLayoutVars>
      </dgm:prSet>
      <dgm:spPr/>
    </dgm:pt>
    <dgm:pt modelId="{5F12D7D6-3CC1-45B6-A6F5-CDD7B962BB3D}" type="pres">
      <dgm:prSet presAssocID="{E4728883-FE17-459A-8C15-7E1C7CFAF61B}" presName="rootComposite1" presStyleCnt="0"/>
      <dgm:spPr/>
    </dgm:pt>
    <dgm:pt modelId="{83014152-CD64-46D1-B4DA-EA2666516256}" type="pres">
      <dgm:prSet presAssocID="{E4728883-FE17-459A-8C15-7E1C7CFAF61B}" presName="rootText1" presStyleLbl="node0" presStyleIdx="0" presStyleCnt="1" custLinFactNeighborX="-73192" custLinFactNeighborY="1052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7F0A8B8A-2A68-401C-ABC5-A7CE48B94840}" type="pres">
      <dgm:prSet presAssocID="{E4728883-FE17-459A-8C15-7E1C7CFAF61B}" presName="rootConnector1" presStyleLbl="node1" presStyleIdx="0" presStyleCnt="0"/>
      <dgm:spPr/>
      <dgm:t>
        <a:bodyPr/>
        <a:lstStyle/>
        <a:p>
          <a:endParaRPr lang="en-GB"/>
        </a:p>
      </dgm:t>
    </dgm:pt>
    <dgm:pt modelId="{D18E3475-98D3-41D7-9AEF-63E6BBEAD99F}" type="pres">
      <dgm:prSet presAssocID="{E4728883-FE17-459A-8C15-7E1C7CFAF61B}" presName="hierChild2" presStyleCnt="0"/>
      <dgm:spPr/>
    </dgm:pt>
    <dgm:pt modelId="{3C8874F9-3D62-4B84-9F90-A1D6D3739F68}" type="pres">
      <dgm:prSet presAssocID="{C36E89AB-4EEA-4B6C-933A-1846D70327DC}" presName="Name37" presStyleLbl="parChTrans1D2" presStyleIdx="0" presStyleCnt="2"/>
      <dgm:spPr/>
      <dgm:t>
        <a:bodyPr/>
        <a:lstStyle/>
        <a:p>
          <a:endParaRPr lang="en-GB"/>
        </a:p>
      </dgm:t>
    </dgm:pt>
    <dgm:pt modelId="{170B3EA0-468F-47FE-940F-C8F88D7B1BD1}" type="pres">
      <dgm:prSet presAssocID="{52CE88DB-F0BB-4C97-8258-EB1D2FA039A4}" presName="hierRoot2" presStyleCnt="0">
        <dgm:presLayoutVars>
          <dgm:hierBranch val="init"/>
        </dgm:presLayoutVars>
      </dgm:prSet>
      <dgm:spPr/>
    </dgm:pt>
    <dgm:pt modelId="{3DC9F8A8-6F2F-4B14-B45D-8D54D24C1D72}" type="pres">
      <dgm:prSet presAssocID="{52CE88DB-F0BB-4C97-8258-EB1D2FA039A4}" presName="rootComposite" presStyleCnt="0"/>
      <dgm:spPr/>
    </dgm:pt>
    <dgm:pt modelId="{CAC0C641-4A83-4C01-B907-A5BBC3BCF053}" type="pres">
      <dgm:prSet presAssocID="{52CE88DB-F0BB-4C97-8258-EB1D2FA039A4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74E8DD48-4A0F-46CA-A092-1CF0078D760E}" type="pres">
      <dgm:prSet presAssocID="{52CE88DB-F0BB-4C97-8258-EB1D2FA039A4}" presName="rootConnector" presStyleLbl="node2" presStyleIdx="0" presStyleCnt="2"/>
      <dgm:spPr/>
      <dgm:t>
        <a:bodyPr/>
        <a:lstStyle/>
        <a:p>
          <a:endParaRPr lang="en-GB"/>
        </a:p>
      </dgm:t>
    </dgm:pt>
    <dgm:pt modelId="{A943730E-DAB5-41F8-BA49-CCBD6DE00EF0}" type="pres">
      <dgm:prSet presAssocID="{52CE88DB-F0BB-4C97-8258-EB1D2FA039A4}" presName="hierChild4" presStyleCnt="0"/>
      <dgm:spPr/>
    </dgm:pt>
    <dgm:pt modelId="{417FDFFD-4F9B-40D9-AB71-F324AB7FD5BF}" type="pres">
      <dgm:prSet presAssocID="{52CE88DB-F0BB-4C97-8258-EB1D2FA039A4}" presName="hierChild5" presStyleCnt="0"/>
      <dgm:spPr/>
    </dgm:pt>
    <dgm:pt modelId="{B15DE97C-2FCB-401B-9103-DA2CF3180E0C}" type="pres">
      <dgm:prSet presAssocID="{C952F28A-6C30-4A8E-AC1F-C531C5A276FA}" presName="Name37" presStyleLbl="parChTrans1D2" presStyleIdx="1" presStyleCnt="2"/>
      <dgm:spPr/>
      <dgm:t>
        <a:bodyPr/>
        <a:lstStyle/>
        <a:p>
          <a:endParaRPr lang="en-GB"/>
        </a:p>
      </dgm:t>
    </dgm:pt>
    <dgm:pt modelId="{3F899843-7779-43B5-92D1-3ADA88ED2C9F}" type="pres">
      <dgm:prSet presAssocID="{FF72D8F2-3A0E-4BC8-81AC-E7F4C96D5E42}" presName="hierRoot2" presStyleCnt="0">
        <dgm:presLayoutVars>
          <dgm:hierBranch val="init"/>
        </dgm:presLayoutVars>
      </dgm:prSet>
      <dgm:spPr/>
    </dgm:pt>
    <dgm:pt modelId="{AEAA9DC4-FD2F-4F58-82D5-351522F29A2A}" type="pres">
      <dgm:prSet presAssocID="{FF72D8F2-3A0E-4BC8-81AC-E7F4C96D5E42}" presName="rootComposite" presStyleCnt="0"/>
      <dgm:spPr/>
    </dgm:pt>
    <dgm:pt modelId="{13ED5F05-EB63-452F-8BE1-807878771D43}" type="pres">
      <dgm:prSet presAssocID="{FF72D8F2-3A0E-4BC8-81AC-E7F4C96D5E42}" presName="rootText" presStyleLbl="node2" presStyleIdx="1" presStyleCnt="2" custLinFactNeighborX="69843" custLinFactNeighborY="-191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4456FD7-00FE-42D1-9396-604AFCF35733}" type="pres">
      <dgm:prSet presAssocID="{FF72D8F2-3A0E-4BC8-81AC-E7F4C96D5E42}" presName="rootConnector" presStyleLbl="node2" presStyleIdx="1" presStyleCnt="2"/>
      <dgm:spPr/>
      <dgm:t>
        <a:bodyPr/>
        <a:lstStyle/>
        <a:p>
          <a:endParaRPr lang="en-GB"/>
        </a:p>
      </dgm:t>
    </dgm:pt>
    <dgm:pt modelId="{59359C73-FC53-4190-96DF-00D29FC1F26D}" type="pres">
      <dgm:prSet presAssocID="{FF72D8F2-3A0E-4BC8-81AC-E7F4C96D5E42}" presName="hierChild4" presStyleCnt="0"/>
      <dgm:spPr/>
    </dgm:pt>
    <dgm:pt modelId="{427F0542-6382-4730-B87A-5A1E80F77D83}" type="pres">
      <dgm:prSet presAssocID="{FF72D8F2-3A0E-4BC8-81AC-E7F4C96D5E42}" presName="hierChild5" presStyleCnt="0"/>
      <dgm:spPr/>
    </dgm:pt>
    <dgm:pt modelId="{BF732CDA-B001-4676-8B20-BB698F0B7A31}" type="pres">
      <dgm:prSet presAssocID="{E4728883-FE17-459A-8C15-7E1C7CFAF61B}" presName="hierChild3" presStyleCnt="0"/>
      <dgm:spPr/>
    </dgm:pt>
  </dgm:ptLst>
  <dgm:cxnLst>
    <dgm:cxn modelId="{26E39AE0-6CC5-4186-874A-6CECD67AC22D}" type="presOf" srcId="{C36E89AB-4EEA-4B6C-933A-1846D70327DC}" destId="{3C8874F9-3D62-4B84-9F90-A1D6D3739F68}" srcOrd="0" destOrd="0" presId="urn:microsoft.com/office/officeart/2005/8/layout/orgChart1"/>
    <dgm:cxn modelId="{0E66E8B8-4246-4D6C-A468-2B4B33D2300F}" type="presOf" srcId="{E4728883-FE17-459A-8C15-7E1C7CFAF61B}" destId="{7F0A8B8A-2A68-401C-ABC5-A7CE48B94840}" srcOrd="1" destOrd="0" presId="urn:microsoft.com/office/officeart/2005/8/layout/orgChart1"/>
    <dgm:cxn modelId="{8E53CB75-F0D9-471C-8DF4-78D6DF678ECA}" type="presOf" srcId="{52CE88DB-F0BB-4C97-8258-EB1D2FA039A4}" destId="{CAC0C641-4A83-4C01-B907-A5BBC3BCF053}" srcOrd="0" destOrd="0" presId="urn:microsoft.com/office/officeart/2005/8/layout/orgChart1"/>
    <dgm:cxn modelId="{11F40DBF-BA02-4085-B30B-45B681B79A39}" type="presOf" srcId="{FF72D8F2-3A0E-4BC8-81AC-E7F4C96D5E42}" destId="{44456FD7-00FE-42D1-9396-604AFCF35733}" srcOrd="1" destOrd="0" presId="urn:microsoft.com/office/officeart/2005/8/layout/orgChart1"/>
    <dgm:cxn modelId="{20DA5D0D-5BFB-4FFD-9A37-60FDBAA055B2}" srcId="{E4728883-FE17-459A-8C15-7E1C7CFAF61B}" destId="{FF72D8F2-3A0E-4BC8-81AC-E7F4C96D5E42}" srcOrd="1" destOrd="0" parTransId="{C952F28A-6C30-4A8E-AC1F-C531C5A276FA}" sibTransId="{141FE79E-4FC5-4769-8944-2EA2CDED6DBC}"/>
    <dgm:cxn modelId="{7AF56A0A-E054-4204-B0B8-4F8255E2AFDC}" srcId="{E4728883-FE17-459A-8C15-7E1C7CFAF61B}" destId="{52CE88DB-F0BB-4C97-8258-EB1D2FA039A4}" srcOrd="0" destOrd="0" parTransId="{C36E89AB-4EEA-4B6C-933A-1846D70327DC}" sibTransId="{F98D114E-0DFE-4872-8C4F-4727C402E353}"/>
    <dgm:cxn modelId="{A9888ACB-C930-4573-8B0F-3996DCFB1121}" srcId="{D3A7D35E-8299-47B1-924B-7B38DE9380BB}" destId="{E4728883-FE17-459A-8C15-7E1C7CFAF61B}" srcOrd="0" destOrd="0" parTransId="{135081A8-2D44-4408-96F5-D5D704F693F3}" sibTransId="{A14531FF-2BA8-460B-9033-EE63BF9EC387}"/>
    <dgm:cxn modelId="{CE89C828-D76E-4531-B486-5B7FFB4AF914}" type="presOf" srcId="{FF72D8F2-3A0E-4BC8-81AC-E7F4C96D5E42}" destId="{13ED5F05-EB63-452F-8BE1-807878771D43}" srcOrd="0" destOrd="0" presId="urn:microsoft.com/office/officeart/2005/8/layout/orgChart1"/>
    <dgm:cxn modelId="{581BD3FC-3831-41A3-9176-DD048F48349D}" type="presOf" srcId="{C952F28A-6C30-4A8E-AC1F-C531C5A276FA}" destId="{B15DE97C-2FCB-401B-9103-DA2CF3180E0C}" srcOrd="0" destOrd="0" presId="urn:microsoft.com/office/officeart/2005/8/layout/orgChart1"/>
    <dgm:cxn modelId="{459D7772-BD5B-4C6A-914F-8ED000398A1D}" type="presOf" srcId="{D3A7D35E-8299-47B1-924B-7B38DE9380BB}" destId="{20F9D3C5-3880-40D6-A214-A2ECCF0BDA78}" srcOrd="0" destOrd="0" presId="urn:microsoft.com/office/officeart/2005/8/layout/orgChart1"/>
    <dgm:cxn modelId="{A4635CD0-945B-41FD-864B-0D10F6CFB3A7}" type="presOf" srcId="{E4728883-FE17-459A-8C15-7E1C7CFAF61B}" destId="{83014152-CD64-46D1-B4DA-EA2666516256}" srcOrd="0" destOrd="0" presId="urn:microsoft.com/office/officeart/2005/8/layout/orgChart1"/>
    <dgm:cxn modelId="{AE410136-0137-47C3-8925-88F72DCD0099}" type="presOf" srcId="{52CE88DB-F0BB-4C97-8258-EB1D2FA039A4}" destId="{74E8DD48-4A0F-46CA-A092-1CF0078D760E}" srcOrd="1" destOrd="0" presId="urn:microsoft.com/office/officeart/2005/8/layout/orgChart1"/>
    <dgm:cxn modelId="{DDA36AF0-C85C-417F-B061-458233EA9886}" type="presParOf" srcId="{20F9D3C5-3880-40D6-A214-A2ECCF0BDA78}" destId="{0B6D7C28-9874-47C5-BE7C-AFCAE3AAC99E}" srcOrd="0" destOrd="0" presId="urn:microsoft.com/office/officeart/2005/8/layout/orgChart1"/>
    <dgm:cxn modelId="{DB155E4F-579C-4B8A-B54B-E510946592D7}" type="presParOf" srcId="{0B6D7C28-9874-47C5-BE7C-AFCAE3AAC99E}" destId="{5F12D7D6-3CC1-45B6-A6F5-CDD7B962BB3D}" srcOrd="0" destOrd="0" presId="urn:microsoft.com/office/officeart/2005/8/layout/orgChart1"/>
    <dgm:cxn modelId="{6FE79205-2BBA-4076-8033-C9360A354116}" type="presParOf" srcId="{5F12D7D6-3CC1-45B6-A6F5-CDD7B962BB3D}" destId="{83014152-CD64-46D1-B4DA-EA2666516256}" srcOrd="0" destOrd="0" presId="urn:microsoft.com/office/officeart/2005/8/layout/orgChart1"/>
    <dgm:cxn modelId="{DB72FCD7-CB22-473B-97C2-0B04CCE55105}" type="presParOf" srcId="{5F12D7D6-3CC1-45B6-A6F5-CDD7B962BB3D}" destId="{7F0A8B8A-2A68-401C-ABC5-A7CE48B94840}" srcOrd="1" destOrd="0" presId="urn:microsoft.com/office/officeart/2005/8/layout/orgChart1"/>
    <dgm:cxn modelId="{C92B3138-CAEC-45CC-A7A4-F310D6E4F76E}" type="presParOf" srcId="{0B6D7C28-9874-47C5-BE7C-AFCAE3AAC99E}" destId="{D18E3475-98D3-41D7-9AEF-63E6BBEAD99F}" srcOrd="1" destOrd="0" presId="urn:microsoft.com/office/officeart/2005/8/layout/orgChart1"/>
    <dgm:cxn modelId="{FDB231A8-A041-464D-AAC3-C4BAE5C5ED11}" type="presParOf" srcId="{D18E3475-98D3-41D7-9AEF-63E6BBEAD99F}" destId="{3C8874F9-3D62-4B84-9F90-A1D6D3739F68}" srcOrd="0" destOrd="0" presId="urn:microsoft.com/office/officeart/2005/8/layout/orgChart1"/>
    <dgm:cxn modelId="{1A430462-E3DF-42B7-BCCD-34207779F220}" type="presParOf" srcId="{D18E3475-98D3-41D7-9AEF-63E6BBEAD99F}" destId="{170B3EA0-468F-47FE-940F-C8F88D7B1BD1}" srcOrd="1" destOrd="0" presId="urn:microsoft.com/office/officeart/2005/8/layout/orgChart1"/>
    <dgm:cxn modelId="{D351BC2B-0DC1-49CD-B8BA-1F342BFB337E}" type="presParOf" srcId="{170B3EA0-468F-47FE-940F-C8F88D7B1BD1}" destId="{3DC9F8A8-6F2F-4B14-B45D-8D54D24C1D72}" srcOrd="0" destOrd="0" presId="urn:microsoft.com/office/officeart/2005/8/layout/orgChart1"/>
    <dgm:cxn modelId="{C62D4D73-D0AF-44F8-BABD-5E81121A1C4B}" type="presParOf" srcId="{3DC9F8A8-6F2F-4B14-B45D-8D54D24C1D72}" destId="{CAC0C641-4A83-4C01-B907-A5BBC3BCF053}" srcOrd="0" destOrd="0" presId="urn:microsoft.com/office/officeart/2005/8/layout/orgChart1"/>
    <dgm:cxn modelId="{682F349C-C64E-42D5-AFCF-96982B08A6A2}" type="presParOf" srcId="{3DC9F8A8-6F2F-4B14-B45D-8D54D24C1D72}" destId="{74E8DD48-4A0F-46CA-A092-1CF0078D760E}" srcOrd="1" destOrd="0" presId="urn:microsoft.com/office/officeart/2005/8/layout/orgChart1"/>
    <dgm:cxn modelId="{D09FEFF6-7FA9-43F2-A992-3379CB874D01}" type="presParOf" srcId="{170B3EA0-468F-47FE-940F-C8F88D7B1BD1}" destId="{A943730E-DAB5-41F8-BA49-CCBD6DE00EF0}" srcOrd="1" destOrd="0" presId="urn:microsoft.com/office/officeart/2005/8/layout/orgChart1"/>
    <dgm:cxn modelId="{D4FF4057-076B-4590-96BC-DB49C5067AFA}" type="presParOf" srcId="{170B3EA0-468F-47FE-940F-C8F88D7B1BD1}" destId="{417FDFFD-4F9B-40D9-AB71-F324AB7FD5BF}" srcOrd="2" destOrd="0" presId="urn:microsoft.com/office/officeart/2005/8/layout/orgChart1"/>
    <dgm:cxn modelId="{116DA2B8-640C-4097-A609-0C410D7317DC}" type="presParOf" srcId="{D18E3475-98D3-41D7-9AEF-63E6BBEAD99F}" destId="{B15DE97C-2FCB-401B-9103-DA2CF3180E0C}" srcOrd="2" destOrd="0" presId="urn:microsoft.com/office/officeart/2005/8/layout/orgChart1"/>
    <dgm:cxn modelId="{16D8D2B3-9CD2-482E-A90C-6899F7CE9D86}" type="presParOf" srcId="{D18E3475-98D3-41D7-9AEF-63E6BBEAD99F}" destId="{3F899843-7779-43B5-92D1-3ADA88ED2C9F}" srcOrd="3" destOrd="0" presId="urn:microsoft.com/office/officeart/2005/8/layout/orgChart1"/>
    <dgm:cxn modelId="{5404822A-2764-48D5-9A51-D38BE2E04CA3}" type="presParOf" srcId="{3F899843-7779-43B5-92D1-3ADA88ED2C9F}" destId="{AEAA9DC4-FD2F-4F58-82D5-351522F29A2A}" srcOrd="0" destOrd="0" presId="urn:microsoft.com/office/officeart/2005/8/layout/orgChart1"/>
    <dgm:cxn modelId="{EFF2796A-9341-48AA-B51C-BFBC36FD9817}" type="presParOf" srcId="{AEAA9DC4-FD2F-4F58-82D5-351522F29A2A}" destId="{13ED5F05-EB63-452F-8BE1-807878771D43}" srcOrd="0" destOrd="0" presId="urn:microsoft.com/office/officeart/2005/8/layout/orgChart1"/>
    <dgm:cxn modelId="{598761A1-92DC-4583-9843-60B269860ACC}" type="presParOf" srcId="{AEAA9DC4-FD2F-4F58-82D5-351522F29A2A}" destId="{44456FD7-00FE-42D1-9396-604AFCF35733}" srcOrd="1" destOrd="0" presId="urn:microsoft.com/office/officeart/2005/8/layout/orgChart1"/>
    <dgm:cxn modelId="{7DB6CCCC-45FA-4D8E-AB35-B0FA4EA1F56D}" type="presParOf" srcId="{3F899843-7779-43B5-92D1-3ADA88ED2C9F}" destId="{59359C73-FC53-4190-96DF-00D29FC1F26D}" srcOrd="1" destOrd="0" presId="urn:microsoft.com/office/officeart/2005/8/layout/orgChart1"/>
    <dgm:cxn modelId="{C37A35F9-BBEC-462D-8F28-0796404E389C}" type="presParOf" srcId="{3F899843-7779-43B5-92D1-3ADA88ED2C9F}" destId="{427F0542-6382-4730-B87A-5A1E80F77D83}" srcOrd="2" destOrd="0" presId="urn:microsoft.com/office/officeart/2005/8/layout/orgChart1"/>
    <dgm:cxn modelId="{06ABEBD5-9D59-4E06-B4F5-EC88E8ED63CC}" type="presParOf" srcId="{0B6D7C28-9874-47C5-BE7C-AFCAE3AAC99E}" destId="{BF732CDA-B001-4676-8B20-BB698F0B7A3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Shape 34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44" name="Shape 34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75959629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n-lt"/>
        <a:ea typeface="+mn-ea"/>
        <a:cs typeface="+mn-cs"/>
        <a:sym typeface="Times New Roman"/>
      </a:defRPr>
    </a:lvl1pPr>
    <a:lvl2pPr indent="228600" latinLnBrk="0">
      <a:spcBef>
        <a:spcPts val="400"/>
      </a:spcBef>
      <a:defRPr sz="1200">
        <a:latin typeface="+mn-lt"/>
        <a:ea typeface="+mn-ea"/>
        <a:cs typeface="+mn-cs"/>
        <a:sym typeface="Times New Roman"/>
      </a:defRPr>
    </a:lvl2pPr>
    <a:lvl3pPr indent="457200" latinLnBrk="0">
      <a:spcBef>
        <a:spcPts val="400"/>
      </a:spcBef>
      <a:defRPr sz="1200">
        <a:latin typeface="+mn-lt"/>
        <a:ea typeface="+mn-ea"/>
        <a:cs typeface="+mn-cs"/>
        <a:sym typeface="Times New Roman"/>
      </a:defRPr>
    </a:lvl3pPr>
    <a:lvl4pPr indent="685800" latinLnBrk="0">
      <a:spcBef>
        <a:spcPts val="400"/>
      </a:spcBef>
      <a:defRPr sz="1200">
        <a:latin typeface="+mn-lt"/>
        <a:ea typeface="+mn-ea"/>
        <a:cs typeface="+mn-cs"/>
        <a:sym typeface="Times New Roman"/>
      </a:defRPr>
    </a:lvl4pPr>
    <a:lvl5pPr indent="914400" latinLnBrk="0">
      <a:spcBef>
        <a:spcPts val="400"/>
      </a:spcBef>
      <a:defRPr sz="1200">
        <a:latin typeface="+mn-lt"/>
        <a:ea typeface="+mn-ea"/>
        <a:cs typeface="+mn-cs"/>
        <a:sym typeface="Times New Roman"/>
      </a:defRPr>
    </a:lvl5pPr>
    <a:lvl6pPr indent="1143000" latinLnBrk="0">
      <a:spcBef>
        <a:spcPts val="400"/>
      </a:spcBef>
      <a:defRPr sz="1200">
        <a:latin typeface="+mn-lt"/>
        <a:ea typeface="+mn-ea"/>
        <a:cs typeface="+mn-cs"/>
        <a:sym typeface="Times New Roman"/>
      </a:defRPr>
    </a:lvl6pPr>
    <a:lvl7pPr indent="1371600" latinLnBrk="0">
      <a:spcBef>
        <a:spcPts val="400"/>
      </a:spcBef>
      <a:defRPr sz="1200">
        <a:latin typeface="+mn-lt"/>
        <a:ea typeface="+mn-ea"/>
        <a:cs typeface="+mn-cs"/>
        <a:sym typeface="Times New Roman"/>
      </a:defRPr>
    </a:lvl7pPr>
    <a:lvl8pPr indent="1600200" latinLnBrk="0">
      <a:spcBef>
        <a:spcPts val="400"/>
      </a:spcBef>
      <a:defRPr sz="1200">
        <a:latin typeface="+mn-lt"/>
        <a:ea typeface="+mn-ea"/>
        <a:cs typeface="+mn-cs"/>
        <a:sym typeface="Times New Roman"/>
      </a:defRPr>
    </a:lvl8pPr>
    <a:lvl9pPr indent="1828800" latinLnBrk="0">
      <a:spcBef>
        <a:spcPts val="400"/>
      </a:spcBef>
      <a:defRPr sz="1200">
        <a:latin typeface="+mn-lt"/>
        <a:ea typeface="+mn-ea"/>
        <a:cs typeface="+mn-cs"/>
        <a:sym typeface="Times New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title"/>
          </p:nvPr>
        </p:nvSpPr>
        <p:spPr>
          <a:xfrm>
            <a:off x="112986" y="4221088"/>
            <a:ext cx="7056784" cy="1296145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r>
              <a:t>Title Text</a:t>
            </a:r>
          </a:p>
        </p:txBody>
      </p:sp>
      <p:sp>
        <p:nvSpPr>
          <p:cNvPr id="15" name="Shape 15"/>
          <p:cNvSpPr>
            <a:spLocks noGrp="1"/>
          </p:cNvSpPr>
          <p:nvPr>
            <p:ph type="body" sz="quarter" idx="1"/>
          </p:nvPr>
        </p:nvSpPr>
        <p:spPr>
          <a:xfrm>
            <a:off x="107504" y="5486077"/>
            <a:ext cx="6400801" cy="13273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None/>
            </a:lvl1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" name="Shape 16"/>
          <p:cNvSpPr>
            <a:spLocks noGrp="1"/>
          </p:cNvSpPr>
          <p:nvPr>
            <p:ph type="sldNum" sz="quarter" idx="2"/>
          </p:nvPr>
        </p:nvSpPr>
        <p:spPr>
          <a:xfrm>
            <a:off x="4419600" y="6356350"/>
            <a:ext cx="2133600" cy="3683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98" name="Shape 98"/>
          <p:cNvSpPr>
            <a:spLocks noGrp="1"/>
          </p:cNvSpPr>
          <p:nvPr>
            <p:ph type="pic" sz="half" idx="13"/>
          </p:nvPr>
        </p:nvSpPr>
        <p:spPr>
          <a:xfrm>
            <a:off x="1792288" y="612775"/>
            <a:ext cx="5486401" cy="4114800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99" name="Shape 99"/>
          <p:cNvSpPr>
            <a:spLocks noGrp="1"/>
          </p:cNvSpPr>
          <p:nvPr>
            <p:ph type="body" sz="quarter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0" name="Shape 10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8" name="Shape 108"/>
          <p:cNvSpPr>
            <a:spLocks noGrp="1"/>
          </p:cNvSpPr>
          <p:nvPr>
            <p:ph type="body" idx="1"/>
          </p:nvPr>
        </p:nvSpPr>
        <p:spPr>
          <a:xfrm>
            <a:off x="685800" y="1371600"/>
            <a:ext cx="7772400" cy="4114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Blip>
                <a:blip r:embed="rId2"/>
              </a:buBlip>
            </a:lvl1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9" name="Shape 10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/>
          </p:cNvSpPr>
          <p:nvPr>
            <p:ph type="title"/>
          </p:nvPr>
        </p:nvSpPr>
        <p:spPr>
          <a:xfrm>
            <a:off x="6515100" y="228600"/>
            <a:ext cx="1943100" cy="52578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7" name="Shape 117"/>
          <p:cNvSpPr>
            <a:spLocks noGrp="1"/>
          </p:cNvSpPr>
          <p:nvPr>
            <p:ph type="body" idx="1"/>
          </p:nvPr>
        </p:nvSpPr>
        <p:spPr>
          <a:xfrm>
            <a:off x="685800" y="228600"/>
            <a:ext cx="5676900" cy="5257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Blip>
                <a:blip r:embed="rId2"/>
              </a:buBlip>
            </a:lvl1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8" name="Shape 11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r>
              <a:t>Title Text</a:t>
            </a:r>
          </a:p>
        </p:txBody>
      </p:sp>
      <p:sp>
        <p:nvSpPr>
          <p:cNvPr id="127" name="Shape 127"/>
          <p:cNvSpPr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  <a:defRPr>
                <a:solidFill>
                  <a:srgbClr val="888888"/>
                </a:solidFill>
              </a:defRPr>
            </a:lvl1pPr>
            <a:lvl2pPr marL="0" indent="457200" algn="ctr">
              <a:buSzTx/>
              <a:buNone/>
              <a:defRPr>
                <a:solidFill>
                  <a:srgbClr val="888888"/>
                </a:solidFill>
              </a:defRPr>
            </a:lvl2pPr>
            <a:lvl3pPr marL="0" indent="914400" algn="ctr">
              <a:buSzTx/>
              <a:buNone/>
              <a:defRPr>
                <a:solidFill>
                  <a:srgbClr val="888888"/>
                </a:solidFill>
              </a:defRPr>
            </a:lvl3pPr>
            <a:lvl4pPr marL="0" indent="1371600" algn="ctr">
              <a:buSzTx/>
              <a:buNone/>
              <a:defRPr>
                <a:solidFill>
                  <a:srgbClr val="888888"/>
                </a:solidFill>
              </a:defRPr>
            </a:lvl4pPr>
            <a:lvl5pPr marL="0" indent="1828800" algn="ctr">
              <a:buSzTx/>
              <a:buNone/>
              <a:defRPr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8" name="Shape 128"/>
          <p:cNvSpPr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n-lt"/>
                <a:ea typeface="+mn-ea"/>
                <a:cs typeface="+mn-cs"/>
                <a:sym typeface="Times New Roma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/>
          </p:cNvSpPr>
          <p:nvPr>
            <p:ph type="title"/>
          </p:nvPr>
        </p:nvSpPr>
        <p:spPr>
          <a:xfrm>
            <a:off x="179511" y="485799"/>
            <a:ext cx="7056785" cy="1143001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r>
              <a:t>Title Text</a:t>
            </a:r>
          </a:p>
        </p:txBody>
      </p:sp>
      <p:sp>
        <p:nvSpPr>
          <p:cNvPr id="137" name="Shape 137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 typeface="Arial"/>
              <a:buChar char="•"/>
            </a:lvl1pPr>
            <a:lvl2pPr>
              <a:buFont typeface="Arial"/>
            </a:lvl2pPr>
            <a:lvl3pPr>
              <a:buFont typeface="Arial"/>
            </a:lvl3pPr>
            <a:lvl4pPr>
              <a:buFont typeface="Arial"/>
            </a:lvl4pPr>
            <a:lvl5pPr>
              <a:buFont typeface="Arial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8" name="Shape 138"/>
          <p:cNvSpPr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n-lt"/>
                <a:ea typeface="+mn-ea"/>
                <a:cs typeface="+mn-cs"/>
                <a:sym typeface="Times New Roma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147" name="Shape 147"/>
          <p:cNvSpPr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Sz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Sz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Sz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Sz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8" name="Shape 148"/>
          <p:cNvSpPr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n-lt"/>
                <a:ea typeface="+mn-ea"/>
                <a:cs typeface="+mn-cs"/>
                <a:sym typeface="Times New Roma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>
            <a:spLocks noGrp="1"/>
          </p:cNvSpPr>
          <p:nvPr>
            <p:ph type="title"/>
          </p:nvPr>
        </p:nvSpPr>
        <p:spPr>
          <a:xfrm>
            <a:off x="179511" y="485799"/>
            <a:ext cx="7056785" cy="1143001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r>
              <a:t>Title Text</a:t>
            </a:r>
          </a:p>
        </p:txBody>
      </p:sp>
      <p:sp>
        <p:nvSpPr>
          <p:cNvPr id="157" name="Shape 157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spcBef>
                <a:spcPts val="600"/>
              </a:spcBef>
              <a:buFont typeface="Arial"/>
              <a:buChar char="•"/>
              <a:defRPr sz="2800"/>
            </a:lvl1pPr>
            <a:lvl2pPr marL="790575" indent="-333375">
              <a:spcBef>
                <a:spcPts val="600"/>
              </a:spcBef>
              <a:buFont typeface="Arial"/>
              <a:defRPr sz="2800"/>
            </a:lvl2pPr>
            <a:lvl3pPr marL="1234439" indent="-320039">
              <a:spcBef>
                <a:spcPts val="600"/>
              </a:spcBef>
              <a:buFont typeface="Arial"/>
              <a:defRPr sz="2800"/>
            </a:lvl3pPr>
            <a:lvl4pPr marL="1727200" indent="-355600">
              <a:spcBef>
                <a:spcPts val="600"/>
              </a:spcBef>
              <a:buFont typeface="Arial"/>
              <a:defRPr sz="2800"/>
            </a:lvl4pPr>
            <a:lvl5pPr marL="2184400" indent="-355600">
              <a:spcBef>
                <a:spcPts val="600"/>
              </a:spcBef>
              <a:buFont typeface="Arial"/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8" name="Shape 158"/>
          <p:cNvSpPr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n-lt"/>
                <a:ea typeface="+mn-ea"/>
                <a:cs typeface="+mn-cs"/>
                <a:sym typeface="Times New Roma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>
            <a:spLocks noGrp="1"/>
          </p:cNvSpPr>
          <p:nvPr>
            <p:ph type="title"/>
          </p:nvPr>
        </p:nvSpPr>
        <p:spPr>
          <a:xfrm>
            <a:off x="179511" y="485799"/>
            <a:ext cx="7056785" cy="1143001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r>
              <a:t>Title Text</a:t>
            </a:r>
          </a:p>
        </p:txBody>
      </p:sp>
      <p:sp>
        <p:nvSpPr>
          <p:cNvPr id="167" name="Shape 167"/>
          <p:cNvSpPr>
            <a:spLocks noGrp="1"/>
          </p:cNvSpPr>
          <p:nvPr>
            <p:ph type="body" sz="quarter" idx="1"/>
          </p:nvPr>
        </p:nvSpPr>
        <p:spPr>
          <a:xfrm>
            <a:off x="457200" y="1535112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500"/>
              </a:spcBef>
              <a:buSzTx/>
              <a:buNone/>
              <a:defRPr sz="2400" b="1"/>
            </a:lvl1pPr>
            <a:lvl2pPr marL="0" indent="457200">
              <a:spcBef>
                <a:spcPts val="500"/>
              </a:spcBef>
              <a:buSzTx/>
              <a:buNone/>
              <a:defRPr sz="2400" b="1"/>
            </a:lvl2pPr>
            <a:lvl3pPr marL="0" indent="914400">
              <a:spcBef>
                <a:spcPts val="500"/>
              </a:spcBef>
              <a:buSzTx/>
              <a:buNone/>
              <a:defRPr sz="2400" b="1"/>
            </a:lvl3pPr>
            <a:lvl4pPr marL="0" indent="1371600">
              <a:spcBef>
                <a:spcPts val="500"/>
              </a:spcBef>
              <a:buSzTx/>
              <a:buNone/>
              <a:defRPr sz="2400" b="1"/>
            </a:lvl4pPr>
            <a:lvl5pPr marL="0" indent="1828800">
              <a:spcBef>
                <a:spcPts val="500"/>
              </a:spcBef>
              <a:buSzTx/>
              <a:buNone/>
              <a:defRPr sz="2400" b="1"/>
            </a:lvl5pPr>
          </a:lstStyle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168" name="Shape 168"/>
          <p:cNvSpPr>
            <a:spLocks noGrp="1"/>
          </p:cNvSpPr>
          <p:nvPr>
            <p:ph type="body" sz="quarter" idx="13"/>
          </p:nvPr>
        </p:nvSpPr>
        <p:spPr>
          <a:xfrm>
            <a:off x="4645025" y="1535112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spcBef>
                <a:spcPts val="500"/>
              </a:spcBef>
              <a:buSzTx/>
              <a:buNone/>
              <a:defRPr sz="2400" b="1"/>
            </a:pPr>
            <a:endParaRPr/>
          </a:p>
        </p:txBody>
      </p:sp>
      <p:sp>
        <p:nvSpPr>
          <p:cNvPr id="169" name="Shape 169"/>
          <p:cNvSpPr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n-lt"/>
                <a:ea typeface="+mn-ea"/>
                <a:cs typeface="+mn-cs"/>
                <a:sym typeface="Times New Roma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>
            <a:spLocks noGrp="1"/>
          </p:cNvSpPr>
          <p:nvPr>
            <p:ph type="title"/>
          </p:nvPr>
        </p:nvSpPr>
        <p:spPr>
          <a:xfrm>
            <a:off x="179511" y="485799"/>
            <a:ext cx="7056785" cy="1143001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r>
              <a:t>Title Text</a:t>
            </a:r>
          </a:p>
        </p:txBody>
      </p:sp>
      <p:sp>
        <p:nvSpPr>
          <p:cNvPr id="178" name="Shape 178"/>
          <p:cNvSpPr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n-lt"/>
                <a:ea typeface="+mn-ea"/>
                <a:cs typeface="+mn-cs"/>
                <a:sym typeface="Times New Roma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n-lt"/>
                <a:ea typeface="+mn-ea"/>
                <a:cs typeface="+mn-cs"/>
                <a:sym typeface="Times New Roma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>
            <a:spLocks noGrp="1"/>
          </p:cNvSpPr>
          <p:nvPr>
            <p:ph type="title"/>
          </p:nvPr>
        </p:nvSpPr>
        <p:spPr>
          <a:xfrm>
            <a:off x="251519" y="3861048"/>
            <a:ext cx="7056785" cy="1296145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r>
              <a:t>Title Text</a:t>
            </a:r>
          </a:p>
        </p:txBody>
      </p:sp>
      <p:sp>
        <p:nvSpPr>
          <p:cNvPr id="24" name="Shape 24"/>
          <p:cNvSpPr>
            <a:spLocks noGrp="1"/>
          </p:cNvSpPr>
          <p:nvPr>
            <p:ph type="body" sz="quarter" idx="1"/>
          </p:nvPr>
        </p:nvSpPr>
        <p:spPr>
          <a:xfrm>
            <a:off x="259432" y="5198045"/>
            <a:ext cx="6400801" cy="13273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None/>
            </a:lvl1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6" name="Shape 26"/>
          <p:cNvSpPr>
            <a:spLocks noGrp="1"/>
          </p:cNvSpPr>
          <p:nvPr>
            <p:ph type="sldNum" sz="quarter" idx="2"/>
          </p:nvPr>
        </p:nvSpPr>
        <p:spPr>
          <a:xfrm>
            <a:off x="4419600" y="6356350"/>
            <a:ext cx="2133600" cy="3683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4" cy="1162050"/>
          </a:xfrm>
          <a:prstGeom prst="rect">
            <a:avLst/>
          </a:prstGeom>
        </p:spPr>
        <p:txBody>
          <a:bodyPr anchor="b"/>
          <a:lstStyle>
            <a:lvl1pPr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95" name="Shape 195"/>
          <p:cNvSpPr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 typeface="Arial"/>
              <a:buChar char="•"/>
            </a:lvl1pPr>
            <a:lvl2pPr>
              <a:buFont typeface="Arial"/>
            </a:lvl2pPr>
            <a:lvl3pPr>
              <a:buFont typeface="Arial"/>
            </a:lvl3pPr>
            <a:lvl4pPr>
              <a:buFont typeface="Arial"/>
            </a:lvl4pPr>
            <a:lvl5pPr>
              <a:buFont typeface="Arial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6" name="Shape 196"/>
          <p:cNvSpPr>
            <a:spLocks noGrp="1"/>
          </p:cNvSpPr>
          <p:nvPr>
            <p:ph type="body" sz="half" idx="13"/>
          </p:nvPr>
        </p:nvSpPr>
        <p:spPr>
          <a:xfrm>
            <a:off x="457199" y="1435100"/>
            <a:ext cx="3008315" cy="46910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spcBef>
                <a:spcPts val="300"/>
              </a:spcBef>
              <a:buSzTx/>
              <a:buNone/>
              <a:defRPr sz="1400"/>
            </a:pPr>
            <a:endParaRPr/>
          </a:p>
        </p:txBody>
      </p:sp>
      <p:sp>
        <p:nvSpPr>
          <p:cNvPr id="197" name="Shape 197"/>
          <p:cNvSpPr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n-lt"/>
                <a:ea typeface="+mn-ea"/>
                <a:cs typeface="+mn-cs"/>
                <a:sym typeface="Times New Roma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06" name="Shape 206"/>
          <p:cNvSpPr>
            <a:spLocks noGrp="1"/>
          </p:cNvSpPr>
          <p:nvPr>
            <p:ph type="pic" sz="half" idx="13"/>
          </p:nvPr>
        </p:nvSpPr>
        <p:spPr>
          <a:xfrm>
            <a:off x="1792288" y="612775"/>
            <a:ext cx="5486401" cy="4114800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07" name="Shape 207"/>
          <p:cNvSpPr>
            <a:spLocks noGrp="1"/>
          </p:cNvSpPr>
          <p:nvPr>
            <p:ph type="body" sz="quarter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hape 208"/>
          <p:cNvSpPr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n-lt"/>
                <a:ea typeface="+mn-ea"/>
                <a:cs typeface="+mn-cs"/>
                <a:sym typeface="Times New Roma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>
            <a:spLocks noGrp="1"/>
          </p:cNvSpPr>
          <p:nvPr>
            <p:ph type="title"/>
          </p:nvPr>
        </p:nvSpPr>
        <p:spPr>
          <a:xfrm>
            <a:off x="179511" y="485799"/>
            <a:ext cx="7056785" cy="1143001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r>
              <a:t>Title Text</a:t>
            </a:r>
          </a:p>
        </p:txBody>
      </p:sp>
      <p:sp>
        <p:nvSpPr>
          <p:cNvPr id="217" name="Shape 217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 typeface="Arial"/>
              <a:buChar char="•"/>
            </a:lvl1pPr>
            <a:lvl2pPr>
              <a:buFont typeface="Arial"/>
            </a:lvl2pPr>
            <a:lvl3pPr>
              <a:buFont typeface="Arial"/>
            </a:lvl3pPr>
            <a:lvl4pPr>
              <a:buFont typeface="Arial"/>
            </a:lvl4pPr>
            <a:lvl5pPr>
              <a:buFont typeface="Arial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8" name="Shape 218"/>
          <p:cNvSpPr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n-lt"/>
                <a:ea typeface="+mn-ea"/>
                <a:cs typeface="+mn-cs"/>
                <a:sym typeface="Times New Roma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>
            <a:spLocks noGrp="1"/>
          </p:cNvSpPr>
          <p:nvPr>
            <p:ph type="title"/>
          </p:nvPr>
        </p:nvSpPr>
        <p:spPr>
          <a:xfrm>
            <a:off x="6629400" y="274638"/>
            <a:ext cx="2057400" cy="5851526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r>
              <a:t>Title Text</a:t>
            </a:r>
          </a:p>
        </p:txBody>
      </p:sp>
      <p:sp>
        <p:nvSpPr>
          <p:cNvPr id="227" name="Shape 227"/>
          <p:cNvSpPr>
            <a:spLocks noGrp="1"/>
          </p:cNvSpPr>
          <p:nvPr>
            <p:ph type="body" idx="1"/>
          </p:nvPr>
        </p:nvSpPr>
        <p:spPr>
          <a:xfrm>
            <a:off x="457200" y="274638"/>
            <a:ext cx="6019800" cy="585152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 typeface="Arial"/>
              <a:buChar char="•"/>
            </a:lvl1pPr>
            <a:lvl2pPr>
              <a:buFont typeface="Arial"/>
            </a:lvl2pPr>
            <a:lvl3pPr>
              <a:buFont typeface="Arial"/>
            </a:lvl3pPr>
            <a:lvl4pPr>
              <a:buFont typeface="Arial"/>
            </a:lvl4pPr>
            <a:lvl5pPr>
              <a:buFont typeface="Arial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8" name="Shape 228"/>
          <p:cNvSpPr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n-lt"/>
                <a:ea typeface="+mn-ea"/>
                <a:cs typeface="+mn-cs"/>
                <a:sym typeface="Times New Roma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 algn="ctr">
              <a:defRPr b="0"/>
            </a:lvl1pPr>
          </a:lstStyle>
          <a:p>
            <a:r>
              <a:t>Title Text</a:t>
            </a:r>
          </a:p>
        </p:txBody>
      </p:sp>
      <p:sp>
        <p:nvSpPr>
          <p:cNvPr id="236" name="Shape 236"/>
          <p:cNvSpPr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  <a:defRPr>
                <a:solidFill>
                  <a:srgbClr val="888888"/>
                </a:solidFill>
              </a:defRPr>
            </a:lvl1pPr>
            <a:lvl2pPr marL="0" indent="457200" algn="ctr">
              <a:buSzTx/>
              <a:buNone/>
              <a:defRPr>
                <a:solidFill>
                  <a:srgbClr val="888888"/>
                </a:solidFill>
              </a:defRPr>
            </a:lvl2pPr>
            <a:lvl3pPr marL="0" indent="914400" algn="ctr">
              <a:buSzTx/>
              <a:buNone/>
              <a:defRPr>
                <a:solidFill>
                  <a:srgbClr val="888888"/>
                </a:solidFill>
              </a:defRPr>
            </a:lvl3pPr>
            <a:lvl4pPr marL="0" indent="1371600" algn="ctr">
              <a:buSzTx/>
              <a:buNone/>
              <a:defRPr>
                <a:solidFill>
                  <a:srgbClr val="888888"/>
                </a:solidFill>
              </a:defRPr>
            </a:lvl4pPr>
            <a:lvl5pPr marL="0" indent="1828800" algn="ctr">
              <a:buSzTx/>
              <a:buNone/>
              <a:defRPr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7" name="Shape 237"/>
          <p:cNvSpPr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n-lt"/>
                <a:ea typeface="+mn-ea"/>
                <a:cs typeface="+mn-cs"/>
                <a:sym typeface="Times New Roma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 algn="ctr">
              <a:defRPr b="0"/>
            </a:lvl1pPr>
          </a:lstStyle>
          <a:p>
            <a:r>
              <a:t>Title Text</a:t>
            </a:r>
          </a:p>
        </p:txBody>
      </p:sp>
      <p:sp>
        <p:nvSpPr>
          <p:cNvPr id="245" name="Shape 245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 typeface="Arial"/>
              <a:buChar char="•"/>
            </a:lvl1pPr>
            <a:lvl2pPr>
              <a:buFont typeface="Arial"/>
            </a:lvl2pPr>
            <a:lvl3pPr>
              <a:buFont typeface="Arial"/>
            </a:lvl3pPr>
            <a:lvl4pPr>
              <a:buFont typeface="Arial"/>
            </a:lvl4pPr>
            <a:lvl5pPr>
              <a:buFont typeface="Arial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46" name="Shape 246"/>
          <p:cNvSpPr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n-lt"/>
                <a:ea typeface="+mn-ea"/>
                <a:cs typeface="+mn-cs"/>
                <a:sym typeface="Times New Roma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>
            <a:spLocks noGrp="1"/>
          </p:cNvSpPr>
          <p:nvPr>
            <p:ph type="title"/>
          </p:nvPr>
        </p:nvSpPr>
        <p:spPr>
          <a:xfrm>
            <a:off x="683568" y="2564903"/>
            <a:ext cx="7772401" cy="3204072"/>
          </a:xfrm>
          <a:prstGeom prst="rect">
            <a:avLst/>
          </a:prstGeom>
        </p:spPr>
        <p:txBody>
          <a:bodyPr anchor="t"/>
          <a:lstStyle>
            <a:lvl1pPr>
              <a:defRPr sz="4000"/>
            </a:lvl1pPr>
          </a:lstStyle>
          <a:p>
            <a:r>
              <a:t>Title Text</a:t>
            </a:r>
          </a:p>
        </p:txBody>
      </p:sp>
      <p:sp>
        <p:nvSpPr>
          <p:cNvPr id="255" name="Shape 255"/>
          <p:cNvSpPr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Sz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Sz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Sz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Sz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56" name="Shape 256"/>
          <p:cNvSpPr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n-lt"/>
                <a:ea typeface="+mn-ea"/>
                <a:cs typeface="+mn-cs"/>
                <a:sym typeface="Times New Roma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 algn="ctr">
              <a:defRPr b="0"/>
            </a:lvl1pPr>
          </a:lstStyle>
          <a:p>
            <a:r>
              <a:t>Title Text</a:t>
            </a:r>
          </a:p>
        </p:txBody>
      </p:sp>
      <p:sp>
        <p:nvSpPr>
          <p:cNvPr id="264" name="Shape 264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spcBef>
                <a:spcPts val="600"/>
              </a:spcBef>
              <a:buFont typeface="Arial"/>
              <a:buChar char="•"/>
              <a:defRPr sz="2800"/>
            </a:lvl1pPr>
            <a:lvl2pPr marL="790575" indent="-333375">
              <a:spcBef>
                <a:spcPts val="600"/>
              </a:spcBef>
              <a:buFont typeface="Arial"/>
              <a:defRPr sz="2800"/>
            </a:lvl2pPr>
            <a:lvl3pPr marL="1234439" indent="-320039">
              <a:spcBef>
                <a:spcPts val="600"/>
              </a:spcBef>
              <a:buFont typeface="Arial"/>
              <a:defRPr sz="2800"/>
            </a:lvl3pPr>
            <a:lvl4pPr marL="1727200" indent="-355600">
              <a:spcBef>
                <a:spcPts val="600"/>
              </a:spcBef>
              <a:buFont typeface="Arial"/>
              <a:defRPr sz="2800"/>
            </a:lvl4pPr>
            <a:lvl5pPr marL="2184400" indent="-355600">
              <a:spcBef>
                <a:spcPts val="600"/>
              </a:spcBef>
              <a:buFont typeface="Arial"/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65" name="Shape 265"/>
          <p:cNvSpPr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n-lt"/>
                <a:ea typeface="+mn-ea"/>
                <a:cs typeface="+mn-cs"/>
                <a:sym typeface="Times New Roma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Shape 27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 algn="ctr">
              <a:defRPr b="0"/>
            </a:lvl1pPr>
          </a:lstStyle>
          <a:p>
            <a:r>
              <a:t>Title Text</a:t>
            </a:r>
          </a:p>
        </p:txBody>
      </p:sp>
      <p:sp>
        <p:nvSpPr>
          <p:cNvPr id="273" name="Shape 273"/>
          <p:cNvSpPr>
            <a:spLocks noGrp="1"/>
          </p:cNvSpPr>
          <p:nvPr>
            <p:ph type="body" sz="quarter" idx="1"/>
          </p:nvPr>
        </p:nvSpPr>
        <p:spPr>
          <a:xfrm>
            <a:off x="457200" y="1535112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500"/>
              </a:spcBef>
              <a:buSzTx/>
              <a:buNone/>
              <a:defRPr sz="2400" b="1"/>
            </a:lvl1pPr>
            <a:lvl2pPr marL="0" indent="457200">
              <a:spcBef>
                <a:spcPts val="500"/>
              </a:spcBef>
              <a:buSzTx/>
              <a:buNone/>
              <a:defRPr sz="2400" b="1"/>
            </a:lvl2pPr>
            <a:lvl3pPr marL="0" indent="914400">
              <a:spcBef>
                <a:spcPts val="500"/>
              </a:spcBef>
              <a:buSzTx/>
              <a:buNone/>
              <a:defRPr sz="2400" b="1"/>
            </a:lvl3pPr>
            <a:lvl4pPr marL="0" indent="1371600">
              <a:spcBef>
                <a:spcPts val="500"/>
              </a:spcBef>
              <a:buSzTx/>
              <a:buNone/>
              <a:defRPr sz="2400" b="1"/>
            </a:lvl4pPr>
            <a:lvl5pPr marL="0" indent="1828800">
              <a:spcBef>
                <a:spcPts val="500"/>
              </a:spcBef>
              <a:buSz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74" name="Shape 274"/>
          <p:cNvSpPr>
            <a:spLocks noGrp="1"/>
          </p:cNvSpPr>
          <p:nvPr>
            <p:ph type="body" sz="quarter" idx="13"/>
          </p:nvPr>
        </p:nvSpPr>
        <p:spPr>
          <a:xfrm>
            <a:off x="4645025" y="1535112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spcBef>
                <a:spcPts val="500"/>
              </a:spcBef>
              <a:buSzTx/>
              <a:buNone/>
              <a:defRPr sz="2400" b="1"/>
            </a:pPr>
            <a:endParaRPr/>
          </a:p>
        </p:txBody>
      </p:sp>
      <p:sp>
        <p:nvSpPr>
          <p:cNvPr id="275" name="Shape 275"/>
          <p:cNvSpPr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n-lt"/>
                <a:ea typeface="+mn-ea"/>
                <a:cs typeface="+mn-cs"/>
                <a:sym typeface="Times New Roma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Shape 28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 algn="ctr">
              <a:defRPr b="0"/>
            </a:lvl1pPr>
          </a:lstStyle>
          <a:p>
            <a:r>
              <a:t>Title Text</a:t>
            </a:r>
          </a:p>
        </p:txBody>
      </p:sp>
      <p:sp>
        <p:nvSpPr>
          <p:cNvPr id="283" name="Shape 283"/>
          <p:cNvSpPr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n-lt"/>
                <a:ea typeface="+mn-ea"/>
                <a:cs typeface="+mn-cs"/>
                <a:sym typeface="Times New Roma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4" name="Shape 34"/>
          <p:cNvSpPr>
            <a:spLocks noGrp="1"/>
          </p:cNvSpPr>
          <p:nvPr>
            <p:ph type="body" idx="1"/>
          </p:nvPr>
        </p:nvSpPr>
        <p:spPr>
          <a:xfrm>
            <a:off x="685800" y="1371600"/>
            <a:ext cx="7772400" cy="4114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Blip>
                <a:blip r:embed="rId2"/>
              </a:buBlip>
            </a:lvl1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5" name="Shape 3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n-lt"/>
                <a:ea typeface="+mn-ea"/>
                <a:cs typeface="+mn-cs"/>
                <a:sym typeface="Times New Roma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Shape 297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4" cy="1162050"/>
          </a:xfrm>
          <a:prstGeom prst="rect">
            <a:avLst/>
          </a:prstGeom>
        </p:spPr>
        <p:txBody>
          <a:bodyPr anchor="b"/>
          <a:lstStyle>
            <a:lvl1pPr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98" name="Shape 298"/>
          <p:cNvSpPr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 typeface="Arial"/>
              <a:buChar char="•"/>
            </a:lvl1pPr>
            <a:lvl2pPr>
              <a:buFont typeface="Arial"/>
            </a:lvl2pPr>
            <a:lvl3pPr>
              <a:buFont typeface="Arial"/>
            </a:lvl3pPr>
            <a:lvl4pPr>
              <a:buFont typeface="Arial"/>
            </a:lvl4pPr>
            <a:lvl5pPr>
              <a:buFont typeface="Arial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99" name="Shape 299"/>
          <p:cNvSpPr>
            <a:spLocks noGrp="1"/>
          </p:cNvSpPr>
          <p:nvPr>
            <p:ph type="body" sz="half" idx="13"/>
          </p:nvPr>
        </p:nvSpPr>
        <p:spPr>
          <a:xfrm>
            <a:off x="457199" y="1435100"/>
            <a:ext cx="3008315" cy="46910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spcBef>
                <a:spcPts val="300"/>
              </a:spcBef>
              <a:buSzTx/>
              <a:buNone/>
              <a:defRPr sz="1400"/>
            </a:pPr>
            <a:endParaRPr/>
          </a:p>
        </p:txBody>
      </p:sp>
      <p:sp>
        <p:nvSpPr>
          <p:cNvPr id="300" name="Shape 300"/>
          <p:cNvSpPr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n-lt"/>
                <a:ea typeface="+mn-ea"/>
                <a:cs typeface="+mn-cs"/>
                <a:sym typeface="Times New Roma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Shape 307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308" name="Shape 308"/>
          <p:cNvSpPr>
            <a:spLocks noGrp="1"/>
          </p:cNvSpPr>
          <p:nvPr>
            <p:ph type="pic" sz="half" idx="13"/>
          </p:nvPr>
        </p:nvSpPr>
        <p:spPr>
          <a:xfrm>
            <a:off x="1792288" y="612775"/>
            <a:ext cx="5486401" cy="4114800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309" name="Shape 309"/>
          <p:cNvSpPr>
            <a:spLocks noGrp="1"/>
          </p:cNvSpPr>
          <p:nvPr>
            <p:ph type="body" sz="quarter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0" name="Shape 310"/>
          <p:cNvSpPr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n-lt"/>
                <a:ea typeface="+mn-ea"/>
                <a:cs typeface="+mn-cs"/>
                <a:sym typeface="Times New Roma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 algn="ctr">
              <a:defRPr b="0"/>
            </a:lvl1pPr>
          </a:lstStyle>
          <a:p>
            <a:r>
              <a:t>Title Text</a:t>
            </a:r>
          </a:p>
        </p:txBody>
      </p:sp>
      <p:sp>
        <p:nvSpPr>
          <p:cNvPr id="318" name="Shape 318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 typeface="Arial"/>
              <a:buChar char="•"/>
            </a:lvl1pPr>
            <a:lvl2pPr>
              <a:buFont typeface="Arial"/>
            </a:lvl2pPr>
            <a:lvl3pPr>
              <a:buFont typeface="Arial"/>
            </a:lvl3pPr>
            <a:lvl4pPr>
              <a:buFont typeface="Arial"/>
            </a:lvl4pPr>
            <a:lvl5pPr>
              <a:buFont typeface="Arial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9" name="Shape 319"/>
          <p:cNvSpPr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n-lt"/>
                <a:ea typeface="+mn-ea"/>
                <a:cs typeface="+mn-cs"/>
                <a:sym typeface="Times New Roma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Shape 326"/>
          <p:cNvSpPr>
            <a:spLocks noGrp="1"/>
          </p:cNvSpPr>
          <p:nvPr>
            <p:ph type="title"/>
          </p:nvPr>
        </p:nvSpPr>
        <p:spPr>
          <a:xfrm>
            <a:off x="6629400" y="274638"/>
            <a:ext cx="2057400" cy="5851526"/>
          </a:xfrm>
          <a:prstGeom prst="rect">
            <a:avLst/>
          </a:prstGeom>
        </p:spPr>
        <p:txBody>
          <a:bodyPr/>
          <a:lstStyle>
            <a:lvl1pPr algn="ctr">
              <a:defRPr b="0"/>
            </a:lvl1pPr>
          </a:lstStyle>
          <a:p>
            <a:r>
              <a:t>Title Text</a:t>
            </a:r>
          </a:p>
        </p:txBody>
      </p:sp>
      <p:sp>
        <p:nvSpPr>
          <p:cNvPr id="327" name="Shape 327"/>
          <p:cNvSpPr>
            <a:spLocks noGrp="1"/>
          </p:cNvSpPr>
          <p:nvPr>
            <p:ph type="body" idx="1"/>
          </p:nvPr>
        </p:nvSpPr>
        <p:spPr>
          <a:xfrm>
            <a:off x="457200" y="274638"/>
            <a:ext cx="6019800" cy="585152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 typeface="Arial"/>
              <a:buChar char="•"/>
            </a:lvl1pPr>
            <a:lvl2pPr>
              <a:buFont typeface="Arial"/>
            </a:lvl2pPr>
            <a:lvl3pPr>
              <a:buFont typeface="Arial"/>
            </a:lvl3pPr>
            <a:lvl4pPr>
              <a:buFont typeface="Arial"/>
            </a:lvl4pPr>
            <a:lvl5pPr>
              <a:buFont typeface="Arial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28" name="Shape 328"/>
          <p:cNvSpPr>
            <a:spLocks noGrp="1"/>
          </p:cNvSpPr>
          <p:nvPr>
            <p:ph type="sldNum" sz="quarter" idx="2"/>
          </p:nvPr>
        </p:nvSpPr>
        <p:spPr>
          <a:xfrm>
            <a:off x="8430260" y="6401179"/>
            <a:ext cx="256541" cy="275467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888888"/>
                </a:solidFill>
                <a:latin typeface="+mn-lt"/>
                <a:ea typeface="+mn-ea"/>
                <a:cs typeface="+mn-cs"/>
                <a:sym typeface="Times New Roma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Shape 33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36" name="Shape 336"/>
          <p:cNvSpPr>
            <a:spLocks noGrp="1"/>
          </p:cNvSpPr>
          <p:nvPr>
            <p:ph type="body" idx="1"/>
          </p:nvPr>
        </p:nvSpPr>
        <p:spPr>
          <a:xfrm>
            <a:off x="685800" y="1371600"/>
            <a:ext cx="7772400" cy="4114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Blip>
                <a:blip r:embed="rId2"/>
              </a:buBlip>
            </a:lvl1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37" name="Shape 33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image1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021287"/>
            <a:ext cx="9144000" cy="594361"/>
          </a:xfrm>
          <a:prstGeom prst="rect">
            <a:avLst/>
          </a:prstGeom>
          <a:ln w="12700">
            <a:miter lim="400000"/>
          </a:ln>
        </p:spPr>
      </p:pic>
      <p:sp>
        <p:nvSpPr>
          <p:cNvPr id="44" name="Shape 44"/>
          <p:cNvSpPr>
            <a:spLocks noGrp="1"/>
          </p:cNvSpPr>
          <p:nvPr>
            <p:ph type="title"/>
          </p:nvPr>
        </p:nvSpPr>
        <p:spPr>
          <a:xfrm>
            <a:off x="685800" y="1550978"/>
            <a:ext cx="7772400" cy="1362076"/>
          </a:xfrm>
          <a:prstGeom prst="rect">
            <a:avLst/>
          </a:prstGeom>
        </p:spPr>
        <p:txBody>
          <a:bodyPr anchor="t"/>
          <a:lstStyle>
            <a:lvl1pPr>
              <a:defRPr sz="4000"/>
            </a:lvl1pPr>
          </a:lstStyle>
          <a:p>
            <a:r>
              <a:t>Title Text</a:t>
            </a:r>
          </a:p>
        </p:txBody>
      </p:sp>
      <p:sp>
        <p:nvSpPr>
          <p:cNvPr id="45" name="Shape 45"/>
          <p:cNvSpPr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None/>
            </a:lvl1pPr>
            <a:lvl2pPr marL="0" indent="457200">
              <a:buSzTx/>
              <a:buNone/>
            </a:lvl2pPr>
            <a:lvl3pPr marL="0" indent="914400">
              <a:buSzTx/>
              <a:buNone/>
            </a:lvl3pPr>
            <a:lvl4pPr marL="0" indent="1371600">
              <a:buSzTx/>
              <a:buNone/>
            </a:lvl4pPr>
            <a:lvl5pPr marL="0" indent="1828800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hape 4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4" name="Shape 54"/>
          <p:cNvSpPr>
            <a:spLocks noGrp="1"/>
          </p:cNvSpPr>
          <p:nvPr>
            <p:ph type="body" sz="half" idx="1"/>
          </p:nvPr>
        </p:nvSpPr>
        <p:spPr>
          <a:xfrm>
            <a:off x="685800" y="1371600"/>
            <a:ext cx="3810000" cy="4114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600"/>
              </a:spcBef>
              <a:buBlip>
                <a:blip r:embed="rId2"/>
              </a:buBlip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39" indent="-320039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5" name="Shape 5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3" name="Shape 63"/>
          <p:cNvSpPr>
            <a:spLocks noGrp="1"/>
          </p:cNvSpPr>
          <p:nvPr>
            <p:ph type="body" sz="quarter" idx="1"/>
          </p:nvPr>
        </p:nvSpPr>
        <p:spPr>
          <a:xfrm>
            <a:off x="457200" y="1535112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500"/>
              </a:spcBef>
              <a:buSzTx/>
              <a:buNone/>
              <a:defRPr sz="2400" b="1"/>
            </a:lvl1pPr>
            <a:lvl2pPr marL="0" indent="457200">
              <a:spcBef>
                <a:spcPts val="500"/>
              </a:spcBef>
              <a:buSzTx/>
              <a:buNone/>
              <a:defRPr sz="2400" b="1"/>
            </a:lvl2pPr>
            <a:lvl3pPr marL="0" indent="914400">
              <a:spcBef>
                <a:spcPts val="500"/>
              </a:spcBef>
              <a:buSzTx/>
              <a:buNone/>
              <a:defRPr sz="2400" b="1"/>
            </a:lvl3pPr>
            <a:lvl4pPr marL="0" indent="1371600">
              <a:spcBef>
                <a:spcPts val="500"/>
              </a:spcBef>
              <a:buSzTx/>
              <a:buNone/>
              <a:defRPr sz="2400" b="1"/>
            </a:lvl4pPr>
            <a:lvl5pPr marL="0" indent="1828800">
              <a:spcBef>
                <a:spcPts val="500"/>
              </a:spcBef>
              <a:buSz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4" name="Shape 64"/>
          <p:cNvSpPr>
            <a:spLocks noGrp="1"/>
          </p:cNvSpPr>
          <p:nvPr>
            <p:ph type="body" sz="quarter" idx="13"/>
          </p:nvPr>
        </p:nvSpPr>
        <p:spPr>
          <a:xfrm>
            <a:off x="4645025" y="1535112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spcBef>
                <a:spcPts val="500"/>
              </a:spcBef>
              <a:buSzTx/>
              <a:buNone/>
              <a:defRPr sz="2400" b="1"/>
            </a:pPr>
            <a:endParaRPr/>
          </a:p>
        </p:txBody>
      </p:sp>
      <p:sp>
        <p:nvSpPr>
          <p:cNvPr id="65" name="Shape 6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3" name="Shape 7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4" cy="1162050"/>
          </a:xfrm>
          <a:prstGeom prst="rect">
            <a:avLst/>
          </a:prstGeom>
        </p:spPr>
        <p:txBody>
          <a:bodyPr anchor="b"/>
          <a:lstStyle>
            <a:lvl1pPr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88" name="Shape 88"/>
          <p:cNvSpPr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Blip>
                <a:blip r:embed="rId2"/>
              </a:buBlip>
            </a:lvl1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9" name="Shape 89"/>
          <p:cNvSpPr>
            <a:spLocks noGrp="1"/>
          </p:cNvSpPr>
          <p:nvPr>
            <p:ph type="body" sz="half" idx="13"/>
          </p:nvPr>
        </p:nvSpPr>
        <p:spPr>
          <a:xfrm>
            <a:off x="457199" y="1435100"/>
            <a:ext cx="3008315" cy="46910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spcBef>
                <a:spcPts val="300"/>
              </a:spcBef>
              <a:buSzTx/>
              <a:buNone/>
              <a:defRPr sz="1400"/>
            </a:pPr>
            <a:endParaRPr/>
          </a:p>
        </p:txBody>
      </p:sp>
      <p:sp>
        <p:nvSpPr>
          <p:cNvPr id="90" name="Shape 9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1.jpg"/>
          <p:cNvPicPr>
            <a:picLocks noChangeAspect="1"/>
          </p:cNvPicPr>
          <p:nvPr/>
        </p:nvPicPr>
        <p:blipFill>
          <a:blip r:embed="rId37">
            <a:extLst/>
          </a:blip>
          <a:stretch>
            <a:fillRect/>
          </a:stretch>
        </p:blipFill>
        <p:spPr>
          <a:xfrm>
            <a:off x="0" y="6106351"/>
            <a:ext cx="9144000" cy="59436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Shape 4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066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5" name="Shape 5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0494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/>
          <a:lstStyle>
            <a:lvl1pPr>
              <a:buBlip>
                <a:blip r:embed="rId38"/>
              </a:buBlip>
            </a:lvl1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xfrm>
            <a:off x="8631029" y="5562600"/>
            <a:ext cx="284372" cy="30734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 algn="r">
              <a:defRPr sz="14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7" name="TextBox 6"/>
          <p:cNvSpPr txBox="1"/>
          <p:nvPr userDrawn="1"/>
        </p:nvSpPr>
        <p:spPr>
          <a:xfrm>
            <a:off x="335431" y="6331829"/>
            <a:ext cx="7575192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Calibri"/>
              </a:rPr>
              <a:t>Gavin W Morley, WP2: MaQS, QSFP2, Oxford, 17</a:t>
            </a:r>
            <a:r>
              <a:rPr kumimoji="0" lang="en-GB" sz="1600" b="0" i="0" u="none" strike="noStrike" cap="none" spc="0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Calibri"/>
              </a:rPr>
              <a:t>th</a:t>
            </a:r>
            <a:r>
              <a:rPr kumimoji="0" lang="en-GB" sz="16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Calibri"/>
              </a:rPr>
              <a:t> January 2019</a:t>
            </a:r>
            <a:endParaRPr kumimoji="0" lang="en-GB" sz="1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Calibri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34" t="46375" r="13974" b="37271"/>
          <a:stretch/>
        </p:blipFill>
        <p:spPr>
          <a:xfrm>
            <a:off x="8467558" y="6031297"/>
            <a:ext cx="676442" cy="82082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</p:sldLayoutIdLst>
  <p:transition spd="med"/>
  <p:timing>
    <p:tnLst>
      <p:par>
        <p:cTn id="1" dur="indefinite" restart="never" nodeType="tmRoot"/>
      </p:par>
    </p:tnLst>
  </p:timing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5pPr>
      <a:lvl6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6pPr>
      <a:lvl7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7pPr>
      <a:lvl8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8pPr>
      <a:lvl9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9pPr>
    </p:titleStyle>
    <p:bodyStyle>
      <a:lvl1pPr marL="457200" marR="0" indent="-4572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Blip>
          <a:blip r:embed="rId38"/>
        </a:buBlip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1pPr>
      <a:lvl2pPr marL="783771" marR="0" indent="-326571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2pPr>
      <a:lvl3pPr marL="1219200" marR="0" indent="-3048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3pPr>
      <a:lvl4pPr marL="17373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4pPr>
      <a:lvl5pPr marL="21945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5pPr>
      <a:lvl6pPr marL="26517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6pPr>
      <a:lvl7pPr marL="31089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7pPr>
      <a:lvl8pPr marL="3566159" marR="0" indent="-36575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8pPr>
      <a:lvl9pPr marL="4023359" marR="0" indent="-36575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170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5934173"/>
            <a:ext cx="9144000" cy="923827"/>
          </a:xfrm>
          <a:prstGeom prst="rect">
            <a:avLst/>
          </a:prstGeom>
          <a:solidFill>
            <a:schemeClr val="accent3">
              <a:lumOff val="44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-3" y="-10758"/>
            <a:ext cx="9144000" cy="6868758"/>
            <a:chOff x="0" y="-10758"/>
            <a:chExt cx="9144000" cy="686875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59219"/>
              <a:ext cx="9144000" cy="5998781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85498"/>
            <a:stretch/>
          </p:blipFill>
          <p:spPr>
            <a:xfrm flipV="1">
              <a:off x="0" y="-10758"/>
              <a:ext cx="9144000" cy="869976"/>
            </a:xfrm>
            <a:prstGeom prst="rect">
              <a:avLst/>
            </a:prstGeom>
          </p:spPr>
        </p:pic>
      </p:grpSp>
      <p:sp>
        <p:nvSpPr>
          <p:cNvPr id="346" name="Shape 346"/>
          <p:cNvSpPr>
            <a:spLocks noGrp="1"/>
          </p:cNvSpPr>
          <p:nvPr>
            <p:ph type="title"/>
          </p:nvPr>
        </p:nvSpPr>
        <p:spPr>
          <a:xfrm>
            <a:off x="429342" y="363416"/>
            <a:ext cx="8541571" cy="2708030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WP2: Macroscopic quantum superpositions for physics beyond the standard model (MaQS</a:t>
            </a:r>
            <a:r>
              <a:rPr lang="en-GB" sz="32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  <a:br>
              <a:rPr lang="en-GB" sz="32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GB" sz="2400" baseline="30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n-GB" sz="2400" baseline="30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GB" sz="2400" b="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Gavin </a:t>
            </a:r>
            <a:r>
              <a:rPr lang="en-GB" sz="2400" b="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 Morley, University of Warwick</a:t>
            </a:r>
            <a:r>
              <a:rPr lang="en-GB" sz="3200" b="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n-GB" sz="3200" b="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sz="3200" b="0" baseline="300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Shape 353"/>
          <p:cNvSpPr>
            <a:spLocks noGrp="1"/>
          </p:cNvSpPr>
          <p:nvPr>
            <p:ph type="title"/>
          </p:nvPr>
        </p:nvSpPr>
        <p:spPr>
          <a:xfrm>
            <a:off x="0" y="269633"/>
            <a:ext cx="9144000" cy="1606056"/>
          </a:xfrm>
          <a:prstGeom prst="rect">
            <a:avLst/>
          </a:prstGeom>
        </p:spPr>
        <p:txBody>
          <a:bodyPr anchor="t">
            <a:noAutofit/>
          </a:bodyPr>
          <a:lstStyle/>
          <a:p>
            <a:pPr lvl="1" algn="ctr"/>
            <a:r>
              <a:rPr lang="en-GB" sz="4000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Deliverables: SP1 Silica spheres</a:t>
            </a:r>
            <a:br>
              <a:rPr lang="en-GB" sz="4000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GB" sz="2400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Lead: Hendrik Ulbricht, Southampton. Experiments in </a:t>
            </a:r>
            <a:r>
              <a:rPr lang="en-GB" sz="2400" b="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Southampton</a:t>
            </a:r>
            <a:r>
              <a:rPr lang="en-GB" sz="2400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</a:t>
            </a:r>
            <a:r>
              <a:rPr lang="en-GB" sz="2400" b="0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Oxford</a:t>
            </a:r>
            <a:endParaRPr sz="4000" b="0" baseline="-25000" dirty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9438" y="1875689"/>
            <a:ext cx="8165124" cy="424731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en-GB" sz="1800" b="1" dirty="0"/>
              <a:t>Per </a:t>
            </a:r>
            <a:r>
              <a:rPr lang="en-GB" sz="1800" b="1" dirty="0" smtClean="0"/>
              <a:t>1 (Years 1-2): </a:t>
            </a:r>
            <a:r>
              <a:rPr lang="en-GB" sz="1800" b="1" dirty="0"/>
              <a:t>	</a:t>
            </a:r>
            <a:endParaRPr lang="en-GB" sz="1800" b="1" dirty="0" smtClean="0"/>
          </a:p>
          <a:p>
            <a:r>
              <a:rPr lang="en-GB" sz="1800" dirty="0" smtClean="0">
                <a:solidFill>
                  <a:srgbClr val="0070C0"/>
                </a:solidFill>
              </a:rPr>
              <a:t>D1</a:t>
            </a:r>
            <a:r>
              <a:rPr lang="en-GB" sz="1800" dirty="0">
                <a:solidFill>
                  <a:srgbClr val="0070C0"/>
                </a:solidFill>
              </a:rPr>
              <a:t>: Implement low-noise electronics with high-precision timing for switching the trap</a:t>
            </a:r>
          </a:p>
          <a:p>
            <a:r>
              <a:rPr lang="en-GB" sz="1800" dirty="0">
                <a:solidFill>
                  <a:srgbClr val="0070C0"/>
                </a:solidFill>
              </a:rPr>
              <a:t>D2: Reach the lowest ever centre-of-mass (CM) temperatures for </a:t>
            </a:r>
            <a:r>
              <a:rPr lang="en-GB" sz="1800" dirty="0" smtClean="0">
                <a:solidFill>
                  <a:srgbClr val="0070C0"/>
                </a:solidFill>
              </a:rPr>
              <a:t>nanoparticles</a:t>
            </a:r>
            <a:endParaRPr lang="en-GB" sz="1800" dirty="0">
              <a:solidFill>
                <a:srgbClr val="0070C0"/>
              </a:solidFill>
            </a:endParaRPr>
          </a:p>
          <a:p>
            <a:r>
              <a:rPr lang="en-GB" sz="1800" dirty="0">
                <a:solidFill>
                  <a:srgbClr val="0070C0"/>
                </a:solidFill>
              </a:rPr>
              <a:t>D3: CM cooling followed by free-fall experiments and wavefunction expansion studies</a:t>
            </a:r>
          </a:p>
          <a:p>
            <a:r>
              <a:rPr lang="en-GB" sz="1800" dirty="0">
                <a:solidFill>
                  <a:srgbClr val="C00000"/>
                </a:solidFill>
              </a:rPr>
              <a:t>D4: Build ion trap for non-interferometric tests of CSL heating with 1 µm </a:t>
            </a:r>
            <a:r>
              <a:rPr lang="en-GB" sz="1800" dirty="0" smtClean="0">
                <a:solidFill>
                  <a:srgbClr val="C00000"/>
                </a:solidFill>
              </a:rPr>
              <a:t>silica (Oxford)</a:t>
            </a:r>
          </a:p>
          <a:p>
            <a:endParaRPr lang="en-GB" sz="1800" dirty="0">
              <a:solidFill>
                <a:srgbClr val="C00000"/>
              </a:solidFill>
            </a:endParaRPr>
          </a:p>
          <a:p>
            <a:r>
              <a:rPr lang="en-GB" sz="1800" b="1" dirty="0"/>
              <a:t>Per </a:t>
            </a:r>
            <a:r>
              <a:rPr lang="en-GB" sz="1800" b="1" dirty="0" smtClean="0"/>
              <a:t>2 (Year 3):</a:t>
            </a:r>
            <a:r>
              <a:rPr lang="en-GB" sz="1800" dirty="0" smtClean="0"/>
              <a:t> </a:t>
            </a:r>
            <a:r>
              <a:rPr lang="en-GB" sz="1800" dirty="0"/>
              <a:t>	</a:t>
            </a:r>
            <a:endParaRPr lang="en-GB" sz="1800" dirty="0" smtClean="0"/>
          </a:p>
          <a:p>
            <a:r>
              <a:rPr lang="en-GB" sz="1800" dirty="0" smtClean="0">
                <a:solidFill>
                  <a:srgbClr val="0070C0"/>
                </a:solidFill>
              </a:rPr>
              <a:t>D5</a:t>
            </a:r>
            <a:r>
              <a:rPr lang="en-GB" sz="1800" dirty="0">
                <a:solidFill>
                  <a:srgbClr val="0070C0"/>
                </a:solidFill>
              </a:rPr>
              <a:t>: CM cooling and free flight with an optical grating applied within the </a:t>
            </a:r>
            <a:r>
              <a:rPr lang="en-GB" sz="1800" dirty="0" smtClean="0">
                <a:solidFill>
                  <a:srgbClr val="0070C0"/>
                </a:solidFill>
              </a:rPr>
              <a:t>trap</a:t>
            </a:r>
            <a:endParaRPr lang="en-GB" sz="1800" dirty="0">
              <a:solidFill>
                <a:srgbClr val="0070C0"/>
              </a:solidFill>
            </a:endParaRPr>
          </a:p>
          <a:p>
            <a:r>
              <a:rPr lang="en-GB" sz="1800" dirty="0">
                <a:solidFill>
                  <a:srgbClr val="0070C0"/>
                </a:solidFill>
              </a:rPr>
              <a:t>D6: Quantum non-demolition pulsed position measurements for levitated </a:t>
            </a:r>
            <a:r>
              <a:rPr lang="en-GB" sz="1800" dirty="0" smtClean="0">
                <a:solidFill>
                  <a:srgbClr val="0070C0"/>
                </a:solidFill>
              </a:rPr>
              <a:t>nanoparticles</a:t>
            </a:r>
            <a:endParaRPr lang="en-GB" sz="1800" dirty="0">
              <a:solidFill>
                <a:srgbClr val="0070C0"/>
              </a:solidFill>
            </a:endParaRPr>
          </a:p>
          <a:p>
            <a:endParaRPr lang="en-GB" sz="1800" b="1" dirty="0" smtClean="0"/>
          </a:p>
          <a:p>
            <a:r>
              <a:rPr lang="en-GB" sz="1800" b="1" dirty="0" smtClean="0"/>
              <a:t>Per 3 (Years 4-6):</a:t>
            </a:r>
            <a:r>
              <a:rPr lang="en-GB" sz="1800" b="1" dirty="0"/>
              <a:t>	</a:t>
            </a:r>
            <a:endParaRPr lang="en-GB" sz="1800" b="1" dirty="0" smtClean="0"/>
          </a:p>
          <a:p>
            <a:r>
              <a:rPr lang="en-GB" sz="1800" dirty="0" smtClean="0">
                <a:solidFill>
                  <a:srgbClr val="0070C0"/>
                </a:solidFill>
              </a:rPr>
              <a:t>D7</a:t>
            </a:r>
            <a:r>
              <a:rPr lang="en-GB" sz="1800" dirty="0">
                <a:solidFill>
                  <a:srgbClr val="0070C0"/>
                </a:solidFill>
              </a:rPr>
              <a:t>: Measure spatial superposition of 10-100 nm silica spheres with small superposition distance</a:t>
            </a:r>
          </a:p>
          <a:p>
            <a:r>
              <a:rPr lang="en-GB" sz="1800" dirty="0">
                <a:solidFill>
                  <a:srgbClr val="0070C0"/>
                </a:solidFill>
              </a:rPr>
              <a:t>D8: 30 cm free-fall with silica spheres and implementation of Talbot </a:t>
            </a:r>
            <a:r>
              <a:rPr lang="en-GB" sz="1800" dirty="0" smtClean="0">
                <a:solidFill>
                  <a:srgbClr val="0070C0"/>
                </a:solidFill>
              </a:rPr>
              <a:t>interferometer</a:t>
            </a:r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rgbClr val="0070C0"/>
              </a:solidFill>
              <a:effectLst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5405388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Shape 353"/>
          <p:cNvSpPr>
            <a:spLocks noGrp="1"/>
          </p:cNvSpPr>
          <p:nvPr>
            <p:ph type="title"/>
          </p:nvPr>
        </p:nvSpPr>
        <p:spPr>
          <a:xfrm>
            <a:off x="0" y="269633"/>
            <a:ext cx="9144000" cy="1606056"/>
          </a:xfrm>
          <a:prstGeom prst="rect">
            <a:avLst/>
          </a:prstGeom>
        </p:spPr>
        <p:txBody>
          <a:bodyPr anchor="t">
            <a:noAutofit/>
          </a:bodyPr>
          <a:lstStyle/>
          <a:p>
            <a:pPr lvl="1" algn="ctr"/>
            <a:r>
              <a:rPr lang="en-GB" sz="4000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Deliverables: SP1 Silica spheres</a:t>
            </a:r>
            <a:br>
              <a:rPr lang="en-GB" sz="4000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GB" sz="2400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Lead: Hendrik Ulbricht, Southampton. Experiments in </a:t>
            </a:r>
            <a:r>
              <a:rPr lang="en-GB" sz="2400" b="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Southampton</a:t>
            </a:r>
            <a:r>
              <a:rPr lang="en-GB" sz="2400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</a:t>
            </a:r>
            <a:r>
              <a:rPr lang="en-GB" sz="2400" b="0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Oxford</a:t>
            </a:r>
            <a:endParaRPr sz="4000" b="0" baseline="-25000" dirty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707" y="1875690"/>
            <a:ext cx="3270742" cy="327074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8697" y="1875689"/>
            <a:ext cx="3851869" cy="401773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93078" y="5247097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600" dirty="0">
                <a:latin typeface="+mj-lt"/>
              </a:rPr>
              <a:t>James </a:t>
            </a:r>
            <a:r>
              <a:rPr lang="de-DE" sz="1600" dirty="0" smtClean="0">
                <a:latin typeface="+mj-lt"/>
              </a:rPr>
              <a:t>Bateman, </a:t>
            </a:r>
            <a:r>
              <a:rPr lang="de-DE" sz="1600" dirty="0">
                <a:latin typeface="+mj-lt"/>
              </a:rPr>
              <a:t>Stefan </a:t>
            </a:r>
            <a:r>
              <a:rPr lang="de-DE" sz="1600" dirty="0" smtClean="0">
                <a:latin typeface="+mj-lt"/>
              </a:rPr>
              <a:t>Nimmrichter, </a:t>
            </a:r>
            <a:r>
              <a:rPr lang="de-DE" sz="1600" dirty="0">
                <a:latin typeface="+mj-lt"/>
              </a:rPr>
              <a:t>Klaus </a:t>
            </a:r>
            <a:r>
              <a:rPr lang="de-DE" sz="1600" dirty="0" smtClean="0">
                <a:latin typeface="+mj-lt"/>
              </a:rPr>
              <a:t>Hornberger </a:t>
            </a:r>
            <a:r>
              <a:rPr lang="de-DE" sz="1600" dirty="0">
                <a:latin typeface="+mj-lt"/>
              </a:rPr>
              <a:t>&amp; Hendrik </a:t>
            </a:r>
            <a:r>
              <a:rPr lang="de-DE" sz="1600" dirty="0" smtClean="0">
                <a:latin typeface="+mj-lt"/>
              </a:rPr>
              <a:t>Ulbricht, Nature Communications, 5, 4788 (2014)</a:t>
            </a:r>
            <a:endParaRPr lang="en-GB" sz="1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6964867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Shape 353"/>
          <p:cNvSpPr>
            <a:spLocks noGrp="1"/>
          </p:cNvSpPr>
          <p:nvPr>
            <p:ph type="title"/>
          </p:nvPr>
        </p:nvSpPr>
        <p:spPr>
          <a:xfrm>
            <a:off x="-1" y="269632"/>
            <a:ext cx="9143999" cy="1383321"/>
          </a:xfrm>
          <a:prstGeom prst="rect">
            <a:avLst/>
          </a:prstGeom>
        </p:spPr>
        <p:txBody>
          <a:bodyPr anchor="t">
            <a:noAutofit/>
          </a:bodyPr>
          <a:lstStyle/>
          <a:p>
            <a:pPr lvl="1" algn="ctr"/>
            <a:r>
              <a:rPr lang="en-GB" sz="4000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Deliverables: SP2 Diamonds with spin </a:t>
            </a:r>
            <a:r>
              <a:rPr lang="en-GB" sz="2400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Lead: Peter Barker, UCL. Experiments in </a:t>
            </a:r>
            <a:r>
              <a:rPr lang="en-GB" sz="2400" b="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UCL</a:t>
            </a:r>
            <a:r>
              <a:rPr lang="en-GB" sz="2400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</a:t>
            </a:r>
            <a:r>
              <a:rPr lang="en-GB" sz="2400" b="0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Warwick</a:t>
            </a:r>
            <a:endParaRPr sz="4000" b="0" baseline="-25000" dirty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92368" y="1626956"/>
            <a:ext cx="8651631" cy="4241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GB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 </a:t>
            </a:r>
            <a:r>
              <a:rPr lang="en-GB" sz="18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(Years 1-2):</a:t>
            </a:r>
            <a:r>
              <a:rPr lang="en-GB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lang="en-GB" sz="18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GB" sz="1800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D9</a:t>
            </a:r>
            <a:r>
              <a:rPr lang="en-GB" sz="18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Trapping and CM cooling in linear Paul trap of 100 nm diamonds </a:t>
            </a:r>
            <a:r>
              <a:rPr lang="en-GB" sz="1800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with NV</a:t>
            </a:r>
            <a:r>
              <a:rPr lang="en-GB" sz="1800" baseline="30000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en-GB" sz="1800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centres</a:t>
            </a:r>
          </a:p>
          <a:p>
            <a:pPr>
              <a:lnSpc>
                <a:spcPct val="107000"/>
              </a:lnSpc>
            </a:pPr>
            <a:r>
              <a:rPr lang="en-GB" sz="1800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D10</a:t>
            </a:r>
            <a:r>
              <a:rPr lang="en-GB" sz="18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Build </a:t>
            </a:r>
            <a:r>
              <a:rPr lang="en-GB" sz="1800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&amp; </a:t>
            </a:r>
            <a:r>
              <a:rPr lang="en-GB" sz="18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test magnetogravitational (MG) trap for 1 µm diamonds </a:t>
            </a:r>
            <a:r>
              <a:rPr lang="en-GB" sz="1800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with </a:t>
            </a:r>
            <a:r>
              <a:rPr lang="en-GB" sz="18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NV</a:t>
            </a:r>
            <a:r>
              <a:rPr lang="en-GB" sz="1800" baseline="300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en-GB" sz="18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centres</a:t>
            </a:r>
            <a:endParaRPr lang="en-GB" sz="1800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endParaRPr lang="en-GB" sz="18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GB" sz="18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 2 (Year 3): </a:t>
            </a:r>
            <a:r>
              <a:rPr lang="en-GB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lang="en-GB" sz="18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GB" sz="1800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D11</a:t>
            </a:r>
            <a:r>
              <a:rPr lang="en-GB" sz="18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Install an inhomogeneous magnet into the Paul trap</a:t>
            </a:r>
          </a:p>
          <a:p>
            <a:pPr>
              <a:lnSpc>
                <a:spcPct val="107000"/>
              </a:lnSpc>
            </a:pPr>
            <a:r>
              <a:rPr lang="en-GB" sz="1800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D12</a:t>
            </a:r>
            <a:r>
              <a:rPr lang="en-GB" sz="18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GB" sz="1800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Cool the internal temperature of the diamonds to 8 K in </a:t>
            </a:r>
            <a:r>
              <a:rPr lang="en-GB" sz="18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MG </a:t>
            </a:r>
            <a:r>
              <a:rPr lang="en-GB" sz="1800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trap</a:t>
            </a:r>
          </a:p>
          <a:p>
            <a:pPr>
              <a:lnSpc>
                <a:spcPct val="107000"/>
              </a:lnSpc>
            </a:pPr>
            <a:r>
              <a:rPr lang="en-GB" sz="1800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D13</a:t>
            </a:r>
            <a:r>
              <a:rPr lang="en-GB" sz="18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Implement active damping of vibrations and tilt following LIGO work </a:t>
            </a:r>
          </a:p>
          <a:p>
            <a:pPr>
              <a:lnSpc>
                <a:spcPct val="107000"/>
              </a:lnSpc>
            </a:pPr>
            <a:endParaRPr lang="en-GB" sz="18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GB" sz="18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 3 (Years 4-6):</a:t>
            </a: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lang="en-GB" sz="18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GB" sz="1800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D14</a:t>
            </a:r>
            <a:r>
              <a:rPr lang="en-GB" sz="18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In-trap Ramsey interferometry of 100 nm diamonds using linear Paul </a:t>
            </a:r>
            <a:r>
              <a:rPr lang="en-GB" sz="1800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trap</a:t>
            </a:r>
          </a:p>
          <a:p>
            <a:pPr>
              <a:lnSpc>
                <a:spcPct val="107000"/>
              </a:lnSpc>
            </a:pPr>
            <a:r>
              <a:rPr lang="en-GB" sz="1800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D15</a:t>
            </a:r>
            <a:r>
              <a:rPr lang="en-GB" sz="18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Charge neutralisation and free fall from the Paul </a:t>
            </a:r>
            <a:r>
              <a:rPr lang="en-GB" sz="1800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trap</a:t>
            </a:r>
          </a:p>
          <a:p>
            <a:pPr>
              <a:lnSpc>
                <a:spcPct val="107000"/>
              </a:lnSpc>
            </a:pPr>
            <a:r>
              <a:rPr lang="en-GB" sz="1800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D16</a:t>
            </a:r>
            <a:r>
              <a:rPr lang="en-GB" sz="18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GB" sz="1800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Charge neutralisation in </a:t>
            </a:r>
            <a:r>
              <a:rPr lang="en-GB" sz="18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MG </a:t>
            </a:r>
            <a:r>
              <a:rPr lang="en-GB" sz="1800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trap</a:t>
            </a:r>
          </a:p>
          <a:p>
            <a:pPr>
              <a:lnSpc>
                <a:spcPct val="107000"/>
              </a:lnSpc>
            </a:pPr>
            <a:r>
              <a:rPr lang="en-GB" sz="1800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D17</a:t>
            </a:r>
            <a:r>
              <a:rPr lang="en-GB" sz="18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GB" sz="1800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Create small spatial superposition in MG trap</a:t>
            </a:r>
            <a:endParaRPr lang="en-GB" sz="1800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313935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2A6D6E58-36B9-45B3-BCFA-796B84ACC2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298" y="1398279"/>
            <a:ext cx="4468700" cy="2763414"/>
          </a:xfrm>
          <a:prstGeom prst="rect">
            <a:avLst/>
          </a:prstGeom>
        </p:spPr>
      </p:pic>
      <p:sp>
        <p:nvSpPr>
          <p:cNvPr id="7" name="Shape 353"/>
          <p:cNvSpPr>
            <a:spLocks noGrp="1"/>
          </p:cNvSpPr>
          <p:nvPr>
            <p:ph type="title"/>
          </p:nvPr>
        </p:nvSpPr>
        <p:spPr>
          <a:xfrm>
            <a:off x="-1" y="269632"/>
            <a:ext cx="9143999" cy="1383321"/>
          </a:xfrm>
          <a:prstGeom prst="rect">
            <a:avLst/>
          </a:prstGeom>
        </p:spPr>
        <p:txBody>
          <a:bodyPr anchor="t">
            <a:noAutofit/>
          </a:bodyPr>
          <a:lstStyle/>
          <a:p>
            <a:pPr lvl="1" algn="ctr"/>
            <a:r>
              <a:rPr lang="en-GB" sz="4000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Deliverables: SP2 Diamonds with spin </a:t>
            </a:r>
            <a:r>
              <a:rPr lang="en-GB" sz="2400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Lead: Peter Barker, UCL. Experiments in </a:t>
            </a:r>
            <a:r>
              <a:rPr lang="en-GB" sz="2400" b="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UCL</a:t>
            </a:r>
            <a:r>
              <a:rPr lang="en-GB" sz="2400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</a:t>
            </a:r>
            <a:r>
              <a:rPr lang="en-GB" sz="2400" b="0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Warwick</a:t>
            </a:r>
            <a:br>
              <a:rPr lang="en-GB" sz="2400" b="0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GB" sz="2400" b="0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n-GB" sz="2400" b="0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GB" sz="2400" b="0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n-GB" sz="2400" b="0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sz="4000" b="0" baseline="-25000" dirty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0108" y="1840523"/>
            <a:ext cx="4141968" cy="40625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08046" y="4274781"/>
            <a:ext cx="4678523" cy="181588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Proposals from our collaboration: </a:t>
            </a:r>
          </a:p>
          <a:p>
            <a:r>
              <a:rPr lang="en-GB" sz="1600" dirty="0" smtClean="0">
                <a:solidFill>
                  <a:schemeClr val="bg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M Scala… &amp; S Bose, PRL </a:t>
            </a:r>
            <a:r>
              <a:rPr lang="en-GB" sz="1600" b="1" dirty="0" smtClean="0">
                <a:solidFill>
                  <a:schemeClr val="bg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111</a:t>
            </a:r>
            <a:r>
              <a:rPr lang="en-GB" sz="1600" dirty="0" smtClean="0">
                <a:solidFill>
                  <a:schemeClr val="bg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180403 (2013)</a:t>
            </a:r>
          </a:p>
          <a:p>
            <a:r>
              <a:rPr lang="en-GB" sz="1600" dirty="0" smtClean="0">
                <a:solidFill>
                  <a:schemeClr val="bg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C Wan…&amp; MS Kim, PRA </a:t>
            </a:r>
            <a:r>
              <a:rPr lang="en-GB" sz="1600" b="1" dirty="0" smtClean="0">
                <a:solidFill>
                  <a:schemeClr val="bg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93</a:t>
            </a:r>
            <a:r>
              <a:rPr lang="en-GB" sz="1600" dirty="0" smtClean="0">
                <a:solidFill>
                  <a:schemeClr val="bg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043852 (2016)</a:t>
            </a:r>
          </a:p>
          <a:p>
            <a:r>
              <a:rPr lang="en-GB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C Wan… &amp; MS Kim, </a:t>
            </a:r>
            <a:r>
              <a:rPr lang="en-GB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PRL </a:t>
            </a:r>
            <a:r>
              <a:rPr lang="en-GB" sz="1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117</a:t>
            </a:r>
            <a:r>
              <a:rPr lang="en-GB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143003 (2016</a:t>
            </a:r>
            <a:r>
              <a:rPr lang="en-GB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</a:p>
          <a:p>
            <a:r>
              <a:rPr lang="en-GB" sz="1600" dirty="0" smtClean="0">
                <a:solidFill>
                  <a:schemeClr val="bg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S Bose… &amp; G Milburn, PRL </a:t>
            </a:r>
            <a:r>
              <a:rPr lang="en-GB" sz="1600" b="1" dirty="0" smtClean="0">
                <a:solidFill>
                  <a:schemeClr val="bg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119</a:t>
            </a:r>
            <a:r>
              <a:rPr lang="en-GB" sz="1600" dirty="0" smtClean="0">
                <a:solidFill>
                  <a:schemeClr val="bg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240401 (2017)</a:t>
            </a:r>
          </a:p>
          <a:p>
            <a:r>
              <a:rPr lang="en-GB" sz="1600" dirty="0" smtClean="0">
                <a:solidFill>
                  <a:schemeClr val="bg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RJ Marshman… S Bose, arXiv:1807.10830 (2018)</a:t>
            </a:r>
          </a:p>
          <a:p>
            <a:r>
              <a:rPr lang="en-GB" sz="1600" dirty="0" smtClean="0">
                <a:solidFill>
                  <a:schemeClr val="bg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S Bose &amp; GW Morley, arXiv:1810.07045 (2018)</a:t>
            </a:r>
          </a:p>
        </p:txBody>
      </p:sp>
    </p:spTree>
    <p:extLst>
      <p:ext uri="{BB962C8B-B14F-4D97-AF65-F5344CB8AC3E}">
        <p14:creationId xmlns:p14="http://schemas.microsoft.com/office/powerpoint/2010/main" val="111734699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Shape 353"/>
          <p:cNvSpPr>
            <a:spLocks noGrp="1"/>
          </p:cNvSpPr>
          <p:nvPr>
            <p:ph type="title"/>
          </p:nvPr>
        </p:nvSpPr>
        <p:spPr>
          <a:xfrm>
            <a:off x="0" y="269632"/>
            <a:ext cx="9144000" cy="1383321"/>
          </a:xfrm>
          <a:prstGeom prst="rect">
            <a:avLst/>
          </a:prstGeom>
        </p:spPr>
        <p:txBody>
          <a:bodyPr anchor="t">
            <a:noAutofit/>
          </a:bodyPr>
          <a:lstStyle/>
          <a:p>
            <a:pPr lvl="1" algn="ctr"/>
            <a:r>
              <a:rPr lang="en-GB" sz="4000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Deliverables: SP3 Clamped oscillators</a:t>
            </a:r>
            <a:br>
              <a:rPr lang="en-GB" sz="4000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GB" sz="2400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Lead: Michael Vanner, Imperial</a:t>
            </a:r>
            <a:endParaRPr sz="4000" b="0" baseline="-25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50277" y="1604558"/>
            <a:ext cx="6799385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GB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 </a:t>
            </a:r>
            <a:r>
              <a:rPr lang="en-GB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(Years 1-2)</a:t>
            </a: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lang="en-GB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D18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Generate and observe mechanical interference fringes at low thermal </a:t>
            </a: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occupations</a:t>
            </a:r>
          </a:p>
          <a:p>
            <a:pPr>
              <a:lnSpc>
                <a:spcPct val="107000"/>
              </a:lnSpc>
            </a:pPr>
            <a:endParaRPr lang="en-GB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GB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 </a:t>
            </a:r>
            <a:r>
              <a:rPr lang="en-GB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 (Year 3)</a:t>
            </a: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lang="en-GB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D19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Experimentally observe an </a:t>
            </a:r>
            <a:r>
              <a:rPr lang="en-GB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optomechanical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geometric phase / revivals</a:t>
            </a:r>
          </a:p>
          <a:p>
            <a:pPr>
              <a:lnSpc>
                <a:spcPct val="107000"/>
              </a:lnSpc>
            </a:pPr>
            <a:endParaRPr lang="en-GB" sz="20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GB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 3 (Years 4-6):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lang="en-GB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D20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Use the geometric phase </a:t>
            </a: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more strongly test GUP</a:t>
            </a:r>
          </a:p>
        </p:txBody>
      </p:sp>
    </p:spTree>
    <p:extLst>
      <p:ext uri="{BB962C8B-B14F-4D97-AF65-F5344CB8AC3E}">
        <p14:creationId xmlns:p14="http://schemas.microsoft.com/office/powerpoint/2010/main" val="3386944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Shape 353"/>
          <p:cNvSpPr>
            <a:spLocks noGrp="1"/>
          </p:cNvSpPr>
          <p:nvPr>
            <p:ph type="title"/>
          </p:nvPr>
        </p:nvSpPr>
        <p:spPr>
          <a:xfrm>
            <a:off x="0" y="269632"/>
            <a:ext cx="9144000" cy="1383321"/>
          </a:xfrm>
          <a:prstGeom prst="rect">
            <a:avLst/>
          </a:prstGeom>
        </p:spPr>
        <p:txBody>
          <a:bodyPr anchor="t">
            <a:noAutofit/>
          </a:bodyPr>
          <a:lstStyle/>
          <a:p>
            <a:pPr lvl="1" algn="ctr"/>
            <a:r>
              <a:rPr lang="en-GB" sz="4000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Deliverables: SP3 Clamped oscillators</a:t>
            </a:r>
            <a:br>
              <a:rPr lang="en-GB" sz="4000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GB" sz="2400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Lead: Michael Vanner, Imperial</a:t>
            </a:r>
            <a:endParaRPr sz="4000" b="0" baseline="-25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585" y="1652953"/>
            <a:ext cx="7537938" cy="306311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520462" y="4278923"/>
            <a:ext cx="5556738" cy="715108"/>
          </a:xfrm>
          <a:prstGeom prst="rect">
            <a:avLst/>
          </a:prstGeom>
          <a:solidFill>
            <a:schemeClr val="accent3">
              <a:lumOff val="44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04742" y="5275384"/>
            <a:ext cx="7480572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Calibri"/>
              </a:rPr>
              <a:t>£2M state-of-the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-art lab under construction at Imperial</a:t>
            </a:r>
            <a:endParaRPr kumimoji="0" lang="en-GB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4584642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Shape 353"/>
          <p:cNvSpPr>
            <a:spLocks noGrp="1"/>
          </p:cNvSpPr>
          <p:nvPr>
            <p:ph type="title"/>
          </p:nvPr>
        </p:nvSpPr>
        <p:spPr>
          <a:xfrm>
            <a:off x="574432" y="269632"/>
            <a:ext cx="8080130" cy="1383321"/>
          </a:xfrm>
          <a:prstGeom prst="rect">
            <a:avLst/>
          </a:prstGeom>
        </p:spPr>
        <p:txBody>
          <a:bodyPr anchor="t">
            <a:noAutofit/>
          </a:bodyPr>
          <a:lstStyle/>
          <a:p>
            <a:pPr lvl="1" algn="ctr"/>
            <a:r>
              <a:rPr lang="en-GB" sz="4000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Deliverables: SP4 Theory</a:t>
            </a:r>
            <a:br>
              <a:rPr lang="en-GB" sz="4000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GB" sz="2400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Lead: Sougato Bose, UCL</a:t>
            </a:r>
            <a:endParaRPr sz="4000" b="0" baseline="-25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60132" y="1421238"/>
            <a:ext cx="8194430" cy="46381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GB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 </a:t>
            </a:r>
            <a:r>
              <a:rPr lang="en-GB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(Years 1-2): </a:t>
            </a:r>
            <a:r>
              <a:rPr lang="en-GB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lang="en-GB" sz="20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D21: 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Theory of </a:t>
            </a: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quantum sensing 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</a:t>
            </a:r>
            <a:r>
              <a:rPr lang="en-GB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optomechanical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interferometry</a:t>
            </a:r>
          </a:p>
          <a:p>
            <a:pPr>
              <a:lnSpc>
                <a:spcPct val="107000"/>
              </a:lnSpc>
            </a:pP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D22: 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Identify system </a:t>
            </a: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specs 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the detection of dark matter and neutrinos </a:t>
            </a: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D23: 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Design hybrid </a:t>
            </a: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system: 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atomic ion </a:t>
            </a: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coupled to 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ion-trapped nanoparticle</a:t>
            </a:r>
          </a:p>
          <a:p>
            <a:pPr>
              <a:lnSpc>
                <a:spcPct val="107000"/>
              </a:lnSpc>
            </a:pP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D24: 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Design </a:t>
            </a:r>
            <a:r>
              <a:rPr lang="en-GB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optomechanical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short-range force tests in unexplored regimes</a:t>
            </a:r>
          </a:p>
          <a:p>
            <a:pPr>
              <a:lnSpc>
                <a:spcPct val="107000"/>
              </a:lnSpc>
            </a:pP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D25: 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Design proposal to test relativistic effects in quantum mechanics</a:t>
            </a:r>
          </a:p>
          <a:p>
            <a:pPr>
              <a:lnSpc>
                <a:spcPct val="107000"/>
              </a:lnSpc>
            </a:pPr>
            <a:endParaRPr lang="en-GB" sz="20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GB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 2 (Year 3):</a:t>
            </a:r>
            <a:r>
              <a:rPr lang="en-GB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lang="en-GB" sz="20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D26: 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Self-consistent description of </a:t>
            </a: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non-</a:t>
            </a:r>
            <a:r>
              <a:rPr lang="en-GB" sz="20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eqm</a:t>
            </a: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mesoscopic </a:t>
            </a: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QM 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including CSL </a:t>
            </a:r>
            <a:endParaRPr lang="en-GB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D27: 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Extend our gravitational wave detector </a:t>
            </a: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proposals</a:t>
            </a:r>
            <a:endParaRPr lang="en-GB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D28: 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Improve simulations and proposals for macroscopic </a:t>
            </a: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superpositions</a:t>
            </a:r>
            <a:endParaRPr lang="en-GB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sz="20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 3 (Years 4-6):</a:t>
            </a: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lang="en-GB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D29: </a:t>
            </a: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Study 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models with very light scalar fields using QFT methods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58476039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Shape 353"/>
          <p:cNvSpPr>
            <a:spLocks noGrp="1"/>
          </p:cNvSpPr>
          <p:nvPr>
            <p:ph type="title"/>
          </p:nvPr>
        </p:nvSpPr>
        <p:spPr>
          <a:xfrm>
            <a:off x="574432" y="269632"/>
            <a:ext cx="8080130" cy="1383321"/>
          </a:xfrm>
          <a:prstGeom prst="rect">
            <a:avLst/>
          </a:prstGeom>
        </p:spPr>
        <p:txBody>
          <a:bodyPr anchor="t">
            <a:noAutofit/>
          </a:bodyPr>
          <a:lstStyle/>
          <a:p>
            <a:pPr lvl="1" algn="ctr"/>
            <a:r>
              <a:rPr lang="en-GB" sz="4000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Deliverables: SP4 Theory</a:t>
            </a:r>
            <a:br>
              <a:rPr lang="en-GB" sz="4000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GB" sz="2400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Lead: Sougato Bose, UCL</a:t>
            </a:r>
            <a:endParaRPr sz="4000" b="0" baseline="-25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60132" y="1421238"/>
            <a:ext cx="8194430" cy="46381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GB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 </a:t>
            </a:r>
            <a:r>
              <a:rPr lang="en-GB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(Years 1-2): </a:t>
            </a:r>
            <a:r>
              <a:rPr lang="en-GB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lang="en-GB" sz="20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D21: </a:t>
            </a: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Animesh Datta (Warwick)</a:t>
            </a:r>
          </a:p>
          <a:p>
            <a:pPr>
              <a:lnSpc>
                <a:spcPct val="107000"/>
              </a:lnSpc>
            </a:pP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D22: </a:t>
            </a: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Paul Harrison (Warwick)</a:t>
            </a:r>
          </a:p>
          <a:p>
            <a:pPr>
              <a:lnSpc>
                <a:spcPct val="107000"/>
              </a:lnSpc>
            </a:pP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D23: </a:t>
            </a: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Andrew Steane (Oxford)</a:t>
            </a:r>
            <a:endParaRPr lang="en-GB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D24: </a:t>
            </a: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John March-Russell (Oxford)</a:t>
            </a:r>
            <a:endParaRPr lang="en-GB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D25: </a:t>
            </a: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Myungshik Kim (Imperial)</a:t>
            </a:r>
            <a:endParaRPr lang="en-GB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endParaRPr lang="en-GB" sz="20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GB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 2 (Year 3):</a:t>
            </a:r>
            <a:r>
              <a:rPr lang="en-GB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lang="en-GB" sz="20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D26: </a:t>
            </a:r>
            <a:r>
              <a:rPr lang="en-GB" sz="2000" dirty="0"/>
              <a:t>Mauro </a:t>
            </a:r>
            <a:r>
              <a:rPr lang="en-GB" sz="2000" dirty="0" smtClean="0"/>
              <a:t>Paternostro</a:t>
            </a:r>
            <a:endParaRPr lang="en-GB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D27: </a:t>
            </a:r>
            <a:r>
              <a:rPr lang="en-GB" sz="2000" dirty="0"/>
              <a:t>Haixing </a:t>
            </a:r>
            <a:r>
              <a:rPr lang="en-GB" sz="2000" dirty="0" smtClean="0"/>
              <a:t>Miao (Birmingham)</a:t>
            </a:r>
            <a:endParaRPr lang="en-GB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D28: </a:t>
            </a:r>
            <a:r>
              <a:rPr lang="en-GB" sz="2000" dirty="0"/>
              <a:t>Sougato </a:t>
            </a:r>
            <a:r>
              <a:rPr lang="en-GB" sz="2000" dirty="0" smtClean="0"/>
              <a:t>Bose (UCL)</a:t>
            </a:r>
            <a:endParaRPr lang="en-GB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sz="20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 3 (Years 4-6):</a:t>
            </a: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lang="en-GB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D29: </a:t>
            </a:r>
            <a:r>
              <a:rPr lang="en-GB" sz="2000" dirty="0"/>
              <a:t>Xavier </a:t>
            </a:r>
            <a:r>
              <a:rPr lang="en-GB" sz="2000" dirty="0" smtClean="0"/>
              <a:t>Calmet (Sussex)</a:t>
            </a:r>
            <a:endParaRPr lang="en-GB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2712" y="1652953"/>
            <a:ext cx="3027903" cy="4037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96414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Shape 353"/>
          <p:cNvSpPr>
            <a:spLocks noGrp="1"/>
          </p:cNvSpPr>
          <p:nvPr>
            <p:ph type="title"/>
          </p:nvPr>
        </p:nvSpPr>
        <p:spPr>
          <a:xfrm>
            <a:off x="574432" y="269632"/>
            <a:ext cx="8080130" cy="1383321"/>
          </a:xfrm>
          <a:prstGeom prst="rect">
            <a:avLst/>
          </a:prstGeom>
        </p:spPr>
        <p:txBody>
          <a:bodyPr anchor="t">
            <a:noAutofit/>
          </a:bodyPr>
          <a:lstStyle/>
          <a:p>
            <a:pPr lvl="1" algn="ctr"/>
            <a:r>
              <a:rPr lang="en-GB" sz="4000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Strengths and weaknesses</a:t>
            </a:r>
            <a:endParaRPr sz="4000" b="0" baseline="-25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50276" y="1421238"/>
            <a:ext cx="7904285" cy="305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GB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Strengths: </a:t>
            </a:r>
          </a:p>
          <a:p>
            <a:pPr marL="342900" indent="-342900">
              <a:lnSpc>
                <a:spcPct val="107000"/>
              </a:lnSpc>
              <a:buFontTx/>
              <a:buChar char="-"/>
            </a:pP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Results come with or without spontaneous collapse </a:t>
            </a:r>
          </a:p>
          <a:p>
            <a:pPr marL="342900" indent="-342900">
              <a:lnSpc>
                <a:spcPct val="107000"/>
              </a:lnSpc>
              <a:buFontTx/>
              <a:buChar char="-"/>
            </a:pP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Leverages investment in three QT Hubs</a:t>
            </a:r>
          </a:p>
          <a:p>
            <a:pPr marL="342900" indent="-342900">
              <a:lnSpc>
                <a:spcPct val="107000"/>
              </a:lnSpc>
              <a:buFontTx/>
              <a:buChar char="-"/>
            </a:pP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Many years of work by us to propose this work</a:t>
            </a:r>
          </a:p>
          <a:p>
            <a:pPr marL="342900" indent="-342900">
              <a:lnSpc>
                <a:spcPct val="107000"/>
              </a:lnSpc>
              <a:buFontTx/>
              <a:buChar char="-"/>
            </a:pP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Community already working together</a:t>
            </a:r>
            <a:endParaRPr lang="en-GB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endParaRPr lang="en-GB" sz="20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GB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Weakness:</a:t>
            </a:r>
          </a:p>
          <a:p>
            <a:pPr marL="342900" indent="-342900">
              <a:lnSpc>
                <a:spcPct val="107000"/>
              </a:lnSpc>
              <a:buFontTx/>
              <a:buChar char="-"/>
            </a:pP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 haven’t made a spatial superposition yet</a:t>
            </a:r>
          </a:p>
          <a:p>
            <a:pPr lvl="3" indent="0">
              <a:lnSpc>
                <a:spcPct val="107000"/>
              </a:lnSpc>
            </a:pPr>
            <a:r>
              <a:rPr lang="en-GB" sz="2000" dirty="0" smtClean="0">
                <a:latin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	 </a:t>
            </a:r>
            <a:r>
              <a:rPr lang="en-GB" sz="20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Address this with multiple experimental approaches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87588596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Shape 353"/>
          <p:cNvSpPr>
            <a:spLocks noGrp="1"/>
          </p:cNvSpPr>
          <p:nvPr>
            <p:ph type="title"/>
          </p:nvPr>
        </p:nvSpPr>
        <p:spPr>
          <a:xfrm>
            <a:off x="574432" y="269632"/>
            <a:ext cx="8080130" cy="1383321"/>
          </a:xfrm>
          <a:prstGeom prst="rect">
            <a:avLst/>
          </a:prstGeom>
        </p:spPr>
        <p:txBody>
          <a:bodyPr anchor="t">
            <a:noAutofit/>
          </a:bodyPr>
          <a:lstStyle/>
          <a:p>
            <a:pPr lvl="1" algn="ctr"/>
            <a:r>
              <a:rPr lang="en-GB" sz="4000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Meet the team</a:t>
            </a:r>
            <a:endParaRPr sz="4000" b="0" baseline="-25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60132" y="1034379"/>
            <a:ext cx="8194430" cy="5032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GB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Management team (re-evaluates plans for years 3-6): </a:t>
            </a:r>
            <a:r>
              <a:rPr lang="en-GB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lang="en-GB" sz="20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GB" sz="2000" dirty="0" smtClean="0"/>
              <a:t>Gavin Morley (coordinator), Clare </a:t>
            </a:r>
            <a:r>
              <a:rPr lang="en-GB" sz="2000" dirty="0"/>
              <a:t>Burrage, Sheila </a:t>
            </a:r>
            <a:r>
              <a:rPr lang="en-GB" sz="2000" dirty="0" smtClean="0"/>
              <a:t>Rowan, John March-Russell, Hendrik Ulbricht, Peter Barker, Michael Vanner &amp; Sougato Bose</a:t>
            </a:r>
          </a:p>
          <a:p>
            <a:pPr>
              <a:lnSpc>
                <a:spcPct val="107000"/>
              </a:lnSpc>
            </a:pPr>
            <a:endParaRPr lang="en-GB" sz="20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GB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Full team:</a:t>
            </a:r>
          </a:p>
          <a:p>
            <a:pPr>
              <a:lnSpc>
                <a:spcPct val="107000"/>
              </a:lnSpc>
            </a:pPr>
            <a:r>
              <a:rPr lang="en-GB" sz="2000" dirty="0"/>
              <a:t>Michael Vanner &amp; Myungshik Kim (Imperial), Hendrik Ulbricht &amp; Alexander </a:t>
            </a:r>
            <a:r>
              <a:rPr lang="en-GB" sz="2000" dirty="0" err="1"/>
              <a:t>Belyaev</a:t>
            </a:r>
            <a:r>
              <a:rPr lang="en-GB" sz="2000" dirty="0"/>
              <a:t> (Southampton) Mauro Paternostro (QUB), Peter Barker, Tania Monteiro, </a:t>
            </a:r>
            <a:r>
              <a:rPr lang="en-GB" sz="2000" dirty="0" err="1"/>
              <a:t>Chamkaur</a:t>
            </a:r>
            <a:r>
              <a:rPr lang="en-GB" sz="2000" dirty="0"/>
              <a:t> </a:t>
            </a:r>
            <a:r>
              <a:rPr lang="en-GB" sz="2000" dirty="0" err="1"/>
              <a:t>Ghag</a:t>
            </a:r>
            <a:r>
              <a:rPr lang="en-GB" sz="2000" dirty="0"/>
              <a:t> &amp; Sougato Bose (UCL), Gary Barker, Yorck Ramachers, Paul Harrison, Animesh Datta &amp; Gavin Morley (Warwick), Andrew Steane, Christopher Foot, Hans Kraus &amp; John March-Russell (Oxford), James Bateman (Swansea), Xavier Calmet (Sussex), Haixing Miao (Birmingham), James Millen (KCL), Clare Burrage &amp; Pierre Verlot (Nottingham), Oliver Williams &amp; Sean Giblin (Cardiff), Sheila Rowan &amp; Giles Hammond (Glasgow), Andreas Nunnenkamp (Cambridge), Kishan Dholakia (St Andrews) and Michael Hartmann (Heriot Watt</a:t>
            </a:r>
            <a:r>
              <a:rPr lang="en-GB" sz="2000" dirty="0" smtClean="0"/>
              <a:t>)</a:t>
            </a:r>
            <a:endParaRPr lang="en-GB" sz="20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936802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47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56601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Shape 353"/>
          <p:cNvSpPr>
            <a:spLocks noGrp="1"/>
          </p:cNvSpPr>
          <p:nvPr>
            <p:ph type="title"/>
          </p:nvPr>
        </p:nvSpPr>
        <p:spPr>
          <a:xfrm>
            <a:off x="574432" y="269632"/>
            <a:ext cx="8080130" cy="1383321"/>
          </a:xfrm>
          <a:prstGeom prst="rect">
            <a:avLst/>
          </a:prstGeom>
        </p:spPr>
        <p:txBody>
          <a:bodyPr anchor="t">
            <a:noAutofit/>
          </a:bodyPr>
          <a:lstStyle/>
          <a:p>
            <a:pPr lvl="1" algn="ctr"/>
            <a:r>
              <a:rPr lang="en-GB" sz="4000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Meet the team: </a:t>
            </a:r>
            <a:r>
              <a:rPr lang="en-GB" sz="4000" b="0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EPSRC people</a:t>
            </a:r>
            <a:endParaRPr sz="4000" b="0" baseline="-25000" dirty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60132" y="1034379"/>
            <a:ext cx="8194430" cy="5032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GB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Management team: </a:t>
            </a:r>
            <a:r>
              <a:rPr lang="en-GB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lang="en-GB" sz="20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GB" sz="2000" dirty="0" smtClean="0">
                <a:solidFill>
                  <a:srgbClr val="C00000"/>
                </a:solidFill>
              </a:rPr>
              <a:t>Gavin Morley (coordinator)</a:t>
            </a:r>
            <a:r>
              <a:rPr lang="en-GB" sz="2000" dirty="0" smtClean="0"/>
              <a:t>, Clare </a:t>
            </a:r>
            <a:r>
              <a:rPr lang="en-GB" sz="2000" dirty="0"/>
              <a:t>Burrage, Sheila </a:t>
            </a:r>
            <a:r>
              <a:rPr lang="en-GB" sz="2000" dirty="0" smtClean="0"/>
              <a:t>Rowan, John March-Russell, </a:t>
            </a:r>
            <a:r>
              <a:rPr lang="en-GB" sz="2000" dirty="0" smtClean="0">
                <a:solidFill>
                  <a:srgbClr val="C00000"/>
                </a:solidFill>
              </a:rPr>
              <a:t>Hendrik Ulbricht, Peter Barker, Michael Vanner &amp; Sougato Bose</a:t>
            </a:r>
          </a:p>
          <a:p>
            <a:pPr>
              <a:lnSpc>
                <a:spcPct val="107000"/>
              </a:lnSpc>
            </a:pPr>
            <a:endParaRPr lang="en-GB" sz="20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GB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Full team:</a:t>
            </a:r>
          </a:p>
          <a:p>
            <a:pPr>
              <a:lnSpc>
                <a:spcPct val="107000"/>
              </a:lnSpc>
            </a:pPr>
            <a:r>
              <a:rPr lang="en-GB" sz="2000" dirty="0">
                <a:solidFill>
                  <a:srgbClr val="C00000"/>
                </a:solidFill>
              </a:rPr>
              <a:t>Michael Vanner &amp; Myungshik Kim</a:t>
            </a:r>
            <a:r>
              <a:rPr lang="en-GB" sz="2000" dirty="0"/>
              <a:t> (Imperial), </a:t>
            </a:r>
            <a:r>
              <a:rPr lang="en-GB" sz="2000" dirty="0">
                <a:solidFill>
                  <a:srgbClr val="C00000"/>
                </a:solidFill>
              </a:rPr>
              <a:t>Hendrik Ulbricht</a:t>
            </a:r>
            <a:r>
              <a:rPr lang="en-GB" sz="2000" dirty="0"/>
              <a:t> &amp; Alexander </a:t>
            </a:r>
            <a:r>
              <a:rPr lang="en-GB" sz="2000" dirty="0" err="1"/>
              <a:t>Belyaev</a:t>
            </a:r>
            <a:r>
              <a:rPr lang="en-GB" sz="2000" dirty="0"/>
              <a:t> (Southampton) </a:t>
            </a:r>
            <a:r>
              <a:rPr lang="en-GB" sz="2000" dirty="0">
                <a:solidFill>
                  <a:srgbClr val="C00000"/>
                </a:solidFill>
              </a:rPr>
              <a:t>Mauro Paternostro</a:t>
            </a:r>
            <a:r>
              <a:rPr lang="en-GB" sz="2000" dirty="0"/>
              <a:t> (QUB), </a:t>
            </a:r>
            <a:r>
              <a:rPr lang="en-GB" sz="2000" dirty="0">
                <a:solidFill>
                  <a:srgbClr val="C00000"/>
                </a:solidFill>
              </a:rPr>
              <a:t>Peter Barker, Tania Monteiro</a:t>
            </a:r>
            <a:r>
              <a:rPr lang="en-GB" sz="2000" dirty="0"/>
              <a:t>, </a:t>
            </a:r>
            <a:r>
              <a:rPr lang="en-GB" sz="2000" dirty="0" err="1"/>
              <a:t>Chamkaur</a:t>
            </a:r>
            <a:r>
              <a:rPr lang="en-GB" sz="2000" dirty="0"/>
              <a:t> </a:t>
            </a:r>
            <a:r>
              <a:rPr lang="en-GB" sz="2000" dirty="0" err="1"/>
              <a:t>Ghag</a:t>
            </a:r>
            <a:r>
              <a:rPr lang="en-GB" sz="2000" dirty="0"/>
              <a:t> &amp; </a:t>
            </a:r>
            <a:r>
              <a:rPr lang="en-GB" sz="2000" dirty="0">
                <a:solidFill>
                  <a:srgbClr val="C00000"/>
                </a:solidFill>
              </a:rPr>
              <a:t>Sougato Bose</a:t>
            </a:r>
            <a:r>
              <a:rPr lang="en-GB" sz="2000" dirty="0"/>
              <a:t> (UCL), Gary Barker, Yorck Ramachers, Paul Harrison, </a:t>
            </a:r>
            <a:r>
              <a:rPr lang="en-GB" sz="2000" dirty="0">
                <a:solidFill>
                  <a:srgbClr val="C00000"/>
                </a:solidFill>
              </a:rPr>
              <a:t>Animesh Datta &amp; Gavin Morley</a:t>
            </a:r>
            <a:r>
              <a:rPr lang="en-GB" sz="2000" dirty="0"/>
              <a:t> (Warwick), </a:t>
            </a:r>
            <a:r>
              <a:rPr lang="en-GB" sz="2000" dirty="0">
                <a:solidFill>
                  <a:srgbClr val="C00000"/>
                </a:solidFill>
              </a:rPr>
              <a:t>Andrew Steane, Christopher Foot</a:t>
            </a:r>
            <a:r>
              <a:rPr lang="en-GB" sz="2000" dirty="0"/>
              <a:t>, Hans Kraus &amp; John March-Russell (Oxford), </a:t>
            </a:r>
            <a:r>
              <a:rPr lang="en-GB" sz="2000" dirty="0">
                <a:solidFill>
                  <a:srgbClr val="C00000"/>
                </a:solidFill>
              </a:rPr>
              <a:t>James Bateman</a:t>
            </a:r>
            <a:r>
              <a:rPr lang="en-GB" sz="2000" dirty="0"/>
              <a:t> (Swansea), Xavier Calmet (Sussex), Haixing Miao (Birmingham), </a:t>
            </a:r>
            <a:r>
              <a:rPr lang="en-GB" sz="2000" dirty="0">
                <a:solidFill>
                  <a:srgbClr val="C00000"/>
                </a:solidFill>
              </a:rPr>
              <a:t>James Millen</a:t>
            </a:r>
            <a:r>
              <a:rPr lang="en-GB" sz="2000" dirty="0"/>
              <a:t> (KCL), Clare Burrage &amp; </a:t>
            </a:r>
            <a:r>
              <a:rPr lang="en-GB" sz="2000" dirty="0">
                <a:solidFill>
                  <a:srgbClr val="C00000"/>
                </a:solidFill>
              </a:rPr>
              <a:t>Pierre Verlot</a:t>
            </a:r>
            <a:r>
              <a:rPr lang="en-GB" sz="2000" dirty="0"/>
              <a:t> (Nottingham), </a:t>
            </a:r>
            <a:r>
              <a:rPr lang="en-GB" sz="2000" dirty="0">
                <a:solidFill>
                  <a:srgbClr val="C00000"/>
                </a:solidFill>
              </a:rPr>
              <a:t>Oliver Williams &amp; Sean Giblin</a:t>
            </a:r>
            <a:r>
              <a:rPr lang="en-GB" sz="2000" dirty="0"/>
              <a:t> (Cardiff), Sheila Rowan &amp; Giles Hammond (Glasgow), </a:t>
            </a:r>
            <a:r>
              <a:rPr lang="en-GB" sz="2000" dirty="0">
                <a:solidFill>
                  <a:srgbClr val="C00000"/>
                </a:solidFill>
              </a:rPr>
              <a:t>Andreas Nunnenkamp</a:t>
            </a:r>
            <a:r>
              <a:rPr lang="en-GB" sz="2000" dirty="0"/>
              <a:t> (Cambridge), </a:t>
            </a:r>
            <a:r>
              <a:rPr lang="en-GB" sz="2000" dirty="0">
                <a:solidFill>
                  <a:srgbClr val="C00000"/>
                </a:solidFill>
              </a:rPr>
              <a:t>Kishan Dholakia</a:t>
            </a:r>
            <a:r>
              <a:rPr lang="en-GB" sz="2000" dirty="0"/>
              <a:t> (St Andrews) and </a:t>
            </a:r>
            <a:r>
              <a:rPr lang="en-GB" sz="2000" dirty="0">
                <a:solidFill>
                  <a:srgbClr val="C00000"/>
                </a:solidFill>
              </a:rPr>
              <a:t>Michael Hartmann</a:t>
            </a:r>
            <a:r>
              <a:rPr lang="en-GB" sz="2000" dirty="0"/>
              <a:t> (Heriot Watt</a:t>
            </a:r>
            <a:r>
              <a:rPr lang="en-GB" sz="2000" dirty="0" smtClean="0"/>
              <a:t>)</a:t>
            </a:r>
            <a:endParaRPr lang="en-GB" sz="20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806246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Shape 353"/>
          <p:cNvSpPr>
            <a:spLocks noGrp="1"/>
          </p:cNvSpPr>
          <p:nvPr>
            <p:ph type="title"/>
          </p:nvPr>
        </p:nvSpPr>
        <p:spPr>
          <a:xfrm>
            <a:off x="574432" y="105510"/>
            <a:ext cx="8080130" cy="1383321"/>
          </a:xfrm>
          <a:prstGeom prst="rect">
            <a:avLst/>
          </a:prstGeom>
        </p:spPr>
        <p:txBody>
          <a:bodyPr anchor="t">
            <a:noAutofit/>
          </a:bodyPr>
          <a:lstStyle/>
          <a:p>
            <a:pPr lvl="1" algn="ctr"/>
            <a:r>
              <a:rPr lang="en-GB" sz="4000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Team experience</a:t>
            </a:r>
            <a:endParaRPr sz="4000" b="0" baseline="-25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60132" y="881980"/>
            <a:ext cx="8194430" cy="52719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GB" sz="18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Review paper: </a:t>
            </a:r>
            <a:r>
              <a:rPr lang="en-US" sz="1800" dirty="0" smtClean="0"/>
              <a:t>A</a:t>
            </a:r>
            <a:r>
              <a:rPr lang="en-US" sz="1800" dirty="0"/>
              <a:t>. </a:t>
            </a:r>
            <a:r>
              <a:rPr lang="en-US" sz="1800" dirty="0" err="1"/>
              <a:t>Bassi</a:t>
            </a:r>
            <a:r>
              <a:rPr lang="en-US" sz="1800" i="1" dirty="0"/>
              <a:t> et al.</a:t>
            </a:r>
            <a:r>
              <a:rPr lang="en-US" sz="1800" dirty="0"/>
              <a:t>, RMP </a:t>
            </a:r>
            <a:r>
              <a:rPr lang="en-US" sz="1800" b="1" dirty="0"/>
              <a:t>85</a:t>
            </a:r>
            <a:r>
              <a:rPr lang="en-US" sz="1800" dirty="0"/>
              <a:t>, 471 (2013</a:t>
            </a:r>
            <a:r>
              <a:rPr lang="en-US" sz="1800" dirty="0" smtClean="0"/>
              <a:t>).</a:t>
            </a:r>
            <a:endParaRPr lang="en-GB" sz="18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endParaRPr lang="en-GB" sz="1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GB" sz="18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Proposals for macroscopic superpositions</a:t>
            </a:r>
          </a:p>
          <a:p>
            <a:pPr>
              <a:lnSpc>
                <a:spcPct val="107000"/>
              </a:lnSpc>
            </a:pPr>
            <a:r>
              <a:rPr lang="en-US" sz="1800" dirty="0" smtClean="0"/>
              <a:t>M</a:t>
            </a:r>
            <a:r>
              <a:rPr lang="en-US" sz="1800" dirty="0"/>
              <a:t>. R. Vanner</a:t>
            </a:r>
            <a:r>
              <a:rPr lang="en-US" sz="1800" i="1" dirty="0"/>
              <a:t> et al.</a:t>
            </a:r>
            <a:r>
              <a:rPr lang="en-US" sz="1800" dirty="0"/>
              <a:t>, PNAS </a:t>
            </a:r>
            <a:r>
              <a:rPr lang="en-US" sz="1800" b="1" dirty="0"/>
              <a:t>108</a:t>
            </a:r>
            <a:r>
              <a:rPr lang="en-US" sz="1800" dirty="0"/>
              <a:t>, 16182 (2011).</a:t>
            </a:r>
            <a:endParaRPr lang="en-GB" sz="1800" dirty="0"/>
          </a:p>
          <a:p>
            <a:r>
              <a:rPr lang="en-US" sz="1800" dirty="0" smtClean="0"/>
              <a:t>M</a:t>
            </a:r>
            <a:r>
              <a:rPr lang="en-US" sz="1800" dirty="0"/>
              <a:t>. Scala</a:t>
            </a:r>
            <a:r>
              <a:rPr lang="en-US" sz="1800" i="1" dirty="0"/>
              <a:t> et al.</a:t>
            </a:r>
            <a:r>
              <a:rPr lang="en-US" sz="1800" dirty="0"/>
              <a:t>, PRL </a:t>
            </a:r>
            <a:r>
              <a:rPr lang="en-US" sz="1800" b="1" dirty="0"/>
              <a:t>111</a:t>
            </a:r>
            <a:r>
              <a:rPr lang="en-US" sz="1800" dirty="0"/>
              <a:t>, 180403 (2013).</a:t>
            </a:r>
            <a:endParaRPr lang="en-GB" sz="1800" dirty="0"/>
          </a:p>
          <a:p>
            <a:r>
              <a:rPr lang="en-US" sz="1800" dirty="0" smtClean="0"/>
              <a:t>M</a:t>
            </a:r>
            <a:r>
              <a:rPr lang="en-US" sz="1800" dirty="0"/>
              <a:t>. R. Vanner</a:t>
            </a:r>
            <a:r>
              <a:rPr lang="en-US" sz="1800" i="1" dirty="0"/>
              <a:t> et al.</a:t>
            </a:r>
            <a:r>
              <a:rPr lang="en-US" sz="1800" dirty="0"/>
              <a:t>, PRL </a:t>
            </a:r>
            <a:r>
              <a:rPr lang="en-US" sz="1800" b="1" dirty="0"/>
              <a:t>110</a:t>
            </a:r>
            <a:r>
              <a:rPr lang="en-US" sz="1800" dirty="0"/>
              <a:t>, 010504 (2013).</a:t>
            </a:r>
            <a:endParaRPr lang="en-GB" sz="1800" dirty="0"/>
          </a:p>
          <a:p>
            <a:r>
              <a:rPr lang="en-US" sz="1800" dirty="0" smtClean="0"/>
              <a:t>J</a:t>
            </a:r>
            <a:r>
              <a:rPr lang="en-US" sz="1800" dirty="0"/>
              <a:t>. Bateman</a:t>
            </a:r>
            <a:r>
              <a:rPr lang="en-US" sz="1800" i="1" dirty="0"/>
              <a:t> et al.</a:t>
            </a:r>
            <a:r>
              <a:rPr lang="en-US" sz="1800" dirty="0"/>
              <a:t>, Nat. </a:t>
            </a:r>
            <a:r>
              <a:rPr lang="en-US" sz="1800" dirty="0" err="1"/>
              <a:t>Commun</a:t>
            </a:r>
            <a:r>
              <a:rPr lang="en-US" sz="1800" dirty="0"/>
              <a:t>. </a:t>
            </a:r>
            <a:r>
              <a:rPr lang="en-US" sz="1800" b="1" dirty="0"/>
              <a:t>5</a:t>
            </a:r>
            <a:r>
              <a:rPr lang="en-US" sz="1800" dirty="0"/>
              <a:t>, 4788 (2014).</a:t>
            </a:r>
            <a:endParaRPr lang="en-GB" sz="1800" dirty="0"/>
          </a:p>
          <a:p>
            <a:r>
              <a:rPr lang="en-US" sz="1800" dirty="0"/>
              <a:t>M. </a:t>
            </a:r>
            <a:r>
              <a:rPr lang="en-US" sz="1800" dirty="0" err="1"/>
              <a:t>Bahrami</a:t>
            </a:r>
            <a:r>
              <a:rPr lang="en-US" sz="1800" i="1" dirty="0"/>
              <a:t> et al.</a:t>
            </a:r>
            <a:r>
              <a:rPr lang="en-US" sz="1800" dirty="0"/>
              <a:t>, PRL </a:t>
            </a:r>
            <a:r>
              <a:rPr lang="en-US" sz="1800" b="1" dirty="0"/>
              <a:t>112</a:t>
            </a:r>
            <a:r>
              <a:rPr lang="en-US" sz="1800" dirty="0"/>
              <a:t>, 210404 (2014</a:t>
            </a:r>
            <a:r>
              <a:rPr lang="en-US" sz="1800" dirty="0" smtClean="0"/>
              <a:t>).</a:t>
            </a:r>
          </a:p>
          <a:p>
            <a:r>
              <a:rPr lang="en-US" sz="1800" dirty="0" smtClean="0"/>
              <a:t>C</a:t>
            </a:r>
            <a:r>
              <a:rPr lang="en-US" sz="1800" dirty="0"/>
              <a:t>. Wan</a:t>
            </a:r>
            <a:r>
              <a:rPr lang="en-US" sz="1800" i="1" dirty="0"/>
              <a:t> et al.</a:t>
            </a:r>
            <a:r>
              <a:rPr lang="en-US" sz="1800" dirty="0"/>
              <a:t>, PRL </a:t>
            </a:r>
            <a:r>
              <a:rPr lang="en-US" sz="1800" b="1" dirty="0"/>
              <a:t>117</a:t>
            </a:r>
            <a:r>
              <a:rPr lang="en-US" sz="1800" dirty="0"/>
              <a:t>, 143003 (2016).</a:t>
            </a:r>
            <a:endParaRPr lang="en-GB" sz="1800" dirty="0"/>
          </a:p>
          <a:p>
            <a:r>
              <a:rPr lang="en-US" sz="1800" dirty="0" smtClean="0"/>
              <a:t>S</a:t>
            </a:r>
            <a:r>
              <a:rPr lang="en-US" sz="1800" dirty="0"/>
              <a:t>. Bose</a:t>
            </a:r>
            <a:r>
              <a:rPr lang="en-US" sz="1800" i="1" dirty="0"/>
              <a:t> et al.</a:t>
            </a:r>
            <a:r>
              <a:rPr lang="en-US" sz="1800" dirty="0"/>
              <a:t>, PRL </a:t>
            </a:r>
            <a:r>
              <a:rPr lang="en-US" sz="1800" b="1" dirty="0"/>
              <a:t>119</a:t>
            </a:r>
            <a:r>
              <a:rPr lang="en-US" sz="1800" dirty="0"/>
              <a:t>, 240401 (2017).</a:t>
            </a:r>
            <a:endParaRPr lang="en-GB" sz="1800" dirty="0"/>
          </a:p>
          <a:p>
            <a:r>
              <a:rPr lang="en-US" sz="1800" dirty="0" smtClean="0"/>
              <a:t>D. Branford</a:t>
            </a:r>
            <a:r>
              <a:rPr lang="en-US" sz="1800" i="1" dirty="0" smtClean="0"/>
              <a:t> et al.</a:t>
            </a:r>
            <a:r>
              <a:rPr lang="en-US" sz="1800" dirty="0" smtClean="0"/>
              <a:t>, PRL </a:t>
            </a:r>
            <a:r>
              <a:rPr lang="en-US" sz="1800" b="1" dirty="0" smtClean="0"/>
              <a:t>121</a:t>
            </a:r>
            <a:r>
              <a:rPr lang="en-US" sz="1800" dirty="0" smtClean="0"/>
              <a:t>, 110505 (2018).</a:t>
            </a:r>
          </a:p>
          <a:p>
            <a:r>
              <a:rPr lang="en-US" sz="1800" dirty="0"/>
              <a:t>R. J. Marshman</a:t>
            </a:r>
            <a:r>
              <a:rPr lang="en-US" sz="1800" i="1" dirty="0"/>
              <a:t> et al.</a:t>
            </a:r>
            <a:r>
              <a:rPr lang="en-US" sz="1800" dirty="0"/>
              <a:t>, arXiv:1807.10830 (2018</a:t>
            </a:r>
            <a:r>
              <a:rPr lang="en-US" sz="1800" dirty="0" smtClean="0"/>
              <a:t>).</a:t>
            </a:r>
            <a:endParaRPr lang="en-GB" sz="18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endParaRPr lang="en-GB" sz="1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GB" sz="18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Experiments towards macroscopic superpositions</a:t>
            </a:r>
          </a:p>
          <a:p>
            <a:pPr>
              <a:lnSpc>
                <a:spcPct val="107000"/>
              </a:lnSpc>
            </a:pPr>
            <a:r>
              <a:rPr lang="en-US" sz="1800" dirty="0" smtClean="0"/>
              <a:t>M</a:t>
            </a:r>
            <a:r>
              <a:rPr lang="en-US" sz="1800" dirty="0"/>
              <a:t>. Rashid</a:t>
            </a:r>
            <a:r>
              <a:rPr lang="en-US" sz="1800" i="1" dirty="0"/>
              <a:t> et al.</a:t>
            </a:r>
            <a:r>
              <a:rPr lang="en-US" sz="1800" dirty="0"/>
              <a:t>, PRL </a:t>
            </a:r>
            <a:r>
              <a:rPr lang="en-US" sz="1800" b="1" dirty="0"/>
              <a:t>117</a:t>
            </a:r>
            <a:r>
              <a:rPr lang="en-US" sz="1800" dirty="0"/>
              <a:t>, 273601 (2016).</a:t>
            </a:r>
            <a:endParaRPr lang="en-GB" sz="1800" dirty="0"/>
          </a:p>
          <a:p>
            <a:pPr>
              <a:lnSpc>
                <a:spcPct val="107000"/>
              </a:lnSpc>
            </a:pPr>
            <a:r>
              <a:rPr lang="en-US" sz="1800" dirty="0"/>
              <a:t>P. Z. G. Fonseca</a:t>
            </a:r>
            <a:r>
              <a:rPr lang="en-US" sz="1800" i="1" dirty="0"/>
              <a:t> et al.</a:t>
            </a:r>
            <a:r>
              <a:rPr lang="en-US" sz="1800" dirty="0"/>
              <a:t>, PRL </a:t>
            </a:r>
            <a:r>
              <a:rPr lang="en-US" sz="1800" b="1" dirty="0"/>
              <a:t>117</a:t>
            </a:r>
            <a:r>
              <a:rPr lang="en-US" sz="1800" dirty="0"/>
              <a:t>, 173602 (2016).</a:t>
            </a:r>
            <a:endParaRPr lang="en-GB" sz="1800" dirty="0"/>
          </a:p>
          <a:p>
            <a:pPr>
              <a:lnSpc>
                <a:spcPct val="107000"/>
              </a:lnSpc>
            </a:pPr>
            <a:r>
              <a:rPr lang="en-US" sz="1800" dirty="0"/>
              <a:t>J. Vovrosh</a:t>
            </a:r>
            <a:r>
              <a:rPr lang="en-US" sz="1800" i="1" dirty="0"/>
              <a:t> et al.</a:t>
            </a:r>
            <a:r>
              <a:rPr lang="en-US" sz="1800" dirty="0"/>
              <a:t>, JOSAB </a:t>
            </a:r>
            <a:r>
              <a:rPr lang="en-US" sz="1800" b="1" dirty="0"/>
              <a:t>34</a:t>
            </a:r>
            <a:r>
              <a:rPr lang="en-US" sz="1800" dirty="0"/>
              <a:t>, 1421 (2017).</a:t>
            </a:r>
            <a:endParaRPr lang="en-GB" sz="1800" dirty="0"/>
          </a:p>
          <a:p>
            <a:pPr>
              <a:lnSpc>
                <a:spcPct val="107000"/>
              </a:lnSpc>
            </a:pPr>
            <a:r>
              <a:rPr lang="en-US" sz="1800" dirty="0"/>
              <a:t>A. C. Frangeskou</a:t>
            </a:r>
            <a:r>
              <a:rPr lang="en-US" sz="1800" i="1" dirty="0"/>
              <a:t> et al.</a:t>
            </a:r>
            <a:r>
              <a:rPr lang="en-US" sz="1800" dirty="0"/>
              <a:t>, NJP </a:t>
            </a:r>
            <a:r>
              <a:rPr lang="en-US" sz="1800" b="1" dirty="0"/>
              <a:t>20</a:t>
            </a:r>
            <a:r>
              <a:rPr lang="en-US" sz="1800" dirty="0"/>
              <a:t>, 043016 (2018</a:t>
            </a:r>
            <a:r>
              <a:rPr lang="en-US" sz="1800" dirty="0" smtClean="0"/>
              <a:t>).</a:t>
            </a:r>
            <a:endParaRPr lang="en-GB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3" t="7573" r="6310" b="12673"/>
          <a:stretch/>
        </p:blipFill>
        <p:spPr>
          <a:xfrm>
            <a:off x="5662246" y="1899137"/>
            <a:ext cx="2989384" cy="379827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34" t="46375" r="13974" b="37271"/>
          <a:stretch/>
        </p:blipFill>
        <p:spPr>
          <a:xfrm>
            <a:off x="7408984" y="4121460"/>
            <a:ext cx="1004071" cy="1218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25233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Shape 353"/>
          <p:cNvSpPr>
            <a:spLocks noGrp="1"/>
          </p:cNvSpPr>
          <p:nvPr>
            <p:ph type="title"/>
          </p:nvPr>
        </p:nvSpPr>
        <p:spPr>
          <a:xfrm>
            <a:off x="574432" y="281355"/>
            <a:ext cx="8080130" cy="1383321"/>
          </a:xfrm>
          <a:prstGeom prst="rect">
            <a:avLst/>
          </a:prstGeom>
        </p:spPr>
        <p:txBody>
          <a:bodyPr anchor="t">
            <a:noAutofit/>
          </a:bodyPr>
          <a:lstStyle/>
          <a:p>
            <a:pPr lvl="1" algn="ctr"/>
            <a:r>
              <a:rPr lang="en-GB" sz="4000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Budget</a:t>
            </a:r>
            <a:endParaRPr sz="4000" b="0" baseline="-25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19906" y="1116440"/>
            <a:ext cx="7256588" cy="5032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GB" sz="2000" b="1" dirty="0" smtClean="0"/>
              <a:t>Per 1</a:t>
            </a:r>
            <a:r>
              <a:rPr lang="en-GB" sz="2000" dirty="0" smtClean="0"/>
              <a:t> (Years 1-2) costs </a:t>
            </a:r>
            <a:r>
              <a:rPr lang="en-GB" sz="2000" dirty="0"/>
              <a:t>£3.9M </a:t>
            </a:r>
            <a:endParaRPr lang="en-GB" sz="2000" dirty="0" smtClean="0"/>
          </a:p>
          <a:p>
            <a:pPr>
              <a:lnSpc>
                <a:spcPct val="107000"/>
              </a:lnSpc>
            </a:pPr>
            <a:r>
              <a:rPr lang="en-GB" sz="2000" dirty="0" smtClean="0"/>
              <a:t>Experimental work </a:t>
            </a:r>
            <a:r>
              <a:rPr lang="en-GB" sz="2000" dirty="0"/>
              <a:t>totalling £2.4M</a:t>
            </a:r>
            <a:endParaRPr lang="en-GB" sz="2000" dirty="0" smtClean="0"/>
          </a:p>
          <a:p>
            <a:pPr marL="285750" indent="-285750">
              <a:lnSpc>
                <a:spcPct val="107000"/>
              </a:lnSpc>
              <a:buFontTx/>
              <a:buChar char="-"/>
            </a:pPr>
            <a:r>
              <a:rPr lang="en-GB" sz="2000" dirty="0" smtClean="0"/>
              <a:t>eight </a:t>
            </a:r>
            <a:r>
              <a:rPr lang="en-GB" sz="2000" dirty="0"/>
              <a:t>PDRAs (£1.6M</a:t>
            </a:r>
            <a:r>
              <a:rPr lang="en-GB" sz="2000" dirty="0" smtClean="0"/>
              <a:t>)</a:t>
            </a:r>
          </a:p>
          <a:p>
            <a:pPr marL="285750" indent="-285750">
              <a:lnSpc>
                <a:spcPct val="107000"/>
              </a:lnSpc>
              <a:buFontTx/>
              <a:buChar char="-"/>
            </a:pPr>
            <a:r>
              <a:rPr lang="en-GB" sz="2000" dirty="0" smtClean="0"/>
              <a:t>equipment </a:t>
            </a:r>
            <a:r>
              <a:rPr lang="en-GB" sz="2000" dirty="0"/>
              <a:t>(£</a:t>
            </a:r>
            <a:r>
              <a:rPr lang="en-GB" sz="2000" dirty="0" smtClean="0"/>
              <a:t>600k)</a:t>
            </a:r>
          </a:p>
          <a:p>
            <a:pPr marL="285750" indent="-285750">
              <a:lnSpc>
                <a:spcPct val="107000"/>
              </a:lnSpc>
              <a:buFontTx/>
              <a:buChar char="-"/>
            </a:pPr>
            <a:r>
              <a:rPr lang="en-GB" sz="2000" dirty="0" smtClean="0"/>
              <a:t>consumables </a:t>
            </a:r>
            <a:r>
              <a:rPr lang="en-GB" sz="2000" dirty="0"/>
              <a:t>(£</a:t>
            </a:r>
            <a:r>
              <a:rPr lang="en-GB" sz="2000" dirty="0" smtClean="0"/>
              <a:t>100k)</a:t>
            </a:r>
          </a:p>
          <a:p>
            <a:pPr marL="285750" indent="-285750">
              <a:lnSpc>
                <a:spcPct val="107000"/>
              </a:lnSpc>
              <a:buFontTx/>
              <a:buChar char="-"/>
            </a:pPr>
            <a:r>
              <a:rPr lang="en-GB" sz="2000" dirty="0" smtClean="0"/>
              <a:t>travel </a:t>
            </a:r>
            <a:r>
              <a:rPr lang="en-GB" sz="2000" dirty="0"/>
              <a:t>(£40k</a:t>
            </a:r>
            <a:r>
              <a:rPr lang="en-GB" sz="2000" dirty="0" smtClean="0"/>
              <a:t>)</a:t>
            </a:r>
          </a:p>
          <a:p>
            <a:pPr marL="285750" indent="-285750">
              <a:lnSpc>
                <a:spcPct val="107000"/>
              </a:lnSpc>
              <a:buFontTx/>
              <a:buChar char="-"/>
            </a:pPr>
            <a:r>
              <a:rPr lang="en-GB" sz="2000" dirty="0" smtClean="0"/>
              <a:t>technician </a:t>
            </a:r>
            <a:r>
              <a:rPr lang="en-GB" sz="2000" dirty="0"/>
              <a:t>time (£</a:t>
            </a:r>
            <a:r>
              <a:rPr lang="en-GB" sz="2000" dirty="0" smtClean="0"/>
              <a:t>70k)</a:t>
            </a:r>
          </a:p>
          <a:p>
            <a:pPr>
              <a:lnSpc>
                <a:spcPct val="107000"/>
              </a:lnSpc>
            </a:pPr>
            <a:r>
              <a:rPr lang="en-GB" sz="2000" dirty="0" smtClean="0"/>
              <a:t>Theory work totalling £840k</a:t>
            </a:r>
          </a:p>
          <a:p>
            <a:pPr marL="285750" indent="-285750">
              <a:lnSpc>
                <a:spcPct val="107000"/>
              </a:lnSpc>
              <a:buFontTx/>
              <a:buChar char="-"/>
            </a:pPr>
            <a:r>
              <a:rPr lang="en-GB" sz="2000" dirty="0" smtClean="0"/>
              <a:t>four </a:t>
            </a:r>
            <a:r>
              <a:rPr lang="en-GB" sz="2000" dirty="0"/>
              <a:t>PDRAs (£</a:t>
            </a:r>
            <a:r>
              <a:rPr lang="en-GB" sz="2000" dirty="0" smtClean="0"/>
              <a:t>800k)</a:t>
            </a:r>
          </a:p>
          <a:p>
            <a:pPr marL="285750" indent="-285750">
              <a:lnSpc>
                <a:spcPct val="107000"/>
              </a:lnSpc>
              <a:buFontTx/>
              <a:buChar char="-"/>
            </a:pPr>
            <a:r>
              <a:rPr lang="en-GB" sz="2000" dirty="0" smtClean="0"/>
              <a:t>travel </a:t>
            </a:r>
            <a:r>
              <a:rPr lang="en-GB" sz="2000" dirty="0"/>
              <a:t>(£40k</a:t>
            </a:r>
            <a:r>
              <a:rPr lang="en-GB" sz="2000" dirty="0" smtClean="0"/>
              <a:t>)</a:t>
            </a:r>
          </a:p>
          <a:p>
            <a:pPr>
              <a:lnSpc>
                <a:spcPct val="107000"/>
              </a:lnSpc>
            </a:pPr>
            <a:r>
              <a:rPr lang="en-GB" sz="2000" dirty="0" smtClean="0"/>
              <a:t>PI time for </a:t>
            </a:r>
            <a:r>
              <a:rPr lang="en-GB" sz="2000" dirty="0"/>
              <a:t>the 31 team </a:t>
            </a:r>
            <a:r>
              <a:rPr lang="en-GB" sz="2000" dirty="0" smtClean="0"/>
              <a:t>members</a:t>
            </a:r>
          </a:p>
          <a:p>
            <a:pPr marL="285750" indent="-285750">
              <a:lnSpc>
                <a:spcPct val="107000"/>
              </a:lnSpc>
              <a:buFontTx/>
              <a:buChar char="-"/>
            </a:pPr>
            <a:r>
              <a:rPr lang="en-GB" sz="2000" dirty="0" smtClean="0"/>
              <a:t>£</a:t>
            </a:r>
            <a:r>
              <a:rPr lang="en-GB" sz="2000" dirty="0"/>
              <a:t>700k </a:t>
            </a:r>
            <a:endParaRPr lang="en-GB" sz="2000" dirty="0" smtClean="0"/>
          </a:p>
          <a:p>
            <a:pPr marL="285750" indent="-285750">
              <a:lnSpc>
                <a:spcPct val="107000"/>
              </a:lnSpc>
              <a:buFontTx/>
              <a:buChar char="-"/>
            </a:pPr>
            <a:endParaRPr lang="en-GB" sz="2000" dirty="0" smtClean="0"/>
          </a:p>
          <a:p>
            <a:pPr>
              <a:lnSpc>
                <a:spcPct val="107000"/>
              </a:lnSpc>
            </a:pPr>
            <a:r>
              <a:rPr lang="en-GB" sz="2000" dirty="0" smtClean="0"/>
              <a:t>Correspondingly </a:t>
            </a:r>
            <a:r>
              <a:rPr lang="en-GB" sz="2000" dirty="0"/>
              <a:t>£1.9M for </a:t>
            </a:r>
            <a:r>
              <a:rPr lang="en-GB" sz="2000" b="1" dirty="0" smtClean="0"/>
              <a:t>Per 2 </a:t>
            </a:r>
            <a:r>
              <a:rPr lang="en-GB" sz="2000" dirty="0" smtClean="0"/>
              <a:t>(Year 3): buy last equipment</a:t>
            </a:r>
            <a:endParaRPr lang="en-GB" sz="2000" dirty="0"/>
          </a:p>
          <a:p>
            <a:pPr>
              <a:lnSpc>
                <a:spcPct val="107000"/>
              </a:lnSpc>
            </a:pPr>
            <a:r>
              <a:rPr lang="en-GB" sz="2000" b="1" dirty="0" smtClean="0"/>
              <a:t>Per </a:t>
            </a:r>
            <a:r>
              <a:rPr lang="en-GB" sz="2000" b="1" dirty="0"/>
              <a:t>3</a:t>
            </a:r>
            <a:r>
              <a:rPr lang="en-GB" sz="2000" dirty="0"/>
              <a:t> </a:t>
            </a:r>
            <a:r>
              <a:rPr lang="en-GB" sz="2000" dirty="0" smtClean="0"/>
              <a:t>(Years 4-6) then </a:t>
            </a:r>
            <a:r>
              <a:rPr lang="en-GB" sz="2000" dirty="0"/>
              <a:t>costs £4.8M.</a:t>
            </a:r>
          </a:p>
        </p:txBody>
      </p:sp>
      <p:sp>
        <p:nvSpPr>
          <p:cNvPr id="3" name="Rectangle 2"/>
          <p:cNvSpPr/>
          <p:nvPr/>
        </p:nvSpPr>
        <p:spPr>
          <a:xfrm>
            <a:off x="4859214" y="2044583"/>
            <a:ext cx="4108817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15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£5.8M</a:t>
            </a:r>
            <a:endParaRPr lang="en-US" sz="4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2805542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Shape 353"/>
          <p:cNvSpPr>
            <a:spLocks noGrp="1"/>
          </p:cNvSpPr>
          <p:nvPr>
            <p:ph type="title"/>
          </p:nvPr>
        </p:nvSpPr>
        <p:spPr>
          <a:xfrm>
            <a:off x="574432" y="281355"/>
            <a:ext cx="8080130" cy="1383321"/>
          </a:xfrm>
          <a:prstGeom prst="rect">
            <a:avLst/>
          </a:prstGeom>
        </p:spPr>
        <p:txBody>
          <a:bodyPr anchor="t">
            <a:noAutofit/>
          </a:bodyPr>
          <a:lstStyle/>
          <a:p>
            <a:pPr lvl="1" algn="ctr"/>
            <a:r>
              <a:rPr lang="en-GB" sz="4000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International landscape</a:t>
            </a:r>
            <a:endParaRPr sz="4000" b="0" baseline="-25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60132" y="1151609"/>
            <a:ext cx="5272453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GB" sz="2000" b="1" dirty="0" smtClean="0"/>
              <a:t>Molecular beams are current leaders but with limited potential:</a:t>
            </a:r>
            <a:r>
              <a:rPr lang="en-GB" sz="2000" dirty="0" smtClean="0"/>
              <a:t> Vienna</a:t>
            </a:r>
          </a:p>
          <a:p>
            <a:pPr>
              <a:lnSpc>
                <a:spcPct val="107000"/>
              </a:lnSpc>
            </a:pPr>
            <a:endParaRPr lang="en-GB" sz="2000" dirty="0"/>
          </a:p>
          <a:p>
            <a:pPr>
              <a:lnSpc>
                <a:spcPct val="107000"/>
              </a:lnSpc>
            </a:pPr>
            <a:r>
              <a:rPr lang="en-GB" sz="2000" b="1" dirty="0" smtClean="0"/>
              <a:t>Levitated nanoparticles:</a:t>
            </a:r>
            <a:r>
              <a:rPr lang="en-GB" sz="2000" dirty="0" smtClean="0"/>
              <a:t> multiple groups in EU and USA but no coordinated project for creating superpositions</a:t>
            </a:r>
          </a:p>
          <a:p>
            <a:pPr marL="285750" indent="-285750">
              <a:lnSpc>
                <a:spcPct val="107000"/>
              </a:lnSpc>
              <a:buFontTx/>
              <a:buChar char="-"/>
            </a:pPr>
            <a:endParaRPr lang="en-GB" sz="2000" dirty="0" smtClean="0"/>
          </a:p>
          <a:p>
            <a:pPr>
              <a:lnSpc>
                <a:spcPct val="107000"/>
              </a:lnSpc>
            </a:pPr>
            <a:r>
              <a:rPr lang="en-GB" sz="2000" b="1" dirty="0" smtClean="0"/>
              <a:t>Clamped oscillators:</a:t>
            </a:r>
            <a:r>
              <a:rPr lang="en-GB" sz="2000" dirty="0" smtClean="0"/>
              <a:t> multiple groups in EU and USA but we take advantage of quantum measurement tools</a:t>
            </a:r>
            <a:endParaRPr lang="en-GB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1" y="2793994"/>
            <a:ext cx="2945424" cy="3019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48911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Shape 353"/>
          <p:cNvSpPr>
            <a:spLocks noGrp="1"/>
          </p:cNvSpPr>
          <p:nvPr>
            <p:ph type="title"/>
          </p:nvPr>
        </p:nvSpPr>
        <p:spPr>
          <a:xfrm>
            <a:off x="574432" y="281355"/>
            <a:ext cx="8080130" cy="1383321"/>
          </a:xfrm>
          <a:prstGeom prst="rect">
            <a:avLst/>
          </a:prstGeom>
        </p:spPr>
        <p:txBody>
          <a:bodyPr anchor="t">
            <a:noAutofit/>
          </a:bodyPr>
          <a:lstStyle/>
          <a:p>
            <a:pPr lvl="1" algn="ctr"/>
            <a:r>
              <a:rPr lang="en-GB" sz="4000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Dedicated workpackage workshop</a:t>
            </a:r>
            <a:endParaRPr sz="4000" b="0" baseline="-25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60132" y="1421240"/>
            <a:ext cx="8194430" cy="1655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07000"/>
              </a:lnSpc>
              <a:buAutoNum type="arabicPeriod"/>
            </a:pPr>
            <a:r>
              <a:rPr lang="en-GB" dirty="0" smtClean="0"/>
              <a:t>Informal meeting tomorrow in Oxford to discuss science and progress the 4-pager: all welcome</a:t>
            </a:r>
          </a:p>
          <a:p>
            <a:pPr marL="457200" indent="-457200">
              <a:lnSpc>
                <a:spcPct val="107000"/>
              </a:lnSpc>
              <a:buAutoNum type="arabicPeriod"/>
            </a:pPr>
            <a:r>
              <a:rPr lang="en-GB" dirty="0" smtClean="0"/>
              <a:t>International conference 1</a:t>
            </a:r>
            <a:r>
              <a:rPr lang="en-GB" baseline="30000" dirty="0" smtClean="0"/>
              <a:t>st</a:t>
            </a:r>
            <a:r>
              <a:rPr lang="en-GB" dirty="0" smtClean="0"/>
              <a:t> April in Imperial organised by Myungshik Kim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08" y="2981436"/>
            <a:ext cx="4423995" cy="3058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28617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7475" y="1664676"/>
            <a:ext cx="6739670" cy="4485175"/>
          </a:xfrm>
          <a:prstGeom prst="rect">
            <a:avLst/>
          </a:prstGeom>
        </p:spPr>
      </p:pic>
      <p:sp>
        <p:nvSpPr>
          <p:cNvPr id="353" name="Shape 353"/>
          <p:cNvSpPr>
            <a:spLocks noGrp="1"/>
          </p:cNvSpPr>
          <p:nvPr>
            <p:ph type="title"/>
          </p:nvPr>
        </p:nvSpPr>
        <p:spPr>
          <a:xfrm>
            <a:off x="574432" y="281355"/>
            <a:ext cx="8080130" cy="1383321"/>
          </a:xfrm>
          <a:prstGeom prst="rect">
            <a:avLst/>
          </a:prstGeom>
        </p:spPr>
        <p:txBody>
          <a:bodyPr anchor="t">
            <a:noAutofit/>
          </a:bodyPr>
          <a:lstStyle/>
          <a:p>
            <a:pPr lvl="1" algn="ctr"/>
            <a:r>
              <a:rPr lang="en-GB" sz="4000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Opportunities for new members</a:t>
            </a:r>
            <a:endParaRPr sz="4000" b="0" baseline="-25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790092" y="1421240"/>
            <a:ext cx="5864470" cy="816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GB" sz="4400" dirty="0" smtClean="0"/>
              <a:t>Please ask us! </a:t>
            </a:r>
          </a:p>
        </p:txBody>
      </p:sp>
    </p:spTree>
    <p:extLst>
      <p:ext uri="{BB962C8B-B14F-4D97-AF65-F5344CB8AC3E}">
        <p14:creationId xmlns:p14="http://schemas.microsoft.com/office/powerpoint/2010/main" val="264820907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Shape 353"/>
          <p:cNvSpPr>
            <a:spLocks noGrp="1"/>
          </p:cNvSpPr>
          <p:nvPr>
            <p:ph type="title"/>
          </p:nvPr>
        </p:nvSpPr>
        <p:spPr>
          <a:xfrm>
            <a:off x="574432" y="281355"/>
            <a:ext cx="8080130" cy="1383321"/>
          </a:xfrm>
          <a:prstGeom prst="rect">
            <a:avLst/>
          </a:prstGeom>
        </p:spPr>
        <p:txBody>
          <a:bodyPr anchor="t">
            <a:noAutofit/>
          </a:bodyPr>
          <a:lstStyle/>
          <a:p>
            <a:pPr lvl="1" algn="ctr"/>
            <a:r>
              <a:rPr lang="en-GB" sz="4000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Overlap with other workpackages</a:t>
            </a:r>
            <a:endParaRPr sz="4000" b="0" baseline="-25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79231" y="1664676"/>
            <a:ext cx="7775331" cy="1649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GB" sz="3200" dirty="0" smtClean="0"/>
              <a:t>WP3: AION needs low vibration and low tilt</a:t>
            </a:r>
          </a:p>
          <a:p>
            <a:pPr>
              <a:lnSpc>
                <a:spcPct val="107000"/>
              </a:lnSpc>
            </a:pPr>
            <a:endParaRPr lang="en-GB" sz="3200" dirty="0"/>
          </a:p>
          <a:p>
            <a:pPr>
              <a:lnSpc>
                <a:spcPct val="107000"/>
              </a:lnSpc>
            </a:pPr>
            <a:r>
              <a:rPr lang="en-GB" sz="3200" dirty="0" smtClean="0"/>
              <a:t>Other dark matter searches</a:t>
            </a:r>
          </a:p>
        </p:txBody>
      </p:sp>
    </p:spTree>
    <p:extLst>
      <p:ext uri="{BB962C8B-B14F-4D97-AF65-F5344CB8AC3E}">
        <p14:creationId xmlns:p14="http://schemas.microsoft.com/office/powerpoint/2010/main" val="417917576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130778EF-46DA-4A17-8F7D-3B0208B9A726" descr="B7400535-C1DC-45B0-B3D1-6FDF78A99A6C@warwic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41" t="14154" r="10313" b="10757"/>
          <a:stretch/>
        </p:blipFill>
        <p:spPr bwMode="auto">
          <a:xfrm>
            <a:off x="1746738" y="2004644"/>
            <a:ext cx="7059041" cy="3998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Shape 458"/>
          <p:cNvSpPr/>
          <p:nvPr/>
        </p:nvSpPr>
        <p:spPr>
          <a:xfrm>
            <a:off x="789865" y="383911"/>
            <a:ext cx="5810228" cy="23083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defTabSz="457200">
              <a:defRPr sz="1100"/>
            </a:pPr>
            <a:r>
              <a:rPr lang="en-GB" sz="3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Conclusion</a:t>
            </a:r>
            <a:endParaRPr lang="en-GB" sz="28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457200">
              <a:defRPr sz="1100"/>
            </a:pPr>
            <a:endParaRPr lang="en-GB" sz="28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457200">
              <a:defRPr sz="1100"/>
            </a:pPr>
            <a:r>
              <a:rPr lang="en-GB" sz="2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Let’s search for the most macroscopic spatial superposition</a:t>
            </a:r>
            <a:endParaRPr lang="en-GB" sz="2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34" t="46375" r="13974" b="37271"/>
          <a:stretch/>
        </p:blipFill>
        <p:spPr>
          <a:xfrm>
            <a:off x="8467558" y="6031297"/>
            <a:ext cx="676442" cy="820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76700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Shape 35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lvl="1"/>
            <a:r>
              <a:rPr lang="en-GB" sz="3600" b="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Macroscopicity</a:t>
            </a:r>
            <a:endParaRPr sz="3600" b="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2" name="Subtitle 3"/>
          <p:cNvSpPr txBox="1">
            <a:spLocks/>
          </p:cNvSpPr>
          <p:nvPr/>
        </p:nvSpPr>
        <p:spPr>
          <a:xfrm>
            <a:off x="6362247" y="4864707"/>
            <a:ext cx="2302781" cy="10488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Autofit/>
          </a:bodyPr>
          <a:lstStyle>
            <a:lvl1pPr marL="457200" marR="0" indent="-45720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Blip>
                <a:blip r:embed="rId2"/>
              </a:buBlip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783771" marR="0" indent="-326571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–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1219200" marR="0" indent="-30480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1737360" marR="0" indent="-36576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–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2194560" marR="0" indent="-36576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»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2651760" marR="0" indent="-36576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»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3108960" marR="0" indent="-36576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»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3566159" marR="0" indent="-365759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»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4023359" marR="0" indent="-365759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»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 hangingPunct="1">
              <a:buNone/>
            </a:pPr>
            <a:r>
              <a:rPr lang="de-DE" sz="1800" dirty="0"/>
              <a:t>Stefan </a:t>
            </a:r>
            <a:r>
              <a:rPr lang="de-DE" sz="1800" dirty="0" smtClean="0"/>
              <a:t>Nimmrichter and Klaus Hornberger, PRL </a:t>
            </a:r>
            <a:r>
              <a:rPr lang="de-DE" sz="1800" b="1" dirty="0" smtClean="0"/>
              <a:t>110</a:t>
            </a:r>
            <a:r>
              <a:rPr lang="de-DE" sz="1800" dirty="0" smtClean="0"/>
              <a:t>, 160403 (2013)</a:t>
            </a:r>
            <a:endParaRPr lang="en-GB" sz="18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185" y="3419032"/>
            <a:ext cx="5683141" cy="3449008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7093867" y="-5860"/>
            <a:ext cx="163285" cy="163287"/>
          </a:xfrm>
          <a:prstGeom prst="ellipse">
            <a:avLst/>
          </a:prstGeom>
          <a:solidFill>
            <a:schemeClr val="accent3">
              <a:lumOff val="44000"/>
            </a:schemeClr>
          </a:solidFill>
          <a:ln w="76200" cap="flat">
            <a:solidFill>
              <a:srgbClr val="FF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295400" y="1452513"/>
                <a:ext cx="3068209" cy="105913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24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ahoma" panose="020B0604030504040204" pitchFamily="34" charset="0"/>
                          <a:sym typeface="Calibri"/>
                        </a:rPr>
                        <m:t>𝜇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ahoma" panose="020B0604030504040204" pitchFamily="34" charset="0"/>
                        </a:rPr>
                        <m:t>≈</m:t>
                      </m:r>
                      <m:sSub>
                        <m:sSubPr>
                          <m:ctrlPr>
                            <a:rPr kumimoji="0" lang="en-GB" sz="2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Tahoma" panose="020B0604030504040204" pitchFamily="34" charset="0"/>
                              <a:cs typeface="Tahoma" panose="020B0604030504040204" pitchFamily="34" charset="0"/>
                              <a:sym typeface="Calibri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kumimoji="0" lang="en-GB" sz="2400" b="0" i="0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Tahoma" panose="020B0604030504040204" pitchFamily="34" charset="0"/>
                              <a:cs typeface="Tahoma" panose="020B0604030504040204" pitchFamily="34" charset="0"/>
                              <a:sym typeface="Calibri"/>
                            </a:rPr>
                            <m:t>log</m:t>
                          </m:r>
                        </m:e>
                        <m:sub>
                          <m:r>
                            <a:rPr kumimoji="0" lang="en-GB" sz="2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Tahoma" panose="020B0604030504040204" pitchFamily="34" charset="0"/>
                              <a:cs typeface="Tahoma" panose="020B0604030504040204" pitchFamily="34" charset="0"/>
                              <a:sym typeface="Calibri"/>
                            </a:rPr>
                            <m:t>10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kumimoji="0" lang="en-GB" sz="24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Tahoma" panose="020B0604030504040204" pitchFamily="34" charset="0"/>
                              <a:cs typeface="Tahoma" panose="020B0604030504040204" pitchFamily="34" charset="0"/>
                              <a:sym typeface="Calibri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kumimoji="0" lang="en-GB" sz="2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Tahoma" panose="020B0604030504040204" pitchFamily="34" charset="0"/>
                                  <a:cs typeface="Tahoma" panose="020B0604030504040204" pitchFamily="34" charset="0"/>
                                  <a:sym typeface="Calibri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  <a:ea typeface="Tahoma" panose="020B0604030504040204" pitchFamily="34" charset="0"/>
                                      <a:cs typeface="Tahoma" panose="020B0604030504040204" pitchFamily="34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  <a:ea typeface="Tahoma" panose="020B0604030504040204" pitchFamily="34" charset="0"/>
                                          <a:cs typeface="Tahoma" panose="020B0604030504040204" pitchFamily="34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Tahoma" panose="020B0604030504040204" pitchFamily="34" charset="0"/>
                                          <a:cs typeface="Tahoma" panose="020B0604030504040204" pitchFamily="34" charset="0"/>
                                        </a:rPr>
                                        <m:t>𝑀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GB" i="1">
                                              <a:latin typeface="Cambria Math" panose="02040503050406030204" pitchFamily="18" charset="0"/>
                                              <a:ea typeface="Tahoma" panose="020B0604030504040204" pitchFamily="34" charset="0"/>
                                              <a:cs typeface="Tahoma" panose="020B0604030504040204" pitchFamily="34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  <a:ea typeface="Tahoma" panose="020B0604030504040204" pitchFamily="34" charset="0"/>
                                              <a:cs typeface="Tahoma" panose="020B0604030504040204" pitchFamily="34" charset="0"/>
                                            </a:rPr>
                                            <m:t>𝑚</m:t>
                                          </m:r>
                                        </m:e>
                                        <m:sub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  <a:ea typeface="Tahoma" panose="020B0604030504040204" pitchFamily="34" charset="0"/>
                                              <a:cs typeface="Tahoma" panose="020B0604030504040204" pitchFamily="34" charset="0"/>
                                            </a:rPr>
                                            <m:t>𝑒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kumimoji="0" lang="en-GB" sz="2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Tahoma" panose="020B0604030504040204" pitchFamily="34" charset="0"/>
                                  <a:cs typeface="Tahoma" panose="020B0604030504040204" pitchFamily="34" charset="0"/>
                                  <a:sym typeface="Calibri"/>
                                </a:rPr>
                                <m:t>2</m:t>
                              </m:r>
                            </m:sup>
                          </m:sSup>
                          <m:f>
                            <m:fPr>
                              <m:ctrlPr>
                                <a:rPr kumimoji="0" lang="en-GB" sz="2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Tahoma" panose="020B0604030504040204" pitchFamily="34" charset="0"/>
                                  <a:cs typeface="Tahoma" panose="020B0604030504040204" pitchFamily="34" charset="0"/>
                                  <a:sym typeface="Calibri"/>
                                </a:rPr>
                              </m:ctrlPr>
                            </m:fPr>
                            <m:num>
                              <m:r>
                                <a:rPr kumimoji="0" lang="en-GB" sz="2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Tahoma" panose="020B0604030504040204" pitchFamily="34" charset="0"/>
                                  <a:cs typeface="Tahoma" panose="020B0604030504040204" pitchFamily="34" charset="0"/>
                                  <a:sym typeface="Calibri"/>
                                </a:rPr>
                                <m:t>𝑡</m:t>
                              </m:r>
                            </m:num>
                            <m:den>
                              <m:r>
                                <a:rPr kumimoji="0" lang="en-GB" sz="24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Tahoma" panose="020B0604030504040204" pitchFamily="34" charset="0"/>
                                  <a:cs typeface="Tahoma" panose="020B0604030504040204" pitchFamily="34" charset="0"/>
                                  <a:sym typeface="Calibri"/>
                                </a:rPr>
                                <m:t>1 </m:t>
                              </m:r>
                              <m:r>
                                <m:rPr>
                                  <m:nor/>
                                </m:rPr>
                                <a:rPr kumimoji="0" lang="en-GB" sz="2400" b="0" i="0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Tahoma" panose="020B0604030504040204" pitchFamily="34" charset="0"/>
                                  <a:cs typeface="Tahoma" panose="020B0604030504040204" pitchFamily="34" charset="0"/>
                                  <a:sym typeface="Calibri"/>
                                </a:rPr>
                                <m:t>s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kumimoji="0" lang="en-GB" sz="2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  <a:sym typeface="Calibri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400" y="1452513"/>
                <a:ext cx="3068209" cy="105913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Oval 2"/>
          <p:cNvSpPr/>
          <p:nvPr/>
        </p:nvSpPr>
        <p:spPr>
          <a:xfrm>
            <a:off x="5574191" y="3799220"/>
            <a:ext cx="108000" cy="108000"/>
          </a:xfrm>
          <a:prstGeom prst="ellipse">
            <a:avLst/>
          </a:prstGeom>
          <a:solidFill>
            <a:srgbClr val="F98607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Subtitle 3"/>
          <p:cNvSpPr txBox="1">
            <a:spLocks/>
          </p:cNvSpPr>
          <p:nvPr/>
        </p:nvSpPr>
        <p:spPr>
          <a:xfrm>
            <a:off x="5787822" y="3499220"/>
            <a:ext cx="2302781" cy="10488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Autofit/>
          </a:bodyPr>
          <a:lstStyle>
            <a:lvl1pPr marL="457200" marR="0" indent="-45720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Blip>
                <a:blip r:embed="rId2"/>
              </a:buBlip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783771" marR="0" indent="-326571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–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1219200" marR="0" indent="-30480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1737360" marR="0" indent="-36576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–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2194560" marR="0" indent="-36576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»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2651760" marR="0" indent="-36576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»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3108960" marR="0" indent="-36576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»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3566159" marR="0" indent="-365759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»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4023359" marR="0" indent="-365759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»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 hangingPunct="1">
              <a:buNone/>
            </a:pPr>
            <a:r>
              <a:rPr lang="en-GB" sz="1800" dirty="0" err="1"/>
              <a:t>Eibenberger</a:t>
            </a:r>
            <a:r>
              <a:rPr lang="en-GB" sz="1800" dirty="0"/>
              <a:t> et al, </a:t>
            </a:r>
            <a:r>
              <a:rPr lang="en-GB" sz="1800" dirty="0" smtClean="0"/>
              <a:t>PCCP, </a:t>
            </a:r>
            <a:r>
              <a:rPr lang="en-GB" sz="1800" b="1" dirty="0" smtClean="0"/>
              <a:t>15</a:t>
            </a:r>
            <a:r>
              <a:rPr lang="en-GB" sz="1800" dirty="0"/>
              <a:t>, </a:t>
            </a:r>
            <a:r>
              <a:rPr lang="en-GB" sz="1800" dirty="0" smtClean="0"/>
              <a:t>14696 (2013)</a:t>
            </a:r>
            <a:endParaRPr lang="en-GB" sz="1800" dirty="0"/>
          </a:p>
          <a:p>
            <a:pPr marL="0" indent="0" hangingPunct="1">
              <a:buNone/>
            </a:pPr>
            <a:endParaRPr lang="en-GB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7292868" y="-4142"/>
            <a:ext cx="1020470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400" b="0" i="1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Calibri"/>
              </a:rPr>
              <a:t>µ</a:t>
            </a:r>
            <a:r>
              <a:rPr kumimoji="0" lang="en-GB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Calibri"/>
              </a:rPr>
              <a:t> ~ 28</a:t>
            </a:r>
            <a:endParaRPr kumimoji="0" lang="en-GB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Calibri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678956" y="6318738"/>
            <a:ext cx="780459" cy="433754"/>
          </a:xfrm>
          <a:prstGeom prst="rect">
            <a:avLst/>
          </a:prstGeom>
          <a:solidFill>
            <a:schemeClr val="accent3">
              <a:lumOff val="44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2730324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3" grpId="0" animBg="1"/>
      <p:bldP spid="1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Shape 35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pPr lvl="1"/>
            <a:r>
              <a:rPr lang="en-GB" sz="3600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Exclusion plot: continuous simultaneous localization</a:t>
            </a:r>
            <a:endParaRPr sz="3600" b="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78400" y="1289033"/>
            <a:ext cx="4961815" cy="4891534"/>
            <a:chOff x="489415" y="1195249"/>
            <a:chExt cx="4961815" cy="4891534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9415" y="1195249"/>
              <a:ext cx="4961815" cy="4891534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489415" y="5603631"/>
              <a:ext cx="589108" cy="483152"/>
            </a:xfrm>
            <a:prstGeom prst="rect">
              <a:avLst/>
            </a:prstGeom>
            <a:solidFill>
              <a:schemeClr val="accent3">
                <a:lumOff val="44000"/>
              </a:schemeClr>
            </a:solidFill>
            <a:ln w="25400" cap="flat">
              <a:noFill/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" name="Rectangle 7"/>
          <p:cNvSpPr/>
          <p:nvPr/>
        </p:nvSpPr>
        <p:spPr>
          <a:xfrm>
            <a:off x="5744308" y="1908483"/>
            <a:ext cx="3071446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Matteo </a:t>
            </a:r>
            <a:r>
              <a:rPr lang="en-GB" sz="20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Carlesso</a:t>
            </a:r>
            <a:r>
              <a:rPr lang="en-GB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Mauro Paternostro, Hendrik Ulbricht, Andrea </a:t>
            </a:r>
            <a:r>
              <a:rPr lang="en-GB" sz="20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Vinante</a:t>
            </a:r>
            <a:r>
              <a:rPr lang="en-GB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</a:t>
            </a:r>
            <a:r>
              <a:rPr lang="en-GB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Angelo </a:t>
            </a:r>
            <a:r>
              <a:rPr lang="en-GB" sz="20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Bassi</a:t>
            </a:r>
            <a:r>
              <a:rPr lang="en-GB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arXiv:1</a:t>
            </a:r>
            <a:r>
              <a:rPr lang="x-none" sz="2000" dirty="0" smtClean="0"/>
              <a:t>708.04812</a:t>
            </a:r>
            <a:r>
              <a:rPr lang="en-GB" sz="2000" dirty="0" smtClean="0"/>
              <a:t> (2018)</a:t>
            </a:r>
            <a:endParaRPr lang="en-GB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403038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26"/>
            <a:ext cx="9144000" cy="6847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16577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3" t="7573" r="6310" b="12673"/>
          <a:stretch/>
        </p:blipFill>
        <p:spPr>
          <a:xfrm>
            <a:off x="5662246" y="1899137"/>
            <a:ext cx="2989384" cy="3798278"/>
          </a:xfrm>
          <a:prstGeom prst="rect">
            <a:avLst/>
          </a:prstGeom>
        </p:spPr>
      </p:pic>
      <p:sp>
        <p:nvSpPr>
          <p:cNvPr id="353" name="Shape 353"/>
          <p:cNvSpPr>
            <a:spLocks noGrp="1"/>
          </p:cNvSpPr>
          <p:nvPr>
            <p:ph type="title"/>
          </p:nvPr>
        </p:nvSpPr>
        <p:spPr>
          <a:xfrm>
            <a:off x="0" y="124600"/>
            <a:ext cx="9144000" cy="1340835"/>
          </a:xfrm>
          <a:prstGeom prst="rect">
            <a:avLst/>
          </a:prstGeom>
        </p:spPr>
        <p:txBody>
          <a:bodyPr anchor="t">
            <a:noAutofit/>
          </a:bodyPr>
          <a:lstStyle/>
          <a:p>
            <a:pPr lvl="1" algn="ctr"/>
            <a:r>
              <a:rPr lang="en-GB" sz="3600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UK groups seeking macroscopic superpositions</a:t>
            </a:r>
            <a:endParaRPr sz="3600" b="0" baseline="-25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34" t="46375" r="13974" b="37271"/>
          <a:stretch/>
        </p:blipFill>
        <p:spPr>
          <a:xfrm>
            <a:off x="7408984" y="4121460"/>
            <a:ext cx="1004071" cy="1218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54230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26"/>
            <a:ext cx="9144000" cy="6847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380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3" name="Shape 353"/>
          <p:cNvSpPr>
            <a:spLocks noGrp="1"/>
          </p:cNvSpPr>
          <p:nvPr>
            <p:ph type="title"/>
          </p:nvPr>
        </p:nvSpPr>
        <p:spPr>
          <a:xfrm>
            <a:off x="876300" y="504096"/>
            <a:ext cx="7391400" cy="4712673"/>
          </a:xfrm>
          <a:prstGeom prst="rect">
            <a:avLst/>
          </a:prstGeom>
        </p:spPr>
        <p:txBody>
          <a:bodyPr anchor="t">
            <a:noAutofit/>
          </a:bodyPr>
          <a:lstStyle/>
          <a:p>
            <a:pPr lvl="1" algn="ctr"/>
            <a:r>
              <a:rPr lang="en-GB" sz="3600" b="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Science goal: </a:t>
            </a:r>
            <a:br>
              <a:rPr lang="en-GB" sz="3600" b="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GB" sz="5400" b="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n-GB" sz="5400" b="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GB" sz="5400" b="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What is the most macroscopic spatial superposition possible?</a:t>
            </a:r>
            <a:endParaRPr sz="5400" b="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34" t="46375" r="13974" b="37271"/>
          <a:stretch/>
        </p:blipFill>
        <p:spPr>
          <a:xfrm>
            <a:off x="8467558" y="6031297"/>
            <a:ext cx="676442" cy="820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50448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Shape 353"/>
          <p:cNvSpPr>
            <a:spLocks noGrp="1"/>
          </p:cNvSpPr>
          <p:nvPr>
            <p:ph type="title"/>
          </p:nvPr>
        </p:nvSpPr>
        <p:spPr>
          <a:xfrm>
            <a:off x="1301258" y="359060"/>
            <a:ext cx="6549851" cy="1340835"/>
          </a:xfrm>
          <a:prstGeom prst="rect">
            <a:avLst/>
          </a:prstGeom>
        </p:spPr>
        <p:txBody>
          <a:bodyPr anchor="t">
            <a:noAutofit/>
          </a:bodyPr>
          <a:lstStyle/>
          <a:p>
            <a:pPr lvl="1" algn="ctr"/>
            <a:r>
              <a:rPr lang="en-GB" sz="3600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Most macroscopic spatial superposition so far</a:t>
            </a:r>
            <a:endParaRPr sz="3600" b="0" baseline="-25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Subtitle 3"/>
          <p:cNvSpPr txBox="1">
            <a:spLocks/>
          </p:cNvSpPr>
          <p:nvPr/>
        </p:nvSpPr>
        <p:spPr>
          <a:xfrm>
            <a:off x="476962" y="4733551"/>
            <a:ext cx="8069162" cy="16086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Autofit/>
          </a:bodyPr>
          <a:lstStyle>
            <a:lvl1pPr marL="457200" marR="0" indent="-45720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Blip>
                <a:blip r:embed="rId2"/>
              </a:buBlip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783771" marR="0" indent="-326571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–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1219200" marR="0" indent="-30480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1737360" marR="0" indent="-36576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–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2194560" marR="0" indent="-36576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»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2651760" marR="0" indent="-36576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»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3108960" marR="0" indent="-36576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»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3566159" marR="0" indent="-365759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»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4023359" marR="0" indent="-365759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»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 hangingPunct="1">
              <a:buNone/>
            </a:pPr>
            <a:r>
              <a:rPr lang="fr-FR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 </a:t>
            </a:r>
            <a:r>
              <a:rPr lang="fr-FR" sz="1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Gerlich</a:t>
            </a:r>
            <a:r>
              <a:rPr lang="fr-FR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sz="160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et </a:t>
            </a:r>
            <a:r>
              <a:rPr lang="fr-FR" sz="1600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</a:t>
            </a:r>
            <a:r>
              <a:rPr lang="fr-FR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fr-FR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Nature </a:t>
            </a:r>
            <a:r>
              <a:rPr lang="fr-FR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Comms </a:t>
            </a:r>
            <a:r>
              <a:rPr lang="fr-FR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lang="fr-FR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263 (2011</a:t>
            </a:r>
            <a:r>
              <a:rPr lang="fr-FR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  <a:endParaRPr lang="en-GB" sz="16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hangingPunct="1">
              <a:buNone/>
            </a:pPr>
            <a:r>
              <a:rPr lang="en-GB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 </a:t>
            </a:r>
            <a:r>
              <a:rPr lang="en-GB" sz="1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Juffmann</a:t>
            </a:r>
            <a:r>
              <a:rPr lang="en-GB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160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et al</a:t>
            </a:r>
            <a:r>
              <a:rPr lang="en-GB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Nature Nano </a:t>
            </a:r>
            <a:r>
              <a:rPr lang="en-GB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</a:t>
            </a:r>
            <a:r>
              <a:rPr lang="en-GB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297 (2012</a:t>
            </a:r>
            <a:r>
              <a:rPr lang="en-GB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                Markus Arndt’s group</a:t>
            </a:r>
            <a:endParaRPr lang="en-GB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hangingPunct="1">
              <a:buNone/>
            </a:pPr>
            <a:r>
              <a:rPr lang="en-GB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 </a:t>
            </a:r>
            <a:r>
              <a:rPr lang="da-DK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Haslinger </a:t>
            </a:r>
            <a:r>
              <a:rPr lang="da-DK" sz="160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et </a:t>
            </a:r>
            <a:r>
              <a:rPr lang="da-DK" sz="1600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</a:t>
            </a:r>
            <a:r>
              <a:rPr lang="da-DK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da-DK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Nature Physics </a:t>
            </a:r>
            <a:r>
              <a:rPr lang="da-DK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</a:t>
            </a:r>
            <a:r>
              <a:rPr lang="da-DK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144 (</a:t>
            </a:r>
            <a:r>
              <a:rPr lang="da-DK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2013)</a:t>
            </a:r>
            <a:endParaRPr lang="en-GB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hangingPunct="1">
              <a:buNone/>
            </a:pPr>
            <a:r>
              <a:rPr lang="en-GB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 </a:t>
            </a:r>
            <a:r>
              <a:rPr lang="en-GB" sz="16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Eibenberger</a:t>
            </a:r>
            <a:r>
              <a:rPr lang="en-GB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160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et al</a:t>
            </a:r>
            <a:r>
              <a:rPr lang="en-GB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GB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PCCP </a:t>
            </a:r>
            <a:r>
              <a:rPr lang="en-GB" sz="1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15</a:t>
            </a:r>
            <a:r>
              <a:rPr lang="en-GB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GB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14696 (2013)</a:t>
            </a:r>
            <a:endParaRPr lang="en-GB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2080110"/>
            <a:ext cx="2799993" cy="235121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1927" y="1817284"/>
            <a:ext cx="5457273" cy="236701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34" t="46375" r="13974" b="37271"/>
          <a:stretch/>
        </p:blipFill>
        <p:spPr>
          <a:xfrm>
            <a:off x="8467558" y="6031297"/>
            <a:ext cx="676442" cy="820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63606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Shape 353"/>
          <p:cNvSpPr>
            <a:spLocks noGrp="1"/>
          </p:cNvSpPr>
          <p:nvPr>
            <p:ph type="title"/>
          </p:nvPr>
        </p:nvSpPr>
        <p:spPr>
          <a:xfrm>
            <a:off x="0" y="269633"/>
            <a:ext cx="9144000" cy="891004"/>
          </a:xfrm>
          <a:prstGeom prst="rect">
            <a:avLst/>
          </a:prstGeom>
        </p:spPr>
        <p:txBody>
          <a:bodyPr anchor="t">
            <a:noAutofit/>
          </a:bodyPr>
          <a:lstStyle/>
          <a:p>
            <a:pPr lvl="1" algn="ctr"/>
            <a:r>
              <a:rPr lang="en-GB" sz="4000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Outline</a:t>
            </a:r>
            <a:endParaRPr sz="4000" b="0" baseline="-25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Subtitle 3"/>
          <p:cNvSpPr txBox="1">
            <a:spLocks/>
          </p:cNvSpPr>
          <p:nvPr/>
        </p:nvSpPr>
        <p:spPr>
          <a:xfrm>
            <a:off x="1101969" y="1286969"/>
            <a:ext cx="7303478" cy="45042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Autofit/>
          </a:bodyPr>
          <a:lstStyle>
            <a:lvl1pPr marL="457200" marR="0" indent="-45720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Blip>
                <a:blip r:embed="rId2"/>
              </a:buBlip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783771" marR="0" indent="-326571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–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1219200" marR="0" indent="-30480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1737360" marR="0" indent="-36576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–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2194560" marR="0" indent="-36576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»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2651760" marR="0" indent="-36576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»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3108960" marR="0" indent="-36576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»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3566159" marR="0" indent="-365759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»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4023359" marR="0" indent="-365759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»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GB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Science </a:t>
            </a:r>
            <a:r>
              <a:rPr lang="en-GB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goals </a:t>
            </a:r>
            <a:endParaRPr lang="en-GB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GB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Deliverables and plan </a:t>
            </a:r>
            <a:r>
              <a:rPr lang="en-GB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of work </a:t>
            </a:r>
            <a:r>
              <a:rPr lang="en-GB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for six years</a:t>
            </a:r>
          </a:p>
          <a:p>
            <a:pPr lvl="1"/>
            <a:r>
              <a:rPr lang="en-GB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Where </a:t>
            </a:r>
            <a:r>
              <a:rPr lang="en-GB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is the work </a:t>
            </a:r>
            <a:r>
              <a:rPr lang="en-GB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happening, what internal infrastructure?</a:t>
            </a:r>
          </a:p>
          <a:p>
            <a:pPr lvl="1"/>
            <a:r>
              <a:rPr lang="en-GB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Strengths and weaknesses </a:t>
            </a:r>
          </a:p>
          <a:p>
            <a:r>
              <a:rPr lang="en-GB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Coordinator, team and experience</a:t>
            </a:r>
            <a:r>
              <a:rPr lang="en-GB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plus internal </a:t>
            </a:r>
            <a:r>
              <a:rPr lang="en-GB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work package </a:t>
            </a:r>
            <a:r>
              <a:rPr lang="en-GB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governance</a:t>
            </a:r>
            <a:endParaRPr lang="en-GB" sz="1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GB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Budget and potential modifications</a:t>
            </a:r>
          </a:p>
          <a:p>
            <a:r>
              <a:rPr lang="en-GB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International landscape</a:t>
            </a:r>
            <a:endParaRPr lang="en-GB" sz="1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GB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Dedicated </a:t>
            </a:r>
            <a:r>
              <a:rPr lang="en-GB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work package </a:t>
            </a:r>
            <a:r>
              <a:rPr lang="en-GB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workshop</a:t>
            </a:r>
          </a:p>
          <a:p>
            <a:r>
              <a:rPr lang="en-GB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Opportunities </a:t>
            </a:r>
            <a:r>
              <a:rPr lang="en-GB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for new members to </a:t>
            </a:r>
            <a:r>
              <a:rPr lang="en-GB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join</a:t>
            </a:r>
            <a:endParaRPr lang="en-GB" sz="1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GB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Overlaps </a:t>
            </a:r>
            <a:r>
              <a:rPr lang="en-GB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with other </a:t>
            </a:r>
            <a:r>
              <a:rPr lang="en-GB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WPs</a:t>
            </a:r>
            <a:endParaRPr lang="en-GB" sz="1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GB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226912782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Shape 353"/>
          <p:cNvSpPr>
            <a:spLocks noGrp="1"/>
          </p:cNvSpPr>
          <p:nvPr>
            <p:ph type="title"/>
          </p:nvPr>
        </p:nvSpPr>
        <p:spPr>
          <a:xfrm>
            <a:off x="0" y="269633"/>
            <a:ext cx="9144000" cy="891004"/>
          </a:xfrm>
          <a:prstGeom prst="rect">
            <a:avLst/>
          </a:prstGeom>
        </p:spPr>
        <p:txBody>
          <a:bodyPr anchor="t">
            <a:noAutofit/>
          </a:bodyPr>
          <a:lstStyle/>
          <a:p>
            <a:pPr lvl="1" algn="ctr"/>
            <a:r>
              <a:rPr lang="en-GB" sz="4000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Science goals</a:t>
            </a:r>
            <a:endParaRPr sz="4000" b="0" baseline="-25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3461951"/>
              </p:ext>
            </p:extLst>
          </p:nvPr>
        </p:nvGraphicFramePr>
        <p:xfrm>
          <a:off x="416170" y="1148940"/>
          <a:ext cx="7684476" cy="49118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9530980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Shape 353"/>
          <p:cNvSpPr>
            <a:spLocks noGrp="1"/>
          </p:cNvSpPr>
          <p:nvPr>
            <p:ph type="title"/>
          </p:nvPr>
        </p:nvSpPr>
        <p:spPr>
          <a:xfrm>
            <a:off x="0" y="269633"/>
            <a:ext cx="9144000" cy="891004"/>
          </a:xfrm>
          <a:prstGeom prst="rect">
            <a:avLst/>
          </a:prstGeom>
        </p:spPr>
        <p:txBody>
          <a:bodyPr anchor="t">
            <a:noAutofit/>
          </a:bodyPr>
          <a:lstStyle/>
          <a:p>
            <a:pPr lvl="1" algn="ctr"/>
            <a:r>
              <a:rPr lang="en-GB" sz="4000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Plan of work</a:t>
            </a:r>
            <a:endParaRPr sz="4000" b="0" baseline="-25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91307" y="1371600"/>
            <a:ext cx="7379677" cy="31700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342900" marR="0" indent="-3429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GB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Levitated 10-1000 nm particle (10</a:t>
            </a:r>
            <a:r>
              <a:rPr lang="en-GB" sz="2000" baseline="30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</a:t>
            </a:r>
            <a:r>
              <a:rPr lang="en-GB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– 10</a:t>
            </a:r>
            <a:r>
              <a:rPr lang="en-GB" sz="2000" baseline="30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11</a:t>
            </a:r>
            <a:r>
              <a:rPr lang="en-GB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atoms) put in a spatial superposition:</a:t>
            </a:r>
            <a:endParaRPr kumimoji="0" lang="en-GB" sz="2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Calibri"/>
            </a:endParaRPr>
          </a:p>
          <a:p>
            <a:r>
              <a:rPr lang="en-GB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Subpackage</a:t>
            </a:r>
            <a:r>
              <a:rPr lang="en-GB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1: </a:t>
            </a:r>
            <a:r>
              <a:rPr lang="en-GB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Silica spheres</a:t>
            </a:r>
          </a:p>
          <a:p>
            <a:r>
              <a:rPr lang="en-GB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Subpackage</a:t>
            </a:r>
            <a:r>
              <a:rPr lang="en-GB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2: Diamonds containing NV</a:t>
            </a:r>
            <a:r>
              <a:rPr lang="en-GB" sz="2000" b="1" baseline="30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</a:t>
            </a:r>
            <a:r>
              <a:rPr lang="en-GB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centres</a:t>
            </a:r>
          </a:p>
          <a:p>
            <a:endParaRPr lang="en-GB" sz="20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More massive objects with smaller superposition distance</a:t>
            </a:r>
            <a:endParaRPr lang="en-GB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GB" sz="20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Subpackage</a:t>
            </a:r>
            <a:r>
              <a:rPr lang="en-GB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3: Clamped </a:t>
            </a:r>
            <a:r>
              <a:rPr lang="en-GB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oscillators</a:t>
            </a:r>
          </a:p>
          <a:p>
            <a:endParaRPr lang="en-GB" sz="20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Theory underpins everything</a:t>
            </a:r>
          </a:p>
          <a:p>
            <a:r>
              <a:rPr lang="en-GB" sz="20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Subpackage</a:t>
            </a:r>
            <a:r>
              <a:rPr lang="en-GB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4: Theory</a:t>
            </a:r>
            <a:endParaRPr kumimoji="0" lang="en-GB" sz="2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8478994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_uni_of_warwick_sky blue">
  <a:themeElements>
    <a:clrScheme name="template_uni_of_warwick_sky blu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8F8F8F"/>
      </a:accent3>
      <a:accent4>
        <a:srgbClr val="707070"/>
      </a:accent4>
      <a:accent5>
        <a:srgbClr val="AAE2CA"/>
      </a:accent5>
      <a:accent6>
        <a:srgbClr val="2D2DB9"/>
      </a:accent6>
      <a:hlink>
        <a:srgbClr val="0000FF"/>
      </a:hlink>
      <a:folHlink>
        <a:srgbClr val="FF00FF"/>
      </a:folHlink>
    </a:clrScheme>
    <a:fontScheme name="template_uni_of_warwick_sky blue">
      <a:majorFont>
        <a:latin typeface="Helvetica"/>
        <a:ea typeface="Helvetica"/>
        <a:cs typeface="Helvetica"/>
      </a:majorFont>
      <a:minorFont>
        <a:latin typeface="Times New Roman"/>
        <a:ea typeface="Times New Roman"/>
        <a:cs typeface="Times New Roman"/>
      </a:minorFont>
    </a:fontScheme>
    <a:fmtScheme name="template_uni_of_warwick_sky blu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noFill/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non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 dirty="0">
            <a:ln>
              <a:noFill/>
            </a:ln>
            <a:solidFill>
              <a:srgbClr val="000000"/>
            </a:solidFill>
            <a:effectLst/>
            <a:uFillTx/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  <a:sym typeface="Calibri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template_uni_of_warwick_sky blue">
  <a:themeElements>
    <a:clrScheme name="template_uni_of_warwick_sky blu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8F8F8F"/>
      </a:accent3>
      <a:accent4>
        <a:srgbClr val="707070"/>
      </a:accent4>
      <a:accent5>
        <a:srgbClr val="AAE2CA"/>
      </a:accent5>
      <a:accent6>
        <a:srgbClr val="2D2DB9"/>
      </a:accent6>
      <a:hlink>
        <a:srgbClr val="0000FF"/>
      </a:hlink>
      <a:folHlink>
        <a:srgbClr val="FF00FF"/>
      </a:folHlink>
    </a:clrScheme>
    <a:fontScheme name="template_uni_of_warwick_sky blue">
      <a:majorFont>
        <a:latin typeface="Helvetica"/>
        <a:ea typeface="Helvetica"/>
        <a:cs typeface="Helvetica"/>
      </a:majorFont>
      <a:minorFont>
        <a:latin typeface="Times New Roman"/>
        <a:ea typeface="Times New Roman"/>
        <a:cs typeface="Times New Roman"/>
      </a:minorFont>
    </a:fontScheme>
    <a:fmtScheme name="template_uni_of_warwick_sky blu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4745</TotalTime>
  <Words>938</Words>
  <Application>Microsoft Office PowerPoint</Application>
  <PresentationFormat>On-screen Show (4:3)</PresentationFormat>
  <Paragraphs>196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8" baseType="lpstr">
      <vt:lpstr>Arial</vt:lpstr>
      <vt:lpstr>Calibri</vt:lpstr>
      <vt:lpstr>Cambria Math</vt:lpstr>
      <vt:lpstr>Helvetica</vt:lpstr>
      <vt:lpstr>Tahoma</vt:lpstr>
      <vt:lpstr>Times New Roman</vt:lpstr>
      <vt:lpstr>Wingdings</vt:lpstr>
      <vt:lpstr>template_uni_of_warwick_sky blue</vt:lpstr>
      <vt:lpstr>WP2: Macroscopic quantum superpositions for physics beyond the standard model (MaQS)  Gavin W Morley, University of Warwick </vt:lpstr>
      <vt:lpstr>PowerPoint Presentation</vt:lpstr>
      <vt:lpstr>PowerPoint Presentation</vt:lpstr>
      <vt:lpstr>PowerPoint Presentation</vt:lpstr>
      <vt:lpstr>Science goal:   What is the most macroscopic spatial superposition possible?</vt:lpstr>
      <vt:lpstr>Most macroscopic spatial superposition so far</vt:lpstr>
      <vt:lpstr>Outline</vt:lpstr>
      <vt:lpstr>Science goals</vt:lpstr>
      <vt:lpstr>Plan of work</vt:lpstr>
      <vt:lpstr>Deliverables: SP1 Silica spheres Lead: Hendrik Ulbricht, Southampton. Experiments in Southampton and Oxford</vt:lpstr>
      <vt:lpstr>Deliverables: SP1 Silica spheres Lead: Hendrik Ulbricht, Southampton. Experiments in Southampton and Oxford</vt:lpstr>
      <vt:lpstr>Deliverables: SP2 Diamonds with spin Lead: Peter Barker, UCL. Experiments in UCL and Warwick</vt:lpstr>
      <vt:lpstr>Deliverables: SP2 Diamonds with spin Lead: Peter Barker, UCL. Experiments in UCL and Warwick   </vt:lpstr>
      <vt:lpstr>Deliverables: SP3 Clamped oscillators Lead: Michael Vanner, Imperial</vt:lpstr>
      <vt:lpstr>Deliverables: SP3 Clamped oscillators Lead: Michael Vanner, Imperial</vt:lpstr>
      <vt:lpstr>Deliverables: SP4 Theory Lead: Sougato Bose, UCL</vt:lpstr>
      <vt:lpstr>Deliverables: SP4 Theory Lead: Sougato Bose, UCL</vt:lpstr>
      <vt:lpstr>Strengths and weaknesses</vt:lpstr>
      <vt:lpstr>Meet the team</vt:lpstr>
      <vt:lpstr>Meet the team: EPSRC people</vt:lpstr>
      <vt:lpstr>Team experience</vt:lpstr>
      <vt:lpstr>Budget</vt:lpstr>
      <vt:lpstr>International landscape</vt:lpstr>
      <vt:lpstr>Dedicated workpackage workshop</vt:lpstr>
      <vt:lpstr>Opportunities for new members</vt:lpstr>
      <vt:lpstr>Overlap with other workpackages</vt:lpstr>
      <vt:lpstr>PowerPoint Presentation</vt:lpstr>
      <vt:lpstr>Macroscopicity</vt:lpstr>
      <vt:lpstr>Exclusion plot: continuous simultaneous localization</vt:lpstr>
      <vt:lpstr>UK groups seeking macroscopic superpositions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Nitrogen vacancy centres in levitated nanodiamonds</dc:title>
  <dc:creator>Gavin Morley</dc:creator>
  <cp:lastModifiedBy>Gavin Morley</cp:lastModifiedBy>
  <cp:revision>295</cp:revision>
  <dcterms:modified xsi:type="dcterms:W3CDTF">2019-01-17T10:55:06Z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fs.IsStoryboard">
    <vt:bool>true</vt:bool>
  </property>
</Properties>
</file>