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301" r:id="rId2"/>
    <p:sldId id="291" r:id="rId3"/>
    <p:sldId id="296" r:id="rId4"/>
    <p:sldId id="295" r:id="rId5"/>
    <p:sldId id="297" r:id="rId6"/>
    <p:sldId id="298" r:id="rId7"/>
    <p:sldId id="300" r:id="rId8"/>
    <p:sldId id="263" r:id="rId9"/>
    <p:sldId id="265" r:id="rId10"/>
    <p:sldId id="264" r:id="rId11"/>
    <p:sldId id="261" r:id="rId12"/>
    <p:sldId id="258" r:id="rId13"/>
    <p:sldId id="292" r:id="rId14"/>
    <p:sldId id="256" r:id="rId15"/>
    <p:sldId id="290" r:id="rId16"/>
    <p:sldId id="260" r:id="rId17"/>
    <p:sldId id="266" r:id="rId18"/>
    <p:sldId id="267" r:id="rId19"/>
    <p:sldId id="269" r:id="rId20"/>
    <p:sldId id="257" r:id="rId21"/>
    <p:sldId id="259" r:id="rId22"/>
    <p:sldId id="268" r:id="rId23"/>
    <p:sldId id="285" r:id="rId24"/>
    <p:sldId id="294" r:id="rId25"/>
    <p:sldId id="271" r:id="rId26"/>
    <p:sldId id="272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2" autoAdjust="0"/>
    <p:restoredTop sz="94660"/>
  </p:normalViewPr>
  <p:slideViewPr>
    <p:cSldViewPr>
      <p:cViewPr varScale="1">
        <p:scale>
          <a:sx n="57" d="100"/>
          <a:sy n="57" d="100"/>
        </p:scale>
        <p:origin x="-10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496BB1-46EC-45DC-BAB1-0DC86530372E}" type="datetimeFigureOut">
              <a:rPr lang="en-GB" smtClean="0"/>
              <a:t>16/10/2018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D3DDB0-35E6-47D9-97F9-A4D9B3876D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73448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19185-E07F-4DBB-A016-FB9B3BBF0C03}" type="datetimeFigureOut">
              <a:rPr lang="en-GB" smtClean="0"/>
              <a:t>16/10/2018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4444C-F129-46FA-804C-F38D7CD661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3656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19185-E07F-4DBB-A016-FB9B3BBF0C03}" type="datetimeFigureOut">
              <a:rPr lang="en-GB" smtClean="0"/>
              <a:t>16/10/2018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4444C-F129-46FA-804C-F38D7CD661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2695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19185-E07F-4DBB-A016-FB9B3BBF0C03}" type="datetimeFigureOut">
              <a:rPr lang="en-GB" smtClean="0"/>
              <a:t>16/10/2018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4444C-F129-46FA-804C-F38D7CD661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1596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19185-E07F-4DBB-A016-FB9B3BBF0C03}" type="datetimeFigureOut">
              <a:rPr lang="en-GB" smtClean="0"/>
              <a:t>16/10/2018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4444C-F129-46FA-804C-F38D7CD661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6885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19185-E07F-4DBB-A016-FB9B3BBF0C03}" type="datetimeFigureOut">
              <a:rPr lang="en-GB" smtClean="0"/>
              <a:t>16/10/2018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4444C-F129-46FA-804C-F38D7CD661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9946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19185-E07F-4DBB-A016-FB9B3BBF0C03}" type="datetimeFigureOut">
              <a:rPr lang="en-GB" smtClean="0"/>
              <a:t>16/10/2018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4444C-F129-46FA-804C-F38D7CD661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6553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19185-E07F-4DBB-A016-FB9B3BBF0C03}" type="datetimeFigureOut">
              <a:rPr lang="en-GB" smtClean="0"/>
              <a:t>16/10/2018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4444C-F129-46FA-804C-F38D7CD661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3792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19185-E07F-4DBB-A016-FB9B3BBF0C03}" type="datetimeFigureOut">
              <a:rPr lang="en-GB" smtClean="0"/>
              <a:t>16/10/2018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4444C-F129-46FA-804C-F38D7CD661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8026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19185-E07F-4DBB-A016-FB9B3BBF0C03}" type="datetimeFigureOut">
              <a:rPr lang="en-GB" smtClean="0"/>
              <a:t>16/10/2018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4444C-F129-46FA-804C-F38D7CD661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4026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19185-E07F-4DBB-A016-FB9B3BBF0C03}" type="datetimeFigureOut">
              <a:rPr lang="en-GB" smtClean="0"/>
              <a:t>16/10/2018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4444C-F129-46FA-804C-F38D7CD661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3584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19185-E07F-4DBB-A016-FB9B3BBF0C03}" type="datetimeFigureOut">
              <a:rPr lang="en-GB" smtClean="0"/>
              <a:t>16/10/2018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4444C-F129-46FA-804C-F38D7CD661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3369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C19185-E07F-4DBB-A016-FB9B3BBF0C03}" type="datetimeFigureOut">
              <a:rPr lang="en-GB" smtClean="0"/>
              <a:t>16/10/2018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14444C-F129-46FA-804C-F38D7CD661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3120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1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23.png"/><Relationship Id="rId4" Type="http://schemas.openxmlformats.org/officeDocument/2006/relationships/image" Target="../media/image16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579296" cy="1930226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GB" dirty="0" smtClean="0"/>
              <a:t>Beyond Standard-Model physics with ion trap methods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99792" y="2708920"/>
            <a:ext cx="3466728" cy="1972815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 smtClean="0"/>
              <a:t>Andrew </a:t>
            </a:r>
            <a:r>
              <a:rPr lang="en-GB" dirty="0" err="1" smtClean="0"/>
              <a:t>Steane</a:t>
            </a:r>
            <a:endParaRPr lang="en-GB" dirty="0" smtClean="0"/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 smtClean="0"/>
              <a:t>Oxford University</a:t>
            </a:r>
            <a:endParaRPr lang="en-GB" dirty="0"/>
          </a:p>
        </p:txBody>
      </p:sp>
      <p:pic>
        <p:nvPicPr>
          <p:cNvPr id="9219" name="Picture 3" descr="C:\Users\admin\Downloads\top-cres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5085184"/>
            <a:ext cx="1387649" cy="1421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0878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3555339"/>
            <a:ext cx="50249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err="1" smtClean="0">
                <a:effectLst/>
              </a:rPr>
              <a:t>Ghiradi</a:t>
            </a:r>
            <a:r>
              <a:rPr lang="en-GB" sz="2800" dirty="0" smtClean="0">
                <a:effectLst/>
              </a:rPr>
              <a:t>, Rimini, Weber suggested</a:t>
            </a:r>
            <a:endParaRPr lang="en-GB" sz="2800" dirty="0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48680"/>
            <a:ext cx="8261281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221088"/>
            <a:ext cx="3024336" cy="1203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6802288" y="3115137"/>
            <a:ext cx="2232248" cy="221190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rgbClr val="FF0000"/>
                </a:solidFill>
              </a:rPr>
              <a:t>Density matrix for a blob of matter, in position basis.</a:t>
            </a:r>
            <a:endParaRPr lang="en-GB" sz="2400" dirty="0">
              <a:solidFill>
                <a:srgbClr val="FF0000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7236296" y="1988841"/>
            <a:ext cx="216024" cy="11262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95536" y="1412777"/>
            <a:ext cx="7776864" cy="5040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95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230" y="50416"/>
            <a:ext cx="6375042" cy="5034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reeform 3"/>
          <p:cNvSpPr/>
          <p:nvPr/>
        </p:nvSpPr>
        <p:spPr>
          <a:xfrm>
            <a:off x="5789455" y="826324"/>
            <a:ext cx="869298" cy="363519"/>
          </a:xfrm>
          <a:custGeom>
            <a:avLst/>
            <a:gdLst>
              <a:gd name="connsiteX0" fmla="*/ 0 w 4885898"/>
              <a:gd name="connsiteY0" fmla="*/ 2238233 h 2238233"/>
              <a:gd name="connsiteX1" fmla="*/ 13647 w 4885898"/>
              <a:gd name="connsiteY1" fmla="*/ 0 h 2238233"/>
              <a:gd name="connsiteX2" fmla="*/ 4885898 w 4885898"/>
              <a:gd name="connsiteY2" fmla="*/ 0 h 2238233"/>
              <a:gd name="connsiteX3" fmla="*/ 4885898 w 4885898"/>
              <a:gd name="connsiteY3" fmla="*/ 259307 h 2238233"/>
              <a:gd name="connsiteX4" fmla="*/ 0 w 4885898"/>
              <a:gd name="connsiteY4" fmla="*/ 2238233 h 2238233"/>
              <a:gd name="connsiteX0" fmla="*/ 1405684 w 6291582"/>
              <a:gd name="connsiteY0" fmla="*/ 2238233 h 2238233"/>
              <a:gd name="connsiteX1" fmla="*/ 0 w 6291582"/>
              <a:gd name="connsiteY1" fmla="*/ 1077350 h 2238233"/>
              <a:gd name="connsiteX2" fmla="*/ 6291582 w 6291582"/>
              <a:gd name="connsiteY2" fmla="*/ 0 h 2238233"/>
              <a:gd name="connsiteX3" fmla="*/ 6291582 w 6291582"/>
              <a:gd name="connsiteY3" fmla="*/ 259307 h 2238233"/>
              <a:gd name="connsiteX4" fmla="*/ 1405684 w 6291582"/>
              <a:gd name="connsiteY4" fmla="*/ 2238233 h 2238233"/>
              <a:gd name="connsiteX0" fmla="*/ 1405684 w 6291582"/>
              <a:gd name="connsiteY0" fmla="*/ 2660991 h 2660991"/>
              <a:gd name="connsiteX1" fmla="*/ 0 w 6291582"/>
              <a:gd name="connsiteY1" fmla="*/ 1500108 h 2660991"/>
              <a:gd name="connsiteX2" fmla="*/ 3616689 w 6291582"/>
              <a:gd name="connsiteY2" fmla="*/ 0 h 2660991"/>
              <a:gd name="connsiteX3" fmla="*/ 6291582 w 6291582"/>
              <a:gd name="connsiteY3" fmla="*/ 682065 h 2660991"/>
              <a:gd name="connsiteX4" fmla="*/ 1405684 w 6291582"/>
              <a:gd name="connsiteY4" fmla="*/ 2660991 h 2660991"/>
              <a:gd name="connsiteX0" fmla="*/ 1405684 w 3616689"/>
              <a:gd name="connsiteY0" fmla="*/ 2660991 h 2660991"/>
              <a:gd name="connsiteX1" fmla="*/ 0 w 3616689"/>
              <a:gd name="connsiteY1" fmla="*/ 1500108 h 2660991"/>
              <a:gd name="connsiteX2" fmla="*/ 3616689 w 3616689"/>
              <a:gd name="connsiteY2" fmla="*/ 0 h 2660991"/>
              <a:gd name="connsiteX3" fmla="*/ 3603041 w 3616689"/>
              <a:gd name="connsiteY3" fmla="*/ 1391208 h 2660991"/>
              <a:gd name="connsiteX4" fmla="*/ 1405684 w 3616689"/>
              <a:gd name="connsiteY4" fmla="*/ 2660991 h 2660991"/>
              <a:gd name="connsiteX0" fmla="*/ 1405684 w 3616689"/>
              <a:gd name="connsiteY0" fmla="*/ 1515454 h 1515454"/>
              <a:gd name="connsiteX1" fmla="*/ 0 w 3616689"/>
              <a:gd name="connsiteY1" fmla="*/ 1500108 h 1515454"/>
              <a:gd name="connsiteX2" fmla="*/ 3616689 w 3616689"/>
              <a:gd name="connsiteY2" fmla="*/ 0 h 1515454"/>
              <a:gd name="connsiteX3" fmla="*/ 3603041 w 3616689"/>
              <a:gd name="connsiteY3" fmla="*/ 1391208 h 1515454"/>
              <a:gd name="connsiteX4" fmla="*/ 1405684 w 3616689"/>
              <a:gd name="connsiteY4" fmla="*/ 1515454 h 1515454"/>
              <a:gd name="connsiteX0" fmla="*/ 1432980 w 3616689"/>
              <a:gd name="connsiteY0" fmla="*/ 1460905 h 1500108"/>
              <a:gd name="connsiteX1" fmla="*/ 0 w 3616689"/>
              <a:gd name="connsiteY1" fmla="*/ 1500108 h 1500108"/>
              <a:gd name="connsiteX2" fmla="*/ 3616689 w 3616689"/>
              <a:gd name="connsiteY2" fmla="*/ 0 h 1500108"/>
              <a:gd name="connsiteX3" fmla="*/ 3603041 w 3616689"/>
              <a:gd name="connsiteY3" fmla="*/ 1391208 h 1500108"/>
              <a:gd name="connsiteX4" fmla="*/ 1432980 w 3616689"/>
              <a:gd name="connsiteY4" fmla="*/ 1460905 h 1500108"/>
              <a:gd name="connsiteX0" fmla="*/ 1432980 w 3616689"/>
              <a:gd name="connsiteY0" fmla="*/ 1460905 h 1500108"/>
              <a:gd name="connsiteX1" fmla="*/ 0 w 3616689"/>
              <a:gd name="connsiteY1" fmla="*/ 1500108 h 1500108"/>
              <a:gd name="connsiteX2" fmla="*/ 3616689 w 3616689"/>
              <a:gd name="connsiteY2" fmla="*/ 0 h 1500108"/>
              <a:gd name="connsiteX3" fmla="*/ 3575746 w 3616689"/>
              <a:gd name="connsiteY3" fmla="*/ 1459395 h 1500108"/>
              <a:gd name="connsiteX4" fmla="*/ 1432980 w 3616689"/>
              <a:gd name="connsiteY4" fmla="*/ 1460905 h 1500108"/>
              <a:gd name="connsiteX0" fmla="*/ 1432980 w 3630336"/>
              <a:gd name="connsiteY0" fmla="*/ 1460905 h 1500108"/>
              <a:gd name="connsiteX1" fmla="*/ 0 w 3630336"/>
              <a:gd name="connsiteY1" fmla="*/ 1500108 h 1500108"/>
              <a:gd name="connsiteX2" fmla="*/ 3616689 w 3630336"/>
              <a:gd name="connsiteY2" fmla="*/ 0 h 1500108"/>
              <a:gd name="connsiteX3" fmla="*/ 3630336 w 3630336"/>
              <a:gd name="connsiteY3" fmla="*/ 1486670 h 1500108"/>
              <a:gd name="connsiteX4" fmla="*/ 1432980 w 3630336"/>
              <a:gd name="connsiteY4" fmla="*/ 1460905 h 1500108"/>
              <a:gd name="connsiteX0" fmla="*/ 1432980 w 3630336"/>
              <a:gd name="connsiteY0" fmla="*/ 2148904 h 2188107"/>
              <a:gd name="connsiteX1" fmla="*/ 0 w 3630336"/>
              <a:gd name="connsiteY1" fmla="*/ 2188107 h 2188107"/>
              <a:gd name="connsiteX2" fmla="*/ 3616688 w 3630336"/>
              <a:gd name="connsiteY2" fmla="*/ 0 h 2188107"/>
              <a:gd name="connsiteX3" fmla="*/ 3630336 w 3630336"/>
              <a:gd name="connsiteY3" fmla="*/ 2174669 h 2188107"/>
              <a:gd name="connsiteX4" fmla="*/ 1432980 w 3630336"/>
              <a:gd name="connsiteY4" fmla="*/ 2148904 h 2188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30336" h="2188107">
                <a:moveTo>
                  <a:pt x="1432980" y="2148904"/>
                </a:moveTo>
                <a:lnTo>
                  <a:pt x="0" y="2188107"/>
                </a:lnTo>
                <a:lnTo>
                  <a:pt x="3616688" y="0"/>
                </a:lnTo>
                <a:cubicBezTo>
                  <a:pt x="3621237" y="724890"/>
                  <a:pt x="3625787" y="1449779"/>
                  <a:pt x="3630336" y="2174669"/>
                </a:cubicBezTo>
                <a:lnTo>
                  <a:pt x="1432980" y="214890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Freeform 5"/>
          <p:cNvSpPr/>
          <p:nvPr/>
        </p:nvSpPr>
        <p:spPr>
          <a:xfrm>
            <a:off x="1835696" y="266440"/>
            <a:ext cx="4838920" cy="2486684"/>
          </a:xfrm>
          <a:custGeom>
            <a:avLst/>
            <a:gdLst>
              <a:gd name="connsiteX0" fmla="*/ 0 w 4885898"/>
              <a:gd name="connsiteY0" fmla="*/ 2238233 h 2238233"/>
              <a:gd name="connsiteX1" fmla="*/ 13647 w 4885898"/>
              <a:gd name="connsiteY1" fmla="*/ 0 h 2238233"/>
              <a:gd name="connsiteX2" fmla="*/ 4885898 w 4885898"/>
              <a:gd name="connsiteY2" fmla="*/ 0 h 2238233"/>
              <a:gd name="connsiteX3" fmla="*/ 4885898 w 4885898"/>
              <a:gd name="connsiteY3" fmla="*/ 259307 h 2238233"/>
              <a:gd name="connsiteX4" fmla="*/ 0 w 4885898"/>
              <a:gd name="connsiteY4" fmla="*/ 2238233 h 2238233"/>
              <a:gd name="connsiteX0" fmla="*/ 0 w 4900412"/>
              <a:gd name="connsiteY0" fmla="*/ 2484787 h 2484787"/>
              <a:gd name="connsiteX1" fmla="*/ 28161 w 4900412"/>
              <a:gd name="connsiteY1" fmla="*/ 0 h 2484787"/>
              <a:gd name="connsiteX2" fmla="*/ 4900412 w 4900412"/>
              <a:gd name="connsiteY2" fmla="*/ 0 h 2484787"/>
              <a:gd name="connsiteX3" fmla="*/ 4900412 w 4900412"/>
              <a:gd name="connsiteY3" fmla="*/ 259307 h 2484787"/>
              <a:gd name="connsiteX4" fmla="*/ 0 w 4900412"/>
              <a:gd name="connsiteY4" fmla="*/ 2484787 h 2484787"/>
              <a:gd name="connsiteX0" fmla="*/ 0 w 4900412"/>
              <a:gd name="connsiteY0" fmla="*/ 2484787 h 2484787"/>
              <a:gd name="connsiteX1" fmla="*/ 28161 w 4900412"/>
              <a:gd name="connsiteY1" fmla="*/ 0 h 2484787"/>
              <a:gd name="connsiteX2" fmla="*/ 4900412 w 4900412"/>
              <a:gd name="connsiteY2" fmla="*/ 0 h 2484787"/>
              <a:gd name="connsiteX3" fmla="*/ 4900412 w 4900412"/>
              <a:gd name="connsiteY3" fmla="*/ 462352 h 2484787"/>
              <a:gd name="connsiteX4" fmla="*/ 0 w 4900412"/>
              <a:gd name="connsiteY4" fmla="*/ 2484787 h 2484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00412" h="2484787">
                <a:moveTo>
                  <a:pt x="0" y="2484787"/>
                </a:moveTo>
                <a:lnTo>
                  <a:pt x="28161" y="0"/>
                </a:lnTo>
                <a:lnTo>
                  <a:pt x="4900412" y="0"/>
                </a:lnTo>
                <a:lnTo>
                  <a:pt x="4900412" y="462352"/>
                </a:lnTo>
                <a:lnTo>
                  <a:pt x="0" y="2484787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/>
          <p:cNvSpPr/>
          <p:nvPr/>
        </p:nvSpPr>
        <p:spPr>
          <a:xfrm>
            <a:off x="2652689" y="3434792"/>
            <a:ext cx="144016" cy="1765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8448" y="122424"/>
            <a:ext cx="3530545" cy="1368152"/>
          </a:xfrm>
        </p:spPr>
        <p:txBody>
          <a:bodyPr>
            <a:noAutofit/>
          </a:bodyPr>
          <a:lstStyle/>
          <a:p>
            <a:pPr algn="l"/>
            <a:r>
              <a:rPr lang="en-GB" sz="2400" dirty="0" smtClean="0"/>
              <a:t>spontaneous excitation of</a:t>
            </a:r>
            <a:br>
              <a:rPr lang="en-GB" sz="2400" dirty="0" smtClean="0"/>
            </a:br>
            <a:r>
              <a:rPr lang="en-GB" sz="2400" dirty="0" err="1" smtClean="0"/>
              <a:t>Ge</a:t>
            </a:r>
            <a:r>
              <a:rPr lang="en-GB" sz="2400" dirty="0" smtClean="0"/>
              <a:t>: X rays not observed </a:t>
            </a:r>
            <a:br>
              <a:rPr lang="en-GB" sz="2400" dirty="0" smtClean="0"/>
            </a:br>
            <a:r>
              <a:rPr lang="en-GB" sz="2400" dirty="0" smtClean="0"/>
              <a:t>(</a:t>
            </a:r>
            <a:r>
              <a:rPr lang="en-GB" sz="2400" dirty="0" err="1" smtClean="0"/>
              <a:t>Curceanu</a:t>
            </a:r>
            <a:r>
              <a:rPr lang="en-GB" sz="2400" dirty="0" smtClean="0"/>
              <a:t> 2015)</a:t>
            </a:r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5301208"/>
            <a:ext cx="636078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err="1" smtClean="0"/>
              <a:t>Collett</a:t>
            </a:r>
            <a:r>
              <a:rPr lang="en-GB" sz="2800" dirty="0" smtClean="0"/>
              <a:t> and Pearle, Found. </a:t>
            </a:r>
            <a:r>
              <a:rPr lang="en-GB" sz="2800" dirty="0" err="1" smtClean="0"/>
              <a:t>Phys</a:t>
            </a:r>
            <a:r>
              <a:rPr lang="en-GB" sz="2800" dirty="0" smtClean="0"/>
              <a:t> 33 (2003);</a:t>
            </a:r>
          </a:p>
          <a:p>
            <a:r>
              <a:rPr lang="en-GB" sz="2800" dirty="0" err="1" smtClean="0"/>
              <a:t>Bassi</a:t>
            </a:r>
            <a:r>
              <a:rPr lang="en-GB" sz="2800" dirty="0" smtClean="0"/>
              <a:t>, Rev. Mod. Phys (2013);</a:t>
            </a:r>
          </a:p>
          <a:p>
            <a:r>
              <a:rPr lang="en-GB" sz="2800" dirty="0" err="1" smtClean="0"/>
              <a:t>Bera</a:t>
            </a:r>
            <a:r>
              <a:rPr lang="en-GB" sz="2800" dirty="0" smtClean="0"/>
              <a:t> </a:t>
            </a:r>
            <a:r>
              <a:rPr lang="en-GB" sz="2800" i="1" dirty="0" smtClean="0"/>
              <a:t>et al</a:t>
            </a:r>
            <a:r>
              <a:rPr lang="en-GB" sz="2800" dirty="0" smtClean="0"/>
              <a:t>, Scientific reports (2015)</a:t>
            </a:r>
            <a:endParaRPr lang="en-GB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3139659" y="2459779"/>
            <a:ext cx="22493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GRW values</a:t>
            </a:r>
          </a:p>
          <a:p>
            <a:r>
              <a:rPr lang="en-GB" sz="2400" dirty="0" smtClean="0"/>
              <a:t>(10     Hz, 10   m)</a:t>
            </a:r>
            <a:endParaRPr lang="en-GB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533680" y="2786864"/>
            <a:ext cx="15055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-16                   -7</a:t>
            </a:r>
            <a:endParaRPr lang="en-GB" sz="1600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2796705" y="3074752"/>
            <a:ext cx="432048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039220" y="1202544"/>
            <a:ext cx="163837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 20"/>
          <p:cNvSpPr/>
          <p:nvPr/>
        </p:nvSpPr>
        <p:spPr>
          <a:xfrm>
            <a:off x="3047169" y="2795686"/>
            <a:ext cx="3630428" cy="1501253"/>
          </a:xfrm>
          <a:custGeom>
            <a:avLst/>
            <a:gdLst>
              <a:gd name="connsiteX0" fmla="*/ 0 w 4885898"/>
              <a:gd name="connsiteY0" fmla="*/ 2238233 h 2238233"/>
              <a:gd name="connsiteX1" fmla="*/ 13647 w 4885898"/>
              <a:gd name="connsiteY1" fmla="*/ 0 h 2238233"/>
              <a:gd name="connsiteX2" fmla="*/ 4885898 w 4885898"/>
              <a:gd name="connsiteY2" fmla="*/ 0 h 2238233"/>
              <a:gd name="connsiteX3" fmla="*/ 4885898 w 4885898"/>
              <a:gd name="connsiteY3" fmla="*/ 259307 h 2238233"/>
              <a:gd name="connsiteX4" fmla="*/ 0 w 4885898"/>
              <a:gd name="connsiteY4" fmla="*/ 2238233 h 2238233"/>
              <a:gd name="connsiteX0" fmla="*/ 1405684 w 6291582"/>
              <a:gd name="connsiteY0" fmla="*/ 2238233 h 2238233"/>
              <a:gd name="connsiteX1" fmla="*/ 0 w 6291582"/>
              <a:gd name="connsiteY1" fmla="*/ 1077350 h 2238233"/>
              <a:gd name="connsiteX2" fmla="*/ 6291582 w 6291582"/>
              <a:gd name="connsiteY2" fmla="*/ 0 h 2238233"/>
              <a:gd name="connsiteX3" fmla="*/ 6291582 w 6291582"/>
              <a:gd name="connsiteY3" fmla="*/ 259307 h 2238233"/>
              <a:gd name="connsiteX4" fmla="*/ 1405684 w 6291582"/>
              <a:gd name="connsiteY4" fmla="*/ 2238233 h 2238233"/>
              <a:gd name="connsiteX0" fmla="*/ 1405684 w 6291582"/>
              <a:gd name="connsiteY0" fmla="*/ 2660991 h 2660991"/>
              <a:gd name="connsiteX1" fmla="*/ 0 w 6291582"/>
              <a:gd name="connsiteY1" fmla="*/ 1500108 h 2660991"/>
              <a:gd name="connsiteX2" fmla="*/ 3616689 w 6291582"/>
              <a:gd name="connsiteY2" fmla="*/ 0 h 2660991"/>
              <a:gd name="connsiteX3" fmla="*/ 6291582 w 6291582"/>
              <a:gd name="connsiteY3" fmla="*/ 682065 h 2660991"/>
              <a:gd name="connsiteX4" fmla="*/ 1405684 w 6291582"/>
              <a:gd name="connsiteY4" fmla="*/ 2660991 h 2660991"/>
              <a:gd name="connsiteX0" fmla="*/ 1405684 w 3616689"/>
              <a:gd name="connsiteY0" fmla="*/ 2660991 h 2660991"/>
              <a:gd name="connsiteX1" fmla="*/ 0 w 3616689"/>
              <a:gd name="connsiteY1" fmla="*/ 1500108 h 2660991"/>
              <a:gd name="connsiteX2" fmla="*/ 3616689 w 3616689"/>
              <a:gd name="connsiteY2" fmla="*/ 0 h 2660991"/>
              <a:gd name="connsiteX3" fmla="*/ 3603041 w 3616689"/>
              <a:gd name="connsiteY3" fmla="*/ 1391208 h 2660991"/>
              <a:gd name="connsiteX4" fmla="*/ 1405684 w 3616689"/>
              <a:gd name="connsiteY4" fmla="*/ 2660991 h 2660991"/>
              <a:gd name="connsiteX0" fmla="*/ 1405684 w 3616689"/>
              <a:gd name="connsiteY0" fmla="*/ 1515454 h 1515454"/>
              <a:gd name="connsiteX1" fmla="*/ 0 w 3616689"/>
              <a:gd name="connsiteY1" fmla="*/ 1500108 h 1515454"/>
              <a:gd name="connsiteX2" fmla="*/ 3616689 w 3616689"/>
              <a:gd name="connsiteY2" fmla="*/ 0 h 1515454"/>
              <a:gd name="connsiteX3" fmla="*/ 3603041 w 3616689"/>
              <a:gd name="connsiteY3" fmla="*/ 1391208 h 1515454"/>
              <a:gd name="connsiteX4" fmla="*/ 1405684 w 3616689"/>
              <a:gd name="connsiteY4" fmla="*/ 1515454 h 1515454"/>
              <a:gd name="connsiteX0" fmla="*/ 1432980 w 3616689"/>
              <a:gd name="connsiteY0" fmla="*/ 1460905 h 1500108"/>
              <a:gd name="connsiteX1" fmla="*/ 0 w 3616689"/>
              <a:gd name="connsiteY1" fmla="*/ 1500108 h 1500108"/>
              <a:gd name="connsiteX2" fmla="*/ 3616689 w 3616689"/>
              <a:gd name="connsiteY2" fmla="*/ 0 h 1500108"/>
              <a:gd name="connsiteX3" fmla="*/ 3603041 w 3616689"/>
              <a:gd name="connsiteY3" fmla="*/ 1391208 h 1500108"/>
              <a:gd name="connsiteX4" fmla="*/ 1432980 w 3616689"/>
              <a:gd name="connsiteY4" fmla="*/ 1460905 h 1500108"/>
              <a:gd name="connsiteX0" fmla="*/ 1432980 w 3616689"/>
              <a:gd name="connsiteY0" fmla="*/ 1460905 h 1500108"/>
              <a:gd name="connsiteX1" fmla="*/ 0 w 3616689"/>
              <a:gd name="connsiteY1" fmla="*/ 1500108 h 1500108"/>
              <a:gd name="connsiteX2" fmla="*/ 3616689 w 3616689"/>
              <a:gd name="connsiteY2" fmla="*/ 0 h 1500108"/>
              <a:gd name="connsiteX3" fmla="*/ 3575746 w 3616689"/>
              <a:gd name="connsiteY3" fmla="*/ 1459395 h 1500108"/>
              <a:gd name="connsiteX4" fmla="*/ 1432980 w 3616689"/>
              <a:gd name="connsiteY4" fmla="*/ 1460905 h 1500108"/>
              <a:gd name="connsiteX0" fmla="*/ 1432980 w 3630336"/>
              <a:gd name="connsiteY0" fmla="*/ 1460905 h 1500108"/>
              <a:gd name="connsiteX1" fmla="*/ 0 w 3630336"/>
              <a:gd name="connsiteY1" fmla="*/ 1500108 h 1500108"/>
              <a:gd name="connsiteX2" fmla="*/ 3616689 w 3630336"/>
              <a:gd name="connsiteY2" fmla="*/ 0 h 1500108"/>
              <a:gd name="connsiteX3" fmla="*/ 3630336 w 3630336"/>
              <a:gd name="connsiteY3" fmla="*/ 1486670 h 1500108"/>
              <a:gd name="connsiteX4" fmla="*/ 1432980 w 3630336"/>
              <a:gd name="connsiteY4" fmla="*/ 1460905 h 1500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30336" h="1500108">
                <a:moveTo>
                  <a:pt x="1432980" y="1460905"/>
                </a:moveTo>
                <a:lnTo>
                  <a:pt x="0" y="1500108"/>
                </a:lnTo>
                <a:lnTo>
                  <a:pt x="3616689" y="0"/>
                </a:lnTo>
                <a:lnTo>
                  <a:pt x="3630336" y="1486670"/>
                </a:lnTo>
                <a:lnTo>
                  <a:pt x="1432980" y="1460905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6883793" y="478959"/>
            <a:ext cx="183293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Molecule</a:t>
            </a:r>
          </a:p>
          <a:p>
            <a:r>
              <a:rPr lang="en-GB" dirty="0" smtClean="0"/>
              <a:t>interference</a:t>
            </a:r>
          </a:p>
          <a:p>
            <a:r>
              <a:rPr lang="en-GB" dirty="0" err="1" smtClean="0"/>
              <a:t>Gerlich</a:t>
            </a:r>
            <a:r>
              <a:rPr lang="en-GB" dirty="0" smtClean="0"/>
              <a:t> et al 2011</a:t>
            </a:r>
            <a:endParaRPr lang="en-GB" dirty="0"/>
          </a:p>
        </p:txBody>
      </p:sp>
      <p:cxnSp>
        <p:nvCxnSpPr>
          <p:cNvPr id="27" name="Straight Connector 26"/>
          <p:cNvCxnSpPr>
            <a:endCxn id="20" idx="1"/>
          </p:cNvCxnSpPr>
          <p:nvPr/>
        </p:nvCxnSpPr>
        <p:spPr>
          <a:xfrm flipV="1">
            <a:off x="6300192" y="940624"/>
            <a:ext cx="583601" cy="1179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 txBox="1">
            <a:spLocks/>
          </p:cNvSpPr>
          <p:nvPr/>
        </p:nvSpPr>
        <p:spPr>
          <a:xfrm>
            <a:off x="4812929" y="3290776"/>
            <a:ext cx="1953051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dirty="0" smtClean="0"/>
              <a:t>        macro. </a:t>
            </a:r>
            <a:br>
              <a:rPr lang="en-GB" sz="2400" dirty="0" smtClean="0"/>
            </a:br>
            <a:r>
              <a:rPr lang="en-GB" sz="2400" dirty="0" smtClean="0"/>
              <a:t>superposition</a:t>
            </a:r>
            <a:br>
              <a:rPr lang="en-GB" sz="2400" dirty="0" smtClean="0"/>
            </a:br>
            <a:r>
              <a:rPr lang="en-GB" sz="2400" dirty="0" smtClean="0"/>
              <a:t>     survives</a:t>
            </a:r>
            <a:endParaRPr lang="en-GB" sz="2400" dirty="0"/>
          </a:p>
        </p:txBody>
      </p:sp>
      <p:sp>
        <p:nvSpPr>
          <p:cNvPr id="3" name="Freeform 2"/>
          <p:cNvSpPr/>
          <p:nvPr/>
        </p:nvSpPr>
        <p:spPr>
          <a:xfrm>
            <a:off x="1760561" y="1494309"/>
            <a:ext cx="2934269" cy="589433"/>
          </a:xfrm>
          <a:custGeom>
            <a:avLst/>
            <a:gdLst>
              <a:gd name="connsiteX0" fmla="*/ 0 w 2934269"/>
              <a:gd name="connsiteY0" fmla="*/ 0 h 606441"/>
              <a:gd name="connsiteX1" fmla="*/ 2183642 w 2934269"/>
              <a:gd name="connsiteY1" fmla="*/ 586854 h 606441"/>
              <a:gd name="connsiteX2" fmla="*/ 2934269 w 2934269"/>
              <a:gd name="connsiteY2" fmla="*/ 477672 h 606441"/>
              <a:gd name="connsiteX3" fmla="*/ 2934269 w 2934269"/>
              <a:gd name="connsiteY3" fmla="*/ 477672 h 606441"/>
              <a:gd name="connsiteX0" fmla="*/ 0 w 2934269"/>
              <a:gd name="connsiteY0" fmla="*/ 0 h 589433"/>
              <a:gd name="connsiteX1" fmla="*/ 2183642 w 2934269"/>
              <a:gd name="connsiteY1" fmla="*/ 586854 h 589433"/>
              <a:gd name="connsiteX2" fmla="*/ 2934269 w 2934269"/>
              <a:gd name="connsiteY2" fmla="*/ 477672 h 589433"/>
              <a:gd name="connsiteX3" fmla="*/ 2934269 w 2934269"/>
              <a:gd name="connsiteY3" fmla="*/ 477672 h 589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4269" h="589433">
                <a:moveTo>
                  <a:pt x="0" y="0"/>
                </a:moveTo>
                <a:cubicBezTo>
                  <a:pt x="847298" y="253621"/>
                  <a:pt x="1875572" y="564392"/>
                  <a:pt x="2183642" y="586854"/>
                </a:cubicBezTo>
                <a:cubicBezTo>
                  <a:pt x="2491712" y="609316"/>
                  <a:pt x="2934269" y="477672"/>
                  <a:pt x="2934269" y="477672"/>
                </a:cubicBezTo>
                <a:lnTo>
                  <a:pt x="2934269" y="477672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7110519" y="1994632"/>
            <a:ext cx="18924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mK</a:t>
            </a:r>
            <a:r>
              <a:rPr lang="en-GB" dirty="0" smtClean="0"/>
              <a:t> cantilever</a:t>
            </a:r>
            <a:endParaRPr lang="en-GB" dirty="0"/>
          </a:p>
          <a:p>
            <a:r>
              <a:rPr lang="en-GB" dirty="0" err="1" smtClean="0"/>
              <a:t>Vinante</a:t>
            </a:r>
            <a:r>
              <a:rPr lang="en-GB" dirty="0" smtClean="0"/>
              <a:t> et al 2016</a:t>
            </a:r>
          </a:p>
        </p:txBody>
      </p:sp>
      <p:cxnSp>
        <p:nvCxnSpPr>
          <p:cNvPr id="14" name="Straight Connector 13"/>
          <p:cNvCxnSpPr>
            <a:stCxn id="11" idx="1"/>
          </p:cNvCxnSpPr>
          <p:nvPr/>
        </p:nvCxnSpPr>
        <p:spPr>
          <a:xfrm flipH="1" flipV="1">
            <a:off x="4466303" y="2037026"/>
            <a:ext cx="2644216" cy="2807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/>
          <p:cNvGrpSpPr/>
          <p:nvPr/>
        </p:nvGrpSpPr>
        <p:grpSpPr>
          <a:xfrm>
            <a:off x="2543505" y="2227380"/>
            <a:ext cx="599915" cy="1345636"/>
            <a:chOff x="2543505" y="2227380"/>
            <a:chExt cx="599915" cy="1345636"/>
          </a:xfrm>
        </p:grpSpPr>
        <p:cxnSp>
          <p:nvCxnSpPr>
            <p:cNvPr id="25" name="Straight Arrow Connector 24"/>
            <p:cNvCxnSpPr/>
            <p:nvPr/>
          </p:nvCxnSpPr>
          <p:spPr>
            <a:xfrm>
              <a:off x="3131840" y="2227380"/>
              <a:ext cx="0" cy="1345636"/>
            </a:xfrm>
            <a:prstGeom prst="straightConnector1">
              <a:avLst/>
            </a:prstGeom>
            <a:ln w="25400">
              <a:solidFill>
                <a:srgbClr val="92D05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" name="Group 12"/>
            <p:cNvGrpSpPr/>
            <p:nvPr/>
          </p:nvGrpSpPr>
          <p:grpSpPr>
            <a:xfrm>
              <a:off x="2543505" y="2649667"/>
              <a:ext cx="599915" cy="557918"/>
              <a:chOff x="2543505" y="2649667"/>
              <a:chExt cx="599915" cy="557918"/>
            </a:xfrm>
          </p:grpSpPr>
          <p:sp>
            <p:nvSpPr>
              <p:cNvPr id="29" name="TextBox 28"/>
              <p:cNvSpPr txBox="1"/>
              <p:nvPr/>
            </p:nvSpPr>
            <p:spPr>
              <a:xfrm>
                <a:off x="2543505" y="2745920"/>
                <a:ext cx="49564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400" dirty="0" smtClean="0">
                    <a:solidFill>
                      <a:srgbClr val="00B050"/>
                    </a:solidFill>
                  </a:rPr>
                  <a:t>10</a:t>
                </a:r>
                <a:endParaRPr lang="en-GB" sz="2400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2841734" y="2649667"/>
                <a:ext cx="30168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 smtClean="0">
                    <a:solidFill>
                      <a:srgbClr val="00B050"/>
                    </a:solidFill>
                  </a:rPr>
                  <a:t>6</a:t>
                </a:r>
                <a:endParaRPr lang="en-GB" dirty="0">
                  <a:solidFill>
                    <a:srgbClr val="00B05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22344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16632"/>
            <a:ext cx="8856984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 smtClean="0"/>
              <a:t>Various experimental approaches</a:t>
            </a:r>
          </a:p>
          <a:p>
            <a:endParaRPr lang="en-GB" sz="3600" dirty="0" smtClean="0"/>
          </a:p>
          <a:p>
            <a:r>
              <a:rPr lang="en-GB" sz="3600" dirty="0" smtClean="0"/>
              <a:t>Resonance of a (MEMS) cantilever</a:t>
            </a:r>
          </a:p>
          <a:p>
            <a:endParaRPr lang="en-GB" sz="3600" dirty="0" smtClean="0"/>
          </a:p>
          <a:p>
            <a:r>
              <a:rPr lang="en-GB" sz="3600" dirty="0" smtClean="0"/>
              <a:t>Spheres levitated by optical or magnetic forces</a:t>
            </a:r>
          </a:p>
          <a:p>
            <a:endParaRPr lang="en-GB" sz="3600" dirty="0" smtClean="0"/>
          </a:p>
          <a:p>
            <a:r>
              <a:rPr lang="en-GB" sz="3600" dirty="0" smtClean="0"/>
              <a:t>Sphere in a Paul trap (this work)</a:t>
            </a:r>
          </a:p>
          <a:p>
            <a:endParaRPr lang="en-GB" sz="3600" dirty="0" smtClean="0"/>
          </a:p>
          <a:p>
            <a:r>
              <a:rPr lang="en-GB" sz="3600" dirty="0" smtClean="0"/>
              <a:t>Just hang a sphere by a thread??</a:t>
            </a:r>
          </a:p>
          <a:p>
            <a:endParaRPr lang="en-GB" sz="3600" dirty="0" smtClean="0"/>
          </a:p>
          <a:p>
            <a:r>
              <a:rPr lang="en-GB" sz="3600" dirty="0" smtClean="0"/>
              <a:t>… space-based experiment …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20354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538" y="1628800"/>
            <a:ext cx="8606934" cy="165618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sz="2800" dirty="0" smtClean="0"/>
              <a:t>Proposal is “two-slit” interference of 40 nm dielectric sphere;</a:t>
            </a:r>
          </a:p>
          <a:p>
            <a:pPr marL="0" indent="0">
              <a:buNone/>
            </a:pPr>
            <a:r>
              <a:rPr lang="en-GB" sz="2800" dirty="0" smtClean="0"/>
              <a:t>Preparation and detection aided by </a:t>
            </a:r>
          </a:p>
          <a:p>
            <a:pPr marL="0" indent="0">
              <a:buNone/>
            </a:pPr>
            <a:r>
              <a:rPr lang="en-GB" sz="2800" dirty="0" smtClean="0"/>
              <a:t>cavity quantum </a:t>
            </a:r>
            <a:r>
              <a:rPr lang="en-GB" sz="2800" dirty="0" err="1" smtClean="0"/>
              <a:t>optomechanics</a:t>
            </a:r>
            <a:endParaRPr lang="en-GB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0589" y="3447749"/>
            <a:ext cx="6236170" cy="2285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96" y="116632"/>
            <a:ext cx="8991922" cy="79070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66961" y="980728"/>
            <a:ext cx="2632831" cy="57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800" dirty="0" smtClean="0"/>
              <a:t>(PRL 2011)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88861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332656"/>
            <a:ext cx="8280920" cy="1944216"/>
          </a:xfrm>
        </p:spPr>
        <p:txBody>
          <a:bodyPr>
            <a:normAutofit fontScale="90000"/>
          </a:bodyPr>
          <a:lstStyle/>
          <a:p>
            <a:pPr algn="l"/>
            <a:r>
              <a:rPr lang="en-GB" sz="2800" dirty="0" err="1"/>
              <a:t>Bahrami</a:t>
            </a:r>
            <a:r>
              <a:rPr lang="en-GB" sz="2800" dirty="0"/>
              <a:t>, </a:t>
            </a:r>
            <a:r>
              <a:rPr lang="en-GB" sz="2800" dirty="0" err="1"/>
              <a:t>Paternostro</a:t>
            </a:r>
            <a:r>
              <a:rPr lang="en-GB" sz="2800" dirty="0"/>
              <a:t>, </a:t>
            </a:r>
            <a:r>
              <a:rPr lang="en-GB" sz="2800" dirty="0" err="1"/>
              <a:t>Bassi</a:t>
            </a:r>
            <a:r>
              <a:rPr lang="en-GB" sz="2800" dirty="0"/>
              <a:t>, Ulbricht (</a:t>
            </a:r>
            <a:r>
              <a:rPr lang="en-GB" sz="2800" dirty="0" err="1"/>
              <a:t>arXiv</a:t>
            </a:r>
            <a:r>
              <a:rPr lang="en-GB" sz="2800" dirty="0"/>
              <a:t> 2014</a:t>
            </a:r>
            <a:r>
              <a:rPr lang="en-GB" sz="2800" dirty="0" smtClean="0"/>
              <a:t>)</a:t>
            </a:r>
            <a:br>
              <a:rPr lang="en-GB" sz="2800" dirty="0" smtClean="0"/>
            </a:br>
            <a:r>
              <a:rPr lang="en-GB" sz="2800" dirty="0"/>
              <a:t/>
            </a:r>
            <a:br>
              <a:rPr lang="en-GB" sz="2800" dirty="0"/>
            </a:br>
            <a:r>
              <a:rPr lang="en-GB" sz="2800" dirty="0" smtClean="0"/>
              <a:t>CSL modifies the spectrum of light interacting with radiation-pressure-driven mechanical oscillator.</a:t>
            </a:r>
            <a:br>
              <a:rPr lang="en-GB" sz="2800" dirty="0" smtClean="0"/>
            </a:br>
            <a:endParaRPr lang="en-GB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594588"/>
            <a:ext cx="5596483" cy="3642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4784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1720" y="2564904"/>
            <a:ext cx="5112568" cy="10081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u</a:t>
            </a:r>
            <a:r>
              <a:rPr lang="en-GB" dirty="0" smtClean="0"/>
              <a:t>nderlying physics of the method to be presented 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8268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ocuments\Aark\WRITE\blog\pics\hubble-ultra-deep-field-images-25-cool-hd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36104" y="-27384"/>
            <a:ext cx="10980712" cy="6984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4932040" y="3260350"/>
            <a:ext cx="2088231" cy="1338198"/>
            <a:chOff x="1132765" y="1844824"/>
            <a:chExt cx="3583251" cy="2304256"/>
          </a:xfrm>
        </p:grpSpPr>
        <p:sp>
          <p:nvSpPr>
            <p:cNvPr id="4" name="Freeform 3"/>
            <p:cNvSpPr/>
            <p:nvPr/>
          </p:nvSpPr>
          <p:spPr>
            <a:xfrm flipV="1">
              <a:off x="1180533" y="3356992"/>
              <a:ext cx="3535483" cy="792088"/>
            </a:xfrm>
            <a:custGeom>
              <a:avLst/>
              <a:gdLst>
                <a:gd name="connsiteX0" fmla="*/ 0 w 4692133"/>
                <a:gd name="connsiteY0" fmla="*/ 989431 h 1165953"/>
                <a:gd name="connsiteX1" fmla="*/ 2811439 w 4692133"/>
                <a:gd name="connsiteY1" fmla="*/ 1098613 h 1165953"/>
                <a:gd name="connsiteX2" fmla="*/ 4531057 w 4692133"/>
                <a:gd name="connsiteY2" fmla="*/ 88678 h 1165953"/>
                <a:gd name="connsiteX3" fmla="*/ 4517409 w 4692133"/>
                <a:gd name="connsiteY3" fmla="*/ 115974 h 1165953"/>
                <a:gd name="connsiteX0" fmla="*/ 0 w 4733076"/>
                <a:gd name="connsiteY0" fmla="*/ 1221443 h 1289483"/>
                <a:gd name="connsiteX1" fmla="*/ 2852382 w 4733076"/>
                <a:gd name="connsiteY1" fmla="*/ 1098613 h 1289483"/>
                <a:gd name="connsiteX2" fmla="*/ 4572000 w 4733076"/>
                <a:gd name="connsiteY2" fmla="*/ 88678 h 1289483"/>
                <a:gd name="connsiteX3" fmla="*/ 4558352 w 4733076"/>
                <a:gd name="connsiteY3" fmla="*/ 115974 h 1289483"/>
                <a:gd name="connsiteX0" fmla="*/ 0 w 4733076"/>
                <a:gd name="connsiteY0" fmla="*/ 1221443 h 1221443"/>
                <a:gd name="connsiteX1" fmla="*/ 2852382 w 4733076"/>
                <a:gd name="connsiteY1" fmla="*/ 1098613 h 1221443"/>
                <a:gd name="connsiteX2" fmla="*/ 4572000 w 4733076"/>
                <a:gd name="connsiteY2" fmla="*/ 88678 h 1221443"/>
                <a:gd name="connsiteX3" fmla="*/ 4558352 w 4733076"/>
                <a:gd name="connsiteY3" fmla="*/ 115974 h 1221443"/>
                <a:gd name="connsiteX0" fmla="*/ 0 w 4756517"/>
                <a:gd name="connsiteY0" fmla="*/ 1216512 h 1216512"/>
                <a:gd name="connsiteX1" fmla="*/ 2524836 w 4756517"/>
                <a:gd name="connsiteY1" fmla="*/ 1025443 h 1216512"/>
                <a:gd name="connsiteX2" fmla="*/ 4572000 w 4756517"/>
                <a:gd name="connsiteY2" fmla="*/ 83747 h 1216512"/>
                <a:gd name="connsiteX3" fmla="*/ 4558352 w 4756517"/>
                <a:gd name="connsiteY3" fmla="*/ 111043 h 1216512"/>
                <a:gd name="connsiteX0" fmla="*/ 0 w 4589479"/>
                <a:gd name="connsiteY0" fmla="*/ 1140835 h 1140835"/>
                <a:gd name="connsiteX1" fmla="*/ 2524836 w 4589479"/>
                <a:gd name="connsiteY1" fmla="*/ 949766 h 1140835"/>
                <a:gd name="connsiteX2" fmla="*/ 4572000 w 4589479"/>
                <a:gd name="connsiteY2" fmla="*/ 8070 h 1140835"/>
                <a:gd name="connsiteX3" fmla="*/ 3521122 w 4589479"/>
                <a:gd name="connsiteY3" fmla="*/ 499390 h 1140835"/>
                <a:gd name="connsiteX0" fmla="*/ 0 w 4572000"/>
                <a:gd name="connsiteY0" fmla="*/ 1132765 h 1132765"/>
                <a:gd name="connsiteX1" fmla="*/ 2524836 w 4572000"/>
                <a:gd name="connsiteY1" fmla="*/ 941696 h 1132765"/>
                <a:gd name="connsiteX2" fmla="*/ 4572000 w 4572000"/>
                <a:gd name="connsiteY2" fmla="*/ 0 h 1132765"/>
                <a:gd name="connsiteX0" fmla="*/ 0 w 4653886"/>
                <a:gd name="connsiteY0" fmla="*/ 1146412 h 1146412"/>
                <a:gd name="connsiteX1" fmla="*/ 2606722 w 4653886"/>
                <a:gd name="connsiteY1" fmla="*/ 941696 h 1146412"/>
                <a:gd name="connsiteX2" fmla="*/ 4653886 w 4653886"/>
                <a:gd name="connsiteY2" fmla="*/ 0 h 1146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53886" h="1146412">
                  <a:moveTo>
                    <a:pt x="0" y="1146412"/>
                  </a:moveTo>
                  <a:cubicBezTo>
                    <a:pt x="1041779" y="1084997"/>
                    <a:pt x="1831074" y="1132765"/>
                    <a:pt x="2606722" y="941696"/>
                  </a:cubicBezTo>
                  <a:cubicBezTo>
                    <a:pt x="3382370" y="750627"/>
                    <a:pt x="4487838" y="75063"/>
                    <a:pt x="4653886" y="0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Freeform 4"/>
            <p:cNvSpPr/>
            <p:nvPr/>
          </p:nvSpPr>
          <p:spPr>
            <a:xfrm>
              <a:off x="1132765" y="1844824"/>
              <a:ext cx="3583251" cy="884730"/>
            </a:xfrm>
            <a:custGeom>
              <a:avLst/>
              <a:gdLst>
                <a:gd name="connsiteX0" fmla="*/ 0 w 4692133"/>
                <a:gd name="connsiteY0" fmla="*/ 989431 h 1165953"/>
                <a:gd name="connsiteX1" fmla="*/ 2811439 w 4692133"/>
                <a:gd name="connsiteY1" fmla="*/ 1098613 h 1165953"/>
                <a:gd name="connsiteX2" fmla="*/ 4531057 w 4692133"/>
                <a:gd name="connsiteY2" fmla="*/ 88678 h 1165953"/>
                <a:gd name="connsiteX3" fmla="*/ 4517409 w 4692133"/>
                <a:gd name="connsiteY3" fmla="*/ 115974 h 1165953"/>
                <a:gd name="connsiteX0" fmla="*/ 0 w 4733076"/>
                <a:gd name="connsiteY0" fmla="*/ 1221443 h 1289483"/>
                <a:gd name="connsiteX1" fmla="*/ 2852382 w 4733076"/>
                <a:gd name="connsiteY1" fmla="*/ 1098613 h 1289483"/>
                <a:gd name="connsiteX2" fmla="*/ 4572000 w 4733076"/>
                <a:gd name="connsiteY2" fmla="*/ 88678 h 1289483"/>
                <a:gd name="connsiteX3" fmla="*/ 4558352 w 4733076"/>
                <a:gd name="connsiteY3" fmla="*/ 115974 h 1289483"/>
                <a:gd name="connsiteX0" fmla="*/ 0 w 4733076"/>
                <a:gd name="connsiteY0" fmla="*/ 1221443 h 1221443"/>
                <a:gd name="connsiteX1" fmla="*/ 2852382 w 4733076"/>
                <a:gd name="connsiteY1" fmla="*/ 1098613 h 1221443"/>
                <a:gd name="connsiteX2" fmla="*/ 4572000 w 4733076"/>
                <a:gd name="connsiteY2" fmla="*/ 88678 h 1221443"/>
                <a:gd name="connsiteX3" fmla="*/ 4558352 w 4733076"/>
                <a:gd name="connsiteY3" fmla="*/ 115974 h 1221443"/>
                <a:gd name="connsiteX0" fmla="*/ 0 w 4756517"/>
                <a:gd name="connsiteY0" fmla="*/ 1216512 h 1216512"/>
                <a:gd name="connsiteX1" fmla="*/ 2524836 w 4756517"/>
                <a:gd name="connsiteY1" fmla="*/ 1025443 h 1216512"/>
                <a:gd name="connsiteX2" fmla="*/ 4572000 w 4756517"/>
                <a:gd name="connsiteY2" fmla="*/ 83747 h 1216512"/>
                <a:gd name="connsiteX3" fmla="*/ 4558352 w 4756517"/>
                <a:gd name="connsiteY3" fmla="*/ 111043 h 1216512"/>
                <a:gd name="connsiteX0" fmla="*/ 0 w 4589479"/>
                <a:gd name="connsiteY0" fmla="*/ 1140835 h 1140835"/>
                <a:gd name="connsiteX1" fmla="*/ 2524836 w 4589479"/>
                <a:gd name="connsiteY1" fmla="*/ 949766 h 1140835"/>
                <a:gd name="connsiteX2" fmla="*/ 4572000 w 4589479"/>
                <a:gd name="connsiteY2" fmla="*/ 8070 h 1140835"/>
                <a:gd name="connsiteX3" fmla="*/ 3521122 w 4589479"/>
                <a:gd name="connsiteY3" fmla="*/ 499390 h 1140835"/>
                <a:gd name="connsiteX0" fmla="*/ 0 w 4572000"/>
                <a:gd name="connsiteY0" fmla="*/ 1132765 h 1132765"/>
                <a:gd name="connsiteX1" fmla="*/ 2524836 w 4572000"/>
                <a:gd name="connsiteY1" fmla="*/ 941696 h 1132765"/>
                <a:gd name="connsiteX2" fmla="*/ 4572000 w 4572000"/>
                <a:gd name="connsiteY2" fmla="*/ 0 h 1132765"/>
                <a:gd name="connsiteX0" fmla="*/ 0 w 4653886"/>
                <a:gd name="connsiteY0" fmla="*/ 1146412 h 1146412"/>
                <a:gd name="connsiteX1" fmla="*/ 2606722 w 4653886"/>
                <a:gd name="connsiteY1" fmla="*/ 941696 h 1146412"/>
                <a:gd name="connsiteX2" fmla="*/ 4653886 w 4653886"/>
                <a:gd name="connsiteY2" fmla="*/ 0 h 1146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53886" h="1146412">
                  <a:moveTo>
                    <a:pt x="0" y="1146412"/>
                  </a:moveTo>
                  <a:cubicBezTo>
                    <a:pt x="1041779" y="1084997"/>
                    <a:pt x="1831074" y="1132765"/>
                    <a:pt x="2606722" y="941696"/>
                  </a:cubicBezTo>
                  <a:cubicBezTo>
                    <a:pt x="3382370" y="750627"/>
                    <a:pt x="4487838" y="75063"/>
                    <a:pt x="4653886" y="0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204773" y="3116334"/>
            <a:ext cx="2143091" cy="1368152"/>
            <a:chOff x="1132765" y="1844824"/>
            <a:chExt cx="3583251" cy="2304256"/>
          </a:xfrm>
        </p:grpSpPr>
        <p:sp>
          <p:nvSpPr>
            <p:cNvPr id="7" name="Freeform 6"/>
            <p:cNvSpPr/>
            <p:nvPr/>
          </p:nvSpPr>
          <p:spPr>
            <a:xfrm flipV="1">
              <a:off x="1180533" y="3356992"/>
              <a:ext cx="3535483" cy="792088"/>
            </a:xfrm>
            <a:custGeom>
              <a:avLst/>
              <a:gdLst>
                <a:gd name="connsiteX0" fmla="*/ 0 w 4692133"/>
                <a:gd name="connsiteY0" fmla="*/ 989431 h 1165953"/>
                <a:gd name="connsiteX1" fmla="*/ 2811439 w 4692133"/>
                <a:gd name="connsiteY1" fmla="*/ 1098613 h 1165953"/>
                <a:gd name="connsiteX2" fmla="*/ 4531057 w 4692133"/>
                <a:gd name="connsiteY2" fmla="*/ 88678 h 1165953"/>
                <a:gd name="connsiteX3" fmla="*/ 4517409 w 4692133"/>
                <a:gd name="connsiteY3" fmla="*/ 115974 h 1165953"/>
                <a:gd name="connsiteX0" fmla="*/ 0 w 4733076"/>
                <a:gd name="connsiteY0" fmla="*/ 1221443 h 1289483"/>
                <a:gd name="connsiteX1" fmla="*/ 2852382 w 4733076"/>
                <a:gd name="connsiteY1" fmla="*/ 1098613 h 1289483"/>
                <a:gd name="connsiteX2" fmla="*/ 4572000 w 4733076"/>
                <a:gd name="connsiteY2" fmla="*/ 88678 h 1289483"/>
                <a:gd name="connsiteX3" fmla="*/ 4558352 w 4733076"/>
                <a:gd name="connsiteY3" fmla="*/ 115974 h 1289483"/>
                <a:gd name="connsiteX0" fmla="*/ 0 w 4733076"/>
                <a:gd name="connsiteY0" fmla="*/ 1221443 h 1221443"/>
                <a:gd name="connsiteX1" fmla="*/ 2852382 w 4733076"/>
                <a:gd name="connsiteY1" fmla="*/ 1098613 h 1221443"/>
                <a:gd name="connsiteX2" fmla="*/ 4572000 w 4733076"/>
                <a:gd name="connsiteY2" fmla="*/ 88678 h 1221443"/>
                <a:gd name="connsiteX3" fmla="*/ 4558352 w 4733076"/>
                <a:gd name="connsiteY3" fmla="*/ 115974 h 1221443"/>
                <a:gd name="connsiteX0" fmla="*/ 0 w 4756517"/>
                <a:gd name="connsiteY0" fmla="*/ 1216512 h 1216512"/>
                <a:gd name="connsiteX1" fmla="*/ 2524836 w 4756517"/>
                <a:gd name="connsiteY1" fmla="*/ 1025443 h 1216512"/>
                <a:gd name="connsiteX2" fmla="*/ 4572000 w 4756517"/>
                <a:gd name="connsiteY2" fmla="*/ 83747 h 1216512"/>
                <a:gd name="connsiteX3" fmla="*/ 4558352 w 4756517"/>
                <a:gd name="connsiteY3" fmla="*/ 111043 h 1216512"/>
                <a:gd name="connsiteX0" fmla="*/ 0 w 4589479"/>
                <a:gd name="connsiteY0" fmla="*/ 1140835 h 1140835"/>
                <a:gd name="connsiteX1" fmla="*/ 2524836 w 4589479"/>
                <a:gd name="connsiteY1" fmla="*/ 949766 h 1140835"/>
                <a:gd name="connsiteX2" fmla="*/ 4572000 w 4589479"/>
                <a:gd name="connsiteY2" fmla="*/ 8070 h 1140835"/>
                <a:gd name="connsiteX3" fmla="*/ 3521122 w 4589479"/>
                <a:gd name="connsiteY3" fmla="*/ 499390 h 1140835"/>
                <a:gd name="connsiteX0" fmla="*/ 0 w 4572000"/>
                <a:gd name="connsiteY0" fmla="*/ 1132765 h 1132765"/>
                <a:gd name="connsiteX1" fmla="*/ 2524836 w 4572000"/>
                <a:gd name="connsiteY1" fmla="*/ 941696 h 1132765"/>
                <a:gd name="connsiteX2" fmla="*/ 4572000 w 4572000"/>
                <a:gd name="connsiteY2" fmla="*/ 0 h 1132765"/>
                <a:gd name="connsiteX0" fmla="*/ 0 w 4653886"/>
                <a:gd name="connsiteY0" fmla="*/ 1146412 h 1146412"/>
                <a:gd name="connsiteX1" fmla="*/ 2606722 w 4653886"/>
                <a:gd name="connsiteY1" fmla="*/ 941696 h 1146412"/>
                <a:gd name="connsiteX2" fmla="*/ 4653886 w 4653886"/>
                <a:gd name="connsiteY2" fmla="*/ 0 h 1146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53886" h="1146412">
                  <a:moveTo>
                    <a:pt x="0" y="1146412"/>
                  </a:moveTo>
                  <a:cubicBezTo>
                    <a:pt x="1041779" y="1084997"/>
                    <a:pt x="1831074" y="1132765"/>
                    <a:pt x="2606722" y="941696"/>
                  </a:cubicBezTo>
                  <a:cubicBezTo>
                    <a:pt x="3382370" y="750627"/>
                    <a:pt x="4487838" y="75063"/>
                    <a:pt x="4653886" y="0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Freeform 7"/>
            <p:cNvSpPr/>
            <p:nvPr/>
          </p:nvSpPr>
          <p:spPr>
            <a:xfrm>
              <a:off x="1132765" y="1844824"/>
              <a:ext cx="3583251" cy="884730"/>
            </a:xfrm>
            <a:custGeom>
              <a:avLst/>
              <a:gdLst>
                <a:gd name="connsiteX0" fmla="*/ 0 w 4692133"/>
                <a:gd name="connsiteY0" fmla="*/ 989431 h 1165953"/>
                <a:gd name="connsiteX1" fmla="*/ 2811439 w 4692133"/>
                <a:gd name="connsiteY1" fmla="*/ 1098613 h 1165953"/>
                <a:gd name="connsiteX2" fmla="*/ 4531057 w 4692133"/>
                <a:gd name="connsiteY2" fmla="*/ 88678 h 1165953"/>
                <a:gd name="connsiteX3" fmla="*/ 4517409 w 4692133"/>
                <a:gd name="connsiteY3" fmla="*/ 115974 h 1165953"/>
                <a:gd name="connsiteX0" fmla="*/ 0 w 4733076"/>
                <a:gd name="connsiteY0" fmla="*/ 1221443 h 1289483"/>
                <a:gd name="connsiteX1" fmla="*/ 2852382 w 4733076"/>
                <a:gd name="connsiteY1" fmla="*/ 1098613 h 1289483"/>
                <a:gd name="connsiteX2" fmla="*/ 4572000 w 4733076"/>
                <a:gd name="connsiteY2" fmla="*/ 88678 h 1289483"/>
                <a:gd name="connsiteX3" fmla="*/ 4558352 w 4733076"/>
                <a:gd name="connsiteY3" fmla="*/ 115974 h 1289483"/>
                <a:gd name="connsiteX0" fmla="*/ 0 w 4733076"/>
                <a:gd name="connsiteY0" fmla="*/ 1221443 h 1221443"/>
                <a:gd name="connsiteX1" fmla="*/ 2852382 w 4733076"/>
                <a:gd name="connsiteY1" fmla="*/ 1098613 h 1221443"/>
                <a:gd name="connsiteX2" fmla="*/ 4572000 w 4733076"/>
                <a:gd name="connsiteY2" fmla="*/ 88678 h 1221443"/>
                <a:gd name="connsiteX3" fmla="*/ 4558352 w 4733076"/>
                <a:gd name="connsiteY3" fmla="*/ 115974 h 1221443"/>
                <a:gd name="connsiteX0" fmla="*/ 0 w 4756517"/>
                <a:gd name="connsiteY0" fmla="*/ 1216512 h 1216512"/>
                <a:gd name="connsiteX1" fmla="*/ 2524836 w 4756517"/>
                <a:gd name="connsiteY1" fmla="*/ 1025443 h 1216512"/>
                <a:gd name="connsiteX2" fmla="*/ 4572000 w 4756517"/>
                <a:gd name="connsiteY2" fmla="*/ 83747 h 1216512"/>
                <a:gd name="connsiteX3" fmla="*/ 4558352 w 4756517"/>
                <a:gd name="connsiteY3" fmla="*/ 111043 h 1216512"/>
                <a:gd name="connsiteX0" fmla="*/ 0 w 4589479"/>
                <a:gd name="connsiteY0" fmla="*/ 1140835 h 1140835"/>
                <a:gd name="connsiteX1" fmla="*/ 2524836 w 4589479"/>
                <a:gd name="connsiteY1" fmla="*/ 949766 h 1140835"/>
                <a:gd name="connsiteX2" fmla="*/ 4572000 w 4589479"/>
                <a:gd name="connsiteY2" fmla="*/ 8070 h 1140835"/>
                <a:gd name="connsiteX3" fmla="*/ 3521122 w 4589479"/>
                <a:gd name="connsiteY3" fmla="*/ 499390 h 1140835"/>
                <a:gd name="connsiteX0" fmla="*/ 0 w 4572000"/>
                <a:gd name="connsiteY0" fmla="*/ 1132765 h 1132765"/>
                <a:gd name="connsiteX1" fmla="*/ 2524836 w 4572000"/>
                <a:gd name="connsiteY1" fmla="*/ 941696 h 1132765"/>
                <a:gd name="connsiteX2" fmla="*/ 4572000 w 4572000"/>
                <a:gd name="connsiteY2" fmla="*/ 0 h 1132765"/>
                <a:gd name="connsiteX0" fmla="*/ 0 w 4653886"/>
                <a:gd name="connsiteY0" fmla="*/ 1146412 h 1146412"/>
                <a:gd name="connsiteX1" fmla="*/ 2606722 w 4653886"/>
                <a:gd name="connsiteY1" fmla="*/ 941696 h 1146412"/>
                <a:gd name="connsiteX2" fmla="*/ 4653886 w 4653886"/>
                <a:gd name="connsiteY2" fmla="*/ 0 h 1146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53886" h="1146412">
                  <a:moveTo>
                    <a:pt x="0" y="1146412"/>
                  </a:moveTo>
                  <a:cubicBezTo>
                    <a:pt x="1041779" y="1084997"/>
                    <a:pt x="1831074" y="1132765"/>
                    <a:pt x="2606722" y="941696"/>
                  </a:cubicBezTo>
                  <a:cubicBezTo>
                    <a:pt x="3382370" y="750627"/>
                    <a:pt x="4487838" y="75063"/>
                    <a:pt x="4653886" y="0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491881" y="3641642"/>
            <a:ext cx="1296144" cy="1155510"/>
            <a:chOff x="1132765" y="1844824"/>
            <a:chExt cx="3583251" cy="2304256"/>
          </a:xfrm>
        </p:grpSpPr>
        <p:sp>
          <p:nvSpPr>
            <p:cNvPr id="10" name="Freeform 9"/>
            <p:cNvSpPr/>
            <p:nvPr/>
          </p:nvSpPr>
          <p:spPr>
            <a:xfrm flipV="1">
              <a:off x="1180533" y="3356992"/>
              <a:ext cx="3535483" cy="792088"/>
            </a:xfrm>
            <a:custGeom>
              <a:avLst/>
              <a:gdLst>
                <a:gd name="connsiteX0" fmla="*/ 0 w 4692133"/>
                <a:gd name="connsiteY0" fmla="*/ 989431 h 1165953"/>
                <a:gd name="connsiteX1" fmla="*/ 2811439 w 4692133"/>
                <a:gd name="connsiteY1" fmla="*/ 1098613 h 1165953"/>
                <a:gd name="connsiteX2" fmla="*/ 4531057 w 4692133"/>
                <a:gd name="connsiteY2" fmla="*/ 88678 h 1165953"/>
                <a:gd name="connsiteX3" fmla="*/ 4517409 w 4692133"/>
                <a:gd name="connsiteY3" fmla="*/ 115974 h 1165953"/>
                <a:gd name="connsiteX0" fmla="*/ 0 w 4733076"/>
                <a:gd name="connsiteY0" fmla="*/ 1221443 h 1289483"/>
                <a:gd name="connsiteX1" fmla="*/ 2852382 w 4733076"/>
                <a:gd name="connsiteY1" fmla="*/ 1098613 h 1289483"/>
                <a:gd name="connsiteX2" fmla="*/ 4572000 w 4733076"/>
                <a:gd name="connsiteY2" fmla="*/ 88678 h 1289483"/>
                <a:gd name="connsiteX3" fmla="*/ 4558352 w 4733076"/>
                <a:gd name="connsiteY3" fmla="*/ 115974 h 1289483"/>
                <a:gd name="connsiteX0" fmla="*/ 0 w 4733076"/>
                <a:gd name="connsiteY0" fmla="*/ 1221443 h 1221443"/>
                <a:gd name="connsiteX1" fmla="*/ 2852382 w 4733076"/>
                <a:gd name="connsiteY1" fmla="*/ 1098613 h 1221443"/>
                <a:gd name="connsiteX2" fmla="*/ 4572000 w 4733076"/>
                <a:gd name="connsiteY2" fmla="*/ 88678 h 1221443"/>
                <a:gd name="connsiteX3" fmla="*/ 4558352 w 4733076"/>
                <a:gd name="connsiteY3" fmla="*/ 115974 h 1221443"/>
                <a:gd name="connsiteX0" fmla="*/ 0 w 4756517"/>
                <a:gd name="connsiteY0" fmla="*/ 1216512 h 1216512"/>
                <a:gd name="connsiteX1" fmla="*/ 2524836 w 4756517"/>
                <a:gd name="connsiteY1" fmla="*/ 1025443 h 1216512"/>
                <a:gd name="connsiteX2" fmla="*/ 4572000 w 4756517"/>
                <a:gd name="connsiteY2" fmla="*/ 83747 h 1216512"/>
                <a:gd name="connsiteX3" fmla="*/ 4558352 w 4756517"/>
                <a:gd name="connsiteY3" fmla="*/ 111043 h 1216512"/>
                <a:gd name="connsiteX0" fmla="*/ 0 w 4589479"/>
                <a:gd name="connsiteY0" fmla="*/ 1140835 h 1140835"/>
                <a:gd name="connsiteX1" fmla="*/ 2524836 w 4589479"/>
                <a:gd name="connsiteY1" fmla="*/ 949766 h 1140835"/>
                <a:gd name="connsiteX2" fmla="*/ 4572000 w 4589479"/>
                <a:gd name="connsiteY2" fmla="*/ 8070 h 1140835"/>
                <a:gd name="connsiteX3" fmla="*/ 3521122 w 4589479"/>
                <a:gd name="connsiteY3" fmla="*/ 499390 h 1140835"/>
                <a:gd name="connsiteX0" fmla="*/ 0 w 4572000"/>
                <a:gd name="connsiteY0" fmla="*/ 1132765 h 1132765"/>
                <a:gd name="connsiteX1" fmla="*/ 2524836 w 4572000"/>
                <a:gd name="connsiteY1" fmla="*/ 941696 h 1132765"/>
                <a:gd name="connsiteX2" fmla="*/ 4572000 w 4572000"/>
                <a:gd name="connsiteY2" fmla="*/ 0 h 1132765"/>
                <a:gd name="connsiteX0" fmla="*/ 0 w 4653886"/>
                <a:gd name="connsiteY0" fmla="*/ 1146412 h 1146412"/>
                <a:gd name="connsiteX1" fmla="*/ 2606722 w 4653886"/>
                <a:gd name="connsiteY1" fmla="*/ 941696 h 1146412"/>
                <a:gd name="connsiteX2" fmla="*/ 4653886 w 4653886"/>
                <a:gd name="connsiteY2" fmla="*/ 0 h 1146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53886" h="1146412">
                  <a:moveTo>
                    <a:pt x="0" y="1146412"/>
                  </a:moveTo>
                  <a:cubicBezTo>
                    <a:pt x="1041779" y="1084997"/>
                    <a:pt x="1831074" y="1132765"/>
                    <a:pt x="2606722" y="941696"/>
                  </a:cubicBezTo>
                  <a:cubicBezTo>
                    <a:pt x="3382370" y="750627"/>
                    <a:pt x="4487838" y="75063"/>
                    <a:pt x="4653886" y="0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1132765" y="1844824"/>
              <a:ext cx="3583251" cy="884730"/>
            </a:xfrm>
            <a:custGeom>
              <a:avLst/>
              <a:gdLst>
                <a:gd name="connsiteX0" fmla="*/ 0 w 4692133"/>
                <a:gd name="connsiteY0" fmla="*/ 989431 h 1165953"/>
                <a:gd name="connsiteX1" fmla="*/ 2811439 w 4692133"/>
                <a:gd name="connsiteY1" fmla="*/ 1098613 h 1165953"/>
                <a:gd name="connsiteX2" fmla="*/ 4531057 w 4692133"/>
                <a:gd name="connsiteY2" fmla="*/ 88678 h 1165953"/>
                <a:gd name="connsiteX3" fmla="*/ 4517409 w 4692133"/>
                <a:gd name="connsiteY3" fmla="*/ 115974 h 1165953"/>
                <a:gd name="connsiteX0" fmla="*/ 0 w 4733076"/>
                <a:gd name="connsiteY0" fmla="*/ 1221443 h 1289483"/>
                <a:gd name="connsiteX1" fmla="*/ 2852382 w 4733076"/>
                <a:gd name="connsiteY1" fmla="*/ 1098613 h 1289483"/>
                <a:gd name="connsiteX2" fmla="*/ 4572000 w 4733076"/>
                <a:gd name="connsiteY2" fmla="*/ 88678 h 1289483"/>
                <a:gd name="connsiteX3" fmla="*/ 4558352 w 4733076"/>
                <a:gd name="connsiteY3" fmla="*/ 115974 h 1289483"/>
                <a:gd name="connsiteX0" fmla="*/ 0 w 4733076"/>
                <a:gd name="connsiteY0" fmla="*/ 1221443 h 1221443"/>
                <a:gd name="connsiteX1" fmla="*/ 2852382 w 4733076"/>
                <a:gd name="connsiteY1" fmla="*/ 1098613 h 1221443"/>
                <a:gd name="connsiteX2" fmla="*/ 4572000 w 4733076"/>
                <a:gd name="connsiteY2" fmla="*/ 88678 h 1221443"/>
                <a:gd name="connsiteX3" fmla="*/ 4558352 w 4733076"/>
                <a:gd name="connsiteY3" fmla="*/ 115974 h 1221443"/>
                <a:gd name="connsiteX0" fmla="*/ 0 w 4756517"/>
                <a:gd name="connsiteY0" fmla="*/ 1216512 h 1216512"/>
                <a:gd name="connsiteX1" fmla="*/ 2524836 w 4756517"/>
                <a:gd name="connsiteY1" fmla="*/ 1025443 h 1216512"/>
                <a:gd name="connsiteX2" fmla="*/ 4572000 w 4756517"/>
                <a:gd name="connsiteY2" fmla="*/ 83747 h 1216512"/>
                <a:gd name="connsiteX3" fmla="*/ 4558352 w 4756517"/>
                <a:gd name="connsiteY3" fmla="*/ 111043 h 1216512"/>
                <a:gd name="connsiteX0" fmla="*/ 0 w 4589479"/>
                <a:gd name="connsiteY0" fmla="*/ 1140835 h 1140835"/>
                <a:gd name="connsiteX1" fmla="*/ 2524836 w 4589479"/>
                <a:gd name="connsiteY1" fmla="*/ 949766 h 1140835"/>
                <a:gd name="connsiteX2" fmla="*/ 4572000 w 4589479"/>
                <a:gd name="connsiteY2" fmla="*/ 8070 h 1140835"/>
                <a:gd name="connsiteX3" fmla="*/ 3521122 w 4589479"/>
                <a:gd name="connsiteY3" fmla="*/ 499390 h 1140835"/>
                <a:gd name="connsiteX0" fmla="*/ 0 w 4572000"/>
                <a:gd name="connsiteY0" fmla="*/ 1132765 h 1132765"/>
                <a:gd name="connsiteX1" fmla="*/ 2524836 w 4572000"/>
                <a:gd name="connsiteY1" fmla="*/ 941696 h 1132765"/>
                <a:gd name="connsiteX2" fmla="*/ 4572000 w 4572000"/>
                <a:gd name="connsiteY2" fmla="*/ 0 h 1132765"/>
                <a:gd name="connsiteX0" fmla="*/ 0 w 4653886"/>
                <a:gd name="connsiteY0" fmla="*/ 1146412 h 1146412"/>
                <a:gd name="connsiteX1" fmla="*/ 2606722 w 4653886"/>
                <a:gd name="connsiteY1" fmla="*/ 941696 h 1146412"/>
                <a:gd name="connsiteX2" fmla="*/ 4653886 w 4653886"/>
                <a:gd name="connsiteY2" fmla="*/ 0 h 1146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53886" h="1146412">
                  <a:moveTo>
                    <a:pt x="0" y="1146412"/>
                  </a:moveTo>
                  <a:cubicBezTo>
                    <a:pt x="1041779" y="1084997"/>
                    <a:pt x="1831074" y="1132765"/>
                    <a:pt x="2606722" y="941696"/>
                  </a:cubicBezTo>
                  <a:cubicBezTo>
                    <a:pt x="3382370" y="750627"/>
                    <a:pt x="4487838" y="75063"/>
                    <a:pt x="4653886" y="0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2" name="Straight Connector 11"/>
          <p:cNvCxnSpPr>
            <a:endCxn id="10" idx="0"/>
          </p:cNvCxnSpPr>
          <p:nvPr/>
        </p:nvCxnSpPr>
        <p:spPr>
          <a:xfrm flipV="1">
            <a:off x="3293135" y="4399945"/>
            <a:ext cx="216025" cy="8454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27021" y="3637267"/>
            <a:ext cx="88513" cy="13689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4827022" y="4249335"/>
            <a:ext cx="105018" cy="547817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endCxn id="11" idx="0"/>
          </p:cNvCxnSpPr>
          <p:nvPr/>
        </p:nvCxnSpPr>
        <p:spPr>
          <a:xfrm>
            <a:off x="3347863" y="3116334"/>
            <a:ext cx="144018" cy="968972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8972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Autofit/>
          </a:bodyPr>
          <a:lstStyle/>
          <a:p>
            <a:r>
              <a:rPr lang="en-GB" sz="3200" dirty="0" smtClean="0"/>
              <a:t>Our method (following suggestion of Pearle)</a:t>
            </a:r>
            <a:endParaRPr lang="en-GB" sz="3200" dirty="0"/>
          </a:p>
        </p:txBody>
      </p:sp>
      <p:sp>
        <p:nvSpPr>
          <p:cNvPr id="4" name="Oval 3"/>
          <p:cNvSpPr/>
          <p:nvPr/>
        </p:nvSpPr>
        <p:spPr>
          <a:xfrm>
            <a:off x="4139952" y="3383930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147086" y="4672441"/>
            <a:ext cx="656179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Cold </a:t>
            </a:r>
            <a:r>
              <a:rPr lang="en-GB" sz="2800" dirty="0" smtClean="0">
                <a:sym typeface="Symbol"/>
              </a:rPr>
              <a:t></a:t>
            </a:r>
            <a:r>
              <a:rPr lang="en-GB" sz="2800" dirty="0" smtClean="0"/>
              <a:t>1 micron sphere in a weak trap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Watch it heat up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Requires v. low noise and v. high vacuum</a:t>
            </a:r>
            <a:endParaRPr lang="en-GB" sz="2800" dirty="0"/>
          </a:p>
        </p:txBody>
      </p:sp>
      <p:sp>
        <p:nvSpPr>
          <p:cNvPr id="6" name="Freeform 5"/>
          <p:cNvSpPr/>
          <p:nvPr/>
        </p:nvSpPr>
        <p:spPr>
          <a:xfrm>
            <a:off x="1869743" y="2770496"/>
            <a:ext cx="5022376" cy="1419570"/>
          </a:xfrm>
          <a:custGeom>
            <a:avLst/>
            <a:gdLst>
              <a:gd name="connsiteX0" fmla="*/ 0 w 5022376"/>
              <a:gd name="connsiteY0" fmla="*/ 81886 h 1419570"/>
              <a:gd name="connsiteX1" fmla="*/ 2470245 w 5022376"/>
              <a:gd name="connsiteY1" fmla="*/ 1419367 h 1419570"/>
              <a:gd name="connsiteX2" fmla="*/ 5022376 w 5022376"/>
              <a:gd name="connsiteY2" fmla="*/ 0 h 1419570"/>
              <a:gd name="connsiteX3" fmla="*/ 5022376 w 5022376"/>
              <a:gd name="connsiteY3" fmla="*/ 0 h 1419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2376" h="1419570">
                <a:moveTo>
                  <a:pt x="0" y="81886"/>
                </a:moveTo>
                <a:cubicBezTo>
                  <a:pt x="816591" y="757450"/>
                  <a:pt x="1633182" y="1433015"/>
                  <a:pt x="2470245" y="1419367"/>
                </a:cubicBezTo>
                <a:cubicBezTo>
                  <a:pt x="3307308" y="1405719"/>
                  <a:pt x="5022376" y="0"/>
                  <a:pt x="5022376" y="0"/>
                </a:cubicBezTo>
                <a:lnTo>
                  <a:pt x="5022376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5726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220208"/>
            <a:ext cx="3312368" cy="1372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224259" y="1935053"/>
            <a:ext cx="24561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Mass of 1 nucleon</a:t>
            </a:r>
            <a:endParaRPr lang="en-GB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483771" y="836712"/>
                <a:ext cx="3656963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800" dirty="0" smtClean="0"/>
                  <a:t>Density </a:t>
                </a:r>
                <a:r>
                  <a:rPr lang="en-GB" sz="2800" dirty="0" smtClean="0">
                    <a:sym typeface="Symbol"/>
                  </a:rPr>
                  <a:t>= </a:t>
                </a:r>
                <a:r>
                  <a:rPr lang="en-GB" sz="2800" dirty="0" smtClean="0"/>
                  <a:t>22587 kg/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GB" sz="2800" b="0" i="1" dirty="0" smtClean="0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GB" sz="280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2800" dirty="0" smtClean="0"/>
                  <a:t> </a:t>
                </a:r>
              </a:p>
              <a:p>
                <a:r>
                  <a:rPr lang="en-GB" sz="2800" dirty="0"/>
                  <a:t> </a:t>
                </a:r>
                <a:r>
                  <a:rPr lang="en-GB" sz="2800" dirty="0" smtClean="0"/>
                  <a:t>                  (osmium)</a:t>
                </a:r>
                <a:endParaRPr lang="en-GB" sz="28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3771" y="836712"/>
                <a:ext cx="3656963" cy="954107"/>
              </a:xfrm>
              <a:prstGeom prst="rect">
                <a:avLst/>
              </a:prstGeom>
              <a:blipFill rotWithShape="1">
                <a:blip r:embed="rId4"/>
                <a:stretch>
                  <a:fillRect l="-3506" t="-5732" b="-171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611560" y="2708920"/>
            <a:ext cx="28574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Dimensionless factor </a:t>
            </a:r>
            <a:endParaRPr lang="en-GB" sz="2400" dirty="0"/>
          </a:p>
        </p:txBody>
      </p:sp>
      <p:cxnSp>
        <p:nvCxnSpPr>
          <p:cNvPr id="10" name="Straight Arrow Connector 9"/>
          <p:cNvCxnSpPr>
            <a:stCxn id="4" idx="1"/>
          </p:cNvCxnSpPr>
          <p:nvPr/>
        </p:nvCxnSpPr>
        <p:spPr>
          <a:xfrm flipH="1">
            <a:off x="4860033" y="2165886"/>
            <a:ext cx="1364226" cy="2308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2915816" y="2348880"/>
            <a:ext cx="288032" cy="428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5364088" y="1261776"/>
            <a:ext cx="528389" cy="295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827584" y="4521314"/>
            <a:ext cx="39141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smtClean="0">
                <a:solidFill>
                  <a:srgbClr val="00B050"/>
                </a:solidFill>
                <a:latin typeface="Symbol" panose="05050102010706020507" pitchFamily="18" charset="2"/>
              </a:rPr>
              <a:t>=</a:t>
            </a:r>
            <a:r>
              <a:rPr lang="en-GB" sz="4000" dirty="0" smtClean="0">
                <a:solidFill>
                  <a:srgbClr val="00B050"/>
                </a:solidFill>
              </a:rPr>
              <a:t> 7 </a:t>
            </a:r>
            <a:r>
              <a:rPr lang="en-GB" sz="4000" dirty="0" err="1" smtClean="0">
                <a:solidFill>
                  <a:srgbClr val="00B050"/>
                </a:solidFill>
              </a:rPr>
              <a:t>nK</a:t>
            </a:r>
            <a:r>
              <a:rPr lang="en-GB" sz="4000" dirty="0" smtClean="0">
                <a:solidFill>
                  <a:srgbClr val="00B050"/>
                </a:solidFill>
              </a:rPr>
              <a:t> per minute</a:t>
            </a:r>
            <a:endParaRPr lang="en-GB" sz="4000" dirty="0">
              <a:solidFill>
                <a:srgbClr val="00B050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81400" y="6069604"/>
            <a:ext cx="8529258" cy="527748"/>
            <a:chOff x="381400" y="6069604"/>
            <a:chExt cx="8529258" cy="527748"/>
          </a:xfrm>
        </p:grpSpPr>
        <p:sp>
          <p:nvSpPr>
            <p:cNvPr id="18" name="TextBox 17"/>
            <p:cNvSpPr txBox="1"/>
            <p:nvPr/>
          </p:nvSpPr>
          <p:spPr>
            <a:xfrm>
              <a:off x="381400" y="6135687"/>
              <a:ext cx="85292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/>
                <a:t>(At GRW parameters, sphere radius 0.24 micron, 8x10    nucleons)</a:t>
              </a:r>
              <a:endParaRPr lang="en-GB" sz="24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005864" y="6069604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11</a:t>
              </a:r>
              <a:endParaRPr lang="en-GB" dirty="0"/>
            </a:p>
          </p:txBody>
        </p:sp>
      </p:grpSp>
      <p:cxnSp>
        <p:nvCxnSpPr>
          <p:cNvPr id="29" name="Straight Arrow Connector 28"/>
          <p:cNvCxnSpPr/>
          <p:nvPr/>
        </p:nvCxnSpPr>
        <p:spPr>
          <a:xfrm>
            <a:off x="3469009" y="3068960"/>
            <a:ext cx="1391024" cy="2616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242" name="Picture 5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910" y="4005064"/>
            <a:ext cx="4390696" cy="542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itle 1"/>
          <p:cNvSpPr txBox="1">
            <a:spLocks/>
          </p:cNvSpPr>
          <p:nvPr/>
        </p:nvSpPr>
        <p:spPr>
          <a:xfrm>
            <a:off x="-504" y="-27384"/>
            <a:ext cx="9144000" cy="9087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 smtClean="0"/>
              <a:t/>
            </a:r>
            <a:br>
              <a:rPr lang="en-GB" sz="4000" dirty="0" smtClean="0"/>
            </a:br>
            <a:r>
              <a:rPr lang="en-GB" sz="4000" dirty="0" smtClean="0"/>
              <a:t>Heating effect of </a:t>
            </a:r>
            <a:r>
              <a:rPr lang="en-GB" sz="4000" dirty="0" smtClean="0"/>
              <a:t>CSL (in some models)</a:t>
            </a:r>
            <a:endParaRPr lang="en-GB" sz="4000" dirty="0" smtClean="0"/>
          </a:p>
          <a:p>
            <a:endParaRPr lang="en-GB" sz="4000" dirty="0"/>
          </a:p>
        </p:txBody>
      </p:sp>
      <p:grpSp>
        <p:nvGrpSpPr>
          <p:cNvPr id="9" name="Group 8"/>
          <p:cNvGrpSpPr/>
          <p:nvPr/>
        </p:nvGrpSpPr>
        <p:grpSpPr>
          <a:xfrm>
            <a:off x="5076056" y="2636912"/>
            <a:ext cx="3944198" cy="3297968"/>
            <a:chOff x="4860033" y="2564417"/>
            <a:chExt cx="4016205" cy="3370463"/>
          </a:xfrm>
        </p:grpSpPr>
        <p:graphicFrame>
          <p:nvGraphicFramePr>
            <p:cNvPr id="21" name="Object 2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42179710"/>
                </p:ext>
              </p:extLst>
            </p:nvPr>
          </p:nvGraphicFramePr>
          <p:xfrm>
            <a:off x="4860033" y="2564417"/>
            <a:ext cx="4016205" cy="325618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81" name="Acrobat Document" r:id="rId6" imgW="5133735" imgH="4162376" progId="AcroExch.Document.7">
                    <p:embed/>
                  </p:oleObj>
                </mc:Choice>
                <mc:Fallback>
                  <p:oleObj name="Acrobat Document" r:id="rId6" imgW="5133735" imgH="4162376" progId="AcroExch.Document.7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4860033" y="2564417"/>
                          <a:ext cx="4016205" cy="325618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6" name="Freeform 25"/>
            <p:cNvSpPr/>
            <p:nvPr/>
          </p:nvSpPr>
          <p:spPr>
            <a:xfrm>
              <a:off x="5283545" y="3025520"/>
              <a:ext cx="3446584" cy="2288408"/>
            </a:xfrm>
            <a:custGeom>
              <a:avLst/>
              <a:gdLst>
                <a:gd name="connsiteX0" fmla="*/ 0 w 3446584"/>
                <a:gd name="connsiteY0" fmla="*/ 2282355 h 2288408"/>
                <a:gd name="connsiteX1" fmla="*/ 211015 w 3446584"/>
                <a:gd name="connsiteY1" fmla="*/ 2141678 h 2288408"/>
                <a:gd name="connsiteX2" fmla="*/ 407963 w 3446584"/>
                <a:gd name="connsiteY2" fmla="*/ 1297617 h 2288408"/>
                <a:gd name="connsiteX3" fmla="*/ 590843 w 3446584"/>
                <a:gd name="connsiteY3" fmla="*/ 341014 h 2288408"/>
                <a:gd name="connsiteX4" fmla="*/ 815926 w 3446584"/>
                <a:gd name="connsiteY4" fmla="*/ 3389 h 2288408"/>
                <a:gd name="connsiteX5" fmla="*/ 1406769 w 3446584"/>
                <a:gd name="connsiteY5" fmla="*/ 509826 h 2288408"/>
                <a:gd name="connsiteX6" fmla="*/ 2250831 w 3446584"/>
                <a:gd name="connsiteY6" fmla="*/ 1100669 h 2288408"/>
                <a:gd name="connsiteX7" fmla="*/ 3446584 w 3446584"/>
                <a:gd name="connsiteY7" fmla="*/ 1480497 h 2288408"/>
                <a:gd name="connsiteX8" fmla="*/ 3446584 w 3446584"/>
                <a:gd name="connsiteY8" fmla="*/ 1480497 h 2288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46584" h="2288408">
                  <a:moveTo>
                    <a:pt x="0" y="2282355"/>
                  </a:moveTo>
                  <a:cubicBezTo>
                    <a:pt x="71510" y="2294078"/>
                    <a:pt x="143021" y="2305801"/>
                    <a:pt x="211015" y="2141678"/>
                  </a:cubicBezTo>
                  <a:cubicBezTo>
                    <a:pt x="279009" y="1977555"/>
                    <a:pt x="344658" y="1597728"/>
                    <a:pt x="407963" y="1297617"/>
                  </a:cubicBezTo>
                  <a:cubicBezTo>
                    <a:pt x="471268" y="997506"/>
                    <a:pt x="522849" y="556719"/>
                    <a:pt x="590843" y="341014"/>
                  </a:cubicBezTo>
                  <a:cubicBezTo>
                    <a:pt x="658837" y="125309"/>
                    <a:pt x="679938" y="-24746"/>
                    <a:pt x="815926" y="3389"/>
                  </a:cubicBezTo>
                  <a:cubicBezTo>
                    <a:pt x="951914" y="31524"/>
                    <a:pt x="1167618" y="326946"/>
                    <a:pt x="1406769" y="509826"/>
                  </a:cubicBezTo>
                  <a:cubicBezTo>
                    <a:pt x="1645920" y="692706"/>
                    <a:pt x="1910862" y="938891"/>
                    <a:pt x="2250831" y="1100669"/>
                  </a:cubicBezTo>
                  <a:cubicBezTo>
                    <a:pt x="2590800" y="1262447"/>
                    <a:pt x="3446584" y="1480497"/>
                    <a:pt x="3446584" y="1480497"/>
                  </a:cubicBezTo>
                  <a:lnTo>
                    <a:pt x="3446584" y="1480497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427799" y="3985900"/>
              <a:ext cx="118019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/>
                <a:t>sphere</a:t>
              </a:r>
              <a:endParaRPr lang="en-GB" sz="28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524328" y="3140968"/>
              <a:ext cx="89319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/>
                <a:t>cube</a:t>
              </a:r>
              <a:endParaRPr lang="en-GB" sz="28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427799" y="5534770"/>
              <a:ext cx="1793627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Radius / </a:t>
              </a:r>
              <a:r>
                <a:rPr lang="en-GB" sz="20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r>
                <a:rPr lang="en-GB" sz="12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en-GB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323528" y="3422134"/>
            <a:ext cx="36724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At GRW </a:t>
            </a:r>
            <a:r>
              <a:rPr lang="en-GB" sz="3200" dirty="0" smtClean="0"/>
              <a:t>parameters:</a:t>
            </a:r>
            <a:endParaRPr lang="en-GB" sz="2800" dirty="0"/>
          </a:p>
        </p:txBody>
      </p:sp>
      <p:sp>
        <p:nvSpPr>
          <p:cNvPr id="23" name="TextBox 22"/>
          <p:cNvSpPr txBox="1"/>
          <p:nvPr/>
        </p:nvSpPr>
        <p:spPr>
          <a:xfrm>
            <a:off x="254678" y="5385410"/>
            <a:ext cx="51814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rgbClr val="00B050"/>
                </a:solidFill>
              </a:rPr>
              <a:t>Existing bound </a:t>
            </a:r>
            <a:r>
              <a:rPr lang="en-GB" sz="3200" dirty="0" smtClean="0">
                <a:solidFill>
                  <a:srgbClr val="00B050"/>
                </a:solidFill>
                <a:sym typeface="Symbol"/>
              </a:rPr>
              <a:t></a:t>
            </a:r>
            <a:r>
              <a:rPr lang="en-GB" sz="3200" dirty="0" smtClean="0">
                <a:solidFill>
                  <a:srgbClr val="00B050"/>
                </a:solidFill>
              </a:rPr>
              <a:t> 7mK per min</a:t>
            </a:r>
            <a:endParaRPr lang="en-GB" sz="3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023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919261"/>
            <a:ext cx="8424936" cy="56780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At 10 </a:t>
            </a:r>
            <a:r>
              <a:rPr lang="en-GB" dirty="0" err="1" smtClean="0"/>
              <a:t>nK</a:t>
            </a:r>
            <a:r>
              <a:rPr lang="en-GB" dirty="0" smtClean="0"/>
              <a:t>,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                             and</a:t>
            </a:r>
          </a:p>
          <a:p>
            <a:pPr marL="0" indent="0">
              <a:buNone/>
            </a:pPr>
            <a:r>
              <a:rPr lang="en-GB" dirty="0" smtClean="0"/>
              <a:t> </a:t>
            </a:r>
          </a:p>
          <a:p>
            <a:pPr marL="0" indent="0">
              <a:buNone/>
            </a:pPr>
            <a:endParaRPr lang="en-GB" dirty="0" smtClean="0"/>
          </a:p>
          <a:p>
            <a:pPr>
              <a:buFont typeface="Wingdings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  We require state preparation and detection at    this level. </a:t>
            </a:r>
          </a:p>
          <a:p>
            <a:pPr marL="0" indent="0">
              <a:buNone/>
            </a:pPr>
            <a:r>
              <a:rPr lang="en-GB" dirty="0">
                <a:sym typeface="Wingdings" panose="05000000000000000000" pitchFamily="2" charset="2"/>
              </a:rPr>
              <a:t> </a:t>
            </a:r>
            <a:r>
              <a:rPr lang="en-GB" dirty="0" smtClean="0">
                <a:sym typeface="Wingdings" panose="05000000000000000000" pitchFamily="2" charset="2"/>
              </a:rPr>
              <a:t>  It is comfortably above standard quantum limit</a:t>
            </a:r>
          </a:p>
          <a:p>
            <a:pPr marL="0" indent="0">
              <a:buNone/>
            </a:pPr>
            <a:r>
              <a:rPr lang="en-GB" dirty="0">
                <a:sym typeface="Wingdings" panose="05000000000000000000" pitchFamily="2" charset="2"/>
              </a:rPr>
              <a:t> </a:t>
            </a:r>
            <a:r>
              <a:rPr lang="en-GB" dirty="0" smtClean="0">
                <a:sym typeface="Wingdings" panose="05000000000000000000" pitchFamily="2" charset="2"/>
              </a:rPr>
              <a:t> achievable by laser interferometric position     measurements </a:t>
            </a:r>
          </a:p>
          <a:p>
            <a:pPr marL="0" indent="0">
              <a:buNone/>
            </a:pPr>
            <a:r>
              <a:rPr lang="en-GB" dirty="0" smtClean="0">
                <a:sym typeface="Wingdings" panose="05000000000000000000" pitchFamily="2" charset="2"/>
              </a:rPr>
              <a:t>   (sphere diameter ~ 0.5 micron)</a:t>
            </a:r>
            <a:endParaRPr lang="en-GB" dirty="0" smtClean="0"/>
          </a:p>
          <a:p>
            <a:pPr>
              <a:buFont typeface="Wingdings"/>
              <a:buChar char="à"/>
            </a:pPr>
            <a:endParaRPr lang="en-GB" dirty="0" smtClean="0"/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952" y="1572088"/>
            <a:ext cx="24669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875" y="2142753"/>
            <a:ext cx="37147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3580" y="1597471"/>
            <a:ext cx="2552700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0" y="-27384"/>
            <a:ext cx="9144000" cy="9087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3600" dirty="0" smtClean="0"/>
              <a:t>How to detect 10 </a:t>
            </a:r>
            <a:r>
              <a:rPr lang="en-GB" sz="3600" dirty="0" err="1" smtClean="0"/>
              <a:t>nK</a:t>
            </a:r>
            <a:r>
              <a:rPr lang="en-GB" sz="3600" dirty="0" smtClean="0"/>
              <a:t>?</a:t>
            </a:r>
            <a:br>
              <a:rPr lang="en-GB" sz="3600" dirty="0" smtClean="0"/>
            </a:b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621038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6631"/>
            <a:ext cx="8568952" cy="577787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 smtClean="0">
                <a:solidFill>
                  <a:prstClr val="black"/>
                </a:solidFill>
              </a:rPr>
              <a:t>1. </a:t>
            </a:r>
            <a:r>
              <a:rPr lang="en-GB" dirty="0"/>
              <a:t>Physics Letters A 381 (2017) 3905–3908</a:t>
            </a:r>
          </a:p>
          <a:p>
            <a:pPr marL="0" indent="0">
              <a:buNone/>
            </a:pPr>
            <a:r>
              <a:rPr lang="en-GB" b="1" dirty="0"/>
              <a:t>Matter-wave coherence limit owing to cosmic gravitational wave background</a:t>
            </a:r>
          </a:p>
          <a:p>
            <a:pPr marL="0" indent="0">
              <a:buNone/>
            </a:pPr>
            <a:r>
              <a:rPr lang="en-GB" sz="2600" dirty="0"/>
              <a:t>Andrew M. </a:t>
            </a:r>
            <a:r>
              <a:rPr lang="en-GB" sz="2600" dirty="0" err="1" smtClean="0"/>
              <a:t>Steane</a:t>
            </a:r>
            <a:endParaRPr lang="en-GB" sz="2600" dirty="0" smtClean="0"/>
          </a:p>
          <a:p>
            <a:pPr marL="0" indent="0">
              <a:buNone/>
            </a:pPr>
            <a:endParaRPr lang="en-GB" sz="2600" dirty="0" smtClean="0"/>
          </a:p>
          <a:p>
            <a:pPr marL="0" indent="0">
              <a:buNone/>
            </a:pPr>
            <a:endParaRPr lang="en-GB" sz="2600" dirty="0"/>
          </a:p>
          <a:p>
            <a:pPr marL="0" indent="0">
              <a:buNone/>
            </a:pPr>
            <a:endParaRPr lang="en-GB" sz="2600" dirty="0"/>
          </a:p>
          <a:p>
            <a:pPr marL="0" indent="0">
              <a:buNone/>
            </a:pPr>
            <a:r>
              <a:rPr lang="en-GB" dirty="0"/>
              <a:t>2</a:t>
            </a:r>
            <a:r>
              <a:rPr lang="en-GB" dirty="0" smtClean="0"/>
              <a:t>. </a:t>
            </a:r>
            <a:r>
              <a:rPr lang="en-GB" sz="2800" dirty="0" smtClean="0"/>
              <a:t>PHYSICAL </a:t>
            </a:r>
            <a:r>
              <a:rPr lang="en-GB" sz="2800" dirty="0"/>
              <a:t>REVIEW A </a:t>
            </a:r>
            <a:r>
              <a:rPr lang="en-GB" sz="2800" b="1" dirty="0"/>
              <a:t>95</a:t>
            </a:r>
            <a:r>
              <a:rPr lang="en-GB" sz="2800" dirty="0"/>
              <a:t>, 032112 (2017)</a:t>
            </a:r>
          </a:p>
          <a:p>
            <a:pPr marL="0" indent="0">
              <a:buNone/>
            </a:pPr>
            <a:r>
              <a:rPr lang="en-GB" b="1" dirty="0" smtClean="0"/>
              <a:t>Detecting </a:t>
            </a:r>
            <a:r>
              <a:rPr lang="en-GB" b="1" dirty="0"/>
              <a:t>continuous spontaneous localization with charged bodies in a Paul trap</a:t>
            </a:r>
          </a:p>
          <a:p>
            <a:pPr marL="0" indent="0">
              <a:buNone/>
            </a:pPr>
            <a:r>
              <a:rPr lang="en-GB" sz="2400" dirty="0"/>
              <a:t>Ying </a:t>
            </a:r>
            <a:r>
              <a:rPr lang="en-GB" sz="2400" dirty="0" smtClean="0"/>
              <a:t>Li, Andrew </a:t>
            </a:r>
            <a:r>
              <a:rPr lang="en-GB" sz="2400" dirty="0"/>
              <a:t>M. Steane</a:t>
            </a:r>
            <a:r>
              <a:rPr lang="en-GB" sz="2400" dirty="0" smtClean="0"/>
              <a:t>, </a:t>
            </a:r>
            <a:r>
              <a:rPr lang="en-GB" sz="2400" dirty="0"/>
              <a:t>Daniel </a:t>
            </a:r>
            <a:r>
              <a:rPr lang="en-GB" sz="2400" dirty="0" err="1"/>
              <a:t>Bedingham</a:t>
            </a:r>
            <a:r>
              <a:rPr lang="en-GB" sz="2400" dirty="0" smtClean="0"/>
              <a:t>, </a:t>
            </a:r>
            <a:r>
              <a:rPr lang="en-GB" sz="2400" dirty="0"/>
              <a:t>and G. Andrew D. </a:t>
            </a:r>
            <a:r>
              <a:rPr lang="en-GB" sz="2400" dirty="0" smtClean="0"/>
              <a:t>Briggs</a:t>
            </a:r>
          </a:p>
          <a:p>
            <a:pPr marL="0" indent="0">
              <a:buNone/>
            </a:pPr>
            <a:endParaRPr lang="en-GB" dirty="0" smtClean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GB" dirty="0" smtClean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GB" dirty="0" smtClean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GB" dirty="0" smtClean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GB" dirty="0">
              <a:solidFill>
                <a:prstClr val="black"/>
              </a:solidFill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357" y="1702123"/>
            <a:ext cx="2304763" cy="1582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409392" y="4784903"/>
            <a:ext cx="1472962" cy="2341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" name="Group 18"/>
          <p:cNvGrpSpPr/>
          <p:nvPr/>
        </p:nvGrpSpPr>
        <p:grpSpPr>
          <a:xfrm>
            <a:off x="1835696" y="5553004"/>
            <a:ext cx="3351934" cy="1092687"/>
            <a:chOff x="1204773" y="3116334"/>
            <a:chExt cx="5815498" cy="1680818"/>
          </a:xfrm>
        </p:grpSpPr>
        <p:grpSp>
          <p:nvGrpSpPr>
            <p:cNvPr id="20" name="Group 19"/>
            <p:cNvGrpSpPr/>
            <p:nvPr/>
          </p:nvGrpSpPr>
          <p:grpSpPr>
            <a:xfrm>
              <a:off x="4932040" y="3260350"/>
              <a:ext cx="2088231" cy="1338198"/>
              <a:chOff x="1132765" y="1844824"/>
              <a:chExt cx="3583251" cy="2304256"/>
            </a:xfrm>
          </p:grpSpPr>
          <p:sp>
            <p:nvSpPr>
              <p:cNvPr id="31" name="Freeform 30"/>
              <p:cNvSpPr/>
              <p:nvPr/>
            </p:nvSpPr>
            <p:spPr>
              <a:xfrm flipV="1">
                <a:off x="1180533" y="3356992"/>
                <a:ext cx="3535483" cy="792088"/>
              </a:xfrm>
              <a:custGeom>
                <a:avLst/>
                <a:gdLst>
                  <a:gd name="connsiteX0" fmla="*/ 0 w 4692133"/>
                  <a:gd name="connsiteY0" fmla="*/ 989431 h 1165953"/>
                  <a:gd name="connsiteX1" fmla="*/ 2811439 w 4692133"/>
                  <a:gd name="connsiteY1" fmla="*/ 1098613 h 1165953"/>
                  <a:gd name="connsiteX2" fmla="*/ 4531057 w 4692133"/>
                  <a:gd name="connsiteY2" fmla="*/ 88678 h 1165953"/>
                  <a:gd name="connsiteX3" fmla="*/ 4517409 w 4692133"/>
                  <a:gd name="connsiteY3" fmla="*/ 115974 h 1165953"/>
                  <a:gd name="connsiteX0" fmla="*/ 0 w 4733076"/>
                  <a:gd name="connsiteY0" fmla="*/ 1221443 h 1289483"/>
                  <a:gd name="connsiteX1" fmla="*/ 2852382 w 4733076"/>
                  <a:gd name="connsiteY1" fmla="*/ 1098613 h 1289483"/>
                  <a:gd name="connsiteX2" fmla="*/ 4572000 w 4733076"/>
                  <a:gd name="connsiteY2" fmla="*/ 88678 h 1289483"/>
                  <a:gd name="connsiteX3" fmla="*/ 4558352 w 4733076"/>
                  <a:gd name="connsiteY3" fmla="*/ 115974 h 1289483"/>
                  <a:gd name="connsiteX0" fmla="*/ 0 w 4733076"/>
                  <a:gd name="connsiteY0" fmla="*/ 1221443 h 1221443"/>
                  <a:gd name="connsiteX1" fmla="*/ 2852382 w 4733076"/>
                  <a:gd name="connsiteY1" fmla="*/ 1098613 h 1221443"/>
                  <a:gd name="connsiteX2" fmla="*/ 4572000 w 4733076"/>
                  <a:gd name="connsiteY2" fmla="*/ 88678 h 1221443"/>
                  <a:gd name="connsiteX3" fmla="*/ 4558352 w 4733076"/>
                  <a:gd name="connsiteY3" fmla="*/ 115974 h 1221443"/>
                  <a:gd name="connsiteX0" fmla="*/ 0 w 4756517"/>
                  <a:gd name="connsiteY0" fmla="*/ 1216512 h 1216512"/>
                  <a:gd name="connsiteX1" fmla="*/ 2524836 w 4756517"/>
                  <a:gd name="connsiteY1" fmla="*/ 1025443 h 1216512"/>
                  <a:gd name="connsiteX2" fmla="*/ 4572000 w 4756517"/>
                  <a:gd name="connsiteY2" fmla="*/ 83747 h 1216512"/>
                  <a:gd name="connsiteX3" fmla="*/ 4558352 w 4756517"/>
                  <a:gd name="connsiteY3" fmla="*/ 111043 h 1216512"/>
                  <a:gd name="connsiteX0" fmla="*/ 0 w 4589479"/>
                  <a:gd name="connsiteY0" fmla="*/ 1140835 h 1140835"/>
                  <a:gd name="connsiteX1" fmla="*/ 2524836 w 4589479"/>
                  <a:gd name="connsiteY1" fmla="*/ 949766 h 1140835"/>
                  <a:gd name="connsiteX2" fmla="*/ 4572000 w 4589479"/>
                  <a:gd name="connsiteY2" fmla="*/ 8070 h 1140835"/>
                  <a:gd name="connsiteX3" fmla="*/ 3521122 w 4589479"/>
                  <a:gd name="connsiteY3" fmla="*/ 499390 h 1140835"/>
                  <a:gd name="connsiteX0" fmla="*/ 0 w 4572000"/>
                  <a:gd name="connsiteY0" fmla="*/ 1132765 h 1132765"/>
                  <a:gd name="connsiteX1" fmla="*/ 2524836 w 4572000"/>
                  <a:gd name="connsiteY1" fmla="*/ 941696 h 1132765"/>
                  <a:gd name="connsiteX2" fmla="*/ 4572000 w 4572000"/>
                  <a:gd name="connsiteY2" fmla="*/ 0 h 1132765"/>
                  <a:gd name="connsiteX0" fmla="*/ 0 w 4653886"/>
                  <a:gd name="connsiteY0" fmla="*/ 1146412 h 1146412"/>
                  <a:gd name="connsiteX1" fmla="*/ 2606722 w 4653886"/>
                  <a:gd name="connsiteY1" fmla="*/ 941696 h 1146412"/>
                  <a:gd name="connsiteX2" fmla="*/ 4653886 w 4653886"/>
                  <a:gd name="connsiteY2" fmla="*/ 0 h 1146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53886" h="1146412">
                    <a:moveTo>
                      <a:pt x="0" y="1146412"/>
                    </a:moveTo>
                    <a:cubicBezTo>
                      <a:pt x="1041779" y="1084997"/>
                      <a:pt x="1831074" y="1132765"/>
                      <a:pt x="2606722" y="941696"/>
                    </a:cubicBezTo>
                    <a:cubicBezTo>
                      <a:pt x="3382370" y="750627"/>
                      <a:pt x="4487838" y="75063"/>
                      <a:pt x="4653886" y="0"/>
                    </a:cubicBezTo>
                  </a:path>
                </a:pathLst>
              </a:custGeom>
              <a:noFill/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Freeform 31"/>
              <p:cNvSpPr/>
              <p:nvPr/>
            </p:nvSpPr>
            <p:spPr>
              <a:xfrm>
                <a:off x="1132765" y="1844824"/>
                <a:ext cx="3583251" cy="884730"/>
              </a:xfrm>
              <a:custGeom>
                <a:avLst/>
                <a:gdLst>
                  <a:gd name="connsiteX0" fmla="*/ 0 w 4692133"/>
                  <a:gd name="connsiteY0" fmla="*/ 989431 h 1165953"/>
                  <a:gd name="connsiteX1" fmla="*/ 2811439 w 4692133"/>
                  <a:gd name="connsiteY1" fmla="*/ 1098613 h 1165953"/>
                  <a:gd name="connsiteX2" fmla="*/ 4531057 w 4692133"/>
                  <a:gd name="connsiteY2" fmla="*/ 88678 h 1165953"/>
                  <a:gd name="connsiteX3" fmla="*/ 4517409 w 4692133"/>
                  <a:gd name="connsiteY3" fmla="*/ 115974 h 1165953"/>
                  <a:gd name="connsiteX0" fmla="*/ 0 w 4733076"/>
                  <a:gd name="connsiteY0" fmla="*/ 1221443 h 1289483"/>
                  <a:gd name="connsiteX1" fmla="*/ 2852382 w 4733076"/>
                  <a:gd name="connsiteY1" fmla="*/ 1098613 h 1289483"/>
                  <a:gd name="connsiteX2" fmla="*/ 4572000 w 4733076"/>
                  <a:gd name="connsiteY2" fmla="*/ 88678 h 1289483"/>
                  <a:gd name="connsiteX3" fmla="*/ 4558352 w 4733076"/>
                  <a:gd name="connsiteY3" fmla="*/ 115974 h 1289483"/>
                  <a:gd name="connsiteX0" fmla="*/ 0 w 4733076"/>
                  <a:gd name="connsiteY0" fmla="*/ 1221443 h 1221443"/>
                  <a:gd name="connsiteX1" fmla="*/ 2852382 w 4733076"/>
                  <a:gd name="connsiteY1" fmla="*/ 1098613 h 1221443"/>
                  <a:gd name="connsiteX2" fmla="*/ 4572000 w 4733076"/>
                  <a:gd name="connsiteY2" fmla="*/ 88678 h 1221443"/>
                  <a:gd name="connsiteX3" fmla="*/ 4558352 w 4733076"/>
                  <a:gd name="connsiteY3" fmla="*/ 115974 h 1221443"/>
                  <a:gd name="connsiteX0" fmla="*/ 0 w 4756517"/>
                  <a:gd name="connsiteY0" fmla="*/ 1216512 h 1216512"/>
                  <a:gd name="connsiteX1" fmla="*/ 2524836 w 4756517"/>
                  <a:gd name="connsiteY1" fmla="*/ 1025443 h 1216512"/>
                  <a:gd name="connsiteX2" fmla="*/ 4572000 w 4756517"/>
                  <a:gd name="connsiteY2" fmla="*/ 83747 h 1216512"/>
                  <a:gd name="connsiteX3" fmla="*/ 4558352 w 4756517"/>
                  <a:gd name="connsiteY3" fmla="*/ 111043 h 1216512"/>
                  <a:gd name="connsiteX0" fmla="*/ 0 w 4589479"/>
                  <a:gd name="connsiteY0" fmla="*/ 1140835 h 1140835"/>
                  <a:gd name="connsiteX1" fmla="*/ 2524836 w 4589479"/>
                  <a:gd name="connsiteY1" fmla="*/ 949766 h 1140835"/>
                  <a:gd name="connsiteX2" fmla="*/ 4572000 w 4589479"/>
                  <a:gd name="connsiteY2" fmla="*/ 8070 h 1140835"/>
                  <a:gd name="connsiteX3" fmla="*/ 3521122 w 4589479"/>
                  <a:gd name="connsiteY3" fmla="*/ 499390 h 1140835"/>
                  <a:gd name="connsiteX0" fmla="*/ 0 w 4572000"/>
                  <a:gd name="connsiteY0" fmla="*/ 1132765 h 1132765"/>
                  <a:gd name="connsiteX1" fmla="*/ 2524836 w 4572000"/>
                  <a:gd name="connsiteY1" fmla="*/ 941696 h 1132765"/>
                  <a:gd name="connsiteX2" fmla="*/ 4572000 w 4572000"/>
                  <a:gd name="connsiteY2" fmla="*/ 0 h 1132765"/>
                  <a:gd name="connsiteX0" fmla="*/ 0 w 4653886"/>
                  <a:gd name="connsiteY0" fmla="*/ 1146412 h 1146412"/>
                  <a:gd name="connsiteX1" fmla="*/ 2606722 w 4653886"/>
                  <a:gd name="connsiteY1" fmla="*/ 941696 h 1146412"/>
                  <a:gd name="connsiteX2" fmla="*/ 4653886 w 4653886"/>
                  <a:gd name="connsiteY2" fmla="*/ 0 h 1146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53886" h="1146412">
                    <a:moveTo>
                      <a:pt x="0" y="1146412"/>
                    </a:moveTo>
                    <a:cubicBezTo>
                      <a:pt x="1041779" y="1084997"/>
                      <a:pt x="1831074" y="1132765"/>
                      <a:pt x="2606722" y="941696"/>
                    </a:cubicBezTo>
                    <a:cubicBezTo>
                      <a:pt x="3382370" y="750627"/>
                      <a:pt x="4487838" y="75063"/>
                      <a:pt x="4653886" y="0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1204773" y="3116334"/>
              <a:ext cx="2143091" cy="1368152"/>
              <a:chOff x="1132765" y="1844824"/>
              <a:chExt cx="3583251" cy="2304256"/>
            </a:xfrm>
          </p:grpSpPr>
          <p:sp>
            <p:nvSpPr>
              <p:cNvPr id="29" name="Freeform 28"/>
              <p:cNvSpPr/>
              <p:nvPr/>
            </p:nvSpPr>
            <p:spPr>
              <a:xfrm flipV="1">
                <a:off x="1180533" y="3356992"/>
                <a:ext cx="3535483" cy="792088"/>
              </a:xfrm>
              <a:custGeom>
                <a:avLst/>
                <a:gdLst>
                  <a:gd name="connsiteX0" fmla="*/ 0 w 4692133"/>
                  <a:gd name="connsiteY0" fmla="*/ 989431 h 1165953"/>
                  <a:gd name="connsiteX1" fmla="*/ 2811439 w 4692133"/>
                  <a:gd name="connsiteY1" fmla="*/ 1098613 h 1165953"/>
                  <a:gd name="connsiteX2" fmla="*/ 4531057 w 4692133"/>
                  <a:gd name="connsiteY2" fmla="*/ 88678 h 1165953"/>
                  <a:gd name="connsiteX3" fmla="*/ 4517409 w 4692133"/>
                  <a:gd name="connsiteY3" fmla="*/ 115974 h 1165953"/>
                  <a:gd name="connsiteX0" fmla="*/ 0 w 4733076"/>
                  <a:gd name="connsiteY0" fmla="*/ 1221443 h 1289483"/>
                  <a:gd name="connsiteX1" fmla="*/ 2852382 w 4733076"/>
                  <a:gd name="connsiteY1" fmla="*/ 1098613 h 1289483"/>
                  <a:gd name="connsiteX2" fmla="*/ 4572000 w 4733076"/>
                  <a:gd name="connsiteY2" fmla="*/ 88678 h 1289483"/>
                  <a:gd name="connsiteX3" fmla="*/ 4558352 w 4733076"/>
                  <a:gd name="connsiteY3" fmla="*/ 115974 h 1289483"/>
                  <a:gd name="connsiteX0" fmla="*/ 0 w 4733076"/>
                  <a:gd name="connsiteY0" fmla="*/ 1221443 h 1221443"/>
                  <a:gd name="connsiteX1" fmla="*/ 2852382 w 4733076"/>
                  <a:gd name="connsiteY1" fmla="*/ 1098613 h 1221443"/>
                  <a:gd name="connsiteX2" fmla="*/ 4572000 w 4733076"/>
                  <a:gd name="connsiteY2" fmla="*/ 88678 h 1221443"/>
                  <a:gd name="connsiteX3" fmla="*/ 4558352 w 4733076"/>
                  <a:gd name="connsiteY3" fmla="*/ 115974 h 1221443"/>
                  <a:gd name="connsiteX0" fmla="*/ 0 w 4756517"/>
                  <a:gd name="connsiteY0" fmla="*/ 1216512 h 1216512"/>
                  <a:gd name="connsiteX1" fmla="*/ 2524836 w 4756517"/>
                  <a:gd name="connsiteY1" fmla="*/ 1025443 h 1216512"/>
                  <a:gd name="connsiteX2" fmla="*/ 4572000 w 4756517"/>
                  <a:gd name="connsiteY2" fmla="*/ 83747 h 1216512"/>
                  <a:gd name="connsiteX3" fmla="*/ 4558352 w 4756517"/>
                  <a:gd name="connsiteY3" fmla="*/ 111043 h 1216512"/>
                  <a:gd name="connsiteX0" fmla="*/ 0 w 4589479"/>
                  <a:gd name="connsiteY0" fmla="*/ 1140835 h 1140835"/>
                  <a:gd name="connsiteX1" fmla="*/ 2524836 w 4589479"/>
                  <a:gd name="connsiteY1" fmla="*/ 949766 h 1140835"/>
                  <a:gd name="connsiteX2" fmla="*/ 4572000 w 4589479"/>
                  <a:gd name="connsiteY2" fmla="*/ 8070 h 1140835"/>
                  <a:gd name="connsiteX3" fmla="*/ 3521122 w 4589479"/>
                  <a:gd name="connsiteY3" fmla="*/ 499390 h 1140835"/>
                  <a:gd name="connsiteX0" fmla="*/ 0 w 4572000"/>
                  <a:gd name="connsiteY0" fmla="*/ 1132765 h 1132765"/>
                  <a:gd name="connsiteX1" fmla="*/ 2524836 w 4572000"/>
                  <a:gd name="connsiteY1" fmla="*/ 941696 h 1132765"/>
                  <a:gd name="connsiteX2" fmla="*/ 4572000 w 4572000"/>
                  <a:gd name="connsiteY2" fmla="*/ 0 h 1132765"/>
                  <a:gd name="connsiteX0" fmla="*/ 0 w 4653886"/>
                  <a:gd name="connsiteY0" fmla="*/ 1146412 h 1146412"/>
                  <a:gd name="connsiteX1" fmla="*/ 2606722 w 4653886"/>
                  <a:gd name="connsiteY1" fmla="*/ 941696 h 1146412"/>
                  <a:gd name="connsiteX2" fmla="*/ 4653886 w 4653886"/>
                  <a:gd name="connsiteY2" fmla="*/ 0 h 1146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53886" h="1146412">
                    <a:moveTo>
                      <a:pt x="0" y="1146412"/>
                    </a:moveTo>
                    <a:cubicBezTo>
                      <a:pt x="1041779" y="1084997"/>
                      <a:pt x="1831074" y="1132765"/>
                      <a:pt x="2606722" y="941696"/>
                    </a:cubicBezTo>
                    <a:cubicBezTo>
                      <a:pt x="3382370" y="750627"/>
                      <a:pt x="4487838" y="75063"/>
                      <a:pt x="4653886" y="0"/>
                    </a:cubicBezTo>
                  </a:path>
                </a:pathLst>
              </a:custGeom>
              <a:noFill/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" name="Freeform 29"/>
              <p:cNvSpPr/>
              <p:nvPr/>
            </p:nvSpPr>
            <p:spPr>
              <a:xfrm>
                <a:off x="1132765" y="1844824"/>
                <a:ext cx="3583251" cy="884730"/>
              </a:xfrm>
              <a:custGeom>
                <a:avLst/>
                <a:gdLst>
                  <a:gd name="connsiteX0" fmla="*/ 0 w 4692133"/>
                  <a:gd name="connsiteY0" fmla="*/ 989431 h 1165953"/>
                  <a:gd name="connsiteX1" fmla="*/ 2811439 w 4692133"/>
                  <a:gd name="connsiteY1" fmla="*/ 1098613 h 1165953"/>
                  <a:gd name="connsiteX2" fmla="*/ 4531057 w 4692133"/>
                  <a:gd name="connsiteY2" fmla="*/ 88678 h 1165953"/>
                  <a:gd name="connsiteX3" fmla="*/ 4517409 w 4692133"/>
                  <a:gd name="connsiteY3" fmla="*/ 115974 h 1165953"/>
                  <a:gd name="connsiteX0" fmla="*/ 0 w 4733076"/>
                  <a:gd name="connsiteY0" fmla="*/ 1221443 h 1289483"/>
                  <a:gd name="connsiteX1" fmla="*/ 2852382 w 4733076"/>
                  <a:gd name="connsiteY1" fmla="*/ 1098613 h 1289483"/>
                  <a:gd name="connsiteX2" fmla="*/ 4572000 w 4733076"/>
                  <a:gd name="connsiteY2" fmla="*/ 88678 h 1289483"/>
                  <a:gd name="connsiteX3" fmla="*/ 4558352 w 4733076"/>
                  <a:gd name="connsiteY3" fmla="*/ 115974 h 1289483"/>
                  <a:gd name="connsiteX0" fmla="*/ 0 w 4733076"/>
                  <a:gd name="connsiteY0" fmla="*/ 1221443 h 1221443"/>
                  <a:gd name="connsiteX1" fmla="*/ 2852382 w 4733076"/>
                  <a:gd name="connsiteY1" fmla="*/ 1098613 h 1221443"/>
                  <a:gd name="connsiteX2" fmla="*/ 4572000 w 4733076"/>
                  <a:gd name="connsiteY2" fmla="*/ 88678 h 1221443"/>
                  <a:gd name="connsiteX3" fmla="*/ 4558352 w 4733076"/>
                  <a:gd name="connsiteY3" fmla="*/ 115974 h 1221443"/>
                  <a:gd name="connsiteX0" fmla="*/ 0 w 4756517"/>
                  <a:gd name="connsiteY0" fmla="*/ 1216512 h 1216512"/>
                  <a:gd name="connsiteX1" fmla="*/ 2524836 w 4756517"/>
                  <a:gd name="connsiteY1" fmla="*/ 1025443 h 1216512"/>
                  <a:gd name="connsiteX2" fmla="*/ 4572000 w 4756517"/>
                  <a:gd name="connsiteY2" fmla="*/ 83747 h 1216512"/>
                  <a:gd name="connsiteX3" fmla="*/ 4558352 w 4756517"/>
                  <a:gd name="connsiteY3" fmla="*/ 111043 h 1216512"/>
                  <a:gd name="connsiteX0" fmla="*/ 0 w 4589479"/>
                  <a:gd name="connsiteY0" fmla="*/ 1140835 h 1140835"/>
                  <a:gd name="connsiteX1" fmla="*/ 2524836 w 4589479"/>
                  <a:gd name="connsiteY1" fmla="*/ 949766 h 1140835"/>
                  <a:gd name="connsiteX2" fmla="*/ 4572000 w 4589479"/>
                  <a:gd name="connsiteY2" fmla="*/ 8070 h 1140835"/>
                  <a:gd name="connsiteX3" fmla="*/ 3521122 w 4589479"/>
                  <a:gd name="connsiteY3" fmla="*/ 499390 h 1140835"/>
                  <a:gd name="connsiteX0" fmla="*/ 0 w 4572000"/>
                  <a:gd name="connsiteY0" fmla="*/ 1132765 h 1132765"/>
                  <a:gd name="connsiteX1" fmla="*/ 2524836 w 4572000"/>
                  <a:gd name="connsiteY1" fmla="*/ 941696 h 1132765"/>
                  <a:gd name="connsiteX2" fmla="*/ 4572000 w 4572000"/>
                  <a:gd name="connsiteY2" fmla="*/ 0 h 1132765"/>
                  <a:gd name="connsiteX0" fmla="*/ 0 w 4653886"/>
                  <a:gd name="connsiteY0" fmla="*/ 1146412 h 1146412"/>
                  <a:gd name="connsiteX1" fmla="*/ 2606722 w 4653886"/>
                  <a:gd name="connsiteY1" fmla="*/ 941696 h 1146412"/>
                  <a:gd name="connsiteX2" fmla="*/ 4653886 w 4653886"/>
                  <a:gd name="connsiteY2" fmla="*/ 0 h 1146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53886" h="1146412">
                    <a:moveTo>
                      <a:pt x="0" y="1146412"/>
                    </a:moveTo>
                    <a:cubicBezTo>
                      <a:pt x="1041779" y="1084997"/>
                      <a:pt x="1831074" y="1132765"/>
                      <a:pt x="2606722" y="941696"/>
                    </a:cubicBezTo>
                    <a:cubicBezTo>
                      <a:pt x="3382370" y="750627"/>
                      <a:pt x="4487838" y="75063"/>
                      <a:pt x="4653886" y="0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3491881" y="3641642"/>
              <a:ext cx="1296144" cy="1155510"/>
              <a:chOff x="1132765" y="1844824"/>
              <a:chExt cx="3583251" cy="2304256"/>
            </a:xfrm>
          </p:grpSpPr>
          <p:sp>
            <p:nvSpPr>
              <p:cNvPr id="27" name="Freeform 26"/>
              <p:cNvSpPr/>
              <p:nvPr/>
            </p:nvSpPr>
            <p:spPr>
              <a:xfrm flipV="1">
                <a:off x="1180533" y="3356992"/>
                <a:ext cx="3535483" cy="792088"/>
              </a:xfrm>
              <a:custGeom>
                <a:avLst/>
                <a:gdLst>
                  <a:gd name="connsiteX0" fmla="*/ 0 w 4692133"/>
                  <a:gd name="connsiteY0" fmla="*/ 989431 h 1165953"/>
                  <a:gd name="connsiteX1" fmla="*/ 2811439 w 4692133"/>
                  <a:gd name="connsiteY1" fmla="*/ 1098613 h 1165953"/>
                  <a:gd name="connsiteX2" fmla="*/ 4531057 w 4692133"/>
                  <a:gd name="connsiteY2" fmla="*/ 88678 h 1165953"/>
                  <a:gd name="connsiteX3" fmla="*/ 4517409 w 4692133"/>
                  <a:gd name="connsiteY3" fmla="*/ 115974 h 1165953"/>
                  <a:gd name="connsiteX0" fmla="*/ 0 w 4733076"/>
                  <a:gd name="connsiteY0" fmla="*/ 1221443 h 1289483"/>
                  <a:gd name="connsiteX1" fmla="*/ 2852382 w 4733076"/>
                  <a:gd name="connsiteY1" fmla="*/ 1098613 h 1289483"/>
                  <a:gd name="connsiteX2" fmla="*/ 4572000 w 4733076"/>
                  <a:gd name="connsiteY2" fmla="*/ 88678 h 1289483"/>
                  <a:gd name="connsiteX3" fmla="*/ 4558352 w 4733076"/>
                  <a:gd name="connsiteY3" fmla="*/ 115974 h 1289483"/>
                  <a:gd name="connsiteX0" fmla="*/ 0 w 4733076"/>
                  <a:gd name="connsiteY0" fmla="*/ 1221443 h 1221443"/>
                  <a:gd name="connsiteX1" fmla="*/ 2852382 w 4733076"/>
                  <a:gd name="connsiteY1" fmla="*/ 1098613 h 1221443"/>
                  <a:gd name="connsiteX2" fmla="*/ 4572000 w 4733076"/>
                  <a:gd name="connsiteY2" fmla="*/ 88678 h 1221443"/>
                  <a:gd name="connsiteX3" fmla="*/ 4558352 w 4733076"/>
                  <a:gd name="connsiteY3" fmla="*/ 115974 h 1221443"/>
                  <a:gd name="connsiteX0" fmla="*/ 0 w 4756517"/>
                  <a:gd name="connsiteY0" fmla="*/ 1216512 h 1216512"/>
                  <a:gd name="connsiteX1" fmla="*/ 2524836 w 4756517"/>
                  <a:gd name="connsiteY1" fmla="*/ 1025443 h 1216512"/>
                  <a:gd name="connsiteX2" fmla="*/ 4572000 w 4756517"/>
                  <a:gd name="connsiteY2" fmla="*/ 83747 h 1216512"/>
                  <a:gd name="connsiteX3" fmla="*/ 4558352 w 4756517"/>
                  <a:gd name="connsiteY3" fmla="*/ 111043 h 1216512"/>
                  <a:gd name="connsiteX0" fmla="*/ 0 w 4589479"/>
                  <a:gd name="connsiteY0" fmla="*/ 1140835 h 1140835"/>
                  <a:gd name="connsiteX1" fmla="*/ 2524836 w 4589479"/>
                  <a:gd name="connsiteY1" fmla="*/ 949766 h 1140835"/>
                  <a:gd name="connsiteX2" fmla="*/ 4572000 w 4589479"/>
                  <a:gd name="connsiteY2" fmla="*/ 8070 h 1140835"/>
                  <a:gd name="connsiteX3" fmla="*/ 3521122 w 4589479"/>
                  <a:gd name="connsiteY3" fmla="*/ 499390 h 1140835"/>
                  <a:gd name="connsiteX0" fmla="*/ 0 w 4572000"/>
                  <a:gd name="connsiteY0" fmla="*/ 1132765 h 1132765"/>
                  <a:gd name="connsiteX1" fmla="*/ 2524836 w 4572000"/>
                  <a:gd name="connsiteY1" fmla="*/ 941696 h 1132765"/>
                  <a:gd name="connsiteX2" fmla="*/ 4572000 w 4572000"/>
                  <a:gd name="connsiteY2" fmla="*/ 0 h 1132765"/>
                  <a:gd name="connsiteX0" fmla="*/ 0 w 4653886"/>
                  <a:gd name="connsiteY0" fmla="*/ 1146412 h 1146412"/>
                  <a:gd name="connsiteX1" fmla="*/ 2606722 w 4653886"/>
                  <a:gd name="connsiteY1" fmla="*/ 941696 h 1146412"/>
                  <a:gd name="connsiteX2" fmla="*/ 4653886 w 4653886"/>
                  <a:gd name="connsiteY2" fmla="*/ 0 h 1146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53886" h="1146412">
                    <a:moveTo>
                      <a:pt x="0" y="1146412"/>
                    </a:moveTo>
                    <a:cubicBezTo>
                      <a:pt x="1041779" y="1084997"/>
                      <a:pt x="1831074" y="1132765"/>
                      <a:pt x="2606722" y="941696"/>
                    </a:cubicBezTo>
                    <a:cubicBezTo>
                      <a:pt x="3382370" y="750627"/>
                      <a:pt x="4487838" y="75063"/>
                      <a:pt x="4653886" y="0"/>
                    </a:cubicBezTo>
                  </a:path>
                </a:pathLst>
              </a:custGeom>
              <a:noFill/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Freeform 27"/>
              <p:cNvSpPr/>
              <p:nvPr/>
            </p:nvSpPr>
            <p:spPr>
              <a:xfrm>
                <a:off x="1132765" y="1844824"/>
                <a:ext cx="3583251" cy="884730"/>
              </a:xfrm>
              <a:custGeom>
                <a:avLst/>
                <a:gdLst>
                  <a:gd name="connsiteX0" fmla="*/ 0 w 4692133"/>
                  <a:gd name="connsiteY0" fmla="*/ 989431 h 1165953"/>
                  <a:gd name="connsiteX1" fmla="*/ 2811439 w 4692133"/>
                  <a:gd name="connsiteY1" fmla="*/ 1098613 h 1165953"/>
                  <a:gd name="connsiteX2" fmla="*/ 4531057 w 4692133"/>
                  <a:gd name="connsiteY2" fmla="*/ 88678 h 1165953"/>
                  <a:gd name="connsiteX3" fmla="*/ 4517409 w 4692133"/>
                  <a:gd name="connsiteY3" fmla="*/ 115974 h 1165953"/>
                  <a:gd name="connsiteX0" fmla="*/ 0 w 4733076"/>
                  <a:gd name="connsiteY0" fmla="*/ 1221443 h 1289483"/>
                  <a:gd name="connsiteX1" fmla="*/ 2852382 w 4733076"/>
                  <a:gd name="connsiteY1" fmla="*/ 1098613 h 1289483"/>
                  <a:gd name="connsiteX2" fmla="*/ 4572000 w 4733076"/>
                  <a:gd name="connsiteY2" fmla="*/ 88678 h 1289483"/>
                  <a:gd name="connsiteX3" fmla="*/ 4558352 w 4733076"/>
                  <a:gd name="connsiteY3" fmla="*/ 115974 h 1289483"/>
                  <a:gd name="connsiteX0" fmla="*/ 0 w 4733076"/>
                  <a:gd name="connsiteY0" fmla="*/ 1221443 h 1221443"/>
                  <a:gd name="connsiteX1" fmla="*/ 2852382 w 4733076"/>
                  <a:gd name="connsiteY1" fmla="*/ 1098613 h 1221443"/>
                  <a:gd name="connsiteX2" fmla="*/ 4572000 w 4733076"/>
                  <a:gd name="connsiteY2" fmla="*/ 88678 h 1221443"/>
                  <a:gd name="connsiteX3" fmla="*/ 4558352 w 4733076"/>
                  <a:gd name="connsiteY3" fmla="*/ 115974 h 1221443"/>
                  <a:gd name="connsiteX0" fmla="*/ 0 w 4756517"/>
                  <a:gd name="connsiteY0" fmla="*/ 1216512 h 1216512"/>
                  <a:gd name="connsiteX1" fmla="*/ 2524836 w 4756517"/>
                  <a:gd name="connsiteY1" fmla="*/ 1025443 h 1216512"/>
                  <a:gd name="connsiteX2" fmla="*/ 4572000 w 4756517"/>
                  <a:gd name="connsiteY2" fmla="*/ 83747 h 1216512"/>
                  <a:gd name="connsiteX3" fmla="*/ 4558352 w 4756517"/>
                  <a:gd name="connsiteY3" fmla="*/ 111043 h 1216512"/>
                  <a:gd name="connsiteX0" fmla="*/ 0 w 4589479"/>
                  <a:gd name="connsiteY0" fmla="*/ 1140835 h 1140835"/>
                  <a:gd name="connsiteX1" fmla="*/ 2524836 w 4589479"/>
                  <a:gd name="connsiteY1" fmla="*/ 949766 h 1140835"/>
                  <a:gd name="connsiteX2" fmla="*/ 4572000 w 4589479"/>
                  <a:gd name="connsiteY2" fmla="*/ 8070 h 1140835"/>
                  <a:gd name="connsiteX3" fmla="*/ 3521122 w 4589479"/>
                  <a:gd name="connsiteY3" fmla="*/ 499390 h 1140835"/>
                  <a:gd name="connsiteX0" fmla="*/ 0 w 4572000"/>
                  <a:gd name="connsiteY0" fmla="*/ 1132765 h 1132765"/>
                  <a:gd name="connsiteX1" fmla="*/ 2524836 w 4572000"/>
                  <a:gd name="connsiteY1" fmla="*/ 941696 h 1132765"/>
                  <a:gd name="connsiteX2" fmla="*/ 4572000 w 4572000"/>
                  <a:gd name="connsiteY2" fmla="*/ 0 h 1132765"/>
                  <a:gd name="connsiteX0" fmla="*/ 0 w 4653886"/>
                  <a:gd name="connsiteY0" fmla="*/ 1146412 h 1146412"/>
                  <a:gd name="connsiteX1" fmla="*/ 2606722 w 4653886"/>
                  <a:gd name="connsiteY1" fmla="*/ 941696 h 1146412"/>
                  <a:gd name="connsiteX2" fmla="*/ 4653886 w 4653886"/>
                  <a:gd name="connsiteY2" fmla="*/ 0 h 1146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53886" h="1146412">
                    <a:moveTo>
                      <a:pt x="0" y="1146412"/>
                    </a:moveTo>
                    <a:cubicBezTo>
                      <a:pt x="1041779" y="1084997"/>
                      <a:pt x="1831074" y="1132765"/>
                      <a:pt x="2606722" y="941696"/>
                    </a:cubicBezTo>
                    <a:cubicBezTo>
                      <a:pt x="3382370" y="750627"/>
                      <a:pt x="4487838" y="75063"/>
                      <a:pt x="4653886" y="0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23" name="Straight Connector 22"/>
            <p:cNvCxnSpPr>
              <a:endCxn id="27" idx="0"/>
            </p:cNvCxnSpPr>
            <p:nvPr/>
          </p:nvCxnSpPr>
          <p:spPr>
            <a:xfrm flipV="1">
              <a:off x="3293135" y="4399945"/>
              <a:ext cx="216025" cy="84541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4827021" y="3637267"/>
              <a:ext cx="88513" cy="13689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>
              <a:off x="4827022" y="4249335"/>
              <a:ext cx="105018" cy="547817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>
              <a:endCxn id="28" idx="0"/>
            </p:cNvCxnSpPr>
            <p:nvPr/>
          </p:nvCxnSpPr>
          <p:spPr>
            <a:xfrm>
              <a:off x="3347863" y="3116334"/>
              <a:ext cx="144018" cy="968972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7346" y="1847890"/>
            <a:ext cx="2418658" cy="1221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7016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515813"/>
            <a:ext cx="7776864" cy="896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2800" dirty="0" err="1" smtClean="0"/>
              <a:t>Poulsen</a:t>
            </a:r>
            <a:r>
              <a:rPr lang="en-GB" sz="2800" dirty="0" smtClean="0"/>
              <a:t>, </a:t>
            </a:r>
            <a:r>
              <a:rPr lang="en-GB" sz="2800" dirty="0" err="1" smtClean="0"/>
              <a:t>Miroshnychenko</a:t>
            </a:r>
            <a:r>
              <a:rPr lang="en-GB" sz="2800" dirty="0" smtClean="0"/>
              <a:t> and </a:t>
            </a:r>
            <a:r>
              <a:rPr lang="en-GB" sz="2800" dirty="0" err="1" smtClean="0"/>
              <a:t>Drewsen</a:t>
            </a:r>
            <a:r>
              <a:rPr lang="en-GB" sz="2800" dirty="0" smtClean="0"/>
              <a:t> (</a:t>
            </a:r>
            <a:r>
              <a:rPr lang="en-GB" sz="2800" dirty="0" err="1" smtClean="0"/>
              <a:t>arXiv</a:t>
            </a:r>
            <a:r>
              <a:rPr lang="en-GB" sz="2800" dirty="0" smtClean="0"/>
              <a:t> 2012)</a:t>
            </a:r>
          </a:p>
          <a:p>
            <a:pPr marL="0" indent="0">
              <a:buNone/>
            </a:pPr>
            <a:r>
              <a:rPr lang="en-GB" sz="2800" dirty="0" smtClean="0"/>
              <a:t>Sub-Hz heating rate at room temperature</a:t>
            </a:r>
            <a:endParaRPr lang="en-GB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00808"/>
            <a:ext cx="8003222" cy="2867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611560" y="5052317"/>
            <a:ext cx="8219256" cy="125700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 smtClean="0"/>
              <a:t>We require consider traps similar to </a:t>
            </a:r>
            <a:r>
              <a:rPr lang="en-GB" dirty="0" smtClean="0"/>
              <a:t>this.</a:t>
            </a:r>
          </a:p>
          <a:p>
            <a:pPr marL="0" indent="0">
              <a:buNone/>
            </a:pPr>
            <a:r>
              <a:rPr lang="en-GB" dirty="0" smtClean="0"/>
              <a:t>c.f. Millen </a:t>
            </a:r>
            <a:r>
              <a:rPr lang="en-GB" i="1" dirty="0" smtClean="0"/>
              <a:t>et al.</a:t>
            </a:r>
            <a:r>
              <a:rPr lang="en-GB" dirty="0" smtClean="0"/>
              <a:t>,  PRL </a:t>
            </a:r>
            <a:r>
              <a:rPr lang="en-GB" dirty="0"/>
              <a:t>114, 123602 (2015</a:t>
            </a:r>
            <a:r>
              <a:rPr lang="en-GB" dirty="0" smtClean="0"/>
              <a:t>)     </a:t>
            </a:r>
            <a:r>
              <a:rPr lang="en-GB" dirty="0" smtClean="0"/>
              <a:t>(Barker, UCL)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5735873" y="4293096"/>
            <a:ext cx="708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0 volt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164288" y="4293096"/>
            <a:ext cx="940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+20 volt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207294" y="4293096"/>
            <a:ext cx="940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+20 volt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4846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1392" y="815090"/>
            <a:ext cx="3744416" cy="840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3600" dirty="0"/>
              <a:t/>
            </a:r>
            <a:br>
              <a:rPr lang="en-GB" sz="3600" dirty="0"/>
            </a:br>
            <a:endParaRPr lang="en-GB" sz="3600" dirty="0"/>
          </a:p>
        </p:txBody>
      </p:sp>
      <p:pic>
        <p:nvPicPr>
          <p:cNvPr id="14338" name="Picture 2" descr="C:\Users\admin\Documents\Aark\CSL\talk\nois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135" y="3312368"/>
            <a:ext cx="6332538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9401" y="1677356"/>
            <a:ext cx="2094688" cy="756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4624"/>
            <a:ext cx="7776864" cy="73795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xtLst/>
        </p:spPr>
      </p:pic>
      <p:sp>
        <p:nvSpPr>
          <p:cNvPr id="5" name="TextBox 4"/>
          <p:cNvSpPr txBox="1"/>
          <p:nvPr/>
        </p:nvSpPr>
        <p:spPr>
          <a:xfrm>
            <a:off x="394376" y="980728"/>
            <a:ext cx="2054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Voltage fluctuations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1928812"/>
            <a:ext cx="2873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COM heating rate in the trap</a:t>
            </a:r>
            <a:endParaRPr lang="en-GB" dirty="0"/>
          </a:p>
        </p:txBody>
      </p:sp>
      <p:grpSp>
        <p:nvGrpSpPr>
          <p:cNvPr id="13" name="Group 12"/>
          <p:cNvGrpSpPr/>
          <p:nvPr/>
        </p:nvGrpSpPr>
        <p:grpSpPr>
          <a:xfrm>
            <a:off x="5565712" y="4768344"/>
            <a:ext cx="3398775" cy="821793"/>
            <a:chOff x="5215217" y="4308912"/>
            <a:chExt cx="3398775" cy="821793"/>
          </a:xfrm>
        </p:grpSpPr>
        <p:sp>
          <p:nvSpPr>
            <p:cNvPr id="7" name="TextBox 6"/>
            <p:cNvSpPr txBox="1"/>
            <p:nvPr/>
          </p:nvSpPr>
          <p:spPr>
            <a:xfrm>
              <a:off x="5215217" y="4308912"/>
              <a:ext cx="34015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00B050"/>
                  </a:solidFill>
                </a:rPr>
                <a:t>x</a:t>
              </a:r>
              <a:endParaRPr lang="en-GB" sz="2800" dirty="0">
                <a:solidFill>
                  <a:srgbClr val="00B050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317849" y="4422819"/>
              <a:ext cx="1296143" cy="7078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2000" b="1" dirty="0" smtClean="0"/>
                <a:t>Proposed</a:t>
              </a:r>
            </a:p>
            <a:p>
              <a:r>
                <a:rPr lang="en-GB" sz="2000" b="1" dirty="0" smtClean="0"/>
                <a:t>value</a:t>
              </a:r>
              <a:endParaRPr lang="en-GB" sz="2000" b="1" dirty="0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H="1">
              <a:off x="5476803" y="4593228"/>
              <a:ext cx="184104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514387"/>
            <a:ext cx="4955686" cy="626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2627620"/>
            <a:ext cx="856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Model:</a:t>
            </a:r>
            <a:endParaRPr lang="en-GB" dirty="0"/>
          </a:p>
        </p:txBody>
      </p:sp>
      <p:sp>
        <p:nvSpPr>
          <p:cNvPr id="34" name="Title 1"/>
          <p:cNvSpPr txBox="1">
            <a:spLocks/>
          </p:cNvSpPr>
          <p:nvPr/>
        </p:nvSpPr>
        <p:spPr>
          <a:xfrm>
            <a:off x="179512" y="649488"/>
            <a:ext cx="8900864" cy="1656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smtClean="0"/>
              <a:t/>
            </a:r>
            <a:br>
              <a:rPr lang="en-GB" sz="3600" smtClean="0"/>
            </a:br>
            <a:r>
              <a:rPr lang="en-GB" sz="3600" smtClean="0"/>
              <a:t/>
            </a:r>
            <a:br>
              <a:rPr lang="en-GB" sz="3600" smtClean="0"/>
            </a:br>
            <a:endParaRPr lang="en-GB" sz="3600" dirty="0"/>
          </a:p>
        </p:txBody>
      </p:sp>
      <p:sp>
        <p:nvSpPr>
          <p:cNvPr id="35" name="Title 1"/>
          <p:cNvSpPr txBox="1">
            <a:spLocks/>
          </p:cNvSpPr>
          <p:nvPr/>
        </p:nvSpPr>
        <p:spPr>
          <a:xfrm>
            <a:off x="35496" y="44616"/>
            <a:ext cx="8900864" cy="12301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smtClean="0"/>
              <a:t/>
            </a:r>
            <a:br>
              <a:rPr lang="en-GB" sz="3600" smtClean="0"/>
            </a:br>
            <a:r>
              <a:rPr lang="en-GB" sz="3600" smtClean="0"/>
              <a:t/>
            </a:r>
            <a:br>
              <a:rPr lang="en-GB" sz="3600" smtClean="0"/>
            </a:b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292382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60648"/>
            <a:ext cx="8229600" cy="5544616"/>
          </a:xfrm>
        </p:spPr>
        <p:txBody>
          <a:bodyPr>
            <a:normAutofit/>
          </a:bodyPr>
          <a:lstStyle/>
          <a:p>
            <a:r>
              <a:rPr lang="en-GB" sz="2800" dirty="0" smtClean="0"/>
              <a:t>Poulsen </a:t>
            </a:r>
            <a:r>
              <a:rPr lang="en-GB" sz="2800" i="1" dirty="0" smtClean="0"/>
              <a:t>et al.</a:t>
            </a:r>
            <a:r>
              <a:rPr lang="en-GB" sz="2800" dirty="0" smtClean="0"/>
              <a:t> achieved </a:t>
            </a:r>
            <a:r>
              <a:rPr lang="en-GB" sz="2800" dirty="0" err="1" smtClean="0"/>
              <a:t>Vrms</a:t>
            </a:r>
            <a:r>
              <a:rPr lang="en-GB" sz="2800" dirty="0" smtClean="0"/>
              <a:t> </a:t>
            </a:r>
            <a:r>
              <a:rPr lang="en-GB" sz="2800" dirty="0" smtClean="0">
                <a:sym typeface="Symbol"/>
              </a:rPr>
              <a:t></a:t>
            </a:r>
            <a:r>
              <a:rPr lang="en-GB" sz="2800" dirty="0" smtClean="0"/>
              <a:t> 200 --700 </a:t>
            </a:r>
            <a:r>
              <a:rPr lang="en-GB" sz="2800" dirty="0" err="1" smtClean="0"/>
              <a:t>nV</a:t>
            </a:r>
            <a:endParaRPr lang="en-GB" sz="2800" dirty="0" smtClean="0"/>
          </a:p>
          <a:p>
            <a:pPr marL="0" indent="0">
              <a:buNone/>
            </a:pPr>
            <a:r>
              <a:rPr lang="en-GB" sz="2800" dirty="0" smtClean="0"/>
              <a:t>    (1 electron at 3.5</a:t>
            </a:r>
            <a:r>
              <a:rPr lang="en-GB" sz="2000" dirty="0" smtClean="0"/>
              <a:t> </a:t>
            </a:r>
            <a:r>
              <a:rPr lang="en-GB" sz="2800" dirty="0" smtClean="0"/>
              <a:t>mm gives 400 </a:t>
            </a:r>
            <a:r>
              <a:rPr lang="en-GB" sz="2800" dirty="0" err="1" smtClean="0"/>
              <a:t>nV</a:t>
            </a:r>
            <a:r>
              <a:rPr lang="en-GB" sz="2800" dirty="0" smtClean="0"/>
              <a:t>)</a:t>
            </a:r>
          </a:p>
          <a:p>
            <a:r>
              <a:rPr lang="en-GB" sz="2800" dirty="0" smtClean="0"/>
              <a:t>we are assuming the SAME noise at the electrode surface</a:t>
            </a:r>
          </a:p>
          <a:p>
            <a:r>
              <a:rPr lang="en-GB" sz="2800" dirty="0" smtClean="0"/>
              <a:t>and 1/f noise spectrum</a:t>
            </a:r>
          </a:p>
          <a:p>
            <a:pPr marL="0" indent="0">
              <a:buNone/>
            </a:pPr>
            <a:endParaRPr lang="en-GB" sz="2800" dirty="0">
              <a:sym typeface="Wingdings" panose="05000000000000000000" pitchFamily="2" charset="2"/>
            </a:endParaRPr>
          </a:p>
          <a:p>
            <a:pPr>
              <a:buFont typeface="Wingdings"/>
              <a:buChar char="à"/>
            </a:pPr>
            <a:r>
              <a:rPr lang="en-GB" sz="2800" dirty="0" smtClean="0">
                <a:sym typeface="Wingdings" panose="05000000000000000000" pitchFamily="2" charset="2"/>
              </a:rPr>
              <a:t>heating rate ~ 10 </a:t>
            </a:r>
            <a:r>
              <a:rPr lang="en-GB" sz="2800" dirty="0" err="1" smtClean="0">
                <a:sym typeface="Wingdings" panose="05000000000000000000" pitchFamily="2" charset="2"/>
              </a:rPr>
              <a:t>nK</a:t>
            </a:r>
            <a:r>
              <a:rPr lang="en-GB" sz="2800" dirty="0" smtClean="0">
                <a:sym typeface="Wingdings" panose="05000000000000000000" pitchFamily="2" charset="2"/>
              </a:rPr>
              <a:t>/min</a:t>
            </a:r>
          </a:p>
          <a:p>
            <a:pPr marL="0" indent="0">
              <a:buNone/>
            </a:pPr>
            <a:r>
              <a:rPr lang="en-GB" sz="2800" dirty="0">
                <a:sym typeface="Wingdings" panose="05000000000000000000" pitchFamily="2" charset="2"/>
              </a:rPr>
              <a:t>f</a:t>
            </a:r>
            <a:r>
              <a:rPr lang="en-GB" sz="2800" dirty="0" smtClean="0">
                <a:sym typeface="Wingdings" panose="05000000000000000000" pitchFamily="2" charset="2"/>
              </a:rPr>
              <a:t>or trap vibrational frequency </a:t>
            </a:r>
          </a:p>
          <a:p>
            <a:pPr marL="0" indent="0">
              <a:buNone/>
            </a:pPr>
            <a:r>
              <a:rPr lang="en-GB" sz="2800" dirty="0" smtClean="0">
                <a:sym typeface="Wingdings" panose="05000000000000000000" pitchFamily="2" charset="2"/>
              </a:rPr>
              <a:t>of a few Hz</a:t>
            </a:r>
            <a:endParaRPr lang="en-GB" sz="2800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212975"/>
            <a:ext cx="3984873" cy="3301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860521" y="3779748"/>
            <a:ext cx="1298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CSL @ GRW</a:t>
            </a:r>
            <a:endParaRPr lang="en-GB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5760000" y="4113080"/>
            <a:ext cx="3052800" cy="0"/>
          </a:xfrm>
          <a:prstGeom prst="line">
            <a:avLst/>
          </a:prstGeom>
          <a:ln w="317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5831624" y="4158224"/>
            <a:ext cx="2916839" cy="1719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Freeform 5"/>
          <p:cNvSpPr/>
          <p:nvPr/>
        </p:nvSpPr>
        <p:spPr>
          <a:xfrm>
            <a:off x="5760000" y="3348000"/>
            <a:ext cx="3052800" cy="1195200"/>
          </a:xfrm>
          <a:custGeom>
            <a:avLst/>
            <a:gdLst>
              <a:gd name="connsiteX0" fmla="*/ 0 w 3052800"/>
              <a:gd name="connsiteY0" fmla="*/ 1195200 h 1195200"/>
              <a:gd name="connsiteX1" fmla="*/ 3052800 w 3052800"/>
              <a:gd name="connsiteY1" fmla="*/ 0 h 1195200"/>
              <a:gd name="connsiteX0" fmla="*/ 0 w 3052800"/>
              <a:gd name="connsiteY0" fmla="*/ 1195200 h 1195200"/>
              <a:gd name="connsiteX1" fmla="*/ 1749600 w 3052800"/>
              <a:gd name="connsiteY1" fmla="*/ 813600 h 1195200"/>
              <a:gd name="connsiteX2" fmla="*/ 3052800 w 3052800"/>
              <a:gd name="connsiteY2" fmla="*/ 0 h 1195200"/>
              <a:gd name="connsiteX0" fmla="*/ 0 w 3052800"/>
              <a:gd name="connsiteY0" fmla="*/ 1195200 h 1195200"/>
              <a:gd name="connsiteX1" fmla="*/ 1749600 w 3052800"/>
              <a:gd name="connsiteY1" fmla="*/ 813600 h 1195200"/>
              <a:gd name="connsiteX2" fmla="*/ 3052800 w 3052800"/>
              <a:gd name="connsiteY2" fmla="*/ 0 h 1195200"/>
              <a:gd name="connsiteX0" fmla="*/ 0 w 3052800"/>
              <a:gd name="connsiteY0" fmla="*/ 1195200 h 1195200"/>
              <a:gd name="connsiteX1" fmla="*/ 1749600 w 3052800"/>
              <a:gd name="connsiteY1" fmla="*/ 813600 h 1195200"/>
              <a:gd name="connsiteX2" fmla="*/ 3052800 w 3052800"/>
              <a:gd name="connsiteY2" fmla="*/ 0 h 1195200"/>
              <a:gd name="connsiteX0" fmla="*/ 0 w 3052800"/>
              <a:gd name="connsiteY0" fmla="*/ 1195200 h 1195200"/>
              <a:gd name="connsiteX1" fmla="*/ 1749600 w 3052800"/>
              <a:gd name="connsiteY1" fmla="*/ 813600 h 1195200"/>
              <a:gd name="connsiteX2" fmla="*/ 3052800 w 3052800"/>
              <a:gd name="connsiteY2" fmla="*/ 0 h 1195200"/>
              <a:gd name="connsiteX0" fmla="*/ 0 w 3052800"/>
              <a:gd name="connsiteY0" fmla="*/ 1195200 h 1195200"/>
              <a:gd name="connsiteX1" fmla="*/ 1749600 w 3052800"/>
              <a:gd name="connsiteY1" fmla="*/ 813600 h 1195200"/>
              <a:gd name="connsiteX2" fmla="*/ 3052800 w 3052800"/>
              <a:gd name="connsiteY2" fmla="*/ 0 h 1195200"/>
              <a:gd name="connsiteX0" fmla="*/ 0 w 3052800"/>
              <a:gd name="connsiteY0" fmla="*/ 1195200 h 1195200"/>
              <a:gd name="connsiteX1" fmla="*/ 1749600 w 3052800"/>
              <a:gd name="connsiteY1" fmla="*/ 813600 h 1195200"/>
              <a:gd name="connsiteX2" fmla="*/ 3052800 w 3052800"/>
              <a:gd name="connsiteY2" fmla="*/ 0 h 1195200"/>
              <a:gd name="connsiteX0" fmla="*/ 0 w 3052800"/>
              <a:gd name="connsiteY0" fmla="*/ 1195200 h 1195200"/>
              <a:gd name="connsiteX1" fmla="*/ 1749600 w 3052800"/>
              <a:gd name="connsiteY1" fmla="*/ 813600 h 1195200"/>
              <a:gd name="connsiteX2" fmla="*/ 3052800 w 3052800"/>
              <a:gd name="connsiteY2" fmla="*/ 0 h 1195200"/>
              <a:gd name="connsiteX0" fmla="*/ 0 w 3052800"/>
              <a:gd name="connsiteY0" fmla="*/ 1195200 h 1195200"/>
              <a:gd name="connsiteX1" fmla="*/ 1749600 w 3052800"/>
              <a:gd name="connsiteY1" fmla="*/ 813600 h 1195200"/>
              <a:gd name="connsiteX2" fmla="*/ 3052800 w 3052800"/>
              <a:gd name="connsiteY2" fmla="*/ 0 h 1195200"/>
              <a:gd name="connsiteX0" fmla="*/ 0 w 3052800"/>
              <a:gd name="connsiteY0" fmla="*/ 1195200 h 1195200"/>
              <a:gd name="connsiteX1" fmla="*/ 1749600 w 3052800"/>
              <a:gd name="connsiteY1" fmla="*/ 813600 h 1195200"/>
              <a:gd name="connsiteX2" fmla="*/ 3052800 w 3052800"/>
              <a:gd name="connsiteY2" fmla="*/ 0 h 1195200"/>
              <a:gd name="connsiteX0" fmla="*/ 0 w 3052800"/>
              <a:gd name="connsiteY0" fmla="*/ 1195200 h 1195200"/>
              <a:gd name="connsiteX1" fmla="*/ 1749600 w 3052800"/>
              <a:gd name="connsiteY1" fmla="*/ 813600 h 1195200"/>
              <a:gd name="connsiteX2" fmla="*/ 3052800 w 3052800"/>
              <a:gd name="connsiteY2" fmla="*/ 0 h 119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52800" h="1195200">
                <a:moveTo>
                  <a:pt x="0" y="1195200"/>
                </a:moveTo>
                <a:cubicBezTo>
                  <a:pt x="528000" y="1082400"/>
                  <a:pt x="1041600" y="1012800"/>
                  <a:pt x="1749600" y="813600"/>
                </a:cubicBezTo>
                <a:cubicBezTo>
                  <a:pt x="2313600" y="528000"/>
                  <a:pt x="2618400" y="300000"/>
                  <a:pt x="3052800" y="0"/>
                </a:cubicBezTo>
              </a:path>
            </a:pathLst>
          </a:cu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 rot="20957396">
            <a:off x="5688722" y="4271195"/>
            <a:ext cx="2399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Heating by electric field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1667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3600" dirty="0" smtClean="0"/>
              <a:t>Mechanical </a:t>
            </a:r>
            <a:r>
              <a:rPr lang="en-GB" sz="3600" dirty="0"/>
              <a:t>vibrations of the </a:t>
            </a:r>
            <a:r>
              <a:rPr lang="en-GB" sz="3600" dirty="0" smtClean="0"/>
              <a:t>trap structure</a:t>
            </a:r>
            <a:r>
              <a:rPr lang="en-GB" sz="3600" dirty="0"/>
              <a:t/>
            </a:r>
            <a:br>
              <a:rPr lang="en-GB" sz="3600" dirty="0"/>
            </a:b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1176" y="1124744"/>
            <a:ext cx="8363272" cy="41044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>
                <a:sym typeface="Wingdings" panose="05000000000000000000" pitchFamily="2" charset="2"/>
              </a:rPr>
              <a:t>A</a:t>
            </a:r>
            <a:r>
              <a:rPr lang="en-GB" sz="2400" dirty="0" smtClean="0">
                <a:sym typeface="Wingdings" panose="05000000000000000000" pitchFamily="2" charset="2"/>
              </a:rPr>
              <a:t>ctive stabilization of optical table by laser interferometry</a:t>
            </a:r>
          </a:p>
          <a:p>
            <a:pPr marL="0" indent="0">
              <a:buNone/>
            </a:pPr>
            <a:r>
              <a:rPr lang="en-GB" sz="2400" dirty="0">
                <a:sym typeface="Wingdings" panose="05000000000000000000" pitchFamily="2" charset="2"/>
              </a:rPr>
              <a:t>g</a:t>
            </a:r>
            <a:r>
              <a:rPr lang="en-GB" sz="2400" dirty="0" smtClean="0">
                <a:sym typeface="Wingdings" panose="05000000000000000000" pitchFamily="2" charset="2"/>
              </a:rPr>
              <a:t>ives </a:t>
            </a:r>
          </a:p>
          <a:p>
            <a:pPr marL="0" indent="0">
              <a:buNone/>
            </a:pPr>
            <a:r>
              <a:rPr lang="en-GB" sz="2400" dirty="0" smtClean="0">
                <a:sym typeface="Wingdings" panose="05000000000000000000" pitchFamily="2" charset="2"/>
              </a:rPr>
              <a:t>                                      (state of art is about 10 times better)</a:t>
            </a:r>
          </a:p>
          <a:p>
            <a:pPr marL="0" indent="0">
              <a:buNone/>
            </a:pPr>
            <a:endParaRPr lang="en-GB" sz="2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GB" sz="24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GB" sz="24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GB" sz="2400" dirty="0" smtClean="0">
                <a:sym typeface="Wingdings" panose="05000000000000000000" pitchFamily="2" charset="2"/>
              </a:rPr>
              <a:t>Mechanical filters (i.e. spring / pendulum</a:t>
            </a:r>
            <a:r>
              <a:rPr lang="en-GB" sz="2400" dirty="0" smtClean="0">
                <a:sym typeface="Wingdings" panose="05000000000000000000" pitchFamily="2" charset="2"/>
              </a:rPr>
              <a:t>). </a:t>
            </a:r>
            <a:endParaRPr lang="en-GB" sz="24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GB" sz="24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GB" sz="2400" dirty="0">
                <a:sym typeface="Wingdings" panose="05000000000000000000" pitchFamily="2" charset="2"/>
              </a:rPr>
              <a:t>U</a:t>
            </a:r>
            <a:r>
              <a:rPr lang="en-GB" sz="2400" dirty="0" smtClean="0">
                <a:sym typeface="Wingdings" panose="05000000000000000000" pitchFamily="2" charset="2"/>
              </a:rPr>
              <a:t>se</a:t>
            </a:r>
            <a:r>
              <a:rPr lang="en-GB" sz="2400" dirty="0" smtClean="0">
                <a:sym typeface="Wingdings" panose="05000000000000000000" pitchFamily="2" charset="2"/>
              </a:rPr>
              <a:t> </a:t>
            </a:r>
            <a:r>
              <a:rPr lang="en-GB" sz="2400" dirty="0" smtClean="0">
                <a:sym typeface="Wingdings" panose="05000000000000000000" pitchFamily="2" charset="2"/>
              </a:rPr>
              <a:t>design study for Virgo experiment:</a:t>
            </a:r>
          </a:p>
          <a:p>
            <a:pPr marL="0" indent="0">
              <a:buNone/>
            </a:pPr>
            <a:endParaRPr lang="en-GB" sz="28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GB" sz="2400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249" y="5215868"/>
            <a:ext cx="5184279" cy="589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571192"/>
            <a:ext cx="4417793" cy="36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3568" y="5818038"/>
            <a:ext cx="80648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</a:t>
            </a:r>
            <a:r>
              <a:rPr lang="en-GB" dirty="0" smtClean="0"/>
              <a:t>hermal vibrations in pendulum suspensions;</a:t>
            </a:r>
          </a:p>
          <a:p>
            <a:r>
              <a:rPr lang="en-GB" dirty="0" smtClean="0"/>
              <a:t>                               Seismic vibrations after filtering;</a:t>
            </a:r>
          </a:p>
          <a:p>
            <a:r>
              <a:rPr lang="en-GB" dirty="0" smtClean="0"/>
              <a:t>                                                                            Thermal vibrations of electrode surfaces</a:t>
            </a:r>
            <a:endParaRPr lang="en-GB" dirty="0"/>
          </a:p>
        </p:txBody>
      </p:sp>
      <p:pic>
        <p:nvPicPr>
          <p:cNvPr id="17413" name="Picture 5" descr="https://ars.els-cdn.com/content/image/1-s2.0-S0141635914001561-gr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1995" y="2552342"/>
            <a:ext cx="2862493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101995" y="5148481"/>
            <a:ext cx="27184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 smtClean="0"/>
              <a:t>Stabilization unit in testing at LIGO Hanford</a:t>
            </a:r>
            <a:endParaRPr lang="en-GB" sz="1600" i="1" dirty="0"/>
          </a:p>
        </p:txBody>
      </p:sp>
      <p:sp>
        <p:nvSpPr>
          <p:cNvPr id="10" name="Rectangle 9"/>
          <p:cNvSpPr/>
          <p:nvPr/>
        </p:nvSpPr>
        <p:spPr>
          <a:xfrm>
            <a:off x="5940152" y="2420888"/>
            <a:ext cx="3096344" cy="33843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198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611560" y="1204870"/>
            <a:ext cx="8136904" cy="4744410"/>
            <a:chOff x="2243311" y="1924950"/>
            <a:chExt cx="5003230" cy="3301141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43311" y="1924950"/>
              <a:ext cx="3984873" cy="3301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6374432" y="2657574"/>
              <a:ext cx="872109" cy="278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 smtClean="0"/>
                <a:t>CSL @ GRW</a:t>
              </a:r>
              <a:endParaRPr lang="en-GB" sz="2000" dirty="0"/>
            </a:p>
          </p:txBody>
        </p:sp>
        <p:sp>
          <p:nvSpPr>
            <p:cNvPr id="6" name="TextBox 5"/>
            <p:cNvSpPr txBox="1"/>
            <p:nvPr/>
          </p:nvSpPr>
          <p:spPr>
            <a:xfrm rot="19704118">
              <a:off x="4807214" y="2285247"/>
              <a:ext cx="903059" cy="278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 smtClean="0"/>
                <a:t>Electric field</a:t>
              </a:r>
              <a:endParaRPr lang="en-GB" sz="2000" dirty="0"/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2999263" y="2825055"/>
              <a:ext cx="3361751" cy="0"/>
            </a:xfrm>
            <a:prstGeom prst="line">
              <a:avLst/>
            </a:prstGeom>
            <a:ln w="317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 8"/>
            <p:cNvSpPr/>
            <p:nvPr/>
          </p:nvSpPr>
          <p:spPr>
            <a:xfrm>
              <a:off x="2999263" y="2059975"/>
              <a:ext cx="3052800" cy="1195200"/>
            </a:xfrm>
            <a:custGeom>
              <a:avLst/>
              <a:gdLst>
                <a:gd name="connsiteX0" fmla="*/ 0 w 3052800"/>
                <a:gd name="connsiteY0" fmla="*/ 1195200 h 1195200"/>
                <a:gd name="connsiteX1" fmla="*/ 3052800 w 3052800"/>
                <a:gd name="connsiteY1" fmla="*/ 0 h 1195200"/>
                <a:gd name="connsiteX0" fmla="*/ 0 w 3052800"/>
                <a:gd name="connsiteY0" fmla="*/ 1195200 h 1195200"/>
                <a:gd name="connsiteX1" fmla="*/ 1749600 w 3052800"/>
                <a:gd name="connsiteY1" fmla="*/ 813600 h 1195200"/>
                <a:gd name="connsiteX2" fmla="*/ 3052800 w 3052800"/>
                <a:gd name="connsiteY2" fmla="*/ 0 h 1195200"/>
                <a:gd name="connsiteX0" fmla="*/ 0 w 3052800"/>
                <a:gd name="connsiteY0" fmla="*/ 1195200 h 1195200"/>
                <a:gd name="connsiteX1" fmla="*/ 1749600 w 3052800"/>
                <a:gd name="connsiteY1" fmla="*/ 813600 h 1195200"/>
                <a:gd name="connsiteX2" fmla="*/ 3052800 w 3052800"/>
                <a:gd name="connsiteY2" fmla="*/ 0 h 1195200"/>
                <a:gd name="connsiteX0" fmla="*/ 0 w 3052800"/>
                <a:gd name="connsiteY0" fmla="*/ 1195200 h 1195200"/>
                <a:gd name="connsiteX1" fmla="*/ 1749600 w 3052800"/>
                <a:gd name="connsiteY1" fmla="*/ 813600 h 1195200"/>
                <a:gd name="connsiteX2" fmla="*/ 3052800 w 3052800"/>
                <a:gd name="connsiteY2" fmla="*/ 0 h 1195200"/>
                <a:gd name="connsiteX0" fmla="*/ 0 w 3052800"/>
                <a:gd name="connsiteY0" fmla="*/ 1195200 h 1195200"/>
                <a:gd name="connsiteX1" fmla="*/ 1749600 w 3052800"/>
                <a:gd name="connsiteY1" fmla="*/ 813600 h 1195200"/>
                <a:gd name="connsiteX2" fmla="*/ 3052800 w 3052800"/>
                <a:gd name="connsiteY2" fmla="*/ 0 h 1195200"/>
                <a:gd name="connsiteX0" fmla="*/ 0 w 3052800"/>
                <a:gd name="connsiteY0" fmla="*/ 1195200 h 1195200"/>
                <a:gd name="connsiteX1" fmla="*/ 1749600 w 3052800"/>
                <a:gd name="connsiteY1" fmla="*/ 813600 h 1195200"/>
                <a:gd name="connsiteX2" fmla="*/ 3052800 w 3052800"/>
                <a:gd name="connsiteY2" fmla="*/ 0 h 1195200"/>
                <a:gd name="connsiteX0" fmla="*/ 0 w 3052800"/>
                <a:gd name="connsiteY0" fmla="*/ 1195200 h 1195200"/>
                <a:gd name="connsiteX1" fmla="*/ 1749600 w 3052800"/>
                <a:gd name="connsiteY1" fmla="*/ 813600 h 1195200"/>
                <a:gd name="connsiteX2" fmla="*/ 3052800 w 3052800"/>
                <a:gd name="connsiteY2" fmla="*/ 0 h 1195200"/>
                <a:gd name="connsiteX0" fmla="*/ 0 w 3052800"/>
                <a:gd name="connsiteY0" fmla="*/ 1195200 h 1195200"/>
                <a:gd name="connsiteX1" fmla="*/ 1749600 w 3052800"/>
                <a:gd name="connsiteY1" fmla="*/ 813600 h 1195200"/>
                <a:gd name="connsiteX2" fmla="*/ 3052800 w 3052800"/>
                <a:gd name="connsiteY2" fmla="*/ 0 h 1195200"/>
                <a:gd name="connsiteX0" fmla="*/ 0 w 3052800"/>
                <a:gd name="connsiteY0" fmla="*/ 1195200 h 1195200"/>
                <a:gd name="connsiteX1" fmla="*/ 1749600 w 3052800"/>
                <a:gd name="connsiteY1" fmla="*/ 813600 h 1195200"/>
                <a:gd name="connsiteX2" fmla="*/ 3052800 w 3052800"/>
                <a:gd name="connsiteY2" fmla="*/ 0 h 1195200"/>
                <a:gd name="connsiteX0" fmla="*/ 0 w 3052800"/>
                <a:gd name="connsiteY0" fmla="*/ 1195200 h 1195200"/>
                <a:gd name="connsiteX1" fmla="*/ 1749600 w 3052800"/>
                <a:gd name="connsiteY1" fmla="*/ 813600 h 1195200"/>
                <a:gd name="connsiteX2" fmla="*/ 3052800 w 3052800"/>
                <a:gd name="connsiteY2" fmla="*/ 0 h 1195200"/>
                <a:gd name="connsiteX0" fmla="*/ 0 w 3052800"/>
                <a:gd name="connsiteY0" fmla="*/ 1195200 h 1195200"/>
                <a:gd name="connsiteX1" fmla="*/ 1749600 w 3052800"/>
                <a:gd name="connsiteY1" fmla="*/ 813600 h 1195200"/>
                <a:gd name="connsiteX2" fmla="*/ 3052800 w 3052800"/>
                <a:gd name="connsiteY2" fmla="*/ 0 h 119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52800" h="1195200">
                  <a:moveTo>
                    <a:pt x="0" y="1195200"/>
                  </a:moveTo>
                  <a:cubicBezTo>
                    <a:pt x="528000" y="1082400"/>
                    <a:pt x="1041600" y="1012800"/>
                    <a:pt x="1749600" y="813600"/>
                  </a:cubicBezTo>
                  <a:cubicBezTo>
                    <a:pt x="2313600" y="528000"/>
                    <a:pt x="2618400" y="300000"/>
                    <a:pt x="3052800" y="0"/>
                  </a:cubicBezTo>
                </a:path>
              </a:pathLst>
            </a:custGeom>
            <a:noFill/>
            <a:ln w="508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4580706" y="3284984"/>
              <a:ext cx="850503" cy="278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 smtClean="0"/>
                <a:t>Mechanical</a:t>
              </a:r>
              <a:endParaRPr lang="en-GB" sz="2000" dirty="0"/>
            </a:p>
          </p:txBody>
        </p:sp>
      </p:grpSp>
      <p:cxnSp>
        <p:nvCxnSpPr>
          <p:cNvPr id="10" name="Straight Connector 9"/>
          <p:cNvCxnSpPr/>
          <p:nvPr/>
        </p:nvCxnSpPr>
        <p:spPr>
          <a:xfrm>
            <a:off x="1840988" y="1204870"/>
            <a:ext cx="5467316" cy="0"/>
          </a:xfrm>
          <a:prstGeom prst="line">
            <a:avLst/>
          </a:prstGeom>
          <a:ln w="317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263592" y="412782"/>
            <a:ext cx="17301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Approx. existing </a:t>
            </a:r>
          </a:p>
          <a:p>
            <a:r>
              <a:rPr lang="en-GB" dirty="0" smtClean="0"/>
              <a:t>experimental </a:t>
            </a:r>
          </a:p>
          <a:p>
            <a:r>
              <a:rPr lang="en-GB" dirty="0" smtClean="0"/>
              <a:t>upper bound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5094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4364" y="2259335"/>
            <a:ext cx="2324100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96752"/>
            <a:ext cx="1962150" cy="470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75656" y="3573016"/>
            <a:ext cx="2581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collision rate = 3 per hour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267744" y="4096665"/>
            <a:ext cx="28368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Lowest recorded pressure,</a:t>
            </a:r>
          </a:p>
          <a:p>
            <a:r>
              <a:rPr lang="en-GB" dirty="0"/>
              <a:t>c</a:t>
            </a:r>
            <a:r>
              <a:rPr lang="en-GB" dirty="0" smtClean="0"/>
              <a:t>ollision rate = 1 per 7 hours</a:t>
            </a:r>
            <a:endParaRPr lang="en-GB" dirty="0"/>
          </a:p>
        </p:txBody>
      </p:sp>
      <p:sp>
        <p:nvSpPr>
          <p:cNvPr id="5" name="Oval 4"/>
          <p:cNvSpPr/>
          <p:nvPr/>
        </p:nvSpPr>
        <p:spPr>
          <a:xfrm>
            <a:off x="6660232" y="3140968"/>
            <a:ext cx="1584176" cy="16020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6160981" y="2064653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6084168" y="2064653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6377005" y="2312005"/>
            <a:ext cx="715275" cy="8289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7092280" y="1772816"/>
            <a:ext cx="360040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5085184"/>
            <a:ext cx="5505450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Straight Arrow Connector 13"/>
          <p:cNvCxnSpPr/>
          <p:nvPr/>
        </p:nvCxnSpPr>
        <p:spPr>
          <a:xfrm flipV="1">
            <a:off x="7452320" y="3549427"/>
            <a:ext cx="667916" cy="392555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0882" y="3368799"/>
            <a:ext cx="2095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2267743" y="1988840"/>
            <a:ext cx="30403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Commonly observed pressure,</a:t>
            </a:r>
          </a:p>
          <a:p>
            <a:r>
              <a:rPr lang="en-GB" dirty="0"/>
              <a:t>c</a:t>
            </a:r>
            <a:r>
              <a:rPr lang="en-GB" dirty="0" smtClean="0"/>
              <a:t>ollision rate = 7 per second</a:t>
            </a:r>
            <a:endParaRPr lang="en-GB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827584" y="3501008"/>
            <a:ext cx="57606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052736"/>
            <a:ext cx="2046561" cy="498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946253" y="1052736"/>
            <a:ext cx="28498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Diffusive heating rate</a:t>
            </a:r>
            <a:endParaRPr lang="en-GB" sz="2400" dirty="0"/>
          </a:p>
        </p:txBody>
      </p:sp>
      <p:sp>
        <p:nvSpPr>
          <p:cNvPr id="13" name="Rectangle 12"/>
          <p:cNvSpPr/>
          <p:nvPr/>
        </p:nvSpPr>
        <p:spPr>
          <a:xfrm>
            <a:off x="2917790" y="1008847"/>
            <a:ext cx="5202446" cy="542240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0" y="-27384"/>
            <a:ext cx="9144000" cy="9087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smtClean="0"/>
              <a:t>Collisions with background gas</a:t>
            </a:r>
            <a:endParaRPr lang="en-GB" sz="3600" dirty="0"/>
          </a:p>
        </p:txBody>
      </p:sp>
      <p:sp>
        <p:nvSpPr>
          <p:cNvPr id="16" name="Oval 15"/>
          <p:cNvSpPr/>
          <p:nvPr/>
        </p:nvSpPr>
        <p:spPr>
          <a:xfrm>
            <a:off x="467544" y="3068960"/>
            <a:ext cx="1728192" cy="85228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9747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74622"/>
            <a:ext cx="8229600" cy="189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6310536" y="6237312"/>
            <a:ext cx="2376264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4606" y="-171400"/>
            <a:ext cx="5581650" cy="489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827584" y="3763888"/>
            <a:ext cx="864096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73601">
            <a:off x="5279103" y="1016469"/>
            <a:ext cx="864096" cy="293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62484">
            <a:off x="5391161" y="1587002"/>
            <a:ext cx="848477" cy="294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8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84008">
            <a:off x="4773628" y="1608305"/>
            <a:ext cx="587841" cy="263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9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03941">
            <a:off x="4052748" y="689420"/>
            <a:ext cx="796093" cy="271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827584" y="-228600"/>
            <a:ext cx="864096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9565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08720"/>
            <a:ext cx="8387919" cy="576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067" y="331887"/>
            <a:ext cx="871537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467544" y="908720"/>
            <a:ext cx="72008" cy="15841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5817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484784"/>
            <a:ext cx="5600700" cy="507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246852" y="260648"/>
            <a:ext cx="721043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      Gravitational wave background </a:t>
            </a:r>
          </a:p>
          <a:p>
            <a:r>
              <a:rPr lang="en-GB" sz="3200" dirty="0" smtClean="0">
                <a:sym typeface="Wingdings" panose="05000000000000000000" pitchFamily="2" charset="2"/>
              </a:rPr>
              <a:t>  wash out interference of matter waves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781616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7560840" cy="6488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7919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4082296"/>
            <a:ext cx="824642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Conclusion: </a:t>
            </a:r>
          </a:p>
          <a:p>
            <a:r>
              <a:rPr lang="en-GB" sz="2400" b="1" dirty="0" smtClean="0">
                <a:solidFill>
                  <a:srgbClr val="0070C0"/>
                </a:solidFill>
              </a:rPr>
              <a:t>You cannot observe interference of a 4 mm (0.2 gram) lump of ordinary matter,  at path separation 4 mm, unless you somehow </a:t>
            </a:r>
            <a:r>
              <a:rPr lang="en-GB" sz="2400" b="1" dirty="0" smtClean="0">
                <a:solidFill>
                  <a:srgbClr val="0070C0"/>
                </a:solidFill>
              </a:rPr>
              <a:t>suppress or actively servo for </a:t>
            </a:r>
            <a:r>
              <a:rPr lang="en-GB" sz="2400" b="1" dirty="0" smtClean="0">
                <a:solidFill>
                  <a:srgbClr val="0070C0"/>
                </a:solidFill>
              </a:rPr>
              <a:t>the cosmological gravitational wave background (assuming there is one!)</a:t>
            </a: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32656"/>
            <a:ext cx="7322414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619672" y="1268760"/>
            <a:ext cx="3456384" cy="93610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420888"/>
            <a:ext cx="8750485" cy="5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212976"/>
            <a:ext cx="2940343" cy="597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8070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60647"/>
            <a:ext cx="8568952" cy="288032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dirty="0" smtClean="0"/>
              <a:t>PHYSICAL </a:t>
            </a:r>
            <a:r>
              <a:rPr lang="en-GB" sz="2800" dirty="0"/>
              <a:t>REVIEW A </a:t>
            </a:r>
            <a:r>
              <a:rPr lang="en-GB" sz="2800" b="1" dirty="0"/>
              <a:t>95</a:t>
            </a:r>
            <a:r>
              <a:rPr lang="en-GB" sz="2800" dirty="0"/>
              <a:t>, 032112 (2017)</a:t>
            </a:r>
          </a:p>
          <a:p>
            <a:pPr marL="0" indent="0">
              <a:buNone/>
            </a:pPr>
            <a:r>
              <a:rPr lang="en-GB" b="1" dirty="0" smtClean="0"/>
              <a:t>Detecting </a:t>
            </a:r>
            <a:r>
              <a:rPr lang="en-GB" b="1" dirty="0"/>
              <a:t>continuous spontaneous localization with charged bodies in a Paul trap</a:t>
            </a:r>
          </a:p>
          <a:p>
            <a:pPr marL="0" indent="0">
              <a:buNone/>
            </a:pPr>
            <a:r>
              <a:rPr lang="en-GB" sz="2400" dirty="0"/>
              <a:t>Ying </a:t>
            </a:r>
            <a:r>
              <a:rPr lang="en-GB" sz="2400" dirty="0" smtClean="0"/>
              <a:t>Li, Andrew </a:t>
            </a:r>
            <a:r>
              <a:rPr lang="en-GB" sz="2400" dirty="0"/>
              <a:t>M. Steane</a:t>
            </a:r>
            <a:r>
              <a:rPr lang="en-GB" sz="2400" dirty="0" smtClean="0"/>
              <a:t>, </a:t>
            </a:r>
            <a:r>
              <a:rPr lang="en-GB" sz="2400" dirty="0"/>
              <a:t>Daniel </a:t>
            </a:r>
            <a:r>
              <a:rPr lang="en-GB" sz="2400" dirty="0" err="1"/>
              <a:t>Bedingham</a:t>
            </a:r>
            <a:r>
              <a:rPr lang="en-GB" sz="2400" dirty="0" smtClean="0"/>
              <a:t>, </a:t>
            </a:r>
            <a:r>
              <a:rPr lang="en-GB" sz="2400" dirty="0"/>
              <a:t>and G. Andrew D. </a:t>
            </a:r>
            <a:r>
              <a:rPr lang="en-GB" sz="2400" dirty="0" smtClean="0"/>
              <a:t>Briggs</a:t>
            </a:r>
          </a:p>
          <a:p>
            <a:pPr marL="0" indent="0">
              <a:buNone/>
            </a:pPr>
            <a:endParaRPr lang="en-GB" dirty="0" smtClean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GB" dirty="0" smtClean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GB" dirty="0" smtClean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GB" dirty="0" smtClean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GB" dirty="0">
              <a:solidFill>
                <a:prstClr val="black"/>
              </a:solidFill>
            </a:endParaRP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905084" y="2793313"/>
            <a:ext cx="1668460" cy="2651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" name="Group 18"/>
          <p:cNvGrpSpPr/>
          <p:nvPr/>
        </p:nvGrpSpPr>
        <p:grpSpPr>
          <a:xfrm>
            <a:off x="827584" y="3634498"/>
            <a:ext cx="3600400" cy="1246939"/>
            <a:chOff x="1204773" y="3116334"/>
            <a:chExt cx="5815498" cy="1680818"/>
          </a:xfrm>
        </p:grpSpPr>
        <p:grpSp>
          <p:nvGrpSpPr>
            <p:cNvPr id="20" name="Group 19"/>
            <p:cNvGrpSpPr/>
            <p:nvPr/>
          </p:nvGrpSpPr>
          <p:grpSpPr>
            <a:xfrm>
              <a:off x="4932040" y="3260350"/>
              <a:ext cx="2088231" cy="1338198"/>
              <a:chOff x="1132765" y="1844824"/>
              <a:chExt cx="3583251" cy="2304256"/>
            </a:xfrm>
          </p:grpSpPr>
          <p:sp>
            <p:nvSpPr>
              <p:cNvPr id="31" name="Freeform 30"/>
              <p:cNvSpPr/>
              <p:nvPr/>
            </p:nvSpPr>
            <p:spPr>
              <a:xfrm flipV="1">
                <a:off x="1180533" y="3356992"/>
                <a:ext cx="3535483" cy="792088"/>
              </a:xfrm>
              <a:custGeom>
                <a:avLst/>
                <a:gdLst>
                  <a:gd name="connsiteX0" fmla="*/ 0 w 4692133"/>
                  <a:gd name="connsiteY0" fmla="*/ 989431 h 1165953"/>
                  <a:gd name="connsiteX1" fmla="*/ 2811439 w 4692133"/>
                  <a:gd name="connsiteY1" fmla="*/ 1098613 h 1165953"/>
                  <a:gd name="connsiteX2" fmla="*/ 4531057 w 4692133"/>
                  <a:gd name="connsiteY2" fmla="*/ 88678 h 1165953"/>
                  <a:gd name="connsiteX3" fmla="*/ 4517409 w 4692133"/>
                  <a:gd name="connsiteY3" fmla="*/ 115974 h 1165953"/>
                  <a:gd name="connsiteX0" fmla="*/ 0 w 4733076"/>
                  <a:gd name="connsiteY0" fmla="*/ 1221443 h 1289483"/>
                  <a:gd name="connsiteX1" fmla="*/ 2852382 w 4733076"/>
                  <a:gd name="connsiteY1" fmla="*/ 1098613 h 1289483"/>
                  <a:gd name="connsiteX2" fmla="*/ 4572000 w 4733076"/>
                  <a:gd name="connsiteY2" fmla="*/ 88678 h 1289483"/>
                  <a:gd name="connsiteX3" fmla="*/ 4558352 w 4733076"/>
                  <a:gd name="connsiteY3" fmla="*/ 115974 h 1289483"/>
                  <a:gd name="connsiteX0" fmla="*/ 0 w 4733076"/>
                  <a:gd name="connsiteY0" fmla="*/ 1221443 h 1221443"/>
                  <a:gd name="connsiteX1" fmla="*/ 2852382 w 4733076"/>
                  <a:gd name="connsiteY1" fmla="*/ 1098613 h 1221443"/>
                  <a:gd name="connsiteX2" fmla="*/ 4572000 w 4733076"/>
                  <a:gd name="connsiteY2" fmla="*/ 88678 h 1221443"/>
                  <a:gd name="connsiteX3" fmla="*/ 4558352 w 4733076"/>
                  <a:gd name="connsiteY3" fmla="*/ 115974 h 1221443"/>
                  <a:gd name="connsiteX0" fmla="*/ 0 w 4756517"/>
                  <a:gd name="connsiteY0" fmla="*/ 1216512 h 1216512"/>
                  <a:gd name="connsiteX1" fmla="*/ 2524836 w 4756517"/>
                  <a:gd name="connsiteY1" fmla="*/ 1025443 h 1216512"/>
                  <a:gd name="connsiteX2" fmla="*/ 4572000 w 4756517"/>
                  <a:gd name="connsiteY2" fmla="*/ 83747 h 1216512"/>
                  <a:gd name="connsiteX3" fmla="*/ 4558352 w 4756517"/>
                  <a:gd name="connsiteY3" fmla="*/ 111043 h 1216512"/>
                  <a:gd name="connsiteX0" fmla="*/ 0 w 4589479"/>
                  <a:gd name="connsiteY0" fmla="*/ 1140835 h 1140835"/>
                  <a:gd name="connsiteX1" fmla="*/ 2524836 w 4589479"/>
                  <a:gd name="connsiteY1" fmla="*/ 949766 h 1140835"/>
                  <a:gd name="connsiteX2" fmla="*/ 4572000 w 4589479"/>
                  <a:gd name="connsiteY2" fmla="*/ 8070 h 1140835"/>
                  <a:gd name="connsiteX3" fmla="*/ 3521122 w 4589479"/>
                  <a:gd name="connsiteY3" fmla="*/ 499390 h 1140835"/>
                  <a:gd name="connsiteX0" fmla="*/ 0 w 4572000"/>
                  <a:gd name="connsiteY0" fmla="*/ 1132765 h 1132765"/>
                  <a:gd name="connsiteX1" fmla="*/ 2524836 w 4572000"/>
                  <a:gd name="connsiteY1" fmla="*/ 941696 h 1132765"/>
                  <a:gd name="connsiteX2" fmla="*/ 4572000 w 4572000"/>
                  <a:gd name="connsiteY2" fmla="*/ 0 h 1132765"/>
                  <a:gd name="connsiteX0" fmla="*/ 0 w 4653886"/>
                  <a:gd name="connsiteY0" fmla="*/ 1146412 h 1146412"/>
                  <a:gd name="connsiteX1" fmla="*/ 2606722 w 4653886"/>
                  <a:gd name="connsiteY1" fmla="*/ 941696 h 1146412"/>
                  <a:gd name="connsiteX2" fmla="*/ 4653886 w 4653886"/>
                  <a:gd name="connsiteY2" fmla="*/ 0 h 1146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53886" h="1146412">
                    <a:moveTo>
                      <a:pt x="0" y="1146412"/>
                    </a:moveTo>
                    <a:cubicBezTo>
                      <a:pt x="1041779" y="1084997"/>
                      <a:pt x="1831074" y="1132765"/>
                      <a:pt x="2606722" y="941696"/>
                    </a:cubicBezTo>
                    <a:cubicBezTo>
                      <a:pt x="3382370" y="750627"/>
                      <a:pt x="4487838" y="75063"/>
                      <a:pt x="4653886" y="0"/>
                    </a:cubicBezTo>
                  </a:path>
                </a:pathLst>
              </a:custGeom>
              <a:noFill/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Freeform 31"/>
              <p:cNvSpPr/>
              <p:nvPr/>
            </p:nvSpPr>
            <p:spPr>
              <a:xfrm>
                <a:off x="1132765" y="1844824"/>
                <a:ext cx="3583251" cy="884730"/>
              </a:xfrm>
              <a:custGeom>
                <a:avLst/>
                <a:gdLst>
                  <a:gd name="connsiteX0" fmla="*/ 0 w 4692133"/>
                  <a:gd name="connsiteY0" fmla="*/ 989431 h 1165953"/>
                  <a:gd name="connsiteX1" fmla="*/ 2811439 w 4692133"/>
                  <a:gd name="connsiteY1" fmla="*/ 1098613 h 1165953"/>
                  <a:gd name="connsiteX2" fmla="*/ 4531057 w 4692133"/>
                  <a:gd name="connsiteY2" fmla="*/ 88678 h 1165953"/>
                  <a:gd name="connsiteX3" fmla="*/ 4517409 w 4692133"/>
                  <a:gd name="connsiteY3" fmla="*/ 115974 h 1165953"/>
                  <a:gd name="connsiteX0" fmla="*/ 0 w 4733076"/>
                  <a:gd name="connsiteY0" fmla="*/ 1221443 h 1289483"/>
                  <a:gd name="connsiteX1" fmla="*/ 2852382 w 4733076"/>
                  <a:gd name="connsiteY1" fmla="*/ 1098613 h 1289483"/>
                  <a:gd name="connsiteX2" fmla="*/ 4572000 w 4733076"/>
                  <a:gd name="connsiteY2" fmla="*/ 88678 h 1289483"/>
                  <a:gd name="connsiteX3" fmla="*/ 4558352 w 4733076"/>
                  <a:gd name="connsiteY3" fmla="*/ 115974 h 1289483"/>
                  <a:gd name="connsiteX0" fmla="*/ 0 w 4733076"/>
                  <a:gd name="connsiteY0" fmla="*/ 1221443 h 1221443"/>
                  <a:gd name="connsiteX1" fmla="*/ 2852382 w 4733076"/>
                  <a:gd name="connsiteY1" fmla="*/ 1098613 h 1221443"/>
                  <a:gd name="connsiteX2" fmla="*/ 4572000 w 4733076"/>
                  <a:gd name="connsiteY2" fmla="*/ 88678 h 1221443"/>
                  <a:gd name="connsiteX3" fmla="*/ 4558352 w 4733076"/>
                  <a:gd name="connsiteY3" fmla="*/ 115974 h 1221443"/>
                  <a:gd name="connsiteX0" fmla="*/ 0 w 4756517"/>
                  <a:gd name="connsiteY0" fmla="*/ 1216512 h 1216512"/>
                  <a:gd name="connsiteX1" fmla="*/ 2524836 w 4756517"/>
                  <a:gd name="connsiteY1" fmla="*/ 1025443 h 1216512"/>
                  <a:gd name="connsiteX2" fmla="*/ 4572000 w 4756517"/>
                  <a:gd name="connsiteY2" fmla="*/ 83747 h 1216512"/>
                  <a:gd name="connsiteX3" fmla="*/ 4558352 w 4756517"/>
                  <a:gd name="connsiteY3" fmla="*/ 111043 h 1216512"/>
                  <a:gd name="connsiteX0" fmla="*/ 0 w 4589479"/>
                  <a:gd name="connsiteY0" fmla="*/ 1140835 h 1140835"/>
                  <a:gd name="connsiteX1" fmla="*/ 2524836 w 4589479"/>
                  <a:gd name="connsiteY1" fmla="*/ 949766 h 1140835"/>
                  <a:gd name="connsiteX2" fmla="*/ 4572000 w 4589479"/>
                  <a:gd name="connsiteY2" fmla="*/ 8070 h 1140835"/>
                  <a:gd name="connsiteX3" fmla="*/ 3521122 w 4589479"/>
                  <a:gd name="connsiteY3" fmla="*/ 499390 h 1140835"/>
                  <a:gd name="connsiteX0" fmla="*/ 0 w 4572000"/>
                  <a:gd name="connsiteY0" fmla="*/ 1132765 h 1132765"/>
                  <a:gd name="connsiteX1" fmla="*/ 2524836 w 4572000"/>
                  <a:gd name="connsiteY1" fmla="*/ 941696 h 1132765"/>
                  <a:gd name="connsiteX2" fmla="*/ 4572000 w 4572000"/>
                  <a:gd name="connsiteY2" fmla="*/ 0 h 1132765"/>
                  <a:gd name="connsiteX0" fmla="*/ 0 w 4653886"/>
                  <a:gd name="connsiteY0" fmla="*/ 1146412 h 1146412"/>
                  <a:gd name="connsiteX1" fmla="*/ 2606722 w 4653886"/>
                  <a:gd name="connsiteY1" fmla="*/ 941696 h 1146412"/>
                  <a:gd name="connsiteX2" fmla="*/ 4653886 w 4653886"/>
                  <a:gd name="connsiteY2" fmla="*/ 0 h 1146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53886" h="1146412">
                    <a:moveTo>
                      <a:pt x="0" y="1146412"/>
                    </a:moveTo>
                    <a:cubicBezTo>
                      <a:pt x="1041779" y="1084997"/>
                      <a:pt x="1831074" y="1132765"/>
                      <a:pt x="2606722" y="941696"/>
                    </a:cubicBezTo>
                    <a:cubicBezTo>
                      <a:pt x="3382370" y="750627"/>
                      <a:pt x="4487838" y="75063"/>
                      <a:pt x="4653886" y="0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1204773" y="3116334"/>
              <a:ext cx="2143091" cy="1368152"/>
              <a:chOff x="1132765" y="1844824"/>
              <a:chExt cx="3583251" cy="2304256"/>
            </a:xfrm>
          </p:grpSpPr>
          <p:sp>
            <p:nvSpPr>
              <p:cNvPr id="29" name="Freeform 28"/>
              <p:cNvSpPr/>
              <p:nvPr/>
            </p:nvSpPr>
            <p:spPr>
              <a:xfrm flipV="1">
                <a:off x="1180533" y="3356992"/>
                <a:ext cx="3535483" cy="792088"/>
              </a:xfrm>
              <a:custGeom>
                <a:avLst/>
                <a:gdLst>
                  <a:gd name="connsiteX0" fmla="*/ 0 w 4692133"/>
                  <a:gd name="connsiteY0" fmla="*/ 989431 h 1165953"/>
                  <a:gd name="connsiteX1" fmla="*/ 2811439 w 4692133"/>
                  <a:gd name="connsiteY1" fmla="*/ 1098613 h 1165953"/>
                  <a:gd name="connsiteX2" fmla="*/ 4531057 w 4692133"/>
                  <a:gd name="connsiteY2" fmla="*/ 88678 h 1165953"/>
                  <a:gd name="connsiteX3" fmla="*/ 4517409 w 4692133"/>
                  <a:gd name="connsiteY3" fmla="*/ 115974 h 1165953"/>
                  <a:gd name="connsiteX0" fmla="*/ 0 w 4733076"/>
                  <a:gd name="connsiteY0" fmla="*/ 1221443 h 1289483"/>
                  <a:gd name="connsiteX1" fmla="*/ 2852382 w 4733076"/>
                  <a:gd name="connsiteY1" fmla="*/ 1098613 h 1289483"/>
                  <a:gd name="connsiteX2" fmla="*/ 4572000 w 4733076"/>
                  <a:gd name="connsiteY2" fmla="*/ 88678 h 1289483"/>
                  <a:gd name="connsiteX3" fmla="*/ 4558352 w 4733076"/>
                  <a:gd name="connsiteY3" fmla="*/ 115974 h 1289483"/>
                  <a:gd name="connsiteX0" fmla="*/ 0 w 4733076"/>
                  <a:gd name="connsiteY0" fmla="*/ 1221443 h 1221443"/>
                  <a:gd name="connsiteX1" fmla="*/ 2852382 w 4733076"/>
                  <a:gd name="connsiteY1" fmla="*/ 1098613 h 1221443"/>
                  <a:gd name="connsiteX2" fmla="*/ 4572000 w 4733076"/>
                  <a:gd name="connsiteY2" fmla="*/ 88678 h 1221443"/>
                  <a:gd name="connsiteX3" fmla="*/ 4558352 w 4733076"/>
                  <a:gd name="connsiteY3" fmla="*/ 115974 h 1221443"/>
                  <a:gd name="connsiteX0" fmla="*/ 0 w 4756517"/>
                  <a:gd name="connsiteY0" fmla="*/ 1216512 h 1216512"/>
                  <a:gd name="connsiteX1" fmla="*/ 2524836 w 4756517"/>
                  <a:gd name="connsiteY1" fmla="*/ 1025443 h 1216512"/>
                  <a:gd name="connsiteX2" fmla="*/ 4572000 w 4756517"/>
                  <a:gd name="connsiteY2" fmla="*/ 83747 h 1216512"/>
                  <a:gd name="connsiteX3" fmla="*/ 4558352 w 4756517"/>
                  <a:gd name="connsiteY3" fmla="*/ 111043 h 1216512"/>
                  <a:gd name="connsiteX0" fmla="*/ 0 w 4589479"/>
                  <a:gd name="connsiteY0" fmla="*/ 1140835 h 1140835"/>
                  <a:gd name="connsiteX1" fmla="*/ 2524836 w 4589479"/>
                  <a:gd name="connsiteY1" fmla="*/ 949766 h 1140835"/>
                  <a:gd name="connsiteX2" fmla="*/ 4572000 w 4589479"/>
                  <a:gd name="connsiteY2" fmla="*/ 8070 h 1140835"/>
                  <a:gd name="connsiteX3" fmla="*/ 3521122 w 4589479"/>
                  <a:gd name="connsiteY3" fmla="*/ 499390 h 1140835"/>
                  <a:gd name="connsiteX0" fmla="*/ 0 w 4572000"/>
                  <a:gd name="connsiteY0" fmla="*/ 1132765 h 1132765"/>
                  <a:gd name="connsiteX1" fmla="*/ 2524836 w 4572000"/>
                  <a:gd name="connsiteY1" fmla="*/ 941696 h 1132765"/>
                  <a:gd name="connsiteX2" fmla="*/ 4572000 w 4572000"/>
                  <a:gd name="connsiteY2" fmla="*/ 0 h 1132765"/>
                  <a:gd name="connsiteX0" fmla="*/ 0 w 4653886"/>
                  <a:gd name="connsiteY0" fmla="*/ 1146412 h 1146412"/>
                  <a:gd name="connsiteX1" fmla="*/ 2606722 w 4653886"/>
                  <a:gd name="connsiteY1" fmla="*/ 941696 h 1146412"/>
                  <a:gd name="connsiteX2" fmla="*/ 4653886 w 4653886"/>
                  <a:gd name="connsiteY2" fmla="*/ 0 h 1146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53886" h="1146412">
                    <a:moveTo>
                      <a:pt x="0" y="1146412"/>
                    </a:moveTo>
                    <a:cubicBezTo>
                      <a:pt x="1041779" y="1084997"/>
                      <a:pt x="1831074" y="1132765"/>
                      <a:pt x="2606722" y="941696"/>
                    </a:cubicBezTo>
                    <a:cubicBezTo>
                      <a:pt x="3382370" y="750627"/>
                      <a:pt x="4487838" y="75063"/>
                      <a:pt x="4653886" y="0"/>
                    </a:cubicBezTo>
                  </a:path>
                </a:pathLst>
              </a:custGeom>
              <a:noFill/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" name="Freeform 29"/>
              <p:cNvSpPr/>
              <p:nvPr/>
            </p:nvSpPr>
            <p:spPr>
              <a:xfrm>
                <a:off x="1132765" y="1844824"/>
                <a:ext cx="3583251" cy="884730"/>
              </a:xfrm>
              <a:custGeom>
                <a:avLst/>
                <a:gdLst>
                  <a:gd name="connsiteX0" fmla="*/ 0 w 4692133"/>
                  <a:gd name="connsiteY0" fmla="*/ 989431 h 1165953"/>
                  <a:gd name="connsiteX1" fmla="*/ 2811439 w 4692133"/>
                  <a:gd name="connsiteY1" fmla="*/ 1098613 h 1165953"/>
                  <a:gd name="connsiteX2" fmla="*/ 4531057 w 4692133"/>
                  <a:gd name="connsiteY2" fmla="*/ 88678 h 1165953"/>
                  <a:gd name="connsiteX3" fmla="*/ 4517409 w 4692133"/>
                  <a:gd name="connsiteY3" fmla="*/ 115974 h 1165953"/>
                  <a:gd name="connsiteX0" fmla="*/ 0 w 4733076"/>
                  <a:gd name="connsiteY0" fmla="*/ 1221443 h 1289483"/>
                  <a:gd name="connsiteX1" fmla="*/ 2852382 w 4733076"/>
                  <a:gd name="connsiteY1" fmla="*/ 1098613 h 1289483"/>
                  <a:gd name="connsiteX2" fmla="*/ 4572000 w 4733076"/>
                  <a:gd name="connsiteY2" fmla="*/ 88678 h 1289483"/>
                  <a:gd name="connsiteX3" fmla="*/ 4558352 w 4733076"/>
                  <a:gd name="connsiteY3" fmla="*/ 115974 h 1289483"/>
                  <a:gd name="connsiteX0" fmla="*/ 0 w 4733076"/>
                  <a:gd name="connsiteY0" fmla="*/ 1221443 h 1221443"/>
                  <a:gd name="connsiteX1" fmla="*/ 2852382 w 4733076"/>
                  <a:gd name="connsiteY1" fmla="*/ 1098613 h 1221443"/>
                  <a:gd name="connsiteX2" fmla="*/ 4572000 w 4733076"/>
                  <a:gd name="connsiteY2" fmla="*/ 88678 h 1221443"/>
                  <a:gd name="connsiteX3" fmla="*/ 4558352 w 4733076"/>
                  <a:gd name="connsiteY3" fmla="*/ 115974 h 1221443"/>
                  <a:gd name="connsiteX0" fmla="*/ 0 w 4756517"/>
                  <a:gd name="connsiteY0" fmla="*/ 1216512 h 1216512"/>
                  <a:gd name="connsiteX1" fmla="*/ 2524836 w 4756517"/>
                  <a:gd name="connsiteY1" fmla="*/ 1025443 h 1216512"/>
                  <a:gd name="connsiteX2" fmla="*/ 4572000 w 4756517"/>
                  <a:gd name="connsiteY2" fmla="*/ 83747 h 1216512"/>
                  <a:gd name="connsiteX3" fmla="*/ 4558352 w 4756517"/>
                  <a:gd name="connsiteY3" fmla="*/ 111043 h 1216512"/>
                  <a:gd name="connsiteX0" fmla="*/ 0 w 4589479"/>
                  <a:gd name="connsiteY0" fmla="*/ 1140835 h 1140835"/>
                  <a:gd name="connsiteX1" fmla="*/ 2524836 w 4589479"/>
                  <a:gd name="connsiteY1" fmla="*/ 949766 h 1140835"/>
                  <a:gd name="connsiteX2" fmla="*/ 4572000 w 4589479"/>
                  <a:gd name="connsiteY2" fmla="*/ 8070 h 1140835"/>
                  <a:gd name="connsiteX3" fmla="*/ 3521122 w 4589479"/>
                  <a:gd name="connsiteY3" fmla="*/ 499390 h 1140835"/>
                  <a:gd name="connsiteX0" fmla="*/ 0 w 4572000"/>
                  <a:gd name="connsiteY0" fmla="*/ 1132765 h 1132765"/>
                  <a:gd name="connsiteX1" fmla="*/ 2524836 w 4572000"/>
                  <a:gd name="connsiteY1" fmla="*/ 941696 h 1132765"/>
                  <a:gd name="connsiteX2" fmla="*/ 4572000 w 4572000"/>
                  <a:gd name="connsiteY2" fmla="*/ 0 h 1132765"/>
                  <a:gd name="connsiteX0" fmla="*/ 0 w 4653886"/>
                  <a:gd name="connsiteY0" fmla="*/ 1146412 h 1146412"/>
                  <a:gd name="connsiteX1" fmla="*/ 2606722 w 4653886"/>
                  <a:gd name="connsiteY1" fmla="*/ 941696 h 1146412"/>
                  <a:gd name="connsiteX2" fmla="*/ 4653886 w 4653886"/>
                  <a:gd name="connsiteY2" fmla="*/ 0 h 1146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53886" h="1146412">
                    <a:moveTo>
                      <a:pt x="0" y="1146412"/>
                    </a:moveTo>
                    <a:cubicBezTo>
                      <a:pt x="1041779" y="1084997"/>
                      <a:pt x="1831074" y="1132765"/>
                      <a:pt x="2606722" y="941696"/>
                    </a:cubicBezTo>
                    <a:cubicBezTo>
                      <a:pt x="3382370" y="750627"/>
                      <a:pt x="4487838" y="75063"/>
                      <a:pt x="4653886" y="0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3491881" y="3641642"/>
              <a:ext cx="1296144" cy="1155510"/>
              <a:chOff x="1132765" y="1844824"/>
              <a:chExt cx="3583251" cy="2304256"/>
            </a:xfrm>
          </p:grpSpPr>
          <p:sp>
            <p:nvSpPr>
              <p:cNvPr id="27" name="Freeform 26"/>
              <p:cNvSpPr/>
              <p:nvPr/>
            </p:nvSpPr>
            <p:spPr>
              <a:xfrm flipV="1">
                <a:off x="1180533" y="3356992"/>
                <a:ext cx="3535483" cy="792088"/>
              </a:xfrm>
              <a:custGeom>
                <a:avLst/>
                <a:gdLst>
                  <a:gd name="connsiteX0" fmla="*/ 0 w 4692133"/>
                  <a:gd name="connsiteY0" fmla="*/ 989431 h 1165953"/>
                  <a:gd name="connsiteX1" fmla="*/ 2811439 w 4692133"/>
                  <a:gd name="connsiteY1" fmla="*/ 1098613 h 1165953"/>
                  <a:gd name="connsiteX2" fmla="*/ 4531057 w 4692133"/>
                  <a:gd name="connsiteY2" fmla="*/ 88678 h 1165953"/>
                  <a:gd name="connsiteX3" fmla="*/ 4517409 w 4692133"/>
                  <a:gd name="connsiteY3" fmla="*/ 115974 h 1165953"/>
                  <a:gd name="connsiteX0" fmla="*/ 0 w 4733076"/>
                  <a:gd name="connsiteY0" fmla="*/ 1221443 h 1289483"/>
                  <a:gd name="connsiteX1" fmla="*/ 2852382 w 4733076"/>
                  <a:gd name="connsiteY1" fmla="*/ 1098613 h 1289483"/>
                  <a:gd name="connsiteX2" fmla="*/ 4572000 w 4733076"/>
                  <a:gd name="connsiteY2" fmla="*/ 88678 h 1289483"/>
                  <a:gd name="connsiteX3" fmla="*/ 4558352 w 4733076"/>
                  <a:gd name="connsiteY3" fmla="*/ 115974 h 1289483"/>
                  <a:gd name="connsiteX0" fmla="*/ 0 w 4733076"/>
                  <a:gd name="connsiteY0" fmla="*/ 1221443 h 1221443"/>
                  <a:gd name="connsiteX1" fmla="*/ 2852382 w 4733076"/>
                  <a:gd name="connsiteY1" fmla="*/ 1098613 h 1221443"/>
                  <a:gd name="connsiteX2" fmla="*/ 4572000 w 4733076"/>
                  <a:gd name="connsiteY2" fmla="*/ 88678 h 1221443"/>
                  <a:gd name="connsiteX3" fmla="*/ 4558352 w 4733076"/>
                  <a:gd name="connsiteY3" fmla="*/ 115974 h 1221443"/>
                  <a:gd name="connsiteX0" fmla="*/ 0 w 4756517"/>
                  <a:gd name="connsiteY0" fmla="*/ 1216512 h 1216512"/>
                  <a:gd name="connsiteX1" fmla="*/ 2524836 w 4756517"/>
                  <a:gd name="connsiteY1" fmla="*/ 1025443 h 1216512"/>
                  <a:gd name="connsiteX2" fmla="*/ 4572000 w 4756517"/>
                  <a:gd name="connsiteY2" fmla="*/ 83747 h 1216512"/>
                  <a:gd name="connsiteX3" fmla="*/ 4558352 w 4756517"/>
                  <a:gd name="connsiteY3" fmla="*/ 111043 h 1216512"/>
                  <a:gd name="connsiteX0" fmla="*/ 0 w 4589479"/>
                  <a:gd name="connsiteY0" fmla="*/ 1140835 h 1140835"/>
                  <a:gd name="connsiteX1" fmla="*/ 2524836 w 4589479"/>
                  <a:gd name="connsiteY1" fmla="*/ 949766 h 1140835"/>
                  <a:gd name="connsiteX2" fmla="*/ 4572000 w 4589479"/>
                  <a:gd name="connsiteY2" fmla="*/ 8070 h 1140835"/>
                  <a:gd name="connsiteX3" fmla="*/ 3521122 w 4589479"/>
                  <a:gd name="connsiteY3" fmla="*/ 499390 h 1140835"/>
                  <a:gd name="connsiteX0" fmla="*/ 0 w 4572000"/>
                  <a:gd name="connsiteY0" fmla="*/ 1132765 h 1132765"/>
                  <a:gd name="connsiteX1" fmla="*/ 2524836 w 4572000"/>
                  <a:gd name="connsiteY1" fmla="*/ 941696 h 1132765"/>
                  <a:gd name="connsiteX2" fmla="*/ 4572000 w 4572000"/>
                  <a:gd name="connsiteY2" fmla="*/ 0 h 1132765"/>
                  <a:gd name="connsiteX0" fmla="*/ 0 w 4653886"/>
                  <a:gd name="connsiteY0" fmla="*/ 1146412 h 1146412"/>
                  <a:gd name="connsiteX1" fmla="*/ 2606722 w 4653886"/>
                  <a:gd name="connsiteY1" fmla="*/ 941696 h 1146412"/>
                  <a:gd name="connsiteX2" fmla="*/ 4653886 w 4653886"/>
                  <a:gd name="connsiteY2" fmla="*/ 0 h 1146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53886" h="1146412">
                    <a:moveTo>
                      <a:pt x="0" y="1146412"/>
                    </a:moveTo>
                    <a:cubicBezTo>
                      <a:pt x="1041779" y="1084997"/>
                      <a:pt x="1831074" y="1132765"/>
                      <a:pt x="2606722" y="941696"/>
                    </a:cubicBezTo>
                    <a:cubicBezTo>
                      <a:pt x="3382370" y="750627"/>
                      <a:pt x="4487838" y="75063"/>
                      <a:pt x="4653886" y="0"/>
                    </a:cubicBezTo>
                  </a:path>
                </a:pathLst>
              </a:custGeom>
              <a:noFill/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Freeform 27"/>
              <p:cNvSpPr/>
              <p:nvPr/>
            </p:nvSpPr>
            <p:spPr>
              <a:xfrm>
                <a:off x="1132765" y="1844824"/>
                <a:ext cx="3583251" cy="884730"/>
              </a:xfrm>
              <a:custGeom>
                <a:avLst/>
                <a:gdLst>
                  <a:gd name="connsiteX0" fmla="*/ 0 w 4692133"/>
                  <a:gd name="connsiteY0" fmla="*/ 989431 h 1165953"/>
                  <a:gd name="connsiteX1" fmla="*/ 2811439 w 4692133"/>
                  <a:gd name="connsiteY1" fmla="*/ 1098613 h 1165953"/>
                  <a:gd name="connsiteX2" fmla="*/ 4531057 w 4692133"/>
                  <a:gd name="connsiteY2" fmla="*/ 88678 h 1165953"/>
                  <a:gd name="connsiteX3" fmla="*/ 4517409 w 4692133"/>
                  <a:gd name="connsiteY3" fmla="*/ 115974 h 1165953"/>
                  <a:gd name="connsiteX0" fmla="*/ 0 w 4733076"/>
                  <a:gd name="connsiteY0" fmla="*/ 1221443 h 1289483"/>
                  <a:gd name="connsiteX1" fmla="*/ 2852382 w 4733076"/>
                  <a:gd name="connsiteY1" fmla="*/ 1098613 h 1289483"/>
                  <a:gd name="connsiteX2" fmla="*/ 4572000 w 4733076"/>
                  <a:gd name="connsiteY2" fmla="*/ 88678 h 1289483"/>
                  <a:gd name="connsiteX3" fmla="*/ 4558352 w 4733076"/>
                  <a:gd name="connsiteY3" fmla="*/ 115974 h 1289483"/>
                  <a:gd name="connsiteX0" fmla="*/ 0 w 4733076"/>
                  <a:gd name="connsiteY0" fmla="*/ 1221443 h 1221443"/>
                  <a:gd name="connsiteX1" fmla="*/ 2852382 w 4733076"/>
                  <a:gd name="connsiteY1" fmla="*/ 1098613 h 1221443"/>
                  <a:gd name="connsiteX2" fmla="*/ 4572000 w 4733076"/>
                  <a:gd name="connsiteY2" fmla="*/ 88678 h 1221443"/>
                  <a:gd name="connsiteX3" fmla="*/ 4558352 w 4733076"/>
                  <a:gd name="connsiteY3" fmla="*/ 115974 h 1221443"/>
                  <a:gd name="connsiteX0" fmla="*/ 0 w 4756517"/>
                  <a:gd name="connsiteY0" fmla="*/ 1216512 h 1216512"/>
                  <a:gd name="connsiteX1" fmla="*/ 2524836 w 4756517"/>
                  <a:gd name="connsiteY1" fmla="*/ 1025443 h 1216512"/>
                  <a:gd name="connsiteX2" fmla="*/ 4572000 w 4756517"/>
                  <a:gd name="connsiteY2" fmla="*/ 83747 h 1216512"/>
                  <a:gd name="connsiteX3" fmla="*/ 4558352 w 4756517"/>
                  <a:gd name="connsiteY3" fmla="*/ 111043 h 1216512"/>
                  <a:gd name="connsiteX0" fmla="*/ 0 w 4589479"/>
                  <a:gd name="connsiteY0" fmla="*/ 1140835 h 1140835"/>
                  <a:gd name="connsiteX1" fmla="*/ 2524836 w 4589479"/>
                  <a:gd name="connsiteY1" fmla="*/ 949766 h 1140835"/>
                  <a:gd name="connsiteX2" fmla="*/ 4572000 w 4589479"/>
                  <a:gd name="connsiteY2" fmla="*/ 8070 h 1140835"/>
                  <a:gd name="connsiteX3" fmla="*/ 3521122 w 4589479"/>
                  <a:gd name="connsiteY3" fmla="*/ 499390 h 1140835"/>
                  <a:gd name="connsiteX0" fmla="*/ 0 w 4572000"/>
                  <a:gd name="connsiteY0" fmla="*/ 1132765 h 1132765"/>
                  <a:gd name="connsiteX1" fmla="*/ 2524836 w 4572000"/>
                  <a:gd name="connsiteY1" fmla="*/ 941696 h 1132765"/>
                  <a:gd name="connsiteX2" fmla="*/ 4572000 w 4572000"/>
                  <a:gd name="connsiteY2" fmla="*/ 0 h 1132765"/>
                  <a:gd name="connsiteX0" fmla="*/ 0 w 4653886"/>
                  <a:gd name="connsiteY0" fmla="*/ 1146412 h 1146412"/>
                  <a:gd name="connsiteX1" fmla="*/ 2606722 w 4653886"/>
                  <a:gd name="connsiteY1" fmla="*/ 941696 h 1146412"/>
                  <a:gd name="connsiteX2" fmla="*/ 4653886 w 4653886"/>
                  <a:gd name="connsiteY2" fmla="*/ 0 h 1146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53886" h="1146412">
                    <a:moveTo>
                      <a:pt x="0" y="1146412"/>
                    </a:moveTo>
                    <a:cubicBezTo>
                      <a:pt x="1041779" y="1084997"/>
                      <a:pt x="1831074" y="1132765"/>
                      <a:pt x="2606722" y="941696"/>
                    </a:cubicBezTo>
                    <a:cubicBezTo>
                      <a:pt x="3382370" y="750627"/>
                      <a:pt x="4487838" y="75063"/>
                      <a:pt x="4653886" y="0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23" name="Straight Connector 22"/>
            <p:cNvCxnSpPr>
              <a:endCxn id="27" idx="0"/>
            </p:cNvCxnSpPr>
            <p:nvPr/>
          </p:nvCxnSpPr>
          <p:spPr>
            <a:xfrm flipV="1">
              <a:off x="3293135" y="4399945"/>
              <a:ext cx="216025" cy="84541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4827021" y="3637267"/>
              <a:ext cx="88513" cy="13689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>
              <a:off x="4827022" y="4249335"/>
              <a:ext cx="105018" cy="547817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>
              <a:endCxn id="28" idx="0"/>
            </p:cNvCxnSpPr>
            <p:nvPr/>
          </p:nvCxnSpPr>
          <p:spPr>
            <a:xfrm>
              <a:off x="3347863" y="3116334"/>
              <a:ext cx="144018" cy="968972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3" name="Picture 2" descr="D:\OxMa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5565601"/>
            <a:ext cx="1447800" cy="124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" descr="D:\Templeton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9945" y="5843736"/>
            <a:ext cx="2162175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104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5778648"/>
            <a:ext cx="1066800" cy="739775"/>
          </a:xfrm>
          <a:prstGeom prst="rect">
            <a:avLst/>
          </a:prstGeom>
          <a:solidFill>
            <a:srgbClr val="33CC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41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“CSL” </a:t>
            </a:r>
            <a:r>
              <a:rPr lang="en-GB" sz="3600" dirty="0" smtClean="0"/>
              <a:t>(Continuous Spontaneous Localization)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A generalization of the idea of </a:t>
            </a:r>
            <a:r>
              <a:rPr lang="en-GB" dirty="0" err="1" smtClean="0">
                <a:effectLst/>
              </a:rPr>
              <a:t>Ghiradi</a:t>
            </a:r>
            <a:r>
              <a:rPr lang="en-GB" dirty="0" smtClean="0">
                <a:effectLst/>
              </a:rPr>
              <a:t>, Rimini, Weber (1986)</a:t>
            </a:r>
            <a:r>
              <a:rPr lang="en-GB" dirty="0" smtClean="0"/>
              <a:t>, building on Pearle (1976).</a:t>
            </a:r>
          </a:p>
          <a:p>
            <a:r>
              <a:rPr lang="en-GB" dirty="0" smtClean="0"/>
              <a:t>Stochastic nonlinearity in fundamental dynamics.</a:t>
            </a:r>
            <a:endParaRPr lang="en-GB" dirty="0"/>
          </a:p>
          <a:p>
            <a:r>
              <a:rPr lang="en-GB" dirty="0" smtClean="0"/>
              <a:t>Ad-hoc tinkering with Schrodinger’s equation ?</a:t>
            </a:r>
          </a:p>
          <a:p>
            <a:pPr marL="0" indent="0">
              <a:buNone/>
            </a:pPr>
            <a:r>
              <a:rPr lang="en-GB" dirty="0" smtClean="0"/>
              <a:t>   --- No.</a:t>
            </a:r>
          </a:p>
          <a:p>
            <a:r>
              <a:rPr lang="en-GB" dirty="0" smtClean="0"/>
              <a:t>A way of capturing the phenomenological impact of various models of  a more general fundamental theory (trace dynamics, gravity, …)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5103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0303" y="1412776"/>
            <a:ext cx="5179968" cy="1522812"/>
          </a:xfrm>
        </p:spPr>
        <p:txBody>
          <a:bodyPr>
            <a:noAutofit/>
          </a:bodyPr>
          <a:lstStyle/>
          <a:p>
            <a:r>
              <a:rPr lang="en-GB" sz="2800" dirty="0" smtClean="0"/>
              <a:t>Diffractive spreading interrupted by spontaneous “collapse”</a:t>
            </a:r>
            <a:endParaRPr lang="en-GB" sz="2800" dirty="0"/>
          </a:p>
        </p:txBody>
      </p:sp>
      <p:grpSp>
        <p:nvGrpSpPr>
          <p:cNvPr id="3" name="Group 2"/>
          <p:cNvGrpSpPr/>
          <p:nvPr/>
        </p:nvGrpSpPr>
        <p:grpSpPr>
          <a:xfrm>
            <a:off x="1204773" y="3116334"/>
            <a:ext cx="5815498" cy="1680818"/>
            <a:chOff x="1204773" y="3116334"/>
            <a:chExt cx="5815498" cy="1680818"/>
          </a:xfrm>
        </p:grpSpPr>
        <p:grpSp>
          <p:nvGrpSpPr>
            <p:cNvPr id="9" name="Group 8"/>
            <p:cNvGrpSpPr/>
            <p:nvPr/>
          </p:nvGrpSpPr>
          <p:grpSpPr>
            <a:xfrm>
              <a:off x="4932040" y="3260350"/>
              <a:ext cx="2088231" cy="1338198"/>
              <a:chOff x="1132765" y="1844824"/>
              <a:chExt cx="3583251" cy="2304256"/>
            </a:xfrm>
          </p:grpSpPr>
          <p:sp>
            <p:nvSpPr>
              <p:cNvPr id="7" name="Freeform 6"/>
              <p:cNvSpPr/>
              <p:nvPr/>
            </p:nvSpPr>
            <p:spPr>
              <a:xfrm flipV="1">
                <a:off x="1180533" y="3356992"/>
                <a:ext cx="3535483" cy="792088"/>
              </a:xfrm>
              <a:custGeom>
                <a:avLst/>
                <a:gdLst>
                  <a:gd name="connsiteX0" fmla="*/ 0 w 4692133"/>
                  <a:gd name="connsiteY0" fmla="*/ 989431 h 1165953"/>
                  <a:gd name="connsiteX1" fmla="*/ 2811439 w 4692133"/>
                  <a:gd name="connsiteY1" fmla="*/ 1098613 h 1165953"/>
                  <a:gd name="connsiteX2" fmla="*/ 4531057 w 4692133"/>
                  <a:gd name="connsiteY2" fmla="*/ 88678 h 1165953"/>
                  <a:gd name="connsiteX3" fmla="*/ 4517409 w 4692133"/>
                  <a:gd name="connsiteY3" fmla="*/ 115974 h 1165953"/>
                  <a:gd name="connsiteX0" fmla="*/ 0 w 4733076"/>
                  <a:gd name="connsiteY0" fmla="*/ 1221443 h 1289483"/>
                  <a:gd name="connsiteX1" fmla="*/ 2852382 w 4733076"/>
                  <a:gd name="connsiteY1" fmla="*/ 1098613 h 1289483"/>
                  <a:gd name="connsiteX2" fmla="*/ 4572000 w 4733076"/>
                  <a:gd name="connsiteY2" fmla="*/ 88678 h 1289483"/>
                  <a:gd name="connsiteX3" fmla="*/ 4558352 w 4733076"/>
                  <a:gd name="connsiteY3" fmla="*/ 115974 h 1289483"/>
                  <a:gd name="connsiteX0" fmla="*/ 0 w 4733076"/>
                  <a:gd name="connsiteY0" fmla="*/ 1221443 h 1221443"/>
                  <a:gd name="connsiteX1" fmla="*/ 2852382 w 4733076"/>
                  <a:gd name="connsiteY1" fmla="*/ 1098613 h 1221443"/>
                  <a:gd name="connsiteX2" fmla="*/ 4572000 w 4733076"/>
                  <a:gd name="connsiteY2" fmla="*/ 88678 h 1221443"/>
                  <a:gd name="connsiteX3" fmla="*/ 4558352 w 4733076"/>
                  <a:gd name="connsiteY3" fmla="*/ 115974 h 1221443"/>
                  <a:gd name="connsiteX0" fmla="*/ 0 w 4756517"/>
                  <a:gd name="connsiteY0" fmla="*/ 1216512 h 1216512"/>
                  <a:gd name="connsiteX1" fmla="*/ 2524836 w 4756517"/>
                  <a:gd name="connsiteY1" fmla="*/ 1025443 h 1216512"/>
                  <a:gd name="connsiteX2" fmla="*/ 4572000 w 4756517"/>
                  <a:gd name="connsiteY2" fmla="*/ 83747 h 1216512"/>
                  <a:gd name="connsiteX3" fmla="*/ 4558352 w 4756517"/>
                  <a:gd name="connsiteY3" fmla="*/ 111043 h 1216512"/>
                  <a:gd name="connsiteX0" fmla="*/ 0 w 4589479"/>
                  <a:gd name="connsiteY0" fmla="*/ 1140835 h 1140835"/>
                  <a:gd name="connsiteX1" fmla="*/ 2524836 w 4589479"/>
                  <a:gd name="connsiteY1" fmla="*/ 949766 h 1140835"/>
                  <a:gd name="connsiteX2" fmla="*/ 4572000 w 4589479"/>
                  <a:gd name="connsiteY2" fmla="*/ 8070 h 1140835"/>
                  <a:gd name="connsiteX3" fmla="*/ 3521122 w 4589479"/>
                  <a:gd name="connsiteY3" fmla="*/ 499390 h 1140835"/>
                  <a:gd name="connsiteX0" fmla="*/ 0 w 4572000"/>
                  <a:gd name="connsiteY0" fmla="*/ 1132765 h 1132765"/>
                  <a:gd name="connsiteX1" fmla="*/ 2524836 w 4572000"/>
                  <a:gd name="connsiteY1" fmla="*/ 941696 h 1132765"/>
                  <a:gd name="connsiteX2" fmla="*/ 4572000 w 4572000"/>
                  <a:gd name="connsiteY2" fmla="*/ 0 h 1132765"/>
                  <a:gd name="connsiteX0" fmla="*/ 0 w 4653886"/>
                  <a:gd name="connsiteY0" fmla="*/ 1146412 h 1146412"/>
                  <a:gd name="connsiteX1" fmla="*/ 2606722 w 4653886"/>
                  <a:gd name="connsiteY1" fmla="*/ 941696 h 1146412"/>
                  <a:gd name="connsiteX2" fmla="*/ 4653886 w 4653886"/>
                  <a:gd name="connsiteY2" fmla="*/ 0 h 1146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53886" h="1146412">
                    <a:moveTo>
                      <a:pt x="0" y="1146412"/>
                    </a:moveTo>
                    <a:cubicBezTo>
                      <a:pt x="1041779" y="1084997"/>
                      <a:pt x="1831074" y="1132765"/>
                      <a:pt x="2606722" y="941696"/>
                    </a:cubicBezTo>
                    <a:cubicBezTo>
                      <a:pt x="3382370" y="750627"/>
                      <a:pt x="4487838" y="75063"/>
                      <a:pt x="4653886" y="0"/>
                    </a:cubicBezTo>
                  </a:path>
                </a:pathLst>
              </a:custGeom>
              <a:noFill/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Freeform 7"/>
              <p:cNvSpPr/>
              <p:nvPr/>
            </p:nvSpPr>
            <p:spPr>
              <a:xfrm>
                <a:off x="1132765" y="1844824"/>
                <a:ext cx="3583251" cy="884730"/>
              </a:xfrm>
              <a:custGeom>
                <a:avLst/>
                <a:gdLst>
                  <a:gd name="connsiteX0" fmla="*/ 0 w 4692133"/>
                  <a:gd name="connsiteY0" fmla="*/ 989431 h 1165953"/>
                  <a:gd name="connsiteX1" fmla="*/ 2811439 w 4692133"/>
                  <a:gd name="connsiteY1" fmla="*/ 1098613 h 1165953"/>
                  <a:gd name="connsiteX2" fmla="*/ 4531057 w 4692133"/>
                  <a:gd name="connsiteY2" fmla="*/ 88678 h 1165953"/>
                  <a:gd name="connsiteX3" fmla="*/ 4517409 w 4692133"/>
                  <a:gd name="connsiteY3" fmla="*/ 115974 h 1165953"/>
                  <a:gd name="connsiteX0" fmla="*/ 0 w 4733076"/>
                  <a:gd name="connsiteY0" fmla="*/ 1221443 h 1289483"/>
                  <a:gd name="connsiteX1" fmla="*/ 2852382 w 4733076"/>
                  <a:gd name="connsiteY1" fmla="*/ 1098613 h 1289483"/>
                  <a:gd name="connsiteX2" fmla="*/ 4572000 w 4733076"/>
                  <a:gd name="connsiteY2" fmla="*/ 88678 h 1289483"/>
                  <a:gd name="connsiteX3" fmla="*/ 4558352 w 4733076"/>
                  <a:gd name="connsiteY3" fmla="*/ 115974 h 1289483"/>
                  <a:gd name="connsiteX0" fmla="*/ 0 w 4733076"/>
                  <a:gd name="connsiteY0" fmla="*/ 1221443 h 1221443"/>
                  <a:gd name="connsiteX1" fmla="*/ 2852382 w 4733076"/>
                  <a:gd name="connsiteY1" fmla="*/ 1098613 h 1221443"/>
                  <a:gd name="connsiteX2" fmla="*/ 4572000 w 4733076"/>
                  <a:gd name="connsiteY2" fmla="*/ 88678 h 1221443"/>
                  <a:gd name="connsiteX3" fmla="*/ 4558352 w 4733076"/>
                  <a:gd name="connsiteY3" fmla="*/ 115974 h 1221443"/>
                  <a:gd name="connsiteX0" fmla="*/ 0 w 4756517"/>
                  <a:gd name="connsiteY0" fmla="*/ 1216512 h 1216512"/>
                  <a:gd name="connsiteX1" fmla="*/ 2524836 w 4756517"/>
                  <a:gd name="connsiteY1" fmla="*/ 1025443 h 1216512"/>
                  <a:gd name="connsiteX2" fmla="*/ 4572000 w 4756517"/>
                  <a:gd name="connsiteY2" fmla="*/ 83747 h 1216512"/>
                  <a:gd name="connsiteX3" fmla="*/ 4558352 w 4756517"/>
                  <a:gd name="connsiteY3" fmla="*/ 111043 h 1216512"/>
                  <a:gd name="connsiteX0" fmla="*/ 0 w 4589479"/>
                  <a:gd name="connsiteY0" fmla="*/ 1140835 h 1140835"/>
                  <a:gd name="connsiteX1" fmla="*/ 2524836 w 4589479"/>
                  <a:gd name="connsiteY1" fmla="*/ 949766 h 1140835"/>
                  <a:gd name="connsiteX2" fmla="*/ 4572000 w 4589479"/>
                  <a:gd name="connsiteY2" fmla="*/ 8070 h 1140835"/>
                  <a:gd name="connsiteX3" fmla="*/ 3521122 w 4589479"/>
                  <a:gd name="connsiteY3" fmla="*/ 499390 h 1140835"/>
                  <a:gd name="connsiteX0" fmla="*/ 0 w 4572000"/>
                  <a:gd name="connsiteY0" fmla="*/ 1132765 h 1132765"/>
                  <a:gd name="connsiteX1" fmla="*/ 2524836 w 4572000"/>
                  <a:gd name="connsiteY1" fmla="*/ 941696 h 1132765"/>
                  <a:gd name="connsiteX2" fmla="*/ 4572000 w 4572000"/>
                  <a:gd name="connsiteY2" fmla="*/ 0 h 1132765"/>
                  <a:gd name="connsiteX0" fmla="*/ 0 w 4653886"/>
                  <a:gd name="connsiteY0" fmla="*/ 1146412 h 1146412"/>
                  <a:gd name="connsiteX1" fmla="*/ 2606722 w 4653886"/>
                  <a:gd name="connsiteY1" fmla="*/ 941696 h 1146412"/>
                  <a:gd name="connsiteX2" fmla="*/ 4653886 w 4653886"/>
                  <a:gd name="connsiteY2" fmla="*/ 0 h 1146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53886" h="1146412">
                    <a:moveTo>
                      <a:pt x="0" y="1146412"/>
                    </a:moveTo>
                    <a:cubicBezTo>
                      <a:pt x="1041779" y="1084997"/>
                      <a:pt x="1831074" y="1132765"/>
                      <a:pt x="2606722" y="941696"/>
                    </a:cubicBezTo>
                    <a:cubicBezTo>
                      <a:pt x="3382370" y="750627"/>
                      <a:pt x="4487838" y="75063"/>
                      <a:pt x="4653886" y="0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1204773" y="3116334"/>
              <a:ext cx="2143091" cy="1368152"/>
              <a:chOff x="1132765" y="1844824"/>
              <a:chExt cx="3583251" cy="2304256"/>
            </a:xfrm>
          </p:grpSpPr>
          <p:sp>
            <p:nvSpPr>
              <p:cNvPr id="11" name="Freeform 10"/>
              <p:cNvSpPr/>
              <p:nvPr/>
            </p:nvSpPr>
            <p:spPr>
              <a:xfrm flipV="1">
                <a:off x="1180533" y="3356992"/>
                <a:ext cx="3535483" cy="792088"/>
              </a:xfrm>
              <a:custGeom>
                <a:avLst/>
                <a:gdLst>
                  <a:gd name="connsiteX0" fmla="*/ 0 w 4692133"/>
                  <a:gd name="connsiteY0" fmla="*/ 989431 h 1165953"/>
                  <a:gd name="connsiteX1" fmla="*/ 2811439 w 4692133"/>
                  <a:gd name="connsiteY1" fmla="*/ 1098613 h 1165953"/>
                  <a:gd name="connsiteX2" fmla="*/ 4531057 w 4692133"/>
                  <a:gd name="connsiteY2" fmla="*/ 88678 h 1165953"/>
                  <a:gd name="connsiteX3" fmla="*/ 4517409 w 4692133"/>
                  <a:gd name="connsiteY3" fmla="*/ 115974 h 1165953"/>
                  <a:gd name="connsiteX0" fmla="*/ 0 w 4733076"/>
                  <a:gd name="connsiteY0" fmla="*/ 1221443 h 1289483"/>
                  <a:gd name="connsiteX1" fmla="*/ 2852382 w 4733076"/>
                  <a:gd name="connsiteY1" fmla="*/ 1098613 h 1289483"/>
                  <a:gd name="connsiteX2" fmla="*/ 4572000 w 4733076"/>
                  <a:gd name="connsiteY2" fmla="*/ 88678 h 1289483"/>
                  <a:gd name="connsiteX3" fmla="*/ 4558352 w 4733076"/>
                  <a:gd name="connsiteY3" fmla="*/ 115974 h 1289483"/>
                  <a:gd name="connsiteX0" fmla="*/ 0 w 4733076"/>
                  <a:gd name="connsiteY0" fmla="*/ 1221443 h 1221443"/>
                  <a:gd name="connsiteX1" fmla="*/ 2852382 w 4733076"/>
                  <a:gd name="connsiteY1" fmla="*/ 1098613 h 1221443"/>
                  <a:gd name="connsiteX2" fmla="*/ 4572000 w 4733076"/>
                  <a:gd name="connsiteY2" fmla="*/ 88678 h 1221443"/>
                  <a:gd name="connsiteX3" fmla="*/ 4558352 w 4733076"/>
                  <a:gd name="connsiteY3" fmla="*/ 115974 h 1221443"/>
                  <a:gd name="connsiteX0" fmla="*/ 0 w 4756517"/>
                  <a:gd name="connsiteY0" fmla="*/ 1216512 h 1216512"/>
                  <a:gd name="connsiteX1" fmla="*/ 2524836 w 4756517"/>
                  <a:gd name="connsiteY1" fmla="*/ 1025443 h 1216512"/>
                  <a:gd name="connsiteX2" fmla="*/ 4572000 w 4756517"/>
                  <a:gd name="connsiteY2" fmla="*/ 83747 h 1216512"/>
                  <a:gd name="connsiteX3" fmla="*/ 4558352 w 4756517"/>
                  <a:gd name="connsiteY3" fmla="*/ 111043 h 1216512"/>
                  <a:gd name="connsiteX0" fmla="*/ 0 w 4589479"/>
                  <a:gd name="connsiteY0" fmla="*/ 1140835 h 1140835"/>
                  <a:gd name="connsiteX1" fmla="*/ 2524836 w 4589479"/>
                  <a:gd name="connsiteY1" fmla="*/ 949766 h 1140835"/>
                  <a:gd name="connsiteX2" fmla="*/ 4572000 w 4589479"/>
                  <a:gd name="connsiteY2" fmla="*/ 8070 h 1140835"/>
                  <a:gd name="connsiteX3" fmla="*/ 3521122 w 4589479"/>
                  <a:gd name="connsiteY3" fmla="*/ 499390 h 1140835"/>
                  <a:gd name="connsiteX0" fmla="*/ 0 w 4572000"/>
                  <a:gd name="connsiteY0" fmla="*/ 1132765 h 1132765"/>
                  <a:gd name="connsiteX1" fmla="*/ 2524836 w 4572000"/>
                  <a:gd name="connsiteY1" fmla="*/ 941696 h 1132765"/>
                  <a:gd name="connsiteX2" fmla="*/ 4572000 w 4572000"/>
                  <a:gd name="connsiteY2" fmla="*/ 0 h 1132765"/>
                  <a:gd name="connsiteX0" fmla="*/ 0 w 4653886"/>
                  <a:gd name="connsiteY0" fmla="*/ 1146412 h 1146412"/>
                  <a:gd name="connsiteX1" fmla="*/ 2606722 w 4653886"/>
                  <a:gd name="connsiteY1" fmla="*/ 941696 h 1146412"/>
                  <a:gd name="connsiteX2" fmla="*/ 4653886 w 4653886"/>
                  <a:gd name="connsiteY2" fmla="*/ 0 h 1146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53886" h="1146412">
                    <a:moveTo>
                      <a:pt x="0" y="1146412"/>
                    </a:moveTo>
                    <a:cubicBezTo>
                      <a:pt x="1041779" y="1084997"/>
                      <a:pt x="1831074" y="1132765"/>
                      <a:pt x="2606722" y="941696"/>
                    </a:cubicBezTo>
                    <a:cubicBezTo>
                      <a:pt x="3382370" y="750627"/>
                      <a:pt x="4487838" y="75063"/>
                      <a:pt x="4653886" y="0"/>
                    </a:cubicBezTo>
                  </a:path>
                </a:pathLst>
              </a:custGeom>
              <a:noFill/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Freeform 11"/>
              <p:cNvSpPr/>
              <p:nvPr/>
            </p:nvSpPr>
            <p:spPr>
              <a:xfrm>
                <a:off x="1132765" y="1844824"/>
                <a:ext cx="3583251" cy="884730"/>
              </a:xfrm>
              <a:custGeom>
                <a:avLst/>
                <a:gdLst>
                  <a:gd name="connsiteX0" fmla="*/ 0 w 4692133"/>
                  <a:gd name="connsiteY0" fmla="*/ 989431 h 1165953"/>
                  <a:gd name="connsiteX1" fmla="*/ 2811439 w 4692133"/>
                  <a:gd name="connsiteY1" fmla="*/ 1098613 h 1165953"/>
                  <a:gd name="connsiteX2" fmla="*/ 4531057 w 4692133"/>
                  <a:gd name="connsiteY2" fmla="*/ 88678 h 1165953"/>
                  <a:gd name="connsiteX3" fmla="*/ 4517409 w 4692133"/>
                  <a:gd name="connsiteY3" fmla="*/ 115974 h 1165953"/>
                  <a:gd name="connsiteX0" fmla="*/ 0 w 4733076"/>
                  <a:gd name="connsiteY0" fmla="*/ 1221443 h 1289483"/>
                  <a:gd name="connsiteX1" fmla="*/ 2852382 w 4733076"/>
                  <a:gd name="connsiteY1" fmla="*/ 1098613 h 1289483"/>
                  <a:gd name="connsiteX2" fmla="*/ 4572000 w 4733076"/>
                  <a:gd name="connsiteY2" fmla="*/ 88678 h 1289483"/>
                  <a:gd name="connsiteX3" fmla="*/ 4558352 w 4733076"/>
                  <a:gd name="connsiteY3" fmla="*/ 115974 h 1289483"/>
                  <a:gd name="connsiteX0" fmla="*/ 0 w 4733076"/>
                  <a:gd name="connsiteY0" fmla="*/ 1221443 h 1221443"/>
                  <a:gd name="connsiteX1" fmla="*/ 2852382 w 4733076"/>
                  <a:gd name="connsiteY1" fmla="*/ 1098613 h 1221443"/>
                  <a:gd name="connsiteX2" fmla="*/ 4572000 w 4733076"/>
                  <a:gd name="connsiteY2" fmla="*/ 88678 h 1221443"/>
                  <a:gd name="connsiteX3" fmla="*/ 4558352 w 4733076"/>
                  <a:gd name="connsiteY3" fmla="*/ 115974 h 1221443"/>
                  <a:gd name="connsiteX0" fmla="*/ 0 w 4756517"/>
                  <a:gd name="connsiteY0" fmla="*/ 1216512 h 1216512"/>
                  <a:gd name="connsiteX1" fmla="*/ 2524836 w 4756517"/>
                  <a:gd name="connsiteY1" fmla="*/ 1025443 h 1216512"/>
                  <a:gd name="connsiteX2" fmla="*/ 4572000 w 4756517"/>
                  <a:gd name="connsiteY2" fmla="*/ 83747 h 1216512"/>
                  <a:gd name="connsiteX3" fmla="*/ 4558352 w 4756517"/>
                  <a:gd name="connsiteY3" fmla="*/ 111043 h 1216512"/>
                  <a:gd name="connsiteX0" fmla="*/ 0 w 4589479"/>
                  <a:gd name="connsiteY0" fmla="*/ 1140835 h 1140835"/>
                  <a:gd name="connsiteX1" fmla="*/ 2524836 w 4589479"/>
                  <a:gd name="connsiteY1" fmla="*/ 949766 h 1140835"/>
                  <a:gd name="connsiteX2" fmla="*/ 4572000 w 4589479"/>
                  <a:gd name="connsiteY2" fmla="*/ 8070 h 1140835"/>
                  <a:gd name="connsiteX3" fmla="*/ 3521122 w 4589479"/>
                  <a:gd name="connsiteY3" fmla="*/ 499390 h 1140835"/>
                  <a:gd name="connsiteX0" fmla="*/ 0 w 4572000"/>
                  <a:gd name="connsiteY0" fmla="*/ 1132765 h 1132765"/>
                  <a:gd name="connsiteX1" fmla="*/ 2524836 w 4572000"/>
                  <a:gd name="connsiteY1" fmla="*/ 941696 h 1132765"/>
                  <a:gd name="connsiteX2" fmla="*/ 4572000 w 4572000"/>
                  <a:gd name="connsiteY2" fmla="*/ 0 h 1132765"/>
                  <a:gd name="connsiteX0" fmla="*/ 0 w 4653886"/>
                  <a:gd name="connsiteY0" fmla="*/ 1146412 h 1146412"/>
                  <a:gd name="connsiteX1" fmla="*/ 2606722 w 4653886"/>
                  <a:gd name="connsiteY1" fmla="*/ 941696 h 1146412"/>
                  <a:gd name="connsiteX2" fmla="*/ 4653886 w 4653886"/>
                  <a:gd name="connsiteY2" fmla="*/ 0 h 1146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53886" h="1146412">
                    <a:moveTo>
                      <a:pt x="0" y="1146412"/>
                    </a:moveTo>
                    <a:cubicBezTo>
                      <a:pt x="1041779" y="1084997"/>
                      <a:pt x="1831074" y="1132765"/>
                      <a:pt x="2606722" y="941696"/>
                    </a:cubicBezTo>
                    <a:cubicBezTo>
                      <a:pt x="3382370" y="750627"/>
                      <a:pt x="4487838" y="75063"/>
                      <a:pt x="4653886" y="0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3491881" y="3641642"/>
              <a:ext cx="1296144" cy="1155510"/>
              <a:chOff x="1132765" y="1844824"/>
              <a:chExt cx="3583251" cy="2304256"/>
            </a:xfrm>
          </p:grpSpPr>
          <p:sp>
            <p:nvSpPr>
              <p:cNvPr id="14" name="Freeform 13"/>
              <p:cNvSpPr/>
              <p:nvPr/>
            </p:nvSpPr>
            <p:spPr>
              <a:xfrm flipV="1">
                <a:off x="1180533" y="3356992"/>
                <a:ext cx="3535483" cy="792088"/>
              </a:xfrm>
              <a:custGeom>
                <a:avLst/>
                <a:gdLst>
                  <a:gd name="connsiteX0" fmla="*/ 0 w 4692133"/>
                  <a:gd name="connsiteY0" fmla="*/ 989431 h 1165953"/>
                  <a:gd name="connsiteX1" fmla="*/ 2811439 w 4692133"/>
                  <a:gd name="connsiteY1" fmla="*/ 1098613 h 1165953"/>
                  <a:gd name="connsiteX2" fmla="*/ 4531057 w 4692133"/>
                  <a:gd name="connsiteY2" fmla="*/ 88678 h 1165953"/>
                  <a:gd name="connsiteX3" fmla="*/ 4517409 w 4692133"/>
                  <a:gd name="connsiteY3" fmla="*/ 115974 h 1165953"/>
                  <a:gd name="connsiteX0" fmla="*/ 0 w 4733076"/>
                  <a:gd name="connsiteY0" fmla="*/ 1221443 h 1289483"/>
                  <a:gd name="connsiteX1" fmla="*/ 2852382 w 4733076"/>
                  <a:gd name="connsiteY1" fmla="*/ 1098613 h 1289483"/>
                  <a:gd name="connsiteX2" fmla="*/ 4572000 w 4733076"/>
                  <a:gd name="connsiteY2" fmla="*/ 88678 h 1289483"/>
                  <a:gd name="connsiteX3" fmla="*/ 4558352 w 4733076"/>
                  <a:gd name="connsiteY3" fmla="*/ 115974 h 1289483"/>
                  <a:gd name="connsiteX0" fmla="*/ 0 w 4733076"/>
                  <a:gd name="connsiteY0" fmla="*/ 1221443 h 1221443"/>
                  <a:gd name="connsiteX1" fmla="*/ 2852382 w 4733076"/>
                  <a:gd name="connsiteY1" fmla="*/ 1098613 h 1221443"/>
                  <a:gd name="connsiteX2" fmla="*/ 4572000 w 4733076"/>
                  <a:gd name="connsiteY2" fmla="*/ 88678 h 1221443"/>
                  <a:gd name="connsiteX3" fmla="*/ 4558352 w 4733076"/>
                  <a:gd name="connsiteY3" fmla="*/ 115974 h 1221443"/>
                  <a:gd name="connsiteX0" fmla="*/ 0 w 4756517"/>
                  <a:gd name="connsiteY0" fmla="*/ 1216512 h 1216512"/>
                  <a:gd name="connsiteX1" fmla="*/ 2524836 w 4756517"/>
                  <a:gd name="connsiteY1" fmla="*/ 1025443 h 1216512"/>
                  <a:gd name="connsiteX2" fmla="*/ 4572000 w 4756517"/>
                  <a:gd name="connsiteY2" fmla="*/ 83747 h 1216512"/>
                  <a:gd name="connsiteX3" fmla="*/ 4558352 w 4756517"/>
                  <a:gd name="connsiteY3" fmla="*/ 111043 h 1216512"/>
                  <a:gd name="connsiteX0" fmla="*/ 0 w 4589479"/>
                  <a:gd name="connsiteY0" fmla="*/ 1140835 h 1140835"/>
                  <a:gd name="connsiteX1" fmla="*/ 2524836 w 4589479"/>
                  <a:gd name="connsiteY1" fmla="*/ 949766 h 1140835"/>
                  <a:gd name="connsiteX2" fmla="*/ 4572000 w 4589479"/>
                  <a:gd name="connsiteY2" fmla="*/ 8070 h 1140835"/>
                  <a:gd name="connsiteX3" fmla="*/ 3521122 w 4589479"/>
                  <a:gd name="connsiteY3" fmla="*/ 499390 h 1140835"/>
                  <a:gd name="connsiteX0" fmla="*/ 0 w 4572000"/>
                  <a:gd name="connsiteY0" fmla="*/ 1132765 h 1132765"/>
                  <a:gd name="connsiteX1" fmla="*/ 2524836 w 4572000"/>
                  <a:gd name="connsiteY1" fmla="*/ 941696 h 1132765"/>
                  <a:gd name="connsiteX2" fmla="*/ 4572000 w 4572000"/>
                  <a:gd name="connsiteY2" fmla="*/ 0 h 1132765"/>
                  <a:gd name="connsiteX0" fmla="*/ 0 w 4653886"/>
                  <a:gd name="connsiteY0" fmla="*/ 1146412 h 1146412"/>
                  <a:gd name="connsiteX1" fmla="*/ 2606722 w 4653886"/>
                  <a:gd name="connsiteY1" fmla="*/ 941696 h 1146412"/>
                  <a:gd name="connsiteX2" fmla="*/ 4653886 w 4653886"/>
                  <a:gd name="connsiteY2" fmla="*/ 0 h 1146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53886" h="1146412">
                    <a:moveTo>
                      <a:pt x="0" y="1146412"/>
                    </a:moveTo>
                    <a:cubicBezTo>
                      <a:pt x="1041779" y="1084997"/>
                      <a:pt x="1831074" y="1132765"/>
                      <a:pt x="2606722" y="941696"/>
                    </a:cubicBezTo>
                    <a:cubicBezTo>
                      <a:pt x="3382370" y="750627"/>
                      <a:pt x="4487838" y="75063"/>
                      <a:pt x="4653886" y="0"/>
                    </a:cubicBezTo>
                  </a:path>
                </a:pathLst>
              </a:custGeom>
              <a:noFill/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Freeform 14"/>
              <p:cNvSpPr/>
              <p:nvPr/>
            </p:nvSpPr>
            <p:spPr>
              <a:xfrm>
                <a:off x="1132765" y="1844824"/>
                <a:ext cx="3583251" cy="884730"/>
              </a:xfrm>
              <a:custGeom>
                <a:avLst/>
                <a:gdLst>
                  <a:gd name="connsiteX0" fmla="*/ 0 w 4692133"/>
                  <a:gd name="connsiteY0" fmla="*/ 989431 h 1165953"/>
                  <a:gd name="connsiteX1" fmla="*/ 2811439 w 4692133"/>
                  <a:gd name="connsiteY1" fmla="*/ 1098613 h 1165953"/>
                  <a:gd name="connsiteX2" fmla="*/ 4531057 w 4692133"/>
                  <a:gd name="connsiteY2" fmla="*/ 88678 h 1165953"/>
                  <a:gd name="connsiteX3" fmla="*/ 4517409 w 4692133"/>
                  <a:gd name="connsiteY3" fmla="*/ 115974 h 1165953"/>
                  <a:gd name="connsiteX0" fmla="*/ 0 w 4733076"/>
                  <a:gd name="connsiteY0" fmla="*/ 1221443 h 1289483"/>
                  <a:gd name="connsiteX1" fmla="*/ 2852382 w 4733076"/>
                  <a:gd name="connsiteY1" fmla="*/ 1098613 h 1289483"/>
                  <a:gd name="connsiteX2" fmla="*/ 4572000 w 4733076"/>
                  <a:gd name="connsiteY2" fmla="*/ 88678 h 1289483"/>
                  <a:gd name="connsiteX3" fmla="*/ 4558352 w 4733076"/>
                  <a:gd name="connsiteY3" fmla="*/ 115974 h 1289483"/>
                  <a:gd name="connsiteX0" fmla="*/ 0 w 4733076"/>
                  <a:gd name="connsiteY0" fmla="*/ 1221443 h 1221443"/>
                  <a:gd name="connsiteX1" fmla="*/ 2852382 w 4733076"/>
                  <a:gd name="connsiteY1" fmla="*/ 1098613 h 1221443"/>
                  <a:gd name="connsiteX2" fmla="*/ 4572000 w 4733076"/>
                  <a:gd name="connsiteY2" fmla="*/ 88678 h 1221443"/>
                  <a:gd name="connsiteX3" fmla="*/ 4558352 w 4733076"/>
                  <a:gd name="connsiteY3" fmla="*/ 115974 h 1221443"/>
                  <a:gd name="connsiteX0" fmla="*/ 0 w 4756517"/>
                  <a:gd name="connsiteY0" fmla="*/ 1216512 h 1216512"/>
                  <a:gd name="connsiteX1" fmla="*/ 2524836 w 4756517"/>
                  <a:gd name="connsiteY1" fmla="*/ 1025443 h 1216512"/>
                  <a:gd name="connsiteX2" fmla="*/ 4572000 w 4756517"/>
                  <a:gd name="connsiteY2" fmla="*/ 83747 h 1216512"/>
                  <a:gd name="connsiteX3" fmla="*/ 4558352 w 4756517"/>
                  <a:gd name="connsiteY3" fmla="*/ 111043 h 1216512"/>
                  <a:gd name="connsiteX0" fmla="*/ 0 w 4589479"/>
                  <a:gd name="connsiteY0" fmla="*/ 1140835 h 1140835"/>
                  <a:gd name="connsiteX1" fmla="*/ 2524836 w 4589479"/>
                  <a:gd name="connsiteY1" fmla="*/ 949766 h 1140835"/>
                  <a:gd name="connsiteX2" fmla="*/ 4572000 w 4589479"/>
                  <a:gd name="connsiteY2" fmla="*/ 8070 h 1140835"/>
                  <a:gd name="connsiteX3" fmla="*/ 3521122 w 4589479"/>
                  <a:gd name="connsiteY3" fmla="*/ 499390 h 1140835"/>
                  <a:gd name="connsiteX0" fmla="*/ 0 w 4572000"/>
                  <a:gd name="connsiteY0" fmla="*/ 1132765 h 1132765"/>
                  <a:gd name="connsiteX1" fmla="*/ 2524836 w 4572000"/>
                  <a:gd name="connsiteY1" fmla="*/ 941696 h 1132765"/>
                  <a:gd name="connsiteX2" fmla="*/ 4572000 w 4572000"/>
                  <a:gd name="connsiteY2" fmla="*/ 0 h 1132765"/>
                  <a:gd name="connsiteX0" fmla="*/ 0 w 4653886"/>
                  <a:gd name="connsiteY0" fmla="*/ 1146412 h 1146412"/>
                  <a:gd name="connsiteX1" fmla="*/ 2606722 w 4653886"/>
                  <a:gd name="connsiteY1" fmla="*/ 941696 h 1146412"/>
                  <a:gd name="connsiteX2" fmla="*/ 4653886 w 4653886"/>
                  <a:gd name="connsiteY2" fmla="*/ 0 h 1146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53886" h="1146412">
                    <a:moveTo>
                      <a:pt x="0" y="1146412"/>
                    </a:moveTo>
                    <a:cubicBezTo>
                      <a:pt x="1041779" y="1084997"/>
                      <a:pt x="1831074" y="1132765"/>
                      <a:pt x="2606722" y="941696"/>
                    </a:cubicBezTo>
                    <a:cubicBezTo>
                      <a:pt x="3382370" y="750627"/>
                      <a:pt x="4487838" y="75063"/>
                      <a:pt x="4653886" y="0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17" name="Straight Connector 16"/>
            <p:cNvCxnSpPr>
              <a:endCxn id="14" idx="0"/>
            </p:cNvCxnSpPr>
            <p:nvPr/>
          </p:nvCxnSpPr>
          <p:spPr>
            <a:xfrm flipV="1">
              <a:off x="3293135" y="4399945"/>
              <a:ext cx="216025" cy="84541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4827021" y="3637267"/>
              <a:ext cx="88513" cy="13689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4827022" y="4249335"/>
              <a:ext cx="105018" cy="547817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>
              <a:endCxn id="15" idx="0"/>
            </p:cNvCxnSpPr>
            <p:nvPr/>
          </p:nvCxnSpPr>
          <p:spPr>
            <a:xfrm>
              <a:off x="3347863" y="3116334"/>
              <a:ext cx="144018" cy="968972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3018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2465</TotalTime>
  <Words>756</Words>
  <Application>Microsoft Office PowerPoint</Application>
  <PresentationFormat>On-screen Show (4:3)</PresentationFormat>
  <Paragraphs>146</Paragraphs>
  <Slides>26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8" baseType="lpstr">
      <vt:lpstr>Office Theme</vt:lpstr>
      <vt:lpstr>Acrobat Document</vt:lpstr>
      <vt:lpstr>Beyond Standard-Model physics with ion trap methods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“CSL” (Continuous Spontaneous Localization)</vt:lpstr>
      <vt:lpstr>Diffractive spreading interrupted by spontaneous “collapse”</vt:lpstr>
      <vt:lpstr>PowerPoint Presentation</vt:lpstr>
      <vt:lpstr>spontaneous excitation of Ge: X rays not observed  (Curceanu 2015)</vt:lpstr>
      <vt:lpstr>PowerPoint Presentation</vt:lpstr>
      <vt:lpstr>PowerPoint Presentation</vt:lpstr>
      <vt:lpstr>Bahrami, Paternostro, Bassi, Ulbricht (arXiv 2014)  CSL modifies the spectrum of light interacting with radiation-pressure-driven mechanical oscillator. </vt:lpstr>
      <vt:lpstr>PowerPoint Presentation</vt:lpstr>
      <vt:lpstr>PowerPoint Presentation</vt:lpstr>
      <vt:lpstr>Our method (following suggestion of Pearle)</vt:lpstr>
      <vt:lpstr>PowerPoint Presentation</vt:lpstr>
      <vt:lpstr>PowerPoint Presentation</vt:lpstr>
      <vt:lpstr>PowerPoint Presentation</vt:lpstr>
      <vt:lpstr>  </vt:lpstr>
      <vt:lpstr>PowerPoint Presentation</vt:lpstr>
      <vt:lpstr> Mechanical vibrations of the trap structure </vt:lpstr>
      <vt:lpstr>PowerPoint Presentation</vt:lpstr>
      <vt:lpstr>PowerPoint Presentation</vt:lpstr>
      <vt:lpstr>PowerPoint Presentation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Bahrami, Paternostro, Bassi, Ulbricht (arXiv 2014)</dc:title>
  <dc:creator>Windows User</dc:creator>
  <cp:lastModifiedBy>Windows User</cp:lastModifiedBy>
  <cp:revision>118</cp:revision>
  <dcterms:created xsi:type="dcterms:W3CDTF">2015-09-26T10:56:50Z</dcterms:created>
  <dcterms:modified xsi:type="dcterms:W3CDTF">2018-10-16T15:27:07Z</dcterms:modified>
</cp:coreProperties>
</file>