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59"/>
  </p:notesMasterIdLst>
  <p:sldIdLst>
    <p:sldId id="375" r:id="rId2"/>
    <p:sldId id="434" r:id="rId3"/>
    <p:sldId id="411" r:id="rId4"/>
    <p:sldId id="428" r:id="rId5"/>
    <p:sldId id="429" r:id="rId6"/>
    <p:sldId id="1028" r:id="rId7"/>
    <p:sldId id="431" r:id="rId8"/>
    <p:sldId id="1029" r:id="rId9"/>
    <p:sldId id="1030" r:id="rId10"/>
    <p:sldId id="1031" r:id="rId11"/>
    <p:sldId id="1026" r:id="rId12"/>
    <p:sldId id="1025" r:id="rId13"/>
    <p:sldId id="409" r:id="rId14"/>
    <p:sldId id="410" r:id="rId15"/>
    <p:sldId id="408" r:id="rId16"/>
    <p:sldId id="388" r:id="rId17"/>
    <p:sldId id="376" r:id="rId18"/>
    <p:sldId id="389" r:id="rId19"/>
    <p:sldId id="390" r:id="rId20"/>
    <p:sldId id="391" r:id="rId21"/>
    <p:sldId id="270" r:id="rId22"/>
    <p:sldId id="1007" r:id="rId23"/>
    <p:sldId id="1008" r:id="rId24"/>
    <p:sldId id="384" r:id="rId25"/>
    <p:sldId id="1032" r:id="rId26"/>
    <p:sldId id="316" r:id="rId27"/>
    <p:sldId id="1027" r:id="rId28"/>
    <p:sldId id="1009" r:id="rId29"/>
    <p:sldId id="361" r:id="rId30"/>
    <p:sldId id="348" r:id="rId31"/>
    <p:sldId id="328" r:id="rId32"/>
    <p:sldId id="401" r:id="rId33"/>
    <p:sldId id="336" r:id="rId34"/>
    <p:sldId id="321" r:id="rId35"/>
    <p:sldId id="1023" r:id="rId36"/>
    <p:sldId id="1010" r:id="rId37"/>
    <p:sldId id="1011" r:id="rId38"/>
    <p:sldId id="1012" r:id="rId39"/>
    <p:sldId id="1013" r:id="rId40"/>
    <p:sldId id="1014" r:id="rId41"/>
    <p:sldId id="1019" r:id="rId42"/>
    <p:sldId id="1020" r:id="rId43"/>
    <p:sldId id="1022" r:id="rId44"/>
    <p:sldId id="427" r:id="rId45"/>
    <p:sldId id="400" r:id="rId46"/>
    <p:sldId id="407" r:id="rId47"/>
    <p:sldId id="369" r:id="rId48"/>
    <p:sldId id="370" r:id="rId49"/>
    <p:sldId id="424" r:id="rId50"/>
    <p:sldId id="355" r:id="rId51"/>
    <p:sldId id="362" r:id="rId52"/>
    <p:sldId id="314" r:id="rId53"/>
    <p:sldId id="406" r:id="rId54"/>
    <p:sldId id="382" r:id="rId55"/>
    <p:sldId id="430" r:id="rId56"/>
    <p:sldId id="432" r:id="rId57"/>
    <p:sldId id="433" r:id="rId58"/>
  </p:sldIdLst>
  <p:sldSz cx="9144000" cy="6858000" type="screen4x3"/>
  <p:notesSz cx="6858000" cy="9144000"/>
  <p:embeddedFontLst>
    <p:embeddedFont>
      <p:font typeface="Arial Unicode MS" panose="020B0604020202020204" pitchFamily="34" charset="-128"/>
      <p:regular r:id="rId60"/>
    </p:embeddedFont>
    <p:embeddedFont>
      <p:font typeface="Calibri" panose="020F0502020204030204" pitchFamily="34" charset="0"/>
      <p:regular r:id="rId61"/>
      <p:bold r:id="rId62"/>
      <p:italic r:id="rId63"/>
      <p:boldItalic r:id="rId64"/>
    </p:embeddedFont>
    <p:embeddedFont>
      <p:font typeface="Calibri Light" panose="020F0302020204030204" pitchFamily="34" charset="0"/>
      <p:regular r:id="rId65"/>
      <p:italic r:id="rId66"/>
    </p:embeddedFont>
    <p:embeddedFont>
      <p:font typeface="Cambria Math" panose="02040503050406030204" pitchFamily="18" charset="0"/>
      <p:regular r:id="rId67"/>
    </p:embeddedFont>
    <p:embeddedFont>
      <p:font typeface="ISOCTEUR" panose="020B0609020202020204" pitchFamily="49" charset="0"/>
      <p:regular r:id="rId68"/>
      <p:italic r:id="rId69"/>
    </p:embeddedFont>
    <p:embeddedFont>
      <p:font typeface="Lucida Sans Unicode" panose="020B0602030504020204" pitchFamily="34" charset="0"/>
      <p:regular r:id="rId70"/>
    </p:embeddedFont>
    <p:embeddedFont>
      <p:font typeface="MS PGothic" panose="020B0600070205080204" pitchFamily="34" charset="-128"/>
      <p:regular r:id="rId71"/>
    </p:embeddedFont>
    <p:embeddedFont>
      <p:font typeface="MS PGothic" panose="020B0600070205080204" pitchFamily="34" charset="-128"/>
      <p:regular r:id="rId71"/>
    </p:embeddedFont>
    <p:embeddedFont>
      <p:font typeface="Tahoma" panose="020B0604030504040204" pitchFamily="34" charset="0"/>
      <p:regular r:id="rId72"/>
      <p:bold r:id="rId7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d B. Hume" initials="DB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45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571F"/>
    <a:srgbClr val="7E2F8E"/>
    <a:srgbClr val="0172BD"/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3" autoAdjust="0"/>
    <p:restoredTop sz="94343" autoAdjust="0"/>
  </p:normalViewPr>
  <p:slideViewPr>
    <p:cSldViewPr snapToGrid="0">
      <p:cViewPr varScale="1">
        <p:scale>
          <a:sx n="77" d="100"/>
          <a:sy n="77" d="100"/>
        </p:scale>
        <p:origin x="1144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4.fntdata"/><Relationship Id="rId68" Type="http://schemas.openxmlformats.org/officeDocument/2006/relationships/font" Target="fonts/font9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7.fntdata"/><Relationship Id="rId74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font" Target="fonts/font2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5.fntdata"/><Relationship Id="rId69" Type="http://schemas.openxmlformats.org/officeDocument/2006/relationships/font" Target="fonts/font10.fntdata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67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3.fntdata"/><Relationship Id="rId70" Type="http://schemas.openxmlformats.org/officeDocument/2006/relationships/font" Target="fonts/font11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1.fntdata"/><Relationship Id="rId65" Type="http://schemas.openxmlformats.org/officeDocument/2006/relationships/font" Target="fonts/font6.fntdata"/><Relationship Id="rId73" Type="http://schemas.openxmlformats.org/officeDocument/2006/relationships/font" Target="fonts/font14.fntdata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font" Target="fonts/font12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121B5-54A7-4D28-9D76-BB4DD3FC2D3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A782E-F199-4F94-861E-D4A996B35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67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90C22-4275-49BF-ACED-840AF95E5086}" type="slidenum">
              <a:rPr lang="en-US"/>
              <a:pPr/>
              <a:t>1</a:t>
            </a:fld>
            <a:endParaRPr lang="en-US"/>
          </a:p>
        </p:txBody>
      </p:sp>
      <p:sp>
        <p:nvSpPr>
          <p:cNvPr id="460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7835CE9-0928-4ACF-825E-4405F8024D4F}" type="slidenum">
              <a:rPr lang="en-US" sz="1200"/>
              <a:pPr algn="r"/>
              <a:t>1</a:t>
            </a:fld>
            <a:endParaRPr lang="en-US" sz="1200"/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Thanks for the introduction</a:t>
            </a:r>
          </a:p>
        </p:txBody>
      </p:sp>
    </p:spTree>
    <p:extLst>
      <p:ext uri="{BB962C8B-B14F-4D97-AF65-F5344CB8AC3E}">
        <p14:creationId xmlns:p14="http://schemas.microsoft.com/office/powerpoint/2010/main" val="3965077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44037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/>
              <a:t>At the current Raman beam detuning (50 GHz), we estimate that the Stark shift due to the continuous cooling beams will be about -4x10</a:t>
            </a:r>
            <a:r>
              <a:rPr lang="en-US" baseline="30000" dirty="0"/>
              <a:t>-17</a:t>
            </a:r>
            <a:r>
              <a:rPr lang="en-US" baseline="0" dirty="0"/>
              <a:t>.</a:t>
            </a:r>
          </a:p>
          <a:p>
            <a:pPr defTabSz="844037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/>
              <a:t>We have since added 900 MHz Raman beams, which</a:t>
            </a:r>
            <a:r>
              <a:rPr lang="en-US" baseline="0" dirty="0"/>
              <a:t> should reduce the </a:t>
            </a:r>
            <a:r>
              <a:rPr lang="en-US" dirty="0"/>
              <a:t>Stark shift to approximately -1x10</a:t>
            </a:r>
            <a:r>
              <a:rPr lang="en-US" baseline="30000" dirty="0"/>
              <a:t>-18</a:t>
            </a:r>
            <a:r>
              <a:rPr lang="en-US" baseline="0" dirty="0"/>
              <a:t>.</a:t>
            </a:r>
            <a:endParaRPr lang="en-US" dirty="0"/>
          </a:p>
          <a:p>
            <a:pPr defTabSz="844037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96E8A-9FFE-45C6-A81E-F55C06B5DF5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51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960" y="4342939"/>
            <a:ext cx="5490081" cy="4114587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569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00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00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34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642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117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8964D-9BDF-4D4F-8B9A-229A571BA91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816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D8964D-9BDF-4D4F-8B9A-229A571BA91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85867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D8964D-9BDF-4D4F-8B9A-229A571BA91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4172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Hans</a:t>
            </a:r>
            <a:r>
              <a:rPr lang="en-US" baseline="0" dirty="0"/>
              <a:t> </a:t>
            </a:r>
            <a:r>
              <a:rPr lang="en-US" baseline="0" dirty="0" err="1"/>
              <a:t>Dehmelt</a:t>
            </a:r>
            <a:r>
              <a:rPr lang="en-US" baseline="0" dirty="0"/>
              <a:t> led some of the pioneering work on trapped ions and on optical clocks</a:t>
            </a:r>
          </a:p>
          <a:p>
            <a:pPr marL="228600" indent="-228600">
              <a:buAutoNum type="arabicPeriod"/>
            </a:pPr>
            <a:r>
              <a:rPr lang="en-US" baseline="0" dirty="0"/>
              <a:t>Had a love of naming things </a:t>
            </a:r>
            <a:r>
              <a:rPr lang="en-US" baseline="0" dirty="0" err="1"/>
              <a:t>Geonium</a:t>
            </a:r>
            <a:r>
              <a:rPr lang="en-US" baseline="0" dirty="0"/>
              <a:t>, </a:t>
            </a:r>
            <a:r>
              <a:rPr lang="en-US" baseline="0" dirty="0" err="1"/>
              <a:t>Sapfaris</a:t>
            </a:r>
            <a:r>
              <a:rPr lang="en-US" baseline="0" dirty="0"/>
              <a:t>, </a:t>
            </a:r>
            <a:r>
              <a:rPr lang="en-US" baseline="0" dirty="0" err="1"/>
              <a:t>Gertie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Good summary of the strength of trapped ions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C8CF06C-1D14-487D-8106-750781BB5A4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420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Huntemann</a:t>
            </a:r>
            <a:r>
              <a:rPr lang="en-US" sz="1200" dirty="0"/>
              <a:t> et al., PRL </a:t>
            </a:r>
            <a:r>
              <a:rPr lang="en-US" sz="1200" b="1" dirty="0"/>
              <a:t>113</a:t>
            </a:r>
            <a:r>
              <a:rPr lang="en-US" sz="1200" dirty="0"/>
              <a:t> 210802 (2014)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/>
              <a:t>Derevianko</a:t>
            </a:r>
            <a:r>
              <a:rPr lang="en-US" sz="1200" dirty="0"/>
              <a:t> et al., Nat. Phys.  </a:t>
            </a:r>
            <a:r>
              <a:rPr lang="en-US" sz="1200" b="1" dirty="0"/>
              <a:t>10</a:t>
            </a:r>
            <a:r>
              <a:rPr lang="en-US" sz="1200" dirty="0"/>
              <a:t>  933 (2014)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D8964D-9BDF-4D4F-8B9A-229A571BA91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8634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965AECF-D607-5C46-932B-94BF66C5A1B5}" type="slidenum">
              <a:rPr lang="en-US"/>
              <a:pPr/>
              <a:t>45</a:t>
            </a:fld>
            <a:endParaRPr lang="en-US"/>
          </a:p>
        </p:txBody>
      </p:sp>
      <p:sp>
        <p:nvSpPr>
          <p:cNvPr id="819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819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1" y="4342535"/>
            <a:ext cx="5486681" cy="41145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726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Value of the frequency ratio changes depending on the amplitude of the field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CA782E-F199-4F94-861E-D4A996B35E7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662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97013" y="1200150"/>
            <a:ext cx="4321175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45C1A-29F8-465C-9F9B-0BEFB8BD42B5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63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Optical</a:t>
            </a:r>
            <a:r>
              <a:rPr lang="en-US" baseline="0" dirty="0"/>
              <a:t> clocks based on dipole-forbidden transitions in atoms and ions (high Q)</a:t>
            </a:r>
          </a:p>
          <a:p>
            <a:pPr marL="228600" indent="-228600">
              <a:buAutoNum type="arabicPeriod"/>
            </a:pPr>
            <a:r>
              <a:rPr lang="en-US" baseline="0" dirty="0"/>
              <a:t>100000 x higher frequency than microwave clocks</a:t>
            </a:r>
          </a:p>
          <a:p>
            <a:pPr marL="228600" indent="-228600">
              <a:buAutoNum type="arabicPeriod"/>
            </a:pPr>
            <a:r>
              <a:rPr lang="en-US" baseline="0" dirty="0"/>
              <a:t>Rely on </a:t>
            </a:r>
            <a:r>
              <a:rPr lang="en-US" baseline="0" dirty="0" err="1"/>
              <a:t>fs</a:t>
            </a:r>
            <a:r>
              <a:rPr lang="en-US" baseline="0" dirty="0"/>
              <a:t> comb laser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CF06C-1D14-487D-8106-750781BB5A49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055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/>
              <a:t>Atomic clocks are characterized by two main performance characteristics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Accuracy is referred to in statements like “this clock won’t gain or lose a second in 1 million years”</a:t>
            </a:r>
          </a:p>
          <a:p>
            <a:pPr marL="685800" lvl="1" indent="-228600">
              <a:buAutoNum type="arabicPeriod"/>
            </a:pPr>
            <a:r>
              <a:rPr lang="en-US" baseline="0" dirty="0"/>
              <a:t>Stability refers to statistical variation in the transmitted clock frequency</a:t>
            </a:r>
          </a:p>
          <a:p>
            <a:pPr marL="228600" lvl="0" indent="-228600">
              <a:buAutoNum type="arabicPeriod"/>
            </a:pPr>
            <a:r>
              <a:rPr lang="en-US" baseline="0" dirty="0"/>
              <a:t>Define v, c and k</a:t>
            </a:r>
          </a:p>
          <a:p>
            <a:pPr marL="228600" lvl="0" indent="-228600">
              <a:buAutoNum type="arabicPeriod"/>
            </a:pPr>
            <a:r>
              <a:rPr lang="en-US" baseline="0" dirty="0"/>
              <a:t>Discuss Q (high frequency!), SNR and 1/</a:t>
            </a:r>
            <a:r>
              <a:rPr lang="en-US" baseline="0" dirty="0" err="1"/>
              <a:t>sqrt</a:t>
            </a:r>
            <a:r>
              <a:rPr lang="en-US" baseline="0" dirty="0"/>
              <a:t>(tau)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CF06C-1D14-487D-8106-750781BB5A49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843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944662" y="710586"/>
            <a:ext cx="5028485" cy="341960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 altLang="en-US" sz="1700"/>
          </a:p>
        </p:txBody>
      </p:sp>
      <p:sp>
        <p:nvSpPr>
          <p:cNvPr id="60419" name="Text Box 3"/>
          <p:cNvSpPr>
            <a:spLocks noGrp="1" noChangeArrowheads="1"/>
          </p:cNvSpPr>
          <p:nvPr>
            <p:ph type="body"/>
          </p:nvPr>
        </p:nvSpPr>
        <p:spPr>
          <a:xfrm>
            <a:off x="944662" y="4344358"/>
            <a:ext cx="5028485" cy="4133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633" tIns="45569" rIns="87633" bIns="45569"/>
          <a:lstStyle/>
          <a:p>
            <a:pPr defTabSz="414715">
              <a:lnSpc>
                <a:spcPct val="95000"/>
              </a:lnSpc>
              <a:spcBef>
                <a:spcPts val="415"/>
              </a:spcBef>
              <a:tabLst>
                <a:tab pos="0" algn="l"/>
                <a:tab pos="413249" algn="l"/>
                <a:tab pos="827963" algn="l"/>
                <a:tab pos="1242677" algn="l"/>
                <a:tab pos="1657392" algn="l"/>
                <a:tab pos="2072106" algn="l"/>
                <a:tab pos="2486820" algn="l"/>
                <a:tab pos="2901534" algn="l"/>
                <a:tab pos="3316249" algn="l"/>
                <a:tab pos="3730963" algn="l"/>
                <a:tab pos="4145677" algn="l"/>
                <a:tab pos="4560391" algn="l"/>
                <a:tab pos="4975106" algn="l"/>
                <a:tab pos="5389819" algn="l"/>
                <a:tab pos="5804534" algn="l"/>
                <a:tab pos="6219248" algn="l"/>
                <a:tab pos="6633962" algn="l"/>
                <a:tab pos="7048676" algn="l"/>
                <a:tab pos="7463391" algn="l"/>
                <a:tab pos="7878105" algn="l"/>
                <a:tab pos="8292819" algn="l"/>
              </a:tabLst>
            </a:pPr>
            <a:r>
              <a:rPr lang="en-GB" altLang="en-US">
                <a:latin typeface="Arial" pitchFamily="34" charset="0"/>
                <a:cs typeface="Lucida Sans Unicode" pitchFamily="34" charset="0"/>
              </a:rPr>
              <a:t>The Hg+ is trapped in a spehrical paul trap, kept in criogenic (liquid He) evironment. This evironment provides the required vacuom level for a long ion lifetime (it can be as long as many moths) and also a low BBR shift for the clock. This a picture of the trap, show on a cent coin a schematicof the dewars and a photo of the trap chamber, with the imaging lens to collect the fluorescence. This is lurencence image of the single ion</a:t>
            </a:r>
          </a:p>
        </p:txBody>
      </p:sp>
    </p:spTree>
    <p:extLst>
      <p:ext uri="{BB962C8B-B14F-4D97-AF65-F5344CB8AC3E}">
        <p14:creationId xmlns:p14="http://schemas.microsoft.com/office/powerpoint/2010/main" val="831151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960" y="4342939"/>
            <a:ext cx="5490081" cy="4114587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1. </a:t>
            </a:r>
            <a:r>
              <a:rPr lang="en-US" baseline="0" dirty="0"/>
              <a:t>Several steps in single ion spectroscopy, laser cooling, state prep, probe clock transition, detect</a:t>
            </a:r>
            <a:endParaRPr lang="en-US" dirty="0"/>
          </a:p>
          <a:p>
            <a:pPr eaLnBrk="1" hangingPunct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6332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B5EB93-F484-4F08-896F-CFA17837C28D}" type="slidenum">
              <a:rPr lang="en-US"/>
              <a:pPr/>
              <a:t>20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</p:spPr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71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Big group</a:t>
            </a:r>
          </a:p>
          <a:p>
            <a:r>
              <a:rPr lang="en-US" dirty="0"/>
              <a:t>Also Dave Wineland and John B.</a:t>
            </a:r>
          </a:p>
          <a:p>
            <a:r>
              <a:rPr lang="en-US" dirty="0"/>
              <a:t>Aaron, Ethan and James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CA782E-F199-4F94-861E-D4A996B35E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3760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4F8D1-E039-0A43-A293-A31F9FB2BDB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13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50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36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80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C3218-273F-471E-8F4F-8ED47CDCD8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44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F1BF3F-D978-4A0A-898E-0B23F49538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60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4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86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8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730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9466"/>
            <a:ext cx="7886700" cy="764934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939924" y="1155700"/>
            <a:ext cx="5502275" cy="235585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526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3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4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9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14961"/>
            <a:ext cx="7886700" cy="764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120" y="1204522"/>
            <a:ext cx="8446339" cy="4954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C69B8-C13E-495E-A499-A551E6138D99}" type="datetimeFigureOut">
              <a:rPr lang="en-US" smtClean="0"/>
              <a:t>10/16/18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DAD80-8B54-429A-9A49-11C8D10EC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gif"/><Relationship Id="rId9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7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34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png"/><Relationship Id="rId5" Type="http://schemas.openxmlformats.org/officeDocument/2006/relationships/image" Target="../media/image27.png"/><Relationship Id="rId10" Type="http://schemas.openxmlformats.org/officeDocument/2006/relationships/image" Target="../media/image391.png"/><Relationship Id="rId4" Type="http://schemas.openxmlformats.org/officeDocument/2006/relationships/image" Target="../media/image8.png"/><Relationship Id="rId9" Type="http://schemas.openxmlformats.org/officeDocument/2006/relationships/image" Target="../media/image33.wmf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50.png"/><Relationship Id="rId3" Type="http://schemas.openxmlformats.org/officeDocument/2006/relationships/image" Target="../media/image431.png"/><Relationship Id="rId7" Type="http://schemas.openxmlformats.org/officeDocument/2006/relationships/image" Target="../media/image7.png"/><Relationship Id="rId2" Type="http://schemas.openxmlformats.org/officeDocument/2006/relationships/image" Target="../media/image451.png"/><Relationship Id="rId16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8.png"/><Relationship Id="rId15" Type="http://schemas.openxmlformats.org/officeDocument/2006/relationships/image" Target="../media/image47.png"/><Relationship Id="rId4" Type="http://schemas.openxmlformats.org/officeDocument/2006/relationships/image" Target="../media/image44.png"/><Relationship Id="rId14" Type="http://schemas.openxmlformats.org/officeDocument/2006/relationships/image" Target="../media/image4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0.png"/><Relationship Id="rId4" Type="http://schemas.openxmlformats.org/officeDocument/2006/relationships/image" Target="../media/image4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9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12" Type="http://schemas.openxmlformats.org/officeDocument/2006/relationships/image" Target="../media/image46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0" Type="http://schemas.openxmlformats.org/officeDocument/2006/relationships/image" Target="../media/image43.png"/><Relationship Id="rId4" Type="http://schemas.openxmlformats.org/officeDocument/2006/relationships/image" Target="../media/image39.png"/><Relationship Id="rId9" Type="http://schemas.openxmlformats.org/officeDocument/2006/relationships/image" Target="../media/image27.png"/><Relationship Id="rId14" Type="http://schemas.openxmlformats.org/officeDocument/2006/relationships/image" Target="../media/image50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3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0.png"/><Relationship Id="rId5" Type="http://schemas.openxmlformats.org/officeDocument/2006/relationships/image" Target="../media/image620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441.png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46.png"/><Relationship Id="rId4" Type="http://schemas.openxmlformats.org/officeDocument/2006/relationships/image" Target="../media/image45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78.gif"/><Relationship Id="rId7" Type="http://schemas.openxmlformats.org/officeDocument/2006/relationships/image" Target="../media/image4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5" Type="http://schemas.openxmlformats.org/officeDocument/2006/relationships/image" Target="../media/image510.png"/><Relationship Id="rId10" Type="http://schemas.openxmlformats.org/officeDocument/2006/relationships/image" Target="../media/image490.png"/><Relationship Id="rId4" Type="http://schemas.openxmlformats.org/officeDocument/2006/relationships/image" Target="../media/image441.png"/><Relationship Id="rId9" Type="http://schemas.openxmlformats.org/officeDocument/2006/relationships/image" Target="../media/image48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79.gif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2.png"/><Relationship Id="rId4" Type="http://schemas.openxmlformats.org/officeDocument/2006/relationships/image" Target="../media/image44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gif"/><Relationship Id="rId3" Type="http://schemas.openxmlformats.org/officeDocument/2006/relationships/image" Target="../media/image441.png"/><Relationship Id="rId7" Type="http://schemas.openxmlformats.org/officeDocument/2006/relationships/image" Target="../media/image49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1.png"/><Relationship Id="rId5" Type="http://schemas.openxmlformats.org/officeDocument/2006/relationships/image" Target="../media/image46.png"/><Relationship Id="rId4" Type="http://schemas.openxmlformats.org/officeDocument/2006/relationships/image" Target="../media/image452.png"/><Relationship Id="rId9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82.gif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2.png"/><Relationship Id="rId4" Type="http://schemas.openxmlformats.org/officeDocument/2006/relationships/image" Target="../media/image441.png"/><Relationship Id="rId9" Type="http://schemas.openxmlformats.org/officeDocument/2006/relationships/image" Target="../media/image8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84.png"/><Relationship Id="rId7" Type="http://schemas.openxmlformats.org/officeDocument/2006/relationships/image" Target="../media/image48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2.png"/><Relationship Id="rId4" Type="http://schemas.openxmlformats.org/officeDocument/2006/relationships/image" Target="../media/image441.png"/><Relationship Id="rId9" Type="http://schemas.openxmlformats.org/officeDocument/2006/relationships/image" Target="../media/image8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g"/><Relationship Id="rId4" Type="http://schemas.openxmlformats.org/officeDocument/2006/relationships/image" Target="../media/image87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gif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9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10.png"/><Relationship Id="rId7" Type="http://schemas.openxmlformats.org/officeDocument/2006/relationships/image" Target="../media/image7.png"/><Relationship Id="rId12" Type="http://schemas.openxmlformats.org/officeDocument/2006/relationships/image" Target="../media/image48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11" Type="http://schemas.openxmlformats.org/officeDocument/2006/relationships/image" Target="../media/image470.png"/><Relationship Id="rId5" Type="http://schemas.openxmlformats.org/officeDocument/2006/relationships/image" Target="../media/image99.png"/><Relationship Id="rId10" Type="http://schemas.openxmlformats.org/officeDocument/2006/relationships/image" Target="../media/image461.png"/><Relationship Id="rId4" Type="http://schemas.openxmlformats.org/officeDocument/2006/relationships/image" Target="../media/image421.png"/><Relationship Id="rId9" Type="http://schemas.openxmlformats.org/officeDocument/2006/relationships/image" Target="../media/image9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2.png"/><Relationship Id="rId5" Type="http://schemas.openxmlformats.org/officeDocument/2006/relationships/image" Target="../media/image61.png"/><Relationship Id="rId4" Type="http://schemas.openxmlformats.org/officeDocument/2006/relationships/image" Target="../media/image10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tiff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9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6" descr="1 Be ion">
            <a:extLst>
              <a:ext uri="{FF2B5EF4-FFF2-40B4-BE49-F238E27FC236}">
                <a16:creationId xmlns:a16="http://schemas.microsoft.com/office/drawing/2014/main" id="{16B1DD46-32BE-4287-AF16-4FB0F47AF3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34" t="-980" r="314" b="26002"/>
          <a:stretch/>
        </p:blipFill>
        <p:spPr bwMode="auto">
          <a:xfrm>
            <a:off x="-489958" y="-109314"/>
            <a:ext cx="9633957" cy="6967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: Rounded Corners 3"/>
          <p:cNvSpPr/>
          <p:nvPr/>
        </p:nvSpPr>
        <p:spPr>
          <a:xfrm>
            <a:off x="-18544" y="290397"/>
            <a:ext cx="8808001" cy="1118255"/>
          </a:xfrm>
          <a:prstGeom prst="roundRect">
            <a:avLst>
              <a:gd name="adj" fmla="val 9001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369081" y="5071978"/>
            <a:ext cx="6398916" cy="7795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800" dirty="0">
                <a:solidFill>
                  <a:schemeClr val="bg1"/>
                </a:solidFill>
                <a:cs typeface="Arial" charset="0"/>
              </a:rPr>
              <a:t>Quantum Sensors for Fundamental Physics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800" dirty="0">
                <a:solidFill>
                  <a:schemeClr val="bg1"/>
                </a:solidFill>
                <a:cs typeface="Arial" charset="0"/>
              </a:rPr>
              <a:t>Oxford 10/16/2018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99090" y="2840692"/>
            <a:ext cx="5945819" cy="779572"/>
            <a:chOff x="1614392" y="3813151"/>
            <a:chExt cx="5945819" cy="779572"/>
          </a:xfrm>
        </p:grpSpPr>
        <p:sp>
          <p:nvSpPr>
            <p:cNvPr id="8202" name="Text Box 7"/>
            <p:cNvSpPr txBox="1">
              <a:spLocks noChangeArrowheads="1"/>
            </p:cNvSpPr>
            <p:nvPr/>
          </p:nvSpPr>
          <p:spPr bwMode="auto">
            <a:xfrm>
              <a:off x="1614392" y="3813151"/>
              <a:ext cx="5945819" cy="7795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sz="2800" b="1" dirty="0">
                  <a:solidFill>
                    <a:schemeClr val="bg1"/>
                  </a:solidFill>
                  <a:cs typeface="Arial" charset="0"/>
                </a:rPr>
                <a:t>Ion Storage Group                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sz="2400" b="1" dirty="0">
                  <a:solidFill>
                    <a:schemeClr val="bg1"/>
                  </a:solidFill>
                  <a:cs typeface="Arial" charset="0"/>
                </a:rPr>
                <a:t>                  </a:t>
              </a:r>
              <a:r>
                <a:rPr lang="en-US" sz="2800" b="1" dirty="0">
                  <a:solidFill>
                    <a:schemeClr val="bg1"/>
                  </a:solidFill>
                  <a:cs typeface="Arial" charset="0"/>
                </a:rPr>
                <a:t>, Boulder</a:t>
              </a:r>
            </a:p>
          </p:txBody>
        </p:sp>
        <p:pic>
          <p:nvPicPr>
            <p:cNvPr id="8199" name="Picture 8" descr="NISTBLU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36492" y="4160696"/>
              <a:ext cx="1547349" cy="348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81" name="Text Box 24"/>
          <p:cNvSpPr txBox="1">
            <a:spLocks noChangeArrowheads="1"/>
          </p:cNvSpPr>
          <p:nvPr/>
        </p:nvSpPr>
        <p:spPr bwMode="auto">
          <a:xfrm>
            <a:off x="-18544" y="290397"/>
            <a:ext cx="8808002" cy="11182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rnd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3600" dirty="0">
                <a:solidFill>
                  <a:srgbClr val="0000FF"/>
                </a:solidFill>
              </a:rPr>
              <a:t>Trapped-Ions, Precision Measurements and Optical Clocks</a:t>
            </a:r>
            <a:endParaRPr lang="en-US" sz="3600" dirty="0">
              <a:solidFill>
                <a:srgbClr val="0000FF"/>
              </a:solidFill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42" y="6073138"/>
            <a:ext cx="1295346" cy="582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893" y="5947551"/>
            <a:ext cx="1347638" cy="7383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191" y="5833555"/>
            <a:ext cx="936796" cy="945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0" y="1781735"/>
            <a:ext cx="8604173" cy="9629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  <a:spcBef>
                <a:spcPct val="50000"/>
              </a:spcBef>
            </a:pPr>
            <a:r>
              <a:rPr lang="en-US" sz="2800" b="1" u="sng" dirty="0">
                <a:solidFill>
                  <a:srgbClr val="FFC000"/>
                </a:solidFill>
                <a:cs typeface="Arial" charset="0"/>
              </a:rPr>
              <a:t>D. B. Hume</a:t>
            </a:r>
            <a:r>
              <a:rPr lang="en-US" sz="2800" dirty="0">
                <a:solidFill>
                  <a:srgbClr val="FFC000"/>
                </a:solidFill>
                <a:cs typeface="Arial" charset="0"/>
              </a:rPr>
              <a:t>, S. M. Brewer, J. S. Chen, C. W. Chou, E. Clements, A. M. Hankin, D. J. Wineland, J. C. Bergquist and D. R. Leibrandt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908A498-183D-440C-B661-674984F07B8D}"/>
              </a:ext>
            </a:extLst>
          </p:cNvPr>
          <p:cNvSpPr/>
          <p:nvPr/>
        </p:nvSpPr>
        <p:spPr>
          <a:xfrm>
            <a:off x="4822425" y="3965624"/>
            <a:ext cx="462709" cy="4627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18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098BDF1-CBEF-492F-B43E-FEEC3C34EF9E}"/>
              </a:ext>
            </a:extLst>
          </p:cNvPr>
          <p:cNvSpPr/>
          <p:nvPr/>
        </p:nvSpPr>
        <p:spPr>
          <a:xfrm>
            <a:off x="4690227" y="2689777"/>
            <a:ext cx="3658950" cy="336269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52571" y="1483135"/>
            <a:ext cx="4114506" cy="3876489"/>
            <a:chOff x="184674" y="1463621"/>
            <a:chExt cx="4114506" cy="3876489"/>
          </a:xfrm>
        </p:grpSpPr>
        <p:grpSp>
          <p:nvGrpSpPr>
            <p:cNvPr id="4" name="Group 3"/>
            <p:cNvGrpSpPr/>
            <p:nvPr/>
          </p:nvGrpSpPr>
          <p:grpSpPr>
            <a:xfrm>
              <a:off x="184674" y="1463621"/>
              <a:ext cx="4102798" cy="3876489"/>
              <a:chOff x="4050407" y="3074607"/>
              <a:chExt cx="4102798" cy="387648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" name="Rectangle 2"/>
              <p:cNvSpPr/>
              <p:nvPr/>
            </p:nvSpPr>
            <p:spPr>
              <a:xfrm>
                <a:off x="4050407" y="3074607"/>
                <a:ext cx="4102798" cy="3876489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147831" y="3139040"/>
                <a:ext cx="28335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Frequency vs. Applied Fields</a:t>
                </a:r>
              </a:p>
            </p:txBody>
          </p:sp>
        </p:grpSp>
        <p:sp>
          <p:nvSpPr>
            <p:cNvPr id="22" name="Text Box 4">
              <a:extLst>
                <a:ext uri="{FF2B5EF4-FFF2-40B4-BE49-F238E27FC236}">
                  <a16:creationId xmlns:a16="http://schemas.microsoft.com/office/drawing/2014/main" id="{96DB5FA0-32D0-4068-85D7-FC0E2D8D4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382" y="5142803"/>
              <a:ext cx="4102798" cy="18542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dirty="0"/>
                <a:t>W. B. </a:t>
              </a:r>
              <a:r>
                <a:rPr lang="en-US" dirty="0" err="1"/>
                <a:t>Cairncross</a:t>
              </a:r>
              <a:r>
                <a:rPr lang="en-US" dirty="0"/>
                <a:t> et al., Phys. Rev. Lett. </a:t>
              </a:r>
              <a:r>
                <a:rPr lang="en-US" b="1" dirty="0"/>
                <a:t>119</a:t>
              </a:r>
              <a:r>
                <a:rPr lang="en-US" dirty="0"/>
                <a:t>, 153001 (2017)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37" y="1870037"/>
            <a:ext cx="3875800" cy="323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37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1E42C93-97E9-451D-831C-2FFA94DF219E}"/>
              </a:ext>
            </a:extLst>
          </p:cNvPr>
          <p:cNvSpPr/>
          <p:nvPr/>
        </p:nvSpPr>
        <p:spPr>
          <a:xfrm>
            <a:off x="1" y="2707105"/>
            <a:ext cx="9144000" cy="19250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8C76CCD-C8D4-46FF-9269-400127D31925}"/>
              </a:ext>
            </a:extLst>
          </p:cNvPr>
          <p:cNvSpPr/>
          <p:nvPr/>
        </p:nvSpPr>
        <p:spPr>
          <a:xfrm>
            <a:off x="5522495" y="2875547"/>
            <a:ext cx="3621505" cy="14197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267771-E570-4970-9592-14129B12A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663943-5400-41ED-B444-638982153D2D}"/>
              </a:ext>
            </a:extLst>
          </p:cNvPr>
          <p:cNvSpPr txBox="1"/>
          <p:nvPr/>
        </p:nvSpPr>
        <p:spPr>
          <a:xfrm>
            <a:off x="628652" y="1297973"/>
            <a:ext cx="57135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/>
              <a:t>Ions, Ion traps,</a:t>
            </a:r>
          </a:p>
          <a:p>
            <a:r>
              <a:rPr lang="en-US" sz="3200" dirty="0"/>
              <a:t>	Tests of 	fundamental physics</a:t>
            </a:r>
          </a:p>
          <a:p>
            <a:endParaRPr lang="en-US" sz="3600" dirty="0"/>
          </a:p>
          <a:p>
            <a:r>
              <a:rPr lang="en-US" sz="3200" dirty="0"/>
              <a:t>2. Single-ion optical clocks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Hg</a:t>
            </a:r>
            <a:r>
              <a:rPr lang="en-US" sz="2800" baseline="30000" dirty="0"/>
              <a:t>+</a:t>
            </a:r>
            <a:r>
              <a:rPr lang="en-US" sz="2800" dirty="0"/>
              <a:t> at NIST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optical lattice clocks</a:t>
            </a:r>
          </a:p>
          <a:p>
            <a:pPr lvl="1"/>
            <a:endParaRPr lang="en-US" sz="3600" dirty="0"/>
          </a:p>
          <a:p>
            <a:r>
              <a:rPr lang="en-US" sz="3200" dirty="0"/>
              <a:t>3. Useful quantum techniques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Quantum logic spectroscopy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Correlation spectroscopy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81A5DD-2D4B-442B-BF2A-B6A91CE801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873749" y="4868464"/>
            <a:ext cx="1641599" cy="1840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250205C-49E7-441A-ACA4-87D255A465C7}"/>
              </a:ext>
            </a:extLst>
          </p:cNvPr>
          <p:cNvGrpSpPr/>
          <p:nvPr/>
        </p:nvGrpSpPr>
        <p:grpSpPr>
          <a:xfrm>
            <a:off x="5671161" y="3060444"/>
            <a:ext cx="3472839" cy="1061447"/>
            <a:chOff x="5032986" y="1858795"/>
            <a:chExt cx="3024398" cy="904294"/>
          </a:xfrm>
        </p:grpSpPr>
        <p:sp>
          <p:nvSpPr>
            <p:cNvPr id="11" name="Freeform 67">
              <a:extLst>
                <a:ext uri="{FF2B5EF4-FFF2-40B4-BE49-F238E27FC236}">
                  <a16:creationId xmlns:a16="http://schemas.microsoft.com/office/drawing/2014/main" id="{65A633CE-0989-4592-ABA2-B62A06BEE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909" y="2171103"/>
              <a:ext cx="2310501" cy="588779"/>
            </a:xfrm>
            <a:custGeom>
              <a:avLst/>
              <a:gdLst>
                <a:gd name="T0" fmla="*/ 0 w 2976"/>
                <a:gd name="T1" fmla="*/ 15 h 864"/>
                <a:gd name="T2" fmla="*/ 8 w 2976"/>
                <a:gd name="T3" fmla="*/ 14 h 864"/>
                <a:gd name="T4" fmla="*/ 11 w 2976"/>
                <a:gd name="T5" fmla="*/ 13 h 864"/>
                <a:gd name="T6" fmla="*/ 17 w 2976"/>
                <a:gd name="T7" fmla="*/ 11 h 864"/>
                <a:gd name="T8" fmla="*/ 31 w 2976"/>
                <a:gd name="T9" fmla="*/ 10 h 864"/>
                <a:gd name="T10" fmla="*/ 36 w 2976"/>
                <a:gd name="T11" fmla="*/ 7 h 864"/>
                <a:gd name="T12" fmla="*/ 44 w 2976"/>
                <a:gd name="T13" fmla="*/ 5 h 864"/>
                <a:gd name="T14" fmla="*/ 55 w 2976"/>
                <a:gd name="T15" fmla="*/ 3 h 864"/>
                <a:gd name="T16" fmla="*/ 66 w 2976"/>
                <a:gd name="T17" fmla="*/ 1 h 864"/>
                <a:gd name="T18" fmla="*/ 86 w 2976"/>
                <a:gd name="T19" fmla="*/ 0 h 864"/>
                <a:gd name="T20" fmla="*/ 103 w 2976"/>
                <a:gd name="T21" fmla="*/ 1 h 864"/>
                <a:gd name="T22" fmla="*/ 119 w 2976"/>
                <a:gd name="T23" fmla="*/ 4 h 864"/>
                <a:gd name="T24" fmla="*/ 130 w 2976"/>
                <a:gd name="T25" fmla="*/ 8 h 864"/>
                <a:gd name="T26" fmla="*/ 138 w 2976"/>
                <a:gd name="T27" fmla="*/ 10 h 864"/>
                <a:gd name="T28" fmla="*/ 149 w 2976"/>
                <a:gd name="T29" fmla="*/ 10 h 864"/>
                <a:gd name="T30" fmla="*/ 157 w 2976"/>
                <a:gd name="T31" fmla="*/ 11 h 864"/>
                <a:gd name="T32" fmla="*/ 163 w 2976"/>
                <a:gd name="T33" fmla="*/ 13 h 864"/>
                <a:gd name="T34" fmla="*/ 171 w 2976"/>
                <a:gd name="T35" fmla="*/ 15 h 8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76"/>
                <a:gd name="T55" fmla="*/ 0 h 864"/>
                <a:gd name="T56" fmla="*/ 2976 w 2976"/>
                <a:gd name="T57" fmla="*/ 864 h 86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76" h="864">
                  <a:moveTo>
                    <a:pt x="0" y="864"/>
                  </a:moveTo>
                  <a:cubicBezTo>
                    <a:pt x="56" y="852"/>
                    <a:pt x="112" y="840"/>
                    <a:pt x="144" y="816"/>
                  </a:cubicBezTo>
                  <a:cubicBezTo>
                    <a:pt x="176" y="792"/>
                    <a:pt x="168" y="752"/>
                    <a:pt x="192" y="720"/>
                  </a:cubicBezTo>
                  <a:cubicBezTo>
                    <a:pt x="216" y="688"/>
                    <a:pt x="232" y="648"/>
                    <a:pt x="288" y="624"/>
                  </a:cubicBezTo>
                  <a:cubicBezTo>
                    <a:pt x="344" y="600"/>
                    <a:pt x="472" y="608"/>
                    <a:pt x="528" y="576"/>
                  </a:cubicBezTo>
                  <a:cubicBezTo>
                    <a:pt x="584" y="544"/>
                    <a:pt x="584" y="480"/>
                    <a:pt x="624" y="432"/>
                  </a:cubicBezTo>
                  <a:cubicBezTo>
                    <a:pt x="664" y="384"/>
                    <a:pt x="712" y="336"/>
                    <a:pt x="768" y="288"/>
                  </a:cubicBezTo>
                  <a:cubicBezTo>
                    <a:pt x="824" y="240"/>
                    <a:pt x="896" y="184"/>
                    <a:pt x="960" y="144"/>
                  </a:cubicBezTo>
                  <a:cubicBezTo>
                    <a:pt x="1024" y="104"/>
                    <a:pt x="1064" y="72"/>
                    <a:pt x="1152" y="48"/>
                  </a:cubicBezTo>
                  <a:cubicBezTo>
                    <a:pt x="1240" y="24"/>
                    <a:pt x="1384" y="0"/>
                    <a:pt x="1488" y="0"/>
                  </a:cubicBezTo>
                  <a:cubicBezTo>
                    <a:pt x="1592" y="0"/>
                    <a:pt x="1680" y="8"/>
                    <a:pt x="1776" y="48"/>
                  </a:cubicBezTo>
                  <a:cubicBezTo>
                    <a:pt x="1872" y="88"/>
                    <a:pt x="1984" y="168"/>
                    <a:pt x="2064" y="240"/>
                  </a:cubicBezTo>
                  <a:cubicBezTo>
                    <a:pt x="2144" y="312"/>
                    <a:pt x="2200" y="424"/>
                    <a:pt x="2256" y="480"/>
                  </a:cubicBezTo>
                  <a:cubicBezTo>
                    <a:pt x="2312" y="536"/>
                    <a:pt x="2344" y="560"/>
                    <a:pt x="2400" y="576"/>
                  </a:cubicBezTo>
                  <a:cubicBezTo>
                    <a:pt x="2456" y="592"/>
                    <a:pt x="2536" y="560"/>
                    <a:pt x="2592" y="576"/>
                  </a:cubicBezTo>
                  <a:cubicBezTo>
                    <a:pt x="2648" y="592"/>
                    <a:pt x="2696" y="640"/>
                    <a:pt x="2736" y="672"/>
                  </a:cubicBezTo>
                  <a:cubicBezTo>
                    <a:pt x="2776" y="704"/>
                    <a:pt x="2792" y="736"/>
                    <a:pt x="2832" y="768"/>
                  </a:cubicBezTo>
                  <a:cubicBezTo>
                    <a:pt x="2872" y="800"/>
                    <a:pt x="2924" y="832"/>
                    <a:pt x="2976" y="864"/>
                  </a:cubicBez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68">
              <a:extLst>
                <a:ext uri="{FF2B5EF4-FFF2-40B4-BE49-F238E27FC236}">
                  <a16:creationId xmlns:a16="http://schemas.microsoft.com/office/drawing/2014/main" id="{C4ABB0C1-C14F-4E19-8AE4-A697F3B6EE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136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69">
              <a:extLst>
                <a:ext uri="{FF2B5EF4-FFF2-40B4-BE49-F238E27FC236}">
                  <a16:creationId xmlns:a16="http://schemas.microsoft.com/office/drawing/2014/main" id="{F92334E0-91EF-420C-B1BB-CCFD34D9B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6407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70">
              <a:extLst>
                <a:ext uri="{FF2B5EF4-FFF2-40B4-BE49-F238E27FC236}">
                  <a16:creationId xmlns:a16="http://schemas.microsoft.com/office/drawing/2014/main" id="{3E98BBBB-8FFA-4AA7-805B-F285E65FE3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718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71">
              <a:extLst>
                <a:ext uri="{FF2B5EF4-FFF2-40B4-BE49-F238E27FC236}">
                  <a16:creationId xmlns:a16="http://schemas.microsoft.com/office/drawing/2014/main" id="{8F08B69B-B19B-4047-BBF1-FCBB6C730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3287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72">
              <a:extLst>
                <a:ext uri="{FF2B5EF4-FFF2-40B4-BE49-F238E27FC236}">
                  <a16:creationId xmlns:a16="http://schemas.microsoft.com/office/drawing/2014/main" id="{65D9C86B-A919-4AAF-B417-5097945E7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6195" y="2170034"/>
              <a:ext cx="0" cy="590917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73">
              <a:extLst>
                <a:ext uri="{FF2B5EF4-FFF2-40B4-BE49-F238E27FC236}">
                  <a16:creationId xmlns:a16="http://schemas.microsoft.com/office/drawing/2014/main" id="{2039DB13-0CEA-4B01-993F-6D1013F06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9101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74">
              <a:extLst>
                <a:ext uri="{FF2B5EF4-FFF2-40B4-BE49-F238E27FC236}">
                  <a16:creationId xmlns:a16="http://schemas.microsoft.com/office/drawing/2014/main" id="{754D9B3A-1056-4D4E-A11B-F0DD692770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414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75">
              <a:extLst>
                <a:ext uri="{FF2B5EF4-FFF2-40B4-BE49-F238E27FC236}">
                  <a16:creationId xmlns:a16="http://schemas.microsoft.com/office/drawing/2014/main" id="{A60311BB-3247-455A-98C7-38A06076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704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76">
              <a:extLst>
                <a:ext uri="{FF2B5EF4-FFF2-40B4-BE49-F238E27FC236}">
                  <a16:creationId xmlns:a16="http://schemas.microsoft.com/office/drawing/2014/main" id="{FB6F772A-4837-4497-884C-5F13D23179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208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77">
              <a:extLst>
                <a:ext uri="{FF2B5EF4-FFF2-40B4-BE49-F238E27FC236}">
                  <a16:creationId xmlns:a16="http://schemas.microsoft.com/office/drawing/2014/main" id="{A1804DD9-3075-45F2-B07A-CCE1C39B2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39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78">
              <a:extLst>
                <a:ext uri="{FF2B5EF4-FFF2-40B4-BE49-F238E27FC236}">
                  <a16:creationId xmlns:a16="http://schemas.microsoft.com/office/drawing/2014/main" id="{E8BFFCA0-324C-40DF-919E-E61070535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790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79">
              <a:extLst>
                <a:ext uri="{FF2B5EF4-FFF2-40B4-BE49-F238E27FC236}">
                  <a16:creationId xmlns:a16="http://schemas.microsoft.com/office/drawing/2014/main" id="{2CCD1D58-2705-4107-A975-6C8D2F2999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974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80">
              <a:extLst>
                <a:ext uri="{FF2B5EF4-FFF2-40B4-BE49-F238E27FC236}">
                  <a16:creationId xmlns:a16="http://schemas.microsoft.com/office/drawing/2014/main" id="{81F4D9FE-0AF2-4330-96F5-7A8641697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478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81">
              <a:extLst>
                <a:ext uri="{FF2B5EF4-FFF2-40B4-BE49-F238E27FC236}">
                  <a16:creationId xmlns:a16="http://schemas.microsoft.com/office/drawing/2014/main" id="{C75D720A-64A6-40F1-8BE0-3E9B47C4E9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768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82">
              <a:extLst>
                <a:ext uri="{FF2B5EF4-FFF2-40B4-BE49-F238E27FC236}">
                  <a16:creationId xmlns:a16="http://schemas.microsoft.com/office/drawing/2014/main" id="{AD2301BC-6598-4026-89EA-D085A9B40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27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83">
              <a:extLst>
                <a:ext uri="{FF2B5EF4-FFF2-40B4-BE49-F238E27FC236}">
                  <a16:creationId xmlns:a16="http://schemas.microsoft.com/office/drawing/2014/main" id="{CEAD25AB-C2AF-4D99-8B2A-CFA40A5D7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456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4">
              <a:extLst>
                <a:ext uri="{FF2B5EF4-FFF2-40B4-BE49-F238E27FC236}">
                  <a16:creationId xmlns:a16="http://schemas.microsoft.com/office/drawing/2014/main" id="{84902EF1-E420-45F3-97D6-7059236D6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547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85">
              <a:extLst>
                <a:ext uri="{FF2B5EF4-FFF2-40B4-BE49-F238E27FC236}">
                  <a16:creationId xmlns:a16="http://schemas.microsoft.com/office/drawing/2014/main" id="{FD26BF04-22E8-43C6-A150-B3583614D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9445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86">
              <a:extLst>
                <a:ext uri="{FF2B5EF4-FFF2-40B4-BE49-F238E27FC236}">
                  <a16:creationId xmlns:a16="http://schemas.microsoft.com/office/drawing/2014/main" id="{327197F4-AEC1-47F7-8744-FCEC444C99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341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87">
              <a:extLst>
                <a:ext uri="{FF2B5EF4-FFF2-40B4-BE49-F238E27FC236}">
                  <a16:creationId xmlns:a16="http://schemas.microsoft.com/office/drawing/2014/main" id="{47C9AE62-6388-4CA3-BE18-E19308629E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5259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88">
              <a:extLst>
                <a:ext uri="{FF2B5EF4-FFF2-40B4-BE49-F238E27FC236}">
                  <a16:creationId xmlns:a16="http://schemas.microsoft.com/office/drawing/2014/main" id="{204A513D-B03D-45DE-AF4B-3436B4C8A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9232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9">
              <a:extLst>
                <a:ext uri="{FF2B5EF4-FFF2-40B4-BE49-F238E27FC236}">
                  <a16:creationId xmlns:a16="http://schemas.microsoft.com/office/drawing/2014/main" id="{01D21987-F764-4D60-BA16-A1CF0C0855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427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90">
              <a:extLst>
                <a:ext uri="{FF2B5EF4-FFF2-40B4-BE49-F238E27FC236}">
                  <a16:creationId xmlns:a16="http://schemas.microsoft.com/office/drawing/2014/main" id="{66D3B043-B55C-4A40-860D-00F8D693C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5046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91">
              <a:extLst>
                <a:ext uri="{FF2B5EF4-FFF2-40B4-BE49-F238E27FC236}">
                  <a16:creationId xmlns:a16="http://schemas.microsoft.com/office/drawing/2014/main" id="{975BE48F-496D-4C10-8B49-06845C727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0085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92">
              <a:extLst>
                <a:ext uri="{FF2B5EF4-FFF2-40B4-BE49-F238E27FC236}">
                  <a16:creationId xmlns:a16="http://schemas.microsoft.com/office/drawing/2014/main" id="{87DA4194-470D-419A-9BEE-6EDA799DA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299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93">
              <a:extLst>
                <a:ext uri="{FF2B5EF4-FFF2-40B4-BE49-F238E27FC236}">
                  <a16:creationId xmlns:a16="http://schemas.microsoft.com/office/drawing/2014/main" id="{B3ACCC5D-5B5D-4A15-A138-93DF9EDA0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6966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94">
              <a:extLst>
                <a:ext uri="{FF2B5EF4-FFF2-40B4-BE49-F238E27FC236}">
                  <a16:creationId xmlns:a16="http://schemas.microsoft.com/office/drawing/2014/main" id="{A7E5E96C-910C-41CE-B7AE-97A367F2C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987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95">
              <a:extLst>
                <a:ext uri="{FF2B5EF4-FFF2-40B4-BE49-F238E27FC236}">
                  <a16:creationId xmlns:a16="http://schemas.microsoft.com/office/drawing/2014/main" id="{4E41B323-3390-448E-ABDD-165FFAFE9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491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96">
              <a:extLst>
                <a:ext uri="{FF2B5EF4-FFF2-40B4-BE49-F238E27FC236}">
                  <a16:creationId xmlns:a16="http://schemas.microsoft.com/office/drawing/2014/main" id="{D073CDA1-515E-4A94-B97C-41E3CD002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568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97">
              <a:extLst>
                <a:ext uri="{FF2B5EF4-FFF2-40B4-BE49-F238E27FC236}">
                  <a16:creationId xmlns:a16="http://schemas.microsoft.com/office/drawing/2014/main" id="{5DA0A9F3-FC64-4261-B624-6F75A68F3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072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98">
              <a:extLst>
                <a:ext uri="{FF2B5EF4-FFF2-40B4-BE49-F238E27FC236}">
                  <a16:creationId xmlns:a16="http://schemas.microsoft.com/office/drawing/2014/main" id="{3618B2DC-CB0F-4005-9313-3C2F3C492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5766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9">
              <a:extLst>
                <a:ext uri="{FF2B5EF4-FFF2-40B4-BE49-F238E27FC236}">
                  <a16:creationId xmlns:a16="http://schemas.microsoft.com/office/drawing/2014/main" id="{745C603A-E57D-49A1-AF05-3BF5B8C33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760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00">
              <a:extLst>
                <a:ext uri="{FF2B5EF4-FFF2-40B4-BE49-F238E27FC236}">
                  <a16:creationId xmlns:a16="http://schemas.microsoft.com/office/drawing/2014/main" id="{53B1CFA1-1F3C-4E91-A477-AAEE394C4C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1580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01">
              <a:extLst>
                <a:ext uri="{FF2B5EF4-FFF2-40B4-BE49-F238E27FC236}">
                  <a16:creationId xmlns:a16="http://schemas.microsoft.com/office/drawing/2014/main" id="{E9CAC808-6D9A-4CDE-8D24-FA6C54F759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5554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02">
              <a:extLst>
                <a:ext uri="{FF2B5EF4-FFF2-40B4-BE49-F238E27FC236}">
                  <a16:creationId xmlns:a16="http://schemas.microsoft.com/office/drawing/2014/main" id="{5711207C-4F32-4C5D-9142-350F4A8049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8460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7" name="AutoShape 115">
              <a:extLst>
                <a:ext uri="{FF2B5EF4-FFF2-40B4-BE49-F238E27FC236}">
                  <a16:creationId xmlns:a16="http://schemas.microsoft.com/office/drawing/2014/main" id="{70AFE075-3E82-4B65-96CE-7702CB26D769}"/>
                </a:ext>
              </a:extLst>
            </p:cNvPr>
            <p:cNvCxnSpPr>
              <a:cxnSpLocks noChangeShapeType="1"/>
              <a:stCxn id="49" idx="3"/>
            </p:cNvCxnSpPr>
            <p:nvPr/>
          </p:nvCxnSpPr>
          <p:spPr bwMode="auto">
            <a:xfrm>
              <a:off x="5866683" y="2171102"/>
              <a:ext cx="220894" cy="178228"/>
            </a:xfrm>
            <a:prstGeom prst="bentConnector3">
              <a:avLst>
                <a:gd name="adj1" fmla="val 97432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pic>
          <p:nvPicPr>
            <p:cNvPr id="48" name="Picture 28" descr="atomAl+">
              <a:extLst>
                <a:ext uri="{FF2B5EF4-FFF2-40B4-BE49-F238E27FC236}">
                  <a16:creationId xmlns:a16="http://schemas.microsoft.com/office/drawing/2014/main" id="{DBE8E202-43CC-46CD-8BB6-F5AFABBCC5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11061" y="1913409"/>
              <a:ext cx="746323" cy="55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8" descr="atomHg+">
              <a:extLst>
                <a:ext uri="{FF2B5EF4-FFF2-40B4-BE49-F238E27FC236}">
                  <a16:creationId xmlns:a16="http://schemas.microsoft.com/office/drawing/2014/main" id="{E6254D27-E265-4219-A0F4-2F76F523F1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32986" y="1858795"/>
              <a:ext cx="833697" cy="624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0" name="AutoShape 115">
              <a:extLst>
                <a:ext uri="{FF2B5EF4-FFF2-40B4-BE49-F238E27FC236}">
                  <a16:creationId xmlns:a16="http://schemas.microsoft.com/office/drawing/2014/main" id="{56A66CED-A2B5-4169-AC33-38B7631E9E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135553" y="2259221"/>
              <a:ext cx="308345" cy="98666"/>
            </a:xfrm>
            <a:prstGeom prst="bentConnector3">
              <a:avLst>
                <a:gd name="adj1" fmla="val 6753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p:pic>
        <p:nvPicPr>
          <p:cNvPr id="51" name="Picture 23" descr="trap2">
            <a:extLst>
              <a:ext uri="{FF2B5EF4-FFF2-40B4-BE49-F238E27FC236}">
                <a16:creationId xmlns:a16="http://schemas.microsoft.com/office/drawing/2014/main" id="{F08F246C-E7A8-4B0B-88C6-3EC2C9624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1112" b="1524"/>
          <a:stretch>
            <a:fillRect/>
          </a:stretch>
        </p:blipFill>
        <p:spPr bwMode="auto">
          <a:xfrm>
            <a:off x="6718456" y="1276486"/>
            <a:ext cx="1703787" cy="114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55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30B18D4A-52EC-41F2-A24C-E202BFE2030A}"/>
              </a:ext>
            </a:extLst>
          </p:cNvPr>
          <p:cNvSpPr/>
          <p:nvPr/>
        </p:nvSpPr>
        <p:spPr>
          <a:xfrm>
            <a:off x="4572000" y="4384019"/>
            <a:ext cx="4271211" cy="832651"/>
          </a:xfrm>
          <a:prstGeom prst="rect">
            <a:avLst/>
          </a:prstGeom>
          <a:solidFill>
            <a:srgbClr val="FFFF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7B92DF-61AB-4C36-94F4-CCF39D351280}"/>
              </a:ext>
            </a:extLst>
          </p:cNvPr>
          <p:cNvSpPr/>
          <p:nvPr/>
        </p:nvSpPr>
        <p:spPr>
          <a:xfrm>
            <a:off x="494939" y="3787392"/>
            <a:ext cx="3042345" cy="1598980"/>
          </a:xfrm>
          <a:prstGeom prst="rect">
            <a:avLst/>
          </a:prstGeom>
          <a:solidFill>
            <a:srgbClr val="FFFF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3859F1-05FF-46D5-A41D-2FD3E038A597}"/>
              </a:ext>
            </a:extLst>
          </p:cNvPr>
          <p:cNvSpPr/>
          <p:nvPr/>
        </p:nvSpPr>
        <p:spPr>
          <a:xfrm>
            <a:off x="4572000" y="3306213"/>
            <a:ext cx="4271211" cy="832650"/>
          </a:xfrm>
          <a:prstGeom prst="rect">
            <a:avLst/>
          </a:prstGeom>
          <a:solidFill>
            <a:srgbClr val="FFFF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/>
          </a:bodyPr>
          <a:lstStyle/>
          <a:p>
            <a:r>
              <a:rPr lang="en-US" sz="4400" dirty="0"/>
              <a:t>Clock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6546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415" y="3869737"/>
            <a:ext cx="1371600" cy="1371600"/>
          </a:xfrm>
          <a:prstGeom prst="rect">
            <a:avLst/>
          </a:prstGeom>
        </p:spPr>
      </p:pic>
      <p:pic>
        <p:nvPicPr>
          <p:cNvPr id="18434" name="Picture 43" descr="anim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3415" y="3879621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ounded Rectangle 45"/>
          <p:cNvSpPr/>
          <p:nvPr/>
        </p:nvSpPr>
        <p:spPr bwMode="auto">
          <a:xfrm>
            <a:off x="3374278" y="3325629"/>
            <a:ext cx="1822449" cy="2141769"/>
          </a:xfrm>
          <a:prstGeom prst="roundRect">
            <a:avLst/>
          </a:prstGeom>
          <a:solidFill>
            <a:schemeClr val="bg1">
              <a:lumMod val="95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Principle of Optical Atomic Clocks</a:t>
            </a:r>
          </a:p>
        </p:txBody>
      </p:sp>
      <p:sp>
        <p:nvSpPr>
          <p:cNvPr id="18439" name="Text Box 22"/>
          <p:cNvSpPr txBox="1">
            <a:spLocks noChangeArrowheads="1"/>
          </p:cNvSpPr>
          <p:nvPr/>
        </p:nvSpPr>
        <p:spPr bwMode="auto">
          <a:xfrm>
            <a:off x="3423731" y="3416975"/>
            <a:ext cx="17235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Atomic System</a:t>
            </a:r>
          </a:p>
        </p:txBody>
      </p:sp>
      <p:sp>
        <p:nvSpPr>
          <p:cNvPr id="18449" name="Line 56"/>
          <p:cNvSpPr>
            <a:spLocks noChangeShapeType="1"/>
          </p:cNvSpPr>
          <p:nvPr/>
        </p:nvSpPr>
        <p:spPr bwMode="auto">
          <a:xfrm>
            <a:off x="3866402" y="5105171"/>
            <a:ext cx="74295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450" name="Line 57"/>
          <p:cNvSpPr>
            <a:spLocks noChangeShapeType="1"/>
          </p:cNvSpPr>
          <p:nvPr/>
        </p:nvSpPr>
        <p:spPr bwMode="auto">
          <a:xfrm flipH="1">
            <a:off x="4222002" y="4000271"/>
            <a:ext cx="215900" cy="1054100"/>
          </a:xfrm>
          <a:prstGeom prst="line">
            <a:avLst/>
          </a:prstGeom>
          <a:noFill/>
          <a:ln w="50800">
            <a:solidFill>
              <a:srgbClr val="00C8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8451" name="Line 58"/>
          <p:cNvSpPr>
            <a:spLocks noChangeShapeType="1"/>
          </p:cNvSpPr>
          <p:nvPr/>
        </p:nvSpPr>
        <p:spPr bwMode="auto">
          <a:xfrm>
            <a:off x="4006102" y="3949471"/>
            <a:ext cx="74295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8452" name="Picture 5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0002" y="4965471"/>
            <a:ext cx="342900" cy="279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8453" name="Picture 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0502" y="3809771"/>
            <a:ext cx="342900" cy="279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grpSp>
        <p:nvGrpSpPr>
          <p:cNvPr id="18457" name="Group 45"/>
          <p:cNvGrpSpPr>
            <a:grpSpLocks/>
          </p:cNvGrpSpPr>
          <p:nvPr/>
        </p:nvGrpSpPr>
        <p:grpSpPr bwMode="auto">
          <a:xfrm>
            <a:off x="1801858" y="5817960"/>
            <a:ext cx="5151437" cy="611187"/>
            <a:chOff x="3186932" y="5345460"/>
            <a:chExt cx="5151511" cy="611187"/>
          </a:xfrm>
        </p:grpSpPr>
        <p:grpSp>
          <p:nvGrpSpPr>
            <p:cNvPr id="18464" name="Group 43"/>
            <p:cNvGrpSpPr>
              <a:grpSpLocks/>
            </p:cNvGrpSpPr>
            <p:nvPr/>
          </p:nvGrpSpPr>
          <p:grpSpPr bwMode="auto">
            <a:xfrm>
              <a:off x="3186932" y="5345460"/>
              <a:ext cx="3494087" cy="611187"/>
              <a:chOff x="3333" y="3136"/>
              <a:chExt cx="2201" cy="385"/>
            </a:xfrm>
          </p:grpSpPr>
          <p:pic>
            <p:nvPicPr>
              <p:cNvPr id="18466" name="Picture 4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81" y="3136"/>
                <a:ext cx="953" cy="38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sp>
            <p:nvSpPr>
              <p:cNvPr id="18467" name="Text Box 62"/>
              <p:cNvSpPr txBox="1">
                <a:spLocks noChangeArrowheads="1"/>
              </p:cNvSpPr>
              <p:nvPr/>
            </p:nvSpPr>
            <p:spPr bwMode="auto">
              <a:xfrm>
                <a:off x="3333" y="3199"/>
                <a:ext cx="1361" cy="231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>
                    <a:solidFill>
                      <a:srgbClr val="000000"/>
                    </a:solidFill>
                  </a:rPr>
                  <a:t>Clock frequency:</a:t>
                </a:r>
              </a:p>
            </p:txBody>
          </p:sp>
        </p:grpSp>
        <p:sp>
          <p:nvSpPr>
            <p:cNvPr id="18465" name="Text Box 65"/>
            <p:cNvSpPr txBox="1">
              <a:spLocks noChangeArrowheads="1"/>
            </p:cNvSpPr>
            <p:nvPr/>
          </p:nvSpPr>
          <p:spPr bwMode="auto">
            <a:xfrm>
              <a:off x="6754267" y="5421560"/>
              <a:ext cx="1584176" cy="461665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solidFill>
                    <a:srgbClr val="000000"/>
                  </a:solidFill>
                </a:rPr>
                <a:t>≈10</a:t>
              </a:r>
              <a:r>
                <a:rPr lang="en-US" sz="2400" baseline="30000" dirty="0">
                  <a:solidFill>
                    <a:srgbClr val="000000"/>
                  </a:solidFill>
                </a:rPr>
                <a:t>15</a:t>
              </a:r>
              <a:r>
                <a:rPr lang="en-US" sz="2400" dirty="0">
                  <a:solidFill>
                    <a:srgbClr val="000000"/>
                  </a:solidFill>
                </a:rPr>
                <a:t> Hz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19800" y="1423664"/>
            <a:ext cx="2649538" cy="4215136"/>
            <a:chOff x="6019800" y="1423664"/>
            <a:chExt cx="2649538" cy="4215136"/>
          </a:xfrm>
        </p:grpSpPr>
        <p:sp>
          <p:nvSpPr>
            <p:cNvPr id="39" name="Rounded Rectangle 38"/>
            <p:cNvSpPr/>
            <p:nvPr/>
          </p:nvSpPr>
          <p:spPr bwMode="auto">
            <a:xfrm>
              <a:off x="6019800" y="1423664"/>
              <a:ext cx="2649538" cy="4215136"/>
            </a:xfrm>
            <a:prstGeom prst="roundRect">
              <a:avLst/>
            </a:prstGeom>
            <a:solidFill>
              <a:schemeClr val="bg1">
                <a:lumMod val="95000"/>
                <a:alpha val="4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8441" name="Text Box 27"/>
            <p:cNvSpPr txBox="1">
              <a:spLocks noChangeArrowheads="1"/>
            </p:cNvSpPr>
            <p:nvPr/>
          </p:nvSpPr>
          <p:spPr bwMode="auto">
            <a:xfrm>
              <a:off x="6374302" y="5127073"/>
              <a:ext cx="1770063" cy="346075"/>
            </a:xfrm>
            <a:prstGeom prst="rect">
              <a:avLst/>
            </a:prstGeom>
            <a:solidFill>
              <a:srgbClr val="CCFF66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 dirty="0">
                  <a:solidFill>
                    <a:srgbClr val="000000"/>
                  </a:solidFill>
                  <a:latin typeface="ISOCTEUR" pitchFamily="49" charset="0"/>
                </a:rPr>
                <a:t>11:00 am</a:t>
              </a:r>
            </a:p>
          </p:txBody>
        </p:sp>
        <p:grpSp>
          <p:nvGrpSpPr>
            <p:cNvPr id="18460" name="Group 40"/>
            <p:cNvGrpSpPr>
              <a:grpSpLocks/>
            </p:cNvGrpSpPr>
            <p:nvPr/>
          </p:nvGrpSpPr>
          <p:grpSpPr bwMode="auto">
            <a:xfrm>
              <a:off x="6328693" y="3580447"/>
              <a:ext cx="1896205" cy="1141813"/>
              <a:chOff x="4354" y="1504"/>
              <a:chExt cx="1211" cy="635"/>
            </a:xfrm>
          </p:grpSpPr>
          <p:pic>
            <p:nvPicPr>
              <p:cNvPr id="18462" name="Picture 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354" y="1504"/>
                <a:ext cx="1211" cy="635"/>
              </a:xfrm>
              <a:prstGeom prst="rect">
                <a:avLst/>
              </a:prstGeom>
              <a:noFill/>
              <a:ln w="50800" algn="ctr">
                <a:noFill/>
                <a:miter lim="800000"/>
                <a:headEnd/>
                <a:tailEnd/>
              </a:ln>
            </p:spPr>
          </p:pic>
          <p:sp>
            <p:nvSpPr>
              <p:cNvPr id="18463" name="Rectangle 42"/>
              <p:cNvSpPr>
                <a:spLocks noChangeArrowheads="1"/>
              </p:cNvSpPr>
              <p:nvPr/>
            </p:nvSpPr>
            <p:spPr bwMode="auto">
              <a:xfrm>
                <a:off x="4513" y="1700"/>
                <a:ext cx="115" cy="29"/>
              </a:xfrm>
              <a:prstGeom prst="rect">
                <a:avLst/>
              </a:prstGeom>
              <a:solidFill>
                <a:schemeClr val="tx1"/>
              </a:solidFill>
              <a:ln w="50800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2" name="Straight Arrow Connector 11"/>
            <p:cNvCxnSpPr/>
            <p:nvPr/>
          </p:nvCxnSpPr>
          <p:spPr>
            <a:xfrm>
              <a:off x="6383760" y="3585250"/>
              <a:ext cx="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388284" y="1752600"/>
              <a:ext cx="1763712" cy="1497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 Box 22"/>
            <p:cNvSpPr txBox="1">
              <a:spLocks noChangeArrowheads="1"/>
            </p:cNvSpPr>
            <p:nvPr/>
          </p:nvSpPr>
          <p:spPr bwMode="auto">
            <a:xfrm>
              <a:off x="6161839" y="1450004"/>
              <a:ext cx="22236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Femtosecond Laser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7270140" y="3236361"/>
              <a:ext cx="6656" cy="41034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7276795" y="4708148"/>
              <a:ext cx="6656" cy="43685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629328" y="1926621"/>
            <a:ext cx="5397079" cy="3177922"/>
            <a:chOff x="629328" y="1926621"/>
            <a:chExt cx="5397079" cy="3177922"/>
          </a:xfrm>
        </p:grpSpPr>
        <p:sp>
          <p:nvSpPr>
            <p:cNvPr id="18444" name="Text Box 33"/>
            <p:cNvSpPr txBox="1">
              <a:spLocks noChangeArrowheads="1"/>
            </p:cNvSpPr>
            <p:nvPr/>
          </p:nvSpPr>
          <p:spPr bwMode="auto">
            <a:xfrm>
              <a:off x="1053329" y="4519768"/>
              <a:ext cx="1994671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Frequency feedback ~0.1 Hz</a:t>
              </a:r>
            </a:p>
          </p:txBody>
        </p:sp>
        <p:cxnSp>
          <p:nvCxnSpPr>
            <p:cNvPr id="6" name="Elbow Connector 5"/>
            <p:cNvCxnSpPr>
              <a:endCxn id="46" idx="0"/>
            </p:cNvCxnSpPr>
            <p:nvPr/>
          </p:nvCxnSpPr>
          <p:spPr>
            <a:xfrm>
              <a:off x="2459123" y="2674340"/>
              <a:ext cx="1826380" cy="651289"/>
            </a:xfrm>
            <a:prstGeom prst="bentConnector2">
              <a:avLst/>
            </a:prstGeom>
            <a:ln w="508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>
              <a:stCxn id="46" idx="1"/>
            </p:cNvCxnSpPr>
            <p:nvPr/>
          </p:nvCxnSpPr>
          <p:spPr>
            <a:xfrm rot="10800000">
              <a:off x="1703474" y="2997506"/>
              <a:ext cx="1670805" cy="1399009"/>
            </a:xfrm>
            <a:prstGeom prst="bentConnector2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717925" y="2674339"/>
              <a:ext cx="2308482" cy="2"/>
            </a:xfrm>
            <a:prstGeom prst="straightConnector1">
              <a:avLst/>
            </a:prstGeom>
            <a:ln w="50800">
              <a:solidFill>
                <a:srgbClr val="0070C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46" name="Text Box 43"/>
            <p:cNvSpPr txBox="1">
              <a:spLocks noChangeArrowheads="1"/>
            </p:cNvSpPr>
            <p:nvPr/>
          </p:nvSpPr>
          <p:spPr bwMode="auto">
            <a:xfrm>
              <a:off x="2790882" y="1984329"/>
              <a:ext cx="1958170" cy="584775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</a:rPr>
                <a:t>Drive atomic</a:t>
              </a:r>
              <a:br>
                <a:rPr lang="en-US" sz="1600" dirty="0">
                  <a:solidFill>
                    <a:srgbClr val="000000"/>
                  </a:solidFill>
                </a:rPr>
              </a:br>
              <a:r>
                <a:rPr lang="en-US" sz="1600" dirty="0">
                  <a:solidFill>
                    <a:srgbClr val="000000"/>
                  </a:solidFill>
                </a:rPr>
                <a:t>resonance ~0.1 s</a:t>
              </a:r>
            </a:p>
          </p:txBody>
        </p:sp>
        <p:sp>
          <p:nvSpPr>
            <p:cNvPr id="33" name="Text Box 4"/>
            <p:cNvSpPr txBox="1">
              <a:spLocks noChangeArrowheads="1"/>
            </p:cNvSpPr>
            <p:nvPr/>
          </p:nvSpPr>
          <p:spPr bwMode="auto">
            <a:xfrm>
              <a:off x="872997" y="2023201"/>
              <a:ext cx="1553029" cy="646331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 err="1">
                  <a:solidFill>
                    <a:srgbClr val="000000"/>
                  </a:solidFill>
                </a:rPr>
                <a:t>Ultrastable</a:t>
              </a:r>
              <a:r>
                <a:rPr lang="en-US" dirty="0">
                  <a:solidFill>
                    <a:srgbClr val="000000"/>
                  </a:solidFill>
                </a:rPr>
                <a:t> Laser</a:t>
              </a:r>
            </a:p>
          </p:txBody>
        </p:sp>
        <p:pic>
          <p:nvPicPr>
            <p:cNvPr id="34" name="Picture 4" descr="football_hangi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29328" y="2712450"/>
              <a:ext cx="1752600" cy="1316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ounded Rectangle 34"/>
            <p:cNvSpPr/>
            <p:nvPr/>
          </p:nvSpPr>
          <p:spPr bwMode="auto">
            <a:xfrm>
              <a:off x="690720" y="1926621"/>
              <a:ext cx="1822449" cy="2141769"/>
            </a:xfrm>
            <a:prstGeom prst="roundRect">
              <a:avLst/>
            </a:prstGeom>
            <a:solidFill>
              <a:schemeClr val="bg1">
                <a:lumMod val="95000"/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2514600" y="879895"/>
            <a:ext cx="411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743200" y="946035"/>
            <a:ext cx="3657600" cy="0"/>
          </a:xfrm>
          <a:prstGeom prst="line">
            <a:avLst/>
          </a:prstGeom>
          <a:ln w="254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2093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324529" y="1167825"/>
                <a:ext cx="3883947" cy="1116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32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/>
                        </a:rPr>
                        <m:t>=1+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𝜖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3200" i="1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𝑦</m:t>
                      </m:r>
                      <m:d>
                        <m:d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529" y="1167825"/>
                <a:ext cx="3883947" cy="111665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8788" y="119282"/>
            <a:ext cx="8229600" cy="8509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Clock Performance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072546" y="1474304"/>
            <a:ext cx="3438608" cy="4349447"/>
            <a:chOff x="5072546" y="1474304"/>
            <a:chExt cx="3438608" cy="4349447"/>
          </a:xfrm>
        </p:grpSpPr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5163309" y="2632075"/>
              <a:ext cx="3347845" cy="191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tabLst>
                  <a:tab pos="838200" algn="l"/>
                  <a:tab pos="4102100" algn="l"/>
                </a:tabLst>
              </a:pPr>
              <a:r>
                <a:rPr lang="en-US" sz="2400" b="1" u="sng" dirty="0">
                  <a:solidFill>
                    <a:srgbClr val="000000"/>
                  </a:solidFill>
                  <a:sym typeface="Arial" charset="0"/>
                </a:rPr>
                <a:t>Stability</a:t>
              </a:r>
              <a:r>
                <a:rPr lang="en-US" sz="2400" dirty="0">
                  <a:solidFill>
                    <a:srgbClr val="000000"/>
                  </a:solidFill>
                  <a:sym typeface="Arial" charset="0"/>
                </a:rPr>
                <a:t> </a:t>
              </a:r>
            </a:p>
            <a:p>
              <a:pPr>
                <a:tabLst>
                  <a:tab pos="838200" algn="l"/>
                  <a:tab pos="4102100" algn="l"/>
                </a:tabLst>
              </a:pPr>
              <a:endParaRPr lang="en-US" sz="2000" dirty="0">
                <a:solidFill>
                  <a:srgbClr val="000000"/>
                </a:solidFill>
                <a:sym typeface="Arial" charset="0"/>
              </a:endParaRPr>
            </a:p>
            <a:p>
              <a:pPr marL="285750" indent="-285750">
                <a:buFont typeface="Arial" pitchFamily="34" charset="0"/>
                <a:buChar char="•"/>
                <a:tabLst>
                  <a:tab pos="838200" algn="l"/>
                  <a:tab pos="4102100" algn="l"/>
                </a:tabLst>
              </a:pP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Average fractional frequency variations </a:t>
              </a:r>
            </a:p>
            <a:p>
              <a:pPr marL="285750" indent="-285750">
                <a:buFont typeface="Arial" pitchFamily="34" charset="0"/>
                <a:buChar char="•"/>
                <a:tabLst>
                  <a:tab pos="838200" algn="l"/>
                  <a:tab pos="4102100" algn="l"/>
                </a:tabLst>
              </a:pP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Typically characterized by the </a:t>
              </a:r>
              <a:r>
                <a:rPr lang="en-US" sz="2000" i="1" dirty="0">
                  <a:solidFill>
                    <a:srgbClr val="000000"/>
                  </a:solidFill>
                  <a:sym typeface="Arial" charset="0"/>
                </a:rPr>
                <a:t>Allan deviation</a:t>
              </a:r>
              <a:r>
                <a:rPr lang="en-US" i="1" dirty="0">
                  <a:solidFill>
                    <a:srgbClr val="000000"/>
                  </a:solidFill>
                  <a:sym typeface="Arial" charset="0"/>
                </a:rPr>
                <a:t>:</a:t>
              </a:r>
            </a:p>
          </p:txBody>
        </p:sp>
        <p:sp>
          <p:nvSpPr>
            <p:cNvPr id="16397" name="Line 13"/>
            <p:cNvSpPr>
              <a:spLocks noChangeShapeType="1"/>
            </p:cNvSpPr>
            <p:nvPr/>
          </p:nvSpPr>
          <p:spPr bwMode="auto">
            <a:xfrm>
              <a:off x="5867400" y="2071516"/>
              <a:ext cx="914400" cy="56056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5072546" y="1474304"/>
              <a:ext cx="1109426" cy="597211"/>
            </a:xfrm>
            <a:prstGeom prst="ellips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5562600" y="4854575"/>
                  <a:ext cx="2882649" cy="969176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32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𝑦</m:t>
                          </m:r>
                        </m:sub>
                      </m:sSub>
                    </m:oMath>
                  </a14:m>
                  <a:r>
                    <a:rPr lang="en-US" sz="2800" dirty="0">
                      <a:solidFill>
                        <a:srgbClr val="000000"/>
                      </a:solidFill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sz="2800" i="1" dirty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𝜏</m:t>
                      </m:r>
                    </m:oMath>
                  </a14:m>
                  <a:r>
                    <a:rPr lang="en-US" sz="2800" dirty="0">
                      <a:solidFill>
                        <a:srgbClr val="000000"/>
                      </a:solidFill>
                    </a:rPr>
                    <a:t>) </a:t>
                  </a:r>
                  <a14:m>
                    <m:oMath xmlns:m="http://schemas.openxmlformats.org/officeDocument/2006/math">
                      <m:r>
                        <a:rPr lang="en-US" sz="2800" i="1" dirty="0">
                          <a:solidFill>
                            <a:srgbClr val="000000"/>
                          </a:solidFill>
                          <a:latin typeface="Cambria Math"/>
                          <a:ea typeface="Cambria Math"/>
                        </a:rPr>
                        <m:t>≅</m:t>
                      </m:r>
                    </m:oMath>
                  </a14:m>
                  <a:r>
                    <a:rPr lang="en-US" sz="2800" dirty="0">
                      <a:solidFill>
                        <a:srgbClr val="0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𝑄</m:t>
                          </m:r>
                        </m:den>
                      </m:f>
                      <m:f>
                        <m:fPr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𝑆𝑁𝑅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𝐶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800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den>
                          </m:f>
                        </m:e>
                      </m:rad>
                    </m:oMath>
                  </a14:m>
                  <a:endParaRPr lang="en-US" sz="28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2600" y="4854575"/>
                  <a:ext cx="2882649" cy="969176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/>
                  </a:stretch>
                </a:blipFill>
                <a:ln w="254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/>
          <p:cNvGrpSpPr/>
          <p:nvPr/>
        </p:nvGrpSpPr>
        <p:grpSpPr>
          <a:xfrm>
            <a:off x="400050" y="1547986"/>
            <a:ext cx="4470090" cy="4856960"/>
            <a:chOff x="400050" y="1547986"/>
            <a:chExt cx="4470090" cy="4856960"/>
          </a:xfrm>
        </p:grpSpPr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400050" y="2632075"/>
              <a:ext cx="4173538" cy="293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342900" indent="-342900" algn="ctr">
                <a:tabLst>
                  <a:tab pos="838200" algn="l"/>
                  <a:tab pos="8070850" algn="l"/>
                </a:tabLst>
              </a:pPr>
              <a:r>
                <a:rPr lang="en-US" sz="2400" b="1" u="sng" dirty="0">
                  <a:solidFill>
                    <a:srgbClr val="000000"/>
                  </a:solidFill>
                  <a:sym typeface="Arial" charset="0"/>
                </a:rPr>
                <a:t>Accuracy</a:t>
              </a:r>
            </a:p>
            <a:p>
              <a:pPr marL="342900" indent="-342900">
                <a:tabLst>
                  <a:tab pos="838200" algn="l"/>
                  <a:tab pos="8070850" algn="l"/>
                </a:tabLst>
              </a:pPr>
              <a:endParaRPr lang="en-US" sz="2000" b="1" dirty="0">
                <a:solidFill>
                  <a:srgbClr val="000000"/>
                </a:solidFill>
                <a:sym typeface="Arial" charset="0"/>
              </a:endParaRPr>
            </a:p>
            <a:p>
              <a:pPr marL="342900" indent="-342900">
                <a:buFont typeface="Arial" pitchFamily="34" charset="0"/>
                <a:buChar char="•"/>
                <a:tabLst>
                  <a:tab pos="838200" algn="l"/>
                  <a:tab pos="8070850" algn="l"/>
                </a:tabLst>
              </a:pP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Systematic uncertainty in clock frequency.</a:t>
              </a:r>
            </a:p>
            <a:p>
              <a:pPr marL="342900" indent="-342900">
                <a:buFont typeface="Arial" pitchFamily="34" charset="0"/>
                <a:buChar char="•"/>
                <a:tabLst>
                  <a:tab pos="838200" algn="l"/>
                  <a:tab pos="8070850" algn="l"/>
                </a:tabLst>
              </a:pP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Two types of shifts</a:t>
              </a:r>
            </a:p>
            <a:p>
              <a:pPr marL="800100" lvl="1" indent="-342900">
                <a:buFont typeface="+mj-lt"/>
                <a:buAutoNum type="arabicPeriod"/>
                <a:tabLst>
                  <a:tab pos="838200" algn="l"/>
                  <a:tab pos="8070850" algn="l"/>
                </a:tabLst>
              </a:pPr>
              <a:r>
                <a:rPr lang="en-US" sz="2000" b="1" dirty="0">
                  <a:solidFill>
                    <a:srgbClr val="000000"/>
                  </a:solidFill>
                  <a:sym typeface="Arial" charset="0"/>
                </a:rPr>
                <a:t>Field shifts </a:t>
              </a: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e.g. Zeeman shift and black body shift</a:t>
              </a:r>
            </a:p>
            <a:p>
              <a:pPr marL="800100" lvl="1" indent="-342900">
                <a:buFont typeface="+mj-lt"/>
                <a:buAutoNum type="arabicPeriod"/>
                <a:tabLst>
                  <a:tab pos="838200" algn="l"/>
                  <a:tab pos="8070850" algn="l"/>
                </a:tabLst>
              </a:pPr>
              <a:r>
                <a:rPr lang="en-US" sz="2000" b="1" dirty="0">
                  <a:solidFill>
                    <a:srgbClr val="000000"/>
                  </a:solidFill>
                  <a:sym typeface="Arial" charset="0"/>
                </a:rPr>
                <a:t>Motional shifts </a:t>
              </a:r>
              <a:r>
                <a:rPr lang="en-US" sz="2000" dirty="0">
                  <a:solidFill>
                    <a:srgbClr val="000000"/>
                  </a:solidFill>
                  <a:sym typeface="Arial" charset="0"/>
                </a:rPr>
                <a:t>e.g. Relativistic Doppler</a:t>
              </a:r>
            </a:p>
            <a:p>
              <a:pPr marL="800100" lvl="1" indent="-342900">
                <a:buFont typeface="+mj-lt"/>
                <a:buAutoNum type="arabicPeriod"/>
                <a:tabLst>
                  <a:tab pos="838200" algn="l"/>
                  <a:tab pos="8070850" algn="l"/>
                </a:tabLst>
              </a:pPr>
              <a:endParaRPr lang="en-US" dirty="0">
                <a:solidFill>
                  <a:srgbClr val="000000"/>
                </a:solidFill>
                <a:sym typeface="Arial" charset="0"/>
              </a:endParaRPr>
            </a:p>
            <a:p>
              <a:pPr marL="342900" indent="-342900">
                <a:buFont typeface="Arial" pitchFamily="34" charset="0"/>
                <a:buChar char="•"/>
                <a:tabLst>
                  <a:tab pos="838200" algn="l"/>
                  <a:tab pos="8070850" algn="l"/>
                </a:tabLst>
              </a:pPr>
              <a:endParaRPr lang="en-US" dirty="0">
                <a:solidFill>
                  <a:srgbClr val="000000"/>
                </a:solidFill>
                <a:sym typeface="Arial" charset="0"/>
              </a:endParaRPr>
            </a:p>
            <a:p>
              <a:pPr marL="342900" indent="-342900">
                <a:tabLst>
                  <a:tab pos="838200" algn="l"/>
                  <a:tab pos="8070850" algn="l"/>
                </a:tabLst>
              </a:pPr>
              <a:endParaRPr lang="en-US" dirty="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auto">
            <a:xfrm flipH="1">
              <a:off x="2590798" y="1943273"/>
              <a:ext cx="1871354" cy="701502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399" name="Oval 15"/>
            <p:cNvSpPr>
              <a:spLocks noChangeArrowheads="1"/>
            </p:cNvSpPr>
            <p:nvPr/>
          </p:nvSpPr>
          <p:spPr bwMode="auto">
            <a:xfrm>
              <a:off x="4462153" y="1547986"/>
              <a:ext cx="407987" cy="395287"/>
            </a:xfrm>
            <a:prstGeom prst="ellipse">
              <a:avLst/>
            </a:prstGeom>
            <a:noFill/>
            <a:ln w="50800" algn="ctr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767962" y="5562600"/>
                  <a:ext cx="4036105" cy="842346"/>
                </a:xfrm>
                <a:prstGeom prst="rect">
                  <a:avLst/>
                </a:prstGeom>
                <a:noFill/>
                <a:ln w="25400">
                  <a:solidFill>
                    <a:srgbClr val="0070C0"/>
                  </a:solidFill>
                  <a:beve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𝑓</m:t>
                            </m:r>
                          </m:den>
                        </m:f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</m:acc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</m:d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𝑐</m:t>
                            </m:r>
                          </m:den>
                        </m:f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/>
                          </a:rPr>
                          <m:t> −</m:t>
                        </m:r>
                        <m:f>
                          <m:f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</a:rPr>
                                          <m:t>𝑣</m:t>
                                        </m:r>
                                      </m:e>
                                    </m:acc>
                                    <m: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∙</m:t>
                                    </m:r>
                                    <m:acc>
                                      <m:accPr>
                                        <m:chr m:val="̂"/>
                                        <m:ctrlP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𝑘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000">
                            <a:solidFill>
                              <a:srgbClr val="0000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⋯</m:t>
                        </m:r>
                      </m:oMath>
                    </m:oMathPara>
                  </a14:m>
                  <a:endParaRPr lang="en-US" sz="20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962" y="5562600"/>
                  <a:ext cx="4036105" cy="842346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/>
                  </a:stretch>
                </a:blipFill>
                <a:ln w="25400">
                  <a:solidFill>
                    <a:srgbClr val="0070C0"/>
                  </a:solidFill>
                  <a:beve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359187038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Clock Accuracy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897" y="1059135"/>
            <a:ext cx="6760206" cy="550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969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2530093" y="187186"/>
            <a:ext cx="4100512" cy="630238"/>
          </a:xfrm>
        </p:spPr>
        <p:txBody>
          <a:bodyPr lIns="90000" tIns="46800" rIns="90000" bIns="46800">
            <a:noAutofit/>
          </a:bodyPr>
          <a:lstStyle/>
          <a:p>
            <a:pPr defTabSz="449263">
              <a:lnSpc>
                <a:spcPct val="10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199</a:t>
            </a: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Hg</a:t>
            </a:r>
            <a:r>
              <a:rPr lang="en-GB" alt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2" y="1476375"/>
            <a:ext cx="3219833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3732937"/>
            <a:ext cx="3811903" cy="269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222" y="4744278"/>
            <a:ext cx="1604963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2743201" y="1600200"/>
            <a:ext cx="2931390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>
            <a:lvl1pPr marL="339725" indent="-339725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39775" indent="-282575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449263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400050" indent="-342900" eaLnBrk="1" hangingPunct="1">
              <a:lnSpc>
                <a:spcPct val="108000"/>
              </a:lnSpc>
              <a:spcBef>
                <a:spcPts val="450"/>
              </a:spcBef>
              <a:buClr>
                <a:srgbClr val="000000"/>
              </a:buClr>
              <a:buSzPct val="72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cs typeface="Lucida Sans Unicode" pitchFamily="34" charset="0"/>
              </a:rPr>
              <a:t>Spherical Paul Trap</a:t>
            </a:r>
          </a:p>
          <a:p>
            <a:pPr marL="400050" indent="-342900" eaLnBrk="1" hangingPunct="1">
              <a:lnSpc>
                <a:spcPct val="108000"/>
              </a:lnSpc>
              <a:spcBef>
                <a:spcPts val="450"/>
              </a:spcBef>
              <a:buClr>
                <a:srgbClr val="000000"/>
              </a:buClr>
              <a:buSzPct val="72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cs typeface="Lucida Sans Unicode" pitchFamily="34" charset="0"/>
              </a:rPr>
              <a:t>Cryogenic environment (4 K)‏</a:t>
            </a:r>
          </a:p>
          <a:p>
            <a:pPr marL="400050" indent="-342900" eaLnBrk="1" hangingPunct="1">
              <a:lnSpc>
                <a:spcPct val="108000"/>
              </a:lnSpc>
              <a:spcBef>
                <a:spcPts val="450"/>
              </a:spcBef>
              <a:buClr>
                <a:srgbClr val="000000"/>
              </a:buClr>
              <a:buSzPct val="72000"/>
              <a:buFont typeface="Arial" panose="020B0604020202020204" pitchFamily="34" charset="0"/>
              <a:buChar char="•"/>
              <a:defRPr/>
            </a:pPr>
            <a:r>
              <a:rPr lang="en-GB" altLang="en-US" sz="2000" dirty="0">
                <a:latin typeface="+mj-lt"/>
                <a:cs typeface="Lucida Sans Unicode" pitchFamily="34" charset="0"/>
              </a:rPr>
              <a:t>High sensitivity to variation in the fine structure constant</a:t>
            </a:r>
          </a:p>
        </p:txBody>
      </p:sp>
      <p:graphicFrame>
        <p:nvGraphicFramePr>
          <p:cNvPr id="10" name="Group 26">
            <a:extLst>
              <a:ext uri="{FF2B5EF4-FFF2-40B4-BE49-F238E27FC236}">
                <a16:creationId xmlns:a16="http://schemas.microsoft.com/office/drawing/2014/main" id="{4A515118-0D0D-4C7E-A982-7EDCECB51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18404"/>
              </p:ext>
            </p:extLst>
          </p:nvPr>
        </p:nvGraphicFramePr>
        <p:xfrm>
          <a:off x="5298487" y="1142999"/>
          <a:ext cx="3976275" cy="2674834"/>
        </p:xfrm>
        <a:graphic>
          <a:graphicData uri="http://schemas.openxmlformats.org/drawingml/2006/table">
            <a:tbl>
              <a:tblPr/>
              <a:tblGrid>
                <a:gridCol w="397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74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38200" algn="l"/>
                          <a:tab pos="4762500" algn="l"/>
                        </a:tabLst>
                      </a:pPr>
                      <a:endParaRPr kumimoji="0" lang="en-US" sz="3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Arial" charset="0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6"/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04207" y="1476375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2</a:t>
            </a:r>
            <a:r>
              <a:rPr lang="en-US" sz="2000" dirty="0"/>
              <a:t>D</a:t>
            </a:r>
            <a:r>
              <a:rPr lang="en-US" sz="2000" baseline="-25000" dirty="0"/>
              <a:t>5/2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24365" y="994364"/>
            <a:ext cx="643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2</a:t>
            </a:r>
            <a:r>
              <a:rPr lang="en-US" sz="2000" dirty="0"/>
              <a:t>P</a:t>
            </a:r>
            <a:r>
              <a:rPr lang="en-US" sz="2000" baseline="-25000" dirty="0"/>
              <a:t>1/2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24655" y="3738504"/>
            <a:ext cx="6431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/>
              <a:t>2</a:t>
            </a:r>
            <a:r>
              <a:rPr lang="en-US" sz="2000" dirty="0"/>
              <a:t>S</a:t>
            </a:r>
            <a:r>
              <a:rPr lang="en-US" sz="2000" baseline="-25000" dirty="0"/>
              <a:t>1/2</a:t>
            </a:r>
          </a:p>
        </p:txBody>
      </p:sp>
      <p:sp>
        <p:nvSpPr>
          <p:cNvPr id="2" name="Rectangle 1"/>
          <p:cNvSpPr/>
          <p:nvPr/>
        </p:nvSpPr>
        <p:spPr>
          <a:xfrm>
            <a:off x="5072631" y="6519444"/>
            <a:ext cx="3952009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err="1"/>
              <a:t>Diddams</a:t>
            </a:r>
            <a:r>
              <a:rPr lang="en-US" sz="1400" dirty="0"/>
              <a:t> et al., Science 293, 825 (2001)</a:t>
            </a:r>
          </a:p>
        </p:txBody>
      </p:sp>
      <p:sp>
        <p:nvSpPr>
          <p:cNvPr id="13" name="Text Box 45"/>
          <p:cNvSpPr txBox="1">
            <a:spLocks noChangeArrowheads="1"/>
          </p:cNvSpPr>
          <p:nvPr/>
        </p:nvSpPr>
        <p:spPr bwMode="auto">
          <a:xfrm>
            <a:off x="712536" y="6519445"/>
            <a:ext cx="3635113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T. Rosenband, </a:t>
            </a:r>
            <a:r>
              <a:rPr lang="de-DE" sz="1400" i="1" dirty="0">
                <a:solidFill>
                  <a:srgbClr val="000000"/>
                </a:solidFill>
                <a:ea typeface="新細明體" charset="-120"/>
              </a:rPr>
              <a:t>et al. </a:t>
            </a:r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Science </a:t>
            </a:r>
            <a:r>
              <a:rPr lang="de-DE" sz="1400" b="1" dirty="0">
                <a:solidFill>
                  <a:srgbClr val="000000"/>
                </a:solidFill>
                <a:ea typeface="新細明體" charset="-120"/>
              </a:rPr>
              <a:t>319</a:t>
            </a:r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, 1808 (2008)</a:t>
            </a:r>
            <a:endParaRPr lang="de-DE" sz="1400" i="1" dirty="0">
              <a:solidFill>
                <a:srgbClr val="000000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6730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2244725" y="5805488"/>
            <a:ext cx="50482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789043" y="130672"/>
            <a:ext cx="530549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aseline="30000" dirty="0"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44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Atomic System</a:t>
            </a:r>
            <a:endParaRPr lang="en-US" sz="44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614874" y="5516563"/>
            <a:ext cx="612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400" baseline="30000" dirty="0">
                <a:solidFill>
                  <a:schemeClr val="tx2"/>
                </a:solidFill>
              </a:rPr>
              <a:t>1</a:t>
            </a:r>
            <a:r>
              <a:rPr lang="de-DE" sz="2400" dirty="0">
                <a:solidFill>
                  <a:schemeClr val="tx2"/>
                </a:solidFill>
              </a:rPr>
              <a:t>S</a:t>
            </a:r>
            <a:r>
              <a:rPr lang="de-DE" sz="2400" baseline="-25000" dirty="0">
                <a:solidFill>
                  <a:schemeClr val="tx2"/>
                </a:solidFill>
              </a:rPr>
              <a:t>0</a:t>
            </a: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V="1">
            <a:off x="2532063" y="2514600"/>
            <a:ext cx="820737" cy="3290888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3124200" y="2514600"/>
            <a:ext cx="504825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9" name="Text Box 14"/>
          <p:cNvSpPr txBox="1">
            <a:spLocks noChangeArrowheads="1"/>
          </p:cNvSpPr>
          <p:nvPr/>
        </p:nvSpPr>
        <p:spPr bwMode="auto">
          <a:xfrm>
            <a:off x="2971800" y="2057400"/>
            <a:ext cx="4122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baseline="30000" dirty="0">
                <a:solidFill>
                  <a:srgbClr val="00B050"/>
                </a:solidFill>
              </a:rPr>
              <a:t>3</a:t>
            </a:r>
            <a:r>
              <a:rPr lang="de-DE" sz="2400" dirty="0">
                <a:solidFill>
                  <a:srgbClr val="00B050"/>
                </a:solidFill>
              </a:rPr>
              <a:t>P</a:t>
            </a:r>
            <a:r>
              <a:rPr lang="de-DE" sz="2400" baseline="-25000" dirty="0">
                <a:solidFill>
                  <a:srgbClr val="00B050"/>
                </a:solidFill>
              </a:rPr>
              <a:t>0  </a:t>
            </a:r>
            <a:r>
              <a:rPr lang="de-DE" sz="2400" dirty="0">
                <a:solidFill>
                  <a:srgbClr val="00B050"/>
                </a:solidFill>
                <a:latin typeface="Symbol" pitchFamily="18" charset="2"/>
                <a:sym typeface="Symbol" pitchFamily="18" charset="2"/>
              </a:rPr>
              <a:t></a:t>
            </a:r>
            <a:r>
              <a:rPr lang="de-DE" sz="2400" dirty="0">
                <a:solidFill>
                  <a:srgbClr val="00B050"/>
                </a:solidFill>
                <a:sym typeface="Symbol" pitchFamily="18" charset="2"/>
              </a:rPr>
              <a:t>=267.43 nm, </a:t>
            </a:r>
            <a:r>
              <a:rPr lang="de-DE" sz="2400" dirty="0">
                <a:solidFill>
                  <a:srgbClr val="00B050"/>
                </a:solidFill>
                <a:latin typeface="Symbol" pitchFamily="18" charset="2"/>
                <a:sym typeface="Symbol" pitchFamily="18" charset="2"/>
              </a:rPr>
              <a:t>t </a:t>
            </a:r>
            <a:r>
              <a:rPr lang="de-DE" sz="2400" dirty="0">
                <a:solidFill>
                  <a:srgbClr val="00B050"/>
                </a:solidFill>
              </a:rPr>
              <a:t>= 21 s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532063" y="2819400"/>
            <a:ext cx="5921375" cy="2986088"/>
            <a:chOff x="2532063" y="2819400"/>
            <a:chExt cx="5921375" cy="2986088"/>
          </a:xfrm>
        </p:grpSpPr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 flipV="1">
              <a:off x="2532063" y="3352800"/>
              <a:ext cx="1582737" cy="2452688"/>
            </a:xfrm>
            <a:prstGeom prst="line">
              <a:avLst/>
            </a:prstGeom>
            <a:noFill/>
            <a:ln w="5715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8" name="Line 13"/>
            <p:cNvSpPr>
              <a:spLocks noChangeShapeType="1"/>
            </p:cNvSpPr>
            <p:nvPr/>
          </p:nvSpPr>
          <p:spPr bwMode="auto">
            <a:xfrm>
              <a:off x="3810000" y="3352800"/>
              <a:ext cx="504825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1" name="Text Box 12"/>
            <p:cNvSpPr txBox="1">
              <a:spLocks noChangeArrowheads="1"/>
            </p:cNvSpPr>
            <p:nvPr/>
          </p:nvSpPr>
          <p:spPr bwMode="auto">
            <a:xfrm>
              <a:off x="3810000" y="2819400"/>
              <a:ext cx="46434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2400" baseline="30000" dirty="0">
                  <a:solidFill>
                    <a:srgbClr val="00B050"/>
                  </a:solidFill>
                </a:rPr>
                <a:t>3</a:t>
              </a:r>
              <a:r>
                <a:rPr lang="de-DE" sz="2400" dirty="0">
                  <a:solidFill>
                    <a:srgbClr val="00B050"/>
                  </a:solidFill>
                </a:rPr>
                <a:t>P</a:t>
              </a:r>
              <a:r>
                <a:rPr lang="de-DE" sz="2400" baseline="-25000" dirty="0">
                  <a:solidFill>
                    <a:srgbClr val="00B050"/>
                  </a:solidFill>
                </a:rPr>
                <a:t>1  </a:t>
              </a:r>
              <a:r>
                <a:rPr lang="de-DE" sz="2400" dirty="0">
                  <a:solidFill>
                    <a:srgbClr val="00B050"/>
                  </a:solidFill>
                  <a:latin typeface="Symbol" pitchFamily="18" charset="2"/>
                  <a:sym typeface="Symbol" pitchFamily="18" charset="2"/>
                </a:rPr>
                <a:t></a:t>
              </a:r>
              <a:r>
                <a:rPr lang="de-DE" sz="2400" dirty="0">
                  <a:solidFill>
                    <a:srgbClr val="00B050"/>
                  </a:solidFill>
                  <a:sym typeface="Symbol" pitchFamily="18" charset="2"/>
                </a:rPr>
                <a:t>=266.99 nm, </a:t>
              </a:r>
              <a:r>
                <a:rPr lang="de-DE" sz="2400" dirty="0">
                  <a:solidFill>
                    <a:srgbClr val="00B050"/>
                  </a:solidFill>
                  <a:latin typeface="Symbol" pitchFamily="18" charset="2"/>
                  <a:sym typeface="Symbol" pitchFamily="18" charset="2"/>
                </a:rPr>
                <a:t>t </a:t>
              </a:r>
              <a:r>
                <a:rPr lang="de-DE" sz="2400" dirty="0">
                  <a:solidFill>
                    <a:srgbClr val="00B050"/>
                  </a:solidFill>
                </a:rPr>
                <a:t>= 300 </a:t>
              </a:r>
              <a:r>
                <a:rPr lang="de-DE" sz="2400" dirty="0">
                  <a:solidFill>
                    <a:srgbClr val="00B050"/>
                  </a:solidFill>
                  <a:latin typeface="Symbol" pitchFamily="18" charset="2"/>
                </a:rPr>
                <a:t>m</a:t>
              </a:r>
              <a:r>
                <a:rPr lang="de-DE" sz="2400" dirty="0">
                  <a:solidFill>
                    <a:srgbClr val="00B050"/>
                  </a:solidFill>
                </a:rPr>
                <a:t>s</a:t>
              </a:r>
              <a:endParaRPr lang="de-DE" dirty="0">
                <a:solidFill>
                  <a:srgbClr val="00B050"/>
                </a:solidFill>
                <a:sym typeface="Symbol" pitchFamily="18" charset="2"/>
              </a:endParaRPr>
            </a:p>
          </p:txBody>
        </p:sp>
      </p:grp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5302250" y="3903663"/>
            <a:ext cx="3687763" cy="236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en-US" dirty="0"/>
              <a:t>Insensitive to trapping fields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en-US" dirty="0"/>
              <a:t>Small Stark shift from blackbody radiation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en-US" dirty="0">
                <a:solidFill>
                  <a:srgbClr val="CC1616"/>
                </a:solidFill>
              </a:rPr>
              <a:t>Light mass     Relativistic shifts</a:t>
            </a:r>
          </a:p>
          <a:p>
            <a:pPr marL="342900" indent="-342900">
              <a:spcBef>
                <a:spcPct val="40000"/>
              </a:spcBef>
              <a:buFontTx/>
              <a:buChar char="•"/>
            </a:pPr>
            <a:r>
              <a:rPr lang="en-US" dirty="0">
                <a:solidFill>
                  <a:srgbClr val="339933"/>
                </a:solidFill>
                <a:sym typeface="msbm10" pitchFamily="34" charset="0"/>
              </a:rPr>
              <a:t>Two-ion quantum logic techniques with for cooling, state preparation &amp; clock readout [1]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1614874" y="6316002"/>
            <a:ext cx="3148229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/>
              <a:t>[1] D. J. </a:t>
            </a:r>
            <a:r>
              <a:rPr lang="de-DE" sz="1000" dirty="0" err="1"/>
              <a:t>Wineland</a:t>
            </a:r>
            <a:r>
              <a:rPr lang="de-DE" sz="1000" dirty="0"/>
              <a:t> </a:t>
            </a:r>
            <a:r>
              <a:rPr lang="de-DE" sz="1000" i="1" dirty="0"/>
              <a:t>et al.</a:t>
            </a:r>
            <a:r>
              <a:rPr lang="de-DE" sz="1000" dirty="0"/>
              <a:t>,</a:t>
            </a:r>
          </a:p>
          <a:p>
            <a:r>
              <a:rPr lang="de-DE" sz="1000" dirty="0" err="1"/>
              <a:t>Proc</a:t>
            </a:r>
            <a:r>
              <a:rPr lang="de-DE" sz="1000" dirty="0"/>
              <a:t>. 6th </a:t>
            </a:r>
            <a:r>
              <a:rPr lang="de-DE" sz="1000" dirty="0" err="1"/>
              <a:t>Symp</a:t>
            </a:r>
            <a:r>
              <a:rPr lang="de-DE" sz="1000" dirty="0"/>
              <a:t>. </a:t>
            </a:r>
            <a:r>
              <a:rPr lang="de-DE" sz="1000" dirty="0" err="1"/>
              <a:t>Freq</a:t>
            </a:r>
            <a:r>
              <a:rPr lang="de-DE" sz="1000" dirty="0"/>
              <a:t>. </a:t>
            </a:r>
            <a:r>
              <a:rPr lang="de-DE" sz="1000" dirty="0" err="1"/>
              <a:t>Stds</a:t>
            </a:r>
            <a:r>
              <a:rPr lang="de-DE" sz="1000" dirty="0"/>
              <a:t>. and Metrology, 361 (2001)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96923" y="1600199"/>
            <a:ext cx="4476020" cy="4205286"/>
            <a:chOff x="296923" y="1600199"/>
            <a:chExt cx="4476020" cy="4205286"/>
          </a:xfrm>
        </p:grpSpPr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838200" y="1600200"/>
              <a:ext cx="393474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buFont typeface="Symbol" pitchFamily="18" charset="2"/>
                <a:buChar char="l"/>
              </a:pPr>
              <a:r>
                <a:rPr lang="de-DE" sz="2400" dirty="0">
                  <a:solidFill>
                    <a:srgbClr val="0070C0"/>
                  </a:solidFill>
                  <a:sym typeface="Symbol" pitchFamily="18" charset="2"/>
                </a:rPr>
                <a:t>= 167 nm, </a:t>
              </a:r>
              <a:r>
                <a:rPr lang="de-DE" sz="2400" dirty="0">
                  <a:solidFill>
                    <a:srgbClr val="0070C0"/>
                  </a:solidFill>
                  <a:latin typeface="Symbol" pitchFamily="18" charset="2"/>
                  <a:sym typeface="Symbol" pitchFamily="18" charset="2"/>
                </a:rPr>
                <a:t> </a:t>
              </a:r>
              <a:r>
                <a:rPr lang="de-DE" sz="2400" dirty="0">
                  <a:solidFill>
                    <a:srgbClr val="0070C0"/>
                  </a:solidFill>
                  <a:latin typeface="Symbol" pitchFamily="18" charset="2"/>
                </a:rPr>
                <a:t>= </a:t>
              </a:r>
              <a:r>
                <a:rPr lang="de-DE" sz="2400" dirty="0">
                  <a:solidFill>
                    <a:srgbClr val="0070C0"/>
                  </a:solidFill>
                </a:rPr>
                <a:t>1.5 GHz</a:t>
              </a:r>
            </a:p>
          </p:txBody>
        </p:sp>
        <p:sp>
          <p:nvSpPr>
            <p:cNvPr id="19462" name="Line 6"/>
            <p:cNvSpPr>
              <a:spLocks noChangeShapeType="1"/>
            </p:cNvSpPr>
            <p:nvPr/>
          </p:nvSpPr>
          <p:spPr bwMode="auto">
            <a:xfrm>
              <a:off x="1066800" y="2057400"/>
              <a:ext cx="504825" cy="0"/>
            </a:xfrm>
            <a:prstGeom prst="line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296923" y="1600199"/>
              <a:ext cx="61747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de-DE" sz="2400" baseline="30000" dirty="0">
                  <a:solidFill>
                    <a:srgbClr val="0070C0"/>
                  </a:solidFill>
                </a:rPr>
                <a:t>1</a:t>
              </a:r>
              <a:r>
                <a:rPr lang="de-DE" sz="2400" dirty="0">
                  <a:solidFill>
                    <a:srgbClr val="0070C0"/>
                  </a:solidFill>
                </a:rPr>
                <a:t>P</a:t>
              </a:r>
              <a:r>
                <a:rPr lang="de-DE" sz="2400" baseline="-25000" dirty="0">
                  <a:solidFill>
                    <a:srgbClr val="0070C0"/>
                  </a:solidFill>
                </a:rPr>
                <a:t>1</a:t>
              </a:r>
            </a:p>
          </p:txBody>
        </p:sp>
        <p:sp>
          <p:nvSpPr>
            <p:cNvPr id="19465" name="Line 9"/>
            <p:cNvSpPr>
              <a:spLocks noChangeShapeType="1"/>
            </p:cNvSpPr>
            <p:nvPr/>
          </p:nvSpPr>
          <p:spPr bwMode="auto">
            <a:xfrm flipH="1" flipV="1">
              <a:off x="1295400" y="2133599"/>
              <a:ext cx="1236662" cy="3671886"/>
            </a:xfrm>
            <a:prstGeom prst="line">
              <a:avLst/>
            </a:prstGeom>
            <a:noFill/>
            <a:ln w="50800">
              <a:solidFill>
                <a:srgbClr val="0070C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914400" y="2590802"/>
            <a:ext cx="1870042" cy="2360612"/>
            <a:chOff x="913994" y="2590804"/>
            <a:chExt cx="1870052" cy="2360624"/>
          </a:xfrm>
        </p:grpSpPr>
        <p:cxnSp>
          <p:nvCxnSpPr>
            <p:cNvPr id="19475" name="Straight Connector 26"/>
            <p:cNvCxnSpPr>
              <a:cxnSpLocks noChangeShapeType="1"/>
            </p:cNvCxnSpPr>
            <p:nvPr/>
          </p:nvCxnSpPr>
          <p:spPr bwMode="auto">
            <a:xfrm rot="5400000">
              <a:off x="633002" y="3176598"/>
              <a:ext cx="2360624" cy="1189036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9476" name="Straight Connector 27"/>
            <p:cNvCxnSpPr>
              <a:cxnSpLocks noChangeShapeType="1"/>
            </p:cNvCxnSpPr>
            <p:nvPr/>
          </p:nvCxnSpPr>
          <p:spPr bwMode="auto">
            <a:xfrm rot="16200000" flipH="1">
              <a:off x="832650" y="3281750"/>
              <a:ext cx="2123433" cy="1198740"/>
            </a:xfrm>
            <a:prstGeom prst="line">
              <a:avLst/>
            </a:prstGeom>
            <a:noFill/>
            <a:ln w="50800" algn="ctr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19477" name="TextBox 28"/>
            <p:cNvSpPr txBox="1">
              <a:spLocks noChangeArrowheads="1"/>
            </p:cNvSpPr>
            <p:nvPr/>
          </p:nvSpPr>
          <p:spPr bwMode="auto">
            <a:xfrm>
              <a:off x="913994" y="3657607"/>
              <a:ext cx="1870052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INACCESSIBLE</a:t>
              </a:r>
            </a:p>
          </p:txBody>
        </p:sp>
      </p:grpSp>
      <p:cxnSp>
        <p:nvCxnSpPr>
          <p:cNvPr id="31" name="Straight Arrow Connector 30"/>
          <p:cNvCxnSpPr/>
          <p:nvPr/>
        </p:nvCxnSpPr>
        <p:spPr>
          <a:xfrm>
            <a:off x="6738256" y="5141234"/>
            <a:ext cx="195944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033169" y="6439113"/>
            <a:ext cx="261663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/>
              <a:t>Schmidt et al., Science 309, 749 (2005)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595" y="4347121"/>
            <a:ext cx="2523029" cy="1665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526623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/Hg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Comparison</a:t>
            </a:r>
          </a:p>
        </p:txBody>
      </p:sp>
      <p:sp>
        <p:nvSpPr>
          <p:cNvPr id="1027" name="Oval 2"/>
          <p:cNvSpPr>
            <a:spLocks noChangeArrowheads="1"/>
          </p:cNvSpPr>
          <p:nvPr/>
        </p:nvSpPr>
        <p:spPr bwMode="auto">
          <a:xfrm>
            <a:off x="5353050" y="5381625"/>
            <a:ext cx="76200" cy="76200"/>
          </a:xfrm>
          <a:prstGeom prst="ellipse">
            <a:avLst/>
          </a:prstGeom>
          <a:noFill/>
          <a:ln w="1905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8" name="Group 3"/>
          <p:cNvGrpSpPr>
            <a:grpSpLocks/>
          </p:cNvGrpSpPr>
          <p:nvPr/>
        </p:nvGrpSpPr>
        <p:grpSpPr bwMode="auto">
          <a:xfrm>
            <a:off x="203200" y="1398588"/>
            <a:ext cx="3027363" cy="4049712"/>
            <a:chOff x="128" y="1162"/>
            <a:chExt cx="1907" cy="2551"/>
          </a:xfrm>
        </p:grpSpPr>
        <p:grpSp>
          <p:nvGrpSpPr>
            <p:cNvPr id="1128" name="Group 4"/>
            <p:cNvGrpSpPr>
              <a:grpSpLocks/>
            </p:cNvGrpSpPr>
            <p:nvPr/>
          </p:nvGrpSpPr>
          <p:grpSpPr bwMode="auto">
            <a:xfrm>
              <a:off x="138" y="1523"/>
              <a:ext cx="1595" cy="1197"/>
              <a:chOff x="84" y="1875"/>
              <a:chExt cx="1596" cy="1197"/>
            </a:xfrm>
          </p:grpSpPr>
          <p:pic>
            <p:nvPicPr>
              <p:cNvPr id="1145" name="Picture 5" descr="football_V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4" y="1875"/>
                <a:ext cx="1596" cy="1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46" name="Oval 6"/>
              <p:cNvSpPr>
                <a:spLocks noChangeArrowheads="1"/>
              </p:cNvSpPr>
              <p:nvPr/>
            </p:nvSpPr>
            <p:spPr bwMode="auto">
              <a:xfrm>
                <a:off x="1518" y="2334"/>
                <a:ext cx="48" cy="48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7" name="Oval 7"/>
              <p:cNvSpPr>
                <a:spLocks noChangeArrowheads="1"/>
              </p:cNvSpPr>
              <p:nvPr/>
            </p:nvSpPr>
            <p:spPr bwMode="auto">
              <a:xfrm>
                <a:off x="477" y="2349"/>
                <a:ext cx="48" cy="48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1129" name="Picture 8" descr="atomHg+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5" y="2527"/>
              <a:ext cx="1583" cy="1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0" name="Text Box 9"/>
            <p:cNvSpPr txBox="1">
              <a:spLocks noChangeArrowheads="1"/>
            </p:cNvSpPr>
            <p:nvPr/>
          </p:nvSpPr>
          <p:spPr bwMode="auto">
            <a:xfrm>
              <a:off x="1748" y="2242"/>
              <a:ext cx="287" cy="2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cs typeface="Arial" charset="0"/>
                </a:rPr>
                <a:t>×</a:t>
              </a:r>
              <a:r>
                <a:rPr lang="en-US"/>
                <a:t>2</a:t>
              </a:r>
            </a:p>
          </p:txBody>
        </p:sp>
        <p:sp>
          <p:nvSpPr>
            <p:cNvPr id="1131" name="Text Box 10"/>
            <p:cNvSpPr txBox="1">
              <a:spLocks noChangeArrowheads="1"/>
            </p:cNvSpPr>
            <p:nvPr/>
          </p:nvSpPr>
          <p:spPr bwMode="auto">
            <a:xfrm>
              <a:off x="1748" y="1667"/>
              <a:ext cx="287" cy="2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cs typeface="Arial" charset="0"/>
                </a:rPr>
                <a:t>×</a:t>
              </a:r>
              <a:r>
                <a:rPr lang="en-US"/>
                <a:t>2</a:t>
              </a:r>
            </a:p>
          </p:txBody>
        </p:sp>
        <p:cxnSp>
          <p:nvCxnSpPr>
            <p:cNvPr id="1132" name="AutoShape 11"/>
            <p:cNvCxnSpPr>
              <a:cxnSpLocks noChangeShapeType="1"/>
              <a:stCxn id="1143" idx="3"/>
              <a:endCxn id="1131" idx="0"/>
            </p:cNvCxnSpPr>
            <p:nvPr/>
          </p:nvCxnSpPr>
          <p:spPr bwMode="auto">
            <a:xfrm>
              <a:off x="810" y="1367"/>
              <a:ext cx="1082" cy="300"/>
            </a:xfrm>
            <a:prstGeom prst="bentConnector2">
              <a:avLst/>
            </a:prstGeom>
            <a:noFill/>
            <a:ln w="88900">
              <a:solidFill>
                <a:srgbClr val="FF9933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133" name="AutoShape 12"/>
            <p:cNvCxnSpPr>
              <a:cxnSpLocks noChangeShapeType="1"/>
              <a:stCxn id="1147" idx="2"/>
              <a:endCxn id="1143" idx="2"/>
            </p:cNvCxnSpPr>
            <p:nvPr/>
          </p:nvCxnSpPr>
          <p:spPr bwMode="auto">
            <a:xfrm rot="10800000">
              <a:off x="469" y="1572"/>
              <a:ext cx="62" cy="449"/>
            </a:xfrm>
            <a:prstGeom prst="bentConnector2">
              <a:avLst/>
            </a:prstGeom>
            <a:noFill/>
            <a:ln w="38100">
              <a:solidFill>
                <a:schemeClr val="bg2"/>
              </a:solidFill>
              <a:prstDash val="sysDot"/>
              <a:miter lim="800000"/>
              <a:headEnd/>
              <a:tailEnd type="triangle" w="med" len="med"/>
            </a:ln>
          </p:spPr>
        </p:cxnSp>
        <p:cxnSp>
          <p:nvCxnSpPr>
            <p:cNvPr id="1134" name="AutoShape 13"/>
            <p:cNvCxnSpPr>
              <a:cxnSpLocks noChangeShapeType="1"/>
              <a:stCxn id="1131" idx="2"/>
              <a:endCxn id="1130" idx="0"/>
            </p:cNvCxnSpPr>
            <p:nvPr/>
          </p:nvCxnSpPr>
          <p:spPr bwMode="auto">
            <a:xfrm rot="5400000">
              <a:off x="1722" y="2073"/>
              <a:ext cx="339" cy="0"/>
            </a:xfrm>
            <a:prstGeom prst="straightConnector1">
              <a:avLst/>
            </a:prstGeom>
            <a:noFill/>
            <a:ln w="88900">
              <a:solidFill>
                <a:srgbClr val="FF9933"/>
              </a:solidFill>
              <a:round/>
              <a:headEnd/>
              <a:tailEnd type="triangle" w="med" len="med"/>
            </a:ln>
          </p:spPr>
        </p:cxnSp>
        <p:sp>
          <p:nvSpPr>
            <p:cNvPr id="1135" name="Rectangle 14"/>
            <p:cNvSpPr>
              <a:spLocks noChangeArrowheads="1"/>
            </p:cNvSpPr>
            <p:nvPr/>
          </p:nvSpPr>
          <p:spPr bwMode="auto">
            <a:xfrm>
              <a:off x="932" y="2622"/>
              <a:ext cx="3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solidFill>
                    <a:schemeClr val="bg1"/>
                  </a:solidFill>
                </a:rPr>
                <a:t>Hg</a:t>
              </a:r>
              <a:r>
                <a:rPr lang="en-US" sz="2000" baseline="30000">
                  <a:solidFill>
                    <a:schemeClr val="bg1"/>
                  </a:solidFill>
                </a:rPr>
                <a:t>+</a:t>
              </a:r>
            </a:p>
          </p:txBody>
        </p:sp>
        <p:cxnSp>
          <p:nvCxnSpPr>
            <p:cNvPr id="1136" name="AutoShape 15"/>
            <p:cNvCxnSpPr>
              <a:cxnSpLocks noChangeShapeType="1"/>
              <a:stCxn id="1131" idx="2"/>
              <a:endCxn id="1146" idx="6"/>
            </p:cNvCxnSpPr>
            <p:nvPr/>
          </p:nvCxnSpPr>
          <p:spPr bwMode="auto">
            <a:xfrm rot="5400000">
              <a:off x="1704" y="1818"/>
              <a:ext cx="103" cy="273"/>
            </a:xfrm>
            <a:prstGeom prst="bentConnector2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137" name="AutoShape 16"/>
            <p:cNvCxnSpPr>
              <a:cxnSpLocks noChangeShapeType="1"/>
              <a:stCxn id="1130" idx="2"/>
            </p:cNvCxnSpPr>
            <p:nvPr/>
          </p:nvCxnSpPr>
          <p:spPr bwMode="auto">
            <a:xfrm rot="5400000">
              <a:off x="1460" y="2573"/>
              <a:ext cx="528" cy="337"/>
            </a:xfrm>
            <a:prstGeom prst="curvedConnector2">
              <a:avLst/>
            </a:prstGeom>
            <a:noFill/>
            <a:ln w="95250">
              <a:solidFill>
                <a:srgbClr val="FF9933"/>
              </a:solidFill>
              <a:round/>
              <a:headEnd/>
              <a:tailEnd type="triangle" w="med" len="med"/>
            </a:ln>
          </p:spPr>
        </p:cxnSp>
        <p:sp>
          <p:nvSpPr>
            <p:cNvPr id="1138" name="Text Box 17"/>
            <p:cNvSpPr txBox="1">
              <a:spLocks noChangeArrowheads="1"/>
            </p:cNvSpPr>
            <p:nvPr/>
          </p:nvSpPr>
          <p:spPr bwMode="auto">
            <a:xfrm>
              <a:off x="762" y="2627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defTabSz="915988">
                <a:spcBef>
                  <a:spcPct val="50000"/>
                </a:spcBef>
              </a:pPr>
              <a:r>
                <a:rPr lang="en-US" sz="2000" b="1" baseline="30000"/>
                <a:t>199</a:t>
              </a:r>
              <a:r>
                <a:rPr lang="en-US" sz="2000" b="1"/>
                <a:t>Hg</a:t>
              </a:r>
              <a:r>
                <a:rPr lang="en-US" sz="2000" b="1" baseline="30000"/>
                <a:t>+</a:t>
              </a:r>
            </a:p>
          </p:txBody>
        </p:sp>
        <p:cxnSp>
          <p:nvCxnSpPr>
            <p:cNvPr id="1139" name="AutoShape 18"/>
            <p:cNvCxnSpPr>
              <a:cxnSpLocks noChangeShapeType="1"/>
              <a:stCxn id="1142" idx="2"/>
              <a:endCxn id="1144" idx="4"/>
            </p:cNvCxnSpPr>
            <p:nvPr/>
          </p:nvCxnSpPr>
          <p:spPr bwMode="auto">
            <a:xfrm rot="10800000">
              <a:off x="306" y="1572"/>
              <a:ext cx="216" cy="1491"/>
            </a:xfrm>
            <a:prstGeom prst="bentConnector2">
              <a:avLst/>
            </a:prstGeom>
            <a:noFill/>
            <a:ln w="38100">
              <a:solidFill>
                <a:schemeClr val="bg2"/>
              </a:solidFill>
              <a:prstDash val="sysDot"/>
              <a:miter lim="800000"/>
              <a:headEnd/>
              <a:tailEnd type="triangle" w="med" len="med"/>
            </a:ln>
          </p:spPr>
        </p:cxnSp>
        <p:sp>
          <p:nvSpPr>
            <p:cNvPr id="1140" name="Oval 19"/>
            <p:cNvSpPr>
              <a:spLocks noChangeArrowheads="1"/>
            </p:cNvSpPr>
            <p:nvPr/>
          </p:nvSpPr>
          <p:spPr bwMode="auto">
            <a:xfrm>
              <a:off x="1867" y="1328"/>
              <a:ext cx="46" cy="4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41" name="Group 20"/>
            <p:cNvGrpSpPr>
              <a:grpSpLocks/>
            </p:cNvGrpSpPr>
            <p:nvPr/>
          </p:nvGrpSpPr>
          <p:grpSpPr bwMode="auto">
            <a:xfrm>
              <a:off x="128" y="1162"/>
              <a:ext cx="682" cy="410"/>
              <a:chOff x="38" y="1414"/>
              <a:chExt cx="682" cy="410"/>
            </a:xfrm>
          </p:grpSpPr>
          <p:sp>
            <p:nvSpPr>
              <p:cNvPr id="1143" name="Text Box 21"/>
              <p:cNvSpPr txBox="1">
                <a:spLocks noChangeArrowheads="1"/>
              </p:cNvSpPr>
              <p:nvPr/>
            </p:nvSpPr>
            <p:spPr bwMode="auto">
              <a:xfrm>
                <a:off x="38" y="1414"/>
                <a:ext cx="682" cy="410"/>
              </a:xfrm>
              <a:prstGeom prst="rect">
                <a:avLst/>
              </a:prstGeom>
              <a:solidFill>
                <a:srgbClr val="6182E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algn="ctr" defTabSz="915988"/>
                <a:r>
                  <a:rPr lang="en-US">
                    <a:solidFill>
                      <a:schemeClr val="bg1"/>
                    </a:solidFill>
                  </a:rPr>
                  <a:t>1126 nm</a:t>
                </a:r>
                <a:br>
                  <a:rPr lang="en-US">
                    <a:solidFill>
                      <a:schemeClr val="bg1"/>
                    </a:solidFill>
                  </a:rPr>
                </a:br>
                <a:r>
                  <a:rPr lang="en-US">
                    <a:solidFill>
                      <a:schemeClr val="bg1"/>
                    </a:solidFill>
                  </a:rPr>
                  <a:t>laser</a:t>
                </a:r>
                <a:endParaRPr lang="en-US"/>
              </a:p>
            </p:txBody>
          </p:sp>
          <p:sp>
            <p:nvSpPr>
              <p:cNvPr id="1144" name="Oval 22"/>
              <p:cNvSpPr>
                <a:spLocks noChangeArrowheads="1"/>
              </p:cNvSpPr>
              <p:nvPr/>
            </p:nvSpPr>
            <p:spPr bwMode="auto">
              <a:xfrm>
                <a:off x="192" y="1776"/>
                <a:ext cx="48" cy="48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42" name="Oval 23"/>
            <p:cNvSpPr>
              <a:spLocks noChangeArrowheads="1"/>
            </p:cNvSpPr>
            <p:nvPr/>
          </p:nvSpPr>
          <p:spPr bwMode="auto">
            <a:xfrm>
              <a:off x="522" y="3038"/>
              <a:ext cx="48" cy="4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" name="Oval 24"/>
          <p:cNvSpPr>
            <a:spLocks noChangeArrowheads="1"/>
          </p:cNvSpPr>
          <p:nvPr/>
        </p:nvSpPr>
        <p:spPr bwMode="auto">
          <a:xfrm>
            <a:off x="4138613" y="4473575"/>
            <a:ext cx="76200" cy="7778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0" name="Group 25"/>
          <p:cNvGrpSpPr>
            <a:grpSpLocks/>
          </p:cNvGrpSpPr>
          <p:nvPr/>
        </p:nvGrpSpPr>
        <p:grpSpPr bwMode="auto">
          <a:xfrm>
            <a:off x="5964238" y="908050"/>
            <a:ext cx="3216275" cy="4643438"/>
            <a:chOff x="3757" y="853"/>
            <a:chExt cx="2026" cy="2925"/>
          </a:xfrm>
        </p:grpSpPr>
        <p:pic>
          <p:nvPicPr>
            <p:cNvPr id="1105" name="Picture 26" descr="football_hangi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93" y="1523"/>
              <a:ext cx="1104" cy="8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06" name="Picture 27" descr="atomHg+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97" y="2532"/>
              <a:ext cx="840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07" name="Picture 28" descr="atomAl+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5" y="3028"/>
              <a:ext cx="1002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08" name="Arc 29"/>
            <p:cNvSpPr>
              <a:spLocks/>
            </p:cNvSpPr>
            <p:nvPr/>
          </p:nvSpPr>
          <p:spPr bwMode="auto">
            <a:xfrm flipV="1">
              <a:off x="4877" y="3155"/>
              <a:ext cx="240" cy="1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9" name="Arc 30"/>
            <p:cNvSpPr>
              <a:spLocks/>
            </p:cNvSpPr>
            <p:nvPr/>
          </p:nvSpPr>
          <p:spPr bwMode="auto">
            <a:xfrm rot="504534" flipH="1">
              <a:off x="4718" y="2888"/>
              <a:ext cx="240" cy="1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0" name="Line 31"/>
            <p:cNvSpPr>
              <a:spLocks noChangeShapeType="1"/>
            </p:cNvSpPr>
            <p:nvPr/>
          </p:nvSpPr>
          <p:spPr bwMode="auto">
            <a:xfrm flipV="1">
              <a:off x="4848" y="3058"/>
              <a:ext cx="152" cy="11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1" name="Text Box 32"/>
            <p:cNvSpPr txBox="1">
              <a:spLocks noChangeArrowheads="1"/>
            </p:cNvSpPr>
            <p:nvPr/>
          </p:nvSpPr>
          <p:spPr bwMode="auto">
            <a:xfrm>
              <a:off x="4938" y="1167"/>
              <a:ext cx="682" cy="410"/>
            </a:xfrm>
            <a:prstGeom prst="rect">
              <a:avLst/>
            </a:prstGeom>
            <a:solidFill>
              <a:srgbClr val="6182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algn="ctr" defTabSz="915988"/>
              <a:r>
                <a:rPr lang="en-US">
                  <a:solidFill>
                    <a:schemeClr val="bg1"/>
                  </a:solidFill>
                </a:rPr>
                <a:t>1070 nm</a:t>
              </a:r>
            </a:p>
            <a:p>
              <a:pPr algn="ctr" defTabSz="915988"/>
              <a:r>
                <a:rPr lang="en-US">
                  <a:solidFill>
                    <a:schemeClr val="bg1"/>
                  </a:solidFill>
                </a:rPr>
                <a:t>laser</a:t>
              </a:r>
              <a:endParaRPr lang="en-US"/>
            </a:p>
          </p:txBody>
        </p:sp>
        <p:sp>
          <p:nvSpPr>
            <p:cNvPr id="1112" name="Text Box 33"/>
            <p:cNvSpPr txBox="1">
              <a:spLocks noChangeArrowheads="1"/>
            </p:cNvSpPr>
            <p:nvPr/>
          </p:nvSpPr>
          <p:spPr bwMode="auto">
            <a:xfrm>
              <a:off x="3757" y="1623"/>
              <a:ext cx="286" cy="2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cs typeface="Arial" charset="0"/>
                </a:rPr>
                <a:t>×</a:t>
              </a:r>
              <a:r>
                <a:rPr lang="en-US"/>
                <a:t>2</a:t>
              </a:r>
            </a:p>
          </p:txBody>
        </p:sp>
        <p:sp>
          <p:nvSpPr>
            <p:cNvPr id="1113" name="Text Box 34"/>
            <p:cNvSpPr txBox="1">
              <a:spLocks noChangeArrowheads="1"/>
            </p:cNvSpPr>
            <p:nvPr/>
          </p:nvSpPr>
          <p:spPr bwMode="auto">
            <a:xfrm>
              <a:off x="3757" y="2242"/>
              <a:ext cx="286" cy="2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>
                  <a:cs typeface="Arial" charset="0"/>
                </a:rPr>
                <a:t>×</a:t>
              </a:r>
              <a:r>
                <a:rPr lang="en-US"/>
                <a:t>2</a:t>
              </a:r>
            </a:p>
          </p:txBody>
        </p:sp>
        <p:cxnSp>
          <p:nvCxnSpPr>
            <p:cNvPr id="1114" name="AutoShape 35"/>
            <p:cNvCxnSpPr>
              <a:cxnSpLocks noChangeShapeType="1"/>
              <a:endCxn id="1111" idx="0"/>
            </p:cNvCxnSpPr>
            <p:nvPr/>
          </p:nvCxnSpPr>
          <p:spPr bwMode="auto">
            <a:xfrm rot="5400000" flipV="1">
              <a:off x="4643" y="530"/>
              <a:ext cx="314" cy="959"/>
            </a:xfrm>
            <a:prstGeom prst="bentConnector3">
              <a:avLst>
                <a:gd name="adj1" fmla="val -42037"/>
              </a:avLst>
            </a:prstGeom>
            <a:noFill/>
            <a:ln w="28575">
              <a:solidFill>
                <a:schemeClr val="bg1"/>
              </a:solidFill>
              <a:prstDash val="sysDot"/>
              <a:miter lim="800000"/>
              <a:headEnd/>
              <a:tailEnd type="triangle" w="med" len="med"/>
            </a:ln>
          </p:spPr>
        </p:cxnSp>
        <p:cxnSp>
          <p:nvCxnSpPr>
            <p:cNvPr id="1115" name="AutoShape 36"/>
            <p:cNvCxnSpPr>
              <a:cxnSpLocks noChangeShapeType="1"/>
              <a:stCxn id="1111" idx="1"/>
              <a:endCxn id="1112" idx="0"/>
            </p:cNvCxnSpPr>
            <p:nvPr/>
          </p:nvCxnSpPr>
          <p:spPr bwMode="auto">
            <a:xfrm rot="10800000" flipV="1">
              <a:off x="3900" y="1372"/>
              <a:ext cx="1038" cy="251"/>
            </a:xfrm>
            <a:prstGeom prst="bentConnector2">
              <a:avLst/>
            </a:prstGeom>
            <a:noFill/>
            <a:ln w="88900">
              <a:solidFill>
                <a:srgbClr val="29AD52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116" name="AutoShape 37"/>
            <p:cNvCxnSpPr>
              <a:cxnSpLocks noChangeShapeType="1"/>
              <a:stCxn id="1112" idx="2"/>
              <a:endCxn id="1123" idx="2"/>
            </p:cNvCxnSpPr>
            <p:nvPr/>
          </p:nvCxnSpPr>
          <p:spPr bwMode="auto">
            <a:xfrm rot="16200000" flipH="1">
              <a:off x="3953" y="1806"/>
              <a:ext cx="116" cy="222"/>
            </a:xfrm>
            <a:prstGeom prst="bentConnector2">
              <a:avLst/>
            </a:prstGeom>
            <a:noFill/>
            <a:ln w="38100">
              <a:solidFill>
                <a:srgbClr val="29AD52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117" name="AutoShape 38"/>
            <p:cNvCxnSpPr>
              <a:cxnSpLocks noChangeShapeType="1"/>
              <a:endCxn id="1111" idx="2"/>
            </p:cNvCxnSpPr>
            <p:nvPr/>
          </p:nvCxnSpPr>
          <p:spPr bwMode="auto">
            <a:xfrm flipV="1">
              <a:off x="5197" y="1577"/>
              <a:ext cx="82" cy="361"/>
            </a:xfrm>
            <a:prstGeom prst="bentConnector2">
              <a:avLst/>
            </a:prstGeom>
            <a:noFill/>
            <a:ln w="38100">
              <a:solidFill>
                <a:schemeClr val="bg2"/>
              </a:solidFill>
              <a:prstDash val="sysDot"/>
              <a:miter lim="800000"/>
              <a:headEnd/>
              <a:tailEnd type="triangle" w="med" len="med"/>
            </a:ln>
          </p:spPr>
        </p:cxnSp>
        <p:cxnSp>
          <p:nvCxnSpPr>
            <p:cNvPr id="1118" name="AutoShape 39"/>
            <p:cNvCxnSpPr>
              <a:cxnSpLocks noChangeShapeType="1"/>
              <a:stCxn id="1112" idx="2"/>
              <a:endCxn id="1113" idx="0"/>
            </p:cNvCxnSpPr>
            <p:nvPr/>
          </p:nvCxnSpPr>
          <p:spPr bwMode="auto">
            <a:xfrm rot="5400000">
              <a:off x="3708" y="2051"/>
              <a:ext cx="383" cy="0"/>
            </a:xfrm>
            <a:prstGeom prst="straightConnector1">
              <a:avLst/>
            </a:prstGeom>
            <a:noFill/>
            <a:ln w="88900">
              <a:solidFill>
                <a:srgbClr val="29AD52"/>
              </a:solidFill>
              <a:round/>
              <a:headEnd/>
              <a:tailEnd type="triangle" w="med" len="med"/>
            </a:ln>
          </p:spPr>
        </p:cxnSp>
        <p:cxnSp>
          <p:nvCxnSpPr>
            <p:cNvPr id="1119" name="AutoShape 40"/>
            <p:cNvCxnSpPr>
              <a:cxnSpLocks noChangeShapeType="1"/>
              <a:stCxn id="1113" idx="2"/>
              <a:endCxn id="1122" idx="1"/>
            </p:cNvCxnSpPr>
            <p:nvPr/>
          </p:nvCxnSpPr>
          <p:spPr bwMode="auto">
            <a:xfrm rot="16200000" flipH="1">
              <a:off x="3772" y="2606"/>
              <a:ext cx="732" cy="475"/>
            </a:xfrm>
            <a:prstGeom prst="curvedConnector3">
              <a:avLst>
                <a:gd name="adj1" fmla="val 49454"/>
              </a:avLst>
            </a:prstGeom>
            <a:noFill/>
            <a:ln w="95250">
              <a:solidFill>
                <a:srgbClr val="29AD52"/>
              </a:solidFill>
              <a:round/>
              <a:headEnd/>
              <a:tailEnd type="triangle" w="med" len="med"/>
            </a:ln>
          </p:spPr>
        </p:cxnSp>
        <p:sp>
          <p:nvSpPr>
            <p:cNvPr id="1120" name="Text Box 41"/>
            <p:cNvSpPr txBox="1">
              <a:spLocks noChangeArrowheads="1"/>
            </p:cNvSpPr>
            <p:nvPr/>
          </p:nvSpPr>
          <p:spPr bwMode="auto">
            <a:xfrm>
              <a:off x="4322" y="2808"/>
              <a:ext cx="5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defTabSz="915988">
                <a:spcBef>
                  <a:spcPct val="50000"/>
                </a:spcBef>
              </a:pPr>
              <a:r>
                <a:rPr lang="en-US" sz="2000" b="1" baseline="30000"/>
                <a:t>27</a:t>
              </a:r>
              <a:r>
                <a:rPr lang="en-US" sz="2000" b="1"/>
                <a:t>Al</a:t>
              </a:r>
              <a:r>
                <a:rPr lang="en-US" sz="2000" b="1" baseline="30000"/>
                <a:t>+</a:t>
              </a:r>
            </a:p>
          </p:txBody>
        </p:sp>
        <p:sp>
          <p:nvSpPr>
            <p:cNvPr id="1121" name="Text Box 42"/>
            <p:cNvSpPr txBox="1">
              <a:spLocks noChangeArrowheads="1"/>
            </p:cNvSpPr>
            <p:nvPr/>
          </p:nvSpPr>
          <p:spPr bwMode="auto">
            <a:xfrm>
              <a:off x="5063" y="2478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defTabSz="915988">
                <a:spcBef>
                  <a:spcPct val="50000"/>
                </a:spcBef>
              </a:pPr>
              <a:r>
                <a:rPr lang="en-US" sz="2000" b="1" baseline="30000"/>
                <a:t>9</a:t>
              </a:r>
              <a:r>
                <a:rPr lang="en-US" sz="2000" b="1"/>
                <a:t>Be</a:t>
              </a:r>
              <a:r>
                <a:rPr lang="en-US" sz="2000" b="1" baseline="30000"/>
                <a:t>+</a:t>
              </a:r>
            </a:p>
          </p:txBody>
        </p:sp>
        <p:sp>
          <p:nvSpPr>
            <p:cNvPr id="1122" name="Oval 43"/>
            <p:cNvSpPr>
              <a:spLocks noChangeArrowheads="1"/>
            </p:cNvSpPr>
            <p:nvPr/>
          </p:nvSpPr>
          <p:spPr bwMode="auto">
            <a:xfrm>
              <a:off x="4368" y="3203"/>
              <a:ext cx="49" cy="4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3" name="Oval 44"/>
            <p:cNvSpPr>
              <a:spLocks noChangeArrowheads="1"/>
            </p:cNvSpPr>
            <p:nvPr/>
          </p:nvSpPr>
          <p:spPr bwMode="auto">
            <a:xfrm>
              <a:off x="4122" y="1952"/>
              <a:ext cx="48" cy="46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124" name="AutoShape 45"/>
            <p:cNvCxnSpPr>
              <a:cxnSpLocks noChangeShapeType="1"/>
              <a:stCxn id="1127" idx="0"/>
              <a:endCxn id="1126" idx="4"/>
            </p:cNvCxnSpPr>
            <p:nvPr/>
          </p:nvCxnSpPr>
          <p:spPr bwMode="auto">
            <a:xfrm rot="5400000" flipH="1">
              <a:off x="5014" y="2006"/>
              <a:ext cx="960" cy="101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bg2"/>
              </a:solidFill>
              <a:prstDash val="sysDot"/>
              <a:miter lim="800000"/>
              <a:headEnd/>
              <a:tailEnd type="triangle" w="med" len="med"/>
            </a:ln>
          </p:spPr>
        </p:cxnSp>
        <p:sp>
          <p:nvSpPr>
            <p:cNvPr id="1125" name="Oval 46"/>
            <p:cNvSpPr>
              <a:spLocks noChangeArrowheads="1"/>
            </p:cNvSpPr>
            <p:nvPr/>
          </p:nvSpPr>
          <p:spPr bwMode="auto">
            <a:xfrm>
              <a:off x="3878" y="1332"/>
              <a:ext cx="49" cy="46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" name="Oval 47"/>
            <p:cNvSpPr>
              <a:spLocks noChangeArrowheads="1"/>
            </p:cNvSpPr>
            <p:nvPr/>
          </p:nvSpPr>
          <p:spPr bwMode="auto">
            <a:xfrm>
              <a:off x="5418" y="1528"/>
              <a:ext cx="49" cy="49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" name="Oval 48"/>
            <p:cNvSpPr>
              <a:spLocks noChangeArrowheads="1"/>
            </p:cNvSpPr>
            <p:nvPr/>
          </p:nvSpPr>
          <p:spPr bwMode="auto">
            <a:xfrm>
              <a:off x="5520" y="2537"/>
              <a:ext cx="48" cy="4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Arc 29"/>
            <p:cNvSpPr>
              <a:spLocks/>
            </p:cNvSpPr>
            <p:nvPr/>
          </p:nvSpPr>
          <p:spPr bwMode="auto">
            <a:xfrm flipV="1">
              <a:off x="4876" y="3155"/>
              <a:ext cx="240" cy="1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Line 31"/>
            <p:cNvSpPr>
              <a:spLocks noChangeShapeType="1"/>
            </p:cNvSpPr>
            <p:nvPr/>
          </p:nvSpPr>
          <p:spPr bwMode="auto">
            <a:xfrm flipV="1">
              <a:off x="4847" y="3058"/>
              <a:ext cx="152" cy="11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Text Box 41"/>
            <p:cNvSpPr txBox="1">
              <a:spLocks noChangeArrowheads="1"/>
            </p:cNvSpPr>
            <p:nvPr/>
          </p:nvSpPr>
          <p:spPr bwMode="auto">
            <a:xfrm>
              <a:off x="4321" y="2808"/>
              <a:ext cx="52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6" tIns="45718" rIns="91436" bIns="45718">
              <a:spAutoFit/>
            </a:bodyPr>
            <a:lstStyle/>
            <a:p>
              <a:pPr defTabSz="915988">
                <a:spcBef>
                  <a:spcPct val="50000"/>
                </a:spcBef>
              </a:pPr>
              <a:r>
                <a:rPr lang="en-US" sz="2000" b="1" baseline="30000"/>
                <a:t>27</a:t>
              </a:r>
              <a:r>
                <a:rPr lang="en-US" sz="2000" b="1"/>
                <a:t>Al</a:t>
              </a:r>
              <a:r>
                <a:rPr lang="en-US" sz="2000" b="1" baseline="30000"/>
                <a:t>+</a:t>
              </a:r>
            </a:p>
          </p:txBody>
        </p:sp>
      </p:grpSp>
      <p:sp>
        <p:nvSpPr>
          <p:cNvPr id="1031" name="Oval 49"/>
          <p:cNvSpPr>
            <a:spLocks noChangeArrowheads="1"/>
          </p:cNvSpPr>
          <p:nvPr/>
        </p:nvSpPr>
        <p:spPr bwMode="auto">
          <a:xfrm>
            <a:off x="4137025" y="2635250"/>
            <a:ext cx="73025" cy="77788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Oval 50"/>
          <p:cNvSpPr>
            <a:spLocks noChangeArrowheads="1"/>
          </p:cNvSpPr>
          <p:nvPr/>
        </p:nvSpPr>
        <p:spPr bwMode="auto">
          <a:xfrm>
            <a:off x="5086350" y="2801938"/>
            <a:ext cx="77788" cy="7302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51"/>
          <p:cNvGrpSpPr>
            <a:grpSpLocks/>
          </p:cNvGrpSpPr>
          <p:nvPr/>
        </p:nvGrpSpPr>
        <p:grpSpPr bwMode="auto">
          <a:xfrm>
            <a:off x="2916238" y="1666875"/>
            <a:ext cx="3438525" cy="3795713"/>
            <a:chOff x="1837" y="1331"/>
            <a:chExt cx="2166" cy="2391"/>
          </a:xfrm>
        </p:grpSpPr>
        <p:sp>
          <p:nvSpPr>
            <p:cNvPr id="1040" name="Text Box 52"/>
            <p:cNvSpPr txBox="1">
              <a:spLocks noChangeArrowheads="1"/>
            </p:cNvSpPr>
            <p:nvPr/>
          </p:nvSpPr>
          <p:spPr bwMode="auto">
            <a:xfrm>
              <a:off x="2667" y="1945"/>
              <a:ext cx="32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 sz="1200" b="1">
                  <a:cs typeface="Arial" charset="0"/>
                </a:rPr>
                <a:t>fiber</a:t>
              </a:r>
              <a:endParaRPr lang="en-US" sz="1200" b="1"/>
            </a:p>
          </p:txBody>
        </p:sp>
        <p:sp>
          <p:nvSpPr>
            <p:cNvPr id="1041" name="Text Box 53"/>
            <p:cNvSpPr txBox="1">
              <a:spLocks noChangeArrowheads="1"/>
            </p:cNvSpPr>
            <p:nvPr/>
          </p:nvSpPr>
          <p:spPr bwMode="auto">
            <a:xfrm>
              <a:off x="2866" y="1417"/>
              <a:ext cx="324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436" tIns="45718" rIns="91436" bIns="45718">
              <a:spAutoFit/>
            </a:bodyPr>
            <a:lstStyle/>
            <a:p>
              <a:pPr defTabSz="915988"/>
              <a:r>
                <a:rPr lang="en-US" sz="1200" b="1">
                  <a:cs typeface="Arial" charset="0"/>
                </a:rPr>
                <a:t>fiber</a:t>
              </a:r>
              <a:endParaRPr lang="en-US" sz="1200" b="1"/>
            </a:p>
          </p:txBody>
        </p:sp>
        <p:grpSp>
          <p:nvGrpSpPr>
            <p:cNvPr id="1042" name="Group 54"/>
            <p:cNvGrpSpPr>
              <a:grpSpLocks/>
            </p:cNvGrpSpPr>
            <p:nvPr/>
          </p:nvGrpSpPr>
          <p:grpSpPr bwMode="auto">
            <a:xfrm rot="5400000">
              <a:off x="2849" y="1300"/>
              <a:ext cx="336" cy="398"/>
              <a:chOff x="3312" y="1496"/>
              <a:chExt cx="336" cy="534"/>
            </a:xfrm>
          </p:grpSpPr>
          <p:sp>
            <p:nvSpPr>
              <p:cNvPr id="1102" name="Oval 55"/>
              <p:cNvSpPr>
                <a:spLocks noChangeArrowheads="1"/>
              </p:cNvSpPr>
              <p:nvPr/>
            </p:nvSpPr>
            <p:spPr bwMode="auto">
              <a:xfrm>
                <a:off x="3408" y="1496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29AD5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3" name="Oval 56"/>
              <p:cNvSpPr>
                <a:spLocks noChangeArrowheads="1"/>
              </p:cNvSpPr>
              <p:nvPr/>
            </p:nvSpPr>
            <p:spPr bwMode="auto">
              <a:xfrm>
                <a:off x="3360" y="1496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29AD5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4" name="Oval 57"/>
              <p:cNvSpPr>
                <a:spLocks noChangeArrowheads="1"/>
              </p:cNvSpPr>
              <p:nvPr/>
            </p:nvSpPr>
            <p:spPr bwMode="auto">
              <a:xfrm>
                <a:off x="3312" y="1502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29AD5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43" name="Group 58"/>
            <p:cNvGrpSpPr>
              <a:grpSpLocks/>
            </p:cNvGrpSpPr>
            <p:nvPr/>
          </p:nvGrpSpPr>
          <p:grpSpPr bwMode="auto">
            <a:xfrm rot="5400000">
              <a:off x="2656" y="1828"/>
              <a:ext cx="335" cy="400"/>
              <a:chOff x="3312" y="1496"/>
              <a:chExt cx="336" cy="534"/>
            </a:xfrm>
          </p:grpSpPr>
          <p:sp>
            <p:nvSpPr>
              <p:cNvPr id="1099" name="Oval 59"/>
              <p:cNvSpPr>
                <a:spLocks noChangeArrowheads="1"/>
              </p:cNvSpPr>
              <p:nvPr/>
            </p:nvSpPr>
            <p:spPr bwMode="auto">
              <a:xfrm>
                <a:off x="3408" y="1496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0" name="Oval 60"/>
              <p:cNvSpPr>
                <a:spLocks noChangeArrowheads="1"/>
              </p:cNvSpPr>
              <p:nvPr/>
            </p:nvSpPr>
            <p:spPr bwMode="auto">
              <a:xfrm>
                <a:off x="3360" y="1496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1" name="Oval 61"/>
              <p:cNvSpPr>
                <a:spLocks noChangeArrowheads="1"/>
              </p:cNvSpPr>
              <p:nvPr/>
            </p:nvSpPr>
            <p:spPr bwMode="auto">
              <a:xfrm>
                <a:off x="3312" y="1502"/>
                <a:ext cx="240" cy="528"/>
              </a:xfrm>
              <a:prstGeom prst="ellipse">
                <a:avLst/>
              </a:prstGeom>
              <a:noFill/>
              <a:ln w="38100">
                <a:solidFill>
                  <a:srgbClr val="FF9933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1044" name="AutoShape 62"/>
            <p:cNvCxnSpPr>
              <a:cxnSpLocks noChangeShapeType="1"/>
              <a:stCxn id="1140" idx="6"/>
              <a:endCxn id="1029" idx="0"/>
            </p:cNvCxnSpPr>
            <p:nvPr/>
          </p:nvCxnSpPr>
          <p:spPr bwMode="auto">
            <a:xfrm>
              <a:off x="1913" y="1353"/>
              <a:ext cx="718" cy="1465"/>
            </a:xfrm>
            <a:prstGeom prst="bentConnector2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/>
            </a:ln>
          </p:spPr>
        </p:cxnSp>
        <p:grpSp>
          <p:nvGrpSpPr>
            <p:cNvPr id="1045" name="Group 63"/>
            <p:cNvGrpSpPr>
              <a:grpSpLocks/>
            </p:cNvGrpSpPr>
            <p:nvPr/>
          </p:nvGrpSpPr>
          <p:grpSpPr bwMode="auto">
            <a:xfrm>
              <a:off x="1837" y="2142"/>
              <a:ext cx="2166" cy="1580"/>
              <a:chOff x="1837" y="2142"/>
              <a:chExt cx="2166" cy="1580"/>
            </a:xfrm>
          </p:grpSpPr>
          <p:sp>
            <p:nvSpPr>
              <p:cNvPr id="1049" name="Rectangle 64"/>
              <p:cNvSpPr>
                <a:spLocks noChangeArrowheads="1"/>
              </p:cNvSpPr>
              <p:nvPr/>
            </p:nvSpPr>
            <p:spPr bwMode="auto">
              <a:xfrm>
                <a:off x="3353" y="2577"/>
                <a:ext cx="322" cy="231"/>
              </a:xfrm>
              <a:prstGeom prst="rect">
                <a:avLst/>
              </a:prstGeom>
              <a:noFill/>
              <a:ln w="1905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defTabSz="915988" eaLnBrk="0" hangingPunct="0"/>
                <a:r>
                  <a:rPr lang="en-US" i="1"/>
                  <a:t>f</a:t>
                </a:r>
                <a:r>
                  <a:rPr lang="en-US" i="1" baseline="-25000"/>
                  <a:t>b,Al</a:t>
                </a:r>
              </a:p>
            </p:txBody>
          </p:sp>
          <p:sp>
            <p:nvSpPr>
              <p:cNvPr id="1050" name="Line 65"/>
              <p:cNvSpPr>
                <a:spLocks noChangeShapeType="1"/>
              </p:cNvSpPr>
              <p:nvPr/>
            </p:nvSpPr>
            <p:spPr bwMode="auto">
              <a:xfrm>
                <a:off x="2605" y="3395"/>
                <a:ext cx="0" cy="9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51" name="Group 66"/>
              <p:cNvGrpSpPr>
                <a:grpSpLocks/>
              </p:cNvGrpSpPr>
              <p:nvPr/>
            </p:nvGrpSpPr>
            <p:grpSpPr bwMode="auto">
              <a:xfrm>
                <a:off x="1837" y="2813"/>
                <a:ext cx="2166" cy="577"/>
                <a:chOff x="1746" y="3259"/>
                <a:chExt cx="2167" cy="576"/>
              </a:xfrm>
            </p:grpSpPr>
            <p:sp>
              <p:nvSpPr>
                <p:cNvPr id="1063" name="Freeform 67"/>
                <p:cNvSpPr>
                  <a:spLocks/>
                </p:cNvSpPr>
                <p:nvPr/>
              </p:nvSpPr>
              <p:spPr bwMode="auto">
                <a:xfrm>
                  <a:off x="1746" y="3281"/>
                  <a:ext cx="2167" cy="551"/>
                </a:xfrm>
                <a:custGeom>
                  <a:avLst/>
                  <a:gdLst>
                    <a:gd name="T0" fmla="*/ 0 w 2976"/>
                    <a:gd name="T1" fmla="*/ 15 h 864"/>
                    <a:gd name="T2" fmla="*/ 8 w 2976"/>
                    <a:gd name="T3" fmla="*/ 14 h 864"/>
                    <a:gd name="T4" fmla="*/ 11 w 2976"/>
                    <a:gd name="T5" fmla="*/ 13 h 864"/>
                    <a:gd name="T6" fmla="*/ 17 w 2976"/>
                    <a:gd name="T7" fmla="*/ 11 h 864"/>
                    <a:gd name="T8" fmla="*/ 31 w 2976"/>
                    <a:gd name="T9" fmla="*/ 10 h 864"/>
                    <a:gd name="T10" fmla="*/ 36 w 2976"/>
                    <a:gd name="T11" fmla="*/ 7 h 864"/>
                    <a:gd name="T12" fmla="*/ 44 w 2976"/>
                    <a:gd name="T13" fmla="*/ 5 h 864"/>
                    <a:gd name="T14" fmla="*/ 55 w 2976"/>
                    <a:gd name="T15" fmla="*/ 3 h 864"/>
                    <a:gd name="T16" fmla="*/ 66 w 2976"/>
                    <a:gd name="T17" fmla="*/ 1 h 864"/>
                    <a:gd name="T18" fmla="*/ 86 w 2976"/>
                    <a:gd name="T19" fmla="*/ 0 h 864"/>
                    <a:gd name="T20" fmla="*/ 103 w 2976"/>
                    <a:gd name="T21" fmla="*/ 1 h 864"/>
                    <a:gd name="T22" fmla="*/ 119 w 2976"/>
                    <a:gd name="T23" fmla="*/ 4 h 864"/>
                    <a:gd name="T24" fmla="*/ 130 w 2976"/>
                    <a:gd name="T25" fmla="*/ 8 h 864"/>
                    <a:gd name="T26" fmla="*/ 138 w 2976"/>
                    <a:gd name="T27" fmla="*/ 10 h 864"/>
                    <a:gd name="T28" fmla="*/ 149 w 2976"/>
                    <a:gd name="T29" fmla="*/ 10 h 864"/>
                    <a:gd name="T30" fmla="*/ 157 w 2976"/>
                    <a:gd name="T31" fmla="*/ 11 h 864"/>
                    <a:gd name="T32" fmla="*/ 163 w 2976"/>
                    <a:gd name="T33" fmla="*/ 13 h 864"/>
                    <a:gd name="T34" fmla="*/ 171 w 2976"/>
                    <a:gd name="T35" fmla="*/ 15 h 86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2976"/>
                    <a:gd name="T55" fmla="*/ 0 h 864"/>
                    <a:gd name="T56" fmla="*/ 2976 w 2976"/>
                    <a:gd name="T57" fmla="*/ 864 h 86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2976" h="864">
                      <a:moveTo>
                        <a:pt x="0" y="864"/>
                      </a:moveTo>
                      <a:cubicBezTo>
                        <a:pt x="56" y="852"/>
                        <a:pt x="112" y="840"/>
                        <a:pt x="144" y="816"/>
                      </a:cubicBezTo>
                      <a:cubicBezTo>
                        <a:pt x="176" y="792"/>
                        <a:pt x="168" y="752"/>
                        <a:pt x="192" y="720"/>
                      </a:cubicBezTo>
                      <a:cubicBezTo>
                        <a:pt x="216" y="688"/>
                        <a:pt x="232" y="648"/>
                        <a:pt x="288" y="624"/>
                      </a:cubicBezTo>
                      <a:cubicBezTo>
                        <a:pt x="344" y="600"/>
                        <a:pt x="472" y="608"/>
                        <a:pt x="528" y="576"/>
                      </a:cubicBezTo>
                      <a:cubicBezTo>
                        <a:pt x="584" y="544"/>
                        <a:pt x="584" y="480"/>
                        <a:pt x="624" y="432"/>
                      </a:cubicBezTo>
                      <a:cubicBezTo>
                        <a:pt x="664" y="384"/>
                        <a:pt x="712" y="336"/>
                        <a:pt x="768" y="288"/>
                      </a:cubicBezTo>
                      <a:cubicBezTo>
                        <a:pt x="824" y="240"/>
                        <a:pt x="896" y="184"/>
                        <a:pt x="960" y="144"/>
                      </a:cubicBezTo>
                      <a:cubicBezTo>
                        <a:pt x="1024" y="104"/>
                        <a:pt x="1064" y="72"/>
                        <a:pt x="1152" y="48"/>
                      </a:cubicBezTo>
                      <a:cubicBezTo>
                        <a:pt x="1240" y="24"/>
                        <a:pt x="1384" y="0"/>
                        <a:pt x="1488" y="0"/>
                      </a:cubicBezTo>
                      <a:cubicBezTo>
                        <a:pt x="1592" y="0"/>
                        <a:pt x="1680" y="8"/>
                        <a:pt x="1776" y="48"/>
                      </a:cubicBezTo>
                      <a:cubicBezTo>
                        <a:pt x="1872" y="88"/>
                        <a:pt x="1984" y="168"/>
                        <a:pt x="2064" y="240"/>
                      </a:cubicBezTo>
                      <a:cubicBezTo>
                        <a:pt x="2144" y="312"/>
                        <a:pt x="2200" y="424"/>
                        <a:pt x="2256" y="480"/>
                      </a:cubicBezTo>
                      <a:cubicBezTo>
                        <a:pt x="2312" y="536"/>
                        <a:pt x="2344" y="560"/>
                        <a:pt x="2400" y="576"/>
                      </a:cubicBezTo>
                      <a:cubicBezTo>
                        <a:pt x="2456" y="592"/>
                        <a:pt x="2536" y="560"/>
                        <a:pt x="2592" y="576"/>
                      </a:cubicBezTo>
                      <a:cubicBezTo>
                        <a:pt x="2648" y="592"/>
                        <a:pt x="2696" y="640"/>
                        <a:pt x="2736" y="672"/>
                      </a:cubicBezTo>
                      <a:cubicBezTo>
                        <a:pt x="2776" y="704"/>
                        <a:pt x="2792" y="736"/>
                        <a:pt x="2832" y="768"/>
                      </a:cubicBezTo>
                      <a:cubicBezTo>
                        <a:pt x="2872" y="800"/>
                        <a:pt x="2924" y="832"/>
                        <a:pt x="2976" y="864"/>
                      </a:cubicBezTo>
                    </a:path>
                  </a:pathLst>
                </a:custGeom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n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68"/>
                <p:cNvSpPr>
                  <a:spLocks noChangeShapeType="1"/>
                </p:cNvSpPr>
                <p:nvPr/>
              </p:nvSpPr>
              <p:spPr bwMode="auto">
                <a:xfrm>
                  <a:off x="2961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69"/>
                <p:cNvSpPr>
                  <a:spLocks noChangeShapeType="1"/>
                </p:cNvSpPr>
                <p:nvPr/>
              </p:nvSpPr>
              <p:spPr bwMode="auto">
                <a:xfrm>
                  <a:off x="3022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70"/>
                <p:cNvSpPr>
                  <a:spLocks noChangeShapeType="1"/>
                </p:cNvSpPr>
                <p:nvPr/>
              </p:nvSpPr>
              <p:spPr bwMode="auto">
                <a:xfrm>
                  <a:off x="3079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71"/>
                <p:cNvSpPr>
                  <a:spLocks noChangeShapeType="1"/>
                </p:cNvSpPr>
                <p:nvPr/>
              </p:nvSpPr>
              <p:spPr bwMode="auto">
                <a:xfrm>
                  <a:off x="3141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72"/>
                <p:cNvSpPr>
                  <a:spLocks noChangeShapeType="1"/>
                </p:cNvSpPr>
                <p:nvPr/>
              </p:nvSpPr>
              <p:spPr bwMode="auto">
                <a:xfrm>
                  <a:off x="3200" y="3280"/>
                  <a:ext cx="0" cy="55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73"/>
                <p:cNvSpPr>
                  <a:spLocks noChangeShapeType="1"/>
                </p:cNvSpPr>
                <p:nvPr/>
              </p:nvSpPr>
              <p:spPr bwMode="auto">
                <a:xfrm>
                  <a:off x="3259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0" name="Line 74"/>
                <p:cNvSpPr>
                  <a:spLocks noChangeShapeType="1"/>
                </p:cNvSpPr>
                <p:nvPr/>
              </p:nvSpPr>
              <p:spPr bwMode="auto">
                <a:xfrm>
                  <a:off x="3320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75"/>
                <p:cNvSpPr>
                  <a:spLocks noChangeShapeType="1"/>
                </p:cNvSpPr>
                <p:nvPr/>
              </p:nvSpPr>
              <p:spPr bwMode="auto">
                <a:xfrm>
                  <a:off x="3379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6"/>
                <p:cNvSpPr>
                  <a:spLocks noChangeShapeType="1"/>
                </p:cNvSpPr>
                <p:nvPr/>
              </p:nvSpPr>
              <p:spPr bwMode="auto">
                <a:xfrm>
                  <a:off x="3440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77"/>
                <p:cNvSpPr>
                  <a:spLocks noChangeShapeType="1"/>
                </p:cNvSpPr>
                <p:nvPr/>
              </p:nvSpPr>
              <p:spPr bwMode="auto">
                <a:xfrm>
                  <a:off x="3498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78"/>
                <p:cNvSpPr>
                  <a:spLocks noChangeShapeType="1"/>
                </p:cNvSpPr>
                <p:nvPr/>
              </p:nvSpPr>
              <p:spPr bwMode="auto">
                <a:xfrm>
                  <a:off x="3558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79"/>
                <p:cNvSpPr>
                  <a:spLocks noChangeShapeType="1"/>
                </p:cNvSpPr>
                <p:nvPr/>
              </p:nvSpPr>
              <p:spPr bwMode="auto">
                <a:xfrm>
                  <a:off x="3616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80"/>
                <p:cNvSpPr>
                  <a:spLocks noChangeShapeType="1"/>
                </p:cNvSpPr>
                <p:nvPr/>
              </p:nvSpPr>
              <p:spPr bwMode="auto">
                <a:xfrm>
                  <a:off x="3677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81"/>
                <p:cNvSpPr>
                  <a:spLocks noChangeShapeType="1"/>
                </p:cNvSpPr>
                <p:nvPr/>
              </p:nvSpPr>
              <p:spPr bwMode="auto">
                <a:xfrm>
                  <a:off x="3736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82"/>
                <p:cNvSpPr>
                  <a:spLocks noChangeShapeType="1"/>
                </p:cNvSpPr>
                <p:nvPr/>
              </p:nvSpPr>
              <p:spPr bwMode="auto">
                <a:xfrm>
                  <a:off x="3797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83"/>
                <p:cNvSpPr>
                  <a:spLocks noChangeShapeType="1"/>
                </p:cNvSpPr>
                <p:nvPr/>
              </p:nvSpPr>
              <p:spPr bwMode="auto">
                <a:xfrm>
                  <a:off x="3855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84"/>
                <p:cNvSpPr>
                  <a:spLocks noChangeShapeType="1"/>
                </p:cNvSpPr>
                <p:nvPr/>
              </p:nvSpPr>
              <p:spPr bwMode="auto">
                <a:xfrm>
                  <a:off x="1830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85"/>
                <p:cNvSpPr>
                  <a:spLocks noChangeShapeType="1"/>
                </p:cNvSpPr>
                <p:nvPr/>
              </p:nvSpPr>
              <p:spPr bwMode="auto">
                <a:xfrm>
                  <a:off x="1890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86"/>
                <p:cNvSpPr>
                  <a:spLocks noChangeShapeType="1"/>
                </p:cNvSpPr>
                <p:nvPr/>
              </p:nvSpPr>
              <p:spPr bwMode="auto">
                <a:xfrm>
                  <a:off x="1950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87"/>
                <p:cNvSpPr>
                  <a:spLocks noChangeShapeType="1"/>
                </p:cNvSpPr>
                <p:nvPr/>
              </p:nvSpPr>
              <p:spPr bwMode="auto">
                <a:xfrm>
                  <a:off x="2008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88"/>
                <p:cNvSpPr>
                  <a:spLocks noChangeShapeType="1"/>
                </p:cNvSpPr>
                <p:nvPr/>
              </p:nvSpPr>
              <p:spPr bwMode="auto">
                <a:xfrm>
                  <a:off x="2068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89"/>
                <p:cNvSpPr>
                  <a:spLocks noChangeShapeType="1"/>
                </p:cNvSpPr>
                <p:nvPr/>
              </p:nvSpPr>
              <p:spPr bwMode="auto">
                <a:xfrm>
                  <a:off x="2129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90"/>
                <p:cNvSpPr>
                  <a:spLocks noChangeShapeType="1"/>
                </p:cNvSpPr>
                <p:nvPr/>
              </p:nvSpPr>
              <p:spPr bwMode="auto">
                <a:xfrm>
                  <a:off x="2186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91"/>
                <p:cNvSpPr>
                  <a:spLocks noChangeShapeType="1"/>
                </p:cNvSpPr>
                <p:nvPr/>
              </p:nvSpPr>
              <p:spPr bwMode="auto">
                <a:xfrm>
                  <a:off x="2247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92"/>
                <p:cNvSpPr>
                  <a:spLocks noChangeShapeType="1"/>
                </p:cNvSpPr>
                <p:nvPr/>
              </p:nvSpPr>
              <p:spPr bwMode="auto">
                <a:xfrm>
                  <a:off x="2306" y="3262"/>
                  <a:ext cx="0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93"/>
                <p:cNvSpPr>
                  <a:spLocks noChangeShapeType="1"/>
                </p:cNvSpPr>
                <p:nvPr/>
              </p:nvSpPr>
              <p:spPr bwMode="auto">
                <a:xfrm>
                  <a:off x="2366" y="3262"/>
                  <a:ext cx="0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94"/>
                <p:cNvSpPr>
                  <a:spLocks noChangeShapeType="1"/>
                </p:cNvSpPr>
                <p:nvPr/>
              </p:nvSpPr>
              <p:spPr bwMode="auto">
                <a:xfrm>
                  <a:off x="2425" y="3262"/>
                  <a:ext cx="0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95"/>
                <p:cNvSpPr>
                  <a:spLocks noChangeShapeType="1"/>
                </p:cNvSpPr>
                <p:nvPr/>
              </p:nvSpPr>
              <p:spPr bwMode="auto">
                <a:xfrm>
                  <a:off x="2486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2" name="Line 96"/>
                <p:cNvSpPr>
                  <a:spLocks noChangeShapeType="1"/>
                </p:cNvSpPr>
                <p:nvPr/>
              </p:nvSpPr>
              <p:spPr bwMode="auto">
                <a:xfrm>
                  <a:off x="2543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3" name="Line 97"/>
                <p:cNvSpPr>
                  <a:spLocks noChangeShapeType="1"/>
                </p:cNvSpPr>
                <p:nvPr/>
              </p:nvSpPr>
              <p:spPr bwMode="auto">
                <a:xfrm>
                  <a:off x="2604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4" name="Line 98"/>
                <p:cNvSpPr>
                  <a:spLocks noChangeShapeType="1"/>
                </p:cNvSpPr>
                <p:nvPr/>
              </p:nvSpPr>
              <p:spPr bwMode="auto">
                <a:xfrm>
                  <a:off x="2665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" name="Line 99"/>
                <p:cNvSpPr>
                  <a:spLocks noChangeShapeType="1"/>
                </p:cNvSpPr>
                <p:nvPr/>
              </p:nvSpPr>
              <p:spPr bwMode="auto">
                <a:xfrm>
                  <a:off x="2723" y="3262"/>
                  <a:ext cx="1" cy="573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6" name="Line 100"/>
                <p:cNvSpPr>
                  <a:spLocks noChangeShapeType="1"/>
                </p:cNvSpPr>
                <p:nvPr/>
              </p:nvSpPr>
              <p:spPr bwMode="auto">
                <a:xfrm>
                  <a:off x="2783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7" name="Line 101"/>
                <p:cNvSpPr>
                  <a:spLocks noChangeShapeType="1"/>
                </p:cNvSpPr>
                <p:nvPr/>
              </p:nvSpPr>
              <p:spPr bwMode="auto">
                <a:xfrm>
                  <a:off x="2843" y="3259"/>
                  <a:ext cx="1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8" name="Line 102"/>
                <p:cNvSpPr>
                  <a:spLocks noChangeShapeType="1"/>
                </p:cNvSpPr>
                <p:nvPr/>
              </p:nvSpPr>
              <p:spPr bwMode="auto">
                <a:xfrm>
                  <a:off x="2902" y="3259"/>
                  <a:ext cx="0" cy="57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52" name="Line 103"/>
              <p:cNvSpPr>
                <a:spLocks noChangeShapeType="1"/>
              </p:cNvSpPr>
              <p:nvPr/>
            </p:nvSpPr>
            <p:spPr bwMode="auto">
              <a:xfrm>
                <a:off x="3198" y="2142"/>
                <a:ext cx="0" cy="768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" name="Line 104"/>
              <p:cNvSpPr>
                <a:spLocks noChangeShapeType="1"/>
              </p:cNvSpPr>
              <p:nvPr/>
            </p:nvSpPr>
            <p:spPr bwMode="auto">
              <a:xfrm>
                <a:off x="3043" y="2670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" name="Line 105"/>
              <p:cNvSpPr>
                <a:spLocks noChangeShapeType="1"/>
              </p:cNvSpPr>
              <p:nvPr/>
            </p:nvSpPr>
            <p:spPr bwMode="auto">
              <a:xfrm flipH="1">
                <a:off x="3235" y="2672"/>
                <a:ext cx="14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" name="Text Box 106"/>
              <p:cNvSpPr txBox="1">
                <a:spLocks noChangeArrowheads="1"/>
              </p:cNvSpPr>
              <p:nvPr/>
            </p:nvSpPr>
            <p:spPr bwMode="auto">
              <a:xfrm>
                <a:off x="3018" y="3483"/>
                <a:ext cx="772" cy="230"/>
              </a:xfrm>
              <a:prstGeom prst="rect">
                <a:avLst/>
              </a:prstGeom>
              <a:noFill/>
              <a:ln w="6350" cap="rnd">
                <a:noFill/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defTabSz="915988" eaLnBrk="0" hangingPunct="0"/>
                <a:r>
                  <a:rPr lang="en-US" i="1">
                    <a:sym typeface="Symbol" pitchFamily="18" charset="2"/>
                  </a:rPr>
                  <a:t>m </a:t>
                </a:r>
                <a:r>
                  <a:rPr lang="en-US" i="1"/>
                  <a:t>f</a:t>
                </a:r>
                <a:r>
                  <a:rPr lang="en-US" i="1" baseline="-25000"/>
                  <a:t>rep</a:t>
                </a:r>
                <a:r>
                  <a:rPr lang="en-US" i="1"/>
                  <a:t>+ f</a:t>
                </a:r>
                <a:r>
                  <a:rPr lang="en-US" i="1" baseline="-25000"/>
                  <a:t>ceo</a:t>
                </a:r>
              </a:p>
            </p:txBody>
          </p:sp>
          <p:sp>
            <p:nvSpPr>
              <p:cNvPr id="1056" name="Line 107"/>
              <p:cNvSpPr>
                <a:spLocks noChangeShapeType="1"/>
              </p:cNvSpPr>
              <p:nvPr/>
            </p:nvSpPr>
            <p:spPr bwMode="auto">
              <a:xfrm>
                <a:off x="2605" y="2142"/>
                <a:ext cx="0" cy="768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7" name="Line 108"/>
              <p:cNvSpPr>
                <a:spLocks noChangeShapeType="1"/>
              </p:cNvSpPr>
              <p:nvPr/>
            </p:nvSpPr>
            <p:spPr bwMode="auto">
              <a:xfrm>
                <a:off x="2462" y="2767"/>
                <a:ext cx="14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8" name="Line 109"/>
              <p:cNvSpPr>
                <a:spLocks noChangeShapeType="1"/>
              </p:cNvSpPr>
              <p:nvPr/>
            </p:nvSpPr>
            <p:spPr bwMode="auto">
              <a:xfrm flipH="1">
                <a:off x="2638" y="2767"/>
                <a:ext cx="1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9" name="Rectangle 110"/>
              <p:cNvSpPr>
                <a:spLocks noChangeArrowheads="1"/>
              </p:cNvSpPr>
              <p:nvPr/>
            </p:nvSpPr>
            <p:spPr bwMode="auto">
              <a:xfrm>
                <a:off x="2180" y="2668"/>
                <a:ext cx="358" cy="230"/>
              </a:xfrm>
              <a:prstGeom prst="rect">
                <a:avLst/>
              </a:prstGeom>
              <a:noFill/>
              <a:ln w="1905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defTabSz="915988" eaLnBrk="0" hangingPunct="0"/>
                <a:r>
                  <a:rPr lang="en-US" i="1"/>
                  <a:t>f</a:t>
                </a:r>
                <a:r>
                  <a:rPr lang="en-US" i="1" baseline="-25000"/>
                  <a:t>b,Hg</a:t>
                </a:r>
              </a:p>
            </p:txBody>
          </p:sp>
          <p:sp>
            <p:nvSpPr>
              <p:cNvPr id="1060" name="Text Box 111"/>
              <p:cNvSpPr txBox="1">
                <a:spLocks noChangeArrowheads="1"/>
              </p:cNvSpPr>
              <p:nvPr/>
            </p:nvSpPr>
            <p:spPr bwMode="auto">
              <a:xfrm>
                <a:off x="2202" y="3492"/>
                <a:ext cx="731" cy="230"/>
              </a:xfrm>
              <a:prstGeom prst="rect">
                <a:avLst/>
              </a:prstGeom>
              <a:noFill/>
              <a:ln w="6350" cap="rnd">
                <a:noFill/>
                <a:prstDash val="sysDot"/>
                <a:miter lim="800000"/>
                <a:headEnd type="none" w="sm" len="sm"/>
                <a:tailEnd type="none" w="sm" len="sm"/>
              </a:ln>
            </p:spPr>
            <p:txBody>
              <a:bodyPr wrap="none" lIns="91436" tIns="45718" rIns="91436" bIns="45718">
                <a:spAutoFit/>
              </a:bodyPr>
              <a:lstStyle/>
              <a:p>
                <a:pPr defTabSz="915988" eaLnBrk="0" hangingPunct="0"/>
                <a:r>
                  <a:rPr lang="en-US" i="1">
                    <a:sym typeface="Symbol" pitchFamily="18" charset="2"/>
                  </a:rPr>
                  <a:t>n </a:t>
                </a:r>
                <a:r>
                  <a:rPr lang="en-US" i="1"/>
                  <a:t>f</a:t>
                </a:r>
                <a:r>
                  <a:rPr lang="en-US" i="1" baseline="-25000"/>
                  <a:t>rep</a:t>
                </a:r>
                <a:r>
                  <a:rPr lang="en-US" i="1"/>
                  <a:t>+ f</a:t>
                </a:r>
                <a:r>
                  <a:rPr lang="en-US" i="1" baseline="-25000"/>
                  <a:t>ceo</a:t>
                </a:r>
              </a:p>
            </p:txBody>
          </p:sp>
          <p:sp>
            <p:nvSpPr>
              <p:cNvPr id="1061" name="Line 112"/>
              <p:cNvSpPr>
                <a:spLocks noChangeShapeType="1"/>
              </p:cNvSpPr>
              <p:nvPr/>
            </p:nvSpPr>
            <p:spPr bwMode="auto">
              <a:xfrm>
                <a:off x="3203" y="3395"/>
                <a:ext cx="0" cy="9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Oval 113"/>
              <p:cNvSpPr>
                <a:spLocks noChangeArrowheads="1"/>
              </p:cNvSpPr>
              <p:nvPr/>
            </p:nvSpPr>
            <p:spPr bwMode="auto">
              <a:xfrm>
                <a:off x="3203" y="2772"/>
                <a:ext cx="49" cy="46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1046" name="AutoShape 114"/>
            <p:cNvCxnSpPr>
              <a:cxnSpLocks noChangeShapeType="1"/>
              <a:stCxn id="1125" idx="2"/>
              <a:endCxn id="1062" idx="0"/>
            </p:cNvCxnSpPr>
            <p:nvPr/>
          </p:nvCxnSpPr>
          <p:spPr bwMode="auto">
            <a:xfrm rot="10800000" flipV="1">
              <a:off x="3228" y="1355"/>
              <a:ext cx="650" cy="1417"/>
            </a:xfrm>
            <a:prstGeom prst="bentConnector2">
              <a:avLst/>
            </a:prstGeom>
            <a:noFill/>
            <a:ln w="38100">
              <a:solidFill>
                <a:srgbClr val="29AD52"/>
              </a:solidFill>
              <a:miter lim="800000"/>
              <a:headEnd/>
              <a:tailEnd/>
            </a:ln>
          </p:spPr>
        </p:cxnSp>
        <p:cxnSp>
          <p:nvCxnSpPr>
            <p:cNvPr id="1047" name="AutoShape 115"/>
            <p:cNvCxnSpPr>
              <a:cxnSpLocks noChangeShapeType="1"/>
              <a:stCxn id="1140" idx="6"/>
              <a:endCxn id="1031" idx="0"/>
            </p:cNvCxnSpPr>
            <p:nvPr/>
          </p:nvCxnSpPr>
          <p:spPr bwMode="auto">
            <a:xfrm>
              <a:off x="1913" y="1353"/>
              <a:ext cx="716" cy="307"/>
            </a:xfrm>
            <a:prstGeom prst="bentConnector2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cxnSp>
          <p:nvCxnSpPr>
            <p:cNvPr id="1048" name="AutoShape 116"/>
            <p:cNvCxnSpPr>
              <a:cxnSpLocks noChangeShapeType="1"/>
              <a:stCxn id="1125" idx="2"/>
              <a:endCxn id="1032" idx="0"/>
            </p:cNvCxnSpPr>
            <p:nvPr/>
          </p:nvCxnSpPr>
          <p:spPr bwMode="auto">
            <a:xfrm rot="10800000" flipV="1">
              <a:off x="3229" y="1355"/>
              <a:ext cx="649" cy="410"/>
            </a:xfrm>
            <a:prstGeom prst="bentConnector2">
              <a:avLst/>
            </a:prstGeom>
            <a:noFill/>
            <a:ln w="38100">
              <a:solidFill>
                <a:srgbClr val="29AD52"/>
              </a:solidFill>
              <a:miter lim="800000"/>
              <a:headEnd/>
              <a:tailEnd type="triangle" w="lg" len="med"/>
            </a:ln>
          </p:spPr>
        </p:cxnSp>
      </p:grpSp>
      <p:sp>
        <p:nvSpPr>
          <p:cNvPr id="1034" name="Rectangle 117"/>
          <p:cNvSpPr>
            <a:spLocks noChangeArrowheads="1"/>
          </p:cNvSpPr>
          <p:nvPr/>
        </p:nvSpPr>
        <p:spPr bwMode="auto">
          <a:xfrm>
            <a:off x="457200" y="1870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en-US" sz="3600" dirty="0"/>
          </a:p>
        </p:txBody>
      </p:sp>
      <p:grpSp>
        <p:nvGrpSpPr>
          <p:cNvPr id="1035" name="Group 118"/>
          <p:cNvGrpSpPr>
            <a:grpSpLocks/>
          </p:cNvGrpSpPr>
          <p:nvPr/>
        </p:nvGrpSpPr>
        <p:grpSpPr bwMode="auto">
          <a:xfrm>
            <a:off x="1035050" y="5500688"/>
            <a:ext cx="8397875" cy="1081088"/>
            <a:chOff x="652" y="3465"/>
            <a:chExt cx="5290" cy="681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>
              <p:extLst/>
            </p:nvPr>
          </p:nvGraphicFramePr>
          <p:xfrm>
            <a:off x="652" y="3465"/>
            <a:ext cx="932" cy="6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5" name="Equation" r:id="rId8" imgW="469800" imgH="342720" progId="Equation.3">
                    <p:embed/>
                  </p:oleObj>
                </mc:Choice>
                <mc:Fallback>
                  <p:oleObj name="Equation" r:id="rId8" imgW="469800" imgH="342720" progId="Equation.3">
                    <p:embed/>
                    <p:pic>
                      <p:nvPicPr>
                        <p:cNvPr id="1026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2" y="3465"/>
                          <a:ext cx="932" cy="68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9" name="Text Box 120"/>
            <p:cNvSpPr txBox="1">
              <a:spLocks noChangeArrowheads="1"/>
            </p:cNvSpPr>
            <p:nvPr/>
          </p:nvSpPr>
          <p:spPr bwMode="auto">
            <a:xfrm>
              <a:off x="1587" y="3612"/>
              <a:ext cx="4355" cy="288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/>
                <a:t>1.052 871 833 148 990 438 ± 5.5 x 10</a:t>
              </a:r>
              <a:r>
                <a:rPr lang="en-US" sz="2400" baseline="30000" dirty="0"/>
                <a:t>-17</a:t>
              </a:r>
              <a:r>
                <a:rPr lang="en-US" sz="2400" dirty="0"/>
                <a:t>  </a:t>
              </a:r>
            </a:p>
          </p:txBody>
        </p:sp>
      </p:grpSp>
      <p:sp>
        <p:nvSpPr>
          <p:cNvPr id="1036" name="Text Box 122"/>
          <p:cNvSpPr txBox="1">
            <a:spLocks noChangeArrowheads="1"/>
          </p:cNvSpPr>
          <p:nvPr/>
        </p:nvSpPr>
        <p:spPr bwMode="auto">
          <a:xfrm>
            <a:off x="371475" y="4978400"/>
            <a:ext cx="990600" cy="3048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1.9x10</a:t>
            </a:r>
            <a:r>
              <a:rPr lang="en-US" sz="1400" baseline="30000"/>
              <a:t>-17</a:t>
            </a:r>
          </a:p>
        </p:txBody>
      </p:sp>
      <p:sp>
        <p:nvSpPr>
          <p:cNvPr id="1037" name="Text Box 123"/>
          <p:cNvSpPr txBox="1">
            <a:spLocks noChangeArrowheads="1"/>
          </p:cNvSpPr>
          <p:nvPr/>
        </p:nvSpPr>
        <p:spPr bwMode="auto">
          <a:xfrm>
            <a:off x="7839075" y="4826000"/>
            <a:ext cx="990600" cy="3048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2.3x10</a:t>
            </a:r>
            <a:r>
              <a:rPr lang="en-US" sz="1400" baseline="30000"/>
              <a:t>-17</a:t>
            </a:r>
          </a:p>
        </p:txBody>
      </p:sp>
      <p:sp>
        <p:nvSpPr>
          <p:cNvPr id="123" name="Text Box 45"/>
          <p:cNvSpPr txBox="1">
            <a:spLocks noChangeArrowheads="1"/>
          </p:cNvSpPr>
          <p:nvPr/>
        </p:nvSpPr>
        <p:spPr bwMode="auto">
          <a:xfrm>
            <a:off x="5403851" y="6486725"/>
            <a:ext cx="3635113" cy="30777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T. Rosenband, </a:t>
            </a:r>
            <a:r>
              <a:rPr lang="de-DE" sz="1400" i="1" dirty="0">
                <a:solidFill>
                  <a:srgbClr val="000000"/>
                </a:solidFill>
                <a:ea typeface="新細明體" charset="-120"/>
              </a:rPr>
              <a:t>et al. </a:t>
            </a:r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Science </a:t>
            </a:r>
            <a:r>
              <a:rPr lang="de-DE" sz="1400" b="1" dirty="0">
                <a:solidFill>
                  <a:srgbClr val="000000"/>
                </a:solidFill>
                <a:ea typeface="新細明體" charset="-120"/>
              </a:rPr>
              <a:t>319</a:t>
            </a:r>
            <a:r>
              <a:rPr lang="de-DE" sz="1400" dirty="0">
                <a:solidFill>
                  <a:srgbClr val="000000"/>
                </a:solidFill>
                <a:ea typeface="新細明體" charset="-120"/>
              </a:rPr>
              <a:t>, 1808 (2008)</a:t>
            </a:r>
            <a:endParaRPr lang="de-DE" sz="1400" i="1" dirty="0">
              <a:solidFill>
                <a:srgbClr val="000000"/>
              </a:solidFill>
              <a:ea typeface="新細明體" charset="-12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4" name="Table 12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394884" y="3746655"/>
              <a:ext cx="2590800" cy="16475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54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954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64108">
                    <a:tc>
                      <a:txBody>
                        <a:bodyPr/>
                        <a:lstStyle/>
                        <a:p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𝝈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US" sz="1400" dirty="0">
                                        <a:solidFill>
                                          <a:schemeClr val="tx1"/>
                                        </a:solidFill>
                                      </a:rPr>
                                      <m:t> 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𝑹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4898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Hg-systematic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1.9 ×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−17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48984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Al-systematic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2.3 ×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−17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44748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statistical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4.3 ×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−17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4" name="Table 1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1408504"/>
                  </p:ext>
                </p:extLst>
              </p:nvPr>
            </p:nvGraphicFramePr>
            <p:xfrm>
              <a:off x="3394884" y="3746655"/>
              <a:ext cx="2590800" cy="16475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5400"/>
                    <a:gridCol w="1295400"/>
                  </a:tblGrid>
                  <a:tr h="304800">
                    <a:tc>
                      <a:txBody>
                        <a:bodyPr/>
                        <a:lstStyle/>
                        <a:p>
                          <a:endParaRPr lang="en-US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00943" t="-2000" b="-440000"/>
                          </a:stretch>
                        </a:blipFill>
                      </a:tcPr>
                    </a:tc>
                  </a:tr>
                  <a:tr h="448984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Hg-systematic</a:t>
                          </a:r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00943" t="-68919" b="-197297"/>
                          </a:stretch>
                        </a:blipFill>
                      </a:tcPr>
                    </a:tc>
                  </a:tr>
                  <a:tr h="448984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Al-systematic</a:t>
                          </a:r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00943" t="-171233" b="-100000"/>
                          </a:stretch>
                        </a:blipFill>
                      </a:tcPr>
                    </a:tc>
                  </a:tr>
                  <a:tr h="444748"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statistical</a:t>
                          </a:r>
                          <a:endParaRPr lang="en-US" sz="14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10"/>
                          <a:stretch>
                            <a:fillRect l="-100943" t="-2712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561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Measuring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with Optical Clocks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000" b="-19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AutoShape 35"/>
          <p:cNvCxnSpPr>
            <a:cxnSpLocks noChangeShapeType="1"/>
          </p:cNvCxnSpPr>
          <p:nvPr/>
        </p:nvCxnSpPr>
        <p:spPr bwMode="auto">
          <a:xfrm rot="5400000" flipV="1">
            <a:off x="7370763" y="-4762"/>
            <a:ext cx="498475" cy="1522413"/>
          </a:xfrm>
          <a:prstGeom prst="bentConnector3">
            <a:avLst>
              <a:gd name="adj1" fmla="val -42037"/>
            </a:avLst>
          </a:prstGeom>
          <a:noFill/>
          <a:ln w="28575">
            <a:solidFill>
              <a:schemeClr val="bg1"/>
            </a:solidFill>
            <a:prstDash val="sysDot"/>
            <a:miter lim="800000"/>
            <a:headEnd/>
            <a:tailEnd type="triangle" w="med" len="med"/>
          </a:ln>
        </p:spPr>
      </p:cxn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828675" y="3976688"/>
            <a:ext cx="76200" cy="77787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491228" y="3867150"/>
                <a:ext cx="2174185" cy="673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dirty="0">
                          <a:latin typeface="Cambria Math"/>
                        </a:rPr>
                        <m:t>~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228" y="3867150"/>
                <a:ext cx="2174185" cy="6731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TextBox 123"/>
              <p:cNvSpPr txBox="1"/>
              <p:nvPr/>
            </p:nvSpPr>
            <p:spPr>
              <a:xfrm>
                <a:off x="6959171" y="3948774"/>
                <a:ext cx="2184829" cy="673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dirty="0">
                          <a:latin typeface="Cambria Math"/>
                        </a:rPr>
                        <m:t>~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4" name="TextBox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171" y="3948774"/>
                <a:ext cx="2184829" cy="6731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" name="TextBox 132"/>
          <p:cNvSpPr txBox="1"/>
          <p:nvPr/>
        </p:nvSpPr>
        <p:spPr>
          <a:xfrm>
            <a:off x="3104911" y="4191415"/>
            <a:ext cx="3785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Sensitivity coefficients determined based on atomic structure calculations</a:t>
            </a:r>
          </a:p>
        </p:txBody>
      </p:sp>
      <p:sp>
        <p:nvSpPr>
          <p:cNvPr id="134" name="Text Box 45"/>
          <p:cNvSpPr txBox="1">
            <a:spLocks noChangeArrowheads="1"/>
          </p:cNvSpPr>
          <p:nvPr/>
        </p:nvSpPr>
        <p:spPr bwMode="auto">
          <a:xfrm>
            <a:off x="6842929" y="4961486"/>
            <a:ext cx="2285206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a typeface="新細明體" charset="-120"/>
              </a:rPr>
              <a:t>[1] V. A. Dzuba and V. V. Flambaum </a:t>
            </a:r>
            <a:r>
              <a:rPr lang="en-US" sz="1000" dirty="0"/>
              <a:t>Phys. Rev. A 77, 012515 (2008) 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5" name="Table 134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303185" y="4687465"/>
              <a:ext cx="3023024" cy="22875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00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Atom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, transition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  <a:latin typeface="+mn-lt"/>
                              <a:cs typeface="Times New Roman" panose="02020603050405020304" pitchFamily="18" charset="0"/>
                            </a:rPr>
                            <a:t>199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  <a:latin typeface="+mn-lt"/>
                              <a:cs typeface="Times New Roman" panose="02020603050405020304" pitchFamily="18" charset="0"/>
                            </a:rPr>
                            <a:t>Hg+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1/2</m:t>
                                      </m:r>
                                    </m:sub>
                                  </m:sSub>
                                </m:e>
                              </m:sPr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5/2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- 3.0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 [1]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27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Al+,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+ 0.0079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 [2]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Yb+,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1/2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3/2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+ 0.88 [1]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Yb+,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1/2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7/2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- 5.95 [3]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+ 0.31 [4]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449815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72916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5" name="Table 13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2436071"/>
                  </p:ext>
                </p:extLst>
              </p:nvPr>
            </p:nvGraphicFramePr>
            <p:xfrm>
              <a:off x="3303185" y="4687465"/>
              <a:ext cx="3023024" cy="22875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00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Atom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, transition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4894" t="-2000" r="-1064" b="-65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324" t="-91071" r="-61489" b="-4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- 3.0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 [1]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324" t="-198148" r="-61489" b="-40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+ 0.0079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 [2]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324" t="-282456" r="-61489" b="-2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+ 0.88 [1]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324" t="-389286" r="-61489" b="-189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- 5.95 [3]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5"/>
                          <a:stretch>
                            <a:fillRect l="-324" t="-507407" r="-61489" b="-96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0.31 [4] 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44981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729168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6" name="Text Box 45"/>
          <p:cNvSpPr txBox="1">
            <a:spLocks noChangeArrowheads="1"/>
          </p:cNvSpPr>
          <p:nvPr/>
        </p:nvSpPr>
        <p:spPr bwMode="auto">
          <a:xfrm>
            <a:off x="6842929" y="5393556"/>
            <a:ext cx="2285206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a typeface="新細明體" charset="-120"/>
              </a:rPr>
              <a:t>[2] E. J. Angstmann, et al.,  </a:t>
            </a:r>
            <a:r>
              <a:rPr lang="en-US" sz="1000" dirty="0"/>
              <a:t>Phys. Rev. A 70, 014102 (2004) 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  <p:sp>
        <p:nvSpPr>
          <p:cNvPr id="137" name="Text Box 45"/>
          <p:cNvSpPr txBox="1">
            <a:spLocks noChangeArrowheads="1"/>
          </p:cNvSpPr>
          <p:nvPr/>
        </p:nvSpPr>
        <p:spPr bwMode="auto">
          <a:xfrm>
            <a:off x="6843862" y="5835948"/>
            <a:ext cx="2507955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a typeface="新細明體" charset="-120"/>
              </a:rPr>
              <a:t>[3] V. A. Dzuba, V. V. Flambaum, M. V. Marchenko </a:t>
            </a:r>
            <a:r>
              <a:rPr lang="en-US" sz="1000" dirty="0"/>
              <a:t>Phys. Rev. A 68, 022506 (2003) 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2400" y="792648"/>
            <a:ext cx="8905146" cy="3457929"/>
            <a:chOff x="152400" y="1192698"/>
            <a:chExt cx="8905146" cy="3457929"/>
          </a:xfrm>
        </p:grpSpPr>
        <p:grpSp>
          <p:nvGrpSpPr>
            <p:cNvPr id="122" name="Group 121"/>
            <p:cNvGrpSpPr/>
            <p:nvPr/>
          </p:nvGrpSpPr>
          <p:grpSpPr>
            <a:xfrm>
              <a:off x="2133600" y="2480752"/>
              <a:ext cx="5296205" cy="1410855"/>
              <a:chOff x="1803908" y="2670519"/>
              <a:chExt cx="5296205" cy="1410855"/>
            </a:xfrm>
          </p:grpSpPr>
          <p:sp>
            <p:nvSpPr>
              <p:cNvPr id="77" name="Freeform 67"/>
              <p:cNvSpPr>
                <a:spLocks/>
              </p:cNvSpPr>
              <p:nvPr/>
            </p:nvSpPr>
            <p:spPr bwMode="auto">
              <a:xfrm>
                <a:off x="1803908" y="2724406"/>
                <a:ext cx="5296205" cy="1349620"/>
              </a:xfrm>
              <a:custGeom>
                <a:avLst/>
                <a:gdLst>
                  <a:gd name="T0" fmla="*/ 0 w 2976"/>
                  <a:gd name="T1" fmla="*/ 15 h 864"/>
                  <a:gd name="T2" fmla="*/ 8 w 2976"/>
                  <a:gd name="T3" fmla="*/ 14 h 864"/>
                  <a:gd name="T4" fmla="*/ 11 w 2976"/>
                  <a:gd name="T5" fmla="*/ 13 h 864"/>
                  <a:gd name="T6" fmla="*/ 17 w 2976"/>
                  <a:gd name="T7" fmla="*/ 11 h 864"/>
                  <a:gd name="T8" fmla="*/ 31 w 2976"/>
                  <a:gd name="T9" fmla="*/ 10 h 864"/>
                  <a:gd name="T10" fmla="*/ 36 w 2976"/>
                  <a:gd name="T11" fmla="*/ 7 h 864"/>
                  <a:gd name="T12" fmla="*/ 44 w 2976"/>
                  <a:gd name="T13" fmla="*/ 5 h 864"/>
                  <a:gd name="T14" fmla="*/ 55 w 2976"/>
                  <a:gd name="T15" fmla="*/ 3 h 864"/>
                  <a:gd name="T16" fmla="*/ 66 w 2976"/>
                  <a:gd name="T17" fmla="*/ 1 h 864"/>
                  <a:gd name="T18" fmla="*/ 86 w 2976"/>
                  <a:gd name="T19" fmla="*/ 0 h 864"/>
                  <a:gd name="T20" fmla="*/ 103 w 2976"/>
                  <a:gd name="T21" fmla="*/ 1 h 864"/>
                  <a:gd name="T22" fmla="*/ 119 w 2976"/>
                  <a:gd name="T23" fmla="*/ 4 h 864"/>
                  <a:gd name="T24" fmla="*/ 130 w 2976"/>
                  <a:gd name="T25" fmla="*/ 8 h 864"/>
                  <a:gd name="T26" fmla="*/ 138 w 2976"/>
                  <a:gd name="T27" fmla="*/ 10 h 864"/>
                  <a:gd name="T28" fmla="*/ 149 w 2976"/>
                  <a:gd name="T29" fmla="*/ 10 h 864"/>
                  <a:gd name="T30" fmla="*/ 157 w 2976"/>
                  <a:gd name="T31" fmla="*/ 11 h 864"/>
                  <a:gd name="T32" fmla="*/ 163 w 2976"/>
                  <a:gd name="T33" fmla="*/ 13 h 864"/>
                  <a:gd name="T34" fmla="*/ 171 w 2976"/>
                  <a:gd name="T35" fmla="*/ 15 h 86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976"/>
                  <a:gd name="T55" fmla="*/ 0 h 864"/>
                  <a:gd name="T56" fmla="*/ 2976 w 2976"/>
                  <a:gd name="T57" fmla="*/ 864 h 86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976" h="864">
                    <a:moveTo>
                      <a:pt x="0" y="864"/>
                    </a:moveTo>
                    <a:cubicBezTo>
                      <a:pt x="56" y="852"/>
                      <a:pt x="112" y="840"/>
                      <a:pt x="144" y="816"/>
                    </a:cubicBezTo>
                    <a:cubicBezTo>
                      <a:pt x="176" y="792"/>
                      <a:pt x="168" y="752"/>
                      <a:pt x="192" y="720"/>
                    </a:cubicBezTo>
                    <a:cubicBezTo>
                      <a:pt x="216" y="688"/>
                      <a:pt x="232" y="648"/>
                      <a:pt x="288" y="624"/>
                    </a:cubicBezTo>
                    <a:cubicBezTo>
                      <a:pt x="344" y="600"/>
                      <a:pt x="472" y="608"/>
                      <a:pt x="528" y="576"/>
                    </a:cubicBezTo>
                    <a:cubicBezTo>
                      <a:pt x="584" y="544"/>
                      <a:pt x="584" y="480"/>
                      <a:pt x="624" y="432"/>
                    </a:cubicBezTo>
                    <a:cubicBezTo>
                      <a:pt x="664" y="384"/>
                      <a:pt x="712" y="336"/>
                      <a:pt x="768" y="288"/>
                    </a:cubicBezTo>
                    <a:cubicBezTo>
                      <a:pt x="824" y="240"/>
                      <a:pt x="896" y="184"/>
                      <a:pt x="960" y="144"/>
                    </a:cubicBezTo>
                    <a:cubicBezTo>
                      <a:pt x="1024" y="104"/>
                      <a:pt x="1064" y="72"/>
                      <a:pt x="1152" y="48"/>
                    </a:cubicBezTo>
                    <a:cubicBezTo>
                      <a:pt x="1240" y="24"/>
                      <a:pt x="1384" y="0"/>
                      <a:pt x="1488" y="0"/>
                    </a:cubicBezTo>
                    <a:cubicBezTo>
                      <a:pt x="1592" y="0"/>
                      <a:pt x="1680" y="8"/>
                      <a:pt x="1776" y="48"/>
                    </a:cubicBezTo>
                    <a:cubicBezTo>
                      <a:pt x="1872" y="88"/>
                      <a:pt x="1984" y="168"/>
                      <a:pt x="2064" y="240"/>
                    </a:cubicBezTo>
                    <a:cubicBezTo>
                      <a:pt x="2144" y="312"/>
                      <a:pt x="2200" y="424"/>
                      <a:pt x="2256" y="480"/>
                    </a:cubicBezTo>
                    <a:cubicBezTo>
                      <a:pt x="2312" y="536"/>
                      <a:pt x="2344" y="560"/>
                      <a:pt x="2400" y="576"/>
                    </a:cubicBezTo>
                    <a:cubicBezTo>
                      <a:pt x="2456" y="592"/>
                      <a:pt x="2536" y="560"/>
                      <a:pt x="2592" y="576"/>
                    </a:cubicBezTo>
                    <a:cubicBezTo>
                      <a:pt x="2648" y="592"/>
                      <a:pt x="2696" y="640"/>
                      <a:pt x="2736" y="672"/>
                    </a:cubicBezTo>
                    <a:cubicBezTo>
                      <a:pt x="2776" y="704"/>
                      <a:pt x="2792" y="736"/>
                      <a:pt x="2832" y="768"/>
                    </a:cubicBezTo>
                    <a:cubicBezTo>
                      <a:pt x="2872" y="800"/>
                      <a:pt x="2924" y="832"/>
                      <a:pt x="2976" y="864"/>
                    </a:cubicBezTo>
                  </a:path>
                </a:pathLst>
              </a:custGeom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n w="762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Line 68"/>
              <p:cNvSpPr>
                <a:spLocks noChangeShapeType="1"/>
              </p:cNvSpPr>
              <p:nvPr/>
            </p:nvSpPr>
            <p:spPr bwMode="auto">
              <a:xfrm>
                <a:off x="4773400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Line 69"/>
              <p:cNvSpPr>
                <a:spLocks noChangeShapeType="1"/>
              </p:cNvSpPr>
              <p:nvPr/>
            </p:nvSpPr>
            <p:spPr bwMode="auto">
              <a:xfrm>
                <a:off x="4922486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Line 70"/>
              <p:cNvSpPr>
                <a:spLocks noChangeShapeType="1"/>
              </p:cNvSpPr>
              <p:nvPr/>
            </p:nvSpPr>
            <p:spPr bwMode="auto">
              <a:xfrm>
                <a:off x="5061795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Line 71"/>
              <p:cNvSpPr>
                <a:spLocks noChangeShapeType="1"/>
              </p:cNvSpPr>
              <p:nvPr/>
            </p:nvSpPr>
            <p:spPr bwMode="auto">
              <a:xfrm>
                <a:off x="5213325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Line 72"/>
              <p:cNvSpPr>
                <a:spLocks noChangeShapeType="1"/>
              </p:cNvSpPr>
              <p:nvPr/>
            </p:nvSpPr>
            <p:spPr bwMode="auto">
              <a:xfrm>
                <a:off x="5357522" y="2721956"/>
                <a:ext cx="0" cy="1354519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Line 73"/>
              <p:cNvSpPr>
                <a:spLocks noChangeShapeType="1"/>
              </p:cNvSpPr>
              <p:nvPr/>
            </p:nvSpPr>
            <p:spPr bwMode="auto">
              <a:xfrm>
                <a:off x="5501720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Line 74"/>
              <p:cNvSpPr>
                <a:spLocks noChangeShapeType="1"/>
              </p:cNvSpPr>
              <p:nvPr/>
            </p:nvSpPr>
            <p:spPr bwMode="auto">
              <a:xfrm>
                <a:off x="5650805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Line 75"/>
              <p:cNvSpPr>
                <a:spLocks noChangeShapeType="1"/>
              </p:cNvSpPr>
              <p:nvPr/>
            </p:nvSpPr>
            <p:spPr bwMode="auto">
              <a:xfrm>
                <a:off x="5795003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Line 76"/>
              <p:cNvSpPr>
                <a:spLocks noChangeShapeType="1"/>
              </p:cNvSpPr>
              <p:nvPr/>
            </p:nvSpPr>
            <p:spPr bwMode="auto">
              <a:xfrm>
                <a:off x="5944089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Line 77"/>
              <p:cNvSpPr>
                <a:spLocks noChangeShapeType="1"/>
              </p:cNvSpPr>
              <p:nvPr/>
            </p:nvSpPr>
            <p:spPr bwMode="auto">
              <a:xfrm>
                <a:off x="6085842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Line 78"/>
              <p:cNvSpPr>
                <a:spLocks noChangeShapeType="1"/>
              </p:cNvSpPr>
              <p:nvPr/>
            </p:nvSpPr>
            <p:spPr bwMode="auto">
              <a:xfrm>
                <a:off x="6232484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Line 79"/>
              <p:cNvSpPr>
                <a:spLocks noChangeShapeType="1"/>
              </p:cNvSpPr>
              <p:nvPr/>
            </p:nvSpPr>
            <p:spPr bwMode="auto">
              <a:xfrm>
                <a:off x="6374237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Line 80"/>
              <p:cNvSpPr>
                <a:spLocks noChangeShapeType="1"/>
              </p:cNvSpPr>
              <p:nvPr/>
            </p:nvSpPr>
            <p:spPr bwMode="auto">
              <a:xfrm>
                <a:off x="6523323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Line 81"/>
              <p:cNvSpPr>
                <a:spLocks noChangeShapeType="1"/>
              </p:cNvSpPr>
              <p:nvPr/>
            </p:nvSpPr>
            <p:spPr bwMode="auto">
              <a:xfrm>
                <a:off x="6667520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Line 82"/>
              <p:cNvSpPr>
                <a:spLocks noChangeShapeType="1"/>
              </p:cNvSpPr>
              <p:nvPr/>
            </p:nvSpPr>
            <p:spPr bwMode="auto">
              <a:xfrm>
                <a:off x="6816606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Line 83"/>
              <p:cNvSpPr>
                <a:spLocks noChangeShapeType="1"/>
              </p:cNvSpPr>
              <p:nvPr/>
            </p:nvSpPr>
            <p:spPr bwMode="auto">
              <a:xfrm>
                <a:off x="6958359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Line 84"/>
              <p:cNvSpPr>
                <a:spLocks noChangeShapeType="1"/>
              </p:cNvSpPr>
              <p:nvPr/>
            </p:nvSpPr>
            <p:spPr bwMode="auto">
              <a:xfrm>
                <a:off x="2009206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Line 85"/>
              <p:cNvSpPr>
                <a:spLocks noChangeShapeType="1"/>
              </p:cNvSpPr>
              <p:nvPr/>
            </p:nvSpPr>
            <p:spPr bwMode="auto">
              <a:xfrm>
                <a:off x="2155848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Line 86"/>
              <p:cNvSpPr>
                <a:spLocks noChangeShapeType="1"/>
              </p:cNvSpPr>
              <p:nvPr/>
            </p:nvSpPr>
            <p:spPr bwMode="auto">
              <a:xfrm>
                <a:off x="2302489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Line 87"/>
              <p:cNvSpPr>
                <a:spLocks noChangeShapeType="1"/>
              </p:cNvSpPr>
              <p:nvPr/>
            </p:nvSpPr>
            <p:spPr bwMode="auto">
              <a:xfrm>
                <a:off x="2444243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Line 88"/>
              <p:cNvSpPr>
                <a:spLocks noChangeShapeType="1"/>
              </p:cNvSpPr>
              <p:nvPr/>
            </p:nvSpPr>
            <p:spPr bwMode="auto">
              <a:xfrm>
                <a:off x="2590884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Line 89"/>
              <p:cNvSpPr>
                <a:spLocks noChangeShapeType="1"/>
              </p:cNvSpPr>
              <p:nvPr/>
            </p:nvSpPr>
            <p:spPr bwMode="auto">
              <a:xfrm>
                <a:off x="2739970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Line 90"/>
              <p:cNvSpPr>
                <a:spLocks noChangeShapeType="1"/>
              </p:cNvSpPr>
              <p:nvPr/>
            </p:nvSpPr>
            <p:spPr bwMode="auto">
              <a:xfrm>
                <a:off x="2879280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Line 91"/>
              <p:cNvSpPr>
                <a:spLocks noChangeShapeType="1"/>
              </p:cNvSpPr>
              <p:nvPr/>
            </p:nvSpPr>
            <p:spPr bwMode="auto">
              <a:xfrm>
                <a:off x="3028365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Line 92"/>
              <p:cNvSpPr>
                <a:spLocks noChangeShapeType="1"/>
              </p:cNvSpPr>
              <p:nvPr/>
            </p:nvSpPr>
            <p:spPr bwMode="auto">
              <a:xfrm>
                <a:off x="3172563" y="2677867"/>
                <a:ext cx="0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Line 93"/>
              <p:cNvSpPr>
                <a:spLocks noChangeShapeType="1"/>
              </p:cNvSpPr>
              <p:nvPr/>
            </p:nvSpPr>
            <p:spPr bwMode="auto">
              <a:xfrm>
                <a:off x="3319204" y="2677867"/>
                <a:ext cx="0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Line 94"/>
              <p:cNvSpPr>
                <a:spLocks noChangeShapeType="1"/>
              </p:cNvSpPr>
              <p:nvPr/>
            </p:nvSpPr>
            <p:spPr bwMode="auto">
              <a:xfrm>
                <a:off x="3463402" y="2677867"/>
                <a:ext cx="0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Line 95"/>
              <p:cNvSpPr>
                <a:spLocks noChangeShapeType="1"/>
              </p:cNvSpPr>
              <p:nvPr/>
            </p:nvSpPr>
            <p:spPr bwMode="auto">
              <a:xfrm>
                <a:off x="3612487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Line 96"/>
              <p:cNvSpPr>
                <a:spLocks noChangeShapeType="1"/>
              </p:cNvSpPr>
              <p:nvPr/>
            </p:nvSpPr>
            <p:spPr bwMode="auto">
              <a:xfrm>
                <a:off x="3751797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Line 97"/>
              <p:cNvSpPr>
                <a:spLocks noChangeShapeType="1"/>
              </p:cNvSpPr>
              <p:nvPr/>
            </p:nvSpPr>
            <p:spPr bwMode="auto">
              <a:xfrm>
                <a:off x="3900883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Line 98"/>
              <p:cNvSpPr>
                <a:spLocks noChangeShapeType="1"/>
              </p:cNvSpPr>
              <p:nvPr/>
            </p:nvSpPr>
            <p:spPr bwMode="auto">
              <a:xfrm>
                <a:off x="4049968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99"/>
              <p:cNvSpPr>
                <a:spLocks noChangeShapeType="1"/>
              </p:cNvSpPr>
              <p:nvPr/>
            </p:nvSpPr>
            <p:spPr bwMode="auto">
              <a:xfrm>
                <a:off x="4191722" y="2677867"/>
                <a:ext cx="2444" cy="1403507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Line 100"/>
              <p:cNvSpPr>
                <a:spLocks noChangeShapeType="1"/>
              </p:cNvSpPr>
              <p:nvPr/>
            </p:nvSpPr>
            <p:spPr bwMode="auto">
              <a:xfrm>
                <a:off x="4338363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Line 101"/>
              <p:cNvSpPr>
                <a:spLocks noChangeShapeType="1"/>
              </p:cNvSpPr>
              <p:nvPr/>
            </p:nvSpPr>
            <p:spPr bwMode="auto">
              <a:xfrm>
                <a:off x="4485005" y="2670519"/>
                <a:ext cx="2444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Line 102"/>
              <p:cNvSpPr>
                <a:spLocks noChangeShapeType="1"/>
              </p:cNvSpPr>
              <p:nvPr/>
            </p:nvSpPr>
            <p:spPr bwMode="auto">
              <a:xfrm>
                <a:off x="4629202" y="2670519"/>
                <a:ext cx="0" cy="1405956"/>
              </a:xfrm>
              <a:prstGeom prst="lin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7" name="Picture 8" descr="atomHg+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2400" y="1218073"/>
              <a:ext cx="2513013" cy="1882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2963863" y="1662113"/>
              <a:ext cx="73025" cy="77787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" name="Picture 28" descr="atomAl+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55534" y="1192698"/>
              <a:ext cx="2402012" cy="1797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6156326" y="1668463"/>
              <a:ext cx="77788" cy="73025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auto">
            <a:xfrm>
              <a:off x="8601076" y="1979613"/>
              <a:ext cx="77788" cy="77788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25" name="AutoShape 115"/>
            <p:cNvCxnSpPr>
              <a:cxnSpLocks noChangeShapeType="1"/>
            </p:cNvCxnSpPr>
            <p:nvPr/>
          </p:nvCxnSpPr>
          <p:spPr bwMode="auto">
            <a:xfrm>
              <a:off x="2576454" y="2237070"/>
              <a:ext cx="1136650" cy="487363"/>
            </a:xfrm>
            <a:prstGeom prst="bentConnector2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cxnSp>
          <p:nvCxnSpPr>
            <p:cNvPr id="126" name="AutoShape 115"/>
            <p:cNvCxnSpPr>
              <a:cxnSpLocks noChangeShapeType="1"/>
            </p:cNvCxnSpPr>
            <p:nvPr/>
          </p:nvCxnSpPr>
          <p:spPr bwMode="auto">
            <a:xfrm flipH="1">
              <a:off x="5958019" y="2290957"/>
              <a:ext cx="1136650" cy="487363"/>
            </a:xfrm>
            <a:prstGeom prst="bentConnector2">
              <a:avLst/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0" name="TextBox 129"/>
                <p:cNvSpPr txBox="1"/>
                <p:nvPr/>
              </p:nvSpPr>
              <p:spPr>
                <a:xfrm>
                  <a:off x="3104911" y="1794947"/>
                  <a:ext cx="5062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0" name="TextBox 1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4911" y="1794947"/>
                  <a:ext cx="506292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TextBox 130"/>
                <p:cNvSpPr txBox="1"/>
                <p:nvPr/>
              </p:nvSpPr>
              <p:spPr>
                <a:xfrm>
                  <a:off x="5980968" y="1921625"/>
                  <a:ext cx="51161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1" name="TextBox 1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0968" y="1921625"/>
                  <a:ext cx="511615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/>
                <p:cNvSpPr txBox="1"/>
                <p:nvPr/>
              </p:nvSpPr>
              <p:spPr>
                <a:xfrm>
                  <a:off x="4230575" y="4038600"/>
                  <a:ext cx="1018484" cy="6120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2" name="TextBox 1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0575" y="4038600"/>
                  <a:ext cx="1018484" cy="612027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8" name="AutoShape 115"/>
            <p:cNvCxnSpPr>
              <a:cxnSpLocks noChangeShapeType="1"/>
              <a:endCxn id="132" idx="1"/>
            </p:cNvCxnSpPr>
            <p:nvPr/>
          </p:nvCxnSpPr>
          <p:spPr bwMode="auto">
            <a:xfrm>
              <a:off x="3745655" y="3884260"/>
              <a:ext cx="484920" cy="46035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cxnSp>
          <p:nvCxnSpPr>
            <p:cNvPr id="140" name="AutoShape 115"/>
            <p:cNvCxnSpPr>
              <a:cxnSpLocks noChangeShapeType="1"/>
            </p:cNvCxnSpPr>
            <p:nvPr/>
          </p:nvCxnSpPr>
          <p:spPr bwMode="auto">
            <a:xfrm rot="10800000" flipV="1">
              <a:off x="5355934" y="3879458"/>
              <a:ext cx="625035" cy="48736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5116" y="5156735"/>
                <a:ext cx="238029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Relativistic effects determine sensitivity of clock transitions to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116" y="5156735"/>
                <a:ext cx="2380297" cy="923330"/>
              </a:xfrm>
              <a:prstGeom prst="rect">
                <a:avLst/>
              </a:prstGeom>
              <a:blipFill>
                <a:blip r:embed="rId16"/>
                <a:stretch>
                  <a:fillRect l="-2308" t="-3974" r="-4103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 Box 45"/>
          <p:cNvSpPr txBox="1">
            <a:spLocks noChangeArrowheads="1"/>
          </p:cNvSpPr>
          <p:nvPr/>
        </p:nvSpPr>
        <p:spPr bwMode="auto">
          <a:xfrm>
            <a:off x="6843863" y="6292820"/>
            <a:ext cx="2300137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00000"/>
                </a:solidFill>
                <a:ea typeface="新細明體" charset="-120"/>
              </a:rPr>
              <a:t>[4] V. A. Dzuba, V. V. Flambaum, Can. J. Phys. 87 15 (2009)</a:t>
            </a:r>
            <a:r>
              <a:rPr lang="en-US" sz="1000" dirty="0"/>
              <a:t> 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930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  <p:bldP spid="136" grpId="0" animBg="1"/>
      <p:bldP spid="137" grpId="0" animBg="1"/>
      <p:bldP spid="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88C76CCD-C8D4-46FF-9269-400127D31925}"/>
              </a:ext>
            </a:extLst>
          </p:cNvPr>
          <p:cNvSpPr/>
          <p:nvPr/>
        </p:nvSpPr>
        <p:spPr>
          <a:xfrm>
            <a:off x="5522495" y="2875547"/>
            <a:ext cx="3621505" cy="14197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267771-E570-4970-9592-14129B12A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663943-5400-41ED-B444-638982153D2D}"/>
              </a:ext>
            </a:extLst>
          </p:cNvPr>
          <p:cNvSpPr txBox="1"/>
          <p:nvPr/>
        </p:nvSpPr>
        <p:spPr>
          <a:xfrm>
            <a:off x="628652" y="1297973"/>
            <a:ext cx="57135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/>
              <a:t>Ions, Ion traps, 	</a:t>
            </a:r>
          </a:p>
          <a:p>
            <a:r>
              <a:rPr lang="en-US" sz="3200" dirty="0"/>
              <a:t>	Tests of 	fundamental physics</a:t>
            </a:r>
          </a:p>
          <a:p>
            <a:endParaRPr lang="en-US" sz="3600" dirty="0"/>
          </a:p>
          <a:p>
            <a:r>
              <a:rPr lang="en-US" sz="3200" dirty="0"/>
              <a:t>2. Single-ion optical clocks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Hg</a:t>
            </a:r>
            <a:r>
              <a:rPr lang="en-US" sz="2800" baseline="30000" dirty="0"/>
              <a:t>+</a:t>
            </a:r>
            <a:r>
              <a:rPr lang="en-US" sz="2800" dirty="0"/>
              <a:t> at NIST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optical lattice clocks</a:t>
            </a:r>
          </a:p>
          <a:p>
            <a:pPr lvl="1"/>
            <a:endParaRPr lang="en-US" sz="3600" dirty="0"/>
          </a:p>
          <a:p>
            <a:r>
              <a:rPr lang="en-US" sz="3200" dirty="0"/>
              <a:t>3. Useful quantum techniques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Quantum logic spectroscopy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Correlation spectroscopy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81A5DD-2D4B-442B-BF2A-B6A91CE801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873749" y="4868464"/>
            <a:ext cx="1641599" cy="1840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250205C-49E7-441A-ACA4-87D255A465C7}"/>
              </a:ext>
            </a:extLst>
          </p:cNvPr>
          <p:cNvGrpSpPr/>
          <p:nvPr/>
        </p:nvGrpSpPr>
        <p:grpSpPr>
          <a:xfrm>
            <a:off x="5671161" y="3060444"/>
            <a:ext cx="3472839" cy="1061447"/>
            <a:chOff x="5032986" y="1858795"/>
            <a:chExt cx="3024398" cy="904294"/>
          </a:xfrm>
        </p:grpSpPr>
        <p:sp>
          <p:nvSpPr>
            <p:cNvPr id="11" name="Freeform 67">
              <a:extLst>
                <a:ext uri="{FF2B5EF4-FFF2-40B4-BE49-F238E27FC236}">
                  <a16:creationId xmlns:a16="http://schemas.microsoft.com/office/drawing/2014/main" id="{65A633CE-0989-4592-ABA2-B62A06BEE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909" y="2171103"/>
              <a:ext cx="2310501" cy="588779"/>
            </a:xfrm>
            <a:custGeom>
              <a:avLst/>
              <a:gdLst>
                <a:gd name="T0" fmla="*/ 0 w 2976"/>
                <a:gd name="T1" fmla="*/ 15 h 864"/>
                <a:gd name="T2" fmla="*/ 8 w 2976"/>
                <a:gd name="T3" fmla="*/ 14 h 864"/>
                <a:gd name="T4" fmla="*/ 11 w 2976"/>
                <a:gd name="T5" fmla="*/ 13 h 864"/>
                <a:gd name="T6" fmla="*/ 17 w 2976"/>
                <a:gd name="T7" fmla="*/ 11 h 864"/>
                <a:gd name="T8" fmla="*/ 31 w 2976"/>
                <a:gd name="T9" fmla="*/ 10 h 864"/>
                <a:gd name="T10" fmla="*/ 36 w 2976"/>
                <a:gd name="T11" fmla="*/ 7 h 864"/>
                <a:gd name="T12" fmla="*/ 44 w 2976"/>
                <a:gd name="T13" fmla="*/ 5 h 864"/>
                <a:gd name="T14" fmla="*/ 55 w 2976"/>
                <a:gd name="T15" fmla="*/ 3 h 864"/>
                <a:gd name="T16" fmla="*/ 66 w 2976"/>
                <a:gd name="T17" fmla="*/ 1 h 864"/>
                <a:gd name="T18" fmla="*/ 86 w 2976"/>
                <a:gd name="T19" fmla="*/ 0 h 864"/>
                <a:gd name="T20" fmla="*/ 103 w 2976"/>
                <a:gd name="T21" fmla="*/ 1 h 864"/>
                <a:gd name="T22" fmla="*/ 119 w 2976"/>
                <a:gd name="T23" fmla="*/ 4 h 864"/>
                <a:gd name="T24" fmla="*/ 130 w 2976"/>
                <a:gd name="T25" fmla="*/ 8 h 864"/>
                <a:gd name="T26" fmla="*/ 138 w 2976"/>
                <a:gd name="T27" fmla="*/ 10 h 864"/>
                <a:gd name="T28" fmla="*/ 149 w 2976"/>
                <a:gd name="T29" fmla="*/ 10 h 864"/>
                <a:gd name="T30" fmla="*/ 157 w 2976"/>
                <a:gd name="T31" fmla="*/ 11 h 864"/>
                <a:gd name="T32" fmla="*/ 163 w 2976"/>
                <a:gd name="T33" fmla="*/ 13 h 864"/>
                <a:gd name="T34" fmla="*/ 171 w 2976"/>
                <a:gd name="T35" fmla="*/ 15 h 8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76"/>
                <a:gd name="T55" fmla="*/ 0 h 864"/>
                <a:gd name="T56" fmla="*/ 2976 w 2976"/>
                <a:gd name="T57" fmla="*/ 864 h 86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76" h="864">
                  <a:moveTo>
                    <a:pt x="0" y="864"/>
                  </a:moveTo>
                  <a:cubicBezTo>
                    <a:pt x="56" y="852"/>
                    <a:pt x="112" y="840"/>
                    <a:pt x="144" y="816"/>
                  </a:cubicBezTo>
                  <a:cubicBezTo>
                    <a:pt x="176" y="792"/>
                    <a:pt x="168" y="752"/>
                    <a:pt x="192" y="720"/>
                  </a:cubicBezTo>
                  <a:cubicBezTo>
                    <a:pt x="216" y="688"/>
                    <a:pt x="232" y="648"/>
                    <a:pt x="288" y="624"/>
                  </a:cubicBezTo>
                  <a:cubicBezTo>
                    <a:pt x="344" y="600"/>
                    <a:pt x="472" y="608"/>
                    <a:pt x="528" y="576"/>
                  </a:cubicBezTo>
                  <a:cubicBezTo>
                    <a:pt x="584" y="544"/>
                    <a:pt x="584" y="480"/>
                    <a:pt x="624" y="432"/>
                  </a:cubicBezTo>
                  <a:cubicBezTo>
                    <a:pt x="664" y="384"/>
                    <a:pt x="712" y="336"/>
                    <a:pt x="768" y="288"/>
                  </a:cubicBezTo>
                  <a:cubicBezTo>
                    <a:pt x="824" y="240"/>
                    <a:pt x="896" y="184"/>
                    <a:pt x="960" y="144"/>
                  </a:cubicBezTo>
                  <a:cubicBezTo>
                    <a:pt x="1024" y="104"/>
                    <a:pt x="1064" y="72"/>
                    <a:pt x="1152" y="48"/>
                  </a:cubicBezTo>
                  <a:cubicBezTo>
                    <a:pt x="1240" y="24"/>
                    <a:pt x="1384" y="0"/>
                    <a:pt x="1488" y="0"/>
                  </a:cubicBezTo>
                  <a:cubicBezTo>
                    <a:pt x="1592" y="0"/>
                    <a:pt x="1680" y="8"/>
                    <a:pt x="1776" y="48"/>
                  </a:cubicBezTo>
                  <a:cubicBezTo>
                    <a:pt x="1872" y="88"/>
                    <a:pt x="1984" y="168"/>
                    <a:pt x="2064" y="240"/>
                  </a:cubicBezTo>
                  <a:cubicBezTo>
                    <a:pt x="2144" y="312"/>
                    <a:pt x="2200" y="424"/>
                    <a:pt x="2256" y="480"/>
                  </a:cubicBezTo>
                  <a:cubicBezTo>
                    <a:pt x="2312" y="536"/>
                    <a:pt x="2344" y="560"/>
                    <a:pt x="2400" y="576"/>
                  </a:cubicBezTo>
                  <a:cubicBezTo>
                    <a:pt x="2456" y="592"/>
                    <a:pt x="2536" y="560"/>
                    <a:pt x="2592" y="576"/>
                  </a:cubicBezTo>
                  <a:cubicBezTo>
                    <a:pt x="2648" y="592"/>
                    <a:pt x="2696" y="640"/>
                    <a:pt x="2736" y="672"/>
                  </a:cubicBezTo>
                  <a:cubicBezTo>
                    <a:pt x="2776" y="704"/>
                    <a:pt x="2792" y="736"/>
                    <a:pt x="2832" y="768"/>
                  </a:cubicBezTo>
                  <a:cubicBezTo>
                    <a:pt x="2872" y="800"/>
                    <a:pt x="2924" y="832"/>
                    <a:pt x="2976" y="864"/>
                  </a:cubicBez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68">
              <a:extLst>
                <a:ext uri="{FF2B5EF4-FFF2-40B4-BE49-F238E27FC236}">
                  <a16:creationId xmlns:a16="http://schemas.microsoft.com/office/drawing/2014/main" id="{C4ABB0C1-C14F-4E19-8AE4-A697F3B6EE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136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69">
              <a:extLst>
                <a:ext uri="{FF2B5EF4-FFF2-40B4-BE49-F238E27FC236}">
                  <a16:creationId xmlns:a16="http://schemas.microsoft.com/office/drawing/2014/main" id="{F92334E0-91EF-420C-B1BB-CCFD34D9B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6407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70">
              <a:extLst>
                <a:ext uri="{FF2B5EF4-FFF2-40B4-BE49-F238E27FC236}">
                  <a16:creationId xmlns:a16="http://schemas.microsoft.com/office/drawing/2014/main" id="{3E98BBBB-8FFA-4AA7-805B-F285E65FE3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718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71">
              <a:extLst>
                <a:ext uri="{FF2B5EF4-FFF2-40B4-BE49-F238E27FC236}">
                  <a16:creationId xmlns:a16="http://schemas.microsoft.com/office/drawing/2014/main" id="{8F08B69B-B19B-4047-BBF1-FCBB6C730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3287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72">
              <a:extLst>
                <a:ext uri="{FF2B5EF4-FFF2-40B4-BE49-F238E27FC236}">
                  <a16:creationId xmlns:a16="http://schemas.microsoft.com/office/drawing/2014/main" id="{65D9C86B-A919-4AAF-B417-5097945E7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6195" y="2170034"/>
              <a:ext cx="0" cy="590917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73">
              <a:extLst>
                <a:ext uri="{FF2B5EF4-FFF2-40B4-BE49-F238E27FC236}">
                  <a16:creationId xmlns:a16="http://schemas.microsoft.com/office/drawing/2014/main" id="{2039DB13-0CEA-4B01-993F-6D1013F06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9101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74">
              <a:extLst>
                <a:ext uri="{FF2B5EF4-FFF2-40B4-BE49-F238E27FC236}">
                  <a16:creationId xmlns:a16="http://schemas.microsoft.com/office/drawing/2014/main" id="{754D9B3A-1056-4D4E-A11B-F0DD692770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414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75">
              <a:extLst>
                <a:ext uri="{FF2B5EF4-FFF2-40B4-BE49-F238E27FC236}">
                  <a16:creationId xmlns:a16="http://schemas.microsoft.com/office/drawing/2014/main" id="{A60311BB-3247-455A-98C7-38A06076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704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76">
              <a:extLst>
                <a:ext uri="{FF2B5EF4-FFF2-40B4-BE49-F238E27FC236}">
                  <a16:creationId xmlns:a16="http://schemas.microsoft.com/office/drawing/2014/main" id="{FB6F772A-4837-4497-884C-5F13D23179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208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77">
              <a:extLst>
                <a:ext uri="{FF2B5EF4-FFF2-40B4-BE49-F238E27FC236}">
                  <a16:creationId xmlns:a16="http://schemas.microsoft.com/office/drawing/2014/main" id="{A1804DD9-3075-45F2-B07A-CCE1C39B2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39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78">
              <a:extLst>
                <a:ext uri="{FF2B5EF4-FFF2-40B4-BE49-F238E27FC236}">
                  <a16:creationId xmlns:a16="http://schemas.microsoft.com/office/drawing/2014/main" id="{E8BFFCA0-324C-40DF-919E-E61070535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790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79">
              <a:extLst>
                <a:ext uri="{FF2B5EF4-FFF2-40B4-BE49-F238E27FC236}">
                  <a16:creationId xmlns:a16="http://schemas.microsoft.com/office/drawing/2014/main" id="{2CCD1D58-2705-4107-A975-6C8D2F2999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974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80">
              <a:extLst>
                <a:ext uri="{FF2B5EF4-FFF2-40B4-BE49-F238E27FC236}">
                  <a16:creationId xmlns:a16="http://schemas.microsoft.com/office/drawing/2014/main" id="{81F4D9FE-0AF2-4330-96F5-7A8641697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478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81">
              <a:extLst>
                <a:ext uri="{FF2B5EF4-FFF2-40B4-BE49-F238E27FC236}">
                  <a16:creationId xmlns:a16="http://schemas.microsoft.com/office/drawing/2014/main" id="{C75D720A-64A6-40F1-8BE0-3E9B47C4E9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768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82">
              <a:extLst>
                <a:ext uri="{FF2B5EF4-FFF2-40B4-BE49-F238E27FC236}">
                  <a16:creationId xmlns:a16="http://schemas.microsoft.com/office/drawing/2014/main" id="{AD2301BC-6598-4026-89EA-D085A9B40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27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83">
              <a:extLst>
                <a:ext uri="{FF2B5EF4-FFF2-40B4-BE49-F238E27FC236}">
                  <a16:creationId xmlns:a16="http://schemas.microsoft.com/office/drawing/2014/main" id="{CEAD25AB-C2AF-4D99-8B2A-CFA40A5D7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456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4">
              <a:extLst>
                <a:ext uri="{FF2B5EF4-FFF2-40B4-BE49-F238E27FC236}">
                  <a16:creationId xmlns:a16="http://schemas.microsoft.com/office/drawing/2014/main" id="{84902EF1-E420-45F3-97D6-7059236D6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547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85">
              <a:extLst>
                <a:ext uri="{FF2B5EF4-FFF2-40B4-BE49-F238E27FC236}">
                  <a16:creationId xmlns:a16="http://schemas.microsoft.com/office/drawing/2014/main" id="{FD26BF04-22E8-43C6-A150-B3583614D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9445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86">
              <a:extLst>
                <a:ext uri="{FF2B5EF4-FFF2-40B4-BE49-F238E27FC236}">
                  <a16:creationId xmlns:a16="http://schemas.microsoft.com/office/drawing/2014/main" id="{327197F4-AEC1-47F7-8744-FCEC444C99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341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87">
              <a:extLst>
                <a:ext uri="{FF2B5EF4-FFF2-40B4-BE49-F238E27FC236}">
                  <a16:creationId xmlns:a16="http://schemas.microsoft.com/office/drawing/2014/main" id="{47C9AE62-6388-4CA3-BE18-E19308629E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5259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88">
              <a:extLst>
                <a:ext uri="{FF2B5EF4-FFF2-40B4-BE49-F238E27FC236}">
                  <a16:creationId xmlns:a16="http://schemas.microsoft.com/office/drawing/2014/main" id="{204A513D-B03D-45DE-AF4B-3436B4C8A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9232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9">
              <a:extLst>
                <a:ext uri="{FF2B5EF4-FFF2-40B4-BE49-F238E27FC236}">
                  <a16:creationId xmlns:a16="http://schemas.microsoft.com/office/drawing/2014/main" id="{01D21987-F764-4D60-BA16-A1CF0C0855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427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90">
              <a:extLst>
                <a:ext uri="{FF2B5EF4-FFF2-40B4-BE49-F238E27FC236}">
                  <a16:creationId xmlns:a16="http://schemas.microsoft.com/office/drawing/2014/main" id="{66D3B043-B55C-4A40-860D-00F8D693C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5046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91">
              <a:extLst>
                <a:ext uri="{FF2B5EF4-FFF2-40B4-BE49-F238E27FC236}">
                  <a16:creationId xmlns:a16="http://schemas.microsoft.com/office/drawing/2014/main" id="{975BE48F-496D-4C10-8B49-06845C727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0085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92">
              <a:extLst>
                <a:ext uri="{FF2B5EF4-FFF2-40B4-BE49-F238E27FC236}">
                  <a16:creationId xmlns:a16="http://schemas.microsoft.com/office/drawing/2014/main" id="{87DA4194-470D-419A-9BEE-6EDA799DA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299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93">
              <a:extLst>
                <a:ext uri="{FF2B5EF4-FFF2-40B4-BE49-F238E27FC236}">
                  <a16:creationId xmlns:a16="http://schemas.microsoft.com/office/drawing/2014/main" id="{B3ACCC5D-5B5D-4A15-A138-93DF9EDA0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6966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94">
              <a:extLst>
                <a:ext uri="{FF2B5EF4-FFF2-40B4-BE49-F238E27FC236}">
                  <a16:creationId xmlns:a16="http://schemas.microsoft.com/office/drawing/2014/main" id="{A7E5E96C-910C-41CE-B7AE-97A367F2C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987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95">
              <a:extLst>
                <a:ext uri="{FF2B5EF4-FFF2-40B4-BE49-F238E27FC236}">
                  <a16:creationId xmlns:a16="http://schemas.microsoft.com/office/drawing/2014/main" id="{4E41B323-3390-448E-ABDD-165FFAFE9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491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96">
              <a:extLst>
                <a:ext uri="{FF2B5EF4-FFF2-40B4-BE49-F238E27FC236}">
                  <a16:creationId xmlns:a16="http://schemas.microsoft.com/office/drawing/2014/main" id="{D073CDA1-515E-4A94-B97C-41E3CD002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568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97">
              <a:extLst>
                <a:ext uri="{FF2B5EF4-FFF2-40B4-BE49-F238E27FC236}">
                  <a16:creationId xmlns:a16="http://schemas.microsoft.com/office/drawing/2014/main" id="{5DA0A9F3-FC64-4261-B624-6F75A68F3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072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98">
              <a:extLst>
                <a:ext uri="{FF2B5EF4-FFF2-40B4-BE49-F238E27FC236}">
                  <a16:creationId xmlns:a16="http://schemas.microsoft.com/office/drawing/2014/main" id="{3618B2DC-CB0F-4005-9313-3C2F3C492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5766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9">
              <a:extLst>
                <a:ext uri="{FF2B5EF4-FFF2-40B4-BE49-F238E27FC236}">
                  <a16:creationId xmlns:a16="http://schemas.microsoft.com/office/drawing/2014/main" id="{745C603A-E57D-49A1-AF05-3BF5B8C33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760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00">
              <a:extLst>
                <a:ext uri="{FF2B5EF4-FFF2-40B4-BE49-F238E27FC236}">
                  <a16:creationId xmlns:a16="http://schemas.microsoft.com/office/drawing/2014/main" id="{53B1CFA1-1F3C-4E91-A477-AAEE394C4C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1580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01">
              <a:extLst>
                <a:ext uri="{FF2B5EF4-FFF2-40B4-BE49-F238E27FC236}">
                  <a16:creationId xmlns:a16="http://schemas.microsoft.com/office/drawing/2014/main" id="{E9CAC808-6D9A-4CDE-8D24-FA6C54F759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5554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02">
              <a:extLst>
                <a:ext uri="{FF2B5EF4-FFF2-40B4-BE49-F238E27FC236}">
                  <a16:creationId xmlns:a16="http://schemas.microsoft.com/office/drawing/2014/main" id="{5711207C-4F32-4C5D-9142-350F4A8049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8460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7" name="AutoShape 115">
              <a:extLst>
                <a:ext uri="{FF2B5EF4-FFF2-40B4-BE49-F238E27FC236}">
                  <a16:creationId xmlns:a16="http://schemas.microsoft.com/office/drawing/2014/main" id="{70AFE075-3E82-4B65-96CE-7702CB26D769}"/>
                </a:ext>
              </a:extLst>
            </p:cNvPr>
            <p:cNvCxnSpPr>
              <a:cxnSpLocks noChangeShapeType="1"/>
              <a:stCxn id="49" idx="3"/>
            </p:cNvCxnSpPr>
            <p:nvPr/>
          </p:nvCxnSpPr>
          <p:spPr bwMode="auto">
            <a:xfrm>
              <a:off x="5866683" y="2171102"/>
              <a:ext cx="220894" cy="178228"/>
            </a:xfrm>
            <a:prstGeom prst="bentConnector3">
              <a:avLst>
                <a:gd name="adj1" fmla="val 97432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pic>
          <p:nvPicPr>
            <p:cNvPr id="48" name="Picture 28" descr="atomAl+">
              <a:extLst>
                <a:ext uri="{FF2B5EF4-FFF2-40B4-BE49-F238E27FC236}">
                  <a16:creationId xmlns:a16="http://schemas.microsoft.com/office/drawing/2014/main" id="{DBE8E202-43CC-46CD-8BB6-F5AFABBCC5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11061" y="1913409"/>
              <a:ext cx="746323" cy="55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8" descr="atomHg+">
              <a:extLst>
                <a:ext uri="{FF2B5EF4-FFF2-40B4-BE49-F238E27FC236}">
                  <a16:creationId xmlns:a16="http://schemas.microsoft.com/office/drawing/2014/main" id="{E6254D27-E265-4219-A0F4-2F76F523F1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32986" y="1858795"/>
              <a:ext cx="833697" cy="624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0" name="AutoShape 115">
              <a:extLst>
                <a:ext uri="{FF2B5EF4-FFF2-40B4-BE49-F238E27FC236}">
                  <a16:creationId xmlns:a16="http://schemas.microsoft.com/office/drawing/2014/main" id="{56A66CED-A2B5-4169-AC33-38B7631E9E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135553" y="2259221"/>
              <a:ext cx="308345" cy="98666"/>
            </a:xfrm>
            <a:prstGeom prst="bentConnector3">
              <a:avLst>
                <a:gd name="adj1" fmla="val 6753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p:pic>
        <p:nvPicPr>
          <p:cNvPr id="51" name="Picture 23" descr="trap2">
            <a:extLst>
              <a:ext uri="{FF2B5EF4-FFF2-40B4-BE49-F238E27FC236}">
                <a16:creationId xmlns:a16="http://schemas.microsoft.com/office/drawing/2014/main" id="{F08F246C-E7A8-4B0B-88C6-3EC2C9624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1112" b="1524"/>
          <a:stretch>
            <a:fillRect/>
          </a:stretch>
        </p:blipFill>
        <p:spPr bwMode="auto">
          <a:xfrm>
            <a:off x="6718456" y="1276486"/>
            <a:ext cx="1703787" cy="114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6994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049" y="1512268"/>
            <a:ext cx="6927274" cy="5288918"/>
          </a:xfrm>
          <a:prstGeom prst="rect">
            <a:avLst/>
          </a:prstGeom>
        </p:spPr>
      </p:pic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1699115" y="354527"/>
            <a:ext cx="5791200" cy="814387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/Hg</a:t>
            </a:r>
            <a:r>
              <a:rPr lang="en-US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Comparisons </a:t>
            </a:r>
            <a:br>
              <a:rPr lang="en-US" sz="3600" dirty="0"/>
            </a:b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112475" y="3646062"/>
            <a:ext cx="165543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sz="2800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 x 10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37696" y="1073703"/>
            <a:ext cx="5165725" cy="746125"/>
            <a:chOff x="3505200" y="6019800"/>
            <a:chExt cx="5165725" cy="746125"/>
          </a:xfrm>
        </p:grpSpPr>
        <p:grpSp>
          <p:nvGrpSpPr>
            <p:cNvPr id="17" name="Group 8"/>
            <p:cNvGrpSpPr>
              <a:grpSpLocks/>
            </p:cNvGrpSpPr>
            <p:nvPr/>
          </p:nvGrpSpPr>
          <p:grpSpPr bwMode="auto">
            <a:xfrm>
              <a:off x="3505200" y="6019800"/>
              <a:ext cx="5165725" cy="746125"/>
              <a:chOff x="3005" y="1131"/>
              <a:chExt cx="2574" cy="349"/>
            </a:xfrm>
          </p:grpSpPr>
          <p:sp>
            <p:nvSpPr>
              <p:cNvPr id="18" name="Text Box 9"/>
              <p:cNvSpPr txBox="1">
                <a:spLocks noChangeArrowheads="1"/>
              </p:cNvSpPr>
              <p:nvPr/>
            </p:nvSpPr>
            <p:spPr bwMode="auto">
              <a:xfrm>
                <a:off x="3742" y="1237"/>
                <a:ext cx="771" cy="1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ectangle 10"/>
              <p:cNvSpPr>
                <a:spLocks noChangeArrowheads="1"/>
              </p:cNvSpPr>
              <p:nvPr/>
            </p:nvSpPr>
            <p:spPr bwMode="auto">
              <a:xfrm>
                <a:off x="3005" y="1131"/>
                <a:ext cx="2574" cy="349"/>
              </a:xfrm>
              <a:prstGeom prst="rect">
                <a:avLst/>
              </a:prstGeom>
              <a:noFill/>
              <a:ln w="50800" algn="ctr">
                <a:solidFill>
                  <a:srgbClr val="0070C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865496" y="6068199"/>
                  <a:ext cx="4393447" cy="6624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</m:acc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−5.3 ±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7.9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×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−17</m:t>
                          </m:r>
                        </m:sup>
                      </m:sSup>
                    </m:oMath>
                  </a14:m>
                  <a:r>
                    <a:rPr lang="en-US" sz="2400" dirty="0"/>
                    <a:t>/year</a:t>
                  </a: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5496" y="6068199"/>
                  <a:ext cx="4393447" cy="66248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1110" b="-82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/>
          <p:cNvGrpSpPr/>
          <p:nvPr/>
        </p:nvGrpSpPr>
        <p:grpSpPr>
          <a:xfrm>
            <a:off x="2037696" y="1073702"/>
            <a:ext cx="5165725" cy="746125"/>
            <a:chOff x="2490878" y="1492346"/>
            <a:chExt cx="5165725" cy="746125"/>
          </a:xfrm>
          <a:solidFill>
            <a:schemeClr val="bg1"/>
          </a:solidFill>
        </p:grpSpPr>
        <p:grpSp>
          <p:nvGrpSpPr>
            <p:cNvPr id="13" name="Group 8"/>
            <p:cNvGrpSpPr>
              <a:grpSpLocks/>
            </p:cNvGrpSpPr>
            <p:nvPr/>
          </p:nvGrpSpPr>
          <p:grpSpPr bwMode="auto">
            <a:xfrm>
              <a:off x="2490878" y="1492346"/>
              <a:ext cx="5165725" cy="746125"/>
              <a:chOff x="3005" y="1131"/>
              <a:chExt cx="2574" cy="349"/>
            </a:xfrm>
            <a:grpFill/>
          </p:grpSpPr>
          <p:sp>
            <p:nvSpPr>
              <p:cNvPr id="14" name="Text Box 9"/>
              <p:cNvSpPr txBox="1">
                <a:spLocks noChangeArrowheads="1"/>
              </p:cNvSpPr>
              <p:nvPr/>
            </p:nvSpPr>
            <p:spPr bwMode="auto">
              <a:xfrm>
                <a:off x="3742" y="1237"/>
                <a:ext cx="771" cy="12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en-US" sz="12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3005" y="1131"/>
                <a:ext cx="2574" cy="349"/>
              </a:xfrm>
              <a:prstGeom prst="rect">
                <a:avLst/>
              </a:prstGeom>
              <a:grpFill/>
              <a:ln w="50800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2851174" y="1540745"/>
                  <a:ext cx="4563365" cy="632224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</m:acc>
                        </m:num>
                        <m:den>
                          <m:r>
                            <a:rPr lang="en-US" sz="240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−1.6 ±</m:t>
                          </m:r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2.3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×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−17</m:t>
                          </m:r>
                        </m:sup>
                      </m:sSup>
                    </m:oMath>
                  </a14:m>
                  <a:r>
                    <a:rPr lang="en-US" sz="2400" dirty="0"/>
                    <a:t>/year</a:t>
                  </a: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1174" y="1540745"/>
                  <a:ext cx="4563365" cy="63222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86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7629525" y="3909815"/>
            <a:ext cx="7921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3300"/>
                </a:solidFill>
              </a:rPr>
              <a:t>10</a:t>
            </a:r>
            <a:r>
              <a:rPr lang="en-US" baseline="30000" dirty="0">
                <a:solidFill>
                  <a:srgbClr val="FF3300"/>
                </a:solidFill>
              </a:rPr>
              <a:t>-16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7629525" y="3907672"/>
            <a:ext cx="0" cy="416678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68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2" descr="Image result for NIST JILA aerial">
            <a:extLst>
              <a:ext uri="{FF2B5EF4-FFF2-40B4-BE49-F238E27FC236}">
                <a16:creationId xmlns:a16="http://schemas.microsoft.com/office/drawing/2014/main" id="{CA2C9EE7-D94E-489B-ACFF-61159AD46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966" y="4303854"/>
            <a:ext cx="2544619" cy="2544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815A8C1D-59C4-4560-A341-90E901A65097}"/>
              </a:ext>
            </a:extLst>
          </p:cNvPr>
          <p:cNvSpPr/>
          <p:nvPr/>
        </p:nvSpPr>
        <p:spPr>
          <a:xfrm>
            <a:off x="175491" y="687060"/>
            <a:ext cx="5360993" cy="329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795D2804-D3E0-F04E-976B-266ED3218C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886" y="12703"/>
            <a:ext cx="91440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Boulder Atomic Clock and Optical Network</a:t>
            </a:r>
          </a:p>
        </p:txBody>
      </p:sp>
      <p:pic>
        <p:nvPicPr>
          <p:cNvPr id="72" name="Content Placeholder 3">
            <a:extLst>
              <a:ext uri="{FF2B5EF4-FFF2-40B4-BE49-F238E27FC236}">
                <a16:creationId xmlns:a16="http://schemas.microsoft.com/office/drawing/2014/main" id="{D29B69B4-7775-4414-904D-388DC9193C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0" t="67455" r="24476" b="8932"/>
          <a:stretch/>
        </p:blipFill>
        <p:spPr>
          <a:xfrm>
            <a:off x="3830920" y="2922569"/>
            <a:ext cx="1683813" cy="579903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4A5BD086-CD74-441A-A0C4-7E40C6019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83979">
            <a:off x="308622" y="2652397"/>
            <a:ext cx="752899" cy="651764"/>
          </a:xfrm>
          <a:prstGeom prst="rect">
            <a:avLst/>
          </a:prstGeom>
        </p:spPr>
      </p:pic>
      <p:sp>
        <p:nvSpPr>
          <p:cNvPr id="78" name="Oval 77">
            <a:extLst>
              <a:ext uri="{FF2B5EF4-FFF2-40B4-BE49-F238E27FC236}">
                <a16:creationId xmlns:a16="http://schemas.microsoft.com/office/drawing/2014/main" id="{669D5ACA-44C9-4F69-9605-A1EAB7290CEE}"/>
              </a:ext>
            </a:extLst>
          </p:cNvPr>
          <p:cNvSpPr/>
          <p:nvPr/>
        </p:nvSpPr>
        <p:spPr>
          <a:xfrm>
            <a:off x="443346" y="2434986"/>
            <a:ext cx="280481" cy="2281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4537C3B-4417-491C-991E-FD6005569269}"/>
              </a:ext>
            </a:extLst>
          </p:cNvPr>
          <p:cNvSpPr/>
          <p:nvPr/>
        </p:nvSpPr>
        <p:spPr>
          <a:xfrm>
            <a:off x="3596639" y="2271592"/>
            <a:ext cx="1939839" cy="17088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5C02CE9-7CB3-4D4D-8556-E9804C1F0956}"/>
              </a:ext>
            </a:extLst>
          </p:cNvPr>
          <p:cNvSpPr/>
          <p:nvPr/>
        </p:nvSpPr>
        <p:spPr>
          <a:xfrm>
            <a:off x="174304" y="684566"/>
            <a:ext cx="3422335" cy="15886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7022DF7-8234-4D23-B41B-A3537453ED9C}"/>
              </a:ext>
            </a:extLst>
          </p:cNvPr>
          <p:cNvSpPr/>
          <p:nvPr/>
        </p:nvSpPr>
        <p:spPr>
          <a:xfrm>
            <a:off x="5816965" y="704760"/>
            <a:ext cx="3158837" cy="32881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0" name="Picture 4" descr="Image result for NIST boulder aerial">
            <a:extLst>
              <a:ext uri="{FF2B5EF4-FFF2-40B4-BE49-F238E27FC236}">
                <a16:creationId xmlns:a16="http://schemas.microsoft.com/office/drawing/2014/main" id="{F1A8B8DF-BCE9-4D31-A3EC-3F88296AEB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11" t="51568" r="5618" b="7598"/>
          <a:stretch/>
        </p:blipFill>
        <p:spPr bwMode="auto">
          <a:xfrm>
            <a:off x="128886" y="4312920"/>
            <a:ext cx="4131729" cy="249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Group 90">
            <a:extLst>
              <a:ext uri="{FF2B5EF4-FFF2-40B4-BE49-F238E27FC236}">
                <a16:creationId xmlns:a16="http://schemas.microsoft.com/office/drawing/2014/main" id="{BE7F6B37-41A4-4A27-8EFF-AEED97ED7410}"/>
              </a:ext>
            </a:extLst>
          </p:cNvPr>
          <p:cNvGrpSpPr/>
          <p:nvPr/>
        </p:nvGrpSpPr>
        <p:grpSpPr>
          <a:xfrm>
            <a:off x="7683017" y="5143413"/>
            <a:ext cx="611525" cy="399350"/>
            <a:chOff x="7715612" y="5074287"/>
            <a:chExt cx="611525" cy="399350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EC50F3AC-9675-430A-942F-4EEDCF26CCF6}"/>
                </a:ext>
              </a:extLst>
            </p:cNvPr>
            <p:cNvSpPr/>
            <p:nvPr/>
          </p:nvSpPr>
          <p:spPr>
            <a:xfrm>
              <a:off x="7736542" y="5074287"/>
              <a:ext cx="590595" cy="3993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DA7BADCC-B905-446C-8352-EE2CF3E176A5}"/>
                </a:ext>
              </a:extLst>
            </p:cNvPr>
            <p:cNvSpPr>
              <a:spLocks noChangeAspect="1"/>
            </p:cNvSpPr>
            <p:nvPr/>
          </p:nvSpPr>
          <p:spPr>
            <a:xfrm rot="11398482">
              <a:off x="7715612" y="5127658"/>
              <a:ext cx="293101" cy="292608"/>
            </a:xfrm>
            <a:prstGeom prst="ellipse">
              <a:avLst/>
            </a:prstGeom>
            <a:gradFill flip="none" rotWithShape="1">
              <a:gsLst>
                <a:gs pos="7000">
                  <a:schemeClr val="bg1">
                    <a:lumMod val="50000"/>
                    <a:tint val="66000"/>
                    <a:satMod val="160000"/>
                  </a:schemeClr>
                </a:gs>
                <a:gs pos="21000">
                  <a:srgbClr val="E4E4E4"/>
                </a:gs>
                <a:gs pos="88000">
                  <a:schemeClr val="accent1">
                    <a:lumMod val="60000"/>
                    <a:lumOff val="40000"/>
                  </a:schemeClr>
                </a:gs>
                <a:gs pos="41000">
                  <a:schemeClr val="accent1">
                    <a:lumMod val="60000"/>
                    <a:lumOff val="40000"/>
                  </a:schemeClr>
                </a:gs>
                <a:gs pos="70000">
                  <a:schemeClr val="bg1"/>
                </a:gs>
              </a:gsLst>
              <a:lin ang="2700000" scaled="1"/>
              <a:tileRect/>
            </a:gradFill>
            <a:ln w="3175">
              <a:solidFill>
                <a:schemeClr val="tx2"/>
              </a:solidFill>
            </a:ln>
            <a:scene3d>
              <a:camera prst="orthographicFront">
                <a:rot lat="1657995" lon="17269814" rev="1415621"/>
              </a:camera>
              <a:lightRig rig="threePt" dir="t"/>
            </a:scene3d>
            <a:sp3d extrusionH="254000" contourW="6350" prstMaterial="metal">
              <a:bevelT w="12700" prst="angle"/>
              <a:bevelB w="69850" prst="angle"/>
              <a:extrusionClr>
                <a:schemeClr val="bg1">
                  <a:lumMod val="50000"/>
                </a:schemeClr>
              </a:extrusionClr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217ED05-CD1C-4C7F-BC69-AB5CBC457016}"/>
              </a:ext>
            </a:extLst>
          </p:cNvPr>
          <p:cNvGrpSpPr/>
          <p:nvPr/>
        </p:nvGrpSpPr>
        <p:grpSpPr>
          <a:xfrm>
            <a:off x="4555912" y="4458911"/>
            <a:ext cx="1261053" cy="805353"/>
            <a:chOff x="843780" y="2520992"/>
            <a:chExt cx="920026" cy="663105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83469B5-53ED-4E2D-9AD7-F4B7B1EA53D8}"/>
                </a:ext>
              </a:extLst>
            </p:cNvPr>
            <p:cNvSpPr/>
            <p:nvPr/>
          </p:nvSpPr>
          <p:spPr>
            <a:xfrm>
              <a:off x="843780" y="2520992"/>
              <a:ext cx="920026" cy="663105"/>
            </a:xfrm>
            <a:prstGeom prst="rect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BF7EF2A9-85F2-49D6-B9CB-E4EEAFAF9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45829">
              <a:off x="955941" y="2830441"/>
              <a:ext cx="746239" cy="306277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68BB6C73-3966-4E1D-BE22-AACC9A5A9F04}"/>
              </a:ext>
            </a:extLst>
          </p:cNvPr>
          <p:cNvCxnSpPr>
            <a:cxnSpLocks/>
          </p:cNvCxnSpPr>
          <p:nvPr/>
        </p:nvCxnSpPr>
        <p:spPr>
          <a:xfrm flipV="1">
            <a:off x="2798959" y="5319682"/>
            <a:ext cx="5063203" cy="10275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2CF8FBE-D5D9-44ED-BD79-CC26B549CD45}"/>
              </a:ext>
            </a:extLst>
          </p:cNvPr>
          <p:cNvGrpSpPr/>
          <p:nvPr/>
        </p:nvGrpSpPr>
        <p:grpSpPr>
          <a:xfrm>
            <a:off x="2318859" y="5246572"/>
            <a:ext cx="626651" cy="399350"/>
            <a:chOff x="2318859" y="5200852"/>
            <a:chExt cx="626651" cy="399350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672AF2D-323D-4DB9-A84A-B8E4658E1DC3}"/>
                </a:ext>
              </a:extLst>
            </p:cNvPr>
            <p:cNvSpPr/>
            <p:nvPr/>
          </p:nvSpPr>
          <p:spPr>
            <a:xfrm>
              <a:off x="2318859" y="5200852"/>
              <a:ext cx="590595" cy="3993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66BC7A1E-B935-4776-B37C-69A9ECDD1D77}"/>
                </a:ext>
              </a:extLst>
            </p:cNvPr>
            <p:cNvSpPr>
              <a:spLocks noChangeAspect="1"/>
            </p:cNvSpPr>
            <p:nvPr/>
          </p:nvSpPr>
          <p:spPr>
            <a:xfrm rot="767287">
              <a:off x="2652409" y="5230416"/>
              <a:ext cx="293101" cy="292608"/>
            </a:xfrm>
            <a:prstGeom prst="ellipse">
              <a:avLst/>
            </a:prstGeom>
            <a:gradFill flip="none" rotWithShape="1">
              <a:gsLst>
                <a:gs pos="7000">
                  <a:schemeClr val="bg1">
                    <a:lumMod val="50000"/>
                    <a:tint val="66000"/>
                    <a:satMod val="160000"/>
                  </a:schemeClr>
                </a:gs>
                <a:gs pos="21000">
                  <a:srgbClr val="E4E4E4"/>
                </a:gs>
                <a:gs pos="88000">
                  <a:schemeClr val="accent1">
                    <a:lumMod val="60000"/>
                    <a:lumOff val="40000"/>
                  </a:schemeClr>
                </a:gs>
                <a:gs pos="41000">
                  <a:schemeClr val="accent1">
                    <a:lumMod val="60000"/>
                    <a:lumOff val="40000"/>
                  </a:schemeClr>
                </a:gs>
                <a:gs pos="70000">
                  <a:schemeClr val="bg1"/>
                </a:gs>
              </a:gsLst>
              <a:lin ang="2700000" scaled="1"/>
              <a:tileRect/>
            </a:gradFill>
            <a:ln w="3175">
              <a:solidFill>
                <a:schemeClr val="tx2"/>
              </a:solidFill>
            </a:ln>
            <a:scene3d>
              <a:camera prst="orthographicFront">
                <a:rot lat="1657995" lon="17269814" rev="1415621"/>
              </a:camera>
              <a:lightRig rig="threePt" dir="t"/>
            </a:scene3d>
            <a:sp3d extrusionH="254000" contourW="6350" prstMaterial="metal">
              <a:bevelT w="12700" prst="angle"/>
              <a:bevelB w="69850" prst="angle"/>
              <a:extrusionClr>
                <a:schemeClr val="bg1">
                  <a:lumMod val="50000"/>
                </a:schemeClr>
              </a:extrusionClr>
              <a:contourClr>
                <a:schemeClr val="bg1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1C170B6-EEC3-46D9-988C-466F2E714A62}"/>
              </a:ext>
            </a:extLst>
          </p:cNvPr>
          <p:cNvSpPr/>
          <p:nvPr/>
        </p:nvSpPr>
        <p:spPr>
          <a:xfrm>
            <a:off x="5823654" y="3998193"/>
            <a:ext cx="3158836" cy="874640"/>
          </a:xfrm>
          <a:custGeom>
            <a:avLst/>
            <a:gdLst>
              <a:gd name="connsiteX0" fmla="*/ 1985818 w 3158836"/>
              <a:gd name="connsiteY0" fmla="*/ 1016000 h 1016000"/>
              <a:gd name="connsiteX1" fmla="*/ 0 w 3158836"/>
              <a:gd name="connsiteY1" fmla="*/ 0 h 1016000"/>
              <a:gd name="connsiteX2" fmla="*/ 3158836 w 3158836"/>
              <a:gd name="connsiteY2" fmla="*/ 0 h 1016000"/>
              <a:gd name="connsiteX3" fmla="*/ 1985818 w 3158836"/>
              <a:gd name="connsiteY3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8836" h="1016000">
                <a:moveTo>
                  <a:pt x="1985818" y="1016000"/>
                </a:moveTo>
                <a:lnTo>
                  <a:pt x="0" y="0"/>
                </a:lnTo>
                <a:lnTo>
                  <a:pt x="3158836" y="0"/>
                </a:lnTo>
                <a:lnTo>
                  <a:pt x="1985818" y="1016000"/>
                </a:lnTo>
                <a:close/>
              </a:path>
            </a:pathLst>
          </a:custGeom>
          <a:solidFill>
            <a:schemeClr val="bg1">
              <a:alpha val="4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D07E3B8-9142-4878-A9AB-B6AE207D490F}"/>
              </a:ext>
            </a:extLst>
          </p:cNvPr>
          <p:cNvGrpSpPr/>
          <p:nvPr/>
        </p:nvGrpSpPr>
        <p:grpSpPr>
          <a:xfrm>
            <a:off x="2743200" y="5735320"/>
            <a:ext cx="5357091" cy="693882"/>
            <a:chOff x="2743200" y="5689600"/>
            <a:chExt cx="5357091" cy="693882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E28CF95B-3DCC-418D-AE34-89510FC621BD}"/>
                </a:ext>
              </a:extLst>
            </p:cNvPr>
            <p:cNvSpPr/>
            <p:nvPr/>
          </p:nvSpPr>
          <p:spPr>
            <a:xfrm>
              <a:off x="4713315" y="5755409"/>
              <a:ext cx="498763" cy="628073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CC5DC56C-0957-430F-8221-B1E6F6849D8D}"/>
                </a:ext>
              </a:extLst>
            </p:cNvPr>
            <p:cNvSpPr/>
            <p:nvPr/>
          </p:nvSpPr>
          <p:spPr>
            <a:xfrm>
              <a:off x="4896885" y="5755409"/>
              <a:ext cx="498763" cy="628073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6D472CB8-1A77-408E-9FCD-70BB8D957FA1}"/>
                </a:ext>
              </a:extLst>
            </p:cNvPr>
            <p:cNvSpPr/>
            <p:nvPr/>
          </p:nvSpPr>
          <p:spPr>
            <a:xfrm>
              <a:off x="5084500" y="5755409"/>
              <a:ext cx="498763" cy="628073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03F380D-79E9-4356-87E4-D405F215E5AA}"/>
                </a:ext>
              </a:extLst>
            </p:cNvPr>
            <p:cNvSpPr/>
            <p:nvPr/>
          </p:nvSpPr>
          <p:spPr>
            <a:xfrm>
              <a:off x="2743200" y="5689600"/>
              <a:ext cx="5357091" cy="685206"/>
            </a:xfrm>
            <a:custGeom>
              <a:avLst/>
              <a:gdLst>
                <a:gd name="connsiteX0" fmla="*/ 5357091 w 5357091"/>
                <a:gd name="connsiteY0" fmla="*/ 0 h 685206"/>
                <a:gd name="connsiteX1" fmla="*/ 2484582 w 5357091"/>
                <a:gd name="connsiteY1" fmla="*/ 683491 h 685206"/>
                <a:gd name="connsiteX2" fmla="*/ 0 w 5357091"/>
                <a:gd name="connsiteY2" fmla="*/ 193964 h 68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57091" h="685206">
                  <a:moveTo>
                    <a:pt x="5357091" y="0"/>
                  </a:moveTo>
                  <a:cubicBezTo>
                    <a:pt x="4367260" y="325582"/>
                    <a:pt x="3377430" y="651164"/>
                    <a:pt x="2484582" y="683491"/>
                  </a:cubicBezTo>
                  <a:cubicBezTo>
                    <a:pt x="1591734" y="715818"/>
                    <a:pt x="426412" y="281710"/>
                    <a:pt x="0" y="193964"/>
                  </a:cubicBezTo>
                </a:path>
              </a:pathLst>
            </a:cu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1338D632-D68C-4642-A800-4727054D4FD1}"/>
              </a:ext>
            </a:extLst>
          </p:cNvPr>
          <p:cNvSpPr/>
          <p:nvPr/>
        </p:nvSpPr>
        <p:spPr>
          <a:xfrm>
            <a:off x="1923879" y="4969020"/>
            <a:ext cx="791612" cy="914082"/>
          </a:xfrm>
          <a:custGeom>
            <a:avLst/>
            <a:gdLst>
              <a:gd name="connsiteX0" fmla="*/ 791612 w 791612"/>
              <a:gd name="connsiteY0" fmla="*/ 914082 h 914082"/>
              <a:gd name="connsiteX1" fmla="*/ 34230 w 791612"/>
              <a:gd name="connsiteY1" fmla="*/ 110518 h 914082"/>
              <a:gd name="connsiteX2" fmla="*/ 200485 w 791612"/>
              <a:gd name="connsiteY2" fmla="*/ 27391 h 914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1612" h="914082">
                <a:moveTo>
                  <a:pt x="791612" y="914082"/>
                </a:moveTo>
                <a:cubicBezTo>
                  <a:pt x="462181" y="586191"/>
                  <a:pt x="132751" y="258300"/>
                  <a:pt x="34230" y="110518"/>
                </a:cubicBezTo>
                <a:cubicBezTo>
                  <a:pt x="-64291" y="-37264"/>
                  <a:pt x="68097" y="-4937"/>
                  <a:pt x="200485" y="27391"/>
                </a:cubicBezTo>
              </a:path>
            </a:pathLst>
          </a:cu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63679097-90D9-4ACD-AB5B-F522218AFE1F}"/>
              </a:ext>
            </a:extLst>
          </p:cNvPr>
          <p:cNvSpPr/>
          <p:nvPr/>
        </p:nvSpPr>
        <p:spPr>
          <a:xfrm>
            <a:off x="7736542" y="4969019"/>
            <a:ext cx="809593" cy="757625"/>
          </a:xfrm>
          <a:custGeom>
            <a:avLst/>
            <a:gdLst>
              <a:gd name="connsiteX0" fmla="*/ 295564 w 626857"/>
              <a:gd name="connsiteY0" fmla="*/ 711200 h 711200"/>
              <a:gd name="connsiteX1" fmla="*/ 618837 w 626857"/>
              <a:gd name="connsiteY1" fmla="*/ 314036 h 711200"/>
              <a:gd name="connsiteX2" fmla="*/ 0 w 626857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6857" h="711200">
                <a:moveTo>
                  <a:pt x="295564" y="711200"/>
                </a:moveTo>
                <a:cubicBezTo>
                  <a:pt x="481831" y="571884"/>
                  <a:pt x="668098" y="432569"/>
                  <a:pt x="618837" y="314036"/>
                </a:cubicBezTo>
                <a:cubicBezTo>
                  <a:pt x="569576" y="195503"/>
                  <a:pt x="284788" y="97751"/>
                  <a:pt x="0" y="0"/>
                </a:cubicBezTo>
              </a:path>
            </a:pathLst>
          </a:cu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54E1C5C-FC88-483C-BCB0-C29A6936E311}"/>
              </a:ext>
            </a:extLst>
          </p:cNvPr>
          <p:cNvSpPr/>
          <p:nvPr/>
        </p:nvSpPr>
        <p:spPr>
          <a:xfrm>
            <a:off x="2639445" y="5852896"/>
            <a:ext cx="159514" cy="15951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C3ECADD-A915-4907-99F2-C11B07291EF2}"/>
              </a:ext>
            </a:extLst>
          </p:cNvPr>
          <p:cNvSpPr/>
          <p:nvPr/>
        </p:nvSpPr>
        <p:spPr>
          <a:xfrm>
            <a:off x="8037758" y="5654959"/>
            <a:ext cx="159514" cy="15951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78E1A0C-3ED5-463A-8B8D-B2EE7F9D5CD9}"/>
              </a:ext>
            </a:extLst>
          </p:cNvPr>
          <p:cNvSpPr/>
          <p:nvPr/>
        </p:nvSpPr>
        <p:spPr>
          <a:xfrm>
            <a:off x="4444692" y="4391997"/>
            <a:ext cx="16703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Space Frequency Transfer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CA599F2-BDA9-4276-84F1-79D933606B49}"/>
              </a:ext>
            </a:extLst>
          </p:cNvPr>
          <p:cNvSpPr/>
          <p:nvPr/>
        </p:nvSpPr>
        <p:spPr>
          <a:xfrm>
            <a:off x="4619111" y="6390640"/>
            <a:ext cx="14228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Fiber Frequency Transfer</a:t>
            </a: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715DF55C-3C76-4FDC-837A-7F0D91475418}"/>
              </a:ext>
            </a:extLst>
          </p:cNvPr>
          <p:cNvSpPr/>
          <p:nvPr/>
        </p:nvSpPr>
        <p:spPr>
          <a:xfrm>
            <a:off x="175493" y="3972348"/>
            <a:ext cx="5347854" cy="923636"/>
          </a:xfrm>
          <a:custGeom>
            <a:avLst/>
            <a:gdLst>
              <a:gd name="connsiteX0" fmla="*/ 1588654 w 5347854"/>
              <a:gd name="connsiteY0" fmla="*/ 923636 h 923636"/>
              <a:gd name="connsiteX1" fmla="*/ 0 w 5347854"/>
              <a:gd name="connsiteY1" fmla="*/ 0 h 923636"/>
              <a:gd name="connsiteX2" fmla="*/ 5347854 w 5347854"/>
              <a:gd name="connsiteY2" fmla="*/ 18473 h 923636"/>
              <a:gd name="connsiteX3" fmla="*/ 1588654 w 5347854"/>
              <a:gd name="connsiteY3" fmla="*/ 923636 h 923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7854" h="923636">
                <a:moveTo>
                  <a:pt x="1588654" y="923636"/>
                </a:moveTo>
                <a:lnTo>
                  <a:pt x="0" y="0"/>
                </a:lnTo>
                <a:lnTo>
                  <a:pt x="5347854" y="18473"/>
                </a:lnTo>
                <a:lnTo>
                  <a:pt x="1588654" y="92363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4" name="Picture 6" descr="Image result for silicon cavity">
            <a:extLst>
              <a:ext uri="{FF2B5EF4-FFF2-40B4-BE49-F238E27FC236}">
                <a16:creationId xmlns:a16="http://schemas.microsoft.com/office/drawing/2014/main" id="{EE31E6A6-091C-4ADE-AF3F-2F8AA6E82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8" y="2469094"/>
            <a:ext cx="968068" cy="142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26" descr="football_hanging">
            <a:extLst>
              <a:ext uri="{FF2B5EF4-FFF2-40B4-BE49-F238E27FC236}">
                <a16:creationId xmlns:a16="http://schemas.microsoft.com/office/drawing/2014/main" id="{45DA5DE6-CC5A-41AF-BFB0-7EB932BCC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026" y="1052028"/>
            <a:ext cx="638594" cy="47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B96DFE1-30A7-4E0F-8045-CEA726CC1A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09271" y="2491404"/>
            <a:ext cx="1151623" cy="886921"/>
          </a:xfrm>
          <a:prstGeom prst="rect">
            <a:avLst/>
          </a:prstGeom>
        </p:spPr>
      </p:pic>
      <p:sp>
        <p:nvSpPr>
          <p:cNvPr id="117" name="Rectangle 116">
            <a:extLst>
              <a:ext uri="{FF2B5EF4-FFF2-40B4-BE49-F238E27FC236}">
                <a16:creationId xmlns:a16="http://schemas.microsoft.com/office/drawing/2014/main" id="{956E6E5E-91E1-4702-A628-5F4158A9C834}"/>
              </a:ext>
            </a:extLst>
          </p:cNvPr>
          <p:cNvSpPr/>
          <p:nvPr/>
        </p:nvSpPr>
        <p:spPr>
          <a:xfrm>
            <a:off x="443346" y="3520897"/>
            <a:ext cx="840526" cy="3406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1156 nm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9D292F1-13FF-4863-862D-95889FB887A3}"/>
              </a:ext>
            </a:extLst>
          </p:cNvPr>
          <p:cNvSpPr/>
          <p:nvPr/>
        </p:nvSpPr>
        <p:spPr>
          <a:xfrm>
            <a:off x="1346761" y="3150169"/>
            <a:ext cx="558646" cy="2935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2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0BEE7EC9-2EDB-4A73-8CD6-A79D473EDCAE}"/>
              </a:ext>
            </a:extLst>
          </p:cNvPr>
          <p:cNvCxnSpPr>
            <a:cxnSpLocks/>
          </p:cNvCxnSpPr>
          <p:nvPr/>
        </p:nvCxnSpPr>
        <p:spPr>
          <a:xfrm>
            <a:off x="1290222" y="3691494"/>
            <a:ext cx="180453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1AF5CE46-7181-40FF-8AFE-DB1F4C5365F3}"/>
              </a:ext>
            </a:extLst>
          </p:cNvPr>
          <p:cNvCxnSpPr>
            <a:cxnSpLocks/>
          </p:cNvCxnSpPr>
          <p:nvPr/>
        </p:nvCxnSpPr>
        <p:spPr>
          <a:xfrm flipH="1" flipV="1">
            <a:off x="1623410" y="3452569"/>
            <a:ext cx="2674" cy="237207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Elbow 120">
            <a:extLst>
              <a:ext uri="{FF2B5EF4-FFF2-40B4-BE49-F238E27FC236}">
                <a16:creationId xmlns:a16="http://schemas.microsoft.com/office/drawing/2014/main" id="{D5EE40A9-D31C-422A-A4E3-4B9034199E8C}"/>
              </a:ext>
            </a:extLst>
          </p:cNvPr>
          <p:cNvCxnSpPr>
            <a:cxnSpLocks/>
            <a:stCxn id="118" idx="0"/>
          </p:cNvCxnSpPr>
          <p:nvPr/>
        </p:nvCxnSpPr>
        <p:spPr>
          <a:xfrm rot="16200000" flipV="1">
            <a:off x="1263910" y="2787994"/>
            <a:ext cx="222701" cy="501649"/>
          </a:xfrm>
          <a:prstGeom prst="bentConnector2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EB2C2EDD-0465-4846-AD10-A33335BA59DE}"/>
              </a:ext>
            </a:extLst>
          </p:cNvPr>
          <p:cNvCxnSpPr>
            <a:cxnSpLocks/>
          </p:cNvCxnSpPr>
          <p:nvPr/>
        </p:nvCxnSpPr>
        <p:spPr>
          <a:xfrm>
            <a:off x="1623410" y="2927273"/>
            <a:ext cx="785861" cy="4734"/>
          </a:xfrm>
          <a:prstGeom prst="line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55938A50-0F7E-4440-9875-DBD0CCC159DA}"/>
              </a:ext>
            </a:extLst>
          </p:cNvPr>
          <p:cNvSpPr/>
          <p:nvPr/>
        </p:nvSpPr>
        <p:spPr>
          <a:xfrm>
            <a:off x="346222" y="1804521"/>
            <a:ext cx="829956" cy="3406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1069 nm</a:t>
            </a:r>
          </a:p>
        </p:txBody>
      </p:sp>
      <p:pic>
        <p:nvPicPr>
          <p:cNvPr id="124" name="Content Placeholder 3">
            <a:extLst>
              <a:ext uri="{FF2B5EF4-FFF2-40B4-BE49-F238E27FC236}">
                <a16:creationId xmlns:a16="http://schemas.microsoft.com/office/drawing/2014/main" id="{1BF005F9-AC3C-4E77-A265-459EF33B82C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0" t="67455" r="24476" b="8932"/>
          <a:stretch/>
        </p:blipFill>
        <p:spPr>
          <a:xfrm>
            <a:off x="3809857" y="1327140"/>
            <a:ext cx="1547233" cy="532865"/>
          </a:xfrm>
          <a:prstGeom prst="rect">
            <a:avLst/>
          </a:prstGeom>
        </p:spPr>
      </p:pic>
      <p:sp>
        <p:nvSpPr>
          <p:cNvPr id="125" name="TextBox 124">
            <a:extLst>
              <a:ext uri="{FF2B5EF4-FFF2-40B4-BE49-F238E27FC236}">
                <a16:creationId xmlns:a16="http://schemas.microsoft.com/office/drawing/2014/main" id="{282B90EC-A0A4-4FD8-AC53-3A39562927A2}"/>
              </a:ext>
            </a:extLst>
          </p:cNvPr>
          <p:cNvSpPr txBox="1"/>
          <p:nvPr/>
        </p:nvSpPr>
        <p:spPr>
          <a:xfrm>
            <a:off x="3706038" y="620433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Ti:Sapph</a:t>
            </a:r>
            <a:endParaRPr kumimoji="0" lang="en-US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43DACFF3-1570-4A6A-A29B-6C7BA4A3C615}"/>
              </a:ext>
            </a:extLst>
          </p:cNvPr>
          <p:cNvSpPr txBox="1"/>
          <p:nvPr/>
        </p:nvSpPr>
        <p:spPr>
          <a:xfrm>
            <a:off x="163558" y="619423"/>
            <a:ext cx="587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Al+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7C44E69-67F5-4A97-85C7-7B13BF41402C}"/>
              </a:ext>
            </a:extLst>
          </p:cNvPr>
          <p:cNvSpPr txBox="1"/>
          <p:nvPr/>
        </p:nvSpPr>
        <p:spPr>
          <a:xfrm>
            <a:off x="159857" y="2328957"/>
            <a:ext cx="531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3653A7A-0244-4ACF-9484-15073DD68BA1}"/>
              </a:ext>
            </a:extLst>
          </p:cNvPr>
          <p:cNvSpPr txBox="1"/>
          <p:nvPr/>
        </p:nvSpPr>
        <p:spPr>
          <a:xfrm>
            <a:off x="5876842" y="648406"/>
            <a:ext cx="433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AC8D738-0CA9-4712-8487-2EC3DC979D1D}"/>
              </a:ext>
            </a:extLst>
          </p:cNvPr>
          <p:cNvCxnSpPr>
            <a:cxnSpLocks/>
          </p:cNvCxnSpPr>
          <p:nvPr/>
        </p:nvCxnSpPr>
        <p:spPr>
          <a:xfrm>
            <a:off x="1176178" y="1978852"/>
            <a:ext cx="2034551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>
            <a:extLst>
              <a:ext uri="{FF2B5EF4-FFF2-40B4-BE49-F238E27FC236}">
                <a16:creationId xmlns:a16="http://schemas.microsoft.com/office/drawing/2014/main" id="{7E5910FD-96AD-4709-A00A-9B03A331F8FE}"/>
              </a:ext>
            </a:extLst>
          </p:cNvPr>
          <p:cNvSpPr/>
          <p:nvPr/>
        </p:nvSpPr>
        <p:spPr>
          <a:xfrm>
            <a:off x="1349163" y="1452559"/>
            <a:ext cx="558646" cy="29350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2</a:t>
            </a: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444A5A55-2611-4FEB-985F-01E23F64BEF1}"/>
              </a:ext>
            </a:extLst>
          </p:cNvPr>
          <p:cNvCxnSpPr>
            <a:cxnSpLocks/>
          </p:cNvCxnSpPr>
          <p:nvPr/>
        </p:nvCxnSpPr>
        <p:spPr>
          <a:xfrm flipH="1" flipV="1">
            <a:off x="1619538" y="1756388"/>
            <a:ext cx="2674" cy="237207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or: Elbow 131">
            <a:extLst>
              <a:ext uri="{FF2B5EF4-FFF2-40B4-BE49-F238E27FC236}">
                <a16:creationId xmlns:a16="http://schemas.microsoft.com/office/drawing/2014/main" id="{DE6E24FD-FC5A-4923-B300-424C5B553BA3}"/>
              </a:ext>
            </a:extLst>
          </p:cNvPr>
          <p:cNvCxnSpPr>
            <a:cxnSpLocks/>
            <a:stCxn id="130" idx="0"/>
            <a:endCxn id="115" idx="3"/>
          </p:cNvCxnSpPr>
          <p:nvPr/>
        </p:nvCxnSpPr>
        <p:spPr>
          <a:xfrm rot="16200000" flipV="1">
            <a:off x="1184169" y="1008242"/>
            <a:ext cx="160769" cy="727866"/>
          </a:xfrm>
          <a:prstGeom prst="bentConnector2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420EB6-63EC-48A1-9C2F-E1181F05876A}"/>
              </a:ext>
            </a:extLst>
          </p:cNvPr>
          <p:cNvCxnSpPr>
            <a:cxnSpLocks/>
          </p:cNvCxnSpPr>
          <p:nvPr/>
        </p:nvCxnSpPr>
        <p:spPr>
          <a:xfrm flipV="1">
            <a:off x="1530610" y="1291790"/>
            <a:ext cx="391789" cy="1"/>
          </a:xfrm>
          <a:prstGeom prst="line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02CE254-2A2D-4FBB-BFAA-F5DFCB0A139A}"/>
              </a:ext>
            </a:extLst>
          </p:cNvPr>
          <p:cNvSpPr/>
          <p:nvPr/>
        </p:nvSpPr>
        <p:spPr>
          <a:xfrm>
            <a:off x="1929087" y="1120652"/>
            <a:ext cx="478959" cy="2736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2</a:t>
            </a:r>
          </a:p>
        </p:txBody>
      </p:sp>
      <p:pic>
        <p:nvPicPr>
          <p:cNvPr id="135" name="Picture 134">
            <a:extLst>
              <a:ext uri="{FF2B5EF4-FFF2-40B4-BE49-F238E27FC236}">
                <a16:creationId xmlns:a16="http://schemas.microsoft.com/office/drawing/2014/main" id="{C3F4422E-1427-4D17-B9FB-88952EFAFAFF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4" t="13666" r="37795" b="16191"/>
          <a:stretch/>
        </p:blipFill>
        <p:spPr>
          <a:xfrm>
            <a:off x="2751247" y="823278"/>
            <a:ext cx="674313" cy="91875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3E00E17D-7A5F-471A-A37A-11A92945C56A}"/>
              </a:ext>
            </a:extLst>
          </p:cNvPr>
          <p:cNvCxnSpPr>
            <a:cxnSpLocks/>
          </p:cNvCxnSpPr>
          <p:nvPr/>
        </p:nvCxnSpPr>
        <p:spPr>
          <a:xfrm flipV="1">
            <a:off x="2422129" y="1246611"/>
            <a:ext cx="658236" cy="7035"/>
          </a:xfrm>
          <a:prstGeom prst="line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C8D8F54F-42B6-4807-B854-4006355F8BC0}"/>
              </a:ext>
            </a:extLst>
          </p:cNvPr>
          <p:cNvSpPr txBox="1"/>
          <p:nvPr/>
        </p:nvSpPr>
        <p:spPr>
          <a:xfrm>
            <a:off x="1116810" y="937848"/>
            <a:ext cx="100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534 nm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6571C76-CEC2-4DA4-A82F-C0959E53C003}"/>
              </a:ext>
            </a:extLst>
          </p:cNvPr>
          <p:cNvSpPr txBox="1"/>
          <p:nvPr/>
        </p:nvSpPr>
        <p:spPr>
          <a:xfrm>
            <a:off x="2363978" y="783584"/>
            <a:ext cx="459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267 nm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6E3846D-AE15-412E-ADA5-8832C9B9A0FF}"/>
              </a:ext>
            </a:extLst>
          </p:cNvPr>
          <p:cNvSpPr txBox="1"/>
          <p:nvPr/>
        </p:nvSpPr>
        <p:spPr>
          <a:xfrm>
            <a:off x="1296320" y="2654746"/>
            <a:ext cx="100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578 nm</a:t>
            </a:r>
          </a:p>
        </p:txBody>
      </p: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80E7E1AB-01C9-476C-B2BF-00431FE879B1}"/>
              </a:ext>
            </a:extLst>
          </p:cNvPr>
          <p:cNvCxnSpPr>
            <a:cxnSpLocks/>
          </p:cNvCxnSpPr>
          <p:nvPr/>
        </p:nvCxnSpPr>
        <p:spPr>
          <a:xfrm flipV="1">
            <a:off x="3143466" y="1834766"/>
            <a:ext cx="881617" cy="142693"/>
          </a:xfrm>
          <a:prstGeom prst="bentConnector3">
            <a:avLst>
              <a:gd name="adj1" fmla="val 9924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id="{78A2469E-D1B3-4F16-B5AB-E83041F0BC87}"/>
              </a:ext>
            </a:extLst>
          </p:cNvPr>
          <p:cNvCxnSpPr>
            <a:cxnSpLocks/>
          </p:cNvCxnSpPr>
          <p:nvPr/>
        </p:nvCxnSpPr>
        <p:spPr>
          <a:xfrm>
            <a:off x="3207894" y="1978003"/>
            <a:ext cx="914400" cy="914400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87A15D44-5674-467C-9082-00494DF4EA6D}"/>
              </a:ext>
            </a:extLst>
          </p:cNvPr>
          <p:cNvCxnSpPr>
            <a:cxnSpLocks/>
          </p:cNvCxnSpPr>
          <p:nvPr/>
        </p:nvCxnSpPr>
        <p:spPr>
          <a:xfrm flipV="1">
            <a:off x="4868611" y="1864429"/>
            <a:ext cx="0" cy="182129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598452BB-E2DD-481F-848C-E694C9247AE2}"/>
              </a:ext>
            </a:extLst>
          </p:cNvPr>
          <p:cNvCxnSpPr>
            <a:cxnSpLocks/>
          </p:cNvCxnSpPr>
          <p:nvPr/>
        </p:nvCxnSpPr>
        <p:spPr>
          <a:xfrm flipV="1">
            <a:off x="5226508" y="1846345"/>
            <a:ext cx="0" cy="20386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>
            <a:extLst>
              <a:ext uri="{FF2B5EF4-FFF2-40B4-BE49-F238E27FC236}">
                <a16:creationId xmlns:a16="http://schemas.microsoft.com/office/drawing/2014/main" id="{A9FF55D6-C32C-4A61-9AB3-6E7EF290B870}"/>
              </a:ext>
            </a:extLst>
          </p:cNvPr>
          <p:cNvCxnSpPr>
            <a:cxnSpLocks/>
          </p:cNvCxnSpPr>
          <p:nvPr/>
        </p:nvCxnSpPr>
        <p:spPr>
          <a:xfrm flipV="1">
            <a:off x="3092461" y="3457367"/>
            <a:ext cx="932622" cy="230807"/>
          </a:xfrm>
          <a:prstGeom prst="bentConnector3">
            <a:avLst>
              <a:gd name="adj1" fmla="val 100509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02450518-8AA9-4B24-923D-E60D828F17F3}"/>
              </a:ext>
            </a:extLst>
          </p:cNvPr>
          <p:cNvCxnSpPr>
            <a:cxnSpLocks/>
          </p:cNvCxnSpPr>
          <p:nvPr/>
        </p:nvCxnSpPr>
        <p:spPr>
          <a:xfrm flipV="1">
            <a:off x="1816825" y="3866840"/>
            <a:ext cx="3203731" cy="1029144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98265A55-B6C0-4520-83CD-581048E57D50}"/>
              </a:ext>
            </a:extLst>
          </p:cNvPr>
          <p:cNvCxnSpPr>
            <a:cxnSpLocks/>
          </p:cNvCxnSpPr>
          <p:nvPr/>
        </p:nvCxnSpPr>
        <p:spPr>
          <a:xfrm flipV="1">
            <a:off x="5038893" y="3443671"/>
            <a:ext cx="0" cy="4231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D3AE999-E94D-4909-9C9F-1F4D7135B44F}"/>
              </a:ext>
            </a:extLst>
          </p:cNvPr>
          <p:cNvCxnSpPr>
            <a:cxnSpLocks/>
          </p:cNvCxnSpPr>
          <p:nvPr/>
        </p:nvCxnSpPr>
        <p:spPr>
          <a:xfrm flipV="1">
            <a:off x="4045744" y="3686175"/>
            <a:ext cx="840581" cy="122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05B05118-8AC9-4098-88DB-712A18451083}"/>
              </a:ext>
            </a:extLst>
          </p:cNvPr>
          <p:cNvCxnSpPr>
            <a:cxnSpLocks/>
          </p:cNvCxnSpPr>
          <p:nvPr/>
        </p:nvCxnSpPr>
        <p:spPr>
          <a:xfrm>
            <a:off x="4993481" y="3866841"/>
            <a:ext cx="23302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Content Placeholder 3">
            <a:extLst>
              <a:ext uri="{FF2B5EF4-FFF2-40B4-BE49-F238E27FC236}">
                <a16:creationId xmlns:a16="http://schemas.microsoft.com/office/drawing/2014/main" id="{1F195DEE-A9BE-4AAC-9D00-BBFE639A3E9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0" t="67455" r="24476" b="8932"/>
          <a:stretch/>
        </p:blipFill>
        <p:spPr>
          <a:xfrm>
            <a:off x="6747309" y="1724380"/>
            <a:ext cx="1547233" cy="532865"/>
          </a:xfrm>
          <a:prstGeom prst="rect">
            <a:avLst/>
          </a:prstGeom>
        </p:spPr>
      </p:pic>
      <p:sp>
        <p:nvSpPr>
          <p:cNvPr id="150" name="Rectangle 149">
            <a:extLst>
              <a:ext uri="{FF2B5EF4-FFF2-40B4-BE49-F238E27FC236}">
                <a16:creationId xmlns:a16="http://schemas.microsoft.com/office/drawing/2014/main" id="{D151B08B-C720-423D-985C-54CB7DFC578D}"/>
              </a:ext>
            </a:extLst>
          </p:cNvPr>
          <p:cNvSpPr/>
          <p:nvPr/>
        </p:nvSpPr>
        <p:spPr>
          <a:xfrm>
            <a:off x="7995967" y="1160458"/>
            <a:ext cx="840526" cy="3406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698 nm</a:t>
            </a: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1D866ACF-0AD1-4496-B27E-F96835C8C4DF}"/>
              </a:ext>
            </a:extLst>
          </p:cNvPr>
          <p:cNvCxnSpPr>
            <a:cxnSpLocks/>
          </p:cNvCxnSpPr>
          <p:nvPr/>
        </p:nvCxnSpPr>
        <p:spPr>
          <a:xfrm>
            <a:off x="6747309" y="3384574"/>
            <a:ext cx="1063199" cy="0"/>
          </a:xfrm>
          <a:prstGeom prst="line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BA200B6A-4708-4B27-9ACB-EEA69800D65F}"/>
              </a:ext>
            </a:extLst>
          </p:cNvPr>
          <p:cNvCxnSpPr>
            <a:cxnSpLocks/>
            <a:endCxn id="154" idx="0"/>
          </p:cNvCxnSpPr>
          <p:nvPr/>
        </p:nvCxnSpPr>
        <p:spPr>
          <a:xfrm>
            <a:off x="7163795" y="2187854"/>
            <a:ext cx="0" cy="438491"/>
          </a:xfrm>
          <a:prstGeom prst="line">
            <a:avLst/>
          </a:prstGeom>
          <a:ln w="381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>
            <a:extLst>
              <a:ext uri="{FF2B5EF4-FFF2-40B4-BE49-F238E27FC236}">
                <a16:creationId xmlns:a16="http://schemas.microsoft.com/office/drawing/2014/main" id="{7459AD93-887B-471C-AF83-7A66D6B09EE4}"/>
              </a:ext>
            </a:extLst>
          </p:cNvPr>
          <p:cNvSpPr/>
          <p:nvPr/>
        </p:nvSpPr>
        <p:spPr>
          <a:xfrm>
            <a:off x="5906783" y="3233806"/>
            <a:ext cx="840526" cy="34061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1540 nm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8ADCE4CD-71E0-4776-A910-43D476AE7105}"/>
              </a:ext>
            </a:extLst>
          </p:cNvPr>
          <p:cNvSpPr/>
          <p:nvPr/>
        </p:nvSpPr>
        <p:spPr>
          <a:xfrm>
            <a:off x="6883313" y="2626345"/>
            <a:ext cx="560963" cy="3493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2</a:t>
            </a:r>
          </a:p>
        </p:txBody>
      </p:sp>
      <p:pic>
        <p:nvPicPr>
          <p:cNvPr id="155" name="Graphic 154">
            <a:extLst>
              <a:ext uri="{FF2B5EF4-FFF2-40B4-BE49-F238E27FC236}">
                <a16:creationId xmlns:a16="http://schemas.microsoft.com/office/drawing/2014/main" id="{181A41EF-85A9-4F42-B7F6-A39ECD66882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257009" y="703752"/>
            <a:ext cx="1758336" cy="1034317"/>
          </a:xfrm>
          <a:prstGeom prst="rect">
            <a:avLst/>
          </a:prstGeom>
        </p:spPr>
      </p:pic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502C80C0-A94C-404A-AD51-80B82D0DD5C4}"/>
              </a:ext>
            </a:extLst>
          </p:cNvPr>
          <p:cNvCxnSpPr>
            <a:cxnSpLocks/>
          </p:cNvCxnSpPr>
          <p:nvPr/>
        </p:nvCxnSpPr>
        <p:spPr>
          <a:xfrm>
            <a:off x="7163794" y="2978279"/>
            <a:ext cx="0" cy="400046"/>
          </a:xfrm>
          <a:prstGeom prst="line">
            <a:avLst/>
          </a:prstGeom>
          <a:ln w="381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C93306F1-9AFE-4BC9-A7FF-6826F660246B}"/>
              </a:ext>
            </a:extLst>
          </p:cNvPr>
          <p:cNvSpPr txBox="1"/>
          <p:nvPr/>
        </p:nvSpPr>
        <p:spPr>
          <a:xfrm>
            <a:off x="3748010" y="2333324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Er:Fiber</a:t>
            </a:r>
            <a:endParaRPr kumimoji="0" lang="en-US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6C7FE97-FE3F-4B3B-B7A0-1926E8A9B3A1}"/>
              </a:ext>
            </a:extLst>
          </p:cNvPr>
          <p:cNvSpPr txBox="1"/>
          <p:nvPr/>
        </p:nvSpPr>
        <p:spPr>
          <a:xfrm>
            <a:off x="6304205" y="2252012"/>
            <a:ext cx="100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770 nm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65BD60A0-16CB-40A6-AFEA-6158D14C0A42}"/>
              </a:ext>
            </a:extLst>
          </p:cNvPr>
          <p:cNvCxnSpPr>
            <a:cxnSpLocks/>
          </p:cNvCxnSpPr>
          <p:nvPr/>
        </p:nvCxnSpPr>
        <p:spPr>
          <a:xfrm flipH="1" flipV="1">
            <a:off x="7334634" y="3399375"/>
            <a:ext cx="552870" cy="1509009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EE970B68-F6F8-4773-8E8F-E82575EFD1A0}"/>
              </a:ext>
            </a:extLst>
          </p:cNvPr>
          <p:cNvCxnSpPr>
            <a:cxnSpLocks/>
          </p:cNvCxnSpPr>
          <p:nvPr/>
        </p:nvCxnSpPr>
        <p:spPr>
          <a:xfrm flipH="1" flipV="1">
            <a:off x="7178783" y="3395701"/>
            <a:ext cx="728380" cy="1803294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4CA004ED-2E9C-4988-8A01-DDF6B748A175}"/>
              </a:ext>
            </a:extLst>
          </p:cNvPr>
          <p:cNvCxnSpPr>
            <a:cxnSpLocks/>
          </p:cNvCxnSpPr>
          <p:nvPr/>
        </p:nvCxnSpPr>
        <p:spPr>
          <a:xfrm>
            <a:off x="6747309" y="1330765"/>
            <a:ext cx="1248658" cy="0"/>
          </a:xfrm>
          <a:prstGeom prst="line">
            <a:avLst/>
          </a:prstGeom>
          <a:ln w="381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94B5A507-7460-4EFD-82E3-EE2247982739}"/>
              </a:ext>
            </a:extLst>
          </p:cNvPr>
          <p:cNvSpPr txBox="1"/>
          <p:nvPr/>
        </p:nvSpPr>
        <p:spPr>
          <a:xfrm>
            <a:off x="304548" y="6108283"/>
            <a:ext cx="118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NIST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BE246BF-8EE2-4DDA-AD7B-FF422FB221E3}"/>
              </a:ext>
            </a:extLst>
          </p:cNvPr>
          <p:cNvSpPr txBox="1"/>
          <p:nvPr/>
        </p:nvSpPr>
        <p:spPr>
          <a:xfrm>
            <a:off x="7450885" y="6108283"/>
            <a:ext cx="118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JILA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20DEE23B-FE6D-4B96-85A1-C115D883CB11}"/>
              </a:ext>
            </a:extLst>
          </p:cNvPr>
          <p:cNvCxnSpPr>
            <a:cxnSpLocks/>
          </p:cNvCxnSpPr>
          <p:nvPr/>
        </p:nvCxnSpPr>
        <p:spPr>
          <a:xfrm>
            <a:off x="7731426" y="1320920"/>
            <a:ext cx="5116" cy="435468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56676DBB-E96E-4659-A5E1-75030F948A86}"/>
              </a:ext>
            </a:extLst>
          </p:cNvPr>
          <p:cNvSpPr txBox="1"/>
          <p:nvPr/>
        </p:nvSpPr>
        <p:spPr>
          <a:xfrm>
            <a:off x="4830700" y="5419486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1.5 km</a:t>
            </a:r>
          </a:p>
        </p:txBody>
      </p:sp>
    </p:spTree>
    <p:extLst>
      <p:ext uri="{BB962C8B-B14F-4D97-AF65-F5344CB8AC3E}">
        <p14:creationId xmlns:p14="http://schemas.microsoft.com/office/powerpoint/2010/main" val="2839478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Image result for NIST JILA aerial">
            <a:extLst>
              <a:ext uri="{FF2B5EF4-FFF2-40B4-BE49-F238E27FC236}">
                <a16:creationId xmlns:a16="http://schemas.microsoft.com/office/drawing/2014/main" id="{CA2C9EE7-D94E-489B-ACFF-61159AD465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9" t="-528" b="1"/>
          <a:stretch/>
        </p:blipFill>
        <p:spPr bwMode="auto">
          <a:xfrm>
            <a:off x="5976508" y="714526"/>
            <a:ext cx="3167492" cy="644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Image result for NIST boulder aerial">
            <a:extLst>
              <a:ext uri="{FF2B5EF4-FFF2-40B4-BE49-F238E27FC236}">
                <a16:creationId xmlns:a16="http://schemas.microsoft.com/office/drawing/2014/main" id="{2E58471B-1FE2-46C6-913F-E4C657F6A6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45" t="28945" r="2538" b="7598"/>
          <a:stretch/>
        </p:blipFill>
        <p:spPr bwMode="auto">
          <a:xfrm>
            <a:off x="0" y="778212"/>
            <a:ext cx="6035881" cy="610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DD886-9F04-43B7-A50C-11DE485821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6305" y="2002219"/>
            <a:ext cx="1829523" cy="1898200"/>
          </a:xfrm>
          <a:solidFill>
            <a:schemeClr val="bg1">
              <a:alpha val="66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/>
              <a:t>Al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David Leibrandt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David Hume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Samuel Brewer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Jwo-Sy Chen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Aaron Hankin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900" dirty="0"/>
              <a:t>Ethan Clements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1BC302-82C8-41A0-A67E-79154E33F1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02989" y="4993191"/>
            <a:ext cx="1596305" cy="1207420"/>
          </a:xfrm>
          <a:solidFill>
            <a:schemeClr val="bg1">
              <a:alpha val="66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u="sng" dirty="0"/>
              <a:t>Combs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dirty="0"/>
              <a:t>Scott Diddams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dirty="0"/>
              <a:t>Tara Fortier</a:t>
            </a:r>
          </a:p>
          <a:p>
            <a:pPr marL="0" indent="0">
              <a:spcBef>
                <a:spcPts val="200"/>
              </a:spcBef>
              <a:buNone/>
            </a:pPr>
            <a:r>
              <a:rPr lang="en-US" sz="1800" dirty="0"/>
              <a:t>Holly Leopardi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1B0F33BF-BA5B-4565-AB9E-0CD36269C932}"/>
              </a:ext>
            </a:extLst>
          </p:cNvPr>
          <p:cNvSpPr txBox="1">
            <a:spLocks/>
          </p:cNvSpPr>
          <p:nvPr/>
        </p:nvSpPr>
        <p:spPr>
          <a:xfrm>
            <a:off x="3133209" y="2009790"/>
            <a:ext cx="1755199" cy="2401723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Andrew Ludlow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Kyle Beloy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William McGrew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Xiaogang Zhang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Robbie Fasano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Stefan Schafer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Daniele Nicolodi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8B0820E-FE06-4D3E-8748-03C303E55591}"/>
              </a:ext>
            </a:extLst>
          </p:cNvPr>
          <p:cNvSpPr txBox="1">
            <a:spLocks/>
          </p:cNvSpPr>
          <p:nvPr/>
        </p:nvSpPr>
        <p:spPr>
          <a:xfrm>
            <a:off x="5959812" y="3208502"/>
            <a:ext cx="2665124" cy="3055794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 Ye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John Robinson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Eric Oelker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Dhruv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Kedar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Sarah Bromley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Lindsey Sonderhouse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Colin Kennedy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Tobias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Bothwell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8241BDFA-FEF4-40B6-B342-91ABAB2B766E}"/>
              </a:ext>
            </a:extLst>
          </p:cNvPr>
          <p:cNvSpPr txBox="1">
            <a:spLocks/>
          </p:cNvSpPr>
          <p:nvPr/>
        </p:nvSpPr>
        <p:spPr>
          <a:xfrm>
            <a:off x="118235" y="5023934"/>
            <a:ext cx="1829523" cy="1488120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Space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Nathan Newbury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Laura Sinclair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 Deschenes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Isaac Khader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Martha Bodine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CA59CA4-A330-4A9F-9804-2BC132D62DEC}"/>
              </a:ext>
            </a:extLst>
          </p:cNvPr>
          <p:cNvSpPr txBox="1">
            <a:spLocks/>
          </p:cNvSpPr>
          <p:nvPr/>
        </p:nvSpPr>
        <p:spPr>
          <a:xfrm>
            <a:off x="3720226" y="4993191"/>
            <a:ext cx="1804196" cy="1018894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Timescale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Jeff Sherman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Jian Yao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267" y="778213"/>
            <a:ext cx="2160733" cy="12367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5A58DABF-CD3F-4663-9928-EE3ACEACA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The Teams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985"/>
            <a:ext cx="2714843" cy="7128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9170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43"/>
            <a:ext cx="9144000" cy="772705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Frequency Ratio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425FD6-7FE2-48B3-BBF1-E9E5F841037E}"/>
              </a:ext>
            </a:extLst>
          </p:cNvPr>
          <p:cNvSpPr txBox="1"/>
          <p:nvPr/>
        </p:nvSpPr>
        <p:spPr>
          <a:xfrm>
            <a:off x="7083969" y="4824642"/>
            <a:ext cx="177117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 clock stability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1.3x10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1s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351507-2F93-4E19-97E7-BD5C10C7AA7C}"/>
              </a:ext>
            </a:extLst>
          </p:cNvPr>
          <p:cNvSpPr txBox="1"/>
          <p:nvPr/>
        </p:nvSpPr>
        <p:spPr>
          <a:xfrm>
            <a:off x="7176838" y="5838235"/>
            <a:ext cx="1771171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Yb/Sr stability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3.1x10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-16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1s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AEDE79-EB9A-423D-BF69-8021A89929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676"/>
          <a:stretch/>
        </p:blipFill>
        <p:spPr>
          <a:xfrm>
            <a:off x="0" y="509006"/>
            <a:ext cx="9033164" cy="3294988"/>
          </a:xfrm>
          <a:prstGeom prst="rect">
            <a:avLst/>
          </a:prstGeom>
          <a:noFill/>
          <a:effectLst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ADCDD4-3FDE-4ED7-9C98-3184A19F975D}"/>
              </a:ext>
            </a:extLst>
          </p:cNvPr>
          <p:cNvSpPr txBox="1"/>
          <p:nvPr/>
        </p:nvSpPr>
        <p:spPr>
          <a:xfrm>
            <a:off x="6902889" y="861525"/>
            <a:ext cx="21302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&gt; 70 % up-time for all clocks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30D448-E53E-4F1B-B509-8E4B8DC30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219" y="3549154"/>
            <a:ext cx="4778726" cy="330640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839AC4-7696-45D1-B1DD-1FC83017EE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889" t="8811" r="10890" b="66033"/>
          <a:stretch/>
        </p:blipFill>
        <p:spPr>
          <a:xfrm>
            <a:off x="5527851" y="3562321"/>
            <a:ext cx="1375038" cy="138974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859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293043A-1468-4578-87A4-38263E5EB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798" y="965368"/>
            <a:ext cx="5073991" cy="2798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8200EE-A894-45D5-8BA9-A50922585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435" y="993274"/>
            <a:ext cx="4953838" cy="27422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735EF0-1A17-4D9A-ACA8-870CECD03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22" y="3815436"/>
            <a:ext cx="9144000" cy="3006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43"/>
            <a:ext cx="9144000" cy="772705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Ratios Day by Day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C4FEE2-FB0C-4099-B3CC-2C2784D46942}"/>
              </a:ext>
            </a:extLst>
          </p:cNvPr>
          <p:cNvSpPr/>
          <p:nvPr/>
        </p:nvSpPr>
        <p:spPr>
          <a:xfrm>
            <a:off x="1195754" y="965368"/>
            <a:ext cx="2602523" cy="300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8D6819-B5C6-498E-A482-54A814F7C712}"/>
              </a:ext>
            </a:extLst>
          </p:cNvPr>
          <p:cNvSpPr/>
          <p:nvPr/>
        </p:nvSpPr>
        <p:spPr>
          <a:xfrm>
            <a:off x="5704541" y="965368"/>
            <a:ext cx="2818136" cy="300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D05CF6-1EE4-4E8C-B856-7EC0BC2A4C4D}"/>
              </a:ext>
            </a:extLst>
          </p:cNvPr>
          <p:cNvSpPr/>
          <p:nvPr/>
        </p:nvSpPr>
        <p:spPr>
          <a:xfrm>
            <a:off x="3367937" y="3811717"/>
            <a:ext cx="2986368" cy="320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51E49F-F5E7-4823-8834-4D5F5925F647}"/>
              </a:ext>
            </a:extLst>
          </p:cNvPr>
          <p:cNvSpPr txBox="1"/>
          <p:nvPr/>
        </p:nvSpPr>
        <p:spPr>
          <a:xfrm>
            <a:off x="1195754" y="1013667"/>
            <a:ext cx="1160585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172BD"/>
                </a:solidFill>
              </a:rPr>
              <a:t>F</a:t>
            </a:r>
            <a:r>
              <a:rPr lang="en-US" sz="3200" baseline="-25000" dirty="0" err="1">
                <a:solidFill>
                  <a:srgbClr val="0172BD"/>
                </a:solidFill>
              </a:rPr>
              <a:t>Al</a:t>
            </a:r>
            <a:r>
              <a:rPr lang="en-US" sz="3200" dirty="0">
                <a:solidFill>
                  <a:srgbClr val="0172BD"/>
                </a:solidFill>
              </a:rPr>
              <a:t>/</a:t>
            </a:r>
            <a:r>
              <a:rPr lang="en-US" sz="3200" dirty="0" err="1">
                <a:solidFill>
                  <a:srgbClr val="0172BD"/>
                </a:solidFill>
              </a:rPr>
              <a:t>F</a:t>
            </a:r>
            <a:r>
              <a:rPr lang="en-US" sz="3200" baseline="-25000" dirty="0" err="1">
                <a:solidFill>
                  <a:srgbClr val="0172BD"/>
                </a:solidFill>
              </a:rPr>
              <a:t>Sr</a:t>
            </a:r>
            <a:endParaRPr lang="en-US" sz="3200" baseline="-25000" dirty="0">
              <a:solidFill>
                <a:srgbClr val="0172BD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315211-E79D-4B9B-A663-FCEA42861491}"/>
              </a:ext>
            </a:extLst>
          </p:cNvPr>
          <p:cNvSpPr txBox="1"/>
          <p:nvPr/>
        </p:nvSpPr>
        <p:spPr>
          <a:xfrm>
            <a:off x="5692194" y="1013667"/>
            <a:ext cx="1256668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7E2F8E"/>
                </a:solidFill>
              </a:rPr>
              <a:t>F</a:t>
            </a:r>
            <a:r>
              <a:rPr lang="en-US" sz="3200" baseline="-25000" dirty="0" err="1">
                <a:solidFill>
                  <a:srgbClr val="7E2F8E"/>
                </a:solidFill>
              </a:rPr>
              <a:t>Yb</a:t>
            </a:r>
            <a:r>
              <a:rPr lang="en-US" sz="3200" dirty="0">
                <a:solidFill>
                  <a:srgbClr val="7E2F8E"/>
                </a:solidFill>
              </a:rPr>
              <a:t>/</a:t>
            </a:r>
            <a:r>
              <a:rPr lang="en-US" sz="3200" dirty="0" err="1">
                <a:solidFill>
                  <a:srgbClr val="7E2F8E"/>
                </a:solidFill>
              </a:rPr>
              <a:t>F</a:t>
            </a:r>
            <a:r>
              <a:rPr lang="en-US" sz="3200" baseline="-25000" dirty="0" err="1">
                <a:solidFill>
                  <a:srgbClr val="7E2F8E"/>
                </a:solidFill>
              </a:rPr>
              <a:t>Sr</a:t>
            </a:r>
            <a:endParaRPr lang="en-US" sz="3200" baseline="-25000" dirty="0">
              <a:solidFill>
                <a:srgbClr val="7E2F8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420BC9-F30D-47A0-9E45-0D9A572DEC8A}"/>
              </a:ext>
            </a:extLst>
          </p:cNvPr>
          <p:cNvSpPr txBox="1"/>
          <p:nvPr/>
        </p:nvSpPr>
        <p:spPr>
          <a:xfrm>
            <a:off x="1916722" y="3839518"/>
            <a:ext cx="124850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DA571F"/>
                </a:solidFill>
              </a:rPr>
              <a:t>F</a:t>
            </a:r>
            <a:r>
              <a:rPr lang="en-US" sz="3200" baseline="-25000" dirty="0" err="1">
                <a:solidFill>
                  <a:srgbClr val="DA571F"/>
                </a:solidFill>
              </a:rPr>
              <a:t>Al</a:t>
            </a:r>
            <a:r>
              <a:rPr lang="en-US" sz="3200" dirty="0">
                <a:solidFill>
                  <a:srgbClr val="DA571F"/>
                </a:solidFill>
              </a:rPr>
              <a:t>/</a:t>
            </a:r>
            <a:r>
              <a:rPr lang="en-US" sz="3200" dirty="0" err="1">
                <a:solidFill>
                  <a:srgbClr val="DA571F"/>
                </a:solidFill>
              </a:rPr>
              <a:t>F</a:t>
            </a:r>
            <a:r>
              <a:rPr lang="en-US" sz="3200" baseline="-25000" dirty="0" err="1">
                <a:solidFill>
                  <a:srgbClr val="DA571F"/>
                </a:solidFill>
              </a:rPr>
              <a:t>Yb</a:t>
            </a:r>
            <a:endParaRPr lang="en-US" sz="3200" baseline="-25000" dirty="0">
              <a:solidFill>
                <a:srgbClr val="DA57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207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5FE3B-10A0-4050-8ED3-8F0C51A6F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as an Ultralight Particle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6253C2-4F42-404F-BAFF-2CFE4BFEC024}"/>
              </a:ext>
            </a:extLst>
          </p:cNvPr>
          <p:cNvCxnSpPr>
            <a:cxnSpLocks/>
          </p:cNvCxnSpPr>
          <p:nvPr/>
        </p:nvCxnSpPr>
        <p:spPr>
          <a:xfrm>
            <a:off x="785091" y="2008954"/>
            <a:ext cx="7324436" cy="0"/>
          </a:xfrm>
          <a:prstGeom prst="line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657850-FEA9-4FB8-AE4E-781BD1FBB1E8}"/>
              </a:ext>
            </a:extLst>
          </p:cNvPr>
          <p:cNvCxnSpPr>
            <a:cxnSpLocks/>
          </p:cNvCxnSpPr>
          <p:nvPr/>
        </p:nvCxnSpPr>
        <p:spPr>
          <a:xfrm>
            <a:off x="12838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8A1A70-C75C-49BA-953B-D0CC8AC4A22F}"/>
              </a:ext>
            </a:extLst>
          </p:cNvPr>
          <p:cNvCxnSpPr>
            <a:cxnSpLocks/>
          </p:cNvCxnSpPr>
          <p:nvPr/>
        </p:nvCxnSpPr>
        <p:spPr>
          <a:xfrm>
            <a:off x="77354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205882-43ED-4283-AC87-7AB1D3661AE8}"/>
              </a:ext>
            </a:extLst>
          </p:cNvPr>
          <p:cNvCxnSpPr>
            <a:cxnSpLocks/>
          </p:cNvCxnSpPr>
          <p:nvPr/>
        </p:nvCxnSpPr>
        <p:spPr>
          <a:xfrm>
            <a:off x="28967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8D54BA-A298-427A-A56D-3121C934EE75}"/>
              </a:ext>
            </a:extLst>
          </p:cNvPr>
          <p:cNvCxnSpPr>
            <a:cxnSpLocks/>
          </p:cNvCxnSpPr>
          <p:nvPr/>
        </p:nvCxnSpPr>
        <p:spPr>
          <a:xfrm>
            <a:off x="45096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E17B4A-825B-429A-86C8-6A76E05FCB2D}"/>
              </a:ext>
            </a:extLst>
          </p:cNvPr>
          <p:cNvCxnSpPr>
            <a:cxnSpLocks/>
          </p:cNvCxnSpPr>
          <p:nvPr/>
        </p:nvCxnSpPr>
        <p:spPr>
          <a:xfrm>
            <a:off x="61225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0BBFB95-20BC-45E3-B616-AEEC583C5179}"/>
              </a:ext>
            </a:extLst>
          </p:cNvPr>
          <p:cNvSpPr txBox="1"/>
          <p:nvPr/>
        </p:nvSpPr>
        <p:spPr>
          <a:xfrm>
            <a:off x="5533741" y="2119784"/>
            <a:ext cx="96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WIMP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815A4A-F58E-47FD-BA66-6E2622905817}"/>
              </a:ext>
            </a:extLst>
          </p:cNvPr>
          <p:cNvSpPr txBox="1"/>
          <p:nvPr/>
        </p:nvSpPr>
        <p:spPr>
          <a:xfrm>
            <a:off x="3341257" y="2082909"/>
            <a:ext cx="79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2412C4-5553-42DD-9BE6-1ECC913D0269}"/>
              </a:ext>
            </a:extLst>
          </p:cNvPr>
          <p:cNvSpPr txBox="1"/>
          <p:nvPr/>
        </p:nvSpPr>
        <p:spPr>
          <a:xfrm>
            <a:off x="4238338" y="1510311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0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EDAD4C-29E7-41A8-9022-3E54F04B69FB}"/>
              </a:ext>
            </a:extLst>
          </p:cNvPr>
          <p:cNvSpPr txBox="1"/>
          <p:nvPr/>
        </p:nvSpPr>
        <p:spPr>
          <a:xfrm>
            <a:off x="5822371" y="1519552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6E6F84-294E-4BBB-AF50-5916002BC676}"/>
              </a:ext>
            </a:extLst>
          </p:cNvPr>
          <p:cNvSpPr txBox="1"/>
          <p:nvPr/>
        </p:nvSpPr>
        <p:spPr>
          <a:xfrm>
            <a:off x="7512624" y="1524168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24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AFE630-5E54-4510-A31C-DCEAB46C3718}"/>
              </a:ext>
            </a:extLst>
          </p:cNvPr>
          <p:cNvSpPr txBox="1"/>
          <p:nvPr/>
        </p:nvSpPr>
        <p:spPr>
          <a:xfrm>
            <a:off x="3806245" y="1017924"/>
            <a:ext cx="1531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Mass 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74842F-7883-4768-A78A-E8F6636D3936}"/>
              </a:ext>
            </a:extLst>
          </p:cNvPr>
          <p:cNvSpPr txBox="1"/>
          <p:nvPr/>
        </p:nvSpPr>
        <p:spPr>
          <a:xfrm>
            <a:off x="2634676" y="1519611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-12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7F864B-254C-4D6C-AEE2-9EF88CA6A004}"/>
              </a:ext>
            </a:extLst>
          </p:cNvPr>
          <p:cNvSpPr txBox="1"/>
          <p:nvPr/>
        </p:nvSpPr>
        <p:spPr>
          <a:xfrm>
            <a:off x="983671" y="1528793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-24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74174" y="2138266"/>
            <a:ext cx="3064164" cy="1991718"/>
            <a:chOff x="1174174" y="2647717"/>
            <a:chExt cx="3064164" cy="199171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B88D2ED-70E2-4794-B40C-B447BD5C925F}"/>
                </a:ext>
              </a:extLst>
            </p:cNvPr>
            <p:cNvSpPr/>
            <p:nvPr/>
          </p:nvSpPr>
          <p:spPr>
            <a:xfrm>
              <a:off x="1283855" y="2647717"/>
              <a:ext cx="1136072" cy="1661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920104F-C9D8-41C4-BBC7-0BD35F4E776D}"/>
                </a:ext>
              </a:extLst>
            </p:cNvPr>
            <p:cNvSpPr txBox="1"/>
            <p:nvPr/>
          </p:nvSpPr>
          <p:spPr>
            <a:xfrm>
              <a:off x="1174174" y="2885109"/>
              <a:ext cx="30641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</a:rPr>
                <a:t>Dilaton</a:t>
              </a:r>
              <a:r>
                <a:rPr lang="en-US" dirty="0">
                  <a:solidFill>
                    <a:srgbClr val="0070C0"/>
                  </a:solidFill>
                </a:rPr>
                <a:t>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Fuzzy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Wave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Ultralight bosonic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Ultralight virialized fields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…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D2D13C9-48E6-4B4C-97C7-3FCFC8C9BE54}"/>
              </a:ext>
            </a:extLst>
          </p:cNvPr>
          <p:cNvSpPr txBox="1"/>
          <p:nvPr/>
        </p:nvSpPr>
        <p:spPr>
          <a:xfrm>
            <a:off x="155873" y="5093120"/>
            <a:ext cx="63384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 Broglie wavelength shorter than size scale of a galaxy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Bosonic (as many as 10</a:t>
            </a:r>
            <a:r>
              <a:rPr lang="en-US" baseline="30000" dirty="0"/>
              <a:t>100 </a:t>
            </a:r>
            <a:r>
              <a:rPr lang="en-US" dirty="0"/>
              <a:t>particles in a single mode)</a:t>
            </a: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Density: ~0.3 GeV/cm</a:t>
            </a:r>
            <a:r>
              <a:rPr lang="en-US" baseline="30000" dirty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Acts like a scalar field oscillating at the Compton frequency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Coherence time ~10</a:t>
            </a:r>
            <a:r>
              <a:rPr lang="en-US" baseline="30000" dirty="0"/>
              <a:t>6 </a:t>
            </a:r>
            <a:r>
              <a:rPr lang="en-US" dirty="0"/>
              <a:t>x Oscillation period</a:t>
            </a:r>
            <a:r>
              <a:rPr lang="en-US" baseline="30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D7DA58-3DBB-43E2-8D54-EEF5C946511A}"/>
              </a:ext>
            </a:extLst>
          </p:cNvPr>
          <p:cNvSpPr txBox="1"/>
          <p:nvPr/>
        </p:nvSpPr>
        <p:spPr>
          <a:xfrm>
            <a:off x="3609110" y="2434065"/>
            <a:ext cx="151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photon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147E71-EF18-4C55-85E5-2F65028AC8F9}"/>
              </a:ext>
            </a:extLst>
          </p:cNvPr>
          <p:cNvSpPr txBox="1"/>
          <p:nvPr/>
        </p:nvSpPr>
        <p:spPr>
          <a:xfrm>
            <a:off x="501502" y="4188391"/>
            <a:ext cx="47905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If it is an ultralight particle, what we DO know: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371" y="3030188"/>
            <a:ext cx="3198129" cy="231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6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Ultralight Dark Matter Constraints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6459" y="6465233"/>
            <a:ext cx="656596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See also: </a:t>
            </a:r>
            <a:r>
              <a:rPr lang="en-US" sz="1400" b="1" dirty="0"/>
              <a:t>Tilburg et al., PRL 115, 011802 (2015) </a:t>
            </a:r>
            <a:r>
              <a:rPr lang="en-US" sz="1400" dirty="0"/>
              <a:t>and </a:t>
            </a:r>
            <a:r>
              <a:rPr lang="en-US" sz="1400" b="1" dirty="0" err="1"/>
              <a:t>Hees</a:t>
            </a:r>
            <a:r>
              <a:rPr lang="en-US" sz="1400" b="1" dirty="0"/>
              <a:t> et al., PRL 117, 061301 (2016)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36ECA-76EF-4636-8309-0CB3949BA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481" y="1629917"/>
            <a:ext cx="6398060" cy="48353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A8F2FC-8E3E-4E43-AC52-4567AB3C0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875" y="1038842"/>
            <a:ext cx="1831484" cy="78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04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8DFEF8D8-2E5D-4D7C-B946-18D7BC35DE74}"/>
              </a:ext>
            </a:extLst>
          </p:cNvPr>
          <p:cNvSpPr/>
          <p:nvPr/>
        </p:nvSpPr>
        <p:spPr>
          <a:xfrm>
            <a:off x="0" y="4597752"/>
            <a:ext cx="9144000" cy="23947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8C76CCD-C8D4-46FF-9269-400127D31925}"/>
              </a:ext>
            </a:extLst>
          </p:cNvPr>
          <p:cNvSpPr/>
          <p:nvPr/>
        </p:nvSpPr>
        <p:spPr>
          <a:xfrm>
            <a:off x="5522495" y="2875547"/>
            <a:ext cx="3621505" cy="14197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267771-E570-4970-9592-14129B12A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663943-5400-41ED-B444-638982153D2D}"/>
              </a:ext>
            </a:extLst>
          </p:cNvPr>
          <p:cNvSpPr txBox="1"/>
          <p:nvPr/>
        </p:nvSpPr>
        <p:spPr>
          <a:xfrm>
            <a:off x="628652" y="1297973"/>
            <a:ext cx="57135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/>
              <a:t>Ions, Ion traps,</a:t>
            </a:r>
          </a:p>
          <a:p>
            <a:r>
              <a:rPr lang="en-US" sz="3200" dirty="0"/>
              <a:t>	Tests of 	fundamental physics</a:t>
            </a:r>
          </a:p>
          <a:p>
            <a:endParaRPr lang="en-US" sz="3600" dirty="0"/>
          </a:p>
          <a:p>
            <a:r>
              <a:rPr lang="en-US" sz="3200" dirty="0"/>
              <a:t>2. Single-ion optical clocks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Hg</a:t>
            </a:r>
            <a:r>
              <a:rPr lang="en-US" sz="2800" baseline="30000" dirty="0"/>
              <a:t>+</a:t>
            </a:r>
            <a:r>
              <a:rPr lang="en-US" sz="2800" dirty="0"/>
              <a:t> at NIST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Al</a:t>
            </a:r>
            <a:r>
              <a:rPr lang="en-US" sz="2800" baseline="30000" dirty="0"/>
              <a:t>+</a:t>
            </a:r>
            <a:r>
              <a:rPr lang="en-US" sz="2800" dirty="0"/>
              <a:t> vs optical lattice clocks</a:t>
            </a:r>
          </a:p>
          <a:p>
            <a:pPr lvl="1"/>
            <a:endParaRPr lang="en-US" sz="3600" dirty="0"/>
          </a:p>
          <a:p>
            <a:r>
              <a:rPr lang="en-US" sz="3200" dirty="0"/>
              <a:t>3. Useful quantum techniques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Quantum logic spectroscopy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Correlation spectroscopy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81A5DD-2D4B-442B-BF2A-B6A91CE801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873749" y="4868464"/>
            <a:ext cx="1641599" cy="18400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250205C-49E7-441A-ACA4-87D255A465C7}"/>
              </a:ext>
            </a:extLst>
          </p:cNvPr>
          <p:cNvGrpSpPr/>
          <p:nvPr/>
        </p:nvGrpSpPr>
        <p:grpSpPr>
          <a:xfrm>
            <a:off x="5671161" y="3060444"/>
            <a:ext cx="3472839" cy="1061447"/>
            <a:chOff x="5032986" y="1858795"/>
            <a:chExt cx="3024398" cy="904294"/>
          </a:xfrm>
        </p:grpSpPr>
        <p:sp>
          <p:nvSpPr>
            <p:cNvPr id="11" name="Freeform 67">
              <a:extLst>
                <a:ext uri="{FF2B5EF4-FFF2-40B4-BE49-F238E27FC236}">
                  <a16:creationId xmlns:a16="http://schemas.microsoft.com/office/drawing/2014/main" id="{65A633CE-0989-4592-ABA2-B62A06BEE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909" y="2171103"/>
              <a:ext cx="2310501" cy="588779"/>
            </a:xfrm>
            <a:custGeom>
              <a:avLst/>
              <a:gdLst>
                <a:gd name="T0" fmla="*/ 0 w 2976"/>
                <a:gd name="T1" fmla="*/ 15 h 864"/>
                <a:gd name="T2" fmla="*/ 8 w 2976"/>
                <a:gd name="T3" fmla="*/ 14 h 864"/>
                <a:gd name="T4" fmla="*/ 11 w 2976"/>
                <a:gd name="T5" fmla="*/ 13 h 864"/>
                <a:gd name="T6" fmla="*/ 17 w 2976"/>
                <a:gd name="T7" fmla="*/ 11 h 864"/>
                <a:gd name="T8" fmla="*/ 31 w 2976"/>
                <a:gd name="T9" fmla="*/ 10 h 864"/>
                <a:gd name="T10" fmla="*/ 36 w 2976"/>
                <a:gd name="T11" fmla="*/ 7 h 864"/>
                <a:gd name="T12" fmla="*/ 44 w 2976"/>
                <a:gd name="T13" fmla="*/ 5 h 864"/>
                <a:gd name="T14" fmla="*/ 55 w 2976"/>
                <a:gd name="T15" fmla="*/ 3 h 864"/>
                <a:gd name="T16" fmla="*/ 66 w 2976"/>
                <a:gd name="T17" fmla="*/ 1 h 864"/>
                <a:gd name="T18" fmla="*/ 86 w 2976"/>
                <a:gd name="T19" fmla="*/ 0 h 864"/>
                <a:gd name="T20" fmla="*/ 103 w 2976"/>
                <a:gd name="T21" fmla="*/ 1 h 864"/>
                <a:gd name="T22" fmla="*/ 119 w 2976"/>
                <a:gd name="T23" fmla="*/ 4 h 864"/>
                <a:gd name="T24" fmla="*/ 130 w 2976"/>
                <a:gd name="T25" fmla="*/ 8 h 864"/>
                <a:gd name="T26" fmla="*/ 138 w 2976"/>
                <a:gd name="T27" fmla="*/ 10 h 864"/>
                <a:gd name="T28" fmla="*/ 149 w 2976"/>
                <a:gd name="T29" fmla="*/ 10 h 864"/>
                <a:gd name="T30" fmla="*/ 157 w 2976"/>
                <a:gd name="T31" fmla="*/ 11 h 864"/>
                <a:gd name="T32" fmla="*/ 163 w 2976"/>
                <a:gd name="T33" fmla="*/ 13 h 864"/>
                <a:gd name="T34" fmla="*/ 171 w 2976"/>
                <a:gd name="T35" fmla="*/ 15 h 8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76"/>
                <a:gd name="T55" fmla="*/ 0 h 864"/>
                <a:gd name="T56" fmla="*/ 2976 w 2976"/>
                <a:gd name="T57" fmla="*/ 864 h 86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76" h="864">
                  <a:moveTo>
                    <a:pt x="0" y="864"/>
                  </a:moveTo>
                  <a:cubicBezTo>
                    <a:pt x="56" y="852"/>
                    <a:pt x="112" y="840"/>
                    <a:pt x="144" y="816"/>
                  </a:cubicBezTo>
                  <a:cubicBezTo>
                    <a:pt x="176" y="792"/>
                    <a:pt x="168" y="752"/>
                    <a:pt x="192" y="720"/>
                  </a:cubicBezTo>
                  <a:cubicBezTo>
                    <a:pt x="216" y="688"/>
                    <a:pt x="232" y="648"/>
                    <a:pt x="288" y="624"/>
                  </a:cubicBezTo>
                  <a:cubicBezTo>
                    <a:pt x="344" y="600"/>
                    <a:pt x="472" y="608"/>
                    <a:pt x="528" y="576"/>
                  </a:cubicBezTo>
                  <a:cubicBezTo>
                    <a:pt x="584" y="544"/>
                    <a:pt x="584" y="480"/>
                    <a:pt x="624" y="432"/>
                  </a:cubicBezTo>
                  <a:cubicBezTo>
                    <a:pt x="664" y="384"/>
                    <a:pt x="712" y="336"/>
                    <a:pt x="768" y="288"/>
                  </a:cubicBezTo>
                  <a:cubicBezTo>
                    <a:pt x="824" y="240"/>
                    <a:pt x="896" y="184"/>
                    <a:pt x="960" y="144"/>
                  </a:cubicBezTo>
                  <a:cubicBezTo>
                    <a:pt x="1024" y="104"/>
                    <a:pt x="1064" y="72"/>
                    <a:pt x="1152" y="48"/>
                  </a:cubicBezTo>
                  <a:cubicBezTo>
                    <a:pt x="1240" y="24"/>
                    <a:pt x="1384" y="0"/>
                    <a:pt x="1488" y="0"/>
                  </a:cubicBezTo>
                  <a:cubicBezTo>
                    <a:pt x="1592" y="0"/>
                    <a:pt x="1680" y="8"/>
                    <a:pt x="1776" y="48"/>
                  </a:cubicBezTo>
                  <a:cubicBezTo>
                    <a:pt x="1872" y="88"/>
                    <a:pt x="1984" y="168"/>
                    <a:pt x="2064" y="240"/>
                  </a:cubicBezTo>
                  <a:cubicBezTo>
                    <a:pt x="2144" y="312"/>
                    <a:pt x="2200" y="424"/>
                    <a:pt x="2256" y="480"/>
                  </a:cubicBezTo>
                  <a:cubicBezTo>
                    <a:pt x="2312" y="536"/>
                    <a:pt x="2344" y="560"/>
                    <a:pt x="2400" y="576"/>
                  </a:cubicBezTo>
                  <a:cubicBezTo>
                    <a:pt x="2456" y="592"/>
                    <a:pt x="2536" y="560"/>
                    <a:pt x="2592" y="576"/>
                  </a:cubicBezTo>
                  <a:cubicBezTo>
                    <a:pt x="2648" y="592"/>
                    <a:pt x="2696" y="640"/>
                    <a:pt x="2736" y="672"/>
                  </a:cubicBezTo>
                  <a:cubicBezTo>
                    <a:pt x="2776" y="704"/>
                    <a:pt x="2792" y="736"/>
                    <a:pt x="2832" y="768"/>
                  </a:cubicBezTo>
                  <a:cubicBezTo>
                    <a:pt x="2872" y="800"/>
                    <a:pt x="2924" y="832"/>
                    <a:pt x="2976" y="864"/>
                  </a:cubicBez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68">
              <a:extLst>
                <a:ext uri="{FF2B5EF4-FFF2-40B4-BE49-F238E27FC236}">
                  <a16:creationId xmlns:a16="http://schemas.microsoft.com/office/drawing/2014/main" id="{C4ABB0C1-C14F-4E19-8AE4-A697F3B6EE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136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69">
              <a:extLst>
                <a:ext uri="{FF2B5EF4-FFF2-40B4-BE49-F238E27FC236}">
                  <a16:creationId xmlns:a16="http://schemas.microsoft.com/office/drawing/2014/main" id="{F92334E0-91EF-420C-B1BB-CCFD34D9B5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6407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70">
              <a:extLst>
                <a:ext uri="{FF2B5EF4-FFF2-40B4-BE49-F238E27FC236}">
                  <a16:creationId xmlns:a16="http://schemas.microsoft.com/office/drawing/2014/main" id="{3E98BBBB-8FFA-4AA7-805B-F285E65FE3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9718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71">
              <a:extLst>
                <a:ext uri="{FF2B5EF4-FFF2-40B4-BE49-F238E27FC236}">
                  <a16:creationId xmlns:a16="http://schemas.microsoft.com/office/drawing/2014/main" id="{8F08B69B-B19B-4047-BBF1-FCBB6C7300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3287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72">
              <a:extLst>
                <a:ext uri="{FF2B5EF4-FFF2-40B4-BE49-F238E27FC236}">
                  <a16:creationId xmlns:a16="http://schemas.microsoft.com/office/drawing/2014/main" id="{65D9C86B-A919-4AAF-B417-5097945E72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6195" y="2170034"/>
              <a:ext cx="0" cy="590917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73">
              <a:extLst>
                <a:ext uri="{FF2B5EF4-FFF2-40B4-BE49-F238E27FC236}">
                  <a16:creationId xmlns:a16="http://schemas.microsoft.com/office/drawing/2014/main" id="{2039DB13-0CEA-4B01-993F-6D1013F06E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9101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74">
              <a:extLst>
                <a:ext uri="{FF2B5EF4-FFF2-40B4-BE49-F238E27FC236}">
                  <a16:creationId xmlns:a16="http://schemas.microsoft.com/office/drawing/2014/main" id="{754D9B3A-1056-4D4E-A11B-F0DD692770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414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75">
              <a:extLst>
                <a:ext uri="{FF2B5EF4-FFF2-40B4-BE49-F238E27FC236}">
                  <a16:creationId xmlns:a16="http://schemas.microsoft.com/office/drawing/2014/main" id="{A60311BB-3247-455A-98C7-38A06076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704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76">
              <a:extLst>
                <a:ext uri="{FF2B5EF4-FFF2-40B4-BE49-F238E27FC236}">
                  <a16:creationId xmlns:a16="http://schemas.microsoft.com/office/drawing/2014/main" id="{FB6F772A-4837-4497-884C-5F13D23179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208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77">
              <a:extLst>
                <a:ext uri="{FF2B5EF4-FFF2-40B4-BE49-F238E27FC236}">
                  <a16:creationId xmlns:a16="http://schemas.microsoft.com/office/drawing/2014/main" id="{A1804DD9-3075-45F2-B07A-CCE1C39B2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39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78">
              <a:extLst>
                <a:ext uri="{FF2B5EF4-FFF2-40B4-BE49-F238E27FC236}">
                  <a16:creationId xmlns:a16="http://schemas.microsoft.com/office/drawing/2014/main" id="{E8BFFCA0-324C-40DF-919E-E610705354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0790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79">
              <a:extLst>
                <a:ext uri="{FF2B5EF4-FFF2-40B4-BE49-F238E27FC236}">
                  <a16:creationId xmlns:a16="http://schemas.microsoft.com/office/drawing/2014/main" id="{2CCD1D58-2705-4107-A975-6C8D2F2999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974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80">
              <a:extLst>
                <a:ext uri="{FF2B5EF4-FFF2-40B4-BE49-F238E27FC236}">
                  <a16:creationId xmlns:a16="http://schemas.microsoft.com/office/drawing/2014/main" id="{81F4D9FE-0AF2-4330-96F5-7A8641697C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478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81">
              <a:extLst>
                <a:ext uri="{FF2B5EF4-FFF2-40B4-BE49-F238E27FC236}">
                  <a16:creationId xmlns:a16="http://schemas.microsoft.com/office/drawing/2014/main" id="{C75D720A-64A6-40F1-8BE0-3E9B47C4E9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9768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82">
              <a:extLst>
                <a:ext uri="{FF2B5EF4-FFF2-40B4-BE49-F238E27FC236}">
                  <a16:creationId xmlns:a16="http://schemas.microsoft.com/office/drawing/2014/main" id="{AD2301BC-6598-4026-89EA-D085A9B40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627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83">
              <a:extLst>
                <a:ext uri="{FF2B5EF4-FFF2-40B4-BE49-F238E27FC236}">
                  <a16:creationId xmlns:a16="http://schemas.microsoft.com/office/drawing/2014/main" id="{CEAD25AB-C2AF-4D99-8B2A-CFA40A5D74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456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84">
              <a:extLst>
                <a:ext uri="{FF2B5EF4-FFF2-40B4-BE49-F238E27FC236}">
                  <a16:creationId xmlns:a16="http://schemas.microsoft.com/office/drawing/2014/main" id="{84902EF1-E420-45F3-97D6-7059236D62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547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85">
              <a:extLst>
                <a:ext uri="{FF2B5EF4-FFF2-40B4-BE49-F238E27FC236}">
                  <a16:creationId xmlns:a16="http://schemas.microsoft.com/office/drawing/2014/main" id="{FD26BF04-22E8-43C6-A150-B3583614DD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29445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86">
              <a:extLst>
                <a:ext uri="{FF2B5EF4-FFF2-40B4-BE49-F238E27FC236}">
                  <a16:creationId xmlns:a16="http://schemas.microsoft.com/office/drawing/2014/main" id="{327197F4-AEC1-47F7-8744-FCEC444C99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341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87">
              <a:extLst>
                <a:ext uri="{FF2B5EF4-FFF2-40B4-BE49-F238E27FC236}">
                  <a16:creationId xmlns:a16="http://schemas.microsoft.com/office/drawing/2014/main" id="{47C9AE62-6388-4CA3-BE18-E19308629E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55259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88">
              <a:extLst>
                <a:ext uri="{FF2B5EF4-FFF2-40B4-BE49-F238E27FC236}">
                  <a16:creationId xmlns:a16="http://schemas.microsoft.com/office/drawing/2014/main" id="{204A513D-B03D-45DE-AF4B-3436B4C8A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19232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9">
              <a:extLst>
                <a:ext uri="{FF2B5EF4-FFF2-40B4-BE49-F238E27FC236}">
                  <a16:creationId xmlns:a16="http://schemas.microsoft.com/office/drawing/2014/main" id="{01D21987-F764-4D60-BA16-A1CF0C0855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427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90">
              <a:extLst>
                <a:ext uri="{FF2B5EF4-FFF2-40B4-BE49-F238E27FC236}">
                  <a16:creationId xmlns:a16="http://schemas.microsoft.com/office/drawing/2014/main" id="{66D3B043-B55C-4A40-860D-00F8D693C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5046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91">
              <a:extLst>
                <a:ext uri="{FF2B5EF4-FFF2-40B4-BE49-F238E27FC236}">
                  <a16:creationId xmlns:a16="http://schemas.microsoft.com/office/drawing/2014/main" id="{975BE48F-496D-4C10-8B49-06845C727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0085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92">
              <a:extLst>
                <a:ext uri="{FF2B5EF4-FFF2-40B4-BE49-F238E27FC236}">
                  <a16:creationId xmlns:a16="http://schemas.microsoft.com/office/drawing/2014/main" id="{87DA4194-470D-419A-9BEE-6EDA799DA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7299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93">
              <a:extLst>
                <a:ext uri="{FF2B5EF4-FFF2-40B4-BE49-F238E27FC236}">
                  <a16:creationId xmlns:a16="http://schemas.microsoft.com/office/drawing/2014/main" id="{B3ACCC5D-5B5D-4A15-A138-93DF9EDA08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6966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94">
              <a:extLst>
                <a:ext uri="{FF2B5EF4-FFF2-40B4-BE49-F238E27FC236}">
                  <a16:creationId xmlns:a16="http://schemas.microsoft.com/office/drawing/2014/main" id="{A7E5E96C-910C-41CE-B7AE-97A367F2C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987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95">
              <a:extLst>
                <a:ext uri="{FF2B5EF4-FFF2-40B4-BE49-F238E27FC236}">
                  <a16:creationId xmlns:a16="http://schemas.microsoft.com/office/drawing/2014/main" id="{4E41B323-3390-448E-ABDD-165FFAFE90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491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96">
              <a:extLst>
                <a:ext uri="{FF2B5EF4-FFF2-40B4-BE49-F238E27FC236}">
                  <a16:creationId xmlns:a16="http://schemas.microsoft.com/office/drawing/2014/main" id="{D073CDA1-515E-4A94-B97C-41E3CD0022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568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97">
              <a:extLst>
                <a:ext uri="{FF2B5EF4-FFF2-40B4-BE49-F238E27FC236}">
                  <a16:creationId xmlns:a16="http://schemas.microsoft.com/office/drawing/2014/main" id="{5DA0A9F3-FC64-4261-B624-6F75A68F3C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072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98">
              <a:extLst>
                <a:ext uri="{FF2B5EF4-FFF2-40B4-BE49-F238E27FC236}">
                  <a16:creationId xmlns:a16="http://schemas.microsoft.com/office/drawing/2014/main" id="{3618B2DC-CB0F-4005-9313-3C2F3C492A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5766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9">
              <a:extLst>
                <a:ext uri="{FF2B5EF4-FFF2-40B4-BE49-F238E27FC236}">
                  <a16:creationId xmlns:a16="http://schemas.microsoft.com/office/drawing/2014/main" id="{745C603A-E57D-49A1-AF05-3BF5B8C33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1760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100">
              <a:extLst>
                <a:ext uri="{FF2B5EF4-FFF2-40B4-BE49-F238E27FC236}">
                  <a16:creationId xmlns:a16="http://schemas.microsoft.com/office/drawing/2014/main" id="{53B1CFA1-1F3C-4E91-A477-AAEE394C4C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81580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101">
              <a:extLst>
                <a:ext uri="{FF2B5EF4-FFF2-40B4-BE49-F238E27FC236}">
                  <a16:creationId xmlns:a16="http://schemas.microsoft.com/office/drawing/2014/main" id="{E9CAC808-6D9A-4CDE-8D24-FA6C54F759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5554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102">
              <a:extLst>
                <a:ext uri="{FF2B5EF4-FFF2-40B4-BE49-F238E27FC236}">
                  <a16:creationId xmlns:a16="http://schemas.microsoft.com/office/drawing/2014/main" id="{5711207C-4F32-4C5D-9142-350F4A8049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08460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7" name="AutoShape 115">
              <a:extLst>
                <a:ext uri="{FF2B5EF4-FFF2-40B4-BE49-F238E27FC236}">
                  <a16:creationId xmlns:a16="http://schemas.microsoft.com/office/drawing/2014/main" id="{70AFE075-3E82-4B65-96CE-7702CB26D769}"/>
                </a:ext>
              </a:extLst>
            </p:cNvPr>
            <p:cNvCxnSpPr>
              <a:cxnSpLocks noChangeShapeType="1"/>
              <a:stCxn id="49" idx="3"/>
            </p:cNvCxnSpPr>
            <p:nvPr/>
          </p:nvCxnSpPr>
          <p:spPr bwMode="auto">
            <a:xfrm>
              <a:off x="5866683" y="2171102"/>
              <a:ext cx="220894" cy="178228"/>
            </a:xfrm>
            <a:prstGeom prst="bentConnector3">
              <a:avLst>
                <a:gd name="adj1" fmla="val 97432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pic>
          <p:nvPicPr>
            <p:cNvPr id="48" name="Picture 28" descr="atomAl+">
              <a:extLst>
                <a:ext uri="{FF2B5EF4-FFF2-40B4-BE49-F238E27FC236}">
                  <a16:creationId xmlns:a16="http://schemas.microsoft.com/office/drawing/2014/main" id="{DBE8E202-43CC-46CD-8BB6-F5AFABBCC5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11061" y="1913409"/>
              <a:ext cx="746323" cy="55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8" descr="atomHg+">
              <a:extLst>
                <a:ext uri="{FF2B5EF4-FFF2-40B4-BE49-F238E27FC236}">
                  <a16:creationId xmlns:a16="http://schemas.microsoft.com/office/drawing/2014/main" id="{E6254D27-E265-4219-A0F4-2F76F523F1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32986" y="1858795"/>
              <a:ext cx="833697" cy="624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0" name="AutoShape 115">
              <a:extLst>
                <a:ext uri="{FF2B5EF4-FFF2-40B4-BE49-F238E27FC236}">
                  <a16:creationId xmlns:a16="http://schemas.microsoft.com/office/drawing/2014/main" id="{56A66CED-A2B5-4169-AC33-38B7631E9E6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135553" y="2259221"/>
              <a:ext cx="308345" cy="98666"/>
            </a:xfrm>
            <a:prstGeom prst="bentConnector3">
              <a:avLst>
                <a:gd name="adj1" fmla="val 6753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p:pic>
        <p:nvPicPr>
          <p:cNvPr id="51" name="Picture 23" descr="trap2">
            <a:extLst>
              <a:ext uri="{FF2B5EF4-FFF2-40B4-BE49-F238E27FC236}">
                <a16:creationId xmlns:a16="http://schemas.microsoft.com/office/drawing/2014/main" id="{F08F246C-E7A8-4B0B-88C6-3EC2C9624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r="1112" b="1524"/>
          <a:stretch>
            <a:fillRect/>
          </a:stretch>
        </p:blipFill>
        <p:spPr bwMode="auto">
          <a:xfrm>
            <a:off x="6718456" y="1276486"/>
            <a:ext cx="1703787" cy="114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795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Quantum Logic Spectroscopy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6750496" cy="482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000" y="6222265"/>
            <a:ext cx="422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Typical mode frequencies: 2.7 – 7.2 MHz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6251142" y="6406931"/>
            <a:ext cx="261663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/>
              <a:t>Monroe et al., PRL 75, 22, 4011 (1995)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6251142" y="6071620"/>
            <a:ext cx="261663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200" dirty="0"/>
              <a:t>Diedrich et al., PRL 62, 4, 403 (1989)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4323" y="2012950"/>
            <a:ext cx="666750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7148" y="4865687"/>
            <a:ext cx="1181100" cy="5048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2448" y="2578100"/>
            <a:ext cx="6858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347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116013" y="1443038"/>
            <a:ext cx="7200900" cy="1200150"/>
          </a:xfrm>
          <a:prstGeom prst="rect">
            <a:avLst/>
          </a:prstGeom>
          <a:solidFill>
            <a:schemeClr val="bg1"/>
          </a:solidFill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Cool to motional ground-state with logic ion</a:t>
            </a:r>
            <a:endParaRPr lang="en-US" baseline="30000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Depending on Al</a:t>
            </a:r>
            <a:r>
              <a:rPr lang="en-US" baseline="30000" dirty="0">
                <a:solidFill>
                  <a:srgbClr val="000000"/>
                </a:solidFill>
              </a:rPr>
              <a:t>+</a:t>
            </a:r>
            <a:r>
              <a:rPr lang="en-US" dirty="0">
                <a:solidFill>
                  <a:srgbClr val="000000"/>
                </a:solidFill>
              </a:rPr>
              <a:t> clock state, add one vibrational quantum via Al</a:t>
            </a:r>
            <a:r>
              <a:rPr lang="en-US" baseline="30000" dirty="0">
                <a:solidFill>
                  <a:srgbClr val="000000"/>
                </a:solidFill>
              </a:rPr>
              <a:t>+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Detect vibrational quantum with logic ion</a:t>
            </a:r>
            <a:endParaRPr lang="en-US" baseline="30000" dirty="0">
              <a:solidFill>
                <a:srgbClr val="000000"/>
              </a:solidFill>
            </a:endParaRPr>
          </a:p>
        </p:txBody>
      </p:sp>
      <p:sp>
        <p:nvSpPr>
          <p:cNvPr id="137220" name="AutoShape 4"/>
          <p:cNvSpPr>
            <a:spLocks noChangeArrowheads="1"/>
          </p:cNvSpPr>
          <p:nvPr/>
        </p:nvSpPr>
        <p:spPr bwMode="auto">
          <a:xfrm rot="10800000">
            <a:off x="609600" y="1371600"/>
            <a:ext cx="504825" cy="1289050"/>
          </a:xfrm>
          <a:prstGeom prst="curvedLeftArrow">
            <a:avLst>
              <a:gd name="adj1" fmla="val 51069"/>
              <a:gd name="adj2" fmla="val 10213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37221" name="Picture 5" descr="3P0sta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717800"/>
            <a:ext cx="7542213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1479550" y="3141663"/>
            <a:ext cx="1600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Mean = 1.3</a:t>
            </a:r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5545138" y="3068638"/>
            <a:ext cx="1371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br>
              <a:rPr lang="en-US">
                <a:solidFill>
                  <a:srgbClr val="000000"/>
                </a:solidFill>
              </a:rPr>
            </a:br>
            <a:r>
              <a:rPr lang="en-US">
                <a:solidFill>
                  <a:srgbClr val="000000"/>
                </a:solidFill>
              </a:rPr>
              <a:t>Mean = 6.9</a:t>
            </a:r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 rot="-5400000">
            <a:off x="-435768" y="4193381"/>
            <a:ext cx="1752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Probability</a:t>
            </a: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1660525" y="6477000"/>
            <a:ext cx="2916238" cy="336550"/>
          </a:xfrm>
          <a:prstGeom prst="rect">
            <a:avLst/>
          </a:prstGeom>
          <a:solidFill>
            <a:schemeClr val="bg1"/>
          </a:solidFill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Photon counts</a:t>
            </a:r>
          </a:p>
        </p:txBody>
      </p:sp>
      <p:pic>
        <p:nvPicPr>
          <p:cNvPr id="21514" name="Picture 47" descr="1sorbital"/>
          <p:cNvPicPr>
            <a:picLocks noChangeAspect="1" noChangeArrowheads="1"/>
          </p:cNvPicPr>
          <p:nvPr/>
        </p:nvPicPr>
        <p:blipFill>
          <a:blip r:embed="rId4" cstate="print"/>
          <a:srcRect b="19658"/>
          <a:stretch>
            <a:fillRect/>
          </a:stretch>
        </p:blipFill>
        <p:spPr bwMode="auto">
          <a:xfrm>
            <a:off x="2568575" y="3500438"/>
            <a:ext cx="102235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48" descr="porbital"/>
          <p:cNvPicPr>
            <a:picLocks noChangeAspect="1" noChangeArrowheads="1"/>
          </p:cNvPicPr>
          <p:nvPr/>
        </p:nvPicPr>
        <p:blipFill>
          <a:blip r:embed="rId5" cstate="print"/>
          <a:srcRect b="10883"/>
          <a:stretch>
            <a:fillRect/>
          </a:stretch>
        </p:blipFill>
        <p:spPr bwMode="auto">
          <a:xfrm>
            <a:off x="6162675" y="3692525"/>
            <a:ext cx="72548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6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</a:t>
            </a:r>
            <a:r>
              <a:rPr lang="en-US" baseline="30000" dirty="0"/>
              <a:t>+</a:t>
            </a:r>
            <a:r>
              <a:rPr lang="en-US" dirty="0"/>
              <a:t> quantum-assisted readout</a:t>
            </a:r>
          </a:p>
        </p:txBody>
      </p:sp>
      <p:sp>
        <p:nvSpPr>
          <p:cNvPr id="16" name="Text Box 45"/>
          <p:cNvSpPr txBox="1">
            <a:spLocks noChangeArrowheads="1"/>
          </p:cNvSpPr>
          <p:nvPr/>
        </p:nvSpPr>
        <p:spPr bwMode="auto">
          <a:xfrm>
            <a:off x="7162800" y="6197600"/>
            <a:ext cx="1920875" cy="50323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D. B. Hume, 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et al. </a:t>
            </a:r>
          </a:p>
          <a:p>
            <a:r>
              <a:rPr lang="en-US" sz="1200">
                <a:solidFill>
                  <a:srgbClr val="000000"/>
                </a:solidFill>
              </a:rPr>
              <a:t>PRL </a:t>
            </a:r>
            <a:r>
              <a:rPr lang="en-US" sz="1200" b="1">
                <a:solidFill>
                  <a:srgbClr val="000000"/>
                </a:solidFill>
              </a:rPr>
              <a:t>99</a:t>
            </a:r>
            <a:r>
              <a:rPr lang="en-US" sz="1200">
                <a:solidFill>
                  <a:srgbClr val="000000"/>
                </a:solidFill>
              </a:rPr>
              <a:t>, 120502 (2007)</a:t>
            </a:r>
          </a:p>
        </p:txBody>
      </p:sp>
      <p:sp>
        <p:nvSpPr>
          <p:cNvPr id="5134" name="Text Box 45"/>
          <p:cNvSpPr txBox="1">
            <a:spLocks noChangeArrowheads="1"/>
          </p:cNvSpPr>
          <p:nvPr/>
        </p:nvSpPr>
        <p:spPr bwMode="auto">
          <a:xfrm>
            <a:off x="7162800" y="4249738"/>
            <a:ext cx="1920875" cy="6477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D. J. Wineland, 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et al. </a:t>
            </a:r>
          </a:p>
          <a:p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Proc. 6</a:t>
            </a:r>
            <a:r>
              <a:rPr lang="de-DE" sz="1200" i="1" baseline="30000">
                <a:solidFill>
                  <a:srgbClr val="000000"/>
                </a:solidFill>
                <a:ea typeface="新細明體" charset="-120"/>
              </a:rPr>
              <a:t>th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 Symp. Freq. Stds. and Metr. (2001)</a:t>
            </a:r>
            <a:endParaRPr lang="de-DE" sz="1200">
              <a:solidFill>
                <a:srgbClr val="000000"/>
              </a:solidFill>
              <a:ea typeface="新細明體" charset="-120"/>
            </a:endParaRPr>
          </a:p>
        </p:txBody>
      </p:sp>
      <p:sp>
        <p:nvSpPr>
          <p:cNvPr id="5135" name="Text Box 44"/>
          <p:cNvSpPr txBox="1">
            <a:spLocks noChangeArrowheads="1"/>
          </p:cNvSpPr>
          <p:nvPr/>
        </p:nvSpPr>
        <p:spPr bwMode="auto">
          <a:xfrm>
            <a:off x="7162800" y="4995863"/>
            <a:ext cx="1920875" cy="501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P.O. Schmidt, 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et al.</a:t>
            </a:r>
          </a:p>
          <a:p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Science</a:t>
            </a:r>
            <a:r>
              <a:rPr lang="de-DE" sz="1200">
                <a:solidFill>
                  <a:srgbClr val="000000"/>
                </a:solidFill>
                <a:ea typeface="新細明體" charset="-120"/>
              </a:rPr>
              <a:t> </a:t>
            </a:r>
            <a:r>
              <a:rPr lang="de-DE" sz="1200" b="1">
                <a:solidFill>
                  <a:srgbClr val="000000"/>
                </a:solidFill>
                <a:ea typeface="新細明體" charset="-120"/>
              </a:rPr>
              <a:t>309</a:t>
            </a:r>
            <a:r>
              <a:rPr lang="de-DE" sz="1200">
                <a:solidFill>
                  <a:srgbClr val="000000"/>
                </a:solidFill>
                <a:ea typeface="新細明體" charset="-120"/>
              </a:rPr>
              <a:t>, 749 (2005)</a:t>
            </a:r>
          </a:p>
        </p:txBody>
      </p:sp>
      <p:sp>
        <p:nvSpPr>
          <p:cNvPr id="20" name="Text Box 45"/>
          <p:cNvSpPr txBox="1">
            <a:spLocks noChangeArrowheads="1"/>
          </p:cNvSpPr>
          <p:nvPr/>
        </p:nvSpPr>
        <p:spPr bwMode="auto">
          <a:xfrm>
            <a:off x="7162800" y="5595938"/>
            <a:ext cx="1920875" cy="50323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T. Rosenband, </a:t>
            </a:r>
            <a:r>
              <a:rPr lang="de-DE" sz="1200" i="1">
                <a:solidFill>
                  <a:srgbClr val="000000"/>
                </a:solidFill>
                <a:ea typeface="新細明體" charset="-120"/>
              </a:rPr>
              <a:t>et al. </a:t>
            </a:r>
          </a:p>
          <a:p>
            <a:r>
              <a:rPr lang="de-DE" sz="1200">
                <a:solidFill>
                  <a:srgbClr val="000000"/>
                </a:solidFill>
                <a:ea typeface="新細明體" charset="-120"/>
              </a:rPr>
              <a:t>PRL </a:t>
            </a:r>
            <a:r>
              <a:rPr lang="de-DE" sz="1200" b="1">
                <a:solidFill>
                  <a:srgbClr val="000000"/>
                </a:solidFill>
                <a:ea typeface="新細明體" charset="-120"/>
              </a:rPr>
              <a:t>98</a:t>
            </a:r>
            <a:r>
              <a:rPr lang="de-DE" sz="1200">
                <a:solidFill>
                  <a:srgbClr val="000000"/>
                </a:solidFill>
                <a:ea typeface="新細明體" charset="-120"/>
              </a:rPr>
              <a:t>, 220801 (2007)</a:t>
            </a:r>
            <a:endParaRPr lang="de-DE" sz="1200" i="1">
              <a:solidFill>
                <a:srgbClr val="000000"/>
              </a:solidFill>
              <a:ea typeface="新細明體" charset="-12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0" y="2297113"/>
            <a:ext cx="76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QND</a:t>
            </a:r>
          </a:p>
        </p:txBody>
      </p:sp>
      <p:sp>
        <p:nvSpPr>
          <p:cNvPr id="21522" name="Text Box 6"/>
          <p:cNvSpPr txBox="1">
            <a:spLocks noChangeArrowheads="1"/>
          </p:cNvSpPr>
          <p:nvPr/>
        </p:nvSpPr>
        <p:spPr bwMode="auto">
          <a:xfrm>
            <a:off x="1471613" y="3135313"/>
            <a:ext cx="1600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aseline="30000">
                <a:solidFill>
                  <a:srgbClr val="000000"/>
                </a:solidFill>
              </a:rPr>
              <a:t>27</a:t>
            </a:r>
            <a:r>
              <a:rPr lang="en-US">
                <a:solidFill>
                  <a:srgbClr val="000000"/>
                </a:solidFill>
              </a:rPr>
              <a:t>Al</a:t>
            </a:r>
            <a:r>
              <a:rPr lang="en-US" baseline="30000">
                <a:solidFill>
                  <a:srgbClr val="000000"/>
                </a:solidFill>
              </a:rPr>
              <a:t>+ 1</a:t>
            </a:r>
            <a:r>
              <a:rPr lang="en-US">
                <a:solidFill>
                  <a:srgbClr val="000000"/>
                </a:solidFill>
              </a:rPr>
              <a:t>S</a:t>
            </a:r>
            <a:r>
              <a:rPr lang="en-US" baseline="-25000">
                <a:solidFill>
                  <a:srgbClr val="000000"/>
                </a:solidFill>
              </a:rPr>
              <a:t>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1523" name="Text Box 7"/>
          <p:cNvSpPr txBox="1">
            <a:spLocks noChangeArrowheads="1"/>
          </p:cNvSpPr>
          <p:nvPr/>
        </p:nvSpPr>
        <p:spPr bwMode="auto">
          <a:xfrm>
            <a:off x="5551488" y="3059113"/>
            <a:ext cx="1371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aseline="30000">
                <a:solidFill>
                  <a:srgbClr val="000000"/>
                </a:solidFill>
              </a:rPr>
              <a:t>27</a:t>
            </a:r>
            <a:r>
              <a:rPr lang="en-US">
                <a:solidFill>
                  <a:srgbClr val="000000"/>
                </a:solidFill>
              </a:rPr>
              <a:t>Al</a:t>
            </a:r>
            <a:r>
              <a:rPr lang="en-US" baseline="30000">
                <a:solidFill>
                  <a:srgbClr val="000000"/>
                </a:solidFill>
              </a:rPr>
              <a:t>+ 3</a:t>
            </a:r>
            <a:r>
              <a:rPr lang="en-US">
                <a:solidFill>
                  <a:srgbClr val="000000"/>
                </a:solidFill>
              </a:rPr>
              <a:t>P</a:t>
            </a:r>
            <a:r>
              <a:rPr lang="en-US" baseline="-25000">
                <a:solidFill>
                  <a:srgbClr val="000000"/>
                </a:solidFill>
              </a:rPr>
              <a:t>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Text Box 10">
            <a:extLst>
              <a:ext uri="{FF2B5EF4-FFF2-40B4-BE49-F238E27FC236}">
                <a16:creationId xmlns:a16="http://schemas.microsoft.com/office/drawing/2014/main" id="{61E311BB-FEA2-4DB6-9314-A225E3D6D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9181" y="6449219"/>
            <a:ext cx="1591957" cy="336550"/>
          </a:xfrm>
          <a:prstGeom prst="rect">
            <a:avLst/>
          </a:prstGeom>
          <a:solidFill>
            <a:schemeClr val="bg1"/>
          </a:solidFill>
          <a:ln w="508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Photon counts</a:t>
            </a:r>
          </a:p>
        </p:txBody>
      </p:sp>
    </p:spTree>
    <p:extLst>
      <p:ext uri="{BB962C8B-B14F-4D97-AF65-F5344CB8AC3E}">
        <p14:creationId xmlns:p14="http://schemas.microsoft.com/office/powerpoint/2010/main" val="168564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137220" grpId="0" animBg="1"/>
      <p:bldP spid="137224" grpId="0" animBg="1"/>
      <p:bldP spid="137226" grpId="0" animBg="1"/>
      <p:bldP spid="16" grpId="0" animBg="1"/>
      <p:bldP spid="5134" grpId="0" animBg="1"/>
      <p:bldP spid="5135" grpId="0" animBg="1"/>
      <p:bldP spid="20" grpId="0" animBg="1"/>
      <p:bldP spid="21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Trapped Ions</a:t>
            </a:r>
          </a:p>
        </p:txBody>
      </p:sp>
      <p:pic>
        <p:nvPicPr>
          <p:cNvPr id="3" name="Picture 3" descr="dehme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10" y="1251220"/>
            <a:ext cx="1822786" cy="255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0"/>
          <p:cNvSpPr txBox="1">
            <a:spLocks noChangeArrowheads="1"/>
          </p:cNvSpPr>
          <p:nvPr/>
        </p:nvSpPr>
        <p:spPr>
          <a:xfrm>
            <a:off x="4121149" y="4138960"/>
            <a:ext cx="4635500" cy="18700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sz="2000" dirty="0"/>
              <a:t>Quantum-limited experiments</a:t>
            </a:r>
          </a:p>
          <a:p>
            <a:pPr eaLnBrk="1" hangingPunct="1"/>
            <a:r>
              <a:rPr lang="en-US" sz="2000" dirty="0"/>
              <a:t>Long interaction times</a:t>
            </a:r>
          </a:p>
          <a:p>
            <a:pPr eaLnBrk="1" hangingPunct="1"/>
            <a:r>
              <a:rPr lang="en-US" sz="2000" dirty="0"/>
              <a:t>Small relativistic shifts</a:t>
            </a:r>
          </a:p>
          <a:p>
            <a:pPr eaLnBrk="1" hangingPunct="1"/>
            <a:r>
              <a:rPr lang="en-US" sz="2000" dirty="0"/>
              <a:t>Small perturbation from EM fields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59456" y="4192974"/>
            <a:ext cx="22472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sz="2400" dirty="0"/>
              <a:t>Hans </a:t>
            </a:r>
            <a:r>
              <a:rPr lang="en-US" sz="2400" dirty="0" err="1"/>
              <a:t>Dehmelt</a:t>
            </a:r>
            <a:endParaRPr lang="en-US" sz="2400" dirty="0"/>
          </a:p>
        </p:txBody>
      </p:sp>
      <p:pic>
        <p:nvPicPr>
          <p:cNvPr id="6" name="Picture 36" descr="1 Be io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2" t="29434" r="12622" b="23572"/>
          <a:stretch/>
        </p:blipFill>
        <p:spPr bwMode="auto">
          <a:xfrm>
            <a:off x="4149961" y="1205345"/>
            <a:ext cx="4577877" cy="281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733800" y="3037210"/>
            <a:ext cx="5410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i="1" dirty="0"/>
              <a:t>A </a:t>
            </a:r>
            <a:r>
              <a:rPr lang="en-US" sz="2400" i="1" dirty="0">
                <a:solidFill>
                  <a:schemeClr val="bg1"/>
                </a:solidFill>
              </a:rPr>
              <a:t>“Single Atomic Particle Forever Floating at Rest in Free Space”</a:t>
            </a:r>
          </a:p>
        </p:txBody>
      </p:sp>
      <p:sp>
        <p:nvSpPr>
          <p:cNvPr id="9" name="Text Box 45"/>
          <p:cNvSpPr txBox="1">
            <a:spLocks noChangeArrowheads="1"/>
          </p:cNvSpPr>
          <p:nvPr/>
        </p:nvSpPr>
        <p:spPr bwMode="auto">
          <a:xfrm>
            <a:off x="1027043" y="4606925"/>
            <a:ext cx="2179637" cy="52322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Hans </a:t>
            </a:r>
            <a:r>
              <a:rPr lang="en-US" sz="1400" dirty="0" err="1"/>
              <a:t>Dehmelt</a:t>
            </a:r>
            <a:r>
              <a:rPr lang="en-US" sz="1400" dirty="0"/>
              <a:t> 1988 </a:t>
            </a:r>
            <a:r>
              <a:rPr lang="en-US" sz="1400" i="1" dirty="0"/>
              <a:t>Phys. Scr.</a:t>
            </a:r>
            <a:r>
              <a:rPr lang="en-US" sz="1400" dirty="0"/>
              <a:t> </a:t>
            </a:r>
            <a:r>
              <a:rPr lang="en-US" sz="1400" b="1" dirty="0"/>
              <a:t>1988</a:t>
            </a:r>
            <a:r>
              <a:rPr lang="en-US" sz="1400" dirty="0"/>
              <a:t> 102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518991" y="3452708"/>
            <a:ext cx="2971800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4287079" y="3452708"/>
            <a:ext cx="4346712" cy="415499"/>
            <a:chOff x="4263888" y="3927901"/>
            <a:chExt cx="4346712" cy="415499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7467600" y="3927901"/>
              <a:ext cx="1143000" cy="0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263888" y="4343400"/>
              <a:ext cx="1143000" cy="0"/>
            </a:xfrm>
            <a:prstGeom prst="line">
              <a:avLst/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Straight Connector 15"/>
          <p:cNvCxnSpPr>
            <a:endCxn id="7" idx="2"/>
          </p:cNvCxnSpPr>
          <p:nvPr/>
        </p:nvCxnSpPr>
        <p:spPr>
          <a:xfrm>
            <a:off x="5509590" y="3868207"/>
            <a:ext cx="1005840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576391" y="3868207"/>
            <a:ext cx="1905000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65564" y="5969655"/>
            <a:ext cx="7370617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+ Strong, controllable interactions between 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51C927-8BAF-4AC3-BE35-8541D0562D71}"/>
              </a:ext>
            </a:extLst>
          </p:cNvPr>
          <p:cNvSpPr txBox="1"/>
          <p:nvPr/>
        </p:nvSpPr>
        <p:spPr>
          <a:xfrm>
            <a:off x="5430079" y="2689894"/>
            <a:ext cx="123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Charged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9BB03D3-A817-4480-A2B5-D6772859D5C7}"/>
              </a:ext>
            </a:extLst>
          </p:cNvPr>
          <p:cNvCxnSpPr>
            <a:cxnSpLocks/>
          </p:cNvCxnSpPr>
          <p:nvPr/>
        </p:nvCxnSpPr>
        <p:spPr>
          <a:xfrm>
            <a:off x="5509590" y="3187655"/>
            <a:ext cx="1005840" cy="22393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98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Generalizing to New Atomic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578" y="1252148"/>
            <a:ext cx="3739643" cy="2862808"/>
          </a:xfrm>
        </p:spPr>
        <p:txBody>
          <a:bodyPr>
            <a:normAutofit/>
          </a:bodyPr>
          <a:lstStyle/>
          <a:p>
            <a:r>
              <a:rPr lang="en-US" sz="1800" dirty="0"/>
              <a:t>Applications</a:t>
            </a:r>
          </a:p>
          <a:p>
            <a:pPr lvl="1"/>
            <a:r>
              <a:rPr lang="en-US" sz="1800" dirty="0"/>
              <a:t>Variations of fundamental constants (</a:t>
            </a:r>
            <a:r>
              <a:rPr lang="el-GR" sz="1800" dirty="0"/>
              <a:t>α</a:t>
            </a:r>
            <a:r>
              <a:rPr lang="en-US" sz="1800" dirty="0"/>
              <a:t>, </a:t>
            </a:r>
            <a:r>
              <a:rPr lang="el-GR" sz="1800" dirty="0"/>
              <a:t>μ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Parity </a:t>
            </a:r>
            <a:r>
              <a:rPr lang="en-US" sz="1800" dirty="0" err="1"/>
              <a:t>Nonconservation</a:t>
            </a:r>
            <a:endParaRPr lang="en-US" sz="1800" dirty="0"/>
          </a:p>
          <a:p>
            <a:pPr lvl="1"/>
            <a:r>
              <a:rPr lang="en-US" sz="1800" dirty="0"/>
              <a:t>Electron EDM</a:t>
            </a:r>
          </a:p>
          <a:p>
            <a:pPr lvl="1"/>
            <a:r>
              <a:rPr lang="en-US" sz="1800" dirty="0"/>
              <a:t>Comparing with astrophysical data</a:t>
            </a:r>
          </a:p>
          <a:p>
            <a:pPr lvl="1"/>
            <a:r>
              <a:rPr lang="en-US" sz="1800" dirty="0"/>
              <a:t>The ideal clock?</a:t>
            </a:r>
          </a:p>
          <a:p>
            <a:pPr lvl="1"/>
            <a:r>
              <a:rPr lang="en-US" sz="1800" dirty="0"/>
              <a:t>The ideal qubit?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6" name="Picture 3" descr="periodic_table_of_elements"/>
          <p:cNvPicPr>
            <a:picLocks noChangeAspect="1" noChangeArrowheads="1"/>
          </p:cNvPicPr>
          <p:nvPr/>
        </p:nvPicPr>
        <p:blipFill>
          <a:blip r:embed="rId2" cstate="print"/>
          <a:srcRect t="316"/>
          <a:stretch>
            <a:fillRect/>
          </a:stretch>
        </p:blipFill>
        <p:spPr>
          <a:xfrm>
            <a:off x="4005263" y="1316244"/>
            <a:ext cx="4767262" cy="27987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52500" y="4676775"/>
            <a:ext cx="7191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State detection that does not depend on details of the atomic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Off-resonant interactions for projective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Broadband source for spectroscopy</a:t>
            </a: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4259264" y="1449387"/>
            <a:ext cx="303212" cy="1998663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981825" y="2448719"/>
            <a:ext cx="333375" cy="637382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7237966" y="2448719"/>
            <a:ext cx="310552" cy="310552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8016081" y="3517977"/>
            <a:ext cx="255587" cy="275018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7"/>
          <p:cNvSpPr>
            <a:spLocks noChangeArrowheads="1"/>
          </p:cNvSpPr>
          <p:nvPr/>
        </p:nvSpPr>
        <p:spPr bwMode="auto">
          <a:xfrm>
            <a:off x="4773438" y="2759271"/>
            <a:ext cx="255587" cy="275018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319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``Quantum Jumps´´ </a:t>
            </a:r>
            <a:r>
              <a:rPr lang="de-DE" dirty="0" err="1"/>
              <a:t>between</a:t>
            </a:r>
            <a:r>
              <a:rPr lang="de-DE" dirty="0"/>
              <a:t> Zeeman States</a:t>
            </a:r>
          </a:p>
        </p:txBody>
      </p:sp>
      <p:pic>
        <p:nvPicPr>
          <p:cNvPr id="19353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47760" b="-19"/>
          <a:stretch/>
        </p:blipFill>
        <p:spPr bwMode="auto">
          <a:xfrm>
            <a:off x="677761" y="3913798"/>
            <a:ext cx="7837589" cy="24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0" y="6356351"/>
            <a:ext cx="2438400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Hume PRL, </a:t>
            </a:r>
            <a:r>
              <a:rPr lang="en-US" sz="1400" b="1" dirty="0"/>
              <a:t>107</a:t>
            </a:r>
            <a:r>
              <a:rPr lang="en-US" sz="1400" dirty="0"/>
              <a:t>, 243902 (2011)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520550D-80CE-494D-BA23-004244EAE0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8336" b="53263"/>
          <a:stretch/>
        </p:blipFill>
        <p:spPr bwMode="auto">
          <a:xfrm>
            <a:off x="870082" y="987803"/>
            <a:ext cx="3726473" cy="276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769C4E3-E14E-4642-94DA-3AB695374E03}"/>
              </a:ext>
            </a:extLst>
          </p:cNvPr>
          <p:cNvSpPr/>
          <p:nvPr/>
        </p:nvSpPr>
        <p:spPr>
          <a:xfrm>
            <a:off x="3001108" y="3913798"/>
            <a:ext cx="2297723" cy="130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97FA821-BCBC-43C3-ADAB-8FF6ACBFE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8515" y="2817777"/>
            <a:ext cx="3564948" cy="72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17" descr="SBDet.png">
            <a:extLst>
              <a:ext uri="{FF2B5EF4-FFF2-40B4-BE49-F238E27FC236}">
                <a16:creationId xmlns:a16="http://schemas.microsoft.com/office/drawing/2014/main" id="{AB8D7FD2-BA8B-4CB3-85FC-5245BE96DD4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548" y="1617239"/>
            <a:ext cx="4670883" cy="5990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BA3CAD-8017-4D88-AD97-359F0F32D250}"/>
              </a:ext>
            </a:extLst>
          </p:cNvPr>
          <p:cNvSpPr txBox="1"/>
          <p:nvPr/>
        </p:nvSpPr>
        <p:spPr>
          <a:xfrm>
            <a:off x="5134708" y="2393908"/>
            <a:ext cx="3012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Coherent state amplitude:</a:t>
            </a:r>
          </a:p>
        </p:txBody>
      </p:sp>
    </p:spTree>
    <p:extLst>
      <p:ext uri="{BB962C8B-B14F-4D97-AF65-F5344CB8AC3E}">
        <p14:creationId xmlns:p14="http://schemas.microsoft.com/office/powerpoint/2010/main" val="15388436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1928" y="1161686"/>
            <a:ext cx="7312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Symbol" panose="05050102010706020507" pitchFamily="18" charset="2"/>
              <a:buChar char="·"/>
            </a:pPr>
            <a:r>
              <a:rPr lang="en-US" altLang="zh-TW" sz="2800" dirty="0">
                <a:solidFill>
                  <a:prstClr val="black"/>
                </a:solidFill>
              </a:rPr>
              <a:t>Room temperature, in electronic ground state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454" y="1828801"/>
            <a:ext cx="6392187" cy="4289366"/>
          </a:xfrm>
          <a:prstGeom prst="rect">
            <a:avLst/>
          </a:prstGeom>
        </p:spPr>
      </p:pic>
      <p:sp>
        <p:nvSpPr>
          <p:cNvPr id="186" name="Oval 185"/>
          <p:cNvSpPr/>
          <p:nvPr/>
        </p:nvSpPr>
        <p:spPr>
          <a:xfrm>
            <a:off x="689501" y="4938221"/>
            <a:ext cx="1503617" cy="825789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53543" y="4471617"/>
            <a:ext cx="3825238" cy="1089598"/>
            <a:chOff x="153543" y="4471617"/>
            <a:chExt cx="3825238" cy="1089598"/>
          </a:xfrm>
        </p:grpSpPr>
        <p:cxnSp>
          <p:nvCxnSpPr>
            <p:cNvPr id="178" name="Straight Connector 177"/>
            <p:cNvCxnSpPr/>
            <p:nvPr/>
          </p:nvCxnSpPr>
          <p:spPr>
            <a:xfrm flipV="1">
              <a:off x="2086495" y="4477948"/>
              <a:ext cx="1892286" cy="108326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153543" y="4471617"/>
              <a:ext cx="569664" cy="9981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6" name="Group 175"/>
          <p:cNvGrpSpPr/>
          <p:nvPr/>
        </p:nvGrpSpPr>
        <p:grpSpPr>
          <a:xfrm>
            <a:off x="156673" y="1771153"/>
            <a:ext cx="3825240" cy="2712720"/>
            <a:chOff x="156556" y="1461656"/>
            <a:chExt cx="3825240" cy="2712720"/>
          </a:xfrm>
        </p:grpSpPr>
        <p:grpSp>
          <p:nvGrpSpPr>
            <p:cNvPr id="29" name="Group 28"/>
            <p:cNvGrpSpPr/>
            <p:nvPr/>
          </p:nvGrpSpPr>
          <p:grpSpPr>
            <a:xfrm>
              <a:off x="156556" y="1461656"/>
              <a:ext cx="3825240" cy="2712720"/>
              <a:chOff x="2153920" y="2743200"/>
              <a:chExt cx="3825240" cy="271272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2153920" y="2743200"/>
                <a:ext cx="3825240" cy="271272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2332990" y="2904996"/>
                <a:ext cx="3492500" cy="2136976"/>
                <a:chOff x="2216150" y="2901951"/>
                <a:chExt cx="3492500" cy="2136976"/>
              </a:xfrm>
              <a:solidFill>
                <a:schemeClr val="bg1"/>
              </a:solidFill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2216150" y="2901951"/>
                  <a:ext cx="3492500" cy="2136976"/>
                </a:xfrm>
                <a:custGeom>
                  <a:avLst/>
                  <a:gdLst>
                    <a:gd name="connsiteX0" fmla="*/ 0 w 6013450"/>
                    <a:gd name="connsiteY0" fmla="*/ 0 h 2133901"/>
                    <a:gd name="connsiteX1" fmla="*/ 88900 w 6013450"/>
                    <a:gd name="connsiteY1" fmla="*/ 571500 h 2133901"/>
                    <a:gd name="connsiteX2" fmla="*/ 152400 w 6013450"/>
                    <a:gd name="connsiteY2" fmla="*/ 933450 h 2133901"/>
                    <a:gd name="connsiteX3" fmla="*/ 254000 w 6013450"/>
                    <a:gd name="connsiteY3" fmla="*/ 1377950 h 2133901"/>
                    <a:gd name="connsiteX4" fmla="*/ 361950 w 6013450"/>
                    <a:gd name="connsiteY4" fmla="*/ 1708150 h 2133901"/>
                    <a:gd name="connsiteX5" fmla="*/ 419100 w 6013450"/>
                    <a:gd name="connsiteY5" fmla="*/ 1835150 h 2133901"/>
                    <a:gd name="connsiteX6" fmla="*/ 488950 w 6013450"/>
                    <a:gd name="connsiteY6" fmla="*/ 1955800 h 2133901"/>
                    <a:gd name="connsiteX7" fmla="*/ 546100 w 6013450"/>
                    <a:gd name="connsiteY7" fmla="*/ 2032000 h 2133901"/>
                    <a:gd name="connsiteX8" fmla="*/ 590550 w 6013450"/>
                    <a:gd name="connsiteY8" fmla="*/ 2070100 h 2133901"/>
                    <a:gd name="connsiteX9" fmla="*/ 622300 w 6013450"/>
                    <a:gd name="connsiteY9" fmla="*/ 2108200 h 2133901"/>
                    <a:gd name="connsiteX10" fmla="*/ 717550 w 6013450"/>
                    <a:gd name="connsiteY10" fmla="*/ 2133600 h 2133901"/>
                    <a:gd name="connsiteX11" fmla="*/ 812800 w 6013450"/>
                    <a:gd name="connsiteY11" fmla="*/ 2120900 h 2133901"/>
                    <a:gd name="connsiteX12" fmla="*/ 908050 w 6013450"/>
                    <a:gd name="connsiteY12" fmla="*/ 2101850 h 2133901"/>
                    <a:gd name="connsiteX13" fmla="*/ 1009650 w 6013450"/>
                    <a:gd name="connsiteY13" fmla="*/ 2044700 h 2133901"/>
                    <a:gd name="connsiteX14" fmla="*/ 1104900 w 6013450"/>
                    <a:gd name="connsiteY14" fmla="*/ 1974850 h 2133901"/>
                    <a:gd name="connsiteX15" fmla="*/ 1231900 w 6013450"/>
                    <a:gd name="connsiteY15" fmla="*/ 1854200 h 2133901"/>
                    <a:gd name="connsiteX16" fmla="*/ 1358900 w 6013450"/>
                    <a:gd name="connsiteY16" fmla="*/ 1733550 h 2133901"/>
                    <a:gd name="connsiteX17" fmla="*/ 1479550 w 6013450"/>
                    <a:gd name="connsiteY17" fmla="*/ 1587500 h 2133901"/>
                    <a:gd name="connsiteX18" fmla="*/ 1619250 w 6013450"/>
                    <a:gd name="connsiteY18" fmla="*/ 1435100 h 2133901"/>
                    <a:gd name="connsiteX19" fmla="*/ 1727200 w 6013450"/>
                    <a:gd name="connsiteY19" fmla="*/ 1314450 h 2133901"/>
                    <a:gd name="connsiteX20" fmla="*/ 1841500 w 6013450"/>
                    <a:gd name="connsiteY20" fmla="*/ 1212850 h 2133901"/>
                    <a:gd name="connsiteX21" fmla="*/ 1949450 w 6013450"/>
                    <a:gd name="connsiteY21" fmla="*/ 1092200 h 2133901"/>
                    <a:gd name="connsiteX22" fmla="*/ 2082800 w 6013450"/>
                    <a:gd name="connsiteY22" fmla="*/ 984250 h 2133901"/>
                    <a:gd name="connsiteX23" fmla="*/ 2254250 w 6013450"/>
                    <a:gd name="connsiteY23" fmla="*/ 857250 h 2133901"/>
                    <a:gd name="connsiteX24" fmla="*/ 2425700 w 6013450"/>
                    <a:gd name="connsiteY24" fmla="*/ 749300 h 2133901"/>
                    <a:gd name="connsiteX25" fmla="*/ 2641600 w 6013450"/>
                    <a:gd name="connsiteY25" fmla="*/ 647700 h 2133901"/>
                    <a:gd name="connsiteX26" fmla="*/ 2889250 w 6013450"/>
                    <a:gd name="connsiteY26" fmla="*/ 558800 h 2133901"/>
                    <a:gd name="connsiteX27" fmla="*/ 3162300 w 6013450"/>
                    <a:gd name="connsiteY27" fmla="*/ 495300 h 2133901"/>
                    <a:gd name="connsiteX28" fmla="*/ 3492500 w 6013450"/>
                    <a:gd name="connsiteY28" fmla="*/ 450850 h 2133901"/>
                    <a:gd name="connsiteX29" fmla="*/ 3860800 w 6013450"/>
                    <a:gd name="connsiteY29" fmla="*/ 425450 h 2133901"/>
                    <a:gd name="connsiteX30" fmla="*/ 4286250 w 6013450"/>
                    <a:gd name="connsiteY30" fmla="*/ 412750 h 2133901"/>
                    <a:gd name="connsiteX31" fmla="*/ 4705350 w 6013450"/>
                    <a:gd name="connsiteY31" fmla="*/ 406400 h 2133901"/>
                    <a:gd name="connsiteX32" fmla="*/ 5086350 w 6013450"/>
                    <a:gd name="connsiteY32" fmla="*/ 400050 h 2133901"/>
                    <a:gd name="connsiteX33" fmla="*/ 5524500 w 6013450"/>
                    <a:gd name="connsiteY33" fmla="*/ 400050 h 2133901"/>
                    <a:gd name="connsiteX34" fmla="*/ 6013450 w 6013450"/>
                    <a:gd name="connsiteY34" fmla="*/ 393700 h 2133901"/>
                    <a:gd name="connsiteX0" fmla="*/ 0 w 6013450"/>
                    <a:gd name="connsiteY0" fmla="*/ 0 h 2133901"/>
                    <a:gd name="connsiteX1" fmla="*/ 88900 w 6013450"/>
                    <a:gd name="connsiteY1" fmla="*/ 571500 h 2133901"/>
                    <a:gd name="connsiteX2" fmla="*/ 152400 w 6013450"/>
                    <a:gd name="connsiteY2" fmla="*/ 933450 h 2133901"/>
                    <a:gd name="connsiteX3" fmla="*/ 254000 w 6013450"/>
                    <a:gd name="connsiteY3" fmla="*/ 1377950 h 2133901"/>
                    <a:gd name="connsiteX4" fmla="*/ 361950 w 6013450"/>
                    <a:gd name="connsiteY4" fmla="*/ 1708150 h 2133901"/>
                    <a:gd name="connsiteX5" fmla="*/ 419100 w 6013450"/>
                    <a:gd name="connsiteY5" fmla="*/ 1835150 h 2133901"/>
                    <a:gd name="connsiteX6" fmla="*/ 488950 w 6013450"/>
                    <a:gd name="connsiteY6" fmla="*/ 1955800 h 2133901"/>
                    <a:gd name="connsiteX7" fmla="*/ 546100 w 6013450"/>
                    <a:gd name="connsiteY7" fmla="*/ 2032000 h 2133901"/>
                    <a:gd name="connsiteX8" fmla="*/ 584200 w 6013450"/>
                    <a:gd name="connsiteY8" fmla="*/ 2076450 h 2133901"/>
                    <a:gd name="connsiteX9" fmla="*/ 622300 w 6013450"/>
                    <a:gd name="connsiteY9" fmla="*/ 2108200 h 2133901"/>
                    <a:gd name="connsiteX10" fmla="*/ 717550 w 6013450"/>
                    <a:gd name="connsiteY10" fmla="*/ 2133600 h 2133901"/>
                    <a:gd name="connsiteX11" fmla="*/ 812800 w 6013450"/>
                    <a:gd name="connsiteY11" fmla="*/ 2120900 h 2133901"/>
                    <a:gd name="connsiteX12" fmla="*/ 908050 w 6013450"/>
                    <a:gd name="connsiteY12" fmla="*/ 2101850 h 2133901"/>
                    <a:gd name="connsiteX13" fmla="*/ 1009650 w 6013450"/>
                    <a:gd name="connsiteY13" fmla="*/ 2044700 h 2133901"/>
                    <a:gd name="connsiteX14" fmla="*/ 1104900 w 6013450"/>
                    <a:gd name="connsiteY14" fmla="*/ 1974850 h 2133901"/>
                    <a:gd name="connsiteX15" fmla="*/ 1231900 w 6013450"/>
                    <a:gd name="connsiteY15" fmla="*/ 1854200 h 2133901"/>
                    <a:gd name="connsiteX16" fmla="*/ 1358900 w 6013450"/>
                    <a:gd name="connsiteY16" fmla="*/ 1733550 h 2133901"/>
                    <a:gd name="connsiteX17" fmla="*/ 1479550 w 6013450"/>
                    <a:gd name="connsiteY17" fmla="*/ 1587500 h 2133901"/>
                    <a:gd name="connsiteX18" fmla="*/ 1619250 w 6013450"/>
                    <a:gd name="connsiteY18" fmla="*/ 1435100 h 2133901"/>
                    <a:gd name="connsiteX19" fmla="*/ 1727200 w 6013450"/>
                    <a:gd name="connsiteY19" fmla="*/ 1314450 h 2133901"/>
                    <a:gd name="connsiteX20" fmla="*/ 1841500 w 6013450"/>
                    <a:gd name="connsiteY20" fmla="*/ 1212850 h 2133901"/>
                    <a:gd name="connsiteX21" fmla="*/ 1949450 w 6013450"/>
                    <a:gd name="connsiteY21" fmla="*/ 1092200 h 2133901"/>
                    <a:gd name="connsiteX22" fmla="*/ 2082800 w 6013450"/>
                    <a:gd name="connsiteY22" fmla="*/ 984250 h 2133901"/>
                    <a:gd name="connsiteX23" fmla="*/ 2254250 w 6013450"/>
                    <a:gd name="connsiteY23" fmla="*/ 857250 h 2133901"/>
                    <a:gd name="connsiteX24" fmla="*/ 2425700 w 6013450"/>
                    <a:gd name="connsiteY24" fmla="*/ 749300 h 2133901"/>
                    <a:gd name="connsiteX25" fmla="*/ 2641600 w 6013450"/>
                    <a:gd name="connsiteY25" fmla="*/ 647700 h 2133901"/>
                    <a:gd name="connsiteX26" fmla="*/ 2889250 w 6013450"/>
                    <a:gd name="connsiteY26" fmla="*/ 558800 h 2133901"/>
                    <a:gd name="connsiteX27" fmla="*/ 3162300 w 6013450"/>
                    <a:gd name="connsiteY27" fmla="*/ 495300 h 2133901"/>
                    <a:gd name="connsiteX28" fmla="*/ 3492500 w 6013450"/>
                    <a:gd name="connsiteY28" fmla="*/ 450850 h 2133901"/>
                    <a:gd name="connsiteX29" fmla="*/ 3860800 w 6013450"/>
                    <a:gd name="connsiteY29" fmla="*/ 425450 h 2133901"/>
                    <a:gd name="connsiteX30" fmla="*/ 4286250 w 6013450"/>
                    <a:gd name="connsiteY30" fmla="*/ 412750 h 2133901"/>
                    <a:gd name="connsiteX31" fmla="*/ 4705350 w 6013450"/>
                    <a:gd name="connsiteY31" fmla="*/ 406400 h 2133901"/>
                    <a:gd name="connsiteX32" fmla="*/ 5086350 w 6013450"/>
                    <a:gd name="connsiteY32" fmla="*/ 400050 h 2133901"/>
                    <a:gd name="connsiteX33" fmla="*/ 5524500 w 6013450"/>
                    <a:gd name="connsiteY33" fmla="*/ 400050 h 2133901"/>
                    <a:gd name="connsiteX34" fmla="*/ 6013450 w 6013450"/>
                    <a:gd name="connsiteY34" fmla="*/ 393700 h 2133901"/>
                    <a:gd name="connsiteX0" fmla="*/ 0 w 6013450"/>
                    <a:gd name="connsiteY0" fmla="*/ 0 h 2135618"/>
                    <a:gd name="connsiteX1" fmla="*/ 88900 w 6013450"/>
                    <a:gd name="connsiteY1" fmla="*/ 571500 h 2135618"/>
                    <a:gd name="connsiteX2" fmla="*/ 152400 w 6013450"/>
                    <a:gd name="connsiteY2" fmla="*/ 933450 h 2135618"/>
                    <a:gd name="connsiteX3" fmla="*/ 254000 w 6013450"/>
                    <a:gd name="connsiteY3" fmla="*/ 1377950 h 2135618"/>
                    <a:gd name="connsiteX4" fmla="*/ 361950 w 6013450"/>
                    <a:gd name="connsiteY4" fmla="*/ 1708150 h 2135618"/>
                    <a:gd name="connsiteX5" fmla="*/ 419100 w 6013450"/>
                    <a:gd name="connsiteY5" fmla="*/ 1835150 h 2135618"/>
                    <a:gd name="connsiteX6" fmla="*/ 488950 w 6013450"/>
                    <a:gd name="connsiteY6" fmla="*/ 1955800 h 2135618"/>
                    <a:gd name="connsiteX7" fmla="*/ 546100 w 6013450"/>
                    <a:gd name="connsiteY7" fmla="*/ 2032000 h 2135618"/>
                    <a:gd name="connsiteX8" fmla="*/ 584200 w 6013450"/>
                    <a:gd name="connsiteY8" fmla="*/ 2076450 h 2135618"/>
                    <a:gd name="connsiteX9" fmla="*/ 622300 w 6013450"/>
                    <a:gd name="connsiteY9" fmla="*/ 2108200 h 2135618"/>
                    <a:gd name="connsiteX10" fmla="*/ 717550 w 6013450"/>
                    <a:gd name="connsiteY10" fmla="*/ 2133600 h 2135618"/>
                    <a:gd name="connsiteX11" fmla="*/ 815975 w 6013450"/>
                    <a:gd name="connsiteY11" fmla="*/ 2130425 h 2135618"/>
                    <a:gd name="connsiteX12" fmla="*/ 908050 w 6013450"/>
                    <a:gd name="connsiteY12" fmla="*/ 2101850 h 2135618"/>
                    <a:gd name="connsiteX13" fmla="*/ 1009650 w 6013450"/>
                    <a:gd name="connsiteY13" fmla="*/ 2044700 h 2135618"/>
                    <a:gd name="connsiteX14" fmla="*/ 1104900 w 6013450"/>
                    <a:gd name="connsiteY14" fmla="*/ 1974850 h 2135618"/>
                    <a:gd name="connsiteX15" fmla="*/ 1231900 w 6013450"/>
                    <a:gd name="connsiteY15" fmla="*/ 1854200 h 2135618"/>
                    <a:gd name="connsiteX16" fmla="*/ 1358900 w 6013450"/>
                    <a:gd name="connsiteY16" fmla="*/ 1733550 h 2135618"/>
                    <a:gd name="connsiteX17" fmla="*/ 1479550 w 6013450"/>
                    <a:gd name="connsiteY17" fmla="*/ 1587500 h 2135618"/>
                    <a:gd name="connsiteX18" fmla="*/ 1619250 w 6013450"/>
                    <a:gd name="connsiteY18" fmla="*/ 1435100 h 2135618"/>
                    <a:gd name="connsiteX19" fmla="*/ 1727200 w 6013450"/>
                    <a:gd name="connsiteY19" fmla="*/ 1314450 h 2135618"/>
                    <a:gd name="connsiteX20" fmla="*/ 1841500 w 6013450"/>
                    <a:gd name="connsiteY20" fmla="*/ 1212850 h 2135618"/>
                    <a:gd name="connsiteX21" fmla="*/ 1949450 w 6013450"/>
                    <a:gd name="connsiteY21" fmla="*/ 1092200 h 2135618"/>
                    <a:gd name="connsiteX22" fmla="*/ 2082800 w 6013450"/>
                    <a:gd name="connsiteY22" fmla="*/ 984250 h 2135618"/>
                    <a:gd name="connsiteX23" fmla="*/ 2254250 w 6013450"/>
                    <a:gd name="connsiteY23" fmla="*/ 857250 h 2135618"/>
                    <a:gd name="connsiteX24" fmla="*/ 2425700 w 6013450"/>
                    <a:gd name="connsiteY24" fmla="*/ 749300 h 2135618"/>
                    <a:gd name="connsiteX25" fmla="*/ 2641600 w 6013450"/>
                    <a:gd name="connsiteY25" fmla="*/ 647700 h 2135618"/>
                    <a:gd name="connsiteX26" fmla="*/ 2889250 w 6013450"/>
                    <a:gd name="connsiteY26" fmla="*/ 558800 h 2135618"/>
                    <a:gd name="connsiteX27" fmla="*/ 3162300 w 6013450"/>
                    <a:gd name="connsiteY27" fmla="*/ 495300 h 2135618"/>
                    <a:gd name="connsiteX28" fmla="*/ 3492500 w 6013450"/>
                    <a:gd name="connsiteY28" fmla="*/ 450850 h 2135618"/>
                    <a:gd name="connsiteX29" fmla="*/ 3860800 w 6013450"/>
                    <a:gd name="connsiteY29" fmla="*/ 425450 h 2135618"/>
                    <a:gd name="connsiteX30" fmla="*/ 4286250 w 6013450"/>
                    <a:gd name="connsiteY30" fmla="*/ 412750 h 2135618"/>
                    <a:gd name="connsiteX31" fmla="*/ 4705350 w 6013450"/>
                    <a:gd name="connsiteY31" fmla="*/ 406400 h 2135618"/>
                    <a:gd name="connsiteX32" fmla="*/ 5086350 w 6013450"/>
                    <a:gd name="connsiteY32" fmla="*/ 400050 h 2135618"/>
                    <a:gd name="connsiteX33" fmla="*/ 5524500 w 6013450"/>
                    <a:gd name="connsiteY33" fmla="*/ 400050 h 2135618"/>
                    <a:gd name="connsiteX34" fmla="*/ 6013450 w 6013450"/>
                    <a:gd name="connsiteY34" fmla="*/ 393700 h 2135618"/>
                    <a:gd name="connsiteX0" fmla="*/ 0 w 6013450"/>
                    <a:gd name="connsiteY0" fmla="*/ 0 h 2135486"/>
                    <a:gd name="connsiteX1" fmla="*/ 88900 w 6013450"/>
                    <a:gd name="connsiteY1" fmla="*/ 571500 h 2135486"/>
                    <a:gd name="connsiteX2" fmla="*/ 152400 w 6013450"/>
                    <a:gd name="connsiteY2" fmla="*/ 933450 h 2135486"/>
                    <a:gd name="connsiteX3" fmla="*/ 254000 w 6013450"/>
                    <a:gd name="connsiteY3" fmla="*/ 1377950 h 2135486"/>
                    <a:gd name="connsiteX4" fmla="*/ 361950 w 6013450"/>
                    <a:gd name="connsiteY4" fmla="*/ 1708150 h 2135486"/>
                    <a:gd name="connsiteX5" fmla="*/ 419100 w 6013450"/>
                    <a:gd name="connsiteY5" fmla="*/ 1835150 h 2135486"/>
                    <a:gd name="connsiteX6" fmla="*/ 488950 w 6013450"/>
                    <a:gd name="connsiteY6" fmla="*/ 1955800 h 2135486"/>
                    <a:gd name="connsiteX7" fmla="*/ 546100 w 6013450"/>
                    <a:gd name="connsiteY7" fmla="*/ 2032000 h 2135486"/>
                    <a:gd name="connsiteX8" fmla="*/ 584200 w 6013450"/>
                    <a:gd name="connsiteY8" fmla="*/ 2076450 h 2135486"/>
                    <a:gd name="connsiteX9" fmla="*/ 622300 w 6013450"/>
                    <a:gd name="connsiteY9" fmla="*/ 2108200 h 2135486"/>
                    <a:gd name="connsiteX10" fmla="*/ 717550 w 6013450"/>
                    <a:gd name="connsiteY10" fmla="*/ 2133600 h 2135486"/>
                    <a:gd name="connsiteX11" fmla="*/ 815975 w 6013450"/>
                    <a:gd name="connsiteY11" fmla="*/ 2130425 h 2135486"/>
                    <a:gd name="connsiteX12" fmla="*/ 908050 w 6013450"/>
                    <a:gd name="connsiteY12" fmla="*/ 2105025 h 2135486"/>
                    <a:gd name="connsiteX13" fmla="*/ 1009650 w 6013450"/>
                    <a:gd name="connsiteY13" fmla="*/ 2044700 h 2135486"/>
                    <a:gd name="connsiteX14" fmla="*/ 1104900 w 6013450"/>
                    <a:gd name="connsiteY14" fmla="*/ 1974850 h 2135486"/>
                    <a:gd name="connsiteX15" fmla="*/ 1231900 w 6013450"/>
                    <a:gd name="connsiteY15" fmla="*/ 1854200 h 2135486"/>
                    <a:gd name="connsiteX16" fmla="*/ 1358900 w 6013450"/>
                    <a:gd name="connsiteY16" fmla="*/ 1733550 h 2135486"/>
                    <a:gd name="connsiteX17" fmla="*/ 1479550 w 6013450"/>
                    <a:gd name="connsiteY17" fmla="*/ 1587500 h 2135486"/>
                    <a:gd name="connsiteX18" fmla="*/ 1619250 w 6013450"/>
                    <a:gd name="connsiteY18" fmla="*/ 1435100 h 2135486"/>
                    <a:gd name="connsiteX19" fmla="*/ 1727200 w 6013450"/>
                    <a:gd name="connsiteY19" fmla="*/ 1314450 h 2135486"/>
                    <a:gd name="connsiteX20" fmla="*/ 1841500 w 6013450"/>
                    <a:gd name="connsiteY20" fmla="*/ 1212850 h 2135486"/>
                    <a:gd name="connsiteX21" fmla="*/ 1949450 w 6013450"/>
                    <a:gd name="connsiteY21" fmla="*/ 1092200 h 2135486"/>
                    <a:gd name="connsiteX22" fmla="*/ 2082800 w 6013450"/>
                    <a:gd name="connsiteY22" fmla="*/ 984250 h 2135486"/>
                    <a:gd name="connsiteX23" fmla="*/ 2254250 w 6013450"/>
                    <a:gd name="connsiteY23" fmla="*/ 857250 h 2135486"/>
                    <a:gd name="connsiteX24" fmla="*/ 2425700 w 6013450"/>
                    <a:gd name="connsiteY24" fmla="*/ 749300 h 2135486"/>
                    <a:gd name="connsiteX25" fmla="*/ 2641600 w 6013450"/>
                    <a:gd name="connsiteY25" fmla="*/ 647700 h 2135486"/>
                    <a:gd name="connsiteX26" fmla="*/ 2889250 w 6013450"/>
                    <a:gd name="connsiteY26" fmla="*/ 558800 h 2135486"/>
                    <a:gd name="connsiteX27" fmla="*/ 3162300 w 6013450"/>
                    <a:gd name="connsiteY27" fmla="*/ 495300 h 2135486"/>
                    <a:gd name="connsiteX28" fmla="*/ 3492500 w 6013450"/>
                    <a:gd name="connsiteY28" fmla="*/ 450850 h 2135486"/>
                    <a:gd name="connsiteX29" fmla="*/ 3860800 w 6013450"/>
                    <a:gd name="connsiteY29" fmla="*/ 425450 h 2135486"/>
                    <a:gd name="connsiteX30" fmla="*/ 4286250 w 6013450"/>
                    <a:gd name="connsiteY30" fmla="*/ 412750 h 2135486"/>
                    <a:gd name="connsiteX31" fmla="*/ 4705350 w 6013450"/>
                    <a:gd name="connsiteY31" fmla="*/ 406400 h 2135486"/>
                    <a:gd name="connsiteX32" fmla="*/ 5086350 w 6013450"/>
                    <a:gd name="connsiteY32" fmla="*/ 400050 h 2135486"/>
                    <a:gd name="connsiteX33" fmla="*/ 5524500 w 6013450"/>
                    <a:gd name="connsiteY33" fmla="*/ 400050 h 2135486"/>
                    <a:gd name="connsiteX34" fmla="*/ 6013450 w 6013450"/>
                    <a:gd name="connsiteY34" fmla="*/ 393700 h 2135486"/>
                    <a:gd name="connsiteX0" fmla="*/ 0 w 6013450"/>
                    <a:gd name="connsiteY0" fmla="*/ 0 h 2135486"/>
                    <a:gd name="connsiteX1" fmla="*/ 88900 w 6013450"/>
                    <a:gd name="connsiteY1" fmla="*/ 571500 h 2135486"/>
                    <a:gd name="connsiteX2" fmla="*/ 152400 w 6013450"/>
                    <a:gd name="connsiteY2" fmla="*/ 933450 h 2135486"/>
                    <a:gd name="connsiteX3" fmla="*/ 254000 w 6013450"/>
                    <a:gd name="connsiteY3" fmla="*/ 1377950 h 2135486"/>
                    <a:gd name="connsiteX4" fmla="*/ 361950 w 6013450"/>
                    <a:gd name="connsiteY4" fmla="*/ 1708150 h 2135486"/>
                    <a:gd name="connsiteX5" fmla="*/ 419100 w 6013450"/>
                    <a:gd name="connsiteY5" fmla="*/ 1835150 h 2135486"/>
                    <a:gd name="connsiteX6" fmla="*/ 488950 w 6013450"/>
                    <a:gd name="connsiteY6" fmla="*/ 1955800 h 2135486"/>
                    <a:gd name="connsiteX7" fmla="*/ 546100 w 6013450"/>
                    <a:gd name="connsiteY7" fmla="*/ 2032000 h 2135486"/>
                    <a:gd name="connsiteX8" fmla="*/ 584200 w 6013450"/>
                    <a:gd name="connsiteY8" fmla="*/ 2076450 h 2135486"/>
                    <a:gd name="connsiteX9" fmla="*/ 622300 w 6013450"/>
                    <a:gd name="connsiteY9" fmla="*/ 2108200 h 2135486"/>
                    <a:gd name="connsiteX10" fmla="*/ 717550 w 6013450"/>
                    <a:gd name="connsiteY10" fmla="*/ 2133600 h 2135486"/>
                    <a:gd name="connsiteX11" fmla="*/ 815975 w 6013450"/>
                    <a:gd name="connsiteY11" fmla="*/ 2130425 h 2135486"/>
                    <a:gd name="connsiteX12" fmla="*/ 908050 w 6013450"/>
                    <a:gd name="connsiteY12" fmla="*/ 2105025 h 2135486"/>
                    <a:gd name="connsiteX13" fmla="*/ 1009650 w 6013450"/>
                    <a:gd name="connsiteY13" fmla="*/ 2044700 h 2135486"/>
                    <a:gd name="connsiteX14" fmla="*/ 1104900 w 6013450"/>
                    <a:gd name="connsiteY14" fmla="*/ 1974850 h 2135486"/>
                    <a:gd name="connsiteX15" fmla="*/ 1231900 w 6013450"/>
                    <a:gd name="connsiteY15" fmla="*/ 1854200 h 2135486"/>
                    <a:gd name="connsiteX16" fmla="*/ 1358900 w 6013450"/>
                    <a:gd name="connsiteY16" fmla="*/ 1733550 h 2135486"/>
                    <a:gd name="connsiteX17" fmla="*/ 1479550 w 6013450"/>
                    <a:gd name="connsiteY17" fmla="*/ 1587500 h 2135486"/>
                    <a:gd name="connsiteX18" fmla="*/ 1619250 w 6013450"/>
                    <a:gd name="connsiteY18" fmla="*/ 1435100 h 2135486"/>
                    <a:gd name="connsiteX19" fmla="*/ 1727200 w 6013450"/>
                    <a:gd name="connsiteY19" fmla="*/ 1314450 h 2135486"/>
                    <a:gd name="connsiteX20" fmla="*/ 1841500 w 6013450"/>
                    <a:gd name="connsiteY20" fmla="*/ 1212850 h 2135486"/>
                    <a:gd name="connsiteX21" fmla="*/ 1949450 w 6013450"/>
                    <a:gd name="connsiteY21" fmla="*/ 1092200 h 2135486"/>
                    <a:gd name="connsiteX22" fmla="*/ 2082800 w 6013450"/>
                    <a:gd name="connsiteY22" fmla="*/ 984250 h 2135486"/>
                    <a:gd name="connsiteX23" fmla="*/ 2254250 w 6013450"/>
                    <a:gd name="connsiteY23" fmla="*/ 857250 h 2135486"/>
                    <a:gd name="connsiteX24" fmla="*/ 2425700 w 6013450"/>
                    <a:gd name="connsiteY24" fmla="*/ 749300 h 2135486"/>
                    <a:gd name="connsiteX25" fmla="*/ 2641600 w 6013450"/>
                    <a:gd name="connsiteY25" fmla="*/ 647700 h 2135486"/>
                    <a:gd name="connsiteX26" fmla="*/ 2889250 w 6013450"/>
                    <a:gd name="connsiteY26" fmla="*/ 558800 h 2135486"/>
                    <a:gd name="connsiteX27" fmla="*/ 3162300 w 6013450"/>
                    <a:gd name="connsiteY27" fmla="*/ 495300 h 2135486"/>
                    <a:gd name="connsiteX28" fmla="*/ 3492500 w 6013450"/>
                    <a:gd name="connsiteY28" fmla="*/ 450850 h 2135486"/>
                    <a:gd name="connsiteX29" fmla="*/ 3860800 w 6013450"/>
                    <a:gd name="connsiteY29" fmla="*/ 425450 h 2135486"/>
                    <a:gd name="connsiteX30" fmla="*/ 4286250 w 6013450"/>
                    <a:gd name="connsiteY30" fmla="*/ 412750 h 2135486"/>
                    <a:gd name="connsiteX31" fmla="*/ 4705350 w 6013450"/>
                    <a:gd name="connsiteY31" fmla="*/ 406400 h 2135486"/>
                    <a:gd name="connsiteX32" fmla="*/ 5086350 w 6013450"/>
                    <a:gd name="connsiteY32" fmla="*/ 400050 h 2135486"/>
                    <a:gd name="connsiteX33" fmla="*/ 5524500 w 6013450"/>
                    <a:gd name="connsiteY33" fmla="*/ 400050 h 2135486"/>
                    <a:gd name="connsiteX34" fmla="*/ 6013450 w 6013450"/>
                    <a:gd name="connsiteY34" fmla="*/ 393700 h 2135486"/>
                    <a:gd name="connsiteX0" fmla="*/ 0 w 6013450"/>
                    <a:gd name="connsiteY0" fmla="*/ 0 h 2136976"/>
                    <a:gd name="connsiteX1" fmla="*/ 88900 w 6013450"/>
                    <a:gd name="connsiteY1" fmla="*/ 571500 h 2136976"/>
                    <a:gd name="connsiteX2" fmla="*/ 152400 w 6013450"/>
                    <a:gd name="connsiteY2" fmla="*/ 933450 h 2136976"/>
                    <a:gd name="connsiteX3" fmla="*/ 254000 w 6013450"/>
                    <a:gd name="connsiteY3" fmla="*/ 1377950 h 2136976"/>
                    <a:gd name="connsiteX4" fmla="*/ 361950 w 6013450"/>
                    <a:gd name="connsiteY4" fmla="*/ 1708150 h 2136976"/>
                    <a:gd name="connsiteX5" fmla="*/ 419100 w 6013450"/>
                    <a:gd name="connsiteY5" fmla="*/ 1835150 h 2136976"/>
                    <a:gd name="connsiteX6" fmla="*/ 488950 w 6013450"/>
                    <a:gd name="connsiteY6" fmla="*/ 1955800 h 2136976"/>
                    <a:gd name="connsiteX7" fmla="*/ 546100 w 6013450"/>
                    <a:gd name="connsiteY7" fmla="*/ 2032000 h 2136976"/>
                    <a:gd name="connsiteX8" fmla="*/ 584200 w 6013450"/>
                    <a:gd name="connsiteY8" fmla="*/ 2076450 h 2136976"/>
                    <a:gd name="connsiteX9" fmla="*/ 622300 w 6013450"/>
                    <a:gd name="connsiteY9" fmla="*/ 2108200 h 2136976"/>
                    <a:gd name="connsiteX10" fmla="*/ 717550 w 6013450"/>
                    <a:gd name="connsiteY10" fmla="*/ 2133600 h 2136976"/>
                    <a:gd name="connsiteX11" fmla="*/ 815975 w 6013450"/>
                    <a:gd name="connsiteY11" fmla="*/ 2133600 h 2136976"/>
                    <a:gd name="connsiteX12" fmla="*/ 908050 w 6013450"/>
                    <a:gd name="connsiteY12" fmla="*/ 2105025 h 2136976"/>
                    <a:gd name="connsiteX13" fmla="*/ 1009650 w 6013450"/>
                    <a:gd name="connsiteY13" fmla="*/ 2044700 h 2136976"/>
                    <a:gd name="connsiteX14" fmla="*/ 1104900 w 6013450"/>
                    <a:gd name="connsiteY14" fmla="*/ 1974850 h 2136976"/>
                    <a:gd name="connsiteX15" fmla="*/ 1231900 w 6013450"/>
                    <a:gd name="connsiteY15" fmla="*/ 1854200 h 2136976"/>
                    <a:gd name="connsiteX16" fmla="*/ 1358900 w 6013450"/>
                    <a:gd name="connsiteY16" fmla="*/ 1733550 h 2136976"/>
                    <a:gd name="connsiteX17" fmla="*/ 1479550 w 6013450"/>
                    <a:gd name="connsiteY17" fmla="*/ 1587500 h 2136976"/>
                    <a:gd name="connsiteX18" fmla="*/ 1619250 w 6013450"/>
                    <a:gd name="connsiteY18" fmla="*/ 1435100 h 2136976"/>
                    <a:gd name="connsiteX19" fmla="*/ 1727200 w 6013450"/>
                    <a:gd name="connsiteY19" fmla="*/ 1314450 h 2136976"/>
                    <a:gd name="connsiteX20" fmla="*/ 1841500 w 6013450"/>
                    <a:gd name="connsiteY20" fmla="*/ 1212850 h 2136976"/>
                    <a:gd name="connsiteX21" fmla="*/ 1949450 w 6013450"/>
                    <a:gd name="connsiteY21" fmla="*/ 1092200 h 2136976"/>
                    <a:gd name="connsiteX22" fmla="*/ 2082800 w 6013450"/>
                    <a:gd name="connsiteY22" fmla="*/ 984250 h 2136976"/>
                    <a:gd name="connsiteX23" fmla="*/ 2254250 w 6013450"/>
                    <a:gd name="connsiteY23" fmla="*/ 857250 h 2136976"/>
                    <a:gd name="connsiteX24" fmla="*/ 2425700 w 6013450"/>
                    <a:gd name="connsiteY24" fmla="*/ 749300 h 2136976"/>
                    <a:gd name="connsiteX25" fmla="*/ 2641600 w 6013450"/>
                    <a:gd name="connsiteY25" fmla="*/ 647700 h 2136976"/>
                    <a:gd name="connsiteX26" fmla="*/ 2889250 w 6013450"/>
                    <a:gd name="connsiteY26" fmla="*/ 558800 h 2136976"/>
                    <a:gd name="connsiteX27" fmla="*/ 3162300 w 6013450"/>
                    <a:gd name="connsiteY27" fmla="*/ 495300 h 2136976"/>
                    <a:gd name="connsiteX28" fmla="*/ 3492500 w 6013450"/>
                    <a:gd name="connsiteY28" fmla="*/ 450850 h 2136976"/>
                    <a:gd name="connsiteX29" fmla="*/ 3860800 w 6013450"/>
                    <a:gd name="connsiteY29" fmla="*/ 425450 h 2136976"/>
                    <a:gd name="connsiteX30" fmla="*/ 4286250 w 6013450"/>
                    <a:gd name="connsiteY30" fmla="*/ 412750 h 2136976"/>
                    <a:gd name="connsiteX31" fmla="*/ 4705350 w 6013450"/>
                    <a:gd name="connsiteY31" fmla="*/ 406400 h 2136976"/>
                    <a:gd name="connsiteX32" fmla="*/ 5086350 w 6013450"/>
                    <a:gd name="connsiteY32" fmla="*/ 400050 h 2136976"/>
                    <a:gd name="connsiteX33" fmla="*/ 5524500 w 6013450"/>
                    <a:gd name="connsiteY33" fmla="*/ 400050 h 2136976"/>
                    <a:gd name="connsiteX34" fmla="*/ 6013450 w 6013450"/>
                    <a:gd name="connsiteY34" fmla="*/ 393700 h 2136976"/>
                    <a:gd name="connsiteX0" fmla="*/ 0 w 6013450"/>
                    <a:gd name="connsiteY0" fmla="*/ 0 h 2136976"/>
                    <a:gd name="connsiteX1" fmla="*/ 88900 w 6013450"/>
                    <a:gd name="connsiteY1" fmla="*/ 571500 h 2136976"/>
                    <a:gd name="connsiteX2" fmla="*/ 152400 w 6013450"/>
                    <a:gd name="connsiteY2" fmla="*/ 933450 h 2136976"/>
                    <a:gd name="connsiteX3" fmla="*/ 254000 w 6013450"/>
                    <a:gd name="connsiteY3" fmla="*/ 1377950 h 2136976"/>
                    <a:gd name="connsiteX4" fmla="*/ 361950 w 6013450"/>
                    <a:gd name="connsiteY4" fmla="*/ 1708150 h 2136976"/>
                    <a:gd name="connsiteX5" fmla="*/ 419100 w 6013450"/>
                    <a:gd name="connsiteY5" fmla="*/ 1835150 h 2136976"/>
                    <a:gd name="connsiteX6" fmla="*/ 488950 w 6013450"/>
                    <a:gd name="connsiteY6" fmla="*/ 1955800 h 2136976"/>
                    <a:gd name="connsiteX7" fmla="*/ 546100 w 6013450"/>
                    <a:gd name="connsiteY7" fmla="*/ 2032000 h 2136976"/>
                    <a:gd name="connsiteX8" fmla="*/ 584200 w 6013450"/>
                    <a:gd name="connsiteY8" fmla="*/ 2076450 h 2136976"/>
                    <a:gd name="connsiteX9" fmla="*/ 622300 w 6013450"/>
                    <a:gd name="connsiteY9" fmla="*/ 2108200 h 2136976"/>
                    <a:gd name="connsiteX10" fmla="*/ 717550 w 6013450"/>
                    <a:gd name="connsiteY10" fmla="*/ 2133600 h 2136976"/>
                    <a:gd name="connsiteX11" fmla="*/ 815975 w 6013450"/>
                    <a:gd name="connsiteY11" fmla="*/ 2133600 h 2136976"/>
                    <a:gd name="connsiteX12" fmla="*/ 908050 w 6013450"/>
                    <a:gd name="connsiteY12" fmla="*/ 2105025 h 2136976"/>
                    <a:gd name="connsiteX13" fmla="*/ 1009650 w 6013450"/>
                    <a:gd name="connsiteY13" fmla="*/ 2044700 h 2136976"/>
                    <a:gd name="connsiteX14" fmla="*/ 1104900 w 6013450"/>
                    <a:gd name="connsiteY14" fmla="*/ 1974850 h 2136976"/>
                    <a:gd name="connsiteX15" fmla="*/ 1231900 w 6013450"/>
                    <a:gd name="connsiteY15" fmla="*/ 1854200 h 2136976"/>
                    <a:gd name="connsiteX16" fmla="*/ 1358900 w 6013450"/>
                    <a:gd name="connsiteY16" fmla="*/ 1733550 h 2136976"/>
                    <a:gd name="connsiteX17" fmla="*/ 1479550 w 6013450"/>
                    <a:gd name="connsiteY17" fmla="*/ 1587500 h 2136976"/>
                    <a:gd name="connsiteX18" fmla="*/ 1619250 w 6013450"/>
                    <a:gd name="connsiteY18" fmla="*/ 1435100 h 2136976"/>
                    <a:gd name="connsiteX19" fmla="*/ 1727200 w 6013450"/>
                    <a:gd name="connsiteY19" fmla="*/ 1314450 h 2136976"/>
                    <a:gd name="connsiteX20" fmla="*/ 1841500 w 6013450"/>
                    <a:gd name="connsiteY20" fmla="*/ 1212850 h 2136976"/>
                    <a:gd name="connsiteX21" fmla="*/ 1949450 w 6013450"/>
                    <a:gd name="connsiteY21" fmla="*/ 1092200 h 2136976"/>
                    <a:gd name="connsiteX22" fmla="*/ 2082800 w 6013450"/>
                    <a:gd name="connsiteY22" fmla="*/ 984250 h 2136976"/>
                    <a:gd name="connsiteX23" fmla="*/ 2254250 w 6013450"/>
                    <a:gd name="connsiteY23" fmla="*/ 857250 h 2136976"/>
                    <a:gd name="connsiteX24" fmla="*/ 2425700 w 6013450"/>
                    <a:gd name="connsiteY24" fmla="*/ 749300 h 2136976"/>
                    <a:gd name="connsiteX25" fmla="*/ 2641600 w 6013450"/>
                    <a:gd name="connsiteY25" fmla="*/ 647700 h 2136976"/>
                    <a:gd name="connsiteX26" fmla="*/ 2889250 w 6013450"/>
                    <a:gd name="connsiteY26" fmla="*/ 558800 h 2136976"/>
                    <a:gd name="connsiteX27" fmla="*/ 3162300 w 6013450"/>
                    <a:gd name="connsiteY27" fmla="*/ 495300 h 2136976"/>
                    <a:gd name="connsiteX28" fmla="*/ 3492500 w 6013450"/>
                    <a:gd name="connsiteY28" fmla="*/ 450850 h 2136976"/>
                    <a:gd name="connsiteX29" fmla="*/ 3860800 w 6013450"/>
                    <a:gd name="connsiteY29" fmla="*/ 425450 h 2136976"/>
                    <a:gd name="connsiteX30" fmla="*/ 4286250 w 6013450"/>
                    <a:gd name="connsiteY30" fmla="*/ 412750 h 2136976"/>
                    <a:gd name="connsiteX31" fmla="*/ 4705350 w 6013450"/>
                    <a:gd name="connsiteY31" fmla="*/ 406400 h 2136976"/>
                    <a:gd name="connsiteX32" fmla="*/ 5086350 w 6013450"/>
                    <a:gd name="connsiteY32" fmla="*/ 400050 h 2136976"/>
                    <a:gd name="connsiteX33" fmla="*/ 5524500 w 6013450"/>
                    <a:gd name="connsiteY33" fmla="*/ 400050 h 2136976"/>
                    <a:gd name="connsiteX34" fmla="*/ 6013450 w 6013450"/>
                    <a:gd name="connsiteY34" fmla="*/ 393700 h 2136976"/>
                    <a:gd name="connsiteX0" fmla="*/ 0 w 6013450"/>
                    <a:gd name="connsiteY0" fmla="*/ 0 h 2136976"/>
                    <a:gd name="connsiteX1" fmla="*/ 88900 w 6013450"/>
                    <a:gd name="connsiteY1" fmla="*/ 571500 h 2136976"/>
                    <a:gd name="connsiteX2" fmla="*/ 152400 w 6013450"/>
                    <a:gd name="connsiteY2" fmla="*/ 933450 h 2136976"/>
                    <a:gd name="connsiteX3" fmla="*/ 254000 w 6013450"/>
                    <a:gd name="connsiteY3" fmla="*/ 1377950 h 2136976"/>
                    <a:gd name="connsiteX4" fmla="*/ 361950 w 6013450"/>
                    <a:gd name="connsiteY4" fmla="*/ 1708150 h 2136976"/>
                    <a:gd name="connsiteX5" fmla="*/ 419100 w 6013450"/>
                    <a:gd name="connsiteY5" fmla="*/ 1835150 h 2136976"/>
                    <a:gd name="connsiteX6" fmla="*/ 488950 w 6013450"/>
                    <a:gd name="connsiteY6" fmla="*/ 1955800 h 2136976"/>
                    <a:gd name="connsiteX7" fmla="*/ 546100 w 6013450"/>
                    <a:gd name="connsiteY7" fmla="*/ 2032000 h 2136976"/>
                    <a:gd name="connsiteX8" fmla="*/ 584200 w 6013450"/>
                    <a:gd name="connsiteY8" fmla="*/ 2076450 h 2136976"/>
                    <a:gd name="connsiteX9" fmla="*/ 622300 w 6013450"/>
                    <a:gd name="connsiteY9" fmla="*/ 2108200 h 2136976"/>
                    <a:gd name="connsiteX10" fmla="*/ 717550 w 6013450"/>
                    <a:gd name="connsiteY10" fmla="*/ 2133600 h 2136976"/>
                    <a:gd name="connsiteX11" fmla="*/ 815975 w 6013450"/>
                    <a:gd name="connsiteY11" fmla="*/ 2133600 h 2136976"/>
                    <a:gd name="connsiteX12" fmla="*/ 908050 w 6013450"/>
                    <a:gd name="connsiteY12" fmla="*/ 2105025 h 2136976"/>
                    <a:gd name="connsiteX13" fmla="*/ 1009650 w 6013450"/>
                    <a:gd name="connsiteY13" fmla="*/ 2044700 h 2136976"/>
                    <a:gd name="connsiteX14" fmla="*/ 1104900 w 6013450"/>
                    <a:gd name="connsiteY14" fmla="*/ 1974850 h 2136976"/>
                    <a:gd name="connsiteX15" fmla="*/ 1231900 w 6013450"/>
                    <a:gd name="connsiteY15" fmla="*/ 1854200 h 2136976"/>
                    <a:gd name="connsiteX16" fmla="*/ 1358900 w 6013450"/>
                    <a:gd name="connsiteY16" fmla="*/ 1733550 h 2136976"/>
                    <a:gd name="connsiteX17" fmla="*/ 1479550 w 6013450"/>
                    <a:gd name="connsiteY17" fmla="*/ 1587500 h 2136976"/>
                    <a:gd name="connsiteX18" fmla="*/ 1619250 w 6013450"/>
                    <a:gd name="connsiteY18" fmla="*/ 1435100 h 2136976"/>
                    <a:gd name="connsiteX19" fmla="*/ 1727200 w 6013450"/>
                    <a:gd name="connsiteY19" fmla="*/ 1314450 h 2136976"/>
                    <a:gd name="connsiteX20" fmla="*/ 1841500 w 6013450"/>
                    <a:gd name="connsiteY20" fmla="*/ 1212850 h 2136976"/>
                    <a:gd name="connsiteX21" fmla="*/ 1949450 w 6013450"/>
                    <a:gd name="connsiteY21" fmla="*/ 1092200 h 2136976"/>
                    <a:gd name="connsiteX22" fmla="*/ 2082800 w 6013450"/>
                    <a:gd name="connsiteY22" fmla="*/ 984250 h 2136976"/>
                    <a:gd name="connsiteX23" fmla="*/ 2254250 w 6013450"/>
                    <a:gd name="connsiteY23" fmla="*/ 857250 h 2136976"/>
                    <a:gd name="connsiteX24" fmla="*/ 2425700 w 6013450"/>
                    <a:gd name="connsiteY24" fmla="*/ 749300 h 2136976"/>
                    <a:gd name="connsiteX25" fmla="*/ 2641600 w 6013450"/>
                    <a:gd name="connsiteY25" fmla="*/ 647700 h 2136976"/>
                    <a:gd name="connsiteX26" fmla="*/ 2889250 w 6013450"/>
                    <a:gd name="connsiteY26" fmla="*/ 558800 h 2136976"/>
                    <a:gd name="connsiteX27" fmla="*/ 3162300 w 6013450"/>
                    <a:gd name="connsiteY27" fmla="*/ 495300 h 2136976"/>
                    <a:gd name="connsiteX28" fmla="*/ 3492500 w 6013450"/>
                    <a:gd name="connsiteY28" fmla="*/ 450850 h 2136976"/>
                    <a:gd name="connsiteX29" fmla="*/ 3860800 w 6013450"/>
                    <a:gd name="connsiteY29" fmla="*/ 425450 h 2136976"/>
                    <a:gd name="connsiteX30" fmla="*/ 4286250 w 6013450"/>
                    <a:gd name="connsiteY30" fmla="*/ 412750 h 2136976"/>
                    <a:gd name="connsiteX31" fmla="*/ 4705350 w 6013450"/>
                    <a:gd name="connsiteY31" fmla="*/ 406400 h 2136976"/>
                    <a:gd name="connsiteX32" fmla="*/ 5086350 w 6013450"/>
                    <a:gd name="connsiteY32" fmla="*/ 400050 h 2136976"/>
                    <a:gd name="connsiteX33" fmla="*/ 5524500 w 6013450"/>
                    <a:gd name="connsiteY33" fmla="*/ 400050 h 2136976"/>
                    <a:gd name="connsiteX34" fmla="*/ 6013450 w 6013450"/>
                    <a:gd name="connsiteY34" fmla="*/ 393700 h 2136976"/>
                    <a:gd name="connsiteX0" fmla="*/ 0 w 5524500"/>
                    <a:gd name="connsiteY0" fmla="*/ 0 h 2136976"/>
                    <a:gd name="connsiteX1" fmla="*/ 88900 w 5524500"/>
                    <a:gd name="connsiteY1" fmla="*/ 571500 h 2136976"/>
                    <a:gd name="connsiteX2" fmla="*/ 152400 w 5524500"/>
                    <a:gd name="connsiteY2" fmla="*/ 933450 h 2136976"/>
                    <a:gd name="connsiteX3" fmla="*/ 254000 w 5524500"/>
                    <a:gd name="connsiteY3" fmla="*/ 1377950 h 2136976"/>
                    <a:gd name="connsiteX4" fmla="*/ 361950 w 5524500"/>
                    <a:gd name="connsiteY4" fmla="*/ 1708150 h 2136976"/>
                    <a:gd name="connsiteX5" fmla="*/ 419100 w 5524500"/>
                    <a:gd name="connsiteY5" fmla="*/ 1835150 h 2136976"/>
                    <a:gd name="connsiteX6" fmla="*/ 488950 w 5524500"/>
                    <a:gd name="connsiteY6" fmla="*/ 1955800 h 2136976"/>
                    <a:gd name="connsiteX7" fmla="*/ 546100 w 5524500"/>
                    <a:gd name="connsiteY7" fmla="*/ 2032000 h 2136976"/>
                    <a:gd name="connsiteX8" fmla="*/ 584200 w 5524500"/>
                    <a:gd name="connsiteY8" fmla="*/ 2076450 h 2136976"/>
                    <a:gd name="connsiteX9" fmla="*/ 622300 w 5524500"/>
                    <a:gd name="connsiteY9" fmla="*/ 2108200 h 2136976"/>
                    <a:gd name="connsiteX10" fmla="*/ 717550 w 5524500"/>
                    <a:gd name="connsiteY10" fmla="*/ 2133600 h 2136976"/>
                    <a:gd name="connsiteX11" fmla="*/ 815975 w 5524500"/>
                    <a:gd name="connsiteY11" fmla="*/ 2133600 h 2136976"/>
                    <a:gd name="connsiteX12" fmla="*/ 908050 w 5524500"/>
                    <a:gd name="connsiteY12" fmla="*/ 2105025 h 2136976"/>
                    <a:gd name="connsiteX13" fmla="*/ 1009650 w 5524500"/>
                    <a:gd name="connsiteY13" fmla="*/ 2044700 h 2136976"/>
                    <a:gd name="connsiteX14" fmla="*/ 1104900 w 5524500"/>
                    <a:gd name="connsiteY14" fmla="*/ 1974850 h 2136976"/>
                    <a:gd name="connsiteX15" fmla="*/ 1231900 w 5524500"/>
                    <a:gd name="connsiteY15" fmla="*/ 1854200 h 2136976"/>
                    <a:gd name="connsiteX16" fmla="*/ 1358900 w 5524500"/>
                    <a:gd name="connsiteY16" fmla="*/ 1733550 h 2136976"/>
                    <a:gd name="connsiteX17" fmla="*/ 1479550 w 5524500"/>
                    <a:gd name="connsiteY17" fmla="*/ 1587500 h 2136976"/>
                    <a:gd name="connsiteX18" fmla="*/ 1619250 w 5524500"/>
                    <a:gd name="connsiteY18" fmla="*/ 1435100 h 2136976"/>
                    <a:gd name="connsiteX19" fmla="*/ 1727200 w 5524500"/>
                    <a:gd name="connsiteY19" fmla="*/ 1314450 h 2136976"/>
                    <a:gd name="connsiteX20" fmla="*/ 1841500 w 5524500"/>
                    <a:gd name="connsiteY20" fmla="*/ 1212850 h 2136976"/>
                    <a:gd name="connsiteX21" fmla="*/ 1949450 w 5524500"/>
                    <a:gd name="connsiteY21" fmla="*/ 1092200 h 2136976"/>
                    <a:gd name="connsiteX22" fmla="*/ 2082800 w 5524500"/>
                    <a:gd name="connsiteY22" fmla="*/ 984250 h 2136976"/>
                    <a:gd name="connsiteX23" fmla="*/ 2254250 w 5524500"/>
                    <a:gd name="connsiteY23" fmla="*/ 857250 h 2136976"/>
                    <a:gd name="connsiteX24" fmla="*/ 2425700 w 5524500"/>
                    <a:gd name="connsiteY24" fmla="*/ 749300 h 2136976"/>
                    <a:gd name="connsiteX25" fmla="*/ 2641600 w 5524500"/>
                    <a:gd name="connsiteY25" fmla="*/ 647700 h 2136976"/>
                    <a:gd name="connsiteX26" fmla="*/ 2889250 w 5524500"/>
                    <a:gd name="connsiteY26" fmla="*/ 558800 h 2136976"/>
                    <a:gd name="connsiteX27" fmla="*/ 3162300 w 5524500"/>
                    <a:gd name="connsiteY27" fmla="*/ 495300 h 2136976"/>
                    <a:gd name="connsiteX28" fmla="*/ 3492500 w 5524500"/>
                    <a:gd name="connsiteY28" fmla="*/ 450850 h 2136976"/>
                    <a:gd name="connsiteX29" fmla="*/ 3860800 w 5524500"/>
                    <a:gd name="connsiteY29" fmla="*/ 425450 h 2136976"/>
                    <a:gd name="connsiteX30" fmla="*/ 4286250 w 5524500"/>
                    <a:gd name="connsiteY30" fmla="*/ 412750 h 2136976"/>
                    <a:gd name="connsiteX31" fmla="*/ 4705350 w 5524500"/>
                    <a:gd name="connsiteY31" fmla="*/ 406400 h 2136976"/>
                    <a:gd name="connsiteX32" fmla="*/ 5086350 w 5524500"/>
                    <a:gd name="connsiteY32" fmla="*/ 400050 h 2136976"/>
                    <a:gd name="connsiteX33" fmla="*/ 5524500 w 5524500"/>
                    <a:gd name="connsiteY33" fmla="*/ 400050 h 2136976"/>
                    <a:gd name="connsiteX0" fmla="*/ 0 w 5086350"/>
                    <a:gd name="connsiteY0" fmla="*/ 0 h 2136976"/>
                    <a:gd name="connsiteX1" fmla="*/ 88900 w 5086350"/>
                    <a:gd name="connsiteY1" fmla="*/ 571500 h 2136976"/>
                    <a:gd name="connsiteX2" fmla="*/ 152400 w 5086350"/>
                    <a:gd name="connsiteY2" fmla="*/ 933450 h 2136976"/>
                    <a:gd name="connsiteX3" fmla="*/ 254000 w 5086350"/>
                    <a:gd name="connsiteY3" fmla="*/ 1377950 h 2136976"/>
                    <a:gd name="connsiteX4" fmla="*/ 361950 w 5086350"/>
                    <a:gd name="connsiteY4" fmla="*/ 1708150 h 2136976"/>
                    <a:gd name="connsiteX5" fmla="*/ 419100 w 5086350"/>
                    <a:gd name="connsiteY5" fmla="*/ 1835150 h 2136976"/>
                    <a:gd name="connsiteX6" fmla="*/ 488950 w 5086350"/>
                    <a:gd name="connsiteY6" fmla="*/ 1955800 h 2136976"/>
                    <a:gd name="connsiteX7" fmla="*/ 546100 w 5086350"/>
                    <a:gd name="connsiteY7" fmla="*/ 2032000 h 2136976"/>
                    <a:gd name="connsiteX8" fmla="*/ 584200 w 5086350"/>
                    <a:gd name="connsiteY8" fmla="*/ 2076450 h 2136976"/>
                    <a:gd name="connsiteX9" fmla="*/ 622300 w 5086350"/>
                    <a:gd name="connsiteY9" fmla="*/ 2108200 h 2136976"/>
                    <a:gd name="connsiteX10" fmla="*/ 717550 w 5086350"/>
                    <a:gd name="connsiteY10" fmla="*/ 2133600 h 2136976"/>
                    <a:gd name="connsiteX11" fmla="*/ 815975 w 5086350"/>
                    <a:gd name="connsiteY11" fmla="*/ 2133600 h 2136976"/>
                    <a:gd name="connsiteX12" fmla="*/ 908050 w 5086350"/>
                    <a:gd name="connsiteY12" fmla="*/ 2105025 h 2136976"/>
                    <a:gd name="connsiteX13" fmla="*/ 1009650 w 5086350"/>
                    <a:gd name="connsiteY13" fmla="*/ 2044700 h 2136976"/>
                    <a:gd name="connsiteX14" fmla="*/ 1104900 w 5086350"/>
                    <a:gd name="connsiteY14" fmla="*/ 1974850 h 2136976"/>
                    <a:gd name="connsiteX15" fmla="*/ 1231900 w 5086350"/>
                    <a:gd name="connsiteY15" fmla="*/ 1854200 h 2136976"/>
                    <a:gd name="connsiteX16" fmla="*/ 1358900 w 5086350"/>
                    <a:gd name="connsiteY16" fmla="*/ 1733550 h 2136976"/>
                    <a:gd name="connsiteX17" fmla="*/ 1479550 w 5086350"/>
                    <a:gd name="connsiteY17" fmla="*/ 1587500 h 2136976"/>
                    <a:gd name="connsiteX18" fmla="*/ 1619250 w 5086350"/>
                    <a:gd name="connsiteY18" fmla="*/ 1435100 h 2136976"/>
                    <a:gd name="connsiteX19" fmla="*/ 1727200 w 5086350"/>
                    <a:gd name="connsiteY19" fmla="*/ 1314450 h 2136976"/>
                    <a:gd name="connsiteX20" fmla="*/ 1841500 w 5086350"/>
                    <a:gd name="connsiteY20" fmla="*/ 1212850 h 2136976"/>
                    <a:gd name="connsiteX21" fmla="*/ 1949450 w 5086350"/>
                    <a:gd name="connsiteY21" fmla="*/ 1092200 h 2136976"/>
                    <a:gd name="connsiteX22" fmla="*/ 2082800 w 5086350"/>
                    <a:gd name="connsiteY22" fmla="*/ 984250 h 2136976"/>
                    <a:gd name="connsiteX23" fmla="*/ 2254250 w 5086350"/>
                    <a:gd name="connsiteY23" fmla="*/ 857250 h 2136976"/>
                    <a:gd name="connsiteX24" fmla="*/ 2425700 w 5086350"/>
                    <a:gd name="connsiteY24" fmla="*/ 749300 h 2136976"/>
                    <a:gd name="connsiteX25" fmla="*/ 2641600 w 5086350"/>
                    <a:gd name="connsiteY25" fmla="*/ 647700 h 2136976"/>
                    <a:gd name="connsiteX26" fmla="*/ 2889250 w 5086350"/>
                    <a:gd name="connsiteY26" fmla="*/ 558800 h 2136976"/>
                    <a:gd name="connsiteX27" fmla="*/ 3162300 w 5086350"/>
                    <a:gd name="connsiteY27" fmla="*/ 495300 h 2136976"/>
                    <a:gd name="connsiteX28" fmla="*/ 3492500 w 5086350"/>
                    <a:gd name="connsiteY28" fmla="*/ 450850 h 2136976"/>
                    <a:gd name="connsiteX29" fmla="*/ 3860800 w 5086350"/>
                    <a:gd name="connsiteY29" fmla="*/ 425450 h 2136976"/>
                    <a:gd name="connsiteX30" fmla="*/ 4286250 w 5086350"/>
                    <a:gd name="connsiteY30" fmla="*/ 412750 h 2136976"/>
                    <a:gd name="connsiteX31" fmla="*/ 4705350 w 5086350"/>
                    <a:gd name="connsiteY31" fmla="*/ 406400 h 2136976"/>
                    <a:gd name="connsiteX32" fmla="*/ 5086350 w 5086350"/>
                    <a:gd name="connsiteY32" fmla="*/ 400050 h 2136976"/>
                    <a:gd name="connsiteX0" fmla="*/ 0 w 4705350"/>
                    <a:gd name="connsiteY0" fmla="*/ 0 h 2136976"/>
                    <a:gd name="connsiteX1" fmla="*/ 88900 w 4705350"/>
                    <a:gd name="connsiteY1" fmla="*/ 571500 h 2136976"/>
                    <a:gd name="connsiteX2" fmla="*/ 152400 w 4705350"/>
                    <a:gd name="connsiteY2" fmla="*/ 933450 h 2136976"/>
                    <a:gd name="connsiteX3" fmla="*/ 254000 w 4705350"/>
                    <a:gd name="connsiteY3" fmla="*/ 1377950 h 2136976"/>
                    <a:gd name="connsiteX4" fmla="*/ 361950 w 4705350"/>
                    <a:gd name="connsiteY4" fmla="*/ 1708150 h 2136976"/>
                    <a:gd name="connsiteX5" fmla="*/ 419100 w 4705350"/>
                    <a:gd name="connsiteY5" fmla="*/ 1835150 h 2136976"/>
                    <a:gd name="connsiteX6" fmla="*/ 488950 w 4705350"/>
                    <a:gd name="connsiteY6" fmla="*/ 1955800 h 2136976"/>
                    <a:gd name="connsiteX7" fmla="*/ 546100 w 4705350"/>
                    <a:gd name="connsiteY7" fmla="*/ 2032000 h 2136976"/>
                    <a:gd name="connsiteX8" fmla="*/ 584200 w 4705350"/>
                    <a:gd name="connsiteY8" fmla="*/ 2076450 h 2136976"/>
                    <a:gd name="connsiteX9" fmla="*/ 622300 w 4705350"/>
                    <a:gd name="connsiteY9" fmla="*/ 2108200 h 2136976"/>
                    <a:gd name="connsiteX10" fmla="*/ 717550 w 4705350"/>
                    <a:gd name="connsiteY10" fmla="*/ 2133600 h 2136976"/>
                    <a:gd name="connsiteX11" fmla="*/ 815975 w 4705350"/>
                    <a:gd name="connsiteY11" fmla="*/ 2133600 h 2136976"/>
                    <a:gd name="connsiteX12" fmla="*/ 908050 w 4705350"/>
                    <a:gd name="connsiteY12" fmla="*/ 2105025 h 2136976"/>
                    <a:gd name="connsiteX13" fmla="*/ 1009650 w 4705350"/>
                    <a:gd name="connsiteY13" fmla="*/ 2044700 h 2136976"/>
                    <a:gd name="connsiteX14" fmla="*/ 1104900 w 4705350"/>
                    <a:gd name="connsiteY14" fmla="*/ 1974850 h 2136976"/>
                    <a:gd name="connsiteX15" fmla="*/ 1231900 w 4705350"/>
                    <a:gd name="connsiteY15" fmla="*/ 1854200 h 2136976"/>
                    <a:gd name="connsiteX16" fmla="*/ 1358900 w 4705350"/>
                    <a:gd name="connsiteY16" fmla="*/ 1733550 h 2136976"/>
                    <a:gd name="connsiteX17" fmla="*/ 1479550 w 4705350"/>
                    <a:gd name="connsiteY17" fmla="*/ 1587500 h 2136976"/>
                    <a:gd name="connsiteX18" fmla="*/ 1619250 w 4705350"/>
                    <a:gd name="connsiteY18" fmla="*/ 1435100 h 2136976"/>
                    <a:gd name="connsiteX19" fmla="*/ 1727200 w 4705350"/>
                    <a:gd name="connsiteY19" fmla="*/ 1314450 h 2136976"/>
                    <a:gd name="connsiteX20" fmla="*/ 1841500 w 4705350"/>
                    <a:gd name="connsiteY20" fmla="*/ 1212850 h 2136976"/>
                    <a:gd name="connsiteX21" fmla="*/ 1949450 w 4705350"/>
                    <a:gd name="connsiteY21" fmla="*/ 1092200 h 2136976"/>
                    <a:gd name="connsiteX22" fmla="*/ 2082800 w 4705350"/>
                    <a:gd name="connsiteY22" fmla="*/ 984250 h 2136976"/>
                    <a:gd name="connsiteX23" fmla="*/ 2254250 w 4705350"/>
                    <a:gd name="connsiteY23" fmla="*/ 857250 h 2136976"/>
                    <a:gd name="connsiteX24" fmla="*/ 2425700 w 4705350"/>
                    <a:gd name="connsiteY24" fmla="*/ 749300 h 2136976"/>
                    <a:gd name="connsiteX25" fmla="*/ 2641600 w 4705350"/>
                    <a:gd name="connsiteY25" fmla="*/ 647700 h 2136976"/>
                    <a:gd name="connsiteX26" fmla="*/ 2889250 w 4705350"/>
                    <a:gd name="connsiteY26" fmla="*/ 558800 h 2136976"/>
                    <a:gd name="connsiteX27" fmla="*/ 3162300 w 4705350"/>
                    <a:gd name="connsiteY27" fmla="*/ 495300 h 2136976"/>
                    <a:gd name="connsiteX28" fmla="*/ 3492500 w 4705350"/>
                    <a:gd name="connsiteY28" fmla="*/ 450850 h 2136976"/>
                    <a:gd name="connsiteX29" fmla="*/ 3860800 w 4705350"/>
                    <a:gd name="connsiteY29" fmla="*/ 425450 h 2136976"/>
                    <a:gd name="connsiteX30" fmla="*/ 4286250 w 4705350"/>
                    <a:gd name="connsiteY30" fmla="*/ 412750 h 2136976"/>
                    <a:gd name="connsiteX31" fmla="*/ 4705350 w 4705350"/>
                    <a:gd name="connsiteY31" fmla="*/ 406400 h 2136976"/>
                    <a:gd name="connsiteX0" fmla="*/ 0 w 4286250"/>
                    <a:gd name="connsiteY0" fmla="*/ 0 h 2136976"/>
                    <a:gd name="connsiteX1" fmla="*/ 88900 w 4286250"/>
                    <a:gd name="connsiteY1" fmla="*/ 571500 h 2136976"/>
                    <a:gd name="connsiteX2" fmla="*/ 152400 w 4286250"/>
                    <a:gd name="connsiteY2" fmla="*/ 933450 h 2136976"/>
                    <a:gd name="connsiteX3" fmla="*/ 254000 w 4286250"/>
                    <a:gd name="connsiteY3" fmla="*/ 1377950 h 2136976"/>
                    <a:gd name="connsiteX4" fmla="*/ 361950 w 4286250"/>
                    <a:gd name="connsiteY4" fmla="*/ 1708150 h 2136976"/>
                    <a:gd name="connsiteX5" fmla="*/ 419100 w 4286250"/>
                    <a:gd name="connsiteY5" fmla="*/ 1835150 h 2136976"/>
                    <a:gd name="connsiteX6" fmla="*/ 488950 w 4286250"/>
                    <a:gd name="connsiteY6" fmla="*/ 1955800 h 2136976"/>
                    <a:gd name="connsiteX7" fmla="*/ 546100 w 4286250"/>
                    <a:gd name="connsiteY7" fmla="*/ 2032000 h 2136976"/>
                    <a:gd name="connsiteX8" fmla="*/ 584200 w 4286250"/>
                    <a:gd name="connsiteY8" fmla="*/ 2076450 h 2136976"/>
                    <a:gd name="connsiteX9" fmla="*/ 622300 w 4286250"/>
                    <a:gd name="connsiteY9" fmla="*/ 2108200 h 2136976"/>
                    <a:gd name="connsiteX10" fmla="*/ 717550 w 4286250"/>
                    <a:gd name="connsiteY10" fmla="*/ 2133600 h 2136976"/>
                    <a:gd name="connsiteX11" fmla="*/ 815975 w 4286250"/>
                    <a:gd name="connsiteY11" fmla="*/ 2133600 h 2136976"/>
                    <a:gd name="connsiteX12" fmla="*/ 908050 w 4286250"/>
                    <a:gd name="connsiteY12" fmla="*/ 2105025 h 2136976"/>
                    <a:gd name="connsiteX13" fmla="*/ 1009650 w 4286250"/>
                    <a:gd name="connsiteY13" fmla="*/ 2044700 h 2136976"/>
                    <a:gd name="connsiteX14" fmla="*/ 1104900 w 4286250"/>
                    <a:gd name="connsiteY14" fmla="*/ 1974850 h 2136976"/>
                    <a:gd name="connsiteX15" fmla="*/ 1231900 w 4286250"/>
                    <a:gd name="connsiteY15" fmla="*/ 1854200 h 2136976"/>
                    <a:gd name="connsiteX16" fmla="*/ 1358900 w 4286250"/>
                    <a:gd name="connsiteY16" fmla="*/ 1733550 h 2136976"/>
                    <a:gd name="connsiteX17" fmla="*/ 1479550 w 4286250"/>
                    <a:gd name="connsiteY17" fmla="*/ 1587500 h 2136976"/>
                    <a:gd name="connsiteX18" fmla="*/ 1619250 w 4286250"/>
                    <a:gd name="connsiteY18" fmla="*/ 1435100 h 2136976"/>
                    <a:gd name="connsiteX19" fmla="*/ 1727200 w 4286250"/>
                    <a:gd name="connsiteY19" fmla="*/ 1314450 h 2136976"/>
                    <a:gd name="connsiteX20" fmla="*/ 1841500 w 4286250"/>
                    <a:gd name="connsiteY20" fmla="*/ 1212850 h 2136976"/>
                    <a:gd name="connsiteX21" fmla="*/ 1949450 w 4286250"/>
                    <a:gd name="connsiteY21" fmla="*/ 1092200 h 2136976"/>
                    <a:gd name="connsiteX22" fmla="*/ 2082800 w 4286250"/>
                    <a:gd name="connsiteY22" fmla="*/ 984250 h 2136976"/>
                    <a:gd name="connsiteX23" fmla="*/ 2254250 w 4286250"/>
                    <a:gd name="connsiteY23" fmla="*/ 857250 h 2136976"/>
                    <a:gd name="connsiteX24" fmla="*/ 2425700 w 4286250"/>
                    <a:gd name="connsiteY24" fmla="*/ 749300 h 2136976"/>
                    <a:gd name="connsiteX25" fmla="*/ 2641600 w 4286250"/>
                    <a:gd name="connsiteY25" fmla="*/ 647700 h 2136976"/>
                    <a:gd name="connsiteX26" fmla="*/ 2889250 w 4286250"/>
                    <a:gd name="connsiteY26" fmla="*/ 558800 h 2136976"/>
                    <a:gd name="connsiteX27" fmla="*/ 3162300 w 4286250"/>
                    <a:gd name="connsiteY27" fmla="*/ 495300 h 2136976"/>
                    <a:gd name="connsiteX28" fmla="*/ 3492500 w 4286250"/>
                    <a:gd name="connsiteY28" fmla="*/ 450850 h 2136976"/>
                    <a:gd name="connsiteX29" fmla="*/ 3860800 w 4286250"/>
                    <a:gd name="connsiteY29" fmla="*/ 425450 h 2136976"/>
                    <a:gd name="connsiteX30" fmla="*/ 4286250 w 4286250"/>
                    <a:gd name="connsiteY30" fmla="*/ 412750 h 2136976"/>
                    <a:gd name="connsiteX0" fmla="*/ 0 w 3860800"/>
                    <a:gd name="connsiteY0" fmla="*/ 0 h 2136976"/>
                    <a:gd name="connsiteX1" fmla="*/ 88900 w 3860800"/>
                    <a:gd name="connsiteY1" fmla="*/ 571500 h 2136976"/>
                    <a:gd name="connsiteX2" fmla="*/ 152400 w 3860800"/>
                    <a:gd name="connsiteY2" fmla="*/ 933450 h 2136976"/>
                    <a:gd name="connsiteX3" fmla="*/ 254000 w 3860800"/>
                    <a:gd name="connsiteY3" fmla="*/ 1377950 h 2136976"/>
                    <a:gd name="connsiteX4" fmla="*/ 361950 w 3860800"/>
                    <a:gd name="connsiteY4" fmla="*/ 1708150 h 2136976"/>
                    <a:gd name="connsiteX5" fmla="*/ 419100 w 3860800"/>
                    <a:gd name="connsiteY5" fmla="*/ 1835150 h 2136976"/>
                    <a:gd name="connsiteX6" fmla="*/ 488950 w 3860800"/>
                    <a:gd name="connsiteY6" fmla="*/ 1955800 h 2136976"/>
                    <a:gd name="connsiteX7" fmla="*/ 546100 w 3860800"/>
                    <a:gd name="connsiteY7" fmla="*/ 2032000 h 2136976"/>
                    <a:gd name="connsiteX8" fmla="*/ 584200 w 3860800"/>
                    <a:gd name="connsiteY8" fmla="*/ 2076450 h 2136976"/>
                    <a:gd name="connsiteX9" fmla="*/ 622300 w 3860800"/>
                    <a:gd name="connsiteY9" fmla="*/ 2108200 h 2136976"/>
                    <a:gd name="connsiteX10" fmla="*/ 717550 w 3860800"/>
                    <a:gd name="connsiteY10" fmla="*/ 2133600 h 2136976"/>
                    <a:gd name="connsiteX11" fmla="*/ 815975 w 3860800"/>
                    <a:gd name="connsiteY11" fmla="*/ 2133600 h 2136976"/>
                    <a:gd name="connsiteX12" fmla="*/ 908050 w 3860800"/>
                    <a:gd name="connsiteY12" fmla="*/ 2105025 h 2136976"/>
                    <a:gd name="connsiteX13" fmla="*/ 1009650 w 3860800"/>
                    <a:gd name="connsiteY13" fmla="*/ 2044700 h 2136976"/>
                    <a:gd name="connsiteX14" fmla="*/ 1104900 w 3860800"/>
                    <a:gd name="connsiteY14" fmla="*/ 1974850 h 2136976"/>
                    <a:gd name="connsiteX15" fmla="*/ 1231900 w 3860800"/>
                    <a:gd name="connsiteY15" fmla="*/ 1854200 h 2136976"/>
                    <a:gd name="connsiteX16" fmla="*/ 1358900 w 3860800"/>
                    <a:gd name="connsiteY16" fmla="*/ 1733550 h 2136976"/>
                    <a:gd name="connsiteX17" fmla="*/ 1479550 w 3860800"/>
                    <a:gd name="connsiteY17" fmla="*/ 1587500 h 2136976"/>
                    <a:gd name="connsiteX18" fmla="*/ 1619250 w 3860800"/>
                    <a:gd name="connsiteY18" fmla="*/ 1435100 h 2136976"/>
                    <a:gd name="connsiteX19" fmla="*/ 1727200 w 3860800"/>
                    <a:gd name="connsiteY19" fmla="*/ 1314450 h 2136976"/>
                    <a:gd name="connsiteX20" fmla="*/ 1841500 w 3860800"/>
                    <a:gd name="connsiteY20" fmla="*/ 1212850 h 2136976"/>
                    <a:gd name="connsiteX21" fmla="*/ 1949450 w 3860800"/>
                    <a:gd name="connsiteY21" fmla="*/ 1092200 h 2136976"/>
                    <a:gd name="connsiteX22" fmla="*/ 2082800 w 3860800"/>
                    <a:gd name="connsiteY22" fmla="*/ 984250 h 2136976"/>
                    <a:gd name="connsiteX23" fmla="*/ 2254250 w 3860800"/>
                    <a:gd name="connsiteY23" fmla="*/ 857250 h 2136976"/>
                    <a:gd name="connsiteX24" fmla="*/ 2425700 w 3860800"/>
                    <a:gd name="connsiteY24" fmla="*/ 749300 h 2136976"/>
                    <a:gd name="connsiteX25" fmla="*/ 2641600 w 3860800"/>
                    <a:gd name="connsiteY25" fmla="*/ 647700 h 2136976"/>
                    <a:gd name="connsiteX26" fmla="*/ 2889250 w 3860800"/>
                    <a:gd name="connsiteY26" fmla="*/ 558800 h 2136976"/>
                    <a:gd name="connsiteX27" fmla="*/ 3162300 w 3860800"/>
                    <a:gd name="connsiteY27" fmla="*/ 495300 h 2136976"/>
                    <a:gd name="connsiteX28" fmla="*/ 3492500 w 3860800"/>
                    <a:gd name="connsiteY28" fmla="*/ 450850 h 2136976"/>
                    <a:gd name="connsiteX29" fmla="*/ 3860800 w 3860800"/>
                    <a:gd name="connsiteY29" fmla="*/ 425450 h 2136976"/>
                    <a:gd name="connsiteX0" fmla="*/ 0 w 3492500"/>
                    <a:gd name="connsiteY0" fmla="*/ 0 h 2136976"/>
                    <a:gd name="connsiteX1" fmla="*/ 88900 w 3492500"/>
                    <a:gd name="connsiteY1" fmla="*/ 571500 h 2136976"/>
                    <a:gd name="connsiteX2" fmla="*/ 152400 w 3492500"/>
                    <a:gd name="connsiteY2" fmla="*/ 933450 h 2136976"/>
                    <a:gd name="connsiteX3" fmla="*/ 254000 w 3492500"/>
                    <a:gd name="connsiteY3" fmla="*/ 1377950 h 2136976"/>
                    <a:gd name="connsiteX4" fmla="*/ 361950 w 3492500"/>
                    <a:gd name="connsiteY4" fmla="*/ 1708150 h 2136976"/>
                    <a:gd name="connsiteX5" fmla="*/ 419100 w 3492500"/>
                    <a:gd name="connsiteY5" fmla="*/ 1835150 h 2136976"/>
                    <a:gd name="connsiteX6" fmla="*/ 488950 w 3492500"/>
                    <a:gd name="connsiteY6" fmla="*/ 1955800 h 2136976"/>
                    <a:gd name="connsiteX7" fmla="*/ 546100 w 3492500"/>
                    <a:gd name="connsiteY7" fmla="*/ 2032000 h 2136976"/>
                    <a:gd name="connsiteX8" fmla="*/ 584200 w 3492500"/>
                    <a:gd name="connsiteY8" fmla="*/ 2076450 h 2136976"/>
                    <a:gd name="connsiteX9" fmla="*/ 622300 w 3492500"/>
                    <a:gd name="connsiteY9" fmla="*/ 2108200 h 2136976"/>
                    <a:gd name="connsiteX10" fmla="*/ 717550 w 3492500"/>
                    <a:gd name="connsiteY10" fmla="*/ 2133600 h 2136976"/>
                    <a:gd name="connsiteX11" fmla="*/ 815975 w 3492500"/>
                    <a:gd name="connsiteY11" fmla="*/ 2133600 h 2136976"/>
                    <a:gd name="connsiteX12" fmla="*/ 908050 w 3492500"/>
                    <a:gd name="connsiteY12" fmla="*/ 2105025 h 2136976"/>
                    <a:gd name="connsiteX13" fmla="*/ 1009650 w 3492500"/>
                    <a:gd name="connsiteY13" fmla="*/ 2044700 h 2136976"/>
                    <a:gd name="connsiteX14" fmla="*/ 1104900 w 3492500"/>
                    <a:gd name="connsiteY14" fmla="*/ 1974850 h 2136976"/>
                    <a:gd name="connsiteX15" fmla="*/ 1231900 w 3492500"/>
                    <a:gd name="connsiteY15" fmla="*/ 1854200 h 2136976"/>
                    <a:gd name="connsiteX16" fmla="*/ 1358900 w 3492500"/>
                    <a:gd name="connsiteY16" fmla="*/ 1733550 h 2136976"/>
                    <a:gd name="connsiteX17" fmla="*/ 1479550 w 3492500"/>
                    <a:gd name="connsiteY17" fmla="*/ 1587500 h 2136976"/>
                    <a:gd name="connsiteX18" fmla="*/ 1619250 w 3492500"/>
                    <a:gd name="connsiteY18" fmla="*/ 1435100 h 2136976"/>
                    <a:gd name="connsiteX19" fmla="*/ 1727200 w 3492500"/>
                    <a:gd name="connsiteY19" fmla="*/ 1314450 h 2136976"/>
                    <a:gd name="connsiteX20" fmla="*/ 1841500 w 3492500"/>
                    <a:gd name="connsiteY20" fmla="*/ 1212850 h 2136976"/>
                    <a:gd name="connsiteX21" fmla="*/ 1949450 w 3492500"/>
                    <a:gd name="connsiteY21" fmla="*/ 1092200 h 2136976"/>
                    <a:gd name="connsiteX22" fmla="*/ 2082800 w 3492500"/>
                    <a:gd name="connsiteY22" fmla="*/ 984250 h 2136976"/>
                    <a:gd name="connsiteX23" fmla="*/ 2254250 w 3492500"/>
                    <a:gd name="connsiteY23" fmla="*/ 857250 h 2136976"/>
                    <a:gd name="connsiteX24" fmla="*/ 2425700 w 3492500"/>
                    <a:gd name="connsiteY24" fmla="*/ 749300 h 2136976"/>
                    <a:gd name="connsiteX25" fmla="*/ 2641600 w 3492500"/>
                    <a:gd name="connsiteY25" fmla="*/ 647700 h 2136976"/>
                    <a:gd name="connsiteX26" fmla="*/ 2889250 w 3492500"/>
                    <a:gd name="connsiteY26" fmla="*/ 558800 h 2136976"/>
                    <a:gd name="connsiteX27" fmla="*/ 3162300 w 3492500"/>
                    <a:gd name="connsiteY27" fmla="*/ 495300 h 2136976"/>
                    <a:gd name="connsiteX28" fmla="*/ 3492500 w 3492500"/>
                    <a:gd name="connsiteY28" fmla="*/ 450850 h 2136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492500" h="2136976">
                      <a:moveTo>
                        <a:pt x="0" y="0"/>
                      </a:moveTo>
                      <a:cubicBezTo>
                        <a:pt x="31750" y="207962"/>
                        <a:pt x="63500" y="415925"/>
                        <a:pt x="88900" y="571500"/>
                      </a:cubicBezTo>
                      <a:cubicBezTo>
                        <a:pt x="114300" y="727075"/>
                        <a:pt x="124883" y="799042"/>
                        <a:pt x="152400" y="933450"/>
                      </a:cubicBezTo>
                      <a:cubicBezTo>
                        <a:pt x="179917" y="1067858"/>
                        <a:pt x="219075" y="1248833"/>
                        <a:pt x="254000" y="1377950"/>
                      </a:cubicBezTo>
                      <a:cubicBezTo>
                        <a:pt x="288925" y="1507067"/>
                        <a:pt x="334433" y="1631950"/>
                        <a:pt x="361950" y="1708150"/>
                      </a:cubicBezTo>
                      <a:cubicBezTo>
                        <a:pt x="389467" y="1784350"/>
                        <a:pt x="397933" y="1793875"/>
                        <a:pt x="419100" y="1835150"/>
                      </a:cubicBezTo>
                      <a:cubicBezTo>
                        <a:pt x="440267" y="1876425"/>
                        <a:pt x="467783" y="1922992"/>
                        <a:pt x="488950" y="1955800"/>
                      </a:cubicBezTo>
                      <a:cubicBezTo>
                        <a:pt x="510117" y="1988608"/>
                        <a:pt x="530225" y="2011892"/>
                        <a:pt x="546100" y="2032000"/>
                      </a:cubicBezTo>
                      <a:cubicBezTo>
                        <a:pt x="561975" y="2052108"/>
                        <a:pt x="571500" y="2063750"/>
                        <a:pt x="584200" y="2076450"/>
                      </a:cubicBezTo>
                      <a:cubicBezTo>
                        <a:pt x="596900" y="2089150"/>
                        <a:pt x="600075" y="2098675"/>
                        <a:pt x="622300" y="2108200"/>
                      </a:cubicBezTo>
                      <a:cubicBezTo>
                        <a:pt x="644525" y="2117725"/>
                        <a:pt x="685271" y="2129367"/>
                        <a:pt x="717550" y="2133600"/>
                      </a:cubicBezTo>
                      <a:cubicBezTo>
                        <a:pt x="749829" y="2137833"/>
                        <a:pt x="784225" y="2138362"/>
                        <a:pt x="815975" y="2133600"/>
                      </a:cubicBezTo>
                      <a:cubicBezTo>
                        <a:pt x="847725" y="2128838"/>
                        <a:pt x="875771" y="2119842"/>
                        <a:pt x="908050" y="2105025"/>
                      </a:cubicBezTo>
                      <a:cubicBezTo>
                        <a:pt x="940329" y="2090208"/>
                        <a:pt x="976842" y="2066396"/>
                        <a:pt x="1009650" y="2044700"/>
                      </a:cubicBezTo>
                      <a:cubicBezTo>
                        <a:pt x="1042458" y="2023004"/>
                        <a:pt x="1067858" y="2006600"/>
                        <a:pt x="1104900" y="1974850"/>
                      </a:cubicBezTo>
                      <a:cubicBezTo>
                        <a:pt x="1141942" y="1943100"/>
                        <a:pt x="1231900" y="1854200"/>
                        <a:pt x="1231900" y="1854200"/>
                      </a:cubicBezTo>
                      <a:cubicBezTo>
                        <a:pt x="1274233" y="1813983"/>
                        <a:pt x="1317625" y="1778000"/>
                        <a:pt x="1358900" y="1733550"/>
                      </a:cubicBezTo>
                      <a:cubicBezTo>
                        <a:pt x="1400175" y="1689100"/>
                        <a:pt x="1436158" y="1637241"/>
                        <a:pt x="1479550" y="1587500"/>
                      </a:cubicBezTo>
                      <a:cubicBezTo>
                        <a:pt x="1522942" y="1537759"/>
                        <a:pt x="1577975" y="1480608"/>
                        <a:pt x="1619250" y="1435100"/>
                      </a:cubicBezTo>
                      <a:cubicBezTo>
                        <a:pt x="1660525" y="1389592"/>
                        <a:pt x="1690158" y="1351492"/>
                        <a:pt x="1727200" y="1314450"/>
                      </a:cubicBezTo>
                      <a:cubicBezTo>
                        <a:pt x="1764242" y="1277408"/>
                        <a:pt x="1804458" y="1249892"/>
                        <a:pt x="1841500" y="1212850"/>
                      </a:cubicBezTo>
                      <a:cubicBezTo>
                        <a:pt x="1878542" y="1175808"/>
                        <a:pt x="1909233" y="1130300"/>
                        <a:pt x="1949450" y="1092200"/>
                      </a:cubicBezTo>
                      <a:cubicBezTo>
                        <a:pt x="1989667" y="1054100"/>
                        <a:pt x="2032000" y="1023408"/>
                        <a:pt x="2082800" y="984250"/>
                      </a:cubicBezTo>
                      <a:cubicBezTo>
                        <a:pt x="2133600" y="945092"/>
                        <a:pt x="2197100" y="896408"/>
                        <a:pt x="2254250" y="857250"/>
                      </a:cubicBezTo>
                      <a:cubicBezTo>
                        <a:pt x="2311400" y="818092"/>
                        <a:pt x="2361142" y="784225"/>
                        <a:pt x="2425700" y="749300"/>
                      </a:cubicBezTo>
                      <a:cubicBezTo>
                        <a:pt x="2490258" y="714375"/>
                        <a:pt x="2564342" y="679450"/>
                        <a:pt x="2641600" y="647700"/>
                      </a:cubicBezTo>
                      <a:cubicBezTo>
                        <a:pt x="2718858" y="615950"/>
                        <a:pt x="2802467" y="584200"/>
                        <a:pt x="2889250" y="558800"/>
                      </a:cubicBezTo>
                      <a:cubicBezTo>
                        <a:pt x="2976033" y="533400"/>
                        <a:pt x="3061758" y="513292"/>
                        <a:pt x="3162300" y="495300"/>
                      </a:cubicBezTo>
                      <a:cubicBezTo>
                        <a:pt x="3262842" y="477308"/>
                        <a:pt x="3376083" y="462492"/>
                        <a:pt x="3492500" y="450850"/>
                      </a:cubicBezTo>
                    </a:path>
                  </a:pathLst>
                </a:cu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TW" altLang="en-US"/>
                </a:p>
              </p:txBody>
            </p: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844800" y="4981575"/>
                  <a:ext cx="273050" cy="0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2695575" y="4829175"/>
                  <a:ext cx="657225" cy="9525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652712" y="4692650"/>
                  <a:ext cx="832168" cy="8385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574131" y="4559300"/>
                  <a:ext cx="1042194" cy="0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V="1">
                  <a:off x="2538809" y="4429125"/>
                  <a:ext cx="1191816" cy="3175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507059" y="4302126"/>
                  <a:ext cx="1334691" cy="952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2467371" y="4192151"/>
                  <a:ext cx="1475979" cy="837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2445146" y="4049276"/>
                  <a:ext cx="1628379" cy="17899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2419746" y="3950650"/>
                  <a:ext cx="1745854" cy="11750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386408" y="3843174"/>
                  <a:ext cx="1928417" cy="4926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2364183" y="3745497"/>
                  <a:ext cx="2077642" cy="4178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V="1">
                  <a:off x="2357833" y="3654425"/>
                  <a:ext cx="2249092" cy="122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flipV="1">
                  <a:off x="2345133" y="3565525"/>
                  <a:ext cx="2436417" cy="122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2332433" y="3498850"/>
                  <a:ext cx="2607867" cy="1224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2322908" y="3433399"/>
                  <a:ext cx="2757092" cy="11476"/>
                </a:xfrm>
                <a:prstGeom prst="line">
                  <a:avLst/>
                </a:prstGeom>
                <a:grpFill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/>
              <p:cNvSpPr/>
              <p:nvPr/>
            </p:nvSpPr>
            <p:spPr>
              <a:xfrm>
                <a:off x="4671954" y="4357808"/>
                <a:ext cx="409074" cy="409074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5110388" y="4494166"/>
                <a:ext cx="136358" cy="13635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3056587" y="4866711"/>
                <a:ext cx="113334" cy="11333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cxnSp>
          <p:nvCxnSpPr>
            <p:cNvPr id="175" name="Straight Arrow Connector 174"/>
            <p:cNvCxnSpPr/>
            <p:nvPr/>
          </p:nvCxnSpPr>
          <p:spPr>
            <a:xfrm>
              <a:off x="3001526" y="3585167"/>
              <a:ext cx="322525" cy="0"/>
            </a:xfrm>
            <a:prstGeom prst="straightConnector1">
              <a:avLst/>
            </a:prstGeom>
            <a:ln w="28575"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726" y="82316"/>
            <a:ext cx="8319056" cy="957989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baseline="30000" dirty="0"/>
              <a:t>40</a:t>
            </a:r>
            <a:r>
              <a:rPr lang="en-US" altLang="zh-TW" dirty="0"/>
              <a:t>CaH</a:t>
            </a:r>
            <a:r>
              <a:rPr lang="en-US" altLang="zh-TW" baseline="30000" dirty="0"/>
              <a:t>+</a:t>
            </a:r>
            <a:r>
              <a:rPr lang="en-US" altLang="zh-TW" dirty="0"/>
              <a:t>: Test bed for Molecular Ion Spectroscopy</a:t>
            </a:r>
            <a:endParaRPr lang="zh-TW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521144" y="6412471"/>
            <a:ext cx="480871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TW" b="0" i="0" u="none" strike="noStrike" baseline="0" dirty="0">
                <a:solidFill>
                  <a:srgbClr val="000000"/>
                </a:solidFill>
              </a:rPr>
              <a:t>M. Abe et al.,</a:t>
            </a:r>
            <a:r>
              <a:rPr lang="en-US" altLang="zh-TW" b="0" i="0" u="none" strike="noStrike" dirty="0">
                <a:solidFill>
                  <a:srgbClr val="000000"/>
                </a:solidFill>
              </a:rPr>
              <a:t> </a:t>
            </a:r>
            <a:r>
              <a:rPr lang="en-US" altLang="zh-TW" dirty="0"/>
              <a:t>Chem. Phys. Lett. 521, 31 (2012)</a:t>
            </a:r>
            <a:endParaRPr lang="zh-TW" altLang="en-US" dirty="0"/>
          </a:p>
        </p:txBody>
      </p:sp>
      <p:grpSp>
        <p:nvGrpSpPr>
          <p:cNvPr id="66" name="Group 65"/>
          <p:cNvGrpSpPr/>
          <p:nvPr/>
        </p:nvGrpSpPr>
        <p:grpSpPr>
          <a:xfrm>
            <a:off x="1564024" y="1257811"/>
            <a:ext cx="3565324" cy="4680064"/>
            <a:chOff x="1774795" y="1358469"/>
            <a:chExt cx="3565324" cy="4680064"/>
          </a:xfrm>
        </p:grpSpPr>
        <p:grpSp>
          <p:nvGrpSpPr>
            <p:cNvPr id="51" name="Group 50"/>
            <p:cNvGrpSpPr/>
            <p:nvPr/>
          </p:nvGrpSpPr>
          <p:grpSpPr>
            <a:xfrm>
              <a:off x="1774795" y="1358469"/>
              <a:ext cx="3565324" cy="4680064"/>
              <a:chOff x="4880407" y="1812176"/>
              <a:chExt cx="3565324" cy="4680064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4880407" y="1812176"/>
                <a:ext cx="3565324" cy="4680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5712084" y="6167065"/>
                <a:ext cx="1219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712084" y="5575485"/>
                <a:ext cx="1219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699167" y="4508685"/>
                <a:ext cx="1219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5712084" y="2691553"/>
                <a:ext cx="12192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5185439" y="1973900"/>
                <a:ext cx="2584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J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181798" y="5985965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181798" y="5390819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168880" y="4324019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181798" y="250688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4228084" y="3770258"/>
              <a:ext cx="477253" cy="477253"/>
              <a:chOff x="7272250" y="3682919"/>
              <a:chExt cx="477253" cy="477253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7272250" y="3751098"/>
                <a:ext cx="409074" cy="409074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7613145" y="3682919"/>
                <a:ext cx="136358" cy="13635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Arc 64"/>
            <p:cNvSpPr/>
            <p:nvPr/>
          </p:nvSpPr>
          <p:spPr>
            <a:xfrm>
              <a:off x="3889123" y="3431636"/>
              <a:ext cx="1120192" cy="1120192"/>
            </a:xfrm>
            <a:prstGeom prst="arc">
              <a:avLst>
                <a:gd name="adj1" fmla="val 12523534"/>
                <a:gd name="adj2" fmla="val 0"/>
              </a:avLst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02252" y="1292201"/>
            <a:ext cx="1903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aseline="30000" dirty="0">
                <a:latin typeface="Symbol" panose="05050102010706020507" pitchFamily="18" charset="2"/>
              </a:rPr>
              <a:t>1</a:t>
            </a:r>
            <a:r>
              <a:rPr lang="en-US" altLang="zh-TW" sz="3200" dirty="0">
                <a:latin typeface="Symbol" panose="05050102010706020507" pitchFamily="18" charset="2"/>
              </a:rPr>
              <a:t>S,</a:t>
            </a:r>
            <a:r>
              <a:rPr lang="en-US" altLang="zh-TW" sz="3200" dirty="0"/>
              <a:t> </a:t>
            </a:r>
            <a:r>
              <a:rPr lang="en-US" altLang="zh-TW" sz="3200" i="1" dirty="0"/>
              <a:t>v</a:t>
            </a:r>
            <a:r>
              <a:rPr lang="en-US" altLang="zh-TW" sz="3200" dirty="0"/>
              <a:t> = 0</a:t>
            </a:r>
            <a:endParaRPr lang="zh-TW" altLang="en-US" sz="3200" dirty="0"/>
          </a:p>
        </p:txBody>
      </p:sp>
      <p:grpSp>
        <p:nvGrpSpPr>
          <p:cNvPr id="182" name="Group 181"/>
          <p:cNvGrpSpPr/>
          <p:nvPr/>
        </p:nvGrpSpPr>
        <p:grpSpPr>
          <a:xfrm rot="5400000">
            <a:off x="-1000412" y="3387424"/>
            <a:ext cx="4688463" cy="429248"/>
            <a:chOff x="-298476" y="5888343"/>
            <a:chExt cx="4688463" cy="429248"/>
          </a:xfrm>
        </p:grpSpPr>
        <p:cxnSp>
          <p:nvCxnSpPr>
            <p:cNvPr id="183" name="Straight Connector 182"/>
            <p:cNvCxnSpPr/>
            <p:nvPr/>
          </p:nvCxnSpPr>
          <p:spPr>
            <a:xfrm rot="16200000" flipV="1">
              <a:off x="745340" y="4861292"/>
              <a:ext cx="412483" cy="25001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>
              <a:off x="3305131" y="5221821"/>
              <a:ext cx="418334" cy="175137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/>
          <p:cNvGrpSpPr/>
          <p:nvPr/>
        </p:nvGrpSpPr>
        <p:grpSpPr>
          <a:xfrm>
            <a:off x="1565598" y="1243892"/>
            <a:ext cx="5959390" cy="4702386"/>
            <a:chOff x="333121" y="904865"/>
            <a:chExt cx="5959390" cy="4702386"/>
          </a:xfrm>
        </p:grpSpPr>
        <p:grpSp>
          <p:nvGrpSpPr>
            <p:cNvPr id="70" name="Group 69"/>
            <p:cNvGrpSpPr/>
            <p:nvPr/>
          </p:nvGrpSpPr>
          <p:grpSpPr>
            <a:xfrm>
              <a:off x="333121" y="927187"/>
              <a:ext cx="5959390" cy="4680064"/>
              <a:chOff x="1796385" y="1661262"/>
              <a:chExt cx="5959390" cy="4680064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1796385" y="1661262"/>
                <a:ext cx="5959390" cy="46800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4623116" y="6018415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2101417" y="1822986"/>
                <a:ext cx="2584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J</a:t>
                </a: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097776" y="5835051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097776" y="5239905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2084858" y="4173105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2097776" y="2355973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>
                <a:off x="5321386" y="542093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4623116" y="542093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3933160" y="542093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5321386" y="435777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4623116" y="435777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3933160" y="435777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3251517" y="4359673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6011342" y="4357771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321386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4623116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3933160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251517" y="2540639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6011342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2569873" y="2540639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6726237" y="25387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TextBox 176"/>
            <p:cNvSpPr txBox="1"/>
            <p:nvPr/>
          </p:nvSpPr>
          <p:spPr>
            <a:xfrm>
              <a:off x="2220382" y="904865"/>
              <a:ext cx="24643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/>
                <a:t>Rotation sublevels</a:t>
              </a:r>
              <a:endParaRPr lang="zh-TW" altLang="en-US" sz="2400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1565295" y="1246253"/>
            <a:ext cx="7082443" cy="5119410"/>
            <a:chOff x="688673" y="1226217"/>
            <a:chExt cx="7082443" cy="5119410"/>
          </a:xfrm>
        </p:grpSpPr>
        <p:grpSp>
          <p:nvGrpSpPr>
            <p:cNvPr id="94" name="Group 93"/>
            <p:cNvGrpSpPr/>
            <p:nvPr/>
          </p:nvGrpSpPr>
          <p:grpSpPr>
            <a:xfrm>
              <a:off x="688673" y="1226217"/>
              <a:ext cx="7082443" cy="5119410"/>
              <a:chOff x="714895" y="790939"/>
              <a:chExt cx="7082443" cy="5119410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714895" y="790939"/>
                <a:ext cx="7082443" cy="511941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 dirty="0"/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>
                <a:off x="4224105" y="5228706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1167260" y="1031975"/>
                <a:ext cx="2584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J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163619" y="504404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0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163619" y="444889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1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1150701" y="338209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163619" y="156496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</a:t>
                </a:r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>
                <a:off x="4922375" y="463122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4224105" y="463122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3534149" y="463122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4922375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4224105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3534149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2852506" y="3569964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5612331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4922375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4224105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3534149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2852506" y="1750930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5612331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2170862" y="1750930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6302287" y="1749028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3534149" y="5228706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4224105" y="452315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3534149" y="452315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2852506" y="463122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4224105" y="346287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3542462" y="346287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2852506" y="346287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4930688" y="346287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2170862" y="3568062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4240731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3542461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2852505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2170862" y="1626239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4930688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>
                <a:off x="5612331" y="1624337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1514157" y="1752383"/>
                <a:ext cx="56402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TextBox 132"/>
              <p:cNvSpPr txBox="1"/>
              <p:nvPr/>
            </p:nvSpPr>
            <p:spPr>
              <a:xfrm>
                <a:off x="3559087" y="5418696"/>
                <a:ext cx="5790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-1/2</a:t>
                </a: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7165736" y="5413372"/>
                <a:ext cx="3690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</a:t>
                </a: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4182980" y="541869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+1/2</a:t>
                </a: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4892443" y="541869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+3/2</a:t>
                </a: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5552468" y="541869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+5/2</a:t>
                </a: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1457696" y="5418696"/>
                <a:ext cx="5790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-7/2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2167159" y="5418696"/>
                <a:ext cx="5790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-5/2</a:t>
                </a: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827184" y="5418696"/>
                <a:ext cx="5790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-3/2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6272157" y="541869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+7/2</a:t>
                </a: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3778678" y="5139917"/>
                <a:ext cx="70050" cy="7005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4457440" y="5143500"/>
                <a:ext cx="70050" cy="7005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3101267" y="4551067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3782087" y="4551067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4457440" y="455165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5138260" y="455165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3778678" y="4435874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4459498" y="4435874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3127903" y="349567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3808723" y="349567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4484076" y="3496253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5164896" y="3496253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3805314" y="3380477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4486134" y="3380477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446466" y="3492788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3123877" y="3377595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5843478" y="350156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5164716" y="3385784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3123290" y="1675815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3804110" y="1675815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4479463" y="1676398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5160283" y="1676398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3800701" y="1560622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4481521" y="1560622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441853" y="1672933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19264" y="1557740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5863106" y="1682525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5160103" y="1565929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1764996" y="1669292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442407" y="1554099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6550850" y="1669292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5861093" y="1552858"/>
                <a:ext cx="66502" cy="66502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80" name="TextBox 179"/>
            <p:cNvSpPr txBox="1"/>
            <p:nvPr/>
          </p:nvSpPr>
          <p:spPr>
            <a:xfrm>
              <a:off x="3020977" y="1235338"/>
              <a:ext cx="24609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/>
                <a:t>H nuclear spin 1/2</a:t>
              </a:r>
              <a:endParaRPr lang="zh-TW" altLang="en-US" sz="2400" dirty="0"/>
            </a:p>
          </p:txBody>
        </p:sp>
      </p:grpSp>
      <p:sp>
        <p:nvSpPr>
          <p:cNvPr id="174" name="TextBox 173"/>
          <p:cNvSpPr txBox="1"/>
          <p:nvPr/>
        </p:nvSpPr>
        <p:spPr>
          <a:xfrm>
            <a:off x="2154183" y="2639453"/>
            <a:ext cx="578812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FF0000"/>
                </a:solidFill>
                <a:sym typeface="Symbol" panose="05050102010706020507" pitchFamily="18" charset="2"/>
              </a:rPr>
              <a:t></a:t>
            </a:r>
            <a:r>
              <a:rPr lang="en-US" altLang="zh-TW" sz="2400" dirty="0">
                <a:solidFill>
                  <a:srgbClr val="FF0000"/>
                </a:solidFill>
              </a:rPr>
              <a:t> 1.1 % population in each sublevels at 300 K</a:t>
            </a:r>
            <a:endParaRPr lang="zh-TW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459513" y="4620372"/>
            <a:ext cx="3042591" cy="837373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293502" y="3962542"/>
            <a:ext cx="1320886" cy="1055397"/>
            <a:chOff x="2285193" y="3962542"/>
            <a:chExt cx="1320886" cy="105539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2285193" y="3962542"/>
              <a:ext cx="0" cy="1055397"/>
            </a:xfrm>
            <a:prstGeom prst="line">
              <a:avLst/>
            </a:prstGeom>
            <a:ln w="19050">
              <a:solidFill>
                <a:srgbClr val="0000FF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345798" y="4334429"/>
              <a:ext cx="12602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400" dirty="0"/>
                <a:t>~0.6 THz</a:t>
              </a:r>
              <a:endParaRPr lang="zh-TW" altLang="en-US" sz="2400" dirty="0"/>
            </a:p>
          </p:txBody>
        </p:sp>
      </p:grpSp>
      <p:sp>
        <p:nvSpPr>
          <p:cNvPr id="187" name="Oval 186"/>
          <p:cNvSpPr/>
          <p:nvPr/>
        </p:nvSpPr>
        <p:spPr>
          <a:xfrm>
            <a:off x="706170" y="3766794"/>
            <a:ext cx="803106" cy="451958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79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animBg="1"/>
      <p:bldP spid="3" grpId="0"/>
      <p:bldP spid="174" grpId="0" animBg="1"/>
      <p:bldP spid="6" grpId="0" animBg="1"/>
      <p:bldP spid="18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88338" y="4431561"/>
            <a:ext cx="3330582" cy="180668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88338" y="2106329"/>
            <a:ext cx="3330582" cy="180668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Coherent Spectra from a Single Molecule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8980" y="2106944"/>
            <a:ext cx="5179078" cy="4256537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/>
          <p:cNvGrpSpPr/>
          <p:nvPr/>
        </p:nvGrpSpPr>
        <p:grpSpPr>
          <a:xfrm>
            <a:off x="3924300" y="2151116"/>
            <a:ext cx="4899748" cy="2480368"/>
            <a:chOff x="3924300" y="1408166"/>
            <a:chExt cx="4899748" cy="2480368"/>
          </a:xfrm>
        </p:grpSpPr>
        <p:sp>
          <p:nvSpPr>
            <p:cNvPr id="5" name="Rectangle 4"/>
            <p:cNvSpPr/>
            <p:nvPr/>
          </p:nvSpPr>
          <p:spPr>
            <a:xfrm>
              <a:off x="3924300" y="1408166"/>
              <a:ext cx="289560" cy="175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941817" y="3514348"/>
              <a:ext cx="289560" cy="175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438519" y="1408166"/>
              <a:ext cx="289560" cy="175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438519" y="3492262"/>
              <a:ext cx="289560" cy="1752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68274" y="1544149"/>
              <a:ext cx="337275" cy="198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68273" y="3689608"/>
              <a:ext cx="337275" cy="198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481612" y="1533941"/>
              <a:ext cx="337275" cy="198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486773" y="3689608"/>
              <a:ext cx="337275" cy="1989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1244014" y="3563828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01970" y="3511440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559926" y="3459053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10614" y="3049478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44014" y="2625615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901970" y="2420828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900383" y="2637522"/>
            <a:ext cx="549371" cy="411956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8780" y="2535128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11 kHz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11555" y="6107619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669511" y="6055231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327467" y="6002844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78155" y="5574219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011555" y="5083681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669511" y="4878894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69973" y="5095588"/>
            <a:ext cx="547322" cy="478631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54471" y="4992775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13 kHz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985423" y="5946928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327467" y="4783644"/>
            <a:ext cx="4114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738947" y="1022414"/>
            <a:ext cx="2095058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Projective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State Preparation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271237" y="1172989"/>
            <a:ext cx="2068622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Experiment Pulse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45098" y="1172989"/>
            <a:ext cx="1240922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Detection</a:t>
            </a:r>
          </a:p>
        </p:txBody>
      </p:sp>
      <p:cxnSp>
        <p:nvCxnSpPr>
          <p:cNvPr id="24" name="Straight Arrow Connector 23"/>
          <p:cNvCxnSpPr>
            <a:stCxn id="37" idx="3"/>
            <a:endCxn id="38" idx="1"/>
          </p:cNvCxnSpPr>
          <p:nvPr/>
        </p:nvCxnSpPr>
        <p:spPr>
          <a:xfrm flipV="1">
            <a:off x="4834005" y="1373044"/>
            <a:ext cx="437232" cy="33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339859" y="1386194"/>
            <a:ext cx="40523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856438" y="2739860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J = 1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853629" y="5243350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J = 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58845" y="1148424"/>
            <a:ext cx="2068622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Optical Pumping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330588" y="1386194"/>
            <a:ext cx="40523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83547" y="1936879"/>
            <a:ext cx="6201772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Summary: Quantum logic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“Logic ion” used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Cooling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State initialization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Detection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Flexible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Sensitive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Suitable for many precision experiments with exotic species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8780" y="6402313"/>
            <a:ext cx="353532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Chou et al., </a:t>
            </a:r>
            <a:r>
              <a:rPr lang="fr-FR" i="1" dirty="0"/>
              <a:t>Nature</a:t>
            </a:r>
            <a:r>
              <a:rPr lang="fr-FR" dirty="0"/>
              <a:t> </a:t>
            </a:r>
            <a:r>
              <a:rPr lang="fr-FR" b="1" dirty="0"/>
              <a:t>545</a:t>
            </a:r>
            <a:r>
              <a:rPr lang="fr-FR" dirty="0"/>
              <a:t>, 203 (2017)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43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43"/>
            <a:ext cx="9144000" cy="77270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US" sz="4000" b="1" dirty="0"/>
              <a:t>Correlation Spectroscopy: Projection Noise Limit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981324" y="2013283"/>
            <a:ext cx="5181352" cy="1883720"/>
            <a:chOff x="2306972" y="2795814"/>
            <a:chExt cx="5181352" cy="1883720"/>
          </a:xfrm>
        </p:grpSpPr>
        <p:grpSp>
          <p:nvGrpSpPr>
            <p:cNvPr id="4" name="Group 3"/>
            <p:cNvGrpSpPr/>
            <p:nvPr/>
          </p:nvGrpSpPr>
          <p:grpSpPr>
            <a:xfrm>
              <a:off x="2306972" y="3395661"/>
              <a:ext cx="5181352" cy="1283873"/>
              <a:chOff x="362756" y="5678165"/>
              <a:chExt cx="5181352" cy="1283873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 flipV="1">
                <a:off x="1845594" y="5678165"/>
                <a:ext cx="820817" cy="447975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62756" y="5824859"/>
                <a:ext cx="148283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rgbClr val="0070C0"/>
                    </a:solidFill>
                  </a:rPr>
                  <a:t>Oscillation frequency</a:t>
                </a:r>
              </a:p>
            </p:txBody>
          </p:sp>
          <p:cxnSp>
            <p:nvCxnSpPr>
              <p:cNvPr id="7" name="Straight Arrow Connector 6"/>
              <p:cNvCxnSpPr/>
              <p:nvPr/>
            </p:nvCxnSpPr>
            <p:spPr>
              <a:xfrm flipV="1">
                <a:off x="2089147" y="5776346"/>
                <a:ext cx="982127" cy="756399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1041828" y="6521038"/>
                <a:ext cx="16383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rgbClr val="0070C0"/>
                    </a:solidFill>
                  </a:rPr>
                  <a:t>Atom number</a:t>
                </a:r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flipV="1">
                <a:off x="3346290" y="5786177"/>
                <a:ext cx="37191" cy="160199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2619562" y="5946375"/>
                <a:ext cx="137052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</a:rPr>
                  <a:t>Free-evolution period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3627034" y="5678165"/>
                <a:ext cx="647434" cy="416002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3905808" y="5796325"/>
                <a:ext cx="16383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0070C0"/>
                    </a:solidFill>
                  </a:rPr>
                  <a:t>Total measurement duration</a:t>
                </a:r>
              </a:p>
            </p:txBody>
          </p:sp>
        </p:grpSp>
        <p:pic>
          <p:nvPicPr>
            <p:cNvPr id="21" name="Picture 20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0285" y="2795814"/>
              <a:ext cx="2631835" cy="65401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642E6B1-5230-4FB5-BA2A-5F922F09795E}"/>
              </a:ext>
            </a:extLst>
          </p:cNvPr>
          <p:cNvSpPr txBox="1"/>
          <p:nvPr/>
        </p:nvSpPr>
        <p:spPr>
          <a:xfrm>
            <a:off x="894049" y="4195618"/>
            <a:ext cx="77927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Free evolution period (i.e. Ramsey probe time) limited by laser coherence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Idea: probe two ions simultaneously with same laser</a:t>
            </a:r>
          </a:p>
          <a:p>
            <a:pPr marL="800100" lvl="1" indent="-342900">
              <a:buFontTx/>
              <a:buChar char="-"/>
            </a:pPr>
            <a:r>
              <a:rPr lang="en-US" sz="2000" dirty="0"/>
              <a:t>Laser noise is common mode</a:t>
            </a:r>
          </a:p>
          <a:p>
            <a:pPr marL="800100" lvl="1" indent="-342900">
              <a:buFontTx/>
              <a:buChar char="-"/>
            </a:pPr>
            <a:r>
              <a:rPr lang="en-US" sz="2000" dirty="0"/>
              <a:t>Simultaneous measurements insensitivity to noise during dead-time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6BC85E3-F229-4401-BFCA-1C15DF6438FB}"/>
              </a:ext>
            </a:extLst>
          </p:cNvPr>
          <p:cNvSpPr/>
          <p:nvPr/>
        </p:nvSpPr>
        <p:spPr>
          <a:xfrm>
            <a:off x="1567479" y="1093839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C2D4DD-8B71-4FA6-B679-482AED0F7085}"/>
              </a:ext>
            </a:extLst>
          </p:cNvPr>
          <p:cNvSpPr/>
          <p:nvPr/>
        </p:nvSpPr>
        <p:spPr>
          <a:xfrm>
            <a:off x="1055440" y="1093839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9F834C-03A5-4735-AA47-832F34FF6E60}"/>
              </a:ext>
            </a:extLst>
          </p:cNvPr>
          <p:cNvSpPr/>
          <p:nvPr/>
        </p:nvSpPr>
        <p:spPr>
          <a:xfrm>
            <a:off x="6525818" y="1093839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AFE9C42-943E-4AEF-9AD0-32244578A51D}"/>
              </a:ext>
            </a:extLst>
          </p:cNvPr>
          <p:cNvSpPr/>
          <p:nvPr/>
        </p:nvSpPr>
        <p:spPr>
          <a:xfrm>
            <a:off x="7037856" y="1093839"/>
            <a:ext cx="1073297" cy="609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165E6F-A09A-4803-8E68-8CB48427884E}"/>
                  </a:ext>
                </a:extLst>
              </p:cNvPr>
              <p:cNvSpPr txBox="1"/>
              <p:nvPr/>
            </p:nvSpPr>
            <p:spPr>
              <a:xfrm>
                <a:off x="3138050" y="1213973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165E6F-A09A-4803-8E68-8CB484278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050" y="1213973"/>
                <a:ext cx="2190750" cy="369332"/>
              </a:xfrm>
              <a:prstGeom prst="rect">
                <a:avLst/>
              </a:prstGeom>
              <a:blipFill>
                <a:blip r:embed="rId3"/>
                <a:stretch>
                  <a:fillRect l="-250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70C28EE-A764-4256-B137-1998C5373500}"/>
                  </a:ext>
                </a:extLst>
              </p:cNvPr>
              <p:cNvSpPr/>
              <p:nvPr/>
            </p:nvSpPr>
            <p:spPr>
              <a:xfrm>
                <a:off x="1015661" y="1179564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70C28EE-A764-4256-B137-1998C53735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661" y="1179564"/>
                <a:ext cx="672107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69F545-5BF4-4458-B827-CD88A35E3B04}"/>
                  </a:ext>
                </a:extLst>
              </p:cNvPr>
              <p:cNvSpPr/>
              <p:nvPr/>
            </p:nvSpPr>
            <p:spPr>
              <a:xfrm>
                <a:off x="6633625" y="1093839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69F545-5BF4-4458-B827-CD88A35E3B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625" y="1093839"/>
                <a:ext cx="28886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7B59A7A-5B62-4075-8FBA-A27D41B97875}"/>
                  </a:ext>
                </a:extLst>
              </p:cNvPr>
              <p:cNvSpPr/>
              <p:nvPr/>
            </p:nvSpPr>
            <p:spPr>
              <a:xfrm>
                <a:off x="6482414" y="1085183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7B59A7A-5B62-4075-8FBA-A27D41B978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414" y="1085183"/>
                <a:ext cx="672107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D8C775F-1192-4858-B51A-9D6DEC2137AA}"/>
                  </a:ext>
                </a:extLst>
              </p:cNvPr>
              <p:cNvSpPr/>
              <p:nvPr/>
            </p:nvSpPr>
            <p:spPr>
              <a:xfrm>
                <a:off x="6482414" y="1345337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D8C775F-1192-4858-B51A-9D6DEC2137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414" y="1345337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CE23DE83-DA26-49EA-85B7-1491ABF051A3}"/>
              </a:ext>
            </a:extLst>
          </p:cNvPr>
          <p:cNvSpPr txBox="1"/>
          <p:nvPr/>
        </p:nvSpPr>
        <p:spPr>
          <a:xfrm>
            <a:off x="7068560" y="1211362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9ED738D-4613-4936-8B5F-27792F70CBEA}"/>
              </a:ext>
            </a:extLst>
          </p:cNvPr>
          <p:cNvSpPr/>
          <p:nvPr/>
        </p:nvSpPr>
        <p:spPr>
          <a:xfrm>
            <a:off x="3396179" y="6556282"/>
            <a:ext cx="282705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Chou,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., PRL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106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160801 (2011)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ED738D-4613-4936-8B5F-27792F70CBEA}"/>
              </a:ext>
            </a:extLst>
          </p:cNvPr>
          <p:cNvSpPr/>
          <p:nvPr/>
        </p:nvSpPr>
        <p:spPr>
          <a:xfrm>
            <a:off x="153951" y="6554741"/>
            <a:ext cx="3192349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kumimoji="0" lang="en-US" sz="1400" b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Chwalla</a:t>
            </a:r>
            <a:r>
              <a:rPr lang="en-US" sz="1400" dirty="0">
                <a:solidFill>
                  <a:prstClr val="black"/>
                </a:solidFill>
              </a:rPr>
              <a:t> et al., App. Phys. B </a:t>
            </a:r>
            <a:r>
              <a:rPr lang="en-US" sz="1400" b="1" dirty="0">
                <a:solidFill>
                  <a:prstClr val="black"/>
                </a:solidFill>
              </a:rPr>
              <a:t>89</a:t>
            </a:r>
            <a:r>
              <a:rPr lang="en-US" sz="1400" dirty="0">
                <a:solidFill>
                  <a:prstClr val="black"/>
                </a:solidFill>
              </a:rPr>
              <a:t> 483 (2007)</a:t>
            </a:r>
            <a:endParaRPr kumimoji="0" lang="en-US" sz="14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9ED738D-4613-4936-8B5F-27792F70CBEA}"/>
              </a:ext>
            </a:extLst>
          </p:cNvPr>
          <p:cNvSpPr/>
          <p:nvPr/>
        </p:nvSpPr>
        <p:spPr>
          <a:xfrm>
            <a:off x="6298259" y="6550223"/>
            <a:ext cx="2806217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en-US" sz="1400" dirty="0">
                <a:solidFill>
                  <a:prstClr val="black"/>
                </a:solidFill>
              </a:rPr>
              <a:t>Marti et al., PRL </a:t>
            </a:r>
            <a:r>
              <a:rPr lang="en-US" sz="1400" b="1" dirty="0">
                <a:solidFill>
                  <a:prstClr val="black"/>
                </a:solidFill>
              </a:rPr>
              <a:t>120</a:t>
            </a:r>
            <a:r>
              <a:rPr lang="en-US" sz="1400" dirty="0">
                <a:solidFill>
                  <a:prstClr val="black"/>
                </a:solidFill>
              </a:rPr>
              <a:t>, 103201 (2018)</a:t>
            </a:r>
          </a:p>
        </p:txBody>
      </p:sp>
    </p:spTree>
    <p:extLst>
      <p:ext uri="{BB962C8B-B14F-4D97-AF65-F5344CB8AC3E}">
        <p14:creationId xmlns:p14="http://schemas.microsoft.com/office/powerpoint/2010/main" val="87660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C3EC01DC-A926-4B3D-A98E-5507145E7120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05AC76-7993-4F73-BF5A-E33A4E885654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85A82-7A66-4721-8950-14DC8CBAEB38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63BEC5-2030-4DA3-B878-DEE43C05ACE9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771B59B-D615-4EDF-85F9-6512E17AAAC7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771B59B-D615-4EDF-85F9-6512E17AA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3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FF59684-823C-4409-AEFC-B111355493BC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FF59684-823C-4409-AEFC-B111355493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61FEED5-A968-4212-9D76-D897F464D54A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61FEED5-A968-4212-9D76-D897F464D5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69AE16BC-B18E-4D22-89A9-4502280F20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944" y="2880360"/>
            <a:ext cx="3907875" cy="29263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E2545FE-F76D-443F-AF4C-0210467E802C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E2545FE-F76D-443F-AF4C-0210467E80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4C7819D-9C7D-4A39-B6B1-B0AEAF3ED736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4C7819D-9C7D-4A39-B6B1-B0AEAF3ED7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6C1EBB7-57A9-4926-9491-3630D136C5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2880360"/>
            <a:ext cx="3907875" cy="292633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0F4BB41-146F-4F34-9B25-143EE4F90A56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5CC7F64-9D94-4AB2-BB13-AC03E5668568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6B7D4C0-C424-4BAC-BA88-B960E8830A0C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FB00C23-DA6D-41CC-81CE-98A31CBDA1AD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0DFCE0A-6A0F-4191-B543-A3E19358EFDC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7EE5189-F992-4D58-B013-1F0D9E6D121E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1FF268A-B00B-4AB4-839A-560A88F83522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C6C30BB-0F66-4E18-B991-17D9D7B7761D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83A7A6C-A789-407D-8F38-8E11BCAF2406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7CA9FEF-ACCD-4013-9C93-145C87EE485A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2553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pic>
        <p:nvPicPr>
          <p:cNvPr id="14" name="Content Placeholder 3" descr="pi_2.gif">
            <a:extLst>
              <a:ext uri="{FF2B5EF4-FFF2-40B4-BE49-F238E27FC236}">
                <a16:creationId xmlns:a16="http://schemas.microsoft.com/office/drawing/2014/main" id="{835744F6-86FF-4A83-B903-ACFBC45325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6940" y="2880360"/>
            <a:ext cx="3907518" cy="2930639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C05AC76-7993-4F73-BF5A-E33A4E885654}"/>
              </a:ext>
            </a:extLst>
          </p:cNvPr>
          <p:cNvSpPr/>
          <p:nvPr/>
        </p:nvSpPr>
        <p:spPr>
          <a:xfrm>
            <a:off x="1038067" y="1440361"/>
            <a:ext cx="409123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85A82-7A66-4721-8950-14DC8CBAEB38}"/>
              </a:ext>
            </a:extLst>
          </p:cNvPr>
          <p:cNvSpPr/>
          <p:nvPr/>
        </p:nvSpPr>
        <p:spPr>
          <a:xfrm>
            <a:off x="6508447" y="1440361"/>
            <a:ext cx="409122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63BEC5-2030-4DA3-B878-DEE43C05ACE9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3EC01DC-A926-4B3D-A98E-5507145E7120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771B59B-D615-4EDF-85F9-6512E17AAAC7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771B59B-D615-4EDF-85F9-6512E17AAA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FF59684-823C-4409-AEFC-B111355493BC}"/>
                  </a:ext>
                </a:extLst>
              </p:cNvPr>
              <p:cNvSpPr/>
              <p:nvPr/>
            </p:nvSpPr>
            <p:spPr>
              <a:xfrm>
                <a:off x="1038067" y="1451879"/>
                <a:ext cx="430053" cy="562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FF59684-823C-4409-AEFC-B111355493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067" y="1451879"/>
                <a:ext cx="430053" cy="5629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61FEED5-A968-4212-9D76-D897F464D54A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430053" cy="5629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61FEED5-A968-4212-9D76-D897F464D5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430053" cy="5629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8FA6B5F-EF59-4CFB-BB77-ADE342F75AC8}"/>
              </a:ext>
            </a:extLst>
          </p:cNvPr>
          <p:cNvCxnSpPr/>
          <p:nvPr/>
        </p:nvCxnSpPr>
        <p:spPr>
          <a:xfrm>
            <a:off x="962025" y="2160570"/>
            <a:ext cx="506095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2FF3B5F-0DF7-462F-98C0-EF90154F077F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8E1CAF-CAA7-4962-89AA-98374B1F0FE0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B60CF4-1E27-4108-814E-55CAB7195B61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CB7531-1D33-433C-8F4C-84ACE6621D70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4E11899-E99E-4A84-BFD9-9494E25D0922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4E11899-E99E-4A84-BFD9-9494E25D09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CFE574A-A788-4819-8BD8-E2C67352E0F6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CFE574A-A788-4819-8BD8-E2C67352E0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E164792-31A2-42E6-9F4E-1DE221C3493C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E164792-31A2-42E6-9F4E-1DE221C349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226F3AB-F71A-472D-BD54-BACE5FE9C8C2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226F3AB-F71A-472D-BD54-BACE5FE9C8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057EF58-5F2D-4A57-AD7C-DEFAF374EF3E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057EF58-5F2D-4A57-AD7C-DEFAF374EF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1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2FFCED39-4471-480B-86CE-5F142BCFF3A4}"/>
              </a:ext>
            </a:extLst>
          </p:cNvPr>
          <p:cNvSpPr txBox="1"/>
          <p:nvPr/>
        </p:nvSpPr>
        <p:spPr>
          <a:xfrm>
            <a:off x="6922457" y="1562672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34" name="Content Placeholder 3" descr="pi_2.gif">
            <a:extLst>
              <a:ext uri="{FF2B5EF4-FFF2-40B4-BE49-F238E27FC236}">
                <a16:creationId xmlns:a16="http://schemas.microsoft.com/office/drawing/2014/main" id="{1417ECED-DEDE-428D-9822-B156AF345D4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880359"/>
            <a:ext cx="3907518" cy="2930639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CEDDDAC-54A5-4BCD-9534-004C7BD3623F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9EA7009-0820-4A55-9122-2266B183462D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624157F-A341-43D0-9F90-A9694290FA0A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74A98BA-60FF-4A2D-9642-5612977F7394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288689B-FC6C-486A-B48D-08FC03181B88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EB87C34-E8C1-45C7-8035-621C6CE89255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7D3D035-6C2E-4265-8A11-D5812300E3BD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D571C3E-7D5E-42AE-A12A-D9807EF8295F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A643AAA-96B9-4935-A8ED-4BC78FCBF647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D584A5A-EA22-409F-81E0-9465B31DAEA4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5610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8FA6B5F-EF59-4CFB-BB77-ADE342F75AC8}"/>
              </a:ext>
            </a:extLst>
          </p:cNvPr>
          <p:cNvCxnSpPr>
            <a:cxnSpLocks/>
          </p:cNvCxnSpPr>
          <p:nvPr/>
        </p:nvCxnSpPr>
        <p:spPr>
          <a:xfrm>
            <a:off x="1447190" y="2160570"/>
            <a:ext cx="4958339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Content Placeholder 3" descr="pi_2.gif">
            <a:extLst>
              <a:ext uri="{FF2B5EF4-FFF2-40B4-BE49-F238E27FC236}">
                <a16:creationId xmlns:a16="http://schemas.microsoft.com/office/drawing/2014/main" id="{C1D9EFC1-D1AC-4877-BF44-A89BDAC17FD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4944" y="2880360"/>
            <a:ext cx="3901440" cy="292608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DA44AC1-36AB-4889-A305-DFC42EA6762A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ACFEE5-9E10-4ACE-AD91-C47C8CA319D7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C33753-0F1C-4EB4-A892-B3D9CEFE9D79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500EC9-E877-4249-B39E-7906EAD16F0C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47BEB18-52F9-46A1-A563-B33A74DAB6C3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47BEB18-52F9-46A1-A563-B33A74DAB6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365FA25-4887-4ECD-ACCA-8AE603940772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365FA25-4887-4ECD-ACCA-8AE603940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07B9D6D-0897-4068-898C-E06D436B3D94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07B9D6D-0897-4068-898C-E06D436B3D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0BF5DDD-D773-4210-A953-813ACCDB4F0B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0BF5DDD-D773-4210-A953-813ACCDB4F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4315255-49DF-4132-B88B-4C55DDC2C602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4315255-49DF-4132-B88B-4C55DDC2C6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32794486-FF1B-47A6-A346-90470ABF8B13}"/>
              </a:ext>
            </a:extLst>
          </p:cNvPr>
          <p:cNvSpPr txBox="1"/>
          <p:nvPr/>
        </p:nvSpPr>
        <p:spPr>
          <a:xfrm>
            <a:off x="6917566" y="1565842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20" name="Content Placeholder 3" descr="pi_2.gif">
            <a:extLst>
              <a:ext uri="{FF2B5EF4-FFF2-40B4-BE49-F238E27FC236}">
                <a16:creationId xmlns:a16="http://schemas.microsoft.com/office/drawing/2014/main" id="{A3D98BDF-A353-44C7-AC61-508E918A637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880360"/>
            <a:ext cx="3901440" cy="292608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3A6F62CE-48AA-46F1-A43E-C2D7FFBB7CD5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2A14A15-0F14-4330-813E-42E15F8566EC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32E777C-6128-4F9F-BA04-7D8C30DAE5A1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F4774D7-87D8-4448-85B4-C2EB07E73DC7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F67AC86-6BCF-4E46-B673-0EF85E94364F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22F7CB1-19FD-4976-83AC-DEFEB2C85985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4CA891F-0C6E-4EB0-9ABD-D6E8A2BFCC87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177BAA4-2141-42DF-BA52-E8F3213CF6C5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BC1BD15-09FB-4A29-AF95-BBED0D0E7B2E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03F7DAE-FA2F-4B53-B17C-BB1AAB6A03EA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90365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B53F9A-003A-45B6-98CF-6D8F523155DA}"/>
              </a:ext>
            </a:extLst>
          </p:cNvPr>
          <p:cNvCxnSpPr>
            <a:cxnSpLocks/>
          </p:cNvCxnSpPr>
          <p:nvPr/>
        </p:nvCxnSpPr>
        <p:spPr>
          <a:xfrm>
            <a:off x="6405529" y="2160570"/>
            <a:ext cx="56804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7E518DB-D0A0-4FD2-BC8C-2491247FB20A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99B3DD-9999-47E3-A468-3088D104F6D9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46A9FB-4B1E-42B2-B052-0A5FB3F5C922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1AF89D-7954-46A4-8BB2-B5DA4D26E0F1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873420-8115-4689-AF41-B6323D15C7D8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873420-8115-4689-AF41-B6323D15C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3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D71FEA5-8D02-428E-A823-E2CB45170636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D71FEA5-8D02-428E-A823-E2CB451706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56898A-AFE2-457D-BE89-847A42368773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56898A-AFE2-457D-BE89-847A423687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44CCDCA-4874-40F1-B23F-233C4DA91039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44CCDCA-4874-40F1-B23F-233C4DA910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38499C3-29FD-4557-A8AD-4CE0AA97FBA3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38499C3-29FD-4557-A8AD-4CE0AA97FB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21" name="Content Placeholder 3" descr="pi_2.gif">
            <a:extLst>
              <a:ext uri="{FF2B5EF4-FFF2-40B4-BE49-F238E27FC236}">
                <a16:creationId xmlns:a16="http://schemas.microsoft.com/office/drawing/2014/main" id="{0D00E254-8078-4765-9A71-6EE6F94DE6CA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2880360"/>
            <a:ext cx="390144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14CCF9B-B71F-4508-9001-A113D29379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4944" y="2880360"/>
            <a:ext cx="3901778" cy="292633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CDD7A84-F8E9-45F9-8317-4F24CECE8840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A0F07FA-CB4E-4BB7-97F6-4D613D35BDBC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4C2E224-FA6B-40D0-A36C-FD2C1351DBEA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AD136DA-02D2-4DCB-A840-1E4A8AEABE3C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5D89FA6-78E8-4EC7-8388-D1798F0F4279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0039ABE-5E3F-4D1D-A4BD-1FEE584BF765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428207D-7F7A-4E9B-A518-AC32AB7F5588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942BCF0-65C3-4D1B-AC03-7CF2E586F260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B92D0A9-6D47-481D-9CBC-51C1A8C5C1D7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15F2706-B703-469C-A72D-3349B57ADE0A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10078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pic>
        <p:nvPicPr>
          <p:cNvPr id="15" name="Content Placeholder 3" descr="pi_2.gif">
            <a:extLst>
              <a:ext uri="{FF2B5EF4-FFF2-40B4-BE49-F238E27FC236}">
                <a16:creationId xmlns:a16="http://schemas.microsoft.com/office/drawing/2014/main" id="{66320E8E-9709-4E7C-B58C-DB4807D3A58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4944" y="2880360"/>
            <a:ext cx="3901440" cy="292608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B53F9A-003A-45B6-98CF-6D8F523155DA}"/>
              </a:ext>
            </a:extLst>
          </p:cNvPr>
          <p:cNvCxnSpPr>
            <a:cxnSpLocks/>
          </p:cNvCxnSpPr>
          <p:nvPr/>
        </p:nvCxnSpPr>
        <p:spPr>
          <a:xfrm>
            <a:off x="6405529" y="2160570"/>
            <a:ext cx="568041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7E518DB-D0A0-4FD2-BC8C-2491247FB20A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99B3DD-9999-47E3-A468-3088D104F6D9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46A9FB-4B1E-42B2-B052-0A5FB3F5C922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1AF89D-7954-46A4-8BB2-B5DA4D26E0F1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873420-8115-4689-AF41-B6323D15C7D8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873420-8115-4689-AF41-B6323D15C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D71FEA5-8D02-428E-A823-E2CB45170636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D71FEA5-8D02-428E-A823-E2CB451706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56898A-AFE2-457D-BE89-847A42368773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56898A-AFE2-457D-BE89-847A423687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44CCDCA-4874-40F1-B23F-233C4DA91039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44CCDCA-4874-40F1-B23F-233C4DA910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38499C3-29FD-4557-A8AD-4CE0AA97FBA3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38499C3-29FD-4557-A8AD-4CE0AA97FB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C0F12D9B-2F6C-4E65-823E-A3EB4802D03A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20" name="Content Placeholder 3" descr="pi_2.gif">
            <a:extLst>
              <a:ext uri="{FF2B5EF4-FFF2-40B4-BE49-F238E27FC236}">
                <a16:creationId xmlns:a16="http://schemas.microsoft.com/office/drawing/2014/main" id="{F200C7F2-07B8-4BF6-9CBE-CC9012F36725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2880360"/>
            <a:ext cx="390144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D91DE162-3EBA-4EBC-B67B-900D60A1D688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0D36598-2813-47CD-AA6A-BEE7652692D2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928DA15-1B84-4339-AF14-A67D67DA73E1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5597DB5-3A38-43FD-BB3A-C5D84A7942D3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B345096-6003-49AF-92F5-8C8D00224096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9F15289-0E16-4313-8F56-CBA076AD1D7A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E18AD75-A977-4ADB-9F5C-CD4D4B321ED1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FC3306B-B715-4A2C-9C6C-9749B29B0053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1493997-3D70-4A3C-9976-0024AF842C3F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55EE5C2-D89D-4813-AC5D-7576932AB286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385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27E765C-6B59-4CE0-A307-20E5B85018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795" y="3266428"/>
            <a:ext cx="4761104" cy="35915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Trapped Ion Species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50820-44E4-4CC6-B767-AA550A90B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20" y="1204522"/>
            <a:ext cx="8446339" cy="579785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Elementary particles (e</a:t>
            </a:r>
            <a:r>
              <a:rPr lang="en-US" baseline="30000" dirty="0"/>
              <a:t>-</a:t>
            </a:r>
            <a:r>
              <a:rPr lang="en-US" dirty="0"/>
              <a:t>, e</a:t>
            </a:r>
            <a:r>
              <a:rPr lang="en-US" baseline="30000" dirty="0"/>
              <a:t>+</a:t>
            </a:r>
            <a:r>
              <a:rPr lang="en-US" dirty="0"/>
              <a:t>,…)</a:t>
            </a:r>
          </a:p>
          <a:p>
            <a:endParaRPr lang="en-US" dirty="0"/>
          </a:p>
          <a:p>
            <a:r>
              <a:rPr lang="en-US" dirty="0"/>
              <a:t>Composite particles (p, p, …)</a:t>
            </a:r>
          </a:p>
          <a:p>
            <a:endParaRPr lang="en-US" dirty="0"/>
          </a:p>
          <a:p>
            <a:r>
              <a:rPr lang="en-US" dirty="0"/>
              <a:t>Atomic ions</a:t>
            </a:r>
          </a:p>
          <a:p>
            <a:pPr lvl="1"/>
            <a:r>
              <a:rPr lang="en-US" dirty="0"/>
              <a:t>Singly-ionized (Ca</a:t>
            </a:r>
            <a:r>
              <a:rPr lang="en-US" baseline="30000" dirty="0"/>
              <a:t>+</a:t>
            </a:r>
            <a:r>
              <a:rPr lang="en-US" dirty="0"/>
              <a:t>, Al</a:t>
            </a:r>
            <a:r>
              <a:rPr lang="en-US" baseline="30000" dirty="0"/>
              <a:t>+</a:t>
            </a:r>
            <a:r>
              <a:rPr lang="en-US" dirty="0"/>
              <a:t>, Yb</a:t>
            </a:r>
            <a:r>
              <a:rPr lang="en-US" baseline="30000" dirty="0"/>
              <a:t>+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Highly-charged (Ar</a:t>
            </a:r>
            <a:r>
              <a:rPr lang="en-US" baseline="30000" dirty="0"/>
              <a:t>14+</a:t>
            </a:r>
            <a:r>
              <a:rPr lang="en-US" dirty="0"/>
              <a:t> ,…)</a:t>
            </a:r>
          </a:p>
          <a:p>
            <a:pPr lvl="1"/>
            <a:r>
              <a:rPr lang="en-US" baseline="30000" dirty="0"/>
              <a:t>229</a:t>
            </a:r>
            <a:r>
              <a:rPr lang="en-US" dirty="0"/>
              <a:t>Th nucleus</a:t>
            </a:r>
          </a:p>
          <a:p>
            <a:endParaRPr lang="en-US" dirty="0"/>
          </a:p>
          <a:p>
            <a:r>
              <a:rPr lang="en-US" dirty="0"/>
              <a:t>Molecular ions</a:t>
            </a:r>
          </a:p>
          <a:p>
            <a:pPr lvl="1"/>
            <a:r>
              <a:rPr lang="en-US" dirty="0" err="1"/>
              <a:t>CaH</a:t>
            </a:r>
            <a:r>
              <a:rPr lang="en-US" baseline="30000" dirty="0"/>
              <a:t>+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baseline="30000" dirty="0"/>
              <a:t>+</a:t>
            </a:r>
            <a:r>
              <a:rPr lang="en-US" dirty="0"/>
              <a:t>, HD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n-US" dirty="0" err="1"/>
              <a:t>AlH</a:t>
            </a:r>
            <a:r>
              <a:rPr lang="en-US" baseline="30000" dirty="0"/>
              <a:t>+</a:t>
            </a:r>
            <a:r>
              <a:rPr lang="en-US" dirty="0"/>
              <a:t>, …</a:t>
            </a:r>
          </a:p>
          <a:p>
            <a:pPr lvl="1"/>
            <a:r>
              <a:rPr lang="en-US" dirty="0"/>
              <a:t>Biological molecules</a:t>
            </a:r>
          </a:p>
          <a:p>
            <a:pPr lvl="1"/>
            <a:endParaRPr lang="en-US" baseline="30000" dirty="0"/>
          </a:p>
          <a:p>
            <a:r>
              <a:rPr lang="en-US" dirty="0"/>
              <a:t>Macroscopic particles</a:t>
            </a:r>
          </a:p>
          <a:p>
            <a:pPr lvl="1"/>
            <a:r>
              <a:rPr lang="en-US" dirty="0"/>
              <a:t>Water droplets, dust, …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DEC6478-7931-44E0-8452-8DCE267F8953}"/>
              </a:ext>
            </a:extLst>
          </p:cNvPr>
          <p:cNvCxnSpPr/>
          <p:nvPr/>
        </p:nvCxnSpPr>
        <p:spPr>
          <a:xfrm>
            <a:off x="3704156" y="2126079"/>
            <a:ext cx="13933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AC861AD-0044-4B24-A4CB-4EF2035BC9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246" y="1053747"/>
            <a:ext cx="1797504" cy="211037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B2DA184-BB63-4BF4-B02C-70621A0D0302}"/>
              </a:ext>
            </a:extLst>
          </p:cNvPr>
          <p:cNvSpPr/>
          <p:nvPr/>
        </p:nvSpPr>
        <p:spPr>
          <a:xfrm>
            <a:off x="4985658" y="6619928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https://www.nist.gov/pml/periodic-table-elements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F2358A-2635-400B-BAC7-6BC62E234855}"/>
              </a:ext>
            </a:extLst>
          </p:cNvPr>
          <p:cNvSpPr/>
          <p:nvPr/>
        </p:nvSpPr>
        <p:spPr>
          <a:xfrm>
            <a:off x="6558709" y="2752693"/>
            <a:ext cx="22021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https://science.energy.gov/hep/</a:t>
            </a:r>
          </a:p>
        </p:txBody>
      </p:sp>
    </p:spTree>
    <p:extLst>
      <p:ext uri="{BB962C8B-B14F-4D97-AF65-F5344CB8AC3E}">
        <p14:creationId xmlns:p14="http://schemas.microsoft.com/office/powerpoint/2010/main" val="31500047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2 atom Ramsey experiment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B53F9A-003A-45B6-98CF-6D8F523155DA}"/>
              </a:ext>
            </a:extLst>
          </p:cNvPr>
          <p:cNvCxnSpPr>
            <a:cxnSpLocks/>
          </p:cNvCxnSpPr>
          <p:nvPr/>
        </p:nvCxnSpPr>
        <p:spPr>
          <a:xfrm>
            <a:off x="6896100" y="2160570"/>
            <a:ext cx="109476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Content Placeholder 3" descr="pi_2.gif">
            <a:extLst>
              <a:ext uri="{FF2B5EF4-FFF2-40B4-BE49-F238E27FC236}">
                <a16:creationId xmlns:a16="http://schemas.microsoft.com/office/drawing/2014/main" id="{548C8522-757F-4ED5-9538-4D659D4BE9D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94944" y="2880360"/>
            <a:ext cx="3901440" cy="292608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96DE4FB-C16C-4D1F-B4EC-180C3563A5BA}"/>
              </a:ext>
            </a:extLst>
          </p:cNvPr>
          <p:cNvSpPr/>
          <p:nvPr/>
        </p:nvSpPr>
        <p:spPr>
          <a:xfrm>
            <a:off x="1447190" y="1440361"/>
            <a:ext cx="5061258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F95C710-D0C1-4DC1-AFDB-4BEBA0B0FB68}"/>
              </a:ext>
            </a:extLst>
          </p:cNvPr>
          <p:cNvSpPr/>
          <p:nvPr/>
        </p:nvSpPr>
        <p:spPr>
          <a:xfrm>
            <a:off x="935151" y="1440361"/>
            <a:ext cx="51204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6122896-AE03-4CFE-8D30-9799BA33E953}"/>
              </a:ext>
            </a:extLst>
          </p:cNvPr>
          <p:cNvSpPr/>
          <p:nvPr/>
        </p:nvSpPr>
        <p:spPr>
          <a:xfrm>
            <a:off x="6405529" y="1440361"/>
            <a:ext cx="512040" cy="6096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5E6AEB-0E0A-4BBF-B367-0A6140A50371}"/>
              </a:ext>
            </a:extLst>
          </p:cNvPr>
          <p:cNvSpPr/>
          <p:nvPr/>
        </p:nvSpPr>
        <p:spPr>
          <a:xfrm>
            <a:off x="6917567" y="1440361"/>
            <a:ext cx="1073297" cy="6096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4871887-566D-4AD9-9CE9-A76A990DF3DA}"/>
                  </a:ext>
                </a:extLst>
              </p:cNvPr>
              <p:cNvSpPr txBox="1"/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Free evolution,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4871887-566D-4AD9-9CE9-A76A990DF3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761" y="1560495"/>
                <a:ext cx="2190750" cy="369332"/>
              </a:xfrm>
              <a:prstGeom prst="rect">
                <a:avLst/>
              </a:prstGeom>
              <a:blipFill>
                <a:blip r:embed="rId4"/>
                <a:stretch>
                  <a:fillRect l="-2228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557E24C-F3DF-4379-8381-6526ECBF63B5}"/>
                  </a:ext>
                </a:extLst>
              </p:cNvPr>
              <p:cNvSpPr/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557E24C-F3DF-4379-8381-6526ECBF63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372" y="1526086"/>
                <a:ext cx="672107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C6F4EFF-5B70-48CB-B44D-7B20427E0D57}"/>
                  </a:ext>
                </a:extLst>
              </p:cNvPr>
              <p:cNvSpPr/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4C6F4EFF-5B70-48CB-B44D-7B20427E0D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336" y="1440361"/>
                <a:ext cx="28886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4D4ABF-94CF-4FB1-8F8C-4B7693BC5B41}"/>
                  </a:ext>
                </a:extLst>
              </p:cNvPr>
              <p:cNvSpPr/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4D4ABF-94CF-4FB1-8F8C-4B7693BC5B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431705"/>
                <a:ext cx="672107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CB44A64-ED0B-427E-ABEA-EBE58F9A99D4}"/>
                  </a:ext>
                </a:extLst>
              </p:cNvPr>
              <p:cNvSpPr/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CB44A64-ED0B-427E-ABEA-EBE58F9A99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125" y="1691859"/>
                <a:ext cx="672107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7E07C8A3-9DA2-426D-9953-1835537D15AE}"/>
              </a:ext>
            </a:extLst>
          </p:cNvPr>
          <p:cNvSpPr txBox="1"/>
          <p:nvPr/>
        </p:nvSpPr>
        <p:spPr>
          <a:xfrm>
            <a:off x="6917568" y="1560495"/>
            <a:ext cx="219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Detection</a:t>
            </a:r>
          </a:p>
        </p:txBody>
      </p:sp>
      <p:pic>
        <p:nvPicPr>
          <p:cNvPr id="15" name="Content Placeholder 3" descr="pi_2.gif">
            <a:extLst>
              <a:ext uri="{FF2B5EF4-FFF2-40B4-BE49-F238E27FC236}">
                <a16:creationId xmlns:a16="http://schemas.microsoft.com/office/drawing/2014/main" id="{01B25481-FE93-4E29-B189-E2522A9C3D08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2880360"/>
            <a:ext cx="390144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A576EE5-DE0F-4FA3-AA68-C19602C0170E}"/>
              </a:ext>
            </a:extLst>
          </p:cNvPr>
          <p:cNvGrpSpPr/>
          <p:nvPr/>
        </p:nvGrpSpPr>
        <p:grpSpPr>
          <a:xfrm>
            <a:off x="829420" y="2384982"/>
            <a:ext cx="7666661" cy="3630891"/>
            <a:chOff x="829420" y="2384982"/>
            <a:chExt cx="7666661" cy="363089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ED3F2EA-9DFC-4938-9736-7EB861CF02CF}"/>
                </a:ext>
              </a:extLst>
            </p:cNvPr>
            <p:cNvGrpSpPr/>
            <p:nvPr/>
          </p:nvGrpSpPr>
          <p:grpSpPr>
            <a:xfrm>
              <a:off x="2393765" y="2549762"/>
              <a:ext cx="4451015" cy="3193251"/>
              <a:chOff x="2393765" y="2549762"/>
              <a:chExt cx="4451015" cy="3193251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5A97BD7-F93E-4F24-A61C-DBB78751EDC6}"/>
                  </a:ext>
                </a:extLst>
              </p:cNvPr>
              <p:cNvSpPr txBox="1"/>
              <p:nvPr/>
            </p:nvSpPr>
            <p:spPr>
              <a:xfrm>
                <a:off x="2412619" y="5342903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592791-9EC4-439C-B717-14DADFFF5ECC}"/>
                  </a:ext>
                </a:extLst>
              </p:cNvPr>
              <p:cNvSpPr txBox="1"/>
              <p:nvPr/>
            </p:nvSpPr>
            <p:spPr>
              <a:xfrm>
                <a:off x="6334549" y="5340930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1</a:t>
                </a:r>
                <a:r>
                  <a:rPr lang="en-US" sz="2000" dirty="0"/>
                  <a:t>S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EEDD5A6-36B3-4537-BDC7-756D8B91B3B4}"/>
                  </a:ext>
                </a:extLst>
              </p:cNvPr>
              <p:cNvSpPr txBox="1"/>
              <p:nvPr/>
            </p:nvSpPr>
            <p:spPr>
              <a:xfrm>
                <a:off x="2393765" y="2559189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56B0DB1-D966-4B65-B189-E6AA36DFD818}"/>
                  </a:ext>
                </a:extLst>
              </p:cNvPr>
              <p:cNvSpPr txBox="1"/>
              <p:nvPr/>
            </p:nvSpPr>
            <p:spPr>
              <a:xfrm>
                <a:off x="6258220" y="2549762"/>
                <a:ext cx="5102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aseline="30000" dirty="0"/>
                  <a:t>3</a:t>
                </a:r>
                <a:r>
                  <a:rPr lang="en-US" sz="2000" dirty="0"/>
                  <a:t>P</a:t>
                </a:r>
                <a:r>
                  <a:rPr lang="en-US" sz="2000" baseline="-25000" dirty="0"/>
                  <a:t>0</a:t>
                </a:r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D8C0609-23AA-4735-99E5-61F36267B216}"/>
                </a:ext>
              </a:extLst>
            </p:cNvPr>
            <p:cNvSpPr/>
            <p:nvPr/>
          </p:nvSpPr>
          <p:spPr>
            <a:xfrm>
              <a:off x="829420" y="2384982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CF2CDDC-CD25-47C7-9B1D-4FFE876EB76A}"/>
                </a:ext>
              </a:extLst>
            </p:cNvPr>
            <p:cNvSpPr/>
            <p:nvPr/>
          </p:nvSpPr>
          <p:spPr>
            <a:xfrm>
              <a:off x="4819453" y="2386554"/>
              <a:ext cx="3676628" cy="362931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D115FA-2DBD-471C-8CBD-60F8373434CC}"/>
                </a:ext>
              </a:extLst>
            </p:cNvPr>
            <p:cNvSpPr txBox="1"/>
            <p:nvPr/>
          </p:nvSpPr>
          <p:spPr>
            <a:xfrm>
              <a:off x="904678" y="2448005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161D318-5988-4F30-95AA-8FB49670F5E6}"/>
                </a:ext>
              </a:extLst>
            </p:cNvPr>
            <p:cNvSpPr txBox="1"/>
            <p:nvPr/>
          </p:nvSpPr>
          <p:spPr>
            <a:xfrm>
              <a:off x="4850822" y="2445513"/>
              <a:ext cx="912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Clock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99109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Correlation Spectroscopy between 2 Clocks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6FB5A76-C894-4366-8F8B-5228CDAD9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616" y="1344168"/>
            <a:ext cx="3252616" cy="4157526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87595491-36FB-4264-8C76-1EEFE43D417E}"/>
              </a:ext>
            </a:extLst>
          </p:cNvPr>
          <p:cNvGrpSpPr/>
          <p:nvPr/>
        </p:nvGrpSpPr>
        <p:grpSpPr>
          <a:xfrm>
            <a:off x="1185131" y="1005840"/>
            <a:ext cx="7688093" cy="3680930"/>
            <a:chOff x="1185131" y="1005840"/>
            <a:chExt cx="7688093" cy="3680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53B669A-6816-423D-BA7A-153F2E5AA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606" r="6987"/>
            <a:stretch/>
          </p:blipFill>
          <p:spPr>
            <a:xfrm rot="5400000">
              <a:off x="6047103" y="1860649"/>
              <a:ext cx="3342601" cy="230964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03C644B-6EFA-496E-8959-E0BD86A2DCDE}"/>
                </a:ext>
              </a:extLst>
            </p:cNvPr>
            <p:cNvSpPr txBox="1"/>
            <p:nvPr/>
          </p:nvSpPr>
          <p:spPr>
            <a:xfrm>
              <a:off x="1185131" y="1005840"/>
              <a:ext cx="840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/Al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95D4468-4339-4FB9-BAC3-764CCE84FE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34638" y="1344168"/>
              <a:ext cx="1077756" cy="501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B078C07-3B23-426E-B21A-51E62F31FC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4639" y="1880188"/>
              <a:ext cx="1077755" cy="28065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043FF98-C9C1-4319-8B7B-90C5647EF703}"/>
                </a:ext>
              </a:extLst>
            </p:cNvPr>
            <p:cNvSpPr/>
            <p:nvPr/>
          </p:nvSpPr>
          <p:spPr>
            <a:xfrm>
              <a:off x="3333943" y="1549335"/>
              <a:ext cx="301752" cy="1047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CECE240-BE4A-454A-92C8-C2A5367BD09E}"/>
                </a:ext>
              </a:extLst>
            </p:cNvPr>
            <p:cNvSpPr/>
            <p:nvPr/>
          </p:nvSpPr>
          <p:spPr>
            <a:xfrm rot="1225679">
              <a:off x="3206874" y="2355868"/>
              <a:ext cx="301752" cy="1047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09CAEBC-754C-4259-887F-5C3A785ACFAF}"/>
                </a:ext>
              </a:extLst>
            </p:cNvPr>
            <p:cNvSpPr/>
            <p:nvPr/>
          </p:nvSpPr>
          <p:spPr>
            <a:xfrm rot="19702928">
              <a:off x="3407093" y="1697937"/>
              <a:ext cx="301752" cy="3645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81D6C9F-30B4-404A-99C6-2920783933F3}"/>
              </a:ext>
            </a:extLst>
          </p:cNvPr>
          <p:cNvGrpSpPr/>
          <p:nvPr/>
        </p:nvGrpSpPr>
        <p:grpSpPr>
          <a:xfrm>
            <a:off x="414683" y="990080"/>
            <a:ext cx="7586853" cy="3696690"/>
            <a:chOff x="414683" y="990080"/>
            <a:chExt cx="7586853" cy="369669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3D94402-D253-469E-B784-96EA12926A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798"/>
            <a:stretch/>
          </p:blipFill>
          <p:spPr>
            <a:xfrm rot="5400000">
              <a:off x="-54465" y="1813320"/>
              <a:ext cx="3342598" cy="240430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AA9A94-A7CE-481C-B96E-07B33CF4991A}"/>
                </a:ext>
              </a:extLst>
            </p:cNvPr>
            <p:cNvSpPr txBox="1"/>
            <p:nvPr/>
          </p:nvSpPr>
          <p:spPr>
            <a:xfrm>
              <a:off x="7089107" y="990080"/>
              <a:ext cx="912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Mg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/Al</a:t>
              </a:r>
              <a:r>
                <a:rPr kumimoji="0" lang="en-US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A66FF67-5DEE-450D-BB72-7C368EF4C0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62598" y="1344172"/>
              <a:ext cx="1007778" cy="501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CA13DB0-433C-4374-8FDE-A3DB9B261534}"/>
                </a:ext>
              </a:extLst>
            </p:cNvPr>
            <p:cNvCxnSpPr>
              <a:cxnSpLocks/>
            </p:cNvCxnSpPr>
            <p:nvPr/>
          </p:nvCxnSpPr>
          <p:spPr>
            <a:xfrm>
              <a:off x="5617175" y="1880188"/>
              <a:ext cx="930498" cy="2806582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60C4E3A-FC49-4ADD-B585-DBB973DC6C0F}"/>
                </a:ext>
              </a:extLst>
            </p:cNvPr>
            <p:cNvSpPr/>
            <p:nvPr/>
          </p:nvSpPr>
          <p:spPr>
            <a:xfrm rot="20374321" flipH="1">
              <a:off x="5931548" y="2205261"/>
              <a:ext cx="301752" cy="1047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9A5AC3B-B94E-434B-A914-917213B8ACE2}"/>
                </a:ext>
              </a:extLst>
            </p:cNvPr>
            <p:cNvSpPr/>
            <p:nvPr/>
          </p:nvSpPr>
          <p:spPr>
            <a:xfrm>
              <a:off x="5803058" y="1773065"/>
              <a:ext cx="301752" cy="516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4CDAFB4-E550-4434-8443-90078DAF08D2}"/>
                </a:ext>
              </a:extLst>
            </p:cNvPr>
            <p:cNvSpPr/>
            <p:nvPr/>
          </p:nvSpPr>
          <p:spPr>
            <a:xfrm>
              <a:off x="5874130" y="1526771"/>
              <a:ext cx="301752" cy="516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DC185E5-3D3F-40C8-9957-51387F79F85D}"/>
              </a:ext>
            </a:extLst>
          </p:cNvPr>
          <p:cNvGrpSpPr/>
          <p:nvPr/>
        </p:nvGrpSpPr>
        <p:grpSpPr>
          <a:xfrm>
            <a:off x="561975" y="860837"/>
            <a:ext cx="8124825" cy="2968213"/>
            <a:chOff x="561975" y="860837"/>
            <a:chExt cx="8124825" cy="2968213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435EC5A-5E5D-4D1F-BACF-EF991269EFC2}"/>
                </a:ext>
              </a:extLst>
            </p:cNvPr>
            <p:cNvSpPr/>
            <p:nvPr/>
          </p:nvSpPr>
          <p:spPr>
            <a:xfrm>
              <a:off x="561975" y="1781175"/>
              <a:ext cx="1990725" cy="2047875"/>
            </a:xfrm>
            <a:custGeom>
              <a:avLst/>
              <a:gdLst>
                <a:gd name="connsiteX0" fmla="*/ 0 w 1990725"/>
                <a:gd name="connsiteY0" fmla="*/ 0 h 2047875"/>
                <a:gd name="connsiteX1" fmla="*/ 190500 w 1990725"/>
                <a:gd name="connsiteY1" fmla="*/ 2047875 h 2047875"/>
                <a:gd name="connsiteX2" fmla="*/ 1895475 w 1990725"/>
                <a:gd name="connsiteY2" fmla="*/ 1685925 h 2047875"/>
                <a:gd name="connsiteX3" fmla="*/ 1990725 w 1990725"/>
                <a:gd name="connsiteY3" fmla="*/ 0 h 2047875"/>
                <a:gd name="connsiteX4" fmla="*/ 0 w 1990725"/>
                <a:gd name="connsiteY4" fmla="*/ 0 h 2047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90725" h="2047875">
                  <a:moveTo>
                    <a:pt x="0" y="0"/>
                  </a:moveTo>
                  <a:lnTo>
                    <a:pt x="190500" y="2047875"/>
                  </a:lnTo>
                  <a:lnTo>
                    <a:pt x="1895475" y="1685925"/>
                  </a:lnTo>
                  <a:lnTo>
                    <a:pt x="19907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CA21B12-2BAF-4E14-A7B0-6A3847961495}"/>
                </a:ext>
              </a:extLst>
            </p:cNvPr>
            <p:cNvSpPr/>
            <p:nvPr/>
          </p:nvSpPr>
          <p:spPr>
            <a:xfrm>
              <a:off x="6677025" y="1724025"/>
              <a:ext cx="2009775" cy="1924050"/>
            </a:xfrm>
            <a:custGeom>
              <a:avLst/>
              <a:gdLst>
                <a:gd name="connsiteX0" fmla="*/ 0 w 2009775"/>
                <a:gd name="connsiteY0" fmla="*/ 123825 h 1924050"/>
                <a:gd name="connsiteX1" fmla="*/ 142875 w 2009775"/>
                <a:gd name="connsiteY1" fmla="*/ 1714500 h 1924050"/>
                <a:gd name="connsiteX2" fmla="*/ 1971675 w 2009775"/>
                <a:gd name="connsiteY2" fmla="*/ 1924050 h 1924050"/>
                <a:gd name="connsiteX3" fmla="*/ 2009775 w 2009775"/>
                <a:gd name="connsiteY3" fmla="*/ 0 h 1924050"/>
                <a:gd name="connsiteX4" fmla="*/ 0 w 2009775"/>
                <a:gd name="connsiteY4" fmla="*/ 123825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9775" h="1924050">
                  <a:moveTo>
                    <a:pt x="0" y="123825"/>
                  </a:moveTo>
                  <a:lnTo>
                    <a:pt x="142875" y="1714500"/>
                  </a:lnTo>
                  <a:lnTo>
                    <a:pt x="1971675" y="1924050"/>
                  </a:lnTo>
                  <a:lnTo>
                    <a:pt x="2009775" y="0"/>
                  </a:lnTo>
                  <a:lnTo>
                    <a:pt x="0" y="123825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BB8EED7-3EC4-43BA-84C0-472D9D00803E}"/>
                </a:ext>
              </a:extLst>
            </p:cNvPr>
            <p:cNvSpPr txBox="1"/>
            <p:nvPr/>
          </p:nvSpPr>
          <p:spPr>
            <a:xfrm>
              <a:off x="3461934" y="860837"/>
              <a:ext cx="2713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Active magnetic field servo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464C64B-A27C-41DD-84A9-2A030CDBC628}"/>
              </a:ext>
            </a:extLst>
          </p:cNvPr>
          <p:cNvGrpSpPr/>
          <p:nvPr/>
        </p:nvGrpSpPr>
        <p:grpSpPr>
          <a:xfrm>
            <a:off x="709928" y="2870337"/>
            <a:ext cx="7008476" cy="3773265"/>
            <a:chOff x="709928" y="2879862"/>
            <a:chExt cx="7008476" cy="3773265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EE82C826-AB4B-4BEA-8FA8-11BC0B729F78}"/>
                </a:ext>
              </a:extLst>
            </p:cNvPr>
            <p:cNvCxnSpPr>
              <a:cxnSpLocks/>
            </p:cNvCxnSpPr>
            <p:nvPr/>
          </p:nvCxnSpPr>
          <p:spPr>
            <a:xfrm>
              <a:off x="1703622" y="6530779"/>
              <a:ext cx="0" cy="12234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82F3A348-CE0C-4146-A90F-0F2DC29A9C8B}"/>
                </a:ext>
              </a:extLst>
            </p:cNvPr>
            <p:cNvGrpSpPr/>
            <p:nvPr/>
          </p:nvGrpSpPr>
          <p:grpSpPr>
            <a:xfrm>
              <a:off x="709928" y="2879862"/>
              <a:ext cx="7008476" cy="3773265"/>
              <a:chOff x="709928" y="2879862"/>
              <a:chExt cx="7008476" cy="3773265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AD338DDC-A33A-480E-8A3B-B05B48072CCA}"/>
                  </a:ext>
                </a:extLst>
              </p:cNvPr>
              <p:cNvGrpSpPr/>
              <p:nvPr/>
            </p:nvGrpSpPr>
            <p:grpSpPr>
              <a:xfrm>
                <a:off x="1557337" y="6208885"/>
                <a:ext cx="330607" cy="317131"/>
                <a:chOff x="1871663" y="6395351"/>
                <a:chExt cx="330607" cy="317131"/>
              </a:xfrm>
            </p:grpSpPr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7BAE7253-9974-4FEA-9816-7BEF3D945115}"/>
                    </a:ext>
                  </a:extLst>
                </p:cNvPr>
                <p:cNvSpPr/>
                <p:nvPr/>
              </p:nvSpPr>
              <p:spPr>
                <a:xfrm>
                  <a:off x="1909557" y="6495700"/>
                  <a:ext cx="216782" cy="21678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311EE906-EFC4-44E3-BA38-F4658CCF4753}"/>
                    </a:ext>
                  </a:extLst>
                </p:cNvPr>
                <p:cNvSpPr/>
                <p:nvPr/>
              </p:nvSpPr>
              <p:spPr>
                <a:xfrm>
                  <a:off x="1871663" y="6395351"/>
                  <a:ext cx="330607" cy="2006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943FC124-C60C-4A5F-9375-DF2892A340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4975" y="6169587"/>
                <a:ext cx="0" cy="241128"/>
              </a:xfrm>
              <a:prstGeom prst="straightConnector1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CF5808A6-8859-4C2B-AA87-9F74F121DA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928" y="6172200"/>
                <a:ext cx="3163582" cy="0"/>
              </a:xfrm>
              <a:prstGeom prst="line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31F43C79-1C37-4662-AC7F-46F4272E98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4975" y="5657850"/>
                <a:ext cx="0" cy="514351"/>
              </a:xfrm>
              <a:prstGeom prst="straightConnector1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35B93E4C-054A-4CA9-BCC1-E322246CE59A}"/>
                  </a:ext>
                </a:extLst>
              </p:cNvPr>
              <p:cNvGrpSpPr/>
              <p:nvPr/>
            </p:nvGrpSpPr>
            <p:grpSpPr>
              <a:xfrm>
                <a:off x="1219208" y="4686770"/>
                <a:ext cx="485767" cy="971080"/>
                <a:chOff x="1219208" y="4686770"/>
                <a:chExt cx="485767" cy="971080"/>
              </a:xfrm>
            </p:grpSpPr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F74B3BFA-2F5C-4FA6-9EE8-052743E1D2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04975" y="4686770"/>
                  <a:ext cx="0" cy="971080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39C93453-A255-4093-A5D6-9696859AAE11}"/>
                    </a:ext>
                  </a:extLst>
                </p:cNvPr>
                <p:cNvSpPr/>
                <p:nvPr/>
              </p:nvSpPr>
              <p:spPr>
                <a:xfrm>
                  <a:off x="1219208" y="4829183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4F15AD1A-CA0F-45B4-918E-E942940ED0F2}"/>
                    </a:ext>
                  </a:extLst>
                </p:cNvPr>
                <p:cNvSpPr/>
                <p:nvPr/>
              </p:nvSpPr>
              <p:spPr>
                <a:xfrm>
                  <a:off x="1219208" y="4895858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0B736CEC-BCEF-4860-9003-05F8A897CC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4975" y="2879862"/>
                <a:ext cx="0" cy="1811675"/>
              </a:xfrm>
              <a:prstGeom prst="straightConnector1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FFA7E17B-663F-47AE-A285-EE418EF3C6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18403" y="2879862"/>
                <a:ext cx="0" cy="1811675"/>
              </a:xfrm>
              <a:prstGeom prst="straightConnector1">
                <a:avLst/>
              </a:prstGeom>
              <a:ln w="254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0688F5E9-EE9F-493A-9F57-649DCD43D635}"/>
                  </a:ext>
                </a:extLst>
              </p:cNvPr>
              <p:cNvGrpSpPr/>
              <p:nvPr/>
            </p:nvGrpSpPr>
            <p:grpSpPr>
              <a:xfrm>
                <a:off x="3873510" y="4691537"/>
                <a:ext cx="3844894" cy="1480663"/>
                <a:chOff x="3873510" y="4691537"/>
                <a:chExt cx="3844894" cy="1480663"/>
              </a:xfrm>
            </p:grpSpPr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6641060-980D-4C25-B804-BEA03FD5AF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73510" y="6172200"/>
                  <a:ext cx="3003540" cy="0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90415E94-E6A2-4B57-879D-B8A22F5E37D9}"/>
                    </a:ext>
                  </a:extLst>
                </p:cNvPr>
                <p:cNvSpPr/>
                <p:nvPr/>
              </p:nvSpPr>
              <p:spPr>
                <a:xfrm>
                  <a:off x="5358386" y="5686433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2778F161-3741-4986-8752-D1EA062B7FD6}"/>
                    </a:ext>
                  </a:extLst>
                </p:cNvPr>
                <p:cNvSpPr/>
                <p:nvPr/>
              </p:nvSpPr>
              <p:spPr>
                <a:xfrm>
                  <a:off x="5455597" y="5686433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17DD9D05-E8FB-4E45-BE35-5319D8172633}"/>
                    </a:ext>
                  </a:extLst>
                </p:cNvPr>
                <p:cNvSpPr/>
                <p:nvPr/>
              </p:nvSpPr>
              <p:spPr>
                <a:xfrm>
                  <a:off x="5561579" y="5686432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D851C4F0-D0EE-40C7-A8AE-59FDBA1CF4FC}"/>
                    </a:ext>
                  </a:extLst>
                </p:cNvPr>
                <p:cNvSpPr/>
                <p:nvPr/>
              </p:nvSpPr>
              <p:spPr>
                <a:xfrm>
                  <a:off x="5667561" y="5686433"/>
                  <a:ext cx="485767" cy="485767"/>
                </a:xfrm>
                <a:prstGeom prst="ellipse">
                  <a:avLst/>
                </a:prstGeom>
                <a:noFill/>
                <a:ln w="254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58023114-BAC0-4F8D-9F09-A2904152A288}"/>
                    </a:ext>
                  </a:extLst>
                </p:cNvPr>
                <p:cNvCxnSpPr>
                  <a:cxnSpLocks/>
                  <a:stCxn id="68" idx="2"/>
                </p:cNvCxnSpPr>
                <p:nvPr/>
              </p:nvCxnSpPr>
              <p:spPr>
                <a:xfrm flipV="1">
                  <a:off x="7718403" y="4691537"/>
                  <a:ext cx="0" cy="1072532"/>
                </a:xfrm>
                <a:prstGeom prst="line">
                  <a:avLst/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Arc 67">
                  <a:extLst>
                    <a:ext uri="{FF2B5EF4-FFF2-40B4-BE49-F238E27FC236}">
                      <a16:creationId xmlns:a16="http://schemas.microsoft.com/office/drawing/2014/main" id="{78D8CD68-BE9B-4078-A77F-DB916FD5A3BE}"/>
                    </a:ext>
                  </a:extLst>
                </p:cNvPr>
                <p:cNvSpPr/>
                <p:nvPr/>
              </p:nvSpPr>
              <p:spPr>
                <a:xfrm flipV="1">
                  <a:off x="5991230" y="5357274"/>
                  <a:ext cx="1727174" cy="814923"/>
                </a:xfrm>
                <a:prstGeom prst="arc">
                  <a:avLst>
                    <a:gd name="adj1" fmla="val 16200000"/>
                    <a:gd name="adj2" fmla="val 2654"/>
                  </a:avLst>
                </a:prstGeom>
                <a:ln w="254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FB81A9B3-DEFB-4F1A-870D-687A52E0B4F6}"/>
                  </a:ext>
                </a:extLst>
              </p:cNvPr>
              <p:cNvSpPr/>
              <p:nvPr/>
            </p:nvSpPr>
            <p:spPr>
              <a:xfrm rot="8100000">
                <a:off x="1556942" y="6141012"/>
                <a:ext cx="300471" cy="57150"/>
              </a:xfrm>
              <a:prstGeom prst="rect">
                <a:avLst/>
              </a:prstGeom>
              <a:solidFill>
                <a:schemeClr val="bg1">
                  <a:alpha val="44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F11F3EDA-6BF3-41C6-93AD-2CB82502E563}"/>
                  </a:ext>
                </a:extLst>
              </p:cNvPr>
              <p:cNvSpPr txBox="1"/>
              <p:nvPr/>
            </p:nvSpPr>
            <p:spPr>
              <a:xfrm>
                <a:off x="2330921" y="5949050"/>
                <a:ext cx="971743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Active path stabilization</a:t>
                </a:r>
              </a:p>
            </p:txBody>
          </p: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5C3B6EAE-CF22-4F81-A40E-2A77A07DAE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3622" y="6653127"/>
                <a:ext cx="1115363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2081FF52-38EA-4B49-BF6B-AE17FC7147D7}"/>
                  </a:ext>
                </a:extLst>
              </p:cNvPr>
              <p:cNvCxnSpPr>
                <a:cxnSpLocks/>
                <a:endCxn id="75" idx="2"/>
              </p:cNvCxnSpPr>
              <p:nvPr/>
            </p:nvCxnSpPr>
            <p:spPr>
              <a:xfrm flipH="1" flipV="1">
                <a:off x="2816793" y="6410715"/>
                <a:ext cx="2192" cy="242412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1D79E2E-0B48-4493-8251-38F527C8F7E5}"/>
                </a:ext>
              </a:extLst>
            </p:cNvPr>
            <p:cNvSpPr txBox="1"/>
            <p:nvPr/>
          </p:nvSpPr>
          <p:spPr>
            <a:xfrm>
              <a:off x="5078873" y="6252135"/>
              <a:ext cx="13493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UV optical fiber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F68A8EE-FE21-41CF-B116-C5D9DAF61E4C}"/>
                </a:ext>
              </a:extLst>
            </p:cNvPr>
            <p:cNvSpPr txBox="1"/>
            <p:nvPr/>
          </p:nvSpPr>
          <p:spPr>
            <a:xfrm>
              <a:off x="1704975" y="4869406"/>
              <a:ext cx="9717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UV optical fiber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8EE46C1-15EB-44A9-9D51-CFCEA0D715B0}"/>
              </a:ext>
            </a:extLst>
          </p:cNvPr>
          <p:cNvGrpSpPr/>
          <p:nvPr/>
        </p:nvGrpSpPr>
        <p:grpSpPr>
          <a:xfrm>
            <a:off x="3649673" y="2306193"/>
            <a:ext cx="2103880" cy="2457993"/>
            <a:chOff x="3649673" y="2306193"/>
            <a:chExt cx="2103880" cy="2457993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49499F7-621D-4421-BAC7-6E9B1E6F95C9}"/>
                </a:ext>
              </a:extLst>
            </p:cNvPr>
            <p:cNvCxnSpPr/>
            <p:nvPr/>
          </p:nvCxnSpPr>
          <p:spPr>
            <a:xfrm flipH="1">
              <a:off x="3649673" y="4384329"/>
              <a:ext cx="447675" cy="37985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C8B016A0-685E-4489-8FFD-A34DA39D74B7}"/>
                </a:ext>
              </a:extLst>
            </p:cNvPr>
            <p:cNvCxnSpPr/>
            <p:nvPr/>
          </p:nvCxnSpPr>
          <p:spPr>
            <a:xfrm flipH="1">
              <a:off x="3696554" y="2306193"/>
              <a:ext cx="447675" cy="37985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EB5E3CE-0510-4FC2-84E5-B49B6DF6B4A9}"/>
                </a:ext>
              </a:extLst>
            </p:cNvPr>
            <p:cNvCxnSpPr/>
            <p:nvPr/>
          </p:nvCxnSpPr>
          <p:spPr>
            <a:xfrm flipH="1">
              <a:off x="5305878" y="2323180"/>
              <a:ext cx="447675" cy="37985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A762B08-CC11-4202-A3EE-A255573FBABA}"/>
              </a:ext>
            </a:extLst>
          </p:cNvPr>
          <p:cNvSpPr/>
          <p:nvPr/>
        </p:nvSpPr>
        <p:spPr>
          <a:xfrm>
            <a:off x="4397339" y="1359412"/>
            <a:ext cx="674864" cy="36461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764CF28-C6C8-49D3-A280-81E5CA014B13}"/>
              </a:ext>
            </a:extLst>
          </p:cNvPr>
          <p:cNvSpPr/>
          <p:nvPr/>
        </p:nvSpPr>
        <p:spPr>
          <a:xfrm>
            <a:off x="3156762" y="1230169"/>
            <a:ext cx="3119928" cy="4366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F9ED738D-4613-4936-8B5F-27792F70CBEA}"/>
              </a:ext>
            </a:extLst>
          </p:cNvPr>
          <p:cNvSpPr/>
          <p:nvPr/>
        </p:nvSpPr>
        <p:spPr>
          <a:xfrm>
            <a:off x="6385920" y="6521254"/>
            <a:ext cx="28270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Chou,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., PRL 106, 160801 (2011)</a:t>
            </a:r>
          </a:p>
        </p:txBody>
      </p:sp>
    </p:spTree>
    <p:extLst>
      <p:ext uri="{BB962C8B-B14F-4D97-AF65-F5344CB8AC3E}">
        <p14:creationId xmlns:p14="http://schemas.microsoft.com/office/powerpoint/2010/main" val="40810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9DBFD9C0-C2CF-41C6-824F-DEDC5320A95B}"/>
              </a:ext>
            </a:extLst>
          </p:cNvPr>
          <p:cNvSpPr txBox="1"/>
          <p:nvPr/>
        </p:nvSpPr>
        <p:spPr>
          <a:xfrm>
            <a:off x="6975291" y="1487055"/>
            <a:ext cx="1025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 = 1 s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UV Optical Coherence at 1 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C89FD6-84A3-42A1-9FAF-7B3FCDFA0C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163"/>
          <a:stretch/>
        </p:blipFill>
        <p:spPr>
          <a:xfrm>
            <a:off x="571500" y="1857375"/>
            <a:ext cx="2929082" cy="28808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C9B197-A113-40FA-9343-97B5425A30C8}"/>
              </a:ext>
            </a:extLst>
          </p:cNvPr>
          <p:cNvSpPr txBox="1"/>
          <p:nvPr/>
        </p:nvSpPr>
        <p:spPr>
          <a:xfrm>
            <a:off x="1310481" y="1487055"/>
            <a:ext cx="145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 = 0.05 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EB67B2-832C-4DA3-A0D2-6792FBA5E28C}"/>
              </a:ext>
            </a:extLst>
          </p:cNvPr>
          <p:cNvSpPr txBox="1"/>
          <p:nvPr/>
        </p:nvSpPr>
        <p:spPr>
          <a:xfrm>
            <a:off x="1310481" y="4913650"/>
            <a:ext cx="1683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Within laser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coheren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ce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time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1CD1D80-3FBC-40C2-8FAC-0F60314D5A89}"/>
              </a:ext>
            </a:extLst>
          </p:cNvPr>
          <p:cNvGrpSpPr/>
          <p:nvPr/>
        </p:nvGrpSpPr>
        <p:grpSpPr>
          <a:xfrm>
            <a:off x="3382240" y="1487055"/>
            <a:ext cx="5761760" cy="4373929"/>
            <a:chOff x="3382240" y="1487055"/>
            <a:chExt cx="5761760" cy="4373929"/>
          </a:xfrm>
        </p:grpSpPr>
        <p:pic>
          <p:nvPicPr>
            <p:cNvPr id="5" name="img702147" descr="d728cdba-2cbb-4f34-a7d2-a33c3da93f71">
              <a:extLst>
                <a:ext uri="{FF2B5EF4-FFF2-40B4-BE49-F238E27FC236}">
                  <a16:creationId xmlns:a16="http://schemas.microsoft.com/office/drawing/2014/main" id="{D3E95535-85BA-4339-82A0-C32E4958A2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2240" y="1857375"/>
              <a:ext cx="5761760" cy="2880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CC10F2A-63C5-4EA2-9FAE-CB726B8FA2EA}"/>
                </a:ext>
              </a:extLst>
            </p:cNvPr>
            <p:cNvSpPr txBox="1"/>
            <p:nvPr/>
          </p:nvSpPr>
          <p:spPr>
            <a:xfrm>
              <a:off x="4472420" y="1487055"/>
              <a:ext cx="10252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T = 1 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2D65F09-53E0-4A9D-B45F-956892272757}"/>
                </a:ext>
              </a:extLst>
            </p:cNvPr>
            <p:cNvSpPr txBox="1"/>
            <p:nvPr/>
          </p:nvSpPr>
          <p:spPr>
            <a:xfrm>
              <a:off x="4191118" y="4927576"/>
              <a:ext cx="16832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Laser – Atom coherence lost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035D638-D2F8-4E9C-932B-EDB46F8E2BF7}"/>
                </a:ext>
              </a:extLst>
            </p:cNvPr>
            <p:cNvSpPr txBox="1"/>
            <p:nvPr/>
          </p:nvSpPr>
          <p:spPr>
            <a:xfrm>
              <a:off x="6708027" y="4937654"/>
              <a:ext cx="207575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Atom – Atom coherence observed in correlations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7C3D24F-52E2-4505-87B0-7B3BAF355BA2}"/>
              </a:ext>
            </a:extLst>
          </p:cNvPr>
          <p:cNvGrpSpPr/>
          <p:nvPr/>
        </p:nvGrpSpPr>
        <p:grpSpPr>
          <a:xfrm>
            <a:off x="6954456" y="2911214"/>
            <a:ext cx="1288458" cy="626091"/>
            <a:chOff x="6954456" y="2911214"/>
            <a:chExt cx="1288458" cy="62609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B6C9DD8-F048-48C5-ADFC-45F03BA4A662}"/>
                </a:ext>
              </a:extLst>
            </p:cNvPr>
            <p:cNvSpPr/>
            <p:nvPr/>
          </p:nvSpPr>
          <p:spPr>
            <a:xfrm>
              <a:off x="6954456" y="2911214"/>
              <a:ext cx="242386" cy="423742"/>
            </a:xfrm>
            <a:prstGeom prst="ellipse">
              <a:avLst/>
            </a:prstGeom>
            <a:noFill/>
            <a:ln w="25400">
              <a:solidFill>
                <a:srgbClr val="2314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632C6D0-D2E2-4879-B32A-4B882B6DF050}"/>
                </a:ext>
              </a:extLst>
            </p:cNvPr>
            <p:cNvSpPr/>
            <p:nvPr/>
          </p:nvSpPr>
          <p:spPr>
            <a:xfrm>
              <a:off x="8000528" y="3113564"/>
              <a:ext cx="242386" cy="423741"/>
            </a:xfrm>
            <a:prstGeom prst="ellipse">
              <a:avLst/>
            </a:prstGeom>
            <a:noFill/>
            <a:ln w="25400">
              <a:solidFill>
                <a:srgbClr val="2314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7B87B57B-CC8C-4627-B21B-2ED7D899D42E}"/>
              </a:ext>
            </a:extLst>
          </p:cNvPr>
          <p:cNvSpPr/>
          <p:nvPr/>
        </p:nvSpPr>
        <p:spPr>
          <a:xfrm>
            <a:off x="6150312" y="1420907"/>
            <a:ext cx="2872509" cy="43965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1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737A9D3-8DB0-4EEC-AD16-D86A29D7E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512" y="1810088"/>
            <a:ext cx="6096000" cy="457200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213"/>
          </a:xfrm>
          <a:noFill/>
        </p:spPr>
        <p:txBody>
          <a:bodyPr>
            <a:normAutofit/>
          </a:bodyPr>
          <a:lstStyle/>
          <a:p>
            <a:pPr algn="ctr"/>
            <a:r>
              <a:rPr lang="en-US" b="1" dirty="0"/>
              <a:t>Correlation Spectroscopy Stability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3BF901-812E-44D6-8339-542EABA5CC83}"/>
              </a:ext>
            </a:extLst>
          </p:cNvPr>
          <p:cNvCxnSpPr>
            <a:cxnSpLocks/>
          </p:cNvCxnSpPr>
          <p:nvPr/>
        </p:nvCxnSpPr>
        <p:spPr>
          <a:xfrm>
            <a:off x="2042852" y="2973154"/>
            <a:ext cx="4764348" cy="2722796"/>
          </a:xfrm>
          <a:prstGeom prst="line">
            <a:avLst/>
          </a:prstGeom>
          <a:ln w="254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DBCEA83-ECC1-43E5-B343-D54209A59F77}"/>
              </a:ext>
            </a:extLst>
          </p:cNvPr>
          <p:cNvCxnSpPr>
            <a:cxnSpLocks/>
          </p:cNvCxnSpPr>
          <p:nvPr/>
        </p:nvCxnSpPr>
        <p:spPr>
          <a:xfrm>
            <a:off x="3294185" y="2051538"/>
            <a:ext cx="3559102" cy="198234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CA483A2-C8D2-43AE-91E9-C98193E66167}"/>
              </a:ext>
            </a:extLst>
          </p:cNvPr>
          <p:cNvSpPr txBox="1"/>
          <p:nvPr/>
        </p:nvSpPr>
        <p:spPr>
          <a:xfrm>
            <a:off x="7076659" y="3104992"/>
            <a:ext cx="1778242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Previous Al-Al measurement stability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>
                <a:solidFill>
                  <a:srgbClr val="FF0000"/>
                </a:solidFill>
                <a:latin typeface="Calibri" panose="020F0502020204030204"/>
              </a:rPr>
              <a:t>50X reduction in averaging time!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1B25A3-455A-463E-B181-046AB59A4190}"/>
              </a:ext>
            </a:extLst>
          </p:cNvPr>
          <p:cNvSpPr txBox="1"/>
          <p:nvPr/>
        </p:nvSpPr>
        <p:spPr>
          <a:xfrm>
            <a:off x="7076660" y="4996772"/>
            <a:ext cx="1065492" cy="64633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Yb/Sr stability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9386" y="2619732"/>
            <a:ext cx="7245228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Summary: Correlation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One atoms acts as a “local oscillator” probing another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Can be done with “off-the-shelf” and/or transportable laser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Suitable for many clock experiments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Geodesy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Frequency ratio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Frequency vs. …</a:t>
            </a:r>
          </a:p>
        </p:txBody>
      </p:sp>
    </p:spTree>
    <p:extLst>
      <p:ext uri="{BB962C8B-B14F-4D97-AF65-F5344CB8AC3E}">
        <p14:creationId xmlns:p14="http://schemas.microsoft.com/office/powerpoint/2010/main" val="269230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B2E954C-1DA6-4BF7-9272-8FECC943DC04}"/>
              </a:ext>
            </a:extLst>
          </p:cNvPr>
          <p:cNvSpPr/>
          <p:nvPr/>
        </p:nvSpPr>
        <p:spPr>
          <a:xfrm>
            <a:off x="5443538" y="4614863"/>
            <a:ext cx="3175565" cy="22025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679034-57B9-4D8C-971B-582668CA19E0}"/>
              </a:ext>
            </a:extLst>
          </p:cNvPr>
          <p:cNvSpPr/>
          <p:nvPr/>
        </p:nvSpPr>
        <p:spPr>
          <a:xfrm>
            <a:off x="5207726" y="1049508"/>
            <a:ext cx="3753394" cy="22933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Trends in Trapped Ion Experiments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88D678-A3AD-4075-8DBF-2A23DEC23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21" y="1204522"/>
            <a:ext cx="4847400" cy="4954737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Expansion of quantum control and precision measurement to new previously inaccessible systems (low, medium and high energies)</a:t>
            </a:r>
          </a:p>
          <a:p>
            <a:pPr lvl="1"/>
            <a:r>
              <a:rPr lang="en-US" sz="1600" dirty="0"/>
              <a:t>new atomic systems, molecules, antimatter, highly-charged ions</a:t>
            </a:r>
          </a:p>
          <a:p>
            <a:endParaRPr lang="en-US" sz="2000" dirty="0"/>
          </a:p>
          <a:p>
            <a:r>
              <a:rPr lang="en-US" sz="2000" dirty="0"/>
              <a:t>Precision measurements adopting techniques from quantum information processing</a:t>
            </a:r>
          </a:p>
          <a:p>
            <a:pPr lvl="1"/>
            <a:r>
              <a:rPr lang="en-US" sz="1600" dirty="0"/>
              <a:t>Quantum-enhanced metrology, dynamical decoupling, quantum logic spectroscopy</a:t>
            </a:r>
          </a:p>
          <a:p>
            <a:endParaRPr lang="en-US" sz="2000" dirty="0"/>
          </a:p>
          <a:p>
            <a:r>
              <a:rPr lang="en-US" sz="2000" dirty="0"/>
              <a:t>Identifying new targets for precision measurements in ion traps for fundamental physics</a:t>
            </a:r>
          </a:p>
          <a:p>
            <a:pPr lvl="1"/>
            <a:r>
              <a:rPr lang="en-US" sz="1600" dirty="0"/>
              <a:t>Lorentz invariance, dark matter, King-plot nonlinearities,. . . </a:t>
            </a:r>
          </a:p>
        </p:txBody>
      </p:sp>
      <p:pic>
        <p:nvPicPr>
          <p:cNvPr id="42" name="Picture 6" descr="C:\Documents and Settings\Administrator\Desktop\New Folder\completed\nature14091-f1.jpg">
            <a:extLst>
              <a:ext uri="{FF2B5EF4-FFF2-40B4-BE49-F238E27FC236}">
                <a16:creationId xmlns:a16="http://schemas.microsoft.com/office/drawing/2014/main" id="{F6B47AC7-4D99-43E3-84A0-64B867620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664" y="4733307"/>
            <a:ext cx="2525622" cy="167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A591C6-F570-4F6B-9AF2-37C71A876A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15"/>
          <a:stretch/>
        </p:blipFill>
        <p:spPr>
          <a:xfrm>
            <a:off x="5303521" y="1146767"/>
            <a:ext cx="3563368" cy="1820564"/>
          </a:xfrm>
          <a:prstGeom prst="rect">
            <a:avLst/>
          </a:prstGeom>
        </p:spPr>
      </p:pic>
      <p:sp>
        <p:nvSpPr>
          <p:cNvPr id="43" name="Text Box 4">
            <a:extLst>
              <a:ext uri="{FF2B5EF4-FFF2-40B4-BE49-F238E27FC236}">
                <a16:creationId xmlns:a16="http://schemas.microsoft.com/office/drawing/2014/main" id="{5453681D-5F55-4E4D-A66F-0BBE363EB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8664" y="6540334"/>
            <a:ext cx="28004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000" dirty="0"/>
              <a:t>T </a:t>
            </a:r>
            <a:r>
              <a:rPr lang="en-US" altLang="en-US" sz="1000" dirty="0" err="1"/>
              <a:t>Pruttivarasin</a:t>
            </a:r>
            <a:r>
              <a:rPr lang="en-US" altLang="en-US" sz="1000" dirty="0"/>
              <a:t> </a:t>
            </a:r>
            <a:r>
              <a:rPr lang="en-GB" altLang="zh-CN" sz="1000" i="1" dirty="0">
                <a:ea typeface="宋体" panose="02010600030101010101" pitchFamily="2" charset="-122"/>
              </a:rPr>
              <a:t>et al. </a:t>
            </a:r>
            <a:r>
              <a:rPr lang="en-GB" altLang="en-US" sz="1000" i="1" dirty="0"/>
              <a:t>Nature </a:t>
            </a:r>
            <a:r>
              <a:rPr lang="en-US" altLang="en-US" sz="1000" b="1" dirty="0">
                <a:ea typeface="宋体" panose="02010600030101010101" pitchFamily="2" charset="-122"/>
              </a:rPr>
              <a:t>517</a:t>
            </a:r>
            <a:r>
              <a:rPr lang="en-GB" altLang="en-US" sz="1000" dirty="0"/>
              <a:t>, </a:t>
            </a:r>
            <a:r>
              <a:rPr lang="en-GB" altLang="en-US" sz="1000" dirty="0">
                <a:ea typeface="宋体" panose="02010600030101010101" pitchFamily="2" charset="-122"/>
              </a:rPr>
              <a:t>592</a:t>
            </a:r>
            <a:r>
              <a:rPr lang="en-GB" altLang="en-US" sz="1000" dirty="0"/>
              <a:t>-595 (201</a:t>
            </a:r>
            <a:r>
              <a:rPr lang="en-GB" altLang="en-US" sz="1000" dirty="0">
                <a:ea typeface="宋体" panose="02010600030101010101" pitchFamily="2" charset="-122"/>
              </a:rPr>
              <a:t>5</a:t>
            </a:r>
            <a:r>
              <a:rPr lang="en-GB" altLang="en-US" sz="1000" dirty="0"/>
              <a:t>)</a:t>
            </a:r>
            <a:endParaRPr lang="en-GB" altLang="en-US" sz="1000" dirty="0">
              <a:ea typeface="宋体" panose="02010600030101010101" pitchFamily="2" charset="-12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5A7A40-68A1-4E78-BA96-1162D7074B21}"/>
              </a:ext>
            </a:extLst>
          </p:cNvPr>
          <p:cNvSpPr txBox="1"/>
          <p:nvPr/>
        </p:nvSpPr>
        <p:spPr>
          <a:xfrm>
            <a:off x="5650020" y="3068578"/>
            <a:ext cx="29690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Nagahama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fr-FR" sz="1000" i="1" dirty="0">
                <a:latin typeface="Arial" panose="020B0604020202020204" pitchFamily="34" charset="0"/>
                <a:cs typeface="Arial" panose="020B0604020202020204" pitchFamily="34" charset="0"/>
              </a:rPr>
              <a:t>Nat. </a:t>
            </a:r>
            <a:r>
              <a:rPr lang="fr-FR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Comm</a:t>
            </a:r>
            <a:r>
              <a:rPr lang="fr-FR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, 14084 (2017)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39868"/>
          <a:stretch/>
        </p:blipFill>
        <p:spPr>
          <a:xfrm>
            <a:off x="5774551" y="3342810"/>
            <a:ext cx="2844552" cy="1046747"/>
          </a:xfrm>
          <a:prstGeom prst="rect">
            <a:avLst/>
          </a:prstGeom>
        </p:spPr>
      </p:pic>
      <p:sp>
        <p:nvSpPr>
          <p:cNvPr id="15" name="Text Box 4">
            <a:extLst>
              <a:ext uri="{FF2B5EF4-FFF2-40B4-BE49-F238E27FC236}">
                <a16:creationId xmlns:a16="http://schemas.microsoft.com/office/drawing/2014/main" id="{5453681D-5F55-4E4D-A66F-0BBE363EB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8664" y="4348322"/>
            <a:ext cx="2800439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000" dirty="0" err="1"/>
              <a:t>Schmoeger</a:t>
            </a:r>
            <a:r>
              <a:rPr lang="en-US" altLang="en-US" sz="1000" dirty="0"/>
              <a:t> </a:t>
            </a:r>
            <a:r>
              <a:rPr lang="en-GB" altLang="zh-CN" sz="1000" i="1" dirty="0">
                <a:ea typeface="宋体" panose="02010600030101010101" pitchFamily="2" charset="-122"/>
              </a:rPr>
              <a:t>et al. </a:t>
            </a:r>
            <a:r>
              <a:rPr lang="en-GB" altLang="en-US" sz="1000" i="1" dirty="0"/>
              <a:t>Science </a:t>
            </a:r>
            <a:r>
              <a:rPr lang="en-US" altLang="en-US" sz="1000" b="1" dirty="0">
                <a:ea typeface="宋体" panose="02010600030101010101" pitchFamily="2" charset="-122"/>
              </a:rPr>
              <a:t>347</a:t>
            </a:r>
            <a:r>
              <a:rPr lang="en-GB" altLang="en-US" sz="1000" dirty="0"/>
              <a:t>, </a:t>
            </a:r>
            <a:r>
              <a:rPr lang="en-GB" altLang="en-US" sz="1000" dirty="0">
                <a:ea typeface="宋体" panose="02010600030101010101" pitchFamily="2" charset="-122"/>
              </a:rPr>
              <a:t>1243</a:t>
            </a:r>
            <a:r>
              <a:rPr lang="en-GB" altLang="en-US" sz="1000" dirty="0"/>
              <a:t> (201</a:t>
            </a:r>
            <a:r>
              <a:rPr lang="en-GB" altLang="en-US" sz="1000" dirty="0">
                <a:ea typeface="宋体" panose="02010600030101010101" pitchFamily="2" charset="-122"/>
              </a:rPr>
              <a:t>5</a:t>
            </a:r>
            <a:r>
              <a:rPr lang="en-GB" altLang="en-US" sz="1000" dirty="0"/>
              <a:t>)</a:t>
            </a:r>
            <a:endParaRPr lang="en-GB" altLang="en-US" sz="1000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79654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096FD2-E3AA-4712-8E7B-060A96DD90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3" r="3021"/>
          <a:stretch/>
        </p:blipFill>
        <p:spPr>
          <a:xfrm>
            <a:off x="-165516" y="0"/>
            <a:ext cx="9673714" cy="6849010"/>
          </a:xfrm>
          <a:prstGeom prst="rect">
            <a:avLst/>
          </a:prstGeom>
        </p:spPr>
      </p:pic>
      <p:sp>
        <p:nvSpPr>
          <p:cNvPr id="38931" name="Text Box 19"/>
          <p:cNvSpPr txBox="1">
            <a:spLocks noChangeArrowheads="1"/>
          </p:cNvSpPr>
          <p:nvPr/>
        </p:nvSpPr>
        <p:spPr bwMode="auto">
          <a:xfrm>
            <a:off x="111482" y="29885"/>
            <a:ext cx="8632800" cy="72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76022" rIns="81639" bIns="4082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/>
            <a:r>
              <a:rPr lang="en-US" sz="4000" dirty="0"/>
              <a:t>Thanks!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David Hume </a:t>
            </a:r>
            <a:fld id="{88F8603C-0675-4900-A138-054FFD1DA77E}" type="datetime1">
              <a:rPr lang="en-US" smtClean="0"/>
              <a:t>10/16/18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45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9A2E0B-B392-4F6A-B254-23867EBEE183}"/>
              </a:ext>
            </a:extLst>
          </p:cNvPr>
          <p:cNvGrpSpPr/>
          <p:nvPr/>
        </p:nvGrpSpPr>
        <p:grpSpPr>
          <a:xfrm>
            <a:off x="716294" y="2217089"/>
            <a:ext cx="8601694" cy="4426354"/>
            <a:chOff x="810671" y="2180474"/>
            <a:chExt cx="8601694" cy="4426354"/>
          </a:xfrm>
        </p:grpSpPr>
        <p:sp>
          <p:nvSpPr>
            <p:cNvPr id="15" name="Text Box 2">
              <a:extLst>
                <a:ext uri="{FF2B5EF4-FFF2-40B4-BE49-F238E27FC236}">
                  <a16:creationId xmlns:a16="http://schemas.microsoft.com/office/drawing/2014/main" id="{E1AA68C4-88E5-4BAF-ADDD-C02EFDA2E1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4034" y="2704369"/>
              <a:ext cx="1782215" cy="38559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1639" tIns="55221" rIns="81639" bIns="4082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David Leibrandt</a:t>
              </a:r>
            </a:p>
          </p:txBody>
        </p:sp>
        <p:sp>
          <p:nvSpPr>
            <p:cNvPr id="16" name="Text Box 4">
              <a:extLst>
                <a:ext uri="{FF2B5EF4-FFF2-40B4-BE49-F238E27FC236}">
                  <a16:creationId xmlns:a16="http://schemas.microsoft.com/office/drawing/2014/main" id="{2E95F5F0-3F31-453B-A0C1-A1932B735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68164" y="2180474"/>
              <a:ext cx="1744201" cy="407733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David Wineland</a:t>
              </a:r>
            </a:p>
          </p:txBody>
        </p:sp>
        <p:sp>
          <p:nvSpPr>
            <p:cNvPr id="17" name="Line 5">
              <a:extLst>
                <a:ext uri="{FF2B5EF4-FFF2-40B4-BE49-F238E27FC236}">
                  <a16:creationId xmlns:a16="http://schemas.microsoft.com/office/drawing/2014/main" id="{610046AA-BD35-45BB-A82C-400E329642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33285" y="2588207"/>
              <a:ext cx="412180" cy="741494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6">
              <a:extLst>
                <a:ext uri="{FF2B5EF4-FFF2-40B4-BE49-F238E27FC236}">
                  <a16:creationId xmlns:a16="http://schemas.microsoft.com/office/drawing/2014/main" id="{E30118AC-0C5D-4BD8-9D21-47243F2B02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33978" y="3161413"/>
              <a:ext cx="1440" cy="476690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2945" tIns="41473" rIns="82945" bIns="41473"/>
            <a:lstStyle/>
            <a:p>
              <a:endParaRPr lang="en-US"/>
            </a:p>
          </p:txBody>
        </p:sp>
        <p:sp>
          <p:nvSpPr>
            <p:cNvPr id="19" name="Text Box 8">
              <a:extLst>
                <a:ext uri="{FF2B5EF4-FFF2-40B4-BE49-F238E27FC236}">
                  <a16:creationId xmlns:a16="http://schemas.microsoft.com/office/drawing/2014/main" id="{1FE101C6-28DE-431A-9481-00506BCB9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99766" y="2658576"/>
              <a:ext cx="1461781" cy="44505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Sam Brewer</a:t>
              </a:r>
            </a:p>
          </p:txBody>
        </p:sp>
        <p:sp>
          <p:nvSpPr>
            <p:cNvPr id="20" name="Line 9">
              <a:extLst>
                <a:ext uri="{FF2B5EF4-FFF2-40B4-BE49-F238E27FC236}">
                  <a16:creationId xmlns:a16="http://schemas.microsoft.com/office/drawing/2014/main" id="{EE199575-067D-4F43-A2FE-276ACE2F53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59866" y="3103933"/>
              <a:ext cx="184330" cy="253864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Text Box 11">
              <a:extLst>
                <a:ext uri="{FF2B5EF4-FFF2-40B4-BE49-F238E27FC236}">
                  <a16:creationId xmlns:a16="http://schemas.microsoft.com/office/drawing/2014/main" id="{0D13F07D-C8EA-4420-8583-6670BBBE58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5777" y="2653952"/>
              <a:ext cx="1643041" cy="42150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Jim Bergquist</a:t>
              </a:r>
            </a:p>
          </p:txBody>
        </p:sp>
        <p:sp>
          <p:nvSpPr>
            <p:cNvPr id="22" name="Line 12">
              <a:extLst>
                <a:ext uri="{FF2B5EF4-FFF2-40B4-BE49-F238E27FC236}">
                  <a16:creationId xmlns:a16="http://schemas.microsoft.com/office/drawing/2014/main" id="{7635E1E1-46DE-4F90-9715-379BE0339D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41182" y="3103635"/>
              <a:ext cx="745624" cy="365172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14">
              <a:extLst>
                <a:ext uri="{FF2B5EF4-FFF2-40B4-BE49-F238E27FC236}">
                  <a16:creationId xmlns:a16="http://schemas.microsoft.com/office/drawing/2014/main" id="{8C413545-5EDD-4B9E-9052-BE5C442E48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231" y="2722425"/>
              <a:ext cx="1492179" cy="40078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James Chou</a:t>
              </a:r>
            </a:p>
          </p:txBody>
        </p:sp>
        <p:sp>
          <p:nvSpPr>
            <p:cNvPr id="24" name="Line 15">
              <a:extLst>
                <a:ext uri="{FF2B5EF4-FFF2-40B4-BE49-F238E27FC236}">
                  <a16:creationId xmlns:a16="http://schemas.microsoft.com/office/drawing/2014/main" id="{38171963-0A72-45D8-9CA8-C52A8F5F76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3002" y="3103633"/>
              <a:ext cx="1308180" cy="296125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17">
              <a:extLst>
                <a:ext uri="{FF2B5EF4-FFF2-40B4-BE49-F238E27FC236}">
                  <a16:creationId xmlns:a16="http://schemas.microsoft.com/office/drawing/2014/main" id="{9887ABA8-638F-47EF-855F-0EAF472C81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42748" y="6213957"/>
              <a:ext cx="1627739" cy="38094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Jwo-Sy Chen</a:t>
              </a:r>
            </a:p>
          </p:txBody>
        </p:sp>
        <p:sp>
          <p:nvSpPr>
            <p:cNvPr id="26" name="Line 18">
              <a:extLst>
                <a:ext uri="{FF2B5EF4-FFF2-40B4-BE49-F238E27FC236}">
                  <a16:creationId xmlns:a16="http://schemas.microsoft.com/office/drawing/2014/main" id="{B27AEED1-8049-459C-A555-ED9672A7C7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099122" y="5434287"/>
              <a:ext cx="248461" cy="757914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B5F6CD9-A47F-4C48-BA67-29AFF90A7020}"/>
                </a:ext>
              </a:extLst>
            </p:cNvPr>
            <p:cNvSpPr txBox="1"/>
            <p:nvPr/>
          </p:nvSpPr>
          <p:spPr>
            <a:xfrm>
              <a:off x="2701404" y="6237496"/>
              <a:ext cx="165622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Ethan Clements</a:t>
              </a:r>
            </a:p>
          </p:txBody>
        </p:sp>
        <p:sp>
          <p:nvSpPr>
            <p:cNvPr id="28" name="Text Box 17">
              <a:extLst>
                <a:ext uri="{FF2B5EF4-FFF2-40B4-BE49-F238E27FC236}">
                  <a16:creationId xmlns:a16="http://schemas.microsoft.com/office/drawing/2014/main" id="{514D15D6-4621-43F1-9922-8A4EC159AE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0671" y="6175210"/>
              <a:ext cx="1627739" cy="38094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Aaron Hankin</a:t>
              </a:r>
            </a:p>
          </p:txBody>
        </p:sp>
        <p:sp>
          <p:nvSpPr>
            <p:cNvPr id="29" name="Line 18">
              <a:extLst>
                <a:ext uri="{FF2B5EF4-FFF2-40B4-BE49-F238E27FC236}">
                  <a16:creationId xmlns:a16="http://schemas.microsoft.com/office/drawing/2014/main" id="{132F0D79-9379-4BFA-9F2E-1EFD4CAB61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43266" y="5563999"/>
              <a:ext cx="341452" cy="664506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" name="Line 18">
            <a:extLst>
              <a:ext uri="{FF2B5EF4-FFF2-40B4-BE49-F238E27FC236}">
                <a16:creationId xmlns:a16="http://schemas.microsoft.com/office/drawing/2014/main" id="{80201C34-714B-4D93-9B73-C8E6E7315F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97942" y="5810250"/>
            <a:ext cx="602377" cy="410454"/>
          </a:xfrm>
          <a:prstGeom prst="line">
            <a:avLst/>
          </a:prstGeom>
          <a:noFill/>
          <a:ln w="1836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2" y="336920"/>
            <a:ext cx="1295346" cy="5829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6" y="1207514"/>
            <a:ext cx="1347638" cy="7383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489" y="641379"/>
            <a:ext cx="936796" cy="945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B7416327-002F-45E1-968D-D65417B77B7C}"/>
              </a:ext>
            </a:extLst>
          </p:cNvPr>
          <p:cNvGrpSpPr/>
          <p:nvPr/>
        </p:nvGrpSpPr>
        <p:grpSpPr>
          <a:xfrm>
            <a:off x="4478916" y="4392805"/>
            <a:ext cx="1492179" cy="2157366"/>
            <a:chOff x="4522863" y="4489938"/>
            <a:chExt cx="1492179" cy="2157366"/>
          </a:xfrm>
        </p:grpSpPr>
        <p:sp>
          <p:nvSpPr>
            <p:cNvPr id="36" name="Text Box 14">
              <a:extLst>
                <a:ext uri="{FF2B5EF4-FFF2-40B4-BE49-F238E27FC236}">
                  <a16:creationId xmlns:a16="http://schemas.microsoft.com/office/drawing/2014/main" id="{6AB9563A-5045-4969-823B-7820AF7E5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2863" y="6246524"/>
              <a:ext cx="1492179" cy="40078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60876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9pPr>
            </a:lstStyle>
            <a:p>
              <a:r>
                <a:rPr lang="en-US" dirty="0"/>
                <a:t>Tom Hardy</a:t>
              </a:r>
            </a:p>
          </p:txBody>
        </p:sp>
        <p:sp>
          <p:nvSpPr>
            <p:cNvPr id="37" name="Line 18">
              <a:extLst>
                <a:ext uri="{FF2B5EF4-FFF2-40B4-BE49-F238E27FC236}">
                  <a16:creationId xmlns:a16="http://schemas.microsoft.com/office/drawing/2014/main" id="{35C29118-AB7B-46B8-ABAA-BB66E125B7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209666" y="4489938"/>
              <a:ext cx="88835" cy="1775182"/>
            </a:xfrm>
            <a:prstGeom prst="line">
              <a:avLst/>
            </a:prstGeom>
            <a:noFill/>
            <a:ln w="1836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8" name="Picture 2" descr="Image result for nist boulder">
            <a:extLst>
              <a:ext uri="{FF2B5EF4-FFF2-40B4-BE49-F238E27FC236}">
                <a16:creationId xmlns:a16="http://schemas.microsoft.com/office/drawing/2014/main" id="{817445EF-1F76-4FE2-A0A7-7C0EBB7B1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262" y="718016"/>
            <a:ext cx="5731026" cy="184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73BFECA-3FE2-42D5-B799-9BFFC891D095}"/>
              </a:ext>
            </a:extLst>
          </p:cNvPr>
          <p:cNvSpPr txBox="1"/>
          <p:nvPr/>
        </p:nvSpPr>
        <p:spPr>
          <a:xfrm>
            <a:off x="2800498" y="864329"/>
            <a:ext cx="4773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NIST, Boulder, Colorado</a:t>
            </a:r>
          </a:p>
        </p:txBody>
      </p:sp>
    </p:spTree>
    <p:extLst>
      <p:ext uri="{BB962C8B-B14F-4D97-AF65-F5344CB8AC3E}">
        <p14:creationId xmlns:p14="http://schemas.microsoft.com/office/powerpoint/2010/main" val="174814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79703"/>
            <a:ext cx="7886700" cy="2852737"/>
          </a:xfrm>
        </p:spPr>
        <p:txBody>
          <a:bodyPr>
            <a:normAutofit/>
          </a:bodyPr>
          <a:lstStyle/>
          <a:p>
            <a:r>
              <a:rPr lang="en-US" sz="7200" dirty="0"/>
              <a:t>Backup Slides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29B76-25F6-4AD9-A9B5-4AD400E7ACDF}" type="datetime1">
              <a:rPr lang="en-US" smtClean="0"/>
              <a:t>10/16/18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391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940" y="170381"/>
            <a:ext cx="7886700" cy="764934"/>
          </a:xfrm>
        </p:spPr>
        <p:txBody>
          <a:bodyPr>
            <a:normAutofit/>
          </a:bodyPr>
          <a:lstStyle/>
          <a:p>
            <a:pPr algn="ctr"/>
            <a:r>
              <a:rPr lang="en-US" altLang="zh-TW" b="1" dirty="0" err="1"/>
              <a:t>CaH</a:t>
            </a:r>
            <a:r>
              <a:rPr lang="en-US" altLang="zh-TW" b="1" dirty="0"/>
              <a:t>+ Optical Pumping </a:t>
            </a:r>
            <a:endParaRPr lang="zh-TW" alt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320021" y="5419898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555745" y="555290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12474" y="570253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12474" y="2985550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90208" y="442895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25018" y="1617865"/>
            <a:ext cx="234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 = 1, B = 0.36 </a:t>
            </a:r>
            <a:r>
              <a:rPr lang="en-US" sz="2400" dirty="0" err="1"/>
              <a:t>mT</a:t>
            </a:r>
            <a:endParaRPr lang="en-US" sz="24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915463" y="2748890"/>
            <a:ext cx="1596125" cy="1592671"/>
          </a:xfrm>
          <a:prstGeom prst="straightConnector1">
            <a:avLst/>
          </a:prstGeom>
          <a:ln w="76200">
            <a:solidFill>
              <a:srgbClr val="FF7C8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55745" y="2303908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55745" y="555290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12474" y="570253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70594" y="5853973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-1/2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84210" y="5853973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+1/2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48486" y="5853973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+3/2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48329" y="5853974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-3/2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9683" y="5853974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</a:p>
        </p:txBody>
      </p:sp>
      <p:sp>
        <p:nvSpPr>
          <p:cNvPr id="26" name="Oval 25"/>
          <p:cNvSpPr/>
          <p:nvPr/>
        </p:nvSpPr>
        <p:spPr>
          <a:xfrm>
            <a:off x="3472536" y="284696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Oval 26"/>
          <p:cNvSpPr/>
          <p:nvPr/>
        </p:nvSpPr>
        <p:spPr>
          <a:xfrm>
            <a:off x="3490466" y="5561439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Oval 27"/>
          <p:cNvSpPr/>
          <p:nvPr/>
        </p:nvSpPr>
        <p:spPr>
          <a:xfrm>
            <a:off x="5226267" y="5401284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Oval 28"/>
          <p:cNvSpPr/>
          <p:nvPr/>
        </p:nvSpPr>
        <p:spPr>
          <a:xfrm>
            <a:off x="7015943" y="526828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Oval 29"/>
          <p:cNvSpPr/>
          <p:nvPr/>
        </p:nvSpPr>
        <p:spPr>
          <a:xfrm>
            <a:off x="5218422" y="2169967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Oval 30"/>
          <p:cNvSpPr/>
          <p:nvPr/>
        </p:nvSpPr>
        <p:spPr>
          <a:xfrm>
            <a:off x="3472536" y="2867297"/>
            <a:ext cx="90000" cy="90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9" name="Group 38"/>
          <p:cNvGrpSpPr/>
          <p:nvPr/>
        </p:nvGrpSpPr>
        <p:grpSpPr>
          <a:xfrm>
            <a:off x="2323227" y="2495201"/>
            <a:ext cx="1918872" cy="617821"/>
            <a:chOff x="600904" y="4768830"/>
            <a:chExt cx="1918872" cy="617821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1094685" y="4967511"/>
              <a:ext cx="1425091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600904" y="4768830"/>
                  <a:ext cx="337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04" y="4768830"/>
                  <a:ext cx="337144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20000" t="-173913" r="-169091" b="-26087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600904" y="5109652"/>
                  <a:ext cx="337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04" y="5109652"/>
                  <a:ext cx="337144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20000" t="-173913" r="-169091" b="-26087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9" name="Oval 48"/>
          <p:cNvSpPr/>
          <p:nvPr/>
        </p:nvSpPr>
        <p:spPr>
          <a:xfrm>
            <a:off x="1777508" y="4341561"/>
            <a:ext cx="54000" cy="5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0" name="Oval 49"/>
          <p:cNvSpPr/>
          <p:nvPr/>
        </p:nvSpPr>
        <p:spPr>
          <a:xfrm>
            <a:off x="1748753" y="4287561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924312" y="1805044"/>
            <a:ext cx="1641599" cy="18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2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715 0.20717 L 0.00087 -0.0391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92" y="-1231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9" grpId="0" animBg="1"/>
      <p:bldP spid="5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320021" y="5419898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555745" y="555290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12474" y="570253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12474" y="2985550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25018" y="1617865"/>
            <a:ext cx="234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 = 1, B = 0.36 </a:t>
            </a:r>
            <a:r>
              <a:rPr lang="en-US" sz="2400" dirty="0" err="1"/>
              <a:t>mT</a:t>
            </a:r>
            <a:endParaRPr lang="en-US" sz="24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555745" y="2303908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55745" y="555290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12474" y="570253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70594" y="5853973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-1/2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84210" y="5853973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+1/2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48486" y="5853973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+3/2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48329" y="5853974"/>
            <a:ext cx="708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-3/2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9683" y="5853974"/>
            <a:ext cx="429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</a:t>
            </a:r>
          </a:p>
        </p:txBody>
      </p:sp>
      <p:sp>
        <p:nvSpPr>
          <p:cNvPr id="26" name="Oval 25"/>
          <p:cNvSpPr/>
          <p:nvPr/>
        </p:nvSpPr>
        <p:spPr>
          <a:xfrm>
            <a:off x="3426373" y="2802640"/>
            <a:ext cx="151200" cy="15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Oval 39"/>
          <p:cNvSpPr/>
          <p:nvPr/>
        </p:nvSpPr>
        <p:spPr>
          <a:xfrm>
            <a:off x="3492336" y="5580082"/>
            <a:ext cx="81254" cy="82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Oval 44"/>
          <p:cNvSpPr/>
          <p:nvPr/>
        </p:nvSpPr>
        <p:spPr>
          <a:xfrm>
            <a:off x="3492336" y="556200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Oval 45"/>
          <p:cNvSpPr/>
          <p:nvPr/>
        </p:nvSpPr>
        <p:spPr>
          <a:xfrm>
            <a:off x="5230673" y="539935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Oval 46"/>
          <p:cNvSpPr/>
          <p:nvPr/>
        </p:nvSpPr>
        <p:spPr>
          <a:xfrm>
            <a:off x="5218422" y="2169967"/>
            <a:ext cx="97200" cy="97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8" name="Title 1"/>
          <p:cNvSpPr>
            <a:spLocks noGrp="1"/>
          </p:cNvSpPr>
          <p:nvPr>
            <p:ph type="title"/>
          </p:nvPr>
        </p:nvSpPr>
        <p:spPr>
          <a:xfrm>
            <a:off x="598540" y="-103210"/>
            <a:ext cx="7886700" cy="1325563"/>
          </a:xfrm>
        </p:spPr>
        <p:txBody>
          <a:bodyPr/>
          <a:lstStyle/>
          <a:p>
            <a:pPr algn="ctr"/>
            <a:r>
              <a:rPr lang="en-US" altLang="zh-TW" b="1" dirty="0" err="1"/>
              <a:t>CaH</a:t>
            </a:r>
            <a:r>
              <a:rPr lang="en-US" altLang="zh-TW" b="1" dirty="0"/>
              <a:t>+ Optical Pumping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3649755" y="2358211"/>
            <a:ext cx="1568667" cy="521815"/>
          </a:xfrm>
          <a:prstGeom prst="straightConnector1">
            <a:avLst/>
          </a:prstGeom>
          <a:ln w="7620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598466" y="5459469"/>
            <a:ext cx="1590317" cy="155970"/>
          </a:xfrm>
          <a:prstGeom prst="straightConnector1">
            <a:avLst/>
          </a:prstGeom>
          <a:ln w="7620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373659" y="5376283"/>
            <a:ext cx="1602892" cy="114366"/>
          </a:xfrm>
          <a:prstGeom prst="straightConnector1">
            <a:avLst/>
          </a:prstGeom>
          <a:ln w="7620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3593569" y="2400180"/>
            <a:ext cx="1632698" cy="3090186"/>
          </a:xfrm>
          <a:prstGeom prst="straightConnector1">
            <a:avLst/>
          </a:prstGeom>
          <a:ln w="76200">
            <a:solidFill>
              <a:srgbClr val="FF7C8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7052379" y="5307699"/>
            <a:ext cx="54000" cy="5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2" name="Oval 51"/>
          <p:cNvSpPr/>
          <p:nvPr/>
        </p:nvSpPr>
        <p:spPr>
          <a:xfrm>
            <a:off x="5218221" y="5365237"/>
            <a:ext cx="151200" cy="15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Oval 28"/>
          <p:cNvSpPr/>
          <p:nvPr/>
        </p:nvSpPr>
        <p:spPr>
          <a:xfrm>
            <a:off x="7015943" y="5268283"/>
            <a:ext cx="104400" cy="10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Oval 52"/>
          <p:cNvSpPr/>
          <p:nvPr/>
        </p:nvSpPr>
        <p:spPr>
          <a:xfrm>
            <a:off x="5266821" y="5423071"/>
            <a:ext cx="54000" cy="5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5" name="Oval 54"/>
          <p:cNvSpPr/>
          <p:nvPr/>
        </p:nvSpPr>
        <p:spPr>
          <a:xfrm>
            <a:off x="3450415" y="5483859"/>
            <a:ext cx="187200" cy="187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Oval 55"/>
          <p:cNvSpPr/>
          <p:nvPr/>
        </p:nvSpPr>
        <p:spPr>
          <a:xfrm>
            <a:off x="5164187" y="2067801"/>
            <a:ext cx="216000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Oval 58"/>
          <p:cNvSpPr/>
          <p:nvPr/>
        </p:nvSpPr>
        <p:spPr>
          <a:xfrm>
            <a:off x="3380462" y="2713510"/>
            <a:ext cx="241200" cy="2412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3" name="Straight Connector 62"/>
          <p:cNvCxnSpPr/>
          <p:nvPr/>
        </p:nvCxnSpPr>
        <p:spPr>
          <a:xfrm>
            <a:off x="1090208" y="4428952"/>
            <a:ext cx="14250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2323227" y="2495201"/>
            <a:ext cx="1918872" cy="617821"/>
            <a:chOff x="600904" y="4768830"/>
            <a:chExt cx="1918872" cy="617821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1094685" y="4967511"/>
              <a:ext cx="1425091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600904" y="4768830"/>
                  <a:ext cx="337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1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04" y="4768830"/>
                  <a:ext cx="337144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20000" t="-173913" r="-169091" b="-26087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/>
                <p:cNvSpPr txBox="1"/>
                <p:nvPr/>
              </p:nvSpPr>
              <p:spPr>
                <a:xfrm>
                  <a:off x="600904" y="5109652"/>
                  <a:ext cx="3371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"/>
                            <m:endChr m:val="⟩"/>
                            <m:ctrlPr>
                              <a:rPr lang="en-US" altLang="zh-TW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altLang="zh-TW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zh-TW" altLang="en-US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904" y="5109652"/>
                  <a:ext cx="337144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20000" t="-173913" r="-169091" b="-260870"/>
                  </a:stretch>
                </a:blipFill>
              </p:spPr>
              <p:txBody>
                <a:bodyPr/>
                <a:lstStyle/>
                <a:p>
                  <a:r>
                    <a:rPr lang="zh-TW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1" name="Oval 60"/>
          <p:cNvSpPr/>
          <p:nvPr/>
        </p:nvSpPr>
        <p:spPr>
          <a:xfrm>
            <a:off x="1777508" y="4341561"/>
            <a:ext cx="54000" cy="5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7" name="Oval 76"/>
          <p:cNvSpPr/>
          <p:nvPr/>
        </p:nvSpPr>
        <p:spPr>
          <a:xfrm>
            <a:off x="5218422" y="2169967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56796" r="34091" b="9223"/>
          <a:stretch/>
        </p:blipFill>
        <p:spPr>
          <a:xfrm>
            <a:off x="6924312" y="1805044"/>
            <a:ext cx="1641599" cy="184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2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19514 0.0185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7" y="92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-0.19254 0.02523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35" y="125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4.44444E-6 L 0.18906 -0.50138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-2506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19062 0.09769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31" y="488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2" grpId="0" animBg="1"/>
      <p:bldP spid="52" grpId="1" animBg="1"/>
      <p:bldP spid="29" grpId="0" animBg="1"/>
      <p:bldP spid="55" grpId="0" animBg="1"/>
      <p:bldP spid="55" grpId="1" animBg="1"/>
      <p:bldP spid="56" grpId="0" animBg="1"/>
      <p:bldP spid="56" grpId="1" animBg="1"/>
      <p:bldP spid="5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1477643"/>
            <a:ext cx="3246630" cy="23456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799"/>
            <a:ext cx="3615028" cy="23987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650" y="4421081"/>
            <a:ext cx="2139950" cy="22469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8650" y="1054100"/>
            <a:ext cx="315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Galactic Rotation Curves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59400" y="1054100"/>
            <a:ext cx="315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Gravitational Lensing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7000" y="4051749"/>
            <a:ext cx="347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Large-Scale Structure Formation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624" y="4421080"/>
            <a:ext cx="39401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Multiple, consistent lines of evidence indicate predominance of dark matter over normal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direct observation on Earth</a:t>
            </a:r>
          </a:p>
        </p:txBody>
      </p:sp>
    </p:spTree>
    <p:extLst>
      <p:ext uri="{BB962C8B-B14F-4D97-AF65-F5344CB8AC3E}">
        <p14:creationId xmlns:p14="http://schemas.microsoft.com/office/powerpoint/2010/main" val="116498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Ion Traps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1E0860B-10CF-438E-A3F7-5C43A474C6D3}"/>
              </a:ext>
            </a:extLst>
          </p:cNvPr>
          <p:cNvGrpSpPr/>
          <p:nvPr/>
        </p:nvGrpSpPr>
        <p:grpSpPr>
          <a:xfrm>
            <a:off x="5247927" y="1007115"/>
            <a:ext cx="3617399" cy="5793375"/>
            <a:chOff x="174171" y="1018903"/>
            <a:chExt cx="3617399" cy="579337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152389-37BA-424C-9C08-43A9B3BE5D30}"/>
                </a:ext>
              </a:extLst>
            </p:cNvPr>
            <p:cNvSpPr/>
            <p:nvPr/>
          </p:nvSpPr>
          <p:spPr>
            <a:xfrm>
              <a:off x="182879" y="4014650"/>
              <a:ext cx="3608691" cy="2797628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F17C710-CE72-426A-94C9-16E0DFCA9B1D}"/>
                </a:ext>
              </a:extLst>
            </p:cNvPr>
            <p:cNvSpPr/>
            <p:nvPr/>
          </p:nvSpPr>
          <p:spPr>
            <a:xfrm>
              <a:off x="174171" y="1018903"/>
              <a:ext cx="3608690" cy="2797628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F2D1546-603B-46E5-8F22-8733E5F469FB}"/>
                </a:ext>
              </a:extLst>
            </p:cNvPr>
            <p:cNvSpPr txBox="1"/>
            <p:nvPr/>
          </p:nvSpPr>
          <p:spPr>
            <a:xfrm>
              <a:off x="278674" y="1078014"/>
              <a:ext cx="19507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Penning Trap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687460F-191D-40C1-A372-F28E5FA14FCD}"/>
                </a:ext>
              </a:extLst>
            </p:cNvPr>
            <p:cNvSpPr txBox="1"/>
            <p:nvPr/>
          </p:nvSpPr>
          <p:spPr>
            <a:xfrm>
              <a:off x="278674" y="4095534"/>
              <a:ext cx="31089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EBIT</a:t>
              </a:r>
              <a:r>
                <a:rPr lang="en-US" dirty="0"/>
                <a:t> (Electron Beam Ion Trap)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8F7A944-B11B-40CB-B194-CC89A39E3E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45"/>
            <a:stretch/>
          </p:blipFill>
          <p:spPr>
            <a:xfrm>
              <a:off x="506289" y="4824849"/>
              <a:ext cx="2720894" cy="178051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4B1D183-EB54-4B2F-8AB3-B27D4C9D5DD4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096" y="1672381"/>
              <a:ext cx="3244255" cy="1876169"/>
            </a:xfrm>
            <a:prstGeom prst="rect">
              <a:avLst/>
            </a:prstGeom>
            <a:noFill/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857DAA1-6D9C-46E7-88DE-4E6C60A6A2E7}"/>
              </a:ext>
            </a:extLst>
          </p:cNvPr>
          <p:cNvSpPr/>
          <p:nvPr/>
        </p:nvSpPr>
        <p:spPr>
          <a:xfrm>
            <a:off x="168847" y="4004364"/>
            <a:ext cx="4944574" cy="27976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Linear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0CDDE7-7215-4D32-958C-C94D2E121D34}"/>
              </a:ext>
            </a:extLst>
          </p:cNvPr>
          <p:cNvSpPr txBox="1"/>
          <p:nvPr/>
        </p:nvSpPr>
        <p:spPr>
          <a:xfrm>
            <a:off x="278674" y="4072722"/>
            <a:ext cx="1419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Paul Trap</a:t>
            </a:r>
          </a:p>
        </p:txBody>
      </p:sp>
      <p:pic>
        <p:nvPicPr>
          <p:cNvPr id="23" name="Picture 22" descr="Jasons Trap">
            <a:extLst>
              <a:ext uri="{FF2B5EF4-FFF2-40B4-BE49-F238E27FC236}">
                <a16:creationId xmlns:a16="http://schemas.microsoft.com/office/drawing/2014/main" id="{A1477DA8-048A-47D6-998D-D7426477E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666" y="5607619"/>
            <a:ext cx="1237352" cy="79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18732C7-EE71-4678-A5A6-845735E9E705}"/>
              </a:ext>
            </a:extLst>
          </p:cNvPr>
          <p:cNvSpPr txBox="1"/>
          <p:nvPr/>
        </p:nvSpPr>
        <p:spPr>
          <a:xfrm>
            <a:off x="233169" y="4835992"/>
            <a:ext cx="4453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Linear:</a:t>
            </a:r>
          </a:p>
          <a:p>
            <a:r>
              <a:rPr lang="en-US" dirty="0"/>
              <a:t>  Blade                            Wafer               Planar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F8215CE-F912-44FC-B08C-7D538CB1E5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95" y="5482323"/>
            <a:ext cx="2013654" cy="11422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42A3CA3-1C2D-4717-8F01-0C0D98713483}"/>
              </a:ext>
            </a:extLst>
          </p:cNvPr>
          <p:cNvSpPr/>
          <p:nvPr/>
        </p:nvSpPr>
        <p:spPr>
          <a:xfrm>
            <a:off x="5231105" y="659357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/>
              <a:t>https://www.mpi-hd.mpg.de/pfeifer/page.php?id=90#figure02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4C779B-E8D0-4EAC-9420-57AE80E0D592}"/>
              </a:ext>
            </a:extLst>
          </p:cNvPr>
          <p:cNvSpPr/>
          <p:nvPr/>
        </p:nvSpPr>
        <p:spPr>
          <a:xfrm>
            <a:off x="168846" y="1000300"/>
            <a:ext cx="4944575" cy="279762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233169" y="1016746"/>
            <a:ext cx="45407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Features:</a:t>
            </a:r>
          </a:p>
          <a:p>
            <a:r>
              <a:rPr lang="en-US" dirty="0"/>
              <a:t>	Deep trapping, typ. 300K – 10000 K</a:t>
            </a:r>
          </a:p>
          <a:p>
            <a:r>
              <a:rPr lang="en-US" dirty="0"/>
              <a:t>	Well-controlled environment</a:t>
            </a:r>
          </a:p>
          <a:p>
            <a:r>
              <a:rPr lang="en-US" dirty="0"/>
              <a:t>		- UHV conditions</a:t>
            </a:r>
          </a:p>
          <a:p>
            <a:r>
              <a:rPr lang="en-US" dirty="0"/>
              <a:t>		- Small and/or stable EM fields</a:t>
            </a:r>
          </a:p>
          <a:p>
            <a:r>
              <a:rPr lang="en-US" dirty="0"/>
              <a:t>		- Low temperature </a:t>
            </a:r>
          </a:p>
          <a:p>
            <a:r>
              <a:rPr lang="en-US" dirty="0"/>
              <a:t>	Ion cooling</a:t>
            </a:r>
          </a:p>
          <a:p>
            <a:r>
              <a:rPr lang="en-US" dirty="0"/>
              <a:t>		- Laser cooling</a:t>
            </a:r>
          </a:p>
          <a:p>
            <a:r>
              <a:rPr lang="en-US" dirty="0"/>
              <a:t>		- Resistive cooling</a:t>
            </a:r>
          </a:p>
          <a:p>
            <a:r>
              <a:rPr lang="en-US" dirty="0"/>
              <a:t>		- Buffer gas cooling</a:t>
            </a:r>
          </a:p>
        </p:txBody>
      </p:sp>
      <p:pic>
        <p:nvPicPr>
          <p:cNvPr id="21" name="Picture 6">
            <a:extLst>
              <a:ext uri="{FF2B5EF4-FFF2-40B4-BE49-F238E27FC236}">
                <a16:creationId xmlns:a16="http://schemas.microsoft.com/office/drawing/2014/main" id="{C1B93E5F-27ED-4742-9FD6-A9FFE9045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626" y="4207484"/>
            <a:ext cx="1052609" cy="79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5" name="Picture 23" descr="trap2">
            <a:extLst>
              <a:ext uri="{FF2B5EF4-FFF2-40B4-BE49-F238E27FC236}">
                <a16:creationId xmlns:a16="http://schemas.microsoft.com/office/drawing/2014/main" id="{111F773C-BF34-4298-AC92-B57880C66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 r="1112" b="1524"/>
          <a:stretch>
            <a:fillRect/>
          </a:stretch>
        </p:blipFill>
        <p:spPr bwMode="auto">
          <a:xfrm>
            <a:off x="2442363" y="5570205"/>
            <a:ext cx="1286653" cy="86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08BE50-513F-4577-8E7A-B99F9781138E}"/>
              </a:ext>
            </a:extLst>
          </p:cNvPr>
          <p:cNvSpPr txBox="1"/>
          <p:nvPr/>
        </p:nvSpPr>
        <p:spPr>
          <a:xfrm>
            <a:off x="2296094" y="4362025"/>
            <a:ext cx="1135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Spherical:</a:t>
            </a:r>
          </a:p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2D18B9-3386-449B-98F5-BDD213D96647}"/>
              </a:ext>
            </a:extLst>
          </p:cNvPr>
          <p:cNvSpPr txBox="1"/>
          <p:nvPr/>
        </p:nvSpPr>
        <p:spPr>
          <a:xfrm>
            <a:off x="309467" y="4426436"/>
            <a:ext cx="1986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RF  confining fields</a:t>
            </a:r>
          </a:p>
          <a:p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E2A3FF7-BDF2-4302-BB86-09B302ED73F6}"/>
              </a:ext>
            </a:extLst>
          </p:cNvPr>
          <p:cNvSpPr txBox="1"/>
          <p:nvPr/>
        </p:nvSpPr>
        <p:spPr>
          <a:xfrm>
            <a:off x="5500475" y="4401349"/>
            <a:ext cx="1550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Space charge</a:t>
            </a:r>
          </a:p>
          <a:p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50E31F-546D-40C5-88B0-C10509537908}"/>
              </a:ext>
            </a:extLst>
          </p:cNvPr>
          <p:cNvSpPr txBox="1"/>
          <p:nvPr/>
        </p:nvSpPr>
        <p:spPr>
          <a:xfrm>
            <a:off x="7323857" y="1138207"/>
            <a:ext cx="1550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High B field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459" y="6611611"/>
            <a:ext cx="3733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https://quantumoptics.at/en/research/quantum-information.html</a:t>
            </a:r>
          </a:p>
        </p:txBody>
      </p:sp>
    </p:spTree>
    <p:extLst>
      <p:ext uri="{BB962C8B-B14F-4D97-AF65-F5344CB8AC3E}">
        <p14:creationId xmlns:p14="http://schemas.microsoft.com/office/powerpoint/2010/main" val="38593341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5FE3B-10A0-4050-8ED3-8F0C51A6F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Matter as an Ultralight Particle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6253C2-4F42-404F-BAFF-2CFE4BFEC024}"/>
              </a:ext>
            </a:extLst>
          </p:cNvPr>
          <p:cNvCxnSpPr>
            <a:cxnSpLocks/>
          </p:cNvCxnSpPr>
          <p:nvPr/>
        </p:nvCxnSpPr>
        <p:spPr>
          <a:xfrm>
            <a:off x="785091" y="2008954"/>
            <a:ext cx="7324436" cy="0"/>
          </a:xfrm>
          <a:prstGeom prst="line">
            <a:avLst/>
          </a:prstGeom>
          <a:ln w="635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657850-FEA9-4FB8-AE4E-781BD1FBB1E8}"/>
              </a:ext>
            </a:extLst>
          </p:cNvPr>
          <p:cNvCxnSpPr>
            <a:cxnSpLocks/>
          </p:cNvCxnSpPr>
          <p:nvPr/>
        </p:nvCxnSpPr>
        <p:spPr>
          <a:xfrm>
            <a:off x="12838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8A1A70-C75C-49BA-953B-D0CC8AC4A22F}"/>
              </a:ext>
            </a:extLst>
          </p:cNvPr>
          <p:cNvCxnSpPr>
            <a:cxnSpLocks/>
          </p:cNvCxnSpPr>
          <p:nvPr/>
        </p:nvCxnSpPr>
        <p:spPr>
          <a:xfrm>
            <a:off x="77354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205882-43ED-4283-AC87-7AB1D3661AE8}"/>
              </a:ext>
            </a:extLst>
          </p:cNvPr>
          <p:cNvCxnSpPr>
            <a:cxnSpLocks/>
          </p:cNvCxnSpPr>
          <p:nvPr/>
        </p:nvCxnSpPr>
        <p:spPr>
          <a:xfrm>
            <a:off x="28967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8D54BA-A298-427A-A56D-3121C934EE75}"/>
              </a:ext>
            </a:extLst>
          </p:cNvPr>
          <p:cNvCxnSpPr>
            <a:cxnSpLocks/>
          </p:cNvCxnSpPr>
          <p:nvPr/>
        </p:nvCxnSpPr>
        <p:spPr>
          <a:xfrm>
            <a:off x="45096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E17B4A-825B-429A-86C8-6A76E05FCB2D}"/>
              </a:ext>
            </a:extLst>
          </p:cNvPr>
          <p:cNvCxnSpPr>
            <a:cxnSpLocks/>
          </p:cNvCxnSpPr>
          <p:nvPr/>
        </p:nvCxnSpPr>
        <p:spPr>
          <a:xfrm>
            <a:off x="6122555" y="1879643"/>
            <a:ext cx="0" cy="249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0BBFB95-20BC-45E3-B616-AEEC583C5179}"/>
              </a:ext>
            </a:extLst>
          </p:cNvPr>
          <p:cNvSpPr txBox="1"/>
          <p:nvPr/>
        </p:nvSpPr>
        <p:spPr>
          <a:xfrm>
            <a:off x="5533741" y="2119784"/>
            <a:ext cx="96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WIMP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815A4A-F58E-47FD-BA66-6E2622905817}"/>
              </a:ext>
            </a:extLst>
          </p:cNvPr>
          <p:cNvSpPr txBox="1"/>
          <p:nvPr/>
        </p:nvSpPr>
        <p:spPr>
          <a:xfrm>
            <a:off x="3341257" y="2082909"/>
            <a:ext cx="79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Axion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2412C4-5553-42DD-9BE6-1ECC913D0269}"/>
              </a:ext>
            </a:extLst>
          </p:cNvPr>
          <p:cNvSpPr txBox="1"/>
          <p:nvPr/>
        </p:nvSpPr>
        <p:spPr>
          <a:xfrm>
            <a:off x="4238338" y="1510311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0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EDAD4C-29E7-41A8-9022-3E54F04B69FB}"/>
              </a:ext>
            </a:extLst>
          </p:cNvPr>
          <p:cNvSpPr txBox="1"/>
          <p:nvPr/>
        </p:nvSpPr>
        <p:spPr>
          <a:xfrm>
            <a:off x="5822371" y="1519552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12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6E6F84-294E-4BBB-AF50-5916002BC676}"/>
              </a:ext>
            </a:extLst>
          </p:cNvPr>
          <p:cNvSpPr txBox="1"/>
          <p:nvPr/>
        </p:nvSpPr>
        <p:spPr>
          <a:xfrm>
            <a:off x="7512624" y="1524168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24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AFE630-5E54-4510-A31C-DCEAB46C3718}"/>
              </a:ext>
            </a:extLst>
          </p:cNvPr>
          <p:cNvSpPr txBox="1"/>
          <p:nvPr/>
        </p:nvSpPr>
        <p:spPr>
          <a:xfrm>
            <a:off x="3806245" y="1017924"/>
            <a:ext cx="1531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Mass 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74842F-7883-4768-A78A-E8F6636D3936}"/>
              </a:ext>
            </a:extLst>
          </p:cNvPr>
          <p:cNvSpPr txBox="1"/>
          <p:nvPr/>
        </p:nvSpPr>
        <p:spPr>
          <a:xfrm>
            <a:off x="2634676" y="1519611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-12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7F864B-254C-4D6C-AEE2-9EF88CA6A004}"/>
              </a:ext>
            </a:extLst>
          </p:cNvPr>
          <p:cNvSpPr txBox="1"/>
          <p:nvPr/>
        </p:nvSpPr>
        <p:spPr>
          <a:xfrm>
            <a:off x="983671" y="1528793"/>
            <a:ext cx="888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-24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74174" y="2138266"/>
            <a:ext cx="3064164" cy="1991718"/>
            <a:chOff x="1174174" y="2647717"/>
            <a:chExt cx="3064164" cy="199171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B88D2ED-70E2-4794-B40C-B447BD5C925F}"/>
                </a:ext>
              </a:extLst>
            </p:cNvPr>
            <p:cNvSpPr/>
            <p:nvPr/>
          </p:nvSpPr>
          <p:spPr>
            <a:xfrm>
              <a:off x="1283855" y="2647717"/>
              <a:ext cx="1136072" cy="1661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920104F-C9D8-41C4-BBC7-0BD35F4E776D}"/>
                </a:ext>
              </a:extLst>
            </p:cNvPr>
            <p:cNvSpPr txBox="1"/>
            <p:nvPr/>
          </p:nvSpPr>
          <p:spPr>
            <a:xfrm>
              <a:off x="1174174" y="2885109"/>
              <a:ext cx="306416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</a:rPr>
                <a:t>Dilaton</a:t>
              </a:r>
              <a:r>
                <a:rPr lang="en-US" dirty="0">
                  <a:solidFill>
                    <a:srgbClr val="0070C0"/>
                  </a:solidFill>
                </a:rPr>
                <a:t>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Fuzzy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Wave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Ultralight bosonic dark matter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Ultralight virialized fields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…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FD2D13C9-48E6-4B4C-97C7-3FCFC8C9BE54}"/>
              </a:ext>
            </a:extLst>
          </p:cNvPr>
          <p:cNvSpPr txBox="1"/>
          <p:nvPr/>
        </p:nvSpPr>
        <p:spPr>
          <a:xfrm>
            <a:off x="155873" y="5093120"/>
            <a:ext cx="63384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 Broglie wavelength shorter than size scale of a galaxy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Bosonic (as many as 10</a:t>
            </a:r>
            <a:r>
              <a:rPr lang="en-US" baseline="30000" dirty="0"/>
              <a:t>100 </a:t>
            </a:r>
            <a:r>
              <a:rPr lang="en-US" dirty="0"/>
              <a:t>particles in a single mode)</a:t>
            </a: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Density: ~0.3 GeV/cm</a:t>
            </a:r>
            <a:r>
              <a:rPr lang="en-US" baseline="30000" dirty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Acts like a scalar field oscillating at the Compton frequency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Coherence time ~10</a:t>
            </a:r>
            <a:r>
              <a:rPr lang="en-US" baseline="30000" dirty="0"/>
              <a:t>6 </a:t>
            </a:r>
            <a:r>
              <a:rPr lang="en-US" dirty="0"/>
              <a:t>x Oscillation period</a:t>
            </a:r>
            <a:r>
              <a:rPr lang="en-US" baseline="30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D7DA58-3DBB-43E2-8D54-EEF5C946511A}"/>
              </a:ext>
            </a:extLst>
          </p:cNvPr>
          <p:cNvSpPr txBox="1"/>
          <p:nvPr/>
        </p:nvSpPr>
        <p:spPr>
          <a:xfrm>
            <a:off x="3609110" y="2434065"/>
            <a:ext cx="1518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Dark photon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147E71-EF18-4C55-85E5-2F65028AC8F9}"/>
              </a:ext>
            </a:extLst>
          </p:cNvPr>
          <p:cNvSpPr txBox="1"/>
          <p:nvPr/>
        </p:nvSpPr>
        <p:spPr>
          <a:xfrm>
            <a:off x="501502" y="4188391"/>
            <a:ext cx="47905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If it is an ultralight particle, what we DO know: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371" y="3030188"/>
            <a:ext cx="3198129" cy="231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2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Searching for Dark Matter with Clocks</a:t>
            </a:r>
          </a:p>
        </p:txBody>
      </p:sp>
      <p:sp>
        <p:nvSpPr>
          <p:cNvPr id="8" name="Oval 19"/>
          <p:cNvSpPr>
            <a:spLocks noChangeArrowheads="1"/>
          </p:cNvSpPr>
          <p:nvPr/>
        </p:nvSpPr>
        <p:spPr bwMode="auto">
          <a:xfrm>
            <a:off x="5576095" y="1485105"/>
            <a:ext cx="43713" cy="46564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46"/>
          <p:cNvSpPr>
            <a:spLocks noChangeArrowheads="1"/>
          </p:cNvSpPr>
          <p:nvPr/>
        </p:nvSpPr>
        <p:spPr bwMode="auto">
          <a:xfrm>
            <a:off x="7487123" y="1488906"/>
            <a:ext cx="46564" cy="43713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47"/>
          <p:cNvSpPr>
            <a:spLocks noChangeArrowheads="1"/>
          </p:cNvSpPr>
          <p:nvPr/>
        </p:nvSpPr>
        <p:spPr bwMode="auto">
          <a:xfrm>
            <a:off x="8950564" y="1675162"/>
            <a:ext cx="46564" cy="46564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511282" y="1266795"/>
                <a:ext cx="3480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282" y="1266795"/>
                <a:ext cx="348006" cy="369332"/>
              </a:xfrm>
              <a:prstGeom prst="rect">
                <a:avLst/>
              </a:prstGeom>
              <a:blipFill>
                <a:blip r:embed="rId3"/>
                <a:stretch>
                  <a:fillRect r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405023" y="1231618"/>
                <a:ext cx="3516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023" y="1231618"/>
                <a:ext cx="351666" cy="369332"/>
              </a:xfrm>
              <a:prstGeom prst="rect">
                <a:avLst/>
              </a:prstGeom>
              <a:blipFill>
                <a:blip r:embed="rId4"/>
                <a:stretch>
                  <a:fillRect r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Picture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787" y="1316826"/>
            <a:ext cx="2901564" cy="2547608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5360905" y="1290445"/>
            <a:ext cx="3472839" cy="2161066"/>
            <a:chOff x="5032986" y="1858795"/>
            <a:chExt cx="3024398" cy="184110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819232" y="3024718"/>
                  <a:ext cx="1591141" cy="6751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)= 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9232" y="3024718"/>
                  <a:ext cx="1591141" cy="67518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Freeform 67"/>
            <p:cNvSpPr>
              <a:spLocks/>
            </p:cNvSpPr>
            <p:nvPr/>
          </p:nvSpPr>
          <p:spPr bwMode="auto">
            <a:xfrm>
              <a:off x="5475909" y="2171103"/>
              <a:ext cx="2310501" cy="588779"/>
            </a:xfrm>
            <a:custGeom>
              <a:avLst/>
              <a:gdLst>
                <a:gd name="T0" fmla="*/ 0 w 2976"/>
                <a:gd name="T1" fmla="*/ 15 h 864"/>
                <a:gd name="T2" fmla="*/ 8 w 2976"/>
                <a:gd name="T3" fmla="*/ 14 h 864"/>
                <a:gd name="T4" fmla="*/ 11 w 2976"/>
                <a:gd name="T5" fmla="*/ 13 h 864"/>
                <a:gd name="T6" fmla="*/ 17 w 2976"/>
                <a:gd name="T7" fmla="*/ 11 h 864"/>
                <a:gd name="T8" fmla="*/ 31 w 2976"/>
                <a:gd name="T9" fmla="*/ 10 h 864"/>
                <a:gd name="T10" fmla="*/ 36 w 2976"/>
                <a:gd name="T11" fmla="*/ 7 h 864"/>
                <a:gd name="T12" fmla="*/ 44 w 2976"/>
                <a:gd name="T13" fmla="*/ 5 h 864"/>
                <a:gd name="T14" fmla="*/ 55 w 2976"/>
                <a:gd name="T15" fmla="*/ 3 h 864"/>
                <a:gd name="T16" fmla="*/ 66 w 2976"/>
                <a:gd name="T17" fmla="*/ 1 h 864"/>
                <a:gd name="T18" fmla="*/ 86 w 2976"/>
                <a:gd name="T19" fmla="*/ 0 h 864"/>
                <a:gd name="T20" fmla="*/ 103 w 2976"/>
                <a:gd name="T21" fmla="*/ 1 h 864"/>
                <a:gd name="T22" fmla="*/ 119 w 2976"/>
                <a:gd name="T23" fmla="*/ 4 h 864"/>
                <a:gd name="T24" fmla="*/ 130 w 2976"/>
                <a:gd name="T25" fmla="*/ 8 h 864"/>
                <a:gd name="T26" fmla="*/ 138 w 2976"/>
                <a:gd name="T27" fmla="*/ 10 h 864"/>
                <a:gd name="T28" fmla="*/ 149 w 2976"/>
                <a:gd name="T29" fmla="*/ 10 h 864"/>
                <a:gd name="T30" fmla="*/ 157 w 2976"/>
                <a:gd name="T31" fmla="*/ 11 h 864"/>
                <a:gd name="T32" fmla="*/ 163 w 2976"/>
                <a:gd name="T33" fmla="*/ 13 h 864"/>
                <a:gd name="T34" fmla="*/ 171 w 2976"/>
                <a:gd name="T35" fmla="*/ 15 h 86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976"/>
                <a:gd name="T55" fmla="*/ 0 h 864"/>
                <a:gd name="T56" fmla="*/ 2976 w 2976"/>
                <a:gd name="T57" fmla="*/ 864 h 86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976" h="864">
                  <a:moveTo>
                    <a:pt x="0" y="864"/>
                  </a:moveTo>
                  <a:cubicBezTo>
                    <a:pt x="56" y="852"/>
                    <a:pt x="112" y="840"/>
                    <a:pt x="144" y="816"/>
                  </a:cubicBezTo>
                  <a:cubicBezTo>
                    <a:pt x="176" y="792"/>
                    <a:pt x="168" y="752"/>
                    <a:pt x="192" y="720"/>
                  </a:cubicBezTo>
                  <a:cubicBezTo>
                    <a:pt x="216" y="688"/>
                    <a:pt x="232" y="648"/>
                    <a:pt x="288" y="624"/>
                  </a:cubicBezTo>
                  <a:cubicBezTo>
                    <a:pt x="344" y="600"/>
                    <a:pt x="472" y="608"/>
                    <a:pt x="528" y="576"/>
                  </a:cubicBezTo>
                  <a:cubicBezTo>
                    <a:pt x="584" y="544"/>
                    <a:pt x="584" y="480"/>
                    <a:pt x="624" y="432"/>
                  </a:cubicBezTo>
                  <a:cubicBezTo>
                    <a:pt x="664" y="384"/>
                    <a:pt x="712" y="336"/>
                    <a:pt x="768" y="288"/>
                  </a:cubicBezTo>
                  <a:cubicBezTo>
                    <a:pt x="824" y="240"/>
                    <a:pt x="896" y="184"/>
                    <a:pt x="960" y="144"/>
                  </a:cubicBezTo>
                  <a:cubicBezTo>
                    <a:pt x="1024" y="104"/>
                    <a:pt x="1064" y="72"/>
                    <a:pt x="1152" y="48"/>
                  </a:cubicBezTo>
                  <a:cubicBezTo>
                    <a:pt x="1240" y="24"/>
                    <a:pt x="1384" y="0"/>
                    <a:pt x="1488" y="0"/>
                  </a:cubicBezTo>
                  <a:cubicBezTo>
                    <a:pt x="1592" y="0"/>
                    <a:pt x="1680" y="8"/>
                    <a:pt x="1776" y="48"/>
                  </a:cubicBezTo>
                  <a:cubicBezTo>
                    <a:pt x="1872" y="88"/>
                    <a:pt x="1984" y="168"/>
                    <a:pt x="2064" y="240"/>
                  </a:cubicBezTo>
                  <a:cubicBezTo>
                    <a:pt x="2144" y="312"/>
                    <a:pt x="2200" y="424"/>
                    <a:pt x="2256" y="480"/>
                  </a:cubicBezTo>
                  <a:cubicBezTo>
                    <a:pt x="2312" y="536"/>
                    <a:pt x="2344" y="560"/>
                    <a:pt x="2400" y="576"/>
                  </a:cubicBezTo>
                  <a:cubicBezTo>
                    <a:pt x="2456" y="592"/>
                    <a:pt x="2536" y="560"/>
                    <a:pt x="2592" y="576"/>
                  </a:cubicBezTo>
                  <a:cubicBezTo>
                    <a:pt x="2648" y="592"/>
                    <a:pt x="2696" y="640"/>
                    <a:pt x="2736" y="672"/>
                  </a:cubicBezTo>
                  <a:cubicBezTo>
                    <a:pt x="2776" y="704"/>
                    <a:pt x="2792" y="736"/>
                    <a:pt x="2832" y="768"/>
                  </a:cubicBezTo>
                  <a:cubicBezTo>
                    <a:pt x="2872" y="800"/>
                    <a:pt x="2924" y="832"/>
                    <a:pt x="2976" y="864"/>
                  </a:cubicBezTo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0" scaled="1"/>
            </a:gradFill>
            <a:ln w="254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68"/>
            <p:cNvSpPr>
              <a:spLocks noChangeShapeType="1"/>
            </p:cNvSpPr>
            <p:nvPr/>
          </p:nvSpPr>
          <p:spPr bwMode="auto">
            <a:xfrm>
              <a:off x="677136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69"/>
            <p:cNvSpPr>
              <a:spLocks noChangeShapeType="1"/>
            </p:cNvSpPr>
            <p:nvPr/>
          </p:nvSpPr>
          <p:spPr bwMode="auto">
            <a:xfrm>
              <a:off x="6836407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70"/>
            <p:cNvSpPr>
              <a:spLocks noChangeShapeType="1"/>
            </p:cNvSpPr>
            <p:nvPr/>
          </p:nvSpPr>
          <p:spPr bwMode="auto">
            <a:xfrm>
              <a:off x="689718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71"/>
            <p:cNvSpPr>
              <a:spLocks noChangeShapeType="1"/>
            </p:cNvSpPr>
            <p:nvPr/>
          </p:nvSpPr>
          <p:spPr bwMode="auto">
            <a:xfrm>
              <a:off x="6963287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72"/>
            <p:cNvSpPr>
              <a:spLocks noChangeShapeType="1"/>
            </p:cNvSpPr>
            <p:nvPr/>
          </p:nvSpPr>
          <p:spPr bwMode="auto">
            <a:xfrm>
              <a:off x="7026195" y="2170034"/>
              <a:ext cx="0" cy="590917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73"/>
            <p:cNvSpPr>
              <a:spLocks noChangeShapeType="1"/>
            </p:cNvSpPr>
            <p:nvPr/>
          </p:nvSpPr>
          <p:spPr bwMode="auto">
            <a:xfrm>
              <a:off x="7089101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74"/>
            <p:cNvSpPr>
              <a:spLocks noChangeShapeType="1"/>
            </p:cNvSpPr>
            <p:nvPr/>
          </p:nvSpPr>
          <p:spPr bwMode="auto">
            <a:xfrm>
              <a:off x="715414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75"/>
            <p:cNvSpPr>
              <a:spLocks noChangeShapeType="1"/>
            </p:cNvSpPr>
            <p:nvPr/>
          </p:nvSpPr>
          <p:spPr bwMode="auto">
            <a:xfrm>
              <a:off x="721704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76"/>
            <p:cNvSpPr>
              <a:spLocks noChangeShapeType="1"/>
            </p:cNvSpPr>
            <p:nvPr/>
          </p:nvSpPr>
          <p:spPr bwMode="auto">
            <a:xfrm>
              <a:off x="728208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77"/>
            <p:cNvSpPr>
              <a:spLocks noChangeShapeType="1"/>
            </p:cNvSpPr>
            <p:nvPr/>
          </p:nvSpPr>
          <p:spPr bwMode="auto">
            <a:xfrm>
              <a:off x="73439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78"/>
            <p:cNvSpPr>
              <a:spLocks noChangeShapeType="1"/>
            </p:cNvSpPr>
            <p:nvPr/>
          </p:nvSpPr>
          <p:spPr bwMode="auto">
            <a:xfrm>
              <a:off x="740790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79"/>
            <p:cNvSpPr>
              <a:spLocks noChangeShapeType="1"/>
            </p:cNvSpPr>
            <p:nvPr/>
          </p:nvSpPr>
          <p:spPr bwMode="auto">
            <a:xfrm>
              <a:off x="746974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80"/>
            <p:cNvSpPr>
              <a:spLocks noChangeShapeType="1"/>
            </p:cNvSpPr>
            <p:nvPr/>
          </p:nvSpPr>
          <p:spPr bwMode="auto">
            <a:xfrm>
              <a:off x="753478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81"/>
            <p:cNvSpPr>
              <a:spLocks noChangeShapeType="1"/>
            </p:cNvSpPr>
            <p:nvPr/>
          </p:nvSpPr>
          <p:spPr bwMode="auto">
            <a:xfrm>
              <a:off x="759768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82"/>
            <p:cNvSpPr>
              <a:spLocks noChangeShapeType="1"/>
            </p:cNvSpPr>
            <p:nvPr/>
          </p:nvSpPr>
          <p:spPr bwMode="auto">
            <a:xfrm>
              <a:off x="7662728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83"/>
            <p:cNvSpPr>
              <a:spLocks noChangeShapeType="1"/>
            </p:cNvSpPr>
            <p:nvPr/>
          </p:nvSpPr>
          <p:spPr bwMode="auto">
            <a:xfrm>
              <a:off x="7724569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84"/>
            <p:cNvSpPr>
              <a:spLocks noChangeShapeType="1"/>
            </p:cNvSpPr>
            <p:nvPr/>
          </p:nvSpPr>
          <p:spPr bwMode="auto">
            <a:xfrm>
              <a:off x="5565472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85"/>
            <p:cNvSpPr>
              <a:spLocks noChangeShapeType="1"/>
            </p:cNvSpPr>
            <p:nvPr/>
          </p:nvSpPr>
          <p:spPr bwMode="auto">
            <a:xfrm>
              <a:off x="5629445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86"/>
            <p:cNvSpPr>
              <a:spLocks noChangeShapeType="1"/>
            </p:cNvSpPr>
            <p:nvPr/>
          </p:nvSpPr>
          <p:spPr bwMode="auto">
            <a:xfrm>
              <a:off x="5693418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87"/>
            <p:cNvSpPr>
              <a:spLocks noChangeShapeType="1"/>
            </p:cNvSpPr>
            <p:nvPr/>
          </p:nvSpPr>
          <p:spPr bwMode="auto">
            <a:xfrm>
              <a:off x="5755259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88"/>
            <p:cNvSpPr>
              <a:spLocks noChangeShapeType="1"/>
            </p:cNvSpPr>
            <p:nvPr/>
          </p:nvSpPr>
          <p:spPr bwMode="auto">
            <a:xfrm>
              <a:off x="5819232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89"/>
            <p:cNvSpPr>
              <a:spLocks noChangeShapeType="1"/>
            </p:cNvSpPr>
            <p:nvPr/>
          </p:nvSpPr>
          <p:spPr bwMode="auto">
            <a:xfrm>
              <a:off x="5884271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90"/>
            <p:cNvSpPr>
              <a:spLocks noChangeShapeType="1"/>
            </p:cNvSpPr>
            <p:nvPr/>
          </p:nvSpPr>
          <p:spPr bwMode="auto">
            <a:xfrm>
              <a:off x="5945046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1"/>
            <p:cNvSpPr>
              <a:spLocks noChangeShapeType="1"/>
            </p:cNvSpPr>
            <p:nvPr/>
          </p:nvSpPr>
          <p:spPr bwMode="auto">
            <a:xfrm>
              <a:off x="6010085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92"/>
            <p:cNvSpPr>
              <a:spLocks noChangeShapeType="1"/>
            </p:cNvSpPr>
            <p:nvPr/>
          </p:nvSpPr>
          <p:spPr bwMode="auto">
            <a:xfrm>
              <a:off x="607299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93"/>
            <p:cNvSpPr>
              <a:spLocks noChangeShapeType="1"/>
            </p:cNvSpPr>
            <p:nvPr/>
          </p:nvSpPr>
          <p:spPr bwMode="auto">
            <a:xfrm>
              <a:off x="6136966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94"/>
            <p:cNvSpPr>
              <a:spLocks noChangeShapeType="1"/>
            </p:cNvSpPr>
            <p:nvPr/>
          </p:nvSpPr>
          <p:spPr bwMode="auto">
            <a:xfrm>
              <a:off x="6199873" y="2150801"/>
              <a:ext cx="0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95"/>
            <p:cNvSpPr>
              <a:spLocks noChangeShapeType="1"/>
            </p:cNvSpPr>
            <p:nvPr/>
          </p:nvSpPr>
          <p:spPr bwMode="auto">
            <a:xfrm>
              <a:off x="6264912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96"/>
            <p:cNvSpPr>
              <a:spLocks noChangeShapeType="1"/>
            </p:cNvSpPr>
            <p:nvPr/>
          </p:nvSpPr>
          <p:spPr bwMode="auto">
            <a:xfrm>
              <a:off x="632568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97"/>
            <p:cNvSpPr>
              <a:spLocks noChangeShapeType="1"/>
            </p:cNvSpPr>
            <p:nvPr/>
          </p:nvSpPr>
          <p:spPr bwMode="auto">
            <a:xfrm>
              <a:off x="639072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98"/>
            <p:cNvSpPr>
              <a:spLocks noChangeShapeType="1"/>
            </p:cNvSpPr>
            <p:nvPr/>
          </p:nvSpPr>
          <p:spPr bwMode="auto">
            <a:xfrm>
              <a:off x="6455766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99"/>
            <p:cNvSpPr>
              <a:spLocks noChangeShapeType="1"/>
            </p:cNvSpPr>
            <p:nvPr/>
          </p:nvSpPr>
          <p:spPr bwMode="auto">
            <a:xfrm>
              <a:off x="6517607" y="2150801"/>
              <a:ext cx="1066" cy="612288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00"/>
            <p:cNvSpPr>
              <a:spLocks noChangeShapeType="1"/>
            </p:cNvSpPr>
            <p:nvPr/>
          </p:nvSpPr>
          <p:spPr bwMode="auto">
            <a:xfrm>
              <a:off x="6581580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101"/>
            <p:cNvSpPr>
              <a:spLocks noChangeShapeType="1"/>
            </p:cNvSpPr>
            <p:nvPr/>
          </p:nvSpPr>
          <p:spPr bwMode="auto">
            <a:xfrm>
              <a:off x="6645554" y="2147595"/>
              <a:ext cx="1066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102"/>
            <p:cNvSpPr>
              <a:spLocks noChangeShapeType="1"/>
            </p:cNvSpPr>
            <p:nvPr/>
          </p:nvSpPr>
          <p:spPr bwMode="auto">
            <a:xfrm>
              <a:off x="6708460" y="2147595"/>
              <a:ext cx="0" cy="613356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2" name="AutoShape 115"/>
            <p:cNvCxnSpPr>
              <a:cxnSpLocks noChangeShapeType="1"/>
              <a:stCxn id="7" idx="3"/>
            </p:cNvCxnSpPr>
            <p:nvPr/>
          </p:nvCxnSpPr>
          <p:spPr bwMode="auto">
            <a:xfrm>
              <a:off x="5866683" y="2171102"/>
              <a:ext cx="220894" cy="178228"/>
            </a:xfrm>
            <a:prstGeom prst="bentConnector3">
              <a:avLst>
                <a:gd name="adj1" fmla="val 97432"/>
              </a:avLst>
            </a:prstGeom>
            <a:noFill/>
            <a:ln w="38100">
              <a:solidFill>
                <a:srgbClr val="FF9933"/>
              </a:solidFill>
              <a:miter lim="800000"/>
              <a:headEnd/>
              <a:tailEnd type="triangle" w="lg" len="med"/>
            </a:ln>
          </p:spPr>
        </p:cxnSp>
        <p:pic>
          <p:nvPicPr>
            <p:cNvPr id="9" name="Picture 28" descr="atomAl+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11061" y="1913409"/>
              <a:ext cx="746323" cy="558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8" descr="atomHg+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32986" y="1858795"/>
              <a:ext cx="833697" cy="624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" name="AutoShape 115"/>
            <p:cNvCxnSpPr>
              <a:cxnSpLocks noChangeShapeType="1"/>
            </p:cNvCxnSpPr>
            <p:nvPr/>
          </p:nvCxnSpPr>
          <p:spPr bwMode="auto">
            <a:xfrm rot="5400000">
              <a:off x="7135553" y="2259221"/>
              <a:ext cx="308345" cy="98666"/>
            </a:xfrm>
            <a:prstGeom prst="bentConnector3">
              <a:avLst>
                <a:gd name="adj1" fmla="val 6753"/>
              </a:avLst>
            </a:prstGeom>
            <a:noFill/>
            <a:ln w="38100">
              <a:solidFill>
                <a:srgbClr val="0070C0"/>
              </a:solidFill>
              <a:miter lim="800000"/>
              <a:headEnd/>
              <a:tailEnd type="triangle" w="lg" len="med"/>
            </a:ln>
          </p:spPr>
        </p:cxnSp>
      </p:grpSp>
      <p:sp>
        <p:nvSpPr>
          <p:cNvPr id="71" name="TextBox 70"/>
          <p:cNvSpPr txBox="1"/>
          <p:nvPr/>
        </p:nvSpPr>
        <p:spPr>
          <a:xfrm>
            <a:off x="2745369" y="1228798"/>
            <a:ext cx="2696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Ultralight (1x10</a:t>
            </a:r>
            <a:r>
              <a:rPr lang="en-US" baseline="30000" dirty="0"/>
              <a:t>-25</a:t>
            </a:r>
            <a:r>
              <a:rPr lang="en-US" dirty="0"/>
              <a:t> – 10 eV) dark matter particles act like a field </a:t>
            </a:r>
            <a:r>
              <a:rPr lang="el-GR" dirty="0"/>
              <a:t>φ</a:t>
            </a:r>
            <a:r>
              <a:rPr lang="en-US" dirty="0"/>
              <a:t>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893796" y="1435100"/>
            <a:ext cx="217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6" name="Freeform: Shape 75"/>
          <p:cNvSpPr/>
          <p:nvPr/>
        </p:nvSpPr>
        <p:spPr>
          <a:xfrm>
            <a:off x="3678067" y="2067371"/>
            <a:ext cx="1625600" cy="521688"/>
          </a:xfrm>
          <a:custGeom>
            <a:avLst/>
            <a:gdLst>
              <a:gd name="connsiteX0" fmla="*/ 0 w 1625600"/>
              <a:gd name="connsiteY0" fmla="*/ 469900 h 521688"/>
              <a:gd name="connsiteX1" fmla="*/ 457200 w 1625600"/>
              <a:gd name="connsiteY1" fmla="*/ 139700 h 521688"/>
              <a:gd name="connsiteX2" fmla="*/ 1168400 w 1625600"/>
              <a:gd name="connsiteY2" fmla="*/ 520700 h 521688"/>
              <a:gd name="connsiteX3" fmla="*/ 1625600 w 1625600"/>
              <a:gd name="connsiteY3" fmla="*/ 0 h 52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5600" h="521688">
                <a:moveTo>
                  <a:pt x="0" y="469900"/>
                </a:moveTo>
                <a:cubicBezTo>
                  <a:pt x="131233" y="300566"/>
                  <a:pt x="262467" y="131233"/>
                  <a:pt x="457200" y="139700"/>
                </a:cubicBezTo>
                <a:cubicBezTo>
                  <a:pt x="651933" y="148167"/>
                  <a:pt x="973667" y="543983"/>
                  <a:pt x="1168400" y="520700"/>
                </a:cubicBezTo>
                <a:cubicBezTo>
                  <a:pt x="1363133" y="497417"/>
                  <a:pt x="1494366" y="248708"/>
                  <a:pt x="1625600" y="0"/>
                </a:cubicBezTo>
              </a:path>
            </a:pathLst>
          </a:custGeom>
          <a:noFill/>
          <a:ln w="508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3537514" y="2746495"/>
            <a:ext cx="2192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Coupling to Standard Model Particles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7" name="Table 56">
                <a:extLst>
                  <a:ext uri="{FF2B5EF4-FFF2-40B4-BE49-F238E27FC236}">
                    <a16:creationId xmlns:a16="http://schemas.microsoft.com/office/drawing/2014/main" id="{C3718A07-0E04-458F-A197-EC059E37B5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0725418"/>
                  </p:ext>
                </p:extLst>
              </p:nvPr>
            </p:nvGraphicFramePr>
            <p:xfrm>
              <a:off x="5428557" y="3789384"/>
              <a:ext cx="3023024" cy="23103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00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Atom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, transition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  <a:latin typeface="+mn-lt"/>
                              <a:cs typeface="Times New Roman" panose="02020603050405020304" pitchFamily="18" charset="0"/>
                            </a:rPr>
                            <a:t>199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  <a:latin typeface="+mn-lt"/>
                              <a:cs typeface="Times New Roman" panose="02020603050405020304" pitchFamily="18" charset="0"/>
                            </a:rPr>
                            <a:t>Hg+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1/2</m:t>
                                      </m:r>
                                    </m:sub>
                                  </m:sSub>
                                </m:e>
                              </m:sPr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5/2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- 3.0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27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Al+,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+ 0.0079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Yb+,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1/2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3/2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+ 0.88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Yb+,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1/2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7/2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- 5.95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171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Yb,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+ 0.31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449815"/>
                      </a:ext>
                    </a:extLst>
                  </a:tr>
                  <a:tr h="276384">
                    <a:tc>
                      <a:txBody>
                        <a:bodyPr/>
                        <a:lstStyle/>
                        <a:p>
                          <a:r>
                            <a:rPr lang="en-US" sz="1400" b="0" baseline="30000" dirty="0">
                              <a:solidFill>
                                <a:schemeClr val="tx1"/>
                              </a:solidFill>
                            </a:rPr>
                            <a:t>87</a:t>
                          </a:r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Sr,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Pre>
                                    <m:sPre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/>
                                    <m:sup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p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𝑆</m:t>
                                      </m:r>
                                    </m:e>
                                  </m:sPre>
                                </m:e>
                                <m: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sz="14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sPre>
                            </m:oMath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+0.06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72916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7" name="Table 56">
                <a:extLst>
                  <a:ext uri="{FF2B5EF4-FFF2-40B4-BE49-F238E27FC236}">
                    <a16:creationId xmlns:a16="http://schemas.microsoft.com/office/drawing/2014/main" id="{C3718A07-0E04-458F-A197-EC059E37B58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0725418"/>
                  </p:ext>
                </p:extLst>
              </p:nvPr>
            </p:nvGraphicFramePr>
            <p:xfrm>
              <a:off x="5428557" y="3789384"/>
              <a:ext cx="3023024" cy="23103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800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 Atom</a:t>
                          </a:r>
                          <a:r>
                            <a:rPr lang="en-US" sz="1400" b="0" baseline="0" dirty="0">
                              <a:solidFill>
                                <a:schemeClr val="tx1"/>
                              </a:solidFill>
                            </a:rPr>
                            <a:t>, transition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164894" t="-2000" r="-1064" b="-68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9"/>
                          <a:stretch>
                            <a:fillRect l="-324" t="-91071" r="-61489" b="-50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3.0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9"/>
                          <a:stretch>
                            <a:fillRect l="-324" t="-198148" r="-61489" b="-42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0.0079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9"/>
                          <a:stretch>
                            <a:fillRect l="-324" t="-287500" r="-61489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0.88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09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9"/>
                          <a:stretch>
                            <a:fillRect l="-324" t="-387500" r="-61489" b="-2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-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5.95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9"/>
                          <a:stretch>
                            <a:fillRect l="-324" t="-505556" r="-61489" b="-1185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 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0.31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17449815"/>
                      </a:ext>
                    </a:extLst>
                  </a:tr>
                  <a:tr h="3275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9"/>
                          <a:stretch>
                            <a:fillRect l="-324" t="-605556" r="-61489" b="-185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0.06</a:t>
                          </a:r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5729168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FE25A54-791E-4EB7-8954-1D7E7CD30AF0}"/>
                  </a:ext>
                </a:extLst>
              </p:cNvPr>
              <p:cNvSpPr txBox="1"/>
              <p:nvPr/>
            </p:nvSpPr>
            <p:spPr>
              <a:xfrm>
                <a:off x="1563020" y="4029817"/>
                <a:ext cx="2271969" cy="673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FE25A54-791E-4EB7-8954-1D7E7CD30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3020" y="4029817"/>
                <a:ext cx="2271969" cy="67313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C59D329-3B52-4E3B-AE74-29CCF1C534E3}"/>
                  </a:ext>
                </a:extLst>
              </p:cNvPr>
              <p:cNvSpPr txBox="1"/>
              <p:nvPr/>
            </p:nvSpPr>
            <p:spPr>
              <a:xfrm>
                <a:off x="1604062" y="4725279"/>
                <a:ext cx="2282613" cy="673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C59D329-3B52-4E3B-AE74-29CCF1C53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062" y="4725279"/>
                <a:ext cx="2282613" cy="67313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7FED72F-E6A3-4378-9BFE-401F7083C594}"/>
                  </a:ext>
                </a:extLst>
              </p:cNvPr>
              <p:cNvSpPr txBox="1"/>
              <p:nvPr/>
            </p:nvSpPr>
            <p:spPr>
              <a:xfrm>
                <a:off x="1518536" y="5420741"/>
                <a:ext cx="2878737" cy="6278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𝑑𝑅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𝑅</m:t>
                          </m:r>
                        </m:den>
                      </m:f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𝑑𝑡</m:t>
                              </m:r>
                            </m:den>
                          </m:f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7FED72F-E6A3-4378-9BFE-401F7083C5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536" y="5420741"/>
                <a:ext cx="2878737" cy="62780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 Box 45">
            <a:extLst>
              <a:ext uri="{FF2B5EF4-FFF2-40B4-BE49-F238E27FC236}">
                <a16:creationId xmlns:a16="http://schemas.microsoft.com/office/drawing/2014/main" id="{B3599A5D-8F6F-4A7E-BCBE-57092A824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808" y="6303284"/>
            <a:ext cx="2014842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A. </a:t>
            </a:r>
            <a:r>
              <a:rPr lang="en-US" sz="1000" dirty="0" err="1"/>
              <a:t>Arvanataki</a:t>
            </a:r>
            <a:r>
              <a:rPr lang="en-US" sz="1000" dirty="0"/>
              <a:t> et al.,</a:t>
            </a:r>
            <a:r>
              <a:rPr lang="en-US" sz="1000" dirty="0" err="1"/>
              <a:t>Phys</a:t>
            </a:r>
            <a:r>
              <a:rPr lang="en-US" sz="1000" dirty="0"/>
              <a:t>. Rev. D </a:t>
            </a:r>
            <a:r>
              <a:rPr lang="en-US" sz="1000" b="1" dirty="0"/>
              <a:t>91</a:t>
            </a:r>
            <a:r>
              <a:rPr lang="en-US" sz="1000" dirty="0"/>
              <a:t>, 015015 (2015)</a:t>
            </a:r>
          </a:p>
        </p:txBody>
      </p:sp>
      <p:sp>
        <p:nvSpPr>
          <p:cNvPr id="64" name="Text Box 45">
            <a:extLst>
              <a:ext uri="{FF2B5EF4-FFF2-40B4-BE49-F238E27FC236}">
                <a16:creationId xmlns:a16="http://schemas.microsoft.com/office/drawing/2014/main" id="{8DBEFD8F-A010-4117-A18A-CFA62F516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0569" y="6303284"/>
            <a:ext cx="2285206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Y. V. Stadnik and V. V. </a:t>
            </a:r>
            <a:r>
              <a:rPr lang="en-US" sz="1000" dirty="0" err="1"/>
              <a:t>Flambaum</a:t>
            </a:r>
            <a:r>
              <a:rPr lang="en-US" sz="1000" dirty="0"/>
              <a:t>, Phys. Rev. Lett. </a:t>
            </a:r>
            <a:r>
              <a:rPr lang="en-US" sz="1000" b="1" dirty="0"/>
              <a:t>115</a:t>
            </a:r>
            <a:r>
              <a:rPr lang="en-US" sz="1000" dirty="0"/>
              <a:t>, 201301 (2015)</a:t>
            </a:r>
          </a:p>
        </p:txBody>
      </p:sp>
      <p:sp>
        <p:nvSpPr>
          <p:cNvPr id="65" name="Text Box 45">
            <a:extLst>
              <a:ext uri="{FF2B5EF4-FFF2-40B4-BE49-F238E27FC236}">
                <a16:creationId xmlns:a16="http://schemas.microsoft.com/office/drawing/2014/main" id="{F687F76F-8FC4-43BE-B880-F49572AB6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9283" y="6303284"/>
            <a:ext cx="2405364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A. </a:t>
            </a:r>
            <a:r>
              <a:rPr lang="en-US" sz="1000" dirty="0" err="1"/>
              <a:t>Derevianko</a:t>
            </a:r>
            <a:r>
              <a:rPr lang="en-US" sz="1000" dirty="0"/>
              <a:t> and M. </a:t>
            </a:r>
            <a:r>
              <a:rPr lang="en-US" sz="1000" dirty="0" err="1"/>
              <a:t>Pospelov</a:t>
            </a:r>
            <a:r>
              <a:rPr lang="en-US" sz="1000" dirty="0"/>
              <a:t>., </a:t>
            </a:r>
            <a:r>
              <a:rPr lang="fr-FR" sz="1000" dirty="0"/>
              <a:t>Nature Phys. </a:t>
            </a:r>
            <a:r>
              <a:rPr lang="fr-FR" sz="1000" b="1" dirty="0"/>
              <a:t>10</a:t>
            </a:r>
            <a:r>
              <a:rPr lang="fr-FR" sz="1000" dirty="0"/>
              <a:t>, 933 (2014)</a:t>
            </a:r>
          </a:p>
        </p:txBody>
      </p:sp>
      <p:sp>
        <p:nvSpPr>
          <p:cNvPr id="66" name="Text Box 45">
            <a:extLst>
              <a:ext uri="{FF2B5EF4-FFF2-40B4-BE49-F238E27FC236}">
                <a16:creationId xmlns:a16="http://schemas.microsoft.com/office/drawing/2014/main" id="{3472D02E-51A3-4C24-8977-582CCFBAB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3584" y="6296274"/>
            <a:ext cx="1913543" cy="40011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/>
              <a:t>Y. V. Stadnik and V. V. </a:t>
            </a:r>
            <a:r>
              <a:rPr lang="en-US" sz="1000" dirty="0" err="1"/>
              <a:t>Flambaum</a:t>
            </a:r>
            <a:r>
              <a:rPr lang="en-US" sz="1000" dirty="0"/>
              <a:t>, PRA </a:t>
            </a:r>
            <a:r>
              <a:rPr lang="en-US" sz="1000" b="1" dirty="0"/>
              <a:t>93</a:t>
            </a:r>
            <a:r>
              <a:rPr lang="en-US" sz="1000" dirty="0"/>
              <a:t>, 063630 (2016)</a:t>
            </a:r>
            <a:endParaRPr lang="de-DE" sz="1000" i="1" dirty="0">
              <a:solidFill>
                <a:srgbClr val="000000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105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Dark Matter Field Coupling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𝛼</m:t>
                    </m:r>
                  </m:oMath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8000" b="-19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47650" y="1388321"/>
            <a:ext cx="318135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Leads to oscillation of the value of </a:t>
            </a:r>
            <a:r>
              <a:rPr lang="el-GR" sz="2000" dirty="0"/>
              <a:t>α</a:t>
            </a:r>
            <a:r>
              <a:rPr lang="en-US" sz="2000" dirty="0"/>
              <a:t>, at the Compton frequency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Amplitude of the oscillation </a:t>
            </a:r>
            <a:r>
              <a:rPr lang="en-US" sz="2000" dirty="0" err="1"/>
              <a:t>dR</a:t>
            </a:r>
            <a:r>
              <a:rPr lang="en-US" sz="2000" dirty="0"/>
              <a:t> depends on:</a:t>
            </a:r>
          </a:p>
          <a:p>
            <a:pPr lvl="1"/>
            <a:r>
              <a:rPr lang="en-US" sz="1800" dirty="0"/>
              <a:t>Dark matter density </a:t>
            </a:r>
            <a:r>
              <a:rPr lang="el-GR" sz="1800" dirty="0"/>
              <a:t>ρ</a:t>
            </a:r>
            <a:r>
              <a:rPr lang="en-US" sz="1800" baseline="-25000" dirty="0"/>
              <a:t>DM</a:t>
            </a:r>
          </a:p>
          <a:p>
            <a:pPr marL="457200" lvl="1" indent="0">
              <a:buNone/>
            </a:pPr>
            <a:r>
              <a:rPr lang="en-US" sz="1800" dirty="0"/>
              <a:t>	</a:t>
            </a:r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Coupling coefficient d</a:t>
            </a:r>
            <a:r>
              <a:rPr lang="en-US" sz="1800" baseline="-25000" dirty="0"/>
              <a:t>e</a:t>
            </a:r>
            <a:r>
              <a:rPr lang="en-US" sz="1800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000" y="1945300"/>
            <a:ext cx="5461000" cy="41596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063" y="1387917"/>
            <a:ext cx="3343047" cy="4680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583" y="2246319"/>
            <a:ext cx="1831484" cy="78580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429000" y="2794797"/>
            <a:ext cx="482600" cy="21455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3485" t="14242" r="55226" b="32351"/>
          <a:stretch/>
        </p:blipFill>
        <p:spPr>
          <a:xfrm rot="16200000">
            <a:off x="3458309" y="3700860"/>
            <a:ext cx="503364" cy="3333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0990" y="4215611"/>
            <a:ext cx="1454774" cy="52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9676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254789" y="1076679"/>
            <a:ext cx="4484970" cy="55717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905375" y="1067421"/>
            <a:ext cx="3686175" cy="31008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905375" y="4261190"/>
            <a:ext cx="3686175" cy="23872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work in the Ion Storage Group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1866" y="3678802"/>
            <a:ext cx="3766379" cy="2510772"/>
            <a:chOff x="4692961" y="3918682"/>
            <a:chExt cx="3766379" cy="2510772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41215" y="4063758"/>
              <a:ext cx="2876773" cy="174492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692961" y="5094524"/>
              <a:ext cx="1499020" cy="1334930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 rot="1738724">
              <a:off x="7694128" y="5197065"/>
              <a:ext cx="481457" cy="1847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Tahoma"/>
                </a:rPr>
                <a:t>Trap </a:t>
              </a:r>
              <a:r>
                <a:rPr lang="en-US" dirty="0" err="1">
                  <a:solidFill>
                    <a:srgbClr val="000000"/>
                  </a:solidFill>
                  <a:latin typeface="Tahoma"/>
                </a:rPr>
                <a:t>RF</a:t>
              </a:r>
              <a:endParaRPr lang="en-US" dirty="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9084252">
              <a:off x="7599809" y="3918682"/>
              <a:ext cx="8595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Tahoma"/>
                  <a:sym typeface="Symbol"/>
                </a:rPr>
                <a:t>waves</a:t>
              </a:r>
              <a:endParaRPr lang="en-US" sz="1600" dirty="0">
                <a:solidFill>
                  <a:srgbClr val="000000"/>
                </a:solidFill>
                <a:latin typeface="Tahoma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H="1">
              <a:off x="7587123" y="4408143"/>
              <a:ext cx="176473" cy="140036"/>
            </a:xfrm>
            <a:prstGeom prst="straightConnector1">
              <a:avLst/>
            </a:prstGeom>
            <a:solidFill>
              <a:srgbClr val="009999"/>
            </a:solidFill>
            <a:ln w="28575" cap="flat" cmpd="sng" algn="ctr">
              <a:solidFill>
                <a:srgbClr val="002060"/>
              </a:solidFill>
              <a:prstDash val="solid"/>
              <a:round/>
              <a:headEnd type="triangle" w="lg" len="med"/>
              <a:tailEnd type="triangle" w="lg" len="med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 flipH="1">
              <a:off x="7592051" y="4856067"/>
              <a:ext cx="195371" cy="29639"/>
            </a:xfrm>
            <a:prstGeom prst="straightConnector1">
              <a:avLst/>
            </a:prstGeom>
            <a:solidFill>
              <a:srgbClr val="009999"/>
            </a:solidFill>
            <a:ln w="28575" cap="flat" cmpd="sng" algn="ctr">
              <a:solidFill>
                <a:srgbClr val="002060"/>
              </a:solidFill>
              <a:prstDash val="solid"/>
              <a:round/>
              <a:headEnd type="triangle" w="lg" len="med"/>
              <a:tailEnd type="triangle" w="lg" len="med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H="1" flipV="1">
              <a:off x="7592051" y="5022847"/>
              <a:ext cx="167072" cy="23543"/>
            </a:xfrm>
            <a:prstGeom prst="straightConnector1">
              <a:avLst/>
            </a:prstGeom>
            <a:solidFill>
              <a:srgbClr val="009999"/>
            </a:solidFill>
            <a:ln w="28575" cap="flat" cmpd="sng" algn="ctr">
              <a:solidFill>
                <a:srgbClr val="002060"/>
              </a:solidFill>
              <a:prstDash val="solid"/>
              <a:round/>
              <a:headEnd type="triangle" w="lg" len="med"/>
              <a:tailEnd type="triangle" w="lg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7113983" y="5796549"/>
              <a:ext cx="924933" cy="1693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Tahoma"/>
                </a:rPr>
                <a:t>sapphire substrate</a:t>
              </a: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262" y="1508476"/>
            <a:ext cx="2483191" cy="199741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628650" y="1121021"/>
            <a:ext cx="345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Quantum information processing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38737" y="1139144"/>
            <a:ext cx="3452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Penning Trap Experiments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63499" y="4336358"/>
            <a:ext cx="256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Molecular Spectroscopy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1103" y="6035954"/>
            <a:ext cx="3154805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Tan et al., PRL </a:t>
            </a:r>
            <a:r>
              <a:rPr lang="en-US" sz="1400" b="1" dirty="0"/>
              <a:t>117</a:t>
            </a:r>
            <a:r>
              <a:rPr lang="en-US" sz="1400" dirty="0"/>
              <a:t>, 060505 (2016)</a:t>
            </a:r>
          </a:p>
          <a:p>
            <a:r>
              <a:rPr lang="en-US" sz="1400" dirty="0" err="1"/>
              <a:t>Ospelkaus</a:t>
            </a:r>
            <a:r>
              <a:rPr lang="en-US" sz="1400" dirty="0"/>
              <a:t> et al., Nature </a:t>
            </a:r>
            <a:r>
              <a:rPr lang="en-US" sz="1400" b="1" dirty="0"/>
              <a:t>476</a:t>
            </a:r>
            <a:r>
              <a:rPr lang="en-US" sz="1400" dirty="0"/>
              <a:t>, 181 (2011)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31317" y="6306697"/>
            <a:ext cx="2818789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Chou et al., </a:t>
            </a:r>
            <a:r>
              <a:rPr lang="en-US" altLang="zh-TW" sz="1400" dirty="0"/>
              <a:t>Nature </a:t>
            </a:r>
            <a:r>
              <a:rPr lang="en-US" altLang="zh-TW" sz="1400" b="1" dirty="0"/>
              <a:t>545</a:t>
            </a:r>
            <a:r>
              <a:rPr lang="en-US" altLang="zh-TW" sz="1400" dirty="0"/>
              <a:t>, 203 (2017)</a:t>
            </a:r>
            <a:endParaRPr lang="zh-TW" alt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A2D0-7677-4060-817E-219672205F4E}" type="datetime1">
              <a:rPr lang="en-US" smtClean="0"/>
              <a:t>10/16/18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DAD80-8B54-429A-9A49-11C8D10EC7F9}" type="slidenum">
              <a:rPr lang="en-US" smtClean="0"/>
              <a:t>53</a:t>
            </a:fld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5"/>
          <a:srcRect l="37032"/>
          <a:stretch/>
        </p:blipFill>
        <p:spPr>
          <a:xfrm>
            <a:off x="5161081" y="1549072"/>
            <a:ext cx="3174762" cy="187163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2A0F9E4-DF17-4C7B-A618-2790ECED5AA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77" t="62807" r="34091" b="12924"/>
          <a:stretch/>
        </p:blipFill>
        <p:spPr>
          <a:xfrm>
            <a:off x="5786603" y="4935875"/>
            <a:ext cx="1641599" cy="131418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E54C826-6CAC-459E-9629-1F6AE2438892}"/>
              </a:ext>
            </a:extLst>
          </p:cNvPr>
          <p:cNvSpPr txBox="1"/>
          <p:nvPr/>
        </p:nvSpPr>
        <p:spPr>
          <a:xfrm>
            <a:off x="5332522" y="3781604"/>
            <a:ext cx="2928634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Gilmore et al., </a:t>
            </a:r>
            <a:r>
              <a:rPr lang="en-US" altLang="zh-TW" sz="1400" dirty="0"/>
              <a:t>PRL </a:t>
            </a:r>
            <a:r>
              <a:rPr lang="en-US" altLang="zh-TW" sz="1400" b="1" dirty="0"/>
              <a:t>118</a:t>
            </a:r>
            <a:r>
              <a:rPr lang="en-US" altLang="zh-TW" sz="1400" dirty="0"/>
              <a:t>, 263602 (2017)</a:t>
            </a:r>
            <a:endParaRPr lang="zh-TW" altLang="en-US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5D4BCC7-E097-4A87-BA7A-C4FE1C53885C}"/>
              </a:ext>
            </a:extLst>
          </p:cNvPr>
          <p:cNvSpPr txBox="1"/>
          <p:nvPr/>
        </p:nvSpPr>
        <p:spPr>
          <a:xfrm>
            <a:off x="5332521" y="3477347"/>
            <a:ext cx="3097103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Bohnet et al., Science</a:t>
            </a:r>
            <a:r>
              <a:rPr lang="en-US" altLang="zh-TW" sz="1400" dirty="0"/>
              <a:t> </a:t>
            </a:r>
            <a:r>
              <a:rPr lang="en-US" altLang="zh-TW" sz="1400" b="1" dirty="0"/>
              <a:t>352</a:t>
            </a:r>
            <a:r>
              <a:rPr lang="en-US" altLang="zh-TW" sz="1400" dirty="0"/>
              <a:t>, 6291 (2017)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283094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28989"/>
            <a:ext cx="9143999" cy="1055681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Al</a:t>
            </a:r>
            <a:r>
              <a:rPr lang="en-US" baseline="30000" dirty="0"/>
              <a:t>+</a:t>
            </a:r>
            <a:r>
              <a:rPr lang="en-US" dirty="0"/>
              <a:t> Clock Uncertainty Budget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29293" y="1104410"/>
          <a:ext cx="8259651" cy="512093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02084">
                  <a:extLst>
                    <a:ext uri="{9D8B030D-6E8A-4147-A177-3AD203B41FA5}">
                      <a16:colId xmlns:a16="http://schemas.microsoft.com/office/drawing/2014/main" val="3843604267"/>
                    </a:ext>
                  </a:extLst>
                </a:gridCol>
                <a:gridCol w="1140327">
                  <a:extLst>
                    <a:ext uri="{9D8B030D-6E8A-4147-A177-3AD203B41FA5}">
                      <a16:colId xmlns:a16="http://schemas.microsoft.com/office/drawing/2014/main" val="1851017692"/>
                    </a:ext>
                  </a:extLst>
                </a:gridCol>
                <a:gridCol w="1697452">
                  <a:extLst>
                    <a:ext uri="{9D8B030D-6E8A-4147-A177-3AD203B41FA5}">
                      <a16:colId xmlns:a16="http://schemas.microsoft.com/office/drawing/2014/main" val="2207497882"/>
                    </a:ext>
                  </a:extLst>
                </a:gridCol>
                <a:gridCol w="1719788">
                  <a:extLst>
                    <a:ext uri="{9D8B030D-6E8A-4147-A177-3AD203B41FA5}">
                      <a16:colId xmlns:a16="http://schemas.microsoft.com/office/drawing/2014/main" val="2361004882"/>
                    </a:ext>
                  </a:extLst>
                </a:gridCol>
              </a:tblGrid>
              <a:tr h="400512">
                <a:tc rowSpan="2"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Sources</a:t>
                      </a:r>
                    </a:p>
                  </a:txBody>
                  <a:tcPr marL="68580" marR="68580" marT="34291" marB="34291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Fractional Uncertainty  (10</a:t>
                      </a:r>
                      <a:r>
                        <a:rPr lang="en-US" sz="2100" baseline="30000" dirty="0"/>
                        <a:t>-18</a:t>
                      </a:r>
                      <a:r>
                        <a:rPr lang="en-US" sz="2100" dirty="0"/>
                        <a:t>)</a:t>
                      </a:r>
                    </a:p>
                  </a:txBody>
                  <a:tcPr marL="68580" marR="68580" marT="34291" marB="34291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936711"/>
                  </a:ext>
                </a:extLst>
              </a:tr>
              <a:tr h="62599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Shift 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/>
                        <a:t>Uncertainty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rgbClr val="002060"/>
                          </a:solidFill>
                        </a:rPr>
                        <a:t>Previous clock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3719197225"/>
                  </a:ext>
                </a:extLst>
              </a:tr>
              <a:tr h="446715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Time-dilation: Excess micromotion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-4.7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0.6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-9.0(6.0)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3611380680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Time-dilation: Secular motion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-1.8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0.3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-16.3(5.0)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3685107226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BBR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-2.6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0.3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-9.0(3.0)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4102912122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Cooling light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-3.6(1.5)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4101201520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Quadratic Zeeman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-</a:t>
                      </a:r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925.9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0.6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-1079.9(0.7)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2336633772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Linear Doppler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0.0(0.3)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4201455953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Clock light shift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0.2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0.0(0.2)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276785454"/>
                  </a:ext>
                </a:extLst>
              </a:tr>
              <a:tr h="443611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Background gas collision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aseline="0" dirty="0">
                          <a:solidFill>
                            <a:schemeClr val="tx1"/>
                          </a:solidFill>
                        </a:rPr>
                        <a:t>0.0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chemeClr val="tx1"/>
                          </a:solidFill>
                        </a:rPr>
                        <a:t>0.3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0.0(0.5)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2550952668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AOM phase chirp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/>
                        <a:t>0.0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>
                          <a:solidFill>
                            <a:schemeClr val="tx1"/>
                          </a:solidFill>
                        </a:rPr>
                        <a:t>&lt; 0.1</a:t>
                      </a:r>
                      <a:endParaRPr lang="en-US" sz="1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0.0(0.2)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2708722615"/>
                  </a:ext>
                </a:extLst>
              </a:tr>
              <a:tr h="400512"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Total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/>
                        <a:t>-935.0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solidFill>
                            <a:schemeClr val="tx1"/>
                          </a:solidFill>
                        </a:rPr>
                        <a:t>1.0</a:t>
                      </a:r>
                    </a:p>
                  </a:txBody>
                  <a:tcPr marL="68580" marR="68580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solidFill>
                            <a:srgbClr val="002060"/>
                          </a:solidFill>
                        </a:rPr>
                        <a:t>-1117.8(8.6)</a:t>
                      </a:r>
                    </a:p>
                  </a:txBody>
                  <a:tcPr marL="68580" marR="68580" marT="34291" marB="34291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29294" y="2129308"/>
            <a:ext cx="8259649" cy="85859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Rectangle 5"/>
          <p:cNvSpPr/>
          <p:nvPr/>
        </p:nvSpPr>
        <p:spPr>
          <a:xfrm>
            <a:off x="429293" y="3799580"/>
            <a:ext cx="8259649" cy="356003"/>
          </a:xfrm>
          <a:prstGeom prst="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45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Frequency vs. Theory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01D88DA-DBAF-4A13-8FA3-40D56AE36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4350" y="1757221"/>
            <a:ext cx="3886200" cy="4351338"/>
          </a:xfrm>
        </p:spPr>
        <p:txBody>
          <a:bodyPr/>
          <a:lstStyle/>
          <a:p>
            <a:r>
              <a:rPr lang="en-US" dirty="0"/>
              <a:t>Experiment</a:t>
            </a:r>
          </a:p>
          <a:p>
            <a:pPr marL="457200" lvl="1" indent="0">
              <a:buNone/>
            </a:pPr>
            <a:r>
              <a:rPr lang="en-US" dirty="0"/>
              <a:t>Single electron in a Penning trap</a:t>
            </a:r>
          </a:p>
        </p:txBody>
      </p:sp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766A35C6-759B-42B2-AFFB-E2AA1F4C67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15" y="3136752"/>
            <a:ext cx="3651739" cy="1657889"/>
          </a:xfr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8B8EE05-E2C3-4723-93A4-EA951D95179C}"/>
              </a:ext>
            </a:extLst>
          </p:cNvPr>
          <p:cNvSpPr/>
          <p:nvPr/>
        </p:nvSpPr>
        <p:spPr>
          <a:xfrm>
            <a:off x="4572000" y="6373707"/>
            <a:ext cx="424629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Hanneke et al., Phys. Rev. Lett. 100, 120801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5CCD0CE-F663-4BA3-93FC-6CDD00688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84" y="5445996"/>
            <a:ext cx="3534370" cy="6225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B3B3E61-9816-428D-8A2C-5E95F67A7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946" y="2437841"/>
            <a:ext cx="3729404" cy="88199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27D436A-C606-4F38-ABF6-C302EF22DD51}"/>
              </a:ext>
            </a:extLst>
          </p:cNvPr>
          <p:cNvSpPr/>
          <p:nvPr/>
        </p:nvSpPr>
        <p:spPr>
          <a:xfrm>
            <a:off x="514350" y="3024553"/>
            <a:ext cx="3886200" cy="2004646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8">
            <a:extLst>
              <a:ext uri="{FF2B5EF4-FFF2-40B4-BE49-F238E27FC236}">
                <a16:creationId xmlns:a16="http://schemas.microsoft.com/office/drawing/2014/main" id="{FD173451-C007-4DC5-AB3B-0A98F8443114}"/>
              </a:ext>
            </a:extLst>
          </p:cNvPr>
          <p:cNvSpPr txBox="1">
            <a:spLocks/>
          </p:cNvSpPr>
          <p:nvPr/>
        </p:nvSpPr>
        <p:spPr>
          <a:xfrm>
            <a:off x="4548416" y="1779376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Taking α from independent measurements, this is a test of QED</a:t>
            </a:r>
          </a:p>
          <a:p>
            <a:pPr lvl="1">
              <a:buFontTx/>
              <a:buChar char="-"/>
            </a:pPr>
            <a:r>
              <a:rPr lang="en-US" dirty="0"/>
              <a:t>Alternately, assuming calculated coefficients and corrections from QED, this is a measurement of α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10CF5D-31B2-48F0-B6AA-B04E67B176B0}"/>
              </a:ext>
            </a:extLst>
          </p:cNvPr>
          <p:cNvSpPr txBox="1"/>
          <p:nvPr/>
        </p:nvSpPr>
        <p:spPr>
          <a:xfrm>
            <a:off x="514350" y="1066800"/>
            <a:ext cx="776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Example: Measurement of the electron magnetic moment</a:t>
            </a:r>
          </a:p>
        </p:txBody>
      </p:sp>
    </p:spTree>
    <p:extLst>
      <p:ext uri="{BB962C8B-B14F-4D97-AF65-F5344CB8AC3E}">
        <p14:creationId xmlns:p14="http://schemas.microsoft.com/office/powerpoint/2010/main" val="32805573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Test of Lorentz Invariance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E03B5D-D619-4F72-8B5C-07453428D4ED}"/>
              </a:ext>
            </a:extLst>
          </p:cNvPr>
          <p:cNvSpPr txBox="1"/>
          <p:nvPr/>
        </p:nvSpPr>
        <p:spPr>
          <a:xfrm>
            <a:off x="514350" y="1066800"/>
            <a:ext cx="776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Frequency vs. Spatial Orientation</a:t>
            </a:r>
          </a:p>
        </p:txBody>
      </p:sp>
      <p:pic>
        <p:nvPicPr>
          <p:cNvPr id="15" name="Picture 6" descr="C:\Documents and Settings\Administrator\Desktop\New Folder\completed\nature14091-f1.jpg">
            <a:extLst>
              <a:ext uri="{FF2B5EF4-FFF2-40B4-BE49-F238E27FC236}">
                <a16:creationId xmlns:a16="http://schemas.microsoft.com/office/drawing/2014/main" id="{97CD58A6-22C2-484F-A032-C4595E69A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102534"/>
            <a:ext cx="4154958" cy="275866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4">
            <a:extLst>
              <a:ext uri="{FF2B5EF4-FFF2-40B4-BE49-F238E27FC236}">
                <a16:creationId xmlns:a16="http://schemas.microsoft.com/office/drawing/2014/main" id="{96DB5FA0-32D0-4068-85D7-FC0E2D8D4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3355" y="6466040"/>
            <a:ext cx="4154958" cy="276999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+mn-lt"/>
              </a:rPr>
              <a:t>T. </a:t>
            </a:r>
            <a:r>
              <a:rPr lang="en-US" altLang="en-US" sz="1800" dirty="0" err="1">
                <a:latin typeface="+mn-lt"/>
              </a:rPr>
              <a:t>Pruttivarasin</a:t>
            </a:r>
            <a:r>
              <a:rPr lang="en-US" altLang="en-US" sz="1800" dirty="0">
                <a:latin typeface="+mn-lt"/>
              </a:rPr>
              <a:t> </a:t>
            </a:r>
            <a:r>
              <a:rPr lang="en-GB" altLang="zh-CN" sz="1800" dirty="0">
                <a:latin typeface="+mn-lt"/>
                <a:ea typeface="宋体" panose="02010600030101010101" pitchFamily="2" charset="-122"/>
              </a:rPr>
              <a:t>et al. </a:t>
            </a:r>
            <a:r>
              <a:rPr lang="en-GB" altLang="en-US" sz="1800" dirty="0">
                <a:latin typeface="+mn-lt"/>
              </a:rPr>
              <a:t>Nature </a:t>
            </a:r>
            <a:r>
              <a:rPr lang="en-US" altLang="en-US" sz="1800" b="1" dirty="0">
                <a:latin typeface="+mn-lt"/>
                <a:ea typeface="宋体" panose="02010600030101010101" pitchFamily="2" charset="-122"/>
              </a:rPr>
              <a:t>517</a:t>
            </a:r>
            <a:r>
              <a:rPr lang="en-GB" altLang="en-US" sz="1800" dirty="0">
                <a:latin typeface="+mn-lt"/>
              </a:rPr>
              <a:t>, </a:t>
            </a:r>
            <a:r>
              <a:rPr lang="en-GB" altLang="en-US" sz="1800" dirty="0">
                <a:latin typeface="+mn-lt"/>
                <a:ea typeface="宋体" panose="02010600030101010101" pitchFamily="2" charset="-122"/>
              </a:rPr>
              <a:t>592 </a:t>
            </a:r>
            <a:r>
              <a:rPr lang="en-GB" altLang="en-US" sz="1800" dirty="0">
                <a:latin typeface="+mn-lt"/>
              </a:rPr>
              <a:t>(201</a:t>
            </a:r>
            <a:r>
              <a:rPr lang="en-GB" altLang="en-US" sz="1800" dirty="0">
                <a:latin typeface="+mn-lt"/>
                <a:ea typeface="宋体" panose="02010600030101010101" pitchFamily="2" charset="-122"/>
              </a:rPr>
              <a:t>5</a:t>
            </a:r>
            <a:r>
              <a:rPr lang="en-GB" altLang="en-US" sz="1800" dirty="0">
                <a:latin typeface="+mn-lt"/>
              </a:rPr>
              <a:t>)</a:t>
            </a:r>
            <a:endParaRPr lang="en-GB" altLang="en-US" sz="1800" dirty="0">
              <a:latin typeface="+mn-lt"/>
              <a:ea typeface="宋体" panose="02010600030101010101" pitchFamily="2" charset="-12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E7B4EB-1AE2-4ED5-AF01-9CAD07122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7313" y="1953770"/>
            <a:ext cx="3861000" cy="3863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480BD56-71CA-40E6-BE47-8A6B6C7D21A2}"/>
              </a:ext>
            </a:extLst>
          </p:cNvPr>
          <p:cNvSpPr txBox="1"/>
          <p:nvPr/>
        </p:nvSpPr>
        <p:spPr>
          <a:xfrm>
            <a:off x="775629" y="5123638"/>
            <a:ext cx="386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a decoherence free subspace of 2 Ca+ ions for long probe times</a:t>
            </a:r>
          </a:p>
        </p:txBody>
      </p:sp>
    </p:spTree>
    <p:extLst>
      <p:ext uri="{BB962C8B-B14F-4D97-AF65-F5344CB8AC3E}">
        <p14:creationId xmlns:p14="http://schemas.microsoft.com/office/powerpoint/2010/main" val="73575770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Electron EDM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E03B5D-D619-4F72-8B5C-07453428D4ED}"/>
              </a:ext>
            </a:extLst>
          </p:cNvPr>
          <p:cNvSpPr txBox="1"/>
          <p:nvPr/>
        </p:nvSpPr>
        <p:spPr>
          <a:xfrm>
            <a:off x="514350" y="1066800"/>
            <a:ext cx="7762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Frequency vs. Applied Fields</a:t>
            </a: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96DB5FA0-32D0-4068-85D7-FC0E2D8D40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3355" y="6466040"/>
            <a:ext cx="4154958" cy="184666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dirty="0"/>
              <a:t>W. B. </a:t>
            </a:r>
            <a:r>
              <a:rPr lang="en-US" dirty="0" err="1"/>
              <a:t>Cairncross</a:t>
            </a:r>
            <a:r>
              <a:rPr lang="en-US" dirty="0"/>
              <a:t> et al., Phys. Rev. Lett. </a:t>
            </a:r>
            <a:r>
              <a:rPr lang="en-US" b="1" dirty="0"/>
              <a:t>119</a:t>
            </a:r>
            <a:r>
              <a:rPr lang="en-US" dirty="0"/>
              <a:t>, 153001 (2017)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89DCFC-2843-4BA1-A83C-2E0F1980FEE3}"/>
              </a:ext>
            </a:extLst>
          </p:cNvPr>
          <p:cNvSpPr txBox="1"/>
          <p:nvPr/>
        </p:nvSpPr>
        <p:spPr>
          <a:xfrm>
            <a:off x="775629" y="5171139"/>
            <a:ext cx="6199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</a:t>
            </a:r>
            <a:r>
              <a:rPr lang="en-US" dirty="0" err="1"/>
              <a:t>HfF</a:t>
            </a:r>
            <a:r>
              <a:rPr lang="en-US" dirty="0"/>
              <a:t>+ ions in an octupole ion trap</a:t>
            </a:r>
          </a:p>
          <a:p>
            <a:r>
              <a:rPr lang="en-US" dirty="0"/>
              <a:t>- Electric field in molecule enhanced from 10 V/cm to 23 GV/cm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26031C-929C-43C2-B72D-B456318C5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29" y="1690207"/>
            <a:ext cx="3890250" cy="3316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53828D-8099-4DA8-87D4-EDB9E7BB90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1959" y="1930905"/>
            <a:ext cx="3597750" cy="29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15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7729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D9C527F-4580-4C61-B22A-8FCF25C156D4}"/>
              </a:ext>
            </a:extLst>
          </p:cNvPr>
          <p:cNvSpPr/>
          <p:nvPr/>
        </p:nvSpPr>
        <p:spPr>
          <a:xfrm>
            <a:off x="4571999" y="2419824"/>
            <a:ext cx="3849189" cy="315468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24A006-0C2A-41E7-AD90-C7B469288D68}"/>
              </a:ext>
            </a:extLst>
          </p:cNvPr>
          <p:cNvSpPr/>
          <p:nvPr/>
        </p:nvSpPr>
        <p:spPr>
          <a:xfrm>
            <a:off x="4572000" y="1898469"/>
            <a:ext cx="3082834" cy="296091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47DB7B-12C1-463A-A783-7661D5BBB6D5}"/>
              </a:ext>
            </a:extLst>
          </p:cNvPr>
          <p:cNvSpPr txBox="1"/>
          <p:nvPr/>
        </p:nvSpPr>
        <p:spPr>
          <a:xfrm>
            <a:off x="1206437" y="1803350"/>
            <a:ext cx="3329598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/>
              <a:t>Frequency vs. theory </a:t>
            </a:r>
            <a:r>
              <a:rPr lang="en-US" sz="2800" dirty="0" err="1"/>
              <a:t>Gabrielse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9396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098BDF1-CBEF-492F-B43E-FEEC3C34EF9E}"/>
              </a:ext>
            </a:extLst>
          </p:cNvPr>
          <p:cNvSpPr/>
          <p:nvPr/>
        </p:nvSpPr>
        <p:spPr>
          <a:xfrm>
            <a:off x="4655984" y="3294534"/>
            <a:ext cx="3939375" cy="589489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E03F4D7-18E3-4B17-8D00-197A104E50F0}"/>
              </a:ext>
            </a:extLst>
          </p:cNvPr>
          <p:cNvSpPr txBox="1"/>
          <p:nvPr/>
        </p:nvSpPr>
        <p:spPr>
          <a:xfrm>
            <a:off x="488687" y="2872781"/>
            <a:ext cx="4117398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/>
              <a:t>Frequency vs. time  </a:t>
            </a:r>
          </a:p>
          <a:p>
            <a:r>
              <a:rPr lang="en-US" sz="2800" dirty="0" err="1"/>
              <a:t>Godun</a:t>
            </a:r>
            <a:r>
              <a:rPr lang="en-US" sz="2800" dirty="0"/>
              <a:t> Wednesday 11:55 </a:t>
            </a:r>
          </a:p>
          <a:p>
            <a:r>
              <a:rPr lang="en-US" sz="2800" dirty="0"/>
              <a:t>Gill Wednesday 9:35</a:t>
            </a:r>
          </a:p>
        </p:txBody>
      </p:sp>
    </p:spTree>
    <p:extLst>
      <p:ext uri="{BB962C8B-B14F-4D97-AF65-F5344CB8AC3E}">
        <p14:creationId xmlns:p14="http://schemas.microsoft.com/office/powerpoint/2010/main" val="492670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098BDF1-CBEF-492F-B43E-FEEC3C34EF9E}"/>
              </a:ext>
            </a:extLst>
          </p:cNvPr>
          <p:cNvSpPr/>
          <p:nvPr/>
        </p:nvSpPr>
        <p:spPr>
          <a:xfrm>
            <a:off x="488688" y="4504090"/>
            <a:ext cx="3114946" cy="296510"/>
          </a:xfrm>
          <a:prstGeom prst="rect">
            <a:avLst/>
          </a:prstGeom>
          <a:solidFill>
            <a:srgbClr val="FFFF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B1604C-94BE-497F-9A5C-8BFC34D96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51" y="114961"/>
            <a:ext cx="8605737" cy="764934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Precision Tests of Fundamental Physics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BE85C-1573-4432-AF54-F8E8C2C4853A}"/>
              </a:ext>
            </a:extLst>
          </p:cNvPr>
          <p:cNvSpPr txBox="1"/>
          <p:nvPr/>
        </p:nvSpPr>
        <p:spPr>
          <a:xfrm>
            <a:off x="488687" y="1495575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Quantum 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Linearity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Randomness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Bell’s inequalities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Heisenberg limit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D7E6D-5886-4AB1-BBE6-8F47AA21D94E}"/>
              </a:ext>
            </a:extLst>
          </p:cNvPr>
          <p:cNvSpPr txBox="1"/>
          <p:nvPr/>
        </p:nvSpPr>
        <p:spPr>
          <a:xfrm>
            <a:off x="649995" y="3816712"/>
            <a:ext cx="45407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Relativity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Local position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Lorentz invariance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Equivalence principle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Gravitational redshift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/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C00000"/>
                    </a:solidFill>
                  </a:rPr>
                  <a:t>Standard model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g-factor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Mass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Tests of quantum electrodynamics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Electron electric-dipole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Proton radius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Variation of fundamental constants 			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lin"/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ħ</m:t>
                        </m:r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</m:den>
                    </m:f>
                    <m:r>
                      <m:rPr>
                        <m:nor/>
                      </m:rPr>
                      <a:rPr lang="en-US" i="1" dirty="0"/>
                      <m:t>μ</m:t>
                    </m:r>
                    <m:r>
                      <m:rPr>
                        <m:nor/>
                      </m:rPr>
                      <a:rPr lang="en-US" b="0" i="0" dirty="0" smtClean="0"/>
                      <m:t> = 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Dark matter searches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Parity non-conservation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Isotope shifts, King-plot non-linearities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	Anomalous forces, interactions (spin-			dependent, spin-independent)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5FC6B83-37D5-4883-93E1-2AD99DA53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7" y="1495575"/>
                <a:ext cx="4368860" cy="3812582"/>
              </a:xfrm>
              <a:prstGeom prst="rect">
                <a:avLst/>
              </a:prstGeom>
              <a:blipFill>
                <a:blip r:embed="rId2"/>
                <a:stretch>
                  <a:fillRect l="-2235" t="-1278" b="-1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4F5871-C494-495D-AF45-49B884286147}"/>
              </a:ext>
            </a:extLst>
          </p:cNvPr>
          <p:cNvSpPr/>
          <p:nvPr/>
        </p:nvSpPr>
        <p:spPr>
          <a:xfrm>
            <a:off x="387951" y="1284829"/>
            <a:ext cx="3327094" cy="1991151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0AE6184-E7F1-490A-B4B7-70BC122C69DC}"/>
              </a:ext>
            </a:extLst>
          </p:cNvPr>
          <p:cNvSpPr/>
          <p:nvPr/>
        </p:nvSpPr>
        <p:spPr>
          <a:xfrm>
            <a:off x="391945" y="3590625"/>
            <a:ext cx="3327094" cy="1991151"/>
          </a:xfrm>
          <a:prstGeom prst="round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487C66F-01A7-4562-92AA-4D877D42FB73}"/>
              </a:ext>
            </a:extLst>
          </p:cNvPr>
          <p:cNvSpPr/>
          <p:nvPr/>
        </p:nvSpPr>
        <p:spPr>
          <a:xfrm>
            <a:off x="4406290" y="1305077"/>
            <a:ext cx="4540506" cy="4286833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269D31-B9C7-4BD6-ABC9-82B5C9157EAA}"/>
              </a:ext>
            </a:extLst>
          </p:cNvPr>
          <p:cNvSpPr txBox="1"/>
          <p:nvPr/>
        </p:nvSpPr>
        <p:spPr>
          <a:xfrm>
            <a:off x="807298" y="5896421"/>
            <a:ext cx="8139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If you want to find the secrets of the universe, think in terms of energy, frequency and vibration</a:t>
            </a:r>
            <a:r>
              <a:rPr lang="en-US" sz="2400" b="1" dirty="0"/>
              <a:t>. – Nikola Tesla (disputed)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37195" y="2975123"/>
            <a:ext cx="4158952" cy="2758664"/>
            <a:chOff x="4193742" y="2920833"/>
            <a:chExt cx="4158952" cy="2758664"/>
          </a:xfrm>
        </p:grpSpPr>
        <p:pic>
          <p:nvPicPr>
            <p:cNvPr id="14" name="Picture 6" descr="C:\Documents and Settings\Administrator\Desktop\New Folder\completed\nature14091-f1.jpg">
              <a:extLst>
                <a:ext uri="{FF2B5EF4-FFF2-40B4-BE49-F238E27FC236}">
                  <a16:creationId xmlns:a16="http://schemas.microsoft.com/office/drawing/2014/main" id="{97CD58A6-22C2-484F-A032-C4595E69A1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7736" y="2920833"/>
              <a:ext cx="4154958" cy="275866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193742" y="3059167"/>
              <a:ext cx="3250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Frequency vs. Spatial orientation</a:t>
              </a:r>
            </a:p>
          </p:txBody>
        </p:sp>
        <p:sp>
          <p:nvSpPr>
            <p:cNvPr id="19" name="Text Box 4">
              <a:extLst>
                <a:ext uri="{FF2B5EF4-FFF2-40B4-BE49-F238E27FC236}">
                  <a16:creationId xmlns:a16="http://schemas.microsoft.com/office/drawing/2014/main" id="{96DB5FA0-32D0-4068-85D7-FC0E2D8D4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4219" y="5395744"/>
              <a:ext cx="4154958" cy="2769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28675" eaLnBrk="0" hangingPunct="0"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defTabSz="8286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</a:tabLst>
                <a:defRPr sz="12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1800" dirty="0">
                  <a:latin typeface="+mn-lt"/>
                </a:rPr>
                <a:t>T. </a:t>
              </a:r>
              <a:r>
                <a:rPr lang="en-US" altLang="en-US" sz="1800" dirty="0" err="1">
                  <a:latin typeface="+mn-lt"/>
                </a:rPr>
                <a:t>Pruttivarasin</a:t>
              </a:r>
              <a:r>
                <a:rPr lang="en-US" altLang="en-US" sz="1800" dirty="0">
                  <a:latin typeface="+mn-lt"/>
                </a:rPr>
                <a:t> </a:t>
              </a:r>
              <a:r>
                <a:rPr lang="en-GB" altLang="zh-CN" sz="1800" dirty="0">
                  <a:latin typeface="+mn-lt"/>
                  <a:ea typeface="宋体" panose="02010600030101010101" pitchFamily="2" charset="-122"/>
                </a:rPr>
                <a:t>et al. </a:t>
              </a:r>
              <a:r>
                <a:rPr lang="en-GB" altLang="en-US" sz="1800" dirty="0">
                  <a:latin typeface="+mn-lt"/>
                </a:rPr>
                <a:t>Nature </a:t>
              </a:r>
              <a:r>
                <a:rPr lang="en-US" altLang="en-US" sz="1800" b="1" dirty="0">
                  <a:latin typeface="+mn-lt"/>
                  <a:ea typeface="宋体" panose="02010600030101010101" pitchFamily="2" charset="-122"/>
                </a:rPr>
                <a:t>517</a:t>
              </a:r>
              <a:r>
                <a:rPr lang="en-GB" altLang="en-US" sz="1800" dirty="0">
                  <a:latin typeface="+mn-lt"/>
                </a:rPr>
                <a:t>, </a:t>
              </a:r>
              <a:r>
                <a:rPr lang="en-GB" altLang="en-US" sz="1800" dirty="0">
                  <a:latin typeface="+mn-lt"/>
                  <a:ea typeface="宋体" panose="02010600030101010101" pitchFamily="2" charset="-122"/>
                </a:rPr>
                <a:t>592 </a:t>
              </a:r>
              <a:r>
                <a:rPr lang="en-GB" altLang="en-US" sz="1800" dirty="0">
                  <a:latin typeface="+mn-lt"/>
                </a:rPr>
                <a:t>(201</a:t>
              </a:r>
              <a:r>
                <a:rPr lang="en-GB" altLang="en-US" sz="1800" dirty="0">
                  <a:latin typeface="+mn-lt"/>
                  <a:ea typeface="宋体" panose="02010600030101010101" pitchFamily="2" charset="-122"/>
                </a:rPr>
                <a:t>5</a:t>
              </a:r>
              <a:r>
                <a:rPr lang="en-GB" altLang="en-US" sz="1800" dirty="0">
                  <a:latin typeface="+mn-lt"/>
                </a:rPr>
                <a:t>)</a:t>
              </a:r>
              <a:endParaRPr lang="en-GB" altLang="en-US" sz="1800" dirty="0">
                <a:latin typeface="+mn-lt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9207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81498</TotalTime>
  <Words>3504</Words>
  <Application>Microsoft Macintosh PowerPoint</Application>
  <PresentationFormat>On-screen Show (4:3)</PresentationFormat>
  <Paragraphs>905</Paragraphs>
  <Slides>57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4" baseType="lpstr">
      <vt:lpstr>Cambria Math</vt:lpstr>
      <vt:lpstr>宋体</vt:lpstr>
      <vt:lpstr>Calibri</vt:lpstr>
      <vt:lpstr>Arial Unicode MS</vt:lpstr>
      <vt:lpstr>Lucida Sans Unicode</vt:lpstr>
      <vt:lpstr>Times New Roman</vt:lpstr>
      <vt:lpstr>MS PGothic</vt:lpstr>
      <vt:lpstr>Arial</vt:lpstr>
      <vt:lpstr>Tahoma</vt:lpstr>
      <vt:lpstr>新細明體</vt:lpstr>
      <vt:lpstr>msbm10</vt:lpstr>
      <vt:lpstr>Symbol</vt:lpstr>
      <vt:lpstr>Calibri Light</vt:lpstr>
      <vt:lpstr>ISOCTEUR</vt:lpstr>
      <vt:lpstr>MS PGothic</vt:lpstr>
      <vt:lpstr>Office Theme</vt:lpstr>
      <vt:lpstr>Equation</vt:lpstr>
      <vt:lpstr>PowerPoint Presentation</vt:lpstr>
      <vt:lpstr>Outline</vt:lpstr>
      <vt:lpstr>Trapped Ions</vt:lpstr>
      <vt:lpstr>Trapped Ion Species</vt:lpstr>
      <vt:lpstr>Ion Traps</vt:lpstr>
      <vt:lpstr>Precision Tests of Fundamental Physics</vt:lpstr>
      <vt:lpstr>Precision Tests of Fundamental Physics</vt:lpstr>
      <vt:lpstr>Precision Tests of Fundamental Physics</vt:lpstr>
      <vt:lpstr>Precision Tests of Fundamental Physics</vt:lpstr>
      <vt:lpstr>Precision Tests of Fundamental Physics</vt:lpstr>
      <vt:lpstr>Outline</vt:lpstr>
      <vt:lpstr>Clock Tests of Fundamental Physics</vt:lpstr>
      <vt:lpstr>Principle of Optical Atomic Clocks</vt:lpstr>
      <vt:lpstr>Clock Performance</vt:lpstr>
      <vt:lpstr>Historical Clock Accuracy</vt:lpstr>
      <vt:lpstr>199Hg+ system</vt:lpstr>
      <vt:lpstr>PowerPoint Presentation</vt:lpstr>
      <vt:lpstr>Al+/Hg+ Comparison</vt:lpstr>
      <vt:lpstr>Measuring  α ̇  with Optical Clocks</vt:lpstr>
      <vt:lpstr>Al+/Hg+ Comparisons  </vt:lpstr>
      <vt:lpstr>Boulder Atomic Clock and Optical Network</vt:lpstr>
      <vt:lpstr>The Teams</vt:lpstr>
      <vt:lpstr>Frequency Ratio Measurements</vt:lpstr>
      <vt:lpstr>Ratios Day by Day</vt:lpstr>
      <vt:lpstr>Dark Matter as an Ultralight Particle</vt:lpstr>
      <vt:lpstr>Ultralight Dark Matter Constraints</vt:lpstr>
      <vt:lpstr>Outline</vt:lpstr>
      <vt:lpstr>Quantum Logic Spectroscopy</vt:lpstr>
      <vt:lpstr>Al+ quantum-assisted readout</vt:lpstr>
      <vt:lpstr>Generalizing to New Atomic Systems</vt:lpstr>
      <vt:lpstr>``Quantum Jumps´´ between Zeeman States</vt:lpstr>
      <vt:lpstr>40CaH+: Test bed for Molecular Ion Spectroscopy</vt:lpstr>
      <vt:lpstr>Coherent Spectra from a Single Molecule</vt:lpstr>
      <vt:lpstr>Correlation Spectroscopy: Projection Noise Limit</vt:lpstr>
      <vt:lpstr>2 atom Ramsey experiment</vt:lpstr>
      <vt:lpstr>2 atom Ramsey experiment</vt:lpstr>
      <vt:lpstr>2 atom Ramsey experiment</vt:lpstr>
      <vt:lpstr>2 atom Ramsey experiment</vt:lpstr>
      <vt:lpstr>2 atom Ramsey experiment</vt:lpstr>
      <vt:lpstr>2 atom Ramsey experiment</vt:lpstr>
      <vt:lpstr>Correlation Spectroscopy between 2 Clocks</vt:lpstr>
      <vt:lpstr>UV Optical Coherence at 1 s</vt:lpstr>
      <vt:lpstr>Correlation Spectroscopy Stability</vt:lpstr>
      <vt:lpstr>Trends in Trapped Ion Experiments</vt:lpstr>
      <vt:lpstr>PowerPoint Presentation</vt:lpstr>
      <vt:lpstr>Backup Slides</vt:lpstr>
      <vt:lpstr>CaH+ Optical Pumping </vt:lpstr>
      <vt:lpstr>CaH+ Optical Pumping </vt:lpstr>
      <vt:lpstr>Dark Matter</vt:lpstr>
      <vt:lpstr>Dark Matter as an Ultralight Particle</vt:lpstr>
      <vt:lpstr>Searching for Dark Matter with Clocks</vt:lpstr>
      <vt:lpstr>Dark Matter Field Coupling to α</vt:lpstr>
      <vt:lpstr>Other work in the Ion Storage Group</vt:lpstr>
      <vt:lpstr>Al+ Clock Uncertainty Budget</vt:lpstr>
      <vt:lpstr>Frequency vs. Theory</vt:lpstr>
      <vt:lpstr>Test of Lorentz Invariance</vt:lpstr>
      <vt:lpstr>Electron EDM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Hume, David B. (Fed)</dc:creator>
  <cp:lastModifiedBy>Ian Shipsey</cp:lastModifiedBy>
  <cp:revision>366</cp:revision>
  <dcterms:created xsi:type="dcterms:W3CDTF">2017-08-01T15:56:05Z</dcterms:created>
  <dcterms:modified xsi:type="dcterms:W3CDTF">2018-10-16T13:54:36Z</dcterms:modified>
</cp:coreProperties>
</file>