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6" r:id="rId2"/>
  </p:sldMasterIdLst>
  <p:notesMasterIdLst>
    <p:notesMasterId r:id="rId37"/>
  </p:notesMasterIdLst>
  <p:handoutMasterIdLst>
    <p:handoutMasterId r:id="rId38"/>
  </p:handoutMasterIdLst>
  <p:sldIdLst>
    <p:sldId id="1071" r:id="rId3"/>
    <p:sldId id="1098" r:id="rId4"/>
    <p:sldId id="1022" r:id="rId5"/>
    <p:sldId id="1072" r:id="rId6"/>
    <p:sldId id="1166" r:id="rId7"/>
    <p:sldId id="1029" r:id="rId8"/>
    <p:sldId id="1003" r:id="rId9"/>
    <p:sldId id="1126" r:id="rId10"/>
    <p:sldId id="1171" r:id="rId11"/>
    <p:sldId id="1170" r:id="rId12"/>
    <p:sldId id="1069" r:id="rId13"/>
    <p:sldId id="1096" r:id="rId14"/>
    <p:sldId id="1176" r:id="rId15"/>
    <p:sldId id="1169" r:id="rId16"/>
    <p:sldId id="1177" r:id="rId17"/>
    <p:sldId id="1131" r:id="rId18"/>
    <p:sldId id="1061" r:id="rId19"/>
    <p:sldId id="1062" r:id="rId20"/>
    <p:sldId id="1063" r:id="rId21"/>
    <p:sldId id="1094" r:id="rId22"/>
    <p:sldId id="1165" r:id="rId23"/>
    <p:sldId id="1174" r:id="rId24"/>
    <p:sldId id="972" r:id="rId25"/>
    <p:sldId id="1173" r:id="rId26"/>
    <p:sldId id="1140" r:id="rId27"/>
    <p:sldId id="1092" r:id="rId28"/>
    <p:sldId id="1108" r:id="rId29"/>
    <p:sldId id="1125" r:id="rId30"/>
    <p:sldId id="1155" r:id="rId31"/>
    <p:sldId id="1178" r:id="rId32"/>
    <p:sldId id="1077" r:id="rId33"/>
    <p:sldId id="1076" r:id="rId34"/>
    <p:sldId id="924" r:id="rId35"/>
    <p:sldId id="952" r:id="rId36"/>
  </p:sldIdLst>
  <p:sldSz cx="9144000" cy="6858000" type="screen4x3"/>
  <p:notesSz cx="6858000" cy="9144000"/>
  <p:embeddedFontLst>
    <p:embeddedFont>
      <p:font typeface="ＭＳ Ｐゴシック" panose="020B0600070205080204" pitchFamily="34" charset="-128"/>
      <p:regular r:id="rId39"/>
    </p:embeddedFont>
    <p:embeddedFont>
      <p:font typeface="Calibri" panose="020F0502020204030204" pitchFamily="34" charset="0"/>
      <p:regular r:id="rId40"/>
      <p:bold r:id="rId41"/>
      <p:italic r:id="rId42"/>
      <p:boldItalic r:id="rId43"/>
    </p:embeddedFont>
    <p:embeddedFont>
      <p:font typeface="Cambria Math" panose="02040503050406030204" pitchFamily="18" charset="0"/>
      <p:regular r:id="rId44"/>
    </p:embeddedFont>
    <p:embeddedFont>
      <p:font typeface="Source Sans Pro" panose="020B0503030403020204" pitchFamily="34" charset="0"/>
      <p:regular r:id="rId45"/>
      <p:bold r:id="rId46"/>
      <p:italic r:id="rId47"/>
      <p:boldItalic r:id="rId48"/>
    </p:embeddedFont>
    <p:embeddedFont>
      <p:font typeface="Tahoma" panose="020B0604030504040204" pitchFamily="34" charset="0"/>
      <p:regular r:id="rId49"/>
      <p:bold r:id="rId50"/>
    </p:embeddedFont>
    <p:embeddedFont>
      <p:font typeface="Verdana" panose="020B0604030504040204" pitchFamily="34" charset="0"/>
      <p:regular r:id="rId51"/>
      <p:bold r:id="rId52"/>
      <p:italic r:id="rId53"/>
      <p:boldItalic r:id="rId54"/>
    </p:embeddedFont>
  </p:embeddedFontLst>
  <p:custDataLst>
    <p:tags r:id="rId55"/>
  </p:custDataLst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20000"/>
      </a:spcBef>
      <a:spcAft>
        <a:spcPct val="0"/>
      </a:spcAft>
      <a:buChar char="•"/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20000"/>
      </a:spcBef>
      <a:spcAft>
        <a:spcPct val="0"/>
      </a:spcAft>
      <a:buChar char="•"/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20000"/>
      </a:spcBef>
      <a:spcAft>
        <a:spcPct val="0"/>
      </a:spcAft>
      <a:buChar char="•"/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20000"/>
      </a:spcBef>
      <a:spcAft>
        <a:spcPct val="0"/>
      </a:spcAft>
      <a:buChar char="•"/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76E2"/>
    <a:srgbClr val="FF0000"/>
    <a:srgbClr val="009900"/>
    <a:srgbClr val="52A1D9"/>
    <a:srgbClr val="000000"/>
    <a:srgbClr val="FFFF00"/>
    <a:srgbClr val="E6E6E6"/>
    <a:srgbClr val="FFC000"/>
    <a:srgbClr val="92D05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35" autoAdjust="0"/>
    <p:restoredTop sz="87244" autoAdjust="0"/>
  </p:normalViewPr>
  <p:slideViewPr>
    <p:cSldViewPr snapToGrid="0">
      <p:cViewPr varScale="1">
        <p:scale>
          <a:sx n="60" d="100"/>
          <a:sy n="60" d="100"/>
        </p:scale>
        <p:origin x="1344" y="3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083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-1351"/>
    </p:cViewPr>
  </p:sorterViewPr>
  <p:notesViewPr>
    <p:cSldViewPr snapToGrid="0">
      <p:cViewPr varScale="1">
        <p:scale>
          <a:sx n="55" d="100"/>
          <a:sy n="55" d="100"/>
        </p:scale>
        <p:origin x="-2844" y="-102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1.fntdata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font" Target="fonts/font4.fntdata"/><Relationship Id="rId47" Type="http://schemas.openxmlformats.org/officeDocument/2006/relationships/font" Target="fonts/font9.fntdata"/><Relationship Id="rId50" Type="http://schemas.openxmlformats.org/officeDocument/2006/relationships/font" Target="fonts/font12.fntdata"/><Relationship Id="rId55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Relationship Id="rId46" Type="http://schemas.openxmlformats.org/officeDocument/2006/relationships/font" Target="fonts/font8.fntdata"/><Relationship Id="rId59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font" Target="fonts/font3.fntdata"/><Relationship Id="rId54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2.fntdata"/><Relationship Id="rId45" Type="http://schemas.openxmlformats.org/officeDocument/2006/relationships/font" Target="fonts/font7.fntdata"/><Relationship Id="rId53" Type="http://schemas.openxmlformats.org/officeDocument/2006/relationships/font" Target="fonts/font15.fntdata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font" Target="fonts/font11.fntdata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font" Target="fonts/font6.fntdata"/><Relationship Id="rId52" Type="http://schemas.openxmlformats.org/officeDocument/2006/relationships/font" Target="fonts/font14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font" Target="fonts/font5.fntdata"/><Relationship Id="rId48" Type="http://schemas.openxmlformats.org/officeDocument/2006/relationships/font" Target="fonts/font10.fntdata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font" Target="fonts/font13.fntdata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61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61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D0323A3F-5EBD-4CCD-B5CD-B7497DDA6CF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fld id="{7F51EA0F-C86F-433F-AFA2-4AFB5A97C65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F45FAA-8D85-4058-B10B-F89A8E46CAF3}" type="slidenum">
              <a:rPr lang="en-US"/>
              <a:pPr/>
              <a:t>1</a:t>
            </a:fld>
            <a:endParaRPr lang="en-US"/>
          </a:p>
        </p:txBody>
      </p:sp>
      <p:sp>
        <p:nvSpPr>
          <p:cNvPr id="508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8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dirty="0">
                <a:latin typeface="Tahoma" pitchFamily="34" charset="0"/>
              </a:rPr>
              <a:t>40 min +5 min questions</a:t>
            </a:r>
          </a:p>
        </p:txBody>
      </p:sp>
    </p:spTree>
    <p:extLst>
      <p:ext uri="{BB962C8B-B14F-4D97-AF65-F5344CB8AC3E}">
        <p14:creationId xmlns:p14="http://schemas.microsoft.com/office/powerpoint/2010/main" val="39749334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MAGIS = Matter wave Atomic Gradiometer Interferometric Sensor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F51EA0F-C86F-433F-AFA2-4AFB5A97C6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1943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9488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concept: atoms are good clocks (phase ref.) and good inertial references.  Use clock to measure light-flight time between two inertial references traveling on their geodesics.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mid-band is not covered by other GW detectors, would be complementary.  Mid-band is very promising for sky localization and parameter estimation.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There are several large baseline proposals for GW detectors using clocks and atom interferometers (on ground and in space), each with a different approach and technical pros/cons, but based on similar basic concepts.  It makes sense to study many ideas.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F51EA0F-C86F-433F-AFA2-4AFB5A97C6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1831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2392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937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7B4799-7F33-4CB2-86C3-2DA2F057AE68}" type="slidenum">
              <a:rPr lang="en-US"/>
              <a:pPr/>
              <a:t>5</a:t>
            </a:fld>
            <a:endParaRPr lang="en-US"/>
          </a:p>
        </p:txBody>
      </p:sp>
      <p:sp>
        <p:nvSpPr>
          <p:cNvPr id="638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89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32" tIns="45716" rIns="91432" bIns="45716"/>
          <a:lstStyle/>
          <a:p>
            <a:pPr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717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632FC9-8DE6-CA48-B2B6-C8D4B9CC22CA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4538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endParaRPr lang="en-US" baseline="0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1B406F-70DE-4C96-B925-2E59A01EFC16}" type="slidenum">
              <a:rPr lang="en-US" smtClean="0">
                <a:latin typeface="Source Sans Pro"/>
              </a:rPr>
              <a:pPr/>
              <a:t>7</a:t>
            </a:fld>
            <a:endParaRPr lang="en-US">
              <a:latin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0463304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5973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3502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7478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449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140052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05170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62120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8200"/>
            <a:ext cx="4038600" cy="5287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038600" cy="5287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22319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666015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39635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E616A6B-3D7D-49D3-A3C0-091B8AB65102}"/>
              </a:ext>
            </a:extLst>
          </p:cNvPr>
          <p:cNvSpPr txBox="1"/>
          <p:nvPr userDrawn="1"/>
        </p:nvSpPr>
        <p:spPr>
          <a:xfrm>
            <a:off x="8622107" y="6441096"/>
            <a:ext cx="4518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fld id="{A45F073B-D849-49DD-9D3A-8B78787DA950}" type="slidenum">
              <a:rPr lang="en-US" sz="1400" smtClean="0">
                <a:solidFill>
                  <a:schemeClr val="bg1">
                    <a:lumMod val="75000"/>
                  </a:schemeClr>
                </a:solidFill>
              </a:rPr>
              <a:t>‹#›</a:t>
            </a:fld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009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145951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86335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542717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394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8200"/>
            <a:ext cx="4038600" cy="5287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038600" cy="5287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533400"/>
          </a:xfrm>
          <a:prstGeom prst="rect">
            <a:avLst/>
          </a:prstGeom>
          <a:solidFill>
            <a:srgbClr val="9607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838200"/>
            <a:ext cx="8229600" cy="528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43" name="Picture 19" descr="SU_Seal_Card_pos"/>
          <p:cNvPicPr>
            <a:picLocks noChangeAspect="1" noChangeArrowheads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20100" y="6162675"/>
            <a:ext cx="571500" cy="571500"/>
          </a:xfrm>
          <a:prstGeom prst="rect">
            <a:avLst/>
          </a:prstGeom>
          <a:noFill/>
        </p:spPr>
      </p:pic>
      <p:pic>
        <p:nvPicPr>
          <p:cNvPr id="1045" name="Picture 21" descr="stanford_univ"/>
          <p:cNvPicPr>
            <a:picLocks noChangeAspect="1" noChangeArrowheads="1"/>
          </p:cNvPicPr>
          <p:nvPr userDrawn="1"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8125" y="6554788"/>
            <a:ext cx="2279650" cy="15716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5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533400"/>
          </a:xfrm>
          <a:prstGeom prst="rect">
            <a:avLst/>
          </a:prstGeom>
          <a:solidFill>
            <a:srgbClr val="9607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838200"/>
            <a:ext cx="8229600" cy="528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43" name="Picture 19" descr="SU_Seal_Card_pos"/>
          <p:cNvPicPr>
            <a:picLocks noChangeAspect="1" noChangeArrowheads="1"/>
          </p:cNvPicPr>
          <p:nvPr userDrawn="1"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0" y="6162675"/>
            <a:ext cx="571500" cy="571500"/>
          </a:xfrm>
          <a:prstGeom prst="rect">
            <a:avLst/>
          </a:prstGeom>
          <a:noFill/>
        </p:spPr>
      </p:pic>
      <p:pic>
        <p:nvPicPr>
          <p:cNvPr id="1045" name="Picture 21" descr="stanford_univ"/>
          <p:cNvPicPr>
            <a:picLocks noChangeAspect="1" noChangeArrowheads="1"/>
          </p:cNvPicPr>
          <p:nvPr userDrawn="1"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125" y="6554788"/>
            <a:ext cx="2279650" cy="1571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88552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45.png"/><Relationship Id="rId5" Type="http://schemas.openxmlformats.org/officeDocument/2006/relationships/image" Target="../media/image12.pn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46.png"/><Relationship Id="rId7" Type="http://schemas.openxmlformats.org/officeDocument/2006/relationships/image" Target="../media/image4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2.png"/><Relationship Id="rId5" Type="http://schemas.openxmlformats.org/officeDocument/2006/relationships/image" Target="../media/image43.png"/><Relationship Id="rId4" Type="http://schemas.openxmlformats.org/officeDocument/2006/relationships/image" Target="../media/image44.png"/><Relationship Id="rId9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6" Type="http://schemas.openxmlformats.org/officeDocument/2006/relationships/image" Target="../media/image45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50.emf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emf"/><Relationship Id="rId5" Type="http://schemas.openxmlformats.org/officeDocument/2006/relationships/image" Target="../media/image52.emf"/><Relationship Id="rId4" Type="http://schemas.openxmlformats.org/officeDocument/2006/relationships/image" Target="../media/image51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55.emf"/><Relationship Id="rId7" Type="http://schemas.openxmlformats.org/officeDocument/2006/relationships/image" Target="../media/image43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8.emf"/><Relationship Id="rId5" Type="http://schemas.openxmlformats.org/officeDocument/2006/relationships/image" Target="../media/image57.emf"/><Relationship Id="rId4" Type="http://schemas.openxmlformats.org/officeDocument/2006/relationships/image" Target="../media/image5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7" Type="http://schemas.openxmlformats.org/officeDocument/2006/relationships/image" Target="../media/image66.emf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emf"/><Relationship Id="rId5" Type="http://schemas.openxmlformats.org/officeDocument/2006/relationships/image" Target="../media/image64.emf"/><Relationship Id="rId4" Type="http://schemas.openxmlformats.org/officeDocument/2006/relationships/image" Target="../media/image63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jpe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0.jpeg"/><Relationship Id="rId11" Type="http://schemas.openxmlformats.org/officeDocument/2006/relationships/image" Target="../media/image75.jpeg"/><Relationship Id="rId5" Type="http://schemas.openxmlformats.org/officeDocument/2006/relationships/image" Target="../media/image69.png"/><Relationship Id="rId10" Type="http://schemas.openxmlformats.org/officeDocument/2006/relationships/image" Target="../media/image74.jpeg"/><Relationship Id="rId4" Type="http://schemas.openxmlformats.org/officeDocument/2006/relationships/image" Target="../media/image68.jpeg"/><Relationship Id="rId9" Type="http://schemas.openxmlformats.org/officeDocument/2006/relationships/image" Target="../media/image7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8.emf"/><Relationship Id="rId4" Type="http://schemas.openxmlformats.org/officeDocument/2006/relationships/image" Target="../media/image77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2" Type="http://schemas.openxmlformats.org/officeDocument/2006/relationships/image" Target="../media/image79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4.png"/><Relationship Id="rId4" Type="http://schemas.openxmlformats.org/officeDocument/2006/relationships/image" Target="../media/image83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6.emf"/><Relationship Id="rId5" Type="http://schemas.openxmlformats.org/officeDocument/2006/relationships/image" Target="../media/image87.emf"/><Relationship Id="rId4" Type="http://schemas.openxmlformats.org/officeDocument/2006/relationships/image" Target="../media/image86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0.png"/><Relationship Id="rId4" Type="http://schemas.openxmlformats.org/officeDocument/2006/relationships/image" Target="../media/image89.e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7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F25ACF0-3335-499C-8727-7DFB9F9803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876" y="-14208"/>
            <a:ext cx="6876175" cy="687617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6362700" y="-2383"/>
            <a:ext cx="2781299" cy="6860383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164867" name="Text Box 3"/>
          <p:cNvSpPr txBox="1">
            <a:spLocks noChangeArrowheads="1"/>
          </p:cNvSpPr>
          <p:nvPr/>
        </p:nvSpPr>
        <p:spPr bwMode="auto">
          <a:xfrm>
            <a:off x="6439610" y="4600604"/>
            <a:ext cx="2695575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2800" dirty="0">
                <a:solidFill>
                  <a:schemeClr val="bg1"/>
                </a:solidFill>
                <a:latin typeface="Times New Roman" pitchFamily="18" charset="0"/>
              </a:rPr>
              <a:t>Jason Hogan</a:t>
            </a:r>
            <a:endParaRPr lang="en-US" sz="2000" dirty="0">
              <a:solidFill>
                <a:schemeClr val="bg1"/>
              </a:solidFill>
              <a:latin typeface="Times New Roman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2400" dirty="0">
                <a:solidFill>
                  <a:schemeClr val="bg1"/>
                </a:solidFill>
                <a:latin typeface="Times New Roman" pitchFamily="18" charset="0"/>
              </a:rPr>
              <a:t>Stanford University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2400" dirty="0">
                <a:solidFill>
                  <a:schemeClr val="bg1"/>
                </a:solidFill>
                <a:latin typeface="Times New Roman" pitchFamily="18" charset="0"/>
              </a:rPr>
              <a:t>October 16, 2018</a:t>
            </a:r>
          </a:p>
        </p:txBody>
      </p:sp>
      <p:sp>
        <p:nvSpPr>
          <p:cNvPr id="164868" name="Text Box 4"/>
          <p:cNvSpPr txBox="1">
            <a:spLocks noChangeArrowheads="1"/>
          </p:cNvSpPr>
          <p:nvPr/>
        </p:nvSpPr>
        <p:spPr bwMode="auto">
          <a:xfrm>
            <a:off x="6267451" y="1686204"/>
            <a:ext cx="287884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2000" b="1" dirty="0">
                <a:solidFill>
                  <a:schemeClr val="bg1"/>
                </a:solidFill>
              </a:rPr>
              <a:t>Quantum Sensors for Fundamental Physics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sz="2000" b="1" dirty="0">
              <a:solidFill>
                <a:schemeClr val="bg1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sz="2000" b="1" dirty="0">
              <a:solidFill>
                <a:schemeClr val="bg1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2000" b="1" dirty="0">
                <a:solidFill>
                  <a:schemeClr val="bg1"/>
                </a:solidFill>
              </a:rPr>
              <a:t>Oxford, UK</a:t>
            </a:r>
          </a:p>
        </p:txBody>
      </p:sp>
      <p:sp>
        <p:nvSpPr>
          <p:cNvPr id="164877" name="Rectangle 2"/>
          <p:cNvSpPr>
            <a:spLocks noChangeArrowheads="1"/>
          </p:cNvSpPr>
          <p:nvPr/>
        </p:nvSpPr>
        <p:spPr bwMode="auto">
          <a:xfrm>
            <a:off x="920750" y="63499"/>
            <a:ext cx="7340599" cy="101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3200" b="1" dirty="0">
                <a:solidFill>
                  <a:srgbClr val="FFFF00"/>
                </a:solidFill>
                <a:latin typeface="Arial" charset="0"/>
              </a:rPr>
              <a:t>Atom interferometry and application to fundamental physics</a:t>
            </a:r>
          </a:p>
        </p:txBody>
      </p:sp>
    </p:spTree>
    <p:extLst>
      <p:ext uri="{BB962C8B-B14F-4D97-AF65-F5344CB8AC3E}">
        <p14:creationId xmlns:p14="http://schemas.microsoft.com/office/powerpoint/2010/main" val="2720390189"/>
      </p:ext>
    </p:extLst>
  </p:cSld>
  <p:clrMapOvr>
    <a:masterClrMapping/>
  </p:clrMapOvr>
  <p:transition advTm="39687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AD8E2098-94D0-4399-AF87-FA18032D1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/>
          <a:lstStyle/>
          <a:p>
            <a:r>
              <a:rPr lang="en-US" dirty="0"/>
              <a:t>Gradiometer Demonstration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B60CA5-5B42-4785-B7AC-789733CCB8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674" y="1780875"/>
            <a:ext cx="4363027" cy="37822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F059BD5-AAFA-4199-83CE-7F117EF1055A}"/>
              </a:ext>
            </a:extLst>
          </p:cNvPr>
          <p:cNvSpPr txBox="1"/>
          <p:nvPr/>
        </p:nvSpPr>
        <p:spPr>
          <a:xfrm>
            <a:off x="78405" y="1294859"/>
            <a:ext cx="4938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i="1" dirty="0"/>
              <a:t>Gradiometer response to 84 kg lead test mass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D04F9C-ED3F-4B6E-BB7F-6FB1E9DE53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894" y="5469091"/>
            <a:ext cx="3335806" cy="1881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02B1833-4ECA-4A0C-AAAC-881D8ADC6F5C}"/>
              </a:ext>
            </a:extLst>
          </p:cNvPr>
          <p:cNvSpPr/>
          <p:nvPr/>
        </p:nvSpPr>
        <p:spPr bwMode="auto">
          <a:xfrm>
            <a:off x="2615849" y="1806424"/>
            <a:ext cx="336369" cy="29555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C01EB54-259B-4114-8DDD-656919ECA48A}"/>
              </a:ext>
            </a:extLst>
          </p:cNvPr>
          <p:cNvSpPr/>
          <p:nvPr/>
        </p:nvSpPr>
        <p:spPr bwMode="auto">
          <a:xfrm>
            <a:off x="613314" y="1793668"/>
            <a:ext cx="269053" cy="29545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DE8538C-D0D2-4E9C-860D-B0B4E4A55EF4}"/>
              </a:ext>
            </a:extLst>
          </p:cNvPr>
          <p:cNvSpPr/>
          <p:nvPr/>
        </p:nvSpPr>
        <p:spPr bwMode="auto">
          <a:xfrm>
            <a:off x="1019877" y="3902898"/>
            <a:ext cx="208491" cy="20141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F77D44-467D-4313-96AB-56941E719191}"/>
              </a:ext>
            </a:extLst>
          </p:cNvPr>
          <p:cNvSpPr txBox="1"/>
          <p:nvPr/>
        </p:nvSpPr>
        <p:spPr>
          <a:xfrm>
            <a:off x="4215700" y="6410840"/>
            <a:ext cx="3730699" cy="347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Asenbaum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PRL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118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183602 (2017)</a:t>
            </a:r>
          </a:p>
        </p:txBody>
      </p:sp>
      <p:pic>
        <p:nvPicPr>
          <p:cNvPr id="19" name="Grafik 1">
            <a:extLst>
              <a:ext uri="{FF2B5EF4-FFF2-40B4-BE49-F238E27FC236}">
                <a16:creationId xmlns:a16="http://schemas.microsoft.com/office/drawing/2014/main" id="{809C346D-E543-45A6-9D84-CA394FA55A5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629" y="1806424"/>
            <a:ext cx="3798493" cy="1398157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3FC1FC33-E084-4DC3-B320-0D578D2162CD}"/>
              </a:ext>
            </a:extLst>
          </p:cNvPr>
          <p:cNvSpPr/>
          <p:nvPr/>
        </p:nvSpPr>
        <p:spPr>
          <a:xfrm>
            <a:off x="5079629" y="3331469"/>
            <a:ext cx="37984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>
                <a:latin typeface="CMR10"/>
              </a:rPr>
              <a:t>Detected the gravitational tidal force (spacetime curvature) across a </a:t>
            </a:r>
            <a:r>
              <a:rPr lang="en-US" i="1" dirty="0">
                <a:latin typeface="CMR10"/>
              </a:rPr>
              <a:t>single particle's </a:t>
            </a:r>
            <a:r>
              <a:rPr lang="en-US" dirty="0">
                <a:latin typeface="CMR10"/>
              </a:rPr>
              <a:t>wavefunction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4E7112F-FB91-413E-8F5D-40566BE629CD}"/>
              </a:ext>
            </a:extLst>
          </p:cNvPr>
          <p:cNvSpPr/>
          <p:nvPr/>
        </p:nvSpPr>
        <p:spPr>
          <a:xfrm>
            <a:off x="5079629" y="4697702"/>
            <a:ext cx="3671301" cy="10095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dirty="0">
                <a:latin typeface="CMR10"/>
              </a:rPr>
              <a:t>GR:  gravity = curvature</a:t>
            </a:r>
          </a:p>
          <a:p>
            <a:pPr>
              <a:buNone/>
            </a:pPr>
            <a:r>
              <a:rPr lang="en-US" dirty="0">
                <a:latin typeface="CMR10"/>
                <a:sym typeface="Wingdings" panose="05000000000000000000" pitchFamily="2" charset="2"/>
              </a:rPr>
              <a:t> </a:t>
            </a:r>
            <a:r>
              <a:rPr lang="en-US" dirty="0">
                <a:latin typeface="CMR10"/>
              </a:rPr>
              <a:t>First </a:t>
            </a:r>
            <a:r>
              <a:rPr lang="en-US" i="1" dirty="0">
                <a:latin typeface="CMR10"/>
              </a:rPr>
              <a:t>true manifestation</a:t>
            </a:r>
            <a:r>
              <a:rPr lang="en-US" dirty="0">
                <a:latin typeface="CMR10"/>
              </a:rPr>
              <a:t> of gravitation in a quantum system </a:t>
            </a:r>
          </a:p>
        </p:txBody>
      </p:sp>
    </p:spTree>
    <p:extLst>
      <p:ext uri="{BB962C8B-B14F-4D97-AF65-F5344CB8AC3E}">
        <p14:creationId xmlns:p14="http://schemas.microsoft.com/office/powerpoint/2010/main" val="2128561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Equivalence Principle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3BC7152-F4EE-4898-BAFE-6FB063CC1DB2}"/>
              </a:ext>
            </a:extLst>
          </p:cNvPr>
          <p:cNvGrpSpPr/>
          <p:nvPr/>
        </p:nvGrpSpPr>
        <p:grpSpPr>
          <a:xfrm>
            <a:off x="6127817" y="829376"/>
            <a:ext cx="2558983" cy="2732974"/>
            <a:chOff x="4595888" y="938700"/>
            <a:chExt cx="2833755" cy="3026428"/>
          </a:xfrm>
        </p:grpSpPr>
        <p:pic>
          <p:nvPicPr>
            <p:cNvPr id="1096734" name="Picture 30" descr="Figure 1"/>
            <p:cNvPicPr>
              <a:picLocks noChangeAspect="1" noChangeArrowheads="1"/>
            </p:cNvPicPr>
            <p:nvPr/>
          </p:nvPicPr>
          <p:blipFill>
            <a:blip r:embed="rId2" cstate="print"/>
            <a:srcRect t="11567" b="6036"/>
            <a:stretch>
              <a:fillRect/>
            </a:stretch>
          </p:blipFill>
          <p:spPr bwMode="auto">
            <a:xfrm>
              <a:off x="4595888" y="938700"/>
              <a:ext cx="2833755" cy="3026428"/>
            </a:xfrm>
            <a:prstGeom prst="rect">
              <a:avLst/>
            </a:prstGeom>
            <a:noFill/>
          </p:spPr>
        </p:pic>
        <p:sp>
          <p:nvSpPr>
            <p:cNvPr id="28" name="TextBox 27"/>
            <p:cNvSpPr txBox="1"/>
            <p:nvPr/>
          </p:nvSpPr>
          <p:spPr>
            <a:xfrm>
              <a:off x="5449759" y="1096139"/>
              <a:ext cx="1904819" cy="306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200" dirty="0"/>
                <a:t>C. Will, </a:t>
              </a:r>
              <a:r>
                <a:rPr lang="en-US" sz="1200" i="1" dirty="0"/>
                <a:t>Living Reviews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2BE5FE66-DD6E-4F32-A44C-DF798C213366}"/>
              </a:ext>
            </a:extLst>
          </p:cNvPr>
          <p:cNvSpPr/>
          <p:nvPr/>
        </p:nvSpPr>
        <p:spPr>
          <a:xfrm>
            <a:off x="328102" y="914669"/>
            <a:ext cx="6102350" cy="1623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l" defTabSz="914400" rtl="0" eaLnBrk="1" fontAlgn="base" latinLnBrk="0" hangingPunct="1">
              <a:spcBef>
                <a:spcPct val="20000"/>
              </a:spcBef>
              <a:spcAft>
                <a:spcPts val="300"/>
              </a:spcAft>
              <a:buClrTx/>
              <a:buSz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Static EP tests</a:t>
            </a:r>
          </a:p>
          <a:p>
            <a:pPr marL="342900" lvl="0" indent="-342900">
              <a:spcAft>
                <a:spcPts val="300"/>
              </a:spcAft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Free-fall tests</a:t>
            </a:r>
            <a:r>
              <a:rPr lang="en-US" sz="2000" dirty="0">
                <a:solidFill>
                  <a:srgbClr val="000000"/>
                </a:solidFill>
              </a:rPr>
              <a:t>, torsion balance, Lunar Ranging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Arial" charset="0"/>
            </a:endParaRPr>
          </a:p>
          <a:p>
            <a:pPr marL="342900" indent="-342900">
              <a:spcAft>
                <a:spcPts val="300"/>
              </a:spcAft>
              <a:defRPr/>
            </a:pPr>
            <a:r>
              <a:rPr lang="en-US" sz="2000" dirty="0">
                <a:solidFill>
                  <a:srgbClr val="000000"/>
                </a:solidFill>
              </a:rPr>
              <a:t>Test foundation of General Relativity</a:t>
            </a: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ts val="3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Search</a:t>
            </a:r>
            <a:r>
              <a:rPr lang="en-US" sz="2000" dirty="0">
                <a:solidFill>
                  <a:srgbClr val="000000"/>
                </a:solidFill>
              </a:rPr>
              <a:t> for new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forces (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e.g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, Yukawa potential)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90E7ECF-9E42-4E82-86A9-F939D23CD00D}"/>
              </a:ext>
            </a:extLst>
          </p:cNvPr>
          <p:cNvSpPr/>
          <p:nvPr/>
        </p:nvSpPr>
        <p:spPr>
          <a:xfrm>
            <a:off x="328102" y="3164685"/>
            <a:ext cx="6102350" cy="1623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300"/>
              </a:spcAft>
              <a:buNone/>
              <a:defRPr/>
            </a:pPr>
            <a:r>
              <a:rPr lang="en-US" sz="2000" b="1" dirty="0">
                <a:solidFill>
                  <a:srgbClr val="000000"/>
                </a:solidFill>
              </a:rPr>
              <a:t>Time-varying E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P tests</a:t>
            </a:r>
          </a:p>
          <a:p>
            <a:pPr marL="342900" lvl="0" indent="-342900">
              <a:spcAft>
                <a:spcPts val="300"/>
              </a:spcAft>
              <a:defRPr/>
            </a:pPr>
            <a:r>
              <a:rPr lang="en-US" sz="2000" dirty="0">
                <a:solidFill>
                  <a:srgbClr val="000000"/>
                </a:solidFill>
              </a:rPr>
              <a:t>New scalar (or vector) field that varies in space</a:t>
            </a:r>
          </a:p>
          <a:p>
            <a:pPr marL="342900" lvl="0" indent="-342900">
              <a:spcAft>
                <a:spcPts val="300"/>
              </a:spcAft>
              <a:defRPr/>
            </a:pPr>
            <a:r>
              <a:rPr lang="en-US" sz="2000" dirty="0">
                <a:solidFill>
                  <a:srgbClr val="000000"/>
                </a:solidFill>
              </a:rPr>
              <a:t>The field could be dark matter</a:t>
            </a: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ts val="3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Force is oscillatory and EP violating:</a:t>
            </a:r>
          </a:p>
        </p:txBody>
      </p:sp>
      <p:pic>
        <p:nvPicPr>
          <p:cNvPr id="16" name="Picture 17" descr="pasted-image.pdf">
            <a:extLst>
              <a:ext uri="{FF2B5EF4-FFF2-40B4-BE49-F238E27FC236}">
                <a16:creationId xmlns:a16="http://schemas.microsoft.com/office/drawing/2014/main" id="{FFB8C56B-DD83-4B34-95C4-70659E61DD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598" y="4989830"/>
            <a:ext cx="3191052" cy="33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EEF85F0-714C-4694-8C6A-D37080E155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3108" y="4108450"/>
            <a:ext cx="4040892" cy="265660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2C80FEF-7914-43B8-A534-63E1E9C5A26F}"/>
              </a:ext>
            </a:extLst>
          </p:cNvPr>
          <p:cNvSpPr txBox="1"/>
          <p:nvPr/>
        </p:nvSpPr>
        <p:spPr>
          <a:xfrm>
            <a:off x="2447844" y="5862758"/>
            <a:ext cx="2655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Example: Coupling to electron mass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FA89167-AC1D-4F32-B70F-D73E621AFC2A}"/>
              </a:ext>
            </a:extLst>
          </p:cNvPr>
          <p:cNvSpPr/>
          <p:nvPr/>
        </p:nvSpPr>
        <p:spPr>
          <a:xfrm>
            <a:off x="6607811" y="5879364"/>
            <a:ext cx="16738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charset="0"/>
              </a:rPr>
              <a:t>P. Graham et al.,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Tahoma"/>
                <a:ea typeface="+mn-ea"/>
                <a:cs typeface="Arial" charset="0"/>
              </a:rPr>
              <a:t>PRD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Tahoma"/>
                <a:ea typeface="+mn-ea"/>
                <a:cs typeface="Arial" charset="0"/>
              </a:rPr>
              <a:t>93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Tahoma"/>
                <a:ea typeface="+mn-ea"/>
                <a:cs typeface="Arial" charset="0"/>
              </a:rPr>
              <a:t>, 075029 (2016)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95327"/>
      </p:ext>
    </p:extLst>
  </p:cSld>
  <p:clrMapOvr>
    <a:masterClrMapping/>
  </p:clrMapOvr>
  <p:transition advTm="230429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89FD4-29DB-4955-9F09-4B1A49DF0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Stanford 10-meter EP test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159EAE-1ED1-45EC-AFCA-F012C16D34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7277" y="1391600"/>
            <a:ext cx="3915946" cy="35541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D4FD8556-764E-45F0-A3FF-BB2F61F3ECC6}"/>
              </a:ext>
            </a:extLst>
          </p:cNvPr>
          <p:cNvGrpSpPr/>
          <p:nvPr/>
        </p:nvGrpSpPr>
        <p:grpSpPr>
          <a:xfrm>
            <a:off x="4487277" y="1644650"/>
            <a:ext cx="3915946" cy="2876550"/>
            <a:chOff x="4487277" y="1644650"/>
            <a:chExt cx="3915946" cy="287655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25220A5-0EF8-419A-B336-949D611108E5}"/>
                </a:ext>
              </a:extLst>
            </p:cNvPr>
            <p:cNvSpPr/>
            <p:nvPr/>
          </p:nvSpPr>
          <p:spPr bwMode="auto">
            <a:xfrm>
              <a:off x="4487277" y="3124200"/>
              <a:ext cx="3915946" cy="1397000"/>
            </a:xfrm>
            <a:prstGeom prst="rect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89D21C5-7B77-468B-A4EB-8D9786BAD306}"/>
                </a:ext>
              </a:extLst>
            </p:cNvPr>
            <p:cNvSpPr/>
            <p:nvPr/>
          </p:nvSpPr>
          <p:spPr bwMode="auto">
            <a:xfrm>
              <a:off x="4487277" y="1644650"/>
              <a:ext cx="3915946" cy="1410970"/>
            </a:xfrm>
            <a:prstGeom prst="rect">
              <a:avLst/>
            </a:prstGeom>
            <a:noFill/>
            <a:ln w="57150" cap="flat" cmpd="sng" algn="ctr">
              <a:solidFill>
                <a:srgbClr val="5076E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BD2C2C9A-A7BF-4C9C-8A8B-F061BC0F5C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233" y="1644650"/>
            <a:ext cx="2251691" cy="3856222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EA82A7B6-F6A0-4DC4-9BB9-4EF681211B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55954" y="1040015"/>
            <a:ext cx="4349127" cy="386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Simultaneous Dual Interferometer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1">
                <a:extLst>
                  <a:ext uri="{FF2B5EF4-FFF2-40B4-BE49-F238E27FC236}">
                    <a16:creationId xmlns:a16="http://schemas.microsoft.com/office/drawing/2014/main" id="{079599B8-15E5-4BB5-97B0-C5777146923A}"/>
                  </a:ext>
                </a:extLst>
              </p:cNvPr>
              <p:cNvSpPr/>
              <p:nvPr/>
            </p:nvSpPr>
            <p:spPr>
              <a:xfrm>
                <a:off x="3760385" y="5014280"/>
                <a:ext cx="4685385" cy="7694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None/>
                </a:pPr>
                <a:r>
                  <a:rPr lang="en-US" sz="2000" dirty="0">
                    <a:ea typeface="Cambria Math" panose="02040503050406030204" pitchFamily="18" charset="0"/>
                  </a:rPr>
                  <a:t>Sensitivity target for static EP:  &lt;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−14</m:t>
                        </m:r>
                      </m:sup>
                    </m:sSup>
                  </m:oMath>
                </a14:m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buNone/>
                </a:pPr>
                <a:r>
                  <a:rPr lang="en-US" sz="2000" dirty="0">
                    <a:ea typeface="Cambria Math" panose="02040503050406030204" pitchFamily="18" charset="0"/>
                  </a:rPr>
                  <a:t>Can also look for time-varying forces</a:t>
                </a:r>
                <a:endParaRPr lang="en-US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0" name="Rectangle 1">
                <a:extLst>
                  <a:ext uri="{FF2B5EF4-FFF2-40B4-BE49-F238E27FC236}">
                    <a16:creationId xmlns:a16="http://schemas.microsoft.com/office/drawing/2014/main" id="{079599B8-15E5-4BB5-97B0-C5777146923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0385" y="5014280"/>
                <a:ext cx="4685385" cy="769441"/>
              </a:xfrm>
              <a:prstGeom prst="rect">
                <a:avLst/>
              </a:prstGeom>
              <a:blipFill>
                <a:blip r:embed="rId4"/>
                <a:stretch>
                  <a:fillRect l="-1432" t="-5556" b="-126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1B92C36F-4409-4C5C-9650-710487480534}"/>
              </a:ext>
            </a:extLst>
          </p:cNvPr>
          <p:cNvSpPr txBox="1"/>
          <p:nvPr/>
        </p:nvSpPr>
        <p:spPr>
          <a:xfrm>
            <a:off x="5497197" y="1059499"/>
            <a:ext cx="2948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i="1" dirty="0"/>
              <a:t>Dual interferometer fringes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B90F02-6758-4F0B-AD3E-45615373F729}"/>
              </a:ext>
            </a:extLst>
          </p:cNvPr>
          <p:cNvSpPr txBox="1"/>
          <p:nvPr/>
        </p:nvSpPr>
        <p:spPr>
          <a:xfrm>
            <a:off x="2823933" y="6004691"/>
            <a:ext cx="5346528" cy="701731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i="1" dirty="0"/>
              <a:t>Recent results:  </a:t>
            </a:r>
            <a:r>
              <a:rPr lang="en-US" dirty="0"/>
              <a:t>Suppressed GG sensitivity by x100</a:t>
            </a:r>
          </a:p>
          <a:p>
            <a:pPr>
              <a:buNone/>
            </a:pPr>
            <a:r>
              <a:rPr lang="en-US" dirty="0"/>
              <a:t>Overstreet et al., PRL </a:t>
            </a:r>
            <a:r>
              <a:rPr lang="en-US" b="1" dirty="0"/>
              <a:t>120</a:t>
            </a:r>
            <a:r>
              <a:rPr lang="en-US" dirty="0"/>
              <a:t>, 183604 (2018)</a:t>
            </a:r>
          </a:p>
        </p:txBody>
      </p:sp>
    </p:spTree>
    <p:extLst>
      <p:ext uri="{BB962C8B-B14F-4D97-AF65-F5344CB8AC3E}">
        <p14:creationId xmlns:p14="http://schemas.microsoft.com/office/powerpoint/2010/main" val="2790554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5AEC8-103E-44CC-A142-E62683273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Gravitational wave frequency bands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F4EC6BB-9295-4C1B-9759-6AAC73BD9C74}"/>
              </a:ext>
            </a:extLst>
          </p:cNvPr>
          <p:cNvGrpSpPr/>
          <p:nvPr/>
        </p:nvGrpSpPr>
        <p:grpSpPr>
          <a:xfrm>
            <a:off x="742822" y="975358"/>
            <a:ext cx="7464394" cy="4758552"/>
            <a:chOff x="820626" y="1008609"/>
            <a:chExt cx="7464394" cy="475855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B7C6A10-63BB-4984-9AC6-751520B4061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0626" y="1008609"/>
              <a:ext cx="7464394" cy="4758552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3F9B2FA-D682-4D07-938D-BCE675C4A058}"/>
                </a:ext>
              </a:extLst>
            </p:cNvPr>
            <p:cNvSpPr/>
            <p:nvPr/>
          </p:nvSpPr>
          <p:spPr bwMode="auto">
            <a:xfrm>
              <a:off x="5170517" y="3607723"/>
              <a:ext cx="991985" cy="1573876"/>
            </a:xfrm>
            <a:prstGeom prst="rect">
              <a:avLst/>
            </a:prstGeom>
            <a:solidFill>
              <a:srgbClr val="FFFF00">
                <a:alpha val="47843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D602A96-8368-4266-A28E-13F545D4EEDC}"/>
                </a:ext>
              </a:extLst>
            </p:cNvPr>
            <p:cNvSpPr txBox="1"/>
            <p:nvPr/>
          </p:nvSpPr>
          <p:spPr>
            <a:xfrm>
              <a:off x="5122027" y="4527665"/>
              <a:ext cx="110143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700" dirty="0"/>
                <a:t>Mid-band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8C8AEF95-D2A6-4BE1-8A90-2C2274D54064}"/>
              </a:ext>
            </a:extLst>
          </p:cNvPr>
          <p:cNvSpPr txBox="1"/>
          <p:nvPr/>
        </p:nvSpPr>
        <p:spPr>
          <a:xfrm>
            <a:off x="548425" y="5883624"/>
            <a:ext cx="7658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There is a gap between the LIGO and LISA detectors (0.1 Hz – 10 Hz).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DC1AA2B-FD60-4109-A89D-6DE8DFC8F640}"/>
              </a:ext>
            </a:extLst>
          </p:cNvPr>
          <p:cNvSpPr txBox="1"/>
          <p:nvPr/>
        </p:nvSpPr>
        <p:spPr>
          <a:xfrm>
            <a:off x="4904510" y="6499965"/>
            <a:ext cx="31520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/>
              <a:t>Moore et al., CQG </a:t>
            </a:r>
            <a:r>
              <a:rPr lang="en-US" sz="1400" b="1" dirty="0"/>
              <a:t>32</a:t>
            </a:r>
            <a:r>
              <a:rPr lang="en-US" sz="1400" dirty="0"/>
              <a:t>, 015014 (2014)</a:t>
            </a:r>
          </a:p>
        </p:txBody>
      </p:sp>
    </p:spTree>
    <p:extLst>
      <p:ext uri="{BB962C8B-B14F-4D97-AF65-F5344CB8AC3E}">
        <p14:creationId xmlns:p14="http://schemas.microsoft.com/office/powerpoint/2010/main" val="8291945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C5A0D-E849-42E8-A621-8AA581F02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Mid-band Science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C15E830-251E-45F7-851A-BDB883D59050}"/>
              </a:ext>
            </a:extLst>
          </p:cNvPr>
          <p:cNvSpPr/>
          <p:nvPr/>
        </p:nvSpPr>
        <p:spPr>
          <a:xfrm>
            <a:off x="750917" y="1376786"/>
            <a:ext cx="7312429" cy="4690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/>
              <a:t>Mid-band discovery potential</a:t>
            </a:r>
          </a:p>
          <a:p>
            <a:pPr>
              <a:buNone/>
            </a:pPr>
            <a:r>
              <a:rPr lang="en-US" dirty="0"/>
              <a:t>Historically every new band/modality has led to discovery</a:t>
            </a:r>
          </a:p>
          <a:p>
            <a:pPr>
              <a:buNone/>
            </a:pPr>
            <a:r>
              <a:rPr lang="en-US" dirty="0"/>
              <a:t>Observe LIGO sources when they are younger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b="1" dirty="0"/>
              <a:t>Excellent sky localization</a:t>
            </a:r>
          </a:p>
          <a:p>
            <a:pPr>
              <a:buNone/>
            </a:pPr>
            <a:r>
              <a:rPr lang="en-US" dirty="0"/>
              <a:t>Predict </a:t>
            </a:r>
            <a:r>
              <a:rPr lang="en-US" i="1" dirty="0"/>
              <a:t>when</a:t>
            </a:r>
            <a:r>
              <a:rPr lang="en-US" dirty="0"/>
              <a:t> and </a:t>
            </a:r>
            <a:r>
              <a:rPr lang="en-US" i="1" dirty="0"/>
              <a:t>where</a:t>
            </a:r>
            <a:r>
              <a:rPr lang="en-US" dirty="0"/>
              <a:t> events will occur (before they reach LIGO)</a:t>
            </a:r>
          </a:p>
          <a:p>
            <a:pPr>
              <a:buNone/>
            </a:pPr>
            <a:r>
              <a:rPr lang="en-US" dirty="0"/>
              <a:t>Observe run-up using electromagnetic telescopes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b="1" dirty="0"/>
              <a:t>Cosmology and Astrophysics</a:t>
            </a:r>
          </a:p>
          <a:p>
            <a:pPr>
              <a:buNone/>
            </a:pPr>
            <a:r>
              <a:rPr lang="en-US" dirty="0"/>
              <a:t>Black hole, neutron star, and white dwarf binaries</a:t>
            </a:r>
          </a:p>
          <a:p>
            <a:pPr>
              <a:buNone/>
            </a:pPr>
            <a:r>
              <a:rPr lang="en-US" dirty="0"/>
              <a:t>Parameter estimation (e.g., BH spin)</a:t>
            </a:r>
          </a:p>
          <a:p>
            <a:pPr>
              <a:buNone/>
            </a:pPr>
            <a:r>
              <a:rPr lang="en-US" dirty="0"/>
              <a:t>Ultralight scalar dark matter discovery potential</a:t>
            </a:r>
          </a:p>
          <a:p>
            <a:pPr>
              <a:buNone/>
            </a:pPr>
            <a:r>
              <a:rPr lang="en-US" dirty="0"/>
              <a:t>Early Universe stochastic sources (cosmic GW background)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5402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54FED62-6379-495C-8EBA-BC4B2BAF45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41"/>
          <a:stretch/>
        </p:blipFill>
        <p:spPr>
          <a:xfrm>
            <a:off x="59270" y="4497411"/>
            <a:ext cx="2685641" cy="136112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A30D99F-56B7-4A3E-BFE5-E0D52418FF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249" y="939639"/>
            <a:ext cx="6235065" cy="35053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D658A7-421E-46DC-B95B-6920C38F6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Sky position determination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ACC1F4-61EB-4109-9EA4-33B5EB87272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36" b="34743"/>
          <a:stretch/>
        </p:blipFill>
        <p:spPr>
          <a:xfrm>
            <a:off x="2764249" y="4445037"/>
            <a:ext cx="6235065" cy="147002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78B8E5E-6D6B-469C-A1AE-EADC47FD398C}"/>
              </a:ext>
            </a:extLst>
          </p:cNvPr>
          <p:cNvCxnSpPr>
            <a:cxnSpLocks/>
          </p:cNvCxnSpPr>
          <p:nvPr/>
        </p:nvCxnSpPr>
        <p:spPr>
          <a:xfrm flipV="1">
            <a:off x="3610069" y="2327044"/>
            <a:ext cx="2874645" cy="2457451"/>
          </a:xfrm>
          <a:prstGeom prst="line">
            <a:avLst/>
          </a:prstGeom>
          <a:ln w="57150">
            <a:solidFill>
              <a:schemeClr val="bg1"/>
            </a:solidFill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D393A7C-683C-4D35-A47B-95D8185A2B49}"/>
              </a:ext>
            </a:extLst>
          </p:cNvPr>
          <p:cNvCxnSpPr>
            <a:cxnSpLocks/>
          </p:cNvCxnSpPr>
          <p:nvPr/>
        </p:nvCxnSpPr>
        <p:spPr>
          <a:xfrm flipH="1" flipV="1">
            <a:off x="6896194" y="2424199"/>
            <a:ext cx="1394462" cy="2297432"/>
          </a:xfrm>
          <a:prstGeom prst="line">
            <a:avLst/>
          </a:prstGeom>
          <a:ln w="57150">
            <a:solidFill>
              <a:schemeClr val="bg1"/>
            </a:solidFill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B21BBA3-D9A7-45A2-BFC2-E4619A8B67AC}"/>
              </a:ext>
            </a:extLst>
          </p:cNvPr>
          <p:cNvCxnSpPr>
            <a:cxnSpLocks/>
          </p:cNvCxnSpPr>
          <p:nvPr/>
        </p:nvCxnSpPr>
        <p:spPr>
          <a:xfrm flipH="1">
            <a:off x="4687664" y="2975017"/>
            <a:ext cx="444817" cy="339458"/>
          </a:xfrm>
          <a:prstGeom prst="line">
            <a:avLst/>
          </a:prstGeom>
          <a:ln w="571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B9D10A17-A4A7-443A-9AB2-DB2856E71DB0}"/>
              </a:ext>
            </a:extLst>
          </p:cNvPr>
          <p:cNvSpPr txBox="1"/>
          <p:nvPr/>
        </p:nvSpPr>
        <p:spPr>
          <a:xfrm>
            <a:off x="4629244" y="2605878"/>
            <a:ext cx="32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l-GR" sz="2800" dirty="0">
                <a:solidFill>
                  <a:srgbClr val="FF0000"/>
                </a:solidFill>
              </a:rPr>
              <a:t>λ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9ED238-93D1-47DC-9B11-D1ED8F46CD5D}"/>
              </a:ext>
            </a:extLst>
          </p:cNvPr>
          <p:cNvSpPr txBox="1"/>
          <p:nvPr/>
        </p:nvSpPr>
        <p:spPr>
          <a:xfrm>
            <a:off x="229282" y="999467"/>
            <a:ext cx="22523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/>
              <a:t>Sky localization precision:</a:t>
            </a:r>
            <a:endParaRPr lang="en-US" sz="16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273558B-E6E3-461C-A5BC-F5E2BF9C9226}"/>
              </a:ext>
            </a:extLst>
          </p:cNvPr>
          <p:cNvSpPr txBox="1"/>
          <p:nvPr/>
        </p:nvSpPr>
        <p:spPr>
          <a:xfrm>
            <a:off x="140995" y="2732672"/>
            <a:ext cx="2537429" cy="1505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700" b="1" dirty="0"/>
              <a:t>Mid-band advantages</a:t>
            </a:r>
          </a:p>
          <a:p>
            <a:pPr>
              <a:buNone/>
            </a:pPr>
            <a:r>
              <a:rPr lang="en-US" sz="1700" dirty="0"/>
              <a:t> - Small wavelength </a:t>
            </a:r>
            <a:r>
              <a:rPr lang="el-GR" sz="1700" dirty="0"/>
              <a:t>λ</a:t>
            </a:r>
            <a:endParaRPr lang="en-US" sz="1700" dirty="0"/>
          </a:p>
          <a:p>
            <a:pPr>
              <a:buNone/>
            </a:pPr>
            <a:r>
              <a:rPr lang="en-US" sz="1700" dirty="0"/>
              <a:t> - Long source lifetime (~months) maximizes effective R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0506317-BA43-42FD-BBC2-429A567B3ECB}"/>
              </a:ext>
            </a:extLst>
          </p:cNvPr>
          <p:cNvSpPr/>
          <p:nvPr/>
        </p:nvSpPr>
        <p:spPr>
          <a:xfrm>
            <a:off x="3535855" y="6538981"/>
            <a:ext cx="44347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2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Images: R. Hurt/Caltech-JPL; 2007 Thomson Higher Education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4F0FCAB-99B5-473E-B3C8-BE5B4413D2DA}"/>
              </a:ext>
            </a:extLst>
          </p:cNvPr>
          <p:cNvCxnSpPr>
            <a:cxnSpLocks/>
          </p:cNvCxnSpPr>
          <p:nvPr/>
        </p:nvCxnSpPr>
        <p:spPr>
          <a:xfrm flipH="1">
            <a:off x="5658637" y="5155602"/>
            <a:ext cx="2917190" cy="0"/>
          </a:xfrm>
          <a:prstGeom prst="line">
            <a:avLst/>
          </a:prstGeom>
          <a:ln w="571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333875D1-788C-416C-B217-FACB4F0FFA56}"/>
              </a:ext>
            </a:extLst>
          </p:cNvPr>
          <p:cNvSpPr txBox="1"/>
          <p:nvPr/>
        </p:nvSpPr>
        <p:spPr>
          <a:xfrm>
            <a:off x="6990233" y="4924769"/>
            <a:ext cx="32004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400" dirty="0">
                <a:solidFill>
                  <a:srgbClr val="FF0000"/>
                </a:solidFill>
              </a:rPr>
              <a:t>R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DC821B5-9C70-4E1E-BD67-2D5003C5C4B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82" y="1771699"/>
            <a:ext cx="2305706" cy="830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7303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0D045-3A1D-416D-A77C-835654A0A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different kind of atom interferometer</a:t>
            </a:r>
          </a:p>
        </p:txBody>
      </p:sp>
      <p:pic>
        <p:nvPicPr>
          <p:cNvPr id="4" name="image65.png" descr="image65.png">
            <a:extLst>
              <a:ext uri="{FF2B5EF4-FFF2-40B4-BE49-F238E27FC236}">
                <a16:creationId xmlns:a16="http://schemas.microsoft.com/office/drawing/2014/main" id="{24F8CD3F-6130-41B9-A1ED-AD08914510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3506" y="2138405"/>
            <a:ext cx="2657809" cy="2332361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Image" descr="Image">
            <a:extLst>
              <a:ext uri="{FF2B5EF4-FFF2-40B4-BE49-F238E27FC236}">
                <a16:creationId xmlns:a16="http://schemas.microsoft.com/office/drawing/2014/main" id="{85B32523-C6C2-419F-91B1-243B797D59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68877" y="1649620"/>
            <a:ext cx="4829586" cy="3284119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5460535-3FEA-4B35-840A-2CEFC5410430}"/>
              </a:ext>
            </a:extLst>
          </p:cNvPr>
          <p:cNvSpPr/>
          <p:nvPr/>
        </p:nvSpPr>
        <p:spPr>
          <a:xfrm>
            <a:off x="553319" y="1063671"/>
            <a:ext cx="32560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Hybrid “clock accelerometer”</a:t>
            </a:r>
          </a:p>
        </p:txBody>
      </p:sp>
      <p:sp>
        <p:nvSpPr>
          <p:cNvPr id="7" name="PWG, Hogan, Kasevich, Rajendran PRL 110 (2013)">
            <a:extLst>
              <a:ext uri="{FF2B5EF4-FFF2-40B4-BE49-F238E27FC236}">
                <a16:creationId xmlns:a16="http://schemas.microsoft.com/office/drawing/2014/main" id="{C01C8F30-6C99-494A-BFA1-255BA7ADBBE3}"/>
              </a:ext>
            </a:extLst>
          </p:cNvPr>
          <p:cNvSpPr txBox="1"/>
          <p:nvPr/>
        </p:nvSpPr>
        <p:spPr>
          <a:xfrm>
            <a:off x="4469064" y="1272087"/>
            <a:ext cx="2976777" cy="3091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ctr" defTabSz="422895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2000" b="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406" kern="0" dirty="0">
                <a:solidFill>
                  <a:srgbClr val="000000"/>
                </a:solidFill>
                <a:latin typeface="Times New Roman"/>
                <a:cs typeface="Times New Roman"/>
                <a:sym typeface="Times New Roman"/>
              </a:rPr>
              <a:t>Graham et al., PRL </a:t>
            </a:r>
            <a:r>
              <a:rPr lang="en-US" sz="1406" b="1" kern="0" dirty="0">
                <a:solidFill>
                  <a:srgbClr val="000000"/>
                </a:solidFill>
                <a:latin typeface="Times New Roman"/>
                <a:cs typeface="Times New Roman"/>
                <a:sym typeface="Times New Roman"/>
              </a:rPr>
              <a:t>110</a:t>
            </a:r>
            <a:r>
              <a:rPr lang="en-US" sz="1406" kern="0" dirty="0">
                <a:solidFill>
                  <a:srgbClr val="000000"/>
                </a:solidFill>
                <a:latin typeface="Times New Roman"/>
                <a:cs typeface="Times New Roman"/>
                <a:sym typeface="Times New Roman"/>
              </a:rPr>
              <a:t>, 171102 (2013).</a:t>
            </a:r>
          </a:p>
        </p:txBody>
      </p:sp>
      <p:sp>
        <p:nvSpPr>
          <p:cNvPr id="8" name="as a clock, measure light travel time ➜ remove laser noise with single baseline">
            <a:extLst>
              <a:ext uri="{FF2B5EF4-FFF2-40B4-BE49-F238E27FC236}">
                <a16:creationId xmlns:a16="http://schemas.microsoft.com/office/drawing/2014/main" id="{320B0EA8-E080-4BF8-9892-8C03CF6540D1}"/>
              </a:ext>
            </a:extLst>
          </p:cNvPr>
          <p:cNvSpPr txBox="1"/>
          <p:nvPr/>
        </p:nvSpPr>
        <p:spPr>
          <a:xfrm>
            <a:off x="628657" y="5063290"/>
            <a:ext cx="8069806" cy="4000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tIns="45719" rIns="45719" bIns="45719" anchor="ctr">
            <a:spAutoFit/>
          </a:bodyPr>
          <a:lstStyle>
            <a:lvl1pPr defTabSz="601472">
              <a:lnSpc>
                <a:spcPct val="120000"/>
              </a:lnSpc>
              <a:defRPr sz="2600" b="0">
                <a:solidFill>
                  <a:srgbClr val="0365C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defTabSz="422895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28" b="1" kern="0" dirty="0">
                <a:solidFill>
                  <a:schemeClr val="tx1"/>
                </a:solidFill>
              </a:rPr>
              <a:t>C</a:t>
            </a:r>
            <a:r>
              <a:rPr sz="1828" b="1" kern="0" dirty="0">
                <a:solidFill>
                  <a:schemeClr val="tx1"/>
                </a:solidFill>
              </a:rPr>
              <a:t>lock</a:t>
            </a:r>
            <a:r>
              <a:rPr lang="en-US" sz="1828" b="1" kern="0" dirty="0">
                <a:solidFill>
                  <a:schemeClr val="tx1"/>
                </a:solidFill>
              </a:rPr>
              <a:t>:</a:t>
            </a:r>
            <a:r>
              <a:rPr sz="1828" b="1" kern="0" dirty="0">
                <a:solidFill>
                  <a:schemeClr val="tx1"/>
                </a:solidFill>
              </a:rPr>
              <a:t> </a:t>
            </a:r>
            <a:r>
              <a:rPr sz="1828" kern="0" dirty="0">
                <a:solidFill>
                  <a:schemeClr val="tx1"/>
                </a:solidFill>
              </a:rPr>
              <a:t>measure light travel time ➜ remove laser noise with </a:t>
            </a:r>
            <a:r>
              <a:rPr sz="1828" i="1" kern="0" dirty="0">
                <a:solidFill>
                  <a:schemeClr val="tx1"/>
                </a:solidFill>
              </a:rPr>
              <a:t>single baseline</a:t>
            </a:r>
          </a:p>
        </p:txBody>
      </p:sp>
      <p:sp>
        <p:nvSpPr>
          <p:cNvPr id="9" name="as an accelerometer ➜  atoms excellent inertial test masses">
            <a:extLst>
              <a:ext uri="{FF2B5EF4-FFF2-40B4-BE49-F238E27FC236}">
                <a16:creationId xmlns:a16="http://schemas.microsoft.com/office/drawing/2014/main" id="{779F532B-E606-4645-B2B7-6C64594A5004}"/>
              </a:ext>
            </a:extLst>
          </p:cNvPr>
          <p:cNvSpPr txBox="1"/>
          <p:nvPr/>
        </p:nvSpPr>
        <p:spPr>
          <a:xfrm>
            <a:off x="628657" y="5559574"/>
            <a:ext cx="5763540" cy="4000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tIns="45719" rIns="45719" bIns="45719" anchor="ctr">
            <a:spAutoFit/>
          </a:bodyPr>
          <a:lstStyle>
            <a:lvl1pPr defTabSz="601472">
              <a:lnSpc>
                <a:spcPct val="120000"/>
              </a:lnSpc>
              <a:defRPr sz="2600" b="0">
                <a:solidFill>
                  <a:srgbClr val="0365C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defTabSz="422895" fontAlgn="auto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28" b="1" kern="0" dirty="0">
                <a:solidFill>
                  <a:schemeClr val="tx1"/>
                </a:solidFill>
              </a:rPr>
              <a:t>A</a:t>
            </a:r>
            <a:r>
              <a:rPr sz="1828" b="1" kern="0" dirty="0">
                <a:solidFill>
                  <a:schemeClr val="tx1"/>
                </a:solidFill>
              </a:rPr>
              <a:t>ccelerometer</a:t>
            </a:r>
            <a:r>
              <a:rPr lang="en-US" sz="1828" b="1" kern="0" dirty="0">
                <a:solidFill>
                  <a:schemeClr val="tx1"/>
                </a:solidFill>
              </a:rPr>
              <a:t>:</a:t>
            </a:r>
            <a:r>
              <a:rPr sz="1828" b="1" kern="0" dirty="0">
                <a:solidFill>
                  <a:schemeClr val="tx1"/>
                </a:solidFill>
              </a:rPr>
              <a:t>  </a:t>
            </a:r>
            <a:r>
              <a:rPr sz="1828" kern="0" dirty="0">
                <a:solidFill>
                  <a:schemeClr val="tx1"/>
                </a:solidFill>
              </a:rPr>
              <a:t>atoms excellent inertial test masses</a:t>
            </a:r>
          </a:p>
        </p:txBody>
      </p:sp>
    </p:spTree>
    <p:extLst>
      <p:ext uri="{BB962C8B-B14F-4D97-AF65-F5344CB8AC3E}">
        <p14:creationId xmlns:p14="http://schemas.microsoft.com/office/powerpoint/2010/main" val="4901721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10"/>
          <p:cNvGrpSpPr/>
          <p:nvPr/>
        </p:nvGrpSpPr>
        <p:grpSpPr>
          <a:xfrm>
            <a:off x="1539819" y="1604415"/>
            <a:ext cx="6292775" cy="497744"/>
            <a:chOff x="1539819" y="2009233"/>
            <a:chExt cx="6292775" cy="497744"/>
          </a:xfrm>
        </p:grpSpPr>
        <p:pic>
          <p:nvPicPr>
            <p:cNvPr id="106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879958" y="2009233"/>
              <a:ext cx="1952636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7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39819" y="2009490"/>
              <a:ext cx="1952636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8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5446" y="4925041"/>
            <a:ext cx="2695576" cy="55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4994" y="4886942"/>
            <a:ext cx="2695576" cy="55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135"/>
          <p:cNvGrpSpPr/>
          <p:nvPr/>
        </p:nvGrpSpPr>
        <p:grpSpPr>
          <a:xfrm>
            <a:off x="804066" y="5826132"/>
            <a:ext cx="7429500" cy="415637"/>
            <a:chOff x="0" y="5463984"/>
            <a:chExt cx="7429500" cy="415637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0" y="5463984"/>
              <a:ext cx="7429500" cy="415637"/>
            </a:xfrm>
            <a:prstGeom prst="rect">
              <a:avLst/>
            </a:prstGeom>
            <a:solidFill>
              <a:schemeClr val="accent1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1270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pic>
          <p:nvPicPr>
            <p:cNvPr id="59" name="Picture 4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6837" y="5601350"/>
              <a:ext cx="772036" cy="156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Example: Two Atomic Clocks</a:t>
            </a:r>
          </a:p>
        </p:txBody>
      </p:sp>
      <p:grpSp>
        <p:nvGrpSpPr>
          <p:cNvPr id="6" name="Group 133"/>
          <p:cNvGrpSpPr/>
          <p:nvPr/>
        </p:nvGrpSpPr>
        <p:grpSpPr>
          <a:xfrm>
            <a:off x="804066" y="2359032"/>
            <a:ext cx="7429500" cy="415637"/>
            <a:chOff x="0" y="1239646"/>
            <a:chExt cx="7429500" cy="415637"/>
          </a:xfrm>
        </p:grpSpPr>
        <p:sp>
          <p:nvSpPr>
            <p:cNvPr id="57" name="Rectangle 56"/>
            <p:cNvSpPr/>
            <p:nvPr/>
          </p:nvSpPr>
          <p:spPr bwMode="auto">
            <a:xfrm>
              <a:off x="0" y="1239646"/>
              <a:ext cx="7429500" cy="415637"/>
            </a:xfrm>
            <a:prstGeom prst="rect">
              <a:avLst/>
            </a:prstGeom>
            <a:solidFill>
              <a:schemeClr val="accent1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1270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6112" y="1369170"/>
              <a:ext cx="772036" cy="156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13" name="Straight Arrow Connector 112"/>
          <p:cNvCxnSpPr/>
          <p:nvPr/>
        </p:nvCxnSpPr>
        <p:spPr>
          <a:xfrm>
            <a:off x="595157" y="3091061"/>
            <a:ext cx="0" cy="2543175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638014" y="4219770"/>
            <a:ext cx="854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/>
              <a:t>Time</a:t>
            </a:r>
          </a:p>
        </p:txBody>
      </p:sp>
      <p:pic>
        <p:nvPicPr>
          <p:cNvPr id="1277958" name="Picture 6" descr="http://www.clipartbest.com/cliparts/LTK/rLA/LTKrLAjT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4279" y="2088474"/>
            <a:ext cx="990600" cy="990600"/>
          </a:xfrm>
          <a:prstGeom prst="rect">
            <a:avLst/>
          </a:prstGeom>
          <a:noFill/>
        </p:spPr>
      </p:pic>
      <p:grpSp>
        <p:nvGrpSpPr>
          <p:cNvPr id="8" name="Group 85"/>
          <p:cNvGrpSpPr/>
          <p:nvPr/>
        </p:nvGrpSpPr>
        <p:grpSpPr>
          <a:xfrm rot="16200000">
            <a:off x="6508926" y="2586731"/>
            <a:ext cx="755595" cy="1888"/>
            <a:chOff x="3412152" y="3004071"/>
            <a:chExt cx="755595" cy="1888"/>
          </a:xfrm>
        </p:grpSpPr>
        <p:cxnSp>
          <p:nvCxnSpPr>
            <p:cNvPr id="87" name="Straight Arrow Connector 86"/>
            <p:cNvCxnSpPr/>
            <p:nvPr/>
          </p:nvCxnSpPr>
          <p:spPr>
            <a:xfrm>
              <a:off x="3790116" y="3004071"/>
              <a:ext cx="377631" cy="0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 flipH="1">
              <a:off x="3412152" y="3005959"/>
              <a:ext cx="377631" cy="0"/>
            </a:xfrm>
            <a:prstGeom prst="straightConnector1">
              <a:avLst/>
            </a:prstGeom>
            <a:ln w="3175">
              <a:solidFill>
                <a:srgbClr val="FFFFFF">
                  <a:alpha val="0"/>
                </a:srgbClr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02" name="Picture 6" descr="http://www.clipartbest.com/cliparts/LTK/rLA/LTKrLAjT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33530" y="2098985"/>
            <a:ext cx="990600" cy="990600"/>
          </a:xfrm>
          <a:prstGeom prst="rect">
            <a:avLst/>
          </a:prstGeom>
          <a:noFill/>
        </p:spPr>
      </p:pic>
      <p:grpSp>
        <p:nvGrpSpPr>
          <p:cNvPr id="9" name="Group 102"/>
          <p:cNvGrpSpPr/>
          <p:nvPr/>
        </p:nvGrpSpPr>
        <p:grpSpPr>
          <a:xfrm rot="16200000">
            <a:off x="2168177" y="2597242"/>
            <a:ext cx="755595" cy="1888"/>
            <a:chOff x="3412152" y="3004071"/>
            <a:chExt cx="755595" cy="1888"/>
          </a:xfrm>
        </p:grpSpPr>
        <p:cxnSp>
          <p:nvCxnSpPr>
            <p:cNvPr id="104" name="Straight Arrow Connector 103"/>
            <p:cNvCxnSpPr/>
            <p:nvPr/>
          </p:nvCxnSpPr>
          <p:spPr>
            <a:xfrm>
              <a:off x="3790116" y="3004071"/>
              <a:ext cx="377631" cy="0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/>
            <p:nvPr/>
          </p:nvCxnSpPr>
          <p:spPr>
            <a:xfrm flipH="1">
              <a:off x="3412152" y="3005959"/>
              <a:ext cx="377631" cy="0"/>
            </a:xfrm>
            <a:prstGeom prst="straightConnector1">
              <a:avLst/>
            </a:prstGeom>
            <a:ln w="3175">
              <a:solidFill>
                <a:srgbClr val="FFFFFF">
                  <a:alpha val="0"/>
                </a:srgbClr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0" name="Group 130"/>
          <p:cNvGrpSpPr/>
          <p:nvPr/>
        </p:nvGrpSpPr>
        <p:grpSpPr>
          <a:xfrm>
            <a:off x="4193537" y="802926"/>
            <a:ext cx="1185789" cy="977351"/>
            <a:chOff x="4193537" y="913288"/>
            <a:chExt cx="1185789" cy="977351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4203668" y="1642095"/>
              <a:ext cx="731520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4193537" y="1155923"/>
              <a:ext cx="731520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127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 l="21291" r="57246"/>
            <a:stretch>
              <a:fillRect/>
            </a:stretch>
          </p:blipFill>
          <p:spPr bwMode="auto">
            <a:xfrm>
              <a:off x="4960226" y="1393152"/>
              <a:ext cx="41910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9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 l="79176" r="2288"/>
            <a:stretch>
              <a:fillRect/>
            </a:stretch>
          </p:blipFill>
          <p:spPr bwMode="auto">
            <a:xfrm>
              <a:off x="4990662" y="913288"/>
              <a:ext cx="36195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36" name="Straight Connector 135"/>
          <p:cNvCxnSpPr/>
          <p:nvPr/>
        </p:nvCxnSpPr>
        <p:spPr>
          <a:xfrm flipV="1">
            <a:off x="4381500" y="1076325"/>
            <a:ext cx="0" cy="431800"/>
          </a:xfrm>
          <a:prstGeom prst="line">
            <a:avLst/>
          </a:prstGeom>
          <a:ln w="38100">
            <a:solidFill>
              <a:schemeClr val="accent1">
                <a:lumMod val="9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1" name="Group 141"/>
          <p:cNvGrpSpPr/>
          <p:nvPr/>
        </p:nvGrpSpPr>
        <p:grpSpPr>
          <a:xfrm>
            <a:off x="4135485" y="3721012"/>
            <a:ext cx="3957638" cy="1220501"/>
            <a:chOff x="4135485" y="3721012"/>
            <a:chExt cx="3957638" cy="1220501"/>
          </a:xfrm>
        </p:grpSpPr>
        <p:sp>
          <p:nvSpPr>
            <p:cNvPr id="137" name="TextBox 136"/>
            <p:cNvSpPr txBox="1"/>
            <p:nvPr/>
          </p:nvSpPr>
          <p:spPr>
            <a:xfrm>
              <a:off x="4449808" y="3721012"/>
              <a:ext cx="33861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600" i="1" dirty="0"/>
                <a:t>Phase evolved by atom after time T</a:t>
              </a:r>
            </a:p>
          </p:txBody>
        </p:sp>
        <p:cxnSp>
          <p:nvCxnSpPr>
            <p:cNvPr id="138" name="Straight Connector 137"/>
            <p:cNvCxnSpPr/>
            <p:nvPr/>
          </p:nvCxnSpPr>
          <p:spPr>
            <a:xfrm flipH="1">
              <a:off x="4135485" y="4112838"/>
              <a:ext cx="871538" cy="728661"/>
            </a:xfrm>
            <a:prstGeom prst="line">
              <a:avLst/>
            </a:prstGeom>
            <a:ln w="57150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>
              <a:off x="7221585" y="4084263"/>
              <a:ext cx="871538" cy="857250"/>
            </a:xfrm>
            <a:prstGeom prst="line">
              <a:avLst/>
            </a:prstGeom>
            <a:ln w="57150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" name="Group 144"/>
          <p:cNvGrpSpPr/>
          <p:nvPr/>
        </p:nvGrpSpPr>
        <p:grpSpPr>
          <a:xfrm>
            <a:off x="1524000" y="2636520"/>
            <a:ext cx="5044440" cy="538460"/>
            <a:chOff x="1524000" y="2636520"/>
            <a:chExt cx="5044440" cy="538460"/>
          </a:xfrm>
        </p:grpSpPr>
        <p:sp>
          <p:nvSpPr>
            <p:cNvPr id="143" name="TextBox 142"/>
            <p:cNvSpPr txBox="1"/>
            <p:nvPr/>
          </p:nvSpPr>
          <p:spPr>
            <a:xfrm>
              <a:off x="1524000" y="2651760"/>
              <a:ext cx="701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400" dirty="0"/>
                <a:t>Atom clock</a:t>
              </a: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5867400" y="2636520"/>
              <a:ext cx="701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400" dirty="0"/>
                <a:t>Atom clock</a:t>
              </a:r>
            </a:p>
          </p:txBody>
        </p:sp>
      </p:grpSp>
      <p:pic>
        <p:nvPicPr>
          <p:cNvPr id="147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448" t="24107" r="9453" b="45618"/>
          <a:stretch>
            <a:fillRect/>
          </a:stretch>
        </p:blipFill>
        <p:spPr bwMode="auto">
          <a:xfrm>
            <a:off x="4464050" y="1204119"/>
            <a:ext cx="245269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80349" y="2488832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 bwMode="auto">
          <a:xfrm>
            <a:off x="5855446" y="1522208"/>
            <a:ext cx="2086055" cy="55674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1486542" y="1519190"/>
            <a:ext cx="2086055" cy="55674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7281" y="5960622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8332103"/>
      </p:ext>
    </p:extLst>
  </p:cSld>
  <p:clrMapOvr>
    <a:masterClrMapping/>
  </p:clrMapOvr>
  <p:transition advTm="15139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44444E-6 L 0.95365 4.44444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67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0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44444E-6 L 1.11111E-6 0.5078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07407E-6 L 4.72222E-6 0.5057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2779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7000000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44444E-6 L 1.11111E-6 0.5078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07407E-6 L 4.72222E-6 0.5057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3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11111E-6 L -4.72222E-6 0.5004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44444E-6 L 0.95365 4.44444E-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674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29"/>
          <p:cNvSpPr/>
          <p:nvPr/>
        </p:nvSpPr>
        <p:spPr bwMode="auto">
          <a:xfrm>
            <a:off x="8176387" y="4641471"/>
            <a:ext cx="842963" cy="842963"/>
          </a:xfrm>
          <a:prstGeom prst="ellips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pic>
        <p:nvPicPr>
          <p:cNvPr id="31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4074" y="4900372"/>
            <a:ext cx="3089564" cy="536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4994" y="4886942"/>
            <a:ext cx="2695576" cy="55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110"/>
          <p:cNvGrpSpPr/>
          <p:nvPr/>
        </p:nvGrpSpPr>
        <p:grpSpPr>
          <a:xfrm>
            <a:off x="1539819" y="1615083"/>
            <a:ext cx="6292775" cy="497744"/>
            <a:chOff x="1539819" y="2009233"/>
            <a:chExt cx="6292775" cy="497744"/>
          </a:xfrm>
        </p:grpSpPr>
        <p:pic>
          <p:nvPicPr>
            <p:cNvPr id="106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879958" y="2009233"/>
              <a:ext cx="1952636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7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39819" y="2009490"/>
              <a:ext cx="1952636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135"/>
          <p:cNvGrpSpPr/>
          <p:nvPr/>
        </p:nvGrpSpPr>
        <p:grpSpPr>
          <a:xfrm>
            <a:off x="804066" y="5826132"/>
            <a:ext cx="7429500" cy="415637"/>
            <a:chOff x="0" y="5463984"/>
            <a:chExt cx="7429500" cy="415637"/>
          </a:xfrm>
        </p:grpSpPr>
        <p:sp>
          <p:nvSpPr>
            <p:cNvPr id="130" name="Rectangle 129"/>
            <p:cNvSpPr/>
            <p:nvPr/>
          </p:nvSpPr>
          <p:spPr bwMode="auto">
            <a:xfrm>
              <a:off x="0" y="5463984"/>
              <a:ext cx="7429500" cy="415637"/>
            </a:xfrm>
            <a:prstGeom prst="rect">
              <a:avLst/>
            </a:prstGeom>
            <a:solidFill>
              <a:schemeClr val="accent1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1270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pic>
          <p:nvPicPr>
            <p:cNvPr id="59" name="Picture 4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6837" y="5601350"/>
              <a:ext cx="772036" cy="156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Example: Two Atomic Clocks</a:t>
            </a:r>
          </a:p>
        </p:txBody>
      </p:sp>
      <p:grpSp>
        <p:nvGrpSpPr>
          <p:cNvPr id="5" name="Group 133"/>
          <p:cNvGrpSpPr/>
          <p:nvPr/>
        </p:nvGrpSpPr>
        <p:grpSpPr>
          <a:xfrm>
            <a:off x="804066" y="2359032"/>
            <a:ext cx="7429500" cy="415637"/>
            <a:chOff x="0" y="1239646"/>
            <a:chExt cx="7429500" cy="415637"/>
          </a:xfrm>
        </p:grpSpPr>
        <p:sp>
          <p:nvSpPr>
            <p:cNvPr id="57" name="Rectangle 56"/>
            <p:cNvSpPr/>
            <p:nvPr/>
          </p:nvSpPr>
          <p:spPr bwMode="auto">
            <a:xfrm>
              <a:off x="0" y="1239646"/>
              <a:ext cx="7429500" cy="415637"/>
            </a:xfrm>
            <a:prstGeom prst="rect">
              <a:avLst/>
            </a:prstGeom>
            <a:solidFill>
              <a:schemeClr val="accent1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1270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6112" y="1369170"/>
              <a:ext cx="772036" cy="156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77958" name="Picture 6" descr="http://www.clipartbest.com/cliparts/LTK/rLA/LTKrLAjTa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4279" y="5556888"/>
            <a:ext cx="990600" cy="990600"/>
          </a:xfrm>
          <a:prstGeom prst="rect">
            <a:avLst/>
          </a:prstGeom>
          <a:noFill/>
        </p:spPr>
      </p:pic>
      <p:grpSp>
        <p:nvGrpSpPr>
          <p:cNvPr id="6" name="Group 85"/>
          <p:cNvGrpSpPr/>
          <p:nvPr/>
        </p:nvGrpSpPr>
        <p:grpSpPr>
          <a:xfrm rot="2520000">
            <a:off x="6493160" y="6039379"/>
            <a:ext cx="755595" cy="1888"/>
            <a:chOff x="3412152" y="3004071"/>
            <a:chExt cx="755595" cy="1888"/>
          </a:xfrm>
        </p:grpSpPr>
        <p:cxnSp>
          <p:nvCxnSpPr>
            <p:cNvPr id="87" name="Straight Arrow Connector 86"/>
            <p:cNvCxnSpPr/>
            <p:nvPr/>
          </p:nvCxnSpPr>
          <p:spPr>
            <a:xfrm>
              <a:off x="3790116" y="3004071"/>
              <a:ext cx="377631" cy="0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 flipH="1">
              <a:off x="3412152" y="3005959"/>
              <a:ext cx="377631" cy="0"/>
            </a:xfrm>
            <a:prstGeom prst="straightConnector1">
              <a:avLst/>
            </a:prstGeom>
            <a:ln w="3175">
              <a:solidFill>
                <a:srgbClr val="FFFFFF">
                  <a:alpha val="0"/>
                </a:srgbClr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02" name="Picture 6" descr="http://www.clipartbest.com/cliparts/LTK/rLA/LTKrLAjTa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33530" y="5567399"/>
            <a:ext cx="990600" cy="990600"/>
          </a:xfrm>
          <a:prstGeom prst="rect">
            <a:avLst/>
          </a:prstGeom>
          <a:noFill/>
        </p:spPr>
      </p:pic>
      <p:grpSp>
        <p:nvGrpSpPr>
          <p:cNvPr id="8" name="Group 102"/>
          <p:cNvGrpSpPr/>
          <p:nvPr/>
        </p:nvGrpSpPr>
        <p:grpSpPr>
          <a:xfrm>
            <a:off x="2136645" y="6049890"/>
            <a:ext cx="755595" cy="1888"/>
            <a:chOff x="3412152" y="3004071"/>
            <a:chExt cx="755595" cy="1888"/>
          </a:xfrm>
        </p:grpSpPr>
        <p:cxnSp>
          <p:nvCxnSpPr>
            <p:cNvPr id="104" name="Straight Arrow Connector 103"/>
            <p:cNvCxnSpPr/>
            <p:nvPr/>
          </p:nvCxnSpPr>
          <p:spPr>
            <a:xfrm>
              <a:off x="3790116" y="3004071"/>
              <a:ext cx="377631" cy="0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/>
            <p:nvPr/>
          </p:nvCxnSpPr>
          <p:spPr>
            <a:xfrm flipH="1">
              <a:off x="3412152" y="3005959"/>
              <a:ext cx="377631" cy="0"/>
            </a:xfrm>
            <a:prstGeom prst="straightConnector1">
              <a:avLst/>
            </a:prstGeom>
            <a:ln w="3175">
              <a:solidFill>
                <a:srgbClr val="FFFFFF">
                  <a:alpha val="0"/>
                </a:srgbClr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9" name="Picture 2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39371" y="3033139"/>
            <a:ext cx="2343150" cy="1579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Straight Connector 31"/>
          <p:cNvCxnSpPr>
            <a:stCxn id="33" idx="2"/>
            <a:endCxn id="30" idx="1"/>
          </p:cNvCxnSpPr>
          <p:nvPr/>
        </p:nvCxnSpPr>
        <p:spPr>
          <a:xfrm>
            <a:off x="7032403" y="3782199"/>
            <a:ext cx="1267433" cy="982721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017990" y="3135868"/>
            <a:ext cx="2028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b="1" dirty="0"/>
              <a:t>GW changes light travel time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595157" y="3091061"/>
            <a:ext cx="0" cy="2543175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38014" y="4219770"/>
            <a:ext cx="854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/>
              <a:t>Time</a:t>
            </a:r>
          </a:p>
        </p:txBody>
      </p:sp>
      <p:grpSp>
        <p:nvGrpSpPr>
          <p:cNvPr id="9" name="Group 35"/>
          <p:cNvGrpSpPr/>
          <p:nvPr/>
        </p:nvGrpSpPr>
        <p:grpSpPr>
          <a:xfrm>
            <a:off x="4193537" y="802926"/>
            <a:ext cx="1185789" cy="977351"/>
            <a:chOff x="4193537" y="913288"/>
            <a:chExt cx="1185789" cy="977351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4203668" y="1642095"/>
              <a:ext cx="731520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4193537" y="1155923"/>
              <a:ext cx="731520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39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 l="21291" r="57246"/>
            <a:stretch>
              <a:fillRect/>
            </a:stretch>
          </p:blipFill>
          <p:spPr bwMode="auto">
            <a:xfrm>
              <a:off x="4960226" y="1393152"/>
              <a:ext cx="41910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 l="79176" r="2288"/>
            <a:stretch>
              <a:fillRect/>
            </a:stretch>
          </p:blipFill>
          <p:spPr bwMode="auto">
            <a:xfrm>
              <a:off x="4990662" y="913288"/>
              <a:ext cx="36195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41" name="Straight Connector 40"/>
          <p:cNvCxnSpPr/>
          <p:nvPr/>
        </p:nvCxnSpPr>
        <p:spPr>
          <a:xfrm flipV="1">
            <a:off x="4381500" y="1076325"/>
            <a:ext cx="0" cy="431800"/>
          </a:xfrm>
          <a:prstGeom prst="line">
            <a:avLst/>
          </a:prstGeom>
          <a:ln w="38100">
            <a:solidFill>
              <a:schemeClr val="accent1">
                <a:lumMod val="9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73099" y="3882257"/>
            <a:ext cx="1370901" cy="358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46"/>
          <p:cNvGrpSpPr/>
          <p:nvPr/>
        </p:nvGrpSpPr>
        <p:grpSpPr>
          <a:xfrm>
            <a:off x="1524000" y="6075045"/>
            <a:ext cx="5044440" cy="538460"/>
            <a:chOff x="1524000" y="2636520"/>
            <a:chExt cx="5044440" cy="538460"/>
          </a:xfrm>
        </p:grpSpPr>
        <p:sp>
          <p:nvSpPr>
            <p:cNvPr id="48" name="TextBox 47"/>
            <p:cNvSpPr txBox="1"/>
            <p:nvPr/>
          </p:nvSpPr>
          <p:spPr>
            <a:xfrm>
              <a:off x="1524000" y="2651760"/>
              <a:ext cx="701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400" dirty="0"/>
                <a:t>Atom clock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7400" y="2636520"/>
              <a:ext cx="701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400" dirty="0"/>
                <a:t>Atom clock</a:t>
              </a:r>
            </a:p>
          </p:txBody>
        </p:sp>
      </p:grpSp>
      <p:pic>
        <p:nvPicPr>
          <p:cNvPr id="50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448" t="24107" r="9453" b="45618"/>
          <a:stretch>
            <a:fillRect/>
          </a:stretch>
        </p:blipFill>
        <p:spPr bwMode="auto">
          <a:xfrm>
            <a:off x="4464050" y="1204119"/>
            <a:ext cx="245269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9075554"/>
      </p:ext>
    </p:extLst>
  </p:cSld>
  <p:clrMapOvr>
    <a:masterClrMapping/>
  </p:clrMapOvr>
  <p:transition advTm="151399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3"/>
          <p:cNvGrpSpPr/>
          <p:nvPr/>
        </p:nvGrpSpPr>
        <p:grpSpPr>
          <a:xfrm>
            <a:off x="662172" y="2910842"/>
            <a:ext cx="7429500" cy="415637"/>
            <a:chOff x="0" y="1239646"/>
            <a:chExt cx="7429500" cy="415637"/>
          </a:xfrm>
        </p:grpSpPr>
        <p:sp>
          <p:nvSpPr>
            <p:cNvPr id="82" name="Rectangle 81"/>
            <p:cNvSpPr/>
            <p:nvPr/>
          </p:nvSpPr>
          <p:spPr bwMode="auto">
            <a:xfrm>
              <a:off x="0" y="1239646"/>
              <a:ext cx="7429500" cy="415637"/>
            </a:xfrm>
            <a:prstGeom prst="rect">
              <a:avLst/>
            </a:prstGeom>
            <a:solidFill>
              <a:schemeClr val="accent1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12700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pic>
          <p:nvPicPr>
            <p:cNvPr id="87" name="Picture 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6112" y="1369170"/>
              <a:ext cx="772036" cy="156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7698" y="3707091"/>
            <a:ext cx="260032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2315" y="3720942"/>
            <a:ext cx="260032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Noise from the Laser</a:t>
            </a:r>
          </a:p>
        </p:txBody>
      </p:sp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4455" y="2608811"/>
            <a:ext cx="476683" cy="379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86"/>
          <p:cNvGrpSpPr/>
          <p:nvPr/>
        </p:nvGrpSpPr>
        <p:grpSpPr>
          <a:xfrm>
            <a:off x="846581" y="2576999"/>
            <a:ext cx="7359594" cy="1658724"/>
            <a:chOff x="263239" y="775849"/>
            <a:chExt cx="7359594" cy="1658724"/>
          </a:xfrm>
        </p:grpSpPr>
        <p:sp>
          <p:nvSpPr>
            <p:cNvPr id="51" name="Rectangle 50"/>
            <p:cNvSpPr/>
            <p:nvPr/>
          </p:nvSpPr>
          <p:spPr bwMode="auto">
            <a:xfrm>
              <a:off x="263239" y="775849"/>
              <a:ext cx="623454" cy="512619"/>
            </a:xfrm>
            <a:prstGeom prst="rect">
              <a:avLst/>
            </a:prstGeom>
            <a:noFill/>
            <a:ln w="31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01600">
                <a:srgbClr val="00B050">
                  <a:alpha val="60000"/>
                </a:srgb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sp>
          <p:nvSpPr>
            <p:cNvPr id="52" name="Rectangle 51"/>
            <p:cNvSpPr/>
            <p:nvPr/>
          </p:nvSpPr>
          <p:spPr bwMode="auto">
            <a:xfrm>
              <a:off x="2708768" y="1920043"/>
              <a:ext cx="734290" cy="512619"/>
            </a:xfrm>
            <a:prstGeom prst="rect">
              <a:avLst/>
            </a:prstGeom>
            <a:noFill/>
            <a:ln w="31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01600">
                <a:srgbClr val="00B050">
                  <a:alpha val="60000"/>
                </a:srgb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sp>
          <p:nvSpPr>
            <p:cNvPr id="53" name="Rectangle 52"/>
            <p:cNvSpPr/>
            <p:nvPr/>
          </p:nvSpPr>
          <p:spPr bwMode="auto">
            <a:xfrm>
              <a:off x="6888543" y="1921954"/>
              <a:ext cx="734290" cy="512619"/>
            </a:xfrm>
            <a:prstGeom prst="rect">
              <a:avLst/>
            </a:prstGeom>
            <a:noFill/>
            <a:ln w="31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01600">
                <a:srgbClr val="00B050">
                  <a:alpha val="60000"/>
                </a:srgbClr>
              </a:glo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665019" y="1094510"/>
            <a:ext cx="5323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i="1" dirty="0"/>
              <a:t>The phase of the laser is imprinted onto the atom.</a:t>
            </a:r>
          </a:p>
        </p:txBody>
      </p:sp>
      <p:cxnSp>
        <p:nvCxnSpPr>
          <p:cNvPr id="92" name="Straight Connector 91"/>
          <p:cNvCxnSpPr>
            <a:stCxn id="98" idx="1"/>
          </p:cNvCxnSpPr>
          <p:nvPr/>
        </p:nvCxnSpPr>
        <p:spPr>
          <a:xfrm flipH="1">
            <a:off x="1324303" y="2049769"/>
            <a:ext cx="837006" cy="614603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2161309" y="1865103"/>
            <a:ext cx="5329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/>
              <a:t>Laser phase noise, mechanical platform noise, etc.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318655" y="5306293"/>
            <a:ext cx="8357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i="1" dirty="0"/>
              <a:t>Laser phase is </a:t>
            </a:r>
            <a:r>
              <a:rPr lang="en-US" b="1" i="1" dirty="0"/>
              <a:t>common</a:t>
            </a:r>
            <a:r>
              <a:rPr lang="en-US" i="1" dirty="0"/>
              <a:t> to both atoms – rejected in a differential measurement.</a:t>
            </a:r>
          </a:p>
        </p:txBody>
      </p:sp>
      <p:pic>
        <p:nvPicPr>
          <p:cNvPr id="88" name="Picture 6" descr="http://www.clipartbest.com/cliparts/LTK/rLA/LTKrLAjT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32385" y="2640284"/>
            <a:ext cx="990600" cy="990600"/>
          </a:xfrm>
          <a:prstGeom prst="rect">
            <a:avLst/>
          </a:prstGeom>
          <a:noFill/>
        </p:spPr>
      </p:pic>
      <p:grpSp>
        <p:nvGrpSpPr>
          <p:cNvPr id="5" name="Group 89"/>
          <p:cNvGrpSpPr/>
          <p:nvPr/>
        </p:nvGrpSpPr>
        <p:grpSpPr>
          <a:xfrm rot="18660000">
            <a:off x="6367032" y="3138541"/>
            <a:ext cx="755595" cy="1888"/>
            <a:chOff x="3412152" y="3004071"/>
            <a:chExt cx="755595" cy="1888"/>
          </a:xfrm>
        </p:grpSpPr>
        <p:cxnSp>
          <p:nvCxnSpPr>
            <p:cNvPr id="91" name="Straight Arrow Connector 90"/>
            <p:cNvCxnSpPr/>
            <p:nvPr/>
          </p:nvCxnSpPr>
          <p:spPr>
            <a:xfrm>
              <a:off x="3790116" y="3004071"/>
              <a:ext cx="377631" cy="0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 flipH="1">
              <a:off x="3412152" y="3005959"/>
              <a:ext cx="377631" cy="0"/>
            </a:xfrm>
            <a:prstGeom prst="straightConnector1">
              <a:avLst/>
            </a:prstGeom>
            <a:ln w="3175">
              <a:solidFill>
                <a:srgbClr val="FFFFFF">
                  <a:alpha val="0"/>
                </a:srgbClr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94" name="Picture 6" descr="http://www.clipartbest.com/cliparts/LTK/rLA/LTKrLAjT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91636" y="2650795"/>
            <a:ext cx="990600" cy="990600"/>
          </a:xfrm>
          <a:prstGeom prst="rect">
            <a:avLst/>
          </a:prstGeom>
          <a:noFill/>
        </p:spPr>
      </p:pic>
      <p:grpSp>
        <p:nvGrpSpPr>
          <p:cNvPr id="6" name="Group 94"/>
          <p:cNvGrpSpPr/>
          <p:nvPr/>
        </p:nvGrpSpPr>
        <p:grpSpPr>
          <a:xfrm rot="18660000">
            <a:off x="2026283" y="3149052"/>
            <a:ext cx="755595" cy="1888"/>
            <a:chOff x="3412152" y="3004071"/>
            <a:chExt cx="755595" cy="1888"/>
          </a:xfrm>
        </p:grpSpPr>
        <p:cxnSp>
          <p:nvCxnSpPr>
            <p:cNvPr id="96" name="Straight Arrow Connector 95"/>
            <p:cNvCxnSpPr/>
            <p:nvPr/>
          </p:nvCxnSpPr>
          <p:spPr>
            <a:xfrm>
              <a:off x="3790116" y="3004071"/>
              <a:ext cx="377631" cy="0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7" name="Straight Arrow Connector 96"/>
            <p:cNvCxnSpPr/>
            <p:nvPr/>
          </p:nvCxnSpPr>
          <p:spPr>
            <a:xfrm flipH="1">
              <a:off x="3412152" y="3005959"/>
              <a:ext cx="377631" cy="0"/>
            </a:xfrm>
            <a:prstGeom prst="straightConnector1">
              <a:avLst/>
            </a:prstGeom>
            <a:ln w="3175">
              <a:solidFill>
                <a:srgbClr val="FFFFFF">
                  <a:alpha val="0"/>
                </a:srgbClr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831456655"/>
      </p:ext>
    </p:extLst>
  </p:cSld>
  <p:clrMapOvr>
    <a:masterClrMapping/>
  </p:clrMapOvr>
  <p:transition advTm="11768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2A6B4-D0F0-470D-9509-BCCBBFA3B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Science applications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2D26E8-A2A9-489C-94F5-D910A20EB35A}"/>
              </a:ext>
            </a:extLst>
          </p:cNvPr>
          <p:cNvSpPr txBox="1"/>
          <p:nvPr/>
        </p:nvSpPr>
        <p:spPr>
          <a:xfrm>
            <a:off x="457200" y="1279439"/>
            <a:ext cx="5994400" cy="4669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dirty="0"/>
              <a:t> Equivalence principle tests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 Short distance gravity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 Dark sector physics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 QED tests (alpha measurements)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 Quantum mechanics at macroscopic scales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 Quantum entanglement for enhanced readout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 Gravitational wave detection, sky localization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F2FEB5-81A8-4404-82A4-70DB2F756B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197" y="2514833"/>
            <a:ext cx="1860170" cy="243861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F919B39-CAFB-4BB9-94DF-B684A8BB94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/>
          <a:srcRect b="17660"/>
          <a:stretch/>
        </p:blipFill>
        <p:spPr bwMode="auto">
          <a:xfrm>
            <a:off x="6168502" y="5207000"/>
            <a:ext cx="2824683" cy="156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856188B-C1CB-4668-819C-0804C24751D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362"/>
          <a:stretch/>
        </p:blipFill>
        <p:spPr>
          <a:xfrm>
            <a:off x="4337050" y="909269"/>
            <a:ext cx="4435914" cy="1382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2149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3050" t="18942" r="16879" b="-325"/>
          <a:stretch/>
        </p:blipFill>
        <p:spPr>
          <a:xfrm>
            <a:off x="102588" y="1735929"/>
            <a:ext cx="4290955" cy="420163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91439" y="1707780"/>
            <a:ext cx="365760" cy="3546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Clock gradiometer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1882" y="3217120"/>
            <a:ext cx="1186650" cy="3432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1882" y="2684980"/>
            <a:ext cx="632880" cy="4125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4886483" y="2165230"/>
            <a:ext cx="33795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000" dirty="0"/>
              <a:t>Two ways for phase to vary: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600239" y="3222298"/>
            <a:ext cx="2060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i="1" dirty="0"/>
              <a:t>Gravitational wave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600239" y="2726214"/>
            <a:ext cx="1407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i="1" dirty="0"/>
              <a:t>Dark matter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886483" y="4035823"/>
            <a:ext cx="377457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Each interferometer measures the change over time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Laser noise is common-mode suppressed in the gradiometer</a:t>
            </a:r>
          </a:p>
          <a:p>
            <a:pPr marL="344488" indent="-344488">
              <a:spcBef>
                <a:spcPts val="0"/>
              </a:spcBef>
              <a:spcAft>
                <a:spcPts val="0"/>
              </a:spcAft>
            </a:pPr>
            <a:endParaRPr lang="en-US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4949843" y="878561"/>
            <a:ext cx="35793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/>
              <a:t>Excited state phase evolution: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93310" y="1425150"/>
            <a:ext cx="2160714" cy="39865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4832465" y="2105888"/>
            <a:ext cx="4001194" cy="1684713"/>
          </a:xfrm>
          <a:prstGeom prst="rect">
            <a:avLst/>
          </a:prstGeom>
          <a:solidFill>
            <a:schemeClr val="bg2">
              <a:lumMod val="60000"/>
              <a:lumOff val="40000"/>
              <a:alpha val="36863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grpSp>
        <p:nvGrpSpPr>
          <p:cNvPr id="15" name="Group 35">
            <a:extLst>
              <a:ext uri="{FF2B5EF4-FFF2-40B4-BE49-F238E27FC236}">
                <a16:creationId xmlns:a16="http://schemas.microsoft.com/office/drawing/2014/main" id="{BE9772EC-E045-4BA1-9D26-DDA1219C407C}"/>
              </a:ext>
            </a:extLst>
          </p:cNvPr>
          <p:cNvGrpSpPr/>
          <p:nvPr/>
        </p:nvGrpSpPr>
        <p:grpSpPr>
          <a:xfrm>
            <a:off x="2043018" y="817155"/>
            <a:ext cx="1185789" cy="977351"/>
            <a:chOff x="4193537" y="913288"/>
            <a:chExt cx="1185789" cy="97735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E7C320A-1212-416E-83F3-FB9823B08E6F}"/>
                </a:ext>
              </a:extLst>
            </p:cNvPr>
            <p:cNvCxnSpPr/>
            <p:nvPr/>
          </p:nvCxnSpPr>
          <p:spPr>
            <a:xfrm>
              <a:off x="4203668" y="1642095"/>
              <a:ext cx="731520" cy="0"/>
            </a:xfrm>
            <a:prstGeom prst="line">
              <a:avLst/>
            </a:prstGeom>
            <a:ln w="57150">
              <a:solidFill>
                <a:srgbClr val="0000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C654E70-EDD1-4D17-9EE1-448807EA1C49}"/>
                </a:ext>
              </a:extLst>
            </p:cNvPr>
            <p:cNvCxnSpPr/>
            <p:nvPr/>
          </p:nvCxnSpPr>
          <p:spPr>
            <a:xfrm>
              <a:off x="4193537" y="1155923"/>
              <a:ext cx="73152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19" name="Picture 7">
              <a:extLst>
                <a:ext uri="{FF2B5EF4-FFF2-40B4-BE49-F238E27FC236}">
                  <a16:creationId xmlns:a16="http://schemas.microsoft.com/office/drawing/2014/main" id="{D51320F7-24E4-4D94-B200-51C07A1868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 l="21291" r="57246"/>
            <a:stretch>
              <a:fillRect/>
            </a:stretch>
          </p:blipFill>
          <p:spPr bwMode="auto">
            <a:xfrm>
              <a:off x="4960226" y="1393152"/>
              <a:ext cx="41910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7">
              <a:extLst>
                <a:ext uri="{FF2B5EF4-FFF2-40B4-BE49-F238E27FC236}">
                  <a16:creationId xmlns:a16="http://schemas.microsoft.com/office/drawing/2014/main" id="{D97AE03D-EB69-4277-BC7D-B880009900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 l="79176" r="2288"/>
            <a:stretch>
              <a:fillRect/>
            </a:stretch>
          </p:blipFill>
          <p:spPr bwMode="auto">
            <a:xfrm>
              <a:off x="4990662" y="913288"/>
              <a:ext cx="36195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4AD298F-85A9-4613-8050-E36A63EE8A89}"/>
              </a:ext>
            </a:extLst>
          </p:cNvPr>
          <p:cNvCxnSpPr/>
          <p:nvPr/>
        </p:nvCxnSpPr>
        <p:spPr>
          <a:xfrm flipV="1">
            <a:off x="2326451" y="1085881"/>
            <a:ext cx="0" cy="43180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" name="Picture 5">
            <a:extLst>
              <a:ext uri="{FF2B5EF4-FFF2-40B4-BE49-F238E27FC236}">
                <a16:creationId xmlns:a16="http://schemas.microsoft.com/office/drawing/2014/main" id="{914E6730-D4F5-4AEF-A99C-D37B560CC1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448" t="24107" r="9453" b="45618"/>
          <a:stretch>
            <a:fillRect/>
          </a:stretch>
        </p:blipFill>
        <p:spPr bwMode="auto">
          <a:xfrm>
            <a:off x="2409001" y="1213675"/>
            <a:ext cx="245269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B8E13202-FD46-4091-8F4B-0143F6D5C864}"/>
              </a:ext>
            </a:extLst>
          </p:cNvPr>
          <p:cNvSpPr txBox="1"/>
          <p:nvPr/>
        </p:nvSpPr>
        <p:spPr>
          <a:xfrm>
            <a:off x="3682965" y="6182782"/>
            <a:ext cx="3947684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/>
              <a:t>Graham et al., PRL </a:t>
            </a:r>
            <a:r>
              <a:rPr lang="en-US" sz="1600" b="1" dirty="0"/>
              <a:t>110</a:t>
            </a:r>
            <a:r>
              <a:rPr lang="en-US" sz="1600" dirty="0"/>
              <a:t>, 171102 (2013).</a:t>
            </a:r>
          </a:p>
          <a:p>
            <a:pPr>
              <a:buNone/>
            </a:pPr>
            <a:r>
              <a:rPr lang="nb-NO" sz="1600" dirty="0"/>
              <a:t>Arvanitaki et al., PRD </a:t>
            </a:r>
            <a:r>
              <a:rPr lang="nb-NO" sz="1600" b="1" dirty="0"/>
              <a:t>97</a:t>
            </a:r>
            <a:r>
              <a:rPr lang="nb-NO" sz="1600" dirty="0"/>
              <a:t>, 075020 (2018).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408779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8BF17DD-75E0-49A2-A4B4-12EB88BC56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6797" y="5083394"/>
            <a:ext cx="3834574" cy="77756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1FA37760-D91A-405E-91F7-CD91B28E2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/>
          <a:lstStyle/>
          <a:p>
            <a:r>
              <a:rPr lang="en-US" dirty="0"/>
              <a:t>Ultralight scalar dark matter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04C1CEF-DD48-4982-9889-666FA58E72B3}"/>
              </a:ext>
            </a:extLst>
          </p:cNvPr>
          <p:cNvGrpSpPr/>
          <p:nvPr/>
        </p:nvGrpSpPr>
        <p:grpSpPr>
          <a:xfrm>
            <a:off x="316669" y="1468875"/>
            <a:ext cx="7616676" cy="778877"/>
            <a:chOff x="1182763" y="736512"/>
            <a:chExt cx="8611815" cy="88063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5A8F6F9-8AFF-46A0-91EA-76AAB1D327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1" r="2810"/>
            <a:stretch/>
          </p:blipFill>
          <p:spPr>
            <a:xfrm>
              <a:off x="1182763" y="736512"/>
              <a:ext cx="3690574" cy="7854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8103605-D953-4436-8497-14D476E470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642"/>
            <a:stretch/>
          </p:blipFill>
          <p:spPr>
            <a:xfrm>
              <a:off x="4903837" y="749251"/>
              <a:ext cx="4890741" cy="867900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C702FAF4-FBD6-4404-8319-41E777CD26B1}"/>
              </a:ext>
            </a:extLst>
          </p:cNvPr>
          <p:cNvSpPr/>
          <p:nvPr/>
        </p:nvSpPr>
        <p:spPr>
          <a:xfrm>
            <a:off x="556054" y="767482"/>
            <a:ext cx="82296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i="1" dirty="0"/>
              <a:t>Ultralight </a:t>
            </a:r>
            <a:r>
              <a:rPr lang="en-US" i="1" dirty="0" err="1"/>
              <a:t>dilaton</a:t>
            </a:r>
            <a:r>
              <a:rPr lang="en-US" i="1" dirty="0"/>
              <a:t> DM </a:t>
            </a:r>
            <a:r>
              <a:rPr lang="en-US" dirty="0"/>
              <a:t>acts as a background field (e.g., mass ~10</a:t>
            </a:r>
            <a:r>
              <a:rPr lang="en-US" baseline="30000" dirty="0"/>
              <a:t>-15</a:t>
            </a:r>
            <a:r>
              <a:rPr lang="en-US" dirty="0"/>
              <a:t> eV)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D3B682-90C9-4444-A31C-8327F715F1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499" y="3391442"/>
            <a:ext cx="4977038" cy="387767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F833E66-A3DD-49B7-8B79-DD8E702FAB62}"/>
              </a:ext>
            </a:extLst>
          </p:cNvPr>
          <p:cNvCxnSpPr/>
          <p:nvPr/>
        </p:nvCxnSpPr>
        <p:spPr>
          <a:xfrm>
            <a:off x="946716" y="2247752"/>
            <a:ext cx="2718487" cy="0"/>
          </a:xfrm>
          <a:prstGeom prst="line">
            <a:avLst/>
          </a:prstGeom>
          <a:ln w="57150">
            <a:solidFill>
              <a:srgbClr val="5076E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8D20C9E-2A0C-4AA0-BAE2-49D50374B9CB}"/>
              </a:ext>
            </a:extLst>
          </p:cNvPr>
          <p:cNvCxnSpPr/>
          <p:nvPr/>
        </p:nvCxnSpPr>
        <p:spPr>
          <a:xfrm>
            <a:off x="2176067" y="2439359"/>
            <a:ext cx="0" cy="834081"/>
          </a:xfrm>
          <a:prstGeom prst="line">
            <a:avLst/>
          </a:prstGeom>
          <a:ln w="57150">
            <a:solidFill>
              <a:srgbClr val="5076E2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E713779-C490-4ACF-A204-777168B53B76}"/>
              </a:ext>
            </a:extLst>
          </p:cNvPr>
          <p:cNvSpPr txBox="1"/>
          <p:nvPr/>
        </p:nvSpPr>
        <p:spPr>
          <a:xfrm>
            <a:off x="5312644" y="2155734"/>
            <a:ext cx="1136575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92D050"/>
                </a:solidFill>
              </a:rPr>
              <a:t>Electron</a:t>
            </a:r>
          </a:p>
          <a:p>
            <a:pPr>
              <a:buNone/>
            </a:pPr>
            <a:r>
              <a:rPr lang="en-US" dirty="0">
                <a:solidFill>
                  <a:srgbClr val="92D050"/>
                </a:solidFill>
              </a:rPr>
              <a:t>coupling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863AB90-AAD2-4974-BF4C-16C226C4EBF3}"/>
              </a:ext>
            </a:extLst>
          </p:cNvPr>
          <p:cNvSpPr txBox="1"/>
          <p:nvPr/>
        </p:nvSpPr>
        <p:spPr>
          <a:xfrm>
            <a:off x="6696960" y="2200563"/>
            <a:ext cx="1136575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FFC000"/>
                </a:solidFill>
              </a:rPr>
              <a:t>Photon</a:t>
            </a:r>
          </a:p>
          <a:p>
            <a:pPr>
              <a:buNone/>
            </a:pPr>
            <a:r>
              <a:rPr lang="en-US" dirty="0">
                <a:solidFill>
                  <a:srgbClr val="FFC000"/>
                </a:solidFill>
              </a:rPr>
              <a:t>coupling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B17FBEE-CD01-4A26-8BEB-08F820757860}"/>
              </a:ext>
            </a:extLst>
          </p:cNvPr>
          <p:cNvCxnSpPr/>
          <p:nvPr/>
        </p:nvCxnSpPr>
        <p:spPr>
          <a:xfrm>
            <a:off x="5275818" y="2141449"/>
            <a:ext cx="989658" cy="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996EFE0-31EC-487A-8BFC-3E9FBEB305F9}"/>
              </a:ext>
            </a:extLst>
          </p:cNvPr>
          <p:cNvCxnSpPr/>
          <p:nvPr/>
        </p:nvCxnSpPr>
        <p:spPr>
          <a:xfrm>
            <a:off x="6623034" y="2163518"/>
            <a:ext cx="1097903" cy="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2D078C9-4B5C-4283-AC88-359A2DA237A2}"/>
              </a:ext>
            </a:extLst>
          </p:cNvPr>
          <p:cNvSpPr txBox="1"/>
          <p:nvPr/>
        </p:nvSpPr>
        <p:spPr>
          <a:xfrm>
            <a:off x="2251917" y="2331986"/>
            <a:ext cx="1570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5076E2"/>
                </a:solidFill>
              </a:rPr>
              <a:t>DM scalar field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3F61F2-83ED-4086-A0DA-777D95334FBD}"/>
              </a:ext>
            </a:extLst>
          </p:cNvPr>
          <p:cNvSpPr txBox="1"/>
          <p:nvPr/>
        </p:nvSpPr>
        <p:spPr>
          <a:xfrm>
            <a:off x="7932859" y="1574792"/>
            <a:ext cx="756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/>
              <a:t>+ …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922ED9-E0E9-4698-965A-88AB9A68BC5D}"/>
              </a:ext>
            </a:extLst>
          </p:cNvPr>
          <p:cNvSpPr txBox="1"/>
          <p:nvPr/>
        </p:nvSpPr>
        <p:spPr>
          <a:xfrm>
            <a:off x="8181086" y="2202934"/>
            <a:ext cx="7155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e.g., QCD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08177C5-3BB6-4A6C-B82F-C92AF25AE3AE}"/>
              </a:ext>
            </a:extLst>
          </p:cNvPr>
          <p:cNvCxnSpPr/>
          <p:nvPr/>
        </p:nvCxnSpPr>
        <p:spPr>
          <a:xfrm>
            <a:off x="8249547" y="2176215"/>
            <a:ext cx="50005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BC3611EA-8896-42D0-A6CA-4034BC5276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5867" y="3392529"/>
            <a:ext cx="1547668" cy="37071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C74B550-9E10-4D2B-BF54-23475BEC71F5}"/>
              </a:ext>
            </a:extLst>
          </p:cNvPr>
          <p:cNvSpPr txBox="1"/>
          <p:nvPr/>
        </p:nvSpPr>
        <p:spPr>
          <a:xfrm>
            <a:off x="625796" y="4298306"/>
            <a:ext cx="63915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/>
              <a:t>DM coupling causes time-varying atomic energy levels:</a:t>
            </a:r>
          </a:p>
        </p:txBody>
      </p:sp>
      <p:grpSp>
        <p:nvGrpSpPr>
          <p:cNvPr id="22" name="Group 35">
            <a:extLst>
              <a:ext uri="{FF2B5EF4-FFF2-40B4-BE49-F238E27FC236}">
                <a16:creationId xmlns:a16="http://schemas.microsoft.com/office/drawing/2014/main" id="{9197EDA7-02B8-4E17-B210-0C7D4CD44D04}"/>
              </a:ext>
            </a:extLst>
          </p:cNvPr>
          <p:cNvGrpSpPr/>
          <p:nvPr/>
        </p:nvGrpSpPr>
        <p:grpSpPr>
          <a:xfrm>
            <a:off x="622093" y="4992314"/>
            <a:ext cx="1185789" cy="977351"/>
            <a:chOff x="4193537" y="913288"/>
            <a:chExt cx="1185789" cy="97735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1050F96A-CD05-4845-8EDC-8DCDED71DAC7}"/>
                </a:ext>
              </a:extLst>
            </p:cNvPr>
            <p:cNvCxnSpPr/>
            <p:nvPr/>
          </p:nvCxnSpPr>
          <p:spPr>
            <a:xfrm>
              <a:off x="4203668" y="1642095"/>
              <a:ext cx="731520" cy="0"/>
            </a:xfrm>
            <a:prstGeom prst="line">
              <a:avLst/>
            </a:prstGeom>
            <a:ln w="57150">
              <a:solidFill>
                <a:srgbClr val="0000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8103C9E-9A52-449E-9EA0-84F69181CE69}"/>
                </a:ext>
              </a:extLst>
            </p:cNvPr>
            <p:cNvCxnSpPr/>
            <p:nvPr/>
          </p:nvCxnSpPr>
          <p:spPr>
            <a:xfrm>
              <a:off x="4193537" y="1155923"/>
              <a:ext cx="73152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25" name="Picture 7">
              <a:extLst>
                <a:ext uri="{FF2B5EF4-FFF2-40B4-BE49-F238E27FC236}">
                  <a16:creationId xmlns:a16="http://schemas.microsoft.com/office/drawing/2014/main" id="{3219F7AF-EA9B-4B54-B0BC-8E5FA187C1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 l="21291" r="57246"/>
            <a:stretch>
              <a:fillRect/>
            </a:stretch>
          </p:blipFill>
          <p:spPr bwMode="auto">
            <a:xfrm>
              <a:off x="4960226" y="1393152"/>
              <a:ext cx="41910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7">
              <a:extLst>
                <a:ext uri="{FF2B5EF4-FFF2-40B4-BE49-F238E27FC236}">
                  <a16:creationId xmlns:a16="http://schemas.microsoft.com/office/drawing/2014/main" id="{1A3D25C7-C24E-4207-B914-A89A816AA8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 l="79176" r="2288"/>
            <a:stretch>
              <a:fillRect/>
            </a:stretch>
          </p:blipFill>
          <p:spPr bwMode="auto">
            <a:xfrm>
              <a:off x="4990662" y="913288"/>
              <a:ext cx="36195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1006807-901F-493B-8DC2-F47529DE5DCF}"/>
              </a:ext>
            </a:extLst>
          </p:cNvPr>
          <p:cNvCxnSpPr/>
          <p:nvPr/>
        </p:nvCxnSpPr>
        <p:spPr>
          <a:xfrm flipV="1">
            <a:off x="905526" y="5261040"/>
            <a:ext cx="0" cy="43180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8" name="Picture 5">
            <a:extLst>
              <a:ext uri="{FF2B5EF4-FFF2-40B4-BE49-F238E27FC236}">
                <a16:creationId xmlns:a16="http://schemas.microsoft.com/office/drawing/2014/main" id="{8BB7E7A7-2994-4425-BA4B-A055E747A6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448" t="24107" r="9453" b="45618"/>
          <a:stretch>
            <a:fillRect/>
          </a:stretch>
        </p:blipFill>
        <p:spPr bwMode="auto">
          <a:xfrm>
            <a:off x="988076" y="5388834"/>
            <a:ext cx="245269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A22D6B5-CE52-4DE9-B94F-6DFBF0FBDE4A}"/>
              </a:ext>
            </a:extLst>
          </p:cNvPr>
          <p:cNvCxnSpPr/>
          <p:nvPr/>
        </p:nvCxnSpPr>
        <p:spPr>
          <a:xfrm flipV="1">
            <a:off x="3860454" y="5251069"/>
            <a:ext cx="0" cy="43180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" name="Picture 5">
            <a:extLst>
              <a:ext uri="{FF2B5EF4-FFF2-40B4-BE49-F238E27FC236}">
                <a16:creationId xmlns:a16="http://schemas.microsoft.com/office/drawing/2014/main" id="{DE1865E0-00A0-4461-8EEB-6A60E054EE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448" t="24107" r="9453" b="45618"/>
          <a:stretch>
            <a:fillRect/>
          </a:stretch>
        </p:blipFill>
        <p:spPr bwMode="auto">
          <a:xfrm>
            <a:off x="3943004" y="5378863"/>
            <a:ext cx="245269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43861B6-7133-4B95-B1BE-F7EC96253329}"/>
              </a:ext>
            </a:extLst>
          </p:cNvPr>
          <p:cNvCxnSpPr>
            <a:cxnSpLocks/>
          </p:cNvCxnSpPr>
          <p:nvPr/>
        </p:nvCxnSpPr>
        <p:spPr>
          <a:xfrm flipV="1">
            <a:off x="7676263" y="5034401"/>
            <a:ext cx="0" cy="33669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6C9DC12-1148-4F41-B0B4-9FC0A372740A}"/>
              </a:ext>
            </a:extLst>
          </p:cNvPr>
          <p:cNvSpPr txBox="1"/>
          <p:nvPr/>
        </p:nvSpPr>
        <p:spPr>
          <a:xfrm>
            <a:off x="7727912" y="4883908"/>
            <a:ext cx="12477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/>
              <a:t>DM induced oscillation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B67ECC6-9B8F-4E44-94E9-BE5CE57DFA58}"/>
              </a:ext>
            </a:extLst>
          </p:cNvPr>
          <p:cNvCxnSpPr>
            <a:cxnSpLocks/>
          </p:cNvCxnSpPr>
          <p:nvPr/>
        </p:nvCxnSpPr>
        <p:spPr>
          <a:xfrm>
            <a:off x="4837747" y="6148235"/>
            <a:ext cx="637428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42BD89F7-CB74-4099-9197-D476C17A8CDF}"/>
              </a:ext>
            </a:extLst>
          </p:cNvPr>
          <p:cNvSpPr txBox="1"/>
          <p:nvPr/>
        </p:nvSpPr>
        <p:spPr>
          <a:xfrm>
            <a:off x="4213859" y="5978957"/>
            <a:ext cx="637429" cy="345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/>
              <a:t>Time</a:t>
            </a:r>
          </a:p>
        </p:txBody>
      </p:sp>
      <p:grpSp>
        <p:nvGrpSpPr>
          <p:cNvPr id="35" name="Group 35">
            <a:extLst>
              <a:ext uri="{FF2B5EF4-FFF2-40B4-BE49-F238E27FC236}">
                <a16:creationId xmlns:a16="http://schemas.microsoft.com/office/drawing/2014/main" id="{ED2E8803-CECF-4B24-AA28-F0512F392669}"/>
              </a:ext>
            </a:extLst>
          </p:cNvPr>
          <p:cNvGrpSpPr/>
          <p:nvPr/>
        </p:nvGrpSpPr>
        <p:grpSpPr>
          <a:xfrm>
            <a:off x="3339373" y="5034401"/>
            <a:ext cx="419100" cy="977351"/>
            <a:chOff x="4960226" y="913288"/>
            <a:chExt cx="419100" cy="977351"/>
          </a:xfrm>
        </p:grpSpPr>
        <p:pic>
          <p:nvPicPr>
            <p:cNvPr id="36" name="Picture 7">
              <a:extLst>
                <a:ext uri="{FF2B5EF4-FFF2-40B4-BE49-F238E27FC236}">
                  <a16:creationId xmlns:a16="http://schemas.microsoft.com/office/drawing/2014/main" id="{859A56BB-25B2-42F7-B4EB-3BE8648E00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 l="21291" r="57246"/>
            <a:stretch>
              <a:fillRect/>
            </a:stretch>
          </p:blipFill>
          <p:spPr bwMode="auto">
            <a:xfrm>
              <a:off x="4960226" y="1393152"/>
              <a:ext cx="41910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7">
              <a:extLst>
                <a:ext uri="{FF2B5EF4-FFF2-40B4-BE49-F238E27FC236}">
                  <a16:creationId xmlns:a16="http://schemas.microsoft.com/office/drawing/2014/main" id="{C82041FB-176C-43C3-868B-E7BE84B112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 l="79176" r="2288"/>
            <a:stretch>
              <a:fillRect/>
            </a:stretch>
          </p:blipFill>
          <p:spPr bwMode="auto">
            <a:xfrm>
              <a:off x="4990662" y="913288"/>
              <a:ext cx="36195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F59823AA-2322-4D25-A82E-BC13075FD3A6}"/>
              </a:ext>
            </a:extLst>
          </p:cNvPr>
          <p:cNvSpPr/>
          <p:nvPr/>
        </p:nvSpPr>
        <p:spPr bwMode="auto">
          <a:xfrm>
            <a:off x="2346227" y="5220050"/>
            <a:ext cx="386962" cy="342805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82DAAC7-E575-4047-9AFE-B0997E5022B5}"/>
              </a:ext>
            </a:extLst>
          </p:cNvPr>
          <p:cNvSpPr txBox="1"/>
          <p:nvPr/>
        </p:nvSpPr>
        <p:spPr>
          <a:xfrm>
            <a:off x="1851509" y="5555522"/>
            <a:ext cx="13640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dirty="0"/>
              <a:t>Dark matter coupling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3025125-8FD0-4310-AC6D-F5E225738A2A}"/>
              </a:ext>
            </a:extLst>
          </p:cNvPr>
          <p:cNvSpPr txBox="1"/>
          <p:nvPr/>
        </p:nvSpPr>
        <p:spPr>
          <a:xfrm>
            <a:off x="7914714" y="3273440"/>
            <a:ext cx="1247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DM mass density</a:t>
            </a:r>
          </a:p>
        </p:txBody>
      </p:sp>
    </p:spTree>
    <p:extLst>
      <p:ext uri="{BB962C8B-B14F-4D97-AF65-F5344CB8AC3E}">
        <p14:creationId xmlns:p14="http://schemas.microsoft.com/office/powerpoint/2010/main" val="41698885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LMT and Resonant Pulse Sequences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5331985" y="6007736"/>
            <a:ext cx="29667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/>
              <a:t>Graham, </a:t>
            </a:r>
            <a:r>
              <a:rPr lang="en-US" i="1" dirty="0"/>
              <a:t>et al.</a:t>
            </a:r>
            <a:r>
              <a:rPr lang="en-US" dirty="0"/>
              <a:t>, PRD (2016)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 r="3767"/>
          <a:stretch>
            <a:fillRect/>
          </a:stretch>
        </p:blipFill>
        <p:spPr bwMode="auto">
          <a:xfrm>
            <a:off x="-17009" y="1724341"/>
            <a:ext cx="4589009" cy="428339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952947" y="1404474"/>
            <a:ext cx="28103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1" dirty="0"/>
              <a:t>LMT </a:t>
            </a:r>
            <a:r>
              <a:rPr lang="en-US" sz="1600" b="1" dirty="0" err="1"/>
              <a:t>beamsplitter</a:t>
            </a:r>
            <a:r>
              <a:rPr lang="en-US" sz="1600" b="1" dirty="0"/>
              <a:t> (N = 3)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3E33ED-64FE-4692-A6BB-4FD676FE4C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2330" y="1743028"/>
            <a:ext cx="4451670" cy="42460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54B4555-D3A2-42FD-BB15-A309934CE8A6}"/>
              </a:ext>
            </a:extLst>
          </p:cNvPr>
          <p:cNvSpPr txBox="1"/>
          <p:nvPr/>
        </p:nvSpPr>
        <p:spPr>
          <a:xfrm>
            <a:off x="5666421" y="1385787"/>
            <a:ext cx="30203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1" dirty="0"/>
              <a:t>Resonant sequence (Q = 4)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E0EC491-29B2-4A2E-A374-50FC839E0DD1}"/>
              </a:ext>
            </a:extLst>
          </p:cNvPr>
          <p:cNvSpPr/>
          <p:nvPr/>
        </p:nvSpPr>
        <p:spPr>
          <a:xfrm>
            <a:off x="664735" y="6009782"/>
            <a:ext cx="2925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/>
              <a:t>Graham, </a:t>
            </a:r>
            <a:r>
              <a:rPr lang="en-US" i="1" dirty="0"/>
              <a:t>et al.</a:t>
            </a:r>
            <a:r>
              <a:rPr lang="en-US" dirty="0"/>
              <a:t>, PRL (2013)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46EFC0-B324-4A11-BA9E-0854AD0569FA}"/>
              </a:ext>
            </a:extLst>
          </p:cNvPr>
          <p:cNvSpPr txBox="1"/>
          <p:nvPr/>
        </p:nvSpPr>
        <p:spPr>
          <a:xfrm>
            <a:off x="442262" y="851127"/>
            <a:ext cx="6642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/>
              <a:t>Sequential single-photon transitions remain laser noise immune</a:t>
            </a:r>
          </a:p>
        </p:txBody>
      </p:sp>
    </p:spTree>
    <p:extLst>
      <p:ext uri="{BB962C8B-B14F-4D97-AF65-F5344CB8AC3E}">
        <p14:creationId xmlns:p14="http://schemas.microsoft.com/office/powerpoint/2010/main" val="1586519052"/>
      </p:ext>
    </p:extLst>
  </p:cSld>
  <p:clrMapOvr>
    <a:masterClrMapping/>
  </p:clrMapOvr>
  <p:transition advTm="156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/>
          <a:lstStyle/>
          <a:p>
            <a:r>
              <a:rPr lang="en-US" dirty="0"/>
              <a:t>GW Sensitivity for a Satellite Detector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828" y="2821477"/>
            <a:ext cx="5612727" cy="3487129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A76E5B2A-AA1B-413A-A508-D4E31EF38BC8}"/>
              </a:ext>
            </a:extLst>
          </p:cNvPr>
          <p:cNvGrpSpPr/>
          <p:nvPr/>
        </p:nvGrpSpPr>
        <p:grpSpPr>
          <a:xfrm>
            <a:off x="6283378" y="3946341"/>
            <a:ext cx="1899879" cy="1795523"/>
            <a:chOff x="6426005" y="1170288"/>
            <a:chExt cx="1899879" cy="1795523"/>
          </a:xfrm>
        </p:grpSpPr>
        <p:sp>
          <p:nvSpPr>
            <p:cNvPr id="5" name="Rectangle 4"/>
            <p:cNvSpPr/>
            <p:nvPr/>
          </p:nvSpPr>
          <p:spPr>
            <a:xfrm>
              <a:off x="6426005" y="1170288"/>
              <a:ext cx="189987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4 × 10</a:t>
              </a:r>
              <a:r>
                <a:rPr lang="en-US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meters</a:t>
              </a: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30390" y="1579262"/>
              <a:ext cx="1512892" cy="29932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78413" y="1978615"/>
              <a:ext cx="1184919" cy="301984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58093" y="2337555"/>
              <a:ext cx="1367791" cy="251336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164943" y="2648498"/>
              <a:ext cx="999257" cy="317313"/>
            </a:xfrm>
            <a:prstGeom prst="rect">
              <a:avLst/>
            </a:prstGeom>
          </p:spPr>
        </p:pic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7A7914C9-B584-46EA-89F2-A65AF8906B25}"/>
              </a:ext>
            </a:extLst>
          </p:cNvPr>
          <p:cNvSpPr/>
          <p:nvPr/>
        </p:nvSpPr>
        <p:spPr>
          <a:xfrm>
            <a:off x="737000" y="6217982"/>
            <a:ext cx="5711436" cy="342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latin typeface="CMR10"/>
              </a:rPr>
              <a:t>Dots indicate remaining lifetimes of 10 years, 1 year and 0.1 years</a:t>
            </a:r>
            <a:endParaRPr lang="en-US" sz="16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9B96A90-0DD7-40AD-B848-2C5F598D2A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8431" y="893882"/>
            <a:ext cx="5656124" cy="16740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81E37F8-F47A-426C-A61F-2FAF3F22AB22}"/>
              </a:ext>
            </a:extLst>
          </p:cNvPr>
          <p:cNvSpPr txBox="1"/>
          <p:nvPr/>
        </p:nvSpPr>
        <p:spPr>
          <a:xfrm>
            <a:off x="6032930" y="720464"/>
            <a:ext cx="3003435" cy="2131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dirty="0"/>
              <a:t>Satellite detector concept</a:t>
            </a:r>
          </a:p>
          <a:p>
            <a:pPr marL="285750" indent="-285750">
              <a:lnSpc>
                <a:spcPct val="150000"/>
              </a:lnSpc>
            </a:pPr>
            <a:r>
              <a:rPr lang="en-US" sz="1600" dirty="0"/>
              <a:t>Two spacecraft, MEO orbit</a:t>
            </a:r>
          </a:p>
          <a:p>
            <a:pPr marL="285750" indent="-285750">
              <a:lnSpc>
                <a:spcPct val="150000"/>
              </a:lnSpc>
            </a:pPr>
            <a:r>
              <a:rPr lang="en-US" sz="1600" dirty="0"/>
              <a:t>Atom source in each</a:t>
            </a:r>
          </a:p>
          <a:p>
            <a:pPr marL="285750" indent="-285750">
              <a:lnSpc>
                <a:spcPct val="150000"/>
              </a:lnSpc>
            </a:pPr>
            <a:r>
              <a:rPr lang="en-US" sz="1600" dirty="0"/>
              <a:t>Heterodyne laser link</a:t>
            </a:r>
          </a:p>
          <a:p>
            <a:pPr marL="285750" indent="-285750">
              <a:lnSpc>
                <a:spcPct val="150000"/>
              </a:lnSpc>
            </a:pPr>
            <a:r>
              <a:rPr lang="en-US" sz="1600" dirty="0"/>
              <a:t>Resonant/LMT sequences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2795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BEBEDB5-9D22-4C69-B31A-0B5D320650DE}"/>
              </a:ext>
            </a:extLst>
          </p:cNvPr>
          <p:cNvSpPr txBox="1"/>
          <p:nvPr/>
        </p:nvSpPr>
        <p:spPr>
          <a:xfrm>
            <a:off x="310432" y="519104"/>
            <a:ext cx="6750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atter wave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A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tomic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G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radiometer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I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nterferometric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ensor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7DF1187-A191-477D-8890-39B5F57CDA4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1136" y="646788"/>
            <a:ext cx="1805940" cy="588228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A27D823-09A9-451D-A81D-9947DFFF1662}"/>
              </a:ext>
            </a:extLst>
          </p:cNvPr>
          <p:cNvSpPr/>
          <p:nvPr/>
        </p:nvSpPr>
        <p:spPr>
          <a:xfrm>
            <a:off x="51291" y="3565329"/>
            <a:ext cx="7222611" cy="2301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 100-meter baseline atom interferometry in existing shaft at Fermilab</a:t>
            </a: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 Intermediate step to full-scale (km) detector for gravitational waves</a:t>
            </a: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 Clock atom sources (Sr) at three positions to realize a gradiometer</a:t>
            </a: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 Probes for ultralight scalar dark matter beyond current limits (Hz range)</a:t>
            </a: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 Extreme quantum superposition states: &gt;meter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wavepacket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 separation, up to 9 seconds duration</a:t>
            </a:r>
          </a:p>
        </p:txBody>
      </p:sp>
      <p:pic>
        <p:nvPicPr>
          <p:cNvPr id="12" name="Picture 2" descr="Image result for fermilab logo">
            <a:extLst>
              <a:ext uri="{FF2B5EF4-FFF2-40B4-BE49-F238E27FC236}">
                <a16:creationId xmlns:a16="http://schemas.microsoft.com/office/drawing/2014/main" id="{A6D0B499-B4BA-4275-9BC9-87F5A40A5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4376" y="6127532"/>
            <a:ext cx="1598007" cy="341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Image result for stanford logo">
            <a:extLst>
              <a:ext uri="{FF2B5EF4-FFF2-40B4-BE49-F238E27FC236}">
                <a16:creationId xmlns:a16="http://schemas.microsoft.com/office/drawing/2014/main" id="{922B8F21-CA8D-4C9F-8F49-CA476C4CD6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784" y="6023109"/>
            <a:ext cx="714831" cy="550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://quirkyberkeley.com/wp-content/uploads/2013/05/Cal-Logo.jpg">
            <a:extLst>
              <a:ext uri="{FF2B5EF4-FFF2-40B4-BE49-F238E27FC236}">
                <a16:creationId xmlns:a16="http://schemas.microsoft.com/office/drawing/2014/main" id="{8FF020B0-9099-411C-99CF-BC933FD014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2144" y="5991361"/>
            <a:ext cx="818554" cy="613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 descr="https://upload.wikimedia.org/wikipedia/en/thumb/6/6d/Northern_Illinois_University_logo.svg/1280px-Northern_Illinois_University_logo.svg.png">
            <a:extLst>
              <a:ext uri="{FF2B5EF4-FFF2-40B4-BE49-F238E27FC236}">
                <a16:creationId xmlns:a16="http://schemas.microsoft.com/office/drawing/2014/main" id="{15FC3163-B404-4699-8447-E3C09066C5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1238" y="6101485"/>
            <a:ext cx="1056386" cy="39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" descr="LVP_UNI_LOGO_Pantone1">
            <a:extLst>
              <a:ext uri="{FF2B5EF4-FFF2-40B4-BE49-F238E27FC236}">
                <a16:creationId xmlns:a16="http://schemas.microsoft.com/office/drawing/2014/main" id="{94A65C32-523C-4B76-9B25-70FA093B8C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0459" y="6156038"/>
            <a:ext cx="1228327" cy="28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Image result for northwestern university logo">
            <a:extLst>
              <a:ext uri="{FF2B5EF4-FFF2-40B4-BE49-F238E27FC236}">
                <a16:creationId xmlns:a16="http://schemas.microsoft.com/office/drawing/2014/main" id="{F63CB0CC-B410-4760-A995-D88AD47222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98547" y="6097083"/>
            <a:ext cx="1302928" cy="402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EB5F3EDD-CFFB-4B59-A642-EAFF3D6010B5}"/>
              </a:ext>
            </a:extLst>
          </p:cNvPr>
          <p:cNvGrpSpPr/>
          <p:nvPr/>
        </p:nvGrpSpPr>
        <p:grpSpPr>
          <a:xfrm>
            <a:off x="160508" y="965300"/>
            <a:ext cx="6901595" cy="2452297"/>
            <a:chOff x="160508" y="1161641"/>
            <a:chExt cx="6901595" cy="2452297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7131E0A-6096-4F6B-BEE8-C53A48E4A26E}"/>
                </a:ext>
              </a:extLst>
            </p:cNvPr>
            <p:cNvGrpSpPr/>
            <p:nvPr/>
          </p:nvGrpSpPr>
          <p:grpSpPr>
            <a:xfrm>
              <a:off x="160508" y="1161641"/>
              <a:ext cx="6901595" cy="2452297"/>
              <a:chOff x="636846" y="1105593"/>
              <a:chExt cx="7868459" cy="2795846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2756C91A-32A5-453B-8265-F3820C5A6F3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-8820"/>
              <a:stretch/>
            </p:blipFill>
            <p:spPr>
              <a:xfrm>
                <a:off x="636846" y="3413760"/>
                <a:ext cx="7866611" cy="487679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CD1A6701-0375-4B48-A343-E37D6FBDF18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38694" y="1105593"/>
                <a:ext cx="7866611" cy="2323407"/>
              </a:xfrm>
              <a:prstGeom prst="rect">
                <a:avLst/>
              </a:prstGeom>
            </p:spPr>
          </p:pic>
        </p:grp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C012549-FAC9-4473-884F-13B23E480B39}"/>
                </a:ext>
              </a:extLst>
            </p:cNvPr>
            <p:cNvSpPr/>
            <p:nvPr/>
          </p:nvSpPr>
          <p:spPr bwMode="auto">
            <a:xfrm>
              <a:off x="5536917" y="1567235"/>
              <a:ext cx="777306" cy="1213355"/>
            </a:xfrm>
            <a:prstGeom prst="ellipse">
              <a:avLst/>
            </a:prstGeom>
            <a:noFill/>
            <a:ln w="571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endParaRPr>
            </a:p>
          </p:txBody>
        </p:sp>
      </p:grp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A5D2F38-E2CD-4EAF-BA54-AB3745BE3B4A}"/>
              </a:ext>
            </a:extLst>
          </p:cNvPr>
          <p:cNvCxnSpPr>
            <a:cxnSpLocks/>
          </p:cNvCxnSpPr>
          <p:nvPr/>
        </p:nvCxnSpPr>
        <p:spPr>
          <a:xfrm flipV="1">
            <a:off x="7496639" y="1679073"/>
            <a:ext cx="0" cy="1378724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BD48D92C-4A05-4058-8D36-5464E1B72984}"/>
              </a:ext>
            </a:extLst>
          </p:cNvPr>
          <p:cNvSpPr txBox="1"/>
          <p:nvPr/>
        </p:nvSpPr>
        <p:spPr>
          <a:xfrm rot="16200000">
            <a:off x="6710549" y="3641634"/>
            <a:ext cx="1524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100 meters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7F08C4F-1A43-4D2A-B111-A173F0A51415}"/>
              </a:ext>
            </a:extLst>
          </p:cNvPr>
          <p:cNvCxnSpPr>
            <a:cxnSpLocks/>
          </p:cNvCxnSpPr>
          <p:nvPr/>
        </p:nvCxnSpPr>
        <p:spPr>
          <a:xfrm>
            <a:off x="7496639" y="4652319"/>
            <a:ext cx="0" cy="1766635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AAA2DD2A-6750-4BB8-837D-B443DA5A654B}"/>
              </a:ext>
            </a:extLst>
          </p:cNvPr>
          <p:cNvCxnSpPr>
            <a:cxnSpLocks/>
          </p:cNvCxnSpPr>
          <p:nvPr/>
        </p:nvCxnSpPr>
        <p:spPr>
          <a:xfrm flipH="1">
            <a:off x="6240164" y="1005999"/>
            <a:ext cx="1113136" cy="433563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Title 1">
            <a:extLst>
              <a:ext uri="{FF2B5EF4-FFF2-40B4-BE49-F238E27FC236}">
                <a16:creationId xmlns:a16="http://schemas.microsoft.com/office/drawing/2014/main" id="{CCBDC699-761A-4D47-9053-994193A14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42"/>
            <a:ext cx="9144000" cy="450803"/>
          </a:xfrm>
        </p:spPr>
        <p:txBody>
          <a:bodyPr/>
          <a:lstStyle/>
          <a:p>
            <a:r>
              <a:rPr lang="en-US" sz="2700" dirty="0"/>
              <a:t>MAGIS-100: Proposed GW detector prototype at Fermilab</a:t>
            </a:r>
          </a:p>
        </p:txBody>
      </p:sp>
    </p:spTree>
    <p:extLst>
      <p:ext uri="{BB962C8B-B14F-4D97-AF65-F5344CB8AC3E}">
        <p14:creationId xmlns:p14="http://schemas.microsoft.com/office/powerpoint/2010/main" val="7783777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6B8B6-2973-41DF-8339-BABDFBB66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MAGIS-100 Design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981EF4-6B51-47C5-8AF6-E50F20A9CF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289" r="12242" b="2919"/>
          <a:stretch/>
        </p:blipFill>
        <p:spPr>
          <a:xfrm>
            <a:off x="205738" y="823311"/>
            <a:ext cx="1805940" cy="58822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55F07E9-C541-4BD5-9EC6-259FA0BE37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0173" y="3558014"/>
            <a:ext cx="3372451" cy="25416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9EA02DA-0B71-4A0B-8FB2-B2D8CEB7D0A9}"/>
              </a:ext>
            </a:extLst>
          </p:cNvPr>
          <p:cNvSpPr txBox="1"/>
          <p:nvPr/>
        </p:nvSpPr>
        <p:spPr>
          <a:xfrm>
            <a:off x="2346958" y="964037"/>
            <a:ext cx="5189222" cy="1937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  <a:buNone/>
            </a:pPr>
            <a:r>
              <a:rPr lang="en-US" sz="2000" b="1" dirty="0"/>
              <a:t>System Components:</a:t>
            </a:r>
          </a:p>
          <a:p>
            <a:pPr>
              <a:lnSpc>
                <a:spcPct val="110000"/>
              </a:lnSpc>
            </a:pPr>
            <a:r>
              <a:rPr lang="en-US" sz="2000" dirty="0"/>
              <a:t> ~90 meter vacuum tube (vertical)</a:t>
            </a:r>
          </a:p>
          <a:p>
            <a:pPr>
              <a:lnSpc>
                <a:spcPct val="110000"/>
              </a:lnSpc>
            </a:pPr>
            <a:r>
              <a:rPr lang="en-US" sz="2000" dirty="0"/>
              <a:t> Atoms sources (three, attached to tube)</a:t>
            </a:r>
          </a:p>
          <a:p>
            <a:pPr>
              <a:lnSpc>
                <a:spcPct val="110000"/>
              </a:lnSpc>
            </a:pPr>
            <a:r>
              <a:rPr lang="en-US" sz="2000" dirty="0"/>
              <a:t> Laser system for implementing atom interferometry (hutch at top)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1D6D9A-DE33-4FC4-B56B-E272CDB6B221}"/>
              </a:ext>
            </a:extLst>
          </p:cNvPr>
          <p:cNvSpPr txBox="1"/>
          <p:nvPr/>
        </p:nvSpPr>
        <p:spPr>
          <a:xfrm>
            <a:off x="2509611" y="3675029"/>
            <a:ext cx="1229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/>
              <a:t>Laser hutch location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18EF3A0-61F9-4520-B83B-8DBA305F31CA}"/>
              </a:ext>
            </a:extLst>
          </p:cNvPr>
          <p:cNvCxnSpPr>
            <a:cxnSpLocks/>
          </p:cNvCxnSpPr>
          <p:nvPr/>
        </p:nvCxnSpPr>
        <p:spPr>
          <a:xfrm flipH="1">
            <a:off x="2575560" y="4290060"/>
            <a:ext cx="223520" cy="51194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2B97BF2D-D9E5-4BED-A02A-BBEFE0FED5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6904" y="3535154"/>
            <a:ext cx="3736652" cy="254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9073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MAGIS Estimated Sensitivity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DF0509-2AAD-4E3A-BEB0-F4189C374A7E}"/>
              </a:ext>
            </a:extLst>
          </p:cNvPr>
          <p:cNvSpPr txBox="1"/>
          <p:nvPr/>
        </p:nvSpPr>
        <p:spPr>
          <a:xfrm>
            <a:off x="1930400" y="1093496"/>
            <a:ext cx="302895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en-US" i="1" dirty="0"/>
              <a:t>DM sensitivity </a:t>
            </a:r>
          </a:p>
          <a:p>
            <a:pPr algn="r">
              <a:buNone/>
            </a:pPr>
            <a:r>
              <a:rPr lang="en-US" i="1" dirty="0"/>
              <a:t>(coupling to electron mass)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BA128B-C484-42D7-A322-D80022A1CD58}"/>
              </a:ext>
            </a:extLst>
          </p:cNvPr>
          <p:cNvSpPr txBox="1"/>
          <p:nvPr/>
        </p:nvSpPr>
        <p:spPr>
          <a:xfrm>
            <a:off x="4870042" y="5400226"/>
            <a:ext cx="2706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i="1" dirty="0"/>
              <a:t>GW strain sensitivity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B828688-29A8-4601-B142-295FBD6368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1900" y="843605"/>
            <a:ext cx="3899416" cy="30930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D5AC096-2AF3-4314-A9FE-B0A6790B96A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6"/>
          <a:stretch/>
        </p:blipFill>
        <p:spPr>
          <a:xfrm>
            <a:off x="116110" y="3428999"/>
            <a:ext cx="4664624" cy="29255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248137B-3A26-42BD-A287-4E35AE861601}"/>
              </a:ext>
            </a:extLst>
          </p:cNvPr>
          <p:cNvCxnSpPr>
            <a:cxnSpLocks/>
          </p:cNvCxnSpPr>
          <p:nvPr/>
        </p:nvCxnSpPr>
        <p:spPr>
          <a:xfrm flipH="1">
            <a:off x="2968829" y="3759200"/>
            <a:ext cx="606629" cy="36336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5469F49-D7ED-461C-99E3-9312E4436DD8}"/>
              </a:ext>
            </a:extLst>
          </p:cNvPr>
          <p:cNvSpPr txBox="1"/>
          <p:nvPr/>
        </p:nvSpPr>
        <p:spPr>
          <a:xfrm>
            <a:off x="3575458" y="3511549"/>
            <a:ext cx="12945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dirty="0"/>
              <a:t>Full-scale instrument (km baseline)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B131C7-77A5-41CE-BDBC-1EA798DDE660}"/>
              </a:ext>
            </a:extLst>
          </p:cNvPr>
          <p:cNvSpPr/>
          <p:nvPr/>
        </p:nvSpPr>
        <p:spPr>
          <a:xfrm>
            <a:off x="6133587" y="3987977"/>
            <a:ext cx="29997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nb-NO" sz="1200" dirty="0"/>
              <a:t>Arvanitaki et al., PRD </a:t>
            </a:r>
            <a:r>
              <a:rPr lang="nb-NO" sz="1200" b="1" dirty="0"/>
              <a:t>97</a:t>
            </a:r>
            <a:r>
              <a:rPr lang="nb-NO" sz="1200" dirty="0"/>
              <a:t>, 075020 (2018).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737820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923211B-7C32-4427-BB7B-45A005F1056A}"/>
              </a:ext>
            </a:extLst>
          </p:cNvPr>
          <p:cNvSpPr/>
          <p:nvPr/>
        </p:nvSpPr>
        <p:spPr bwMode="auto">
          <a:xfrm>
            <a:off x="7854950" y="5507766"/>
            <a:ext cx="1289050" cy="133188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B8793E8-E01B-4933-AA88-58028F4D4024}"/>
              </a:ext>
            </a:extLst>
          </p:cNvPr>
          <p:cNvSpPr/>
          <p:nvPr/>
        </p:nvSpPr>
        <p:spPr bwMode="auto">
          <a:xfrm>
            <a:off x="101600" y="6273800"/>
            <a:ext cx="2584450" cy="50468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665015-60FE-4A28-A7F9-5443544EA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Stanford MAGIS prototype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74D17A-A768-4D4D-A8D5-B4A04D5414B6}"/>
              </a:ext>
            </a:extLst>
          </p:cNvPr>
          <p:cNvSpPr txBox="1"/>
          <p:nvPr/>
        </p:nvSpPr>
        <p:spPr>
          <a:xfrm>
            <a:off x="3106061" y="5922934"/>
            <a:ext cx="2247731" cy="701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i="1" dirty="0"/>
              <a:t>Atom optics laser</a:t>
            </a:r>
          </a:p>
          <a:p>
            <a:pPr>
              <a:buNone/>
            </a:pPr>
            <a:r>
              <a:rPr lang="en-US" i="1" dirty="0"/>
              <a:t>(M Squared </a:t>
            </a:r>
            <a:r>
              <a:rPr lang="en-US" i="1" dirty="0" err="1"/>
              <a:t>SolsTiS</a:t>
            </a:r>
            <a:r>
              <a:rPr lang="en-US" i="1" dirty="0"/>
              <a:t>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BBF35D-C58C-4965-A98F-2F66BDE5490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1" r="10372" b="13222"/>
          <a:stretch/>
        </p:blipFill>
        <p:spPr>
          <a:xfrm>
            <a:off x="6037940" y="4437434"/>
            <a:ext cx="2597010" cy="234105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5A35A9F-DDD4-4155-BF8F-AF9C87C81DA5}"/>
              </a:ext>
            </a:extLst>
          </p:cNvPr>
          <p:cNvSpPr txBox="1"/>
          <p:nvPr/>
        </p:nvSpPr>
        <p:spPr>
          <a:xfrm>
            <a:off x="3493539" y="4429883"/>
            <a:ext cx="2491644" cy="701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buNone/>
            </a:pPr>
            <a:r>
              <a:rPr lang="en-US" i="1" dirty="0"/>
              <a:t>Trapped Sr atom cloud</a:t>
            </a:r>
          </a:p>
          <a:p>
            <a:pPr algn="r">
              <a:buNone/>
            </a:pPr>
            <a:r>
              <a:rPr lang="en-US" i="1" dirty="0"/>
              <a:t>(Blue MOT)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15B4576-FEC9-4730-9445-FE4683C51B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701" y="1029995"/>
            <a:ext cx="4030078" cy="306985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5FEFA31-4BF9-436F-BFE3-696D2AFD1D24}"/>
              </a:ext>
            </a:extLst>
          </p:cNvPr>
          <p:cNvSpPr txBox="1"/>
          <p:nvPr/>
        </p:nvSpPr>
        <p:spPr>
          <a:xfrm>
            <a:off x="1549960" y="685800"/>
            <a:ext cx="2243628" cy="701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i="1" dirty="0"/>
              <a:t>Sr gradiometer CAD</a:t>
            </a:r>
          </a:p>
          <a:p>
            <a:pPr>
              <a:buNone/>
            </a:pPr>
            <a:r>
              <a:rPr lang="en-US" i="1" dirty="0"/>
              <a:t>(atom source detail)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54686C3-282A-42C1-8DDB-DB6C296D22E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985" y="998250"/>
            <a:ext cx="4301588" cy="322619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E8AA6FD-C710-4A07-9BB2-7687F96810B9}"/>
              </a:ext>
            </a:extLst>
          </p:cNvPr>
          <p:cNvSpPr txBox="1"/>
          <p:nvPr/>
        </p:nvSpPr>
        <p:spPr>
          <a:xfrm>
            <a:off x="5110632" y="641275"/>
            <a:ext cx="3435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i="1" dirty="0"/>
              <a:t>Two assembled Sr atom sources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EFB494-11C4-41C5-A4B9-9A9224F153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768" y="4281090"/>
            <a:ext cx="3044252" cy="2453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7010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Collaborators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 bwMode="auto">
          <a:xfrm>
            <a:off x="500112" y="892909"/>
            <a:ext cx="2651760" cy="167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noAutofit/>
          </a:bodyPr>
          <a:lstStyle/>
          <a:p>
            <a:pPr marL="0" indent="0" defTabSz="4572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i="1" dirty="0" err="1">
                <a:solidFill>
                  <a:sysClr val="windowText" lastClr="000000"/>
                </a:solidFill>
                <a:latin typeface="+mj-lt"/>
                <a:cs typeface="Times New Roman" pitchFamily="18" charset="0"/>
              </a:rPr>
              <a:t>Rb</a:t>
            </a:r>
            <a:r>
              <a:rPr lang="en-US" sz="1800" i="1" dirty="0">
                <a:solidFill>
                  <a:sysClr val="windowText" lastClr="000000"/>
                </a:solidFill>
                <a:latin typeface="+mj-lt"/>
                <a:cs typeface="Times New Roman" pitchFamily="18" charset="0"/>
              </a:rPr>
              <a:t> Atom Interferometry</a:t>
            </a:r>
            <a:endParaRPr lang="en-US" sz="1600" b="1" i="1" dirty="0">
              <a:solidFill>
                <a:sysClr val="windowText" lastClr="000000"/>
              </a:solidFill>
              <a:latin typeface="+mj-lt"/>
              <a:cs typeface="Times New Roman" pitchFamily="18" charset="0"/>
            </a:endParaRPr>
          </a:p>
          <a:p>
            <a:pPr marL="0" indent="0" defTabSz="4572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ysClr val="windowText" lastClr="000000"/>
                </a:solidFill>
                <a:latin typeface="+mj-lt"/>
                <a:cs typeface="Times New Roman" pitchFamily="18" charset="0"/>
              </a:rPr>
              <a:t>Mark </a:t>
            </a:r>
            <a:r>
              <a:rPr lang="en-US" sz="1600" dirty="0" err="1">
                <a:solidFill>
                  <a:sysClr val="windowText" lastClr="000000"/>
                </a:solidFill>
                <a:latin typeface="+mj-lt"/>
                <a:cs typeface="Times New Roman" pitchFamily="18" charset="0"/>
              </a:rPr>
              <a:t>Kasevich</a:t>
            </a:r>
            <a:endParaRPr lang="en-US" sz="1600" i="1" dirty="0">
              <a:solidFill>
                <a:sysClr val="windowText" lastClr="000000"/>
              </a:solidFill>
              <a:latin typeface="+mj-lt"/>
              <a:cs typeface="Times New Roman" pitchFamily="18" charset="0"/>
            </a:endParaRPr>
          </a:p>
          <a:p>
            <a:pPr marL="0" indent="0" defTabSz="4572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ysClr val="windowText" lastClr="000000"/>
                </a:solidFill>
                <a:latin typeface="+mj-lt"/>
                <a:cs typeface="Times New Roman" pitchFamily="18" charset="0"/>
              </a:rPr>
              <a:t>Tim </a:t>
            </a:r>
            <a:r>
              <a:rPr lang="en-US" sz="1600" dirty="0" err="1">
                <a:solidFill>
                  <a:sysClr val="windowText" lastClr="000000"/>
                </a:solidFill>
                <a:latin typeface="+mj-lt"/>
                <a:cs typeface="Times New Roman" pitchFamily="18" charset="0"/>
              </a:rPr>
              <a:t>Kovachy</a:t>
            </a:r>
            <a:endParaRPr lang="en-US" sz="1600" dirty="0">
              <a:solidFill>
                <a:sysClr val="windowText" lastClr="000000"/>
              </a:solidFill>
              <a:latin typeface="+mj-lt"/>
              <a:cs typeface="Times New Roman" pitchFamily="18" charset="0"/>
            </a:endParaRPr>
          </a:p>
          <a:p>
            <a:pPr marL="0" indent="0" defTabSz="4572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ysClr val="windowText" lastClr="000000"/>
                </a:solidFill>
                <a:latin typeface="+mj-lt"/>
                <a:cs typeface="Times New Roman" pitchFamily="18" charset="0"/>
              </a:rPr>
              <a:t>Chris Overstreet</a:t>
            </a:r>
          </a:p>
          <a:p>
            <a:pPr marL="0" indent="0" defTabSz="4572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ysClr val="windowText" lastClr="000000"/>
                </a:solidFill>
                <a:latin typeface="+mj-lt"/>
                <a:cs typeface="Times New Roman" pitchFamily="18" charset="0"/>
              </a:rPr>
              <a:t>Peter </a:t>
            </a:r>
            <a:r>
              <a:rPr lang="en-US" sz="1600" dirty="0" err="1">
                <a:solidFill>
                  <a:sysClr val="windowText" lastClr="000000"/>
                </a:solidFill>
                <a:latin typeface="+mj-lt"/>
                <a:cs typeface="Times New Roman" pitchFamily="18" charset="0"/>
              </a:rPr>
              <a:t>Asenbaum</a:t>
            </a:r>
            <a:endParaRPr lang="en-US" sz="1600" dirty="0">
              <a:solidFill>
                <a:sysClr val="windowText" lastClr="000000"/>
              </a:solidFill>
              <a:latin typeface="+mj-lt"/>
              <a:cs typeface="Times New Roman" pitchFamily="18" charset="0"/>
            </a:endParaRPr>
          </a:p>
          <a:p>
            <a:pPr marL="0" indent="0" defTabSz="4572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ysClr val="windowText" lastClr="000000"/>
                </a:solidFill>
                <a:latin typeface="+mj-lt"/>
                <a:cs typeface="Times New Roman" pitchFamily="18" charset="0"/>
              </a:rPr>
              <a:t>Remy </a:t>
            </a:r>
            <a:r>
              <a:rPr lang="en-US" sz="1600" dirty="0" err="1">
                <a:solidFill>
                  <a:sysClr val="windowText" lastClr="000000"/>
                </a:solidFill>
                <a:latin typeface="+mj-lt"/>
                <a:cs typeface="Times New Roman" pitchFamily="18" charset="0"/>
              </a:rPr>
              <a:t>Notermans</a:t>
            </a:r>
            <a:endParaRPr lang="en-US" sz="1600" dirty="0">
              <a:solidFill>
                <a:sysClr val="windowText" lastClr="000000"/>
              </a:solidFill>
              <a:latin typeface="+mj-lt"/>
              <a:cs typeface="Times New Roman" pitchFamily="18" charset="0"/>
            </a:endParaRPr>
          </a:p>
          <a:p>
            <a:pPr marL="0" indent="0" defTabSz="750888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1600" dirty="0">
              <a:solidFill>
                <a:sysClr val="windowText" lastClr="00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40472" y="2964294"/>
            <a:ext cx="2667505" cy="18456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750888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i="1" dirty="0">
                <a:solidFill>
                  <a:sysClr val="windowText" lastClr="000000"/>
                </a:solidFill>
                <a:cs typeface="Times New Roman" pitchFamily="18" charset="0"/>
              </a:rPr>
              <a:t>Theory</a:t>
            </a:r>
          </a:p>
          <a:p>
            <a:pPr defTabSz="750888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600" dirty="0"/>
              <a:t>Peter Graham</a:t>
            </a:r>
          </a:p>
          <a:p>
            <a:pPr defTabSz="750888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600" dirty="0">
                <a:solidFill>
                  <a:sysClr val="windowText" lastClr="000000"/>
                </a:solidFill>
                <a:cs typeface="Times New Roman" pitchFamily="18" charset="0"/>
              </a:rPr>
              <a:t>Roger Romani</a:t>
            </a:r>
          </a:p>
          <a:p>
            <a:pPr defTabSz="750888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600" dirty="0" err="1"/>
              <a:t>Savas</a:t>
            </a:r>
            <a:r>
              <a:rPr lang="en-US" sz="1600" dirty="0"/>
              <a:t> </a:t>
            </a:r>
            <a:r>
              <a:rPr lang="en-US" sz="1600" dirty="0" err="1"/>
              <a:t>Dimopoulos</a:t>
            </a:r>
            <a:endParaRPr lang="en-US" sz="1600" dirty="0"/>
          </a:p>
          <a:p>
            <a:pPr defTabSz="750888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600" dirty="0" err="1"/>
              <a:t>Surjeet</a:t>
            </a:r>
            <a:r>
              <a:rPr lang="en-US" sz="1600" dirty="0"/>
              <a:t> Rajendran</a:t>
            </a:r>
          </a:p>
          <a:p>
            <a:pPr defTabSz="750888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600" dirty="0" err="1"/>
              <a:t>Asimina</a:t>
            </a:r>
            <a:r>
              <a:rPr lang="en-US" sz="1600" dirty="0"/>
              <a:t> </a:t>
            </a:r>
            <a:r>
              <a:rPr lang="en-US" sz="1600" dirty="0" err="1"/>
              <a:t>Arvanitaki</a:t>
            </a:r>
            <a:endParaRPr lang="en-US" sz="1600" dirty="0"/>
          </a:p>
          <a:p>
            <a:pPr defTabSz="750888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600" dirty="0"/>
              <a:t>Ken Van Tilburg</a:t>
            </a:r>
            <a:endParaRPr lang="en-US" sz="1600" i="1" dirty="0">
              <a:solidFill>
                <a:sysClr val="windowText" lastClr="000000"/>
              </a:solidFill>
              <a:cs typeface="Times New Roman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D84EBDA-6B58-4B89-8ACE-06103C12AE52}"/>
              </a:ext>
            </a:extLst>
          </p:cNvPr>
          <p:cNvSpPr/>
          <p:nvPr/>
        </p:nvSpPr>
        <p:spPr>
          <a:xfrm>
            <a:off x="761476" y="2964294"/>
            <a:ext cx="4156364" cy="3028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i="1" dirty="0"/>
              <a:t>MAGIS-100:</a:t>
            </a:r>
          </a:p>
          <a:p>
            <a:pPr>
              <a:buNone/>
            </a:pPr>
            <a:r>
              <a:rPr lang="en-US" sz="1600" dirty="0"/>
              <a:t>Joseph </a:t>
            </a:r>
            <a:r>
              <a:rPr lang="en-US" sz="1600" dirty="0" err="1"/>
              <a:t>Lykken</a:t>
            </a:r>
            <a:r>
              <a:rPr lang="en-US" sz="1600" dirty="0"/>
              <a:t> (</a:t>
            </a:r>
            <a:r>
              <a:rPr lang="en-US" sz="1600" dirty="0" err="1"/>
              <a:t>Fermilab</a:t>
            </a:r>
            <a:r>
              <a:rPr lang="en-US" sz="1600" dirty="0"/>
              <a:t>)</a:t>
            </a:r>
          </a:p>
          <a:p>
            <a:pPr>
              <a:buNone/>
            </a:pPr>
            <a:r>
              <a:rPr lang="en-US" sz="1600" dirty="0"/>
              <a:t>Robert Plunkett (</a:t>
            </a:r>
            <a:r>
              <a:rPr lang="en-US" sz="1600" dirty="0" err="1"/>
              <a:t>Fermilab</a:t>
            </a:r>
            <a:r>
              <a:rPr lang="en-US" sz="1600" dirty="0"/>
              <a:t>)</a:t>
            </a:r>
          </a:p>
          <a:p>
            <a:pPr>
              <a:buNone/>
            </a:pPr>
            <a:r>
              <a:rPr lang="en-US" sz="1600" dirty="0" err="1"/>
              <a:t>Swapan</a:t>
            </a:r>
            <a:r>
              <a:rPr lang="en-US" sz="1600" dirty="0"/>
              <a:t> Chattopadhyay (</a:t>
            </a:r>
            <a:r>
              <a:rPr lang="en-US" sz="1600" dirty="0" err="1"/>
              <a:t>Fermilab</a:t>
            </a:r>
            <a:r>
              <a:rPr lang="en-US" sz="1600" dirty="0"/>
              <a:t>/NIU)</a:t>
            </a:r>
          </a:p>
          <a:p>
            <a:pPr>
              <a:buNone/>
            </a:pPr>
            <a:r>
              <a:rPr lang="en-US" sz="1600" dirty="0"/>
              <a:t>Jeremiah Mitchell (</a:t>
            </a:r>
            <a:r>
              <a:rPr lang="en-US" sz="1600" dirty="0" err="1"/>
              <a:t>Fermilab</a:t>
            </a:r>
            <a:r>
              <a:rPr lang="en-US" sz="1600" dirty="0"/>
              <a:t>)</a:t>
            </a:r>
          </a:p>
          <a:p>
            <a:pPr>
              <a:buNone/>
            </a:pPr>
            <a:r>
              <a:rPr lang="en-US" sz="1600" dirty="0"/>
              <a:t>Roni </a:t>
            </a:r>
            <a:r>
              <a:rPr lang="en-US" sz="1600" dirty="0" err="1"/>
              <a:t>Harnik</a:t>
            </a:r>
            <a:r>
              <a:rPr lang="en-US" sz="1600" dirty="0"/>
              <a:t> (</a:t>
            </a:r>
            <a:r>
              <a:rPr lang="en-US" sz="1600" dirty="0" err="1"/>
              <a:t>Fermilab</a:t>
            </a:r>
            <a:r>
              <a:rPr lang="en-US" sz="1600" dirty="0"/>
              <a:t>)</a:t>
            </a:r>
          </a:p>
          <a:p>
            <a:pPr>
              <a:buNone/>
            </a:pPr>
            <a:r>
              <a:rPr lang="en-US" sz="1600" dirty="0"/>
              <a:t>Phil Adamson (</a:t>
            </a:r>
            <a:r>
              <a:rPr lang="en-US" sz="1600" dirty="0" err="1"/>
              <a:t>Fermilab</a:t>
            </a:r>
            <a:r>
              <a:rPr lang="en-US" sz="1600" dirty="0"/>
              <a:t>)</a:t>
            </a:r>
          </a:p>
          <a:p>
            <a:pPr>
              <a:buNone/>
            </a:pPr>
            <a:r>
              <a:rPr lang="en-US" sz="1600" dirty="0"/>
              <a:t>Steve Geer (</a:t>
            </a:r>
            <a:r>
              <a:rPr lang="en-US" sz="1600" dirty="0" err="1"/>
              <a:t>Fermilab</a:t>
            </a:r>
            <a:r>
              <a:rPr lang="en-US" sz="1600" dirty="0"/>
              <a:t>)</a:t>
            </a:r>
          </a:p>
          <a:p>
            <a:pPr>
              <a:buNone/>
            </a:pPr>
            <a:r>
              <a:rPr lang="en-US" sz="1600" dirty="0"/>
              <a:t>Jonathon Coleman (Liverpool)</a:t>
            </a:r>
          </a:p>
          <a:p>
            <a:pPr>
              <a:buNone/>
            </a:pPr>
            <a:r>
              <a:rPr lang="en-US" sz="1600" dirty="0">
                <a:solidFill>
                  <a:sysClr val="windowText" lastClr="000000"/>
                </a:solidFill>
                <a:cs typeface="Times New Roman" pitchFamily="18" charset="0"/>
              </a:rPr>
              <a:t>Tim </a:t>
            </a:r>
            <a:r>
              <a:rPr lang="en-US" sz="1600" dirty="0" err="1">
                <a:solidFill>
                  <a:sysClr val="windowText" lastClr="000000"/>
                </a:solidFill>
                <a:cs typeface="Times New Roman" pitchFamily="18" charset="0"/>
              </a:rPr>
              <a:t>Kovachy</a:t>
            </a:r>
            <a:r>
              <a:rPr lang="en-US" sz="1600" dirty="0">
                <a:solidFill>
                  <a:sysClr val="windowText" lastClr="000000"/>
                </a:solidFill>
                <a:cs typeface="Times New Roman" pitchFamily="18" charset="0"/>
              </a:rPr>
              <a:t> (Northwestern)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28AAD71-54F9-405C-AD01-FECE3F6CD0E3}"/>
              </a:ext>
            </a:extLst>
          </p:cNvPr>
          <p:cNvSpPr/>
          <p:nvPr/>
        </p:nvSpPr>
        <p:spPr>
          <a:xfrm>
            <a:off x="3356317" y="892909"/>
            <a:ext cx="2824951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 kern="0" dirty="0">
                <a:solidFill>
                  <a:sysClr val="windowText" lastClr="000000"/>
                </a:solidFill>
                <a:cs typeface="Times New Roman" pitchFamily="18" charset="0"/>
              </a:rPr>
              <a:t>Sr Atom Interferometry</a:t>
            </a:r>
            <a:endParaRPr lang="en-US" b="1" i="1" kern="0" dirty="0">
              <a:solidFill>
                <a:sysClr val="windowText" lastClr="000000"/>
              </a:solidFill>
              <a:cs typeface="Times New Roman" pitchFamily="18" charset="0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ysClr val="windowText" lastClr="000000"/>
                </a:solidFill>
                <a:cs typeface="Times New Roman" pitchFamily="18" charset="0"/>
              </a:rPr>
              <a:t>Jan Rudolph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TJ </a:t>
            </a:r>
            <a:r>
              <a:rPr lang="en-US" sz="1600" dirty="0" err="1"/>
              <a:t>Wilkason</a:t>
            </a:r>
            <a:endParaRPr lang="en-US" sz="1600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kern="0" dirty="0">
                <a:solidFill>
                  <a:sysClr val="windowText" lastClr="000000"/>
                </a:solidFill>
                <a:cs typeface="Times New Roman" pitchFamily="18" charset="0"/>
              </a:rPr>
              <a:t>Hunter Swan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err="1">
                <a:solidFill>
                  <a:sysClr val="windowText" lastClr="000000"/>
                </a:solidFill>
                <a:cs typeface="Times New Roman" pitchFamily="18" charset="0"/>
              </a:rPr>
              <a:t>Yijun</a:t>
            </a:r>
            <a:r>
              <a:rPr lang="en-US" sz="1600" dirty="0">
                <a:solidFill>
                  <a:sysClr val="windowText" lastClr="000000"/>
                </a:solidFill>
                <a:cs typeface="Times New Roman" pitchFamily="18" charset="0"/>
              </a:rPr>
              <a:t> Jiang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ysClr val="windowText" lastClr="000000"/>
                </a:solidFill>
                <a:cs typeface="Times New Roman" pitchFamily="18" charset="0"/>
              </a:rPr>
              <a:t>Connor Holland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ysClr val="windowText" lastClr="000000"/>
                </a:solidFill>
                <a:cs typeface="Times New Roman" pitchFamily="18" charset="0"/>
              </a:rPr>
              <a:t>Ben Garber</a:t>
            </a:r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8BB1535B-D712-4B00-BC1B-59C569E374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7181" y="892909"/>
            <a:ext cx="2076707" cy="2179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i="1" dirty="0">
                <a:latin typeface="+mj-lt"/>
              </a:rPr>
              <a:t>NASA GSFC</a:t>
            </a:r>
          </a:p>
          <a:p>
            <a:pPr>
              <a:buFontTx/>
              <a:buNone/>
            </a:pPr>
            <a:r>
              <a:rPr lang="en-US" sz="1600" kern="0" dirty="0">
                <a:solidFill>
                  <a:sysClr val="windowText" lastClr="000000"/>
                </a:solidFill>
                <a:latin typeface="+mj-lt"/>
                <a:cs typeface="Times New Roman" pitchFamily="18" charset="0"/>
              </a:rPr>
              <a:t>John Mather</a:t>
            </a:r>
          </a:p>
          <a:p>
            <a:pPr>
              <a:buFontTx/>
              <a:buNone/>
            </a:pPr>
            <a:r>
              <a:rPr lang="en-US" sz="1600" kern="0" dirty="0">
                <a:solidFill>
                  <a:sysClr val="windowText" lastClr="000000"/>
                </a:solidFill>
                <a:latin typeface="+mj-lt"/>
                <a:cs typeface="Times New Roman" pitchFamily="18" charset="0"/>
              </a:rPr>
              <a:t>Babak </a:t>
            </a:r>
            <a:r>
              <a:rPr lang="en-US" sz="1600" kern="0" dirty="0" err="1">
                <a:solidFill>
                  <a:sysClr val="windowText" lastClr="000000"/>
                </a:solidFill>
                <a:latin typeface="+mj-lt"/>
                <a:cs typeface="Times New Roman" pitchFamily="18" charset="0"/>
              </a:rPr>
              <a:t>Saif</a:t>
            </a:r>
            <a:endParaRPr lang="en-US" sz="1600" kern="0" dirty="0">
              <a:solidFill>
                <a:sysClr val="windowText" lastClr="000000"/>
              </a:solidFill>
              <a:latin typeface="+mj-lt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sz="1600" kern="0" dirty="0">
                <a:solidFill>
                  <a:sysClr val="windowText" lastClr="000000"/>
                </a:solidFill>
                <a:latin typeface="+mj-lt"/>
                <a:cs typeface="Times New Roman" pitchFamily="18" charset="0"/>
              </a:rPr>
              <a:t>Bernard D. </a:t>
            </a:r>
            <a:r>
              <a:rPr lang="en-US" sz="1600" kern="0" dirty="0" err="1">
                <a:solidFill>
                  <a:sysClr val="windowText" lastClr="000000"/>
                </a:solidFill>
                <a:latin typeface="+mj-lt"/>
                <a:cs typeface="Times New Roman" pitchFamily="18" charset="0"/>
              </a:rPr>
              <a:t>Seery</a:t>
            </a:r>
            <a:r>
              <a:rPr lang="en-US" sz="1600" kern="0" dirty="0">
                <a:solidFill>
                  <a:sysClr val="windowText" lastClr="000000"/>
                </a:solidFill>
                <a:latin typeface="+mj-lt"/>
                <a:cs typeface="Times New Roman" pitchFamily="18" charset="0"/>
              </a:rPr>
              <a:t> </a:t>
            </a:r>
          </a:p>
          <a:p>
            <a:pPr>
              <a:buFontTx/>
              <a:buNone/>
            </a:pPr>
            <a:r>
              <a:rPr lang="en-US" sz="1600" kern="0" dirty="0">
                <a:solidFill>
                  <a:sysClr val="windowText" lastClr="000000"/>
                </a:solidFill>
                <a:latin typeface="+mj-lt"/>
                <a:cs typeface="Times New Roman" pitchFamily="18" charset="0"/>
              </a:rPr>
              <a:t>Lee Feinberg</a:t>
            </a:r>
          </a:p>
          <a:p>
            <a:pPr>
              <a:buFontTx/>
              <a:buNone/>
            </a:pPr>
            <a:r>
              <a:rPr lang="en-US" sz="1600" kern="0" dirty="0" err="1">
                <a:solidFill>
                  <a:sysClr val="windowText" lastClr="000000"/>
                </a:solidFill>
                <a:latin typeface="+mj-lt"/>
                <a:cs typeface="Times New Roman" pitchFamily="18" charset="0"/>
              </a:rPr>
              <a:t>Ritva</a:t>
            </a:r>
            <a:r>
              <a:rPr lang="en-US" sz="1600" kern="0" dirty="0">
                <a:solidFill>
                  <a:sysClr val="windowText" lastClr="0000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1600" kern="0" dirty="0" err="1">
                <a:solidFill>
                  <a:sysClr val="windowText" lastClr="000000"/>
                </a:solidFill>
                <a:latin typeface="+mj-lt"/>
                <a:cs typeface="Times New Roman" pitchFamily="18" charset="0"/>
              </a:rPr>
              <a:t>Keski-Kuha</a:t>
            </a:r>
            <a:endParaRPr lang="en-US" sz="1600" kern="0" dirty="0">
              <a:solidFill>
                <a:sysClr val="windowText" lastClr="000000"/>
              </a:solidFill>
              <a:latin typeface="+mj-lt"/>
              <a:cs typeface="Times New Roman" pitchFamily="18" charset="0"/>
            </a:endParaRPr>
          </a:p>
          <a:p>
            <a:pPr>
              <a:buFontTx/>
              <a:buNone/>
            </a:pP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35601328"/>
      </p:ext>
    </p:extLst>
  </p:cSld>
  <p:clrMapOvr>
    <a:masterClrMapping/>
  </p:clrMapOvr>
  <p:transition advTm="12885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362FF-612A-4D63-A20E-0515D9682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89971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2" cstate="print"/>
          <a:srcRect l="8851" t="10929" r="2154" b="21222"/>
          <a:stretch>
            <a:fillRect/>
          </a:stretch>
        </p:blipFill>
        <p:spPr bwMode="auto">
          <a:xfrm>
            <a:off x="1864395" y="3545758"/>
            <a:ext cx="4625862" cy="2711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 interference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0306" y="1502228"/>
            <a:ext cx="19508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/>
              <a:t>Light interferometer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2600" y="3963856"/>
            <a:ext cx="18862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/>
              <a:t>Atom interferometer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47773" y="5428940"/>
            <a:ext cx="6609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>
                <a:latin typeface="+mj-lt"/>
                <a:ea typeface="Verdana" pitchFamily="34" charset="0"/>
                <a:cs typeface="Verdana" pitchFamily="34" charset="0"/>
              </a:rPr>
              <a:t>Atom</a:t>
            </a:r>
          </a:p>
        </p:txBody>
      </p:sp>
      <p:pic>
        <p:nvPicPr>
          <p:cNvPr id="12" name="Picture 11" descr="http://www.cobolt.se/Filer/bilder/Interferenz-michel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5206" y="1039132"/>
            <a:ext cx="1808680" cy="1759796"/>
          </a:xfrm>
          <a:prstGeom prst="rect">
            <a:avLst/>
          </a:prstGeom>
          <a:noFill/>
        </p:spPr>
      </p:pic>
      <p:pic>
        <p:nvPicPr>
          <p:cNvPr id="1146882" name="Picture 2" descr="http://scienceblogs.com/principles/files/2013/10/sm_fig4-2.jpg"/>
          <p:cNvPicPr>
            <a:picLocks noChangeAspect="1" noChangeArrowheads="1"/>
          </p:cNvPicPr>
          <p:nvPr/>
        </p:nvPicPr>
        <p:blipFill>
          <a:blip r:embed="rId4" cstate="print"/>
          <a:srcRect t="12416" r="24510" b="11998"/>
          <a:stretch>
            <a:fillRect/>
          </a:stretch>
        </p:blipFill>
        <p:spPr bwMode="auto">
          <a:xfrm>
            <a:off x="2695136" y="828134"/>
            <a:ext cx="3239838" cy="2432981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3524575" y="6383973"/>
            <a:ext cx="4688378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http://scienceblogs.com/principles/2013/10/22/quantum-erasure/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http://www.cobolt.se/interferometry.html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78130" y="2461406"/>
            <a:ext cx="13057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chemeClr val="bg1"/>
                </a:solidFill>
              </a:rPr>
              <a:t>Light fringes</a:t>
            </a:r>
          </a:p>
        </p:txBody>
      </p:sp>
      <p:sp>
        <p:nvSpPr>
          <p:cNvPr id="21" name="TextBox 20"/>
          <p:cNvSpPr txBox="1"/>
          <p:nvPr/>
        </p:nvSpPr>
        <p:spPr>
          <a:xfrm rot="5400000">
            <a:off x="5504400" y="5379591"/>
            <a:ext cx="11705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err="1">
                <a:latin typeface="+mj-lt"/>
                <a:ea typeface="Verdana" pitchFamily="34" charset="0"/>
                <a:cs typeface="Verdana" pitchFamily="34" charset="0"/>
              </a:rPr>
              <a:t>Beamsplitter</a:t>
            </a:r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5400000">
            <a:off x="2213710" y="4004044"/>
            <a:ext cx="11705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err="1">
                <a:latin typeface="+mj-lt"/>
                <a:ea typeface="Verdana" pitchFamily="34" charset="0"/>
                <a:cs typeface="Verdana" pitchFamily="34" charset="0"/>
              </a:rPr>
              <a:t>Beamsplitter</a:t>
            </a:r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5400000">
            <a:off x="4111260" y="5759024"/>
            <a:ext cx="6534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>
                <a:latin typeface="+mj-lt"/>
                <a:ea typeface="Verdana" pitchFamily="34" charset="0"/>
                <a:cs typeface="Verdana" pitchFamily="34" charset="0"/>
              </a:rPr>
              <a:t>Mirror</a:t>
            </a:r>
          </a:p>
        </p:txBody>
      </p:sp>
      <p:pic>
        <p:nvPicPr>
          <p:cNvPr id="24" name="Picture 23" descr="fringes40PCA.png"/>
          <p:cNvPicPr>
            <a:picLocks noChangeAspect="1"/>
          </p:cNvPicPr>
          <p:nvPr/>
        </p:nvPicPr>
        <p:blipFill>
          <a:blip r:embed="rId5" cstate="print"/>
          <a:srcRect t="2391" r="7023" b="53220"/>
          <a:stretch>
            <a:fillRect/>
          </a:stretch>
        </p:blipFill>
        <p:spPr>
          <a:xfrm>
            <a:off x="6628826" y="4075434"/>
            <a:ext cx="2170585" cy="169077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7050658" y="4086936"/>
            <a:ext cx="13363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chemeClr val="bg1"/>
                </a:solidFill>
              </a:rPr>
              <a:t>Atom fringes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105194" y="2509810"/>
            <a:ext cx="630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>
                <a:latin typeface="+mj-lt"/>
                <a:ea typeface="Verdana" pitchFamily="34" charset="0"/>
                <a:cs typeface="Verdana" pitchFamily="34" charset="0"/>
              </a:rPr>
              <a:t>Light</a:t>
            </a:r>
          </a:p>
        </p:txBody>
      </p:sp>
    </p:spTree>
    <p:extLst>
      <p:ext uri="{BB962C8B-B14F-4D97-AF65-F5344CB8AC3E}">
        <p14:creationId xmlns:p14="http://schemas.microsoft.com/office/powerpoint/2010/main" val="3134309730"/>
      </p:ext>
    </p:extLst>
  </p:cSld>
  <p:clrMapOvr>
    <a:masterClrMapping/>
  </p:clrMapOvr>
  <p:transition advTm="110886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52228-05BD-4CA4-BEBE-CB408728D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42"/>
            <a:ext cx="9144000" cy="450803"/>
          </a:xfrm>
        </p:spPr>
        <p:txBody>
          <a:bodyPr/>
          <a:lstStyle/>
          <a:p>
            <a:r>
              <a:rPr lang="en-US" sz="2700" dirty="0"/>
              <a:t>Atomic sensors for gravitational wave detection</a:t>
            </a:r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B3B8A8D7-25BA-42F8-8ECB-F08D5F5F60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7233" y="4708179"/>
            <a:ext cx="4041534" cy="16139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C77008D-B4F1-4E25-B91C-7FCBCE6D2895}"/>
              </a:ext>
            </a:extLst>
          </p:cNvPr>
          <p:cNvSpPr/>
          <p:nvPr/>
        </p:nvSpPr>
        <p:spPr>
          <a:xfrm>
            <a:off x="4826312" y="6348031"/>
            <a:ext cx="406337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MIGA: Terrestrial detector using atom interferometer + optical cavity (</a:t>
            </a: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Bouyer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, France)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46414C-B039-4077-8560-EC3A13F9A820}"/>
              </a:ext>
            </a:extLst>
          </p:cNvPr>
          <p:cNvSpPr txBox="1"/>
          <p:nvPr/>
        </p:nvSpPr>
        <p:spPr>
          <a:xfrm>
            <a:off x="231220" y="498009"/>
            <a:ext cx="44352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Atomic clocks and atom interferometry offer the potential for gravitational wave detection in an unexplored frequency range (“mid-band”)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Arial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D5755DE-0763-4893-AA69-62AB91237C76}"/>
              </a:ext>
            </a:extLst>
          </p:cNvPr>
          <p:cNvGrpSpPr/>
          <p:nvPr/>
        </p:nvGrpSpPr>
        <p:grpSpPr>
          <a:xfrm>
            <a:off x="248809" y="2151251"/>
            <a:ext cx="4010866" cy="2556928"/>
            <a:chOff x="5361734" y="32423"/>
            <a:chExt cx="7464394" cy="475855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F174E16-F524-486E-B962-16E11C0671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61734" y="32423"/>
              <a:ext cx="7464394" cy="4758552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8B741E0-3F57-4279-8ABC-900DB01D47E3}"/>
                </a:ext>
              </a:extLst>
            </p:cNvPr>
            <p:cNvSpPr/>
            <p:nvPr/>
          </p:nvSpPr>
          <p:spPr bwMode="auto">
            <a:xfrm>
              <a:off x="9711625" y="2631537"/>
              <a:ext cx="991985" cy="1573876"/>
            </a:xfrm>
            <a:prstGeom prst="rect">
              <a:avLst/>
            </a:prstGeom>
            <a:solidFill>
              <a:srgbClr val="FFFF00">
                <a:alpha val="47843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B234F07-5636-4E1D-9939-003A1A26DCEA}"/>
                </a:ext>
              </a:extLst>
            </p:cNvPr>
            <p:cNvSpPr txBox="1"/>
            <p:nvPr/>
          </p:nvSpPr>
          <p:spPr>
            <a:xfrm>
              <a:off x="8929592" y="186069"/>
              <a:ext cx="2771067" cy="10539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+mn-ea"/>
                  <a:cs typeface="Arial" charset="0"/>
                </a:rPr>
                <a:t>Mid-band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+mn-ea"/>
                  <a:cs typeface="Arial" charset="0"/>
                </a:rPr>
                <a:t>0.03 Hz to 3 Hz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7A99434E-6341-44CB-B41E-B816C443CB03}"/>
              </a:ext>
            </a:extLst>
          </p:cNvPr>
          <p:cNvSpPr/>
          <p:nvPr/>
        </p:nvSpPr>
        <p:spPr>
          <a:xfrm>
            <a:off x="4791567" y="2182867"/>
            <a:ext cx="413286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Satellite proposal using optical lattice clocks + drag free inertial reference (</a:t>
            </a: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Kolkowitz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 et al., </a:t>
            </a:r>
            <a:r>
              <a:rPr kumimoji="0" 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PRD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 2016)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EB0DD8F-A6CD-4C63-88B0-7976F374B1D5}"/>
              </a:ext>
            </a:extLst>
          </p:cNvPr>
          <p:cNvCxnSpPr>
            <a:cxnSpLocks/>
          </p:cNvCxnSpPr>
          <p:nvPr/>
        </p:nvCxnSpPr>
        <p:spPr>
          <a:xfrm>
            <a:off x="2875879" y="2849546"/>
            <a:ext cx="0" cy="530788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EB6AADB8-A4E8-44A4-A37C-ED570B72569F}"/>
              </a:ext>
            </a:extLst>
          </p:cNvPr>
          <p:cNvSpPr/>
          <p:nvPr/>
        </p:nvSpPr>
        <p:spPr>
          <a:xfrm>
            <a:off x="71537" y="4687317"/>
            <a:ext cx="4906437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Mid-band science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LIGO sources before they reach LIGO band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Optimal for sky localization: predict when and where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inspiral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 events will occur (for multi-messenger astronomy)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Probe for studying cosmology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Search for dark matter (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dilaton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, ALP, …)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CC5C693-1C07-41DD-A6EE-2E2A78339AFD}"/>
              </a:ext>
            </a:extLst>
          </p:cNvPr>
          <p:cNvSpPr/>
          <p:nvPr/>
        </p:nvSpPr>
        <p:spPr>
          <a:xfrm>
            <a:off x="4572000" y="4066275"/>
            <a:ext cx="45720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MAGIS: Atom interferometry with clock atoms serving as both inertial reference + phase reference (Hogan, </a:t>
            </a:r>
            <a:r>
              <a:rPr kumimoji="0" lang="en-US" sz="13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Kasevich</a:t>
            </a: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)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60F755F-9AFC-4071-AAE8-73E6B5902092}"/>
              </a:ext>
            </a:extLst>
          </p:cNvPr>
          <p:cNvSpPr/>
          <p:nvPr/>
        </p:nvSpPr>
        <p:spPr>
          <a:xfrm>
            <a:off x="231220" y="1466642"/>
            <a:ext cx="43407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Potential for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single baseline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detector (use atoms as phase reference/local clock)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B9E3A9-10E0-4633-AE48-8A725274C3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1567" y="555622"/>
            <a:ext cx="4132866" cy="16279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74AEFBB-93B0-4248-8DF7-FFC0066ED3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98217" y="2758748"/>
            <a:ext cx="4319566" cy="12784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780677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Lattice Clocks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" y="1190264"/>
            <a:ext cx="8686800" cy="342177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27865" y="4897581"/>
            <a:ext cx="3858044" cy="10341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/>
            <a:r>
              <a:rPr lang="en-US" dirty="0"/>
              <a:t>Optical lattice atomic clocks</a:t>
            </a:r>
          </a:p>
          <a:p>
            <a:pPr marL="285750" indent="-285750"/>
            <a:r>
              <a:rPr lang="en-US" dirty="0"/>
              <a:t>Resonant (dynamical decoupling)</a:t>
            </a:r>
          </a:p>
          <a:p>
            <a:pPr marL="285750" indent="-285750"/>
            <a:r>
              <a:rPr lang="en-US" dirty="0"/>
              <a:t>Drag-free satellites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D73ED30-38D9-489D-962C-05808FEB4B86}"/>
              </a:ext>
            </a:extLst>
          </p:cNvPr>
          <p:cNvSpPr/>
          <p:nvPr/>
        </p:nvSpPr>
        <p:spPr>
          <a:xfrm>
            <a:off x="2966659" y="6106366"/>
            <a:ext cx="53239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/>
              <a:t>S. </a:t>
            </a:r>
            <a:r>
              <a:rPr lang="en-US" sz="1600" dirty="0" err="1"/>
              <a:t>Kolkowitz</a:t>
            </a:r>
            <a:r>
              <a:rPr lang="en-US" sz="1600" dirty="0"/>
              <a:t>, I. </a:t>
            </a:r>
            <a:r>
              <a:rPr lang="en-US" sz="1600" dirty="0" err="1"/>
              <a:t>Pikovski</a:t>
            </a:r>
            <a:r>
              <a:rPr lang="en-US" sz="1600" dirty="0"/>
              <a:t>, N. </a:t>
            </a:r>
            <a:r>
              <a:rPr lang="en-US" sz="1600" dirty="0" err="1"/>
              <a:t>Langellier</a:t>
            </a:r>
            <a:r>
              <a:rPr lang="en-US" sz="1600" dirty="0"/>
              <a:t>, M. D. </a:t>
            </a:r>
            <a:r>
              <a:rPr lang="en-US" sz="1600" dirty="0" err="1"/>
              <a:t>Lukin</a:t>
            </a:r>
            <a:r>
              <a:rPr lang="en-US" sz="1600" dirty="0"/>
              <a:t>, R. L. </a:t>
            </a:r>
            <a:r>
              <a:rPr lang="en-US" sz="1600" dirty="0" err="1"/>
              <a:t>Walsworth</a:t>
            </a:r>
            <a:r>
              <a:rPr lang="en-US" sz="1600" dirty="0"/>
              <a:t>, and J. Ye, Phys. Rev. D </a:t>
            </a:r>
            <a:r>
              <a:rPr lang="en-US" sz="1600" b="1" dirty="0"/>
              <a:t>94</a:t>
            </a:r>
            <a:r>
              <a:rPr lang="en-US" sz="1600" dirty="0"/>
              <a:t>, 124043 (2016)</a:t>
            </a:r>
          </a:p>
        </p:txBody>
      </p:sp>
    </p:spTree>
    <p:extLst>
      <p:ext uri="{BB962C8B-B14F-4D97-AF65-F5344CB8AC3E}">
        <p14:creationId xmlns:p14="http://schemas.microsoft.com/office/powerpoint/2010/main" val="3067643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A4FAA-205E-471F-AD34-3E6BAE4CA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GW Detector Comparison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E39DF4D-464B-4F22-A6C9-8631BC0025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7189287"/>
              </p:ext>
            </p:extLst>
          </p:nvPr>
        </p:nvGraphicFramePr>
        <p:xfrm>
          <a:off x="1524000" y="1397000"/>
          <a:ext cx="6096000" cy="21234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93520">
                  <a:extLst>
                    <a:ext uri="{9D8B030D-6E8A-4147-A177-3AD203B41FA5}">
                      <a16:colId xmlns:a16="http://schemas.microsoft.com/office/drawing/2014/main" val="1352329620"/>
                    </a:ext>
                  </a:extLst>
                </a:gridCol>
                <a:gridCol w="2570480">
                  <a:extLst>
                    <a:ext uri="{9D8B030D-6E8A-4147-A177-3AD203B41FA5}">
                      <a16:colId xmlns:a16="http://schemas.microsoft.com/office/drawing/2014/main" val="195894701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41927729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Inertial reference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Laser phase reference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6138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LIGO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Suspended end mirrors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Second arm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410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LISA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Drag-free proof masses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Second baseline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468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MAGIS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Atom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Atom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78857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Atomic clock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Drag-free proof mass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Atom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87050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90563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563" y="152400"/>
            <a:ext cx="8229600" cy="533400"/>
          </a:xfrm>
        </p:spPr>
        <p:txBody>
          <a:bodyPr/>
          <a:lstStyle/>
          <a:p>
            <a:r>
              <a:rPr lang="en-US" dirty="0"/>
              <a:t>Compare to LISA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14" y="1068857"/>
            <a:ext cx="6035199" cy="22702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1694" y="1560200"/>
            <a:ext cx="2512207" cy="199004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2" y="4183942"/>
            <a:ext cx="5409226" cy="20435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41694" y="5055899"/>
            <a:ext cx="2764155" cy="10341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/>
              <a:t>Atom test mass</a:t>
            </a:r>
          </a:p>
          <a:p>
            <a:pPr>
              <a:buNone/>
            </a:pPr>
            <a:r>
              <a:rPr lang="en-US" dirty="0"/>
              <a:t>- Records laser noise</a:t>
            </a:r>
          </a:p>
          <a:p>
            <a:pPr>
              <a:buNone/>
            </a:pPr>
            <a:r>
              <a:rPr lang="en-US" dirty="0"/>
              <a:t>- Acts as phase reference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H="1" flipV="1">
            <a:off x="5012113" y="5236375"/>
            <a:ext cx="940857" cy="398306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5351" y="673213"/>
            <a:ext cx="9167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/>
              <a:t>LISA: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5351" y="3494099"/>
            <a:ext cx="3044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/>
              <a:t>Atom interferometer: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952970" y="900981"/>
            <a:ext cx="2852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Second baseline needed for phase reference: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48407" y="5218578"/>
            <a:ext cx="50206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900" dirty="0"/>
              <a:t>Atoms</a:t>
            </a:r>
            <a:endParaRPr lang="en-US" sz="1400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784860" y="5218578"/>
            <a:ext cx="182880" cy="105892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229582" y="6455698"/>
            <a:ext cx="5223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(Figures adapted from LISA yellow book.)</a:t>
            </a:r>
          </a:p>
        </p:txBody>
      </p:sp>
    </p:spTree>
    <p:extLst>
      <p:ext uri="{BB962C8B-B14F-4D97-AF65-F5344CB8AC3E}">
        <p14:creationId xmlns:p14="http://schemas.microsoft.com/office/powerpoint/2010/main" val="25631290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Bounds on stochastic GW sources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169" y="933420"/>
            <a:ext cx="7227277" cy="46219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28493" y="1142854"/>
            <a:ext cx="24442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FF0000"/>
                </a:solidFill>
              </a:rPr>
              <a:t>Example resonant sequence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498123" y="1789185"/>
            <a:ext cx="93785" cy="47932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978307" y="2391493"/>
            <a:ext cx="1104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/>
              <a:t>Envelope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7509386" y="2760825"/>
            <a:ext cx="778829" cy="1699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269527" y="4144092"/>
            <a:ext cx="8264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White dwarf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501197" y="3465645"/>
            <a:ext cx="1482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dirty="0">
                <a:solidFill>
                  <a:srgbClr val="0099FF"/>
                </a:solidFill>
              </a:rPr>
              <a:t>(cosmic strings)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239161" y="3990203"/>
            <a:ext cx="1581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>
                <a:solidFill>
                  <a:srgbClr val="33CC33"/>
                </a:solidFill>
              </a:rPr>
              <a:t>(phase transition)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188714" y="5727659"/>
            <a:ext cx="4494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i="1" dirty="0"/>
              <a:t>Narrow band sensitivity possible in 1 year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10703" y="6301158"/>
            <a:ext cx="4584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Graham, </a:t>
            </a:r>
            <a:r>
              <a:rPr lang="en-US" i="1" dirty="0"/>
              <a:t>et al.</a:t>
            </a:r>
            <a:r>
              <a:rPr lang="en-US" dirty="0"/>
              <a:t>, arXiv:1606.01860 (2016)</a:t>
            </a:r>
          </a:p>
        </p:txBody>
      </p:sp>
    </p:spTree>
    <p:extLst>
      <p:ext uri="{BB962C8B-B14F-4D97-AF65-F5344CB8AC3E}">
        <p14:creationId xmlns:p14="http://schemas.microsoft.com/office/powerpoint/2010/main" val="290911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 optics using light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 r="6757"/>
          <a:stretch>
            <a:fillRect/>
          </a:stretch>
        </p:blipFill>
        <p:spPr bwMode="auto">
          <a:xfrm>
            <a:off x="4021784" y="1885169"/>
            <a:ext cx="5062256" cy="3766123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  <a:effectLst/>
        </p:spPr>
      </p:pic>
      <p:grpSp>
        <p:nvGrpSpPr>
          <p:cNvPr id="4" name="Group 122"/>
          <p:cNvGrpSpPr/>
          <p:nvPr/>
        </p:nvGrpSpPr>
        <p:grpSpPr>
          <a:xfrm rot="10800000">
            <a:off x="1692648" y="2435625"/>
            <a:ext cx="741643" cy="741643"/>
            <a:chOff x="4683686" y="3899631"/>
            <a:chExt cx="741643" cy="741643"/>
          </a:xfrm>
        </p:grpSpPr>
        <p:grpSp>
          <p:nvGrpSpPr>
            <p:cNvPr id="5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" name="Oval 8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6" name="Oval 5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789" y="1788892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115"/>
          <p:cNvGrpSpPr/>
          <p:nvPr/>
        </p:nvGrpSpPr>
        <p:grpSpPr>
          <a:xfrm>
            <a:off x="1687059" y="1506673"/>
            <a:ext cx="741643" cy="741643"/>
            <a:chOff x="4683686" y="3899631"/>
            <a:chExt cx="741643" cy="741643"/>
          </a:xfrm>
        </p:grpSpPr>
        <p:grpSp>
          <p:nvGrpSpPr>
            <p:cNvPr id="12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" name="Oval 15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13" name="Oval 12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33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84618" y="1888757"/>
            <a:ext cx="522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ħk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443401" y="2807142"/>
            <a:ext cx="593749" cy="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565818" y="2206049"/>
            <a:ext cx="1462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v = </a:t>
            </a: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ħk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/m</a:t>
            </a:r>
          </a:p>
        </p:txBody>
      </p:sp>
      <p:grpSp>
        <p:nvGrpSpPr>
          <p:cNvPr id="22" name="Group 122"/>
          <p:cNvGrpSpPr/>
          <p:nvPr/>
        </p:nvGrpSpPr>
        <p:grpSpPr>
          <a:xfrm rot="10800000">
            <a:off x="1710134" y="4296902"/>
            <a:ext cx="741643" cy="741643"/>
            <a:chOff x="4683686" y="3899631"/>
            <a:chExt cx="741643" cy="741643"/>
          </a:xfrm>
        </p:grpSpPr>
        <p:grpSp>
          <p:nvGrpSpPr>
            <p:cNvPr id="23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" name="Oval 26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24" name="Oval 23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8258" y="4594549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9" name="Group 115"/>
          <p:cNvGrpSpPr/>
          <p:nvPr/>
        </p:nvGrpSpPr>
        <p:grpSpPr>
          <a:xfrm>
            <a:off x="1719537" y="5286691"/>
            <a:ext cx="741643" cy="741643"/>
            <a:chOff x="4683686" y="3899631"/>
            <a:chExt cx="741643" cy="741643"/>
          </a:xfrm>
        </p:grpSpPr>
        <p:grpSp>
          <p:nvGrpSpPr>
            <p:cNvPr id="30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4" name="Oval 33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31" name="Oval 30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33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617097" y="4664434"/>
            <a:ext cx="522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ħk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2475879" y="4683408"/>
            <a:ext cx="593749" cy="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39498" y="5466478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1998" y="5663848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TextBox 39"/>
          <p:cNvSpPr txBox="1"/>
          <p:nvPr/>
        </p:nvSpPr>
        <p:spPr>
          <a:xfrm>
            <a:off x="209865" y="824459"/>
            <a:ext cx="28648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1" dirty="0"/>
              <a:t>(1) Light absorption: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12362" y="3615127"/>
            <a:ext cx="3366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1" dirty="0"/>
              <a:t>(2) Stimulated emission: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591332" y="1558977"/>
            <a:ext cx="1983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i="1" dirty="0"/>
              <a:t>Rabi oscillations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636300" y="5231567"/>
            <a:ext cx="74251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/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1559576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92019" y="835015"/>
            <a:ext cx="2934730" cy="5673204"/>
            <a:chOff x="-3177015" y="272236"/>
            <a:chExt cx="3195653" cy="617760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/>
            <a:srcRect l="6267"/>
            <a:stretch/>
          </p:blipFill>
          <p:spPr>
            <a:xfrm>
              <a:off x="-3176598" y="272236"/>
              <a:ext cx="3102045" cy="6177601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 bwMode="auto">
            <a:xfrm>
              <a:off x="-1172449" y="636373"/>
              <a:ext cx="1191087" cy="255167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-759939" y="2218110"/>
              <a:ext cx="722870" cy="255167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-3177015" y="636373"/>
              <a:ext cx="225715" cy="37894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800100" lvl="1" indent="-342900"/>
              <a:endPara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sp>
        <p:nvSpPr>
          <p:cNvPr id="637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 Pulse Atom Interferometry</a:t>
            </a:r>
          </a:p>
        </p:txBody>
      </p:sp>
      <p:pic>
        <p:nvPicPr>
          <p:cNvPr id="637963" name="Picture 11"/>
          <p:cNvPicPr>
            <a:picLocks noChangeAspect="1" noChangeArrowheads="1"/>
          </p:cNvPicPr>
          <p:nvPr/>
        </p:nvPicPr>
        <p:blipFill>
          <a:blip r:embed="rId4" cstate="print"/>
          <a:srcRect l="1580" r="4929"/>
          <a:stretch>
            <a:fillRect/>
          </a:stretch>
        </p:blipFill>
        <p:spPr bwMode="auto">
          <a:xfrm>
            <a:off x="2865120" y="1023303"/>
            <a:ext cx="5988789" cy="4292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4091552" y="5296066"/>
            <a:ext cx="3671774" cy="10144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 Long duration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 Large </a:t>
            </a:r>
            <a:r>
              <a:rPr lang="en-US" sz="2000" dirty="0" err="1"/>
              <a:t>wavepacket</a:t>
            </a:r>
            <a:r>
              <a:rPr lang="en-US" sz="2000" dirty="0"/>
              <a:t> separation</a:t>
            </a:r>
          </a:p>
        </p:txBody>
      </p:sp>
    </p:spTree>
    <p:extLst>
      <p:ext uri="{BB962C8B-B14F-4D97-AF65-F5344CB8AC3E}">
        <p14:creationId xmlns:p14="http://schemas.microsoft.com/office/powerpoint/2010/main" val="32091257"/>
      </p:ext>
    </p:extLst>
  </p:cSld>
  <p:clrMapOvr>
    <a:masterClrMapping/>
  </p:clrMapOvr>
  <p:transition advTm="624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\\ATOMSRV1\ep\Experiment Pictures\fisheyeetc\stanford10mTow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96580" y="886361"/>
            <a:ext cx="3244351" cy="564790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 meter scale atomic fountain</a:t>
            </a:r>
          </a:p>
        </p:txBody>
      </p:sp>
      <p:pic>
        <p:nvPicPr>
          <p:cNvPr id="10" name="Picture 9" descr="ShortenedApparatus.pd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" y="830942"/>
            <a:ext cx="4016829" cy="56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2355"/>
      </p:ext>
    </p:extLst>
  </p:cSld>
  <p:clrMapOvr>
    <a:masterClrMapping/>
  </p:clrMapOvr>
  <p:transition advTm="44445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Interference at long interrogation time</a:t>
            </a:r>
            <a:endParaRPr lang="en-US" dirty="0">
              <a:ea typeface="ＭＳ Ｐゴシック" pitchFamily="34" charset="-128"/>
            </a:endParaRPr>
          </a:p>
        </p:txBody>
      </p:sp>
      <p:grpSp>
        <p:nvGrpSpPr>
          <p:cNvPr id="2" name="Group 23"/>
          <p:cNvGrpSpPr/>
          <p:nvPr/>
        </p:nvGrpSpPr>
        <p:grpSpPr>
          <a:xfrm>
            <a:off x="599090" y="767164"/>
            <a:ext cx="4058570" cy="2686007"/>
            <a:chOff x="438150" y="1746885"/>
            <a:chExt cx="4815840" cy="3270920"/>
          </a:xfrm>
        </p:grpSpPr>
        <p:pic>
          <p:nvPicPr>
            <p:cNvPr id="22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 t="579"/>
            <a:stretch>
              <a:fillRect/>
            </a:stretch>
          </p:blipFill>
          <p:spPr bwMode="auto">
            <a:xfrm>
              <a:off x="438150" y="1746885"/>
              <a:ext cx="4170045" cy="3270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3" descr="C:\thesis\sugarbaker\trunk\introduction\singleShot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82489" y="1851660"/>
              <a:ext cx="571501" cy="1047752"/>
            </a:xfrm>
            <a:prstGeom prst="rect">
              <a:avLst/>
            </a:prstGeom>
            <a:noFill/>
          </p:spPr>
        </p:pic>
      </p:grpSp>
      <p:grpSp>
        <p:nvGrpSpPr>
          <p:cNvPr id="3" name="Group 31"/>
          <p:cNvGrpSpPr/>
          <p:nvPr/>
        </p:nvGrpSpPr>
        <p:grpSpPr>
          <a:xfrm>
            <a:off x="273501" y="4893380"/>
            <a:ext cx="5699760" cy="1615440"/>
            <a:chOff x="785813" y="4084509"/>
            <a:chExt cx="7572375" cy="2273423"/>
          </a:xfrm>
        </p:grpSpPr>
        <p:pic>
          <p:nvPicPr>
            <p:cNvPr id="300036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86384" y="5605463"/>
              <a:ext cx="7571232" cy="431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0034" name="Picture 2" descr="C:\thesis\sugarbaker\talk\assembledImage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85813" y="4084509"/>
              <a:ext cx="7572375" cy="1544765"/>
            </a:xfrm>
            <a:prstGeom prst="rect">
              <a:avLst/>
            </a:prstGeom>
            <a:noFill/>
          </p:spPr>
        </p:pic>
        <p:pic>
          <p:nvPicPr>
            <p:cNvPr id="26" name="Picture 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329113" y="5956061"/>
              <a:ext cx="447674" cy="4018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8"/>
          <p:cNvGrpSpPr/>
          <p:nvPr/>
        </p:nvGrpSpPr>
        <p:grpSpPr>
          <a:xfrm>
            <a:off x="5640687" y="1121143"/>
            <a:ext cx="2492528" cy="1833709"/>
            <a:chOff x="5241553" y="1393462"/>
            <a:chExt cx="2823289" cy="2077045"/>
          </a:xfrm>
        </p:grpSpPr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1553" y="1393462"/>
              <a:ext cx="2823289" cy="207704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Rectangle 19"/>
            <p:cNvSpPr/>
            <p:nvPr/>
          </p:nvSpPr>
          <p:spPr bwMode="auto">
            <a:xfrm>
              <a:off x="5241553" y="1393462"/>
              <a:ext cx="499680" cy="46719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grpSp>
        <p:nvGrpSpPr>
          <p:cNvPr id="5" name="Group 9"/>
          <p:cNvGrpSpPr/>
          <p:nvPr/>
        </p:nvGrpSpPr>
        <p:grpSpPr>
          <a:xfrm>
            <a:off x="6216575" y="4491555"/>
            <a:ext cx="2560320" cy="1570133"/>
            <a:chOff x="1083745" y="1719221"/>
            <a:chExt cx="3230048" cy="1952080"/>
          </a:xfrm>
        </p:grpSpPr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78" t="52351"/>
            <a:stretch>
              <a:fillRect/>
            </a:stretch>
          </p:blipFill>
          <p:spPr bwMode="auto">
            <a:xfrm>
              <a:off x="1165872" y="1719221"/>
              <a:ext cx="3147921" cy="195208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Rectangle 24"/>
            <p:cNvSpPr/>
            <p:nvPr/>
          </p:nvSpPr>
          <p:spPr bwMode="auto">
            <a:xfrm>
              <a:off x="1094282" y="1740809"/>
              <a:ext cx="479685" cy="29980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1083745" y="1788218"/>
              <a:ext cx="479685" cy="29980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5535237" y="3061840"/>
            <a:ext cx="2920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i="1" dirty="0"/>
              <a:t>Wavepacket separation at apex  (this data 50 </a:t>
            </a:r>
            <a:r>
              <a:rPr lang="en-US" i="1" dirty="0" err="1"/>
              <a:t>nK</a:t>
            </a:r>
            <a:r>
              <a:rPr lang="en-US" i="1" dirty="0"/>
              <a:t>)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883821" y="6482645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en-US" sz="1600" dirty="0"/>
              <a:t>Dickerson, et al., PRL </a:t>
            </a:r>
            <a:r>
              <a:rPr lang="en-US" sz="1600" b="1" dirty="0"/>
              <a:t>111</a:t>
            </a:r>
            <a:r>
              <a:rPr lang="en-US" sz="1600" dirty="0"/>
              <a:t>, 083001 (2013).</a:t>
            </a:r>
            <a:endParaRPr lang="en-US" sz="1600" dirty="0">
              <a:effectLst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58478" y="4525615"/>
            <a:ext cx="2920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i="1" dirty="0"/>
              <a:t>Interference (3 </a:t>
            </a:r>
            <a:r>
              <a:rPr lang="en-US" i="1" dirty="0" err="1"/>
              <a:t>nK</a:t>
            </a:r>
            <a:r>
              <a:rPr lang="en-US" i="1" dirty="0"/>
              <a:t> cloud)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615543" y="885372"/>
            <a:ext cx="655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/>
              <a:t>Port 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622801" y="1342572"/>
            <a:ext cx="655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/>
              <a:t>Port 2</a:t>
            </a:r>
          </a:p>
        </p:txBody>
      </p:sp>
      <p:sp>
        <p:nvSpPr>
          <p:cNvPr id="6" name="Rectangle 5"/>
          <p:cNvSpPr/>
          <p:nvPr/>
        </p:nvSpPr>
        <p:spPr>
          <a:xfrm>
            <a:off x="924213" y="3534535"/>
            <a:ext cx="32518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2T = 2.3 seconds</a:t>
            </a:r>
          </a:p>
          <a:p>
            <a:pPr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1.4 cm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wavepacket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separation</a:t>
            </a:r>
          </a:p>
        </p:txBody>
      </p:sp>
    </p:spTree>
    <p:extLst>
      <p:ext uri="{BB962C8B-B14F-4D97-AF65-F5344CB8AC3E}">
        <p14:creationId xmlns:p14="http://schemas.microsoft.com/office/powerpoint/2010/main" val="179707079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41721" y="4037162"/>
            <a:ext cx="8660557" cy="2061798"/>
            <a:chOff x="253314" y="795903"/>
            <a:chExt cx="8660557" cy="2061798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3314" y="795903"/>
              <a:ext cx="8660557" cy="2012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 bwMode="auto">
            <a:xfrm>
              <a:off x="4148336" y="2634346"/>
              <a:ext cx="900113" cy="9763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167467" y="2519147"/>
              <a:ext cx="8130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+mn-ea"/>
                  <a:cs typeface="Arial" charset="0"/>
                </a:rPr>
                <a:t>54 cm</a:t>
              </a:r>
            </a:p>
          </p:txBody>
        </p:sp>
      </p:grpSp>
      <p:pic>
        <p:nvPicPr>
          <p:cNvPr id="14" name="Picture 4">
            <a:extLst>
              <a:ext uri="{FF2B5EF4-FFF2-40B4-BE49-F238E27FC236}">
                <a16:creationId xmlns:a16="http://schemas.microsoft.com/office/drawing/2014/main" id="{8D535414-FF3F-4B86-81EA-CFC835DDCE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24597" t="1862"/>
          <a:stretch>
            <a:fillRect/>
          </a:stretch>
        </p:blipFill>
        <p:spPr bwMode="auto">
          <a:xfrm>
            <a:off x="3713187" y="888913"/>
            <a:ext cx="4114310" cy="3748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space-time area atom interferometry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8765" y="1258505"/>
            <a:ext cx="32678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Long duration (2 seconds), large separation (&gt;0.5 meter) matter wave interferometer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265746" y="6407715"/>
            <a:ext cx="25045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Kovachy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et al.,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Nature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2015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0904B7F-2C2E-4AA9-B554-7E140CAFE6AD}"/>
              </a:ext>
            </a:extLst>
          </p:cNvPr>
          <p:cNvSpPr/>
          <p:nvPr/>
        </p:nvSpPr>
        <p:spPr bwMode="auto">
          <a:xfrm>
            <a:off x="5820760" y="1258505"/>
            <a:ext cx="413374" cy="2218437"/>
          </a:xfrm>
          <a:prstGeom prst="ellips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66555A-A268-457B-9F34-13479F0723A1}"/>
              </a:ext>
            </a:extLst>
          </p:cNvPr>
          <p:cNvSpPr txBox="1"/>
          <p:nvPr/>
        </p:nvSpPr>
        <p:spPr>
          <a:xfrm>
            <a:off x="1377569" y="2782669"/>
            <a:ext cx="2168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90 photons worth of momentum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58C857-4F5E-482A-B154-FE7CF46AF5B0}"/>
              </a:ext>
            </a:extLst>
          </p:cNvPr>
          <p:cNvSpPr txBox="1"/>
          <p:nvPr/>
        </p:nvSpPr>
        <p:spPr>
          <a:xfrm>
            <a:off x="5498392" y="700883"/>
            <a:ext cx="1751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FFC000"/>
                </a:solidFill>
              </a:rPr>
              <a:t>max </a:t>
            </a:r>
            <a:r>
              <a:rPr lang="en-US" sz="1600" dirty="0" err="1">
                <a:solidFill>
                  <a:srgbClr val="FFC000"/>
                </a:solidFill>
              </a:rPr>
              <a:t>wavepacket</a:t>
            </a:r>
            <a:r>
              <a:rPr lang="en-US" sz="1600" dirty="0">
                <a:solidFill>
                  <a:srgbClr val="FFC000"/>
                </a:solidFill>
              </a:rPr>
              <a:t> separation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830116E-988E-4144-A089-F732287C72A6}"/>
              </a:ext>
            </a:extLst>
          </p:cNvPr>
          <p:cNvCxnSpPr>
            <a:cxnSpLocks/>
          </p:cNvCxnSpPr>
          <p:nvPr/>
        </p:nvCxnSpPr>
        <p:spPr>
          <a:xfrm flipV="1">
            <a:off x="3380509" y="3005480"/>
            <a:ext cx="1507375" cy="100354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20A35DA-6250-42B2-818F-3DBA113F9199}"/>
              </a:ext>
            </a:extLst>
          </p:cNvPr>
          <p:cNvSpPr txBox="1"/>
          <p:nvPr/>
        </p:nvSpPr>
        <p:spPr>
          <a:xfrm>
            <a:off x="2826065" y="4655520"/>
            <a:ext cx="34042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i="1" dirty="0"/>
              <a:t>World record </a:t>
            </a:r>
            <a:r>
              <a:rPr lang="en-US" sz="1400" i="1" dirty="0" err="1"/>
              <a:t>wavepacket</a:t>
            </a:r>
            <a:r>
              <a:rPr lang="en-US" sz="1400" i="1" dirty="0"/>
              <a:t> separation due to multiple laser pulses of momentum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3F74BB7-1996-4E19-90B1-3A9A2E236233}"/>
              </a:ext>
            </a:extLst>
          </p:cNvPr>
          <p:cNvCxnSpPr/>
          <p:nvPr/>
        </p:nvCxnSpPr>
        <p:spPr>
          <a:xfrm flipH="1">
            <a:off x="751840" y="4917130"/>
            <a:ext cx="194564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D47CA35-1832-4CAA-B3F8-51592FBDBE27}"/>
              </a:ext>
            </a:extLst>
          </p:cNvPr>
          <p:cNvCxnSpPr>
            <a:cxnSpLocks/>
          </p:cNvCxnSpPr>
          <p:nvPr/>
        </p:nvCxnSpPr>
        <p:spPr>
          <a:xfrm>
            <a:off x="6421120" y="4917130"/>
            <a:ext cx="194564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76491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Gravity Gradiometer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0050" y="818049"/>
            <a:ext cx="5039694" cy="47688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58945" y="4566074"/>
            <a:ext cx="2186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i="1" dirty="0"/>
              <a:t>Gradiometer interference fringes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0032" y="5556583"/>
            <a:ext cx="953570" cy="2299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8036" y="5556583"/>
            <a:ext cx="1033278" cy="22354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830522" y="5765877"/>
            <a:ext cx="6463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az-Cyrl-A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ћ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70802" y="5743456"/>
            <a:ext cx="6463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az-Cyrl-A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ћ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1919580" y="976202"/>
            <a:ext cx="269053" cy="29545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2035317" y="4078038"/>
            <a:ext cx="269053" cy="29545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4474835" y="4106011"/>
            <a:ext cx="208491" cy="20141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101C6AD-D9D2-476C-8463-6E7C9740320A}"/>
              </a:ext>
            </a:extLst>
          </p:cNvPr>
          <p:cNvSpPr txBox="1"/>
          <p:nvPr/>
        </p:nvSpPr>
        <p:spPr>
          <a:xfrm>
            <a:off x="4215700" y="6410840"/>
            <a:ext cx="3730699" cy="347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Asenbaum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PRL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118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183602 (2017)</a:t>
            </a:r>
          </a:p>
        </p:txBody>
      </p:sp>
    </p:spTree>
    <p:extLst>
      <p:ext uri="{BB962C8B-B14F-4D97-AF65-F5344CB8AC3E}">
        <p14:creationId xmlns:p14="http://schemas.microsoft.com/office/powerpoint/2010/main" val="25418418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  <p:tag name="DEFAULTWIDTH" val="348"/>
  <p:tag name="DEFAULTHEIGHT" val="40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6.3|10.4|19|36.3|5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6.3|10.4|19|36.3|5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4.6|27.6"/>
</p:tagLst>
</file>

<file path=ppt/theme/theme1.xml><?xml version="1.0" encoding="utf-8"?>
<a:theme xmlns:a="http://schemas.openxmlformats.org/drawingml/2006/main" name="Stanford">
  <a:themeElements>
    <a:clrScheme name="Stanfor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for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Stanfo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anford">
  <a:themeElements>
    <a:clrScheme name="Stanfor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for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Stanfo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for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for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237769</TotalTime>
  <Words>1593</Words>
  <Application>Microsoft Office PowerPoint</Application>
  <PresentationFormat>On-screen Show (4:3)</PresentationFormat>
  <Paragraphs>304</Paragraphs>
  <Slides>34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46" baseType="lpstr">
      <vt:lpstr>Cambria Math</vt:lpstr>
      <vt:lpstr>Tahoma</vt:lpstr>
      <vt:lpstr>Calibri</vt:lpstr>
      <vt:lpstr>ＭＳ Ｐゴシック</vt:lpstr>
      <vt:lpstr>Verdana</vt:lpstr>
      <vt:lpstr>Wingdings</vt:lpstr>
      <vt:lpstr>Arial</vt:lpstr>
      <vt:lpstr>Source Sans Pro</vt:lpstr>
      <vt:lpstr>Times New Roman</vt:lpstr>
      <vt:lpstr>CMR10</vt:lpstr>
      <vt:lpstr>Stanford</vt:lpstr>
      <vt:lpstr>1_Stanford</vt:lpstr>
      <vt:lpstr>PowerPoint Presentation</vt:lpstr>
      <vt:lpstr>Science applications</vt:lpstr>
      <vt:lpstr>Atom interference</vt:lpstr>
      <vt:lpstr>Atom optics using light</vt:lpstr>
      <vt:lpstr>Light Pulse Atom Interferometry</vt:lpstr>
      <vt:lpstr>10 meter scale atomic fountain</vt:lpstr>
      <vt:lpstr>Interference at long interrogation time</vt:lpstr>
      <vt:lpstr>Large space-time area atom interferometry</vt:lpstr>
      <vt:lpstr>Gravity Gradiometer</vt:lpstr>
      <vt:lpstr>Gradiometer Demonstration</vt:lpstr>
      <vt:lpstr>Equivalence Principle</vt:lpstr>
      <vt:lpstr>Stanford 10-meter EP test</vt:lpstr>
      <vt:lpstr>Gravitational wave frequency bands</vt:lpstr>
      <vt:lpstr>Mid-band Science</vt:lpstr>
      <vt:lpstr>Sky position determination</vt:lpstr>
      <vt:lpstr>A different kind of atom interferometer</vt:lpstr>
      <vt:lpstr>Simple Example: Two Atomic Clocks</vt:lpstr>
      <vt:lpstr>Simple Example: Two Atomic Clocks</vt:lpstr>
      <vt:lpstr>Phase Noise from the Laser</vt:lpstr>
      <vt:lpstr>Clock gradiometer</vt:lpstr>
      <vt:lpstr>Ultralight scalar dark matter</vt:lpstr>
      <vt:lpstr>LMT and Resonant Pulse Sequences</vt:lpstr>
      <vt:lpstr>GW Sensitivity for a Satellite Detector</vt:lpstr>
      <vt:lpstr>MAGIS-100: Proposed GW detector prototype at Fermilab</vt:lpstr>
      <vt:lpstr>MAGIS-100 Design</vt:lpstr>
      <vt:lpstr>MAGIS Estimated Sensitivity</vt:lpstr>
      <vt:lpstr>Stanford MAGIS prototype</vt:lpstr>
      <vt:lpstr>Collaborators</vt:lpstr>
      <vt:lpstr> </vt:lpstr>
      <vt:lpstr>Atomic sensors for gravitational wave detection</vt:lpstr>
      <vt:lpstr>Lattice Clocks</vt:lpstr>
      <vt:lpstr>GW Detector Comparison</vt:lpstr>
      <vt:lpstr>Compare to LISA</vt:lpstr>
      <vt:lpstr>Bounds on stochastic GW sources</vt:lpstr>
    </vt:vector>
  </TitlesOfParts>
  <Company>Stanford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Jason Hogan</dc:creator>
  <cp:lastModifiedBy>Jason Hogan</cp:lastModifiedBy>
  <cp:revision>1807</cp:revision>
  <dcterms:created xsi:type="dcterms:W3CDTF">2004-06-12T10:42:43Z</dcterms:created>
  <dcterms:modified xsi:type="dcterms:W3CDTF">2018-10-17T08:17:18Z</dcterms:modified>
</cp:coreProperties>
</file>