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Average"/>
      <p:regular r:id="rId15"/>
    </p:embeddedFont>
    <p:embeddedFont>
      <p:font typeface="Oswald"/>
      <p:regular r:id="rId16"/>
      <p:bold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Average-regular.fntdata"/><Relationship Id="rId14" Type="http://schemas.openxmlformats.org/officeDocument/2006/relationships/slide" Target="slides/slide9.xml"/><Relationship Id="rId17" Type="http://schemas.openxmlformats.org/officeDocument/2006/relationships/font" Target="fonts/Oswald-bold.fntdata"/><Relationship Id="rId16" Type="http://schemas.openxmlformats.org/officeDocument/2006/relationships/font" Target="fonts/Oswald-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af6944095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af694409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653a510f100fb5fb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653a510f100fb5fb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af6944095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af6944095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af6944095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af6944095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653a510f100fb5fb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653a510f100fb5fb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af6944095d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af6944095d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af6944095d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af6944095d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af6944095d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af6944095d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AI and Automation in Sports</a:t>
            </a:r>
            <a:endParaRPr/>
          </a:p>
        </p:txBody>
      </p:sp>
      <p:sp>
        <p:nvSpPr>
          <p:cNvPr id="60" name="Google Shape;60;p13"/>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a:t>Ryan Grimes</a:t>
            </a:r>
            <a:endParaRPr/>
          </a:p>
          <a:p>
            <a:pPr indent="0" lvl="0" marL="0" rtl="0" algn="ctr">
              <a:spcBef>
                <a:spcPts val="0"/>
              </a:spcBef>
              <a:spcAft>
                <a:spcPts val="0"/>
              </a:spcAft>
              <a:buNone/>
            </a:pPr>
            <a:r>
              <a:rPr lang="en"/>
              <a:t>Hampton </a:t>
            </a:r>
            <a:r>
              <a:rPr lang="en"/>
              <a:t>University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Abstract</a:t>
            </a:r>
            <a:endParaRPr/>
          </a:p>
        </p:txBody>
      </p:sp>
      <p:sp>
        <p:nvSpPr>
          <p:cNvPr id="66" name="Google Shape;66;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AI and automation in sports has gone from being for broadcasting to being for player protection. These innovations provide greater fairness, accuracy, and safety while also improving performance and training.</a:t>
            </a:r>
            <a:endParaRPr/>
          </a:p>
          <a:p>
            <a:pPr indent="-342900" lvl="0" marL="457200" rtl="0" algn="l">
              <a:spcBef>
                <a:spcPts val="0"/>
              </a:spcBef>
              <a:spcAft>
                <a:spcPts val="0"/>
              </a:spcAft>
              <a:buSzPts val="1800"/>
              <a:buChar char="●"/>
            </a:pPr>
            <a:r>
              <a:rPr lang="en"/>
              <a:t>Devices that collect biometric readings, location tracking, and injury reports are potential targets for cyberattacks. In the event of compromisation, player privacy and data integrity will be jeopardized.</a:t>
            </a:r>
            <a:endParaRPr/>
          </a:p>
          <a:p>
            <a:pPr indent="-342900" lvl="0" marL="457200" rtl="0" algn="l">
              <a:spcBef>
                <a:spcPts val="0"/>
              </a:spcBef>
              <a:spcAft>
                <a:spcPts val="0"/>
              </a:spcAft>
              <a:buSzPts val="1800"/>
              <a:buChar char="●"/>
            </a:pPr>
            <a:r>
              <a:rPr lang="en"/>
              <a:t>Past research has examined accuracy and health benefits; however, device security, data flow, and contingency planning in the event of an attack or breach has not been acknowledged.</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Current </a:t>
            </a:r>
            <a:r>
              <a:rPr lang="en"/>
              <a:t>Implementation of AI and Automation in Sports</a:t>
            </a:r>
            <a:endParaRPr/>
          </a:p>
        </p:txBody>
      </p:sp>
      <p:sp>
        <p:nvSpPr>
          <p:cNvPr id="72" name="Google Shape;72;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17500" lvl="0" marL="457200" rtl="0" algn="l">
              <a:lnSpc>
                <a:spcPct val="100000"/>
              </a:lnSpc>
              <a:spcBef>
                <a:spcPts val="0"/>
              </a:spcBef>
              <a:spcAft>
                <a:spcPts val="0"/>
              </a:spcAft>
              <a:buSzPts val="1400"/>
              <a:buChar char="●"/>
            </a:pPr>
            <a:r>
              <a:rPr lang="en" sz="1400">
                <a:latin typeface="Times New Roman"/>
                <a:ea typeface="Times New Roman"/>
                <a:cs typeface="Times New Roman"/>
                <a:sym typeface="Times New Roman"/>
              </a:rPr>
              <a:t>Since 2014, the NFL has used radio-frequency identification (RFID) tags placed in players’ shoulder pads, officials, pylons, and footballs to  captures location, speed, distance traveled, and other data at a rate of 10 times per second. This process generates over 200 new data points on every play [6].</a:t>
            </a:r>
            <a:endParaRPr sz="1400">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400">
              <a:latin typeface="Times New Roman"/>
              <a:ea typeface="Times New Roman"/>
              <a:cs typeface="Times New Roman"/>
              <a:sym typeface="Times New Roman"/>
            </a:endParaRPr>
          </a:p>
          <a:p>
            <a:pPr indent="-317500" lvl="0" marL="457200" rtl="0" algn="l">
              <a:lnSpc>
                <a:spcPct val="100000"/>
              </a:lnSpc>
              <a:spcBef>
                <a:spcPts val="0"/>
              </a:spcBef>
              <a:spcAft>
                <a:spcPts val="0"/>
              </a:spcAft>
              <a:buSzPts val="1400"/>
              <a:buChar char="●"/>
            </a:pPr>
            <a:r>
              <a:rPr lang="en" sz="1400">
                <a:latin typeface="Times New Roman"/>
                <a:ea typeface="Times New Roman"/>
                <a:cs typeface="Times New Roman"/>
                <a:sym typeface="Times New Roman"/>
              </a:rPr>
              <a:t>Hawk-eye technology is the most widely used and Statcast is one of the most notable subfunctions of it. Hawk-eye technology is a ball-tracking system that uses multiple fast cameras to analyze a ball’s trajectory then generates a 3D ball route model [14]. It is commonly used in baseball, football, and tennis to make split-second decisions, especially when it deals with line calling. </a:t>
            </a:r>
            <a:endParaRPr sz="1400">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400">
              <a:latin typeface="Times New Roman"/>
              <a:ea typeface="Times New Roman"/>
              <a:cs typeface="Times New Roman"/>
              <a:sym typeface="Times New Roman"/>
            </a:endParaRPr>
          </a:p>
          <a:p>
            <a:pPr indent="-317500" lvl="0" marL="457200" rtl="0" algn="l">
              <a:lnSpc>
                <a:spcPct val="100000"/>
              </a:lnSpc>
              <a:spcBef>
                <a:spcPts val="0"/>
              </a:spcBef>
              <a:spcAft>
                <a:spcPts val="0"/>
              </a:spcAft>
              <a:buSzPts val="1400"/>
              <a:buFont typeface="Times New Roman"/>
              <a:buChar char="●"/>
            </a:pPr>
            <a:r>
              <a:rPr lang="en" sz="1400">
                <a:latin typeface="Times New Roman"/>
                <a:ea typeface="Times New Roman"/>
                <a:cs typeface="Times New Roman"/>
                <a:sym typeface="Times New Roman"/>
              </a:rPr>
              <a:t>The NFL has adopted advanced pads and helmets, such as Riddell’s Precision-Fit helmets, to manage data on player health. This specific helmet uses personalized, 3D-printed padding contoured to an athlete’s head to manage impact energy [9].</a:t>
            </a:r>
            <a:endParaRPr sz="1400">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400">
              <a:latin typeface="Times New Roman"/>
              <a:ea typeface="Times New Roman"/>
              <a:cs typeface="Times New Roman"/>
              <a:sym typeface="Times New Roman"/>
            </a:endParaRPr>
          </a:p>
          <a:p>
            <a:pPr indent="-317500" lvl="0" marL="457200" rtl="0" algn="l">
              <a:lnSpc>
                <a:spcPct val="100000"/>
              </a:lnSpc>
              <a:spcBef>
                <a:spcPts val="0"/>
              </a:spcBef>
              <a:spcAft>
                <a:spcPts val="0"/>
              </a:spcAft>
              <a:buSzPts val="1400"/>
              <a:buFont typeface="Times New Roman"/>
              <a:buChar char="●"/>
            </a:pPr>
            <a:r>
              <a:rPr lang="en" sz="1400">
                <a:latin typeface="Times New Roman"/>
                <a:ea typeface="Times New Roman"/>
                <a:cs typeface="Times New Roman"/>
                <a:sym typeface="Times New Roman"/>
              </a:rPr>
              <a:t>SISU Sense concussion-sensing mouthguard uses an embedded microchip sensor to give accurate acceleration readings when an impact occurs. The mouthpiece comes with an app that allows users to instantly view data from specific days or months [11].</a:t>
            </a:r>
            <a:endParaRPr sz="1400">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1255275"/>
            <a:ext cx="8520600" cy="1890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Problem Statement</a:t>
            </a:r>
            <a:endParaRPr/>
          </a:p>
        </p:txBody>
      </p:sp>
      <p:sp>
        <p:nvSpPr>
          <p:cNvPr id="78" name="Google Shape;78;p16"/>
          <p:cNvSpPr txBox="1"/>
          <p:nvPr>
            <p:ph idx="1" type="body"/>
          </p:nvPr>
        </p:nvSpPr>
        <p:spPr>
          <a:xfrm>
            <a:off x="311700" y="3228425"/>
            <a:ext cx="8520600" cy="1300800"/>
          </a:xfrm>
          <a:prstGeom prst="rect">
            <a:avLst/>
          </a:prstGeom>
        </p:spPr>
        <p:txBody>
          <a:bodyPr anchorCtr="0" anchor="t" bIns="91425" lIns="91425" spcFirstLastPara="1" rIns="91425" wrap="square" tIns="91425">
            <a:normAutofit lnSpcReduction="20000"/>
          </a:bodyPr>
          <a:lstStyle/>
          <a:p>
            <a:pPr indent="0" lvl="0" marL="0" rtl="0" algn="ctr">
              <a:spcBef>
                <a:spcPts val="0"/>
              </a:spcBef>
              <a:spcAft>
                <a:spcPts val="1200"/>
              </a:spcAft>
              <a:buNone/>
            </a:pPr>
            <a:r>
              <a:rPr lang="en"/>
              <a:t>This research will explore both the benefits and risks of sports technology by focusing on the intersection of AI, automation, and cybersecurity. In addition, the importance of safeguarding athlete data, maintaining system integrity, and ensuring ethical use of AI on and off the field will be emphasized.</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Methodology</a:t>
            </a:r>
            <a:endParaRPr/>
          </a:p>
        </p:txBody>
      </p:sp>
      <p:sp>
        <p:nvSpPr>
          <p:cNvPr id="84" name="Google Shape;84;p17"/>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500"/>
              <a:t>Quantitative</a:t>
            </a:r>
            <a:endParaRPr sz="2500"/>
          </a:p>
          <a:p>
            <a:pPr indent="0" lvl="0" marL="0" rtl="0" algn="ctr">
              <a:spcBef>
                <a:spcPts val="1200"/>
              </a:spcBef>
              <a:spcAft>
                <a:spcPts val="1200"/>
              </a:spcAft>
              <a:buNone/>
            </a:pPr>
            <a:r>
              <a:rPr lang="en" sz="2000"/>
              <a:t>There are two surveys posted on various media platforms in order to collect data from a diverse audience.</a:t>
            </a:r>
            <a:endParaRPr sz="2000"/>
          </a:p>
        </p:txBody>
      </p:sp>
      <p:sp>
        <p:nvSpPr>
          <p:cNvPr id="85" name="Google Shape;85;p17"/>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500"/>
              <a:t>Qualitative</a:t>
            </a:r>
            <a:endParaRPr sz="2500"/>
          </a:p>
          <a:p>
            <a:pPr indent="0" lvl="0" marL="0" rtl="0" algn="ctr">
              <a:spcBef>
                <a:spcPts val="1200"/>
              </a:spcBef>
              <a:spcAft>
                <a:spcPts val="1200"/>
              </a:spcAft>
              <a:buNone/>
            </a:pPr>
            <a:r>
              <a:rPr lang="en" sz="2000"/>
              <a:t>Several research papers and articles are analyzed and synthesized to identify previous findings.</a:t>
            </a:r>
            <a:endParaRPr sz="2000"/>
          </a:p>
        </p:txBody>
      </p:sp>
      <p:pic>
        <p:nvPicPr>
          <p:cNvPr descr="Rising chart icon vector. Isolated contour symbol illustration (Provided by Getty Images)" id="86" name="Google Shape;86;p17"/>
          <p:cNvPicPr preferRelativeResize="0"/>
          <p:nvPr/>
        </p:nvPicPr>
        <p:blipFill>
          <a:blip r:embed="rId3">
            <a:alphaModFix/>
          </a:blip>
          <a:stretch>
            <a:fillRect/>
          </a:stretch>
        </p:blipFill>
        <p:spPr>
          <a:xfrm>
            <a:off x="2635900" y="3422000"/>
            <a:ext cx="3872200" cy="172149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Findings</a:t>
            </a:r>
            <a:endParaRPr/>
          </a:p>
        </p:txBody>
      </p:sp>
      <p:sp>
        <p:nvSpPr>
          <p:cNvPr id="92" name="Google Shape;92;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323850" lvl="0" marL="457200" rtl="0" algn="l">
              <a:lnSpc>
                <a:spcPct val="100000"/>
              </a:lnSpc>
              <a:spcBef>
                <a:spcPts val="0"/>
              </a:spcBef>
              <a:spcAft>
                <a:spcPts val="0"/>
              </a:spcAft>
              <a:buSzPts val="1500"/>
              <a:buChar char="●"/>
            </a:pPr>
            <a:r>
              <a:rPr lang="en" sz="1500">
                <a:latin typeface="Times New Roman"/>
                <a:ea typeface="Times New Roman"/>
                <a:cs typeface="Times New Roman"/>
                <a:sym typeface="Times New Roman"/>
              </a:rPr>
              <a:t>Research at Stanford University found that many commonly used head impact sensors produce inaccurate data. The reasoning behind this is because sensors mounted to flexible soft tissue, like a skin patch or skull cap, can move upon impact and overpredict the acceleration of the impact by up to 500 percent compared to skill motion. In addition, the researchers found that devices attached to the teeth, like the previously highlighted SISU mouthguard, or sensors inside the ear canal perform better [12].</a:t>
            </a:r>
            <a:endParaRPr sz="1500">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500">
              <a:latin typeface="Times New Roman"/>
              <a:ea typeface="Times New Roman"/>
              <a:cs typeface="Times New Roman"/>
              <a:sym typeface="Times New Roman"/>
            </a:endParaRPr>
          </a:p>
          <a:p>
            <a:pPr indent="-323850" lvl="0" marL="457200" rtl="0" algn="l">
              <a:lnSpc>
                <a:spcPct val="100000"/>
              </a:lnSpc>
              <a:spcBef>
                <a:spcPts val="0"/>
              </a:spcBef>
              <a:spcAft>
                <a:spcPts val="0"/>
              </a:spcAft>
              <a:buSzPts val="1500"/>
              <a:buFont typeface="Times New Roman"/>
              <a:buChar char="●"/>
            </a:pPr>
            <a:r>
              <a:rPr lang="en" sz="1500">
                <a:latin typeface="Times New Roman"/>
                <a:ea typeface="Times New Roman"/>
                <a:cs typeface="Times New Roman"/>
                <a:sym typeface="Times New Roman"/>
              </a:rPr>
              <a:t>The  data collection and pre-processing phase of data collection and </a:t>
            </a:r>
            <a:r>
              <a:rPr lang="en" sz="1500">
                <a:latin typeface="Times New Roman"/>
                <a:ea typeface="Times New Roman"/>
                <a:cs typeface="Times New Roman"/>
                <a:sym typeface="Times New Roman"/>
              </a:rPr>
              <a:t>transmission</a:t>
            </a:r>
            <a:r>
              <a:rPr lang="en" sz="1500">
                <a:latin typeface="Times New Roman"/>
                <a:ea typeface="Times New Roman"/>
                <a:cs typeface="Times New Roman"/>
                <a:sym typeface="Times New Roman"/>
              </a:rPr>
              <a:t> is vulnerable to sensor spoofing and scaling attacks [1].</a:t>
            </a:r>
            <a:endParaRPr sz="1500">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500">
              <a:latin typeface="Times New Roman"/>
              <a:ea typeface="Times New Roman"/>
              <a:cs typeface="Times New Roman"/>
              <a:sym typeface="Times New Roman"/>
            </a:endParaRPr>
          </a:p>
          <a:p>
            <a:pPr indent="-323850" lvl="0" marL="457200" rtl="0" algn="l">
              <a:lnSpc>
                <a:spcPct val="100000"/>
              </a:lnSpc>
              <a:spcBef>
                <a:spcPts val="0"/>
              </a:spcBef>
              <a:spcAft>
                <a:spcPts val="0"/>
              </a:spcAft>
              <a:buSzPts val="1500"/>
              <a:buFont typeface="Times New Roman"/>
              <a:buChar char="●"/>
            </a:pPr>
            <a:r>
              <a:rPr lang="en" sz="1500">
                <a:latin typeface="Times New Roman"/>
                <a:ea typeface="Times New Roman"/>
                <a:cs typeface="Times New Roman"/>
                <a:sym typeface="Times New Roman"/>
              </a:rPr>
              <a:t>Computer vision faces challenges such as similarities between players and frequent occlusions, difficulty in jersey number recognition due to massive jerseys with sharp contours, false positives because of fans wearing jerseys, and lack of cross-compatibility of AI algorithms [4].</a:t>
            </a:r>
            <a:endParaRPr sz="1500">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500">
              <a:latin typeface="Times New Roman"/>
              <a:ea typeface="Times New Roman"/>
              <a:cs typeface="Times New Roman"/>
              <a:sym typeface="Times New Roman"/>
            </a:endParaRPr>
          </a:p>
          <a:p>
            <a:pPr indent="-323850" lvl="0" marL="457200" rtl="0" algn="l">
              <a:lnSpc>
                <a:spcPct val="100000"/>
              </a:lnSpc>
              <a:spcBef>
                <a:spcPts val="0"/>
              </a:spcBef>
              <a:spcAft>
                <a:spcPts val="0"/>
              </a:spcAft>
              <a:buSzPts val="1500"/>
              <a:buFont typeface="Times New Roman"/>
              <a:buChar char="●"/>
            </a:pPr>
            <a:r>
              <a:rPr lang="en" sz="1500">
                <a:latin typeface="Times New Roman"/>
                <a:ea typeface="Times New Roman"/>
                <a:cs typeface="Times New Roman"/>
                <a:sym typeface="Times New Roman"/>
              </a:rPr>
              <a:t>Image reconstruction uses selective median and random filters to identify altered pixel points; this process has been used to defend against attacks on modified frames without modifying the original neural network [1]</a:t>
            </a:r>
            <a:endParaRPr sz="1500">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Findings</a:t>
            </a:r>
            <a:endParaRPr/>
          </a:p>
        </p:txBody>
      </p:sp>
      <p:sp>
        <p:nvSpPr>
          <p:cNvPr id="98" name="Google Shape;98;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descr="Forms response chart. Question title: If you work in an athletic field, how do you all use AI in your duties.. Number of responses: 213 responses." id="99" name="Google Shape;99;p19" title="If you work in an athletic field, how do you all use AI in your duties."/>
          <p:cNvPicPr preferRelativeResize="0"/>
          <p:nvPr/>
        </p:nvPicPr>
        <p:blipFill>
          <a:blip r:embed="rId3">
            <a:alphaModFix/>
          </a:blip>
          <a:stretch>
            <a:fillRect/>
          </a:stretch>
        </p:blipFill>
        <p:spPr>
          <a:xfrm>
            <a:off x="311700" y="1152475"/>
            <a:ext cx="3656150" cy="1989600"/>
          </a:xfrm>
          <a:prstGeom prst="rect">
            <a:avLst/>
          </a:prstGeom>
          <a:noFill/>
          <a:ln>
            <a:noFill/>
          </a:ln>
        </p:spPr>
      </p:pic>
      <p:pic>
        <p:nvPicPr>
          <p:cNvPr descr="Forms response chart. Question title: What risks do you think could come from hackers targeting wearable devices or digital sports systems?  . Number of responses: 209 responses." id="100" name="Google Shape;100;p19" title="What risks do you think could come from hackers targeting wearable devices or digital sports systems?  "/>
          <p:cNvPicPr preferRelativeResize="0"/>
          <p:nvPr/>
        </p:nvPicPr>
        <p:blipFill>
          <a:blip r:embed="rId4">
            <a:alphaModFix/>
          </a:blip>
          <a:stretch>
            <a:fillRect/>
          </a:stretch>
        </p:blipFill>
        <p:spPr>
          <a:xfrm>
            <a:off x="2743925" y="3080450"/>
            <a:ext cx="3656150" cy="1989600"/>
          </a:xfrm>
          <a:prstGeom prst="rect">
            <a:avLst/>
          </a:prstGeom>
          <a:noFill/>
          <a:ln>
            <a:noFill/>
          </a:ln>
        </p:spPr>
      </p:pic>
      <p:pic>
        <p:nvPicPr>
          <p:cNvPr descr="Forms response chart. Question title: In your opinion, should athletic organizations be more careful about cybersecurity in sports technology?  . Number of responses: 219 responses." id="101" name="Google Shape;101;p19" title="In your opinion, should athletic organizations be more careful about cybersecurity in sports technology?  "/>
          <p:cNvPicPr preferRelativeResize="0"/>
          <p:nvPr/>
        </p:nvPicPr>
        <p:blipFill>
          <a:blip r:embed="rId5">
            <a:alphaModFix/>
          </a:blip>
          <a:stretch>
            <a:fillRect/>
          </a:stretch>
        </p:blipFill>
        <p:spPr>
          <a:xfrm>
            <a:off x="5176150" y="1152475"/>
            <a:ext cx="3656150" cy="1989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0"/>
          <p:cNvSpPr/>
          <p:nvPr/>
        </p:nvSpPr>
        <p:spPr>
          <a:xfrm>
            <a:off x="6418725" y="1905775"/>
            <a:ext cx="2355900" cy="29508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rage"/>
              <a:ea typeface="Average"/>
              <a:cs typeface="Average"/>
              <a:sym typeface="Average"/>
            </a:endParaRPr>
          </a:p>
        </p:txBody>
      </p:sp>
      <p:sp>
        <p:nvSpPr>
          <p:cNvPr id="107" name="Google Shape;107;p20"/>
          <p:cNvSpPr/>
          <p:nvPr/>
        </p:nvSpPr>
        <p:spPr>
          <a:xfrm>
            <a:off x="3443800" y="1905775"/>
            <a:ext cx="2355900" cy="29508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rage"/>
              <a:ea typeface="Average"/>
              <a:cs typeface="Average"/>
              <a:sym typeface="Average"/>
            </a:endParaRPr>
          </a:p>
        </p:txBody>
      </p:sp>
      <p:sp>
        <p:nvSpPr>
          <p:cNvPr id="108" name="Google Shape;108;p20"/>
          <p:cNvSpPr/>
          <p:nvPr/>
        </p:nvSpPr>
        <p:spPr>
          <a:xfrm>
            <a:off x="468875" y="1905775"/>
            <a:ext cx="2355900" cy="29508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rage"/>
              <a:ea typeface="Average"/>
              <a:cs typeface="Average"/>
              <a:sym typeface="Average"/>
            </a:endParaRPr>
          </a:p>
        </p:txBody>
      </p:sp>
      <p:sp>
        <p:nvSpPr>
          <p:cNvPr id="109" name="Google Shape;109;p20"/>
          <p:cNvSpPr txBox="1"/>
          <p:nvPr>
            <p:ph type="title"/>
          </p:nvPr>
        </p:nvSpPr>
        <p:spPr>
          <a:xfrm>
            <a:off x="645900" y="275125"/>
            <a:ext cx="7852200" cy="8610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Analysis</a:t>
            </a:r>
            <a:endParaRPr/>
          </a:p>
        </p:txBody>
      </p:sp>
      <p:sp>
        <p:nvSpPr>
          <p:cNvPr id="110" name="Google Shape;110;p20"/>
          <p:cNvSpPr txBox="1"/>
          <p:nvPr/>
        </p:nvSpPr>
        <p:spPr>
          <a:xfrm>
            <a:off x="445550" y="1929100"/>
            <a:ext cx="2355900" cy="3055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200"/>
              </a:spcAft>
              <a:buNone/>
            </a:pPr>
            <a:r>
              <a:rPr lang="en" sz="2200">
                <a:solidFill>
                  <a:schemeClr val="lt1"/>
                </a:solidFill>
                <a:latin typeface="Average"/>
                <a:ea typeface="Average"/>
                <a:cs typeface="Average"/>
                <a:sym typeface="Average"/>
              </a:rPr>
              <a:t>Data integrity and accuracy is paramount for the deployment of AI and automation.</a:t>
            </a:r>
            <a:endParaRPr sz="2200">
              <a:solidFill>
                <a:schemeClr val="lt1"/>
              </a:solidFill>
              <a:latin typeface="Average"/>
              <a:ea typeface="Average"/>
              <a:cs typeface="Average"/>
              <a:sym typeface="Average"/>
            </a:endParaRPr>
          </a:p>
        </p:txBody>
      </p:sp>
      <p:sp>
        <p:nvSpPr>
          <p:cNvPr id="111" name="Google Shape;111;p20"/>
          <p:cNvSpPr txBox="1"/>
          <p:nvPr/>
        </p:nvSpPr>
        <p:spPr>
          <a:xfrm>
            <a:off x="6324600" y="1929100"/>
            <a:ext cx="2355900" cy="3055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2100">
                <a:solidFill>
                  <a:schemeClr val="lt1"/>
                </a:solidFill>
                <a:latin typeface="Average"/>
                <a:ea typeface="Average"/>
                <a:cs typeface="Average"/>
                <a:sym typeface="Average"/>
              </a:rPr>
              <a:t>Implementing detection and filtering and data provenance and authentication enhances data’s reliability.</a:t>
            </a:r>
            <a:endParaRPr sz="2100">
              <a:solidFill>
                <a:schemeClr val="lt1"/>
              </a:solidFill>
              <a:latin typeface="Average"/>
              <a:ea typeface="Average"/>
              <a:cs typeface="Average"/>
              <a:sym typeface="Average"/>
            </a:endParaRPr>
          </a:p>
          <a:p>
            <a:pPr indent="0" lvl="0" marL="0" rtl="0" algn="l">
              <a:spcBef>
                <a:spcPts val="1200"/>
              </a:spcBef>
              <a:spcAft>
                <a:spcPts val="0"/>
              </a:spcAft>
              <a:buNone/>
            </a:pPr>
            <a:r>
              <a:t/>
            </a:r>
            <a:endParaRPr sz="1800">
              <a:solidFill>
                <a:schemeClr val="accent3"/>
              </a:solidFill>
              <a:latin typeface="Average"/>
              <a:ea typeface="Average"/>
              <a:cs typeface="Average"/>
              <a:sym typeface="Average"/>
            </a:endParaRPr>
          </a:p>
        </p:txBody>
      </p:sp>
      <p:sp>
        <p:nvSpPr>
          <p:cNvPr id="112" name="Google Shape;112;p20"/>
          <p:cNvSpPr txBox="1"/>
          <p:nvPr/>
        </p:nvSpPr>
        <p:spPr>
          <a:xfrm>
            <a:off x="3385063" y="1929100"/>
            <a:ext cx="2355900" cy="30558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2100">
                <a:solidFill>
                  <a:schemeClr val="lt1"/>
                </a:solidFill>
                <a:latin typeface="Average"/>
                <a:ea typeface="Average"/>
                <a:cs typeface="Average"/>
                <a:sym typeface="Average"/>
              </a:rPr>
              <a:t>Human oversight is a simple mitigation technique that improves accountability and accuracy.</a:t>
            </a:r>
            <a:endParaRPr sz="2100">
              <a:solidFill>
                <a:schemeClr val="lt1"/>
              </a:solidFill>
              <a:latin typeface="Average"/>
              <a:ea typeface="Average"/>
              <a:cs typeface="Average"/>
              <a:sym typeface="Average"/>
            </a:endParaRPr>
          </a:p>
          <a:p>
            <a:pPr indent="0" lvl="0" marL="0" rtl="0" algn="l">
              <a:spcBef>
                <a:spcPts val="1200"/>
              </a:spcBef>
              <a:spcAft>
                <a:spcPts val="0"/>
              </a:spcAft>
              <a:buNone/>
            </a:pPr>
            <a:r>
              <a:t/>
            </a:r>
            <a:endParaRPr sz="1800">
              <a:solidFill>
                <a:schemeClr val="accent3"/>
              </a:solidFill>
              <a:latin typeface="Average"/>
              <a:ea typeface="Average"/>
              <a:cs typeface="Average"/>
              <a:sym typeface="Average"/>
            </a:endParaRPr>
          </a:p>
        </p:txBody>
      </p:sp>
      <p:sp>
        <p:nvSpPr>
          <p:cNvPr id="113" name="Google Shape;113;p20"/>
          <p:cNvSpPr txBox="1"/>
          <p:nvPr/>
        </p:nvSpPr>
        <p:spPr>
          <a:xfrm>
            <a:off x="402450" y="984500"/>
            <a:ext cx="8339100" cy="59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100">
                <a:solidFill>
                  <a:schemeClr val="accent3"/>
                </a:solidFill>
                <a:latin typeface="Average"/>
                <a:ea typeface="Average"/>
                <a:cs typeface="Average"/>
                <a:sym typeface="Average"/>
              </a:rPr>
              <a:t>In its current state, developers need to prioritize security before it AI and automation implemented</a:t>
            </a:r>
            <a:endParaRPr sz="2100">
              <a:solidFill>
                <a:schemeClr val="accent3"/>
              </a:solidFill>
              <a:latin typeface="Average"/>
              <a:ea typeface="Average"/>
              <a:cs typeface="Average"/>
              <a:sym typeface="Average"/>
            </a:endParaRPr>
          </a:p>
          <a:p>
            <a:pPr indent="0" lvl="0" marL="0" rtl="0" algn="l">
              <a:spcBef>
                <a:spcPts val="0"/>
              </a:spcBef>
              <a:spcAft>
                <a:spcPts val="0"/>
              </a:spcAft>
              <a:buNone/>
            </a:pPr>
            <a:r>
              <a:t/>
            </a:r>
            <a:endParaRPr sz="1800">
              <a:solidFill>
                <a:schemeClr val="accent3"/>
              </a:solidFill>
              <a:latin typeface="Average"/>
              <a:ea typeface="Average"/>
              <a:cs typeface="Average"/>
              <a:sym typeface="Averag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1"/>
          <p:cNvSpPr txBox="1"/>
          <p:nvPr>
            <p:ph type="title"/>
          </p:nvPr>
        </p:nvSpPr>
        <p:spPr>
          <a:xfrm>
            <a:off x="311700" y="1255275"/>
            <a:ext cx="8520600" cy="1890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Conclusion</a:t>
            </a:r>
            <a:endParaRPr/>
          </a:p>
        </p:txBody>
      </p:sp>
      <p:sp>
        <p:nvSpPr>
          <p:cNvPr id="119" name="Google Shape;119;p2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
              <a:t>By emphasizing security over creativity, AI and automation can safely improve fairness, efficiency, and accuracy of sports.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