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40"/>
  </p:notesMasterIdLst>
  <p:sldIdLst>
    <p:sldId id="286" r:id="rId2"/>
    <p:sldId id="284" r:id="rId3"/>
    <p:sldId id="312" r:id="rId4"/>
    <p:sldId id="315" r:id="rId5"/>
    <p:sldId id="317" r:id="rId6"/>
    <p:sldId id="295" r:id="rId7"/>
    <p:sldId id="298" r:id="rId8"/>
    <p:sldId id="307" r:id="rId9"/>
    <p:sldId id="260" r:id="rId10"/>
    <p:sldId id="257" r:id="rId11"/>
    <p:sldId id="299" r:id="rId12"/>
    <p:sldId id="300" r:id="rId13"/>
    <p:sldId id="262" r:id="rId14"/>
    <p:sldId id="318" r:id="rId15"/>
    <p:sldId id="258" r:id="rId16"/>
    <p:sldId id="270" r:id="rId17"/>
    <p:sldId id="313" r:id="rId18"/>
    <p:sldId id="280" r:id="rId19"/>
    <p:sldId id="302" r:id="rId20"/>
    <p:sldId id="290" r:id="rId21"/>
    <p:sldId id="309" r:id="rId22"/>
    <p:sldId id="304" r:id="rId23"/>
    <p:sldId id="282" r:id="rId24"/>
    <p:sldId id="314" r:id="rId25"/>
    <p:sldId id="322" r:id="rId26"/>
    <p:sldId id="323" r:id="rId27"/>
    <p:sldId id="326" r:id="rId28"/>
    <p:sldId id="303" r:id="rId29"/>
    <p:sldId id="265" r:id="rId30"/>
    <p:sldId id="328" r:id="rId31"/>
    <p:sldId id="321" r:id="rId32"/>
    <p:sldId id="330" r:id="rId33"/>
    <p:sldId id="327" r:id="rId34"/>
    <p:sldId id="331" r:id="rId35"/>
    <p:sldId id="329" r:id="rId36"/>
    <p:sldId id="325" r:id="rId37"/>
    <p:sldId id="324" r:id="rId38"/>
    <p:sldId id="319" r:id="rId3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5900"/>
      </a:spcBef>
      <a:spcAft>
        <a:spcPts val="0"/>
      </a:spcAft>
      <a:buClrTx/>
      <a:buSzTx/>
      <a:buFontTx/>
      <a:buNone/>
      <a:tabLst/>
      <a:defRPr kumimoji="0" sz="4800" b="0"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457200" algn="l" defTabSz="825500" rtl="0" fontAlgn="auto" latinLnBrk="0" hangingPunct="0">
      <a:lnSpc>
        <a:spcPct val="100000"/>
      </a:lnSpc>
      <a:spcBef>
        <a:spcPts val="5900"/>
      </a:spcBef>
      <a:spcAft>
        <a:spcPts val="0"/>
      </a:spcAft>
      <a:buClrTx/>
      <a:buSzTx/>
      <a:buFontTx/>
      <a:buNone/>
      <a:tabLst/>
      <a:defRPr kumimoji="0" sz="4800" b="0"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914400" algn="l" defTabSz="825500" rtl="0" fontAlgn="auto" latinLnBrk="0" hangingPunct="0">
      <a:lnSpc>
        <a:spcPct val="100000"/>
      </a:lnSpc>
      <a:spcBef>
        <a:spcPts val="5900"/>
      </a:spcBef>
      <a:spcAft>
        <a:spcPts val="0"/>
      </a:spcAft>
      <a:buClrTx/>
      <a:buSzTx/>
      <a:buFontTx/>
      <a:buNone/>
      <a:tabLst/>
      <a:defRPr kumimoji="0" sz="4800" b="0"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1371600" algn="l" defTabSz="825500" rtl="0" fontAlgn="auto" latinLnBrk="0" hangingPunct="0">
      <a:lnSpc>
        <a:spcPct val="100000"/>
      </a:lnSpc>
      <a:spcBef>
        <a:spcPts val="5900"/>
      </a:spcBef>
      <a:spcAft>
        <a:spcPts val="0"/>
      </a:spcAft>
      <a:buClrTx/>
      <a:buSzTx/>
      <a:buFontTx/>
      <a:buNone/>
      <a:tabLst/>
      <a:defRPr kumimoji="0" sz="4800" b="0"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1828800" algn="l" defTabSz="825500" rtl="0" fontAlgn="auto" latinLnBrk="0" hangingPunct="0">
      <a:lnSpc>
        <a:spcPct val="100000"/>
      </a:lnSpc>
      <a:spcBef>
        <a:spcPts val="5900"/>
      </a:spcBef>
      <a:spcAft>
        <a:spcPts val="0"/>
      </a:spcAft>
      <a:buClrTx/>
      <a:buSzTx/>
      <a:buFontTx/>
      <a:buNone/>
      <a:tabLst/>
      <a:defRPr kumimoji="0" sz="4800" b="0"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2286000" algn="l" defTabSz="825500" rtl="0" fontAlgn="auto" latinLnBrk="0" hangingPunct="0">
      <a:lnSpc>
        <a:spcPct val="100000"/>
      </a:lnSpc>
      <a:spcBef>
        <a:spcPts val="5900"/>
      </a:spcBef>
      <a:spcAft>
        <a:spcPts val="0"/>
      </a:spcAft>
      <a:buClrTx/>
      <a:buSzTx/>
      <a:buFontTx/>
      <a:buNone/>
      <a:tabLst/>
      <a:defRPr kumimoji="0" sz="4800" b="0"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2743200" algn="l" defTabSz="825500" rtl="0" fontAlgn="auto" latinLnBrk="0" hangingPunct="0">
      <a:lnSpc>
        <a:spcPct val="100000"/>
      </a:lnSpc>
      <a:spcBef>
        <a:spcPts val="5900"/>
      </a:spcBef>
      <a:spcAft>
        <a:spcPts val="0"/>
      </a:spcAft>
      <a:buClrTx/>
      <a:buSzTx/>
      <a:buFontTx/>
      <a:buNone/>
      <a:tabLst/>
      <a:defRPr kumimoji="0" sz="4800" b="0"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3200400" algn="l" defTabSz="825500" rtl="0" fontAlgn="auto" latinLnBrk="0" hangingPunct="0">
      <a:lnSpc>
        <a:spcPct val="100000"/>
      </a:lnSpc>
      <a:spcBef>
        <a:spcPts val="5900"/>
      </a:spcBef>
      <a:spcAft>
        <a:spcPts val="0"/>
      </a:spcAft>
      <a:buClrTx/>
      <a:buSzTx/>
      <a:buFontTx/>
      <a:buNone/>
      <a:tabLst/>
      <a:defRPr kumimoji="0" sz="4800" b="0"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3657600" algn="l" defTabSz="825500" rtl="0" fontAlgn="auto" latinLnBrk="0" hangingPunct="0">
      <a:lnSpc>
        <a:spcPct val="100000"/>
      </a:lnSpc>
      <a:spcBef>
        <a:spcPts val="5900"/>
      </a:spcBef>
      <a:spcAft>
        <a:spcPts val="0"/>
      </a:spcAft>
      <a:buClrTx/>
      <a:buSzTx/>
      <a:buFontTx/>
      <a:buNone/>
      <a:tabLst/>
      <a:defRPr kumimoji="0" sz="4800" b="0"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67"/>
    <p:restoredTop sz="95680"/>
  </p:normalViewPr>
  <p:slideViewPr>
    <p:cSldViewPr snapToGrid="0">
      <p:cViewPr varScale="1">
        <p:scale>
          <a:sx n="56" d="100"/>
          <a:sy n="56" d="100"/>
        </p:scale>
        <p:origin x="36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4" name="Shape 134"/>
          <p:cNvSpPr>
            <a:spLocks noGrp="1" noRot="1" noChangeAspect="1"/>
          </p:cNvSpPr>
          <p:nvPr>
            <p:ph type="sldImg"/>
          </p:nvPr>
        </p:nvSpPr>
        <p:spPr>
          <a:xfrm>
            <a:off x="1143000" y="685800"/>
            <a:ext cx="4572000" cy="3429000"/>
          </a:xfrm>
          <a:prstGeom prst="rect">
            <a:avLst/>
          </a:prstGeom>
        </p:spPr>
        <p:txBody>
          <a:bodyPr/>
          <a:lstStyle/>
          <a:p>
            <a:endParaRPr/>
          </a:p>
        </p:txBody>
      </p:sp>
      <p:sp>
        <p:nvSpPr>
          <p:cNvPr id="135" name="Shape 13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778000" y="2298700"/>
            <a:ext cx="20828000" cy="4648200"/>
          </a:xfrm>
          <a:prstGeom prst="rect">
            <a:avLst/>
          </a:prstGeom>
        </p:spPr>
        <p:txBody>
          <a:bodyPr anchor="b"/>
          <a:lstStyle/>
          <a:p>
            <a:r>
              <a:t>Title Text</a:t>
            </a:r>
          </a:p>
        </p:txBody>
      </p:sp>
      <p:sp>
        <p:nvSpPr>
          <p:cNvPr id="12" name="Body Level One…"/>
          <p:cNvSpPr txBox="1">
            <a:spLocks noGrp="1"/>
          </p:cNvSpPr>
          <p:nvPr>
            <p:ph type="body" sz="quarter" idx="1"/>
          </p:nvPr>
        </p:nvSpPr>
        <p:spPr>
          <a:xfrm>
            <a:off x="1778000" y="7073900"/>
            <a:ext cx="20828000" cy="15875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93" name="Body Level One…"/>
          <p:cNvSpPr txBox="1">
            <a:spLocks noGrp="1"/>
          </p:cNvSpPr>
          <p:nvPr>
            <p:ph type="body" idx="1"/>
          </p:nvPr>
        </p:nvSpPr>
        <p:spPr>
          <a:xfrm>
            <a:off x="1689100" y="1778000"/>
            <a:ext cx="21005800" cy="10160000"/>
          </a:xfrm>
          <a:prstGeom prst="rect">
            <a:avLst/>
          </a:prstGeom>
        </p:spPr>
        <p:txBody>
          <a:bodyPr/>
          <a:lstStyle>
            <a:lvl1pPr>
              <a:defRPr sz="4800"/>
            </a:lvl1pPr>
            <a:lvl2pPr>
              <a:defRPr sz="4800"/>
            </a:lvl2pPr>
            <a:lvl3pPr>
              <a:defRPr sz="4800"/>
            </a:lvl3pPr>
            <a:lvl4pPr>
              <a:defRPr sz="4800"/>
            </a:lvl4pPr>
            <a:lvl5pPr>
              <a:defRPr sz="4800"/>
            </a:lvl5p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01" name="Sandy path between two hills leading to the ocean"/>
          <p:cNvSpPr>
            <a:spLocks noGrp="1"/>
          </p:cNvSpPr>
          <p:nvPr>
            <p:ph type="pic" sz="quarter" idx="21"/>
          </p:nvPr>
        </p:nvSpPr>
        <p:spPr>
          <a:xfrm>
            <a:off x="15300325" y="7048500"/>
            <a:ext cx="8324850" cy="5549900"/>
          </a:xfrm>
          <a:prstGeom prst="rect">
            <a:avLst/>
          </a:prstGeom>
        </p:spPr>
        <p:txBody>
          <a:bodyPr lIns="91439" tIns="45719" rIns="91439" bIns="45719" anchor="t">
            <a:noAutofit/>
          </a:bodyPr>
          <a:lstStyle/>
          <a:p>
            <a:endParaRPr/>
          </a:p>
        </p:txBody>
      </p:sp>
      <p:sp>
        <p:nvSpPr>
          <p:cNvPr id="102" name="Heron flying low over a beach with a short fence in the foreground"/>
          <p:cNvSpPr>
            <a:spLocks noGrp="1"/>
          </p:cNvSpPr>
          <p:nvPr>
            <p:ph type="pic" sz="quarter" idx="22"/>
          </p:nvPr>
        </p:nvSpPr>
        <p:spPr>
          <a:xfrm>
            <a:off x="15760700" y="863600"/>
            <a:ext cx="7404100" cy="7404100"/>
          </a:xfrm>
          <a:prstGeom prst="rect">
            <a:avLst/>
          </a:prstGeom>
        </p:spPr>
        <p:txBody>
          <a:bodyPr lIns="91439" tIns="45719" rIns="91439" bIns="45719" anchor="t">
            <a:noAutofit/>
          </a:bodyPr>
          <a:lstStyle/>
          <a:p>
            <a:endParaRPr/>
          </a:p>
        </p:txBody>
      </p:sp>
      <p:sp>
        <p:nvSpPr>
          <p:cNvPr id="103" name="View of beach and sea from a grassy sand dune"/>
          <p:cNvSpPr>
            <a:spLocks noGrp="1"/>
          </p:cNvSpPr>
          <p:nvPr>
            <p:ph type="pic" idx="23"/>
          </p:nvPr>
        </p:nvSpPr>
        <p:spPr>
          <a:xfrm>
            <a:off x="-990600" y="1130300"/>
            <a:ext cx="17202150" cy="11468100"/>
          </a:xfrm>
          <a:prstGeom prst="rect">
            <a:avLst/>
          </a:prstGeom>
        </p:spPr>
        <p:txBody>
          <a:bodyPr lIns="91439" tIns="45719" rIns="91439" bIns="45719" anchor="t">
            <a:noAutofit/>
          </a:bodyPr>
          <a:lstStyle/>
          <a:p>
            <a:endParaRPr/>
          </a:p>
        </p:txBody>
      </p:sp>
      <p:sp>
        <p:nvSpPr>
          <p:cNvPr id="10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1" name="–Johnny Appleseed"/>
          <p:cNvSpPr txBox="1">
            <a:spLocks noGrp="1"/>
          </p:cNvSpPr>
          <p:nvPr>
            <p:ph type="body" sz="quarter" idx="21"/>
          </p:nvPr>
        </p:nvSpPr>
        <p:spPr>
          <a:xfrm>
            <a:off x="2387600" y="8953500"/>
            <a:ext cx="19621500" cy="585521"/>
          </a:xfrm>
          <a:prstGeom prst="rect">
            <a:avLst/>
          </a:prstGeom>
        </p:spPr>
        <p:txBody>
          <a:bodyPr anchor="t">
            <a:spAutoFit/>
          </a:bodyPr>
          <a:lstStyle>
            <a:lvl1pPr marL="0" indent="0" algn="ctr">
              <a:spcBef>
                <a:spcPts val="0"/>
              </a:spcBef>
              <a:buSzTx/>
              <a:buNone/>
              <a:defRPr sz="3200" i="1"/>
            </a:lvl1pPr>
          </a:lstStyle>
          <a:p>
            <a:r>
              <a:t>–Johnny Appleseed</a:t>
            </a:r>
          </a:p>
        </p:txBody>
      </p:sp>
      <p:sp>
        <p:nvSpPr>
          <p:cNvPr id="112" name="“Type a quote here.”"/>
          <p:cNvSpPr txBox="1">
            <a:spLocks noGrp="1"/>
          </p:cNvSpPr>
          <p:nvPr>
            <p:ph type="body" sz="quarter" idx="22"/>
          </p:nvPr>
        </p:nvSpPr>
        <p:spPr>
          <a:xfrm>
            <a:off x="2387600" y="6076950"/>
            <a:ext cx="19621500" cy="825500"/>
          </a:xfrm>
          <a:prstGeom prst="rect">
            <a:avLst/>
          </a:prstGeom>
        </p:spPr>
        <p:txBody>
          <a:bodyPr>
            <a:spAutoFit/>
          </a:bodyPr>
          <a:lstStyle>
            <a:lvl1pPr marL="0" indent="0" algn="ctr">
              <a:spcBef>
                <a:spcPts val="0"/>
              </a:spcBef>
              <a:buSzTx/>
              <a:buNone/>
              <a:defRPr sz="4800">
                <a:latin typeface="+mn-lt"/>
                <a:ea typeface="+mn-ea"/>
                <a:cs typeface="+mn-cs"/>
                <a:sym typeface="Helvetica Neue Medium"/>
              </a:defRPr>
            </a:lvl1pPr>
          </a:lstStyle>
          <a:p>
            <a:r>
              <a:t>“Type a quote here.” </a:t>
            </a:r>
          </a:p>
        </p:txBody>
      </p:sp>
      <p:sp>
        <p:nvSpPr>
          <p:cNvPr id="1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20" name="View of beach and sea from a grassy sand dune"/>
          <p:cNvSpPr>
            <a:spLocks noGrp="1"/>
          </p:cNvSpPr>
          <p:nvPr>
            <p:ph type="pic" idx="21"/>
          </p:nvPr>
        </p:nvSpPr>
        <p:spPr>
          <a:xfrm>
            <a:off x="-50800" y="-1270000"/>
            <a:ext cx="24485600" cy="16323734"/>
          </a:xfrm>
          <a:prstGeom prst="rect">
            <a:avLst/>
          </a:prstGeom>
        </p:spPr>
        <p:txBody>
          <a:bodyPr lIns="91439" tIns="45719" rIns="91439" bIns="45719" anchor="t">
            <a:noAutofit/>
          </a:bodyPr>
          <a:lstStyle/>
          <a:p>
            <a:endParaRPr/>
          </a:p>
        </p:txBody>
      </p:sp>
      <p:sp>
        <p:nvSpPr>
          <p:cNvPr id="1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View of beach and sea from a grassy sand dune"/>
          <p:cNvSpPr>
            <a:spLocks noGrp="1"/>
          </p:cNvSpPr>
          <p:nvPr>
            <p:ph type="pic" idx="21"/>
          </p:nvPr>
        </p:nvSpPr>
        <p:spPr>
          <a:xfrm>
            <a:off x="3125968" y="-393700"/>
            <a:ext cx="18135601" cy="12090400"/>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635000" y="9512300"/>
            <a:ext cx="23114000" cy="2006600"/>
          </a:xfrm>
          <a:prstGeom prst="rect">
            <a:avLst/>
          </a:prstGeom>
        </p:spPr>
        <p:txBody>
          <a:bodyPr anchor="b"/>
          <a:lstStyle/>
          <a:p>
            <a:r>
              <a:t>Title Text</a:t>
            </a:r>
          </a:p>
        </p:txBody>
      </p:sp>
      <p:sp>
        <p:nvSpPr>
          <p:cNvPr id="22" name="Body Level One…"/>
          <p:cNvSpPr txBox="1">
            <a:spLocks noGrp="1"/>
          </p:cNvSpPr>
          <p:nvPr>
            <p:ph type="body" sz="quarter" idx="1"/>
          </p:nvPr>
        </p:nvSpPr>
        <p:spPr>
          <a:xfrm>
            <a:off x="635000" y="11442700"/>
            <a:ext cx="23114000" cy="15875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778000" y="4533900"/>
            <a:ext cx="20828000" cy="46482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Heron flying low over a beach with a short fence in the foreground"/>
          <p:cNvSpPr>
            <a:spLocks noGrp="1"/>
          </p:cNvSpPr>
          <p:nvPr>
            <p:ph type="pic" sz="half" idx="21"/>
          </p:nvPr>
        </p:nvSpPr>
        <p:spPr>
          <a:xfrm>
            <a:off x="12827000" y="952500"/>
            <a:ext cx="11468100" cy="11468100"/>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1651000" y="952500"/>
            <a:ext cx="10223500" cy="5549900"/>
          </a:xfrm>
          <a:prstGeom prst="rect">
            <a:avLst/>
          </a:prstGeom>
        </p:spPr>
        <p:txBody>
          <a:bodyPr anchor="b"/>
          <a:lstStyle>
            <a:lvl1pPr>
              <a:defRPr sz="8400"/>
            </a:lvl1pPr>
          </a:lstStyle>
          <a:p>
            <a:r>
              <a:t>Title Text</a:t>
            </a:r>
          </a:p>
        </p:txBody>
      </p:sp>
      <p:sp>
        <p:nvSpPr>
          <p:cNvPr id="40" name="Body Level One…"/>
          <p:cNvSpPr txBox="1">
            <a:spLocks noGrp="1"/>
          </p:cNvSpPr>
          <p:nvPr>
            <p:ph type="body" sz="quarter" idx="1"/>
          </p:nvPr>
        </p:nvSpPr>
        <p:spPr>
          <a:xfrm>
            <a:off x="1651000" y="6527800"/>
            <a:ext cx="10223500" cy="5727700"/>
          </a:xfrm>
          <a:prstGeom prst="rect">
            <a:avLst/>
          </a:prstGeom>
        </p:spPr>
        <p:txBody>
          <a:bodyPr anchor="t"/>
          <a:lstStyle>
            <a:lvl1pPr marL="0" indent="0" algn="ctr">
              <a:spcBef>
                <a:spcPts val="0"/>
              </a:spcBef>
              <a:buSzTx/>
              <a:buNone/>
              <a:defRPr sz="5400"/>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lvl1pPr>
              <a:defRPr sz="4800"/>
            </a:lvl1pPr>
            <a:lvl2pPr>
              <a:defRPr sz="4800"/>
            </a:lvl2pPr>
            <a:lvl3pPr>
              <a:defRPr sz="4800"/>
            </a:lvl3pPr>
            <a:lvl4pPr>
              <a:defRPr sz="4800"/>
            </a:lvl4pPr>
            <a:lvl5pPr>
              <a:defRPr sz="4800"/>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andy path between two hills leading to the ocean"/>
          <p:cNvSpPr>
            <a:spLocks noGrp="1"/>
          </p:cNvSpPr>
          <p:nvPr>
            <p:ph type="pic" sz="half" idx="21"/>
          </p:nvPr>
        </p:nvSpPr>
        <p:spPr>
          <a:xfrm>
            <a:off x="10960100" y="3149600"/>
            <a:ext cx="13944600" cy="92964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1689100" y="3149600"/>
            <a:ext cx="10223500" cy="9296400"/>
          </a:xfrm>
          <a:prstGeom prst="rect">
            <a:avLst/>
          </a:prstGeom>
        </p:spPr>
        <p:txBody>
          <a:bodyPr/>
          <a:lstStyle>
            <a:lvl1pPr marL="558800" indent="-558800">
              <a:spcBef>
                <a:spcPts val="4500"/>
              </a:spcBef>
              <a:defRPr sz="3800"/>
            </a:lvl1pPr>
            <a:lvl2pPr marL="1117600" indent="-558800">
              <a:spcBef>
                <a:spcPts val="4500"/>
              </a:spcBef>
              <a:defRPr sz="3800"/>
            </a:lvl2pPr>
            <a:lvl3pPr marL="1676400" indent="-558800">
              <a:spcBef>
                <a:spcPts val="4500"/>
              </a:spcBef>
              <a:defRPr sz="3800"/>
            </a:lvl3pPr>
            <a:lvl4pPr marL="2235200" indent="-558800">
              <a:spcBef>
                <a:spcPts val="4500"/>
              </a:spcBef>
              <a:defRPr sz="3800"/>
            </a:lvl4pPr>
            <a:lvl5pPr marL="2794000" indent="-558800">
              <a:spcBef>
                <a:spcPts val="4500"/>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Bullets &amp; Live Video Small">
    <p:spTree>
      <p:nvGrpSpPr>
        <p:cNvPr id="1" name=""/>
        <p:cNvGrpSpPr/>
        <p:nvPr/>
      </p:nvGrpSpPr>
      <p:grpSpPr>
        <a:xfrm>
          <a:off x="0" y="0"/>
          <a:ext cx="0" cy="0"/>
          <a:chOff x="0" y="0"/>
          <a:chExt cx="0" cy="0"/>
        </a:xfrm>
      </p:grpSpPr>
      <p:sp>
        <p:nvSpPr>
          <p:cNvPr id="75" name="Title Text"/>
          <p:cNvSpPr txBox="1">
            <a:spLocks noGrp="1"/>
          </p:cNvSpPr>
          <p:nvPr>
            <p:ph type="title"/>
          </p:nvPr>
        </p:nvSpPr>
        <p:spPr>
          <a:prstGeom prst="rect">
            <a:avLst/>
          </a:prstGeom>
        </p:spPr>
        <p:txBody>
          <a:bodyPr/>
          <a:lstStyle/>
          <a:p>
            <a:r>
              <a:t>Title Text</a:t>
            </a:r>
          </a:p>
        </p:txBody>
      </p:sp>
      <p:sp>
        <p:nvSpPr>
          <p:cNvPr id="76" name="Body Level One…"/>
          <p:cNvSpPr txBox="1">
            <a:spLocks noGrp="1"/>
          </p:cNvSpPr>
          <p:nvPr>
            <p:ph type="body" sz="half" idx="1"/>
          </p:nvPr>
        </p:nvSpPr>
        <p:spPr>
          <a:xfrm>
            <a:off x="1689100" y="3149600"/>
            <a:ext cx="10223500" cy="9296400"/>
          </a:xfrm>
          <a:prstGeom prst="rect">
            <a:avLst/>
          </a:prstGeom>
        </p:spPr>
        <p:txBody>
          <a:bodyPr/>
          <a:lstStyle>
            <a:lvl1pPr marL="558800" indent="-558800">
              <a:spcBef>
                <a:spcPts val="4500"/>
              </a:spcBef>
              <a:defRPr sz="3800"/>
            </a:lvl1pPr>
            <a:lvl2pPr marL="1117600" indent="-558800">
              <a:spcBef>
                <a:spcPts val="4500"/>
              </a:spcBef>
              <a:defRPr sz="3800"/>
            </a:lvl2pPr>
            <a:lvl3pPr marL="1676400" indent="-558800">
              <a:spcBef>
                <a:spcPts val="4500"/>
              </a:spcBef>
              <a:defRPr sz="3800"/>
            </a:lvl3pPr>
            <a:lvl4pPr marL="2235200" indent="-558800">
              <a:spcBef>
                <a:spcPts val="4500"/>
              </a:spcBef>
              <a:defRPr sz="3800"/>
            </a:lvl4pPr>
            <a:lvl5pPr marL="2794000" indent="-558800">
              <a:spcBef>
                <a:spcPts val="4500"/>
              </a:spcBef>
              <a:defRPr sz="3800"/>
            </a:lvl5pPr>
          </a:lstStyle>
          <a:p>
            <a:r>
              <a:t>Body Level One</a:t>
            </a:r>
          </a:p>
          <a:p>
            <a:pPr lvl="1"/>
            <a:r>
              <a:t>Body Level Two</a:t>
            </a:r>
          </a:p>
          <a:p>
            <a:pPr lvl="2"/>
            <a:r>
              <a:t>Body Level Three</a:t>
            </a:r>
          </a:p>
          <a:p>
            <a:pPr lvl="3"/>
            <a:r>
              <a:t>Body Level Four</a:t>
            </a:r>
          </a:p>
          <a:p>
            <a:pPr lvl="4"/>
            <a:r>
              <a:t>Body Level Five</a:t>
            </a: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Bullets &amp; Live Video Large">
    <p:spTree>
      <p:nvGrpSpPr>
        <p:cNvPr id="1" name=""/>
        <p:cNvGrpSpPr/>
        <p:nvPr/>
      </p:nvGrpSpPr>
      <p:grpSpPr>
        <a:xfrm>
          <a:off x="0" y="0"/>
          <a:ext cx="0" cy="0"/>
          <a:chOff x="0" y="0"/>
          <a:chExt cx="0" cy="0"/>
        </a:xfrm>
      </p:grpSpPr>
      <p:sp>
        <p:nvSpPr>
          <p:cNvPr id="84" name="Title Text"/>
          <p:cNvSpPr txBox="1">
            <a:spLocks noGrp="1"/>
          </p:cNvSpPr>
          <p:nvPr>
            <p:ph type="title"/>
          </p:nvPr>
        </p:nvSpPr>
        <p:spPr>
          <a:prstGeom prst="rect">
            <a:avLst/>
          </a:prstGeom>
        </p:spPr>
        <p:txBody>
          <a:bodyPr/>
          <a:lstStyle/>
          <a:p>
            <a:r>
              <a:t>Title Text</a:t>
            </a:r>
          </a:p>
        </p:txBody>
      </p:sp>
      <p:sp>
        <p:nvSpPr>
          <p:cNvPr id="85" name="Body Level One…"/>
          <p:cNvSpPr txBox="1">
            <a:spLocks noGrp="1"/>
          </p:cNvSpPr>
          <p:nvPr>
            <p:ph type="body" sz="half" idx="1"/>
          </p:nvPr>
        </p:nvSpPr>
        <p:spPr>
          <a:xfrm>
            <a:off x="1689100" y="3149600"/>
            <a:ext cx="10223500" cy="9296400"/>
          </a:xfrm>
          <a:prstGeom prst="rect">
            <a:avLst/>
          </a:prstGeom>
        </p:spPr>
        <p:txBody>
          <a:bodyPr/>
          <a:lstStyle>
            <a:lvl1pPr marL="558800" indent="-558800">
              <a:spcBef>
                <a:spcPts val="4500"/>
              </a:spcBef>
              <a:defRPr sz="3800"/>
            </a:lvl1pPr>
            <a:lvl2pPr marL="1117600" indent="-558800">
              <a:spcBef>
                <a:spcPts val="4500"/>
              </a:spcBef>
              <a:defRPr sz="3800"/>
            </a:lvl2pPr>
            <a:lvl3pPr marL="1676400" indent="-558800">
              <a:spcBef>
                <a:spcPts val="4500"/>
              </a:spcBef>
              <a:defRPr sz="3800"/>
            </a:lvl3pPr>
            <a:lvl4pPr marL="2235200" indent="-558800">
              <a:spcBef>
                <a:spcPts val="4500"/>
              </a:spcBef>
              <a:defRPr sz="3800"/>
            </a:lvl4pPr>
            <a:lvl5pPr marL="2794000" indent="-558800">
              <a:spcBef>
                <a:spcPts val="4500"/>
              </a:spcBef>
              <a:defRPr sz="3800"/>
            </a:lvl5pPr>
          </a:lstStyle>
          <a:p>
            <a:r>
              <a:t>Body Level One</a:t>
            </a:r>
          </a:p>
          <a:p>
            <a:pPr lvl="1"/>
            <a:r>
              <a:t>Body Level Two</a:t>
            </a:r>
          </a:p>
          <a:p>
            <a:pPr lvl="2"/>
            <a:r>
              <a:t>Body Level Three</a:t>
            </a:r>
          </a:p>
          <a:p>
            <a:pPr lvl="3"/>
            <a:r>
              <a:t>Body Level Four</a:t>
            </a:r>
          </a:p>
          <a:p>
            <a:pPr lvl="4"/>
            <a:r>
              <a:t>Body Level Five</a:t>
            </a: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689100" y="355600"/>
            <a:ext cx="21005800" cy="2286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1689100" y="3149600"/>
            <a:ext cx="21005800" cy="92964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lgn="ctr">
              <a:spcBef>
                <a:spcPts val="0"/>
              </a:spcBef>
              <a:defRPr sz="240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p:hf hdr="0" ftr="0" dt="0"/>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1pPr>
      <a:lvl2pPr marL="0" marR="0" indent="457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914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1371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1828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22860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2743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3200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3657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p:titleStyle>
    <p:bodyStyle>
      <a:lvl1pPr marL="63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457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9144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1371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18288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22860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2743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32004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3657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90.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8" Type="http://schemas.openxmlformats.org/officeDocument/2006/relationships/image" Target="../media/image240.png"/><Relationship Id="rId3" Type="http://schemas.openxmlformats.org/officeDocument/2006/relationships/image" Target="../media/image28.png"/><Relationship Id="rId7" Type="http://schemas.openxmlformats.org/officeDocument/2006/relationships/image" Target="../media/image260.png"/><Relationship Id="rId2" Type="http://schemas.openxmlformats.org/officeDocument/2006/relationships/image" Target="../media/image180.png"/><Relationship Id="rId1" Type="http://schemas.openxmlformats.org/officeDocument/2006/relationships/slideLayout" Target="../slideLayouts/slideLayout6.xml"/><Relationship Id="rId6" Type="http://schemas.openxmlformats.org/officeDocument/2006/relationships/image" Target="../media/image29.png"/><Relationship Id="rId11" Type="http://schemas.openxmlformats.org/officeDocument/2006/relationships/image" Target="../media/image290.png"/><Relationship Id="rId5" Type="http://schemas.openxmlformats.org/officeDocument/2006/relationships/image" Target="../media/image210.png"/><Relationship Id="rId10" Type="http://schemas.openxmlformats.org/officeDocument/2006/relationships/image" Target="../media/image280.png"/><Relationship Id="rId4" Type="http://schemas.openxmlformats.org/officeDocument/2006/relationships/image" Target="../media/image241.png"/><Relationship Id="rId9"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27.png"/><Relationship Id="rId2" Type="http://schemas.openxmlformats.org/officeDocument/2006/relationships/image" Target="../media/image35.tif"/><Relationship Id="rId1" Type="http://schemas.openxmlformats.org/officeDocument/2006/relationships/slideLayout" Target="../slideLayouts/slideLayout6.xml"/><Relationship Id="rId6" Type="http://schemas.openxmlformats.org/officeDocument/2006/relationships/image" Target="../media/image38.tif"/><Relationship Id="rId5" Type="http://schemas.openxmlformats.org/officeDocument/2006/relationships/image" Target="../media/image24.png"/><Relationship Id="rId4" Type="http://schemas.openxmlformats.org/officeDocument/2006/relationships/image" Target="../media/image37.tif"/></Relationships>
</file>

<file path=ppt/slides/_rels/slide1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image" Target="../media/image46.png"/><Relationship Id="rId1" Type="http://schemas.openxmlformats.org/officeDocument/2006/relationships/slideLayout" Target="../slideLayouts/slideLayout6.xml"/><Relationship Id="rId4" Type="http://schemas.openxmlformats.org/officeDocument/2006/relationships/image" Target="../media/image40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20.png"/><Relationship Id="rId7" Type="http://schemas.openxmlformats.org/officeDocument/2006/relationships/image" Target="../media/image72.png"/><Relationship Id="rId2" Type="http://schemas.openxmlformats.org/officeDocument/2006/relationships/image" Target="../media/image47.png"/><Relationship Id="rId1" Type="http://schemas.openxmlformats.org/officeDocument/2006/relationships/slideLayout" Target="../slideLayouts/slideLayout6.xml"/><Relationship Id="rId5" Type="http://schemas.openxmlformats.org/officeDocument/2006/relationships/image" Target="../media/image230.png"/><Relationship Id="rId4" Type="http://schemas.openxmlformats.org/officeDocument/2006/relationships/image" Target="../media/image68.png"/></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491.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8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 Id="rId5" Type="http://schemas.openxmlformats.org/officeDocument/2006/relationships/image" Target="../media/image58.png"/><Relationship Id="rId4" Type="http://schemas.openxmlformats.org/officeDocument/2006/relationships/image" Target="../media/image57.png"/></Relationships>
</file>

<file path=ppt/slides/_rels/slide2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 Id="rId4" Type="http://schemas.openxmlformats.org/officeDocument/2006/relationships/image" Target="../media/image61.png"/></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 Id="rId4" Type="http://schemas.openxmlformats.org/officeDocument/2006/relationships/image" Target="../media/image64.png"/></Relationships>
</file>

<file path=ppt/slides/_rels/slide29.xml.rels><?xml version="1.0" encoding="UTF-8" standalone="yes"?>
<Relationships xmlns="http://schemas.openxmlformats.org/package/2006/relationships"><Relationship Id="rId3" Type="http://schemas.openxmlformats.org/officeDocument/2006/relationships/image" Target="../media/image490.png"/><Relationship Id="rId2" Type="http://schemas.openxmlformats.org/officeDocument/2006/relationships/image" Target="../media/image480.png"/><Relationship Id="rId1" Type="http://schemas.openxmlformats.org/officeDocument/2006/relationships/slideLayout" Target="../slideLayouts/slideLayout6.xml"/><Relationship Id="rId6" Type="http://schemas.openxmlformats.org/officeDocument/2006/relationships/image" Target="../media/image640.png"/><Relationship Id="rId5" Type="http://schemas.openxmlformats.org/officeDocument/2006/relationships/image" Target="../media/image22.png"/><Relationship Id="rId4" Type="http://schemas.openxmlformats.org/officeDocument/2006/relationships/image" Target="../media/image6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6.xml"/><Relationship Id="rId5" Type="http://schemas.openxmlformats.org/officeDocument/2006/relationships/image" Target="../media/image70.png"/><Relationship Id="rId4" Type="http://schemas.openxmlformats.org/officeDocument/2006/relationships/image" Target="../media/image69.png"/></Relationships>
</file>

<file path=ppt/slides/_rels/slide3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1.png"/><Relationship Id="rId1" Type="http://schemas.openxmlformats.org/officeDocument/2006/relationships/slideLayout" Target="../slideLayouts/slideLayout6.xml"/><Relationship Id="rId4" Type="http://schemas.openxmlformats.org/officeDocument/2006/relationships/image" Target="../media/image74.png"/></Relationships>
</file>

<file path=ppt/slides/_rels/slide3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6.xml"/><Relationship Id="rId5" Type="http://schemas.openxmlformats.org/officeDocument/2006/relationships/image" Target="../media/image78.png"/><Relationship Id="rId4" Type="http://schemas.openxmlformats.org/officeDocument/2006/relationships/image" Target="../media/image77.png"/></Relationships>
</file>

<file path=ppt/slides/_rels/slide33.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png"/><Relationship Id="rId1" Type="http://schemas.openxmlformats.org/officeDocument/2006/relationships/slideLayout" Target="../slideLayouts/slideLayout6.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3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8" Type="http://schemas.openxmlformats.org/officeDocument/2006/relationships/image" Target="../media/image101.png"/><Relationship Id="rId13" Type="http://schemas.openxmlformats.org/officeDocument/2006/relationships/image" Target="../media/image106.png"/><Relationship Id="rId3" Type="http://schemas.openxmlformats.org/officeDocument/2006/relationships/image" Target="../media/image95.png"/><Relationship Id="rId7" Type="http://schemas.openxmlformats.org/officeDocument/2006/relationships/image" Target="../media/image99.jpeg"/><Relationship Id="rId12" Type="http://schemas.openxmlformats.org/officeDocument/2006/relationships/image" Target="../media/image105.png"/><Relationship Id="rId2" Type="http://schemas.openxmlformats.org/officeDocument/2006/relationships/image" Target="../media/image94.tif"/><Relationship Id="rId1" Type="http://schemas.openxmlformats.org/officeDocument/2006/relationships/slideLayout" Target="../slideLayouts/slideLayout6.xml"/><Relationship Id="rId6" Type="http://schemas.openxmlformats.org/officeDocument/2006/relationships/image" Target="../media/image98.png"/><Relationship Id="rId11" Type="http://schemas.openxmlformats.org/officeDocument/2006/relationships/image" Target="../media/image104.jpeg"/><Relationship Id="rId5" Type="http://schemas.openxmlformats.org/officeDocument/2006/relationships/image" Target="../media/image97.png"/><Relationship Id="rId10" Type="http://schemas.openxmlformats.org/officeDocument/2006/relationships/image" Target="../media/image103.png"/><Relationship Id="rId4" Type="http://schemas.openxmlformats.org/officeDocument/2006/relationships/image" Target="../media/image96.tif"/><Relationship Id="rId9" Type="http://schemas.openxmlformats.org/officeDocument/2006/relationships/image" Target="../media/image102.jpe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10.png"/><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1.png"/><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Title 1"/>
          <p:cNvSpPr>
            <a:spLocks noGrp="1"/>
          </p:cNvSpPr>
          <p:nvPr>
            <p:ph type="ctrTitle"/>
          </p:nvPr>
        </p:nvSpPr>
        <p:spPr>
          <a:xfrm>
            <a:off x="-4513385" y="884493"/>
            <a:ext cx="33410769" cy="2608846"/>
          </a:xfrm>
        </p:spPr>
        <p:txBody>
          <a:bodyPr>
            <a:noAutofit/>
          </a:bodyPr>
          <a:lstStyle/>
          <a:p>
            <a:r>
              <a:rPr lang="en-US" sz="6600" dirty="0"/>
              <a:t>Variational Quantum Algorithms and Dynamical Lie Algebras</a:t>
            </a:r>
            <a:br>
              <a:rPr lang="en-US" sz="8000" b="1" dirty="0"/>
            </a:br>
            <a:endParaRPr lang="en-US" sz="8000" b="1" dirty="0">
              <a:latin typeface="Arial" charset="0"/>
            </a:endParaRPr>
          </a:p>
        </p:txBody>
      </p:sp>
      <p:sp>
        <p:nvSpPr>
          <p:cNvPr id="3" name="Subtitle 2"/>
          <p:cNvSpPr>
            <a:spLocks noGrp="1"/>
          </p:cNvSpPr>
          <p:nvPr>
            <p:ph type="subTitle" idx="1"/>
          </p:nvPr>
        </p:nvSpPr>
        <p:spPr>
          <a:xfrm>
            <a:off x="-2132473" y="3450914"/>
            <a:ext cx="13852492" cy="3407086"/>
          </a:xfrm>
        </p:spPr>
        <p:txBody>
          <a:bodyPr rtlCol="0">
            <a:normAutofit fontScale="92500" lnSpcReduction="10000"/>
          </a:bodyPr>
          <a:lstStyle/>
          <a:p>
            <a:pPr algn="r">
              <a:defRPr/>
            </a:pPr>
            <a:r>
              <a:rPr lang="en-US" sz="6000" dirty="0">
                <a:solidFill>
                  <a:srgbClr val="212121"/>
                </a:solidFill>
                <a:latin typeface="Open Sans" panose="020B0606030504020204" pitchFamily="34" charset="0"/>
              </a:rPr>
              <a:t>Bojko Bakalov </a:t>
            </a:r>
          </a:p>
          <a:p>
            <a:pPr algn="r">
              <a:defRPr/>
            </a:pPr>
            <a:endParaRPr lang="en-US" sz="6000" dirty="0">
              <a:solidFill>
                <a:srgbClr val="212121"/>
              </a:solidFill>
              <a:latin typeface="Open Sans" panose="020B0606030504020204" pitchFamily="34" charset="0"/>
            </a:endParaRPr>
          </a:p>
          <a:p>
            <a:pPr algn="r">
              <a:defRPr/>
            </a:pPr>
            <a:r>
              <a:rPr lang="en-US" sz="6000" dirty="0">
                <a:solidFill>
                  <a:srgbClr val="212121"/>
                </a:solidFill>
                <a:latin typeface="Open Sans" panose="020B0606030504020204" pitchFamily="34" charset="0"/>
              </a:rPr>
              <a:t>Department of Mathematics</a:t>
            </a:r>
          </a:p>
          <a:p>
            <a:pPr algn="r">
              <a:defRPr/>
            </a:pPr>
            <a:r>
              <a:rPr lang="en-US" sz="6000" dirty="0">
                <a:solidFill>
                  <a:srgbClr val="212121"/>
                </a:solidFill>
                <a:latin typeface="Open Sans" panose="020B0606030504020204" pitchFamily="34" charset="0"/>
                <a:ea typeface="+mn-ea"/>
              </a:rPr>
              <a:t>North Carolina State University</a:t>
            </a:r>
            <a:endParaRPr lang="en-US" sz="6000" dirty="0">
              <a:ea typeface="+mn-ea"/>
            </a:endParaRPr>
          </a:p>
        </p:txBody>
      </p:sp>
      <p:pic>
        <p:nvPicPr>
          <p:cNvPr id="4" name="Picture 3">
            <a:extLst>
              <a:ext uri="{FF2B5EF4-FFF2-40B4-BE49-F238E27FC236}">
                <a16:creationId xmlns:a16="http://schemas.microsoft.com/office/drawing/2014/main" id="{FCDD610A-BEC5-B5FE-300C-84F0C9CC4E7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12591910"/>
            <a:ext cx="24384000" cy="1181395"/>
          </a:xfrm>
          <a:prstGeom prst="rect">
            <a:avLst/>
          </a:prstGeom>
        </p:spPr>
      </p:pic>
      <p:sp>
        <p:nvSpPr>
          <p:cNvPr id="8" name="TextBox 7">
            <a:extLst>
              <a:ext uri="{FF2B5EF4-FFF2-40B4-BE49-F238E27FC236}">
                <a16:creationId xmlns:a16="http://schemas.microsoft.com/office/drawing/2014/main" id="{BB6F9602-7CDA-76C7-8A2F-355E0AC54282}"/>
              </a:ext>
            </a:extLst>
          </p:cNvPr>
          <p:cNvSpPr txBox="1"/>
          <p:nvPr/>
        </p:nvSpPr>
        <p:spPr>
          <a:xfrm>
            <a:off x="9418320" y="10217360"/>
            <a:ext cx="14801557" cy="15978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5900"/>
              </a:spcBef>
              <a:spcAft>
                <a:spcPts val="0"/>
              </a:spcAft>
              <a:buClrTx/>
              <a:buSzTx/>
              <a:buFontTx/>
              <a:buNone/>
              <a:tabLst/>
            </a:pPr>
            <a:r>
              <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rPr>
              <a:t>In memory of Academician Ivan Todorov (1933-2025)</a:t>
            </a:r>
          </a:p>
        </p:txBody>
      </p:sp>
      <p:sp>
        <p:nvSpPr>
          <p:cNvPr id="9" name="TextBox 8">
            <a:extLst>
              <a:ext uri="{FF2B5EF4-FFF2-40B4-BE49-F238E27FC236}">
                <a16:creationId xmlns:a16="http://schemas.microsoft.com/office/drawing/2014/main" id="{EFAB997B-15A3-8212-4041-AD44A028964E}"/>
              </a:ext>
            </a:extLst>
          </p:cNvPr>
          <p:cNvSpPr txBox="1"/>
          <p:nvPr/>
        </p:nvSpPr>
        <p:spPr>
          <a:xfrm>
            <a:off x="351074" y="8045899"/>
            <a:ext cx="11368945" cy="23365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825500" rtl="0" fontAlgn="auto" latinLnBrk="0" hangingPunct="0">
              <a:lnSpc>
                <a:spcPct val="100000"/>
              </a:lnSpc>
              <a:spcBef>
                <a:spcPts val="5900"/>
              </a:spcBef>
              <a:spcAft>
                <a:spcPts val="0"/>
              </a:spcAft>
              <a:buClrTx/>
              <a:buSzTx/>
              <a:buFontTx/>
              <a:buNone/>
              <a:tabLst/>
            </a:pPr>
            <a:r>
              <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rPr>
              <a:t>Mathematical Quantum Field Theory Sofia, Bulgaria, May 27, 2026</a:t>
            </a:r>
          </a:p>
        </p:txBody>
      </p:sp>
      <p:pic>
        <p:nvPicPr>
          <p:cNvPr id="10" name="Picture 9">
            <a:extLst>
              <a:ext uri="{FF2B5EF4-FFF2-40B4-BE49-F238E27FC236}">
                <a16:creationId xmlns:a16="http://schemas.microsoft.com/office/drawing/2014/main" id="{4FE35AB5-BEDF-2B5E-B127-64AEEF52FA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40625" y="3293653"/>
            <a:ext cx="10981155" cy="7128694"/>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4" name="Introduction"/>
          <p:cNvSpPr txBox="1">
            <a:spLocks noGrp="1"/>
          </p:cNvSpPr>
          <p:nvPr>
            <p:ph type="title"/>
          </p:nvPr>
        </p:nvSpPr>
        <p:spPr>
          <a:prstGeom prst="rect">
            <a:avLst/>
          </a:prstGeom>
        </p:spPr>
        <p:txBody>
          <a:bodyPr>
            <a:normAutofit/>
          </a:bodyPr>
          <a:lstStyle/>
          <a:p>
            <a:r>
              <a:rPr lang="en-US" sz="6600" dirty="0"/>
              <a:t>Examples of Lie Groups</a:t>
            </a:r>
            <a:endParaRPr sz="6600" dirty="0"/>
          </a:p>
        </p:txBody>
      </p:sp>
      <p:sp>
        <p:nvSpPr>
          <p:cNvPr id="2" name="Slide Number Placeholder 1">
            <a:extLst>
              <a:ext uri="{FF2B5EF4-FFF2-40B4-BE49-F238E27FC236}">
                <a16:creationId xmlns:a16="http://schemas.microsoft.com/office/drawing/2014/main" id="{AF7B64E2-BF1D-24D0-5D82-08CE0CE5C914}"/>
              </a:ext>
            </a:extLst>
          </p:cNvPr>
          <p:cNvSpPr>
            <a:spLocks noGrp="1"/>
          </p:cNvSpPr>
          <p:nvPr>
            <p:ph type="sldNum" sz="quarter" idx="2"/>
          </p:nvPr>
        </p:nvSpPr>
        <p:spPr/>
        <p:txBody>
          <a:bodyPr/>
          <a:lstStyle/>
          <a:p>
            <a:fld id="{86CB4B4D-7CA3-9044-876B-883B54F8677D}" type="slidenum">
              <a:rPr lang="en-US" smtClean="0"/>
              <a:t>10</a:t>
            </a:fld>
            <a:endParaRPr lang="en-US"/>
          </a:p>
        </p:txBody>
      </p:sp>
      <mc:AlternateContent xmlns:mc="http://schemas.openxmlformats.org/markup-compatibility/2006" xmlns:a14="http://schemas.microsoft.com/office/drawing/2010/main">
        <mc:Choice Requires="a14">
          <p:sp>
            <p:nvSpPr>
              <p:cNvPr id="4" name="Strategy: Identify unique DLAs on 2-qubits and add sites to see how the DLAs behave for large…">
                <a:extLst>
                  <a:ext uri="{FF2B5EF4-FFF2-40B4-BE49-F238E27FC236}">
                    <a16:creationId xmlns:a16="http://schemas.microsoft.com/office/drawing/2014/main" id="{9D761A38-607F-208A-A87A-0DAA1BC112FB}"/>
                  </a:ext>
                </a:extLst>
              </p:cNvPr>
              <p:cNvSpPr txBox="1">
                <a:spLocks noGrp="1"/>
              </p:cNvSpPr>
              <p:nvPr>
                <p:ph type="body" idx="1"/>
              </p:nvPr>
            </p:nvSpPr>
            <p:spPr>
              <a:xfrm>
                <a:off x="477897" y="3478284"/>
                <a:ext cx="22962268" cy="9414042"/>
              </a:xfrm>
              <a:prstGeom prst="rect">
                <a:avLst/>
              </a:prstGeom>
            </p:spPr>
            <p:txBody>
              <a:bodyPr>
                <a:normAutofit lnSpcReduction="10000"/>
              </a:bodyPr>
              <a:lstStyle/>
              <a:p>
                <a14:m>
                  <m:oMath xmlns:m="http://schemas.openxmlformats.org/officeDocument/2006/math">
                    <m:r>
                      <m:rPr>
                        <m:sty m:val="p"/>
                      </m:rPr>
                      <a:rPr lang="en-US" b="0" i="0" smtClean="0">
                        <a:latin typeface="Cambria Math" panose="02040503050406030204" pitchFamily="18" charset="0"/>
                      </a:rPr>
                      <m:t>GL</m:t>
                    </m:r>
                    <m:d>
                      <m:dPr>
                        <m:ctrlPr>
                          <a:rPr lang="en-US" b="0" i="1" smtClean="0">
                            <a:latin typeface="Cambria Math" panose="02040503050406030204" pitchFamily="18" charset="0"/>
                          </a:rPr>
                        </m:ctrlPr>
                      </m:dPr>
                      <m:e>
                        <m:r>
                          <a:rPr lang="en-US" b="0" i="1" smtClean="0">
                            <a:latin typeface="Cambria Math" panose="02040503050406030204" pitchFamily="18" charset="0"/>
                          </a:rPr>
                          <m:t>𝑁</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ℝ</m:t>
                        </m:r>
                      </m:e>
                    </m:d>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𝐴</m:t>
                        </m:r>
                        <m:r>
                          <a:rPr lang="en-US" b="0" i="1" smtClean="0">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ea typeface="Cambria Math" panose="02040503050406030204" pitchFamily="18" charset="0"/>
                              </a:rPr>
                              <m:t>ℝ</m:t>
                            </m:r>
                          </m:e>
                          <m:sup>
                            <m:r>
                              <a:rPr lang="en-US" i="1">
                                <a:latin typeface="Cambria Math" panose="02040503050406030204" pitchFamily="18" charset="0"/>
                              </a:rPr>
                              <m:t>𝑁</m:t>
                            </m:r>
                            <m:r>
                              <a:rPr lang="en-US" i="1">
                                <a:latin typeface="Cambria Math" panose="02040503050406030204" pitchFamily="18" charset="0"/>
                              </a:rPr>
                              <m:t>×</m:t>
                            </m:r>
                            <m:r>
                              <a:rPr lang="en-US" i="1">
                                <a:latin typeface="Cambria Math" panose="02040503050406030204" pitchFamily="18" charset="0"/>
                              </a:rPr>
                              <m:t>𝑁</m:t>
                            </m:r>
                          </m:sup>
                        </m:sSup>
                        <m:r>
                          <a:rPr lang="en-US" b="0" i="1" smtClean="0">
                            <a:latin typeface="Cambria Math" panose="02040503050406030204" pitchFamily="18" charset="0"/>
                          </a:rPr>
                          <m:t> </m:t>
                        </m:r>
                      </m:e>
                    </m:d>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det</m:t>
                        </m:r>
                      </m:fName>
                      <m:e>
                        <m:r>
                          <a:rPr lang="en-US" b="0" i="1" smtClean="0">
                            <a:latin typeface="Cambria Math" panose="02040503050406030204" pitchFamily="18" charset="0"/>
                          </a:rPr>
                          <m:t>𝐴</m:t>
                        </m:r>
                        <m:r>
                          <a:rPr lang="en-US" b="0" i="1" smtClean="0">
                            <a:latin typeface="Cambria Math" panose="02040503050406030204" pitchFamily="18" charset="0"/>
                          </a:rPr>
                          <m:t>≠0}</m:t>
                        </m:r>
                      </m:e>
                    </m:func>
                  </m:oMath>
                </a14:m>
                <a:r>
                  <a:rPr lang="en-US" b="0" dirty="0"/>
                  <a:t>  </a:t>
                </a:r>
                <a:r>
                  <a:rPr lang="en-US" dirty="0"/>
                  <a:t>–</a:t>
                </a:r>
                <a:r>
                  <a:rPr lang="en-US" b="0" dirty="0"/>
                  <a:t>  open subset of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ea typeface="Cambria Math" panose="02040503050406030204" pitchFamily="18" charset="0"/>
                          </a:rPr>
                          <m:t>ℝ</m:t>
                        </m:r>
                      </m:e>
                      <m:sup>
                        <m:sSup>
                          <m:sSupPr>
                            <m:ctrlPr>
                              <a:rPr lang="en-US" b="0" i="1" smtClean="0">
                                <a:latin typeface="Cambria Math" panose="02040503050406030204" pitchFamily="18" charset="0"/>
                              </a:rPr>
                            </m:ctrlPr>
                          </m:sSupPr>
                          <m:e>
                            <m:r>
                              <a:rPr lang="en-US" i="1">
                                <a:latin typeface="Cambria Math" panose="02040503050406030204" pitchFamily="18" charset="0"/>
                              </a:rPr>
                              <m:t>𝑁</m:t>
                            </m:r>
                          </m:e>
                          <m:sup>
                            <m:r>
                              <a:rPr lang="en-US" b="0" i="1" smtClean="0">
                                <a:latin typeface="Cambria Math" panose="02040503050406030204" pitchFamily="18" charset="0"/>
                              </a:rPr>
                              <m:t>2</m:t>
                            </m:r>
                          </m:sup>
                        </m:sSup>
                      </m:sup>
                    </m:sSup>
                  </m:oMath>
                </a14:m>
                <a:r>
                  <a:rPr lang="en-US" dirty="0"/>
                  <a:t>.</a:t>
                </a:r>
              </a:p>
              <a:p>
                <a14:m>
                  <m:oMath xmlns:m="http://schemas.openxmlformats.org/officeDocument/2006/math">
                    <m:r>
                      <m:rPr>
                        <m:sty m:val="p"/>
                      </m:rPr>
                      <a:rPr lang="en-US" b="0" i="0" smtClean="0">
                        <a:latin typeface="Cambria Math" panose="02040503050406030204" pitchFamily="18" charset="0"/>
                      </a:rPr>
                      <m:t>SO</m:t>
                    </m:r>
                    <m:d>
                      <m:dPr>
                        <m:ctrlPr>
                          <a:rPr lang="en-US" b="0" i="1" smtClean="0">
                            <a:latin typeface="Cambria Math" panose="02040503050406030204" pitchFamily="18" charset="0"/>
                          </a:rPr>
                        </m:ctrlPr>
                      </m:dPr>
                      <m:e>
                        <m:r>
                          <a:rPr lang="en-US" b="0" i="1" smtClean="0">
                            <a:latin typeface="Cambria Math" panose="02040503050406030204" pitchFamily="18" charset="0"/>
                          </a:rPr>
                          <m:t>𝑁</m:t>
                        </m:r>
                      </m:e>
                    </m:d>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ea typeface="Cambria Math" panose="02040503050406030204" pitchFamily="18" charset="0"/>
                              </a:rPr>
                              <m:t>ℝ</m:t>
                            </m:r>
                          </m:e>
                          <m:sup>
                            <m:r>
                              <a:rPr lang="en-US" i="1">
                                <a:latin typeface="Cambria Math" panose="02040503050406030204" pitchFamily="18" charset="0"/>
                              </a:rPr>
                              <m:t>𝑁</m:t>
                            </m:r>
                            <m:r>
                              <a:rPr lang="en-US" i="1">
                                <a:latin typeface="Cambria Math" panose="02040503050406030204" pitchFamily="18" charset="0"/>
                              </a:rPr>
                              <m:t>×</m:t>
                            </m:r>
                            <m:r>
                              <a:rPr lang="en-US" i="1">
                                <a:latin typeface="Cambria Math" panose="02040503050406030204" pitchFamily="18" charset="0"/>
                              </a:rPr>
                              <m:t>𝑁</m:t>
                            </m:r>
                          </m:sup>
                        </m:sSup>
                        <m:r>
                          <a:rPr lang="en-US" b="0" i="1" smtClean="0">
                            <a:latin typeface="Cambria Math" panose="02040503050406030204" pitchFamily="18" charset="0"/>
                          </a:rPr>
                          <m:t> </m:t>
                        </m:r>
                      </m:e>
                    </m:d>
                    <m:r>
                      <a:rPr lang="en-US" b="0" i="1" smtClean="0">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𝑇</m:t>
                        </m:r>
                      </m:sup>
                    </m:sSup>
                    <m:r>
                      <a:rPr lang="en-US" b="0" i="1" smtClean="0">
                        <a:latin typeface="Cambria Math" panose="02040503050406030204" pitchFamily="18" charset="0"/>
                      </a:rPr>
                      <m:t>𝐴</m:t>
                    </m:r>
                    <m:r>
                      <a:rPr lang="en-US" i="1">
                        <a:latin typeface="Cambria Math" panose="02040503050406030204" pitchFamily="18" charset="0"/>
                      </a:rPr>
                      <m:t>=</m:t>
                    </m:r>
                    <m:r>
                      <a:rPr lang="en-US" b="0" i="1" smtClean="0">
                        <a:latin typeface="Cambria Math" panose="02040503050406030204" pitchFamily="18" charset="0"/>
                      </a:rPr>
                      <m:t>𝐼</m:t>
                    </m:r>
                    <m:r>
                      <a:rPr lang="en-US" b="0" i="1" smtClean="0">
                        <a:latin typeface="Cambria Math" panose="02040503050406030204" pitchFamily="18" charset="0"/>
                      </a:rPr>
                      <m:t>,</m:t>
                    </m:r>
                    <m:func>
                      <m:funcPr>
                        <m:ctrlPr>
                          <a:rPr lang="en-US" i="1">
                            <a:latin typeface="Cambria Math" panose="02040503050406030204" pitchFamily="18" charset="0"/>
                          </a:rPr>
                        </m:ctrlPr>
                      </m:funcPr>
                      <m:fName>
                        <m:r>
                          <a:rPr lang="en-US" b="0" i="0" smtClean="0">
                            <a:latin typeface="Cambria Math" panose="02040503050406030204" pitchFamily="18" charset="0"/>
                          </a:rPr>
                          <m:t> </m:t>
                        </m:r>
                        <m:r>
                          <m:rPr>
                            <m:sty m:val="p"/>
                          </m:rPr>
                          <a:rPr lang="en-US">
                            <a:latin typeface="Cambria Math" panose="02040503050406030204" pitchFamily="18" charset="0"/>
                          </a:rPr>
                          <m:t>det</m:t>
                        </m:r>
                      </m:fName>
                      <m:e>
                        <m:r>
                          <a:rPr lang="en-US" i="1">
                            <a:latin typeface="Cambria Math" panose="02040503050406030204" pitchFamily="18" charset="0"/>
                          </a:rPr>
                          <m:t>𝐴</m:t>
                        </m:r>
                        <m:r>
                          <a:rPr lang="en-US" b="0" i="1" smtClean="0">
                            <a:latin typeface="Cambria Math" panose="02040503050406030204" pitchFamily="18" charset="0"/>
                          </a:rPr>
                          <m:t>=1</m:t>
                        </m:r>
                        <m:r>
                          <a:rPr lang="en-US" i="1">
                            <a:latin typeface="Cambria Math" panose="02040503050406030204" pitchFamily="18" charset="0"/>
                          </a:rPr>
                          <m:t>}</m:t>
                        </m:r>
                      </m:e>
                    </m:func>
                  </m:oMath>
                </a14:m>
                <a:r>
                  <a:rPr lang="en-US" dirty="0"/>
                  <a:t>  –  special orthogonal group, </a:t>
                </a:r>
                <a:r>
                  <a:rPr lang="en-US" i="1" dirty="0"/>
                  <a:t>compact.</a:t>
                </a:r>
                <a:r>
                  <a:rPr lang="en-US" dirty="0"/>
                  <a:t>  Orthogonal matrices preserve the Euclidean inner product in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ea typeface="Cambria Math" panose="02040503050406030204" pitchFamily="18" charset="0"/>
                          </a:rPr>
                          <m:t>ℝ</m:t>
                        </m:r>
                      </m:e>
                      <m:sup>
                        <m:r>
                          <a:rPr lang="en-US" i="1">
                            <a:latin typeface="Cambria Math" panose="02040503050406030204" pitchFamily="18" charset="0"/>
                          </a:rPr>
                          <m:t>𝑁</m:t>
                        </m:r>
                      </m:sup>
                    </m:sSup>
                    <m:r>
                      <a:rPr lang="en-US" b="0" i="0" smtClean="0">
                        <a:latin typeface="Cambria Math" panose="02040503050406030204" pitchFamily="18" charset="0"/>
                      </a:rPr>
                      <m:t>,  </m:t>
                    </m:r>
                    <m:d>
                      <m:dPr>
                        <m:ctrlPr>
                          <a:rPr lang="en-US" b="0" i="1" smtClean="0">
                            <a:latin typeface="Cambria Math" panose="02040503050406030204" pitchFamily="18" charset="0"/>
                          </a:rPr>
                        </m:ctrlPr>
                      </m:dPr>
                      <m:e>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𝑢</m:t>
                        </m:r>
                      </m:e>
                      <m:sup>
                        <m:r>
                          <a:rPr lang="en-US" b="0" i="1" smtClean="0">
                            <a:latin typeface="Cambria Math" panose="02040503050406030204" pitchFamily="18" charset="0"/>
                          </a:rPr>
                          <m:t>𝑇</m:t>
                        </m:r>
                      </m:sup>
                    </m:sSup>
                    <m:r>
                      <a:rPr lang="en-US" b="0" i="1" smtClean="0">
                        <a:latin typeface="Cambria Math" panose="02040503050406030204" pitchFamily="18" charset="0"/>
                      </a:rPr>
                      <m:t>𝑣</m:t>
                    </m:r>
                    <m:r>
                      <a:rPr lang="en-US" b="0" i="1" smtClean="0">
                        <a:latin typeface="Cambria Math" panose="02040503050406030204" pitchFamily="18" charset="0"/>
                      </a:rPr>
                      <m:t>.</m:t>
                    </m:r>
                  </m:oMath>
                </a14:m>
                <a:r>
                  <a:rPr lang="en-US" dirty="0"/>
                  <a:t> </a:t>
                </a:r>
              </a:p>
              <a:p>
                <a14:m>
                  <m:oMath xmlns:m="http://schemas.openxmlformats.org/officeDocument/2006/math">
                    <m:r>
                      <m:rPr>
                        <m:sty m:val="p"/>
                      </m:rPr>
                      <a:rPr lang="en-US" i="0">
                        <a:latin typeface="Cambria Math" panose="02040503050406030204" pitchFamily="18" charset="0"/>
                      </a:rPr>
                      <m:t>GL</m:t>
                    </m:r>
                    <m:d>
                      <m:dPr>
                        <m:ctrlPr>
                          <a:rPr lang="en-US" i="1">
                            <a:latin typeface="Cambria Math" panose="02040503050406030204" pitchFamily="18" charset="0"/>
                          </a:rPr>
                        </m:ctrlPr>
                      </m:dPr>
                      <m:e>
                        <m:r>
                          <a:rPr lang="en-US" i="1">
                            <a:latin typeface="Cambria Math" panose="02040503050406030204" pitchFamily="18" charset="0"/>
                          </a:rPr>
                          <m:t>𝑁</m:t>
                        </m:r>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ℂ</m:t>
                        </m:r>
                      </m:e>
                    </m:d>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ea typeface="Cambria Math" panose="02040503050406030204" pitchFamily="18" charset="0"/>
                              </a:rPr>
                              <m:t>ℂ</m:t>
                            </m:r>
                          </m:e>
                          <m:sup>
                            <m:r>
                              <a:rPr lang="en-US" i="1">
                                <a:latin typeface="Cambria Math" panose="02040503050406030204" pitchFamily="18" charset="0"/>
                              </a:rPr>
                              <m:t>𝑁</m:t>
                            </m:r>
                            <m:r>
                              <a:rPr lang="en-US" i="1">
                                <a:latin typeface="Cambria Math" panose="02040503050406030204" pitchFamily="18" charset="0"/>
                              </a:rPr>
                              <m:t>×</m:t>
                            </m:r>
                            <m:r>
                              <a:rPr lang="en-US" i="1">
                                <a:latin typeface="Cambria Math" panose="02040503050406030204" pitchFamily="18" charset="0"/>
                              </a:rPr>
                              <m:t>𝑁</m:t>
                            </m:r>
                          </m:sup>
                        </m:sSup>
                        <m:r>
                          <a:rPr lang="en-US" b="0" i="1" smtClean="0">
                            <a:latin typeface="Cambria Math" panose="02040503050406030204" pitchFamily="18" charset="0"/>
                          </a:rPr>
                          <m:t> </m:t>
                        </m:r>
                      </m:e>
                    </m:d>
                    <m:func>
                      <m:funcPr>
                        <m:ctrlPr>
                          <a:rPr lang="en-US" i="1">
                            <a:latin typeface="Cambria Math" panose="02040503050406030204" pitchFamily="18" charset="0"/>
                          </a:rPr>
                        </m:ctrlPr>
                      </m:funcPr>
                      <m:fName>
                        <m:r>
                          <m:rPr>
                            <m:sty m:val="p"/>
                          </m:rPr>
                          <a:rPr lang="en-US">
                            <a:latin typeface="Cambria Math" panose="02040503050406030204" pitchFamily="18" charset="0"/>
                          </a:rPr>
                          <m:t>det</m:t>
                        </m:r>
                      </m:fName>
                      <m:e>
                        <m:r>
                          <a:rPr lang="en-US" i="1">
                            <a:latin typeface="Cambria Math" panose="02040503050406030204" pitchFamily="18" charset="0"/>
                          </a:rPr>
                          <m:t>𝐴</m:t>
                        </m:r>
                        <m:r>
                          <a:rPr lang="en-US" i="1">
                            <a:latin typeface="Cambria Math" panose="02040503050406030204" pitchFamily="18" charset="0"/>
                          </a:rPr>
                          <m:t>≠0}</m:t>
                        </m:r>
                      </m:e>
                    </m:func>
                  </m:oMath>
                </a14:m>
                <a:r>
                  <a:rPr lang="en-US" dirty="0"/>
                  <a:t>  –  open subset of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ea typeface="Cambria Math" panose="02040503050406030204" pitchFamily="18" charset="0"/>
                          </a:rPr>
                          <m:t>ℝ</m:t>
                        </m:r>
                      </m:e>
                      <m:sup>
                        <m:sSup>
                          <m:sSupPr>
                            <m:ctrlPr>
                              <a:rPr lang="en-US" i="1">
                                <a:latin typeface="Cambria Math" panose="02040503050406030204" pitchFamily="18" charset="0"/>
                              </a:rPr>
                            </m:ctrlPr>
                          </m:sSupPr>
                          <m:e>
                            <m:r>
                              <a:rPr lang="en-US" b="0" i="1" smtClean="0">
                                <a:latin typeface="Cambria Math" panose="02040503050406030204" pitchFamily="18" charset="0"/>
                              </a:rPr>
                              <m:t>2</m:t>
                            </m:r>
                            <m:r>
                              <a:rPr lang="en-US" i="1">
                                <a:latin typeface="Cambria Math" panose="02040503050406030204" pitchFamily="18" charset="0"/>
                              </a:rPr>
                              <m:t>𝑁</m:t>
                            </m:r>
                          </m:e>
                          <m:sup>
                            <m:r>
                              <a:rPr lang="en-US" i="1">
                                <a:latin typeface="Cambria Math" panose="02040503050406030204" pitchFamily="18" charset="0"/>
                              </a:rPr>
                              <m:t>2</m:t>
                            </m:r>
                          </m:sup>
                        </m:sSup>
                      </m:sup>
                    </m:sSup>
                  </m:oMath>
                </a14:m>
                <a:r>
                  <a:rPr lang="en-US" dirty="0"/>
                  <a:t>.</a:t>
                </a:r>
              </a:p>
              <a:p>
                <a14:m>
                  <m:oMath xmlns:m="http://schemas.openxmlformats.org/officeDocument/2006/math">
                    <m:r>
                      <m:rPr>
                        <m:sty m:val="p"/>
                      </m:rPr>
                      <a:rPr lang="en-US" b="0" i="0" smtClean="0">
                        <a:latin typeface="Cambria Math" panose="02040503050406030204" pitchFamily="18" charset="0"/>
                      </a:rPr>
                      <m:t>U</m:t>
                    </m:r>
                    <m:d>
                      <m:dPr>
                        <m:ctrlPr>
                          <a:rPr lang="en-US" i="1">
                            <a:latin typeface="Cambria Math" panose="02040503050406030204" pitchFamily="18" charset="0"/>
                          </a:rPr>
                        </m:ctrlPr>
                      </m:dPr>
                      <m:e>
                        <m:r>
                          <a:rPr lang="en-US" i="1">
                            <a:latin typeface="Cambria Math" panose="02040503050406030204" pitchFamily="18" charset="0"/>
                          </a:rPr>
                          <m:t>𝑁</m:t>
                        </m:r>
                      </m:e>
                    </m:d>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ea typeface="Cambria Math" panose="02040503050406030204" pitchFamily="18" charset="0"/>
                              </a:rPr>
                              <m:t>ℂ</m:t>
                            </m:r>
                          </m:e>
                          <m:sup>
                            <m:r>
                              <a:rPr lang="en-US" i="1">
                                <a:latin typeface="Cambria Math" panose="02040503050406030204" pitchFamily="18" charset="0"/>
                              </a:rPr>
                              <m:t>𝑁</m:t>
                            </m:r>
                            <m:r>
                              <a:rPr lang="en-US" i="1">
                                <a:latin typeface="Cambria Math" panose="02040503050406030204" pitchFamily="18" charset="0"/>
                              </a:rPr>
                              <m:t>×</m:t>
                            </m:r>
                            <m:r>
                              <a:rPr lang="en-US" i="1">
                                <a:latin typeface="Cambria Math" panose="02040503050406030204" pitchFamily="18" charset="0"/>
                              </a:rPr>
                              <m:t>𝑁</m:t>
                            </m:r>
                          </m:sup>
                        </m:sSup>
                        <m:r>
                          <a:rPr lang="en-US" b="0" i="1" smtClean="0">
                            <a:latin typeface="Cambria Math" panose="02040503050406030204" pitchFamily="18" charset="0"/>
                          </a:rPr>
                          <m:t> </m:t>
                        </m:r>
                      </m:e>
                    </m:d>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dirty="0">
                            <a:latin typeface="Cambria Math" panose="02040503050406030204" pitchFamily="18" charset="0"/>
                            <a:ea typeface="Cambria Math" panose="02040503050406030204" pitchFamily="18" charset="0"/>
                          </a:rPr>
                          <m:t>†</m:t>
                        </m:r>
                      </m:sup>
                    </m:sSup>
                    <m:r>
                      <a:rPr lang="en-US" b="0" i="1" smtClean="0">
                        <a:latin typeface="Cambria Math" panose="02040503050406030204" pitchFamily="18" charset="0"/>
                      </a:rPr>
                      <m:t>𝐴</m:t>
                    </m:r>
                    <m:r>
                      <a:rPr lang="en-US" i="1">
                        <a:latin typeface="Cambria Math" panose="02040503050406030204" pitchFamily="18" charset="0"/>
                      </a:rPr>
                      <m:t>=</m:t>
                    </m:r>
                    <m:r>
                      <a:rPr lang="en-US" b="0" i="1" smtClean="0">
                        <a:latin typeface="Cambria Math" panose="02040503050406030204" pitchFamily="18" charset="0"/>
                      </a:rPr>
                      <m:t>𝐼</m:t>
                    </m:r>
                    <m:r>
                      <a:rPr lang="en-US" i="1">
                        <a:latin typeface="Cambria Math" panose="02040503050406030204" pitchFamily="18" charset="0"/>
                      </a:rPr>
                      <m:t>}</m:t>
                    </m:r>
                  </m:oMath>
                </a14:m>
                <a:r>
                  <a:rPr lang="en-US" dirty="0"/>
                  <a:t>  –  unitary group, compact.</a:t>
                </a:r>
              </a:p>
              <a:p>
                <a14:m>
                  <m:oMath xmlns:m="http://schemas.openxmlformats.org/officeDocument/2006/math">
                    <m:r>
                      <m:rPr>
                        <m:sty m:val="p"/>
                      </m:rPr>
                      <a:rPr lang="en-US" b="0" i="0" smtClean="0">
                        <a:latin typeface="Cambria Math" panose="02040503050406030204" pitchFamily="18" charset="0"/>
                      </a:rPr>
                      <m:t>Sp</m:t>
                    </m:r>
                    <m:d>
                      <m:dPr>
                        <m:ctrlPr>
                          <a:rPr lang="en-US" i="1">
                            <a:latin typeface="Cambria Math" panose="02040503050406030204" pitchFamily="18" charset="0"/>
                          </a:rPr>
                        </m:ctrlPr>
                      </m:dPr>
                      <m:e>
                        <m:r>
                          <a:rPr lang="en-US" i="1">
                            <a:latin typeface="Cambria Math" panose="02040503050406030204" pitchFamily="18" charset="0"/>
                          </a:rPr>
                          <m:t>𝑁</m:t>
                        </m:r>
                      </m:e>
                    </m:d>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U</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𝑁</m:t>
                            </m:r>
                          </m:e>
                        </m:d>
                        <m:r>
                          <a:rPr lang="en-US" b="0" i="1" smtClean="0">
                            <a:latin typeface="Cambria Math" panose="02040503050406030204" pitchFamily="18" charset="0"/>
                            <a:ea typeface="Cambria Math" panose="02040503050406030204" pitchFamily="18" charset="0"/>
                          </a:rPr>
                          <m:t> </m:t>
                        </m:r>
                      </m:e>
                    </m:d>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b="0" i="1" smtClean="0">
                            <a:latin typeface="Cambria Math" panose="02040503050406030204" pitchFamily="18" charset="0"/>
                          </a:rPr>
                          <m:t>𝑇</m:t>
                        </m:r>
                      </m:sup>
                    </m:sSup>
                    <m:r>
                      <a:rPr lang="en-US" b="0" i="1" dirty="0" smtClean="0">
                        <a:latin typeface="Cambria Math" panose="02040503050406030204" pitchFamily="18" charset="0"/>
                        <a:ea typeface="Cambria Math" panose="02040503050406030204" pitchFamily="18" charset="0"/>
                      </a:rPr>
                      <m:t>𝐽𝐴</m:t>
                    </m:r>
                    <m:r>
                      <a:rPr lang="en-US" i="1">
                        <a:latin typeface="Cambria Math" panose="02040503050406030204" pitchFamily="18" charset="0"/>
                      </a:rPr>
                      <m:t>=</m:t>
                    </m:r>
                    <m:r>
                      <a:rPr lang="en-US" b="0" i="1" smtClean="0">
                        <a:latin typeface="Cambria Math" panose="02040503050406030204" pitchFamily="18" charset="0"/>
                      </a:rPr>
                      <m:t>𝐽</m:t>
                    </m:r>
                    <m:r>
                      <a:rPr lang="en-US" i="1">
                        <a:latin typeface="Cambria Math" panose="02040503050406030204" pitchFamily="18" charset="0"/>
                      </a:rPr>
                      <m:t>}</m:t>
                    </m:r>
                  </m:oMath>
                </a14:m>
                <a:r>
                  <a:rPr lang="en-US" dirty="0"/>
                  <a:t>  –  compact </a:t>
                </a:r>
                <a:r>
                  <a:rPr lang="en-US" dirty="0" err="1"/>
                  <a:t>symplectic</a:t>
                </a:r>
                <a:r>
                  <a:rPr lang="en-US" dirty="0"/>
                  <a:t> group,</a:t>
                </a:r>
              </a:p>
              <a:p>
                <a:pPr marL="0" indent="0">
                  <a:buNone/>
                </a:pPr>
                <a14:m>
                  <m:oMath xmlns:m="http://schemas.openxmlformats.org/officeDocument/2006/math">
                    <m:r>
                      <a:rPr lang="en-US" b="0" i="1" smtClean="0">
                        <a:latin typeface="Cambria Math" panose="02040503050406030204" pitchFamily="18" charset="0"/>
                      </a:rPr>
                      <m:t>     </m:t>
                    </m:r>
                    <m:r>
                      <a:rPr lang="en-US" b="0" i="1" smtClean="0">
                        <a:latin typeface="Cambria Math" panose="02040503050406030204" pitchFamily="18" charset="0"/>
                      </a:rPr>
                      <m:t>𝐽</m:t>
                    </m:r>
                    <m:r>
                      <a:rPr lang="en-US" b="0" i="1" smtClean="0">
                        <a:latin typeface="Cambria Math" panose="02040503050406030204" pitchFamily="18" charset="0"/>
                      </a:rPr>
                      <m:t>=</m:t>
                    </m:r>
                    <m:d>
                      <m:dPr>
                        <m:ctrlPr>
                          <a:rPr lang="en-US" i="1" smtClean="0">
                            <a:latin typeface="Cambria Math" panose="02040503050406030204" pitchFamily="18" charset="0"/>
                          </a:rPr>
                        </m:ctrlPr>
                      </m:dPr>
                      <m:e>
                        <m:m>
                          <m:mPr>
                            <m:mcs>
                              <m:mc>
                                <m:mcPr>
                                  <m:count m:val="2"/>
                                  <m:mcJc m:val="center"/>
                                </m:mcPr>
                              </m:mc>
                            </m:mcs>
                            <m:ctrlPr>
                              <a:rPr lang="en-US" i="1" smtClean="0">
                                <a:latin typeface="Cambria Math" panose="02040503050406030204" pitchFamily="18" charset="0"/>
                              </a:rPr>
                            </m:ctrlPr>
                          </m:mPr>
                          <m:mr>
                            <m:e>
                              <m:r>
                                <m:rPr>
                                  <m:brk m:alnAt="7"/>
                                </m:rPr>
                                <a:rPr lang="en-US" b="0" i="1" smtClean="0">
                                  <a:latin typeface="Cambria Math" panose="02040503050406030204" pitchFamily="18" charset="0"/>
                                </a:rPr>
                                <m:t>0</m:t>
                              </m:r>
                            </m:e>
                            <m:e>
                              <m:r>
                                <a:rPr lang="en-US" b="0" i="1" smtClean="0">
                                  <a:latin typeface="Cambria Math" panose="02040503050406030204" pitchFamily="18" charset="0"/>
                                </a:rPr>
                                <m:t>𝐼</m:t>
                              </m:r>
                            </m:e>
                          </m:mr>
                          <m:mr>
                            <m:e>
                              <m:r>
                                <a:rPr lang="en-US" b="0" i="1" smtClean="0">
                                  <a:latin typeface="Cambria Math" panose="02040503050406030204" pitchFamily="18" charset="0"/>
                                </a:rPr>
                                <m:t>−</m:t>
                              </m:r>
                              <m:r>
                                <a:rPr lang="en-US" b="0" i="1" smtClean="0">
                                  <a:latin typeface="Cambria Math" panose="02040503050406030204" pitchFamily="18" charset="0"/>
                                </a:rPr>
                                <m:t>𝐼</m:t>
                              </m:r>
                            </m:e>
                            <m:e>
                              <m:r>
                                <a:rPr lang="en-US" b="0" i="1" smtClean="0">
                                  <a:latin typeface="Cambria Math" panose="02040503050406030204" pitchFamily="18" charset="0"/>
                                </a:rPr>
                                <m:t>0</m:t>
                              </m:r>
                            </m:e>
                          </m:mr>
                        </m:m>
                      </m:e>
                    </m:d>
                  </m:oMath>
                </a14:m>
                <a:r>
                  <a:rPr lang="en-US" dirty="0"/>
                  <a:t>.</a:t>
                </a:r>
              </a:p>
              <a:p>
                <a:pPr marL="0" indent="0">
                  <a:buNone/>
                </a:pPr>
                <a:endParaRPr sz="4400" dirty="0"/>
              </a:p>
            </p:txBody>
          </p:sp>
        </mc:Choice>
        <mc:Fallback xmlns="">
          <p:sp>
            <p:nvSpPr>
              <p:cNvPr id="4" name="Strategy: Identify unique DLAs on 2-qubits and add sites to see how the DLAs behave for large…">
                <a:extLst>
                  <a:ext uri="{FF2B5EF4-FFF2-40B4-BE49-F238E27FC236}">
                    <a16:creationId xmlns:a16="http://schemas.microsoft.com/office/drawing/2014/main" id="{9D761A38-607F-208A-A87A-0DAA1BC112FB}"/>
                  </a:ext>
                </a:extLst>
              </p:cNvPr>
              <p:cNvSpPr txBox="1">
                <a:spLocks noGrp="1" noRot="1" noChangeAspect="1" noMove="1" noResize="1" noEditPoints="1" noAdjustHandles="1" noChangeArrowheads="1" noChangeShapeType="1" noTextEdit="1"/>
              </p:cNvSpPr>
              <p:nvPr>
                <p:ph type="body" idx="1"/>
              </p:nvPr>
            </p:nvSpPr>
            <p:spPr>
              <a:xfrm>
                <a:off x="477897" y="3478284"/>
                <a:ext cx="22962268" cy="9414042"/>
              </a:xfrm>
              <a:prstGeom prst="rect">
                <a:avLst/>
              </a:prstGeom>
              <a:blipFill>
                <a:blip r:embed="rId2"/>
                <a:stretch>
                  <a:fillRect l="-1437" t="-6873"/>
                </a:stretch>
              </a:blipFill>
            </p:spPr>
            <p:txBody>
              <a:bodyPr/>
              <a:lstStyle/>
              <a:p>
                <a:r>
                  <a:rPr lang="en-US">
                    <a:noFill/>
                  </a:rPr>
                  <a:t> </a:t>
                </a:r>
              </a:p>
            </p:txBody>
          </p:sp>
        </mc:Fallback>
      </mc:AlternateContent>
      <p:pic>
        <p:nvPicPr>
          <p:cNvPr id="7" name="Picture 6" descr="A person with a beard and glasses&#10;&#10;Description automatically generated">
            <a:extLst>
              <a:ext uri="{FF2B5EF4-FFF2-40B4-BE49-F238E27FC236}">
                <a16:creationId xmlns:a16="http://schemas.microsoft.com/office/drawing/2014/main" id="{E01B3272-9B58-2241-97F8-7F2B57E2D1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79855" y="9489068"/>
            <a:ext cx="3326248" cy="4052991"/>
          </a:xfrm>
          <a:prstGeom prst="rect">
            <a:avLst/>
          </a:prstGeom>
        </p:spPr>
      </p:pic>
      <p:sp>
        <p:nvSpPr>
          <p:cNvPr id="9" name="Euclid, 300 BC">
            <a:extLst>
              <a:ext uri="{FF2B5EF4-FFF2-40B4-BE49-F238E27FC236}">
                <a16:creationId xmlns:a16="http://schemas.microsoft.com/office/drawing/2014/main" id="{BF423B4F-8A90-F73D-354B-D98DB41AB940}"/>
              </a:ext>
            </a:extLst>
          </p:cNvPr>
          <p:cNvSpPr/>
          <p:nvPr/>
        </p:nvSpPr>
        <p:spPr>
          <a:xfrm>
            <a:off x="15686295" y="12892326"/>
            <a:ext cx="4572001" cy="649733"/>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01600" tIns="101600" rIns="101600" bIns="101600"/>
          <a:lstStyle>
            <a:lvl1pPr algn="ctr">
              <a:spcBef>
                <a:spcPts val="0"/>
              </a:spcBef>
              <a:defRPr sz="3000"/>
            </a:lvl1pPr>
          </a:lstStyle>
          <a:p>
            <a:r>
              <a:rPr lang="en-US" sz="3200" dirty="0"/>
              <a:t>Sophus Lie (1842-1899)</a:t>
            </a:r>
            <a:endParaRPr sz="3200" dirty="0"/>
          </a:p>
        </p:txBody>
      </p:sp>
      <p:pic>
        <p:nvPicPr>
          <p:cNvPr id="3" name="Image" descr="Image">
            <a:extLst>
              <a:ext uri="{FF2B5EF4-FFF2-40B4-BE49-F238E27FC236}">
                <a16:creationId xmlns:a16="http://schemas.microsoft.com/office/drawing/2014/main" id="{D8473595-EDBA-2A41-49F9-C38C662D1C92}"/>
              </a:ext>
            </a:extLst>
          </p:cNvPr>
          <p:cNvPicPr>
            <a:picLocks/>
          </p:cNvPicPr>
          <p:nvPr/>
        </p:nvPicPr>
        <p:blipFill>
          <a:blip r:embed="rId4"/>
          <a:stretch>
            <a:fillRect/>
          </a:stretch>
        </p:blipFill>
        <p:spPr>
          <a:xfrm>
            <a:off x="20499779" y="9269169"/>
            <a:ext cx="3486400" cy="4492787"/>
          </a:xfrm>
          <a:prstGeom prst="rect">
            <a:avLst/>
          </a:prstGeom>
          <a:effectLst/>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A2A7358C-AE0A-F0EE-2A87-BC477C81AF13}"/>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4" name="Introduction">
                <a:extLst>
                  <a:ext uri="{FF2B5EF4-FFF2-40B4-BE49-F238E27FC236}">
                    <a16:creationId xmlns:a16="http://schemas.microsoft.com/office/drawing/2014/main" id="{8BE21A43-19A5-4669-26CF-902AE49907E0}"/>
                  </a:ext>
                </a:extLst>
              </p:cNvPr>
              <p:cNvSpPr txBox="1">
                <a:spLocks noGrp="1"/>
              </p:cNvSpPr>
              <p:nvPr>
                <p:ph type="title"/>
              </p:nvPr>
            </p:nvSpPr>
            <p:spPr>
              <a:prstGeom prst="rect">
                <a:avLst/>
              </a:prstGeom>
            </p:spPr>
            <p:txBody>
              <a:bodyPr>
                <a:normAutofit/>
              </a:bodyPr>
              <a:lstStyle/>
              <a:p>
                <a:r>
                  <a:rPr lang="en-US" sz="6600" dirty="0"/>
                  <a:t>The Lie Algebra </a:t>
                </a:r>
                <a14:m>
                  <m:oMath xmlns:m="http://schemas.openxmlformats.org/officeDocument/2006/math">
                    <m:r>
                      <a:rPr lang="en-US" sz="7200" b="0" i="1" dirty="0" smtClean="0">
                        <a:latin typeface="Cambria Math" panose="02040503050406030204" pitchFamily="18" charset="0"/>
                        <a:ea typeface="Cambria Math" panose="02040503050406030204" pitchFamily="18" charset="0"/>
                      </a:rPr>
                      <m:t>𝔰𝔬</m:t>
                    </m:r>
                    <m:d>
                      <m:dPr>
                        <m:ctrlPr>
                          <a:rPr lang="en-US" sz="7200" b="0" i="1" dirty="0" smtClean="0">
                            <a:latin typeface="Cambria Math" panose="02040503050406030204" pitchFamily="18" charset="0"/>
                            <a:ea typeface="Cambria Math" panose="02040503050406030204" pitchFamily="18" charset="0"/>
                          </a:rPr>
                        </m:ctrlPr>
                      </m:dPr>
                      <m:e>
                        <m:r>
                          <a:rPr lang="en-US" sz="7200" b="0" i="0" smtClean="0">
                            <a:latin typeface="Cambria Math" panose="02040503050406030204" pitchFamily="18" charset="0"/>
                            <a:ea typeface="Cambria Math" panose="02040503050406030204" pitchFamily="18" charset="0"/>
                          </a:rPr>
                          <m:t>3</m:t>
                        </m:r>
                      </m:e>
                    </m:d>
                  </m:oMath>
                </a14:m>
                <a:endParaRPr sz="7200" dirty="0"/>
              </a:p>
            </p:txBody>
          </p:sp>
        </mc:Choice>
        <mc:Fallback xmlns="">
          <p:sp>
            <p:nvSpPr>
              <p:cNvPr id="144" name="Introduction">
                <a:extLst>
                  <a:ext uri="{FF2B5EF4-FFF2-40B4-BE49-F238E27FC236}">
                    <a16:creationId xmlns:a16="http://schemas.microsoft.com/office/drawing/2014/main" id="{8BE21A43-19A5-4669-26CF-902AE49907E0}"/>
                  </a:ext>
                </a:extLst>
              </p:cNvPr>
              <p:cNvSpPr txBox="1">
                <a:spLocks noGrp="1" noRot="1" noChangeAspect="1" noMove="1" noResize="1" noEditPoints="1" noAdjustHandles="1" noChangeArrowheads="1" noChangeShapeType="1" noTextEdit="1"/>
              </p:cNvSpPr>
              <p:nvPr>
                <p:ph type="title"/>
              </p:nvPr>
            </p:nvSpPr>
            <p:spPr>
              <a:prstGeom prst="rect">
                <a:avLst/>
              </a:prstGeom>
              <a:blipFill>
                <a:blip r:embed="rId2"/>
                <a:stretch>
                  <a:fillRect/>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7208007A-1747-8BDB-9E2B-2EED1189BCB9}"/>
              </a:ext>
            </a:extLst>
          </p:cNvPr>
          <p:cNvSpPr>
            <a:spLocks noGrp="1"/>
          </p:cNvSpPr>
          <p:nvPr>
            <p:ph type="sldNum" sz="quarter" idx="2"/>
          </p:nvPr>
        </p:nvSpPr>
        <p:spPr/>
        <p:txBody>
          <a:bodyPr/>
          <a:lstStyle/>
          <a:p>
            <a:fld id="{86CB4B4D-7CA3-9044-876B-883B54F8677D}" type="slidenum">
              <a:rPr lang="en-US" smtClean="0"/>
              <a:t>11</a:t>
            </a:fld>
            <a:endParaRPr lang="en-US"/>
          </a:p>
        </p:txBody>
      </p:sp>
      <mc:AlternateContent xmlns:mc="http://schemas.openxmlformats.org/markup-compatibility/2006" xmlns:a14="http://schemas.microsoft.com/office/drawing/2010/main">
        <mc:Choice Requires="a14">
          <p:sp>
            <p:nvSpPr>
              <p:cNvPr id="4" name="Strategy: Identify unique DLAs on 2-qubits and add sites to see how the DLAs behave for large…">
                <a:extLst>
                  <a:ext uri="{FF2B5EF4-FFF2-40B4-BE49-F238E27FC236}">
                    <a16:creationId xmlns:a16="http://schemas.microsoft.com/office/drawing/2014/main" id="{648F45C6-22AA-0277-2F62-BF32C304F645}"/>
                  </a:ext>
                </a:extLst>
              </p:cNvPr>
              <p:cNvSpPr txBox="1">
                <a:spLocks noGrp="1"/>
              </p:cNvSpPr>
              <p:nvPr>
                <p:ph type="body" idx="1"/>
              </p:nvPr>
            </p:nvSpPr>
            <p:spPr>
              <a:xfrm>
                <a:off x="477897" y="2964308"/>
                <a:ext cx="22962268" cy="10577751"/>
              </a:xfrm>
              <a:prstGeom prst="rect">
                <a:avLst/>
              </a:prstGeom>
            </p:spPr>
            <p:txBody>
              <a:bodyPr>
                <a:normAutofit fontScale="92500" lnSpcReduction="10000"/>
              </a:bodyPr>
              <a:lstStyle/>
              <a:p>
                <a14:m>
                  <m:oMath xmlns:m="http://schemas.openxmlformats.org/officeDocument/2006/math">
                    <m:r>
                      <m:rPr>
                        <m:sty m:val="p"/>
                      </m:rPr>
                      <a:rPr lang="en-US" b="0" i="0" smtClean="0">
                        <a:latin typeface="Cambria Math" panose="02040503050406030204" pitchFamily="18" charset="0"/>
                      </a:rPr>
                      <m:t>SO</m:t>
                    </m:r>
                    <m:d>
                      <m:dPr>
                        <m:ctrlPr>
                          <a:rPr lang="en-US" b="0" i="1" smtClean="0">
                            <a:latin typeface="Cambria Math" panose="02040503050406030204" pitchFamily="18" charset="0"/>
                          </a:rPr>
                        </m:ctrlPr>
                      </m:dPr>
                      <m:e>
                        <m:r>
                          <a:rPr lang="en-US" b="0" i="1" smtClean="0">
                            <a:latin typeface="Cambria Math" panose="02040503050406030204" pitchFamily="18" charset="0"/>
                          </a:rPr>
                          <m:t>3</m:t>
                        </m:r>
                      </m:e>
                    </m:d>
                  </m:oMath>
                </a14:m>
                <a:r>
                  <a:rPr lang="en-US" dirty="0"/>
                  <a:t>  – special orthogonal group of rotations in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ea typeface="Cambria Math" panose="02040503050406030204" pitchFamily="18" charset="0"/>
                          </a:rPr>
                          <m:t>ℝ</m:t>
                        </m:r>
                      </m:e>
                      <m:sup>
                        <m:r>
                          <a:rPr lang="en-US" b="0" i="1" smtClean="0">
                            <a:latin typeface="Cambria Math" panose="02040503050406030204" pitchFamily="18" charset="0"/>
                            <a:ea typeface="Cambria Math" panose="02040503050406030204" pitchFamily="18" charset="0"/>
                          </a:rPr>
                          <m:t>3</m:t>
                        </m:r>
                      </m:sup>
                    </m:sSup>
                    <m:r>
                      <a:rPr lang="en-US" b="0" i="1" smtClean="0">
                        <a:latin typeface="Cambria Math" panose="02040503050406030204" pitchFamily="18" charset="0"/>
                      </a:rPr>
                      <m:t>.</m:t>
                    </m:r>
                  </m:oMath>
                </a14:m>
                <a:r>
                  <a:rPr lang="en-US" dirty="0"/>
                  <a:t>  Infinitesimal rotations:</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𝑥</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m>
                          <m:mPr>
                            <m:plcHide m:val="on"/>
                            <m:mcs>
                              <m:mc>
                                <m:mcPr>
                                  <m:count m:val="3"/>
                                  <m:mcJc m:val="center"/>
                                </m:mcPr>
                              </m:mc>
                            </m:mcs>
                            <m:ctrlPr>
                              <a:rPr lang="en-US" i="1">
                                <a:latin typeface="Cambria Math" panose="02040503050406030204" pitchFamily="18" charset="0"/>
                              </a:rPr>
                            </m:ctrlPr>
                          </m:mPr>
                          <m:mr>
                            <m:e>
                              <m:r>
                                <a:rPr lang="en-US" b="0" i="1" smtClean="0">
                                  <a:latin typeface="Cambria Math" panose="02040503050406030204" pitchFamily="18" charset="0"/>
                                </a:rPr>
                                <m:t>0</m:t>
                              </m:r>
                            </m:e>
                            <m:e>
                              <m:r>
                                <a:rPr lang="en-US" i="1">
                                  <a:latin typeface="Cambria Math" panose="02040503050406030204" pitchFamily="18" charset="0"/>
                                </a:rPr>
                                <m:t>0</m:t>
                              </m:r>
                            </m:e>
                            <m:e>
                              <m:r>
                                <a:rPr lang="en-US" i="1">
                                  <a:latin typeface="Cambria Math" panose="02040503050406030204" pitchFamily="18" charset="0"/>
                                </a:rPr>
                                <m:t>0</m:t>
                              </m:r>
                            </m:e>
                          </m:mr>
                          <m:mr>
                            <m:e>
                              <m:r>
                                <a:rPr lang="en-US" i="1">
                                  <a:latin typeface="Cambria Math" panose="02040503050406030204" pitchFamily="18" charset="0"/>
                                </a:rPr>
                                <m:t>0</m:t>
                              </m:r>
                            </m:e>
                            <m:e>
                              <m:r>
                                <a:rPr lang="en-US" b="0" i="1" smtClean="0">
                                  <a:latin typeface="Cambria Math" panose="02040503050406030204" pitchFamily="18" charset="0"/>
                                </a:rPr>
                                <m:t>0</m:t>
                              </m:r>
                            </m:e>
                            <m:e>
                              <m:r>
                                <a:rPr lang="en-US" b="0" i="1" smtClean="0">
                                  <a:latin typeface="Cambria Math" panose="02040503050406030204" pitchFamily="18" charset="0"/>
                                </a:rPr>
                                <m:t>−1</m:t>
                              </m:r>
                            </m:e>
                          </m:mr>
                          <m:mr>
                            <m:e>
                              <m:r>
                                <a:rPr lang="en-US" i="1">
                                  <a:latin typeface="Cambria Math" panose="02040503050406030204" pitchFamily="18" charset="0"/>
                                </a:rPr>
                                <m:t>0</m:t>
                              </m:r>
                            </m:e>
                            <m:e>
                              <m:r>
                                <a:rPr lang="en-US" b="0" i="1" smtClean="0">
                                  <a:latin typeface="Cambria Math" panose="02040503050406030204" pitchFamily="18" charset="0"/>
                                </a:rPr>
                                <m:t>1</m:t>
                              </m:r>
                            </m:e>
                            <m:e>
                              <m:r>
                                <a:rPr lang="en-US" b="0" i="1" smtClean="0">
                                  <a:latin typeface="Cambria Math" panose="02040503050406030204" pitchFamily="18" charset="0"/>
                                </a:rPr>
                                <m:t>0</m:t>
                              </m:r>
                            </m:e>
                          </m:mr>
                        </m:m>
                      </m:e>
                    </m:d>
                    <m:r>
                      <a:rPr lang="en-US" b="0" i="0" smtClean="0">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𝑅</m:t>
                        </m:r>
                      </m:e>
                      <m:sub>
                        <m:r>
                          <a:rPr lang="en-US" b="0" i="1" smtClean="0">
                            <a:latin typeface="Cambria Math" panose="02040503050406030204" pitchFamily="18" charset="0"/>
                          </a:rPr>
                          <m:t>𝑦</m:t>
                        </m:r>
                      </m:sub>
                    </m:sSub>
                    <m:r>
                      <a:rPr lang="en-US" i="1">
                        <a:latin typeface="Cambria Math" panose="02040503050406030204" pitchFamily="18" charset="0"/>
                      </a:rPr>
                      <m:t>=</m:t>
                    </m:r>
                    <m:d>
                      <m:dPr>
                        <m:ctrlPr>
                          <a:rPr lang="en-US" i="1">
                            <a:latin typeface="Cambria Math" panose="02040503050406030204" pitchFamily="18" charset="0"/>
                          </a:rPr>
                        </m:ctrlPr>
                      </m:dPr>
                      <m:e>
                        <m:m>
                          <m:mPr>
                            <m:plcHide m:val="on"/>
                            <m:mcs>
                              <m:mc>
                                <m:mcPr>
                                  <m:count m:val="3"/>
                                  <m:mcJc m:val="center"/>
                                </m:mcPr>
                              </m:mc>
                            </m:mcs>
                            <m:ctrlPr>
                              <a:rPr lang="en-US" i="1">
                                <a:latin typeface="Cambria Math" panose="02040503050406030204" pitchFamily="18" charset="0"/>
                              </a:rPr>
                            </m:ctrlPr>
                          </m:mPr>
                          <m:mr>
                            <m:e>
                              <m:r>
                                <a:rPr lang="en-US" b="0" i="1" smtClean="0">
                                  <a:latin typeface="Cambria Math" panose="02040503050406030204" pitchFamily="18" charset="0"/>
                                </a:rPr>
                                <m:t>0</m:t>
                              </m:r>
                            </m:e>
                            <m:e>
                              <m:r>
                                <a:rPr lang="en-US" i="1">
                                  <a:latin typeface="Cambria Math" panose="02040503050406030204" pitchFamily="18" charset="0"/>
                                </a:rPr>
                                <m:t>0</m:t>
                              </m:r>
                            </m:e>
                            <m:e>
                              <m:r>
                                <a:rPr lang="en-US" b="0" i="1" smtClean="0">
                                  <a:latin typeface="Cambria Math" panose="02040503050406030204" pitchFamily="18" charset="0"/>
                                </a:rPr>
                                <m:t>1</m:t>
                              </m:r>
                            </m:e>
                          </m:mr>
                          <m:mr>
                            <m:e>
                              <m:r>
                                <a:rPr lang="en-US" i="1">
                                  <a:latin typeface="Cambria Math" panose="02040503050406030204" pitchFamily="18" charset="0"/>
                                </a:rPr>
                                <m:t>0</m:t>
                              </m:r>
                            </m:e>
                            <m:e>
                              <m:r>
                                <a:rPr lang="en-US" i="1">
                                  <a:latin typeface="Cambria Math" panose="02040503050406030204" pitchFamily="18" charset="0"/>
                                </a:rPr>
                                <m:t>0</m:t>
                              </m:r>
                            </m:e>
                            <m:e>
                              <m:r>
                                <a:rPr lang="en-US" b="0" i="1" smtClean="0">
                                  <a:latin typeface="Cambria Math" panose="02040503050406030204" pitchFamily="18" charset="0"/>
                                </a:rPr>
                                <m:t>0</m:t>
                              </m:r>
                            </m:e>
                          </m:mr>
                          <m:mr>
                            <m:e>
                              <m:r>
                                <a:rPr lang="en-US" b="0" i="1" smtClean="0">
                                  <a:latin typeface="Cambria Math" panose="02040503050406030204" pitchFamily="18" charset="0"/>
                                </a:rPr>
                                <m:t>−1</m:t>
                              </m:r>
                            </m:e>
                            <m:e>
                              <m:r>
                                <a:rPr lang="en-US" b="0" i="1" smtClean="0">
                                  <a:latin typeface="Cambria Math" panose="02040503050406030204" pitchFamily="18" charset="0"/>
                                </a:rPr>
                                <m:t>0</m:t>
                              </m:r>
                            </m:e>
                            <m:e>
                              <m:r>
                                <a:rPr lang="en-US" i="1">
                                  <a:latin typeface="Cambria Math" panose="02040503050406030204" pitchFamily="18" charset="0"/>
                                </a:rPr>
                                <m:t>0</m:t>
                              </m:r>
                            </m:e>
                          </m:mr>
                        </m:m>
                      </m:e>
                    </m:d>
                    <m:r>
                      <a:rPr lang="en-US">
                        <a:latin typeface="Cambria Math" panose="02040503050406030204" pitchFamily="18" charset="0"/>
                      </a:rPr>
                      <m:t>,</m:t>
                    </m:r>
                  </m:oMath>
                </a14:m>
                <a:r>
                  <a:rPr lang="en-US" dirty="0"/>
                  <a:t>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   </m:t>
                        </m:r>
                        <m:r>
                          <a:rPr lang="en-US" i="1">
                            <a:latin typeface="Cambria Math" panose="02040503050406030204" pitchFamily="18" charset="0"/>
                          </a:rPr>
                          <m:t>𝑅</m:t>
                        </m:r>
                      </m:e>
                      <m:sub>
                        <m:r>
                          <a:rPr lang="en-US" b="0" i="1" smtClean="0">
                            <a:latin typeface="Cambria Math" panose="02040503050406030204" pitchFamily="18" charset="0"/>
                          </a:rPr>
                          <m:t>𝑧</m:t>
                        </m:r>
                      </m:sub>
                    </m:sSub>
                    <m:r>
                      <a:rPr lang="en-US" i="1">
                        <a:latin typeface="Cambria Math" panose="02040503050406030204" pitchFamily="18" charset="0"/>
                      </a:rPr>
                      <m:t>=</m:t>
                    </m:r>
                    <m:d>
                      <m:dPr>
                        <m:ctrlPr>
                          <a:rPr lang="en-US" i="1">
                            <a:latin typeface="Cambria Math" panose="02040503050406030204" pitchFamily="18" charset="0"/>
                          </a:rPr>
                        </m:ctrlPr>
                      </m:dPr>
                      <m:e>
                        <m:m>
                          <m:mPr>
                            <m:plcHide m:val="on"/>
                            <m:mcs>
                              <m:mc>
                                <m:mcPr>
                                  <m:count m:val="3"/>
                                  <m:mcJc m:val="center"/>
                                </m:mcPr>
                              </m:mc>
                            </m:mcs>
                            <m:ctrlPr>
                              <a:rPr lang="en-US" i="1">
                                <a:latin typeface="Cambria Math" panose="02040503050406030204" pitchFamily="18" charset="0"/>
                              </a:rPr>
                            </m:ctrlPr>
                          </m:mPr>
                          <m:mr>
                            <m:e>
                              <m:r>
                                <a:rPr lang="en-US" b="0" i="1" smtClean="0">
                                  <a:latin typeface="Cambria Math" panose="02040503050406030204" pitchFamily="18" charset="0"/>
                                </a:rPr>
                                <m:t>0</m:t>
                              </m:r>
                            </m:e>
                            <m:e>
                              <m:r>
                                <a:rPr lang="en-US" b="0" i="1" smtClean="0">
                                  <a:latin typeface="Cambria Math" panose="02040503050406030204" pitchFamily="18" charset="0"/>
                                </a:rPr>
                                <m:t>−1</m:t>
                              </m:r>
                            </m:e>
                            <m:e>
                              <m:r>
                                <a:rPr lang="en-US" i="1">
                                  <a:latin typeface="Cambria Math" panose="02040503050406030204" pitchFamily="18" charset="0"/>
                                </a:rPr>
                                <m:t>0</m:t>
                              </m:r>
                            </m:e>
                          </m:mr>
                          <m:mr>
                            <m:e>
                              <m:r>
                                <a:rPr lang="en-US" b="0" i="1" smtClean="0">
                                  <a:latin typeface="Cambria Math" panose="02040503050406030204" pitchFamily="18" charset="0"/>
                                </a:rPr>
                                <m:t>1</m:t>
                              </m:r>
                            </m:e>
                            <m:e>
                              <m:r>
                                <a:rPr lang="en-US" i="1">
                                  <a:latin typeface="Cambria Math" panose="02040503050406030204" pitchFamily="18" charset="0"/>
                                </a:rPr>
                                <m:t>0</m:t>
                              </m:r>
                            </m:e>
                            <m:e>
                              <m:r>
                                <a:rPr lang="en-US" b="0" i="1" smtClean="0">
                                  <a:latin typeface="Cambria Math" panose="02040503050406030204" pitchFamily="18" charset="0"/>
                                </a:rPr>
                                <m:t>0</m:t>
                              </m:r>
                            </m:e>
                          </m:mr>
                          <m:mr>
                            <m:e>
                              <m:r>
                                <a:rPr lang="en-US" i="1">
                                  <a:latin typeface="Cambria Math" panose="02040503050406030204" pitchFamily="18" charset="0"/>
                                </a:rPr>
                                <m:t>0</m:t>
                              </m:r>
                            </m:e>
                            <m:e>
                              <m:r>
                                <a:rPr lang="en-US" b="0" i="1" smtClean="0">
                                  <a:latin typeface="Cambria Math" panose="02040503050406030204" pitchFamily="18" charset="0"/>
                                </a:rPr>
                                <m:t>0</m:t>
                              </m:r>
                            </m:e>
                            <m:e>
                              <m:r>
                                <a:rPr lang="en-US" i="1">
                                  <a:latin typeface="Cambria Math" panose="02040503050406030204" pitchFamily="18" charset="0"/>
                                </a:rPr>
                                <m:t>0</m:t>
                              </m:r>
                            </m:e>
                          </m:mr>
                        </m:m>
                      </m:e>
                    </m:d>
                  </m:oMath>
                </a14:m>
                <a:endParaRPr lang="en-US" dirty="0"/>
              </a:p>
              <a:p>
                <a14:m>
                  <m:oMath xmlns:m="http://schemas.openxmlformats.org/officeDocument/2006/math">
                    <m:r>
                      <a:rPr lang="en-US" i="1">
                        <a:latin typeface="Cambria Math" panose="02040503050406030204" pitchFamily="18" charset="0"/>
                        <a:ea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𝜃</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𝑧</m:t>
                            </m:r>
                          </m:sub>
                        </m:sSub>
                      </m:sup>
                    </m:sSup>
                    <m:r>
                      <a:rPr lang="en-US" b="0" i="0" smtClean="0">
                        <a:latin typeface="Cambria Math" panose="02040503050406030204" pitchFamily="18" charset="0"/>
                      </a:rPr>
                      <m:t>=</m:t>
                    </m:r>
                    <m:d>
                      <m:dPr>
                        <m:ctrlPr>
                          <a:rPr lang="en-US" i="1">
                            <a:latin typeface="Cambria Math" panose="02040503050406030204" pitchFamily="18" charset="0"/>
                          </a:rPr>
                        </m:ctrlPr>
                      </m:dPr>
                      <m:e>
                        <m:m>
                          <m:mPr>
                            <m:plcHide m:val="on"/>
                            <m:mcs>
                              <m:mc>
                                <m:mcPr>
                                  <m:count m:val="3"/>
                                  <m:mcJc m:val="center"/>
                                </m:mcPr>
                              </m:mc>
                            </m:mcs>
                            <m:ctrlPr>
                              <a:rPr lang="en-US" i="1" smtClean="0">
                                <a:latin typeface="Cambria Math" panose="02040503050406030204" pitchFamily="18" charset="0"/>
                              </a:rPr>
                            </m:ctrlPr>
                          </m:mPr>
                          <m:mr>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r>
                                    <a:rPr lang="en-US" b="0" i="1" smtClean="0">
                                      <a:latin typeface="Cambria Math" panose="02040503050406030204" pitchFamily="18" charset="0"/>
                                    </a:rPr>
                                    <m:t>𝜃</m:t>
                                  </m:r>
                                </m:e>
                              </m:func>
                            </m:e>
                            <m:e>
                              <m:r>
                                <a:rPr lang="en-US" i="1">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𝜃</m:t>
                                  </m:r>
                                </m:e>
                              </m:func>
                            </m:e>
                            <m:e>
                              <m:r>
                                <a:rPr lang="en-US" i="1">
                                  <a:latin typeface="Cambria Math" panose="02040503050406030204" pitchFamily="18" charset="0"/>
                                </a:rPr>
                                <m:t>0</m:t>
                              </m:r>
                            </m:e>
                          </m:mr>
                          <m:mr>
                            <m:e>
                              <m:func>
                                <m:funcPr>
                                  <m:ctrlPr>
                                    <a:rPr lang="en-US" i="1">
                                      <a:latin typeface="Cambria Math" panose="02040503050406030204" pitchFamily="18" charset="0"/>
                                    </a:rPr>
                                  </m:ctrlPr>
                                </m:funcPr>
                                <m:fName>
                                  <m:r>
                                    <m:rPr>
                                      <m:sty m:val="p"/>
                                    </m:rPr>
                                    <a:rPr lang="en-US">
                                      <a:latin typeface="Cambria Math" panose="02040503050406030204" pitchFamily="18" charset="0"/>
                                    </a:rPr>
                                    <m:t>sin</m:t>
                                  </m:r>
                                </m:fName>
                                <m:e>
                                  <m:r>
                                    <a:rPr lang="en-US" i="1">
                                      <a:latin typeface="Cambria Math" panose="02040503050406030204" pitchFamily="18" charset="0"/>
                                      <a:ea typeface="Cambria Math" panose="02040503050406030204" pitchFamily="18" charset="0"/>
                                    </a:rPr>
                                    <m:t>𝜃</m:t>
                                  </m:r>
                                </m:e>
                              </m:func>
                            </m:e>
                            <m:e>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r>
                                    <a:rPr lang="en-US" i="1">
                                      <a:latin typeface="Cambria Math" panose="02040503050406030204" pitchFamily="18" charset="0"/>
                                    </a:rPr>
                                    <m:t>𝜃</m:t>
                                  </m:r>
                                </m:e>
                              </m:func>
                            </m:e>
                            <m:e>
                              <m:r>
                                <a:rPr lang="en-US" i="1">
                                  <a:latin typeface="Cambria Math" panose="02040503050406030204" pitchFamily="18" charset="0"/>
                                </a:rPr>
                                <m:t>0</m:t>
                              </m:r>
                            </m:e>
                          </m:mr>
                          <m:mr>
                            <m:e>
                              <m:r>
                                <a:rPr lang="en-US" i="1">
                                  <a:latin typeface="Cambria Math" panose="02040503050406030204" pitchFamily="18" charset="0"/>
                                </a:rPr>
                                <m:t>0</m:t>
                              </m:r>
                            </m:e>
                            <m:e>
                              <m:r>
                                <a:rPr lang="en-US" i="1">
                                  <a:latin typeface="Cambria Math" panose="02040503050406030204" pitchFamily="18" charset="0"/>
                                </a:rPr>
                                <m:t>0</m:t>
                              </m:r>
                            </m:e>
                            <m:e>
                              <m:r>
                                <a:rPr lang="en-US" b="0" i="1" smtClean="0">
                                  <a:latin typeface="Cambria Math" panose="02040503050406030204" pitchFamily="18" charset="0"/>
                                </a:rPr>
                                <m:t>1</m:t>
                              </m:r>
                            </m:e>
                          </m:mr>
                        </m:m>
                      </m:e>
                    </m:d>
                  </m:oMath>
                </a14:m>
                <a:r>
                  <a:rPr lang="en-US" dirty="0"/>
                  <a:t>  –  rotation around the </a:t>
                </a:r>
                <a14:m>
                  <m:oMath xmlns:m="http://schemas.openxmlformats.org/officeDocument/2006/math">
                    <m:r>
                      <a:rPr lang="en-US" b="0" i="1" smtClean="0">
                        <a:latin typeface="Cambria Math" panose="02040503050406030204" pitchFamily="18" charset="0"/>
                      </a:rPr>
                      <m:t>𝑧</m:t>
                    </m:r>
                  </m:oMath>
                </a14:m>
                <a:r>
                  <a:rPr lang="en-US" dirty="0"/>
                  <a:t>-axis. </a:t>
                </a:r>
              </a:p>
              <a:p>
                <a:r>
                  <a:rPr lang="en-US" dirty="0"/>
                  <a:t>Lie algebra  </a:t>
                </a:r>
                <a14:m>
                  <m:oMath xmlns:m="http://schemas.openxmlformats.org/officeDocument/2006/math">
                    <m:r>
                      <a:rPr lang="en-US" b="0" i="1" dirty="0" smtClean="0">
                        <a:latin typeface="Cambria Math" panose="02040503050406030204" pitchFamily="18" charset="0"/>
                        <a:ea typeface="Cambria Math" panose="02040503050406030204" pitchFamily="18" charset="0"/>
                      </a:rPr>
                      <m:t>𝔰𝔬</m:t>
                    </m:r>
                    <m:d>
                      <m:dPr>
                        <m:ctrlPr>
                          <a:rPr lang="en-US" b="0" i="1" dirty="0" smtClean="0">
                            <a:latin typeface="Cambria Math" panose="02040503050406030204" pitchFamily="18" charset="0"/>
                            <a:ea typeface="Cambria Math" panose="02040503050406030204" pitchFamily="18" charset="0"/>
                          </a:rPr>
                        </m:ctrlPr>
                      </m:dPr>
                      <m:e>
                        <m:r>
                          <a:rPr lang="en-US" b="0" i="0" smtClean="0">
                            <a:latin typeface="Cambria Math" panose="02040503050406030204" pitchFamily="18" charset="0"/>
                            <a:ea typeface="Cambria Math" panose="02040503050406030204" pitchFamily="18" charset="0"/>
                          </a:rPr>
                          <m:t>3</m:t>
                        </m:r>
                      </m:e>
                    </m:d>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ea typeface="Cambria Math" panose="02040503050406030204" pitchFamily="18" charset="0"/>
                              </a:rPr>
                              <m:t>ℝ</m:t>
                            </m:r>
                          </m:e>
                          <m:sup>
                            <m:r>
                              <a:rPr lang="en-US" b="0" i="1" smtClean="0">
                                <a:latin typeface="Cambria Math" panose="02040503050406030204" pitchFamily="18" charset="0"/>
                                <a:ea typeface="Cambria Math" panose="02040503050406030204" pitchFamily="18" charset="0"/>
                              </a:rPr>
                              <m:t>3</m:t>
                            </m:r>
                            <m:r>
                              <a:rPr lang="en-US" i="1">
                                <a:latin typeface="Cambria Math" panose="02040503050406030204" pitchFamily="18" charset="0"/>
                              </a:rPr>
                              <m:t>×</m:t>
                            </m:r>
                            <m:r>
                              <a:rPr lang="en-US" b="0" i="1" smtClean="0">
                                <a:latin typeface="Cambria Math" panose="02040503050406030204" pitchFamily="18" charset="0"/>
                              </a:rPr>
                              <m:t>3</m:t>
                            </m:r>
                          </m:sup>
                        </m:sSup>
                        <m:r>
                          <a:rPr lang="en-US" i="1">
                            <a:latin typeface="Cambria Math" panose="02040503050406030204" pitchFamily="18" charset="0"/>
                          </a:rPr>
                          <m:t> </m:t>
                        </m:r>
                      </m:e>
                    </m:d>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𝑇</m:t>
                        </m:r>
                      </m:sup>
                    </m:sSup>
                    <m:r>
                      <a:rPr lang="en-US" b="0" i="1" smtClean="0">
                        <a:latin typeface="Cambria Math" panose="02040503050406030204" pitchFamily="18" charset="0"/>
                      </a:rPr>
                      <m:t>=−</m:t>
                    </m:r>
                    <m:r>
                      <a:rPr lang="en-US" i="1">
                        <a:latin typeface="Cambria Math" panose="02040503050406030204" pitchFamily="18" charset="0"/>
                      </a:rPr>
                      <m:t>𝐴</m:t>
                    </m:r>
                    <m:r>
                      <a:rPr lang="en-US" b="0" i="1" smtClean="0">
                        <a:latin typeface="Cambria Math" panose="02040503050406030204" pitchFamily="18" charset="0"/>
                      </a:rPr>
                      <m:t>},</m:t>
                    </m:r>
                  </m:oMath>
                </a14:m>
                <a:r>
                  <a:rPr lang="en-US" dirty="0"/>
                  <a:t>  closed under the </a:t>
                </a:r>
                <a:r>
                  <a:rPr lang="en-US" i="1" dirty="0"/>
                  <a:t>commutator bracket</a:t>
                </a:r>
              </a:p>
              <a:p>
                <a:endParaRPr lang="en-US" sz="2200" b="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borderBox>
                        <m:borderBoxPr>
                          <m:ctrlPr>
                            <a:rPr lang="en-US" b="0" i="1" dirty="0" smtClean="0">
                              <a:latin typeface="Cambria Math" panose="02040503050406030204" pitchFamily="18" charset="0"/>
                            </a:rPr>
                          </m:ctrlPr>
                        </m:borderBoxPr>
                        <m:e>
                          <m:r>
                            <a:rPr lang="en-US" i="1" dirty="0">
                              <a:latin typeface="Cambria Math" panose="02040503050406030204" pitchFamily="18" charset="0"/>
                            </a:rPr>
                            <m:t>[</m:t>
                          </m:r>
                          <m:r>
                            <a:rPr lang="en-US" i="1" dirty="0">
                              <a:latin typeface="Cambria Math" panose="02040503050406030204" pitchFamily="18" charset="0"/>
                            </a:rPr>
                            <m:t>𝐴</m:t>
                          </m:r>
                          <m:r>
                            <a:rPr lang="en-US" i="1" dirty="0">
                              <a:latin typeface="Cambria Math" panose="02040503050406030204" pitchFamily="18" charset="0"/>
                            </a:rPr>
                            <m:t>,</m:t>
                          </m:r>
                          <m:r>
                            <a:rPr lang="en-US" i="1" dirty="0">
                              <a:latin typeface="Cambria Math" panose="02040503050406030204" pitchFamily="18" charset="0"/>
                            </a:rPr>
                            <m:t>𝐵</m:t>
                          </m:r>
                          <m:r>
                            <a:rPr lang="en-US" i="1" dirty="0">
                              <a:latin typeface="Cambria Math" panose="02040503050406030204" pitchFamily="18" charset="0"/>
                            </a:rPr>
                            <m:t>]=</m:t>
                          </m:r>
                          <m:r>
                            <a:rPr lang="en-US" i="1" dirty="0">
                              <a:latin typeface="Cambria Math" panose="02040503050406030204" pitchFamily="18" charset="0"/>
                            </a:rPr>
                            <m:t>𝐴𝐵</m:t>
                          </m:r>
                          <m:r>
                            <a:rPr lang="en-US" i="1" dirty="0">
                              <a:latin typeface="Cambria Math" panose="02040503050406030204" pitchFamily="18" charset="0"/>
                            </a:rPr>
                            <m:t>−</m:t>
                          </m:r>
                          <m:r>
                            <a:rPr lang="en-US" i="1" dirty="0">
                              <a:latin typeface="Cambria Math" panose="02040503050406030204" pitchFamily="18" charset="0"/>
                            </a:rPr>
                            <m:t>𝐵𝐴</m:t>
                          </m:r>
                        </m:e>
                      </m:borderBox>
                    </m:oMath>
                  </m:oMathPara>
                </a14:m>
                <a:endParaRPr lang="en-US" b="0" dirty="0"/>
              </a:p>
              <a:p>
                <a:r>
                  <a:rPr lang="en-US" dirty="0"/>
                  <a:t> </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𝑥</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𝑦</m:t>
                            </m:r>
                          </m:sub>
                        </m:sSub>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𝑧</m:t>
                        </m:r>
                      </m:sub>
                    </m:sSub>
                  </m:oMath>
                </a14:m>
                <a:r>
                  <a:rPr lang="en-US" dirty="0"/>
                  <a:t>,    </a:t>
                </a:r>
                <a14:m>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𝑦</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𝑧</m:t>
                            </m:r>
                          </m:sub>
                        </m:sSub>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𝑥</m:t>
                        </m:r>
                      </m:sub>
                    </m:sSub>
                  </m:oMath>
                </a14:m>
                <a:r>
                  <a:rPr lang="en-US" dirty="0"/>
                  <a:t>,    </a:t>
                </a:r>
                <a14:m>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𝑧</m:t>
                            </m:r>
                          </m:sub>
                        </m:sSub>
                        <m:r>
                          <a:rPr lang="en-US" i="1">
                            <a:latin typeface="Cambria Math" panose="02040503050406030204" pitchFamily="18" charset="0"/>
                          </a:rPr>
                          <m:t>,</m:t>
                        </m:r>
                        <m:sSub>
                          <m:sSubPr>
                            <m:ctrlPr>
                              <a:rPr lang="en-US" i="1" smtClean="0">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𝑥</m:t>
                            </m:r>
                          </m:sub>
                        </m:sSub>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𝑦</m:t>
                        </m:r>
                      </m:sub>
                    </m:sSub>
                    <m:r>
                      <a:rPr lang="en-US" b="0" i="0" smtClean="0">
                        <a:latin typeface="Cambria Math" panose="02040503050406030204" pitchFamily="18" charset="0"/>
                      </a:rPr>
                      <m:t>.</m:t>
                    </m:r>
                  </m:oMath>
                </a14:m>
                <a:r>
                  <a:rPr lang="en-US" dirty="0"/>
                  <a:t> </a:t>
                </a:r>
              </a:p>
              <a:p>
                <a:pPr marL="0" indent="0">
                  <a:buNone/>
                </a:pPr>
                <a:endParaRPr sz="4400" dirty="0"/>
              </a:p>
            </p:txBody>
          </p:sp>
        </mc:Choice>
        <mc:Fallback xmlns="">
          <p:sp>
            <p:nvSpPr>
              <p:cNvPr id="4" name="Strategy: Identify unique DLAs on 2-qubits and add sites to see how the DLAs behave for large…">
                <a:extLst>
                  <a:ext uri="{FF2B5EF4-FFF2-40B4-BE49-F238E27FC236}">
                    <a16:creationId xmlns:a16="http://schemas.microsoft.com/office/drawing/2014/main" id="{648F45C6-22AA-0277-2F62-BF32C304F645}"/>
                  </a:ext>
                </a:extLst>
              </p:cNvPr>
              <p:cNvSpPr txBox="1">
                <a:spLocks noGrp="1" noRot="1" noChangeAspect="1" noMove="1" noResize="1" noEditPoints="1" noAdjustHandles="1" noChangeArrowheads="1" noChangeShapeType="1" noTextEdit="1"/>
              </p:cNvSpPr>
              <p:nvPr>
                <p:ph type="body" idx="1"/>
              </p:nvPr>
            </p:nvSpPr>
            <p:spPr>
              <a:xfrm>
                <a:off x="477897" y="2964308"/>
                <a:ext cx="22962268" cy="10577751"/>
              </a:xfrm>
              <a:prstGeom prst="rect">
                <a:avLst/>
              </a:prstGeom>
              <a:blipFill>
                <a:blip r:embed="rId3"/>
                <a:stretch>
                  <a:fillRect l="-1548" t="-5875"/>
                </a:stretch>
              </a:blipFill>
            </p:spPr>
            <p:txBody>
              <a:bodyPr/>
              <a:lstStyle/>
              <a:p>
                <a:r>
                  <a:rPr lang="en-US">
                    <a:noFill/>
                  </a:rPr>
                  <a:t> </a:t>
                </a:r>
              </a:p>
            </p:txBody>
          </p:sp>
        </mc:Fallback>
      </mc:AlternateContent>
    </p:spTree>
    <p:extLst>
      <p:ext uri="{BB962C8B-B14F-4D97-AF65-F5344CB8AC3E}">
        <p14:creationId xmlns:p14="http://schemas.microsoft.com/office/powerpoint/2010/main" val="3131420657"/>
      </p:ext>
    </p:extLst>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149102-10BF-65B1-0198-392CB797B52D}"/>
            </a:ext>
          </a:extLst>
        </p:cNvPr>
        <p:cNvGrpSpPr/>
        <p:nvPr/>
      </p:nvGrpSpPr>
      <p:grpSpPr>
        <a:xfrm>
          <a:off x="0" y="0"/>
          <a:ext cx="0" cy="0"/>
          <a:chOff x="0" y="0"/>
          <a:chExt cx="0" cy="0"/>
        </a:xfrm>
      </p:grpSpPr>
      <p:sp>
        <p:nvSpPr>
          <p:cNvPr id="144" name="Introduction">
            <a:extLst>
              <a:ext uri="{FF2B5EF4-FFF2-40B4-BE49-F238E27FC236}">
                <a16:creationId xmlns:a16="http://schemas.microsoft.com/office/drawing/2014/main" id="{5523C01B-4F54-ABDC-77A6-9C8926A7F945}"/>
              </a:ext>
            </a:extLst>
          </p:cNvPr>
          <p:cNvSpPr txBox="1">
            <a:spLocks noGrp="1"/>
          </p:cNvSpPr>
          <p:nvPr>
            <p:ph type="title"/>
          </p:nvPr>
        </p:nvSpPr>
        <p:spPr>
          <a:prstGeom prst="rect">
            <a:avLst/>
          </a:prstGeom>
        </p:spPr>
        <p:txBody>
          <a:bodyPr>
            <a:normAutofit/>
          </a:bodyPr>
          <a:lstStyle/>
          <a:p>
            <a:r>
              <a:rPr lang="en-US" sz="6600" dirty="0"/>
              <a:t>The Unitary Group and Lie Algebra</a:t>
            </a:r>
            <a:endParaRPr sz="7200" dirty="0"/>
          </a:p>
        </p:txBody>
      </p:sp>
      <p:sp>
        <p:nvSpPr>
          <p:cNvPr id="2" name="Slide Number Placeholder 1">
            <a:extLst>
              <a:ext uri="{FF2B5EF4-FFF2-40B4-BE49-F238E27FC236}">
                <a16:creationId xmlns:a16="http://schemas.microsoft.com/office/drawing/2014/main" id="{9DC4D725-29CB-E330-2CEA-3206FEE42720}"/>
              </a:ext>
            </a:extLst>
          </p:cNvPr>
          <p:cNvSpPr>
            <a:spLocks noGrp="1"/>
          </p:cNvSpPr>
          <p:nvPr>
            <p:ph type="sldNum" sz="quarter" idx="2"/>
          </p:nvPr>
        </p:nvSpPr>
        <p:spPr/>
        <p:txBody>
          <a:bodyPr/>
          <a:lstStyle/>
          <a:p>
            <a:fld id="{86CB4B4D-7CA3-9044-876B-883B54F8677D}" type="slidenum">
              <a:rPr lang="en-US" smtClean="0"/>
              <a:t>12</a:t>
            </a:fld>
            <a:endParaRPr lang="en-US"/>
          </a:p>
        </p:txBody>
      </p:sp>
      <mc:AlternateContent xmlns:mc="http://schemas.openxmlformats.org/markup-compatibility/2006" xmlns:a14="http://schemas.microsoft.com/office/drawing/2010/main">
        <mc:Choice Requires="a14">
          <p:sp>
            <p:nvSpPr>
              <p:cNvPr id="4" name="Strategy: Identify unique DLAs on 2-qubits and add sites to see how the DLAs behave for large…">
                <a:extLst>
                  <a:ext uri="{FF2B5EF4-FFF2-40B4-BE49-F238E27FC236}">
                    <a16:creationId xmlns:a16="http://schemas.microsoft.com/office/drawing/2014/main" id="{08E0ED22-A92F-4CE7-2297-6C0C8FFFD47B}"/>
                  </a:ext>
                </a:extLst>
              </p:cNvPr>
              <p:cNvSpPr txBox="1">
                <a:spLocks noGrp="1"/>
              </p:cNvSpPr>
              <p:nvPr>
                <p:ph type="body" idx="1"/>
              </p:nvPr>
            </p:nvSpPr>
            <p:spPr>
              <a:xfrm>
                <a:off x="626914" y="2797058"/>
                <a:ext cx="23906103" cy="10415359"/>
              </a:xfrm>
              <a:prstGeom prst="rect">
                <a:avLst/>
              </a:prstGeom>
            </p:spPr>
            <p:txBody>
              <a:bodyPr>
                <a:normAutofit/>
              </a:bodyPr>
              <a:lstStyle/>
              <a:p>
                <a14:m>
                  <m:oMath xmlns:m="http://schemas.openxmlformats.org/officeDocument/2006/math">
                    <m:r>
                      <m:rPr>
                        <m:sty m:val="p"/>
                      </m:rPr>
                      <a:rPr lang="en-US" b="0" i="0" smtClean="0">
                        <a:latin typeface="Cambria Math" panose="02040503050406030204" pitchFamily="18" charset="0"/>
                      </a:rPr>
                      <m:t>S</m:t>
                    </m:r>
                    <m:r>
                      <m:rPr>
                        <m:sty m:val="p"/>
                      </m:rPr>
                      <a:rPr lang="en-US">
                        <a:latin typeface="Cambria Math" panose="02040503050406030204" pitchFamily="18" charset="0"/>
                      </a:rPr>
                      <m:t>U</m:t>
                    </m:r>
                    <m:d>
                      <m:dPr>
                        <m:ctrlPr>
                          <a:rPr lang="en-US" i="1">
                            <a:latin typeface="Cambria Math" panose="02040503050406030204" pitchFamily="18" charset="0"/>
                          </a:rPr>
                        </m:ctrlPr>
                      </m:dPr>
                      <m:e>
                        <m:r>
                          <a:rPr lang="en-US" i="1">
                            <a:latin typeface="Cambria Math" panose="02040503050406030204" pitchFamily="18" charset="0"/>
                          </a:rPr>
                          <m:t>𝑁</m:t>
                        </m:r>
                      </m:e>
                    </m:d>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ea typeface="Cambria Math" panose="02040503050406030204" pitchFamily="18" charset="0"/>
                              </a:rPr>
                              <m:t>ℂ</m:t>
                            </m:r>
                          </m:e>
                          <m:sup>
                            <m:r>
                              <a:rPr lang="en-US" i="1">
                                <a:latin typeface="Cambria Math" panose="02040503050406030204" pitchFamily="18" charset="0"/>
                              </a:rPr>
                              <m:t>𝑁</m:t>
                            </m:r>
                            <m:r>
                              <a:rPr lang="en-US" i="1">
                                <a:latin typeface="Cambria Math" panose="02040503050406030204" pitchFamily="18" charset="0"/>
                              </a:rPr>
                              <m:t>×</m:t>
                            </m:r>
                            <m:r>
                              <a:rPr lang="en-US" i="1">
                                <a:latin typeface="Cambria Math" panose="02040503050406030204" pitchFamily="18" charset="0"/>
                              </a:rPr>
                              <m:t>𝑁</m:t>
                            </m:r>
                          </m:sup>
                        </m:sSup>
                        <m:r>
                          <a:rPr lang="en-US" i="1">
                            <a:latin typeface="Cambria Math" panose="02040503050406030204" pitchFamily="18" charset="0"/>
                          </a:rPr>
                          <m:t> </m:t>
                        </m:r>
                      </m:e>
                    </m:d>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dirty="0">
                            <a:latin typeface="Cambria Math" panose="02040503050406030204" pitchFamily="18" charset="0"/>
                            <a:ea typeface="Cambria Math" panose="02040503050406030204" pitchFamily="18" charset="0"/>
                          </a:rPr>
                          <m:t>†</m:t>
                        </m:r>
                      </m:sup>
                    </m:sSup>
                    <m:r>
                      <a:rPr lang="en-US" i="1">
                        <a:latin typeface="Cambria Math" panose="02040503050406030204" pitchFamily="18" charset="0"/>
                      </a:rPr>
                      <m:t>𝐴</m:t>
                    </m:r>
                    <m:r>
                      <a:rPr lang="en-US" i="1">
                        <a:latin typeface="Cambria Math" panose="02040503050406030204" pitchFamily="18" charset="0"/>
                      </a:rPr>
                      <m:t>=</m:t>
                    </m:r>
                    <m:r>
                      <a:rPr lang="en-US" i="1">
                        <a:latin typeface="Cambria Math" panose="02040503050406030204" pitchFamily="18" charset="0"/>
                      </a:rPr>
                      <m:t>𝐼</m:t>
                    </m:r>
                    <m:r>
                      <a:rPr lang="en-US" b="0" i="1" smtClean="0">
                        <a:latin typeface="Cambria Math" panose="02040503050406030204" pitchFamily="18" charset="0"/>
                      </a:rPr>
                      <m:t>,</m:t>
                    </m:r>
                    <m:func>
                      <m:funcPr>
                        <m:ctrlPr>
                          <a:rPr lang="en-US" i="1">
                            <a:latin typeface="Cambria Math" panose="02040503050406030204" pitchFamily="18" charset="0"/>
                          </a:rPr>
                        </m:ctrlPr>
                      </m:funcPr>
                      <m:fName>
                        <m:r>
                          <a:rPr lang="en-US">
                            <a:latin typeface="Cambria Math" panose="02040503050406030204" pitchFamily="18" charset="0"/>
                          </a:rPr>
                          <m:t> </m:t>
                        </m:r>
                        <m:r>
                          <m:rPr>
                            <m:sty m:val="p"/>
                          </m:rPr>
                          <a:rPr lang="en-US">
                            <a:latin typeface="Cambria Math" panose="02040503050406030204" pitchFamily="18" charset="0"/>
                          </a:rPr>
                          <m:t>det</m:t>
                        </m:r>
                      </m:fName>
                      <m:e>
                        <m:r>
                          <a:rPr lang="en-US" i="1">
                            <a:latin typeface="Cambria Math" panose="02040503050406030204" pitchFamily="18" charset="0"/>
                          </a:rPr>
                          <m:t>𝐴</m:t>
                        </m:r>
                        <m:r>
                          <a:rPr lang="en-US" i="1">
                            <a:latin typeface="Cambria Math" panose="02040503050406030204" pitchFamily="18" charset="0"/>
                          </a:rPr>
                          <m:t>=1}</m:t>
                        </m:r>
                      </m:e>
                    </m:func>
                  </m:oMath>
                </a14:m>
                <a:r>
                  <a:rPr lang="en-US" dirty="0"/>
                  <a:t>  –  special unitary group, compact.</a:t>
                </a:r>
              </a:p>
              <a:p>
                <a:r>
                  <a:rPr lang="en-US" dirty="0"/>
                  <a:t>Infinitesimal transformations  </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US" dirty="0"/>
                  <a:t>  Lie algebra </a:t>
                </a:r>
              </a:p>
              <a:p>
                <a14:m>
                  <m:oMath xmlns:m="http://schemas.openxmlformats.org/officeDocument/2006/math">
                    <m:r>
                      <a:rPr lang="en-US" b="0" i="1" dirty="0" smtClean="0">
                        <a:latin typeface="Cambria Math" panose="02040503050406030204" pitchFamily="18" charset="0"/>
                        <a:ea typeface="Cambria Math" panose="02040503050406030204" pitchFamily="18" charset="0"/>
                      </a:rPr>
                      <m:t>𝔰𝔲</m:t>
                    </m:r>
                    <m:d>
                      <m:dPr>
                        <m:ctrlPr>
                          <a:rPr lang="en-US" b="0" i="1" dirty="0" smtClean="0">
                            <a:latin typeface="Cambria Math" panose="02040503050406030204" pitchFamily="18" charset="0"/>
                            <a:ea typeface="Cambria Math" panose="02040503050406030204" pitchFamily="18" charset="0"/>
                          </a:rPr>
                        </m:ctrlPr>
                      </m:dPr>
                      <m:e>
                        <m:r>
                          <a:rPr lang="en-US" b="0" i="1" dirty="0" smtClean="0">
                            <a:latin typeface="Cambria Math" panose="02040503050406030204" pitchFamily="18" charset="0"/>
                            <a:ea typeface="Cambria Math" panose="02040503050406030204" pitchFamily="18" charset="0"/>
                          </a:rPr>
                          <m:t>𝑁</m:t>
                        </m:r>
                      </m:e>
                    </m:d>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ℂ</m:t>
                            </m:r>
                          </m:e>
                          <m:sup>
                            <m:r>
                              <a:rPr lang="en-US" b="0" i="1" smtClean="0">
                                <a:latin typeface="Cambria Math" panose="02040503050406030204" pitchFamily="18" charset="0"/>
                                <a:ea typeface="Cambria Math" panose="02040503050406030204" pitchFamily="18" charset="0"/>
                              </a:rPr>
                              <m:t>𝑁</m:t>
                            </m:r>
                            <m:r>
                              <a:rPr lang="en-US" i="1">
                                <a:latin typeface="Cambria Math" panose="02040503050406030204" pitchFamily="18" charset="0"/>
                              </a:rPr>
                              <m:t>×</m:t>
                            </m:r>
                            <m:r>
                              <a:rPr lang="en-US" b="0" i="1" smtClean="0">
                                <a:latin typeface="Cambria Math" panose="02040503050406030204" pitchFamily="18" charset="0"/>
                              </a:rPr>
                              <m:t>𝑁</m:t>
                            </m:r>
                          </m:sup>
                        </m:sSup>
                        <m:r>
                          <a:rPr lang="en-US" i="1">
                            <a:latin typeface="Cambria Math" panose="02040503050406030204" pitchFamily="18" charset="0"/>
                          </a:rPr>
                          <m:t> </m:t>
                        </m:r>
                      </m:e>
                    </m:d>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dirty="0">
                            <a:latin typeface="Cambria Math" panose="02040503050406030204" pitchFamily="18" charset="0"/>
                            <a:ea typeface="Cambria Math" panose="02040503050406030204" pitchFamily="18" charset="0"/>
                          </a:rPr>
                          <m:t>†</m:t>
                        </m:r>
                      </m:sup>
                    </m:sSup>
                    <m:r>
                      <a:rPr lang="en-US" b="0" i="1" smtClean="0">
                        <a:latin typeface="Cambria Math" panose="02040503050406030204" pitchFamily="18" charset="0"/>
                      </a:rPr>
                      <m:t>=−</m:t>
                    </m:r>
                    <m:r>
                      <a:rPr lang="en-US" i="1">
                        <a:latin typeface="Cambria Math" panose="02040503050406030204" pitchFamily="18" charset="0"/>
                      </a:rPr>
                      <m:t>𝐴</m:t>
                    </m:r>
                    <m:r>
                      <a:rPr lang="en-US" b="0" i="1" smtClean="0">
                        <a:latin typeface="Cambria Math" panose="02040503050406030204" pitchFamily="18" charset="0"/>
                      </a:rPr>
                      <m:t>,  </m:t>
                    </m:r>
                    <m:r>
                      <m:rPr>
                        <m:sty m:val="p"/>
                      </m:rPr>
                      <a:rPr lang="en-US" b="0" i="1" smtClean="0">
                        <a:latin typeface="Cambria Math" panose="02040503050406030204" pitchFamily="18" charset="0"/>
                      </a:rPr>
                      <m:t>tr</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=0}</m:t>
                    </m:r>
                  </m:oMath>
                </a14:m>
                <a:r>
                  <a:rPr lang="en-US" dirty="0"/>
                  <a:t>.</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𝑥</m:t>
                        </m:r>
                      </m:sub>
                    </m:sSub>
                    <m:r>
                      <a:rPr lang="en-US" b="0" i="0" smtClean="0">
                        <a:latin typeface="Cambria Math" panose="02040503050406030204" pitchFamily="18" charset="0"/>
                      </a:rPr>
                      <m:t> </m:t>
                    </m:r>
                  </m:oMath>
                </a14:m>
                <a:r>
                  <a:rPr lang="en-US" dirty="0"/>
                  <a:t>= </a:t>
                </a:r>
                <a14:m>
                  <m:oMath xmlns:m="http://schemas.openxmlformats.org/officeDocument/2006/math">
                    <m:r>
                      <a:rPr lang="en-US" i="1">
                        <a:latin typeface="Cambria Math" panose="02040503050406030204" pitchFamily="18" charset="0"/>
                      </a:rPr>
                      <m:t>𝑋</m:t>
                    </m:r>
                    <m:r>
                      <a:rPr lang="en-US" i="1">
                        <a:latin typeface="Cambria Math" panose="02040503050406030204" pitchFamily="18" charset="0"/>
                      </a:rPr>
                      <m:t>=</m:t>
                    </m:r>
                  </m:oMath>
                </a14:m>
                <a:r>
                  <a:rPr lang="en-US" dirty="0"/>
                  <a:t> </a:t>
                </a:r>
                <a14:m>
                  <m:oMath xmlns:m="http://schemas.openxmlformats.org/officeDocument/2006/math">
                    <m:d>
                      <m:dPr>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0</m:t>
                              </m:r>
                            </m:e>
                            <m:e>
                              <m:r>
                                <a:rPr lang="en-US" i="1">
                                  <a:latin typeface="Cambria Math" panose="02040503050406030204" pitchFamily="18" charset="0"/>
                                </a:rPr>
                                <m:t>1</m:t>
                              </m:r>
                            </m:e>
                          </m:mr>
                          <m:mr>
                            <m:e>
                              <m:r>
                                <a:rPr lang="en-US" i="1">
                                  <a:latin typeface="Cambria Math" panose="02040503050406030204" pitchFamily="18" charset="0"/>
                                </a:rPr>
                                <m:t>1</m:t>
                              </m:r>
                            </m:e>
                            <m:e>
                              <m:r>
                                <a:rPr lang="en-US" i="1">
                                  <a:latin typeface="Cambria Math" panose="02040503050406030204" pitchFamily="18" charset="0"/>
                                </a:rPr>
                                <m:t>0</m:t>
                              </m:r>
                            </m:e>
                          </m:mr>
                        </m:m>
                      </m:e>
                    </m:d>
                    <m:r>
                      <a:rPr lang="en-US">
                        <a:latin typeface="Cambria Math" panose="02040503050406030204" pitchFamily="18" charset="0"/>
                      </a:rPr>
                      <m:t>,</m:t>
                    </m:r>
                    <m:r>
                      <a:rPr lang="en-US" b="0" i="1"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𝑦</m:t>
                        </m:r>
                      </m:sub>
                    </m:sSub>
                    <m:r>
                      <a:rPr lang="en-US" b="0" i="0" smtClean="0">
                        <a:latin typeface="Cambria Math" panose="02040503050406030204" pitchFamily="18" charset="0"/>
                      </a:rPr>
                      <m:t>=</m:t>
                    </m:r>
                    <m:r>
                      <a:rPr lang="en-US" i="1">
                        <a:latin typeface="Cambria Math" panose="02040503050406030204" pitchFamily="18" charset="0"/>
                      </a:rPr>
                      <m:t>𝑌</m:t>
                    </m:r>
                    <m:r>
                      <a:rPr lang="en-US">
                        <a:latin typeface="Cambria Math" panose="02040503050406030204" pitchFamily="18" charset="0"/>
                      </a:rPr>
                      <m:t>=</m:t>
                    </m:r>
                    <m:d>
                      <m:dPr>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0</m:t>
                              </m:r>
                            </m:e>
                            <m:e>
                              <m:r>
                                <a:rPr lang="en-US" i="1">
                                  <a:latin typeface="Cambria Math" panose="02040503050406030204" pitchFamily="18" charset="0"/>
                                </a:rPr>
                                <m:t>−</m:t>
                              </m:r>
                              <m:r>
                                <a:rPr lang="en-US" i="1">
                                  <a:latin typeface="Cambria Math" panose="02040503050406030204" pitchFamily="18" charset="0"/>
                                </a:rPr>
                                <m:t>𝑖</m:t>
                              </m:r>
                            </m:e>
                          </m:mr>
                          <m:mr>
                            <m:e>
                              <m:r>
                                <a:rPr lang="en-US" i="1">
                                  <a:latin typeface="Cambria Math" panose="02040503050406030204" pitchFamily="18" charset="0"/>
                                </a:rPr>
                                <m:t>𝑖</m:t>
                              </m:r>
                            </m:e>
                            <m:e>
                              <m:r>
                                <a:rPr lang="en-US" i="1">
                                  <a:latin typeface="Cambria Math" panose="02040503050406030204" pitchFamily="18" charset="0"/>
                                </a:rPr>
                                <m:t>0</m:t>
                              </m:r>
                            </m:e>
                          </m:mr>
                        </m:m>
                      </m:e>
                    </m:d>
                  </m:oMath>
                </a14:m>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𝑧</m:t>
                        </m:r>
                      </m:sub>
                    </m:sSub>
                    <m:r>
                      <a:rPr lang="en-US" b="0" i="1" smtClean="0">
                        <a:latin typeface="Cambria Math" panose="02040503050406030204" pitchFamily="18" charset="0"/>
                      </a:rPr>
                      <m:t>=</m:t>
                    </m:r>
                    <m:r>
                      <a:rPr lang="en-US" i="1">
                        <a:latin typeface="Cambria Math" panose="02040503050406030204" pitchFamily="18" charset="0"/>
                      </a:rPr>
                      <m:t>𝑍</m:t>
                    </m:r>
                    <m:r>
                      <a:rPr lang="en-US">
                        <a:latin typeface="Cambria Math" panose="02040503050406030204" pitchFamily="18" charset="0"/>
                      </a:rPr>
                      <m:t> </m:t>
                    </m:r>
                  </m:oMath>
                </a14:m>
                <a:r>
                  <a:rPr lang="en-US" dirty="0"/>
                  <a:t>= </a:t>
                </a:r>
                <a14:m>
                  <m:oMath xmlns:m="http://schemas.openxmlformats.org/officeDocument/2006/math">
                    <m:d>
                      <m:dPr>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1</m:t>
                              </m:r>
                            </m:e>
                            <m:e>
                              <m:r>
                                <a:rPr lang="en-US" i="1">
                                  <a:latin typeface="Cambria Math" panose="02040503050406030204" pitchFamily="18" charset="0"/>
                                </a:rPr>
                                <m:t>0</m:t>
                              </m:r>
                            </m:e>
                          </m:mr>
                          <m:mr>
                            <m:e>
                              <m:r>
                                <a:rPr lang="en-US" i="1">
                                  <a:latin typeface="Cambria Math" panose="02040503050406030204" pitchFamily="18" charset="0"/>
                                </a:rPr>
                                <m:t>0</m:t>
                              </m:r>
                            </m:e>
                            <m:e>
                              <m:r>
                                <a:rPr lang="en-US" i="1">
                                  <a:latin typeface="Cambria Math" panose="02040503050406030204" pitchFamily="18" charset="0"/>
                                </a:rPr>
                                <m:t>−1</m:t>
                              </m:r>
                            </m:e>
                          </m:mr>
                        </m:m>
                      </m:e>
                    </m:d>
                  </m:oMath>
                </a14:m>
                <a:r>
                  <a:rPr lang="en-US" dirty="0"/>
                  <a:t> – </a:t>
                </a:r>
                <a:r>
                  <a:rPr lang="en-US" b="1" dirty="0"/>
                  <a:t>Pauli matrices.</a:t>
                </a:r>
                <a:endParaRPr lang="en-US" b="0" dirty="0"/>
              </a:p>
              <a:p>
                <a14:m>
                  <m:oMath xmlns:m="http://schemas.openxmlformats.org/officeDocument/2006/math">
                    <m:d>
                      <m:dPr>
                        <m:begChr m:val="{"/>
                        <m:endChr m:val="}"/>
                        <m:ctrlPr>
                          <a:rPr lang="en-US" b="0" i="1" smtClean="0">
                            <a:latin typeface="Cambria Math" panose="02040503050406030204" pitchFamily="18" charset="0"/>
                          </a:rPr>
                        </m:ctrlPr>
                      </m:dPr>
                      <m:e>
                        <m:r>
                          <a:rPr lang="en-US" i="1">
                            <a:latin typeface="Cambria Math" panose="02040503050406030204" pitchFamily="18" charset="0"/>
                          </a:rPr>
                          <m:t>𝑋</m:t>
                        </m:r>
                        <m:r>
                          <a:rPr lang="en-US" i="1">
                            <a:latin typeface="Cambria Math" panose="02040503050406030204" pitchFamily="18" charset="0"/>
                          </a:rPr>
                          <m:t>,</m:t>
                        </m:r>
                        <m:r>
                          <a:rPr lang="en-US" i="1">
                            <a:latin typeface="Cambria Math" panose="02040503050406030204" pitchFamily="18" charset="0"/>
                          </a:rPr>
                          <m:t>𝑌</m:t>
                        </m:r>
                        <m:r>
                          <a:rPr lang="en-US" i="1">
                            <a:latin typeface="Cambria Math" panose="02040503050406030204" pitchFamily="18" charset="0"/>
                          </a:rPr>
                          <m:t>,</m:t>
                        </m:r>
                        <m:r>
                          <a:rPr lang="en-US" i="1">
                            <a:latin typeface="Cambria Math" panose="02040503050406030204" pitchFamily="18" charset="0"/>
                          </a:rPr>
                          <m:t>𝑍</m:t>
                        </m:r>
                        <m:r>
                          <a:rPr lang="en-US" i="1">
                            <a:latin typeface="Cambria Math" panose="02040503050406030204" pitchFamily="18" charset="0"/>
                          </a:rPr>
                          <m:t>,</m:t>
                        </m:r>
                        <m:r>
                          <a:rPr lang="en-US" i="1">
                            <a:latin typeface="Cambria Math" panose="02040503050406030204" pitchFamily="18" charset="0"/>
                          </a:rPr>
                          <m:t>𝐼</m:t>
                        </m:r>
                      </m:e>
                    </m:d>
                    <m:r>
                      <a:rPr lang="en-US" b="0" i="1" smtClean="0">
                        <a:latin typeface="Cambria Math" panose="02040503050406030204" pitchFamily="18" charset="0"/>
                      </a:rPr>
                      <m:t>  </m:t>
                    </m:r>
                    <m:r>
                      <a:rPr lang="en-US" b="0" i="0" smtClean="0">
                        <a:latin typeface="Cambria Math" panose="02040503050406030204" pitchFamily="18" charset="0"/>
                      </a:rPr>
                      <m:t> </m:t>
                    </m:r>
                  </m:oMath>
                </a14:m>
                <a:r>
                  <a:rPr lang="en-US" dirty="0"/>
                  <a:t>is a basis for the </a:t>
                </a:r>
                <a14:m>
                  <m:oMath xmlns:m="http://schemas.openxmlformats.org/officeDocument/2006/math">
                    <m:r>
                      <a:rPr lang="en-US" b="0" i="1" smtClean="0">
                        <a:latin typeface="Cambria Math" panose="02040503050406030204" pitchFamily="18" charset="0"/>
                      </a:rPr>
                      <m:t>2×2</m:t>
                    </m:r>
                  </m:oMath>
                </a14:m>
                <a:r>
                  <a:rPr lang="en-US" dirty="0"/>
                  <a:t> Hermitian matrices.</a:t>
                </a:r>
              </a:p>
              <a:p>
                <a:r>
                  <a:rPr lang="en-US" dirty="0"/>
                  <a:t>The Pauli strings </a:t>
                </a:r>
                <a14:m>
                  <m:oMath xmlns:m="http://schemas.openxmlformats.org/officeDocument/2006/math">
                    <m:sSup>
                      <m:sSupPr>
                        <m:ctrlPr>
                          <a:rPr lang="en-US" b="0" i="1" smtClean="0">
                            <a:latin typeface="Cambria Math" panose="02040503050406030204" pitchFamily="18" charset="0"/>
                          </a:rPr>
                        </m:ctrlPr>
                      </m:sSupPr>
                      <m:e>
                        <m:d>
                          <m:dPr>
                            <m:begChr m:val="{"/>
                            <m:endChr m:val="}"/>
                            <m:ctrlPr>
                              <a:rPr lang="en-US" i="1">
                                <a:latin typeface="Cambria Math" panose="02040503050406030204" pitchFamily="18" charset="0"/>
                              </a:rPr>
                            </m:ctrlPr>
                          </m:dPr>
                          <m:e>
                            <m:r>
                              <a:rPr lang="en-US" i="1">
                                <a:latin typeface="Cambria Math" panose="02040503050406030204" pitchFamily="18" charset="0"/>
                              </a:rPr>
                              <m:t>𝑋</m:t>
                            </m:r>
                            <m:r>
                              <a:rPr lang="en-US" i="1">
                                <a:latin typeface="Cambria Math" panose="02040503050406030204" pitchFamily="18" charset="0"/>
                              </a:rPr>
                              <m:t>,</m:t>
                            </m:r>
                            <m:r>
                              <a:rPr lang="en-US" i="1">
                                <a:latin typeface="Cambria Math" panose="02040503050406030204" pitchFamily="18" charset="0"/>
                              </a:rPr>
                              <m:t>𝑌</m:t>
                            </m:r>
                            <m:r>
                              <a:rPr lang="en-US" i="1">
                                <a:latin typeface="Cambria Math" panose="02040503050406030204" pitchFamily="18" charset="0"/>
                              </a:rPr>
                              <m:t>,</m:t>
                            </m:r>
                            <m:r>
                              <a:rPr lang="en-US" i="1">
                                <a:latin typeface="Cambria Math" panose="02040503050406030204" pitchFamily="18" charset="0"/>
                              </a:rPr>
                              <m:t>𝑍</m:t>
                            </m:r>
                            <m:r>
                              <a:rPr lang="en-US" i="1">
                                <a:latin typeface="Cambria Math" panose="02040503050406030204" pitchFamily="18" charset="0"/>
                              </a:rPr>
                              <m:t>,</m:t>
                            </m:r>
                            <m:r>
                              <a:rPr lang="en-US" i="1">
                                <a:latin typeface="Cambria Math" panose="02040503050406030204" pitchFamily="18" charset="0"/>
                              </a:rPr>
                              <m:t>𝐼</m:t>
                            </m:r>
                          </m:e>
                        </m:d>
                      </m:e>
                      <m:sup>
                        <m:r>
                          <a:rPr lang="en-US" b="0" i="1" smtClean="0">
                            <a:latin typeface="Cambria Math" panose="02040503050406030204" pitchFamily="18" charset="0"/>
                          </a:rPr>
                          <m:t>⊗</m:t>
                        </m:r>
                        <m:r>
                          <a:rPr lang="en-US" b="0" i="1" smtClean="0">
                            <a:latin typeface="Cambria Math" panose="02040503050406030204" pitchFamily="18" charset="0"/>
                          </a:rPr>
                          <m:t>𝑛</m:t>
                        </m:r>
                      </m:sup>
                    </m:sSup>
                  </m:oMath>
                </a14:m>
                <a:r>
                  <a:rPr lang="en-US" dirty="0"/>
                  <a:t> form a basis for </a:t>
                </a:r>
                <a14:m>
                  <m:oMath xmlns:m="http://schemas.openxmlformats.org/officeDocument/2006/math">
                    <m:r>
                      <a:rPr lang="en-US" b="0" i="1" dirty="0" smtClean="0">
                        <a:latin typeface="Cambria Math" panose="02040503050406030204" pitchFamily="18" charset="0"/>
                        <a:ea typeface="Cambria Math" panose="02040503050406030204" pitchFamily="18" charset="0"/>
                      </a:rPr>
                      <m:t>𝑖</m:t>
                    </m:r>
                    <m:r>
                      <a:rPr lang="en-US" i="1" dirty="0">
                        <a:latin typeface="Cambria Math" panose="02040503050406030204" pitchFamily="18" charset="0"/>
                        <a:ea typeface="Cambria Math" panose="02040503050406030204" pitchFamily="18" charset="0"/>
                      </a:rPr>
                      <m:t>𝔲</m:t>
                    </m:r>
                    <m:d>
                      <m:dPr>
                        <m:ctrlPr>
                          <a:rPr lang="en-US" i="1" dirty="0">
                            <a:latin typeface="Cambria Math" panose="02040503050406030204" pitchFamily="18" charset="0"/>
                            <a:ea typeface="Cambria Math" panose="02040503050406030204" pitchFamily="18" charset="0"/>
                          </a:rPr>
                        </m:ctrlPr>
                      </m:dPr>
                      <m:e>
                        <m:sSup>
                          <m:sSupPr>
                            <m:ctrlPr>
                              <a:rPr lang="en-US" b="0" i="1" dirty="0" smtClean="0">
                                <a:latin typeface="Cambria Math" panose="02040503050406030204" pitchFamily="18" charset="0"/>
                                <a:ea typeface="Cambria Math" panose="02040503050406030204" pitchFamily="18" charset="0"/>
                              </a:rPr>
                            </m:ctrlPr>
                          </m:sSupPr>
                          <m:e>
                            <m:r>
                              <a:rPr lang="en-US" b="0" i="1" dirty="0" smtClean="0">
                                <a:latin typeface="Cambria Math" panose="02040503050406030204" pitchFamily="18" charset="0"/>
                                <a:ea typeface="Cambria Math" panose="02040503050406030204" pitchFamily="18" charset="0"/>
                              </a:rPr>
                              <m:t>2</m:t>
                            </m:r>
                          </m:e>
                          <m:sup>
                            <m:r>
                              <a:rPr lang="en-US" b="0" i="1" dirty="0" smtClean="0">
                                <a:latin typeface="Cambria Math" panose="02040503050406030204" pitchFamily="18" charset="0"/>
                                <a:ea typeface="Cambria Math" panose="02040503050406030204" pitchFamily="18" charset="0"/>
                              </a:rPr>
                              <m:t>𝑛</m:t>
                            </m:r>
                          </m:sup>
                        </m:sSup>
                      </m:e>
                    </m:d>
                  </m:oMath>
                </a14:m>
                <a:r>
                  <a:rPr lang="en-US" dirty="0"/>
                  <a:t>.</a:t>
                </a:r>
              </a:p>
              <a:p>
                <a:pPr marL="0" indent="0">
                  <a:buNone/>
                </a:pPr>
                <a:endParaRPr sz="4400" dirty="0"/>
              </a:p>
            </p:txBody>
          </p:sp>
        </mc:Choice>
        <mc:Fallback xmlns="">
          <p:sp>
            <p:nvSpPr>
              <p:cNvPr id="4" name="Strategy: Identify unique DLAs on 2-qubits and add sites to see how the DLAs behave for large…">
                <a:extLst>
                  <a:ext uri="{FF2B5EF4-FFF2-40B4-BE49-F238E27FC236}">
                    <a16:creationId xmlns:a16="http://schemas.microsoft.com/office/drawing/2014/main" id="{08E0ED22-A92F-4CE7-2297-6C0C8FFFD47B}"/>
                  </a:ext>
                </a:extLst>
              </p:cNvPr>
              <p:cNvSpPr txBox="1">
                <a:spLocks noGrp="1" noRot="1" noChangeAspect="1" noMove="1" noResize="1" noEditPoints="1" noAdjustHandles="1" noChangeArrowheads="1" noChangeShapeType="1" noTextEdit="1"/>
              </p:cNvSpPr>
              <p:nvPr>
                <p:ph type="body" idx="1"/>
              </p:nvPr>
            </p:nvSpPr>
            <p:spPr>
              <a:xfrm>
                <a:off x="626914" y="2797058"/>
                <a:ext cx="23906103" cy="10415359"/>
              </a:xfrm>
              <a:prstGeom prst="rect">
                <a:avLst/>
              </a:prstGeom>
              <a:blipFill>
                <a:blip r:embed="rId2"/>
                <a:stretch>
                  <a:fillRect l="-1646" t="-365"/>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9DD43811-94F2-348A-963D-9108A1E238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64311" y="9277880"/>
            <a:ext cx="2961161" cy="3748454"/>
          </a:xfrm>
          <a:prstGeom prst="rect">
            <a:avLst/>
          </a:prstGeom>
        </p:spPr>
      </p:pic>
      <p:pic>
        <p:nvPicPr>
          <p:cNvPr id="8" name="Image" descr="Image">
            <a:extLst>
              <a:ext uri="{FF2B5EF4-FFF2-40B4-BE49-F238E27FC236}">
                <a16:creationId xmlns:a16="http://schemas.microsoft.com/office/drawing/2014/main" id="{6BE62B64-7B5F-BBB4-B8C8-1FC76A3B7C17}"/>
              </a:ext>
            </a:extLst>
          </p:cNvPr>
          <p:cNvPicPr>
            <a:picLocks/>
          </p:cNvPicPr>
          <p:nvPr/>
        </p:nvPicPr>
        <p:blipFill>
          <a:blip r:embed="rId4"/>
          <a:stretch>
            <a:fillRect/>
          </a:stretch>
        </p:blipFill>
        <p:spPr>
          <a:xfrm>
            <a:off x="20532699" y="9091797"/>
            <a:ext cx="3224387" cy="4120620"/>
          </a:xfrm>
          <a:prstGeom prst="rect">
            <a:avLst/>
          </a:prstGeom>
          <a:effectLst/>
        </p:spPr>
      </p:pic>
      <p:sp>
        <p:nvSpPr>
          <p:cNvPr id="9" name="Euclid, 300 BC">
            <a:extLst>
              <a:ext uri="{FF2B5EF4-FFF2-40B4-BE49-F238E27FC236}">
                <a16:creationId xmlns:a16="http://schemas.microsoft.com/office/drawing/2014/main" id="{45DD6535-DB3F-51C6-5B6F-BCBC4E7ABC45}"/>
              </a:ext>
            </a:extLst>
          </p:cNvPr>
          <p:cNvSpPr/>
          <p:nvPr/>
        </p:nvSpPr>
        <p:spPr>
          <a:xfrm>
            <a:off x="14868209" y="12562684"/>
            <a:ext cx="6096819" cy="649733"/>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01600" tIns="101600" rIns="101600" bIns="101600"/>
          <a:lstStyle>
            <a:lvl1pPr algn="ctr">
              <a:spcBef>
                <a:spcPts val="0"/>
              </a:spcBef>
              <a:defRPr sz="3000"/>
            </a:lvl1pPr>
          </a:lstStyle>
          <a:p>
            <a:r>
              <a:rPr lang="en-US" sz="3200" dirty="0"/>
              <a:t>Wolfgang Pauli (1900-1958)</a:t>
            </a:r>
            <a:endParaRPr sz="3200" dirty="0"/>
          </a:p>
        </p:txBody>
      </p:sp>
    </p:spTree>
    <p:extLst>
      <p:ext uri="{BB962C8B-B14F-4D97-AF65-F5344CB8AC3E}">
        <p14:creationId xmlns:p14="http://schemas.microsoft.com/office/powerpoint/2010/main" val="4083277475"/>
      </p:ext>
    </p:extLst>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uiExpand="1" build="p"/>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Background"/>
          <p:cNvSpPr txBox="1">
            <a:spLocks noGrp="1"/>
          </p:cNvSpPr>
          <p:nvPr>
            <p:ph type="title"/>
          </p:nvPr>
        </p:nvSpPr>
        <p:spPr>
          <a:prstGeom prst="rect">
            <a:avLst/>
          </a:prstGeom>
        </p:spPr>
        <p:txBody>
          <a:bodyPr>
            <a:normAutofit/>
          </a:bodyPr>
          <a:lstStyle/>
          <a:p>
            <a:r>
              <a:rPr lang="en-US" sz="6600" dirty="0"/>
              <a:t>Examples of DLAs of Hamiltonians</a:t>
            </a:r>
            <a:endParaRPr sz="6600" dirty="0"/>
          </a:p>
        </p:txBody>
      </p:sp>
      <p:grpSp>
        <p:nvGrpSpPr>
          <p:cNvPr id="201" name="Rectangle"/>
          <p:cNvGrpSpPr/>
          <p:nvPr/>
        </p:nvGrpSpPr>
        <p:grpSpPr>
          <a:xfrm>
            <a:off x="6075878" y="4244607"/>
            <a:ext cx="8536834" cy="4761158"/>
            <a:chOff x="-172982" y="-21790"/>
            <a:chExt cx="8323052" cy="4075728"/>
          </a:xfrm>
        </p:grpSpPr>
        <mc:AlternateContent xmlns:mc="http://schemas.openxmlformats.org/markup-compatibility/2006" xmlns:a14="http://schemas.microsoft.com/office/drawing/2010/main">
          <mc:Choice Requires="a14">
            <p:sp>
              <p:nvSpPr>
                <p:cNvPr id="200" name="Rectangle"/>
                <p:cNvSpPr txBox="1"/>
                <p:nvPr/>
              </p:nvSpPr>
              <p:spPr>
                <a:xfrm>
                  <a:off x="101599" y="101600"/>
                  <a:ext cx="8048471" cy="3872528"/>
                </a:xfrm>
                <a:prstGeom prst="rect">
                  <a:avLst/>
                </a:prstGeom>
                <a:noFill/>
                <a:ln>
                  <a:noFill/>
                </a:ln>
                <a:effectLst/>
                <a:extLst>
                  <a:ext uri="{C572A759-6A51-4108-AA02-DFA0A04FC94B}">
                    <ma14:wrappingTextBoxFlag xmlns="" xmlns:m="http://schemas.openxmlformats.org/officeDocument/2006/math" xmlns:ma14="http://schemas.microsoft.com/office/mac/drawingml/2011/main" val="1"/>
                  </a:ext>
                </a:extLst>
              </p:spPr>
              <p:txBody>
                <a:bodyPr wrap="square" lIns="91399" tIns="91399" rIns="91399" bIns="91399" numCol="1" anchor="t">
                  <a:normAutofit/>
                </a:bodyPr>
                <a:lstStyle/>
                <a:p>
                  <a:pPr defTabSz="792479">
                    <a:spcBef>
                      <a:spcPts val="5600"/>
                    </a:spcBef>
                    <a:defRPr sz="4416"/>
                  </a:pPr>
                  <a14:m>
                    <m:oMathPara xmlns:m="http://schemas.openxmlformats.org/officeDocument/2006/math">
                      <m:oMathParaPr>
                        <m:jc m:val="left"/>
                      </m:oMathParaPr>
                      <m:oMath xmlns:m="http://schemas.openxmlformats.org/officeDocument/2006/math">
                        <m:sSub>
                          <m:sSubPr>
                            <m:ctrlPr>
                              <a:rPr lang="ar-AE" sz="5300" i="1" smtClean="0">
                                <a:solidFill>
                                  <a:srgbClr val="000000"/>
                                </a:solidFill>
                                <a:latin typeface="Cambria Math" panose="02040503050406030204" pitchFamily="18" charset="0"/>
                              </a:rPr>
                            </m:ctrlPr>
                          </m:sSubPr>
                          <m:e>
                            <m:r>
                              <a:rPr lang="ar-AE" sz="5300" i="1">
                                <a:solidFill>
                                  <a:srgbClr val="000000"/>
                                </a:solidFill>
                                <a:latin typeface="Cambria Math" panose="02040503050406030204" pitchFamily="18" charset="0"/>
                              </a:rPr>
                              <m:t>𝐻</m:t>
                            </m:r>
                          </m:e>
                          <m:sub>
                            <m:r>
                              <m:rPr>
                                <m:sty m:val="p"/>
                              </m:rPr>
                              <a:rPr lang="en-US" sz="5300" i="1">
                                <a:solidFill>
                                  <a:srgbClr val="000000"/>
                                </a:solidFill>
                                <a:latin typeface="Cambria Math" panose="02040503050406030204" pitchFamily="18" charset="0"/>
                              </a:rPr>
                              <m:t>TFIM</m:t>
                            </m:r>
                          </m:sub>
                        </m:sSub>
                        <m:r>
                          <a:rPr lang="ar-AE" sz="5300" i="1">
                            <a:solidFill>
                              <a:srgbClr val="000000"/>
                            </a:solidFill>
                            <a:latin typeface="Cambria Math" panose="02040503050406030204" pitchFamily="18" charset="0"/>
                          </a:rPr>
                          <m:t>=</m:t>
                        </m:r>
                        <m:limUpp>
                          <m:limUppPr>
                            <m:ctrlPr>
                              <a:rPr lang="ar-AE" sz="5300" i="1">
                                <a:solidFill>
                                  <a:srgbClr val="000000"/>
                                </a:solidFill>
                                <a:latin typeface="Cambria Math" panose="02040503050406030204" pitchFamily="18" charset="0"/>
                              </a:rPr>
                            </m:ctrlPr>
                          </m:limUppPr>
                          <m:e>
                            <m:limLow>
                              <m:limLowPr>
                                <m:ctrlPr>
                                  <a:rPr lang="ar-AE" sz="5300" i="1">
                                    <a:solidFill>
                                      <a:srgbClr val="000000"/>
                                    </a:solidFill>
                                    <a:latin typeface="Cambria Math" panose="02040503050406030204" pitchFamily="18" charset="0"/>
                                  </a:rPr>
                                </m:ctrlPr>
                              </m:limLowPr>
                              <m:e>
                                <m:r>
                                  <a:rPr lang="ar-AE" sz="5300" i="1">
                                    <a:solidFill>
                                      <a:srgbClr val="000000"/>
                                    </a:solidFill>
                                    <a:latin typeface="Cambria Math" panose="02040503050406030204" pitchFamily="18" charset="0"/>
                                  </a:rPr>
                                  <m:t>∑</m:t>
                                </m:r>
                              </m:e>
                              <m:lim>
                                <m:r>
                                  <a:rPr lang="ar-AE" sz="5300" i="1">
                                    <a:solidFill>
                                      <a:srgbClr val="000000"/>
                                    </a:solidFill>
                                    <a:latin typeface="Cambria Math" panose="02040503050406030204" pitchFamily="18" charset="0"/>
                                  </a:rPr>
                                  <m:t>𝑖</m:t>
                                </m:r>
                                <m:r>
                                  <a:rPr lang="ar-AE" sz="5300" i="1">
                                    <a:solidFill>
                                      <a:srgbClr val="000000"/>
                                    </a:solidFill>
                                    <a:latin typeface="Cambria Math" panose="02040503050406030204" pitchFamily="18" charset="0"/>
                                  </a:rPr>
                                  <m:t>=1</m:t>
                                </m:r>
                              </m:lim>
                            </m:limLow>
                          </m:e>
                          <m:lim>
                            <m:r>
                              <a:rPr lang="ar-AE" sz="5300" i="1">
                                <a:solidFill>
                                  <a:srgbClr val="000000"/>
                                </a:solidFill>
                                <a:latin typeface="Cambria Math" panose="02040503050406030204" pitchFamily="18" charset="0"/>
                              </a:rPr>
                              <m:t>𝑛</m:t>
                            </m:r>
                            <m:r>
                              <a:rPr lang="ar-AE" sz="5300" i="1">
                                <a:solidFill>
                                  <a:srgbClr val="000000"/>
                                </a:solidFill>
                                <a:latin typeface="Cambria Math" panose="02040503050406030204" pitchFamily="18" charset="0"/>
                              </a:rPr>
                              <m:t>−1</m:t>
                            </m:r>
                          </m:lim>
                        </m:limUpp>
                        <m:sSub>
                          <m:sSubPr>
                            <m:ctrlPr>
                              <a:rPr lang="ar-AE" sz="5300" i="1">
                                <a:solidFill>
                                  <a:srgbClr val="000000"/>
                                </a:solidFill>
                                <a:latin typeface="Cambria Math" panose="02040503050406030204" pitchFamily="18" charset="0"/>
                              </a:rPr>
                            </m:ctrlPr>
                          </m:sSubPr>
                          <m:e>
                            <m:r>
                              <a:rPr lang="ar-AE" sz="5300" i="1">
                                <a:solidFill>
                                  <a:srgbClr val="000000"/>
                                </a:solidFill>
                                <a:latin typeface="Cambria Math" panose="02040503050406030204" pitchFamily="18" charset="0"/>
                              </a:rPr>
                              <m:t>𝑍</m:t>
                            </m:r>
                          </m:e>
                          <m:sub>
                            <m:r>
                              <a:rPr lang="ar-AE" sz="5300" i="1">
                                <a:solidFill>
                                  <a:srgbClr val="000000"/>
                                </a:solidFill>
                                <a:latin typeface="Cambria Math" panose="02040503050406030204" pitchFamily="18" charset="0"/>
                              </a:rPr>
                              <m:t>𝑖</m:t>
                            </m:r>
                          </m:sub>
                        </m:sSub>
                        <m:sSub>
                          <m:sSubPr>
                            <m:ctrlPr>
                              <a:rPr lang="ar-AE" sz="5300" i="1">
                                <a:solidFill>
                                  <a:srgbClr val="000000"/>
                                </a:solidFill>
                                <a:latin typeface="Cambria Math" panose="02040503050406030204" pitchFamily="18" charset="0"/>
                              </a:rPr>
                            </m:ctrlPr>
                          </m:sSubPr>
                          <m:e>
                            <m:r>
                              <a:rPr lang="ar-AE" sz="5300" i="1">
                                <a:solidFill>
                                  <a:srgbClr val="000000"/>
                                </a:solidFill>
                                <a:latin typeface="Cambria Math" panose="02040503050406030204" pitchFamily="18" charset="0"/>
                              </a:rPr>
                              <m:t>𝑍</m:t>
                            </m:r>
                          </m:e>
                          <m:sub>
                            <m:r>
                              <a:rPr lang="ar-AE" sz="5300" i="1">
                                <a:solidFill>
                                  <a:srgbClr val="000000"/>
                                </a:solidFill>
                                <a:latin typeface="Cambria Math" panose="02040503050406030204" pitchFamily="18" charset="0"/>
                              </a:rPr>
                              <m:t>𝑖</m:t>
                            </m:r>
                            <m:r>
                              <a:rPr lang="ar-AE" sz="5300" i="1">
                                <a:solidFill>
                                  <a:srgbClr val="000000"/>
                                </a:solidFill>
                                <a:latin typeface="Cambria Math" panose="02040503050406030204" pitchFamily="18" charset="0"/>
                              </a:rPr>
                              <m:t>+1</m:t>
                            </m:r>
                          </m:sub>
                        </m:sSub>
                        <m:r>
                          <a:rPr lang="ar-AE" sz="5300" i="1">
                            <a:solidFill>
                              <a:srgbClr val="000000"/>
                            </a:solidFill>
                            <a:latin typeface="Cambria Math" panose="02040503050406030204" pitchFamily="18" charset="0"/>
                          </a:rPr>
                          <m:t>+</m:t>
                        </m:r>
                        <m:limUpp>
                          <m:limUppPr>
                            <m:ctrlPr>
                              <a:rPr lang="ar-AE" sz="5300" i="1">
                                <a:solidFill>
                                  <a:srgbClr val="000000"/>
                                </a:solidFill>
                                <a:latin typeface="Cambria Math" panose="02040503050406030204" pitchFamily="18" charset="0"/>
                              </a:rPr>
                            </m:ctrlPr>
                          </m:limUppPr>
                          <m:e>
                            <m:limLow>
                              <m:limLowPr>
                                <m:ctrlPr>
                                  <a:rPr lang="ar-AE" sz="5300" i="1">
                                    <a:solidFill>
                                      <a:srgbClr val="000000"/>
                                    </a:solidFill>
                                    <a:latin typeface="Cambria Math" panose="02040503050406030204" pitchFamily="18" charset="0"/>
                                  </a:rPr>
                                </m:ctrlPr>
                              </m:limLowPr>
                              <m:e>
                                <m:r>
                                  <a:rPr lang="ar-AE" sz="5300" i="1">
                                    <a:solidFill>
                                      <a:srgbClr val="000000"/>
                                    </a:solidFill>
                                    <a:latin typeface="Cambria Math" panose="02040503050406030204" pitchFamily="18" charset="0"/>
                                  </a:rPr>
                                  <m:t>∑</m:t>
                                </m:r>
                              </m:e>
                              <m:lim>
                                <m:r>
                                  <a:rPr lang="ar-AE" sz="5300" i="1">
                                    <a:solidFill>
                                      <a:srgbClr val="000000"/>
                                    </a:solidFill>
                                    <a:latin typeface="Cambria Math" panose="02040503050406030204" pitchFamily="18" charset="0"/>
                                  </a:rPr>
                                  <m:t>𝑖</m:t>
                                </m:r>
                                <m:r>
                                  <a:rPr lang="ar-AE" sz="5300" i="1">
                                    <a:solidFill>
                                      <a:srgbClr val="000000"/>
                                    </a:solidFill>
                                    <a:latin typeface="Cambria Math" panose="02040503050406030204" pitchFamily="18" charset="0"/>
                                  </a:rPr>
                                  <m:t>=1</m:t>
                                </m:r>
                              </m:lim>
                            </m:limLow>
                          </m:e>
                          <m:lim>
                            <m:r>
                              <a:rPr lang="ar-AE" sz="5300" i="1">
                                <a:solidFill>
                                  <a:srgbClr val="000000"/>
                                </a:solidFill>
                                <a:latin typeface="Cambria Math" panose="02040503050406030204" pitchFamily="18" charset="0"/>
                              </a:rPr>
                              <m:t>𝑛</m:t>
                            </m:r>
                          </m:lim>
                        </m:limUpp>
                        <m:sSub>
                          <m:sSubPr>
                            <m:ctrlPr>
                              <a:rPr lang="ar-AE" sz="5300" i="1">
                                <a:solidFill>
                                  <a:srgbClr val="000000"/>
                                </a:solidFill>
                                <a:latin typeface="Cambria Math" panose="02040503050406030204" pitchFamily="18" charset="0"/>
                              </a:rPr>
                            </m:ctrlPr>
                          </m:sSubPr>
                          <m:e>
                            <m:r>
                              <a:rPr lang="ar-AE" sz="5300" i="1">
                                <a:solidFill>
                                  <a:srgbClr val="000000"/>
                                </a:solidFill>
                                <a:latin typeface="Cambria Math" panose="02040503050406030204" pitchFamily="18" charset="0"/>
                              </a:rPr>
                              <m:t>𝑋</m:t>
                            </m:r>
                          </m:e>
                          <m:sub>
                            <m:r>
                              <a:rPr lang="ar-AE" sz="5300" i="1">
                                <a:solidFill>
                                  <a:srgbClr val="000000"/>
                                </a:solidFill>
                                <a:latin typeface="Cambria Math" panose="02040503050406030204" pitchFamily="18" charset="0"/>
                              </a:rPr>
                              <m:t>𝑖</m:t>
                            </m:r>
                          </m:sub>
                        </m:sSub>
                      </m:oMath>
                      <m:oMath xmlns:m="http://schemas.openxmlformats.org/officeDocument/2006/math">
                        <m:r>
                          <a:rPr lang="en-US" b="0" i="1" smtClean="0">
                            <a:latin typeface="Cambria Math" panose="02040503050406030204" pitchFamily="18" charset="0"/>
                          </a:rPr>
                          <m:t> </m:t>
                        </m:r>
                      </m:oMath>
                    </m:oMathPara>
                  </a14:m>
                  <a:endParaRPr lang="ar-AE" dirty="0"/>
                </a:p>
                <a:p>
                  <a:pPr defTabSz="792479">
                    <a:spcBef>
                      <a:spcPts val="5600"/>
                    </a:spcBef>
                    <a:defRPr sz="4416"/>
                  </a:pPr>
                  <a14:m>
                    <m:oMathPara xmlns:m="http://schemas.openxmlformats.org/officeDocument/2006/math">
                      <m:oMathParaPr>
                        <m:jc m:val="left"/>
                      </m:oMathParaPr>
                      <m:oMath xmlns:m="http://schemas.openxmlformats.org/officeDocument/2006/math">
                        <m:r>
                          <a:rPr lang="ar-AE" sz="5300" i="1">
                            <a:solidFill>
                              <a:srgbClr val="000000"/>
                            </a:solidFill>
                            <a:latin typeface="Cambria Math" panose="02040503050406030204" pitchFamily="18" charset="0"/>
                          </a:rPr>
                          <m:t>𝔤</m:t>
                        </m:r>
                        <m:r>
                          <a:rPr lang="ar-AE" sz="5300" i="1">
                            <a:solidFill>
                              <a:srgbClr val="000000"/>
                            </a:solidFill>
                            <a:latin typeface="Cambria Math" panose="02040503050406030204" pitchFamily="18" charset="0"/>
                          </a:rPr>
                          <m:t>=</m:t>
                        </m:r>
                        <m:r>
                          <a:rPr lang="ar-AE" sz="5300" i="1">
                            <a:solidFill>
                              <a:srgbClr val="000000"/>
                            </a:solidFill>
                            <a:latin typeface="Cambria Math" panose="02040503050406030204" pitchFamily="18" charset="0"/>
                          </a:rPr>
                          <m:t>𝔰𝔬</m:t>
                        </m:r>
                        <m:r>
                          <a:rPr lang="ar-AE" sz="5300" i="1">
                            <a:solidFill>
                              <a:srgbClr val="000000"/>
                            </a:solidFill>
                            <a:latin typeface="Cambria Math" panose="02040503050406030204" pitchFamily="18" charset="0"/>
                          </a:rPr>
                          <m:t>(2</m:t>
                        </m:r>
                        <m:r>
                          <a:rPr lang="ar-AE" sz="5300" i="1">
                            <a:solidFill>
                              <a:srgbClr val="000000"/>
                            </a:solidFill>
                            <a:latin typeface="Cambria Math" panose="02040503050406030204" pitchFamily="18" charset="0"/>
                          </a:rPr>
                          <m:t>𝑛</m:t>
                        </m:r>
                        <m:r>
                          <a:rPr lang="ar-AE" sz="5300" i="1">
                            <a:solidFill>
                              <a:srgbClr val="000000"/>
                            </a:solidFill>
                            <a:latin typeface="Cambria Math" panose="02040503050406030204" pitchFamily="18" charset="0"/>
                          </a:rPr>
                          <m:t>)</m:t>
                        </m:r>
                      </m:oMath>
                    </m:oMathPara>
                  </a14:m>
                  <a:endParaRPr sz="4600" dirty="0"/>
                </a:p>
              </p:txBody>
            </p:sp>
          </mc:Choice>
          <mc:Fallback xmlns="">
            <p:sp>
              <p:nvSpPr>
                <p:cNvPr id="200" name="Rectangle"/>
                <p:cNvSpPr txBox="1">
                  <a:spLocks noRot="1" noChangeAspect="1" noMove="1" noResize="1" noEditPoints="1" noAdjustHandles="1" noChangeArrowheads="1" noChangeShapeType="1" noTextEdit="1"/>
                </p:cNvSpPr>
                <p:nvPr/>
              </p:nvSpPr>
              <p:spPr>
                <a:xfrm>
                  <a:off x="101599" y="101600"/>
                  <a:ext cx="8048471" cy="3872528"/>
                </a:xfrm>
                <a:prstGeom prst="rect">
                  <a:avLst/>
                </a:prstGeom>
                <a:blipFill>
                  <a:blip r:embed="rId2"/>
                  <a:stretch>
                    <a:fillRect l="-2304" r="-922"/>
                  </a:stretch>
                </a:blipFill>
                <a:ln>
                  <a:noFill/>
                </a:ln>
                <a:effectLst/>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pic>
          <p:nvPicPr>
            <p:cNvPr id="199" name="Rectangle Equation  Equation Rectangle" descr="Rectangle Equation  Equation Rectangle"/>
            <p:cNvPicPr>
              <a:picLocks/>
            </p:cNvPicPr>
            <p:nvPr/>
          </p:nvPicPr>
          <p:blipFill>
            <a:blip r:embed="rId3"/>
            <a:stretch>
              <a:fillRect/>
            </a:stretch>
          </p:blipFill>
          <p:spPr>
            <a:xfrm>
              <a:off x="-172982" y="-21790"/>
              <a:ext cx="8251671" cy="4075728"/>
            </a:xfrm>
            <a:prstGeom prst="rect">
              <a:avLst/>
            </a:prstGeom>
            <a:effectLst/>
          </p:spPr>
        </p:pic>
      </p:grpSp>
      <p:sp>
        <p:nvSpPr>
          <p:cNvPr id="202" name="Example 2: TFIM"/>
          <p:cNvSpPr/>
          <p:nvPr/>
        </p:nvSpPr>
        <p:spPr>
          <a:xfrm>
            <a:off x="5826452" y="3326067"/>
            <a:ext cx="8851836" cy="713384"/>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01600" tIns="101600" rIns="101600" bIns="101600"/>
          <a:lstStyle>
            <a:lvl1pPr algn="ctr">
              <a:spcBef>
                <a:spcPts val="0"/>
              </a:spcBef>
              <a:defRPr sz="4000" b="1">
                <a:latin typeface="Calibri"/>
                <a:ea typeface="Calibri"/>
                <a:cs typeface="Calibri"/>
                <a:sym typeface="Calibri"/>
              </a:defRPr>
            </a:lvl1pPr>
          </a:lstStyle>
          <a:p>
            <a:r>
              <a:rPr dirty="0"/>
              <a:t>Example 2: T</a:t>
            </a:r>
            <a:r>
              <a:rPr lang="en-US" dirty="0"/>
              <a:t>ransverse </a:t>
            </a:r>
            <a:r>
              <a:rPr dirty="0"/>
              <a:t>F</a:t>
            </a:r>
            <a:r>
              <a:rPr lang="en-US" dirty="0"/>
              <a:t>ield </a:t>
            </a:r>
            <a:r>
              <a:rPr dirty="0" err="1"/>
              <a:t>I</a:t>
            </a:r>
            <a:r>
              <a:rPr lang="en-US" dirty="0" err="1"/>
              <a:t>sing</a:t>
            </a:r>
            <a:r>
              <a:rPr lang="en-US" dirty="0"/>
              <a:t> </a:t>
            </a:r>
            <a:r>
              <a:rPr dirty="0"/>
              <a:t>M</a:t>
            </a:r>
            <a:r>
              <a:rPr lang="en-US" dirty="0"/>
              <a:t>odel</a:t>
            </a:r>
            <a:endParaRPr dirty="0"/>
          </a:p>
        </p:txBody>
      </p:sp>
      <mc:AlternateContent xmlns:mc="http://schemas.openxmlformats.org/markup-compatibility/2006" xmlns:a14="http://schemas.microsoft.com/office/drawing/2010/main">
        <mc:Choice Requires="a14">
          <p:sp>
            <p:nvSpPr>
              <p:cNvPr id="203" name="Dimension of   is quadratic in"/>
              <p:cNvSpPr/>
              <p:nvPr/>
            </p:nvSpPr>
            <p:spPr>
              <a:xfrm>
                <a:off x="6287827" y="9192950"/>
                <a:ext cx="8251671" cy="1638120"/>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ma14="http://schemas.microsoft.com/office/mac/drawingml/2011/main" val="1"/>
                </a:ext>
              </a:extLst>
            </p:spPr>
            <p:txBody>
              <a:bodyPr lIns="101600" tIns="101600" rIns="101600" bIns="101600"/>
              <a:lstStyle/>
              <a:p>
                <a:pPr algn="ctr">
                  <a:spcBef>
                    <a:spcPts val="0"/>
                  </a:spcBef>
                  <a:defRPr sz="3000"/>
                </a:pPr>
                <a14:m>
                  <m:oMath xmlns:m="http://schemas.openxmlformats.org/officeDocument/2006/math">
                    <m:r>
                      <m:rPr>
                        <m:sty m:val="p"/>
                      </m:rPr>
                      <a:rPr lang="en-US" sz="4400" smtClean="0">
                        <a:latin typeface="Cambria Math" panose="02040503050406030204" pitchFamily="18" charset="0"/>
                      </a:rPr>
                      <m:t>dim</m:t>
                    </m:r>
                    <m:r>
                      <a:rPr lang="en-US" sz="4400" b="0" i="1" smtClean="0">
                        <a:latin typeface="Cambria Math" panose="02040503050406030204" pitchFamily="18" charset="0"/>
                      </a:rPr>
                      <m:t> </m:t>
                    </m:r>
                    <m:r>
                      <a:rPr lang="en-US" sz="4400" i="1">
                        <a:latin typeface="Cambria Math" panose="02040503050406030204" pitchFamily="18" charset="0"/>
                      </a:rPr>
                      <m:t>𝔤</m:t>
                    </m:r>
                  </m:oMath>
                </a14:m>
                <a:r>
                  <a:rPr lang="en-US" sz="4400" dirty="0"/>
                  <a:t> is quadratic in </a:t>
                </a:r>
                <a14:m>
                  <m:oMath xmlns:m="http://schemas.openxmlformats.org/officeDocument/2006/math">
                    <m:r>
                      <a:rPr lang="en-US" sz="4400" i="1">
                        <a:solidFill>
                          <a:srgbClr val="000000"/>
                        </a:solidFill>
                        <a:latin typeface="Cambria Math" panose="02040503050406030204" pitchFamily="18" charset="0"/>
                      </a:rPr>
                      <m:t>𝑛</m:t>
                    </m:r>
                    <m:r>
                      <a:rPr lang="en-US" sz="4400" b="0" i="1" smtClean="0">
                        <a:solidFill>
                          <a:srgbClr val="000000"/>
                        </a:solidFill>
                        <a:latin typeface="Cambria Math" panose="02040503050406030204" pitchFamily="18" charset="0"/>
                      </a:rPr>
                      <m:t>.</m:t>
                    </m:r>
                  </m:oMath>
                </a14:m>
                <a:endParaRPr sz="4400" dirty="0"/>
              </a:p>
            </p:txBody>
          </p:sp>
        </mc:Choice>
        <mc:Fallback xmlns="">
          <p:sp>
            <p:nvSpPr>
              <p:cNvPr id="203" name="Dimension of   is quadratic in"/>
              <p:cNvSpPr>
                <a:spLocks noRot="1" noChangeAspect="1" noMove="1" noResize="1" noEditPoints="1" noAdjustHandles="1" noChangeArrowheads="1" noChangeShapeType="1" noTextEdit="1"/>
              </p:cNvSpPr>
              <p:nvPr/>
            </p:nvSpPr>
            <p:spPr>
              <a:xfrm>
                <a:off x="6287827" y="9192950"/>
                <a:ext cx="8251671" cy="1638120"/>
              </a:xfrm>
              <a:prstGeom prst="roundRect">
                <a:avLst>
                  <a:gd name="adj" fmla="val 0"/>
                </a:avLst>
              </a:prstGeom>
              <a:blipFill>
                <a:blip r:embed="rId4"/>
                <a:stretch>
                  <a:fillRect t="-3846"/>
                </a:stretch>
              </a:blipFill>
              <a:ln w="254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grpSp>
        <p:nvGrpSpPr>
          <p:cNvPr id="206" name="Rectangle"/>
          <p:cNvGrpSpPr/>
          <p:nvPr/>
        </p:nvGrpSpPr>
        <p:grpSpPr>
          <a:xfrm>
            <a:off x="199464" y="4186474"/>
            <a:ext cx="5872885" cy="4913262"/>
            <a:chOff x="-242451" y="41602"/>
            <a:chExt cx="5947544" cy="4078223"/>
          </a:xfrm>
        </p:grpSpPr>
        <mc:AlternateContent xmlns:mc="http://schemas.openxmlformats.org/markup-compatibility/2006" xmlns:a14="http://schemas.microsoft.com/office/drawing/2010/main">
          <mc:Choice Requires="a14">
            <p:sp>
              <p:nvSpPr>
                <p:cNvPr id="205" name="Rectangle"/>
                <p:cNvSpPr txBox="1"/>
                <p:nvPr/>
              </p:nvSpPr>
              <p:spPr>
                <a:xfrm>
                  <a:off x="101599" y="101600"/>
                  <a:ext cx="5603494" cy="3872528"/>
                </a:xfrm>
                <a:prstGeom prst="rect">
                  <a:avLst/>
                </a:prstGeom>
                <a:noFill/>
                <a:ln>
                  <a:noFill/>
                </a:ln>
                <a:effectLst/>
                <a:extLst>
                  <a:ext uri="{C572A759-6A51-4108-AA02-DFA0A04FC94B}">
                    <ma14:wrappingTextBoxFlag xmlns="" xmlns:m="http://schemas.openxmlformats.org/officeDocument/2006/math" xmlns:ma14="http://schemas.microsoft.com/office/mac/drawingml/2011/main" val="1"/>
                  </a:ext>
                </a:extLst>
              </p:spPr>
              <p:txBody>
                <a:bodyPr wrap="square" lIns="91399" tIns="91399" rIns="91399" bIns="91399" numCol="1" anchor="t">
                  <a:normAutofit/>
                </a:bodyPr>
                <a:lstStyle/>
                <a:p>
                  <a:pPr defTabSz="817244">
                    <a:spcBef>
                      <a:spcPts val="5800"/>
                    </a:spcBef>
                    <a:defRPr sz="4554"/>
                  </a:pPr>
                  <a14:m>
                    <m:oMathPara xmlns:m="http://schemas.openxmlformats.org/officeDocument/2006/math">
                      <m:oMathParaPr>
                        <m:jc m:val="left"/>
                      </m:oMathParaPr>
                      <m:oMath xmlns:m="http://schemas.openxmlformats.org/officeDocument/2006/math">
                        <m:sSub>
                          <m:sSubPr>
                            <m:ctrlPr>
                              <a:rPr lang="ar-AE" sz="5500" i="1" smtClean="0">
                                <a:solidFill>
                                  <a:srgbClr val="000000"/>
                                </a:solidFill>
                                <a:latin typeface="Cambria Math" panose="02040503050406030204" pitchFamily="18" charset="0"/>
                              </a:rPr>
                            </m:ctrlPr>
                          </m:sSubPr>
                          <m:e>
                            <m:r>
                              <a:rPr lang="ar-AE" sz="5500" i="1">
                                <a:solidFill>
                                  <a:srgbClr val="000000"/>
                                </a:solidFill>
                                <a:latin typeface="Cambria Math" panose="02040503050406030204" pitchFamily="18" charset="0"/>
                              </a:rPr>
                              <m:t>𝐻</m:t>
                            </m:r>
                          </m:e>
                          <m:sub>
                            <m:r>
                              <m:rPr>
                                <m:sty m:val="p"/>
                              </m:rPr>
                              <a:rPr lang="en-US" sz="5500" i="1">
                                <a:solidFill>
                                  <a:srgbClr val="000000"/>
                                </a:solidFill>
                                <a:latin typeface="Cambria Math" panose="02040503050406030204" pitchFamily="18" charset="0"/>
                              </a:rPr>
                              <m:t>loc</m:t>
                            </m:r>
                          </m:sub>
                        </m:sSub>
                        <m:r>
                          <a:rPr lang="ar-AE" sz="5500" i="1">
                            <a:solidFill>
                              <a:srgbClr val="000000"/>
                            </a:solidFill>
                            <a:latin typeface="Cambria Math" panose="02040503050406030204" pitchFamily="18" charset="0"/>
                          </a:rPr>
                          <m:t>=</m:t>
                        </m:r>
                        <m:limUpp>
                          <m:limUppPr>
                            <m:ctrlPr>
                              <a:rPr lang="ar-AE" sz="5500" i="1">
                                <a:solidFill>
                                  <a:srgbClr val="000000"/>
                                </a:solidFill>
                                <a:latin typeface="Cambria Math" panose="02040503050406030204" pitchFamily="18" charset="0"/>
                              </a:rPr>
                            </m:ctrlPr>
                          </m:limUppPr>
                          <m:e>
                            <m:limLow>
                              <m:limLowPr>
                                <m:ctrlPr>
                                  <a:rPr lang="ar-AE" sz="5500" i="1">
                                    <a:solidFill>
                                      <a:srgbClr val="000000"/>
                                    </a:solidFill>
                                    <a:latin typeface="Cambria Math" panose="02040503050406030204" pitchFamily="18" charset="0"/>
                                  </a:rPr>
                                </m:ctrlPr>
                              </m:limLowPr>
                              <m:e>
                                <m:r>
                                  <a:rPr lang="ar-AE" sz="5500" i="1">
                                    <a:solidFill>
                                      <a:srgbClr val="000000"/>
                                    </a:solidFill>
                                    <a:latin typeface="Cambria Math" panose="02040503050406030204" pitchFamily="18" charset="0"/>
                                  </a:rPr>
                                  <m:t>∑</m:t>
                                </m:r>
                              </m:e>
                              <m:lim>
                                <m:r>
                                  <a:rPr lang="ar-AE" sz="5500" i="1">
                                    <a:solidFill>
                                      <a:srgbClr val="000000"/>
                                    </a:solidFill>
                                    <a:latin typeface="Cambria Math" panose="02040503050406030204" pitchFamily="18" charset="0"/>
                                  </a:rPr>
                                  <m:t>𝑖</m:t>
                                </m:r>
                                <m:r>
                                  <a:rPr lang="ar-AE" sz="5500" i="1">
                                    <a:solidFill>
                                      <a:srgbClr val="000000"/>
                                    </a:solidFill>
                                    <a:latin typeface="Cambria Math" panose="02040503050406030204" pitchFamily="18" charset="0"/>
                                  </a:rPr>
                                  <m:t>=1</m:t>
                                </m:r>
                              </m:lim>
                            </m:limLow>
                          </m:e>
                          <m:lim>
                            <m:r>
                              <a:rPr lang="ar-AE" sz="5500" i="1">
                                <a:solidFill>
                                  <a:srgbClr val="000000"/>
                                </a:solidFill>
                                <a:latin typeface="Cambria Math" panose="02040503050406030204" pitchFamily="18" charset="0"/>
                              </a:rPr>
                              <m:t>𝑛</m:t>
                            </m:r>
                          </m:lim>
                        </m:limUpp>
                        <m:sSub>
                          <m:sSubPr>
                            <m:ctrlPr>
                              <a:rPr lang="ar-AE" sz="5500" i="1">
                                <a:solidFill>
                                  <a:srgbClr val="000000"/>
                                </a:solidFill>
                                <a:latin typeface="Cambria Math" panose="02040503050406030204" pitchFamily="18" charset="0"/>
                              </a:rPr>
                            </m:ctrlPr>
                          </m:sSubPr>
                          <m:e>
                            <m:r>
                              <a:rPr lang="ar-AE" sz="5500" b="0" i="1" smtClean="0">
                                <a:solidFill>
                                  <a:srgbClr val="000000"/>
                                </a:solidFill>
                                <a:latin typeface="Cambria Math" panose="02040503050406030204" pitchFamily="18" charset="0"/>
                              </a:rPr>
                              <m:t>𝑋</m:t>
                            </m:r>
                          </m:e>
                          <m:sub>
                            <m:r>
                              <a:rPr lang="ar-AE" sz="5500" i="1">
                                <a:solidFill>
                                  <a:srgbClr val="000000"/>
                                </a:solidFill>
                                <a:latin typeface="Cambria Math" panose="02040503050406030204" pitchFamily="18" charset="0"/>
                              </a:rPr>
                              <m:t>𝑖</m:t>
                            </m:r>
                          </m:sub>
                        </m:sSub>
                      </m:oMath>
                      <m:oMath xmlns:m="http://schemas.openxmlformats.org/officeDocument/2006/math">
                        <m:r>
                          <a:rPr lang="en-US" b="0" i="1" smtClean="0">
                            <a:latin typeface="Cambria Math" panose="02040503050406030204" pitchFamily="18" charset="0"/>
                          </a:rPr>
                          <m:t> </m:t>
                        </m:r>
                      </m:oMath>
                    </m:oMathPara>
                  </a14:m>
                  <a:br>
                    <a:rPr lang="en-US" dirty="0"/>
                  </a:br>
                  <a:endParaRPr lang="ar-AE" dirty="0"/>
                </a:p>
                <a:p>
                  <a:pPr defTabSz="817244">
                    <a:spcBef>
                      <a:spcPts val="5800"/>
                    </a:spcBef>
                    <a:defRPr sz="4554"/>
                  </a:pPr>
                  <a14:m>
                    <m:oMathPara xmlns:m="http://schemas.openxmlformats.org/officeDocument/2006/math">
                      <m:oMathParaPr>
                        <m:jc m:val="left"/>
                      </m:oMathParaPr>
                      <m:oMath xmlns:m="http://schemas.openxmlformats.org/officeDocument/2006/math">
                        <m:r>
                          <a:rPr lang="ar-AE" sz="5500" i="1">
                            <a:solidFill>
                              <a:srgbClr val="000000"/>
                            </a:solidFill>
                            <a:latin typeface="Cambria Math" panose="02040503050406030204" pitchFamily="18" charset="0"/>
                          </a:rPr>
                          <m:t>𝔤</m:t>
                        </m:r>
                        <m:r>
                          <a:rPr lang="ar-AE" sz="5500" i="1">
                            <a:solidFill>
                              <a:srgbClr val="000000"/>
                            </a:solidFill>
                            <a:latin typeface="Cambria Math" panose="02040503050406030204" pitchFamily="18" charset="0"/>
                          </a:rPr>
                          <m:t>=</m:t>
                        </m:r>
                        <m:r>
                          <a:rPr lang="ar-AE" sz="5500" i="1">
                            <a:solidFill>
                              <a:srgbClr val="000000"/>
                            </a:solidFill>
                            <a:latin typeface="Cambria Math" panose="02040503050406030204" pitchFamily="18" charset="0"/>
                          </a:rPr>
                          <m:t>𝔲</m:t>
                        </m:r>
                        <m:r>
                          <a:rPr lang="ar-AE" sz="5500" i="1">
                            <a:solidFill>
                              <a:srgbClr val="000000"/>
                            </a:solidFill>
                            <a:latin typeface="Cambria Math" panose="02040503050406030204" pitchFamily="18" charset="0"/>
                          </a:rPr>
                          <m:t>(1</m:t>
                        </m:r>
                        <m:sSup>
                          <m:sSupPr>
                            <m:ctrlPr>
                              <a:rPr lang="ar-AE" sz="5500" i="1">
                                <a:solidFill>
                                  <a:srgbClr val="000000"/>
                                </a:solidFill>
                                <a:latin typeface="Cambria Math" panose="02040503050406030204" pitchFamily="18" charset="0"/>
                              </a:rPr>
                            </m:ctrlPr>
                          </m:sSupPr>
                          <m:e>
                            <m:r>
                              <a:rPr lang="ar-AE" sz="5500" i="1">
                                <a:solidFill>
                                  <a:srgbClr val="000000"/>
                                </a:solidFill>
                                <a:latin typeface="Cambria Math" panose="02040503050406030204" pitchFamily="18" charset="0"/>
                              </a:rPr>
                              <m:t>)</m:t>
                            </m:r>
                          </m:e>
                          <m:sup>
                            <m:r>
                              <a:rPr lang="ar-AE" sz="5500" i="1">
                                <a:solidFill>
                                  <a:srgbClr val="000000"/>
                                </a:solidFill>
                                <a:latin typeface="Cambria Math" panose="02040503050406030204" pitchFamily="18" charset="0"/>
                              </a:rPr>
                              <m:t>⊕</m:t>
                            </m:r>
                            <m:r>
                              <a:rPr lang="ar-AE" sz="5500" i="1">
                                <a:solidFill>
                                  <a:srgbClr val="000000"/>
                                </a:solidFill>
                                <a:latin typeface="Cambria Math" panose="02040503050406030204" pitchFamily="18" charset="0"/>
                              </a:rPr>
                              <m:t>𝑛</m:t>
                            </m:r>
                          </m:sup>
                        </m:sSup>
                      </m:oMath>
                    </m:oMathPara>
                  </a14:m>
                  <a:endParaRPr sz="4600" dirty="0"/>
                </a:p>
              </p:txBody>
            </p:sp>
          </mc:Choice>
          <mc:Fallback xmlns="">
            <p:sp>
              <p:nvSpPr>
                <p:cNvPr id="205" name="Rectangle"/>
                <p:cNvSpPr txBox="1">
                  <a:spLocks noRot="1" noChangeAspect="1" noMove="1" noResize="1" noEditPoints="1" noAdjustHandles="1" noChangeArrowheads="1" noChangeShapeType="1" noTextEdit="1"/>
                </p:cNvSpPr>
                <p:nvPr/>
              </p:nvSpPr>
              <p:spPr>
                <a:xfrm>
                  <a:off x="101599" y="101600"/>
                  <a:ext cx="5603494" cy="3872528"/>
                </a:xfrm>
                <a:prstGeom prst="rect">
                  <a:avLst/>
                </a:prstGeom>
                <a:blipFill>
                  <a:blip r:embed="rId5"/>
                  <a:stretch>
                    <a:fillRect l="-4577"/>
                  </a:stretch>
                </a:blipFill>
                <a:ln>
                  <a:noFill/>
                </a:ln>
                <a:effectLst/>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pic>
          <p:nvPicPr>
            <p:cNvPr id="204" name="Rectangle Equation  Equation Rectangle" descr="Rectangle Equation  Equation Rectangle"/>
            <p:cNvPicPr>
              <a:picLocks/>
            </p:cNvPicPr>
            <p:nvPr/>
          </p:nvPicPr>
          <p:blipFill>
            <a:blip r:embed="rId6"/>
            <a:stretch>
              <a:fillRect/>
            </a:stretch>
          </p:blipFill>
          <p:spPr>
            <a:xfrm>
              <a:off x="-242451" y="41602"/>
              <a:ext cx="5806694" cy="4078223"/>
            </a:xfrm>
            <a:prstGeom prst="rect">
              <a:avLst/>
            </a:prstGeom>
            <a:effectLst/>
          </p:spPr>
        </p:pic>
      </p:grpSp>
      <p:sp>
        <p:nvSpPr>
          <p:cNvPr id="207" name="Example 1: Local field"/>
          <p:cNvSpPr/>
          <p:nvPr/>
        </p:nvSpPr>
        <p:spPr>
          <a:xfrm>
            <a:off x="199464" y="3308687"/>
            <a:ext cx="6096001" cy="713384"/>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01600" tIns="101600" rIns="101600" bIns="101600"/>
          <a:lstStyle>
            <a:lvl1pPr algn="ctr">
              <a:spcBef>
                <a:spcPts val="0"/>
              </a:spcBef>
              <a:defRPr sz="4000" b="1">
                <a:latin typeface="Calibri"/>
                <a:ea typeface="Calibri"/>
                <a:cs typeface="Calibri"/>
                <a:sym typeface="Calibri"/>
              </a:defRPr>
            </a:lvl1pPr>
          </a:lstStyle>
          <a:p>
            <a:r>
              <a:rPr dirty="0"/>
              <a:t>Example 1: Local </a:t>
            </a:r>
            <a:r>
              <a:rPr lang="en-US" dirty="0"/>
              <a:t>F</a:t>
            </a:r>
            <a:r>
              <a:rPr dirty="0"/>
              <a:t>ield</a:t>
            </a:r>
          </a:p>
        </p:txBody>
      </p:sp>
      <mc:AlternateContent xmlns:mc="http://schemas.openxmlformats.org/markup-compatibility/2006" xmlns:a14="http://schemas.microsoft.com/office/drawing/2010/main">
        <mc:Choice Requires="a14">
          <p:sp>
            <p:nvSpPr>
              <p:cNvPr id="208" name="Dimension of   is linear in"/>
              <p:cNvSpPr/>
              <p:nvPr/>
            </p:nvSpPr>
            <p:spPr>
              <a:xfrm>
                <a:off x="361595" y="9197183"/>
                <a:ext cx="5806694" cy="1563607"/>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ma14="http://schemas.microsoft.com/office/mac/drawingml/2011/main" val="1"/>
                </a:ext>
              </a:extLst>
            </p:spPr>
            <p:txBody>
              <a:bodyPr lIns="101600" tIns="101600" rIns="101600" bIns="101600"/>
              <a:lstStyle/>
              <a:p>
                <a:pPr algn="ctr">
                  <a:spcBef>
                    <a:spcPts val="0"/>
                  </a:spcBef>
                  <a:defRPr sz="3000"/>
                </a:pPr>
                <a14:m>
                  <m:oMath xmlns:m="http://schemas.openxmlformats.org/officeDocument/2006/math">
                    <m:r>
                      <m:rPr>
                        <m:sty m:val="p"/>
                      </m:rPr>
                      <a:rPr lang="en-US" sz="4400" b="0" i="0" smtClean="0">
                        <a:solidFill>
                          <a:srgbClr val="000000"/>
                        </a:solidFill>
                        <a:latin typeface="Cambria Math" panose="02040503050406030204" pitchFamily="18" charset="0"/>
                      </a:rPr>
                      <m:t>dim</m:t>
                    </m:r>
                    <m:r>
                      <a:rPr lang="en-US" sz="4400" b="0" i="1" smtClean="0">
                        <a:solidFill>
                          <a:srgbClr val="000000"/>
                        </a:solidFill>
                        <a:latin typeface="Cambria Math" panose="02040503050406030204" pitchFamily="18" charset="0"/>
                      </a:rPr>
                      <m:t> </m:t>
                    </m:r>
                    <m:r>
                      <a:rPr lang="en-US" sz="4400" i="1">
                        <a:solidFill>
                          <a:srgbClr val="000000"/>
                        </a:solidFill>
                        <a:latin typeface="Cambria Math" panose="02040503050406030204" pitchFamily="18" charset="0"/>
                      </a:rPr>
                      <m:t>𝔤</m:t>
                    </m:r>
                  </m:oMath>
                </a14:m>
                <a:r>
                  <a:rPr lang="en-US" sz="4400" dirty="0"/>
                  <a:t> is linear in </a:t>
                </a:r>
                <a14:m>
                  <m:oMath xmlns:m="http://schemas.openxmlformats.org/officeDocument/2006/math">
                    <m:r>
                      <a:rPr lang="en-US" sz="4400" i="1">
                        <a:solidFill>
                          <a:srgbClr val="000000"/>
                        </a:solidFill>
                        <a:latin typeface="Cambria Math" panose="02040503050406030204" pitchFamily="18" charset="0"/>
                      </a:rPr>
                      <m:t>𝑛</m:t>
                    </m:r>
                  </m:oMath>
                </a14:m>
                <a:r>
                  <a:rPr lang="en-US" sz="4400" dirty="0"/>
                  <a:t>.</a:t>
                </a:r>
                <a:endParaRPr sz="4400" dirty="0"/>
              </a:p>
            </p:txBody>
          </p:sp>
        </mc:Choice>
        <mc:Fallback xmlns="">
          <p:sp>
            <p:nvSpPr>
              <p:cNvPr id="208" name="Dimension of   is linear in"/>
              <p:cNvSpPr>
                <a:spLocks noRot="1" noChangeAspect="1" noMove="1" noResize="1" noEditPoints="1" noAdjustHandles="1" noChangeArrowheads="1" noChangeShapeType="1" noTextEdit="1"/>
              </p:cNvSpPr>
              <p:nvPr/>
            </p:nvSpPr>
            <p:spPr>
              <a:xfrm>
                <a:off x="361595" y="9197183"/>
                <a:ext cx="5806694" cy="1563607"/>
              </a:xfrm>
              <a:prstGeom prst="roundRect">
                <a:avLst>
                  <a:gd name="adj" fmla="val 0"/>
                </a:avLst>
              </a:prstGeom>
              <a:blipFill>
                <a:blip r:embed="rId7"/>
                <a:stretch>
                  <a:fillRect t="-4839"/>
                </a:stretch>
              </a:blipFill>
              <a:ln w="254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grpSp>
        <p:nvGrpSpPr>
          <p:cNvPr id="211" name="Rectangle"/>
          <p:cNvGrpSpPr/>
          <p:nvPr/>
        </p:nvGrpSpPr>
        <p:grpSpPr>
          <a:xfrm>
            <a:off x="14657316" y="4262526"/>
            <a:ext cx="9523076" cy="5025853"/>
            <a:chOff x="-242108" y="64343"/>
            <a:chExt cx="9523074" cy="5025852"/>
          </a:xfrm>
        </p:grpSpPr>
        <mc:AlternateContent xmlns:mc="http://schemas.openxmlformats.org/markup-compatibility/2006" xmlns:a14="http://schemas.microsoft.com/office/drawing/2010/main">
          <mc:Choice Requires="a14">
            <p:sp>
              <p:nvSpPr>
                <p:cNvPr id="210" name="Rectangle"/>
                <p:cNvSpPr txBox="1"/>
                <p:nvPr/>
              </p:nvSpPr>
              <p:spPr>
                <a:xfrm>
                  <a:off x="101600" y="101600"/>
                  <a:ext cx="9179366" cy="4988595"/>
                </a:xfrm>
                <a:prstGeom prst="rect">
                  <a:avLst/>
                </a:prstGeom>
                <a:noFill/>
                <a:ln>
                  <a:noFill/>
                </a:ln>
                <a:effectLst/>
                <a:extLst>
                  <a:ext uri="{C572A759-6A51-4108-AA02-DFA0A04FC94B}">
                    <ma14:wrappingTextBoxFlag xmlns="" xmlns:m="http://schemas.openxmlformats.org/officeDocument/2006/math" xmlns:ma14="http://schemas.microsoft.com/office/mac/drawingml/2011/main" val="1"/>
                  </a:ext>
                </a:extLst>
              </p:spPr>
              <p:txBody>
                <a:bodyPr wrap="square" lIns="91399" tIns="91399" rIns="91399" bIns="91399" numCol="1" anchor="t">
                  <a:normAutofit/>
                </a:bodyPr>
                <a:lstStyle/>
                <a:p>
                  <a:pPr>
                    <a:defRPr sz="4600"/>
                  </a:pPr>
                  <a14:m>
                    <m:oMathPara xmlns:m="http://schemas.openxmlformats.org/officeDocument/2006/math">
                      <m:oMathParaPr>
                        <m:jc m:val="left"/>
                      </m:oMathParaPr>
                      <m:oMath xmlns:m="http://schemas.openxmlformats.org/officeDocument/2006/math">
                        <m:sSub>
                          <m:sSubPr>
                            <m:ctrlPr>
                              <a:rPr lang="ar-AE" sz="4900" i="1" smtClean="0">
                                <a:solidFill>
                                  <a:srgbClr val="000000"/>
                                </a:solidFill>
                                <a:latin typeface="Cambria Math" panose="02040503050406030204" pitchFamily="18" charset="0"/>
                              </a:rPr>
                            </m:ctrlPr>
                          </m:sSubPr>
                          <m:e>
                            <m:r>
                              <a:rPr lang="ar-AE" sz="4900" i="1">
                                <a:solidFill>
                                  <a:srgbClr val="000000"/>
                                </a:solidFill>
                                <a:latin typeface="Cambria Math" panose="02040503050406030204" pitchFamily="18" charset="0"/>
                              </a:rPr>
                              <m:t>𝐻</m:t>
                            </m:r>
                          </m:e>
                          <m:sub>
                            <m:eqArr>
                              <m:eqArrPr>
                                <m:ctrlPr>
                                  <a:rPr lang="ar-AE" sz="4900" i="1">
                                    <a:solidFill>
                                      <a:srgbClr val="000000"/>
                                    </a:solidFill>
                                    <a:latin typeface="Cambria Math" panose="02040503050406030204" pitchFamily="18" charset="0"/>
                                  </a:rPr>
                                </m:ctrlPr>
                              </m:eqArrPr>
                              <m:e>
                                <m:r>
                                  <m:rPr>
                                    <m:sty m:val="p"/>
                                  </m:rPr>
                                  <a:rPr lang="en-US" sz="4900" i="1">
                                    <a:solidFill>
                                      <a:srgbClr val="000000"/>
                                    </a:solidFill>
                                    <a:latin typeface="Cambria Math" panose="02040503050406030204" pitchFamily="18" charset="0"/>
                                  </a:rPr>
                                  <m:t>Heis</m:t>
                                </m:r>
                                <m:r>
                                  <a:rPr lang="en-US" sz="4900" i="1">
                                    <a:solidFill>
                                      <a:srgbClr val="000000"/>
                                    </a:solidFill>
                                    <a:latin typeface="Cambria Math" panose="02040503050406030204" pitchFamily="18" charset="0"/>
                                  </a:rPr>
                                  <m:t>.</m:t>
                                </m:r>
                              </m:e>
                              <m:e/>
                            </m:eqArr>
                          </m:sub>
                        </m:sSub>
                        <m:r>
                          <a:rPr lang="ar-AE" sz="4900" i="1">
                            <a:solidFill>
                              <a:srgbClr val="000000"/>
                            </a:solidFill>
                            <a:latin typeface="Cambria Math" panose="02040503050406030204" pitchFamily="18" charset="0"/>
                          </a:rPr>
                          <m:t>=</m:t>
                        </m:r>
                        <m:limUpp>
                          <m:limUppPr>
                            <m:ctrlPr>
                              <a:rPr lang="ar-AE" sz="4900" i="1">
                                <a:solidFill>
                                  <a:srgbClr val="000000"/>
                                </a:solidFill>
                                <a:latin typeface="Cambria Math" panose="02040503050406030204" pitchFamily="18" charset="0"/>
                              </a:rPr>
                            </m:ctrlPr>
                          </m:limUppPr>
                          <m:e>
                            <m:limLow>
                              <m:limLowPr>
                                <m:ctrlPr>
                                  <a:rPr lang="ar-AE" sz="4900" i="1">
                                    <a:solidFill>
                                      <a:srgbClr val="000000"/>
                                    </a:solidFill>
                                    <a:latin typeface="Cambria Math" panose="02040503050406030204" pitchFamily="18" charset="0"/>
                                  </a:rPr>
                                </m:ctrlPr>
                              </m:limLowPr>
                              <m:e>
                                <m:r>
                                  <a:rPr lang="ar-AE" sz="4900" i="1">
                                    <a:solidFill>
                                      <a:srgbClr val="000000"/>
                                    </a:solidFill>
                                    <a:latin typeface="Cambria Math" panose="02040503050406030204" pitchFamily="18" charset="0"/>
                                  </a:rPr>
                                  <m:t>∑</m:t>
                                </m:r>
                              </m:e>
                              <m:lim>
                                <m:r>
                                  <a:rPr lang="ar-AE" sz="4900" i="1">
                                    <a:solidFill>
                                      <a:srgbClr val="000000"/>
                                    </a:solidFill>
                                    <a:latin typeface="Cambria Math" panose="02040503050406030204" pitchFamily="18" charset="0"/>
                                  </a:rPr>
                                  <m:t>𝑖</m:t>
                                </m:r>
                                <m:r>
                                  <a:rPr lang="ar-AE" sz="4900" i="1">
                                    <a:solidFill>
                                      <a:srgbClr val="000000"/>
                                    </a:solidFill>
                                    <a:latin typeface="Cambria Math" panose="02040503050406030204" pitchFamily="18" charset="0"/>
                                  </a:rPr>
                                  <m:t>=1</m:t>
                                </m:r>
                              </m:lim>
                            </m:limLow>
                          </m:e>
                          <m:lim>
                            <m:r>
                              <a:rPr lang="ar-AE" sz="4900" i="1">
                                <a:solidFill>
                                  <a:srgbClr val="000000"/>
                                </a:solidFill>
                                <a:latin typeface="Cambria Math" panose="02040503050406030204" pitchFamily="18" charset="0"/>
                              </a:rPr>
                              <m:t>𝑛</m:t>
                            </m:r>
                            <m:r>
                              <a:rPr lang="ar-AE" sz="4900" i="1">
                                <a:solidFill>
                                  <a:srgbClr val="000000"/>
                                </a:solidFill>
                                <a:latin typeface="Cambria Math" panose="02040503050406030204" pitchFamily="18" charset="0"/>
                              </a:rPr>
                              <m:t>−1</m:t>
                            </m:r>
                          </m:lim>
                        </m:limUpp>
                        <m:sSub>
                          <m:sSubPr>
                            <m:ctrlPr>
                              <a:rPr lang="ar-AE" sz="4900" i="1">
                                <a:solidFill>
                                  <a:srgbClr val="000000"/>
                                </a:solidFill>
                                <a:latin typeface="Cambria Math" panose="02040503050406030204" pitchFamily="18" charset="0"/>
                              </a:rPr>
                            </m:ctrlPr>
                          </m:sSubPr>
                          <m:e>
                            <m:r>
                              <a:rPr lang="ar-AE" sz="4900" i="1">
                                <a:solidFill>
                                  <a:srgbClr val="000000"/>
                                </a:solidFill>
                                <a:latin typeface="Cambria Math" panose="02040503050406030204" pitchFamily="18" charset="0"/>
                              </a:rPr>
                              <m:t>𝑋</m:t>
                            </m:r>
                          </m:e>
                          <m:sub>
                            <m:r>
                              <a:rPr lang="ar-AE" sz="4900" i="1">
                                <a:solidFill>
                                  <a:srgbClr val="000000"/>
                                </a:solidFill>
                                <a:latin typeface="Cambria Math" panose="02040503050406030204" pitchFamily="18" charset="0"/>
                              </a:rPr>
                              <m:t>𝑖</m:t>
                            </m:r>
                          </m:sub>
                        </m:sSub>
                        <m:sSub>
                          <m:sSubPr>
                            <m:ctrlPr>
                              <a:rPr lang="ar-AE" sz="4900" i="1">
                                <a:solidFill>
                                  <a:srgbClr val="000000"/>
                                </a:solidFill>
                                <a:latin typeface="Cambria Math" panose="02040503050406030204" pitchFamily="18" charset="0"/>
                              </a:rPr>
                            </m:ctrlPr>
                          </m:sSubPr>
                          <m:e>
                            <m:r>
                              <a:rPr lang="ar-AE" sz="4900" i="1">
                                <a:solidFill>
                                  <a:srgbClr val="000000"/>
                                </a:solidFill>
                                <a:latin typeface="Cambria Math" panose="02040503050406030204" pitchFamily="18" charset="0"/>
                              </a:rPr>
                              <m:t>𝑋</m:t>
                            </m:r>
                          </m:e>
                          <m:sub>
                            <m:r>
                              <a:rPr lang="ar-AE" sz="4900" i="1">
                                <a:solidFill>
                                  <a:srgbClr val="000000"/>
                                </a:solidFill>
                                <a:latin typeface="Cambria Math" panose="02040503050406030204" pitchFamily="18" charset="0"/>
                              </a:rPr>
                              <m:t>𝑖</m:t>
                            </m:r>
                            <m:r>
                              <a:rPr lang="ar-AE" sz="4900" i="1">
                                <a:solidFill>
                                  <a:srgbClr val="000000"/>
                                </a:solidFill>
                                <a:latin typeface="Cambria Math" panose="02040503050406030204" pitchFamily="18" charset="0"/>
                              </a:rPr>
                              <m:t>+1</m:t>
                            </m:r>
                          </m:sub>
                        </m:sSub>
                        <m:r>
                          <a:rPr lang="ar-AE" sz="4900" i="1">
                            <a:solidFill>
                              <a:srgbClr val="000000"/>
                            </a:solidFill>
                            <a:latin typeface="Cambria Math" panose="02040503050406030204" pitchFamily="18" charset="0"/>
                          </a:rPr>
                          <m:t>+</m:t>
                        </m:r>
                        <m:sSub>
                          <m:sSubPr>
                            <m:ctrlPr>
                              <a:rPr lang="ar-AE" sz="4900" i="1">
                                <a:solidFill>
                                  <a:srgbClr val="000000"/>
                                </a:solidFill>
                                <a:latin typeface="Cambria Math" panose="02040503050406030204" pitchFamily="18" charset="0"/>
                              </a:rPr>
                            </m:ctrlPr>
                          </m:sSubPr>
                          <m:e>
                            <m:r>
                              <a:rPr lang="ar-AE" sz="4900" i="1">
                                <a:solidFill>
                                  <a:srgbClr val="000000"/>
                                </a:solidFill>
                                <a:latin typeface="Cambria Math" panose="02040503050406030204" pitchFamily="18" charset="0"/>
                              </a:rPr>
                              <m:t>𝑌</m:t>
                            </m:r>
                          </m:e>
                          <m:sub>
                            <m:r>
                              <a:rPr lang="ar-AE" sz="4900" i="1">
                                <a:solidFill>
                                  <a:srgbClr val="000000"/>
                                </a:solidFill>
                                <a:latin typeface="Cambria Math" panose="02040503050406030204" pitchFamily="18" charset="0"/>
                              </a:rPr>
                              <m:t>𝑖</m:t>
                            </m:r>
                          </m:sub>
                        </m:sSub>
                        <m:sSub>
                          <m:sSubPr>
                            <m:ctrlPr>
                              <a:rPr lang="ar-AE" sz="4900" i="1">
                                <a:solidFill>
                                  <a:srgbClr val="000000"/>
                                </a:solidFill>
                                <a:latin typeface="Cambria Math" panose="02040503050406030204" pitchFamily="18" charset="0"/>
                              </a:rPr>
                            </m:ctrlPr>
                          </m:sSubPr>
                          <m:e>
                            <m:r>
                              <a:rPr lang="ar-AE" sz="4900" i="1">
                                <a:solidFill>
                                  <a:srgbClr val="000000"/>
                                </a:solidFill>
                                <a:latin typeface="Cambria Math" panose="02040503050406030204" pitchFamily="18" charset="0"/>
                              </a:rPr>
                              <m:t>𝑌</m:t>
                            </m:r>
                          </m:e>
                          <m:sub>
                            <m:r>
                              <a:rPr lang="ar-AE" sz="4900" i="1">
                                <a:solidFill>
                                  <a:srgbClr val="000000"/>
                                </a:solidFill>
                                <a:latin typeface="Cambria Math" panose="02040503050406030204" pitchFamily="18" charset="0"/>
                              </a:rPr>
                              <m:t>𝑖</m:t>
                            </m:r>
                            <m:r>
                              <a:rPr lang="ar-AE" sz="4900" i="1">
                                <a:solidFill>
                                  <a:srgbClr val="000000"/>
                                </a:solidFill>
                                <a:latin typeface="Cambria Math" panose="02040503050406030204" pitchFamily="18" charset="0"/>
                              </a:rPr>
                              <m:t>+1</m:t>
                            </m:r>
                          </m:sub>
                        </m:sSub>
                        <m:r>
                          <a:rPr lang="ar-AE" sz="4900" i="1">
                            <a:solidFill>
                              <a:srgbClr val="000000"/>
                            </a:solidFill>
                            <a:latin typeface="Cambria Math" panose="02040503050406030204" pitchFamily="18" charset="0"/>
                          </a:rPr>
                          <m:t>+</m:t>
                        </m:r>
                        <m:sSub>
                          <m:sSubPr>
                            <m:ctrlPr>
                              <a:rPr lang="ar-AE" sz="4900" i="1">
                                <a:solidFill>
                                  <a:srgbClr val="000000"/>
                                </a:solidFill>
                                <a:latin typeface="Cambria Math" panose="02040503050406030204" pitchFamily="18" charset="0"/>
                              </a:rPr>
                            </m:ctrlPr>
                          </m:sSubPr>
                          <m:e>
                            <m:r>
                              <a:rPr lang="ar-AE" sz="4900" i="1">
                                <a:solidFill>
                                  <a:srgbClr val="000000"/>
                                </a:solidFill>
                                <a:latin typeface="Cambria Math" panose="02040503050406030204" pitchFamily="18" charset="0"/>
                              </a:rPr>
                              <m:t>𝑍</m:t>
                            </m:r>
                          </m:e>
                          <m:sub>
                            <m:r>
                              <a:rPr lang="ar-AE" sz="4900" i="1">
                                <a:solidFill>
                                  <a:srgbClr val="000000"/>
                                </a:solidFill>
                                <a:latin typeface="Cambria Math" panose="02040503050406030204" pitchFamily="18" charset="0"/>
                              </a:rPr>
                              <m:t>𝑖</m:t>
                            </m:r>
                          </m:sub>
                        </m:sSub>
                        <m:sSub>
                          <m:sSubPr>
                            <m:ctrlPr>
                              <a:rPr lang="ar-AE" sz="4900" i="1">
                                <a:solidFill>
                                  <a:srgbClr val="000000"/>
                                </a:solidFill>
                                <a:latin typeface="Cambria Math" panose="02040503050406030204" pitchFamily="18" charset="0"/>
                              </a:rPr>
                            </m:ctrlPr>
                          </m:sSubPr>
                          <m:e>
                            <m:r>
                              <a:rPr lang="ar-AE" sz="4900" i="1">
                                <a:solidFill>
                                  <a:srgbClr val="000000"/>
                                </a:solidFill>
                                <a:latin typeface="Cambria Math" panose="02040503050406030204" pitchFamily="18" charset="0"/>
                              </a:rPr>
                              <m:t>𝑍</m:t>
                            </m:r>
                          </m:e>
                          <m:sub>
                            <m:r>
                              <a:rPr lang="ar-AE" sz="4900" i="1">
                                <a:solidFill>
                                  <a:srgbClr val="000000"/>
                                </a:solidFill>
                                <a:latin typeface="Cambria Math" panose="02040503050406030204" pitchFamily="18" charset="0"/>
                              </a:rPr>
                              <m:t>𝑖</m:t>
                            </m:r>
                            <m:r>
                              <a:rPr lang="ar-AE" sz="4900" i="1">
                                <a:solidFill>
                                  <a:srgbClr val="000000"/>
                                </a:solidFill>
                                <a:latin typeface="Cambria Math" panose="02040503050406030204" pitchFamily="18" charset="0"/>
                              </a:rPr>
                              <m:t>+1</m:t>
                            </m:r>
                          </m:sub>
                        </m:sSub>
                      </m:oMath>
                      <m:oMath xmlns:m="http://schemas.openxmlformats.org/officeDocument/2006/math">
                        <m:r>
                          <a:rPr lang="en-US" b="0" i="1" smtClean="0">
                            <a:latin typeface="Cambria Math" panose="02040503050406030204" pitchFamily="18" charset="0"/>
                          </a:rPr>
                          <m:t> </m:t>
                        </m:r>
                      </m:oMath>
                    </m:oMathPara>
                  </a14:m>
                  <a:endParaRPr lang="ar-AE" dirty="0"/>
                </a:p>
                <a:p>
                  <a:pPr>
                    <a:defRPr sz="4600"/>
                  </a:pPr>
                  <a14:m>
                    <m:oMathPara xmlns:m="http://schemas.openxmlformats.org/officeDocument/2006/math">
                      <m:oMathParaPr>
                        <m:jc m:val="left"/>
                      </m:oMathParaPr>
                      <m:oMath xmlns:m="http://schemas.openxmlformats.org/officeDocument/2006/math">
                        <m:r>
                          <a:rPr lang="ar-AE" sz="5550" i="1">
                            <a:solidFill>
                              <a:srgbClr val="000000"/>
                            </a:solidFill>
                            <a:latin typeface="Cambria Math" panose="02040503050406030204" pitchFamily="18" charset="0"/>
                          </a:rPr>
                          <m:t>𝔤</m:t>
                        </m:r>
                        <m:r>
                          <a:rPr lang="ar-AE" sz="5550" i="1">
                            <a:solidFill>
                              <a:srgbClr val="000000"/>
                            </a:solidFill>
                            <a:latin typeface="Cambria Math" panose="02040503050406030204" pitchFamily="18" charset="0"/>
                          </a:rPr>
                          <m:t>=</m:t>
                        </m:r>
                        <m:r>
                          <a:rPr lang="ar-AE" sz="5550" i="1">
                            <a:solidFill>
                              <a:srgbClr val="000000"/>
                            </a:solidFill>
                            <a:latin typeface="Cambria Math" panose="02040503050406030204" pitchFamily="18" charset="0"/>
                          </a:rPr>
                          <m:t>𝔰𝔲</m:t>
                        </m:r>
                        <m:r>
                          <a:rPr lang="ar-AE" sz="5550" i="1">
                            <a:solidFill>
                              <a:srgbClr val="000000"/>
                            </a:solidFill>
                            <a:latin typeface="Cambria Math" panose="02040503050406030204" pitchFamily="18" charset="0"/>
                          </a:rPr>
                          <m:t>(</m:t>
                        </m:r>
                        <m:sSup>
                          <m:sSupPr>
                            <m:ctrlPr>
                              <a:rPr lang="ar-AE" sz="5550" i="1">
                                <a:solidFill>
                                  <a:srgbClr val="000000"/>
                                </a:solidFill>
                                <a:latin typeface="Cambria Math" panose="02040503050406030204" pitchFamily="18" charset="0"/>
                              </a:rPr>
                            </m:ctrlPr>
                          </m:sSupPr>
                          <m:e>
                            <m:r>
                              <a:rPr lang="ar-AE" sz="5550" i="1">
                                <a:solidFill>
                                  <a:srgbClr val="000000"/>
                                </a:solidFill>
                                <a:latin typeface="Cambria Math" panose="02040503050406030204" pitchFamily="18" charset="0"/>
                              </a:rPr>
                              <m:t>2</m:t>
                            </m:r>
                          </m:e>
                          <m:sup>
                            <m:r>
                              <a:rPr lang="ar-AE" sz="5550" i="1">
                                <a:solidFill>
                                  <a:srgbClr val="000000"/>
                                </a:solidFill>
                                <a:latin typeface="Cambria Math" panose="02040503050406030204" pitchFamily="18" charset="0"/>
                              </a:rPr>
                              <m:t>𝑛</m:t>
                            </m:r>
                            <m:r>
                              <a:rPr lang="ar-AE" sz="5550" i="1">
                                <a:solidFill>
                                  <a:srgbClr val="000000"/>
                                </a:solidFill>
                                <a:latin typeface="Cambria Math" panose="02040503050406030204" pitchFamily="18" charset="0"/>
                              </a:rPr>
                              <m:t>−2</m:t>
                            </m:r>
                          </m:sup>
                        </m:sSup>
                        <m:sSup>
                          <m:sSupPr>
                            <m:ctrlPr>
                              <a:rPr lang="ar-AE" sz="5550" i="1">
                                <a:solidFill>
                                  <a:srgbClr val="000000"/>
                                </a:solidFill>
                                <a:latin typeface="Cambria Math" panose="02040503050406030204" pitchFamily="18" charset="0"/>
                              </a:rPr>
                            </m:ctrlPr>
                          </m:sSupPr>
                          <m:e>
                            <m:r>
                              <a:rPr lang="ar-AE" sz="5550" i="1">
                                <a:solidFill>
                                  <a:srgbClr val="000000"/>
                                </a:solidFill>
                                <a:latin typeface="Cambria Math" panose="02040503050406030204" pitchFamily="18" charset="0"/>
                              </a:rPr>
                              <m:t>)</m:t>
                            </m:r>
                          </m:e>
                          <m:sup>
                            <m:r>
                              <a:rPr lang="ar-AE" sz="5550" i="1">
                                <a:solidFill>
                                  <a:srgbClr val="000000"/>
                                </a:solidFill>
                                <a:latin typeface="Cambria Math" panose="02040503050406030204" pitchFamily="18" charset="0"/>
                              </a:rPr>
                              <m:t>⊕4</m:t>
                            </m:r>
                          </m:sup>
                        </m:sSup>
                      </m:oMath>
                    </m:oMathPara>
                  </a14:m>
                  <a:endParaRPr dirty="0"/>
                </a:p>
              </p:txBody>
            </p:sp>
          </mc:Choice>
          <mc:Fallback xmlns="">
            <p:sp>
              <p:nvSpPr>
                <p:cNvPr id="210" name="Rectangle"/>
                <p:cNvSpPr txBox="1">
                  <a:spLocks noRot="1" noChangeAspect="1" noMove="1" noResize="1" noEditPoints="1" noAdjustHandles="1" noChangeArrowheads="1" noChangeShapeType="1" noTextEdit="1"/>
                </p:cNvSpPr>
                <p:nvPr/>
              </p:nvSpPr>
              <p:spPr>
                <a:xfrm>
                  <a:off x="101600" y="101600"/>
                  <a:ext cx="9179366" cy="4988595"/>
                </a:xfrm>
                <a:prstGeom prst="rect">
                  <a:avLst/>
                </a:prstGeom>
                <a:blipFill>
                  <a:blip r:embed="rId8"/>
                  <a:stretch>
                    <a:fillRect l="-2348"/>
                  </a:stretch>
                </a:blipFill>
                <a:ln>
                  <a:noFill/>
                </a:ln>
                <a:effectLst/>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pic>
          <p:nvPicPr>
            <p:cNvPr id="209" name="Rectangle Equation  Equation Rectangle" descr="Rectangle Equation  Equation Rectangle"/>
            <p:cNvPicPr>
              <a:picLocks/>
            </p:cNvPicPr>
            <p:nvPr/>
          </p:nvPicPr>
          <p:blipFill>
            <a:blip r:embed="rId9"/>
            <a:stretch>
              <a:fillRect/>
            </a:stretch>
          </p:blipFill>
          <p:spPr>
            <a:xfrm>
              <a:off x="-242108" y="64343"/>
              <a:ext cx="9237911" cy="4761157"/>
            </a:xfrm>
            <a:prstGeom prst="rect">
              <a:avLst/>
            </a:prstGeom>
            <a:effectLst/>
          </p:spPr>
        </p:pic>
      </p:grpSp>
      <mc:AlternateContent xmlns:mc="http://schemas.openxmlformats.org/markup-compatibility/2006" xmlns:a14="http://schemas.microsoft.com/office/drawing/2010/main">
        <mc:Choice Requires="a14">
          <p:sp>
            <p:nvSpPr>
              <p:cNvPr id="212" name="Example 3: Heisenberg"/>
              <p:cNvSpPr/>
              <p:nvPr/>
            </p:nvSpPr>
            <p:spPr>
              <a:xfrm>
                <a:off x="14822941" y="3308687"/>
                <a:ext cx="9382566" cy="713384"/>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ma14="http://schemas.microsoft.com/office/mac/drawingml/2011/main" val="1"/>
                </a:ext>
              </a:extLst>
            </p:spPr>
            <p:txBody>
              <a:bodyPr lIns="101600" tIns="101600" rIns="101600" bIns="101600"/>
              <a:lstStyle>
                <a:lvl1pPr algn="ctr">
                  <a:spcBef>
                    <a:spcPts val="0"/>
                  </a:spcBef>
                  <a:defRPr sz="4000" b="1">
                    <a:latin typeface="Calibri"/>
                    <a:ea typeface="Calibri"/>
                    <a:cs typeface="Calibri"/>
                    <a:sym typeface="Calibri"/>
                  </a:defRPr>
                </a:lvl1pPr>
              </a:lstStyle>
              <a:p>
                <a:r>
                  <a:rPr dirty="0"/>
                  <a:t>Example 3: Heisenberg</a:t>
                </a:r>
                <a:r>
                  <a:rPr lang="en-US" dirty="0"/>
                  <a:t> Model </a:t>
                </a:r>
                <a:r>
                  <a:rPr lang="en-US" b="0" dirty="0"/>
                  <a:t>(</a:t>
                </a:r>
                <a14:m>
                  <m:oMath xmlns:m="http://schemas.openxmlformats.org/officeDocument/2006/math">
                    <m:r>
                      <a:rPr lang="en-US" b="0" i="1">
                        <a:latin typeface="Cambria Math" panose="02040503050406030204" pitchFamily="18" charset="0"/>
                      </a:rPr>
                      <m:t>𝑛</m:t>
                    </m:r>
                    <m:r>
                      <a:rPr lang="en-US" b="0" i="1">
                        <a:latin typeface="Cambria Math" panose="02040503050406030204" pitchFamily="18" charset="0"/>
                      </a:rPr>
                      <m:t> </m:t>
                    </m:r>
                  </m:oMath>
                </a14:m>
                <a:r>
                  <a:rPr lang="en-US" b="0" dirty="0"/>
                  <a:t>even)</a:t>
                </a:r>
                <a:endParaRPr b="0" dirty="0"/>
              </a:p>
            </p:txBody>
          </p:sp>
        </mc:Choice>
        <mc:Fallback xmlns="">
          <p:sp>
            <p:nvSpPr>
              <p:cNvPr id="212" name="Example 3: Heisenberg"/>
              <p:cNvSpPr>
                <a:spLocks noRot="1" noChangeAspect="1" noMove="1" noResize="1" noEditPoints="1" noAdjustHandles="1" noChangeArrowheads="1" noChangeShapeType="1" noTextEdit="1"/>
              </p:cNvSpPr>
              <p:nvPr/>
            </p:nvSpPr>
            <p:spPr>
              <a:xfrm>
                <a:off x="14822941" y="3308687"/>
                <a:ext cx="9382566" cy="713384"/>
              </a:xfrm>
              <a:prstGeom prst="roundRect">
                <a:avLst>
                  <a:gd name="adj" fmla="val 0"/>
                </a:avLst>
              </a:prstGeom>
              <a:blipFill>
                <a:blip r:embed="rId10"/>
                <a:stretch>
                  <a:fillRect t="-5263" b="-43860"/>
                </a:stretch>
              </a:blipFill>
              <a:ln w="254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3" name="Dimension of   is exponential in"/>
              <p:cNvSpPr/>
              <p:nvPr/>
            </p:nvSpPr>
            <p:spPr>
              <a:xfrm>
                <a:off x="14678288" y="9288379"/>
                <a:ext cx="9382566" cy="1563607"/>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ma14="http://schemas.microsoft.com/office/mac/drawingml/2011/main" val="1"/>
                </a:ext>
              </a:extLst>
            </p:spPr>
            <p:txBody>
              <a:bodyPr lIns="101600" tIns="101600" rIns="101600" bIns="101600"/>
              <a:lstStyle/>
              <a:p>
                <a:pPr algn="ctr">
                  <a:spcBef>
                    <a:spcPts val="0"/>
                  </a:spcBef>
                  <a:defRPr sz="3000"/>
                </a:pPr>
                <a14:m>
                  <m:oMath xmlns:m="http://schemas.openxmlformats.org/officeDocument/2006/math">
                    <m:r>
                      <m:rPr>
                        <m:sty m:val="p"/>
                      </m:rPr>
                      <a:rPr lang="en-US" sz="4400" smtClean="0">
                        <a:latin typeface="Cambria Math" panose="02040503050406030204" pitchFamily="18" charset="0"/>
                      </a:rPr>
                      <m:t>dim</m:t>
                    </m:r>
                    <m:r>
                      <a:rPr lang="en-US" sz="4400" b="0" i="1" smtClean="0">
                        <a:latin typeface="Cambria Math" panose="02040503050406030204" pitchFamily="18" charset="0"/>
                      </a:rPr>
                      <m:t> </m:t>
                    </m:r>
                    <m:r>
                      <a:rPr lang="en-US" sz="4400" i="1">
                        <a:latin typeface="Cambria Math" panose="02040503050406030204" pitchFamily="18" charset="0"/>
                      </a:rPr>
                      <m:t>𝔤</m:t>
                    </m:r>
                  </m:oMath>
                </a14:m>
                <a:r>
                  <a:rPr lang="en-US" sz="4400" dirty="0"/>
                  <a:t> is exponential in </a:t>
                </a:r>
                <a14:m>
                  <m:oMath xmlns:m="http://schemas.openxmlformats.org/officeDocument/2006/math">
                    <m:r>
                      <a:rPr lang="en-US" sz="4400" i="1">
                        <a:solidFill>
                          <a:srgbClr val="000000"/>
                        </a:solidFill>
                        <a:latin typeface="Cambria Math" panose="02040503050406030204" pitchFamily="18" charset="0"/>
                      </a:rPr>
                      <m:t>𝑛</m:t>
                    </m:r>
                    <m:r>
                      <a:rPr lang="en-US" sz="4400" b="0" i="1" smtClean="0">
                        <a:solidFill>
                          <a:srgbClr val="000000"/>
                        </a:solidFill>
                        <a:latin typeface="Cambria Math" panose="02040503050406030204" pitchFamily="18" charset="0"/>
                      </a:rPr>
                      <m:t>.</m:t>
                    </m:r>
                  </m:oMath>
                </a14:m>
                <a:endParaRPr sz="4400" dirty="0"/>
              </a:p>
            </p:txBody>
          </p:sp>
        </mc:Choice>
        <mc:Fallback xmlns="">
          <p:sp>
            <p:nvSpPr>
              <p:cNvPr id="213" name="Dimension of   is exponential in"/>
              <p:cNvSpPr>
                <a:spLocks noRot="1" noChangeAspect="1" noMove="1" noResize="1" noEditPoints="1" noAdjustHandles="1" noChangeArrowheads="1" noChangeShapeType="1" noTextEdit="1"/>
              </p:cNvSpPr>
              <p:nvPr/>
            </p:nvSpPr>
            <p:spPr>
              <a:xfrm>
                <a:off x="14678288" y="9288379"/>
                <a:ext cx="9382566" cy="1563607"/>
              </a:xfrm>
              <a:prstGeom prst="roundRect">
                <a:avLst>
                  <a:gd name="adj" fmla="val 0"/>
                </a:avLst>
              </a:prstGeom>
              <a:blipFill>
                <a:blip r:embed="rId11"/>
                <a:stretch>
                  <a:fillRect t="-4839"/>
                </a:stretch>
              </a:blipFill>
              <a:ln w="254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214" name="We don’t care about the coefficients in the Hamiltonians"/>
          <p:cNvSpPr txBox="1">
            <a:spLocks noGrp="1"/>
          </p:cNvSpPr>
          <p:nvPr>
            <p:ph type="body" idx="1"/>
          </p:nvPr>
        </p:nvSpPr>
        <p:spPr>
          <a:xfrm>
            <a:off x="802875" y="11000335"/>
            <a:ext cx="23092354" cy="1638120"/>
          </a:xfrm>
          <a:prstGeom prst="rect">
            <a:avLst/>
          </a:prstGeom>
        </p:spPr>
        <p:txBody>
          <a:bodyPr>
            <a:normAutofit/>
          </a:bodyPr>
          <a:lstStyle>
            <a:lvl1pPr marL="0" indent="0">
              <a:buSzTx/>
              <a:buNone/>
            </a:lvl1pPr>
          </a:lstStyle>
          <a:p>
            <a:r>
              <a:rPr lang="en-US" dirty="0"/>
              <a:t>The</a:t>
            </a:r>
            <a:r>
              <a:rPr dirty="0"/>
              <a:t> </a:t>
            </a:r>
            <a:r>
              <a:rPr lang="en-US" dirty="0"/>
              <a:t>DLA is generated by the terms of </a:t>
            </a:r>
            <a:r>
              <a:rPr dirty="0"/>
              <a:t>the Hamiltonian</a:t>
            </a:r>
            <a:r>
              <a:rPr lang="en-US" dirty="0"/>
              <a:t>.</a:t>
            </a:r>
            <a:endParaRPr dirty="0"/>
          </a:p>
        </p:txBody>
      </p:sp>
      <p:sp>
        <p:nvSpPr>
          <p:cNvPr id="2" name="Slide Number Placeholder 1">
            <a:extLst>
              <a:ext uri="{FF2B5EF4-FFF2-40B4-BE49-F238E27FC236}">
                <a16:creationId xmlns:a16="http://schemas.microsoft.com/office/drawing/2014/main" id="{4EC303AF-BC7C-F3B7-58A4-E8146025E314}"/>
              </a:ext>
            </a:extLst>
          </p:cNvPr>
          <p:cNvSpPr>
            <a:spLocks noGrp="1"/>
          </p:cNvSpPr>
          <p:nvPr>
            <p:ph type="sldNum" sz="quarter" idx="2"/>
          </p:nvPr>
        </p:nvSpPr>
        <p:spPr/>
        <p:txBody>
          <a:bodyPr/>
          <a:lstStyle/>
          <a:p>
            <a:fld id="{86CB4B4D-7CA3-9044-876B-883B54F8677D}" type="slidenum">
              <a:rPr lang="en-US" smtClean="0"/>
              <a:t>13</a:t>
            </a:fld>
            <a:endParaRPr lang="en-US"/>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06"/>
                                        </p:tgtEl>
                                        <p:attrNameLst>
                                          <p:attrName>style.visibility</p:attrName>
                                        </p:attrNameLst>
                                      </p:cBhvr>
                                      <p:to>
                                        <p:strVal val="visible"/>
                                      </p:to>
                                    </p:set>
                                  </p:childTnLst>
                                </p:cTn>
                              </p:par>
                              <p:par>
                                <p:cTn id="7" presetID="1" presetClass="entr" presetSubtype="0" fill="hold" nodeType="withEffect">
                                  <p:stCondLst>
                                    <p:cond delay="0"/>
                                  </p:stCondLst>
                                  <p:iterate>
                                    <p:tmAbs val="0"/>
                                  </p:iterate>
                                  <p:childTnLst>
                                    <p:set>
                                      <p:cBhvr>
                                        <p:cTn id="8" fill="hold"/>
                                        <p:tgtEl>
                                          <p:spTgt spid="207"/>
                                        </p:tgtEl>
                                        <p:attrNameLst>
                                          <p:attrName>style.visibility</p:attrName>
                                        </p:attrNameLst>
                                      </p:cBhvr>
                                      <p:to>
                                        <p:strVal val="visible"/>
                                      </p:to>
                                    </p:set>
                                  </p:childTnLst>
                                </p:cTn>
                              </p:par>
                              <p:par>
                                <p:cTn id="9" presetID="1" presetClass="entr" presetSubtype="0" fill="hold" nodeType="withEffect">
                                  <p:stCondLst>
                                    <p:cond delay="0"/>
                                  </p:stCondLst>
                                  <p:iterate>
                                    <p:tmAbs val="0"/>
                                  </p:iterate>
                                  <p:childTnLst>
                                    <p:set>
                                      <p:cBhvr>
                                        <p:cTn id="10" fill="hold"/>
                                        <p:tgtEl>
                                          <p:spTgt spid="20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01"/>
                                        </p:tgtEl>
                                        <p:attrNameLst>
                                          <p:attrName>style.visibility</p:attrName>
                                        </p:attrNameLst>
                                      </p:cBhvr>
                                      <p:to>
                                        <p:strVal val="visible"/>
                                      </p:to>
                                    </p:set>
                                  </p:childTnLst>
                                </p:cTn>
                              </p:par>
                              <p:par>
                                <p:cTn id="19" presetID="1" presetClass="entr" presetSubtype="0" fill="hold" nodeType="withEffect">
                                  <p:stCondLst>
                                    <p:cond delay="0"/>
                                  </p:stCondLst>
                                  <p:iterate>
                                    <p:tmAbs val="0"/>
                                  </p:iterate>
                                  <p:childTnLst>
                                    <p:set>
                                      <p:cBhvr>
                                        <p:cTn id="20" fill="hold"/>
                                        <p:tgtEl>
                                          <p:spTgt spid="202"/>
                                        </p:tgtEl>
                                        <p:attrNameLst>
                                          <p:attrName>style.visibility</p:attrName>
                                        </p:attrNameLst>
                                      </p:cBhvr>
                                      <p:to>
                                        <p:strVal val="visible"/>
                                      </p:to>
                                    </p:set>
                                  </p:childTnLst>
                                </p:cTn>
                              </p:par>
                              <p:par>
                                <p:cTn id="21" presetID="1" presetClass="entr" presetSubtype="0" fill="hold" nodeType="withEffect">
                                  <p:stCondLst>
                                    <p:cond delay="0"/>
                                  </p:stCondLst>
                                  <p:iterate>
                                    <p:tmAbs val="0"/>
                                  </p:iterate>
                                  <p:childTnLst>
                                    <p:set>
                                      <p:cBhvr>
                                        <p:cTn id="22" fill="hold"/>
                                        <p:tgtEl>
                                          <p:spTgt spid="20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11"/>
                                        </p:tgtEl>
                                        <p:attrNameLst>
                                          <p:attrName>style.visibility</p:attrName>
                                        </p:attrNameLst>
                                      </p:cBhvr>
                                      <p:to>
                                        <p:strVal val="visible"/>
                                      </p:to>
                                    </p:set>
                                  </p:childTnLst>
                                </p:cTn>
                              </p:par>
                              <p:par>
                                <p:cTn id="27" presetID="1" presetClass="entr" presetSubtype="0" fill="hold" nodeType="withEffect">
                                  <p:stCondLst>
                                    <p:cond delay="0"/>
                                  </p:stCondLst>
                                  <p:iterate>
                                    <p:tmAbs val="0"/>
                                  </p:iterate>
                                  <p:childTnLst>
                                    <p:set>
                                      <p:cBhvr>
                                        <p:cTn id="28" fill="hold"/>
                                        <p:tgtEl>
                                          <p:spTgt spid="212"/>
                                        </p:tgtEl>
                                        <p:attrNameLst>
                                          <p:attrName>style.visibility</p:attrName>
                                        </p:attrNameLst>
                                      </p:cBhvr>
                                      <p:to>
                                        <p:strVal val="visible"/>
                                      </p:to>
                                    </p:set>
                                  </p:childTnLst>
                                </p:cTn>
                              </p:par>
                              <p:par>
                                <p:cTn id="29" presetID="1" presetClass="entr" presetSubtype="0" fill="hold" nodeType="withEffect">
                                  <p:stCondLst>
                                    <p:cond delay="0"/>
                                  </p:stCondLst>
                                  <p:iterate>
                                    <p:tmAbs val="0"/>
                                  </p:iterate>
                                  <p:childTnLst>
                                    <p:set>
                                      <p:cBhvr>
                                        <p:cTn id="30" fill="hold"/>
                                        <p:tgtEl>
                                          <p:spTgt spid="2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animBg="1" advAuto="0"/>
      <p:bldP spid="206" grpId="0" animBg="1" advAuto="0"/>
      <p:bldP spid="211" grpId="0" animBg="1" advAuto="0"/>
      <p:bldP spid="214"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7A7A772-A4BC-7026-C6B2-9DA37064666B}"/>
              </a:ext>
            </a:extLst>
          </p:cNvPr>
          <p:cNvSpPr>
            <a:spLocks noGrp="1"/>
          </p:cNvSpPr>
          <p:nvPr>
            <p:ph type="sldNum" sz="quarter" idx="2"/>
          </p:nvPr>
        </p:nvSpPr>
        <p:spPr/>
        <p:txBody>
          <a:bodyPr/>
          <a:lstStyle/>
          <a:p>
            <a:fld id="{86CB4B4D-7CA3-9044-876B-883B54F8677D}" type="slidenum">
              <a:rPr lang="en-US" smtClean="0"/>
              <a:t>14</a:t>
            </a:fld>
            <a:endParaRPr lang="en-US"/>
          </a:p>
        </p:txBody>
      </p:sp>
      <p:pic>
        <p:nvPicPr>
          <p:cNvPr id="6" name="Picture 5">
            <a:extLst>
              <a:ext uri="{FF2B5EF4-FFF2-40B4-BE49-F238E27FC236}">
                <a16:creationId xmlns:a16="http://schemas.microsoft.com/office/drawing/2014/main" id="{EBAFBAD7-0B18-29BA-32FD-1246B871AA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3909" y="563263"/>
            <a:ext cx="19736181" cy="6158035"/>
          </a:xfrm>
          <a:prstGeom prst="rect">
            <a:avLst/>
          </a:prstGeom>
        </p:spPr>
      </p:pic>
      <p:pic>
        <p:nvPicPr>
          <p:cNvPr id="8" name="Picture 7">
            <a:extLst>
              <a:ext uri="{FF2B5EF4-FFF2-40B4-BE49-F238E27FC236}">
                <a16:creationId xmlns:a16="http://schemas.microsoft.com/office/drawing/2014/main" id="{CDA6FA68-1B0B-623B-42A3-9FBA3DD7A9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119167"/>
            <a:ext cx="17022150" cy="2088798"/>
          </a:xfrm>
          <a:prstGeom prst="rect">
            <a:avLst/>
          </a:prstGeom>
        </p:spPr>
      </p:pic>
      <p:pic>
        <p:nvPicPr>
          <p:cNvPr id="10" name="Picture 9">
            <a:extLst>
              <a:ext uri="{FF2B5EF4-FFF2-40B4-BE49-F238E27FC236}">
                <a16:creationId xmlns:a16="http://schemas.microsoft.com/office/drawing/2014/main" id="{327C4B60-342C-14A8-4634-FC774B17EF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9071498" y="5959606"/>
            <a:ext cx="780374" cy="8072831"/>
          </a:xfrm>
          <a:prstGeom prst="rect">
            <a:avLst/>
          </a:prstGeom>
        </p:spPr>
      </p:pic>
      <p:pic>
        <p:nvPicPr>
          <p:cNvPr id="12" name="Picture 11">
            <a:extLst>
              <a:ext uri="{FF2B5EF4-FFF2-40B4-BE49-F238E27FC236}">
                <a16:creationId xmlns:a16="http://schemas.microsoft.com/office/drawing/2014/main" id="{430554B7-F408-E61D-B35B-54C9535DDD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22150" y="6941924"/>
            <a:ext cx="6783629" cy="6369605"/>
          </a:xfrm>
          <a:prstGeom prst="rect">
            <a:avLst/>
          </a:prstGeom>
        </p:spPr>
      </p:pic>
    </p:spTree>
    <p:extLst>
      <p:ext uri="{BB962C8B-B14F-4D97-AF65-F5344CB8AC3E}">
        <p14:creationId xmlns:p14="http://schemas.microsoft.com/office/powerpoint/2010/main" val="29887347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Introduction"/>
          <p:cNvSpPr txBox="1">
            <a:spLocks noGrp="1"/>
          </p:cNvSpPr>
          <p:nvPr>
            <p:ph type="title"/>
          </p:nvPr>
        </p:nvSpPr>
        <p:spPr>
          <a:xfrm>
            <a:off x="1689100" y="405418"/>
            <a:ext cx="21005800" cy="2286000"/>
          </a:xfrm>
          <a:prstGeom prst="rect">
            <a:avLst/>
          </a:prstGeom>
        </p:spPr>
        <p:txBody>
          <a:bodyPr>
            <a:normAutofit/>
          </a:bodyPr>
          <a:lstStyle/>
          <a:p>
            <a:r>
              <a:rPr lang="en-US" sz="6600" dirty="0"/>
              <a:t>Classification of Compact Simple Lie Algebras </a:t>
            </a:r>
            <a:endParaRPr sz="6600" dirty="0"/>
          </a:p>
        </p:txBody>
      </p:sp>
      <p:sp>
        <p:nvSpPr>
          <p:cNvPr id="156" name="We can use mathematical classifications to classify physics"/>
          <p:cNvSpPr txBox="1">
            <a:spLocks noGrp="1"/>
          </p:cNvSpPr>
          <p:nvPr>
            <p:ph type="body" idx="1"/>
          </p:nvPr>
        </p:nvSpPr>
        <p:spPr>
          <a:xfrm>
            <a:off x="1545849" y="2954656"/>
            <a:ext cx="21005800" cy="9296400"/>
          </a:xfrm>
          <a:prstGeom prst="rect">
            <a:avLst/>
          </a:prstGeom>
        </p:spPr>
        <p:txBody>
          <a:bodyPr/>
          <a:lstStyle>
            <a:lvl1pPr marL="0" indent="0">
              <a:buSzTx/>
              <a:buNone/>
            </a:lvl1pPr>
          </a:lstStyle>
          <a:p>
            <a:endParaRPr lang="en-US" dirty="0"/>
          </a:p>
          <a:p>
            <a:endParaRPr lang="en-US" dirty="0"/>
          </a:p>
          <a:p>
            <a:endParaRPr lang="en-US" dirty="0"/>
          </a:p>
          <a:p>
            <a:endParaRPr lang="en-US" dirty="0"/>
          </a:p>
          <a:p>
            <a:r>
              <a:rPr lang="en-US" dirty="0"/>
              <a:t>                  </a:t>
            </a:r>
          </a:p>
          <a:p>
            <a:r>
              <a:rPr lang="en-US" dirty="0"/>
              <a:t>                    </a:t>
            </a:r>
          </a:p>
        </p:txBody>
      </p:sp>
      <p:pic>
        <p:nvPicPr>
          <p:cNvPr id="159" name="Image" descr="Image"/>
          <p:cNvPicPr>
            <a:picLocks noChangeAspect="1"/>
          </p:cNvPicPr>
          <p:nvPr/>
        </p:nvPicPr>
        <p:blipFill>
          <a:blip r:embed="rId2"/>
          <a:stretch>
            <a:fillRect/>
          </a:stretch>
        </p:blipFill>
        <p:spPr>
          <a:xfrm>
            <a:off x="1922740" y="6312688"/>
            <a:ext cx="11111551" cy="3865894"/>
          </a:xfrm>
          <a:prstGeom prst="rect">
            <a:avLst/>
          </a:prstGeom>
          <a:ln w="12700">
            <a:miter lim="400000"/>
          </a:ln>
        </p:spPr>
      </p:pic>
      <mc:AlternateContent xmlns:mc="http://schemas.openxmlformats.org/markup-compatibility/2006">
        <mc:Choice xmlns:a14="http://schemas.microsoft.com/office/drawing/2010/main" Requires="a14">
          <p:sp>
            <p:nvSpPr>
              <p:cNvPr id="160" name="Example 2: Compact Lie groups"/>
              <p:cNvSpPr/>
              <p:nvPr/>
            </p:nvSpPr>
            <p:spPr>
              <a:xfrm>
                <a:off x="1545849" y="2954655"/>
                <a:ext cx="21999951" cy="2614291"/>
              </a:xfrm>
              <a:prstGeom prst="roundRect">
                <a:avLst>
                  <a:gd name="adj" fmla="val 0"/>
                </a:avLst>
              </a:prstGeom>
              <a:solidFill>
                <a:srgbClr val="000000">
                  <a:alpha val="0"/>
                </a:srgbClr>
              </a:solidFill>
              <a:ln w="25400">
                <a:miter lim="400000"/>
              </a:ln>
              <a:extLst>
                <a:ext uri="{C572A759-6A51-4108-AA02-DFA0A04FC94B}">
                  <ma14:wrappingTextBoxFlag xmlns:ma14="http://schemas.microsoft.com/office/mac/drawingml/2011/main" xmlns:m="http://schemas.openxmlformats.org/officeDocument/2006/math" xmlns="" val="1"/>
                </a:ext>
              </a:extLst>
            </p:spPr>
            <p:txBody>
              <a:bodyPr lIns="101600" tIns="101600" rIns="101600" bIns="101600"/>
              <a:lstStyle>
                <a:lvl1pPr algn="ctr">
                  <a:spcBef>
                    <a:spcPts val="0"/>
                  </a:spcBef>
                  <a:defRPr sz="4000" b="1">
                    <a:latin typeface="Calibri"/>
                    <a:ea typeface="Calibri"/>
                    <a:cs typeface="Calibri"/>
                    <a:sym typeface="Calibri"/>
                  </a:defRPr>
                </a:lvl1pPr>
              </a:lstStyle>
              <a:p>
                <a:pPr algn="l"/>
                <a:r>
                  <a:rPr lang="en-US" sz="4800" dirty="0"/>
                  <a:t>Theorem </a:t>
                </a:r>
                <a:r>
                  <a:rPr lang="en-US" sz="4400" b="0" dirty="0">
                    <a:latin typeface="Times New Roman" panose="02020603050405020304" pitchFamily="18" charset="0"/>
                    <a:cs typeface="Times New Roman" panose="02020603050405020304" pitchFamily="18" charset="0"/>
                  </a:rPr>
                  <a:t>[</a:t>
                </a:r>
                <a:r>
                  <a:rPr lang="en-US" sz="4400" b="0" dirty="0" err="1">
                    <a:latin typeface="Times New Roman" panose="02020603050405020304" pitchFamily="18" charset="0"/>
                    <a:cs typeface="Times New Roman" panose="02020603050405020304" pitchFamily="18" charset="0"/>
                  </a:rPr>
                  <a:t>É</a:t>
                </a:r>
                <a:r>
                  <a:rPr lang="en-US" sz="4400" b="0" dirty="0">
                    <a:latin typeface="Times New Roman" panose="02020603050405020304" pitchFamily="18" charset="0"/>
                    <a:cs typeface="Times New Roman" panose="02020603050405020304" pitchFamily="18" charset="0"/>
                  </a:rPr>
                  <a:t>. </a:t>
                </a:r>
                <a:r>
                  <a:rPr lang="en-US" sz="4400" b="0" dirty="0" err="1">
                    <a:latin typeface="Times New Roman" panose="02020603050405020304" pitchFamily="18" charset="0"/>
                    <a:cs typeface="Times New Roman" panose="02020603050405020304" pitchFamily="18" charset="0"/>
                  </a:rPr>
                  <a:t>Cartan</a:t>
                </a:r>
                <a:r>
                  <a:rPr lang="en-US" sz="4400" b="0" dirty="0">
                    <a:latin typeface="Times New Roman" panose="02020603050405020304" pitchFamily="18" charset="0"/>
                    <a:cs typeface="Times New Roman" panose="02020603050405020304" pitchFamily="18" charset="0"/>
                  </a:rPr>
                  <a:t>, </a:t>
                </a:r>
                <a:r>
                  <a:rPr lang="en-US" sz="4400" b="0" i="1" dirty="0">
                    <a:latin typeface="Times New Roman" panose="02020603050405020304" pitchFamily="18" charset="0"/>
                    <a:cs typeface="Times New Roman" panose="02020603050405020304" pitchFamily="18" charset="0"/>
                  </a:rPr>
                  <a:t>Ann. Sci. Ec. Norm. Super. </a:t>
                </a:r>
                <a:r>
                  <a:rPr lang="en-US" sz="4400" b="0" dirty="0">
                    <a:latin typeface="Times New Roman" panose="02020603050405020304" pitchFamily="18" charset="0"/>
                    <a:cs typeface="Times New Roman" panose="02020603050405020304" pitchFamily="18" charset="0"/>
                  </a:rPr>
                  <a:t>(1914)] </a:t>
                </a:r>
              </a:p>
              <a:p>
                <a:pPr algn="l"/>
                <a:r>
                  <a:rPr lang="en-US" sz="4800" b="0" dirty="0"/>
                  <a:t>Every compact simple Lie algebra is isomorphic to:  </a:t>
                </a:r>
                <a14:m>
                  <m:oMath xmlns:m="http://schemas.openxmlformats.org/officeDocument/2006/math">
                    <m:r>
                      <a:rPr lang="en-US" sz="5000" b="0" i="1" smtClean="0">
                        <a:latin typeface="Cambria Math" panose="02040503050406030204" pitchFamily="18" charset="0"/>
                        <a:ea typeface="Cambria Math" panose="02040503050406030204" pitchFamily="18" charset="0"/>
                      </a:rPr>
                      <m:t>𝔰𝔲</m:t>
                    </m:r>
                    <m:d>
                      <m:dPr>
                        <m:ctrlPr>
                          <a:rPr lang="en-US" sz="5000" b="0" i="1" smtClean="0">
                            <a:latin typeface="Cambria Math" panose="02040503050406030204" pitchFamily="18" charset="0"/>
                            <a:ea typeface="Cambria Math" panose="02040503050406030204" pitchFamily="18" charset="0"/>
                          </a:rPr>
                        </m:ctrlPr>
                      </m:dPr>
                      <m:e>
                        <m:r>
                          <a:rPr lang="en-US" sz="5000" b="0" i="1" smtClean="0">
                            <a:latin typeface="Cambria Math" panose="02040503050406030204" pitchFamily="18" charset="0"/>
                            <a:ea typeface="Cambria Math" panose="02040503050406030204" pitchFamily="18" charset="0"/>
                          </a:rPr>
                          <m:t>𝑁</m:t>
                        </m:r>
                      </m:e>
                    </m:d>
                    <m:r>
                      <a:rPr lang="en-US" sz="5000" b="0" i="1" smtClean="0">
                        <a:latin typeface="Cambria Math" panose="02040503050406030204" pitchFamily="18" charset="0"/>
                        <a:ea typeface="Cambria Math" panose="02040503050406030204" pitchFamily="18" charset="0"/>
                      </a:rPr>
                      <m:t>,  </m:t>
                    </m:r>
                    <m:r>
                      <a:rPr lang="en-US" sz="5000" b="0" i="1" smtClean="0">
                        <a:latin typeface="Cambria Math" panose="02040503050406030204" pitchFamily="18" charset="0"/>
                        <a:ea typeface="Cambria Math" panose="02040503050406030204" pitchFamily="18" charset="0"/>
                      </a:rPr>
                      <m:t>𝔰𝔬</m:t>
                    </m:r>
                    <m:d>
                      <m:dPr>
                        <m:ctrlPr>
                          <a:rPr lang="en-US" sz="5000" b="0" i="1" smtClean="0">
                            <a:latin typeface="Cambria Math" panose="02040503050406030204" pitchFamily="18" charset="0"/>
                            <a:ea typeface="Cambria Math" panose="02040503050406030204" pitchFamily="18" charset="0"/>
                          </a:rPr>
                        </m:ctrlPr>
                      </m:dPr>
                      <m:e>
                        <m:r>
                          <a:rPr lang="en-US" sz="5000" b="0" i="1" smtClean="0">
                            <a:latin typeface="Cambria Math" panose="02040503050406030204" pitchFamily="18" charset="0"/>
                            <a:ea typeface="Cambria Math" panose="02040503050406030204" pitchFamily="18" charset="0"/>
                          </a:rPr>
                          <m:t>𝑁</m:t>
                        </m:r>
                      </m:e>
                    </m:d>
                    <m:r>
                      <a:rPr lang="en-US" sz="5000" b="0" i="1" smtClean="0">
                        <a:latin typeface="Cambria Math" panose="02040503050406030204" pitchFamily="18" charset="0"/>
                        <a:ea typeface="Cambria Math" panose="02040503050406030204" pitchFamily="18" charset="0"/>
                      </a:rPr>
                      <m:t>,  </m:t>
                    </m:r>
                    <m:r>
                      <a:rPr lang="en-US" sz="5000" b="0" i="1" smtClean="0">
                        <a:latin typeface="Cambria Math" panose="02040503050406030204" pitchFamily="18" charset="0"/>
                        <a:ea typeface="Cambria Math" panose="02040503050406030204" pitchFamily="18" charset="0"/>
                      </a:rPr>
                      <m:t>𝔰𝔭</m:t>
                    </m:r>
                    <m:r>
                      <a:rPr lang="en-US" sz="5000" b="0" i="1" smtClean="0">
                        <a:latin typeface="Cambria Math" panose="02040503050406030204" pitchFamily="18" charset="0"/>
                        <a:ea typeface="Cambria Math" panose="02040503050406030204" pitchFamily="18" charset="0"/>
                      </a:rPr>
                      <m:t>(</m:t>
                    </m:r>
                    <m:r>
                      <a:rPr lang="en-US" sz="5000" b="0" i="1" smtClean="0">
                        <a:latin typeface="Cambria Math" panose="02040503050406030204" pitchFamily="18" charset="0"/>
                        <a:ea typeface="Cambria Math" panose="02040503050406030204" pitchFamily="18" charset="0"/>
                      </a:rPr>
                      <m:t>𝑁</m:t>
                    </m:r>
                    <m:r>
                      <a:rPr lang="en-US" sz="5000" b="0" i="1" smtClean="0">
                        <a:latin typeface="Cambria Math" panose="02040503050406030204" pitchFamily="18" charset="0"/>
                        <a:ea typeface="Cambria Math" panose="02040503050406030204" pitchFamily="18" charset="0"/>
                      </a:rPr>
                      <m:t>)</m:t>
                    </m:r>
                  </m:oMath>
                </a14:m>
                <a:r>
                  <a:rPr lang="en-US" sz="5000" b="0" dirty="0"/>
                  <a:t>  </a:t>
                </a:r>
                <a:r>
                  <a:rPr lang="en-US" sz="4800" b="0" dirty="0"/>
                  <a:t>or one of 5 exceptional Lie algebras.</a:t>
                </a:r>
                <a:endParaRPr sz="4800" b="0" dirty="0"/>
              </a:p>
            </p:txBody>
          </p:sp>
        </mc:Choice>
        <mc:Fallback>
          <p:sp>
            <p:nvSpPr>
              <p:cNvPr id="160" name="Example 2: Compact Lie groups"/>
              <p:cNvSpPr>
                <a:spLocks noRot="1" noChangeAspect="1" noMove="1" noResize="1" noEditPoints="1" noAdjustHandles="1" noChangeArrowheads="1" noChangeShapeType="1" noTextEdit="1"/>
              </p:cNvSpPr>
              <p:nvPr/>
            </p:nvSpPr>
            <p:spPr>
              <a:xfrm>
                <a:off x="1545849" y="2954655"/>
                <a:ext cx="21999951" cy="2614291"/>
              </a:xfrm>
              <a:prstGeom prst="roundRect">
                <a:avLst>
                  <a:gd name="adj" fmla="val 0"/>
                </a:avLst>
              </a:prstGeom>
              <a:blipFill>
                <a:blip r:embed="rId3"/>
                <a:stretch>
                  <a:fillRect l="-1211" t="-2899" r="-173" b="-3382"/>
                </a:stretch>
              </a:blipFill>
              <a:ln w="254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1EABD840-D1A3-F4BD-402A-2E36646AA2F8}"/>
              </a:ext>
            </a:extLst>
          </p:cNvPr>
          <p:cNvSpPr>
            <a:spLocks noGrp="1"/>
          </p:cNvSpPr>
          <p:nvPr>
            <p:ph type="sldNum" sz="quarter" idx="2"/>
          </p:nvPr>
        </p:nvSpPr>
        <p:spPr/>
        <p:txBody>
          <a:bodyPr/>
          <a:lstStyle/>
          <a:p>
            <a:fld id="{86CB4B4D-7CA3-9044-876B-883B54F8677D}" type="slidenum">
              <a:rPr lang="en-US" smtClean="0"/>
              <a:t>15</a:t>
            </a:fld>
            <a:endParaRPr lang="en-US"/>
          </a:p>
        </p:txBody>
      </p:sp>
      <p:grpSp>
        <p:nvGrpSpPr>
          <p:cNvPr id="3" name="Image">
            <a:extLst>
              <a:ext uri="{FF2B5EF4-FFF2-40B4-BE49-F238E27FC236}">
                <a16:creationId xmlns:a16="http://schemas.microsoft.com/office/drawing/2014/main" id="{2C767EED-9E86-C3E6-B22D-5D3EDFDAAA7E}"/>
              </a:ext>
            </a:extLst>
          </p:cNvPr>
          <p:cNvGrpSpPr/>
          <p:nvPr/>
        </p:nvGrpSpPr>
        <p:grpSpPr>
          <a:xfrm>
            <a:off x="14077552" y="6034173"/>
            <a:ext cx="3486399" cy="4492786"/>
            <a:chOff x="0" y="0"/>
            <a:chExt cx="3486398" cy="4492785"/>
          </a:xfrm>
        </p:grpSpPr>
        <p:pic>
          <p:nvPicPr>
            <p:cNvPr id="4" name="Image" descr="Image">
              <a:extLst>
                <a:ext uri="{FF2B5EF4-FFF2-40B4-BE49-F238E27FC236}">
                  <a16:creationId xmlns:a16="http://schemas.microsoft.com/office/drawing/2014/main" id="{E08369B3-876E-4C54-7ECA-D045FA4F6D22}"/>
                </a:ext>
              </a:extLst>
            </p:cNvPr>
            <p:cNvPicPr>
              <a:picLocks noChangeAspect="1"/>
            </p:cNvPicPr>
            <p:nvPr/>
          </p:nvPicPr>
          <p:blipFill>
            <a:blip r:embed="rId4"/>
            <a:stretch>
              <a:fillRect/>
            </a:stretch>
          </p:blipFill>
          <p:spPr>
            <a:xfrm>
              <a:off x="127000" y="88900"/>
              <a:ext cx="3232399" cy="4162586"/>
            </a:xfrm>
            <a:prstGeom prst="rect">
              <a:avLst/>
            </a:prstGeom>
            <a:ln>
              <a:noFill/>
            </a:ln>
            <a:effectLst/>
          </p:spPr>
        </p:pic>
        <p:pic>
          <p:nvPicPr>
            <p:cNvPr id="5" name="Image" descr="Image">
              <a:extLst>
                <a:ext uri="{FF2B5EF4-FFF2-40B4-BE49-F238E27FC236}">
                  <a16:creationId xmlns:a16="http://schemas.microsoft.com/office/drawing/2014/main" id="{240E221E-B70B-9EE2-8FAF-75DBD846E724}"/>
                </a:ext>
              </a:extLst>
            </p:cNvPr>
            <p:cNvPicPr>
              <a:picLocks/>
            </p:cNvPicPr>
            <p:nvPr/>
          </p:nvPicPr>
          <p:blipFill>
            <a:blip r:embed="rId5"/>
            <a:stretch>
              <a:fillRect/>
            </a:stretch>
          </p:blipFill>
          <p:spPr>
            <a:xfrm>
              <a:off x="0" y="0"/>
              <a:ext cx="3486399" cy="4492786"/>
            </a:xfrm>
            <a:prstGeom prst="rect">
              <a:avLst/>
            </a:prstGeom>
            <a:effectLst/>
          </p:spPr>
        </p:pic>
      </p:grpSp>
      <p:grpSp>
        <p:nvGrpSpPr>
          <p:cNvPr id="6" name="Image">
            <a:extLst>
              <a:ext uri="{FF2B5EF4-FFF2-40B4-BE49-F238E27FC236}">
                <a16:creationId xmlns:a16="http://schemas.microsoft.com/office/drawing/2014/main" id="{63FB1A5C-B0D2-F651-EFDD-42E5E09BD8D0}"/>
              </a:ext>
            </a:extLst>
          </p:cNvPr>
          <p:cNvGrpSpPr/>
          <p:nvPr/>
        </p:nvGrpSpPr>
        <p:grpSpPr>
          <a:xfrm>
            <a:off x="19673190" y="6034174"/>
            <a:ext cx="3255350" cy="4492786"/>
            <a:chOff x="0" y="0"/>
            <a:chExt cx="3255348" cy="4492785"/>
          </a:xfrm>
        </p:grpSpPr>
        <p:pic>
          <p:nvPicPr>
            <p:cNvPr id="7" name="Image" descr="Image">
              <a:extLst>
                <a:ext uri="{FF2B5EF4-FFF2-40B4-BE49-F238E27FC236}">
                  <a16:creationId xmlns:a16="http://schemas.microsoft.com/office/drawing/2014/main" id="{6303583F-AB27-04D5-A626-B609F500F737}"/>
                </a:ext>
              </a:extLst>
            </p:cNvPr>
            <p:cNvPicPr>
              <a:picLocks noChangeAspect="1"/>
            </p:cNvPicPr>
            <p:nvPr/>
          </p:nvPicPr>
          <p:blipFill>
            <a:blip r:embed="rId6"/>
            <a:stretch>
              <a:fillRect/>
            </a:stretch>
          </p:blipFill>
          <p:spPr>
            <a:xfrm>
              <a:off x="127000" y="88900"/>
              <a:ext cx="3001349" cy="4162586"/>
            </a:xfrm>
            <a:prstGeom prst="rect">
              <a:avLst/>
            </a:prstGeom>
            <a:ln>
              <a:noFill/>
            </a:ln>
            <a:effectLst/>
          </p:spPr>
        </p:pic>
        <p:pic>
          <p:nvPicPr>
            <p:cNvPr id="8" name="Image" descr="Image">
              <a:extLst>
                <a:ext uri="{FF2B5EF4-FFF2-40B4-BE49-F238E27FC236}">
                  <a16:creationId xmlns:a16="http://schemas.microsoft.com/office/drawing/2014/main" id="{B1A049DC-FDBB-8A33-F724-B90480230F4D}"/>
                </a:ext>
              </a:extLst>
            </p:cNvPr>
            <p:cNvPicPr>
              <a:picLocks/>
            </p:cNvPicPr>
            <p:nvPr/>
          </p:nvPicPr>
          <p:blipFill>
            <a:blip r:embed="rId7"/>
            <a:stretch>
              <a:fillRect/>
            </a:stretch>
          </p:blipFill>
          <p:spPr>
            <a:xfrm>
              <a:off x="0" y="0"/>
              <a:ext cx="3255349" cy="4492786"/>
            </a:xfrm>
            <a:prstGeom prst="rect">
              <a:avLst/>
            </a:prstGeom>
            <a:effectLst/>
          </p:spPr>
        </p:pic>
      </p:grpSp>
      <p:sp>
        <p:nvSpPr>
          <p:cNvPr id="10" name="Elie Cartan (1914)">
            <a:extLst>
              <a:ext uri="{FF2B5EF4-FFF2-40B4-BE49-F238E27FC236}">
                <a16:creationId xmlns:a16="http://schemas.microsoft.com/office/drawing/2014/main" id="{C2E78DCD-56FC-17FB-3D7D-71399CA904FC}"/>
              </a:ext>
            </a:extLst>
          </p:cNvPr>
          <p:cNvSpPr/>
          <p:nvPr/>
        </p:nvSpPr>
        <p:spPr>
          <a:xfrm>
            <a:off x="4805492" y="10592794"/>
            <a:ext cx="4572001" cy="914521"/>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01600" tIns="101600" rIns="101600" bIns="101600"/>
          <a:lstStyle>
            <a:lvl1pPr algn="ctr">
              <a:spcBef>
                <a:spcPts val="0"/>
              </a:spcBef>
              <a:defRPr sz="3000"/>
            </a:lvl1pPr>
          </a:lstStyle>
          <a:p>
            <a:r>
              <a:rPr lang="en-US" sz="4000" dirty="0" err="1"/>
              <a:t>Dynkin</a:t>
            </a:r>
            <a:r>
              <a:rPr lang="en-US" sz="4000" dirty="0"/>
              <a:t> diagrams</a:t>
            </a:r>
            <a:endParaRPr sz="4000" dirty="0"/>
          </a:p>
        </p:txBody>
      </p:sp>
      <p:sp>
        <p:nvSpPr>
          <p:cNvPr id="11" name="Dynkin (1952)">
            <a:extLst>
              <a:ext uri="{FF2B5EF4-FFF2-40B4-BE49-F238E27FC236}">
                <a16:creationId xmlns:a16="http://schemas.microsoft.com/office/drawing/2014/main" id="{662B708D-989E-AA35-A7F8-CB0C3A20A9AA}"/>
              </a:ext>
            </a:extLst>
          </p:cNvPr>
          <p:cNvSpPr/>
          <p:nvPr/>
        </p:nvSpPr>
        <p:spPr>
          <a:xfrm>
            <a:off x="18936789" y="10615861"/>
            <a:ext cx="5447211" cy="811608"/>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01600" tIns="101600" rIns="101600" bIns="101600"/>
          <a:lstStyle>
            <a:lvl1pPr algn="ctr">
              <a:spcBef>
                <a:spcPts val="0"/>
              </a:spcBef>
              <a:defRPr sz="3000"/>
            </a:lvl1pPr>
          </a:lstStyle>
          <a:p>
            <a:r>
              <a:rPr lang="en-US" sz="3200" dirty="0"/>
              <a:t>Eugene </a:t>
            </a:r>
            <a:r>
              <a:rPr sz="3200" dirty="0" err="1"/>
              <a:t>Dynkin</a:t>
            </a:r>
            <a:r>
              <a:rPr sz="3200" dirty="0"/>
              <a:t> (19</a:t>
            </a:r>
            <a:r>
              <a:rPr lang="en-US" sz="3200" dirty="0"/>
              <a:t>24-2014</a:t>
            </a:r>
            <a:r>
              <a:rPr sz="3200" dirty="0"/>
              <a:t>)</a:t>
            </a:r>
          </a:p>
        </p:txBody>
      </p:sp>
      <p:sp>
        <p:nvSpPr>
          <p:cNvPr id="12" name="Elie Cartan (1914)">
            <a:extLst>
              <a:ext uri="{FF2B5EF4-FFF2-40B4-BE49-F238E27FC236}">
                <a16:creationId xmlns:a16="http://schemas.microsoft.com/office/drawing/2014/main" id="{8C24DABB-E979-7B8B-1492-0C6CCB24D128}"/>
              </a:ext>
            </a:extLst>
          </p:cNvPr>
          <p:cNvSpPr/>
          <p:nvPr/>
        </p:nvSpPr>
        <p:spPr>
          <a:xfrm>
            <a:off x="13534752" y="10615860"/>
            <a:ext cx="4572000" cy="824071"/>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01600" tIns="101600" rIns="101600" bIns="101600"/>
          <a:lstStyle>
            <a:lvl1pPr algn="ctr">
              <a:spcBef>
                <a:spcPts val="0"/>
              </a:spcBef>
              <a:defRPr sz="3000"/>
            </a:lvl1pPr>
          </a:lstStyle>
          <a:p>
            <a:r>
              <a:rPr lang="en-US" sz="3200" dirty="0" err="1"/>
              <a:t>É</a:t>
            </a:r>
            <a:r>
              <a:rPr sz="3200" dirty="0" err="1"/>
              <a:t>lie</a:t>
            </a:r>
            <a:r>
              <a:rPr sz="3200" dirty="0"/>
              <a:t> </a:t>
            </a:r>
            <a:r>
              <a:rPr sz="3200" dirty="0" err="1"/>
              <a:t>Cartan</a:t>
            </a:r>
            <a:r>
              <a:rPr sz="3200" dirty="0"/>
              <a:t> (1</a:t>
            </a:r>
            <a:r>
              <a:rPr lang="en-US" sz="3200" dirty="0"/>
              <a:t>869-1951</a:t>
            </a:r>
            <a:r>
              <a:rPr sz="3200" dirty="0"/>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9"/>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iterate>
                                    <p:tmAbs val="0"/>
                                  </p:iterate>
                                  <p:childTnLst>
                                    <p:set>
                                      <p:cBhvr>
                                        <p:cTn id="13" fill="hold"/>
                                        <p:tgtEl>
                                          <p:spTgt spid="3"/>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iterate>
                                    <p:tmAbs val="0"/>
                                  </p:iterate>
                                  <p:childTnLst>
                                    <p:set>
                                      <p:cBhvr>
                                        <p:cTn id="16" fill="hold"/>
                                        <p:tgtEl>
                                          <p:spTgt spid="6"/>
                                        </p:tgtEl>
                                        <p:attrNameLst>
                                          <p:attrName>style.visibility</p:attrName>
                                        </p:attrNameLst>
                                      </p:cBhvr>
                                      <p:to>
                                        <p:strVal val="visible"/>
                                      </p:to>
                                    </p:set>
                                  </p:childTnLst>
                                </p:cTn>
                              </p:par>
                              <p:par>
                                <p:cTn id="17" presetID="1" presetClass="entr" presetSubtype="0" fill="hold" nodeType="withEffect">
                                  <p:stCondLst>
                                    <p:cond delay="0"/>
                                  </p:stCondLst>
                                  <p:iterate>
                                    <p:tmAbs val="0"/>
                                  </p:iterate>
                                  <p:childTnLst>
                                    <p:set>
                                      <p:cBhvr>
                                        <p:cTn id="18" fill="hold"/>
                                        <p:tgtEl>
                                          <p:spTgt spid="10"/>
                                        </p:tgtEl>
                                        <p:attrNameLst>
                                          <p:attrName>style.visibility</p:attrName>
                                        </p:attrNameLst>
                                      </p:cBhvr>
                                      <p:to>
                                        <p:strVal val="visible"/>
                                      </p:to>
                                    </p:set>
                                  </p:childTnLst>
                                </p:cTn>
                              </p:par>
                              <p:par>
                                <p:cTn id="19" presetID="1" presetClass="entr" presetSubtype="0" fill="hold" nodeType="withEffect">
                                  <p:stCondLst>
                                    <p:cond delay="0"/>
                                  </p:stCondLst>
                                  <p:iterate>
                                    <p:tmAbs val="0"/>
                                  </p:iterate>
                                  <p:childTnLst>
                                    <p:set>
                                      <p:cBhvr>
                                        <p:cTn id="20" fill="hold"/>
                                        <p:tgtEl>
                                          <p:spTgt spid="11"/>
                                        </p:tgtEl>
                                        <p:attrNameLst>
                                          <p:attrName>style.visibility</p:attrName>
                                        </p:attrNameLst>
                                      </p:cBhvr>
                                      <p:to>
                                        <p:strVal val="visible"/>
                                      </p:to>
                                    </p:set>
                                  </p:childTnLst>
                                </p:cTn>
                              </p:par>
                              <p:par>
                                <p:cTn id="21" presetID="1" presetClass="entr" presetSubtype="0" fill="hold" nodeType="withEffect">
                                  <p:stCondLst>
                                    <p:cond delay="0"/>
                                  </p:stCondLst>
                                  <p:iterate>
                                    <p:tmAbs val="0"/>
                                  </p:iterate>
                                  <p:childTnLst>
                                    <p:set>
                                      <p:cBhvr>
                                        <p:cTn id="22" fill="hold"/>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advAuto="0"/>
      <p:bldP spid="3" grpId="0" animBg="1" advAuto="0"/>
      <p:bldP spid="6"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he classification"/>
          <p:cNvSpPr txBox="1">
            <a:spLocks noGrp="1"/>
          </p:cNvSpPr>
          <p:nvPr>
            <p:ph type="title"/>
          </p:nvPr>
        </p:nvSpPr>
        <p:spPr>
          <a:prstGeom prst="rect">
            <a:avLst/>
          </a:prstGeom>
        </p:spPr>
        <p:txBody>
          <a:bodyPr>
            <a:normAutofit/>
          </a:bodyPr>
          <a:lstStyle/>
          <a:p>
            <a:r>
              <a:rPr lang="en-US" sz="6600" dirty="0"/>
              <a:t>Can We Classify All DLAs?</a:t>
            </a:r>
            <a:endParaRPr sz="6600" dirty="0"/>
          </a:p>
        </p:txBody>
      </p:sp>
      <mc:AlternateContent xmlns:mc="http://schemas.openxmlformats.org/markup-compatibility/2006">
        <mc:Choice xmlns:a14="http://schemas.microsoft.com/office/drawing/2010/main" Requires="a14">
          <p:sp>
            <p:nvSpPr>
              <p:cNvPr id="282" name="2-local spin Hamiltonians in one dimension"/>
              <p:cNvSpPr txBox="1">
                <a:spLocks noGrp="1"/>
              </p:cNvSpPr>
              <p:nvPr>
                <p:ph type="body" idx="1"/>
              </p:nvPr>
            </p:nvSpPr>
            <p:spPr>
              <a:xfrm>
                <a:off x="1347787" y="2867009"/>
                <a:ext cx="21942425" cy="9420241"/>
              </a:xfrm>
              <a:prstGeom prst="rect">
                <a:avLst/>
              </a:prstGeom>
            </p:spPr>
            <p:txBody>
              <a:bodyPr>
                <a:normAutofit fontScale="92500"/>
              </a:bodyPr>
              <a:lstStyle/>
              <a:p>
                <a:pPr>
                  <a:buSzTx/>
                </a:pPr>
                <a:r>
                  <a:rPr lang="en-US" b="1" dirty="0"/>
                  <a:t>Proposition</a:t>
                </a:r>
                <a:r>
                  <a:rPr lang="en-US" dirty="0"/>
                  <a:t> </a:t>
                </a:r>
                <a:r>
                  <a:rPr lang="en-US" sz="4300" dirty="0">
                    <a:latin typeface="Times New Roman" panose="02020603050405020304" pitchFamily="18" charset="0"/>
                    <a:cs typeface="Times New Roman" panose="02020603050405020304" pitchFamily="18" charset="0"/>
                  </a:rPr>
                  <a:t>[D’Alessandro 2007; see also </a:t>
                </a:r>
                <a:r>
                  <a:rPr lang="en-US" sz="4300" i="1" dirty="0" err="1">
                    <a:latin typeface="Times New Roman" panose="02020603050405020304" pitchFamily="18" charset="0"/>
                    <a:cs typeface="Times New Roman" panose="02020603050405020304" pitchFamily="18" charset="0"/>
                  </a:rPr>
                  <a:t>npj</a:t>
                </a:r>
                <a:r>
                  <a:rPr lang="en-US" sz="4300" i="1" dirty="0">
                    <a:latin typeface="Times New Roman" panose="02020603050405020304" pitchFamily="18" charset="0"/>
                    <a:cs typeface="Times New Roman" panose="02020603050405020304" pitchFamily="18" charset="0"/>
                  </a:rPr>
                  <a:t> Quantum Information </a:t>
                </a:r>
                <a:r>
                  <a:rPr lang="en-US" sz="4300" dirty="0">
                    <a:latin typeface="Times New Roman" panose="02020603050405020304" pitchFamily="18" charset="0"/>
                    <a:cs typeface="Times New Roman" panose="02020603050405020304" pitchFamily="18" charset="0"/>
                  </a:rPr>
                  <a:t>(2024)]</a:t>
                </a:r>
                <a:r>
                  <a:rPr lang="en-US" dirty="0"/>
                  <a:t>                          The DLA is a subalgebra of </a:t>
                </a:r>
                <a14:m>
                  <m:oMath xmlns:m="http://schemas.openxmlformats.org/officeDocument/2006/math">
                    <m:r>
                      <a:rPr lang="en-US" sz="5400" i="1">
                        <a:latin typeface="Cambria Math" panose="02040503050406030204" pitchFamily="18" charset="0"/>
                      </a:rPr>
                      <m:t>𝔲</m:t>
                    </m:r>
                    <m:d>
                      <m:dPr>
                        <m:ctrlPr>
                          <a:rPr lang="ar-AE" sz="5400" i="1">
                            <a:latin typeface="Cambria Math" panose="02040503050406030204" pitchFamily="18" charset="0"/>
                          </a:rPr>
                        </m:ctrlPr>
                      </m:dPr>
                      <m:e>
                        <m:r>
                          <a:rPr lang="ar-AE" sz="5400" i="1">
                            <a:latin typeface="Cambria Math" panose="02040503050406030204" pitchFamily="18" charset="0"/>
                          </a:rPr>
                          <m:t>𝑁</m:t>
                        </m:r>
                      </m:e>
                    </m:d>
                  </m:oMath>
                </a14:m>
                <a:r>
                  <a:rPr lang="en-US" dirty="0"/>
                  <a:t>; hence is a direct sum of simple compact Lie algebras and a center.</a:t>
                </a:r>
              </a:p>
              <a:p>
                <a:pPr>
                  <a:buSzTx/>
                </a:pPr>
                <a:r>
                  <a:rPr lang="en-US" dirty="0"/>
                  <a:t>An embedding </a:t>
                </a:r>
                <a14:m>
                  <m:oMath xmlns:m="http://schemas.openxmlformats.org/officeDocument/2006/math">
                    <m:r>
                      <a:rPr lang="en-US" sz="5400" b="0" i="0" smtClean="0">
                        <a:latin typeface="Cambria Math" panose="02040503050406030204" pitchFamily="18" charset="0"/>
                        <a:ea typeface="Cambria Math" panose="02040503050406030204" pitchFamily="18" charset="0"/>
                      </a:rPr>
                      <m:t> </m:t>
                    </m:r>
                    <m:r>
                      <a:rPr lang="en-US" sz="5400" i="1" smtClean="0">
                        <a:latin typeface="Cambria Math" panose="02040503050406030204" pitchFamily="18" charset="0"/>
                        <a:ea typeface="Cambria Math" panose="02040503050406030204" pitchFamily="18" charset="0"/>
                      </a:rPr>
                      <m:t>𝔤</m:t>
                    </m:r>
                    <m:r>
                      <a:rPr lang="en-US" sz="5400" i="1" smtClean="0">
                        <a:latin typeface="Cambria Math" panose="02040503050406030204" pitchFamily="18" charset="0"/>
                        <a:ea typeface="Cambria Math" panose="02040503050406030204" pitchFamily="18" charset="0"/>
                      </a:rPr>
                      <m:t>↪</m:t>
                    </m:r>
                    <m:r>
                      <a:rPr lang="en-US" sz="5400" i="1">
                        <a:latin typeface="Cambria Math" panose="02040503050406030204" pitchFamily="18" charset="0"/>
                      </a:rPr>
                      <m:t>𝔲</m:t>
                    </m:r>
                    <m:d>
                      <m:dPr>
                        <m:ctrlPr>
                          <a:rPr lang="ar-AE" sz="5400" i="1">
                            <a:latin typeface="Cambria Math" panose="02040503050406030204" pitchFamily="18" charset="0"/>
                          </a:rPr>
                        </m:ctrlPr>
                      </m:dPr>
                      <m:e>
                        <m:r>
                          <a:rPr lang="ar-AE" sz="5400" i="1">
                            <a:latin typeface="Cambria Math" panose="02040503050406030204" pitchFamily="18" charset="0"/>
                          </a:rPr>
                          <m:t>𝑁</m:t>
                        </m:r>
                      </m:e>
                    </m:d>
                  </m:oMath>
                </a14:m>
                <a:r>
                  <a:rPr lang="en-US" sz="5400" dirty="0"/>
                  <a:t> </a:t>
                </a:r>
                <a14:m>
                  <m:oMath xmlns:m="http://schemas.openxmlformats.org/officeDocument/2006/math">
                    <m:r>
                      <a:rPr lang="en-US" sz="5400" i="1" dirty="0" smtClean="0">
                        <a:latin typeface="Cambria Math" panose="02040503050406030204" pitchFamily="18" charset="0"/>
                        <a:ea typeface="Cambria Math" panose="02040503050406030204" pitchFamily="18" charset="0"/>
                      </a:rPr>
                      <m:t>⇔</m:t>
                    </m:r>
                    <m:r>
                      <a:rPr lang="en-US" sz="5400" b="0" i="1" dirty="0" smtClean="0">
                        <a:latin typeface="Cambria Math" panose="02040503050406030204" pitchFamily="18" charset="0"/>
                        <a:ea typeface="Cambria Math" panose="02040503050406030204" pitchFamily="18" charset="0"/>
                      </a:rPr>
                      <m:t> </m:t>
                    </m:r>
                  </m:oMath>
                </a14:m>
                <a:r>
                  <a:rPr lang="en-US" dirty="0"/>
                  <a:t>unitary</a:t>
                </a:r>
                <a:r>
                  <a:rPr lang="en-US" sz="5400" dirty="0"/>
                  <a:t> </a:t>
                </a:r>
                <a:r>
                  <a:rPr lang="en-US" dirty="0"/>
                  <a:t>representation of </a:t>
                </a:r>
                <a14:m>
                  <m:oMath xmlns:m="http://schemas.openxmlformats.org/officeDocument/2006/math">
                    <m:r>
                      <a:rPr lang="en-US" sz="5400" i="1">
                        <a:latin typeface="Cambria Math" panose="02040503050406030204" pitchFamily="18" charset="0"/>
                        <a:ea typeface="Cambria Math" panose="02040503050406030204" pitchFamily="18" charset="0"/>
                      </a:rPr>
                      <m:t>𝔤</m:t>
                    </m:r>
                  </m:oMath>
                </a14:m>
                <a:r>
                  <a:rPr lang="en-US" dirty="0"/>
                  <a:t> on </a:t>
                </a:r>
                <a14:m>
                  <m:oMath xmlns:m="http://schemas.openxmlformats.org/officeDocument/2006/math">
                    <m:sSup>
                      <m:sSupPr>
                        <m:ctrlPr>
                          <a:rPr lang="en-US" sz="5400" i="1">
                            <a:latin typeface="Cambria Math" panose="02040503050406030204" pitchFamily="18" charset="0"/>
                            <a:ea typeface="Cambria Math" panose="02040503050406030204" pitchFamily="18" charset="0"/>
                          </a:rPr>
                        </m:ctrlPr>
                      </m:sSupPr>
                      <m:e>
                        <m:r>
                          <a:rPr lang="en-US" sz="5400" i="1">
                            <a:latin typeface="Cambria Math" panose="02040503050406030204" pitchFamily="18" charset="0"/>
                            <a:ea typeface="Cambria Math" panose="02040503050406030204" pitchFamily="18" charset="0"/>
                          </a:rPr>
                          <m:t>ℂ</m:t>
                        </m:r>
                      </m:e>
                      <m:sup>
                        <m:r>
                          <a:rPr lang="en-US" sz="5400" i="1">
                            <a:latin typeface="Cambria Math" panose="02040503050406030204" pitchFamily="18" charset="0"/>
                            <a:ea typeface="Cambria Math" panose="02040503050406030204" pitchFamily="18" charset="0"/>
                          </a:rPr>
                          <m:t>𝑁</m:t>
                        </m:r>
                      </m:sup>
                    </m:sSup>
                  </m:oMath>
                </a14:m>
                <a:r>
                  <a:rPr lang="en-US" dirty="0"/>
                  <a:t>.</a:t>
                </a:r>
              </a:p>
              <a:p>
                <a:pPr>
                  <a:buSzTx/>
                </a:pPr>
                <a:r>
                  <a:rPr lang="en-US" dirty="0"/>
                  <a:t>Zeier and Schulte-</a:t>
                </a:r>
                <a:r>
                  <a:rPr lang="en-US" dirty="0" err="1"/>
                  <a:t>Herbrüggen</a:t>
                </a:r>
                <a:r>
                  <a:rPr lang="en-US" dirty="0"/>
                  <a:t> </a:t>
                </a:r>
                <a:r>
                  <a:rPr lang="en-US" sz="4300" dirty="0">
                    <a:latin typeface="Times New Roman" panose="02020603050405020304" pitchFamily="18" charset="0"/>
                    <a:cs typeface="Times New Roman" panose="02020603050405020304" pitchFamily="18" charset="0"/>
                  </a:rPr>
                  <a:t>[</a:t>
                </a:r>
                <a:r>
                  <a:rPr lang="en-US" sz="4300" i="1" dirty="0">
                    <a:latin typeface="Times New Roman" panose="02020603050405020304" pitchFamily="18" charset="0"/>
                    <a:cs typeface="Times New Roman" panose="02020603050405020304" pitchFamily="18" charset="0"/>
                  </a:rPr>
                  <a:t>J. Math. Phys. </a:t>
                </a:r>
                <a:r>
                  <a:rPr lang="en-US" sz="4300" dirty="0">
                    <a:latin typeface="Times New Roman" panose="02020603050405020304" pitchFamily="18" charset="0"/>
                    <a:cs typeface="Times New Roman" panose="02020603050405020304" pitchFamily="18" charset="0"/>
                  </a:rPr>
                  <a:t>2011] </a:t>
                </a:r>
                <a:r>
                  <a:rPr lang="en-US" dirty="0"/>
                  <a:t>listed all                                  subalgebras of  </a:t>
                </a:r>
                <a14:m>
                  <m:oMath xmlns:m="http://schemas.openxmlformats.org/officeDocument/2006/math">
                    <m:r>
                      <a:rPr lang="en-US" sz="5400" i="1">
                        <a:latin typeface="Cambria Math" panose="02040503050406030204" pitchFamily="18" charset="0"/>
                      </a:rPr>
                      <m:t>𝔰𝔲</m:t>
                    </m:r>
                    <m:d>
                      <m:dPr>
                        <m:ctrlPr>
                          <a:rPr lang="ar-AE" sz="5400" i="1">
                            <a:latin typeface="Cambria Math" panose="02040503050406030204" pitchFamily="18" charset="0"/>
                          </a:rPr>
                        </m:ctrlPr>
                      </m:dPr>
                      <m:e>
                        <m:sSup>
                          <m:sSupPr>
                            <m:ctrlPr>
                              <a:rPr lang="en-US" sz="5400" b="0" i="1" smtClean="0">
                                <a:latin typeface="Cambria Math" panose="02040503050406030204" pitchFamily="18" charset="0"/>
                              </a:rPr>
                            </m:ctrlPr>
                          </m:sSupPr>
                          <m:e>
                            <m:r>
                              <a:rPr lang="en-US" sz="5400" b="0" i="1" smtClean="0">
                                <a:latin typeface="Cambria Math" panose="02040503050406030204" pitchFamily="18" charset="0"/>
                              </a:rPr>
                              <m:t>2</m:t>
                            </m:r>
                          </m:e>
                          <m:sup>
                            <m:r>
                              <a:rPr lang="en-US" sz="5400" b="0" i="1" smtClean="0">
                                <a:latin typeface="Cambria Math" panose="02040503050406030204" pitchFamily="18" charset="0"/>
                              </a:rPr>
                              <m:t>𝑛</m:t>
                            </m:r>
                          </m:sup>
                        </m:sSup>
                      </m:e>
                    </m:d>
                  </m:oMath>
                </a14:m>
                <a:r>
                  <a:rPr lang="en-US" dirty="0"/>
                  <a:t>  for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ea typeface="Cambria Math" panose="02040503050406030204" pitchFamily="18" charset="0"/>
                      </a:rPr>
                      <m:t>≤15</m:t>
                    </m:r>
                  </m:oMath>
                </a14:m>
                <a:r>
                  <a:rPr lang="en-US" dirty="0"/>
                  <a:t>  in 95 pages of tables.</a:t>
                </a:r>
              </a:p>
              <a:p>
                <a:pPr>
                  <a:buSzTx/>
                </a:pPr>
                <a:r>
                  <a:rPr lang="en-US" dirty="0" err="1"/>
                  <a:t>Dynkin</a:t>
                </a:r>
                <a:r>
                  <a:rPr lang="en-US" dirty="0"/>
                  <a:t> (1952) classified all </a:t>
                </a:r>
                <a:r>
                  <a:rPr lang="en-US" i="1" dirty="0"/>
                  <a:t>maximal</a:t>
                </a:r>
                <a:r>
                  <a:rPr lang="en-US" dirty="0"/>
                  <a:t> subalgebras of simple                                       Lie algebras.</a:t>
                </a:r>
              </a:p>
            </p:txBody>
          </p:sp>
        </mc:Choice>
        <mc:Fallback>
          <p:sp>
            <p:nvSpPr>
              <p:cNvPr id="282" name="2-local spin Hamiltonians in one dimension"/>
              <p:cNvSpPr txBox="1">
                <a:spLocks noGrp="1" noRot="1" noChangeAspect="1" noMove="1" noResize="1" noEditPoints="1" noAdjustHandles="1" noChangeArrowheads="1" noChangeShapeType="1" noTextEdit="1"/>
              </p:cNvSpPr>
              <p:nvPr>
                <p:ph type="body" idx="1"/>
              </p:nvPr>
            </p:nvSpPr>
            <p:spPr>
              <a:xfrm>
                <a:off x="1347787" y="2867009"/>
                <a:ext cx="21942425" cy="9420241"/>
              </a:xfrm>
              <a:prstGeom prst="rect">
                <a:avLst/>
              </a:prstGeom>
              <a:blipFill>
                <a:blip r:embed="rId2"/>
                <a:stretch>
                  <a:fillRect l="-1272"/>
                </a:stretch>
              </a:blipFill>
            </p:spPr>
            <p:txBody>
              <a:bodyPr/>
              <a:lstStyle/>
              <a:p>
                <a:r>
                  <a:rPr lang="en-US">
                    <a:noFill/>
                  </a:rPr>
                  <a:t> </a:t>
                </a:r>
              </a:p>
            </p:txBody>
          </p:sp>
        </mc:Fallback>
      </mc:AlternateContent>
      <p:sp>
        <p:nvSpPr>
          <p:cNvPr id="290" name="Text"/>
          <p:cNvSpPr txBox="1"/>
          <p:nvPr/>
        </p:nvSpPr>
        <p:spPr>
          <a:xfrm>
            <a:off x="12192000" y="3092421"/>
            <a:ext cx="127000" cy="3754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endParaRPr/>
          </a:p>
          <a:p>
            <a:pPr>
              <a:defRPr i="1"/>
            </a:pPr>
            <a:endParaRPr/>
          </a:p>
        </p:txBody>
      </p:sp>
      <p:sp>
        <p:nvSpPr>
          <p:cNvPr id="2" name="Slide Number Placeholder 1">
            <a:extLst>
              <a:ext uri="{FF2B5EF4-FFF2-40B4-BE49-F238E27FC236}">
                <a16:creationId xmlns:a16="http://schemas.microsoft.com/office/drawing/2014/main" id="{492A133B-22EC-C6B8-6D52-08A3B88FC713}"/>
              </a:ext>
            </a:extLst>
          </p:cNvPr>
          <p:cNvSpPr>
            <a:spLocks noGrp="1"/>
          </p:cNvSpPr>
          <p:nvPr>
            <p:ph type="sldNum" sz="quarter" idx="2"/>
          </p:nvPr>
        </p:nvSpPr>
        <p:spPr/>
        <p:txBody>
          <a:bodyPr/>
          <a:lstStyle/>
          <a:p>
            <a:fld id="{86CB4B4D-7CA3-9044-876B-883B54F8677D}" type="slidenum">
              <a:rPr lang="en-US" smtClean="0"/>
              <a:t>16</a:t>
            </a:fld>
            <a:endParaRPr lang="en-US"/>
          </a:p>
        </p:txBody>
      </p:sp>
      <p:sp>
        <p:nvSpPr>
          <p:cNvPr id="6" name="Elie Cartan (1914)">
            <a:extLst>
              <a:ext uri="{FF2B5EF4-FFF2-40B4-BE49-F238E27FC236}">
                <a16:creationId xmlns:a16="http://schemas.microsoft.com/office/drawing/2014/main" id="{778F7BB3-4A06-7FBD-E8B3-E42459DD11CB}"/>
              </a:ext>
            </a:extLst>
          </p:cNvPr>
          <p:cNvSpPr/>
          <p:nvPr/>
        </p:nvSpPr>
        <p:spPr>
          <a:xfrm>
            <a:off x="18827555" y="10633980"/>
            <a:ext cx="5251009" cy="824336"/>
          </a:xfrm>
          <a:prstGeom prst="roundRect">
            <a:avLst>
              <a:gd name="adj" fmla="val 0"/>
            </a:avLst>
          </a:prstGeom>
          <a:solidFill>
            <a:srgbClr val="000000">
              <a:alpha val="0"/>
            </a:srgbClr>
          </a:solidFill>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01600" tIns="101600" rIns="101600" bIns="101600"/>
          <a:lstStyle>
            <a:lvl1pPr algn="ctr">
              <a:spcBef>
                <a:spcPts val="0"/>
              </a:spcBef>
              <a:defRPr sz="3000"/>
            </a:lvl1pPr>
          </a:lstStyle>
          <a:p>
            <a:r>
              <a:rPr lang="en-US" sz="3200" dirty="0"/>
              <a:t>Hermann Weyl (1885-1955)</a:t>
            </a:r>
            <a:endParaRPr sz="3200" dirty="0"/>
          </a:p>
        </p:txBody>
      </p:sp>
      <p:grpSp>
        <p:nvGrpSpPr>
          <p:cNvPr id="8" name="Image">
            <a:extLst>
              <a:ext uri="{FF2B5EF4-FFF2-40B4-BE49-F238E27FC236}">
                <a16:creationId xmlns:a16="http://schemas.microsoft.com/office/drawing/2014/main" id="{D1351A63-ECB3-0CDF-7855-10E2240BE7F1}"/>
              </a:ext>
            </a:extLst>
          </p:cNvPr>
          <p:cNvGrpSpPr/>
          <p:nvPr/>
        </p:nvGrpSpPr>
        <p:grpSpPr>
          <a:xfrm>
            <a:off x="19602774" y="6237004"/>
            <a:ext cx="3560439" cy="4284271"/>
            <a:chOff x="20637" y="89258"/>
            <a:chExt cx="3560438" cy="4284270"/>
          </a:xfrm>
        </p:grpSpPr>
        <p:pic>
          <p:nvPicPr>
            <p:cNvPr id="9" name="Image">
              <a:extLst>
                <a:ext uri="{FF2B5EF4-FFF2-40B4-BE49-F238E27FC236}">
                  <a16:creationId xmlns:a16="http://schemas.microsoft.com/office/drawing/2014/main" id="{6A859FC1-8DFC-4816-2D41-A3CCC7E3BBD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27000" y="327158"/>
              <a:ext cx="3347713" cy="3817567"/>
            </a:xfrm>
            <a:prstGeom prst="rect">
              <a:avLst/>
            </a:prstGeom>
            <a:ln>
              <a:noFill/>
            </a:ln>
            <a:effectLst/>
          </p:spPr>
        </p:pic>
        <p:pic>
          <p:nvPicPr>
            <p:cNvPr id="10" name="Image" descr="Image">
              <a:extLst>
                <a:ext uri="{FF2B5EF4-FFF2-40B4-BE49-F238E27FC236}">
                  <a16:creationId xmlns:a16="http://schemas.microsoft.com/office/drawing/2014/main" id="{CC0BB656-FF64-BBE3-4ECF-63E6DDF636E2}"/>
                </a:ext>
              </a:extLst>
            </p:cNvPr>
            <p:cNvPicPr>
              <a:picLocks/>
            </p:cNvPicPr>
            <p:nvPr/>
          </p:nvPicPr>
          <p:blipFill>
            <a:blip r:embed="rId4"/>
            <a:stretch>
              <a:fillRect/>
            </a:stretch>
          </p:blipFill>
          <p:spPr>
            <a:xfrm>
              <a:off x="20637" y="89258"/>
              <a:ext cx="3560438" cy="4284270"/>
            </a:xfrm>
            <a:prstGeom prst="rect">
              <a:avLst/>
            </a:prstGeom>
            <a:effectLst/>
          </p:spPr>
        </p:pic>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2">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 grpId="0" uiExpand="1" build="p"/>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3F00-3233-8D8D-CD0A-03B8C645A4C1}"/>
            </a:ext>
          </a:extLst>
        </p:cNvPr>
        <p:cNvGrpSpPr/>
        <p:nvPr/>
      </p:nvGrpSpPr>
      <p:grpSpPr>
        <a:xfrm>
          <a:off x="0" y="0"/>
          <a:ext cx="0" cy="0"/>
          <a:chOff x="0" y="0"/>
          <a:chExt cx="0" cy="0"/>
        </a:xfrm>
      </p:grpSpPr>
      <p:sp>
        <p:nvSpPr>
          <p:cNvPr id="290" name="Text">
            <a:extLst>
              <a:ext uri="{FF2B5EF4-FFF2-40B4-BE49-F238E27FC236}">
                <a16:creationId xmlns:a16="http://schemas.microsoft.com/office/drawing/2014/main" id="{D285D145-30D1-590C-1AD3-E977088E73F6}"/>
              </a:ext>
            </a:extLst>
          </p:cNvPr>
          <p:cNvSpPr txBox="1"/>
          <p:nvPr/>
        </p:nvSpPr>
        <p:spPr>
          <a:xfrm>
            <a:off x="12192000" y="3092421"/>
            <a:ext cx="127000" cy="3754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endParaRPr/>
          </a:p>
          <a:p>
            <a:pPr>
              <a:defRPr i="1"/>
            </a:pPr>
            <a:endParaRPr/>
          </a:p>
        </p:txBody>
      </p:sp>
      <p:sp>
        <p:nvSpPr>
          <p:cNvPr id="2" name="Slide Number Placeholder 1">
            <a:extLst>
              <a:ext uri="{FF2B5EF4-FFF2-40B4-BE49-F238E27FC236}">
                <a16:creationId xmlns:a16="http://schemas.microsoft.com/office/drawing/2014/main" id="{8033ED43-EA60-24F5-D17A-D9E923FCA820}"/>
              </a:ext>
            </a:extLst>
          </p:cNvPr>
          <p:cNvSpPr>
            <a:spLocks noGrp="1"/>
          </p:cNvSpPr>
          <p:nvPr>
            <p:ph type="sldNum" sz="quarter" idx="2"/>
          </p:nvPr>
        </p:nvSpPr>
        <p:spPr/>
        <p:txBody>
          <a:bodyPr/>
          <a:lstStyle/>
          <a:p>
            <a:fld id="{86CB4B4D-7CA3-9044-876B-883B54F8677D}" type="slidenum">
              <a:rPr lang="en-US" smtClean="0"/>
              <a:t>17</a:t>
            </a:fld>
            <a:endParaRPr lang="en-US"/>
          </a:p>
        </p:txBody>
      </p:sp>
      <p:pic>
        <p:nvPicPr>
          <p:cNvPr id="11" name="Picture 10" descr="A screenshot of a computer&#10;&#10;Description automatically generated">
            <a:extLst>
              <a:ext uri="{FF2B5EF4-FFF2-40B4-BE49-F238E27FC236}">
                <a16:creationId xmlns:a16="http://schemas.microsoft.com/office/drawing/2014/main" id="{5CE0C5F2-226E-6787-4B4F-49C7566F19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8982" y="173941"/>
            <a:ext cx="18499119" cy="7955914"/>
          </a:xfrm>
          <a:prstGeom prst="rect">
            <a:avLst/>
          </a:prstGeom>
        </p:spPr>
      </p:pic>
      <p:pic>
        <p:nvPicPr>
          <p:cNvPr id="6" name="Picture 5">
            <a:extLst>
              <a:ext uri="{FF2B5EF4-FFF2-40B4-BE49-F238E27FC236}">
                <a16:creationId xmlns:a16="http://schemas.microsoft.com/office/drawing/2014/main" id="{95993AF9-CC42-8B04-54C8-DD6F9C1876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8984" y="8129855"/>
            <a:ext cx="19120339" cy="4827411"/>
          </a:xfrm>
          <a:prstGeom prst="rect">
            <a:avLst/>
          </a:prstGeom>
        </p:spPr>
      </p:pic>
    </p:spTree>
    <p:extLst>
      <p:ext uri="{BB962C8B-B14F-4D97-AF65-F5344CB8AC3E}">
        <p14:creationId xmlns:p14="http://schemas.microsoft.com/office/powerpoint/2010/main" val="714457853"/>
      </p:ext>
    </p:extLst>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The classification"/>
          <p:cNvSpPr txBox="1">
            <a:spLocks noGrp="1"/>
          </p:cNvSpPr>
          <p:nvPr>
            <p:ph type="title"/>
          </p:nvPr>
        </p:nvSpPr>
        <p:spPr>
          <a:xfrm>
            <a:off x="3106143" y="-510734"/>
            <a:ext cx="12689468" cy="2286000"/>
          </a:xfrm>
          <a:prstGeom prst="rect">
            <a:avLst/>
          </a:prstGeom>
        </p:spPr>
        <p:txBody>
          <a:bodyPr>
            <a:normAutofit/>
          </a:bodyPr>
          <a:lstStyle/>
          <a:p>
            <a:pPr algn="l"/>
            <a:r>
              <a:rPr lang="en-US" sz="8000" dirty="0"/>
              <a:t>   </a:t>
            </a:r>
            <a:r>
              <a:rPr lang="en-US" sz="6600" dirty="0"/>
              <a:t>C</a:t>
            </a:r>
            <a:r>
              <a:rPr sz="6600" dirty="0"/>
              <a:t>lassification</a:t>
            </a:r>
            <a:r>
              <a:rPr lang="en-US" sz="6600" dirty="0"/>
              <a:t> Theorem</a:t>
            </a:r>
            <a:r>
              <a:rPr sz="6600" dirty="0"/>
              <a:t> </a:t>
            </a:r>
          </a:p>
        </p:txBody>
      </p:sp>
      <p:grpSp>
        <p:nvGrpSpPr>
          <p:cNvPr id="386" name="Image"/>
          <p:cNvGrpSpPr/>
          <p:nvPr/>
        </p:nvGrpSpPr>
        <p:grpSpPr>
          <a:xfrm>
            <a:off x="3106143" y="1323972"/>
            <a:ext cx="9835515" cy="11005873"/>
            <a:chOff x="0" y="0"/>
            <a:chExt cx="8856026" cy="10855891"/>
          </a:xfrm>
        </p:grpSpPr>
        <p:pic>
          <p:nvPicPr>
            <p:cNvPr id="385" name="Image" descr="Image"/>
            <p:cNvPicPr>
              <a:picLocks noChangeAspect="1"/>
            </p:cNvPicPr>
            <p:nvPr/>
          </p:nvPicPr>
          <p:blipFill>
            <a:blip r:embed="rId2"/>
            <a:stretch>
              <a:fillRect/>
            </a:stretch>
          </p:blipFill>
          <p:spPr>
            <a:xfrm>
              <a:off x="76200" y="76200"/>
              <a:ext cx="8703627" cy="10703492"/>
            </a:xfrm>
            <a:prstGeom prst="rect">
              <a:avLst/>
            </a:prstGeom>
            <a:ln>
              <a:noFill/>
            </a:ln>
            <a:effectLst/>
          </p:spPr>
        </p:pic>
        <p:pic>
          <p:nvPicPr>
            <p:cNvPr id="384" name="Image" descr="Image"/>
            <p:cNvPicPr>
              <a:picLocks/>
            </p:cNvPicPr>
            <p:nvPr/>
          </p:nvPicPr>
          <p:blipFill>
            <a:blip r:embed="rId3"/>
            <a:stretch>
              <a:fillRect/>
            </a:stretch>
          </p:blipFill>
          <p:spPr>
            <a:xfrm>
              <a:off x="0" y="0"/>
              <a:ext cx="8856027" cy="10855892"/>
            </a:xfrm>
            <a:prstGeom prst="rect">
              <a:avLst/>
            </a:prstGeom>
            <a:effectLst/>
          </p:spPr>
        </p:pic>
      </p:grpSp>
      <p:sp>
        <p:nvSpPr>
          <p:cNvPr id="2" name="Slide Number Placeholder 1">
            <a:extLst>
              <a:ext uri="{FF2B5EF4-FFF2-40B4-BE49-F238E27FC236}">
                <a16:creationId xmlns:a16="http://schemas.microsoft.com/office/drawing/2014/main" id="{63DDF768-1D6B-2748-EC9C-9812B5F0120C}"/>
              </a:ext>
            </a:extLst>
          </p:cNvPr>
          <p:cNvSpPr>
            <a:spLocks noGrp="1"/>
          </p:cNvSpPr>
          <p:nvPr>
            <p:ph type="sldNum" sz="quarter" idx="2"/>
          </p:nvPr>
        </p:nvSpPr>
        <p:spPr/>
        <p:txBody>
          <a:bodyPr/>
          <a:lstStyle/>
          <a:p>
            <a:fld id="{86CB4B4D-7CA3-9044-876B-883B54F8677D}" type="slidenum">
              <a:rPr lang="en-US" smtClean="0"/>
              <a:t>18</a:t>
            </a:fld>
            <a:endParaRPr lang="en-US"/>
          </a:p>
        </p:txBody>
      </p:sp>
      <p:sp>
        <p:nvSpPr>
          <p:cNvPr id="3" name="Wiersema, Roeland, et al. , arXiv preprint arXiv:2309.05690 (2023).">
            <a:extLst>
              <a:ext uri="{FF2B5EF4-FFF2-40B4-BE49-F238E27FC236}">
                <a16:creationId xmlns:a16="http://schemas.microsoft.com/office/drawing/2014/main" id="{348BE3A8-30A6-E312-9342-1DBE9B1B1B4E}"/>
              </a:ext>
            </a:extLst>
          </p:cNvPr>
          <p:cNvSpPr txBox="1"/>
          <p:nvPr/>
        </p:nvSpPr>
        <p:spPr>
          <a:xfrm>
            <a:off x="3106143" y="12329846"/>
            <a:ext cx="7708053" cy="13336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0"/>
              </a:spcBef>
              <a:defRPr sz="8400">
                <a:latin typeface="Times Roman"/>
                <a:ea typeface="Times Roman"/>
                <a:cs typeface="Times Roman"/>
                <a:sym typeface="Times Roman"/>
              </a:defRPr>
            </a:pPr>
            <a:r>
              <a:rPr sz="4000" dirty="0">
                <a:cs typeface="+mn-cs"/>
              </a:rPr>
              <a:t>Wiersema</a:t>
            </a:r>
            <a:r>
              <a:rPr lang="en-US" sz="4000" dirty="0">
                <a:cs typeface="+mn-cs"/>
              </a:rPr>
              <a:t>-</a:t>
            </a:r>
            <a:r>
              <a:rPr lang="en-US" sz="4000" dirty="0" err="1">
                <a:cs typeface="+mn-cs"/>
              </a:rPr>
              <a:t>Kökcü</a:t>
            </a:r>
            <a:r>
              <a:rPr lang="en-US" sz="4000" dirty="0">
                <a:cs typeface="+mn-cs"/>
              </a:rPr>
              <a:t>-Kemper-Bakalov</a:t>
            </a:r>
            <a:r>
              <a:rPr sz="4000" dirty="0">
                <a:cs typeface="+mn-cs"/>
              </a:rPr>
              <a:t>, </a:t>
            </a:r>
            <a:endParaRPr lang="en-US" sz="4000" dirty="0">
              <a:cs typeface="+mn-cs"/>
            </a:endParaRPr>
          </a:p>
          <a:p>
            <a:pPr>
              <a:spcBef>
                <a:spcPts val="0"/>
              </a:spcBef>
              <a:defRPr sz="8400">
                <a:latin typeface="Times Roman"/>
                <a:ea typeface="Times Roman"/>
                <a:cs typeface="Times Roman"/>
                <a:sym typeface="Times Roman"/>
              </a:defRPr>
            </a:pPr>
            <a:r>
              <a:rPr lang="en-US" sz="4000" i="1" dirty="0" err="1">
                <a:latin typeface="Times Roman"/>
                <a:ea typeface="Times Roman"/>
                <a:sym typeface="Times Roman"/>
              </a:rPr>
              <a:t>npj</a:t>
            </a:r>
            <a:r>
              <a:rPr lang="en-US" sz="4000" i="1" dirty="0">
                <a:latin typeface="Times Roman"/>
                <a:ea typeface="Times Roman"/>
                <a:sym typeface="Times Roman"/>
              </a:rPr>
              <a:t> Quantum Information </a:t>
            </a:r>
            <a:r>
              <a:rPr lang="en-US" sz="4000" dirty="0">
                <a:latin typeface="Times Roman"/>
                <a:ea typeface="Times Roman"/>
                <a:sym typeface="Times Roman"/>
              </a:rPr>
              <a:t>2024</a:t>
            </a:r>
            <a:endParaRPr sz="4000" dirty="0">
              <a:cs typeface="+mn-cs"/>
            </a:endParaRPr>
          </a:p>
        </p:txBody>
      </p:sp>
      <p:pic>
        <p:nvPicPr>
          <p:cNvPr id="9" name="Picture 8">
            <a:extLst>
              <a:ext uri="{FF2B5EF4-FFF2-40B4-BE49-F238E27FC236}">
                <a16:creationId xmlns:a16="http://schemas.microsoft.com/office/drawing/2014/main" id="{A10A094D-5A62-DB47-7011-2105E46C13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26296" y="119791"/>
            <a:ext cx="8840202" cy="13414237"/>
          </a:xfrm>
          <a:prstGeom prst="rect">
            <a:avLst/>
          </a:prstGeom>
        </p:spPr>
      </p:pic>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The classification"/>
          <p:cNvSpPr txBox="1">
            <a:spLocks noGrp="1"/>
          </p:cNvSpPr>
          <p:nvPr>
            <p:ph type="title"/>
          </p:nvPr>
        </p:nvSpPr>
        <p:spPr>
          <a:xfrm>
            <a:off x="1689100" y="66808"/>
            <a:ext cx="21005800" cy="2286000"/>
          </a:xfrm>
          <a:prstGeom prst="rect">
            <a:avLst/>
          </a:prstGeom>
        </p:spPr>
        <p:txBody>
          <a:bodyPr>
            <a:normAutofit/>
          </a:bodyPr>
          <a:lstStyle/>
          <a:p>
            <a:r>
              <a:rPr lang="en-US" sz="6600" dirty="0"/>
              <a:t>Proof Strategy</a:t>
            </a:r>
            <a:endParaRPr sz="6600" dirty="0"/>
          </a:p>
        </p:txBody>
      </p:sp>
      <p:pic>
        <p:nvPicPr>
          <p:cNvPr id="294" name="embed_dlas.pdf"/>
          <p:cNvPicPr>
            <a:picLocks noChangeAspect="1"/>
          </p:cNvPicPr>
          <p:nvPr/>
        </p:nvPicPr>
        <p:blipFill>
          <a:blip r:embed="rId2">
            <a:extLst>
              <a:ext uri="{28A0092B-C50C-407E-A947-70E740481C1C}">
                <a14:useLocalDpi xmlns:a14="http://schemas.microsoft.com/office/drawing/2010/main" val="0"/>
              </a:ext>
            </a:extLst>
          </a:blip>
          <a:srcRect/>
          <a:stretch/>
        </p:blipFill>
        <p:spPr>
          <a:xfrm>
            <a:off x="12775394" y="1967947"/>
            <a:ext cx="9919506" cy="3265681"/>
          </a:xfrm>
          <a:prstGeom prst="rect">
            <a:avLst/>
          </a:prstGeom>
          <a:ln w="12700">
            <a:miter lim="400000"/>
          </a:ln>
        </p:spPr>
      </p:pic>
      <mc:AlternateContent xmlns:mc="http://schemas.openxmlformats.org/markup-compatibility/2006" xmlns:a14="http://schemas.microsoft.com/office/drawing/2010/main">
        <mc:Choice Requires="a14">
          <p:sp>
            <p:nvSpPr>
              <p:cNvPr id="295" name="Strategy: Identify unique DLAs on 2-qubits and add sites to see how the DLAs behave for large…"/>
              <p:cNvSpPr txBox="1">
                <a:spLocks noGrp="1"/>
              </p:cNvSpPr>
              <p:nvPr>
                <p:ph type="body" idx="1"/>
              </p:nvPr>
            </p:nvSpPr>
            <p:spPr>
              <a:xfrm>
                <a:off x="801019" y="2798546"/>
                <a:ext cx="12096224" cy="2286000"/>
              </a:xfrm>
              <a:prstGeom prst="rect">
                <a:avLst/>
              </a:prstGeom>
            </p:spPr>
            <p:txBody>
              <a:bodyPr>
                <a:normAutofit/>
              </a:bodyPr>
              <a:lstStyle/>
              <a:p>
                <a:pPr marL="0" indent="0">
                  <a:buNone/>
                </a:pPr>
                <a:r>
                  <a:rPr lang="en-US" sz="4400" dirty="0"/>
                  <a:t>Identify all unique DLAs on 2-qubits and add sites to see how the DLAs extend to large </a:t>
                </a:r>
                <a14:m>
                  <m:oMath xmlns:m="http://schemas.openxmlformats.org/officeDocument/2006/math">
                    <m:r>
                      <a:rPr lang="en-US" sz="4400" i="1">
                        <a:solidFill>
                          <a:srgbClr val="000000"/>
                        </a:solidFill>
                        <a:latin typeface="Cambria Math" panose="02040503050406030204" pitchFamily="18" charset="0"/>
                      </a:rPr>
                      <m:t>𝑛</m:t>
                    </m:r>
                  </m:oMath>
                </a14:m>
                <a:r>
                  <a:rPr lang="en-US" sz="4400" dirty="0"/>
                  <a:t>.</a:t>
                </a:r>
              </a:p>
              <a:p>
                <a:pPr marL="0" indent="0">
                  <a:buNone/>
                </a:pPr>
                <a:endParaRPr sz="4400" dirty="0"/>
              </a:p>
            </p:txBody>
          </p:sp>
        </mc:Choice>
        <mc:Fallback xmlns="">
          <p:sp>
            <p:nvSpPr>
              <p:cNvPr id="295" name="Strategy: Identify unique DLAs on 2-qubits and add sites to see how the DLAs behave for large…"/>
              <p:cNvSpPr txBox="1">
                <a:spLocks noGrp="1" noRot="1" noChangeAspect="1" noMove="1" noResize="1" noEditPoints="1" noAdjustHandles="1" noChangeArrowheads="1" noChangeShapeType="1" noTextEdit="1"/>
              </p:cNvSpPr>
              <p:nvPr>
                <p:ph type="body" idx="1"/>
              </p:nvPr>
            </p:nvSpPr>
            <p:spPr>
              <a:xfrm>
                <a:off x="801019" y="2798546"/>
                <a:ext cx="12096224" cy="2286000"/>
              </a:xfrm>
              <a:prstGeom prst="rect">
                <a:avLst/>
              </a:prstGeom>
              <a:blipFill>
                <a:blip r:embed="rId3"/>
                <a:stretch>
                  <a:fillRect l="-2306" t="-17680"/>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A231D1E6-89E6-741F-4F31-031189C212C2}"/>
              </a:ext>
            </a:extLst>
          </p:cNvPr>
          <p:cNvSpPr>
            <a:spLocks noGrp="1"/>
          </p:cNvSpPr>
          <p:nvPr>
            <p:ph type="sldNum" sz="quarter" idx="2"/>
          </p:nvPr>
        </p:nvSpPr>
        <p:spPr/>
        <p:txBody>
          <a:bodyPr/>
          <a:lstStyle/>
          <a:p>
            <a:fld id="{86CB4B4D-7CA3-9044-876B-883B54F8677D}" type="slidenum">
              <a:rPr lang="en-US" smtClean="0"/>
              <a:t>19</a:t>
            </a:fld>
            <a:endParaRPr lang="en-US"/>
          </a:p>
        </p:txBody>
      </p:sp>
      <mc:AlternateContent xmlns:mc="http://schemas.openxmlformats.org/markup-compatibility/2006" xmlns:a14="http://schemas.microsoft.com/office/drawing/2010/main">
        <mc:Choice Requires="a14">
          <p:sp>
            <p:nvSpPr>
              <p:cNvPr id="3" name="Strategy: Identify unique DLAs on 2-qubits and add sites to see how the DLAs behave for large…">
                <a:extLst>
                  <a:ext uri="{FF2B5EF4-FFF2-40B4-BE49-F238E27FC236}">
                    <a16:creationId xmlns:a16="http://schemas.microsoft.com/office/drawing/2014/main" id="{6C181195-3127-9769-0F91-3A54FE70B83B}"/>
                  </a:ext>
                </a:extLst>
              </p:cNvPr>
              <p:cNvSpPr txBox="1">
                <a:spLocks/>
              </p:cNvSpPr>
              <p:nvPr/>
            </p:nvSpPr>
            <p:spPr>
              <a:xfrm>
                <a:off x="302544" y="6600825"/>
                <a:ext cx="23814756" cy="8486775"/>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normAutofit/>
              </a:bodyPr>
              <a:lstStyle>
                <a:lvl1pPr marL="635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9pPr>
              </a:lstStyle>
              <a:p>
                <a:r>
                  <a:rPr lang="en-US" sz="4400" dirty="0"/>
                  <a:t>We find the </a:t>
                </a:r>
                <a:r>
                  <a:rPr lang="en-US" sz="4400" i="1" dirty="0"/>
                  <a:t>commutant</a:t>
                </a:r>
                <a:r>
                  <a:rPr lang="en-US" sz="4400" dirty="0"/>
                  <a:t> of the DLA: the set </a:t>
                </a:r>
                <a14:m>
                  <m:oMath xmlns:m="http://schemas.openxmlformats.org/officeDocument/2006/math">
                    <m:r>
                      <a:rPr lang="en-US" sz="4400" i="1">
                        <a:latin typeface="Cambria Math" panose="02040503050406030204" pitchFamily="18" charset="0"/>
                      </a:rPr>
                      <m:t>𝑆</m:t>
                    </m:r>
                    <m:r>
                      <a:rPr lang="en-US" sz="4400" i="1">
                        <a:latin typeface="Cambria Math" panose="02040503050406030204" pitchFamily="18" charset="0"/>
                      </a:rPr>
                      <m:t> </m:t>
                    </m:r>
                  </m:oMath>
                </a14:m>
                <a:r>
                  <a:rPr lang="en-US" sz="4400" dirty="0"/>
                  <a:t>all Pauli strings that commute with the generators of the DLA; hence with the whole DLA.</a:t>
                </a:r>
              </a:p>
              <a:p>
                <a:r>
                  <a:rPr lang="en-US" sz="4400" dirty="0"/>
                  <a:t>We describe the DLA as the fixed points of an involution inside the </a:t>
                </a:r>
                <a:r>
                  <a:rPr lang="en-US" sz="4400" i="1" dirty="0"/>
                  <a:t>centralizer</a:t>
                </a:r>
                <a:r>
                  <a:rPr lang="en-US" sz="4400" dirty="0"/>
                  <a:t> of </a:t>
                </a:r>
                <a14:m>
                  <m:oMath xmlns:m="http://schemas.openxmlformats.org/officeDocument/2006/math">
                    <m:r>
                      <a:rPr lang="en-US" sz="4400" i="1">
                        <a:latin typeface="Cambria Math" panose="02040503050406030204" pitchFamily="18" charset="0"/>
                      </a:rPr>
                      <m:t>𝑆</m:t>
                    </m:r>
                  </m:oMath>
                </a14:m>
                <a:r>
                  <a:rPr lang="en-US" sz="4400" dirty="0"/>
                  <a:t>.</a:t>
                </a:r>
              </a:p>
              <a:p>
                <a:r>
                  <a:rPr lang="en-US" sz="4400" dirty="0"/>
                  <a:t>An </a:t>
                </a:r>
                <a:r>
                  <a:rPr lang="en-US" sz="4400" i="1" dirty="0"/>
                  <a:t>involution</a:t>
                </a:r>
                <a:r>
                  <a:rPr lang="en-US" sz="4400" dirty="0"/>
                  <a:t> on a Lie algebra  </a:t>
                </a:r>
                <a14:m>
                  <m:oMath xmlns:m="http://schemas.openxmlformats.org/officeDocument/2006/math">
                    <m:r>
                      <a:rPr lang="en-US" i="1">
                        <a:latin typeface="Cambria Math" panose="02040503050406030204" pitchFamily="18" charset="0"/>
                        <a:ea typeface="Cambria Math" panose="02040503050406030204" pitchFamily="18" charset="0"/>
                      </a:rPr>
                      <m:t>𝔤</m:t>
                    </m:r>
                  </m:oMath>
                </a14:m>
                <a:r>
                  <a:rPr lang="en-US" sz="4400" dirty="0"/>
                  <a:t>  is a map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m:t>
                    </m:r>
                    <m:r>
                      <a:rPr lang="en-US" i="1">
                        <a:latin typeface="Cambria Math" panose="02040503050406030204" pitchFamily="18" charset="0"/>
                        <a:ea typeface="Cambria Math" panose="02040503050406030204" pitchFamily="18" charset="0"/>
                      </a:rPr>
                      <m:t>𝔤</m:t>
                    </m:r>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𝔤</m:t>
                    </m:r>
                  </m:oMath>
                </a14:m>
                <a:r>
                  <a:rPr lang="en-US" dirty="0"/>
                  <a:t>  </a:t>
                </a:r>
                <a:r>
                  <a:rPr lang="en-US" sz="4400" dirty="0"/>
                  <a:t>such that  </a:t>
                </a:r>
                <a14:m>
                  <m:oMath xmlns:m="http://schemas.openxmlformats.org/officeDocument/2006/math">
                    <m:sSup>
                      <m:sSupPr>
                        <m:ctrlPr>
                          <a:rPr lang="en-US" b="0" i="1" smtClean="0">
                            <a:latin typeface="Cambria Math" panose="02040503050406030204" pitchFamily="18" charset="0"/>
                          </a:rPr>
                        </m:ctrlPr>
                      </m:sSupPr>
                      <m:e>
                        <m:r>
                          <a:rPr lang="en-US" i="1">
                            <a:latin typeface="Cambria Math" panose="02040503050406030204" pitchFamily="18" charset="0"/>
                          </a:rPr>
                          <m:t>𝜃</m:t>
                        </m:r>
                      </m:e>
                      <m:sup>
                        <m:r>
                          <a:rPr lang="en-US" b="0" i="0" smtClean="0">
                            <a:latin typeface="Cambria Math" panose="02040503050406030204" pitchFamily="18" charset="0"/>
                          </a:rPr>
                          <m:t>2</m:t>
                        </m:r>
                      </m:sup>
                    </m:sSup>
                    <m:r>
                      <a:rPr lang="en-US" b="0" i="0" smtClean="0">
                        <a:latin typeface="Cambria Math" panose="02040503050406030204" pitchFamily="18" charset="0"/>
                      </a:rPr>
                      <m:t>=</m:t>
                    </m:r>
                    <m:r>
                      <m:rPr>
                        <m:sty m:val="p"/>
                      </m:rPr>
                      <a:rPr lang="en-US" b="0" i="0" smtClean="0">
                        <a:latin typeface="Cambria Math" panose="02040503050406030204" pitchFamily="18" charset="0"/>
                      </a:rPr>
                      <m:t>id</m:t>
                    </m:r>
                  </m:oMath>
                </a14:m>
                <a:r>
                  <a:rPr lang="en-US" sz="4400" dirty="0"/>
                  <a:t>  and                      </a:t>
                </a:r>
                <a14:m>
                  <m:oMath xmlns:m="http://schemas.openxmlformats.org/officeDocument/2006/math">
                    <m:r>
                      <a:rPr lang="en-US" i="1">
                        <a:latin typeface="Cambria Math" panose="02040503050406030204" pitchFamily="18" charset="0"/>
                      </a:rPr>
                      <m:t>𝜃</m:t>
                    </m:r>
                    <m:d>
                      <m:dPr>
                        <m:ctrlPr>
                          <a:rPr lang="en-US" b="0" i="1" smtClean="0">
                            <a:latin typeface="Cambria Math" panose="02040503050406030204" pitchFamily="18" charset="0"/>
                          </a:rPr>
                        </m:ctrlPr>
                      </m:dPr>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e>
                        </m:d>
                      </m:e>
                    </m:d>
                    <m:r>
                      <a:rPr lang="en-US" b="0" i="1" smtClean="0">
                        <a:latin typeface="Cambria Math" panose="02040503050406030204" pitchFamily="18" charset="0"/>
                      </a:rPr>
                      <m:t>=[</m:t>
                    </m:r>
                    <m:r>
                      <a:rPr lang="en-US" i="1">
                        <a:latin typeface="Cambria Math" panose="02040503050406030204" pitchFamily="18" charset="0"/>
                      </a:rPr>
                      <m:t>𝜃</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d>
                    <m:r>
                      <a:rPr lang="en-US" b="0" i="1" smtClean="0">
                        <a:latin typeface="Cambria Math" panose="02040503050406030204" pitchFamily="18" charset="0"/>
                      </a:rPr>
                      <m:t>,</m:t>
                    </m:r>
                    <m:r>
                      <a:rPr lang="en-US" b="0" i="1" smtClean="0">
                        <a:latin typeface="Cambria Math" panose="02040503050406030204" pitchFamily="18" charset="0"/>
                      </a:rPr>
                      <m:t>𝜃</m:t>
                    </m:r>
                    <m:d>
                      <m:dPr>
                        <m:ctrlPr>
                          <a:rPr lang="en-US" b="0" i="1" smtClean="0">
                            <a:latin typeface="Cambria Math" panose="02040503050406030204" pitchFamily="18" charset="0"/>
                          </a:rPr>
                        </m:ctrlPr>
                      </m:dPr>
                      <m:e>
                        <m:r>
                          <a:rPr lang="en-US" b="0" i="1" smtClean="0">
                            <a:latin typeface="Cambria Math" panose="02040503050406030204" pitchFamily="18" charset="0"/>
                          </a:rPr>
                          <m:t>𝐵</m:t>
                        </m:r>
                      </m:e>
                    </m:d>
                    <m:r>
                      <a:rPr lang="en-US" b="0" i="1" smtClean="0">
                        <a:latin typeface="Cambria Math" panose="02040503050406030204" pitchFamily="18" charset="0"/>
                      </a:rPr>
                      <m:t>] </m:t>
                    </m:r>
                  </m:oMath>
                </a14:m>
                <a:r>
                  <a:rPr lang="en-US" dirty="0"/>
                  <a:t>.</a:t>
                </a:r>
              </a:p>
              <a:p>
                <a:r>
                  <a:rPr lang="en-US" sz="4400" dirty="0"/>
                  <a:t>Examples:</a:t>
                </a:r>
                <a:r>
                  <a:rPr lang="en-US" dirty="0"/>
                  <a:t>  </a:t>
                </a:r>
                <a14:m>
                  <m:oMath xmlns:m="http://schemas.openxmlformats.org/officeDocument/2006/math">
                    <m:r>
                      <a:rPr lang="en-US" i="1">
                        <a:latin typeface="Cambria Math" panose="02040503050406030204" pitchFamily="18" charset="0"/>
                      </a:rPr>
                      <m:t>𝜃</m:t>
                    </m:r>
                    <m:d>
                      <m:dPr>
                        <m:ctrlPr>
                          <a:rPr lang="en-US" i="1">
                            <a:latin typeface="Cambria Math" panose="02040503050406030204" pitchFamily="18" charset="0"/>
                          </a:rPr>
                        </m:ctrlPr>
                      </m:dPr>
                      <m:e>
                        <m:r>
                          <a:rPr lang="en-US" i="1">
                            <a:latin typeface="Cambria Math" panose="02040503050406030204" pitchFamily="18" charset="0"/>
                          </a:rPr>
                          <m:t>𝐴</m:t>
                        </m:r>
                      </m:e>
                    </m:d>
                    <m:r>
                      <a:rPr lang="en-US" b="0" i="0"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𝐴</m:t>
                        </m:r>
                      </m:e>
                      <m:sup>
                        <m:r>
                          <a:rPr lang="en-US" b="0" i="1" smtClean="0">
                            <a:latin typeface="Cambria Math" panose="02040503050406030204" pitchFamily="18" charset="0"/>
                          </a:rPr>
                          <m:t>𝑇</m:t>
                        </m:r>
                      </m:sup>
                    </m:sSup>
                  </m:oMath>
                </a14:m>
                <a:r>
                  <a:rPr lang="en-US" i="1" dirty="0"/>
                  <a:t>   </a:t>
                </a:r>
                <a:r>
                  <a:rPr lang="en-US" sz="4400" dirty="0"/>
                  <a:t>on  </a:t>
                </a:r>
                <a14:m>
                  <m:oMath xmlns:m="http://schemas.openxmlformats.org/officeDocument/2006/math">
                    <m:r>
                      <a:rPr lang="en-US" i="1">
                        <a:latin typeface="Cambria Math" panose="02040503050406030204" pitchFamily="18" charset="0"/>
                        <a:ea typeface="Cambria Math" panose="02040503050406030204" pitchFamily="18" charset="0"/>
                      </a:rPr>
                      <m:t>𝔤</m:t>
                    </m:r>
                    <m:r>
                      <a:rPr lang="en-US" b="0" i="0"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𝔰𝔲</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𝑁</m:t>
                        </m:r>
                      </m:e>
                    </m:d>
                  </m:oMath>
                </a14:m>
                <a:r>
                  <a:rPr lang="en-US" sz="4400" dirty="0"/>
                  <a:t>  has fixed points  </a:t>
                </a:r>
                <a14:m>
                  <m:oMath xmlns:m="http://schemas.openxmlformats.org/officeDocument/2006/math">
                    <m:r>
                      <a:rPr lang="en-US" i="1">
                        <a:latin typeface="Cambria Math" panose="02040503050406030204" pitchFamily="18" charset="0"/>
                        <a:ea typeface="Cambria Math" panose="02040503050406030204" pitchFamily="18" charset="0"/>
                      </a:rPr>
                      <m:t>𝔰𝔬</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𝑁</m:t>
                        </m:r>
                      </m:e>
                    </m:d>
                    <m:r>
                      <a:rPr lang="en-US" b="0" i="0" smtClean="0">
                        <a:latin typeface="Cambria Math" panose="02040503050406030204" pitchFamily="18" charset="0"/>
                        <a:ea typeface="Cambria Math" panose="02040503050406030204" pitchFamily="18" charset="0"/>
                      </a:rPr>
                      <m:t>;</m:t>
                    </m:r>
                  </m:oMath>
                </a14:m>
                <a:r>
                  <a:rPr lang="en-US" dirty="0"/>
                  <a:t>                                           </a:t>
                </a:r>
                <a14:m>
                  <m:oMath xmlns:m="http://schemas.openxmlformats.org/officeDocument/2006/math">
                    <m:r>
                      <a:rPr lang="en-US" b="0" i="0" smtClean="0">
                        <a:latin typeface="Cambria Math" panose="02040503050406030204" pitchFamily="18" charset="0"/>
                      </a:rPr>
                      <m:t> </m:t>
                    </m:r>
                    <m:r>
                      <a:rPr lang="en-US" b="0" i="1" smtClean="0">
                        <a:latin typeface="Cambria Math" panose="02040503050406030204" pitchFamily="18" charset="0"/>
                      </a:rPr>
                      <m:t>                     </m:t>
                    </m:r>
                    <m:r>
                      <a:rPr lang="en-US" i="1">
                        <a:latin typeface="Cambria Math" panose="02040503050406030204" pitchFamily="18" charset="0"/>
                      </a:rPr>
                      <m:t>𝜃</m:t>
                    </m:r>
                    <m:d>
                      <m:dPr>
                        <m:ctrlPr>
                          <a:rPr lang="en-US" i="1">
                            <a:latin typeface="Cambria Math" panose="02040503050406030204" pitchFamily="18" charset="0"/>
                          </a:rPr>
                        </m:ctrlPr>
                      </m:dPr>
                      <m:e>
                        <m:r>
                          <a:rPr lang="en-US" i="1">
                            <a:latin typeface="Cambria Math" panose="02040503050406030204" pitchFamily="18" charset="0"/>
                          </a:rPr>
                          <m:t>𝐴</m:t>
                        </m:r>
                      </m:e>
                    </m:d>
                    <m:r>
                      <a:rPr lang="en-US">
                        <a:latin typeface="Cambria Math" panose="02040503050406030204" pitchFamily="18" charset="0"/>
                      </a:rPr>
                      <m:t>=</m:t>
                    </m:r>
                    <m:sSup>
                      <m:sSupPr>
                        <m:ctrlPr>
                          <a:rPr lang="en-US" i="1">
                            <a:latin typeface="Cambria Math" panose="02040503050406030204" pitchFamily="18" charset="0"/>
                          </a:rPr>
                        </m:ctrlPr>
                      </m:sSupPr>
                      <m:e>
                        <m:r>
                          <a:rPr lang="en-US" b="0" i="1" smtClean="0">
                            <a:latin typeface="Cambria Math" panose="02040503050406030204" pitchFamily="18" charset="0"/>
                          </a:rPr>
                          <m:t>𝐽</m:t>
                        </m:r>
                        <m:r>
                          <a:rPr lang="en-US" i="1">
                            <a:latin typeface="Cambria Math" panose="02040503050406030204" pitchFamily="18" charset="0"/>
                          </a:rPr>
                          <m:t>𝐴</m:t>
                        </m:r>
                      </m:e>
                      <m:sup>
                        <m:r>
                          <a:rPr lang="en-US" i="1">
                            <a:latin typeface="Cambria Math" panose="02040503050406030204" pitchFamily="18" charset="0"/>
                          </a:rPr>
                          <m:t>𝑇</m:t>
                        </m:r>
                      </m:sup>
                    </m:sSup>
                    <m:r>
                      <a:rPr lang="en-US" b="0" i="1" smtClean="0">
                        <a:latin typeface="Cambria Math" panose="02040503050406030204" pitchFamily="18" charset="0"/>
                      </a:rPr>
                      <m:t>𝐽</m:t>
                    </m:r>
                  </m:oMath>
                </a14:m>
                <a:r>
                  <a:rPr lang="en-US" i="1" dirty="0"/>
                  <a:t>   </a:t>
                </a:r>
                <a:r>
                  <a:rPr lang="en-US" sz="4400" dirty="0"/>
                  <a:t>on  </a:t>
                </a:r>
                <a14:m>
                  <m:oMath xmlns:m="http://schemas.openxmlformats.org/officeDocument/2006/math">
                    <m:r>
                      <a:rPr lang="en-US" i="1">
                        <a:latin typeface="Cambria Math" panose="02040503050406030204" pitchFamily="18" charset="0"/>
                        <a:ea typeface="Cambria Math" panose="02040503050406030204" pitchFamily="18" charset="0"/>
                      </a:rPr>
                      <m:t>𝔤</m:t>
                    </m:r>
                    <m:r>
                      <a:rPr lang="en-US">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𝔰𝔲</m:t>
                    </m:r>
                    <m:d>
                      <m:dPr>
                        <m:ctrlPr>
                          <a:rPr lang="en-US" i="1">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2</m:t>
                        </m:r>
                        <m:r>
                          <a:rPr lang="en-US" i="1">
                            <a:latin typeface="Cambria Math" panose="02040503050406030204" pitchFamily="18" charset="0"/>
                            <a:ea typeface="Cambria Math" panose="02040503050406030204" pitchFamily="18" charset="0"/>
                          </a:rPr>
                          <m:t>𝑁</m:t>
                        </m:r>
                      </m:e>
                    </m:d>
                  </m:oMath>
                </a14:m>
                <a:r>
                  <a:rPr lang="en-US" sz="4400" dirty="0"/>
                  <a:t>  has fixed points  </a:t>
                </a:r>
                <a14:m>
                  <m:oMath xmlns:m="http://schemas.openxmlformats.org/officeDocument/2006/math">
                    <m:r>
                      <a:rPr lang="en-US" sz="4400" i="1">
                        <a:latin typeface="Cambria Math" panose="02040503050406030204" pitchFamily="18" charset="0"/>
                        <a:ea typeface="Cambria Math" panose="02040503050406030204" pitchFamily="18" charset="0"/>
                      </a:rPr>
                      <m:t>𝔰𝔭</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𝑁</m:t>
                        </m:r>
                      </m:e>
                    </m:d>
                  </m:oMath>
                </a14:m>
                <a:r>
                  <a:rPr lang="en-US" dirty="0"/>
                  <a:t>.</a:t>
                </a:r>
              </a:p>
              <a:p>
                <a:endParaRPr lang="en-US" dirty="0"/>
              </a:p>
              <a:p>
                <a:endParaRPr lang="en-US" sz="6000" dirty="0"/>
              </a:p>
            </p:txBody>
          </p:sp>
        </mc:Choice>
        <mc:Fallback xmlns="">
          <p:sp>
            <p:nvSpPr>
              <p:cNvPr id="3" name="Strategy: Identify unique DLAs on 2-qubits and add sites to see how the DLAs behave for large…">
                <a:extLst>
                  <a:ext uri="{FF2B5EF4-FFF2-40B4-BE49-F238E27FC236}">
                    <a16:creationId xmlns:a16="http://schemas.microsoft.com/office/drawing/2014/main" id="{6C181195-3127-9769-0F91-3A54FE70B83B}"/>
                  </a:ext>
                </a:extLst>
              </p:cNvPr>
              <p:cNvSpPr txBox="1">
                <a:spLocks noRot="1" noChangeAspect="1" noMove="1" noResize="1" noEditPoints="1" noAdjustHandles="1" noChangeArrowheads="1" noChangeShapeType="1" noTextEdit="1"/>
              </p:cNvSpPr>
              <p:nvPr/>
            </p:nvSpPr>
            <p:spPr>
              <a:xfrm>
                <a:off x="302544" y="6600825"/>
                <a:ext cx="23814756" cy="8486775"/>
              </a:xfrm>
              <a:prstGeom prst="rect">
                <a:avLst/>
              </a:prstGeom>
              <a:blipFill>
                <a:blip r:embed="rId4"/>
                <a:stretch>
                  <a:fillRect l="-1547" t="-14649"/>
                </a:stretch>
              </a:blip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r>
                  <a:rPr lang="en-US">
                    <a:noFill/>
                  </a:rPr>
                  <a:t> </a:t>
                </a:r>
              </a:p>
            </p:txBody>
          </p:sp>
        </mc:Fallback>
      </mc:AlternateContent>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Conclusion"/>
          <p:cNvSpPr txBox="1">
            <a:spLocks noGrp="1"/>
          </p:cNvSpPr>
          <p:nvPr>
            <p:ph type="title"/>
          </p:nvPr>
        </p:nvSpPr>
        <p:spPr>
          <a:xfrm>
            <a:off x="1689100" y="385698"/>
            <a:ext cx="21005800" cy="2286000"/>
          </a:xfrm>
          <a:prstGeom prst="rect">
            <a:avLst/>
          </a:prstGeom>
        </p:spPr>
        <p:txBody>
          <a:bodyPr>
            <a:normAutofit/>
          </a:bodyPr>
          <a:lstStyle/>
          <a:p>
            <a:r>
              <a:rPr lang="en-US" sz="6600" dirty="0"/>
              <a:t>Conflict of Interest Disclosure</a:t>
            </a:r>
            <a:endParaRPr sz="6600" dirty="0"/>
          </a:p>
        </p:txBody>
      </p:sp>
      <p:pic>
        <p:nvPicPr>
          <p:cNvPr id="2" name="Picture 1">
            <a:extLst>
              <a:ext uri="{FF2B5EF4-FFF2-40B4-BE49-F238E27FC236}">
                <a16:creationId xmlns:a16="http://schemas.microsoft.com/office/drawing/2014/main" id="{4811FFCB-D8CE-4355-2482-168BC01091E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5679676" y="9078320"/>
            <a:ext cx="7715214" cy="1934427"/>
          </a:xfrm>
          <a:prstGeom prst="rect">
            <a:avLst/>
          </a:prstGeom>
        </p:spPr>
      </p:pic>
      <p:sp>
        <p:nvSpPr>
          <p:cNvPr id="4" name="Slide Number Placeholder 3">
            <a:extLst>
              <a:ext uri="{FF2B5EF4-FFF2-40B4-BE49-F238E27FC236}">
                <a16:creationId xmlns:a16="http://schemas.microsoft.com/office/drawing/2014/main" id="{8023EA26-2C95-E40C-5C38-96B652CB53E8}"/>
              </a:ext>
            </a:extLst>
          </p:cNvPr>
          <p:cNvSpPr>
            <a:spLocks noGrp="1"/>
          </p:cNvSpPr>
          <p:nvPr>
            <p:ph type="sldNum" sz="quarter" idx="2"/>
          </p:nvPr>
        </p:nvSpPr>
        <p:spPr/>
        <p:txBody>
          <a:bodyPr/>
          <a:lstStyle/>
          <a:p>
            <a:fld id="{86CB4B4D-7CA3-9044-876B-883B54F8677D}" type="slidenum">
              <a:rPr lang="en-US" smtClean="0"/>
              <a:t>2</a:t>
            </a:fld>
            <a:endParaRPr lang="en-US"/>
          </a:p>
        </p:txBody>
      </p:sp>
      <p:pic>
        <p:nvPicPr>
          <p:cNvPr id="5" name="Google Shape;56;p1" descr="The image depicts a rocket launching amidst a swirling, colorful spiral pattern.&#10;&#10;AI-generated content may be incorrect.">
            <a:extLst>
              <a:ext uri="{FF2B5EF4-FFF2-40B4-BE49-F238E27FC236}">
                <a16:creationId xmlns:a16="http://schemas.microsoft.com/office/drawing/2014/main" id="{722D97B2-6868-6D3C-84AB-CA55DD4F5015}"/>
              </a:ext>
            </a:extLst>
          </p:cNvPr>
          <p:cNvPicPr preferRelativeResize="0"/>
          <p:nvPr/>
        </p:nvPicPr>
        <p:blipFill rotWithShape="1">
          <a:blip r:embed="rId3">
            <a:alphaModFix/>
          </a:blip>
          <a:srcRect/>
          <a:stretch/>
        </p:blipFill>
        <p:spPr>
          <a:xfrm>
            <a:off x="16803290" y="3305901"/>
            <a:ext cx="5891610" cy="3152531"/>
          </a:xfrm>
          <a:prstGeom prst="rect">
            <a:avLst/>
          </a:prstGeom>
          <a:noFill/>
          <a:ln>
            <a:noFill/>
          </a:ln>
        </p:spPr>
      </p:pic>
      <p:sp>
        <p:nvSpPr>
          <p:cNvPr id="8" name="TextBox 7">
            <a:extLst>
              <a:ext uri="{FF2B5EF4-FFF2-40B4-BE49-F238E27FC236}">
                <a16:creationId xmlns:a16="http://schemas.microsoft.com/office/drawing/2014/main" id="{5514FF39-527E-262D-480D-1CF34A6E4070}"/>
              </a:ext>
            </a:extLst>
          </p:cNvPr>
          <p:cNvSpPr txBox="1"/>
          <p:nvPr/>
        </p:nvSpPr>
        <p:spPr>
          <a:xfrm>
            <a:off x="565486" y="3020252"/>
            <a:ext cx="14267643" cy="121161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4400" dirty="0"/>
              <a:t>Bojko Bakalov is a co-founder, Chief Scientist, and equity holder of </a:t>
            </a:r>
            <a:r>
              <a:rPr lang="en-US" sz="4400" dirty="0" err="1"/>
              <a:t>Aqceleration</a:t>
            </a:r>
            <a:r>
              <a:rPr lang="en-US" sz="4400" dirty="0"/>
              <a:t>, Inc., a startup company developing quantum algorithms and solutions for quantum error mitigation and characterization.</a:t>
            </a:r>
          </a:p>
          <a:p>
            <a:endParaRPr lang="en-US" sz="4400" dirty="0"/>
          </a:p>
          <a:p>
            <a:r>
              <a:rPr lang="en-US" sz="4400" dirty="0"/>
              <a:t>Bakalov receives research funding from the U.S. Department of Energy. The terms of this arrangement have been reviewed and approved by NC State University in accordance with its policy on objectivity in research.</a:t>
            </a:r>
          </a:p>
          <a:p>
            <a:br>
              <a:rPr lang="en-US" dirty="0"/>
            </a:br>
            <a:br>
              <a:rPr lang="en-US" dirty="0"/>
            </a:br>
            <a:endPar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9" name="Google Shape;54;p1">
            <a:extLst>
              <a:ext uri="{FF2B5EF4-FFF2-40B4-BE49-F238E27FC236}">
                <a16:creationId xmlns:a16="http://schemas.microsoft.com/office/drawing/2014/main" id="{3DA0D621-3BF2-2A8F-E399-74CB69E8A6C4}"/>
              </a:ext>
            </a:extLst>
          </p:cNvPr>
          <p:cNvSpPr txBox="1">
            <a:spLocks/>
          </p:cNvSpPr>
          <p:nvPr/>
        </p:nvSpPr>
        <p:spPr>
          <a:xfrm>
            <a:off x="15679676" y="6332944"/>
            <a:ext cx="8138838" cy="658131"/>
          </a:xfrm>
          <a:prstGeom prst="rect">
            <a:avLst/>
          </a:prstGeom>
          <a:noFill/>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spcFirstLastPara="1" wrap="square" lIns="91425" tIns="91425" rIns="91425" bIns="91425" anchor="b" anchorCtr="0">
            <a:normAutofit fontScale="85000" lnSpcReduction="20000"/>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1pPr>
            <a:lvl2pPr marL="0" marR="0" indent="457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914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1371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1828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22860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2743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3200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3657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hangingPunct="1">
              <a:buSzPts val="5200"/>
            </a:pPr>
            <a:r>
              <a:rPr lang="en-US" sz="4400" dirty="0" err="1"/>
              <a:t>Aqcelerating</a:t>
            </a:r>
            <a:r>
              <a:rPr lang="en-US" sz="4400" dirty="0"/>
              <a:t> the Quantum Stack</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 name="funnel.pdf" descr="funnel.pdf"/>
          <p:cNvPicPr>
            <a:picLocks noChangeAspect="1"/>
          </p:cNvPicPr>
          <p:nvPr/>
        </p:nvPicPr>
        <p:blipFill>
          <a:blip r:embed="rId2"/>
          <a:stretch>
            <a:fillRect/>
          </a:stretch>
        </p:blipFill>
        <p:spPr>
          <a:xfrm>
            <a:off x="9008197" y="5154544"/>
            <a:ext cx="11185943" cy="5784988"/>
          </a:xfrm>
          <a:prstGeom prst="rect">
            <a:avLst/>
          </a:prstGeom>
          <a:ln w="12700">
            <a:miter lim="400000"/>
          </a:ln>
        </p:spPr>
      </p:pic>
      <mc:AlternateContent xmlns:mc="http://schemas.openxmlformats.org/markup-compatibility/2006" xmlns:a14="http://schemas.microsoft.com/office/drawing/2010/main">
        <mc:Choice Requires="a14">
          <p:sp>
            <p:nvSpPr>
              <p:cNvPr id="298" name="The classification"/>
              <p:cNvSpPr txBox="1">
                <a:spLocks noGrp="1"/>
              </p:cNvSpPr>
              <p:nvPr>
                <p:ph type="title"/>
              </p:nvPr>
            </p:nvSpPr>
            <p:spPr>
              <a:xfrm>
                <a:off x="1689100" y="145173"/>
                <a:ext cx="21005800" cy="2286000"/>
              </a:xfrm>
              <a:prstGeom prst="rect">
                <a:avLst/>
              </a:prstGeom>
            </p:spPr>
            <p:txBody>
              <a:bodyPr>
                <a:normAutofit/>
              </a:bodyPr>
              <a:lstStyle/>
              <a:p>
                <a:r>
                  <a:rPr lang="en-US" sz="6600" dirty="0"/>
                  <a:t>DLAs on </a:t>
                </a:r>
                <a14:m>
                  <m:oMath xmlns:m="http://schemas.openxmlformats.org/officeDocument/2006/math">
                    <m:r>
                      <a:rPr lang="en-US" sz="6600" i="1" smtClean="0">
                        <a:solidFill>
                          <a:srgbClr val="000000"/>
                        </a:solidFill>
                        <a:latin typeface="Cambria Math" panose="02040503050406030204" pitchFamily="18" charset="0"/>
                      </a:rPr>
                      <m:t>𝑛</m:t>
                    </m:r>
                  </m:oMath>
                </a14:m>
                <a:r>
                  <a:rPr lang="en-US" sz="6600" dirty="0"/>
                  <a:t> Sites</a:t>
                </a:r>
                <a:endParaRPr sz="6600" dirty="0"/>
              </a:p>
            </p:txBody>
          </p:sp>
        </mc:Choice>
        <mc:Fallback xmlns="">
          <p:sp>
            <p:nvSpPr>
              <p:cNvPr id="298" name="The classification"/>
              <p:cNvSpPr txBox="1">
                <a:spLocks noGrp="1" noRot="1" noChangeAspect="1" noMove="1" noResize="1" noEditPoints="1" noAdjustHandles="1" noChangeArrowheads="1" noChangeShapeType="1" noTextEdit="1"/>
              </p:cNvSpPr>
              <p:nvPr>
                <p:ph type="title"/>
              </p:nvPr>
            </p:nvSpPr>
            <p:spPr>
              <a:xfrm>
                <a:off x="1689100" y="145173"/>
                <a:ext cx="21005800" cy="228600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2" name="All Hamiltonians:…"/>
              <p:cNvSpPr txBox="1">
                <a:spLocks noGrp="1"/>
              </p:cNvSpPr>
              <p:nvPr>
                <p:ph type="body" idx="1"/>
              </p:nvPr>
            </p:nvSpPr>
            <p:spPr>
              <a:xfrm>
                <a:off x="1486732" y="2703686"/>
                <a:ext cx="6377412" cy="4251361"/>
              </a:xfrm>
              <a:prstGeom prst="rect">
                <a:avLst/>
              </a:prstGeom>
              <a:ln w="25400" cap="rnd">
                <a:solidFill>
                  <a:srgbClr val="161615"/>
                </a:solidFill>
                <a:custDash>
                  <a:ds d="100000" sp="200000"/>
                </a:custDash>
                <a:round/>
              </a:ln>
            </p:spPr>
            <p:txBody>
              <a:bodyPr>
                <a:normAutofit/>
              </a:bodyPr>
              <a:lstStyle/>
              <a:p>
                <a:pPr marL="0" indent="0">
                  <a:buSzTx/>
                  <a:buNone/>
                  <a:defRPr sz="3600"/>
                </a:pPr>
                <a:r>
                  <a:rPr sz="4400" dirty="0">
                    <a:latin typeface="Helvetica Neue" panose="02000503000000020004" pitchFamily="2" charset="0"/>
                    <a:ea typeface="Helvetica Neue" panose="02000503000000020004" pitchFamily="2" charset="0"/>
                    <a:cs typeface="Helvetica Neue" panose="02000503000000020004" pitchFamily="2" charset="0"/>
                  </a:rPr>
                  <a:t>All </a:t>
                </a:r>
                <a:r>
                  <a:rPr lang="en-US" sz="4400" dirty="0">
                    <a:latin typeface="Helvetica Neue" panose="02000503000000020004" pitchFamily="2" charset="0"/>
                    <a:ea typeface="Helvetica Neue" panose="02000503000000020004" pitchFamily="2" charset="0"/>
                    <a:cs typeface="Helvetica Neue" panose="02000503000000020004" pitchFamily="2" charset="0"/>
                  </a:rPr>
                  <a:t>subspaces of </a:t>
                </a:r>
                <a14:m>
                  <m:oMath xmlns:m="http://schemas.openxmlformats.org/officeDocument/2006/math">
                    <m:r>
                      <a:rPr lang="en-US" sz="4400" i="1" smtClean="0">
                        <a:solidFill>
                          <a:srgbClr val="000000"/>
                        </a:solidFill>
                        <a:latin typeface="Cambria Math" panose="02040503050406030204" pitchFamily="18" charset="0"/>
                      </a:rPr>
                      <m:t>𝔰𝔲</m:t>
                    </m:r>
                    <m:r>
                      <a:rPr lang="en-US" sz="4400" i="1" smtClean="0">
                        <a:solidFill>
                          <a:srgbClr val="000000"/>
                        </a:solidFill>
                        <a:latin typeface="Cambria Math" panose="02040503050406030204" pitchFamily="18" charset="0"/>
                      </a:rPr>
                      <m:t>(4)</m:t>
                    </m:r>
                  </m:oMath>
                </a14:m>
                <a:r>
                  <a:rPr sz="4400" dirty="0">
                    <a:latin typeface="Helvetica Neue" panose="02000503000000020004" pitchFamily="2" charset="0"/>
                    <a:ea typeface="Helvetica Neue" panose="02000503000000020004" pitchFamily="2" charset="0"/>
                    <a:cs typeface="Helvetica Neue" panose="02000503000000020004" pitchFamily="2" charset="0"/>
                  </a:rPr>
                  <a:t>:</a:t>
                </a:r>
              </a:p>
              <a:p>
                <a:pPr marL="0" indent="0">
                  <a:buSzTx/>
                  <a:buNone/>
                  <a:defRPr sz="3600"/>
                </a:pPr>
                <a14:m>
                  <m:oMath xmlns:m="http://schemas.openxmlformats.org/officeDocument/2006/math">
                    <m:sSup>
                      <m:sSupPr>
                        <m:ctrlPr>
                          <a:rPr sz="4400" i="1">
                            <a:solidFill>
                              <a:srgbClr val="000000"/>
                            </a:solidFill>
                            <a:latin typeface="Cambria Math" panose="02040503050406030204" pitchFamily="18" charset="0"/>
                            <a:cs typeface="+mn-cs"/>
                          </a:rPr>
                        </m:ctrlPr>
                      </m:sSupPr>
                      <m:e>
                        <m:r>
                          <a:rPr lang="en-US" sz="4400" b="0" i="0" smtClean="0">
                            <a:solidFill>
                              <a:srgbClr val="000000"/>
                            </a:solidFill>
                            <a:latin typeface="Cambria Math" panose="02040503050406030204" pitchFamily="18" charset="0"/>
                            <a:cs typeface="+mn-cs"/>
                          </a:rPr>
                          <m:t>2</m:t>
                        </m:r>
                      </m:e>
                      <m:sup>
                        <m:r>
                          <a:rPr lang="en-US" sz="4400" b="0" i="0" smtClean="0">
                            <a:solidFill>
                              <a:srgbClr val="000000"/>
                            </a:solidFill>
                            <a:latin typeface="Cambria Math" panose="02040503050406030204" pitchFamily="18" charset="0"/>
                            <a:cs typeface="+mn-cs"/>
                          </a:rPr>
                          <m:t>4</m:t>
                        </m:r>
                      </m:sup>
                    </m:sSup>
                    <m:r>
                      <a:rPr lang="en-US" sz="4400" b="0" i="0" smtClean="0">
                        <a:solidFill>
                          <a:srgbClr val="000000"/>
                        </a:solidFill>
                        <a:latin typeface="Cambria Math" panose="02040503050406030204" pitchFamily="18" charset="0"/>
                        <a:cs typeface="+mn-cs"/>
                      </a:rPr>
                      <m:t>−1=15</m:t>
                    </m:r>
                  </m:oMath>
                </a14:m>
                <a:r>
                  <a:rPr sz="4400" dirty="0">
                    <a:latin typeface="Helvetica Neue" panose="02000503000000020004" pitchFamily="2" charset="0"/>
                    <a:ea typeface="Helvetica Neue" panose="02000503000000020004" pitchFamily="2" charset="0"/>
                    <a:cs typeface="Helvetica Neue" panose="02000503000000020004" pitchFamily="2" charset="0"/>
                  </a:rPr>
                  <a:t> Pauli </a:t>
                </a:r>
                <a:r>
                  <a:rPr lang="en-US" sz="4400" dirty="0">
                    <a:latin typeface="Helvetica Neue" panose="02000503000000020004" pitchFamily="2" charset="0"/>
                    <a:ea typeface="Helvetica Neue" panose="02000503000000020004" pitchFamily="2" charset="0"/>
                    <a:cs typeface="Helvetica Neue" panose="02000503000000020004" pitchFamily="2" charset="0"/>
                  </a:rPr>
                  <a:t>s</a:t>
                </a:r>
                <a:r>
                  <a:rPr sz="4400" dirty="0">
                    <a:latin typeface="Helvetica Neue" panose="02000503000000020004" pitchFamily="2" charset="0"/>
                    <a:ea typeface="Helvetica Neue" panose="02000503000000020004" pitchFamily="2" charset="0"/>
                    <a:cs typeface="Helvetica Neue" panose="02000503000000020004" pitchFamily="2" charset="0"/>
                  </a:rPr>
                  <a:t>trings</a:t>
                </a:r>
              </a:p>
              <a:p>
                <a:pPr marL="0" indent="0">
                  <a:buSzTx/>
                  <a:buNone/>
                  <a:defRPr sz="3600"/>
                </a:pPr>
                <a14:m>
                  <m:oMath xmlns:m="http://schemas.openxmlformats.org/officeDocument/2006/math">
                    <m:sSup>
                      <m:sSupPr>
                        <m:ctrlPr>
                          <a:rPr sz="4400" i="1">
                            <a:solidFill>
                              <a:srgbClr val="000000"/>
                            </a:solidFill>
                            <a:latin typeface="Cambria Math" panose="02040503050406030204" pitchFamily="18" charset="0"/>
                            <a:cs typeface="+mn-cs"/>
                          </a:rPr>
                        </m:ctrlPr>
                      </m:sSupPr>
                      <m:e>
                        <m:r>
                          <a:rPr lang="en-US" sz="4400" b="0" i="0" smtClean="0">
                            <a:solidFill>
                              <a:srgbClr val="000000"/>
                            </a:solidFill>
                            <a:latin typeface="Cambria Math" panose="02040503050406030204" pitchFamily="18" charset="0"/>
                            <a:cs typeface="+mn-cs"/>
                          </a:rPr>
                          <m:t>2</m:t>
                        </m:r>
                      </m:e>
                      <m:sup>
                        <m:r>
                          <a:rPr lang="en-US" sz="4400" b="0" i="0" smtClean="0">
                            <a:solidFill>
                              <a:srgbClr val="000000"/>
                            </a:solidFill>
                            <a:latin typeface="Cambria Math" panose="02040503050406030204" pitchFamily="18" charset="0"/>
                            <a:cs typeface="+mn-cs"/>
                          </a:rPr>
                          <m:t>15</m:t>
                        </m:r>
                      </m:sup>
                    </m:sSup>
                    <m:r>
                      <a:rPr lang="en-US" sz="4400" b="0" i="0" smtClean="0">
                        <a:solidFill>
                          <a:srgbClr val="000000"/>
                        </a:solidFill>
                        <a:latin typeface="Cambria Math" panose="02040503050406030204" pitchFamily="18" charset="0"/>
                        <a:cs typeface="+mn-cs"/>
                      </a:rPr>
                      <m:t>−1=32767</m:t>
                    </m:r>
                  </m:oMath>
                </a14:m>
                <a:r>
                  <a:rPr sz="4400" dirty="0">
                    <a:latin typeface="Helvetica Neue" panose="02000503000000020004" pitchFamily="2" charset="0"/>
                    <a:ea typeface="Helvetica Neue" panose="02000503000000020004" pitchFamily="2" charset="0"/>
                    <a:cs typeface="Helvetica Neue" panose="02000503000000020004" pitchFamily="2" charset="0"/>
                  </a:rPr>
                  <a:t> </a:t>
                </a:r>
                <a:r>
                  <a:rPr lang="en-US" sz="4400" dirty="0">
                    <a:latin typeface="Helvetica Neue" panose="02000503000000020004" pitchFamily="2" charset="0"/>
                    <a:ea typeface="Helvetica Neue" panose="02000503000000020004" pitchFamily="2" charset="0"/>
                    <a:cs typeface="Helvetica Neue" panose="02000503000000020004" pitchFamily="2" charset="0"/>
                  </a:rPr>
                  <a:t>subsets</a:t>
                </a:r>
                <a:endParaRPr sz="4400" dirty="0">
                  <a:latin typeface="Helvetica Neue" panose="02000503000000020004" pitchFamily="2" charset="0"/>
                  <a:ea typeface="Helvetica Neue" panose="02000503000000020004" pitchFamily="2" charset="0"/>
                  <a:cs typeface="Helvetica Neue" panose="02000503000000020004" pitchFamily="2" charset="0"/>
                </a:endParaRPr>
              </a:p>
            </p:txBody>
          </p:sp>
        </mc:Choice>
        <mc:Fallback xmlns="">
          <p:sp>
            <p:nvSpPr>
              <p:cNvPr id="302" name="All Hamiltonians:…"/>
              <p:cNvSpPr txBox="1">
                <a:spLocks noGrp="1" noRot="1" noChangeAspect="1" noMove="1" noResize="1" noEditPoints="1" noAdjustHandles="1" noChangeArrowheads="1" noChangeShapeType="1" noTextEdit="1"/>
              </p:cNvSpPr>
              <p:nvPr>
                <p:ph type="body" idx="1"/>
              </p:nvPr>
            </p:nvSpPr>
            <p:spPr>
              <a:xfrm>
                <a:off x="1486732" y="2703686"/>
                <a:ext cx="6377412" cy="4251361"/>
              </a:xfrm>
              <a:prstGeom prst="rect">
                <a:avLst/>
              </a:prstGeom>
              <a:blipFill>
                <a:blip r:embed="rId4"/>
                <a:stretch>
                  <a:fillRect l="-4356" r="-2376"/>
                </a:stretch>
              </a:blipFill>
              <a:ln w="25400" cap="rnd">
                <a:solidFill>
                  <a:srgbClr val="161615"/>
                </a:solidFill>
                <a:custDash>
                  <a:ds d="100000" sp="200000"/>
                </a:custDash>
                <a:round/>
              </a:ln>
            </p:spPr>
            <p:txBody>
              <a:bodyPr/>
              <a:lstStyle/>
              <a:p>
                <a:r>
                  <a:rPr lang="en-US">
                    <a:noFill/>
                  </a:rPr>
                  <a:t> </a:t>
                </a:r>
              </a:p>
            </p:txBody>
          </p:sp>
        </mc:Fallback>
      </mc:AlternateContent>
      <p:sp>
        <p:nvSpPr>
          <p:cNvPr id="304" name="Line"/>
          <p:cNvSpPr/>
          <p:nvPr/>
        </p:nvSpPr>
        <p:spPr>
          <a:xfrm flipH="1" flipV="1">
            <a:off x="7864144" y="4939678"/>
            <a:ext cx="1261005" cy="326885"/>
          </a:xfrm>
          <a:prstGeom prst="line">
            <a:avLst/>
          </a:prstGeom>
          <a:ln w="25400">
            <a:solidFill>
              <a:srgbClr val="161615"/>
            </a:solidFill>
            <a:prstDash val="sysDot"/>
            <a:miter lim="400000"/>
          </a:ln>
        </p:spPr>
        <p:txBody>
          <a:bodyPr lIns="50800" tIns="50800" rIns="50800" bIns="50800" anchor="ctr"/>
          <a:lstStyle/>
          <a:p>
            <a:endParaRPr/>
          </a:p>
        </p:txBody>
      </p:sp>
      <mc:AlternateContent xmlns:mc="http://schemas.openxmlformats.org/markup-compatibility/2006" xmlns:a14="http://schemas.microsoft.com/office/drawing/2010/main">
        <mc:Choice Requires="a14">
          <p:sp>
            <p:nvSpPr>
              <p:cNvPr id="2" name="Apply nested commutator:…">
                <a:extLst>
                  <a:ext uri="{FF2B5EF4-FFF2-40B4-BE49-F238E27FC236}">
                    <a16:creationId xmlns:a16="http://schemas.microsoft.com/office/drawing/2014/main" id="{1826D864-C49B-E796-F006-7F2A63B6C58A}"/>
                  </a:ext>
                </a:extLst>
              </p:cNvPr>
              <p:cNvSpPr txBox="1"/>
              <p:nvPr/>
            </p:nvSpPr>
            <p:spPr>
              <a:xfrm>
                <a:off x="10269202" y="3160549"/>
                <a:ext cx="7137449" cy="2389694"/>
              </a:xfrm>
              <a:prstGeom prst="rect">
                <a:avLst/>
              </a:prstGeom>
              <a:ln w="25400" cap="rnd">
                <a:solidFill>
                  <a:srgbClr val="161615"/>
                </a:solidFill>
                <a:custDash>
                  <a:ds d="100000" sp="200000"/>
                </a:custDash>
              </a:ln>
              <a:extLst>
                <a:ext uri="{C572A759-6A51-4108-AA02-DFA0A04FC94B}">
                  <ma14:wrappingTextBoxFlag xmlns="" xmlns:m="http://schemas.openxmlformats.org/officeDocument/2006/math" xmlns:ma14="http://schemas.microsoft.com/office/mac/drawingml/2011/main" val="1"/>
                </a:ext>
              </a:extLst>
            </p:spPr>
            <p:txBody>
              <a:bodyPr lIns="91399" tIns="91399" rIns="91399" bIns="91399">
                <a:noAutofit/>
              </a:bodyPr>
              <a:lstStyle/>
              <a:p>
                <a:pPr defTabSz="577850">
                  <a:spcBef>
                    <a:spcPts val="4100"/>
                  </a:spcBef>
                  <a:defRPr sz="2100"/>
                </a:pPr>
                <a:r>
                  <a:rPr sz="4400" dirty="0">
                    <a:latin typeface="Helvetica Neue" panose="02000503000000020004" pitchFamily="2" charset="0"/>
                    <a:ea typeface="Helvetica Neue" panose="02000503000000020004" pitchFamily="2" charset="0"/>
                    <a:cs typeface="Helvetica Neue" panose="02000503000000020004" pitchFamily="2" charset="0"/>
                  </a:rPr>
                  <a:t>Apply nested commutator</a:t>
                </a:r>
                <a:r>
                  <a:rPr lang="en-US" sz="4400" dirty="0">
                    <a:latin typeface="Helvetica Neue" panose="02000503000000020004" pitchFamily="2" charset="0"/>
                    <a:ea typeface="Helvetica Neue" panose="02000503000000020004" pitchFamily="2" charset="0"/>
                    <a:cs typeface="Helvetica Neue" panose="02000503000000020004" pitchFamily="2" charset="0"/>
                  </a:rPr>
                  <a:t>s</a:t>
                </a:r>
                <a:r>
                  <a:rPr sz="4400" dirty="0">
                    <a:latin typeface="Helvetica Neue" panose="02000503000000020004" pitchFamily="2" charset="0"/>
                    <a:ea typeface="Helvetica Neue" panose="02000503000000020004" pitchFamily="2" charset="0"/>
                    <a:cs typeface="Helvetica Neue" panose="02000503000000020004" pitchFamily="2" charset="0"/>
                  </a:rPr>
                  <a:t>:</a:t>
                </a:r>
              </a:p>
              <a:p>
                <a:pPr defTabSz="577850">
                  <a:spcBef>
                    <a:spcPts val="4100"/>
                  </a:spcBef>
                  <a:defRPr sz="2100"/>
                </a:pPr>
                <a14:m>
                  <m:oMath xmlns:m="http://schemas.openxmlformats.org/officeDocument/2006/math">
                    <m:r>
                      <a:rPr lang="en-US" sz="4400" b="0" i="0" smtClean="0">
                        <a:solidFill>
                          <a:srgbClr val="000000"/>
                        </a:solidFill>
                        <a:latin typeface="Cambria Math" panose="02040503050406030204" pitchFamily="18" charset="0"/>
                      </a:rPr>
                      <m:t>146</m:t>
                    </m:r>
                  </m:oMath>
                </a14:m>
                <a:r>
                  <a:rPr sz="4400" dirty="0">
                    <a:latin typeface="Helvetica Neue" panose="02000503000000020004" pitchFamily="2" charset="0"/>
                    <a:ea typeface="Helvetica Neue" panose="02000503000000020004" pitchFamily="2" charset="0"/>
                    <a:cs typeface="Helvetica Neue" panose="02000503000000020004" pitchFamily="2" charset="0"/>
                  </a:rPr>
                  <a:t> </a:t>
                </a:r>
                <a:r>
                  <a:rPr lang="en-US" sz="4400" dirty="0">
                    <a:latin typeface="Helvetica Neue" panose="02000503000000020004" pitchFamily="2" charset="0"/>
                    <a:ea typeface="Helvetica Neue" panose="02000503000000020004" pitchFamily="2" charset="0"/>
                    <a:cs typeface="Helvetica Neue" panose="02000503000000020004" pitchFamily="2" charset="0"/>
                  </a:rPr>
                  <a:t>Lie algebras</a:t>
                </a:r>
                <a:endParaRPr sz="4400" dirty="0">
                  <a:latin typeface="Helvetica Neue" panose="02000503000000020004" pitchFamily="2" charset="0"/>
                  <a:ea typeface="Helvetica Neue" panose="02000503000000020004" pitchFamily="2" charset="0"/>
                  <a:cs typeface="Helvetica Neue" panose="02000503000000020004" pitchFamily="2" charset="0"/>
                </a:endParaRPr>
              </a:p>
            </p:txBody>
          </p:sp>
        </mc:Choice>
        <mc:Fallback xmlns="">
          <p:sp>
            <p:nvSpPr>
              <p:cNvPr id="2" name="Apply nested commutator:…">
                <a:extLst>
                  <a:ext uri="{FF2B5EF4-FFF2-40B4-BE49-F238E27FC236}">
                    <a16:creationId xmlns:a16="http://schemas.microsoft.com/office/drawing/2014/main" id="{1826D864-C49B-E796-F006-7F2A63B6C58A}"/>
                  </a:ext>
                </a:extLst>
              </p:cNvPr>
              <p:cNvSpPr txBox="1">
                <a:spLocks noRot="1" noChangeAspect="1" noMove="1" noResize="1" noEditPoints="1" noAdjustHandles="1" noChangeArrowheads="1" noChangeShapeType="1" noTextEdit="1"/>
              </p:cNvSpPr>
              <p:nvPr/>
            </p:nvSpPr>
            <p:spPr>
              <a:xfrm>
                <a:off x="10269202" y="3160549"/>
                <a:ext cx="7137449" cy="2389694"/>
              </a:xfrm>
              <a:prstGeom prst="rect">
                <a:avLst/>
              </a:prstGeom>
              <a:blipFill>
                <a:blip r:embed="rId5"/>
                <a:stretch>
                  <a:fillRect l="-3186" t="-2618" r="-2832"/>
                </a:stretch>
              </a:blipFill>
              <a:ln w="25400" cap="rnd">
                <a:solidFill>
                  <a:srgbClr val="161615"/>
                </a:solidFill>
                <a:custDash>
                  <a:ds d="100000" sp="200000"/>
                </a:custDash>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sp>
        <p:nvSpPr>
          <p:cNvPr id="3" name="Line">
            <a:extLst>
              <a:ext uri="{FF2B5EF4-FFF2-40B4-BE49-F238E27FC236}">
                <a16:creationId xmlns:a16="http://schemas.microsoft.com/office/drawing/2014/main" id="{16827028-81FD-5E35-40C4-BD72B59D6327}"/>
              </a:ext>
            </a:extLst>
          </p:cNvPr>
          <p:cNvSpPr/>
          <p:nvPr/>
        </p:nvSpPr>
        <p:spPr>
          <a:xfrm flipV="1">
            <a:off x="11407903" y="5550242"/>
            <a:ext cx="2370823" cy="1132292"/>
          </a:xfrm>
          <a:prstGeom prst="line">
            <a:avLst/>
          </a:prstGeom>
          <a:ln w="25400">
            <a:solidFill>
              <a:srgbClr val="161615"/>
            </a:solidFill>
            <a:prstDash val="sysDot"/>
            <a:miter lim="400000"/>
          </a:ln>
        </p:spPr>
        <p:txBody>
          <a:bodyPr lIns="50800" tIns="50800" rIns="50800" bIns="50800" anchor="ctr"/>
          <a:lstStyle/>
          <a:p>
            <a:endParaRPr/>
          </a:p>
        </p:txBody>
      </p:sp>
      <p:sp>
        <p:nvSpPr>
          <p:cNvPr id="4" name="Line">
            <a:extLst>
              <a:ext uri="{FF2B5EF4-FFF2-40B4-BE49-F238E27FC236}">
                <a16:creationId xmlns:a16="http://schemas.microsoft.com/office/drawing/2014/main" id="{1F007A5E-341C-50EE-3E48-50533F5E9559}"/>
              </a:ext>
            </a:extLst>
          </p:cNvPr>
          <p:cNvSpPr/>
          <p:nvPr/>
        </p:nvSpPr>
        <p:spPr>
          <a:xfrm>
            <a:off x="15839027" y="7674424"/>
            <a:ext cx="2721821" cy="2083214"/>
          </a:xfrm>
          <a:prstGeom prst="line">
            <a:avLst/>
          </a:prstGeom>
          <a:ln w="25400">
            <a:solidFill>
              <a:srgbClr val="161615"/>
            </a:solidFill>
            <a:prstDash val="sysDot"/>
            <a:miter lim="400000"/>
          </a:ln>
        </p:spPr>
        <p:txBody>
          <a:bodyPr lIns="50800" tIns="50800" rIns="50800" bIns="50800" anchor="ctr"/>
          <a:lstStyle/>
          <a:p>
            <a:endParaRPr/>
          </a:p>
        </p:txBody>
      </p:sp>
      <p:sp>
        <p:nvSpPr>
          <p:cNvPr id="5" name="Pauli symmetries…">
            <a:extLst>
              <a:ext uri="{FF2B5EF4-FFF2-40B4-BE49-F238E27FC236}">
                <a16:creationId xmlns:a16="http://schemas.microsoft.com/office/drawing/2014/main" id="{4629CEA3-B96C-AA4B-DD7F-B9BF4CC43ED3}"/>
              </a:ext>
            </a:extLst>
          </p:cNvPr>
          <p:cNvSpPr txBox="1"/>
          <p:nvPr/>
        </p:nvSpPr>
        <p:spPr>
          <a:xfrm>
            <a:off x="15520738" y="9805886"/>
            <a:ext cx="8061158" cy="2267292"/>
          </a:xfrm>
          <a:prstGeom prst="rect">
            <a:avLst/>
          </a:prstGeom>
          <a:ln w="25400" cap="rnd">
            <a:solidFill>
              <a:srgbClr val="161615"/>
            </a:solidFill>
            <a:custDash>
              <a:ds d="100000" sp="200000"/>
            </a:custDash>
          </a:ln>
          <a:extLst>
            <a:ext uri="{C572A759-6A51-4108-AA02-DFA0A04FC94B}">
              <ma14:wrappingTextBoxFlag xmlns:ma14="http://schemas.microsoft.com/office/mac/drawingml/2011/main" xmlns:m="http://schemas.openxmlformats.org/officeDocument/2006/math" xmlns="" xmlns:a14="http://schemas.microsoft.com/office/drawing/2010/main" xmlns:mc="http://schemas.openxmlformats.org/markup-compatibility/2006" val="1"/>
            </a:ext>
          </a:extLst>
        </p:spPr>
        <p:txBody>
          <a:bodyPr lIns="91399" tIns="91399" rIns="91399" bIns="91399">
            <a:noAutofit/>
          </a:bodyPr>
          <a:lstStyle/>
          <a:p>
            <a:pPr defTabSz="569594">
              <a:spcBef>
                <a:spcPts val="4000"/>
              </a:spcBef>
              <a:defRPr sz="2070"/>
            </a:pPr>
            <a:r>
              <a:rPr lang="en-US" sz="4400" dirty="0"/>
              <a:t>Apply Pauli symmetries:</a:t>
            </a:r>
          </a:p>
          <a:p>
            <a:pPr defTabSz="569594">
              <a:spcBef>
                <a:spcPts val="4000"/>
              </a:spcBef>
              <a:defRPr sz="2070"/>
            </a:pPr>
            <a:r>
              <a:rPr lang="en-US" sz="4400" dirty="0"/>
              <a:t>28 unique </a:t>
            </a:r>
            <a:r>
              <a:rPr lang="en-US" sz="4400" dirty="0">
                <a:latin typeface="Helvetica Neue" panose="02000503000000020004" pitchFamily="2" charset="0"/>
                <a:ea typeface="Helvetica Neue" panose="02000503000000020004" pitchFamily="2" charset="0"/>
                <a:cs typeface="Helvetica Neue" panose="02000503000000020004" pitchFamily="2" charset="0"/>
              </a:rPr>
              <a:t>Lie algebras</a:t>
            </a:r>
            <a:endParaRPr lang="en-US" sz="4400" dirty="0"/>
          </a:p>
        </p:txBody>
      </p:sp>
      <p:sp>
        <p:nvSpPr>
          <p:cNvPr id="6" name="Line">
            <a:extLst>
              <a:ext uri="{FF2B5EF4-FFF2-40B4-BE49-F238E27FC236}">
                <a16:creationId xmlns:a16="http://schemas.microsoft.com/office/drawing/2014/main" id="{133F076C-D69D-3249-0A68-A06D840288B2}"/>
              </a:ext>
            </a:extLst>
          </p:cNvPr>
          <p:cNvSpPr/>
          <p:nvPr/>
        </p:nvSpPr>
        <p:spPr>
          <a:xfrm flipV="1">
            <a:off x="20058451" y="5550242"/>
            <a:ext cx="959275" cy="2093698"/>
          </a:xfrm>
          <a:prstGeom prst="line">
            <a:avLst/>
          </a:prstGeom>
          <a:ln w="25400">
            <a:solidFill>
              <a:srgbClr val="161615"/>
            </a:solidFill>
            <a:prstDash val="sysDot"/>
            <a:miter lim="400000"/>
          </a:ln>
        </p:spPr>
        <p:txBody>
          <a:bodyPr lIns="50800" tIns="50800" rIns="50800" bIns="50800" anchor="ctr"/>
          <a:lstStyle/>
          <a:p>
            <a:endParaRPr/>
          </a:p>
        </p:txBody>
      </p:sp>
      <mc:AlternateContent xmlns:mc="http://schemas.openxmlformats.org/markup-compatibility/2006" xmlns:a14="http://schemas.microsoft.com/office/drawing/2010/main">
        <mc:Choice Requires="a14">
          <p:sp>
            <p:nvSpPr>
              <p:cNvPr id="7" name="Isomorphisms for…">
                <a:extLst>
                  <a:ext uri="{FF2B5EF4-FFF2-40B4-BE49-F238E27FC236}">
                    <a16:creationId xmlns:a16="http://schemas.microsoft.com/office/drawing/2014/main" id="{4CFB4DD0-7B47-20AE-9CA9-6794D6123010}"/>
                  </a:ext>
                </a:extLst>
              </p:cNvPr>
              <p:cNvSpPr txBox="1"/>
              <p:nvPr/>
            </p:nvSpPr>
            <p:spPr>
              <a:xfrm>
                <a:off x="18550704" y="2431174"/>
                <a:ext cx="5031192" cy="3101782"/>
              </a:xfrm>
              <a:prstGeom prst="rect">
                <a:avLst/>
              </a:prstGeom>
              <a:ln w="25400" cap="rnd">
                <a:solidFill>
                  <a:srgbClr val="161615"/>
                </a:solidFill>
                <a:custDash>
                  <a:ds d="100000" sp="200000"/>
                </a:custDash>
              </a:ln>
              <a:extLst>
                <a:ext uri="{C572A759-6A51-4108-AA02-DFA0A04FC94B}">
                  <ma14:wrappingTextBoxFlag xmlns="" xmlns:m="http://schemas.openxmlformats.org/officeDocument/2006/math" xmlns:ma14="http://schemas.microsoft.com/office/mac/drawingml/2011/main" val="1"/>
                </a:ext>
              </a:extLst>
            </p:spPr>
            <p:txBody>
              <a:bodyPr lIns="91399" tIns="91399" rIns="91399" bIns="91399">
                <a:normAutofit/>
              </a:bodyPr>
              <a:lstStyle/>
              <a:p>
                <a:pPr defTabSz="577850">
                  <a:spcBef>
                    <a:spcPts val="4100"/>
                  </a:spcBef>
                  <a:defRPr sz="2100"/>
                </a:pPr>
                <a:r>
                  <a:rPr lang="en-US" sz="4400" dirty="0"/>
                  <a:t>Extend</a:t>
                </a:r>
                <a:r>
                  <a:rPr sz="4400" dirty="0"/>
                  <a:t> </a:t>
                </a:r>
                <a:r>
                  <a:rPr lang="en-US" sz="4400" dirty="0"/>
                  <a:t>to</a:t>
                </a:r>
                <a:r>
                  <a:rPr sz="4400" dirty="0"/>
                  <a:t> </a:t>
                </a:r>
                <a14:m>
                  <m:oMath xmlns:m="http://schemas.openxmlformats.org/officeDocument/2006/math">
                    <m:r>
                      <a:rPr sz="4400" i="1">
                        <a:solidFill>
                          <a:srgbClr val="000000"/>
                        </a:solidFill>
                        <a:latin typeface="Cambria Math" panose="02040503050406030204" pitchFamily="18" charset="0"/>
                      </a:rPr>
                      <m:t>𝑛</m:t>
                    </m:r>
                    <m:r>
                      <a:rPr sz="4400" i="1">
                        <a:solidFill>
                          <a:srgbClr val="000000"/>
                        </a:solidFill>
                        <a:latin typeface="Cambria Math" panose="02040503050406030204" pitchFamily="18" charset="0"/>
                      </a:rPr>
                      <m:t>&gt;2</m:t>
                    </m:r>
                  </m:oMath>
                </a14:m>
                <a:endParaRPr sz="4400" dirty="0"/>
              </a:p>
              <a:p>
                <a:pPr defTabSz="577850">
                  <a:spcBef>
                    <a:spcPts val="4100"/>
                  </a:spcBef>
                  <a:defRPr sz="2100"/>
                </a:pPr>
                <a:r>
                  <a:rPr lang="en-US" sz="4400" dirty="0"/>
                  <a:t>Up to isomorphism </a:t>
                </a:r>
                <a:r>
                  <a:rPr sz="4400" dirty="0"/>
                  <a:t>17 </a:t>
                </a:r>
                <a:r>
                  <a:rPr lang="en-US" sz="4400" dirty="0"/>
                  <a:t>u</a:t>
                </a:r>
                <a:r>
                  <a:rPr sz="4400" dirty="0"/>
                  <a:t>nique DLAs</a:t>
                </a:r>
              </a:p>
            </p:txBody>
          </p:sp>
        </mc:Choice>
        <mc:Fallback xmlns="">
          <p:sp>
            <p:nvSpPr>
              <p:cNvPr id="7" name="Isomorphisms for…">
                <a:extLst>
                  <a:ext uri="{FF2B5EF4-FFF2-40B4-BE49-F238E27FC236}">
                    <a16:creationId xmlns:a16="http://schemas.microsoft.com/office/drawing/2014/main" id="{4CFB4DD0-7B47-20AE-9CA9-6794D6123010}"/>
                  </a:ext>
                </a:extLst>
              </p:cNvPr>
              <p:cNvSpPr txBox="1">
                <a:spLocks noRot="1" noChangeAspect="1" noMove="1" noResize="1" noEditPoints="1" noAdjustHandles="1" noChangeArrowheads="1" noChangeShapeType="1" noTextEdit="1"/>
              </p:cNvSpPr>
              <p:nvPr/>
            </p:nvSpPr>
            <p:spPr>
              <a:xfrm>
                <a:off x="18550704" y="2431174"/>
                <a:ext cx="5031192" cy="3101782"/>
              </a:xfrm>
              <a:prstGeom prst="rect">
                <a:avLst/>
              </a:prstGeom>
              <a:blipFill>
                <a:blip r:embed="rId7"/>
                <a:stretch>
                  <a:fillRect l="-4762" t="-2024" r="-6266"/>
                </a:stretch>
              </a:blipFill>
              <a:ln w="25400" cap="rnd">
                <a:solidFill>
                  <a:srgbClr val="161615"/>
                </a:solidFill>
                <a:custDash>
                  <a:ds d="100000" sp="200000"/>
                </a:custDash>
              </a:ln>
              <a:extLst>
                <a:ext uri="{C572A759-6A51-4108-AA02-DFA0A04FC94B}">
                  <ma14:wrappingTextBoxFlag xmlns:a14="http://schemas.microsoft.com/office/drawing/2010/main" xmlns:ma14="http://schemas.microsoft.com/office/mac/drawingml/2011/main" xmlns:m="http://schemas.openxmlformats.org/officeDocument/2006/math" xmlns="" val="1"/>
                </a:ext>
              </a:extLst>
            </p:spPr>
            <p:txBody>
              <a:bodyPr/>
              <a:lstStyle/>
              <a:p>
                <a:r>
                  <a:rPr lang="en-US">
                    <a:noFill/>
                  </a:rPr>
                  <a:t> </a:t>
                </a:r>
              </a:p>
            </p:txBody>
          </p:sp>
        </mc:Fallback>
      </mc:AlternateContent>
      <p:sp>
        <p:nvSpPr>
          <p:cNvPr id="8" name="Slide Number Placeholder 7">
            <a:extLst>
              <a:ext uri="{FF2B5EF4-FFF2-40B4-BE49-F238E27FC236}">
                <a16:creationId xmlns:a16="http://schemas.microsoft.com/office/drawing/2014/main" id="{9DDD3B2C-B317-38E3-E36C-97E14F0A73B1}"/>
              </a:ext>
            </a:extLst>
          </p:cNvPr>
          <p:cNvSpPr>
            <a:spLocks noGrp="1"/>
          </p:cNvSpPr>
          <p:nvPr>
            <p:ph type="sldNum" sz="quarter" idx="2"/>
          </p:nvPr>
        </p:nvSpPr>
        <p:spPr/>
        <p:txBody>
          <a:bodyPr/>
          <a:lstStyle/>
          <a:p>
            <a:fld id="{86CB4B4D-7CA3-9044-876B-883B54F8677D}" type="slidenum">
              <a:rPr lang="en-US" smtClean="0"/>
              <a:t>20</a:t>
            </a:fld>
            <a:endParaRPr lang="en-US"/>
          </a:p>
        </p:txBody>
      </p:sp>
    </p:spTree>
    <p:extLst>
      <p:ext uri="{BB962C8B-B14F-4D97-AF65-F5344CB8AC3E}">
        <p14:creationId xmlns:p14="http://schemas.microsoft.com/office/powerpoint/2010/main" val="26567694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4">
                                            <p:bg/>
                                          </p:spTgt>
                                        </p:tgtEl>
                                        <p:attrNameLst>
                                          <p:attrName>style.visibility</p:attrName>
                                        </p:attrNameLst>
                                      </p:cBhvr>
                                      <p:to>
                                        <p:strVal val="visible"/>
                                      </p:to>
                                    </p:set>
                                  </p:childTnLst>
                                </p:cTn>
                              </p:par>
                              <p:par>
                                <p:cTn id="15" presetID="1" presetClass="entr" presetSubtype="0" fill="hold" grpId="0" nodeType="withEffect" nodePh="1">
                                  <p:stCondLst>
                                    <p:cond delay="0"/>
                                  </p:stCondLst>
                                  <p:endCondLst>
                                    <p:cond evt="begin" delay="0">
                                      <p:tn val="15"/>
                                    </p:cond>
                                  </p:endCondLst>
                                  <p:childTnLst>
                                    <p:set>
                                      <p:cBhvr>
                                        <p:cTn id="16" dur="1" fill="hold">
                                          <p:stCondLst>
                                            <p:cond delay="0"/>
                                          </p:stCondLst>
                                        </p:cTn>
                                        <p:tgtEl>
                                          <p:spTgt spid="304">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 grpId="0" build="allAtOnce" animBg="1"/>
      <p:bldP spid="304" grpId="0" build="allAtOnce" animBg="1"/>
      <p:bldP spid="2" grpId="0" animBg="1"/>
      <p:bldP spid="3" grpId="0" animBg="1"/>
      <p:bldP spid="4" grpId="0" animBg="1"/>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3F00-3233-8D8D-CD0A-03B8C645A4C1}"/>
            </a:ext>
          </a:extLst>
        </p:cNvPr>
        <p:cNvGrpSpPr/>
        <p:nvPr/>
      </p:nvGrpSpPr>
      <p:grpSpPr>
        <a:xfrm>
          <a:off x="0" y="0"/>
          <a:ext cx="0" cy="0"/>
          <a:chOff x="0" y="0"/>
          <a:chExt cx="0" cy="0"/>
        </a:xfrm>
      </p:grpSpPr>
      <p:sp>
        <p:nvSpPr>
          <p:cNvPr id="281" name="The classification">
            <a:extLst>
              <a:ext uri="{FF2B5EF4-FFF2-40B4-BE49-F238E27FC236}">
                <a16:creationId xmlns:a16="http://schemas.microsoft.com/office/drawing/2014/main" id="{FE3082F9-DD40-FB24-0484-C2B28AE096F4}"/>
              </a:ext>
            </a:extLst>
          </p:cNvPr>
          <p:cNvSpPr txBox="1">
            <a:spLocks noGrp="1"/>
          </p:cNvSpPr>
          <p:nvPr>
            <p:ph type="title"/>
          </p:nvPr>
        </p:nvSpPr>
        <p:spPr>
          <a:prstGeom prst="rect">
            <a:avLst/>
          </a:prstGeom>
        </p:spPr>
        <p:txBody>
          <a:bodyPr>
            <a:normAutofit/>
          </a:bodyPr>
          <a:lstStyle/>
          <a:p>
            <a:r>
              <a:rPr lang="en-US" sz="6600" dirty="0"/>
              <a:t>DLAs of Interaction Graphs</a:t>
            </a:r>
            <a:endParaRPr sz="6600" dirty="0"/>
          </a:p>
        </p:txBody>
      </p:sp>
      <p:sp>
        <p:nvSpPr>
          <p:cNvPr id="290" name="Text">
            <a:extLst>
              <a:ext uri="{FF2B5EF4-FFF2-40B4-BE49-F238E27FC236}">
                <a16:creationId xmlns:a16="http://schemas.microsoft.com/office/drawing/2014/main" id="{D285D145-30D1-590C-1AD3-E977088E73F6}"/>
              </a:ext>
            </a:extLst>
          </p:cNvPr>
          <p:cNvSpPr txBox="1"/>
          <p:nvPr/>
        </p:nvSpPr>
        <p:spPr>
          <a:xfrm>
            <a:off x="12192000" y="3092421"/>
            <a:ext cx="127000" cy="3754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endParaRPr/>
          </a:p>
          <a:p>
            <a:pPr>
              <a:defRPr i="1"/>
            </a:pPr>
            <a:endParaRPr/>
          </a:p>
        </p:txBody>
      </p:sp>
      <p:sp>
        <p:nvSpPr>
          <p:cNvPr id="291" name="Wiersema, Roeland, et al. , arXiv preprint arXiv:2309.05690 (2023).">
            <a:extLst>
              <a:ext uri="{FF2B5EF4-FFF2-40B4-BE49-F238E27FC236}">
                <a16:creationId xmlns:a16="http://schemas.microsoft.com/office/drawing/2014/main" id="{C23FB943-E2CD-C9DE-1799-B973831EAE87}"/>
              </a:ext>
            </a:extLst>
          </p:cNvPr>
          <p:cNvSpPr txBox="1"/>
          <p:nvPr/>
        </p:nvSpPr>
        <p:spPr>
          <a:xfrm>
            <a:off x="1689099" y="11057772"/>
            <a:ext cx="18451763" cy="1333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0"/>
              </a:spcBef>
              <a:defRPr sz="8400">
                <a:latin typeface="Times Roman"/>
                <a:ea typeface="Times Roman"/>
                <a:cs typeface="Times Roman"/>
                <a:sym typeface="Times Roman"/>
              </a:defRPr>
            </a:pPr>
            <a:r>
              <a:rPr lang="en-US" sz="4000" dirty="0">
                <a:cs typeface="+mn-cs"/>
              </a:rPr>
              <a:t>[</a:t>
            </a:r>
            <a:r>
              <a:rPr sz="4000" dirty="0">
                <a:cs typeface="+mn-cs"/>
              </a:rPr>
              <a:t>Wiersema</a:t>
            </a:r>
            <a:r>
              <a:rPr lang="en-US" sz="4000" dirty="0">
                <a:cs typeface="+mn-cs"/>
              </a:rPr>
              <a:t>-</a:t>
            </a:r>
            <a:r>
              <a:rPr lang="en-US" sz="4000" dirty="0" err="1">
                <a:cs typeface="+mn-cs"/>
              </a:rPr>
              <a:t>Kökcü</a:t>
            </a:r>
            <a:r>
              <a:rPr lang="en-US" sz="4000" dirty="0">
                <a:cs typeface="+mn-cs"/>
              </a:rPr>
              <a:t>-Kemper-Bakalov</a:t>
            </a:r>
            <a:r>
              <a:rPr sz="4000" dirty="0">
                <a:cs typeface="+mn-cs"/>
              </a:rPr>
              <a:t>, </a:t>
            </a:r>
            <a:r>
              <a:rPr lang="en-US" sz="4000" i="1" dirty="0" err="1">
                <a:cs typeface="+mn-cs"/>
              </a:rPr>
              <a:t>npj</a:t>
            </a:r>
            <a:r>
              <a:rPr lang="en-US" sz="4000" i="1" dirty="0">
                <a:cs typeface="+mn-cs"/>
              </a:rPr>
              <a:t> Quantum Information </a:t>
            </a:r>
            <a:r>
              <a:rPr lang="en-US" sz="4000" dirty="0">
                <a:cs typeface="+mn-cs"/>
              </a:rPr>
              <a:t>(2024)]</a:t>
            </a:r>
          </a:p>
          <a:p>
            <a:pPr>
              <a:spcBef>
                <a:spcPts val="0"/>
              </a:spcBef>
              <a:defRPr sz="8400">
                <a:latin typeface="Times Roman"/>
                <a:ea typeface="Times Roman"/>
                <a:cs typeface="Times Roman"/>
                <a:sym typeface="Times Roman"/>
              </a:defRPr>
            </a:pPr>
            <a:r>
              <a:rPr lang="en-US" sz="4000" dirty="0">
                <a:latin typeface="Times New Roman" panose="02020603050405020304" pitchFamily="18" charset="0"/>
                <a:cs typeface="Times New Roman" panose="02020603050405020304" pitchFamily="18" charset="0"/>
              </a:rPr>
              <a:t>[</a:t>
            </a:r>
            <a:r>
              <a:rPr lang="en-US" sz="4000" dirty="0" err="1">
                <a:latin typeface="Times New Roman" panose="02020603050405020304" pitchFamily="18" charset="0"/>
                <a:cs typeface="Times New Roman" panose="02020603050405020304" pitchFamily="18" charset="0"/>
              </a:rPr>
              <a:t>Kökcü</a:t>
            </a:r>
            <a:r>
              <a:rPr lang="en-US" sz="4000" dirty="0">
                <a:latin typeface="Times New Roman" panose="02020603050405020304" pitchFamily="18" charset="0"/>
                <a:cs typeface="Times New Roman" panose="02020603050405020304" pitchFamily="18" charset="0"/>
              </a:rPr>
              <a:t>-Wiersema-Kemper-Bakalov, </a:t>
            </a:r>
            <a:r>
              <a:rPr lang="en-US" sz="4000" i="1" dirty="0">
                <a:latin typeface="Times New Roman" panose="02020603050405020304" pitchFamily="18" charset="0"/>
                <a:cs typeface="Times New Roman" panose="02020603050405020304" pitchFamily="18" charset="0"/>
              </a:rPr>
              <a:t>J. Math Phys. </a:t>
            </a:r>
            <a:r>
              <a:rPr lang="en-US" sz="4000" dirty="0">
                <a:latin typeface="Times New Roman" panose="02020603050405020304" pitchFamily="18" charset="0"/>
                <a:cs typeface="Times New Roman" panose="02020603050405020304" pitchFamily="18" charset="0"/>
              </a:rPr>
              <a:t>(2026)]</a:t>
            </a:r>
            <a:endParaRPr sz="4000" dirty="0">
              <a:cs typeface="+mn-cs"/>
            </a:endParaRPr>
          </a:p>
        </p:txBody>
      </p:sp>
      <p:sp>
        <p:nvSpPr>
          <p:cNvPr id="2" name="Slide Number Placeholder 1">
            <a:extLst>
              <a:ext uri="{FF2B5EF4-FFF2-40B4-BE49-F238E27FC236}">
                <a16:creationId xmlns:a16="http://schemas.microsoft.com/office/drawing/2014/main" id="{8033ED43-EA60-24F5-D17A-D9E923FCA820}"/>
              </a:ext>
            </a:extLst>
          </p:cNvPr>
          <p:cNvSpPr>
            <a:spLocks noGrp="1"/>
          </p:cNvSpPr>
          <p:nvPr>
            <p:ph type="sldNum" sz="quarter" idx="2"/>
          </p:nvPr>
        </p:nvSpPr>
        <p:spPr/>
        <p:txBody>
          <a:bodyPr/>
          <a:lstStyle/>
          <a:p>
            <a:fld id="{86CB4B4D-7CA3-9044-876B-883B54F8677D}" type="slidenum">
              <a:rPr lang="en-US" smtClean="0"/>
              <a:t>21</a:t>
            </a:fld>
            <a:endParaRPr lang="en-US"/>
          </a:p>
        </p:txBody>
      </p:sp>
      <p:sp>
        <p:nvSpPr>
          <p:cNvPr id="4" name="Text Placeholder 3">
            <a:extLst>
              <a:ext uri="{FF2B5EF4-FFF2-40B4-BE49-F238E27FC236}">
                <a16:creationId xmlns:a16="http://schemas.microsoft.com/office/drawing/2014/main" id="{B3740FA2-31C9-B4A8-AD67-AF8B49B43977}"/>
              </a:ext>
            </a:extLst>
          </p:cNvPr>
          <p:cNvSpPr>
            <a:spLocks noGrp="1"/>
          </p:cNvSpPr>
          <p:nvPr>
            <p:ph type="body" idx="1"/>
          </p:nvPr>
        </p:nvSpPr>
        <p:spPr>
          <a:xfrm>
            <a:off x="1676400" y="3092421"/>
            <a:ext cx="21005800" cy="5518864"/>
          </a:xfrm>
        </p:spPr>
        <p:txBody>
          <a:bodyPr>
            <a:normAutofit/>
          </a:bodyPr>
          <a:lstStyle/>
          <a:p>
            <a:r>
              <a:rPr lang="en-US" sz="4400" dirty="0"/>
              <a:t>We generate a DLA by placing the Pauli matrices on the vertices of the interaction graph and the length-2 Pauli strings on the edges.</a:t>
            </a:r>
          </a:p>
          <a:p>
            <a:r>
              <a:rPr lang="en-US" sz="4400" b="1" dirty="0"/>
              <a:t>Examples</a:t>
            </a:r>
            <a:r>
              <a:rPr lang="en-US" sz="4400" dirty="0"/>
              <a:t> of interaction graphs:  (a) line;  (b) cycle;  (c) complete graph;               (f) complete bipartite graph.</a:t>
            </a:r>
          </a:p>
          <a:p>
            <a:endParaRPr lang="en-US" sz="4400" dirty="0"/>
          </a:p>
          <a:p>
            <a:endParaRPr lang="en-US" dirty="0"/>
          </a:p>
        </p:txBody>
      </p:sp>
      <p:pic>
        <p:nvPicPr>
          <p:cNvPr id="6" name="Picture 5" descr="A diagram of a triangle with lines and dots&#10;&#10;Description automatically generated">
            <a:extLst>
              <a:ext uri="{FF2B5EF4-FFF2-40B4-BE49-F238E27FC236}">
                <a16:creationId xmlns:a16="http://schemas.microsoft.com/office/drawing/2014/main" id="{258CEF1B-C3FF-B834-1FBC-091167A537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9042" y="6734097"/>
            <a:ext cx="10491622" cy="3767347"/>
          </a:xfrm>
          <a:prstGeom prst="rect">
            <a:avLst/>
          </a:prstGeom>
        </p:spPr>
      </p:pic>
      <p:pic>
        <p:nvPicPr>
          <p:cNvPr id="8" name="Picture 7" descr="A diagram of a circle with circles and lines&#10;&#10;Description automatically generated">
            <a:extLst>
              <a:ext uri="{FF2B5EF4-FFF2-40B4-BE49-F238E27FC236}">
                <a16:creationId xmlns:a16="http://schemas.microsoft.com/office/drawing/2014/main" id="{DCE35274-5D4D-C5F6-8B8E-E5B8445BC8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0448" y="6734097"/>
            <a:ext cx="9148594" cy="3754376"/>
          </a:xfrm>
          <a:prstGeom prst="rect">
            <a:avLst/>
          </a:prstGeom>
        </p:spPr>
      </p:pic>
    </p:spTree>
    <p:extLst>
      <p:ext uri="{BB962C8B-B14F-4D97-AF65-F5344CB8AC3E}">
        <p14:creationId xmlns:p14="http://schemas.microsoft.com/office/powerpoint/2010/main" val="3185536836"/>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 grpId="0" animBg="1"/>
      <p:bldP spid="4"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EE746-1AAC-1F40-C394-70BD60B7E1C0}"/>
              </a:ext>
            </a:extLst>
          </p:cNvPr>
          <p:cNvSpPr>
            <a:spLocks noGrp="1"/>
          </p:cNvSpPr>
          <p:nvPr>
            <p:ph type="title"/>
          </p:nvPr>
        </p:nvSpPr>
        <p:spPr/>
        <p:txBody>
          <a:bodyPr>
            <a:normAutofit/>
          </a:bodyPr>
          <a:lstStyle/>
          <a:p>
            <a:r>
              <a:rPr lang="en-US" sz="6600" dirty="0"/>
              <a:t>DLAs Generated by Pauli Strings</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0571834B-CAE5-40A5-DD21-6010BCAFC3C3}"/>
                  </a:ext>
                </a:extLst>
              </p:cNvPr>
              <p:cNvSpPr>
                <a:spLocks noGrp="1"/>
              </p:cNvSpPr>
              <p:nvPr>
                <p:ph type="body" idx="1"/>
              </p:nvPr>
            </p:nvSpPr>
            <p:spPr>
              <a:xfrm>
                <a:off x="904349" y="1176421"/>
                <a:ext cx="22109363" cy="11363158"/>
              </a:xfrm>
            </p:spPr>
            <p:txBody>
              <a:bodyPr>
                <a:normAutofit/>
              </a:bodyPr>
              <a:lstStyle/>
              <a:p>
                <a:endParaRPr lang="en-US" dirty="0">
                  <a:cs typeface="+mn-cs"/>
                </a:endParaRPr>
              </a:p>
              <a:p>
                <a:r>
                  <a:rPr lang="en-US" sz="4400" dirty="0">
                    <a:cs typeface="+mn-cs"/>
                  </a:rPr>
                  <a:t>We define a DLA  </a:t>
                </a:r>
                <a14:m>
                  <m:oMath xmlns:m="http://schemas.openxmlformats.org/officeDocument/2006/math">
                    <m:sSup>
                      <m:sSupPr>
                        <m:ctrlPr>
                          <a:rPr lang="en-US" sz="4800" i="1" smtClean="0">
                            <a:latin typeface="Cambria Math" panose="02040503050406030204" pitchFamily="18" charset="0"/>
                            <a:ea typeface="Cambria Math" panose="02040503050406030204" pitchFamily="18" charset="0"/>
                            <a:cs typeface="+mn-cs"/>
                          </a:rPr>
                        </m:ctrlPr>
                      </m:sSupPr>
                      <m:e>
                        <m:r>
                          <a:rPr lang="en-US" i="1">
                            <a:latin typeface="Cambria Math" panose="02040503050406030204" pitchFamily="18" charset="0"/>
                            <a:ea typeface="Cambria Math" panose="02040503050406030204" pitchFamily="18" charset="0"/>
                          </a:rPr>
                          <m:t>𝔞</m:t>
                        </m:r>
                      </m:e>
                      <m:sup>
                        <m:r>
                          <a:rPr lang="en-US" sz="4800" b="0" i="1" smtClean="0">
                            <a:latin typeface="Cambria Math" panose="02040503050406030204" pitchFamily="18" charset="0"/>
                            <a:ea typeface="Cambria Math" panose="02040503050406030204" pitchFamily="18" charset="0"/>
                            <a:cs typeface="+mn-cs"/>
                          </a:rPr>
                          <m:t>𝐺</m:t>
                        </m:r>
                      </m:sup>
                    </m:sSup>
                  </m:oMath>
                </a14:m>
                <a:r>
                  <a:rPr lang="en-US" sz="4800" dirty="0">
                    <a:cs typeface="+mn-cs"/>
                  </a:rPr>
                  <a:t> </a:t>
                </a:r>
                <a:r>
                  <a:rPr lang="en-US" sz="4400" dirty="0">
                    <a:cs typeface="+mn-cs"/>
                  </a:rPr>
                  <a:t>generated by a set of length-2 Pauli strings and single Pauli matrices by placing them on the edges, respectively vertices, of a graph </a:t>
                </a:r>
                <a14:m>
                  <m:oMath xmlns:m="http://schemas.openxmlformats.org/officeDocument/2006/math">
                    <m:r>
                      <a:rPr lang="en-US" sz="4800" b="0" i="1" smtClean="0">
                        <a:latin typeface="Cambria Math" panose="02040503050406030204" pitchFamily="18" charset="0"/>
                        <a:cs typeface="+mn-cs"/>
                      </a:rPr>
                      <m:t>𝐺</m:t>
                    </m:r>
                    <m:r>
                      <a:rPr lang="en-US" sz="4800" b="0" i="1" smtClean="0">
                        <a:latin typeface="Cambria Math" panose="02040503050406030204" pitchFamily="18" charset="0"/>
                        <a:cs typeface="+mn-cs"/>
                      </a:rPr>
                      <m:t>.</m:t>
                    </m:r>
                  </m:oMath>
                </a14:m>
                <a:endParaRPr lang="en-US" sz="4800" dirty="0">
                  <a:cs typeface="+mn-cs"/>
                </a:endParaRPr>
              </a:p>
              <a:p>
                <a:r>
                  <a:rPr lang="en-US" sz="4400" b="1" dirty="0">
                    <a:cs typeface="+mn-cs"/>
                  </a:rPr>
                  <a:t>Theorem</a:t>
                </a:r>
                <a:r>
                  <a:rPr lang="en-US" sz="4400" dirty="0">
                    <a:cs typeface="+mn-cs"/>
                  </a:rPr>
                  <a:t> </a:t>
                </a:r>
                <a:r>
                  <a:rPr lang="en-US" sz="4400" dirty="0">
                    <a:latin typeface="Times New Roman" panose="02020603050405020304" pitchFamily="18" charset="0"/>
                    <a:cs typeface="Times New Roman" panose="02020603050405020304" pitchFamily="18" charset="0"/>
                  </a:rPr>
                  <a:t>[</a:t>
                </a:r>
                <a:r>
                  <a:rPr lang="en-US" sz="4400" dirty="0" err="1">
                    <a:latin typeface="Times New Roman" panose="02020603050405020304" pitchFamily="18" charset="0"/>
                    <a:cs typeface="Times New Roman" panose="02020603050405020304" pitchFamily="18" charset="0"/>
                  </a:rPr>
                  <a:t>Kökcü</a:t>
                </a:r>
                <a:r>
                  <a:rPr lang="en-US" sz="4400" dirty="0">
                    <a:latin typeface="Times New Roman" panose="02020603050405020304" pitchFamily="18" charset="0"/>
                    <a:cs typeface="Times New Roman" panose="02020603050405020304" pitchFamily="18" charset="0"/>
                  </a:rPr>
                  <a:t>-Wiersema-Kemper-Bakalov, </a:t>
                </a:r>
                <a:r>
                  <a:rPr lang="en-US" sz="4400" i="1" dirty="0">
                    <a:latin typeface="Times New Roman" panose="02020603050405020304" pitchFamily="18" charset="0"/>
                    <a:cs typeface="Times New Roman" panose="02020603050405020304" pitchFamily="18" charset="0"/>
                  </a:rPr>
                  <a:t>J. Math Phys. </a:t>
                </a:r>
                <a:r>
                  <a:rPr lang="en-US" sz="4400" dirty="0">
                    <a:latin typeface="Times New Roman" panose="02020603050405020304" pitchFamily="18" charset="0"/>
                    <a:cs typeface="Times New Roman" panose="02020603050405020304" pitchFamily="18" charset="0"/>
                  </a:rPr>
                  <a:t>(2026)]</a:t>
                </a:r>
              </a:p>
              <a:p>
                <a:pPr lvl="1">
                  <a:lnSpc>
                    <a:spcPct val="110000"/>
                  </a:lnSpc>
                  <a:spcBef>
                    <a:spcPts val="500"/>
                  </a:spcBef>
                </a:pPr>
                <a14:m>
                  <m:oMath xmlns:m="http://schemas.openxmlformats.org/officeDocument/2006/math">
                    <m:sSubSup>
                      <m:sSubSupPr>
                        <m:ctrlPr>
                          <a:rPr lang="en-US" i="1" smtClean="0">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𝔞</m:t>
                        </m:r>
                      </m:e>
                      <m:sub>
                        <m:r>
                          <a:rPr lang="en-US" b="0" i="1" smtClean="0">
                            <a:latin typeface="Cambria Math" panose="02040503050406030204" pitchFamily="18" charset="0"/>
                            <a:ea typeface="Cambria Math" panose="02040503050406030204" pitchFamily="18" charset="0"/>
                          </a:rPr>
                          <m:t>𝑘</m:t>
                        </m:r>
                      </m:sub>
                      <m:sup>
                        <m:r>
                          <a:rPr lang="en-US" b="0" i="1" smtClean="0">
                            <a:latin typeface="Cambria Math" panose="02040503050406030204" pitchFamily="18" charset="0"/>
                            <a:ea typeface="Cambria Math" panose="02040503050406030204" pitchFamily="18" charset="0"/>
                          </a:rPr>
                          <m:t>𝐺</m:t>
                        </m:r>
                      </m:sup>
                    </m:sSubSup>
                    <m:r>
                      <a:rPr lang="en-US" b="0" i="1" smtClean="0">
                        <a:latin typeface="Cambria Math" panose="02040503050406030204" pitchFamily="18" charset="0"/>
                        <a:ea typeface="Cambria Math" panose="02040503050406030204" pitchFamily="18" charset="0"/>
                      </a:rPr>
                      <m:t>≅</m:t>
                    </m:r>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𝔞</m:t>
                        </m:r>
                      </m:e>
                      <m:sub>
                        <m:r>
                          <a:rPr lang="en-US" i="1">
                            <a:latin typeface="Cambria Math" panose="02040503050406030204" pitchFamily="18" charset="0"/>
                            <a:ea typeface="Cambria Math" panose="02040503050406030204" pitchFamily="18" charset="0"/>
                          </a:rPr>
                          <m:t>𝑘</m:t>
                        </m:r>
                      </m:sub>
                      <m:sup>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𝐾</m:t>
                            </m:r>
                          </m:e>
                          <m:sub>
                            <m:r>
                              <a:rPr lang="en-US" i="1">
                                <a:latin typeface="Cambria Math" panose="02040503050406030204" pitchFamily="18" charset="0"/>
                                <a:ea typeface="Cambria Math" panose="02040503050406030204" pitchFamily="18" charset="0"/>
                              </a:rPr>
                              <m:t>𝑛</m:t>
                            </m:r>
                          </m:sub>
                        </m:sSub>
                      </m:sup>
                    </m:sSubSup>
                  </m:oMath>
                </a14:m>
                <a:r>
                  <a:rPr lang="en-US" sz="4400" dirty="0">
                    <a:cs typeface="+mn-cs"/>
                  </a:rPr>
                  <a:t>  for  </a:t>
                </a:r>
                <a14:m>
                  <m:oMath xmlns:m="http://schemas.openxmlformats.org/officeDocument/2006/math">
                    <m:r>
                      <a:rPr lang="en-US" sz="4400" i="1" dirty="0" smtClean="0">
                        <a:latin typeface="Cambria Math" panose="02040503050406030204" pitchFamily="18" charset="0"/>
                      </a:rPr>
                      <m:t>𝑘</m:t>
                    </m:r>
                    <m:r>
                      <a:rPr lang="en-US" sz="4400" i="1" dirty="0">
                        <a:latin typeface="Cambria Math" panose="02040503050406030204" pitchFamily="18" charset="0"/>
                      </a:rPr>
                      <m:t>=7,16,20,</m:t>
                    </m:r>
                    <m:r>
                      <a:rPr lang="en-US" sz="4400" i="1" dirty="0" smtClean="0">
                        <a:latin typeface="Cambria Math" panose="02040503050406030204" pitchFamily="18" charset="0"/>
                      </a:rPr>
                      <m:t>22</m:t>
                    </m:r>
                  </m:oMath>
                </a14:m>
                <a:r>
                  <a:rPr lang="en-US" sz="4400" dirty="0">
                    <a:cs typeface="+mn-cs"/>
                  </a:rPr>
                  <a:t> and every graph </a:t>
                </a:r>
                <a14:m>
                  <m:oMath xmlns:m="http://schemas.openxmlformats.org/officeDocument/2006/math">
                    <m:r>
                      <a:rPr lang="en-US" b="0" i="1" smtClean="0">
                        <a:latin typeface="Cambria Math" panose="02040503050406030204" pitchFamily="18" charset="0"/>
                        <a:cs typeface="+mn-cs"/>
                      </a:rPr>
                      <m:t>𝐺</m:t>
                    </m:r>
                  </m:oMath>
                </a14:m>
                <a:r>
                  <a:rPr lang="en-US" sz="4400" dirty="0">
                    <a:cs typeface="+mn-cs"/>
                  </a:rPr>
                  <a:t> with </a:t>
                </a:r>
                <a14:m>
                  <m:oMath xmlns:m="http://schemas.openxmlformats.org/officeDocument/2006/math">
                    <m:r>
                      <a:rPr lang="en-US" b="0" i="1" smtClean="0">
                        <a:latin typeface="Cambria Math" panose="02040503050406030204" pitchFamily="18" charset="0"/>
                        <a:cs typeface="+mn-cs"/>
                      </a:rPr>
                      <m:t>𝑛</m:t>
                    </m:r>
                  </m:oMath>
                </a14:m>
                <a:r>
                  <a:rPr lang="en-US" sz="4400" dirty="0">
                    <a:cs typeface="+mn-cs"/>
                  </a:rPr>
                  <a:t> vertices;</a:t>
                </a:r>
              </a:p>
              <a:p>
                <a:pPr lvl="1">
                  <a:lnSpc>
                    <a:spcPct val="110000"/>
                  </a:lnSpc>
                  <a:spcBef>
                    <a:spcPts val="500"/>
                  </a:spcBef>
                </a:pPr>
                <a14:m>
                  <m:oMath xmlns:m="http://schemas.openxmlformats.org/officeDocument/2006/math">
                    <m:sSubSup>
                      <m:sSubSupPr>
                        <m:ctrlPr>
                          <a:rPr lang="en-US" i="1" smtClean="0">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𝔞</m:t>
                        </m:r>
                      </m:e>
                      <m:sub>
                        <m:r>
                          <a:rPr lang="en-US" b="0" i="1" smtClean="0">
                            <a:latin typeface="Cambria Math" panose="02040503050406030204" pitchFamily="18" charset="0"/>
                            <a:ea typeface="Cambria Math" panose="02040503050406030204" pitchFamily="18" charset="0"/>
                          </a:rPr>
                          <m:t>𝑘</m:t>
                        </m:r>
                      </m:sub>
                      <m:sup>
                        <m:r>
                          <a:rPr lang="en-US" b="0" i="1" smtClean="0">
                            <a:latin typeface="Cambria Math" panose="02040503050406030204" pitchFamily="18" charset="0"/>
                            <a:ea typeface="Cambria Math" panose="02040503050406030204" pitchFamily="18" charset="0"/>
                          </a:rPr>
                          <m:t>𝐺</m:t>
                        </m:r>
                      </m:sup>
                    </m:sSubSup>
                    <m:r>
                      <a:rPr lang="en-US" b="0" i="1" smtClean="0">
                        <a:latin typeface="Cambria Math" panose="02040503050406030204" pitchFamily="18" charset="0"/>
                        <a:ea typeface="Cambria Math" panose="02040503050406030204" pitchFamily="18" charset="0"/>
                      </a:rPr>
                      <m:t>≅</m:t>
                    </m:r>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𝔞</m:t>
                        </m:r>
                      </m:e>
                      <m:sub>
                        <m:r>
                          <a:rPr lang="en-US" i="1">
                            <a:latin typeface="Cambria Math" panose="02040503050406030204" pitchFamily="18" charset="0"/>
                            <a:ea typeface="Cambria Math" panose="02040503050406030204" pitchFamily="18" charset="0"/>
                          </a:rPr>
                          <m:t>𝑘</m:t>
                        </m:r>
                      </m:sub>
                      <m:sup>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𝐾</m:t>
                            </m:r>
                          </m:e>
                          <m:sub>
                            <m:r>
                              <a:rPr lang="en-US" i="1">
                                <a:latin typeface="Cambria Math" panose="02040503050406030204" pitchFamily="18" charset="0"/>
                                <a:ea typeface="Cambria Math" panose="02040503050406030204" pitchFamily="18" charset="0"/>
                              </a:rPr>
                              <m:t>𝑛</m:t>
                            </m:r>
                          </m:sub>
                        </m:sSub>
                      </m:sup>
                    </m:sSubSup>
                  </m:oMath>
                </a14:m>
                <a:r>
                  <a:rPr lang="en-US" sz="4400" dirty="0">
                    <a:cs typeface="+mn-cs"/>
                  </a:rPr>
                  <a:t>  for  </a:t>
                </a:r>
                <a14:m>
                  <m:oMath xmlns:m="http://schemas.openxmlformats.org/officeDocument/2006/math">
                    <m:r>
                      <a:rPr lang="en-US" sz="4400" i="1" dirty="0" smtClean="0">
                        <a:latin typeface="Cambria Math" panose="02040503050406030204" pitchFamily="18" charset="0"/>
                      </a:rPr>
                      <m:t>𝑘</m:t>
                    </m:r>
                    <m:r>
                      <a:rPr lang="en-US" sz="4400" b="0" i="1" dirty="0" smtClean="0">
                        <a:latin typeface="Cambria Math" panose="02040503050406030204" pitchFamily="18" charset="0"/>
                      </a:rPr>
                      <m:t>=2,4,6,14</m:t>
                    </m:r>
                  </m:oMath>
                </a14:m>
                <a:r>
                  <a:rPr lang="en-US" sz="4400" dirty="0">
                    <a:cs typeface="+mn-cs"/>
                  </a:rPr>
                  <a:t>  and every </a:t>
                </a:r>
                <a:r>
                  <a:rPr lang="en-US" sz="4400" i="1" dirty="0">
                    <a:cs typeface="+mn-cs"/>
                  </a:rPr>
                  <a:t>non-bipartite</a:t>
                </a:r>
                <a:r>
                  <a:rPr lang="en-US" sz="4400" dirty="0">
                    <a:cs typeface="+mn-cs"/>
                  </a:rPr>
                  <a:t> graph </a:t>
                </a:r>
                <a14:m>
                  <m:oMath xmlns:m="http://schemas.openxmlformats.org/officeDocument/2006/math">
                    <m:r>
                      <a:rPr lang="en-US" b="0" i="1" smtClean="0">
                        <a:latin typeface="Cambria Math" panose="02040503050406030204" pitchFamily="18" charset="0"/>
                        <a:cs typeface="+mn-cs"/>
                      </a:rPr>
                      <m:t>𝐺</m:t>
                    </m:r>
                  </m:oMath>
                </a14:m>
                <a:r>
                  <a:rPr lang="en-US" sz="4400" dirty="0">
                    <a:cs typeface="+mn-cs"/>
                  </a:rPr>
                  <a:t> with </a:t>
                </a:r>
                <a14:m>
                  <m:oMath xmlns:m="http://schemas.openxmlformats.org/officeDocument/2006/math">
                    <m:r>
                      <a:rPr lang="en-US" b="0" i="1" smtClean="0">
                        <a:latin typeface="Cambria Math" panose="02040503050406030204" pitchFamily="18" charset="0"/>
                        <a:cs typeface="+mn-cs"/>
                      </a:rPr>
                      <m:t>𝑛</m:t>
                    </m:r>
                  </m:oMath>
                </a14:m>
                <a:r>
                  <a:rPr lang="en-US" sz="4400" dirty="0">
                    <a:cs typeface="+mn-cs"/>
                  </a:rPr>
                  <a:t> vertices;</a:t>
                </a:r>
              </a:p>
              <a:p>
                <a:pPr lvl="1">
                  <a:lnSpc>
                    <a:spcPct val="110000"/>
                  </a:lnSpc>
                  <a:spcBef>
                    <a:spcPts val="500"/>
                  </a:spcBef>
                </a:pPr>
                <a14:m>
                  <m:oMath xmlns:m="http://schemas.openxmlformats.org/officeDocument/2006/math">
                    <m:sSubSup>
                      <m:sSubSupPr>
                        <m:ctrlPr>
                          <a:rPr lang="en-US" i="1" smtClean="0">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𝔞</m:t>
                        </m:r>
                      </m:e>
                      <m:sub>
                        <m:r>
                          <a:rPr lang="en-US" b="0" i="1" smtClean="0">
                            <a:latin typeface="Cambria Math" panose="02040503050406030204" pitchFamily="18" charset="0"/>
                            <a:ea typeface="Cambria Math" panose="02040503050406030204" pitchFamily="18" charset="0"/>
                          </a:rPr>
                          <m:t>𝑘</m:t>
                        </m:r>
                      </m:sub>
                      <m:sup>
                        <m:r>
                          <a:rPr lang="en-US" b="0" i="1" smtClean="0">
                            <a:latin typeface="Cambria Math" panose="02040503050406030204" pitchFamily="18" charset="0"/>
                            <a:ea typeface="Cambria Math" panose="02040503050406030204" pitchFamily="18" charset="0"/>
                          </a:rPr>
                          <m:t>𝐺</m:t>
                        </m:r>
                      </m:sup>
                    </m:sSubSup>
                    <m:r>
                      <a:rPr lang="en-US" b="0" i="1" smtClean="0">
                        <a:latin typeface="Cambria Math" panose="02040503050406030204" pitchFamily="18" charset="0"/>
                        <a:ea typeface="Cambria Math" panose="02040503050406030204" pitchFamily="18" charset="0"/>
                      </a:rPr>
                      <m:t>≅</m:t>
                    </m:r>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𝔞</m:t>
                        </m:r>
                      </m:e>
                      <m:sub>
                        <m:r>
                          <a:rPr lang="en-US" i="1">
                            <a:latin typeface="Cambria Math" panose="02040503050406030204" pitchFamily="18" charset="0"/>
                            <a:ea typeface="Cambria Math" panose="02040503050406030204" pitchFamily="18" charset="0"/>
                          </a:rPr>
                          <m:t>𝑘</m:t>
                        </m:r>
                      </m:sub>
                      <m:sup>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𝐾</m:t>
                            </m:r>
                          </m:e>
                          <m:sub>
                            <m:r>
                              <a:rPr lang="en-US" b="0" i="1" smtClean="0">
                                <a:latin typeface="Cambria Math" panose="02040503050406030204" pitchFamily="18" charset="0"/>
                                <a:ea typeface="Cambria Math" panose="02040503050406030204" pitchFamily="18" charset="0"/>
                              </a:rPr>
                              <m:t>𝑙</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𝑚</m:t>
                            </m:r>
                          </m:sub>
                        </m:sSub>
                      </m:sup>
                    </m:sSubSup>
                  </m:oMath>
                </a14:m>
                <a:r>
                  <a:rPr lang="en-US" dirty="0">
                    <a:cs typeface="+mn-cs"/>
                  </a:rPr>
                  <a:t>  </a:t>
                </a:r>
                <a:r>
                  <a:rPr lang="en-US" sz="4400" dirty="0">
                    <a:cs typeface="+mn-cs"/>
                  </a:rPr>
                  <a:t>for  </a:t>
                </a:r>
                <a14:m>
                  <m:oMath xmlns:m="http://schemas.openxmlformats.org/officeDocument/2006/math">
                    <m:r>
                      <a:rPr lang="en-US" sz="4400" i="1" dirty="0" smtClean="0">
                        <a:latin typeface="Cambria Math" panose="02040503050406030204" pitchFamily="18" charset="0"/>
                      </a:rPr>
                      <m:t>𝑘</m:t>
                    </m:r>
                    <m:r>
                      <a:rPr lang="en-US" sz="4400" b="0" i="1" dirty="0" smtClean="0">
                        <a:latin typeface="Cambria Math" panose="02040503050406030204" pitchFamily="18" charset="0"/>
                      </a:rPr>
                      <m:t>=</m:t>
                    </m:r>
                    <m:r>
                      <a:rPr lang="en-US" sz="4400" i="1" dirty="0">
                        <a:latin typeface="Cambria Math" panose="02040503050406030204" pitchFamily="18" charset="0"/>
                      </a:rPr>
                      <m:t>2,4,6,14</m:t>
                    </m:r>
                  </m:oMath>
                </a14:m>
                <a:r>
                  <a:rPr lang="en-US" sz="4400" dirty="0">
                    <a:cs typeface="+mn-cs"/>
                  </a:rPr>
                  <a:t> and every </a:t>
                </a:r>
                <a:r>
                  <a:rPr lang="en-US" sz="4400" i="1" dirty="0"/>
                  <a:t>bipartite</a:t>
                </a:r>
                <a:r>
                  <a:rPr lang="en-US" sz="4400" dirty="0"/>
                  <a:t> </a:t>
                </a:r>
                <a:r>
                  <a:rPr lang="en-US" sz="4400" dirty="0">
                    <a:cs typeface="+mn-cs"/>
                  </a:rPr>
                  <a:t>graph </a:t>
                </a:r>
                <a14:m>
                  <m:oMath xmlns:m="http://schemas.openxmlformats.org/officeDocument/2006/math">
                    <m:r>
                      <a:rPr lang="en-US" b="0" i="1" smtClean="0">
                        <a:latin typeface="Cambria Math" panose="02040503050406030204" pitchFamily="18" charset="0"/>
                        <a:cs typeface="+mn-cs"/>
                      </a:rPr>
                      <m:t>𝐺</m:t>
                    </m:r>
                  </m:oMath>
                </a14:m>
                <a:r>
                  <a:rPr lang="en-US" sz="4400" dirty="0">
                    <a:cs typeface="+mn-cs"/>
                  </a:rPr>
                  <a:t> with </a:t>
                </a:r>
                <a14:m>
                  <m:oMath xmlns:m="http://schemas.openxmlformats.org/officeDocument/2006/math">
                    <m:r>
                      <a:rPr lang="en-US" b="0" i="1" smtClean="0">
                        <a:latin typeface="Cambria Math" panose="02040503050406030204" pitchFamily="18" charset="0"/>
                        <a:cs typeface="+mn-cs"/>
                      </a:rPr>
                      <m:t>𝑙</m:t>
                    </m:r>
                    <m:r>
                      <a:rPr lang="en-US" b="0" i="1" smtClean="0">
                        <a:latin typeface="Cambria Math" panose="02040503050406030204" pitchFamily="18" charset="0"/>
                        <a:cs typeface="+mn-cs"/>
                      </a:rPr>
                      <m:t>,</m:t>
                    </m:r>
                    <m:r>
                      <a:rPr lang="en-US" b="0" i="1" smtClean="0">
                        <a:latin typeface="Cambria Math" panose="02040503050406030204" pitchFamily="18" charset="0"/>
                        <a:cs typeface="+mn-cs"/>
                      </a:rPr>
                      <m:t>𝑚</m:t>
                    </m:r>
                  </m:oMath>
                </a14:m>
                <a:r>
                  <a:rPr lang="en-US" dirty="0">
                    <a:cs typeface="+mn-cs"/>
                  </a:rPr>
                  <a:t> </a:t>
                </a:r>
                <a:r>
                  <a:rPr lang="en-US" sz="4400" dirty="0">
                    <a:cs typeface="+mn-cs"/>
                  </a:rPr>
                  <a:t>vertices.</a:t>
                </a:r>
              </a:p>
              <a:p>
                <a:r>
                  <a:rPr lang="en-US" sz="4400" dirty="0">
                    <a:cs typeface="+mn-cs"/>
                  </a:rPr>
                  <a:t>Aguilar, </a:t>
                </a:r>
                <a:r>
                  <a:rPr lang="en-US" sz="4400" dirty="0" err="1">
                    <a:cs typeface="+mn-cs"/>
                  </a:rPr>
                  <a:t>Cichy</a:t>
                </a:r>
                <a:r>
                  <a:rPr lang="en-US" sz="4400" dirty="0">
                    <a:cs typeface="+mn-cs"/>
                  </a:rPr>
                  <a:t>, </a:t>
                </a:r>
                <a:r>
                  <a:rPr lang="en-US" sz="4400" dirty="0" err="1">
                    <a:cs typeface="+mn-cs"/>
                  </a:rPr>
                  <a:t>Eisert</a:t>
                </a:r>
                <a:r>
                  <a:rPr lang="en-US" sz="4400" dirty="0">
                    <a:cs typeface="+mn-cs"/>
                  </a:rPr>
                  <a:t>, and </a:t>
                </a:r>
                <a:r>
                  <a:rPr lang="en-US" sz="4400" dirty="0" err="1">
                    <a:cs typeface="+mn-cs"/>
                  </a:rPr>
                  <a:t>Bittel</a:t>
                </a:r>
                <a:r>
                  <a:rPr lang="en-US" sz="4400" dirty="0">
                    <a:cs typeface="+mn-cs"/>
                  </a:rPr>
                  <a:t> [</a:t>
                </a:r>
                <a:r>
                  <a:rPr lang="en-US" sz="4400" i="1" dirty="0">
                    <a:latin typeface="Times New Roman" panose="02020603050405020304" pitchFamily="18" charset="0"/>
                    <a:cs typeface="Times New Roman" panose="02020603050405020304" pitchFamily="18" charset="0"/>
                  </a:rPr>
                  <a:t>arXiv:2408.00081</a:t>
                </a:r>
                <a:r>
                  <a:rPr lang="en-US" sz="4400" dirty="0">
                    <a:cs typeface="+mn-cs"/>
                  </a:rPr>
                  <a:t>] prove that every DLA generated by Pauli strings is isomorphic to a direct sum of copies of  </a:t>
                </a:r>
                <a14:m>
                  <m:oMath xmlns:m="http://schemas.openxmlformats.org/officeDocument/2006/math">
                    <m:r>
                      <a:rPr lang="en-US" sz="4800" b="0" i="1" smtClean="0">
                        <a:latin typeface="Cambria Math" panose="02040503050406030204" pitchFamily="18" charset="0"/>
                        <a:ea typeface="Cambria Math" panose="02040503050406030204" pitchFamily="18" charset="0"/>
                      </a:rPr>
                      <m:t>𝔰𝔲</m:t>
                    </m:r>
                    <m:d>
                      <m:dPr>
                        <m:ctrlPr>
                          <a:rPr lang="en-US" sz="4800" b="0" i="1" smtClean="0">
                            <a:latin typeface="Cambria Math" panose="02040503050406030204" pitchFamily="18" charset="0"/>
                            <a:ea typeface="Cambria Math" panose="02040503050406030204" pitchFamily="18" charset="0"/>
                          </a:rPr>
                        </m:ctrlPr>
                      </m:dPr>
                      <m:e>
                        <m:r>
                          <a:rPr lang="en-US" sz="4800" b="0" i="1" smtClean="0">
                            <a:latin typeface="Cambria Math" panose="02040503050406030204" pitchFamily="18" charset="0"/>
                            <a:ea typeface="Cambria Math" panose="02040503050406030204" pitchFamily="18" charset="0"/>
                          </a:rPr>
                          <m:t>𝑁</m:t>
                        </m:r>
                      </m:e>
                    </m:d>
                    <m:r>
                      <a:rPr lang="en-US" sz="4800" b="0" i="1" smtClean="0">
                        <a:latin typeface="Cambria Math" panose="02040503050406030204" pitchFamily="18" charset="0"/>
                        <a:ea typeface="Cambria Math" panose="02040503050406030204" pitchFamily="18" charset="0"/>
                      </a:rPr>
                      <m:t>,  </m:t>
                    </m:r>
                    <m:r>
                      <a:rPr lang="en-US" sz="4800" b="0" i="1" smtClean="0">
                        <a:latin typeface="Cambria Math" panose="02040503050406030204" pitchFamily="18" charset="0"/>
                        <a:ea typeface="Cambria Math" panose="02040503050406030204" pitchFamily="18" charset="0"/>
                      </a:rPr>
                      <m:t>𝔰𝔬</m:t>
                    </m:r>
                    <m:d>
                      <m:dPr>
                        <m:ctrlPr>
                          <a:rPr lang="en-US" sz="4800" b="0" i="1" smtClean="0">
                            <a:latin typeface="Cambria Math" panose="02040503050406030204" pitchFamily="18" charset="0"/>
                            <a:ea typeface="Cambria Math" panose="02040503050406030204" pitchFamily="18" charset="0"/>
                          </a:rPr>
                        </m:ctrlPr>
                      </m:dPr>
                      <m:e>
                        <m:r>
                          <a:rPr lang="en-US" sz="4800" b="0" i="1" smtClean="0">
                            <a:latin typeface="Cambria Math" panose="02040503050406030204" pitchFamily="18" charset="0"/>
                            <a:ea typeface="Cambria Math" panose="02040503050406030204" pitchFamily="18" charset="0"/>
                          </a:rPr>
                          <m:t>𝑁</m:t>
                        </m:r>
                      </m:e>
                    </m:d>
                    <m:r>
                      <a:rPr lang="en-US" sz="4800" b="0" i="1" smtClean="0">
                        <a:latin typeface="Cambria Math" panose="02040503050406030204" pitchFamily="18" charset="0"/>
                        <a:ea typeface="Cambria Math" panose="02040503050406030204" pitchFamily="18" charset="0"/>
                      </a:rPr>
                      <m:t>,  </m:t>
                    </m:r>
                    <m:r>
                      <a:rPr lang="en-US" sz="4800" b="0" i="1" smtClean="0">
                        <a:latin typeface="Cambria Math" panose="02040503050406030204" pitchFamily="18" charset="0"/>
                        <a:ea typeface="Cambria Math" panose="02040503050406030204" pitchFamily="18" charset="0"/>
                      </a:rPr>
                      <m:t>𝔰𝔭</m:t>
                    </m:r>
                    <m:r>
                      <a:rPr lang="en-US" sz="4800" b="0" i="1" smtClean="0">
                        <a:latin typeface="Cambria Math" panose="02040503050406030204" pitchFamily="18" charset="0"/>
                        <a:ea typeface="Cambria Math" panose="02040503050406030204" pitchFamily="18" charset="0"/>
                      </a:rPr>
                      <m:t>(</m:t>
                    </m:r>
                    <m:r>
                      <a:rPr lang="en-US" sz="4800" b="0" i="1" smtClean="0">
                        <a:latin typeface="Cambria Math" panose="02040503050406030204" pitchFamily="18" charset="0"/>
                        <a:ea typeface="Cambria Math" panose="02040503050406030204" pitchFamily="18" charset="0"/>
                      </a:rPr>
                      <m:t>𝑁</m:t>
                    </m:r>
                    <m:r>
                      <a:rPr lang="en-US" sz="4800" b="0" i="1" smtClean="0">
                        <a:latin typeface="Cambria Math" panose="02040503050406030204" pitchFamily="18" charset="0"/>
                        <a:ea typeface="Cambria Math" panose="02040503050406030204" pitchFamily="18" charset="0"/>
                      </a:rPr>
                      <m:t>)</m:t>
                    </m:r>
                  </m:oMath>
                </a14:m>
                <a:r>
                  <a:rPr lang="en-US" sz="4800" b="0" dirty="0"/>
                  <a:t>  (</a:t>
                </a:r>
                <a:r>
                  <a:rPr lang="en-US" sz="4400" b="0" dirty="0"/>
                  <a:t>no exceptional Lie algebras). They provide a process how to determine the DLA.</a:t>
                </a:r>
                <a:endParaRPr lang="en-US" sz="4400" dirty="0"/>
              </a:p>
            </p:txBody>
          </p:sp>
        </mc:Choice>
        <mc:Fallback xmlns="">
          <p:sp>
            <p:nvSpPr>
              <p:cNvPr id="3" name="Text Placeholder 2">
                <a:extLst>
                  <a:ext uri="{FF2B5EF4-FFF2-40B4-BE49-F238E27FC236}">
                    <a16:creationId xmlns:a16="http://schemas.microsoft.com/office/drawing/2014/main" id="{0571834B-CAE5-40A5-DD21-6010BCAFC3C3}"/>
                  </a:ext>
                </a:extLst>
              </p:cNvPr>
              <p:cNvSpPr>
                <a:spLocks noGrp="1" noRot="1" noChangeAspect="1" noMove="1" noResize="1" noEditPoints="1" noAdjustHandles="1" noChangeArrowheads="1" noChangeShapeType="1" noTextEdit="1"/>
              </p:cNvSpPr>
              <p:nvPr>
                <p:ph type="body" idx="1"/>
              </p:nvPr>
            </p:nvSpPr>
            <p:spPr>
              <a:xfrm>
                <a:off x="904349" y="1176421"/>
                <a:ext cx="22109363" cy="11363158"/>
              </a:xfrm>
              <a:blipFill>
                <a:blip r:embed="rId2"/>
                <a:stretch>
                  <a:fillRect l="-1607" r="-1435"/>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D393C14-9801-4B96-2EDD-21B2F5C46FF4}"/>
              </a:ext>
            </a:extLst>
          </p:cNvPr>
          <p:cNvSpPr>
            <a:spLocks noGrp="1"/>
          </p:cNvSpPr>
          <p:nvPr>
            <p:ph type="sldNum" sz="quarter" idx="2"/>
          </p:nvPr>
        </p:nvSpPr>
        <p:spPr/>
        <p:txBody>
          <a:bodyPr/>
          <a:lstStyle/>
          <a:p>
            <a:fld id="{86CB4B4D-7CA3-9044-876B-883B54F8677D}" type="slidenum">
              <a:rPr lang="en-US" smtClean="0"/>
              <a:t>22</a:t>
            </a:fld>
            <a:endParaRPr lang="en-US"/>
          </a:p>
        </p:txBody>
      </p:sp>
    </p:spTree>
    <p:extLst>
      <p:ext uri="{BB962C8B-B14F-4D97-AF65-F5344CB8AC3E}">
        <p14:creationId xmlns:p14="http://schemas.microsoft.com/office/powerpoint/2010/main" val="10212244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 name="The classification"/>
          <p:cNvSpPr txBox="1">
            <a:spLocks noGrp="1"/>
          </p:cNvSpPr>
          <p:nvPr>
            <p:ph type="title"/>
          </p:nvPr>
        </p:nvSpPr>
        <p:spPr>
          <a:xfrm>
            <a:off x="7120956" y="191067"/>
            <a:ext cx="10142088" cy="2286000"/>
          </a:xfrm>
          <a:prstGeom prst="rect">
            <a:avLst/>
          </a:prstGeom>
        </p:spPr>
        <p:txBody>
          <a:bodyPr>
            <a:normAutofit/>
          </a:bodyPr>
          <a:lstStyle/>
          <a:p>
            <a:r>
              <a:rPr lang="en-US" sz="6600" dirty="0"/>
              <a:t>DLA Dimensions</a:t>
            </a:r>
            <a:endParaRPr sz="6600" dirty="0"/>
          </a:p>
        </p:txBody>
      </p:sp>
      <mc:AlternateContent xmlns:mc="http://schemas.openxmlformats.org/markup-compatibility/2006" xmlns:a14="http://schemas.microsoft.com/office/drawing/2010/main">
        <mc:Choice Requires="a14">
          <p:sp>
            <p:nvSpPr>
              <p:cNvPr id="405" name="The scaling of the size of these Lie algebras is either linear, quadratic or exponential"/>
              <p:cNvSpPr txBox="1">
                <a:spLocks noGrp="1"/>
              </p:cNvSpPr>
              <p:nvPr>
                <p:ph type="body" idx="1"/>
              </p:nvPr>
            </p:nvSpPr>
            <p:spPr>
              <a:xfrm>
                <a:off x="400050" y="2088317"/>
                <a:ext cx="12012219" cy="5943600"/>
              </a:xfrm>
              <a:prstGeom prst="rect">
                <a:avLst/>
              </a:prstGeom>
            </p:spPr>
            <p:txBody>
              <a:bodyPr>
                <a:normAutofit/>
              </a:bodyPr>
              <a:lstStyle/>
              <a:p>
                <a:r>
                  <a:rPr sz="4400" dirty="0"/>
                  <a:t>The scaling of the </a:t>
                </a:r>
                <a:r>
                  <a:rPr lang="en-US" sz="4400" dirty="0"/>
                  <a:t>dimension</a:t>
                </a:r>
                <a:r>
                  <a:rPr sz="4400" dirty="0"/>
                  <a:t> of these </a:t>
                </a:r>
                <a:r>
                  <a:rPr lang="en-US" sz="4400" dirty="0"/>
                  <a:t>dynamical </a:t>
                </a:r>
                <a:r>
                  <a:rPr sz="4400" dirty="0"/>
                  <a:t>Lie algebras is either </a:t>
                </a:r>
                <a:r>
                  <a:rPr sz="4400" dirty="0">
                    <a:solidFill>
                      <a:srgbClr val="3B7D43"/>
                    </a:solidFill>
                  </a:rPr>
                  <a:t>linear</a:t>
                </a:r>
                <a:r>
                  <a:rPr sz="4400" dirty="0"/>
                  <a:t>, </a:t>
                </a:r>
                <a:r>
                  <a:rPr sz="4400" dirty="0">
                    <a:solidFill>
                      <a:srgbClr val="3063A6"/>
                    </a:solidFill>
                  </a:rPr>
                  <a:t>quadratic</a:t>
                </a:r>
                <a:r>
                  <a:rPr sz="4400" dirty="0"/>
                  <a:t> or </a:t>
                </a:r>
                <a:r>
                  <a:rPr sz="4400" dirty="0">
                    <a:solidFill>
                      <a:srgbClr val="AC2A25"/>
                    </a:solidFill>
                  </a:rPr>
                  <a:t>exponential</a:t>
                </a:r>
                <a:r>
                  <a:rPr lang="en-US" sz="4400" dirty="0">
                    <a:solidFill>
                      <a:srgbClr val="AC2A25"/>
                    </a:solidFill>
                  </a:rPr>
                  <a:t> </a:t>
                </a:r>
                <a:r>
                  <a:rPr lang="en-US" sz="4400" dirty="0">
                    <a:solidFill>
                      <a:schemeClr val="tx1"/>
                    </a:solidFill>
                  </a:rPr>
                  <a:t>in the number of sites </a:t>
                </a:r>
                <a14:m>
                  <m:oMath xmlns:m="http://schemas.openxmlformats.org/officeDocument/2006/math">
                    <m:r>
                      <a:rPr lang="en-US" i="1" smtClean="0">
                        <a:solidFill>
                          <a:srgbClr val="000000"/>
                        </a:solidFill>
                        <a:latin typeface="Cambria Math" panose="02040503050406030204" pitchFamily="18" charset="0"/>
                      </a:rPr>
                      <m:t>𝑛</m:t>
                    </m:r>
                  </m:oMath>
                </a14:m>
                <a:r>
                  <a:rPr lang="en-US" sz="4400" dirty="0">
                    <a:solidFill>
                      <a:schemeClr val="tx1"/>
                    </a:solidFill>
                  </a:rPr>
                  <a:t>.</a:t>
                </a:r>
              </a:p>
              <a:p>
                <a:r>
                  <a:rPr lang="en-US" sz="4400" dirty="0">
                    <a:solidFill>
                      <a:schemeClr val="tx1"/>
                    </a:solidFill>
                  </a:rPr>
                  <a:t>The non-exponential ones can be simulated classically – free fermions.</a:t>
                </a:r>
                <a:endParaRPr lang="en-US" sz="4400" dirty="0">
                  <a:solidFill>
                    <a:srgbClr val="AC2A25"/>
                  </a:solidFill>
                </a:endParaRPr>
              </a:p>
            </p:txBody>
          </p:sp>
        </mc:Choice>
        <mc:Fallback xmlns="">
          <p:sp>
            <p:nvSpPr>
              <p:cNvPr id="405" name="The scaling of the size of these Lie algebras is either linear, quadratic or exponential"/>
              <p:cNvSpPr txBox="1">
                <a:spLocks noGrp="1" noRot="1" noChangeAspect="1" noMove="1" noResize="1" noEditPoints="1" noAdjustHandles="1" noChangeArrowheads="1" noChangeShapeType="1" noTextEdit="1"/>
              </p:cNvSpPr>
              <p:nvPr>
                <p:ph type="body" idx="1"/>
              </p:nvPr>
            </p:nvSpPr>
            <p:spPr>
              <a:xfrm>
                <a:off x="400050" y="2088317"/>
                <a:ext cx="12012219" cy="5943600"/>
              </a:xfrm>
              <a:prstGeom prst="rect">
                <a:avLst/>
              </a:prstGeom>
              <a:blipFill>
                <a:blip r:embed="rId2"/>
                <a:stretch>
                  <a:fillRect l="-2957" r="-845"/>
                </a:stretch>
              </a:blipFill>
            </p:spPr>
            <p:txBody>
              <a:bodyPr/>
              <a:lstStyle/>
              <a:p>
                <a:r>
                  <a:rPr lang="en-US">
                    <a:noFill/>
                  </a:rPr>
                  <a:t> </a:t>
                </a:r>
              </a:p>
            </p:txBody>
          </p:sp>
        </mc:Fallback>
      </mc:AlternateContent>
      <p:pic>
        <p:nvPicPr>
          <p:cNvPr id="406" name="scaling_annotated_paper-2.pdf" descr="scaling_annotated_paper-2.pdf"/>
          <p:cNvPicPr>
            <a:picLocks noChangeAspect="1"/>
          </p:cNvPicPr>
          <p:nvPr/>
        </p:nvPicPr>
        <p:blipFill>
          <a:blip r:embed="rId3"/>
          <a:stretch>
            <a:fillRect/>
          </a:stretch>
        </p:blipFill>
        <p:spPr>
          <a:xfrm>
            <a:off x="12922213" y="2622596"/>
            <a:ext cx="8681662" cy="8470808"/>
          </a:xfrm>
          <a:prstGeom prst="rect">
            <a:avLst/>
          </a:prstGeom>
          <a:ln w="12700">
            <a:miter lim="400000"/>
          </a:ln>
        </p:spPr>
      </p:pic>
      <p:sp>
        <p:nvSpPr>
          <p:cNvPr id="2" name="Slide Number Placeholder 1">
            <a:extLst>
              <a:ext uri="{FF2B5EF4-FFF2-40B4-BE49-F238E27FC236}">
                <a16:creationId xmlns:a16="http://schemas.microsoft.com/office/drawing/2014/main" id="{169A0BC8-CD33-6482-9C61-6B190D22B04E}"/>
              </a:ext>
            </a:extLst>
          </p:cNvPr>
          <p:cNvSpPr>
            <a:spLocks noGrp="1"/>
          </p:cNvSpPr>
          <p:nvPr>
            <p:ph type="sldNum" sz="quarter" idx="2"/>
          </p:nvPr>
        </p:nvSpPr>
        <p:spPr/>
        <p:txBody>
          <a:bodyPr/>
          <a:lstStyle/>
          <a:p>
            <a:fld id="{86CB4B4D-7CA3-9044-876B-883B54F8677D}" type="slidenum">
              <a:rPr lang="en-US" smtClean="0"/>
              <a:t>23</a:t>
            </a:fld>
            <a:endParaRPr lang="en-US"/>
          </a:p>
        </p:txBody>
      </p:sp>
      <p:sp>
        <p:nvSpPr>
          <p:cNvPr id="3" name="Wiersema, Roeland, et al. , arXiv preprint arXiv:2309.05690 (2023).">
            <a:extLst>
              <a:ext uri="{FF2B5EF4-FFF2-40B4-BE49-F238E27FC236}">
                <a16:creationId xmlns:a16="http://schemas.microsoft.com/office/drawing/2014/main" id="{24E4FCC5-15BC-E74B-15D8-818D8A0D41ED}"/>
              </a:ext>
            </a:extLst>
          </p:cNvPr>
          <p:cNvSpPr txBox="1"/>
          <p:nvPr/>
        </p:nvSpPr>
        <p:spPr>
          <a:xfrm>
            <a:off x="796740" y="8447325"/>
            <a:ext cx="13805086" cy="31803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0"/>
              </a:spcBef>
              <a:defRPr sz="8400">
                <a:latin typeface="Times Roman"/>
                <a:ea typeface="Times Roman"/>
                <a:cs typeface="Times Roman"/>
                <a:sym typeface="Times Roman"/>
              </a:defRPr>
            </a:pPr>
            <a:r>
              <a:rPr sz="4000" dirty="0">
                <a:cs typeface="+mn-cs"/>
              </a:rPr>
              <a:t>Wiersema</a:t>
            </a:r>
            <a:r>
              <a:rPr lang="en-US" sz="4000" dirty="0">
                <a:cs typeface="+mn-cs"/>
              </a:rPr>
              <a:t>-</a:t>
            </a:r>
            <a:r>
              <a:rPr lang="en-US" sz="4000" dirty="0" err="1">
                <a:cs typeface="+mn-cs"/>
              </a:rPr>
              <a:t>Kökcü</a:t>
            </a:r>
            <a:r>
              <a:rPr lang="en-US" sz="4000" dirty="0">
                <a:cs typeface="+mn-cs"/>
              </a:rPr>
              <a:t>-Kemper-Bakalov</a:t>
            </a:r>
            <a:r>
              <a:rPr sz="4000" dirty="0">
                <a:cs typeface="+mn-cs"/>
              </a:rPr>
              <a:t>, </a:t>
            </a:r>
            <a:r>
              <a:rPr sz="4000" i="1" dirty="0">
                <a:cs typeface="+mn-cs"/>
              </a:rPr>
              <a:t>arXiv:2309.05690</a:t>
            </a:r>
            <a:endParaRPr lang="en-US" sz="4000" i="1" dirty="0">
              <a:cs typeface="+mn-cs"/>
            </a:endParaRPr>
          </a:p>
          <a:p>
            <a:pPr>
              <a:spcBef>
                <a:spcPts val="0"/>
              </a:spcBef>
              <a:defRPr sz="8400">
                <a:latin typeface="Times Roman"/>
                <a:ea typeface="Times Roman"/>
                <a:cs typeface="Times Roman"/>
                <a:sym typeface="Times Roman"/>
              </a:defRPr>
            </a:pPr>
            <a:r>
              <a:rPr lang="en-US" sz="4000" dirty="0" err="1">
                <a:cs typeface="+mn-cs"/>
              </a:rPr>
              <a:t>Kökcü</a:t>
            </a:r>
            <a:r>
              <a:rPr lang="en-US" sz="4000" dirty="0">
                <a:cs typeface="+mn-cs"/>
              </a:rPr>
              <a:t>-Wiersema-Kemper-Bakalov, </a:t>
            </a:r>
            <a:r>
              <a:rPr lang="en-US" sz="4000" i="1" dirty="0">
                <a:cs typeface="+mn-cs"/>
              </a:rPr>
              <a:t>arXiv:2409.19797</a:t>
            </a:r>
          </a:p>
          <a:p>
            <a:pPr>
              <a:spcBef>
                <a:spcPts val="0"/>
              </a:spcBef>
              <a:defRPr sz="8400">
                <a:latin typeface="Times Roman"/>
                <a:ea typeface="Times Roman"/>
                <a:cs typeface="Times Roman"/>
                <a:sym typeface="Times Roman"/>
              </a:defRPr>
            </a:pPr>
            <a:r>
              <a:rPr lang="en-US" sz="4000" dirty="0">
                <a:cs typeface="+mn-cs"/>
              </a:rPr>
              <a:t>Aguilar, </a:t>
            </a:r>
            <a:r>
              <a:rPr lang="en-US" sz="4000" dirty="0" err="1">
                <a:cs typeface="+mn-cs"/>
              </a:rPr>
              <a:t>Cichy</a:t>
            </a:r>
            <a:r>
              <a:rPr lang="en-US" sz="4000" dirty="0">
                <a:cs typeface="+mn-cs"/>
              </a:rPr>
              <a:t>, </a:t>
            </a:r>
            <a:r>
              <a:rPr lang="en-US" sz="4000" dirty="0" err="1">
                <a:cs typeface="+mn-cs"/>
              </a:rPr>
              <a:t>Eisert</a:t>
            </a:r>
            <a:r>
              <a:rPr lang="en-US" sz="4000" dirty="0">
                <a:cs typeface="+mn-cs"/>
              </a:rPr>
              <a:t>, and </a:t>
            </a:r>
            <a:r>
              <a:rPr lang="en-US" sz="4000" dirty="0" err="1">
                <a:cs typeface="+mn-cs"/>
              </a:rPr>
              <a:t>Bittel</a:t>
            </a:r>
            <a:r>
              <a:rPr lang="en-US" sz="4000" dirty="0">
                <a:cs typeface="+mn-cs"/>
              </a:rPr>
              <a:t>, </a:t>
            </a:r>
            <a:r>
              <a:rPr lang="en-US" sz="4000" i="1" dirty="0">
                <a:cs typeface="+mn-cs"/>
              </a:rPr>
              <a:t>arXiv:2408.00081 </a:t>
            </a:r>
          </a:p>
          <a:p>
            <a:pPr>
              <a:spcBef>
                <a:spcPts val="0"/>
              </a:spcBef>
              <a:defRPr sz="8400">
                <a:latin typeface="Times Roman"/>
                <a:ea typeface="Times Roman"/>
                <a:cs typeface="Times Roman"/>
                <a:sym typeface="Times Roman"/>
              </a:defRPr>
            </a:pPr>
            <a:r>
              <a:rPr lang="en-US" sz="4000" dirty="0"/>
              <a:t>Goh, </a:t>
            </a:r>
            <a:r>
              <a:rPr lang="en-US" sz="4000" dirty="0" err="1"/>
              <a:t>Larocca</a:t>
            </a:r>
            <a:r>
              <a:rPr lang="en-US" sz="4000" dirty="0"/>
              <a:t>, </a:t>
            </a:r>
            <a:r>
              <a:rPr lang="en-US" sz="4000" dirty="0" err="1"/>
              <a:t>Cincio</a:t>
            </a:r>
            <a:r>
              <a:rPr lang="en-US" sz="4000" dirty="0"/>
              <a:t>, </a:t>
            </a:r>
            <a:r>
              <a:rPr lang="en-US" sz="4000" dirty="0" err="1"/>
              <a:t>Cerezo</a:t>
            </a:r>
            <a:r>
              <a:rPr lang="en-US" sz="4000" dirty="0"/>
              <a:t>, </a:t>
            </a:r>
            <a:r>
              <a:rPr lang="en-US" sz="4000" dirty="0" err="1"/>
              <a:t>Sauvage</a:t>
            </a:r>
            <a:r>
              <a:rPr lang="en-US" sz="4000" dirty="0"/>
              <a:t>, </a:t>
            </a:r>
            <a:r>
              <a:rPr lang="en-US" sz="4000" i="1" dirty="0"/>
              <a:t>arXiv:2308.01432</a:t>
            </a:r>
          </a:p>
          <a:p>
            <a:pPr>
              <a:spcBef>
                <a:spcPts val="0"/>
              </a:spcBef>
              <a:defRPr sz="8400">
                <a:latin typeface="Times Roman"/>
                <a:ea typeface="Times Roman"/>
                <a:cs typeface="Times Roman"/>
                <a:sym typeface="Times Roman"/>
              </a:defRPr>
            </a:pPr>
            <a:r>
              <a:rPr lang="en-US" sz="4000" dirty="0">
                <a:cs typeface="+mn-cs"/>
              </a:rPr>
              <a:t>M. </a:t>
            </a:r>
            <a:r>
              <a:rPr lang="en-US" sz="4000" dirty="0" err="1">
                <a:cs typeface="+mn-cs"/>
              </a:rPr>
              <a:t>Cerezo</a:t>
            </a:r>
            <a:r>
              <a:rPr lang="en-US" sz="4000" dirty="0">
                <a:cs typeface="+mn-cs"/>
              </a:rPr>
              <a:t> et al.,</a:t>
            </a:r>
            <a:r>
              <a:rPr lang="en-US" sz="4000" i="1" dirty="0">
                <a:cs typeface="+mn-cs"/>
              </a:rPr>
              <a:t> arXiv:2312.09121</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 grpId="0" uiExpand="1" build="p"/>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D4524-C589-E93F-A1D9-F3C0609298FB}"/>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2599285E-0161-81CB-1137-AABD45E4575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74AD427-D8B6-D15F-144C-256B1BD17143}"/>
              </a:ext>
            </a:extLst>
          </p:cNvPr>
          <p:cNvSpPr>
            <a:spLocks noGrp="1"/>
          </p:cNvSpPr>
          <p:nvPr>
            <p:ph type="sldNum" sz="quarter" idx="2"/>
          </p:nvPr>
        </p:nvSpPr>
        <p:spPr/>
        <p:txBody>
          <a:bodyPr/>
          <a:lstStyle/>
          <a:p>
            <a:fld id="{86CB4B4D-7CA3-9044-876B-883B54F8677D}" type="slidenum">
              <a:rPr lang="en-US" smtClean="0"/>
              <a:t>24</a:t>
            </a:fld>
            <a:endParaRPr lang="en-US"/>
          </a:p>
        </p:txBody>
      </p:sp>
      <p:pic>
        <p:nvPicPr>
          <p:cNvPr id="6" name="Picture 5" descr="A screenshot of a web page&#10;&#10;Description automatically generated">
            <a:extLst>
              <a:ext uri="{FF2B5EF4-FFF2-40B4-BE49-F238E27FC236}">
                <a16:creationId xmlns:a16="http://schemas.microsoft.com/office/drawing/2014/main" id="{0A47B5B6-0D1C-9044-C0C9-2EF2528FAA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336" y="173941"/>
            <a:ext cx="19342101" cy="6289010"/>
          </a:xfrm>
          <a:prstGeom prst="rect">
            <a:avLst/>
          </a:prstGeom>
        </p:spPr>
      </p:pic>
      <p:pic>
        <p:nvPicPr>
          <p:cNvPr id="8" name="Picture 7" descr="A diagram of a computer&#10;&#10;Description automatically generated">
            <a:extLst>
              <a:ext uri="{FF2B5EF4-FFF2-40B4-BE49-F238E27FC236}">
                <a16:creationId xmlns:a16="http://schemas.microsoft.com/office/drawing/2014/main" id="{D7D099D8-2DF3-67B8-10F2-2411261CF5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 y="5092648"/>
            <a:ext cx="24003000" cy="8060541"/>
          </a:xfrm>
          <a:prstGeom prst="rect">
            <a:avLst/>
          </a:prstGeom>
        </p:spPr>
      </p:pic>
    </p:spTree>
    <p:extLst>
      <p:ext uri="{BB962C8B-B14F-4D97-AF65-F5344CB8AC3E}">
        <p14:creationId xmlns:p14="http://schemas.microsoft.com/office/powerpoint/2010/main" val="3077306105"/>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17497FA-BEFC-EB3A-0D73-FE41FA387D7E}"/>
                  </a:ext>
                </a:extLst>
              </p:cNvPr>
              <p:cNvSpPr>
                <a:spLocks noGrp="1"/>
              </p:cNvSpPr>
              <p:nvPr>
                <p:ph type="body" idx="1"/>
              </p:nvPr>
            </p:nvSpPr>
            <p:spPr>
              <a:xfrm>
                <a:off x="665017" y="7841673"/>
                <a:ext cx="23303347" cy="5700386"/>
              </a:xfrm>
            </p:spPr>
            <p:txBody>
              <a:bodyPr>
                <a:normAutofit/>
              </a:bodyPr>
              <a:lstStyle/>
              <a:p>
                <a:pPr marL="0" indent="0">
                  <a:buNone/>
                </a:pPr>
                <a:r>
                  <a:rPr lang="en-US" b="1" dirty="0"/>
                  <a:t>Variational Quantum </a:t>
                </a:r>
                <a:r>
                  <a:rPr lang="en-US" b="1" dirty="0" err="1"/>
                  <a:t>Eigensolver</a:t>
                </a:r>
                <a:r>
                  <a:rPr lang="en-US" dirty="0"/>
                  <a:t> (VQE)</a:t>
                </a:r>
              </a:p>
              <a:p>
                <a:pPr marL="0" indent="0">
                  <a:buNone/>
                </a:pPr>
                <a:r>
                  <a:rPr lang="en-US" dirty="0"/>
                  <a:t>The minimum of the </a:t>
                </a:r>
                <a:r>
                  <a:rPr lang="en-US" i="1" dirty="0"/>
                  <a:t>loss function  </a:t>
                </a:r>
                <a14:m>
                  <m:oMath xmlns:m="http://schemas.openxmlformats.org/officeDocument/2006/math">
                    <m:r>
                      <a:rPr lang="en-US" sz="5400" b="0" i="1" smtClean="0">
                        <a:solidFill>
                          <a:srgbClr val="222222"/>
                        </a:solidFill>
                        <a:latin typeface="Cambria Math" panose="02040503050406030204" pitchFamily="18" charset="0"/>
                      </a:rPr>
                      <m:t>𝐶</m:t>
                    </m:r>
                    <m:d>
                      <m:dPr>
                        <m:ctrlPr>
                          <a:rPr lang="ar-AE" sz="5400" i="1">
                            <a:solidFill>
                              <a:srgbClr val="222222"/>
                            </a:solidFill>
                            <a:latin typeface="Cambria Math" panose="02040503050406030204" pitchFamily="18" charset="0"/>
                          </a:rPr>
                        </m:ctrlPr>
                      </m:dPr>
                      <m:e>
                        <m:r>
                          <a:rPr lang="ar-AE" sz="5400" i="1">
                            <a:solidFill>
                              <a:srgbClr val="222222"/>
                            </a:solidFill>
                            <a:latin typeface="Cambria Math" panose="02040503050406030204" pitchFamily="18" charset="0"/>
                          </a:rPr>
                          <m:t>𝜃</m:t>
                        </m:r>
                      </m:e>
                    </m:d>
                    <m:r>
                      <a:rPr lang="en-US" sz="5400" i="1">
                        <a:solidFill>
                          <a:srgbClr val="222222"/>
                        </a:solidFill>
                        <a:latin typeface="Cambria Math" panose="02040503050406030204" pitchFamily="18" charset="0"/>
                      </a:rPr>
                      <m:t>=</m:t>
                    </m:r>
                    <m:d>
                      <m:dPr>
                        <m:begChr m:val="⟨"/>
                        <m:endChr m:val="⟩"/>
                        <m:ctrlPr>
                          <a:rPr lang="en-US" sz="5400" b="0" i="1" smtClean="0">
                            <a:latin typeface="Cambria Math" panose="02040503050406030204" pitchFamily="18" charset="0"/>
                          </a:rPr>
                        </m:ctrlPr>
                      </m:dPr>
                      <m:e>
                        <m:r>
                          <a:rPr lang="en-US" sz="5400" b="0" i="1" smtClean="0">
                            <a:latin typeface="Cambria Math" panose="02040503050406030204" pitchFamily="18" charset="0"/>
                          </a:rPr>
                          <m:t>0</m:t>
                        </m:r>
                        <m:d>
                          <m:dPr>
                            <m:begChr m:val="|"/>
                            <m:endChr m:val="|"/>
                            <m:ctrlPr>
                              <a:rPr lang="en-US" sz="5400" b="0" i="1" smtClean="0">
                                <a:latin typeface="Cambria Math" panose="02040503050406030204" pitchFamily="18" charset="0"/>
                              </a:rPr>
                            </m:ctrlPr>
                          </m:dPr>
                          <m:e>
                            <m:sSup>
                              <m:sSupPr>
                                <m:ctrlPr>
                                  <a:rPr lang="ar-AE" sz="5400" i="1">
                                    <a:latin typeface="Cambria Math" panose="02040503050406030204" pitchFamily="18" charset="0"/>
                                  </a:rPr>
                                </m:ctrlPr>
                              </m:sSupPr>
                              <m:e>
                                <m:r>
                                  <a:rPr lang="en-US" sz="5400" i="1">
                                    <a:latin typeface="Cambria Math" panose="02040503050406030204" pitchFamily="18" charset="0"/>
                                  </a:rPr>
                                  <m:t>𝑈</m:t>
                                </m:r>
                                <m:d>
                                  <m:dPr>
                                    <m:ctrlPr>
                                      <a:rPr lang="en-US" sz="5400" i="1">
                                        <a:latin typeface="Cambria Math" panose="02040503050406030204" pitchFamily="18" charset="0"/>
                                      </a:rPr>
                                    </m:ctrlPr>
                                  </m:dPr>
                                  <m:e>
                                    <m:r>
                                      <a:rPr lang="en-US" sz="5400" i="1">
                                        <a:latin typeface="Cambria Math" panose="02040503050406030204" pitchFamily="18" charset="0"/>
                                      </a:rPr>
                                      <m:t>𝜃</m:t>
                                    </m:r>
                                  </m:e>
                                </m:d>
                              </m:e>
                              <m:sup>
                                <m:r>
                                  <a:rPr lang="ar-AE" sz="5400" i="1">
                                    <a:latin typeface="Cambria Math" panose="02040503050406030204" pitchFamily="18" charset="0"/>
                                  </a:rPr>
                                  <m:t>†</m:t>
                                </m:r>
                              </m:sup>
                            </m:sSup>
                            <m:r>
                              <a:rPr lang="en-US" sz="5400" b="0" i="1" smtClean="0">
                                <a:latin typeface="Cambria Math" panose="02040503050406030204" pitchFamily="18" charset="0"/>
                              </a:rPr>
                              <m:t> </m:t>
                            </m:r>
                            <m:r>
                              <a:rPr lang="en-US" sz="5400" b="0" i="1" smtClean="0">
                                <a:latin typeface="Cambria Math" panose="02040503050406030204" pitchFamily="18" charset="0"/>
                              </a:rPr>
                              <m:t>𝐻</m:t>
                            </m:r>
                            <m:r>
                              <a:rPr lang="en-US" sz="5400" b="0" i="1" smtClean="0">
                                <a:latin typeface="Cambria Math" panose="02040503050406030204" pitchFamily="18" charset="0"/>
                              </a:rPr>
                              <m:t> </m:t>
                            </m:r>
                            <m:r>
                              <a:rPr lang="en-US" sz="5400" i="1">
                                <a:latin typeface="Cambria Math" panose="02040503050406030204" pitchFamily="18" charset="0"/>
                              </a:rPr>
                              <m:t>𝑈</m:t>
                            </m:r>
                            <m:d>
                              <m:dPr>
                                <m:ctrlPr>
                                  <a:rPr lang="en-US" sz="5400" i="1">
                                    <a:latin typeface="Cambria Math" panose="02040503050406030204" pitchFamily="18" charset="0"/>
                                  </a:rPr>
                                </m:ctrlPr>
                              </m:dPr>
                              <m:e>
                                <m:r>
                                  <a:rPr lang="en-US" sz="5400" i="1">
                                    <a:latin typeface="Cambria Math" panose="02040503050406030204" pitchFamily="18" charset="0"/>
                                  </a:rPr>
                                  <m:t>𝜃</m:t>
                                </m:r>
                              </m:e>
                            </m:d>
                          </m:e>
                        </m:d>
                        <m:r>
                          <a:rPr lang="en-US" sz="5400" b="0" i="1" smtClean="0">
                            <a:latin typeface="Cambria Math" panose="02040503050406030204" pitchFamily="18" charset="0"/>
                          </a:rPr>
                          <m:t>0</m:t>
                        </m:r>
                      </m:e>
                    </m:d>
                  </m:oMath>
                </a14:m>
                <a:endParaRPr lang="en-US" sz="5400" dirty="0"/>
              </a:p>
              <a:p>
                <a:pPr marL="0" indent="0">
                  <a:buNone/>
                </a:pPr>
                <a14:m>
                  <m:oMath xmlns:m="http://schemas.openxmlformats.org/officeDocument/2006/math">
                    <m:r>
                      <a:rPr lang="en-US" i="1">
                        <a:latin typeface="Cambria Math" panose="02040503050406030204" pitchFamily="18" charset="0"/>
                      </a:rPr>
                      <m:t>≥</m:t>
                    </m:r>
                  </m:oMath>
                </a14:m>
                <a:r>
                  <a:rPr lang="en-US" dirty="0"/>
                  <a:t> </a:t>
                </a:r>
                <a:r>
                  <a:rPr lang="en-US" dirty="0">
                    <a:latin typeface="Helvetica Neue" panose="02000503000000020004" pitchFamily="2" charset="0"/>
                    <a:ea typeface="Helvetica Neue" panose="02000503000000020004" pitchFamily="2" charset="0"/>
                    <a:cs typeface="Helvetica Neue" panose="02000503000000020004" pitchFamily="2" charset="0"/>
                  </a:rPr>
                  <a:t>min eigenvalue </a:t>
                </a:r>
                <a:r>
                  <a:rPr lang="en-US" dirty="0"/>
                  <a:t>of  </a:t>
                </a:r>
                <a14:m>
                  <m:oMath xmlns:m="http://schemas.openxmlformats.org/officeDocument/2006/math">
                    <m:r>
                      <a:rPr lang="en-US" sz="5400" i="1">
                        <a:latin typeface="Cambria Math" panose="02040503050406030204" pitchFamily="18" charset="0"/>
                      </a:rPr>
                      <m:t>𝐻</m:t>
                    </m:r>
                    <m:r>
                      <a:rPr lang="en-US" sz="5400" b="0" i="1" smtClean="0">
                        <a:latin typeface="Cambria Math" panose="02040503050406030204" pitchFamily="18" charset="0"/>
                      </a:rPr>
                      <m:t>.</m:t>
                    </m:r>
                  </m:oMath>
                </a14:m>
                <a:r>
                  <a:rPr lang="en-US" dirty="0"/>
                  <a:t>  It will approach it when the ansatz  </a:t>
                </a:r>
                <a14:m>
                  <m:oMath xmlns:m="http://schemas.openxmlformats.org/officeDocument/2006/math">
                    <m:r>
                      <a:rPr lang="en-US" sz="5400" i="1">
                        <a:latin typeface="Cambria Math" panose="02040503050406030204" pitchFamily="18" charset="0"/>
                      </a:rPr>
                      <m:t>𝑈</m:t>
                    </m:r>
                    <m:d>
                      <m:dPr>
                        <m:ctrlPr>
                          <a:rPr lang="en-US" sz="5400" i="1">
                            <a:latin typeface="Cambria Math" panose="02040503050406030204" pitchFamily="18" charset="0"/>
                          </a:rPr>
                        </m:ctrlPr>
                      </m:dPr>
                      <m:e>
                        <m:r>
                          <a:rPr lang="en-US" sz="5400" i="1">
                            <a:latin typeface="Cambria Math" panose="02040503050406030204" pitchFamily="18" charset="0"/>
                          </a:rPr>
                          <m:t>𝜃</m:t>
                        </m:r>
                      </m:e>
                    </m:d>
                    <m:r>
                      <a:rPr lang="en-US" sz="5400" i="1">
                        <a:latin typeface="Cambria Math" panose="02040503050406030204" pitchFamily="18" charset="0"/>
                      </a:rPr>
                      <m:t> </m:t>
                    </m:r>
                  </m:oMath>
                </a14:m>
                <a:r>
                  <a:rPr lang="en-US" dirty="0"/>
                  <a:t> is </a:t>
                </a:r>
                <a:r>
                  <a:rPr lang="en-US" i="1" dirty="0"/>
                  <a:t>expressive</a:t>
                </a:r>
                <a:r>
                  <a:rPr lang="en-US" dirty="0"/>
                  <a:t>.</a:t>
                </a:r>
              </a:p>
            </p:txBody>
          </p:sp>
        </mc:Choice>
        <mc:Fallback xmlns="">
          <p:sp>
            <p:nvSpPr>
              <p:cNvPr id="3" name="Text Placeholder 2">
                <a:extLst>
                  <a:ext uri="{FF2B5EF4-FFF2-40B4-BE49-F238E27FC236}">
                    <a16:creationId xmlns:a16="http://schemas.microsoft.com/office/drawing/2014/main" id="{517497FA-BEFC-EB3A-0D73-FE41FA387D7E}"/>
                  </a:ext>
                </a:extLst>
              </p:cNvPr>
              <p:cNvSpPr>
                <a:spLocks noGrp="1" noRot="1" noChangeAspect="1" noMove="1" noResize="1" noEditPoints="1" noAdjustHandles="1" noChangeArrowheads="1" noChangeShapeType="1" noTextEdit="1"/>
              </p:cNvSpPr>
              <p:nvPr>
                <p:ph type="body" idx="1"/>
              </p:nvPr>
            </p:nvSpPr>
            <p:spPr>
              <a:xfrm>
                <a:off x="665017" y="7841673"/>
                <a:ext cx="23303347" cy="5700386"/>
              </a:xfrm>
              <a:blipFill>
                <a:blip r:embed="rId2"/>
                <a:stretch>
                  <a:fillRect l="-136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0507401-1BEA-098E-C028-3B09B3D5674A}"/>
              </a:ext>
            </a:extLst>
          </p:cNvPr>
          <p:cNvSpPr>
            <a:spLocks noGrp="1"/>
          </p:cNvSpPr>
          <p:nvPr>
            <p:ph type="sldNum" sz="quarter" idx="2"/>
          </p:nvPr>
        </p:nvSpPr>
        <p:spPr/>
        <p:txBody>
          <a:bodyPr/>
          <a:lstStyle/>
          <a:p>
            <a:fld id="{86CB4B4D-7CA3-9044-876B-883B54F8677D}" type="slidenum">
              <a:rPr lang="en-US" smtClean="0"/>
              <a:t>25</a:t>
            </a:fld>
            <a:endParaRPr lang="en-US"/>
          </a:p>
        </p:txBody>
      </p:sp>
      <p:pic>
        <p:nvPicPr>
          <p:cNvPr id="6" name="Picture 5">
            <a:extLst>
              <a:ext uri="{FF2B5EF4-FFF2-40B4-BE49-F238E27FC236}">
                <a16:creationId xmlns:a16="http://schemas.microsoft.com/office/drawing/2014/main" id="{E1AB3F9D-42EC-899A-80C3-F3BE48B085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473" y="471513"/>
            <a:ext cx="14064673" cy="7052659"/>
          </a:xfrm>
          <a:prstGeom prst="rect">
            <a:avLst/>
          </a:prstGeom>
        </p:spPr>
      </p:pic>
      <p:sp>
        <p:nvSpPr>
          <p:cNvPr id="7" name="TextBox 6">
            <a:extLst>
              <a:ext uri="{FF2B5EF4-FFF2-40B4-BE49-F238E27FC236}">
                <a16:creationId xmlns:a16="http://schemas.microsoft.com/office/drawing/2014/main" id="{B9488934-8D67-D1A8-3C5B-B479E90BD03E}"/>
              </a:ext>
            </a:extLst>
          </p:cNvPr>
          <p:cNvSpPr txBox="1"/>
          <p:nvPr/>
        </p:nvSpPr>
        <p:spPr>
          <a:xfrm>
            <a:off x="15468066" y="471513"/>
            <a:ext cx="8915934" cy="830740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indent="0" algn="l" defTabSz="825500" rtl="0" fontAlgn="auto" latinLnBrk="0" hangingPunct="0">
              <a:lnSpc>
                <a:spcPct val="100000"/>
              </a:lnSpc>
              <a:spcBef>
                <a:spcPts val="1200"/>
              </a:spcBef>
              <a:spcAft>
                <a:spcPts val="0"/>
              </a:spcAft>
              <a:buClrTx/>
              <a:buSzTx/>
              <a:buFontTx/>
              <a:buNone/>
              <a:tabLst/>
            </a:pPr>
            <a:r>
              <a:rPr kumimoji="0" lang="en-US" sz="4400" b="1" i="0" u="none" strike="noStrike" cap="none" spc="0" normalizeH="0" baseline="0" dirty="0">
                <a:ln>
                  <a:noFill/>
                </a:ln>
                <a:solidFill>
                  <a:schemeClr val="tx1"/>
                </a:solidFill>
                <a:effectLst/>
                <a:uFillTx/>
                <a:latin typeface="Helvetica Neue" panose="02000503000000020004" pitchFamily="2" charset="0"/>
                <a:ea typeface="Helvetica Neue" panose="02000503000000020004" pitchFamily="2" charset="0"/>
                <a:cs typeface="Helvetica Neue" panose="02000503000000020004" pitchFamily="2" charset="0"/>
                <a:sym typeface="Helvetica Neue"/>
              </a:rPr>
              <a:t>Chemistry Applications</a:t>
            </a:r>
          </a:p>
          <a:p>
            <a:pPr indent="-685800">
              <a:spcBef>
                <a:spcPts val="1200"/>
              </a:spcBef>
              <a:buFont typeface="Arial" panose="020B0604020202020204" pitchFamily="34" charset="0"/>
              <a:buChar char="•"/>
            </a:pPr>
            <a:r>
              <a:rPr lang="en-US" sz="44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sym typeface="Inter"/>
              </a:rPr>
              <a:t>Finding the ground energy of complex molecules (e.g., Nitrogen fixation catalysts).</a:t>
            </a:r>
          </a:p>
          <a:p>
            <a:pPr indent="-685800">
              <a:spcBef>
                <a:spcPts val="1200"/>
              </a:spcBef>
              <a:buFont typeface="Arial" panose="020B0604020202020204" pitchFamily="34" charset="0"/>
              <a:buChar char="•"/>
            </a:pPr>
            <a:r>
              <a:rPr lang="en-US" sz="44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sym typeface="Inter"/>
              </a:rPr>
              <a:t>Simulating drug-receptor interactions with exact correlation.</a:t>
            </a:r>
            <a:endParaRPr lang="en-US" sz="44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endParaRPr>
          </a:p>
          <a:p>
            <a:pPr indent="-685800">
              <a:spcBef>
                <a:spcPts val="1200"/>
              </a:spcBef>
              <a:buFont typeface="Arial" panose="020B0604020202020204" pitchFamily="34" charset="0"/>
              <a:buChar char="•"/>
            </a:pPr>
            <a:r>
              <a:rPr lang="en-US" sz="44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sym typeface="Inter"/>
              </a:rPr>
              <a:t>Discovery of new battery materials and high-temperature superconductors.</a:t>
            </a:r>
            <a:endParaRPr lang="en-US" dirty="0"/>
          </a:p>
          <a:p>
            <a:pPr marL="685800" marR="0" indent="-685800" algn="l" defTabSz="825500" rtl="0" fontAlgn="auto" latinLnBrk="0" hangingPunct="0">
              <a:lnSpc>
                <a:spcPct val="100000"/>
              </a:lnSpc>
              <a:spcBef>
                <a:spcPts val="5900"/>
              </a:spcBef>
              <a:spcAft>
                <a:spcPts val="0"/>
              </a:spcAft>
              <a:buClrTx/>
              <a:buSzTx/>
              <a:buFont typeface="Arial" panose="020B0604020202020204" pitchFamily="34" charset="0"/>
              <a:buChar char="•"/>
              <a:tabLst/>
            </a:pPr>
            <a:endPar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220216616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3" grpId="1" uiExpand="1" build="p"/>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5FDAAE3-978C-67D9-2EED-79DFC5F9012A}"/>
              </a:ext>
            </a:extLst>
          </p:cNvPr>
          <p:cNvSpPr>
            <a:spLocks noGrp="1"/>
          </p:cNvSpPr>
          <p:nvPr>
            <p:ph type="sldNum" sz="quarter" idx="2"/>
          </p:nvPr>
        </p:nvSpPr>
        <p:spPr/>
        <p:txBody>
          <a:bodyPr/>
          <a:lstStyle/>
          <a:p>
            <a:fld id="{86CB4B4D-7CA3-9044-876B-883B54F8677D}" type="slidenum">
              <a:rPr lang="en-US" smtClean="0"/>
              <a:t>26</a:t>
            </a:fld>
            <a:endParaRPr lang="en-US"/>
          </a:p>
        </p:txBody>
      </p:sp>
      <p:pic>
        <p:nvPicPr>
          <p:cNvPr id="6" name="Picture 5">
            <a:extLst>
              <a:ext uri="{FF2B5EF4-FFF2-40B4-BE49-F238E27FC236}">
                <a16:creationId xmlns:a16="http://schemas.microsoft.com/office/drawing/2014/main" id="{CDA46543-4D37-D916-167D-8A6BFDCEEA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811" y="173941"/>
            <a:ext cx="15254220" cy="6975758"/>
          </a:xfrm>
          <a:prstGeom prst="rect">
            <a:avLst/>
          </a:prstGeom>
        </p:spPr>
      </p:pic>
      <p:pic>
        <p:nvPicPr>
          <p:cNvPr id="8" name="Picture 7">
            <a:extLst>
              <a:ext uri="{FF2B5EF4-FFF2-40B4-BE49-F238E27FC236}">
                <a16:creationId xmlns:a16="http://schemas.microsoft.com/office/drawing/2014/main" id="{3C7D09E6-9723-3904-51F6-A89FA4FE05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811" y="8088875"/>
            <a:ext cx="15677232" cy="3939002"/>
          </a:xfrm>
          <a:prstGeom prst="rect">
            <a:avLst/>
          </a:prstGeom>
        </p:spPr>
      </p:pic>
      <p:pic>
        <p:nvPicPr>
          <p:cNvPr id="10" name="Picture 9">
            <a:extLst>
              <a:ext uri="{FF2B5EF4-FFF2-40B4-BE49-F238E27FC236}">
                <a16:creationId xmlns:a16="http://schemas.microsoft.com/office/drawing/2014/main" id="{5B3D72FA-426E-FC22-56A1-4A2D2D7C59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81945" y="0"/>
            <a:ext cx="7033846" cy="7074388"/>
          </a:xfrm>
          <a:prstGeom prst="rect">
            <a:avLst/>
          </a:prstGeom>
        </p:spPr>
      </p:pic>
      <p:pic>
        <p:nvPicPr>
          <p:cNvPr id="12" name="Picture 11">
            <a:extLst>
              <a:ext uri="{FF2B5EF4-FFF2-40B4-BE49-F238E27FC236}">
                <a16:creationId xmlns:a16="http://schemas.microsoft.com/office/drawing/2014/main" id="{958BC59F-D710-3795-9881-15CCD24427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939151" y="6841221"/>
            <a:ext cx="6319434" cy="6874779"/>
          </a:xfrm>
          <a:prstGeom prst="rect">
            <a:avLst/>
          </a:prstGeom>
        </p:spPr>
      </p:pic>
    </p:spTree>
    <p:extLst>
      <p:ext uri="{BB962C8B-B14F-4D97-AF65-F5344CB8AC3E}">
        <p14:creationId xmlns:p14="http://schemas.microsoft.com/office/powerpoint/2010/main" val="413367003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D7FA519-C258-AD61-62A9-54DD25CE1A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0089" y="5936639"/>
            <a:ext cx="16755695" cy="7605420"/>
          </a:xfrm>
          <a:prstGeom prst="rect">
            <a:avLst/>
          </a:prstGeom>
        </p:spPr>
      </p:pic>
      <p:sp>
        <p:nvSpPr>
          <p:cNvPr id="4" name="Slide Number Placeholder 3">
            <a:extLst>
              <a:ext uri="{FF2B5EF4-FFF2-40B4-BE49-F238E27FC236}">
                <a16:creationId xmlns:a16="http://schemas.microsoft.com/office/drawing/2014/main" id="{73BAD373-869D-758A-21C9-96FE418DE760}"/>
              </a:ext>
            </a:extLst>
          </p:cNvPr>
          <p:cNvSpPr>
            <a:spLocks noGrp="1"/>
          </p:cNvSpPr>
          <p:nvPr>
            <p:ph type="sldNum" sz="quarter" idx="2"/>
          </p:nvPr>
        </p:nvSpPr>
        <p:spPr/>
        <p:txBody>
          <a:bodyPr/>
          <a:lstStyle/>
          <a:p>
            <a:fld id="{86CB4B4D-7CA3-9044-876B-883B54F8677D}" type="slidenum">
              <a:rPr lang="en-US" smtClean="0"/>
              <a:t>27</a:t>
            </a:fld>
            <a:endParaRPr lang="en-US"/>
          </a:p>
        </p:txBody>
      </p:sp>
      <p:pic>
        <p:nvPicPr>
          <p:cNvPr id="6" name="Picture 5">
            <a:extLst>
              <a:ext uri="{FF2B5EF4-FFF2-40B4-BE49-F238E27FC236}">
                <a16:creationId xmlns:a16="http://schemas.microsoft.com/office/drawing/2014/main" id="{36A01C2D-9A17-261E-154C-21D24B6EC8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4550" y="367810"/>
            <a:ext cx="16755696" cy="4028805"/>
          </a:xfrm>
          <a:prstGeom prst="rect">
            <a:avLst/>
          </a:prstGeom>
        </p:spPr>
      </p:pic>
      <p:pic>
        <p:nvPicPr>
          <p:cNvPr id="8" name="Picture 7">
            <a:extLst>
              <a:ext uri="{FF2B5EF4-FFF2-40B4-BE49-F238E27FC236}">
                <a16:creationId xmlns:a16="http://schemas.microsoft.com/office/drawing/2014/main" id="{18BF5AE4-6038-1A85-B2EA-08A6998C22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50089" y="4494951"/>
            <a:ext cx="7761655" cy="1050106"/>
          </a:xfrm>
          <a:prstGeom prst="rect">
            <a:avLst/>
          </a:prstGeom>
        </p:spPr>
      </p:pic>
    </p:spTree>
    <p:extLst>
      <p:ext uri="{BB962C8B-B14F-4D97-AF65-F5344CB8AC3E}">
        <p14:creationId xmlns:p14="http://schemas.microsoft.com/office/powerpoint/2010/main" val="5654310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D2A29-AB2A-F8E9-FA0E-9C1258F66EFC}"/>
              </a:ext>
            </a:extLst>
          </p:cNvPr>
          <p:cNvSpPr>
            <a:spLocks noGrp="1"/>
          </p:cNvSpPr>
          <p:nvPr>
            <p:ph type="title"/>
          </p:nvPr>
        </p:nvSpPr>
        <p:spPr/>
        <p:txBody>
          <a:bodyPr/>
          <a:lstStyle/>
          <a:p>
            <a:endParaRPr lang="en-US" dirty="0"/>
          </a:p>
        </p:txBody>
      </p:sp>
      <p:sp>
        <p:nvSpPr>
          <p:cNvPr id="3" name="Text Placeholder 2">
            <a:extLst>
              <a:ext uri="{FF2B5EF4-FFF2-40B4-BE49-F238E27FC236}">
                <a16:creationId xmlns:a16="http://schemas.microsoft.com/office/drawing/2014/main" id="{F84CF745-AE94-C7CC-F37B-C965B698C5F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75C0518-6E23-B840-F8E9-9F0C757B9B62}"/>
              </a:ext>
            </a:extLst>
          </p:cNvPr>
          <p:cNvSpPr>
            <a:spLocks noGrp="1"/>
          </p:cNvSpPr>
          <p:nvPr>
            <p:ph type="sldNum" sz="quarter" idx="2"/>
          </p:nvPr>
        </p:nvSpPr>
        <p:spPr/>
        <p:txBody>
          <a:bodyPr/>
          <a:lstStyle/>
          <a:p>
            <a:fld id="{86CB4B4D-7CA3-9044-876B-883B54F8677D}" type="slidenum">
              <a:rPr lang="en-US" smtClean="0"/>
              <a:t>28</a:t>
            </a:fld>
            <a:endParaRPr lang="en-US"/>
          </a:p>
        </p:txBody>
      </p:sp>
      <p:pic>
        <p:nvPicPr>
          <p:cNvPr id="8" name="Picture 7" descr="A screenshot of a computer&#10;&#10;Description automatically generated">
            <a:extLst>
              <a:ext uri="{FF2B5EF4-FFF2-40B4-BE49-F238E27FC236}">
                <a16:creationId xmlns:a16="http://schemas.microsoft.com/office/drawing/2014/main" id="{6225F44A-1157-80CC-804B-FA36CEB097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8474" y="0"/>
            <a:ext cx="18885476" cy="7949499"/>
          </a:xfrm>
          <a:prstGeom prst="rect">
            <a:avLst/>
          </a:prstGeom>
        </p:spPr>
      </p:pic>
      <p:pic>
        <p:nvPicPr>
          <p:cNvPr id="12" name="Picture 11" descr="A diagram of a diagram&#10;&#10;Description automatically generated">
            <a:extLst>
              <a:ext uri="{FF2B5EF4-FFF2-40B4-BE49-F238E27FC236}">
                <a16:creationId xmlns:a16="http://schemas.microsoft.com/office/drawing/2014/main" id="{00E5B283-3A49-5D99-535A-2217E00D5F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9100" y="5211508"/>
            <a:ext cx="10130231" cy="8380988"/>
          </a:xfrm>
          <a:prstGeom prst="rect">
            <a:avLst/>
          </a:prstGeom>
        </p:spPr>
      </p:pic>
      <p:pic>
        <p:nvPicPr>
          <p:cNvPr id="14" name="Picture 13" descr="A screenshot of a computer&#10;&#10;Description automatically generated">
            <a:extLst>
              <a:ext uri="{FF2B5EF4-FFF2-40B4-BE49-F238E27FC236}">
                <a16:creationId xmlns:a16="http://schemas.microsoft.com/office/drawing/2014/main" id="{ED87AAD3-D33F-D158-E91C-BE20648BA1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10563" y="7724012"/>
            <a:ext cx="12878087" cy="5335939"/>
          </a:xfrm>
          <a:prstGeom prst="rect">
            <a:avLst/>
          </a:prstGeom>
        </p:spPr>
      </p:pic>
    </p:spTree>
    <p:extLst>
      <p:ext uri="{BB962C8B-B14F-4D97-AF65-F5344CB8AC3E}">
        <p14:creationId xmlns:p14="http://schemas.microsoft.com/office/powerpoint/2010/main" val="293345851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Barren plateaus"/>
          <p:cNvSpPr txBox="1">
            <a:spLocks noGrp="1"/>
          </p:cNvSpPr>
          <p:nvPr>
            <p:ph type="title"/>
          </p:nvPr>
        </p:nvSpPr>
        <p:spPr>
          <a:prstGeom prst="rect">
            <a:avLst/>
          </a:prstGeom>
        </p:spPr>
        <p:txBody>
          <a:bodyPr>
            <a:normAutofit/>
          </a:bodyPr>
          <a:lstStyle/>
          <a:p>
            <a:r>
              <a:rPr sz="6600" dirty="0"/>
              <a:t>Barren </a:t>
            </a:r>
            <a:r>
              <a:rPr lang="en-US" sz="6600" dirty="0"/>
              <a:t>P</a:t>
            </a:r>
            <a:r>
              <a:rPr sz="6600" dirty="0"/>
              <a:t>lateaus</a:t>
            </a:r>
          </a:p>
        </p:txBody>
      </p:sp>
      <mc:AlternateContent xmlns:mc="http://schemas.openxmlformats.org/markup-compatibility/2006" xmlns:a14="http://schemas.microsoft.com/office/drawing/2010/main">
        <mc:Choice Requires="a14">
          <p:sp>
            <p:nvSpPr>
              <p:cNvPr id="235" name="For a typical loss function in variational quantum computing, the gradients vanish (on average) with the dimension of"/>
              <p:cNvSpPr txBox="1">
                <a:spLocks noGrp="1"/>
              </p:cNvSpPr>
              <p:nvPr>
                <p:ph type="body" idx="1"/>
              </p:nvPr>
            </p:nvSpPr>
            <p:spPr>
              <a:xfrm>
                <a:off x="976056" y="3559785"/>
                <a:ext cx="13154346" cy="4906343"/>
              </a:xfrm>
              <a:prstGeom prst="rect">
                <a:avLst/>
              </a:prstGeom>
            </p:spPr>
            <p:txBody>
              <a:bodyPr>
                <a:normAutofit lnSpcReduction="10000"/>
              </a:bodyPr>
              <a:lstStyle/>
              <a:p>
                <a:r>
                  <a:rPr lang="en-US" sz="4400" dirty="0"/>
                  <a:t>For a typical loss function in </a:t>
                </a:r>
                <a:r>
                  <a:rPr lang="en-US" sz="4400" i="1" dirty="0"/>
                  <a:t>variational quantum computing</a:t>
                </a:r>
                <a:r>
                  <a:rPr lang="en-US" sz="4400" dirty="0"/>
                  <a:t>, the loss function and its gradients concentrate (on average) as  </a:t>
                </a:r>
                <a14:m>
                  <m:oMath xmlns:m="http://schemas.openxmlformats.org/officeDocument/2006/math">
                    <m:r>
                      <m:rPr>
                        <m:sty m:val="p"/>
                      </m:rPr>
                      <a:rPr lang="en-US" sz="4400" i="1">
                        <a:solidFill>
                          <a:srgbClr val="222222"/>
                        </a:solidFill>
                        <a:latin typeface="Cambria Math" panose="02040503050406030204" pitchFamily="18" charset="0"/>
                      </a:rPr>
                      <m:t>dim</m:t>
                    </m:r>
                    <m:r>
                      <a:rPr lang="en-US" sz="4400" b="0" i="1" smtClean="0">
                        <a:solidFill>
                          <a:srgbClr val="222222"/>
                        </a:solidFill>
                        <a:latin typeface="Cambria Math" panose="02040503050406030204" pitchFamily="18" charset="0"/>
                      </a:rPr>
                      <m:t> </m:t>
                    </m:r>
                    <m:r>
                      <a:rPr lang="en-US" sz="4400" i="1">
                        <a:solidFill>
                          <a:srgbClr val="222222"/>
                        </a:solidFill>
                        <a:latin typeface="Cambria Math" panose="02040503050406030204" pitchFamily="18" charset="0"/>
                      </a:rPr>
                      <m:t>𝔤</m:t>
                    </m:r>
                  </m:oMath>
                </a14:m>
                <a:r>
                  <a:rPr lang="en-US" sz="4400" b="0" dirty="0">
                    <a:solidFill>
                      <a:srgbClr val="000000"/>
                    </a:solidFill>
                  </a:rPr>
                  <a:t>  increases.</a:t>
                </a:r>
              </a:p>
              <a:p>
                <a:r>
                  <a:rPr lang="en-US" sz="4400" b="0" dirty="0">
                    <a:solidFill>
                      <a:srgbClr val="000000"/>
                    </a:solidFill>
                  </a:rPr>
                  <a:t>Loss function: </a:t>
                </a:r>
                <a14:m>
                  <m:oMath xmlns:m="http://schemas.openxmlformats.org/officeDocument/2006/math">
                    <m:sSub>
                      <m:sSubPr>
                        <m:ctrlPr>
                          <a:rPr lang="ar-AE" i="1" smtClean="0">
                            <a:solidFill>
                              <a:srgbClr val="222222"/>
                            </a:solidFill>
                            <a:latin typeface="Cambria Math" panose="02040503050406030204" pitchFamily="18" charset="0"/>
                          </a:rPr>
                        </m:ctrlPr>
                      </m:sSubPr>
                      <m:e>
                        <m:r>
                          <a:rPr lang="en-US" b="0" i="1" smtClean="0">
                            <a:solidFill>
                              <a:srgbClr val="222222"/>
                            </a:solidFill>
                            <a:latin typeface="Cambria Math" panose="02040503050406030204" pitchFamily="18" charset="0"/>
                          </a:rPr>
                          <m:t>  </m:t>
                        </m:r>
                        <m:r>
                          <a:rPr lang="ar-AE" i="1">
                            <a:solidFill>
                              <a:srgbClr val="222222"/>
                            </a:solidFill>
                            <a:latin typeface="Cambria Math" panose="02040503050406030204" pitchFamily="18" charset="0"/>
                          </a:rPr>
                          <m:t>𝐶</m:t>
                        </m:r>
                      </m:e>
                      <m:sub>
                        <m:r>
                          <a:rPr lang="ar-AE" i="1">
                            <a:solidFill>
                              <a:srgbClr val="222222"/>
                            </a:solidFill>
                            <a:latin typeface="Cambria Math" panose="02040503050406030204" pitchFamily="18" charset="0"/>
                          </a:rPr>
                          <m:t>𝜃</m:t>
                        </m:r>
                      </m:sub>
                    </m:sSub>
                    <m:d>
                      <m:dPr>
                        <m:ctrlPr>
                          <a:rPr lang="ar-AE" i="1">
                            <a:solidFill>
                              <a:srgbClr val="222222"/>
                            </a:solidFill>
                            <a:latin typeface="Cambria Math" panose="02040503050406030204" pitchFamily="18" charset="0"/>
                          </a:rPr>
                        </m:ctrlPr>
                      </m:dPr>
                      <m:e>
                        <m:r>
                          <a:rPr lang="ar-AE" i="1">
                            <a:solidFill>
                              <a:srgbClr val="222222"/>
                            </a:solidFill>
                            <a:latin typeface="Cambria Math" panose="02040503050406030204" pitchFamily="18" charset="0"/>
                          </a:rPr>
                          <m:t>𝜌</m:t>
                        </m:r>
                        <m:r>
                          <a:rPr lang="ar-AE" i="1">
                            <a:solidFill>
                              <a:srgbClr val="222222"/>
                            </a:solidFill>
                            <a:latin typeface="Cambria Math" panose="02040503050406030204" pitchFamily="18" charset="0"/>
                          </a:rPr>
                          <m:t>,</m:t>
                        </m:r>
                        <m:r>
                          <a:rPr lang="ar-AE" i="1">
                            <a:solidFill>
                              <a:srgbClr val="222222"/>
                            </a:solidFill>
                            <a:latin typeface="Cambria Math" panose="02040503050406030204" pitchFamily="18" charset="0"/>
                          </a:rPr>
                          <m:t>𝑂</m:t>
                        </m:r>
                      </m:e>
                    </m:d>
                    <m:r>
                      <a:rPr lang="en-US" b="0" i="1" smtClean="0">
                        <a:solidFill>
                          <a:srgbClr val="222222"/>
                        </a:solidFill>
                        <a:latin typeface="Cambria Math" panose="02040503050406030204" pitchFamily="18" charset="0"/>
                      </a:rPr>
                      <m:t>=</m:t>
                    </m:r>
                    <m:r>
                      <m:rPr>
                        <m:sty m:val="p"/>
                      </m:rPr>
                      <a:rPr lang="en-US">
                        <a:solidFill>
                          <a:srgbClr val="222222"/>
                        </a:solidFill>
                        <a:latin typeface="Cambria Math" panose="02040503050406030204" pitchFamily="18" charset="0"/>
                      </a:rPr>
                      <m:t>tr</m:t>
                    </m:r>
                    <m:d>
                      <m:dPr>
                        <m:ctrlPr>
                          <a:rPr lang="en-US" i="1">
                            <a:solidFill>
                              <a:srgbClr val="222222"/>
                            </a:solidFill>
                            <a:latin typeface="Cambria Math" panose="02040503050406030204" pitchFamily="18" charset="0"/>
                          </a:rPr>
                        </m:ctrlPr>
                      </m:dPr>
                      <m:e>
                        <m:r>
                          <a:rPr lang="en-US" i="1">
                            <a:latin typeface="Cambria Math" panose="02040503050406030204" pitchFamily="18" charset="0"/>
                          </a:rPr>
                          <m:t>𝑈</m:t>
                        </m:r>
                        <m:d>
                          <m:dPr>
                            <m:ctrlPr>
                              <a:rPr lang="en-US" i="1">
                                <a:latin typeface="Cambria Math" panose="02040503050406030204" pitchFamily="18" charset="0"/>
                              </a:rPr>
                            </m:ctrlPr>
                          </m:dPr>
                          <m:e>
                            <m:r>
                              <a:rPr lang="en-US" i="1">
                                <a:latin typeface="Cambria Math" panose="02040503050406030204" pitchFamily="18" charset="0"/>
                              </a:rPr>
                              <m:t>𝜃</m:t>
                            </m:r>
                          </m:e>
                        </m:d>
                        <m:r>
                          <a:rPr lang="en-US" i="1">
                            <a:latin typeface="Cambria Math" panose="02040503050406030204" pitchFamily="18" charset="0"/>
                          </a:rPr>
                          <m:t>𝜌</m:t>
                        </m:r>
                        <m:sSup>
                          <m:sSupPr>
                            <m:ctrlPr>
                              <a:rPr lang="ar-AE" i="1">
                                <a:latin typeface="Cambria Math" panose="02040503050406030204" pitchFamily="18" charset="0"/>
                              </a:rPr>
                            </m:ctrlPr>
                          </m:sSupPr>
                          <m:e>
                            <m:r>
                              <a:rPr lang="en-US" i="1">
                                <a:latin typeface="Cambria Math" panose="02040503050406030204" pitchFamily="18" charset="0"/>
                              </a:rPr>
                              <m:t>𝑈</m:t>
                            </m:r>
                            <m:d>
                              <m:dPr>
                                <m:ctrlPr>
                                  <a:rPr lang="en-US" i="1">
                                    <a:latin typeface="Cambria Math" panose="02040503050406030204" pitchFamily="18" charset="0"/>
                                  </a:rPr>
                                </m:ctrlPr>
                              </m:dPr>
                              <m:e>
                                <m:r>
                                  <a:rPr lang="en-US" i="1">
                                    <a:latin typeface="Cambria Math" panose="02040503050406030204" pitchFamily="18" charset="0"/>
                                  </a:rPr>
                                  <m:t>𝜃</m:t>
                                </m:r>
                              </m:e>
                            </m:d>
                          </m:e>
                          <m:sup>
                            <m:r>
                              <a:rPr lang="ar-AE" i="1">
                                <a:latin typeface="Cambria Math" panose="02040503050406030204" pitchFamily="18" charset="0"/>
                              </a:rPr>
                              <m:t>†</m:t>
                            </m:r>
                          </m:sup>
                        </m:sSup>
                        <m:r>
                          <a:rPr lang="ar-AE" i="1">
                            <a:latin typeface="Cambria Math" panose="02040503050406030204" pitchFamily="18" charset="0"/>
                          </a:rPr>
                          <m:t>𝑂</m:t>
                        </m:r>
                      </m:e>
                    </m:d>
                    <m:r>
                      <a:rPr lang="en-US" b="0" i="1" smtClean="0">
                        <a:solidFill>
                          <a:srgbClr val="000000"/>
                        </a:solidFill>
                        <a:latin typeface="Cambria Math" panose="02040503050406030204" pitchFamily="18" charset="0"/>
                      </a:rPr>
                      <m:t>. </m:t>
                    </m:r>
                  </m:oMath>
                </a14:m>
                <a:endParaRPr lang="en-US" b="0" dirty="0">
                  <a:solidFill>
                    <a:srgbClr val="000000"/>
                  </a:solidFill>
                </a:endParaRPr>
              </a:p>
              <a:p>
                <a:r>
                  <a:rPr lang="en-US" sz="4400" dirty="0"/>
                  <a:t>Assuming the DLA  </a:t>
                </a:r>
                <a14:m>
                  <m:oMath xmlns:m="http://schemas.openxmlformats.org/officeDocument/2006/math">
                    <m:r>
                      <a:rPr lang="en-US" i="1" smtClean="0">
                        <a:solidFill>
                          <a:srgbClr val="000000"/>
                        </a:solidFill>
                        <a:latin typeface="Cambria Math" panose="02040503050406030204" pitchFamily="18" charset="0"/>
                      </a:rPr>
                      <m:t>𝔤</m:t>
                    </m:r>
                  </m:oMath>
                </a14:m>
                <a:r>
                  <a:rPr lang="en-US" sz="4400" dirty="0"/>
                  <a:t>  is simple and  </a:t>
                </a:r>
                <a14:m>
                  <m:oMath xmlns:m="http://schemas.openxmlformats.org/officeDocument/2006/math">
                    <m:r>
                      <a:rPr lang="en-US" i="1">
                        <a:latin typeface="Cambria Math" panose="02040503050406030204" pitchFamily="18" charset="0"/>
                      </a:rPr>
                      <m:t>𝑖</m:t>
                    </m:r>
                    <m:r>
                      <a:rPr lang="en-US" b="0" i="1" smtClean="0">
                        <a:latin typeface="Cambria Math" panose="02040503050406030204" pitchFamily="18" charset="0"/>
                      </a:rPr>
                      <m:t>𝑂</m:t>
                    </m:r>
                    <m:r>
                      <a:rPr lang="ar-AE" i="1">
                        <a:latin typeface="Cambria Math" panose="02040503050406030204" pitchFamily="18" charset="0"/>
                      </a:rPr>
                      <m:t>∈</m:t>
                    </m:r>
                    <m:r>
                      <a:rPr lang="ar-AE" i="1">
                        <a:latin typeface="Cambria Math" panose="02040503050406030204" pitchFamily="18" charset="0"/>
                      </a:rPr>
                      <m:t>𝔤</m:t>
                    </m:r>
                  </m:oMath>
                </a14:m>
                <a:r>
                  <a:rPr lang="en-US" sz="4400" dirty="0"/>
                  <a:t>:</a:t>
                </a:r>
              </a:p>
              <a:p>
                <a:pPr marL="0" indent="0">
                  <a:buNone/>
                </a:pPr>
                <a:endParaRPr sz="4400" dirty="0"/>
              </a:p>
            </p:txBody>
          </p:sp>
        </mc:Choice>
        <mc:Fallback xmlns="">
          <p:sp>
            <p:nvSpPr>
              <p:cNvPr id="235" name="For a typical loss function in variational quantum computing, the gradients vanish (on average) with the dimension of"/>
              <p:cNvSpPr txBox="1">
                <a:spLocks noGrp="1" noRot="1" noChangeAspect="1" noMove="1" noResize="1" noEditPoints="1" noAdjustHandles="1" noChangeArrowheads="1" noChangeShapeType="1" noTextEdit="1"/>
              </p:cNvSpPr>
              <p:nvPr>
                <p:ph type="body" idx="1"/>
              </p:nvPr>
            </p:nvSpPr>
            <p:spPr>
              <a:xfrm>
                <a:off x="976056" y="3559785"/>
                <a:ext cx="13154346" cy="4906343"/>
              </a:xfrm>
              <a:prstGeom prst="rect">
                <a:avLst/>
              </a:prstGeom>
              <a:blipFill>
                <a:blip r:embed="rId2"/>
                <a:stretch>
                  <a:fillRect l="-2700" t="-19638" r="-386"/>
                </a:stretch>
              </a:blipFill>
            </p:spPr>
            <p:txBody>
              <a:bodyPr/>
              <a:lstStyle/>
              <a:p>
                <a:r>
                  <a:rPr lang="en-US">
                    <a:noFill/>
                  </a:rPr>
                  <a:t> </a:t>
                </a:r>
              </a:p>
            </p:txBody>
          </p:sp>
        </mc:Fallback>
      </mc:AlternateContent>
      <p:sp>
        <p:nvSpPr>
          <p:cNvPr id="236" name="Larocca, Martin, et al., Quantum 6 (2022): 824.…"/>
          <p:cNvSpPr txBox="1"/>
          <p:nvPr/>
        </p:nvSpPr>
        <p:spPr>
          <a:xfrm>
            <a:off x="1689100" y="11233119"/>
            <a:ext cx="11009489" cy="1949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0"/>
              </a:spcBef>
              <a:defRPr sz="8400">
                <a:latin typeface="Times Roman"/>
                <a:ea typeface="Times Roman"/>
                <a:cs typeface="Times Roman"/>
                <a:sym typeface="Times Roman"/>
              </a:defRPr>
            </a:pPr>
            <a:r>
              <a:rPr lang="en-US" sz="4000" dirty="0"/>
              <a:t>M. </a:t>
            </a:r>
            <a:r>
              <a:rPr sz="4000" dirty="0" err="1"/>
              <a:t>Larocca</a:t>
            </a:r>
            <a:r>
              <a:rPr lang="en-US" sz="4000" dirty="0"/>
              <a:t> </a:t>
            </a:r>
            <a:r>
              <a:rPr sz="4000" dirty="0"/>
              <a:t>et al., </a:t>
            </a:r>
            <a:r>
              <a:rPr sz="4000" i="1" dirty="0"/>
              <a:t>Quantum</a:t>
            </a:r>
            <a:r>
              <a:rPr sz="4000" dirty="0"/>
              <a:t> 6 (2022)</a:t>
            </a:r>
            <a:r>
              <a:rPr lang="en-US" sz="4000" dirty="0"/>
              <a:t>,</a:t>
            </a:r>
          </a:p>
          <a:p>
            <a:pPr>
              <a:spcBef>
                <a:spcPts val="0"/>
              </a:spcBef>
              <a:defRPr sz="8400">
                <a:latin typeface="Times Roman"/>
                <a:ea typeface="Times Roman"/>
                <a:cs typeface="Times Roman"/>
                <a:sym typeface="Times Roman"/>
              </a:defRPr>
            </a:pPr>
            <a:r>
              <a:rPr lang="en-US" sz="4000" dirty="0"/>
              <a:t>M. </a:t>
            </a:r>
            <a:r>
              <a:rPr sz="4000" dirty="0" err="1"/>
              <a:t>Ragone</a:t>
            </a:r>
            <a:r>
              <a:rPr lang="en-US" sz="4000" dirty="0"/>
              <a:t> </a:t>
            </a:r>
            <a:r>
              <a:rPr sz="4000" dirty="0"/>
              <a:t>et al., </a:t>
            </a:r>
            <a:r>
              <a:rPr lang="en-US" sz="4000" i="1" dirty="0"/>
              <a:t>Nature Comm. </a:t>
            </a:r>
            <a:r>
              <a:rPr lang="en-US" sz="4000" dirty="0"/>
              <a:t>15</a:t>
            </a:r>
            <a:r>
              <a:rPr lang="en-US" sz="4000" i="1" dirty="0"/>
              <a:t> </a:t>
            </a:r>
            <a:r>
              <a:rPr lang="en-US" sz="4000" dirty="0"/>
              <a:t>(2024),</a:t>
            </a:r>
          </a:p>
          <a:p>
            <a:pPr>
              <a:spcBef>
                <a:spcPts val="0"/>
              </a:spcBef>
              <a:defRPr sz="8400">
                <a:latin typeface="Times Roman"/>
                <a:ea typeface="Times Roman"/>
                <a:cs typeface="Times Roman"/>
                <a:sym typeface="Times Roman"/>
              </a:defRPr>
            </a:pPr>
            <a:r>
              <a:rPr lang="en-US" sz="4000" dirty="0"/>
              <a:t>E. Fontana et al., </a:t>
            </a:r>
            <a:r>
              <a:rPr lang="en-US" sz="4000" i="1" dirty="0"/>
              <a:t>Nature Comm. </a:t>
            </a:r>
            <a:r>
              <a:rPr lang="en-US" sz="4000" dirty="0"/>
              <a:t>15</a:t>
            </a:r>
            <a:r>
              <a:rPr lang="en-US" sz="4000" i="1" dirty="0"/>
              <a:t> </a:t>
            </a:r>
            <a:r>
              <a:rPr lang="en-US" sz="4000" dirty="0"/>
              <a:t>(2024).</a:t>
            </a:r>
          </a:p>
        </p:txBody>
      </p:sp>
      <mc:AlternateContent xmlns:mc="http://schemas.openxmlformats.org/markup-compatibility/2006" xmlns:a14="http://schemas.microsoft.com/office/drawing/2010/main">
        <mc:Choice Requires="a14">
          <p:sp>
            <p:nvSpPr>
              <p:cNvPr id="237" name="Equation"/>
              <p:cNvSpPr txBox="1"/>
              <p:nvPr/>
            </p:nvSpPr>
            <p:spPr>
              <a:xfrm>
                <a:off x="976056" y="8276028"/>
                <a:ext cx="11009489" cy="2216569"/>
              </a:xfrm>
              <a:prstGeom prst="rect">
                <a:avLst/>
              </a:prstGeom>
              <a:ln w="12700">
                <a:miter lim="400000"/>
              </a:ln>
            </p:spPr>
            <p:txBody>
              <a:bodyPr wrap="square" lIns="0" tIns="0" rIns="0" bIns="0">
                <a:spAutoFit/>
              </a:bodyPr>
              <a:lstStyle/>
              <a:p>
                <a:pPr defTabSz="914400" latinLnBrk="1">
                  <a:spcBef>
                    <a:spcPts val="0"/>
                  </a:spcBef>
                  <a:defRPr sz="1800"/>
                </a:pPr>
                <a14:m>
                  <m:oMathPara xmlns:m="http://schemas.openxmlformats.org/officeDocument/2006/math">
                    <m:oMathParaPr>
                      <m:jc m:val="centerGroup"/>
                    </m:oMathParaPr>
                    <m:oMath xmlns:m="http://schemas.openxmlformats.org/officeDocument/2006/math">
                      <m:borderBox>
                        <m:borderBoxPr>
                          <m:ctrlPr>
                            <a:rPr lang="ar-AE" sz="5400" i="1" smtClean="0">
                              <a:solidFill>
                                <a:srgbClr val="222222"/>
                              </a:solidFill>
                              <a:latin typeface="Cambria Math" panose="02040503050406030204" pitchFamily="18" charset="0"/>
                            </a:rPr>
                          </m:ctrlPr>
                        </m:borderBoxPr>
                        <m:e>
                          <m:sSub>
                            <m:sSubPr>
                              <m:ctrlPr>
                                <a:rPr lang="ar-AE" sz="5400" i="1">
                                  <a:solidFill>
                                    <a:srgbClr val="222222"/>
                                  </a:solidFill>
                                  <a:latin typeface="Cambria Math" panose="02040503050406030204" pitchFamily="18" charset="0"/>
                                </a:rPr>
                              </m:ctrlPr>
                            </m:sSubPr>
                            <m:e>
                              <m:r>
                                <m:rPr>
                                  <m:sty m:val="p"/>
                                </m:rPr>
                                <a:rPr lang="en-US" sz="5400" i="1">
                                  <a:solidFill>
                                    <a:srgbClr val="222222"/>
                                  </a:solidFill>
                                  <a:latin typeface="Cambria Math" panose="02040503050406030204" pitchFamily="18" charset="0"/>
                                </a:rPr>
                                <m:t>Var</m:t>
                              </m:r>
                            </m:e>
                            <m:sub>
                              <m:r>
                                <a:rPr lang="ar-AE" sz="5400" i="1">
                                  <a:solidFill>
                                    <a:srgbClr val="222222"/>
                                  </a:solidFill>
                                  <a:latin typeface="Cambria Math" panose="02040503050406030204" pitchFamily="18" charset="0"/>
                                </a:rPr>
                                <m:t>𝜃</m:t>
                              </m:r>
                            </m:sub>
                          </m:sSub>
                          <m:r>
                            <a:rPr lang="ar-AE" sz="5400" i="1">
                              <a:solidFill>
                                <a:srgbClr val="222222"/>
                              </a:solidFill>
                              <a:latin typeface="Cambria Math" panose="02040503050406030204" pitchFamily="18" charset="0"/>
                            </a:rPr>
                            <m:t>[</m:t>
                          </m:r>
                          <m:sSub>
                            <m:sSubPr>
                              <m:ctrlPr>
                                <a:rPr lang="ar-AE" sz="5400" i="1">
                                  <a:solidFill>
                                    <a:srgbClr val="222222"/>
                                  </a:solidFill>
                                  <a:latin typeface="Cambria Math" panose="02040503050406030204" pitchFamily="18" charset="0"/>
                                </a:rPr>
                              </m:ctrlPr>
                            </m:sSubPr>
                            <m:e>
                              <m:r>
                                <a:rPr lang="ar-AE" sz="5400" i="1">
                                  <a:solidFill>
                                    <a:srgbClr val="222222"/>
                                  </a:solidFill>
                                  <a:latin typeface="Cambria Math" panose="02040503050406030204" pitchFamily="18" charset="0"/>
                                </a:rPr>
                                <m:t>𝐶</m:t>
                              </m:r>
                            </m:e>
                            <m:sub>
                              <m:r>
                                <a:rPr lang="ar-AE" sz="5400" i="1">
                                  <a:solidFill>
                                    <a:srgbClr val="222222"/>
                                  </a:solidFill>
                                  <a:latin typeface="Cambria Math" panose="02040503050406030204" pitchFamily="18" charset="0"/>
                                </a:rPr>
                                <m:t>𝜃</m:t>
                              </m:r>
                            </m:sub>
                          </m:sSub>
                          <m:r>
                            <a:rPr lang="ar-AE" sz="5400" i="1">
                              <a:solidFill>
                                <a:srgbClr val="222222"/>
                              </a:solidFill>
                              <a:latin typeface="Cambria Math" panose="02040503050406030204" pitchFamily="18" charset="0"/>
                            </a:rPr>
                            <m:t>(</m:t>
                          </m:r>
                          <m:r>
                            <a:rPr lang="ar-AE" sz="5400" i="1">
                              <a:solidFill>
                                <a:srgbClr val="222222"/>
                              </a:solidFill>
                              <a:latin typeface="Cambria Math" panose="02040503050406030204" pitchFamily="18" charset="0"/>
                            </a:rPr>
                            <m:t>𝜌</m:t>
                          </m:r>
                          <m:r>
                            <a:rPr lang="ar-AE" sz="5400" i="1">
                              <a:solidFill>
                                <a:srgbClr val="222222"/>
                              </a:solidFill>
                              <a:latin typeface="Cambria Math" panose="02040503050406030204" pitchFamily="18" charset="0"/>
                            </a:rPr>
                            <m:t>,</m:t>
                          </m:r>
                          <m:r>
                            <a:rPr lang="ar-AE" sz="5400" i="1">
                              <a:solidFill>
                                <a:srgbClr val="222222"/>
                              </a:solidFill>
                              <a:latin typeface="Cambria Math" panose="02040503050406030204" pitchFamily="18" charset="0"/>
                            </a:rPr>
                            <m:t>𝑂</m:t>
                          </m:r>
                          <m:r>
                            <a:rPr lang="ar-AE" sz="5400" i="1">
                              <a:solidFill>
                                <a:srgbClr val="222222"/>
                              </a:solidFill>
                              <a:latin typeface="Cambria Math" panose="02040503050406030204" pitchFamily="18" charset="0"/>
                            </a:rPr>
                            <m:t>)]=</m:t>
                          </m:r>
                          <m:f>
                            <m:fPr>
                              <m:ctrlPr>
                                <a:rPr lang="ar-AE" sz="5400" i="1">
                                  <a:solidFill>
                                    <a:srgbClr val="222222"/>
                                  </a:solidFill>
                                  <a:latin typeface="Cambria Math" panose="02040503050406030204" pitchFamily="18" charset="0"/>
                                </a:rPr>
                              </m:ctrlPr>
                            </m:fPr>
                            <m:num>
                              <m:r>
                                <m:rPr>
                                  <m:sty m:val="p"/>
                                </m:rPr>
                                <a:rPr lang="en-US" sz="5400">
                                  <a:solidFill>
                                    <a:srgbClr val="222222"/>
                                  </a:solidFill>
                                  <a:latin typeface="Cambria Math" panose="02040503050406030204" pitchFamily="18" charset="0"/>
                                </a:rPr>
                                <m:t>tr</m:t>
                              </m:r>
                              <m:d>
                                <m:dPr>
                                  <m:ctrlPr>
                                    <a:rPr lang="en-US" sz="5400" i="1">
                                      <a:solidFill>
                                        <a:srgbClr val="222222"/>
                                      </a:solidFill>
                                      <a:latin typeface="Cambria Math" panose="02040503050406030204" pitchFamily="18" charset="0"/>
                                    </a:rPr>
                                  </m:ctrlPr>
                                </m:dPr>
                                <m:e>
                                  <m:sSub>
                                    <m:sSubPr>
                                      <m:ctrlPr>
                                        <a:rPr lang="ar-AE" sz="5400" i="1">
                                          <a:solidFill>
                                            <a:srgbClr val="222222"/>
                                          </a:solidFill>
                                          <a:latin typeface="Cambria Math" panose="02040503050406030204" pitchFamily="18" charset="0"/>
                                        </a:rPr>
                                      </m:ctrlPr>
                                    </m:sSubPr>
                                    <m:e>
                                      <m:r>
                                        <a:rPr lang="ar-AE" sz="5400" i="1">
                                          <a:solidFill>
                                            <a:srgbClr val="222222"/>
                                          </a:solidFill>
                                          <a:latin typeface="Cambria Math" panose="02040503050406030204" pitchFamily="18" charset="0"/>
                                        </a:rPr>
                                        <m:t>𝜌</m:t>
                                      </m:r>
                                    </m:e>
                                    <m:sub>
                                      <m:r>
                                        <a:rPr lang="ar-AE" sz="5400" i="1">
                                          <a:solidFill>
                                            <a:srgbClr val="222222"/>
                                          </a:solidFill>
                                          <a:latin typeface="Cambria Math" panose="02040503050406030204" pitchFamily="18" charset="0"/>
                                        </a:rPr>
                                        <m:t>𝔤</m:t>
                                      </m:r>
                                    </m:sub>
                                  </m:sSub>
                                  <m:r>
                                    <a:rPr lang="en-US" sz="5400" i="1" baseline="30000">
                                      <a:solidFill>
                                        <a:srgbClr val="222222"/>
                                      </a:solidFill>
                                      <a:latin typeface="Cambria Math" panose="02040503050406030204" pitchFamily="18" charset="0"/>
                                    </a:rPr>
                                    <m:t>2</m:t>
                                  </m:r>
                                </m:e>
                              </m:d>
                              <m:r>
                                <a:rPr lang="en-US" sz="5400">
                                  <a:solidFill>
                                    <a:srgbClr val="222222"/>
                                  </a:solidFill>
                                  <a:latin typeface="Cambria Math" panose="02040503050406030204" pitchFamily="18" charset="0"/>
                                </a:rPr>
                                <m:t> </m:t>
                              </m:r>
                              <m:r>
                                <m:rPr>
                                  <m:sty m:val="p"/>
                                </m:rPr>
                                <a:rPr lang="en-US" sz="5400">
                                  <a:solidFill>
                                    <a:srgbClr val="222222"/>
                                  </a:solidFill>
                                  <a:latin typeface="Cambria Math" panose="02040503050406030204" pitchFamily="18" charset="0"/>
                                </a:rPr>
                                <m:t>tr</m:t>
                              </m:r>
                              <m:d>
                                <m:dPr>
                                  <m:ctrlPr>
                                    <a:rPr lang="en-US" sz="5400" i="1">
                                      <a:solidFill>
                                        <a:srgbClr val="222222"/>
                                      </a:solidFill>
                                      <a:latin typeface="Cambria Math" panose="02040503050406030204" pitchFamily="18" charset="0"/>
                                    </a:rPr>
                                  </m:ctrlPr>
                                </m:dPr>
                                <m:e>
                                  <m:r>
                                    <a:rPr lang="ar-AE" sz="5400" i="1">
                                      <a:solidFill>
                                        <a:srgbClr val="222222"/>
                                      </a:solidFill>
                                      <a:latin typeface="Cambria Math" panose="02040503050406030204" pitchFamily="18" charset="0"/>
                                    </a:rPr>
                                    <m:t>𝑂</m:t>
                                  </m:r>
                                  <m:r>
                                    <a:rPr lang="en-US" sz="5400" i="1" baseline="30000">
                                      <a:solidFill>
                                        <a:srgbClr val="222222"/>
                                      </a:solidFill>
                                      <a:latin typeface="Cambria Math" panose="02040503050406030204" pitchFamily="18" charset="0"/>
                                    </a:rPr>
                                    <m:t>2</m:t>
                                  </m:r>
                                </m:e>
                              </m:d>
                            </m:num>
                            <m:den>
                              <m:r>
                                <m:rPr>
                                  <m:sty m:val="p"/>
                                </m:rPr>
                                <a:rPr lang="en-US" sz="5400" i="1">
                                  <a:solidFill>
                                    <a:srgbClr val="222222"/>
                                  </a:solidFill>
                                  <a:latin typeface="Cambria Math" panose="02040503050406030204" pitchFamily="18" charset="0"/>
                                </a:rPr>
                                <m:t>dim</m:t>
                              </m:r>
                              <m:r>
                                <a:rPr lang="en-US" sz="5400" i="1">
                                  <a:solidFill>
                                    <a:srgbClr val="222222"/>
                                  </a:solidFill>
                                  <a:latin typeface="Cambria Math" panose="02040503050406030204" pitchFamily="18" charset="0"/>
                                </a:rPr>
                                <m:t> </m:t>
                              </m:r>
                              <m:r>
                                <a:rPr lang="en-US" sz="5400" i="1">
                                  <a:solidFill>
                                    <a:srgbClr val="222222"/>
                                  </a:solidFill>
                                  <a:latin typeface="Cambria Math" panose="02040503050406030204" pitchFamily="18" charset="0"/>
                                </a:rPr>
                                <m:t>𝔤</m:t>
                              </m:r>
                            </m:den>
                          </m:f>
                        </m:e>
                      </m:borderBox>
                    </m:oMath>
                  </m:oMathPara>
                </a14:m>
                <a:endParaRPr sz="5400" dirty="0">
                  <a:solidFill>
                    <a:srgbClr val="222222"/>
                  </a:solidFill>
                </a:endParaRPr>
              </a:p>
            </p:txBody>
          </p:sp>
        </mc:Choice>
        <mc:Fallback xmlns="">
          <p:sp>
            <p:nvSpPr>
              <p:cNvPr id="237" name="Equation"/>
              <p:cNvSpPr txBox="1">
                <a:spLocks noRot="1" noChangeAspect="1" noMove="1" noResize="1" noEditPoints="1" noAdjustHandles="1" noChangeArrowheads="1" noChangeShapeType="1" noTextEdit="1"/>
              </p:cNvSpPr>
              <p:nvPr/>
            </p:nvSpPr>
            <p:spPr>
              <a:xfrm>
                <a:off x="976056" y="8276028"/>
                <a:ext cx="11009489" cy="2216569"/>
              </a:xfrm>
              <a:prstGeom prst="rect">
                <a:avLst/>
              </a:prstGeom>
              <a:blipFill>
                <a:blip r:embed="rId3"/>
                <a:stretch>
                  <a:fillRect b="-6818"/>
                </a:stretch>
              </a:blipFill>
              <a:ln w="12700">
                <a:miter lim="400000"/>
              </a:ln>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BDB15DED-7BCF-8B2F-0154-8468C1D3D223}"/>
              </a:ext>
            </a:extLst>
          </p:cNvPr>
          <p:cNvSpPr>
            <a:spLocks noGrp="1"/>
          </p:cNvSpPr>
          <p:nvPr>
            <p:ph type="sldNum" sz="quarter" idx="2"/>
          </p:nvPr>
        </p:nvSpPr>
        <p:spPr/>
        <p:txBody>
          <a:bodyPr/>
          <a:lstStyle/>
          <a:p>
            <a:fld id="{86CB4B4D-7CA3-9044-876B-883B54F8677D}" type="slidenum">
              <a:rPr lang="en-US" smtClean="0"/>
              <a:t>29</a:t>
            </a:fld>
            <a:endParaRPr lang="en-US"/>
          </a:p>
        </p:txBody>
      </p:sp>
      <p:pic>
        <p:nvPicPr>
          <p:cNvPr id="3" name="xy_circuit_hva.pdf" descr="xy_circuit_hva.pdf">
            <a:extLst>
              <a:ext uri="{FF2B5EF4-FFF2-40B4-BE49-F238E27FC236}">
                <a16:creationId xmlns:a16="http://schemas.microsoft.com/office/drawing/2014/main" id="{D1FD2BF3-B355-67FF-086B-D85C3294F3E3}"/>
              </a:ext>
            </a:extLst>
          </p:cNvPr>
          <p:cNvPicPr>
            <a:picLocks noChangeAspect="1"/>
          </p:cNvPicPr>
          <p:nvPr/>
        </p:nvPicPr>
        <p:blipFill>
          <a:blip r:embed="rId4"/>
          <a:stretch>
            <a:fillRect/>
          </a:stretch>
        </p:blipFill>
        <p:spPr>
          <a:xfrm>
            <a:off x="16282146" y="1898337"/>
            <a:ext cx="2075580" cy="3247863"/>
          </a:xfrm>
          <a:prstGeom prst="rect">
            <a:avLst/>
          </a:prstGeom>
          <a:ln w="12700" cap="flat">
            <a:noFill/>
            <a:miter lim="400000"/>
          </a:ln>
          <a:effectLst/>
        </p:spPr>
      </p:pic>
      <p:pic>
        <p:nvPicPr>
          <p:cNvPr id="4" name="sp_circuit_brick.pdf" descr="sp_circuit_brick.pdf">
            <a:extLst>
              <a:ext uri="{FF2B5EF4-FFF2-40B4-BE49-F238E27FC236}">
                <a16:creationId xmlns:a16="http://schemas.microsoft.com/office/drawing/2014/main" id="{1938E428-8ABF-0EA7-F92B-DB538C5660A1}"/>
              </a:ext>
            </a:extLst>
          </p:cNvPr>
          <p:cNvPicPr>
            <a:picLocks noChangeAspect="1"/>
          </p:cNvPicPr>
          <p:nvPr/>
        </p:nvPicPr>
        <p:blipFill>
          <a:blip r:embed="rId5"/>
          <a:stretch>
            <a:fillRect/>
          </a:stretch>
        </p:blipFill>
        <p:spPr>
          <a:xfrm>
            <a:off x="19176046" y="1898337"/>
            <a:ext cx="3518854" cy="3309598"/>
          </a:xfrm>
          <a:prstGeom prst="rect">
            <a:avLst/>
          </a:prstGeom>
          <a:ln w="12700" cap="flat">
            <a:noFill/>
            <a:miter lim="400000"/>
          </a:ln>
          <a:effectLst/>
        </p:spPr>
      </p:pic>
      <p:sp>
        <p:nvSpPr>
          <p:cNvPr id="5" name="Circuit design">
            <a:extLst>
              <a:ext uri="{FF2B5EF4-FFF2-40B4-BE49-F238E27FC236}">
                <a16:creationId xmlns:a16="http://schemas.microsoft.com/office/drawing/2014/main" id="{C64393FC-8B8A-8E3E-DA64-94D2FBC6935A}"/>
              </a:ext>
            </a:extLst>
          </p:cNvPr>
          <p:cNvSpPr/>
          <p:nvPr/>
        </p:nvSpPr>
        <p:spPr>
          <a:xfrm>
            <a:off x="15167113" y="5843720"/>
            <a:ext cx="8548325" cy="77970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spAutoFit/>
          </a:bodyPr>
          <a:lstStyle/>
          <a:p>
            <a:pPr algn="ctr"/>
            <a:r>
              <a:rPr lang="en-US" sz="4400" dirty="0"/>
              <a:t>Parametrized Quantum </a:t>
            </a:r>
            <a:r>
              <a:rPr sz="4400" dirty="0"/>
              <a:t>Circuit</a:t>
            </a:r>
          </a:p>
        </p:txBody>
      </p:sp>
      <mc:AlternateContent xmlns:mc="http://schemas.openxmlformats.org/markup-compatibility/2006" xmlns:a14="http://schemas.microsoft.com/office/drawing/2010/main">
        <mc:Choice Requires="a14">
          <p:sp>
            <p:nvSpPr>
              <p:cNvPr id="6" name="Consider a circuit with…">
                <a:extLst>
                  <a:ext uri="{FF2B5EF4-FFF2-40B4-BE49-F238E27FC236}">
                    <a16:creationId xmlns:a16="http://schemas.microsoft.com/office/drawing/2014/main" id="{1B37D1A5-4C69-8E38-D22F-5BFF7A3BF5DF}"/>
                  </a:ext>
                </a:extLst>
              </p:cNvPr>
              <p:cNvSpPr txBox="1">
                <a:spLocks/>
              </p:cNvSpPr>
              <p:nvPr/>
            </p:nvSpPr>
            <p:spPr>
              <a:xfrm>
                <a:off x="13911225" y="7720266"/>
                <a:ext cx="11228776" cy="611342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normAutofit/>
              </a:bodyPr>
              <a:lstStyle>
                <a:lvl1pPr marL="635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9pPr>
              </a:lstStyle>
              <a:p>
                <a:pPr hangingPunct="1"/>
                <a14:m>
                  <m:oMath xmlns:m="http://schemas.openxmlformats.org/officeDocument/2006/math">
                    <m:r>
                      <a:rPr lang="ar-AE" i="1" smtClean="0">
                        <a:latin typeface="Cambria Math" panose="02040503050406030204" pitchFamily="18" charset="0"/>
                      </a:rPr>
                      <m:t>𝑈</m:t>
                    </m:r>
                    <m:r>
                      <a:rPr lang="ar-AE" i="1" smtClean="0">
                        <a:latin typeface="Cambria Math" panose="02040503050406030204" pitchFamily="18" charset="0"/>
                      </a:rPr>
                      <m:t>(</m:t>
                    </m:r>
                    <m:r>
                      <a:rPr lang="ar-AE" i="1" smtClean="0">
                        <a:latin typeface="Cambria Math" panose="02040503050406030204" pitchFamily="18" charset="0"/>
                      </a:rPr>
                      <m:t>𝜃</m:t>
                    </m:r>
                    <m:r>
                      <a:rPr lang="ar-AE" i="1" smtClean="0">
                        <a:latin typeface="Cambria Math" panose="02040503050406030204" pitchFamily="18" charset="0"/>
                      </a:rPr>
                      <m:t>)=</m:t>
                    </m:r>
                    <m:limUpp>
                      <m:limUppPr>
                        <m:ctrlPr>
                          <a:rPr lang="ar-AE" i="1">
                            <a:latin typeface="Cambria Math" panose="02040503050406030204" pitchFamily="18" charset="0"/>
                          </a:rPr>
                        </m:ctrlPr>
                      </m:limUppPr>
                      <m:e>
                        <m:limLow>
                          <m:limLowPr>
                            <m:ctrlPr>
                              <a:rPr lang="ar-AE" i="1">
                                <a:latin typeface="Cambria Math" panose="02040503050406030204" pitchFamily="18" charset="0"/>
                              </a:rPr>
                            </m:ctrlPr>
                          </m:limLowPr>
                          <m:e>
                            <m:r>
                              <a:rPr lang="ar-AE" i="1">
                                <a:latin typeface="Cambria Math" panose="02040503050406030204" pitchFamily="18" charset="0"/>
                              </a:rPr>
                              <m:t>∏</m:t>
                            </m:r>
                          </m:e>
                          <m:lim>
                            <m:r>
                              <a:rPr lang="ar-AE" i="1">
                                <a:latin typeface="Cambria Math" panose="02040503050406030204" pitchFamily="18" charset="0"/>
                              </a:rPr>
                              <m:t>𝑙</m:t>
                            </m:r>
                            <m:r>
                              <a:rPr lang="ar-AE" i="1">
                                <a:latin typeface="Cambria Math" panose="02040503050406030204" pitchFamily="18" charset="0"/>
                              </a:rPr>
                              <m:t>=1</m:t>
                            </m:r>
                          </m:lim>
                        </m:limLow>
                      </m:e>
                      <m:lim>
                        <m:r>
                          <a:rPr lang="ar-AE" i="1">
                            <a:latin typeface="Cambria Math" panose="02040503050406030204" pitchFamily="18" charset="0"/>
                          </a:rPr>
                          <m:t>𝐿</m:t>
                        </m:r>
                      </m:lim>
                    </m:limUpp>
                    <m:sSup>
                      <m:sSupPr>
                        <m:ctrlPr>
                          <a:rPr lang="ar-AE" i="1">
                            <a:latin typeface="Cambria Math" panose="02040503050406030204" pitchFamily="18" charset="0"/>
                          </a:rPr>
                        </m:ctrlPr>
                      </m:sSupPr>
                      <m:e>
                        <m:r>
                          <a:rPr lang="ar-AE" i="1">
                            <a:latin typeface="Cambria Math" panose="02040503050406030204" pitchFamily="18" charset="0"/>
                          </a:rPr>
                          <m:t>𝑒</m:t>
                        </m:r>
                      </m:e>
                      <m:sup>
                        <m:r>
                          <a:rPr lang="ar-AE" i="1">
                            <a:latin typeface="Cambria Math" panose="02040503050406030204" pitchFamily="18" charset="0"/>
                          </a:rPr>
                          <m:t>−</m:t>
                        </m:r>
                        <m:r>
                          <a:rPr lang="ar-AE" i="1">
                            <a:latin typeface="Cambria Math" panose="02040503050406030204" pitchFamily="18" charset="0"/>
                          </a:rPr>
                          <m:t>𝑖</m:t>
                        </m:r>
                        <m:sSub>
                          <m:sSubPr>
                            <m:ctrlPr>
                              <a:rPr lang="ar-AE" i="1">
                                <a:latin typeface="Cambria Math" panose="02040503050406030204" pitchFamily="18" charset="0"/>
                              </a:rPr>
                            </m:ctrlPr>
                          </m:sSubPr>
                          <m:e>
                            <m:r>
                              <a:rPr lang="ar-AE" i="1">
                                <a:latin typeface="Cambria Math" panose="02040503050406030204" pitchFamily="18" charset="0"/>
                              </a:rPr>
                              <m:t>𝜃</m:t>
                            </m:r>
                          </m:e>
                          <m:sub>
                            <m:r>
                              <a:rPr lang="ar-AE" i="1">
                                <a:latin typeface="Cambria Math" panose="02040503050406030204" pitchFamily="18" charset="0"/>
                              </a:rPr>
                              <m:t>𝑙</m:t>
                            </m:r>
                          </m:sub>
                        </m:sSub>
                        <m:sSub>
                          <m:sSubPr>
                            <m:ctrlPr>
                              <a:rPr lang="ar-AE" i="1">
                                <a:latin typeface="Cambria Math" panose="02040503050406030204" pitchFamily="18" charset="0"/>
                              </a:rPr>
                            </m:ctrlPr>
                          </m:sSubPr>
                          <m:e>
                            <m:r>
                              <a:rPr lang="ar-AE" i="1">
                                <a:latin typeface="Cambria Math" panose="02040503050406030204" pitchFamily="18" charset="0"/>
                              </a:rPr>
                              <m:t>𝐻</m:t>
                            </m:r>
                          </m:e>
                          <m:sub>
                            <m:r>
                              <a:rPr lang="en-US" b="0" i="1" smtClean="0">
                                <a:latin typeface="Cambria Math" panose="02040503050406030204" pitchFamily="18" charset="0"/>
                              </a:rPr>
                              <m:t>𝑙</m:t>
                            </m:r>
                          </m:sub>
                        </m:sSub>
                      </m:sup>
                    </m:sSup>
                  </m:oMath>
                </a14:m>
                <a:r>
                  <a:rPr lang="en-US" dirty="0"/>
                  <a:t>.</a:t>
                </a:r>
              </a:p>
              <a:p>
                <a:pPr hangingPunct="1"/>
                <a:r>
                  <a:rPr lang="en-US" sz="4400" dirty="0"/>
                  <a:t>DLA  </a:t>
                </a:r>
                <a14:m>
                  <m:oMath xmlns:m="http://schemas.openxmlformats.org/officeDocument/2006/math">
                    <m:r>
                      <a:rPr lang="en-US" i="1" smtClean="0">
                        <a:solidFill>
                          <a:srgbClr val="222222"/>
                        </a:solidFill>
                        <a:latin typeface="Cambria Math" panose="02040503050406030204" pitchFamily="18" charset="0"/>
                      </a:rPr>
                      <m:t>𝔤</m:t>
                    </m:r>
                    <m:r>
                      <a:rPr lang="en-US" i="1">
                        <a:latin typeface="Cambria Math" panose="02040503050406030204" pitchFamily="18" charset="0"/>
                      </a:rPr>
                      <m:t>=</m:t>
                    </m:r>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sSub>
                              <m:sSubPr>
                                <m:ctrlPr>
                                  <a:rPr lang="ar-AE" i="1">
                                    <a:latin typeface="Cambria Math" panose="02040503050406030204" pitchFamily="18" charset="0"/>
                                  </a:rPr>
                                </m:ctrlPr>
                              </m:sSubPr>
                              <m:e>
                                <m:r>
                                  <a:rPr lang="en-US" i="1">
                                    <a:latin typeface="Cambria Math" panose="02040503050406030204" pitchFamily="18" charset="0"/>
                                  </a:rPr>
                                  <m:t>𝑖𝐻</m:t>
                                </m:r>
                              </m:e>
                              <m:sub>
                                <m:r>
                                  <a:rPr lang="en-US" i="1">
                                    <a:latin typeface="Cambria Math" panose="02040503050406030204" pitchFamily="18" charset="0"/>
                                  </a:rPr>
                                  <m:t>1</m:t>
                                </m:r>
                              </m:sub>
                            </m:sSub>
                            <m:r>
                              <a:rPr lang="en-US" i="1">
                                <a:latin typeface="Cambria Math" panose="02040503050406030204" pitchFamily="18" charset="0"/>
                              </a:rPr>
                              <m:t>,…,</m:t>
                            </m:r>
                            <m:sSub>
                              <m:sSubPr>
                                <m:ctrlPr>
                                  <a:rPr lang="ar-AE" i="1">
                                    <a:latin typeface="Cambria Math" panose="02040503050406030204" pitchFamily="18" charset="0"/>
                                  </a:rPr>
                                </m:ctrlPr>
                              </m:sSubPr>
                              <m:e>
                                <m:r>
                                  <a:rPr lang="en-US" i="1">
                                    <a:latin typeface="Cambria Math" panose="02040503050406030204" pitchFamily="18" charset="0"/>
                                  </a:rPr>
                                  <m:t>𝑖𝐻</m:t>
                                </m:r>
                              </m:e>
                              <m:sub>
                                <m:r>
                                  <a:rPr lang="en-US" i="1">
                                    <a:latin typeface="Cambria Math" panose="02040503050406030204" pitchFamily="18" charset="0"/>
                                  </a:rPr>
                                  <m:t>𝐿</m:t>
                                </m:r>
                              </m:sub>
                            </m:sSub>
                          </m:e>
                        </m:d>
                      </m:e>
                      <m:sub>
                        <m:r>
                          <m:rPr>
                            <m:sty m:val="p"/>
                          </m:rPr>
                          <a:rPr lang="en-US">
                            <a:latin typeface="Cambria Math" panose="02040503050406030204" pitchFamily="18" charset="0"/>
                          </a:rPr>
                          <m:t>Lie</m:t>
                        </m:r>
                      </m:sub>
                    </m:sSub>
                  </m:oMath>
                </a14:m>
                <a:r>
                  <a:rPr lang="en-US" dirty="0"/>
                  <a:t>.</a:t>
                </a:r>
              </a:p>
              <a:p>
                <a:pPr hangingPunct="1"/>
                <a:r>
                  <a:rPr lang="en-US" sz="4400" dirty="0"/>
                  <a:t>Initial state density matrix  </a:t>
                </a:r>
                <a14:m>
                  <m:oMath xmlns:m="http://schemas.openxmlformats.org/officeDocument/2006/math">
                    <m:r>
                      <a:rPr lang="en-US" i="1" smtClean="0">
                        <a:latin typeface="Cambria Math" panose="02040503050406030204" pitchFamily="18" charset="0"/>
                      </a:rPr>
                      <m:t>𝜌</m:t>
                    </m:r>
                    <m:r>
                      <a:rPr lang="en-US" b="0" i="1" smtClean="0">
                        <a:latin typeface="Cambria Math" panose="02040503050406030204" pitchFamily="18" charset="0"/>
                      </a:rPr>
                      <m:t>=|</m:t>
                    </m:r>
                    <m:r>
                      <a:rPr lang="en-US" i="1">
                        <a:latin typeface="Cambria Math" panose="02040503050406030204" pitchFamily="18" charset="0"/>
                        <a:ea typeface="Cambria Math" panose="02040503050406030204" pitchFamily="18" charset="0"/>
                      </a:rPr>
                      <m:t>𝜉</m:t>
                    </m:r>
                    <m:r>
                      <a:rPr lang="en-US" b="0" i="1" smtClean="0">
                        <a:latin typeface="Cambria Math" panose="02040503050406030204" pitchFamily="18" charset="0"/>
                      </a:rPr>
                      <m:t>⟩⟨</m:t>
                    </m:r>
                    <m:r>
                      <a:rPr lang="en-US" i="1">
                        <a:latin typeface="Cambria Math" panose="02040503050406030204" pitchFamily="18" charset="0"/>
                        <a:ea typeface="Cambria Math" panose="02040503050406030204" pitchFamily="18" charset="0"/>
                      </a:rPr>
                      <m:t>𝜉</m:t>
                    </m:r>
                    <m:r>
                      <a:rPr lang="en-US" b="0" i="1" smtClean="0">
                        <a:latin typeface="Cambria Math" panose="02040503050406030204" pitchFamily="18" charset="0"/>
                      </a:rPr>
                      <m:t>|.</m:t>
                    </m:r>
                  </m:oMath>
                </a14:m>
                <a:endParaRPr lang="en-US" b="0" dirty="0"/>
              </a:p>
              <a:p>
                <a:pPr hangingPunct="1"/>
                <a14:m>
                  <m:oMath xmlns:m="http://schemas.openxmlformats.org/officeDocument/2006/math">
                    <m:sSub>
                      <m:sSubPr>
                        <m:ctrlPr>
                          <a:rPr lang="ar-AE" i="1" smtClean="0">
                            <a:solidFill>
                              <a:srgbClr val="222222"/>
                            </a:solidFill>
                            <a:latin typeface="Cambria Math" panose="02040503050406030204" pitchFamily="18" charset="0"/>
                          </a:rPr>
                        </m:ctrlPr>
                      </m:sSubPr>
                      <m:e>
                        <m:r>
                          <a:rPr lang="ar-AE" i="1">
                            <a:solidFill>
                              <a:srgbClr val="222222"/>
                            </a:solidFill>
                            <a:latin typeface="Cambria Math" panose="02040503050406030204" pitchFamily="18" charset="0"/>
                          </a:rPr>
                          <m:t>𝜌</m:t>
                        </m:r>
                      </m:e>
                      <m:sub>
                        <m:r>
                          <a:rPr lang="ar-AE" i="1">
                            <a:solidFill>
                              <a:srgbClr val="222222"/>
                            </a:solidFill>
                            <a:latin typeface="Cambria Math" panose="02040503050406030204" pitchFamily="18" charset="0"/>
                          </a:rPr>
                          <m:t>𝔤</m:t>
                        </m:r>
                      </m:sub>
                    </m:sSub>
                  </m:oMath>
                </a14:m>
                <a:r>
                  <a:rPr lang="en-US" dirty="0"/>
                  <a:t>  </a:t>
                </a:r>
                <a:r>
                  <a:rPr lang="en-US" sz="4400" dirty="0"/>
                  <a:t>is the projection of  </a:t>
                </a:r>
                <a14:m>
                  <m:oMath xmlns:m="http://schemas.openxmlformats.org/officeDocument/2006/math">
                    <m:r>
                      <a:rPr lang="en-US" i="1">
                        <a:latin typeface="Cambria Math" panose="02040503050406030204" pitchFamily="18" charset="0"/>
                      </a:rPr>
                      <m:t>𝜌</m:t>
                    </m:r>
                  </m:oMath>
                </a14:m>
                <a:r>
                  <a:rPr lang="en-US" dirty="0"/>
                  <a:t>  </a:t>
                </a:r>
                <a:r>
                  <a:rPr lang="en-US" sz="4400" dirty="0"/>
                  <a:t>to</a:t>
                </a:r>
                <a:r>
                  <a:rPr lang="en-US" dirty="0"/>
                  <a:t>  </a:t>
                </a:r>
                <a14:m>
                  <m:oMath xmlns:m="http://schemas.openxmlformats.org/officeDocument/2006/math">
                    <m:r>
                      <a:rPr lang="en-US" i="1">
                        <a:solidFill>
                          <a:srgbClr val="222222"/>
                        </a:solidFill>
                        <a:latin typeface="Cambria Math" panose="02040503050406030204" pitchFamily="18" charset="0"/>
                      </a:rPr>
                      <m:t>𝔤</m:t>
                    </m:r>
                  </m:oMath>
                </a14:m>
                <a:r>
                  <a:rPr lang="en-US" dirty="0"/>
                  <a:t>.</a:t>
                </a:r>
              </a:p>
              <a:p>
                <a:pPr marL="0" indent="0" hangingPunct="1">
                  <a:buNone/>
                </a:pPr>
                <a:endParaRPr lang="ar-AE" sz="5400" dirty="0"/>
              </a:p>
            </p:txBody>
          </p:sp>
        </mc:Choice>
        <mc:Fallback xmlns="">
          <p:sp>
            <p:nvSpPr>
              <p:cNvPr id="6" name="Consider a circuit with…">
                <a:extLst>
                  <a:ext uri="{FF2B5EF4-FFF2-40B4-BE49-F238E27FC236}">
                    <a16:creationId xmlns:a16="http://schemas.microsoft.com/office/drawing/2014/main" id="{1B37D1A5-4C69-8E38-D22F-5BFF7A3BF5DF}"/>
                  </a:ext>
                </a:extLst>
              </p:cNvPr>
              <p:cNvSpPr txBox="1">
                <a:spLocks noRot="1" noChangeAspect="1" noMove="1" noResize="1" noEditPoints="1" noAdjustHandles="1" noChangeArrowheads="1" noChangeShapeType="1" noTextEdit="1"/>
              </p:cNvSpPr>
              <p:nvPr/>
            </p:nvSpPr>
            <p:spPr>
              <a:xfrm>
                <a:off x="13911225" y="7720266"/>
                <a:ext cx="11228776" cy="6113420"/>
              </a:xfrm>
              <a:prstGeom prst="rect">
                <a:avLst/>
              </a:prstGeom>
              <a:blipFill>
                <a:blip r:embed="rId6"/>
                <a:stretch>
                  <a:fillRect l="-3277" t="-11180" b="-18219"/>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23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23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23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 grpId="0" uiExpand="1" build="p" animBg="1"/>
      <p:bldP spid="235" grpId="1" uiExpand="1" build="p"/>
      <p:bldP spid="236" grpId="0" animBg="1"/>
      <p:bldP spid="237"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98E70F5-7B9A-5C2B-2578-B5179E488D94}"/>
              </a:ext>
            </a:extLst>
          </p:cNvPr>
          <p:cNvSpPr>
            <a:spLocks noGrp="1"/>
          </p:cNvSpPr>
          <p:nvPr>
            <p:ph type="sldNum" sz="quarter" idx="2"/>
          </p:nvPr>
        </p:nvSpPr>
        <p:spPr/>
        <p:txBody>
          <a:bodyPr/>
          <a:lstStyle/>
          <a:p>
            <a:fld id="{86CB4B4D-7CA3-9044-876B-883B54F8677D}" type="slidenum">
              <a:rPr lang="en-US" smtClean="0"/>
              <a:t>3</a:t>
            </a:fld>
            <a:endParaRPr lang="en-US"/>
          </a:p>
        </p:txBody>
      </p:sp>
      <p:pic>
        <p:nvPicPr>
          <p:cNvPr id="19" name="Picture 18" descr="A white paper with black text&#10;&#10;AI-generated content may be incorrect.">
            <a:extLst>
              <a:ext uri="{FF2B5EF4-FFF2-40B4-BE49-F238E27FC236}">
                <a16:creationId xmlns:a16="http://schemas.microsoft.com/office/drawing/2014/main" id="{4F8C7894-03B3-4167-2BD0-0677F0566E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18586" y="0"/>
            <a:ext cx="7761942" cy="7249264"/>
          </a:xfrm>
          <a:prstGeom prst="rect">
            <a:avLst/>
          </a:prstGeom>
        </p:spPr>
      </p:pic>
      <p:pic>
        <p:nvPicPr>
          <p:cNvPr id="25" name="Picture 24" descr="A paper with text on it&#10;&#10;AI-generated content may be incorrect.">
            <a:extLst>
              <a:ext uri="{FF2B5EF4-FFF2-40B4-BE49-F238E27FC236}">
                <a16:creationId xmlns:a16="http://schemas.microsoft.com/office/drawing/2014/main" id="{3B8A1BA4-E1EB-CA9A-DFC5-3374555ADA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2859" y="405871"/>
            <a:ext cx="8931728" cy="13212158"/>
          </a:xfrm>
          <a:prstGeom prst="rect">
            <a:avLst/>
          </a:prstGeom>
        </p:spPr>
      </p:pic>
      <p:pic>
        <p:nvPicPr>
          <p:cNvPr id="3" name="Picture 2">
            <a:extLst>
              <a:ext uri="{FF2B5EF4-FFF2-40B4-BE49-F238E27FC236}">
                <a16:creationId xmlns:a16="http://schemas.microsoft.com/office/drawing/2014/main" id="{0E8A9DE0-0161-7832-CB5D-95BB73511C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18586" y="8651799"/>
            <a:ext cx="9005449" cy="1108363"/>
          </a:xfrm>
          <a:prstGeom prst="rect">
            <a:avLst/>
          </a:prstGeom>
        </p:spPr>
      </p:pic>
      <p:pic>
        <p:nvPicPr>
          <p:cNvPr id="6" name="Picture 5">
            <a:extLst>
              <a:ext uri="{FF2B5EF4-FFF2-40B4-BE49-F238E27FC236}">
                <a16:creationId xmlns:a16="http://schemas.microsoft.com/office/drawing/2014/main" id="{3B519B64-6083-D7D5-87CA-6BFD4505C6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18586" y="10012171"/>
            <a:ext cx="11071450" cy="2301051"/>
          </a:xfrm>
          <a:prstGeom prst="rect">
            <a:avLst/>
          </a:prstGeom>
        </p:spPr>
      </p:pic>
    </p:spTree>
    <p:extLst>
      <p:ext uri="{BB962C8B-B14F-4D97-AF65-F5344CB8AC3E}">
        <p14:creationId xmlns:p14="http://schemas.microsoft.com/office/powerpoint/2010/main" val="37533790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459FCFE-B2C7-4083-4886-7C8C405F6F9A}"/>
              </a:ext>
            </a:extLst>
          </p:cNvPr>
          <p:cNvSpPr>
            <a:spLocks noGrp="1"/>
          </p:cNvSpPr>
          <p:nvPr>
            <p:ph type="sldNum" sz="quarter" idx="2"/>
          </p:nvPr>
        </p:nvSpPr>
        <p:spPr/>
        <p:txBody>
          <a:bodyPr/>
          <a:lstStyle/>
          <a:p>
            <a:fld id="{86CB4B4D-7CA3-9044-876B-883B54F8677D}" type="slidenum">
              <a:rPr lang="en-US" smtClean="0"/>
              <a:t>30</a:t>
            </a:fld>
            <a:endParaRPr lang="en-US"/>
          </a:p>
        </p:txBody>
      </p:sp>
      <p:pic>
        <p:nvPicPr>
          <p:cNvPr id="8" name="Picture 7">
            <a:extLst>
              <a:ext uri="{FF2B5EF4-FFF2-40B4-BE49-F238E27FC236}">
                <a16:creationId xmlns:a16="http://schemas.microsoft.com/office/drawing/2014/main" id="{A855F13C-8EA4-9667-F341-51F8559FAB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0471432" y="2468182"/>
            <a:ext cx="861232" cy="8836242"/>
          </a:xfrm>
          <a:prstGeom prst="rect">
            <a:avLst/>
          </a:prstGeom>
        </p:spPr>
      </p:pic>
      <p:pic>
        <p:nvPicPr>
          <p:cNvPr id="10" name="Picture 9">
            <a:extLst>
              <a:ext uri="{FF2B5EF4-FFF2-40B4-BE49-F238E27FC236}">
                <a16:creationId xmlns:a16="http://schemas.microsoft.com/office/drawing/2014/main" id="{0277F60B-6E38-D4CC-F4B0-48F44D8F58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0901" y="194454"/>
            <a:ext cx="14713477" cy="6281616"/>
          </a:xfrm>
          <a:prstGeom prst="rect">
            <a:avLst/>
          </a:prstGeom>
        </p:spPr>
      </p:pic>
      <p:pic>
        <p:nvPicPr>
          <p:cNvPr id="18" name="Picture 17">
            <a:extLst>
              <a:ext uri="{FF2B5EF4-FFF2-40B4-BE49-F238E27FC236}">
                <a16:creationId xmlns:a16="http://schemas.microsoft.com/office/drawing/2014/main" id="{839F4A5F-F658-C0FE-1813-5EB2C7990C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3927" y="11562089"/>
            <a:ext cx="9430904" cy="811261"/>
          </a:xfrm>
          <a:prstGeom prst="rect">
            <a:avLst/>
          </a:prstGeom>
        </p:spPr>
      </p:pic>
      <p:pic>
        <p:nvPicPr>
          <p:cNvPr id="20" name="Picture 19">
            <a:extLst>
              <a:ext uri="{FF2B5EF4-FFF2-40B4-BE49-F238E27FC236}">
                <a16:creationId xmlns:a16="http://schemas.microsoft.com/office/drawing/2014/main" id="{D49317E7-0E54-9D5B-1951-81629B34AB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3927" y="7879745"/>
            <a:ext cx="17679668" cy="3280763"/>
          </a:xfrm>
          <a:prstGeom prst="rect">
            <a:avLst/>
          </a:prstGeom>
        </p:spPr>
      </p:pic>
    </p:spTree>
    <p:extLst>
      <p:ext uri="{BB962C8B-B14F-4D97-AF65-F5344CB8AC3E}">
        <p14:creationId xmlns:p14="http://schemas.microsoft.com/office/powerpoint/2010/main" val="294670128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6EDFA5-5C84-2965-8BAA-834C8E1C7B01}"/>
            </a:ext>
          </a:extLst>
        </p:cNvPr>
        <p:cNvGrpSpPr/>
        <p:nvPr/>
      </p:nvGrpSpPr>
      <p:grpSpPr>
        <a:xfrm>
          <a:off x="0" y="0"/>
          <a:ext cx="0" cy="0"/>
          <a:chOff x="0" y="0"/>
          <a:chExt cx="0" cy="0"/>
        </a:xfrm>
      </p:grpSpPr>
      <p:sp>
        <p:nvSpPr>
          <p:cNvPr id="234" name="Barren plateaus">
            <a:extLst>
              <a:ext uri="{FF2B5EF4-FFF2-40B4-BE49-F238E27FC236}">
                <a16:creationId xmlns:a16="http://schemas.microsoft.com/office/drawing/2014/main" id="{5F0C3A94-8EE0-9F61-2652-244ACE4123D7}"/>
              </a:ext>
            </a:extLst>
          </p:cNvPr>
          <p:cNvSpPr txBox="1">
            <a:spLocks noGrp="1"/>
          </p:cNvSpPr>
          <p:nvPr>
            <p:ph type="title"/>
          </p:nvPr>
        </p:nvSpPr>
        <p:spPr>
          <a:xfrm>
            <a:off x="750277" y="-43668"/>
            <a:ext cx="21944623" cy="2286000"/>
          </a:xfrm>
          <a:prstGeom prst="rect">
            <a:avLst/>
          </a:prstGeom>
        </p:spPr>
        <p:txBody>
          <a:bodyPr>
            <a:normAutofit/>
          </a:bodyPr>
          <a:lstStyle/>
          <a:p>
            <a:r>
              <a:rPr lang="en-US" sz="6600" dirty="0"/>
              <a:t>Quantum Approximate Optimization Algorithm (QAOA)</a:t>
            </a:r>
            <a:endParaRPr sz="6600" dirty="0"/>
          </a:p>
        </p:txBody>
      </p:sp>
      <p:sp>
        <p:nvSpPr>
          <p:cNvPr id="236" name="Larocca, Martin, et al., Quantum 6 (2022): 824.…">
            <a:extLst>
              <a:ext uri="{FF2B5EF4-FFF2-40B4-BE49-F238E27FC236}">
                <a16:creationId xmlns:a16="http://schemas.microsoft.com/office/drawing/2014/main" id="{441F16AF-A40E-4277-558E-247A6ACBF53A}"/>
              </a:ext>
            </a:extLst>
          </p:cNvPr>
          <p:cNvSpPr txBox="1"/>
          <p:nvPr/>
        </p:nvSpPr>
        <p:spPr>
          <a:xfrm>
            <a:off x="903861" y="12640593"/>
            <a:ext cx="12020163" cy="718145"/>
          </a:xfrm>
          <a:prstGeom prst="rect">
            <a:avLst/>
          </a:prstGeom>
          <a:ln w="12700">
            <a:miter lim="400000"/>
          </a:ln>
          <a:extLst>
            <a:ext uri="{C572A759-6A51-4108-AA02-DFA0A04FC94B}">
              <ma14:wrappingTextBoxFlag xmlns:mc="http://schemas.openxmlformats.org/markup-compatibility/2006" xmlns:a14="http://schemas.microsoft.com/office/drawing/2010/main" xmlns:ma14="http://schemas.microsoft.com/office/mac/drawingml/2011/main" xmlns:m="http://schemas.openxmlformats.org/officeDocument/2006/math" xmlns="" val="1"/>
            </a:ext>
          </a:extLst>
        </p:spPr>
        <p:txBody>
          <a:bodyPr wrap="square" lIns="50800" tIns="50800" rIns="50800" bIns="50800" anchor="ctr">
            <a:spAutoFit/>
          </a:bodyPr>
          <a:lstStyle/>
          <a:p>
            <a:pPr>
              <a:spcBef>
                <a:spcPts val="0"/>
              </a:spcBef>
              <a:defRPr sz="8400">
                <a:latin typeface="Times Roman"/>
                <a:ea typeface="Times Roman"/>
                <a:cs typeface="Times Roman"/>
                <a:sym typeface="Times Roman"/>
              </a:defRPr>
            </a:pPr>
            <a:r>
              <a:rPr lang="en-US" sz="4000" dirty="0"/>
              <a:t>E. Farhi, J. Goldstone, S. Gutmann, </a:t>
            </a:r>
            <a:r>
              <a:rPr lang="en-US" sz="4000" i="1" dirty="0">
                <a:latin typeface="Times Roman"/>
                <a:ea typeface="Times Roman"/>
                <a:sym typeface="Times Roman"/>
              </a:rPr>
              <a:t>arXiv:1411.4028</a:t>
            </a:r>
            <a:endParaRPr lang="en-US" sz="4000" dirty="0"/>
          </a:p>
        </p:txBody>
      </p:sp>
      <p:sp>
        <p:nvSpPr>
          <p:cNvPr id="2" name="Slide Number Placeholder 1">
            <a:extLst>
              <a:ext uri="{FF2B5EF4-FFF2-40B4-BE49-F238E27FC236}">
                <a16:creationId xmlns:a16="http://schemas.microsoft.com/office/drawing/2014/main" id="{03409E67-74D0-6908-DD36-C87CC697784A}"/>
              </a:ext>
            </a:extLst>
          </p:cNvPr>
          <p:cNvSpPr>
            <a:spLocks noGrp="1"/>
          </p:cNvSpPr>
          <p:nvPr>
            <p:ph type="sldNum" sz="quarter" idx="2"/>
          </p:nvPr>
        </p:nvSpPr>
        <p:spPr/>
        <p:txBody>
          <a:bodyPr/>
          <a:lstStyle/>
          <a:p>
            <a:fld id="{86CB4B4D-7CA3-9044-876B-883B54F8677D}" type="slidenum">
              <a:rPr lang="en-US" smtClean="0"/>
              <a:t>31</a:t>
            </a:fld>
            <a:endParaRPr lang="en-US"/>
          </a:p>
        </p:txBody>
      </p:sp>
      <p:sp>
        <p:nvSpPr>
          <p:cNvPr id="5" name="Circuit design">
            <a:extLst>
              <a:ext uri="{FF2B5EF4-FFF2-40B4-BE49-F238E27FC236}">
                <a16:creationId xmlns:a16="http://schemas.microsoft.com/office/drawing/2014/main" id="{C65176AE-8386-270B-5861-4D4CCE31887B}"/>
              </a:ext>
            </a:extLst>
          </p:cNvPr>
          <p:cNvSpPr/>
          <p:nvPr/>
        </p:nvSpPr>
        <p:spPr>
          <a:xfrm>
            <a:off x="750277" y="2434762"/>
            <a:ext cx="8548325" cy="84125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lgn="ctr"/>
            <a:r>
              <a:rPr lang="en-US" dirty="0"/>
              <a:t>Parametrized Quantum </a:t>
            </a:r>
            <a:r>
              <a:rPr dirty="0"/>
              <a:t>Circuit</a:t>
            </a:r>
          </a:p>
        </p:txBody>
      </p:sp>
      <mc:AlternateContent xmlns:mc="http://schemas.openxmlformats.org/markup-compatibility/2006" xmlns:a14="http://schemas.microsoft.com/office/drawing/2010/main">
        <mc:Choice Requires="a14">
          <p:sp>
            <p:nvSpPr>
              <p:cNvPr id="6" name="Consider a circuit with…">
                <a:extLst>
                  <a:ext uri="{FF2B5EF4-FFF2-40B4-BE49-F238E27FC236}">
                    <a16:creationId xmlns:a16="http://schemas.microsoft.com/office/drawing/2014/main" id="{207B7DBD-48CE-3091-2480-6B3A507B6700}"/>
                  </a:ext>
                </a:extLst>
              </p:cNvPr>
              <p:cNvSpPr txBox="1">
                <a:spLocks/>
              </p:cNvSpPr>
              <p:nvPr/>
            </p:nvSpPr>
            <p:spPr>
              <a:xfrm>
                <a:off x="855189" y="5038886"/>
                <a:ext cx="11866579" cy="6735297"/>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50800" tIns="50800" rIns="50800" bIns="50800" anchor="ctr">
                <a:normAutofit fontScale="55000" lnSpcReduction="20000"/>
              </a:bodyPr>
              <a:lstStyle>
                <a:lvl1pPr marL="635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1pPr>
                <a:lvl2pPr marL="1270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2pPr>
                <a:lvl3pPr marL="1905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3pPr>
                <a:lvl4pPr marL="2540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4pPr>
                <a:lvl5pPr marL="3175000" marR="0" indent="-635000" algn="l" defTabSz="82550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Helvetica Neue"/>
                    <a:ea typeface="Helvetica Neue"/>
                    <a:cs typeface="Helvetica Neue"/>
                    <a:sym typeface="Helvetica Neue"/>
                  </a:defRPr>
                </a:lvl9pPr>
              </a:lstStyle>
              <a:p>
                <a:pPr marL="0" indent="0" hangingPunct="1">
                  <a:buNone/>
                </a:pPr>
                <a14:m>
                  <m:oMath xmlns:m="http://schemas.openxmlformats.org/officeDocument/2006/math">
                    <m:r>
                      <a:rPr lang="ar-AE" sz="8700" i="1" smtClean="0">
                        <a:latin typeface="Cambria Math" panose="02040503050406030204" pitchFamily="18" charset="0"/>
                      </a:rPr>
                      <m:t>𝑈</m:t>
                    </m:r>
                    <m:r>
                      <a:rPr lang="ar-AE" sz="8700" i="1" smtClean="0">
                        <a:latin typeface="Cambria Math" panose="02040503050406030204" pitchFamily="18" charset="0"/>
                      </a:rPr>
                      <m:t>(</m:t>
                    </m:r>
                    <m:r>
                      <a:rPr lang="en-US" sz="8700" i="1">
                        <a:latin typeface="Cambria Math" panose="02040503050406030204" pitchFamily="18" charset="0"/>
                        <a:ea typeface="Cambria Math" panose="02040503050406030204" pitchFamily="18" charset="0"/>
                      </a:rPr>
                      <m:t>𝛽</m:t>
                    </m:r>
                    <m:r>
                      <a:rPr lang="en-US" sz="8700" b="0" i="1" smtClean="0">
                        <a:latin typeface="Cambria Math" panose="02040503050406030204" pitchFamily="18" charset="0"/>
                        <a:ea typeface="Cambria Math" panose="02040503050406030204" pitchFamily="18" charset="0"/>
                      </a:rPr>
                      <m:t>,</m:t>
                    </m:r>
                    <m:r>
                      <a:rPr lang="ar-AE" sz="8700" i="1">
                        <a:latin typeface="Cambria Math" panose="02040503050406030204" pitchFamily="18" charset="0"/>
                        <a:ea typeface="Cambria Math" panose="02040503050406030204" pitchFamily="18" charset="0"/>
                      </a:rPr>
                      <m:t>𝛾</m:t>
                    </m:r>
                    <m:r>
                      <a:rPr lang="ar-AE" sz="8700" i="1" smtClean="0">
                        <a:latin typeface="Cambria Math" panose="02040503050406030204" pitchFamily="18" charset="0"/>
                      </a:rPr>
                      <m:t>)=</m:t>
                    </m:r>
                    <m:limUpp>
                      <m:limUppPr>
                        <m:ctrlPr>
                          <a:rPr lang="ar-AE" sz="8700" i="1">
                            <a:latin typeface="Cambria Math" panose="02040503050406030204" pitchFamily="18" charset="0"/>
                          </a:rPr>
                        </m:ctrlPr>
                      </m:limUppPr>
                      <m:e>
                        <m:limLow>
                          <m:limLowPr>
                            <m:ctrlPr>
                              <a:rPr lang="ar-AE" sz="8700" i="1">
                                <a:latin typeface="Cambria Math" panose="02040503050406030204" pitchFamily="18" charset="0"/>
                              </a:rPr>
                            </m:ctrlPr>
                          </m:limLowPr>
                          <m:e>
                            <m:r>
                              <a:rPr lang="ar-AE" sz="8700" i="1">
                                <a:latin typeface="Cambria Math" panose="02040503050406030204" pitchFamily="18" charset="0"/>
                              </a:rPr>
                              <m:t>∏</m:t>
                            </m:r>
                          </m:e>
                          <m:lim>
                            <m:r>
                              <a:rPr lang="ar-AE" sz="8700" i="1">
                                <a:latin typeface="Cambria Math" panose="02040503050406030204" pitchFamily="18" charset="0"/>
                              </a:rPr>
                              <m:t>𝑙</m:t>
                            </m:r>
                            <m:r>
                              <a:rPr lang="ar-AE" sz="8700" i="1">
                                <a:latin typeface="Cambria Math" panose="02040503050406030204" pitchFamily="18" charset="0"/>
                              </a:rPr>
                              <m:t>=1</m:t>
                            </m:r>
                          </m:lim>
                        </m:limLow>
                      </m:e>
                      <m:lim>
                        <m:r>
                          <a:rPr lang="en-US" sz="8700" b="0" i="1" smtClean="0">
                            <a:latin typeface="Cambria Math" panose="02040503050406030204" pitchFamily="18" charset="0"/>
                          </a:rPr>
                          <m:t>𝑝</m:t>
                        </m:r>
                      </m:lim>
                    </m:limUpp>
                    <m:sSup>
                      <m:sSupPr>
                        <m:ctrlPr>
                          <a:rPr lang="ar-AE" sz="8700" i="1" smtClean="0">
                            <a:latin typeface="Cambria Math" panose="02040503050406030204" pitchFamily="18" charset="0"/>
                          </a:rPr>
                        </m:ctrlPr>
                      </m:sSupPr>
                      <m:e>
                        <m:r>
                          <a:rPr lang="ar-AE" sz="8700" i="1">
                            <a:latin typeface="Cambria Math" panose="02040503050406030204" pitchFamily="18" charset="0"/>
                          </a:rPr>
                          <m:t>𝑒</m:t>
                        </m:r>
                      </m:e>
                      <m:sup>
                        <m:r>
                          <a:rPr lang="ar-AE" sz="8700" i="1">
                            <a:latin typeface="Cambria Math" panose="02040503050406030204" pitchFamily="18" charset="0"/>
                          </a:rPr>
                          <m:t>−</m:t>
                        </m:r>
                        <m:r>
                          <a:rPr lang="ar-AE" sz="8700" i="1">
                            <a:latin typeface="Cambria Math" panose="02040503050406030204" pitchFamily="18" charset="0"/>
                          </a:rPr>
                          <m:t>𝑖</m:t>
                        </m:r>
                        <m:sSub>
                          <m:sSubPr>
                            <m:ctrlPr>
                              <a:rPr lang="ar-AE" sz="8700" i="1">
                                <a:latin typeface="Cambria Math" panose="02040503050406030204" pitchFamily="18" charset="0"/>
                              </a:rPr>
                            </m:ctrlPr>
                          </m:sSubPr>
                          <m:e>
                            <m:r>
                              <a:rPr lang="en-US" sz="8700" b="0" i="1" smtClean="0">
                                <a:latin typeface="Cambria Math" panose="02040503050406030204" pitchFamily="18" charset="0"/>
                                <a:ea typeface="Cambria Math" panose="02040503050406030204" pitchFamily="18" charset="0"/>
                              </a:rPr>
                              <m:t>𝛽</m:t>
                            </m:r>
                          </m:e>
                          <m:sub>
                            <m:r>
                              <a:rPr lang="ar-AE" sz="8700" i="1">
                                <a:latin typeface="Cambria Math" panose="02040503050406030204" pitchFamily="18" charset="0"/>
                              </a:rPr>
                              <m:t>𝑙</m:t>
                            </m:r>
                          </m:sub>
                        </m:sSub>
                        <m:sSub>
                          <m:sSubPr>
                            <m:ctrlPr>
                              <a:rPr lang="ar-AE" sz="8700" i="1">
                                <a:latin typeface="Cambria Math" panose="02040503050406030204" pitchFamily="18" charset="0"/>
                              </a:rPr>
                            </m:ctrlPr>
                          </m:sSubPr>
                          <m:e>
                            <m:r>
                              <a:rPr lang="ar-AE" sz="8700" i="1">
                                <a:latin typeface="Cambria Math" panose="02040503050406030204" pitchFamily="18" charset="0"/>
                              </a:rPr>
                              <m:t>𝐻</m:t>
                            </m:r>
                          </m:e>
                          <m:sub>
                            <m:r>
                              <a:rPr lang="en-US" sz="8700" b="0" i="1" smtClean="0">
                                <a:latin typeface="Cambria Math" panose="02040503050406030204" pitchFamily="18" charset="0"/>
                              </a:rPr>
                              <m:t>𝑀</m:t>
                            </m:r>
                          </m:sub>
                        </m:sSub>
                      </m:sup>
                    </m:sSup>
                  </m:oMath>
                </a14:m>
                <a:r>
                  <a:rPr lang="ar-AE" sz="8700" dirty="0"/>
                  <a:t> </a:t>
                </a:r>
                <a14:m>
                  <m:oMath xmlns:m="http://schemas.openxmlformats.org/officeDocument/2006/math">
                    <m:sSup>
                      <m:sSupPr>
                        <m:ctrlPr>
                          <a:rPr lang="ar-AE" sz="8700" i="1">
                            <a:latin typeface="Cambria Math" panose="02040503050406030204" pitchFamily="18" charset="0"/>
                          </a:rPr>
                        </m:ctrlPr>
                      </m:sSupPr>
                      <m:e>
                        <m:r>
                          <a:rPr lang="ar-AE" sz="8700" i="1">
                            <a:latin typeface="Cambria Math" panose="02040503050406030204" pitchFamily="18" charset="0"/>
                          </a:rPr>
                          <m:t>𝑒</m:t>
                        </m:r>
                      </m:e>
                      <m:sup>
                        <m:r>
                          <a:rPr lang="ar-AE" sz="8700" i="1">
                            <a:latin typeface="Cambria Math" panose="02040503050406030204" pitchFamily="18" charset="0"/>
                          </a:rPr>
                          <m:t>−</m:t>
                        </m:r>
                        <m:r>
                          <a:rPr lang="ar-AE" sz="8700" i="1">
                            <a:latin typeface="Cambria Math" panose="02040503050406030204" pitchFamily="18" charset="0"/>
                          </a:rPr>
                          <m:t>𝑖</m:t>
                        </m:r>
                        <m:sSub>
                          <m:sSubPr>
                            <m:ctrlPr>
                              <a:rPr lang="ar-AE" sz="8700" i="1">
                                <a:latin typeface="Cambria Math" panose="02040503050406030204" pitchFamily="18" charset="0"/>
                              </a:rPr>
                            </m:ctrlPr>
                          </m:sSubPr>
                          <m:e>
                            <m:r>
                              <a:rPr lang="ar-AE" sz="8700" i="1" smtClean="0">
                                <a:latin typeface="Cambria Math" panose="02040503050406030204" pitchFamily="18" charset="0"/>
                                <a:ea typeface="Cambria Math" panose="02040503050406030204" pitchFamily="18" charset="0"/>
                              </a:rPr>
                              <m:t>𝛾</m:t>
                            </m:r>
                          </m:e>
                          <m:sub>
                            <m:r>
                              <a:rPr lang="ar-AE" sz="8700" i="1">
                                <a:latin typeface="Cambria Math" panose="02040503050406030204" pitchFamily="18" charset="0"/>
                              </a:rPr>
                              <m:t>𝑙</m:t>
                            </m:r>
                          </m:sub>
                        </m:sSub>
                        <m:sSub>
                          <m:sSubPr>
                            <m:ctrlPr>
                              <a:rPr lang="ar-AE" sz="8700" i="1">
                                <a:latin typeface="Cambria Math" panose="02040503050406030204" pitchFamily="18" charset="0"/>
                              </a:rPr>
                            </m:ctrlPr>
                          </m:sSubPr>
                          <m:e>
                            <m:r>
                              <a:rPr lang="ar-AE" sz="8700" i="1">
                                <a:latin typeface="Cambria Math" panose="02040503050406030204" pitchFamily="18" charset="0"/>
                              </a:rPr>
                              <m:t>𝐻</m:t>
                            </m:r>
                          </m:e>
                          <m:sub>
                            <m:r>
                              <a:rPr lang="en-US" sz="8700" b="0" i="1" smtClean="0">
                                <a:latin typeface="Cambria Math" panose="02040503050406030204" pitchFamily="18" charset="0"/>
                              </a:rPr>
                              <m:t>𝑃</m:t>
                            </m:r>
                          </m:sub>
                        </m:sSub>
                      </m:sup>
                    </m:sSup>
                  </m:oMath>
                </a14:m>
                <a:endParaRPr lang="en-US" sz="8700" dirty="0"/>
              </a:p>
              <a:p>
                <a:pPr marL="0" indent="0" hangingPunct="1">
                  <a:buNone/>
                </a:pPr>
                <a:r>
                  <a:rPr lang="en-US" sz="8700" dirty="0"/>
                  <a:t>Problem Hamiltonian </a:t>
                </a:r>
                <a14:m>
                  <m:oMath xmlns:m="http://schemas.openxmlformats.org/officeDocument/2006/math">
                    <m:sSub>
                      <m:sSubPr>
                        <m:ctrlPr>
                          <a:rPr lang="ar-AE" sz="8700" i="1">
                            <a:latin typeface="Cambria Math" panose="02040503050406030204" pitchFamily="18" charset="0"/>
                          </a:rPr>
                        </m:ctrlPr>
                      </m:sSubPr>
                      <m:e>
                        <m:r>
                          <a:rPr lang="ar-AE" sz="8700" i="1">
                            <a:latin typeface="Cambria Math" panose="02040503050406030204" pitchFamily="18" charset="0"/>
                          </a:rPr>
                          <m:t>𝐻</m:t>
                        </m:r>
                      </m:e>
                      <m:sub>
                        <m:r>
                          <a:rPr lang="en-US" sz="8700" i="1">
                            <a:latin typeface="Cambria Math" panose="02040503050406030204" pitchFamily="18" charset="0"/>
                          </a:rPr>
                          <m:t>𝑃</m:t>
                        </m:r>
                      </m:sub>
                    </m:sSub>
                    <m:r>
                      <a:rPr lang="en-US" sz="8700" b="0" i="1" smtClean="0">
                        <a:latin typeface="Cambria Math" panose="02040503050406030204" pitchFamily="18" charset="0"/>
                      </a:rPr>
                      <m:t>:</m:t>
                    </m:r>
                  </m:oMath>
                </a14:m>
                <a:endParaRPr lang="en-US" sz="8700" dirty="0"/>
              </a:p>
              <a:p>
                <a:pPr marL="0" indent="0" hangingPunct="1">
                  <a:buNone/>
                </a:pPr>
                <a14:m>
                  <m:oMath xmlns:m="http://schemas.openxmlformats.org/officeDocument/2006/math">
                    <m:sSub>
                      <m:sSubPr>
                        <m:ctrlPr>
                          <a:rPr lang="ar-AE" sz="8700" i="1" smtClean="0">
                            <a:latin typeface="Cambria Math" panose="02040503050406030204" pitchFamily="18" charset="0"/>
                          </a:rPr>
                        </m:ctrlPr>
                      </m:sSubPr>
                      <m:e>
                        <m:r>
                          <a:rPr lang="ar-AE" sz="8700" i="1">
                            <a:latin typeface="Cambria Math" panose="02040503050406030204" pitchFamily="18" charset="0"/>
                          </a:rPr>
                          <m:t>𝐻</m:t>
                        </m:r>
                      </m:e>
                      <m:sub>
                        <m:r>
                          <a:rPr lang="en-US" sz="8700" i="1">
                            <a:latin typeface="Cambria Math" panose="02040503050406030204" pitchFamily="18" charset="0"/>
                          </a:rPr>
                          <m:t>𝑃</m:t>
                        </m:r>
                      </m:sub>
                    </m:sSub>
                    <m:d>
                      <m:dPr>
                        <m:begChr m:val="|"/>
                        <m:endChr m:val="⟩"/>
                        <m:ctrlPr>
                          <a:rPr lang="en-US" sz="8700" b="0" i="1" smtClean="0">
                            <a:latin typeface="Cambria Math" panose="02040503050406030204" pitchFamily="18" charset="0"/>
                          </a:rPr>
                        </m:ctrlPr>
                      </m:dPr>
                      <m:e>
                        <m:r>
                          <a:rPr lang="en-US" sz="8700" b="0" i="1" smtClean="0">
                            <a:latin typeface="Cambria Math" panose="02040503050406030204" pitchFamily="18" charset="0"/>
                          </a:rPr>
                          <m:t>𝑥</m:t>
                        </m:r>
                      </m:e>
                    </m:d>
                    <m:r>
                      <a:rPr lang="en-US" sz="8700" b="0" i="1" smtClean="0">
                        <a:latin typeface="Cambria Math" panose="02040503050406030204" pitchFamily="18" charset="0"/>
                      </a:rPr>
                      <m:t>=</m:t>
                    </m:r>
                    <m:r>
                      <a:rPr lang="en-US" sz="8700" b="0" i="1" smtClean="0">
                        <a:latin typeface="Cambria Math" panose="02040503050406030204" pitchFamily="18" charset="0"/>
                      </a:rPr>
                      <m:t>𝐹</m:t>
                    </m:r>
                    <m:r>
                      <a:rPr lang="en-US" sz="8700" b="0" i="1" smtClean="0">
                        <a:latin typeface="Cambria Math" panose="02040503050406030204" pitchFamily="18" charset="0"/>
                      </a:rPr>
                      <m:t>(</m:t>
                    </m:r>
                    <m:r>
                      <a:rPr lang="en-US" sz="8700" b="0" i="1" smtClean="0">
                        <a:latin typeface="Cambria Math" panose="02040503050406030204" pitchFamily="18" charset="0"/>
                      </a:rPr>
                      <m:t>𝑥</m:t>
                    </m:r>
                    <m:r>
                      <a:rPr lang="en-US" sz="8700" b="0" i="1" smtClean="0">
                        <a:latin typeface="Cambria Math" panose="02040503050406030204" pitchFamily="18" charset="0"/>
                      </a:rPr>
                      <m:t>)</m:t>
                    </m:r>
                    <m:d>
                      <m:dPr>
                        <m:begChr m:val="|"/>
                        <m:endChr m:val="⟩"/>
                        <m:ctrlPr>
                          <a:rPr lang="en-US" sz="8700" i="1">
                            <a:latin typeface="Cambria Math" panose="02040503050406030204" pitchFamily="18" charset="0"/>
                          </a:rPr>
                        </m:ctrlPr>
                      </m:dPr>
                      <m:e>
                        <m:r>
                          <a:rPr lang="en-US" sz="8700" i="1">
                            <a:latin typeface="Cambria Math" panose="02040503050406030204" pitchFamily="18" charset="0"/>
                          </a:rPr>
                          <m:t>𝑥</m:t>
                        </m:r>
                      </m:e>
                    </m:d>
                  </m:oMath>
                </a14:m>
                <a:r>
                  <a:rPr lang="en-US" sz="8700" dirty="0"/>
                  <a:t>  for  </a:t>
                </a:r>
                <a14:m>
                  <m:oMath xmlns:m="http://schemas.openxmlformats.org/officeDocument/2006/math">
                    <m:r>
                      <a:rPr lang="en-US" sz="8700" b="0" i="1" smtClean="0">
                        <a:latin typeface="Cambria Math" panose="02040503050406030204" pitchFamily="18" charset="0"/>
                      </a:rPr>
                      <m:t>𝑥</m:t>
                    </m:r>
                    <m:r>
                      <a:rPr lang="en-US" sz="8700" b="0" i="1" smtClean="0">
                        <a:latin typeface="Cambria Math" panose="02040503050406030204" pitchFamily="18" charset="0"/>
                      </a:rPr>
                      <m:t>∈</m:t>
                    </m:r>
                    <m:sSup>
                      <m:sSupPr>
                        <m:ctrlPr>
                          <a:rPr lang="en-US" sz="8700" b="0" i="1" smtClean="0">
                            <a:latin typeface="Cambria Math" panose="02040503050406030204" pitchFamily="18" charset="0"/>
                          </a:rPr>
                        </m:ctrlPr>
                      </m:sSupPr>
                      <m:e>
                        <m:d>
                          <m:dPr>
                            <m:begChr m:val="{"/>
                            <m:endChr m:val="}"/>
                            <m:ctrlPr>
                              <a:rPr lang="en-US" sz="8700" b="0" i="1" smtClean="0">
                                <a:latin typeface="Cambria Math" panose="02040503050406030204" pitchFamily="18" charset="0"/>
                              </a:rPr>
                            </m:ctrlPr>
                          </m:dPr>
                          <m:e>
                            <m:r>
                              <a:rPr lang="en-US" sz="8700" b="0" i="1" smtClean="0">
                                <a:latin typeface="Cambria Math" panose="02040503050406030204" pitchFamily="18" charset="0"/>
                              </a:rPr>
                              <m:t>0,1</m:t>
                            </m:r>
                          </m:e>
                        </m:d>
                      </m:e>
                      <m:sup>
                        <m:r>
                          <a:rPr lang="en-US" sz="8700" b="0" i="1" smtClean="0">
                            <a:latin typeface="Cambria Math" panose="02040503050406030204" pitchFamily="18" charset="0"/>
                          </a:rPr>
                          <m:t>𝑛</m:t>
                        </m:r>
                      </m:sup>
                    </m:sSup>
                  </m:oMath>
                </a14:m>
                <a:r>
                  <a:rPr lang="en-US" sz="8700" dirty="0"/>
                  <a:t> </a:t>
                </a:r>
              </a:p>
              <a:p>
                <a:pPr marL="0" indent="0" hangingPunct="1">
                  <a:buNone/>
                </a:pPr>
                <a:r>
                  <a:rPr lang="en-US" sz="8700" dirty="0"/>
                  <a:t>Mixer Hamiltonian  </a:t>
                </a:r>
                <a14:m>
                  <m:oMath xmlns:m="http://schemas.openxmlformats.org/officeDocument/2006/math">
                    <m:sSub>
                      <m:sSubPr>
                        <m:ctrlPr>
                          <a:rPr lang="en-US" sz="8700" i="1" smtClean="0">
                            <a:latin typeface="Cambria Math" panose="02040503050406030204" pitchFamily="18" charset="0"/>
                          </a:rPr>
                        </m:ctrlPr>
                      </m:sSubPr>
                      <m:e>
                        <m:r>
                          <a:rPr lang="en-US" sz="8700" i="1">
                            <a:latin typeface="Cambria Math" panose="02040503050406030204" pitchFamily="18" charset="0"/>
                          </a:rPr>
                          <m:t>𝐻</m:t>
                        </m:r>
                      </m:e>
                      <m:sub>
                        <m:r>
                          <a:rPr lang="en-US" sz="8700" i="1">
                            <a:latin typeface="Cambria Math" panose="02040503050406030204" pitchFamily="18" charset="0"/>
                          </a:rPr>
                          <m:t>𝑀</m:t>
                        </m:r>
                        <m:r>
                          <a:rPr lang="en-US" sz="8700" b="0" i="1" smtClean="0">
                            <a:latin typeface="Cambria Math" panose="02040503050406030204" pitchFamily="18" charset="0"/>
                          </a:rPr>
                          <m:t> </m:t>
                        </m:r>
                      </m:sub>
                    </m:sSub>
                    <m:r>
                      <a:rPr lang="en-US" sz="8700" b="0" i="1" smtClean="0">
                        <a:latin typeface="Cambria Math" panose="02040503050406030204" pitchFamily="18" charset="0"/>
                      </a:rPr>
                      <m:t>=</m:t>
                    </m:r>
                    <m:nary>
                      <m:naryPr>
                        <m:chr m:val="∑"/>
                        <m:ctrlPr>
                          <a:rPr lang="en-US" sz="8700" b="0" i="1" smtClean="0">
                            <a:latin typeface="Cambria Math" panose="02040503050406030204" pitchFamily="18" charset="0"/>
                          </a:rPr>
                        </m:ctrlPr>
                      </m:naryPr>
                      <m:sub>
                        <m:r>
                          <m:rPr>
                            <m:brk m:alnAt="23"/>
                          </m:rPr>
                          <a:rPr lang="en-US" sz="8700" b="0" i="1" smtClean="0">
                            <a:latin typeface="Cambria Math" panose="02040503050406030204" pitchFamily="18" charset="0"/>
                          </a:rPr>
                          <m:t>𝑘</m:t>
                        </m:r>
                        <m:r>
                          <a:rPr lang="en-US" sz="8700" b="0" i="1" smtClean="0">
                            <a:latin typeface="Cambria Math" panose="02040503050406030204" pitchFamily="18" charset="0"/>
                          </a:rPr>
                          <m:t>=1</m:t>
                        </m:r>
                      </m:sub>
                      <m:sup>
                        <m:r>
                          <a:rPr lang="en-US" sz="8700" b="0" i="1" smtClean="0">
                            <a:latin typeface="Cambria Math" panose="02040503050406030204" pitchFamily="18" charset="0"/>
                          </a:rPr>
                          <m:t>𝑛</m:t>
                        </m:r>
                      </m:sup>
                      <m:e>
                        <m:sSub>
                          <m:sSubPr>
                            <m:ctrlPr>
                              <a:rPr lang="en-US" sz="8700" i="1">
                                <a:latin typeface="Cambria Math" panose="02040503050406030204" pitchFamily="18" charset="0"/>
                              </a:rPr>
                            </m:ctrlPr>
                          </m:sSubPr>
                          <m:e>
                            <m:r>
                              <a:rPr lang="en-US" sz="8700" i="1">
                                <a:latin typeface="Cambria Math" panose="02040503050406030204" pitchFamily="18" charset="0"/>
                              </a:rPr>
                              <m:t> </m:t>
                            </m:r>
                            <m:r>
                              <a:rPr lang="en-US" sz="8700" i="1">
                                <a:latin typeface="Cambria Math" panose="02040503050406030204" pitchFamily="18" charset="0"/>
                              </a:rPr>
                              <m:t>𝑋</m:t>
                            </m:r>
                          </m:e>
                          <m:sub>
                            <m:r>
                              <a:rPr lang="en-US" sz="8700" b="0" i="1" smtClean="0">
                                <a:latin typeface="Cambria Math" panose="02040503050406030204" pitchFamily="18" charset="0"/>
                              </a:rPr>
                              <m:t>𝑘</m:t>
                            </m:r>
                          </m:sub>
                        </m:sSub>
                      </m:e>
                    </m:nary>
                  </m:oMath>
                </a14:m>
                <a:endParaRPr lang="en-US" sz="8700" b="0" dirty="0"/>
              </a:p>
              <a:p>
                <a:pPr marL="0" indent="0" hangingPunct="1">
                  <a:buNone/>
                </a:pPr>
                <a:r>
                  <a:rPr lang="en-US" sz="8700" dirty="0"/>
                  <a:t>Initial state  </a:t>
                </a:r>
                <a14:m>
                  <m:oMath xmlns:m="http://schemas.openxmlformats.org/officeDocument/2006/math">
                    <m:d>
                      <m:dPr>
                        <m:begChr m:val="|"/>
                        <m:endChr m:val="⟩"/>
                        <m:ctrlPr>
                          <a:rPr lang="en-US" sz="8700" i="1" smtClean="0">
                            <a:latin typeface="Cambria Math" panose="02040503050406030204" pitchFamily="18" charset="0"/>
                            <a:ea typeface="Cambria Math" panose="02040503050406030204" pitchFamily="18" charset="0"/>
                          </a:rPr>
                        </m:ctrlPr>
                      </m:dPr>
                      <m:e>
                        <m:r>
                          <a:rPr lang="en-US" sz="8700" i="1">
                            <a:latin typeface="Cambria Math" panose="02040503050406030204" pitchFamily="18" charset="0"/>
                            <a:ea typeface="Cambria Math" panose="02040503050406030204" pitchFamily="18" charset="0"/>
                          </a:rPr>
                          <m:t>𝜉</m:t>
                        </m:r>
                      </m:e>
                    </m:d>
                    <m:r>
                      <a:rPr lang="en-US" sz="8700" b="0" i="1" smtClean="0">
                        <a:latin typeface="Cambria Math" panose="02040503050406030204" pitchFamily="18" charset="0"/>
                        <a:ea typeface="Cambria Math" panose="02040503050406030204" pitchFamily="18" charset="0"/>
                      </a:rPr>
                      <m:t>=</m:t>
                    </m:r>
                    <m:sSup>
                      <m:sSupPr>
                        <m:ctrlPr>
                          <a:rPr lang="en-US" sz="8700" b="0" i="1" smtClean="0">
                            <a:latin typeface="Cambria Math" panose="02040503050406030204" pitchFamily="18" charset="0"/>
                            <a:ea typeface="Cambria Math" panose="02040503050406030204" pitchFamily="18" charset="0"/>
                          </a:rPr>
                        </m:ctrlPr>
                      </m:sSupPr>
                      <m:e>
                        <m:r>
                          <a:rPr lang="en-US" sz="8700" b="0" i="1" smtClean="0">
                            <a:latin typeface="Cambria Math" panose="02040503050406030204" pitchFamily="18" charset="0"/>
                            <a:ea typeface="Cambria Math" panose="02040503050406030204" pitchFamily="18" charset="0"/>
                          </a:rPr>
                          <m:t>2</m:t>
                        </m:r>
                      </m:e>
                      <m:sup>
                        <m:r>
                          <a:rPr lang="en-US" sz="8700" b="0" i="1" smtClean="0">
                            <a:latin typeface="Cambria Math" panose="02040503050406030204" pitchFamily="18" charset="0"/>
                            <a:ea typeface="Cambria Math" panose="02040503050406030204" pitchFamily="18" charset="0"/>
                          </a:rPr>
                          <m:t>−</m:t>
                        </m:r>
                        <m:r>
                          <a:rPr lang="en-US" sz="8700" b="0" i="1" smtClean="0">
                            <a:latin typeface="Cambria Math" panose="02040503050406030204" pitchFamily="18" charset="0"/>
                            <a:ea typeface="Cambria Math" panose="02040503050406030204" pitchFamily="18" charset="0"/>
                          </a:rPr>
                          <m:t>𝑛</m:t>
                        </m:r>
                        <m:r>
                          <a:rPr lang="en-US" sz="8700" b="0" i="1" smtClean="0">
                            <a:latin typeface="Cambria Math" panose="02040503050406030204" pitchFamily="18" charset="0"/>
                            <a:ea typeface="Cambria Math" panose="02040503050406030204" pitchFamily="18" charset="0"/>
                          </a:rPr>
                          <m:t>/2</m:t>
                        </m:r>
                      </m:sup>
                    </m:sSup>
                    <m:nary>
                      <m:naryPr>
                        <m:chr m:val="∑"/>
                        <m:supHide m:val="on"/>
                        <m:ctrlPr>
                          <a:rPr lang="en-US" sz="8700" b="0" i="1" smtClean="0">
                            <a:latin typeface="Cambria Math" panose="02040503050406030204" pitchFamily="18" charset="0"/>
                            <a:ea typeface="Cambria Math" panose="02040503050406030204" pitchFamily="18" charset="0"/>
                          </a:rPr>
                        </m:ctrlPr>
                      </m:naryPr>
                      <m:sub>
                        <m:r>
                          <a:rPr lang="en-US" sz="8700" i="1">
                            <a:latin typeface="Cambria Math" panose="02040503050406030204" pitchFamily="18" charset="0"/>
                          </a:rPr>
                          <m:t>𝑥</m:t>
                        </m:r>
                        <m:r>
                          <a:rPr lang="en-US" sz="8700" i="1">
                            <a:latin typeface="Cambria Math" panose="02040503050406030204" pitchFamily="18" charset="0"/>
                          </a:rPr>
                          <m:t>∈</m:t>
                        </m:r>
                        <m:sSup>
                          <m:sSupPr>
                            <m:ctrlPr>
                              <a:rPr lang="en-US" sz="8700" i="1">
                                <a:latin typeface="Cambria Math" panose="02040503050406030204" pitchFamily="18" charset="0"/>
                              </a:rPr>
                            </m:ctrlPr>
                          </m:sSupPr>
                          <m:e>
                            <m:d>
                              <m:dPr>
                                <m:begChr m:val="{"/>
                                <m:endChr m:val="}"/>
                                <m:ctrlPr>
                                  <a:rPr lang="en-US" sz="8700" i="1">
                                    <a:latin typeface="Cambria Math" panose="02040503050406030204" pitchFamily="18" charset="0"/>
                                  </a:rPr>
                                </m:ctrlPr>
                              </m:dPr>
                              <m:e>
                                <m:r>
                                  <a:rPr lang="en-US" sz="8700" i="1">
                                    <a:latin typeface="Cambria Math" panose="02040503050406030204" pitchFamily="18" charset="0"/>
                                  </a:rPr>
                                  <m:t>0,1</m:t>
                                </m:r>
                              </m:e>
                            </m:d>
                          </m:e>
                          <m:sup>
                            <m:r>
                              <a:rPr lang="en-US" sz="8700" i="1">
                                <a:latin typeface="Cambria Math" panose="02040503050406030204" pitchFamily="18" charset="0"/>
                              </a:rPr>
                              <m:t>𝑛</m:t>
                            </m:r>
                          </m:sup>
                        </m:sSup>
                      </m:sub>
                      <m:sup/>
                      <m:e>
                        <m:d>
                          <m:dPr>
                            <m:begChr m:val="|"/>
                            <m:endChr m:val="⟩"/>
                            <m:ctrlPr>
                              <a:rPr lang="en-US" sz="8700" i="1">
                                <a:latin typeface="Cambria Math" panose="02040503050406030204" pitchFamily="18" charset="0"/>
                              </a:rPr>
                            </m:ctrlPr>
                          </m:dPr>
                          <m:e>
                            <m:r>
                              <a:rPr lang="en-US" sz="8700" i="1">
                                <a:latin typeface="Cambria Math" panose="02040503050406030204" pitchFamily="18" charset="0"/>
                              </a:rPr>
                              <m:t>𝑥</m:t>
                            </m:r>
                          </m:e>
                        </m:d>
                      </m:e>
                    </m:nary>
                  </m:oMath>
                </a14:m>
                <a:endParaRPr lang="en-US" sz="8700" dirty="0"/>
              </a:p>
              <a:p>
                <a:pPr hangingPunct="1"/>
                <a:endParaRPr lang="en-US" sz="8700" dirty="0"/>
              </a:p>
              <a:p>
                <a:pPr marL="0" indent="0" hangingPunct="1">
                  <a:buNone/>
                </a:pPr>
                <a:endParaRPr lang="ar-AE" sz="5400" dirty="0"/>
              </a:p>
            </p:txBody>
          </p:sp>
        </mc:Choice>
        <mc:Fallback xmlns="">
          <p:sp>
            <p:nvSpPr>
              <p:cNvPr id="6" name="Consider a circuit with…">
                <a:extLst>
                  <a:ext uri="{FF2B5EF4-FFF2-40B4-BE49-F238E27FC236}">
                    <a16:creationId xmlns:a16="http://schemas.microsoft.com/office/drawing/2014/main" id="{207B7DBD-48CE-3091-2480-6B3A507B6700}"/>
                  </a:ext>
                </a:extLst>
              </p:cNvPr>
              <p:cNvSpPr txBox="1">
                <a:spLocks noRot="1" noChangeAspect="1" noMove="1" noResize="1" noEditPoints="1" noAdjustHandles="1" noChangeArrowheads="1" noChangeShapeType="1" noTextEdit="1"/>
              </p:cNvSpPr>
              <p:nvPr/>
            </p:nvSpPr>
            <p:spPr>
              <a:xfrm>
                <a:off x="855189" y="5038886"/>
                <a:ext cx="11866579" cy="6735297"/>
              </a:xfrm>
              <a:prstGeom prst="rect">
                <a:avLst/>
              </a:prstGeom>
              <a:blipFill>
                <a:blip r:embed="rId2"/>
                <a:stretch>
                  <a:fillRect l="-2674" t="-19774" b="-20339"/>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pic>
        <p:nvPicPr>
          <p:cNvPr id="8" name="Picture 7">
            <a:extLst>
              <a:ext uri="{FF2B5EF4-FFF2-40B4-BE49-F238E27FC236}">
                <a16:creationId xmlns:a16="http://schemas.microsoft.com/office/drawing/2014/main" id="{2EBF718E-5ACA-CC4A-818C-154137AB4F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85650" y="2016454"/>
            <a:ext cx="11278293" cy="8437519"/>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107A7FC-B4BF-6D6B-3A03-AD2319F92017}"/>
                  </a:ext>
                </a:extLst>
              </p:cNvPr>
              <p:cNvSpPr txBox="1"/>
              <p:nvPr/>
            </p:nvSpPr>
            <p:spPr>
              <a:xfrm>
                <a:off x="855189" y="10228094"/>
                <a:ext cx="21041016" cy="16929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dirty="0"/>
                  <a:t>Minimizing the loss function  </a:t>
                </a:r>
                <a14:m>
                  <m:oMath xmlns:m="http://schemas.openxmlformats.org/officeDocument/2006/math">
                    <m:r>
                      <a:rPr lang="en-US" i="1">
                        <a:solidFill>
                          <a:srgbClr val="222222"/>
                        </a:solidFill>
                        <a:latin typeface="Cambria Math" panose="02040503050406030204" pitchFamily="18" charset="0"/>
                      </a:rPr>
                      <m:t>𝐶</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𝛽</m:t>
                        </m:r>
                        <m:r>
                          <a:rPr lang="en-US" i="1">
                            <a:latin typeface="Cambria Math" panose="02040503050406030204" pitchFamily="18" charset="0"/>
                            <a:ea typeface="Cambria Math" panose="02040503050406030204" pitchFamily="18" charset="0"/>
                          </a:rPr>
                          <m:t>,</m:t>
                        </m:r>
                        <m:r>
                          <a:rPr lang="ar-AE" i="1">
                            <a:latin typeface="Cambria Math" panose="02040503050406030204" pitchFamily="18" charset="0"/>
                            <a:ea typeface="Cambria Math" panose="02040503050406030204" pitchFamily="18" charset="0"/>
                          </a:rPr>
                          <m:t>𝛾</m:t>
                        </m:r>
                      </m:e>
                    </m:d>
                    <m:r>
                      <a:rPr lang="en-US" i="1">
                        <a:solidFill>
                          <a:srgbClr val="222222"/>
                        </a:solidFill>
                        <a:latin typeface="Cambria Math" panose="02040503050406030204" pitchFamily="18" charset="0"/>
                      </a:rPr>
                      <m:t>=</m:t>
                    </m:r>
                    <m:d>
                      <m:dPr>
                        <m:begChr m:val="⟨"/>
                        <m:endChr m:val="⟩"/>
                        <m:ctrlPr>
                          <a:rPr lang="en-US" i="1">
                            <a:latin typeface="Cambria Math" panose="02040503050406030204" pitchFamily="18" charset="0"/>
                          </a:rPr>
                        </m:ctrlPr>
                      </m:dPr>
                      <m:e>
                        <m:r>
                          <a:rPr lang="en-US" b="0" i="1" smtClean="0">
                            <a:latin typeface="Cambria Math" panose="02040503050406030204" pitchFamily="18" charset="0"/>
                          </a:rPr>
                          <m:t>𝜉</m:t>
                        </m:r>
                        <m:d>
                          <m:dPr>
                            <m:begChr m:val="|"/>
                            <m:endChr m:val="|"/>
                            <m:ctrlPr>
                              <a:rPr lang="en-US" i="1">
                                <a:latin typeface="Cambria Math" panose="02040503050406030204" pitchFamily="18" charset="0"/>
                              </a:rPr>
                            </m:ctrlPr>
                          </m:dPr>
                          <m:e>
                            <m:sSup>
                              <m:sSupPr>
                                <m:ctrlPr>
                                  <a:rPr lang="ar-AE" i="1">
                                    <a:latin typeface="Cambria Math" panose="02040503050406030204" pitchFamily="18" charset="0"/>
                                  </a:rPr>
                                </m:ctrlPr>
                              </m:sSupPr>
                              <m:e>
                                <m:r>
                                  <a:rPr lang="en-US" i="1">
                                    <a:latin typeface="Cambria Math" panose="02040503050406030204" pitchFamily="18" charset="0"/>
                                  </a:rPr>
                                  <m:t>𝑈</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𝛽</m:t>
                                    </m:r>
                                    <m:r>
                                      <a:rPr lang="en-US" i="1">
                                        <a:latin typeface="Cambria Math" panose="02040503050406030204" pitchFamily="18" charset="0"/>
                                        <a:ea typeface="Cambria Math" panose="02040503050406030204" pitchFamily="18" charset="0"/>
                                      </a:rPr>
                                      <m:t>,</m:t>
                                    </m:r>
                                    <m:r>
                                      <a:rPr lang="ar-AE" i="1">
                                        <a:latin typeface="Cambria Math" panose="02040503050406030204" pitchFamily="18" charset="0"/>
                                        <a:ea typeface="Cambria Math" panose="02040503050406030204" pitchFamily="18" charset="0"/>
                                      </a:rPr>
                                      <m:t>𝛾</m:t>
                                    </m:r>
                                  </m:e>
                                </m:d>
                              </m:e>
                              <m:sup>
                                <m:r>
                                  <a:rPr lang="ar-AE" i="1">
                                    <a:latin typeface="Cambria Math" panose="02040503050406030204" pitchFamily="18" charset="0"/>
                                  </a:rPr>
                                  <m:t>†</m:t>
                                </m:r>
                              </m:sup>
                            </m:sSup>
                            <m:r>
                              <a:rPr lang="en-US" i="1">
                                <a:latin typeface="Cambria Math" panose="02040503050406030204" pitchFamily="18" charset="0"/>
                              </a:rPr>
                              <m:t> </m:t>
                            </m:r>
                            <m:sSub>
                              <m:sSubPr>
                                <m:ctrlPr>
                                  <a:rPr lang="en-US" b="0" i="1" smtClean="0">
                                    <a:latin typeface="Cambria Math" panose="02040503050406030204" pitchFamily="18" charset="0"/>
                                  </a:rPr>
                                </m:ctrlPr>
                              </m:sSubPr>
                              <m:e>
                                <m:r>
                                  <a:rPr lang="en-US" i="1">
                                    <a:latin typeface="Cambria Math" panose="02040503050406030204" pitchFamily="18" charset="0"/>
                                  </a:rPr>
                                  <m:t>𝐻</m:t>
                                </m:r>
                              </m:e>
                              <m:sub>
                                <m:r>
                                  <a:rPr lang="en-US" b="0" i="1" smtClean="0">
                                    <a:latin typeface="Cambria Math" panose="02040503050406030204" pitchFamily="18" charset="0"/>
                                  </a:rPr>
                                  <m:t>𝑃</m:t>
                                </m:r>
                              </m:sub>
                            </m:sSub>
                            <m:r>
                              <a:rPr lang="en-US" i="1">
                                <a:latin typeface="Cambria Math" panose="02040503050406030204" pitchFamily="18" charset="0"/>
                              </a:rPr>
                              <m:t> </m:t>
                            </m:r>
                            <m:r>
                              <a:rPr lang="en-US" i="1">
                                <a:latin typeface="Cambria Math" panose="02040503050406030204" pitchFamily="18" charset="0"/>
                              </a:rPr>
                              <m:t>𝑈</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𝛽</m:t>
                                </m:r>
                                <m:r>
                                  <a:rPr lang="en-US" i="1">
                                    <a:latin typeface="Cambria Math" panose="02040503050406030204" pitchFamily="18" charset="0"/>
                                    <a:ea typeface="Cambria Math" panose="02040503050406030204" pitchFamily="18" charset="0"/>
                                  </a:rPr>
                                  <m:t>,</m:t>
                                </m:r>
                                <m:r>
                                  <a:rPr lang="ar-AE" i="1">
                                    <a:latin typeface="Cambria Math" panose="02040503050406030204" pitchFamily="18" charset="0"/>
                                    <a:ea typeface="Cambria Math" panose="02040503050406030204" pitchFamily="18" charset="0"/>
                                  </a:rPr>
                                  <m:t>𝛾</m:t>
                                </m:r>
                              </m:e>
                            </m:d>
                          </m:e>
                        </m:d>
                        <m:r>
                          <a:rPr lang="en-US" b="0" i="1" smtClean="0">
                            <a:latin typeface="Cambria Math" panose="02040503050406030204" pitchFamily="18" charset="0"/>
                          </a:rPr>
                          <m:t>𝜉</m:t>
                        </m:r>
                      </m:e>
                    </m:d>
                    <m:r>
                      <a:rPr lang="en-US" b="0" i="1" smtClean="0">
                        <a:latin typeface="Cambria Math" panose="02040503050406030204" pitchFamily="18" charset="0"/>
                      </a:rPr>
                      <m:t> </m:t>
                    </m:r>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 </m:t>
                    </m:r>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min</m:t>
                        </m:r>
                      </m:fName>
                      <m:e>
                        <m:r>
                          <a:rPr lang="en-US" b="0" i="1" smtClean="0">
                            <a:latin typeface="Cambria Math" panose="02040503050406030204" pitchFamily="18" charset="0"/>
                            <a:ea typeface="Cambria Math" panose="02040503050406030204" pitchFamily="18" charset="0"/>
                          </a:rPr>
                          <m:t>𝐹</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𝑥</m:t>
                            </m:r>
                          </m:e>
                        </m:d>
                        <m:r>
                          <a:rPr lang="en-US" b="0" i="1" smtClean="0">
                            <a:latin typeface="Cambria Math" panose="02040503050406030204" pitchFamily="18" charset="0"/>
                            <a:ea typeface="Cambria Math" panose="02040503050406030204" pitchFamily="18" charset="0"/>
                          </a:rPr>
                          <m:t>.</m:t>
                        </m:r>
                      </m:e>
                    </m:func>
                  </m:oMath>
                </a14:m>
                <a:endPar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mc:Choice>
        <mc:Fallback xmlns="">
          <p:sp>
            <p:nvSpPr>
              <p:cNvPr id="4" name="TextBox 3">
                <a:extLst>
                  <a:ext uri="{FF2B5EF4-FFF2-40B4-BE49-F238E27FC236}">
                    <a16:creationId xmlns:a16="http://schemas.microsoft.com/office/drawing/2014/main" id="{2107A7FC-B4BF-6D6B-3A03-AD2319F92017}"/>
                  </a:ext>
                </a:extLst>
              </p:cNvPr>
              <p:cNvSpPr txBox="1">
                <a:spLocks noRot="1" noChangeAspect="1" noMove="1" noResize="1" noEditPoints="1" noAdjustHandles="1" noChangeArrowheads="1" noChangeShapeType="1" noTextEdit="1"/>
              </p:cNvSpPr>
              <p:nvPr/>
            </p:nvSpPr>
            <p:spPr>
              <a:xfrm>
                <a:off x="855189" y="10228094"/>
                <a:ext cx="21041016" cy="1692964"/>
              </a:xfrm>
              <a:prstGeom prst="rect">
                <a:avLst/>
              </a:prstGeom>
              <a:blipFill>
                <a:blip r:embed="rId4"/>
                <a:stretch>
                  <a:fillRect l="-1508" b="-15672"/>
                </a:stretch>
              </a:blipFill>
              <a:ln w="12700" cap="flat">
                <a:noFill/>
                <a:miter lim="400000"/>
              </a:ln>
              <a:effectLst/>
            </p:spPr>
            <p:txBody>
              <a:bodyPr/>
              <a:lstStyle/>
              <a:p>
                <a:r>
                  <a:rPr lang="en-US">
                    <a:noFill/>
                  </a:rPr>
                  <a:t> </a:t>
                </a:r>
              </a:p>
            </p:txBody>
          </p:sp>
        </mc:Fallback>
      </mc:AlternateContent>
    </p:spTree>
    <p:extLst>
      <p:ext uri="{BB962C8B-B14F-4D97-AF65-F5344CB8AC3E}">
        <p14:creationId xmlns:p14="http://schemas.microsoft.com/office/powerpoint/2010/main" val="125455462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animBg="1"/>
      <p:bldP spid="2" grpId="0" animBg="1"/>
      <p:bldP spid="5" grpId="0"/>
      <p:bldP spid="6" grpId="0" animBg="1"/>
      <p:bldP spid="6" grpId="1" animBg="1"/>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5D77B-5C0C-697E-9654-C3E8E1BA48A7}"/>
            </a:ext>
          </a:extLst>
        </p:cNvPr>
        <p:cNvGrpSpPr/>
        <p:nvPr/>
      </p:nvGrpSpPr>
      <p:grpSpPr>
        <a:xfrm>
          <a:off x="0" y="0"/>
          <a:ext cx="0" cy="0"/>
          <a:chOff x="0" y="0"/>
          <a:chExt cx="0" cy="0"/>
        </a:xfrm>
      </p:grpSpPr>
      <p:pic>
        <p:nvPicPr>
          <p:cNvPr id="37" name="Picture 36">
            <a:extLst>
              <a:ext uri="{FF2B5EF4-FFF2-40B4-BE49-F238E27FC236}">
                <a16:creationId xmlns:a16="http://schemas.microsoft.com/office/drawing/2014/main" id="{3DD1DD4B-A7CA-06E5-334B-A168736186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54400" y="1231981"/>
            <a:ext cx="7924800" cy="7044267"/>
          </a:xfrm>
          <a:prstGeom prst="rect">
            <a:avLst/>
          </a:prstGeom>
        </p:spPr>
      </p:pic>
      <p:sp>
        <p:nvSpPr>
          <p:cNvPr id="234" name="Barren plateaus">
            <a:extLst>
              <a:ext uri="{FF2B5EF4-FFF2-40B4-BE49-F238E27FC236}">
                <a16:creationId xmlns:a16="http://schemas.microsoft.com/office/drawing/2014/main" id="{655D4EC5-4540-EFD2-FBB0-1D4B7C7AC53D}"/>
              </a:ext>
            </a:extLst>
          </p:cNvPr>
          <p:cNvSpPr txBox="1">
            <a:spLocks noGrp="1"/>
          </p:cNvSpPr>
          <p:nvPr>
            <p:ph type="title"/>
          </p:nvPr>
        </p:nvSpPr>
        <p:spPr>
          <a:xfrm>
            <a:off x="855189" y="229359"/>
            <a:ext cx="21944623" cy="2286000"/>
          </a:xfrm>
          <a:prstGeom prst="rect">
            <a:avLst/>
          </a:prstGeom>
        </p:spPr>
        <p:txBody>
          <a:bodyPr>
            <a:normAutofit/>
          </a:bodyPr>
          <a:lstStyle/>
          <a:p>
            <a:r>
              <a:rPr lang="en-US" sz="6600" dirty="0"/>
              <a:t>QAOA for </a:t>
            </a:r>
            <a:r>
              <a:rPr lang="en-US" sz="6600" dirty="0" err="1"/>
              <a:t>MaxCut</a:t>
            </a:r>
            <a:endParaRPr sz="6600" dirty="0"/>
          </a:p>
        </p:txBody>
      </p:sp>
      <p:sp>
        <p:nvSpPr>
          <p:cNvPr id="236" name="Larocca, Martin, et al., Quantum 6 (2022): 824.…">
            <a:extLst>
              <a:ext uri="{FF2B5EF4-FFF2-40B4-BE49-F238E27FC236}">
                <a16:creationId xmlns:a16="http://schemas.microsoft.com/office/drawing/2014/main" id="{14EFCCEA-54DF-3C80-E093-C398BAF7A57F}"/>
              </a:ext>
            </a:extLst>
          </p:cNvPr>
          <p:cNvSpPr txBox="1"/>
          <p:nvPr/>
        </p:nvSpPr>
        <p:spPr>
          <a:xfrm>
            <a:off x="16042706" y="11190489"/>
            <a:ext cx="7519702" cy="1333698"/>
          </a:xfrm>
          <a:prstGeom prst="rect">
            <a:avLst/>
          </a:prstGeom>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xmlns:mc="http://schemas.openxmlformats.org/markup-compatibility/2006" val="1"/>
            </a:ext>
          </a:extLst>
        </p:spPr>
        <p:txBody>
          <a:bodyPr wrap="square" lIns="50800" tIns="50800" rIns="50800" bIns="50800" anchor="ctr">
            <a:spAutoFit/>
          </a:bodyPr>
          <a:lstStyle/>
          <a:p>
            <a:pPr>
              <a:spcBef>
                <a:spcPts val="0"/>
              </a:spcBef>
              <a:defRPr sz="8400">
                <a:latin typeface="Times Roman"/>
                <a:ea typeface="Times Roman"/>
                <a:cs typeface="Times Roman"/>
                <a:sym typeface="Times Roman"/>
              </a:defRPr>
            </a:pPr>
            <a:r>
              <a:rPr lang="en-US" sz="4000" dirty="0"/>
              <a:t>E. Farhi, J. Goldstone, S. Gutmann, </a:t>
            </a:r>
            <a:r>
              <a:rPr lang="en-US" sz="4000" i="1" dirty="0">
                <a:latin typeface="Times Roman"/>
                <a:ea typeface="Times Roman"/>
                <a:sym typeface="Times Roman"/>
              </a:rPr>
              <a:t>arXiv:1411.4028</a:t>
            </a:r>
            <a:endParaRPr lang="en-US" sz="4000" dirty="0"/>
          </a:p>
        </p:txBody>
      </p:sp>
      <p:sp>
        <p:nvSpPr>
          <p:cNvPr id="2" name="Slide Number Placeholder 1">
            <a:extLst>
              <a:ext uri="{FF2B5EF4-FFF2-40B4-BE49-F238E27FC236}">
                <a16:creationId xmlns:a16="http://schemas.microsoft.com/office/drawing/2014/main" id="{88BD7C74-B2C9-6BC5-156D-52DBE7BBFC35}"/>
              </a:ext>
            </a:extLst>
          </p:cNvPr>
          <p:cNvSpPr>
            <a:spLocks noGrp="1"/>
          </p:cNvSpPr>
          <p:nvPr>
            <p:ph type="sldNum" sz="quarter" idx="2"/>
          </p:nvPr>
        </p:nvSpPr>
        <p:spPr/>
        <p:txBody>
          <a:bodyPr/>
          <a:lstStyle/>
          <a:p>
            <a:fld id="{86CB4B4D-7CA3-9044-876B-883B54F8677D}" type="slidenum">
              <a:rPr lang="en-US" smtClean="0"/>
              <a:t>32</a:t>
            </a:fld>
            <a:endParaRPr lang="en-US"/>
          </a:p>
        </p:txBody>
      </p:sp>
      <p:sp>
        <p:nvSpPr>
          <p:cNvPr id="3" name="TextBox 2">
            <a:extLst>
              <a:ext uri="{FF2B5EF4-FFF2-40B4-BE49-F238E27FC236}">
                <a16:creationId xmlns:a16="http://schemas.microsoft.com/office/drawing/2014/main" id="{C63E6C07-FA65-85AD-3860-255488228991}"/>
              </a:ext>
            </a:extLst>
          </p:cNvPr>
          <p:cNvSpPr txBox="1"/>
          <p:nvPr/>
        </p:nvSpPr>
        <p:spPr>
          <a:xfrm>
            <a:off x="855189" y="2219839"/>
            <a:ext cx="15299211" cy="38138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rPr>
              <a:t>QAOA is used </a:t>
            </a:r>
            <a:r>
              <a:rPr lang="en-US" dirty="0"/>
              <a:t>to solve NP-hard combinatorial </a:t>
            </a:r>
            <a:r>
              <a:rPr lang="en-US" b="1" dirty="0"/>
              <a:t>optimization problems </a:t>
            </a:r>
            <a:r>
              <a:rPr lang="en-US" dirty="0"/>
              <a:t>such as Graph </a:t>
            </a:r>
            <a:r>
              <a:rPr lang="en-US" dirty="0" err="1"/>
              <a:t>MaxCut</a:t>
            </a:r>
            <a:r>
              <a:rPr lang="en-US" dirty="0"/>
              <a:t>, Graph Coloring, Graph Vertex Cover, Boolean Satisfiability, Traveling Salesman, Portfolio Optimization, etc.</a:t>
            </a:r>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91CFF5A3-5CBF-5F16-61F9-DC4186B6A463}"/>
                  </a:ext>
                </a:extLst>
              </p:cNvPr>
              <p:cNvSpPr txBox="1"/>
              <p:nvPr/>
            </p:nvSpPr>
            <p:spPr>
              <a:xfrm>
                <a:off x="855189" y="9173292"/>
                <a:ext cx="14088007" cy="29758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14:m>
                  <m:oMath xmlns:m="http://schemas.openxmlformats.org/officeDocument/2006/math">
                    <m:func>
                      <m:funcPr>
                        <m:ctrlPr>
                          <a:rPr lang="en-US" sz="5400" b="0" i="1" smtClean="0">
                            <a:latin typeface="Cambria Math" panose="02040503050406030204" pitchFamily="18" charset="0"/>
                            <a:ea typeface="Cambria Math" panose="02040503050406030204" pitchFamily="18" charset="0"/>
                          </a:rPr>
                        </m:ctrlPr>
                      </m:funcPr>
                      <m:fName>
                        <m:r>
                          <m:rPr>
                            <m:sty m:val="p"/>
                          </m:rPr>
                          <a:rPr lang="en-US" sz="5400" b="0" i="0" smtClean="0">
                            <a:latin typeface="Cambria Math" panose="02040503050406030204" pitchFamily="18" charset="0"/>
                            <a:ea typeface="Cambria Math" panose="02040503050406030204" pitchFamily="18" charset="0"/>
                          </a:rPr>
                          <m:t>max</m:t>
                        </m:r>
                        <m:r>
                          <a:rPr lang="en-US" sz="5400" b="0" i="1" smtClean="0">
                            <a:latin typeface="Cambria Math" panose="02040503050406030204" pitchFamily="18" charset="0"/>
                            <a:ea typeface="Cambria Math" panose="02040503050406030204" pitchFamily="18" charset="0"/>
                          </a:rPr>
                          <m:t> </m:t>
                        </m:r>
                      </m:fName>
                      <m:e>
                        <m:f>
                          <m:fPr>
                            <m:ctrlPr>
                              <a:rPr lang="en-US" sz="5400" i="1">
                                <a:latin typeface="Cambria Math" panose="02040503050406030204" pitchFamily="18" charset="0"/>
                                <a:ea typeface="Cambria Math" panose="02040503050406030204" pitchFamily="18" charset="0"/>
                              </a:rPr>
                            </m:ctrlPr>
                          </m:fPr>
                          <m:num>
                            <m:r>
                              <a:rPr lang="en-US" sz="5400" i="1">
                                <a:latin typeface="Cambria Math" panose="02040503050406030204" pitchFamily="18" charset="0"/>
                                <a:ea typeface="Cambria Math" panose="02040503050406030204" pitchFamily="18" charset="0"/>
                              </a:rPr>
                              <m:t>1</m:t>
                            </m:r>
                          </m:num>
                          <m:den>
                            <m:r>
                              <a:rPr lang="en-US" sz="5400" i="1">
                                <a:latin typeface="Cambria Math" panose="02040503050406030204" pitchFamily="18" charset="0"/>
                                <a:ea typeface="Cambria Math" panose="02040503050406030204" pitchFamily="18" charset="0"/>
                              </a:rPr>
                              <m:t>2</m:t>
                            </m:r>
                          </m:den>
                        </m:f>
                      </m:e>
                    </m:func>
                    <m:nary>
                      <m:naryPr>
                        <m:chr m:val="∑"/>
                        <m:supHide m:val="on"/>
                        <m:ctrlPr>
                          <a:rPr lang="en-US" sz="5400" b="0" i="1" smtClean="0">
                            <a:latin typeface="Cambria Math" panose="02040503050406030204" pitchFamily="18" charset="0"/>
                            <a:ea typeface="Cambria Math" panose="02040503050406030204" pitchFamily="18" charset="0"/>
                          </a:rPr>
                        </m:ctrlPr>
                      </m:naryPr>
                      <m:sub>
                        <m:d>
                          <m:dPr>
                            <m:ctrlPr>
                              <a:rPr lang="en-US" sz="5400" b="0" i="1" smtClean="0">
                                <a:latin typeface="Cambria Math" panose="02040503050406030204" pitchFamily="18" charset="0"/>
                                <a:ea typeface="Cambria Math" panose="02040503050406030204" pitchFamily="18" charset="0"/>
                              </a:rPr>
                            </m:ctrlPr>
                          </m:dPr>
                          <m:e>
                            <m:r>
                              <m:rPr>
                                <m:brk m:alnAt="7"/>
                              </m:rPr>
                              <a:rPr lang="en-US" sz="5400" b="0" i="1" smtClean="0">
                                <a:latin typeface="Cambria Math" panose="02040503050406030204" pitchFamily="18" charset="0"/>
                                <a:ea typeface="Cambria Math" panose="02040503050406030204" pitchFamily="18" charset="0"/>
                              </a:rPr>
                              <m:t>𝑗</m:t>
                            </m:r>
                            <m:r>
                              <a:rPr lang="en-US" sz="5400" b="0" i="1" smtClean="0">
                                <a:latin typeface="Cambria Math" panose="02040503050406030204" pitchFamily="18" charset="0"/>
                                <a:ea typeface="Cambria Math" panose="02040503050406030204" pitchFamily="18" charset="0"/>
                              </a:rPr>
                              <m:t>,</m:t>
                            </m:r>
                            <m:r>
                              <a:rPr lang="en-US" sz="5400" b="0" i="1" smtClean="0">
                                <a:latin typeface="Cambria Math" panose="02040503050406030204" pitchFamily="18" charset="0"/>
                                <a:ea typeface="Cambria Math" panose="02040503050406030204" pitchFamily="18" charset="0"/>
                              </a:rPr>
                              <m:t>𝑘</m:t>
                            </m:r>
                          </m:e>
                        </m:d>
                        <m:r>
                          <a:rPr lang="en-US" sz="5400" b="0" i="1" smtClean="0">
                            <a:latin typeface="Cambria Math" panose="02040503050406030204" pitchFamily="18" charset="0"/>
                            <a:ea typeface="Cambria Math" panose="02040503050406030204" pitchFamily="18" charset="0"/>
                          </a:rPr>
                          <m:t>∈</m:t>
                        </m:r>
                        <m:r>
                          <a:rPr lang="en-US" sz="5400" b="0" i="1" smtClean="0">
                            <a:latin typeface="Cambria Math" panose="02040503050406030204" pitchFamily="18" charset="0"/>
                            <a:ea typeface="Cambria Math" panose="02040503050406030204" pitchFamily="18" charset="0"/>
                          </a:rPr>
                          <m:t>𝐸</m:t>
                        </m:r>
                        <m:r>
                          <a:rPr lang="en-US" sz="5400" b="0" i="1" smtClean="0">
                            <a:latin typeface="Cambria Math" panose="02040503050406030204" pitchFamily="18" charset="0"/>
                            <a:ea typeface="Cambria Math" panose="02040503050406030204" pitchFamily="18" charset="0"/>
                          </a:rPr>
                          <m:t>(</m:t>
                        </m:r>
                        <m:r>
                          <a:rPr lang="en-US" sz="5400" b="0" i="1" smtClean="0">
                            <a:latin typeface="Cambria Math" panose="02040503050406030204" pitchFamily="18" charset="0"/>
                            <a:ea typeface="Cambria Math" panose="02040503050406030204" pitchFamily="18" charset="0"/>
                          </a:rPr>
                          <m:t>𝐺</m:t>
                        </m:r>
                        <m:r>
                          <a:rPr lang="en-US" sz="5400" b="0" i="1" smtClean="0">
                            <a:latin typeface="Cambria Math" panose="02040503050406030204" pitchFamily="18" charset="0"/>
                            <a:ea typeface="Cambria Math" panose="02040503050406030204" pitchFamily="18" charset="0"/>
                          </a:rPr>
                          <m:t>)</m:t>
                        </m:r>
                      </m:sub>
                      <m:sup/>
                      <m:e>
                        <m:r>
                          <a:rPr lang="en-US" sz="5400" b="0" i="1" smtClean="0">
                            <a:latin typeface="Cambria Math" panose="02040503050406030204" pitchFamily="18" charset="0"/>
                            <a:ea typeface="Cambria Math" panose="02040503050406030204" pitchFamily="18" charset="0"/>
                          </a:rPr>
                          <m:t> (1−</m:t>
                        </m:r>
                        <m:sSub>
                          <m:sSubPr>
                            <m:ctrlPr>
                              <a:rPr lang="en-US" sz="5400" b="0" i="1" smtClean="0">
                                <a:latin typeface="Cambria Math" panose="02040503050406030204" pitchFamily="18" charset="0"/>
                                <a:ea typeface="Cambria Math" panose="02040503050406030204" pitchFamily="18" charset="0"/>
                              </a:rPr>
                            </m:ctrlPr>
                          </m:sSubPr>
                          <m:e>
                            <m:r>
                              <a:rPr lang="en-US" sz="5400" b="0" i="1" smtClean="0">
                                <a:latin typeface="Cambria Math" panose="02040503050406030204" pitchFamily="18" charset="0"/>
                                <a:ea typeface="Cambria Math" panose="02040503050406030204" pitchFamily="18" charset="0"/>
                              </a:rPr>
                              <m:t>𝑧</m:t>
                            </m:r>
                          </m:e>
                          <m:sub>
                            <m:r>
                              <a:rPr lang="en-US" sz="5400" b="0" i="1" smtClean="0">
                                <a:latin typeface="Cambria Math" panose="02040503050406030204" pitchFamily="18" charset="0"/>
                                <a:ea typeface="Cambria Math" panose="02040503050406030204" pitchFamily="18" charset="0"/>
                              </a:rPr>
                              <m:t>𝑗</m:t>
                            </m:r>
                          </m:sub>
                        </m:sSub>
                        <m:sSub>
                          <m:sSubPr>
                            <m:ctrlPr>
                              <a:rPr lang="en-US" sz="5400" b="0" i="1" smtClean="0">
                                <a:latin typeface="Cambria Math" panose="02040503050406030204" pitchFamily="18" charset="0"/>
                                <a:ea typeface="Cambria Math" panose="02040503050406030204" pitchFamily="18" charset="0"/>
                              </a:rPr>
                            </m:ctrlPr>
                          </m:sSubPr>
                          <m:e>
                            <m:r>
                              <a:rPr lang="en-US" sz="5400" b="0" i="1" smtClean="0">
                                <a:latin typeface="Cambria Math" panose="02040503050406030204" pitchFamily="18" charset="0"/>
                                <a:ea typeface="Cambria Math" panose="02040503050406030204" pitchFamily="18" charset="0"/>
                              </a:rPr>
                              <m:t>𝑧</m:t>
                            </m:r>
                          </m:e>
                          <m:sub>
                            <m:r>
                              <a:rPr lang="en-US" sz="5400" b="0" i="1" smtClean="0">
                                <a:latin typeface="Cambria Math" panose="02040503050406030204" pitchFamily="18" charset="0"/>
                                <a:ea typeface="Cambria Math" panose="02040503050406030204" pitchFamily="18" charset="0"/>
                              </a:rPr>
                              <m:t>𝑘</m:t>
                            </m:r>
                          </m:sub>
                        </m:sSub>
                        <m:r>
                          <a:rPr lang="en-US" sz="5400" b="0" i="1" smtClean="0">
                            <a:latin typeface="Cambria Math" panose="02040503050406030204" pitchFamily="18" charset="0"/>
                            <a:ea typeface="Cambria Math" panose="02040503050406030204" pitchFamily="18" charset="0"/>
                          </a:rPr>
                          <m:t>)</m:t>
                        </m:r>
                      </m:e>
                    </m:nary>
                    <m:r>
                      <a:rPr lang="en-US" sz="5400" b="0" i="1" smtClean="0">
                        <a:latin typeface="Cambria Math" panose="02040503050406030204" pitchFamily="18" charset="0"/>
                        <a:ea typeface="Cambria Math" panose="02040503050406030204" pitchFamily="18" charset="0"/>
                      </a:rPr>
                      <m:t> </m:t>
                    </m:r>
                    <m:r>
                      <a:rPr lang="en-US" sz="5400" i="1" smtClean="0">
                        <a:latin typeface="Cambria Math" panose="02040503050406030204" pitchFamily="18" charset="0"/>
                        <a:ea typeface="Cambria Math" panose="02040503050406030204" pitchFamily="18" charset="0"/>
                      </a:rPr>
                      <m:t>⟺</m:t>
                    </m:r>
                  </m:oMath>
                </a14:m>
                <a:r>
                  <a:rPr lang="en-US" dirty="0"/>
                  <a:t>  ground state of</a:t>
                </a:r>
              </a:p>
              <a:p>
                <a14:m>
                  <m:oMath xmlns:m="http://schemas.openxmlformats.org/officeDocument/2006/math">
                    <m:sSub>
                      <m:sSubPr>
                        <m:ctrlPr>
                          <a:rPr lang="en-US" sz="5400" b="0" i="1" smtClean="0">
                            <a:latin typeface="Cambria Math" panose="02040503050406030204" pitchFamily="18" charset="0"/>
                            <a:ea typeface="Cambria Math" panose="02040503050406030204" pitchFamily="18" charset="0"/>
                          </a:rPr>
                        </m:ctrlPr>
                      </m:sSubPr>
                      <m:e>
                        <m:r>
                          <a:rPr lang="en-US" sz="5400" b="0" i="1" smtClean="0">
                            <a:latin typeface="Cambria Math" panose="02040503050406030204" pitchFamily="18" charset="0"/>
                            <a:ea typeface="Cambria Math" panose="02040503050406030204" pitchFamily="18" charset="0"/>
                          </a:rPr>
                          <m:t>𝐻</m:t>
                        </m:r>
                      </m:e>
                      <m:sub>
                        <m:r>
                          <a:rPr lang="en-US" sz="5400" b="0" i="1" smtClean="0">
                            <a:latin typeface="Cambria Math" panose="02040503050406030204" pitchFamily="18" charset="0"/>
                            <a:ea typeface="Cambria Math" panose="02040503050406030204" pitchFamily="18" charset="0"/>
                          </a:rPr>
                          <m:t>𝑃</m:t>
                        </m:r>
                      </m:sub>
                    </m:sSub>
                    <m:r>
                      <a:rPr lang="en-US" sz="5400" b="0" i="1" smtClean="0">
                        <a:latin typeface="Cambria Math" panose="02040503050406030204" pitchFamily="18" charset="0"/>
                        <a:ea typeface="Cambria Math" panose="02040503050406030204" pitchFamily="18" charset="0"/>
                      </a:rPr>
                      <m:t>=</m:t>
                    </m:r>
                    <m:nary>
                      <m:naryPr>
                        <m:chr m:val="∑"/>
                        <m:supHide m:val="on"/>
                        <m:ctrlPr>
                          <a:rPr lang="en-US" sz="5400" i="1">
                            <a:latin typeface="Cambria Math" panose="02040503050406030204" pitchFamily="18" charset="0"/>
                            <a:ea typeface="Cambria Math" panose="02040503050406030204" pitchFamily="18" charset="0"/>
                          </a:rPr>
                        </m:ctrlPr>
                      </m:naryPr>
                      <m:sub>
                        <m:d>
                          <m:dPr>
                            <m:ctrlPr>
                              <a:rPr lang="en-US" sz="5400" i="1">
                                <a:latin typeface="Cambria Math" panose="02040503050406030204" pitchFamily="18" charset="0"/>
                                <a:ea typeface="Cambria Math" panose="02040503050406030204" pitchFamily="18" charset="0"/>
                              </a:rPr>
                            </m:ctrlPr>
                          </m:dPr>
                          <m:e>
                            <m:r>
                              <m:rPr>
                                <m:brk m:alnAt="7"/>
                              </m:rPr>
                              <a:rPr lang="en-US" sz="5400" i="1">
                                <a:latin typeface="Cambria Math" panose="02040503050406030204" pitchFamily="18" charset="0"/>
                                <a:ea typeface="Cambria Math" panose="02040503050406030204" pitchFamily="18" charset="0"/>
                              </a:rPr>
                              <m:t>𝑗</m:t>
                            </m:r>
                            <m:r>
                              <a:rPr lang="en-US" sz="5400" i="1">
                                <a:latin typeface="Cambria Math" panose="02040503050406030204" pitchFamily="18" charset="0"/>
                                <a:ea typeface="Cambria Math" panose="02040503050406030204" pitchFamily="18" charset="0"/>
                              </a:rPr>
                              <m:t>,</m:t>
                            </m:r>
                            <m:r>
                              <a:rPr lang="en-US" sz="5400" i="1">
                                <a:latin typeface="Cambria Math" panose="02040503050406030204" pitchFamily="18" charset="0"/>
                                <a:ea typeface="Cambria Math" panose="02040503050406030204" pitchFamily="18" charset="0"/>
                              </a:rPr>
                              <m:t>𝑘</m:t>
                            </m:r>
                          </m:e>
                        </m:d>
                        <m:r>
                          <a:rPr lang="en-US" sz="5400" i="1">
                            <a:latin typeface="Cambria Math" panose="02040503050406030204" pitchFamily="18" charset="0"/>
                            <a:ea typeface="Cambria Math" panose="02040503050406030204" pitchFamily="18" charset="0"/>
                          </a:rPr>
                          <m:t>∈</m:t>
                        </m:r>
                        <m:r>
                          <a:rPr lang="en-US" sz="5400" i="1">
                            <a:latin typeface="Cambria Math" panose="02040503050406030204" pitchFamily="18" charset="0"/>
                            <a:ea typeface="Cambria Math" panose="02040503050406030204" pitchFamily="18" charset="0"/>
                          </a:rPr>
                          <m:t>𝐸</m:t>
                        </m:r>
                        <m:r>
                          <a:rPr lang="en-US" sz="5400" i="1">
                            <a:latin typeface="Cambria Math" panose="02040503050406030204" pitchFamily="18" charset="0"/>
                            <a:ea typeface="Cambria Math" panose="02040503050406030204" pitchFamily="18" charset="0"/>
                          </a:rPr>
                          <m:t>(</m:t>
                        </m:r>
                        <m:r>
                          <a:rPr lang="en-US" sz="5400" i="1">
                            <a:latin typeface="Cambria Math" panose="02040503050406030204" pitchFamily="18" charset="0"/>
                            <a:ea typeface="Cambria Math" panose="02040503050406030204" pitchFamily="18" charset="0"/>
                          </a:rPr>
                          <m:t>𝐺</m:t>
                        </m:r>
                        <m:r>
                          <a:rPr lang="en-US" sz="5400" i="1">
                            <a:latin typeface="Cambria Math" panose="02040503050406030204" pitchFamily="18" charset="0"/>
                            <a:ea typeface="Cambria Math" panose="02040503050406030204" pitchFamily="18" charset="0"/>
                          </a:rPr>
                          <m:t>)</m:t>
                        </m:r>
                      </m:sub>
                      <m:sup/>
                      <m:e>
                        <m:r>
                          <a:rPr lang="en-US" sz="5400" i="1">
                            <a:latin typeface="Cambria Math" panose="02040503050406030204" pitchFamily="18" charset="0"/>
                            <a:ea typeface="Cambria Math" panose="02040503050406030204" pitchFamily="18" charset="0"/>
                          </a:rPr>
                          <m:t> </m:t>
                        </m:r>
                        <m:sSub>
                          <m:sSubPr>
                            <m:ctrlPr>
                              <a:rPr lang="en-US" sz="5400" b="0" i="1" smtClean="0">
                                <a:latin typeface="Cambria Math" panose="02040503050406030204" pitchFamily="18" charset="0"/>
                                <a:ea typeface="Cambria Math" panose="02040503050406030204" pitchFamily="18" charset="0"/>
                              </a:rPr>
                            </m:ctrlPr>
                          </m:sSubPr>
                          <m:e>
                            <m:r>
                              <a:rPr lang="en-US" sz="5400" b="0" i="1" smtClean="0">
                                <a:latin typeface="Cambria Math" panose="02040503050406030204" pitchFamily="18" charset="0"/>
                                <a:ea typeface="Cambria Math" panose="02040503050406030204" pitchFamily="18" charset="0"/>
                              </a:rPr>
                              <m:t>𝑍</m:t>
                            </m:r>
                          </m:e>
                          <m:sub>
                            <m:r>
                              <a:rPr lang="en-US" sz="5400" b="0" i="1" smtClean="0">
                                <a:latin typeface="Cambria Math" panose="02040503050406030204" pitchFamily="18" charset="0"/>
                                <a:ea typeface="Cambria Math" panose="02040503050406030204" pitchFamily="18" charset="0"/>
                              </a:rPr>
                              <m:t>𝑗</m:t>
                            </m:r>
                          </m:sub>
                        </m:sSub>
                        <m:sSub>
                          <m:sSubPr>
                            <m:ctrlPr>
                              <a:rPr lang="en-US" sz="5400" b="0" i="1" smtClean="0">
                                <a:latin typeface="Cambria Math" panose="02040503050406030204" pitchFamily="18" charset="0"/>
                                <a:ea typeface="Cambria Math" panose="02040503050406030204" pitchFamily="18" charset="0"/>
                              </a:rPr>
                            </m:ctrlPr>
                          </m:sSubPr>
                          <m:e>
                            <m:r>
                              <a:rPr lang="en-US" sz="5400" b="0" i="1" smtClean="0">
                                <a:latin typeface="Cambria Math" panose="02040503050406030204" pitchFamily="18" charset="0"/>
                                <a:ea typeface="Cambria Math" panose="02040503050406030204" pitchFamily="18" charset="0"/>
                              </a:rPr>
                              <m:t>𝑍</m:t>
                            </m:r>
                          </m:e>
                          <m:sub>
                            <m:r>
                              <a:rPr lang="en-US" sz="5400" b="0" i="1" smtClean="0">
                                <a:latin typeface="Cambria Math" panose="02040503050406030204" pitchFamily="18" charset="0"/>
                                <a:ea typeface="Cambria Math" panose="02040503050406030204" pitchFamily="18" charset="0"/>
                              </a:rPr>
                              <m:t>𝑘</m:t>
                            </m:r>
                          </m:sub>
                        </m:sSub>
                      </m:e>
                    </m:nary>
                  </m:oMath>
                </a14:m>
                <a:r>
                  <a:rPr lang="en-US" dirty="0"/>
                  <a:t>  (Ising Hamiltonian)</a:t>
                </a:r>
              </a:p>
            </p:txBody>
          </p:sp>
        </mc:Choice>
        <mc:Fallback>
          <p:sp>
            <p:nvSpPr>
              <p:cNvPr id="13" name="TextBox 12">
                <a:extLst>
                  <a:ext uri="{FF2B5EF4-FFF2-40B4-BE49-F238E27FC236}">
                    <a16:creationId xmlns:a16="http://schemas.microsoft.com/office/drawing/2014/main" id="{91CFF5A3-5CBF-5F16-61F9-DC4186B6A463}"/>
                  </a:ext>
                </a:extLst>
              </p:cNvPr>
              <p:cNvSpPr txBox="1">
                <a:spLocks noRot="1" noChangeAspect="1" noMove="1" noResize="1" noEditPoints="1" noAdjustHandles="1" noChangeArrowheads="1" noChangeShapeType="1" noTextEdit="1"/>
              </p:cNvSpPr>
              <p:nvPr/>
            </p:nvSpPr>
            <p:spPr>
              <a:xfrm>
                <a:off x="855189" y="9173292"/>
                <a:ext cx="14088007" cy="2975815"/>
              </a:xfrm>
              <a:prstGeom prst="rect">
                <a:avLst/>
              </a:prstGeom>
              <a:blipFill>
                <a:blip r:embed="rId3"/>
                <a:stretch>
                  <a:fillRect l="-991" t="-40426" r="-991" b="-64681"/>
                </a:stretch>
              </a:blipFill>
              <a:ln w="12700" cap="flat">
                <a:noFill/>
                <a:miter lim="4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4BBD42C4-0B33-29B3-17FE-28226221D74B}"/>
                  </a:ext>
                </a:extLst>
              </p:cNvPr>
              <p:cNvSpPr txBox="1"/>
              <p:nvPr/>
            </p:nvSpPr>
            <p:spPr>
              <a:xfrm>
                <a:off x="855189" y="6763298"/>
                <a:ext cx="16968503" cy="169020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b="1" dirty="0"/>
                  <a:t>MaxCut: </a:t>
                </a:r>
                <a:r>
                  <a:rPr lang="en-US" dirty="0"/>
                  <a:t>Given a graph </a:t>
                </a:r>
                <a14:m>
                  <m:oMath xmlns:m="http://schemas.openxmlformats.org/officeDocument/2006/math">
                    <m:r>
                      <a:rPr lang="en-US" sz="5400" i="1">
                        <a:latin typeface="Cambria Math" panose="02040503050406030204" pitchFamily="18" charset="0"/>
                      </a:rPr>
                      <m:t>𝐺</m:t>
                    </m:r>
                  </m:oMath>
                </a14:m>
                <a:r>
                  <a:rPr lang="en-US" dirty="0"/>
                  <a:t> with </a:t>
                </a:r>
                <a14:m>
                  <m:oMath xmlns:m="http://schemas.openxmlformats.org/officeDocument/2006/math">
                    <m:r>
                      <a:rPr lang="en-US" sz="5400" i="1">
                        <a:latin typeface="Cambria Math" panose="02040503050406030204" pitchFamily="18" charset="0"/>
                      </a:rPr>
                      <m:t>𝑛</m:t>
                    </m:r>
                  </m:oMath>
                </a14:m>
                <a:r>
                  <a:rPr lang="en-US" sz="5400" dirty="0"/>
                  <a:t> </a:t>
                </a:r>
                <a:r>
                  <a:rPr lang="en-US" dirty="0"/>
                  <a:t>vertices, find </a:t>
                </a:r>
                <a14:m>
                  <m:oMath xmlns:m="http://schemas.openxmlformats.org/officeDocument/2006/math">
                    <m:r>
                      <a:rPr lang="en-US" b="0" i="1" smtClean="0">
                        <a:latin typeface="Cambria Math" panose="02040503050406030204" pitchFamily="18" charset="0"/>
                      </a:rPr>
                      <m:t>𝑧</m:t>
                    </m:r>
                    <m:r>
                      <a:rPr lang="en-US" i="1">
                        <a:latin typeface="Cambria Math" panose="02040503050406030204" pitchFamily="18" charset="0"/>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a:rPr lang="en-US" i="1">
                                <a:latin typeface="Cambria Math" panose="02040503050406030204" pitchFamily="18" charset="0"/>
                              </a:rPr>
                              <m:t>±1</m:t>
                            </m:r>
                          </m:e>
                        </m:d>
                      </m:e>
                      <m:sup>
                        <m:r>
                          <a:rPr lang="en-US" i="1">
                            <a:latin typeface="Cambria Math" panose="02040503050406030204" pitchFamily="18" charset="0"/>
                          </a:rPr>
                          <m:t>𝑛</m:t>
                        </m:r>
                      </m:sup>
                    </m:sSup>
                  </m:oMath>
                </a14:m>
                <a:r>
                  <a:rPr lang="en-US" dirty="0"/>
                  <a:t> with</a:t>
                </a:r>
                <a:endPar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mc:Choice>
        <mc:Fallback>
          <p:sp>
            <p:nvSpPr>
              <p:cNvPr id="15" name="TextBox 14">
                <a:extLst>
                  <a:ext uri="{FF2B5EF4-FFF2-40B4-BE49-F238E27FC236}">
                    <a16:creationId xmlns:a16="http://schemas.microsoft.com/office/drawing/2014/main" id="{4BBD42C4-0B33-29B3-17FE-28226221D74B}"/>
                  </a:ext>
                </a:extLst>
              </p:cNvPr>
              <p:cNvSpPr txBox="1">
                <a:spLocks noRot="1" noChangeAspect="1" noMove="1" noResize="1" noEditPoints="1" noAdjustHandles="1" noChangeArrowheads="1" noChangeShapeType="1" noTextEdit="1"/>
              </p:cNvSpPr>
              <p:nvPr/>
            </p:nvSpPr>
            <p:spPr>
              <a:xfrm>
                <a:off x="855189" y="6763298"/>
                <a:ext cx="16968503" cy="1690206"/>
              </a:xfrm>
              <a:prstGeom prst="rect">
                <a:avLst/>
              </a:prstGeom>
              <a:blipFill>
                <a:blip r:embed="rId4"/>
                <a:stretch>
                  <a:fillRect l="-1870" r="-748" b="-17910"/>
                </a:stretch>
              </a:blipFill>
              <a:ln w="12700" cap="flat">
                <a:noFill/>
                <a:miter lim="400000"/>
              </a:ln>
              <a:effectLst/>
            </p:spPr>
            <p:txBody>
              <a:bodyPr/>
              <a:lstStyle/>
              <a:p>
                <a:r>
                  <a:rPr lang="en-US">
                    <a:noFill/>
                  </a:rPr>
                  <a:t> </a:t>
                </a:r>
              </a:p>
            </p:txBody>
          </p:sp>
        </mc:Fallback>
      </mc:AlternateContent>
      <p:pic>
        <p:nvPicPr>
          <p:cNvPr id="5" name="Picture 4">
            <a:extLst>
              <a:ext uri="{FF2B5EF4-FFF2-40B4-BE49-F238E27FC236}">
                <a16:creationId xmlns:a16="http://schemas.microsoft.com/office/drawing/2014/main" id="{4D4CF191-F9C7-2F7A-423C-64565AF0EB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317855" y="8146599"/>
            <a:ext cx="4013200" cy="2514600"/>
          </a:xfrm>
          <a:prstGeom prst="rect">
            <a:avLst/>
          </a:prstGeom>
        </p:spPr>
      </p:pic>
    </p:spTree>
    <p:extLst>
      <p:ext uri="{BB962C8B-B14F-4D97-AF65-F5344CB8AC3E}">
        <p14:creationId xmlns:p14="http://schemas.microsoft.com/office/powerpoint/2010/main" val="10984895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animBg="1"/>
      <p:bldP spid="3" grpId="0"/>
      <p:bldP spid="13" grpId="0"/>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2B7A615-4FC3-D6A8-FE4B-98B7915627B6}"/>
              </a:ext>
            </a:extLst>
          </p:cNvPr>
          <p:cNvSpPr>
            <a:spLocks noGrp="1"/>
          </p:cNvSpPr>
          <p:nvPr>
            <p:ph type="sldNum" sz="quarter" idx="2"/>
          </p:nvPr>
        </p:nvSpPr>
        <p:spPr/>
        <p:txBody>
          <a:bodyPr/>
          <a:lstStyle/>
          <a:p>
            <a:fld id="{86CB4B4D-7CA3-9044-876B-883B54F8677D}" type="slidenum">
              <a:rPr lang="en-US" smtClean="0"/>
              <a:t>33</a:t>
            </a:fld>
            <a:endParaRPr lang="en-US"/>
          </a:p>
        </p:txBody>
      </p:sp>
      <p:pic>
        <p:nvPicPr>
          <p:cNvPr id="6" name="Picture 5">
            <a:extLst>
              <a:ext uri="{FF2B5EF4-FFF2-40B4-BE49-F238E27FC236}">
                <a16:creationId xmlns:a16="http://schemas.microsoft.com/office/drawing/2014/main" id="{08ED4C6D-12C5-27BE-D75F-724059DFAB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7798" y="240480"/>
            <a:ext cx="12481296" cy="3568290"/>
          </a:xfrm>
          <a:prstGeom prst="rect">
            <a:avLst/>
          </a:prstGeom>
        </p:spPr>
      </p:pic>
      <p:pic>
        <p:nvPicPr>
          <p:cNvPr id="3" name="Picture 2">
            <a:extLst>
              <a:ext uri="{FF2B5EF4-FFF2-40B4-BE49-F238E27FC236}">
                <a16:creationId xmlns:a16="http://schemas.microsoft.com/office/drawing/2014/main" id="{5586B3E5-0521-45EE-03C1-A949770CD5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231" y="780321"/>
            <a:ext cx="11443419" cy="2342613"/>
          </a:xfrm>
          <a:prstGeom prst="rect">
            <a:avLst/>
          </a:prstGeom>
        </p:spPr>
      </p:pic>
      <p:pic>
        <p:nvPicPr>
          <p:cNvPr id="7" name="Picture 6">
            <a:extLst>
              <a:ext uri="{FF2B5EF4-FFF2-40B4-BE49-F238E27FC236}">
                <a16:creationId xmlns:a16="http://schemas.microsoft.com/office/drawing/2014/main" id="{6558D26E-933C-9711-6F0B-0C3E54B4AB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710028" y="-64003"/>
            <a:ext cx="660400" cy="6794500"/>
          </a:xfrm>
          <a:prstGeom prst="rect">
            <a:avLst/>
          </a:prstGeom>
        </p:spPr>
      </p:pic>
      <p:pic>
        <p:nvPicPr>
          <p:cNvPr id="9" name="Picture 8">
            <a:extLst>
              <a:ext uri="{FF2B5EF4-FFF2-40B4-BE49-F238E27FC236}">
                <a16:creationId xmlns:a16="http://schemas.microsoft.com/office/drawing/2014/main" id="{F2523BD9-D18D-659E-5DC2-C5C5225623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39265" y="8855594"/>
            <a:ext cx="12568989" cy="3173987"/>
          </a:xfrm>
          <a:prstGeom prst="rect">
            <a:avLst/>
          </a:prstGeom>
        </p:spPr>
      </p:pic>
      <p:pic>
        <p:nvPicPr>
          <p:cNvPr id="11" name="Picture 10">
            <a:extLst>
              <a:ext uri="{FF2B5EF4-FFF2-40B4-BE49-F238E27FC236}">
                <a16:creationId xmlns:a16="http://schemas.microsoft.com/office/drawing/2014/main" id="{B3D1EBE4-D63F-2C74-0B97-B17BAEB230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17201078" y="8655677"/>
            <a:ext cx="622875" cy="7370683"/>
          </a:xfrm>
          <a:prstGeom prst="rect">
            <a:avLst/>
          </a:prstGeom>
        </p:spPr>
      </p:pic>
      <p:pic>
        <p:nvPicPr>
          <p:cNvPr id="12" name="Picture 11">
            <a:extLst>
              <a:ext uri="{FF2B5EF4-FFF2-40B4-BE49-F238E27FC236}">
                <a16:creationId xmlns:a16="http://schemas.microsoft.com/office/drawing/2014/main" id="{33232F69-B640-CF94-DBD2-F52AE596E09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87705" y="4759815"/>
            <a:ext cx="14818818" cy="2820302"/>
          </a:xfrm>
          <a:prstGeom prst="rect">
            <a:avLst/>
          </a:prstGeom>
        </p:spPr>
      </p:pic>
      <p:pic>
        <p:nvPicPr>
          <p:cNvPr id="13" name="Picture 12">
            <a:extLst>
              <a:ext uri="{FF2B5EF4-FFF2-40B4-BE49-F238E27FC236}">
                <a16:creationId xmlns:a16="http://schemas.microsoft.com/office/drawing/2014/main" id="{5C2BC508-A673-5316-BBCF-67530DE2B2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9789038" y="4556775"/>
            <a:ext cx="726787" cy="6819432"/>
          </a:xfrm>
          <a:prstGeom prst="rect">
            <a:avLst/>
          </a:prstGeom>
        </p:spPr>
      </p:pic>
    </p:spTree>
    <p:extLst>
      <p:ext uri="{BB962C8B-B14F-4D97-AF65-F5344CB8AC3E}">
        <p14:creationId xmlns:p14="http://schemas.microsoft.com/office/powerpoint/2010/main" val="150136621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E063E5-6309-A855-BD28-BC5C065DAAA8}"/>
            </a:ext>
          </a:extLst>
        </p:cNvPr>
        <p:cNvGrpSpPr/>
        <p:nvPr/>
      </p:nvGrpSpPr>
      <p:grpSpPr>
        <a:xfrm>
          <a:off x="0" y="0"/>
          <a:ext cx="0" cy="0"/>
          <a:chOff x="0" y="0"/>
          <a:chExt cx="0" cy="0"/>
        </a:xfrm>
      </p:grpSpPr>
      <p:sp>
        <p:nvSpPr>
          <p:cNvPr id="234" name="Barren plateaus">
            <a:extLst>
              <a:ext uri="{FF2B5EF4-FFF2-40B4-BE49-F238E27FC236}">
                <a16:creationId xmlns:a16="http://schemas.microsoft.com/office/drawing/2014/main" id="{AFFC2ABB-39B8-AF6B-02A1-27FDCA2B8930}"/>
              </a:ext>
            </a:extLst>
          </p:cNvPr>
          <p:cNvSpPr txBox="1">
            <a:spLocks noGrp="1"/>
          </p:cNvSpPr>
          <p:nvPr>
            <p:ph type="title"/>
          </p:nvPr>
        </p:nvSpPr>
        <p:spPr>
          <a:xfrm>
            <a:off x="1689100" y="-43668"/>
            <a:ext cx="21005800" cy="2286000"/>
          </a:xfrm>
          <a:prstGeom prst="rect">
            <a:avLst/>
          </a:prstGeom>
        </p:spPr>
        <p:txBody>
          <a:bodyPr>
            <a:normAutofit/>
          </a:bodyPr>
          <a:lstStyle/>
          <a:p>
            <a:r>
              <a:rPr lang="en-US" sz="6600" dirty="0"/>
              <a:t>DLA of </a:t>
            </a:r>
            <a:r>
              <a:rPr lang="en-US" sz="6600" dirty="0" err="1"/>
              <a:t>MaxCut</a:t>
            </a:r>
            <a:r>
              <a:rPr lang="en-US" sz="6600" dirty="0"/>
              <a:t> QAOA</a:t>
            </a:r>
            <a:endParaRPr sz="6600" dirty="0"/>
          </a:p>
        </p:txBody>
      </p:sp>
      <p:sp>
        <p:nvSpPr>
          <p:cNvPr id="2" name="Slide Number Placeholder 1">
            <a:extLst>
              <a:ext uri="{FF2B5EF4-FFF2-40B4-BE49-F238E27FC236}">
                <a16:creationId xmlns:a16="http://schemas.microsoft.com/office/drawing/2014/main" id="{27F5FC20-C3E5-752C-9EEA-B6891B54829C}"/>
              </a:ext>
            </a:extLst>
          </p:cNvPr>
          <p:cNvSpPr>
            <a:spLocks noGrp="1"/>
          </p:cNvSpPr>
          <p:nvPr>
            <p:ph type="sldNum" sz="quarter" idx="2"/>
          </p:nvPr>
        </p:nvSpPr>
        <p:spPr/>
        <p:txBody>
          <a:bodyPr/>
          <a:lstStyle/>
          <a:p>
            <a:fld id="{86CB4B4D-7CA3-9044-876B-883B54F8677D}" type="slidenum">
              <a:rPr lang="en-US" smtClean="0"/>
              <a:t>34</a:t>
            </a:fld>
            <a:endParaRPr lang="en-US"/>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9C155A23-225A-957A-0533-01572BE59EC2}"/>
                  </a:ext>
                </a:extLst>
              </p:cNvPr>
              <p:cNvSpPr txBox="1"/>
              <p:nvPr/>
            </p:nvSpPr>
            <p:spPr>
              <a:xfrm>
                <a:off x="519089" y="1383320"/>
                <a:ext cx="21771520" cy="698543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US" b="1" i="0" u="none" strike="noStrike" cap="none" spc="0" normalizeH="0" baseline="0" dirty="0">
                    <a:ln>
                      <a:noFill/>
                    </a:ln>
                    <a:solidFill>
                      <a:srgbClr val="000000"/>
                    </a:solidFill>
                    <a:effectLst/>
                    <a:uFillTx/>
                    <a:sym typeface="Helvetica Neue"/>
                  </a:rPr>
                  <a:t>Theorem</a:t>
                </a:r>
                <a:r>
                  <a:rPr kumimoji="0" lang="en-US" b="0" i="0" u="none" strike="noStrike" cap="none" spc="0" normalizeH="0" baseline="0" dirty="0">
                    <a:ln>
                      <a:noFill/>
                    </a:ln>
                    <a:solidFill>
                      <a:srgbClr val="000000"/>
                    </a:solidFill>
                    <a:effectLst/>
                    <a:uFillTx/>
                    <a:sym typeface="Helvetica Neue"/>
                  </a:rPr>
                  <a:t> </a:t>
                </a:r>
                <a:r>
                  <a:rPr kumimoji="0" lang="en-US" sz="4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Helvetica Neue"/>
                  </a:rPr>
                  <a:t>[</a:t>
                </a:r>
                <a:r>
                  <a:rPr lang="en-US" sz="4400" dirty="0">
                    <a:latin typeface="Times New Roman" panose="02020603050405020304" pitchFamily="18" charset="0"/>
                    <a:ea typeface="Times Roman"/>
                    <a:cs typeface="Times New Roman" panose="02020603050405020304" pitchFamily="18" charset="0"/>
                    <a:sym typeface="Times Roman"/>
                  </a:rPr>
                  <a:t>Mao-Yuan-Allcock-Zhang, </a:t>
                </a:r>
                <a:r>
                  <a:rPr lang="en-US" sz="4400" i="1" dirty="0">
                    <a:latin typeface="Times New Roman" panose="02020603050405020304" pitchFamily="18" charset="0"/>
                    <a:ea typeface="Times Roman"/>
                    <a:cs typeface="Times New Roman" panose="02020603050405020304" pitchFamily="18" charset="0"/>
                    <a:sym typeface="Times Roman"/>
                  </a:rPr>
                  <a:t>arXiv:2512.24577</a:t>
                </a:r>
                <a:r>
                  <a:rPr lang="en-US" sz="4400" dirty="0">
                    <a:latin typeface="Times New Roman" panose="02020603050405020304" pitchFamily="18" charset="0"/>
                    <a:cs typeface="Times New Roman" panose="02020603050405020304" pitchFamily="18" charset="0"/>
                  </a:rPr>
                  <a:t>]</a:t>
                </a:r>
                <a:r>
                  <a:rPr kumimoji="0" lang="en-US" sz="4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Helvetica Neue"/>
                  </a:rPr>
                  <a:t>.</a:t>
                </a:r>
                <a:r>
                  <a:rPr kumimoji="0" lang="en-US" b="0" i="0" u="none" strike="noStrike" cap="none" spc="0" normalizeH="0" baseline="0" dirty="0">
                    <a:ln>
                      <a:noFill/>
                    </a:ln>
                    <a:solidFill>
                      <a:srgbClr val="000000"/>
                    </a:solidFill>
                    <a:effectLst/>
                    <a:uFillTx/>
                    <a:sym typeface="Helvetica Neue"/>
                  </a:rPr>
                  <a:t>  </a:t>
                </a:r>
                <a:r>
                  <a:rPr kumimoji="0" lang="en-US" b="0" i="0" u="none" strike="noStrike" cap="none" spc="0" normalizeH="0" dirty="0">
                    <a:ln>
                      <a:noFill/>
                    </a:ln>
                    <a:solidFill>
                      <a:srgbClr val="000000"/>
                    </a:solidFill>
                    <a:effectLst/>
                    <a:uFillTx/>
                    <a:sym typeface="Helvetica Neue"/>
                  </a:rPr>
                  <a:t>                   </a:t>
                </a:r>
              </a:p>
              <a:p>
                <a:r>
                  <a:rPr lang="en-US" dirty="0"/>
                  <a:t>For an Erdős–Rényi random graph </a:t>
                </a:r>
                <a14:m>
                  <m:oMath xmlns:m="http://schemas.openxmlformats.org/officeDocument/2006/math">
                    <m:r>
                      <a:rPr lang="en-US" sz="5400" b="0" i="1" smtClean="0">
                        <a:latin typeface="Cambria Math" panose="02040503050406030204" pitchFamily="18" charset="0"/>
                      </a:rPr>
                      <m:t>𝐺</m:t>
                    </m:r>
                    <m:r>
                      <a:rPr lang="en-US" sz="5400" b="0" i="1" smtClean="0">
                        <a:latin typeface="Cambria Math" panose="02040503050406030204" pitchFamily="18" charset="0"/>
                        <a:ea typeface="Cambria Math" panose="02040503050406030204" pitchFamily="18" charset="0"/>
                      </a:rPr>
                      <m:t>~</m:t>
                    </m:r>
                    <m:r>
                      <a:rPr lang="en-US" sz="5400" b="0" i="1" smtClean="0">
                        <a:latin typeface="Cambria Math" panose="02040503050406030204" pitchFamily="18" charset="0"/>
                        <a:ea typeface="Cambria Math" panose="02040503050406030204" pitchFamily="18" charset="0"/>
                      </a:rPr>
                      <m:t>𝐺</m:t>
                    </m:r>
                    <m:r>
                      <a:rPr lang="en-US" sz="5400" b="0" i="1" smtClean="0">
                        <a:latin typeface="Cambria Math" panose="02040503050406030204" pitchFamily="18" charset="0"/>
                        <a:ea typeface="Cambria Math" panose="02040503050406030204" pitchFamily="18" charset="0"/>
                      </a:rPr>
                      <m:t>(</m:t>
                    </m:r>
                    <m:r>
                      <a:rPr lang="en-US" sz="5400" b="0" i="1" smtClean="0">
                        <a:latin typeface="Cambria Math" panose="02040503050406030204" pitchFamily="18" charset="0"/>
                        <a:ea typeface="Cambria Math" panose="02040503050406030204" pitchFamily="18" charset="0"/>
                      </a:rPr>
                      <m:t>𝑛</m:t>
                    </m:r>
                    <m:r>
                      <a:rPr lang="en-US" sz="5400" b="0" i="1" smtClean="0">
                        <a:latin typeface="Cambria Math" panose="02040503050406030204" pitchFamily="18" charset="0"/>
                        <a:ea typeface="Cambria Math" panose="02040503050406030204" pitchFamily="18" charset="0"/>
                      </a:rPr>
                      <m:t>,</m:t>
                    </m:r>
                    <m:f>
                      <m:fPr>
                        <m:ctrlPr>
                          <a:rPr lang="en-US" sz="5400" b="0" i="1" smtClean="0">
                            <a:latin typeface="Cambria Math" panose="02040503050406030204" pitchFamily="18" charset="0"/>
                            <a:ea typeface="Cambria Math" panose="02040503050406030204" pitchFamily="18" charset="0"/>
                          </a:rPr>
                        </m:ctrlPr>
                      </m:fPr>
                      <m:num>
                        <m:r>
                          <a:rPr lang="en-US" sz="5400" b="0" i="1" smtClean="0">
                            <a:latin typeface="Cambria Math" panose="02040503050406030204" pitchFamily="18" charset="0"/>
                            <a:ea typeface="Cambria Math" panose="02040503050406030204" pitchFamily="18" charset="0"/>
                          </a:rPr>
                          <m:t>1</m:t>
                        </m:r>
                      </m:num>
                      <m:den>
                        <m:r>
                          <a:rPr lang="en-US" sz="5400" b="0" i="1" smtClean="0">
                            <a:latin typeface="Cambria Math" panose="02040503050406030204" pitchFamily="18" charset="0"/>
                            <a:ea typeface="Cambria Math" panose="02040503050406030204" pitchFamily="18" charset="0"/>
                          </a:rPr>
                          <m:t>2</m:t>
                        </m:r>
                      </m:den>
                    </m:f>
                    <m:r>
                      <a:rPr lang="en-US" sz="5400" b="0" i="1" smtClean="0">
                        <a:latin typeface="Cambria Math" panose="02040503050406030204" pitchFamily="18" charset="0"/>
                        <a:ea typeface="Cambria Math" panose="02040503050406030204" pitchFamily="18" charset="0"/>
                      </a:rPr>
                      <m:t>)</m:t>
                    </m:r>
                  </m:oMath>
                </a14:m>
                <a:r>
                  <a:rPr lang="en-US" sz="5400" dirty="0"/>
                  <a:t>, </a:t>
                </a:r>
                <a:r>
                  <a:rPr lang="en-US" dirty="0"/>
                  <a:t>with probability</a:t>
                </a:r>
                <a14:m>
                  <m:oMath xmlns:m="http://schemas.openxmlformats.org/officeDocument/2006/math">
                    <m:r>
                      <a:rPr lang="en-US" b="0" i="0" smtClean="0">
                        <a:latin typeface="Cambria Math" panose="02040503050406030204" pitchFamily="18" charset="0"/>
                        <a:ea typeface="Cambria Math" panose="02040503050406030204" pitchFamily="18" charset="0"/>
                      </a:rPr>
                      <m:t> </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𝑒</m:t>
                        </m:r>
                      </m:e>
                      <m:sup>
                        <m:r>
                          <a:rPr lang="en-US" b="0" i="1"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Ω</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𝑛</m:t>
                        </m:r>
                        <m:r>
                          <a:rPr lang="en-US" b="0" i="1" smtClean="0">
                            <a:latin typeface="Cambria Math" panose="02040503050406030204" pitchFamily="18" charset="0"/>
                            <a:ea typeface="Cambria Math" panose="02040503050406030204" pitchFamily="18" charset="0"/>
                          </a:rPr>
                          <m:t>)</m:t>
                        </m:r>
                      </m:sup>
                    </m:sSup>
                  </m:oMath>
                </a14:m>
                <a:r>
                  <a:rPr lang="en-US" dirty="0"/>
                  <a:t>,</a:t>
                </a:r>
              </a:p>
              <a:p>
                <a:r>
                  <a:rPr lang="en-US" dirty="0"/>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i="0">
                                <a:latin typeface="Cambria Math" panose="02040503050406030204" pitchFamily="18" charset="0"/>
                              </a:rPr>
                              <m:t>𝔤</m:t>
                            </m:r>
                          </m:e>
                          <m:sub>
                            <m:r>
                              <m:rPr>
                                <m:sty m:val="p"/>
                              </m:rPr>
                              <a:rPr lang="en-US" b="0" i="0" smtClean="0">
                                <a:latin typeface="Cambria Math" panose="02040503050406030204" pitchFamily="18" charset="0"/>
                              </a:rPr>
                              <m:t>QAOA</m:t>
                            </m:r>
                          </m:sub>
                        </m:sSub>
                        <m:r>
                          <a:rPr lang="en-US" i="1">
                            <a:latin typeface="Cambria Math" panose="02040503050406030204" pitchFamily="18" charset="0"/>
                          </a:rPr>
                          <m:t>=</m:t>
                        </m:r>
                        <m:r>
                          <a:rPr lang="en-US" b="0" i="1" smtClean="0">
                            <a:latin typeface="Cambria Math" panose="02040503050406030204" pitchFamily="18" charset="0"/>
                          </a:rPr>
                          <m:t> </m:t>
                        </m:r>
                        <m:d>
                          <m:dPr>
                            <m:begChr m:val="⟨"/>
                            <m:endChr m:val="⟩"/>
                            <m:ctrlPr>
                              <a:rPr lang="en-US" i="1">
                                <a:latin typeface="Cambria Math" panose="02040503050406030204" pitchFamily="18" charset="0"/>
                              </a:rPr>
                            </m:ctrlPr>
                          </m:dPr>
                          <m:e>
                            <m:r>
                              <a:rPr lang="en-US" b="0" i="1" smtClean="0">
                                <a:latin typeface="Cambria Math" panose="02040503050406030204" pitchFamily="18" charset="0"/>
                              </a:rPr>
                              <m:t>𝑖</m:t>
                            </m:r>
                            <m:nary>
                              <m:naryPr>
                                <m:chr m:val="∑"/>
                                <m:supHide m:val="on"/>
                                <m:ctrlPr>
                                  <a:rPr lang="en-US" i="1">
                                    <a:latin typeface="Cambria Math" panose="02040503050406030204" pitchFamily="18" charset="0"/>
                                    <a:ea typeface="Cambria Math" panose="02040503050406030204" pitchFamily="18" charset="0"/>
                                  </a:rPr>
                                </m:ctrlPr>
                              </m:naryPr>
                              <m:sub>
                                <m:d>
                                  <m:dPr>
                                    <m:ctrlPr>
                                      <a:rPr lang="en-US" i="1">
                                        <a:latin typeface="Cambria Math" panose="02040503050406030204" pitchFamily="18" charset="0"/>
                                        <a:ea typeface="Cambria Math" panose="02040503050406030204" pitchFamily="18" charset="0"/>
                                      </a:rPr>
                                    </m:ctrlPr>
                                  </m:dPr>
                                  <m:e>
                                    <m:r>
                                      <m:rPr>
                                        <m:brk m:alnAt="7"/>
                                      </m:rPr>
                                      <a:rPr lang="en-US" i="1">
                                        <a:latin typeface="Cambria Math" panose="02040503050406030204" pitchFamily="18" charset="0"/>
                                        <a:ea typeface="Cambria Math" panose="02040503050406030204" pitchFamily="18" charset="0"/>
                                      </a:rPr>
                                      <m:t>𝑗</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𝑘</m:t>
                                    </m:r>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𝐸</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𝐺</m:t>
                                </m:r>
                                <m:r>
                                  <a:rPr lang="en-US" i="1">
                                    <a:latin typeface="Cambria Math" panose="02040503050406030204" pitchFamily="18" charset="0"/>
                                    <a:ea typeface="Cambria Math" panose="02040503050406030204" pitchFamily="18" charset="0"/>
                                  </a:rPr>
                                  <m:t>)</m:t>
                                </m:r>
                              </m:sub>
                              <m:sup/>
                              <m:e>
                                <m:r>
                                  <a:rPr lang="en-US" i="1">
                                    <a:latin typeface="Cambria Math" panose="02040503050406030204" pitchFamily="18" charset="0"/>
                                    <a:ea typeface="Cambria Math" panose="02040503050406030204" pitchFamily="18" charset="0"/>
                                  </a:rPr>
                                  <m:t> </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𝑍</m:t>
                                    </m:r>
                                  </m:e>
                                  <m:sub>
                                    <m:r>
                                      <a:rPr lang="en-US" i="1">
                                        <a:latin typeface="Cambria Math" panose="02040503050406030204" pitchFamily="18" charset="0"/>
                                        <a:ea typeface="Cambria Math" panose="02040503050406030204" pitchFamily="18" charset="0"/>
                                      </a:rPr>
                                      <m:t>𝑗</m:t>
                                    </m:r>
                                  </m:sub>
                                </m:sSub>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𝑍</m:t>
                                    </m:r>
                                  </m:e>
                                  <m:sub>
                                    <m:r>
                                      <a:rPr lang="en-US" i="1">
                                        <a:latin typeface="Cambria Math" panose="02040503050406030204" pitchFamily="18" charset="0"/>
                                        <a:ea typeface="Cambria Math" panose="02040503050406030204" pitchFamily="18" charset="0"/>
                                      </a:rPr>
                                      <m:t>𝑘</m:t>
                                    </m:r>
                                  </m:sub>
                                </m:sSub>
                              </m:e>
                            </m:nary>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𝑖</m:t>
                            </m:r>
                            <m:nary>
                              <m:naryPr>
                                <m:chr m:val="∑"/>
                                <m:ctrlPr>
                                  <a:rPr lang="en-US" i="1">
                                    <a:latin typeface="Cambria Math" panose="02040503050406030204" pitchFamily="18" charset="0"/>
                                  </a:rPr>
                                </m:ctrlPr>
                              </m:naryPr>
                              <m:sub>
                                <m:r>
                                  <a:rPr lang="en-US" b="0" i="1" smtClean="0">
                                    <a:latin typeface="Cambria Math" panose="02040503050406030204" pitchFamily="18" charset="0"/>
                                  </a:rPr>
                                  <m:t>𝑙</m:t>
                                </m:r>
                                <m:r>
                                  <a:rPr lang="en-US" i="1">
                                    <a:latin typeface="Cambria Math" panose="02040503050406030204" pitchFamily="18" charset="0"/>
                                  </a:rPr>
                                  <m:t>=1</m:t>
                                </m:r>
                              </m:sub>
                              <m:sup>
                                <m:r>
                                  <a:rPr lang="en-US" i="1">
                                    <a:latin typeface="Cambria Math" panose="02040503050406030204" pitchFamily="18" charset="0"/>
                                  </a:rPr>
                                  <m:t>𝑛</m:t>
                                </m:r>
                              </m:sup>
                              <m:e>
                                <m:sSub>
                                  <m:sSubPr>
                                    <m:ctrlPr>
                                      <a:rPr lang="en-US" i="1">
                                        <a:latin typeface="Cambria Math" panose="02040503050406030204" pitchFamily="18" charset="0"/>
                                      </a:rPr>
                                    </m:ctrlPr>
                                  </m:sSubPr>
                                  <m:e>
                                    <m:r>
                                      <a:rPr lang="en-US" i="1">
                                        <a:latin typeface="Cambria Math" panose="02040503050406030204" pitchFamily="18" charset="0"/>
                                      </a:rPr>
                                      <m:t> </m:t>
                                    </m:r>
                                    <m:r>
                                      <a:rPr lang="en-US" i="1">
                                        <a:latin typeface="Cambria Math" panose="02040503050406030204" pitchFamily="18" charset="0"/>
                                      </a:rPr>
                                      <m:t>𝑋</m:t>
                                    </m:r>
                                  </m:e>
                                  <m:sub>
                                    <m:r>
                                      <a:rPr lang="en-US" b="0" i="1" smtClean="0">
                                        <a:latin typeface="Cambria Math" panose="02040503050406030204" pitchFamily="18" charset="0"/>
                                      </a:rPr>
                                      <m:t>𝑙</m:t>
                                    </m:r>
                                  </m:sub>
                                </m:sSub>
                              </m:e>
                            </m:nary>
                          </m:e>
                        </m:d>
                      </m:e>
                      <m:sub>
                        <m:r>
                          <m:rPr>
                            <m:sty m:val="p"/>
                          </m:rPr>
                          <a:rPr lang="en-US">
                            <a:latin typeface="Cambria Math" panose="02040503050406030204" pitchFamily="18" charset="0"/>
                          </a:rPr>
                          <m:t>Lie</m:t>
                        </m:r>
                      </m:sub>
                    </m:sSub>
                  </m:oMath>
                </a14:m>
                <a:endParaRPr lang="en-US" i="1" dirty="0">
                  <a:latin typeface="Cambria Math" panose="02040503050406030204" pitchFamily="18" charset="0"/>
                </a:endParaRPr>
              </a:p>
              <a:p>
                <a14:m>
                  <m:oMath xmlns:m="http://schemas.openxmlformats.org/officeDocument/2006/math">
                    <m:r>
                      <a:rPr lang="en-US" b="0" i="1" smtClean="0">
                        <a:latin typeface="Cambria Math" panose="02040503050406030204" pitchFamily="18" charset="0"/>
                      </a:rPr>
                      <m:t>                                         </m:t>
                    </m:r>
                    <m:r>
                      <a:rPr lang="en-US" i="1">
                        <a:latin typeface="Cambria Math" panose="02040503050406030204" pitchFamily="18" charset="0"/>
                      </a:rPr>
                      <m:t>= </m:t>
                    </m:r>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r>
                              <a:rPr lang="en-US" i="1">
                                <a:latin typeface="Cambria Math" panose="02040503050406030204" pitchFamily="18" charset="0"/>
                              </a:rPr>
                              <m:t>𝑖</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𝑍</m:t>
                                </m:r>
                              </m:e>
                              <m:sub>
                                <m:r>
                                  <a:rPr lang="en-US" i="1">
                                    <a:latin typeface="Cambria Math" panose="02040503050406030204" pitchFamily="18" charset="0"/>
                                    <a:ea typeface="Cambria Math" panose="02040503050406030204" pitchFamily="18" charset="0"/>
                                  </a:rPr>
                                  <m:t>𝑗</m:t>
                                </m:r>
                              </m:sub>
                            </m:sSub>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𝑍</m:t>
                                </m:r>
                              </m:e>
                              <m:sub>
                                <m:r>
                                  <a:rPr lang="en-US" i="1">
                                    <a:latin typeface="Cambria Math" panose="02040503050406030204" pitchFamily="18" charset="0"/>
                                    <a:ea typeface="Cambria Math" panose="02040503050406030204" pitchFamily="18" charset="0"/>
                                  </a:rPr>
                                  <m:t>𝑘</m:t>
                                </m:r>
                              </m:sub>
                            </m:sSub>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𝑖</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𝑙</m:t>
                                </m:r>
                              </m:sub>
                            </m:sSub>
                            <m:r>
                              <a:rPr lang="en-US" b="0" i="1" smtClean="0">
                                <a:latin typeface="Cambria Math" panose="02040503050406030204" pitchFamily="18" charset="0"/>
                              </a:rPr>
                              <m:t> :</m:t>
                            </m:r>
                            <m:d>
                              <m:dPr>
                                <m:ctrlPr>
                                  <a:rPr lang="en-US" i="1">
                                    <a:latin typeface="Cambria Math" panose="02040503050406030204" pitchFamily="18" charset="0"/>
                                    <a:ea typeface="Cambria Math" panose="02040503050406030204" pitchFamily="18" charset="0"/>
                                  </a:rPr>
                                </m:ctrlPr>
                              </m:dPr>
                              <m:e>
                                <m:r>
                                  <m:rPr>
                                    <m:brk m:alnAt="7"/>
                                  </m:rPr>
                                  <a:rPr lang="en-US" i="1">
                                    <a:latin typeface="Cambria Math" panose="02040503050406030204" pitchFamily="18" charset="0"/>
                                    <a:ea typeface="Cambria Math" panose="02040503050406030204" pitchFamily="18" charset="0"/>
                                  </a:rPr>
                                  <m:t>𝑗</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𝑘</m:t>
                                </m:r>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𝐸</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𝐺</m:t>
                                </m:r>
                              </m:e>
                            </m:d>
                            <m:r>
                              <a:rPr lang="en-US" i="1">
                                <a:latin typeface="Cambria Math" panose="02040503050406030204" pitchFamily="18" charset="0"/>
                                <a:ea typeface="Cambria Math" panose="02040503050406030204" pitchFamily="18" charset="0"/>
                              </a:rPr>
                              <m:t>, 1≤</m:t>
                            </m:r>
                            <m:r>
                              <a:rPr lang="en-US" i="1">
                                <a:latin typeface="Cambria Math" panose="02040503050406030204" pitchFamily="18" charset="0"/>
                                <a:ea typeface="Cambria Math" panose="02040503050406030204" pitchFamily="18" charset="0"/>
                              </a:rPr>
                              <m:t>𝑙</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𝑛</m:t>
                            </m:r>
                          </m:e>
                        </m:d>
                      </m:e>
                      <m:sub>
                        <m:r>
                          <m:rPr>
                            <m:sty m:val="p"/>
                          </m:rPr>
                          <a:rPr lang="en-US">
                            <a:latin typeface="Cambria Math" panose="02040503050406030204" pitchFamily="18" charset="0"/>
                          </a:rPr>
                          <m:t>Lie</m:t>
                        </m:r>
                      </m:sub>
                    </m:sSub>
                    <m:r>
                      <a:rPr lang="en-US" b="0" i="1" smtClean="0">
                        <a:latin typeface="Cambria Math" panose="02040503050406030204" pitchFamily="18" charset="0"/>
                      </a:rPr>
                      <m:t>=</m:t>
                    </m:r>
                  </m:oMath>
                </a14:m>
                <a:r>
                  <a:rPr lang="en-US" dirty="0"/>
                  <a:t> </a:t>
                </a:r>
                <a14:m>
                  <m:oMath xmlns:m="http://schemas.openxmlformats.org/officeDocument/2006/math">
                    <m:sSub>
                      <m:sSubPr>
                        <m:ctrlPr>
                          <a:rPr lang="en-US" i="1">
                            <a:latin typeface="Cambria Math" panose="02040503050406030204" pitchFamily="18" charset="0"/>
                          </a:rPr>
                        </m:ctrlPr>
                      </m:sSubPr>
                      <m:e>
                        <m:r>
                          <a:rPr lang="en-US">
                            <a:latin typeface="Cambria Math" panose="02040503050406030204" pitchFamily="18" charset="0"/>
                          </a:rPr>
                          <m:t>𝔤</m:t>
                        </m:r>
                      </m:e>
                      <m:sub>
                        <m:r>
                          <m:rPr>
                            <m:sty m:val="p"/>
                          </m:rPr>
                          <a:rPr lang="en-US" b="0" i="0" smtClean="0">
                            <a:latin typeface="Cambria Math" panose="02040503050406030204" pitchFamily="18" charset="0"/>
                          </a:rPr>
                          <m:t>ma</m:t>
                        </m:r>
                        <m:r>
                          <a:rPr lang="en-US" b="0" i="0" smtClean="0">
                            <a:latin typeface="Cambria Math" panose="02040503050406030204" pitchFamily="18" charset="0"/>
                          </a:rPr>
                          <m:t>−</m:t>
                        </m:r>
                        <m:r>
                          <m:rPr>
                            <m:sty m:val="p"/>
                          </m:rPr>
                          <a:rPr lang="en-US">
                            <a:latin typeface="Cambria Math" panose="02040503050406030204" pitchFamily="18" charset="0"/>
                          </a:rPr>
                          <m:t>QAOA</m:t>
                        </m:r>
                      </m:sub>
                    </m:sSub>
                  </m:oMath>
                </a14:m>
                <a:endParaRPr kumimoji="0" lang="en-US" b="0" i="0" u="none" strike="noStrike" cap="none" spc="0" normalizeH="0" dirty="0">
                  <a:ln>
                    <a:noFill/>
                  </a:ln>
                  <a:solidFill>
                    <a:srgbClr val="000000"/>
                  </a:solidFill>
                  <a:effectLst/>
                  <a:uFillTx/>
                  <a:sym typeface="Helvetica Neue"/>
                </a:endParaRPr>
              </a:p>
            </p:txBody>
          </p:sp>
        </mc:Choice>
        <mc:Fallback>
          <p:sp>
            <p:nvSpPr>
              <p:cNvPr id="11" name="TextBox 10">
                <a:extLst>
                  <a:ext uri="{FF2B5EF4-FFF2-40B4-BE49-F238E27FC236}">
                    <a16:creationId xmlns:a16="http://schemas.microsoft.com/office/drawing/2014/main" id="{9C155A23-225A-957A-0533-01572BE59EC2}"/>
                  </a:ext>
                </a:extLst>
              </p:cNvPr>
              <p:cNvSpPr txBox="1">
                <a:spLocks noRot="1" noChangeAspect="1" noMove="1" noResize="1" noEditPoints="1" noAdjustHandles="1" noChangeArrowheads="1" noChangeShapeType="1" noTextEdit="1"/>
              </p:cNvSpPr>
              <p:nvPr/>
            </p:nvSpPr>
            <p:spPr>
              <a:xfrm>
                <a:off x="519089" y="1383320"/>
                <a:ext cx="21771520" cy="6985438"/>
              </a:xfrm>
              <a:prstGeom prst="rect">
                <a:avLst/>
              </a:prstGeom>
              <a:blipFill>
                <a:blip r:embed="rId2"/>
                <a:stretch>
                  <a:fillRect l="-1457" b="-725"/>
                </a:stretch>
              </a:blipFill>
              <a:ln w="12700" cap="flat">
                <a:noFill/>
                <a:miter lim="400000"/>
              </a:ln>
              <a:effectLst/>
            </p:spPr>
            <p:txBody>
              <a:bodyPr/>
              <a:lstStyle/>
              <a:p>
                <a:r>
                  <a:rPr lang="en-US">
                    <a:noFill/>
                  </a:rPr>
                  <a:t> </a:t>
                </a:r>
              </a:p>
            </p:txBody>
          </p:sp>
        </mc:Fallback>
      </mc:AlternateContent>
      <p:sp>
        <p:nvSpPr>
          <p:cNvPr id="3" name="Larocca, Martin, et al., Quantum 6 (2022): 824.…">
            <a:extLst>
              <a:ext uri="{FF2B5EF4-FFF2-40B4-BE49-F238E27FC236}">
                <a16:creationId xmlns:a16="http://schemas.microsoft.com/office/drawing/2014/main" id="{FB2DB41E-CDC1-85D9-068B-EE6E1BA50653}"/>
              </a:ext>
            </a:extLst>
          </p:cNvPr>
          <p:cNvSpPr txBox="1"/>
          <p:nvPr/>
        </p:nvSpPr>
        <p:spPr>
          <a:xfrm>
            <a:off x="17335353" y="8426204"/>
            <a:ext cx="7519702" cy="656590"/>
          </a:xfrm>
          <a:prstGeom prst="rect">
            <a:avLst/>
          </a:prstGeom>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xmlns:mc="http://schemas.openxmlformats.org/markup-compatibility/2006" val="1"/>
            </a:ext>
          </a:extLst>
        </p:spPr>
        <p:txBody>
          <a:bodyPr wrap="square" lIns="50800" tIns="50800" rIns="50800" bIns="50800" anchor="ctr">
            <a:spAutoFit/>
          </a:bodyPr>
          <a:lstStyle/>
          <a:p>
            <a:pPr>
              <a:spcBef>
                <a:spcPts val="0"/>
              </a:spcBef>
              <a:defRPr sz="8400">
                <a:latin typeface="Times Roman"/>
                <a:ea typeface="Times Roman"/>
                <a:cs typeface="Times Roman"/>
                <a:sym typeface="Times Roman"/>
              </a:defRPr>
            </a:pPr>
            <a:r>
              <a:rPr lang="en-US" sz="3600" dirty="0"/>
              <a:t>[R. Herrman et al., </a:t>
            </a:r>
            <a:r>
              <a:rPr lang="en-US" sz="3600" i="1" dirty="0">
                <a:latin typeface="Times Roman"/>
                <a:ea typeface="Times Roman"/>
                <a:sym typeface="Times Roman"/>
              </a:rPr>
              <a:t>Sci. Rep. </a:t>
            </a:r>
            <a:r>
              <a:rPr lang="en-US" sz="3600" dirty="0">
                <a:latin typeface="Times Roman"/>
                <a:ea typeface="Times Roman"/>
                <a:sym typeface="Times Roman"/>
              </a:rPr>
              <a:t>(2022)]</a:t>
            </a:r>
            <a:endParaRPr lang="en-US" sz="3600" dirty="0"/>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830F2F8F-7DB1-E4DD-50CD-4C35F9039C95}"/>
                  </a:ext>
                </a:extLst>
              </p:cNvPr>
              <p:cNvSpPr txBox="1"/>
              <p:nvPr/>
            </p:nvSpPr>
            <p:spPr>
              <a:xfrm>
                <a:off x="748145" y="9140240"/>
                <a:ext cx="21012612" cy="32841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b="1" dirty="0"/>
                  <a:t>Corollary.</a:t>
                </a:r>
                <a:r>
                  <a:rPr lang="en-US" dirty="0"/>
                  <a:t>  By  </a:t>
                </a:r>
                <a:r>
                  <a:rPr lang="en-US" sz="4400" dirty="0">
                    <a:latin typeface="Times New Roman" panose="02020603050405020304" pitchFamily="18" charset="0"/>
                    <a:cs typeface="Times New Roman" panose="02020603050405020304" pitchFamily="18" charset="0"/>
                  </a:rPr>
                  <a:t>[</a:t>
                </a:r>
                <a:r>
                  <a:rPr lang="en-US" sz="4400" dirty="0" err="1">
                    <a:latin typeface="Times New Roman" panose="02020603050405020304" pitchFamily="18" charset="0"/>
                    <a:cs typeface="Times New Roman" panose="02020603050405020304" pitchFamily="18" charset="0"/>
                  </a:rPr>
                  <a:t>Kökcü</a:t>
                </a:r>
                <a:r>
                  <a:rPr lang="en-US" sz="4400" dirty="0">
                    <a:latin typeface="Times New Roman" panose="02020603050405020304" pitchFamily="18" charset="0"/>
                    <a:cs typeface="Times New Roman" panose="02020603050405020304" pitchFamily="18" charset="0"/>
                  </a:rPr>
                  <a:t>-Wiersema-Kemper-Bakalov, </a:t>
                </a:r>
                <a:r>
                  <a:rPr lang="en-US" sz="4400" i="1" dirty="0">
                    <a:latin typeface="Times New Roman" panose="02020603050405020304" pitchFamily="18" charset="0"/>
                    <a:cs typeface="Times New Roman" panose="02020603050405020304" pitchFamily="18" charset="0"/>
                  </a:rPr>
                  <a:t>J. Math Phys. </a:t>
                </a:r>
                <a:r>
                  <a:rPr lang="en-US" sz="4400" dirty="0">
                    <a:latin typeface="Times New Roman" panose="02020603050405020304" pitchFamily="18" charset="0"/>
                    <a:cs typeface="Times New Roman" panose="02020603050405020304" pitchFamily="18" charset="0"/>
                  </a:rPr>
                  <a:t>(2026)]</a:t>
                </a:r>
              </a:p>
              <a:p>
                <a14:m>
                  <m:oMath xmlns:m="http://schemas.openxmlformats.org/officeDocument/2006/math">
                    <m:sSub>
                      <m:sSubPr>
                        <m:ctrlPr>
                          <a:rPr lang="en-US" sz="5400" i="1">
                            <a:latin typeface="Cambria Math" panose="02040503050406030204" pitchFamily="18" charset="0"/>
                          </a:rPr>
                        </m:ctrlPr>
                      </m:sSubPr>
                      <m:e>
                        <m:r>
                          <a:rPr lang="en-US" sz="5400">
                            <a:latin typeface="Cambria Math" panose="02040503050406030204" pitchFamily="18" charset="0"/>
                          </a:rPr>
                          <m:t>𝔤</m:t>
                        </m:r>
                      </m:e>
                      <m:sub>
                        <m:r>
                          <m:rPr>
                            <m:sty m:val="p"/>
                          </m:rPr>
                          <a:rPr lang="en-US" sz="5400">
                            <a:latin typeface="Cambria Math" panose="02040503050406030204" pitchFamily="18" charset="0"/>
                          </a:rPr>
                          <m:t>ma</m:t>
                        </m:r>
                        <m:r>
                          <a:rPr lang="en-US" sz="5400">
                            <a:latin typeface="Cambria Math" panose="02040503050406030204" pitchFamily="18" charset="0"/>
                          </a:rPr>
                          <m:t>−</m:t>
                        </m:r>
                        <m:r>
                          <m:rPr>
                            <m:sty m:val="p"/>
                          </m:rPr>
                          <a:rPr lang="en-US" sz="5400">
                            <a:latin typeface="Cambria Math" panose="02040503050406030204" pitchFamily="18" charset="0"/>
                          </a:rPr>
                          <m:t>QAOA</m:t>
                        </m:r>
                      </m:sub>
                    </m:sSub>
                    <m:r>
                      <a:rPr lang="en-US" sz="5400" b="0" i="1" smtClean="0">
                        <a:latin typeface="Cambria Math" panose="02040503050406030204" pitchFamily="18" charset="0"/>
                      </a:rPr>
                      <m:t>=</m:t>
                    </m:r>
                    <m:sSubSup>
                      <m:sSubSupPr>
                        <m:ctrlPr>
                          <a:rPr lang="en-US" sz="5400" i="1">
                            <a:latin typeface="Cambria Math" panose="02040503050406030204" pitchFamily="18" charset="0"/>
                            <a:ea typeface="Cambria Math" panose="02040503050406030204" pitchFamily="18" charset="0"/>
                          </a:rPr>
                        </m:ctrlPr>
                      </m:sSubSupPr>
                      <m:e>
                        <m:r>
                          <a:rPr lang="en-US" sz="5400" i="1">
                            <a:latin typeface="Cambria Math" panose="02040503050406030204" pitchFamily="18" charset="0"/>
                            <a:ea typeface="Cambria Math" panose="02040503050406030204" pitchFamily="18" charset="0"/>
                          </a:rPr>
                          <m:t>𝔞</m:t>
                        </m:r>
                      </m:e>
                      <m:sub>
                        <m:r>
                          <a:rPr lang="en-US" sz="5400" b="0" i="1" smtClean="0">
                            <a:latin typeface="Cambria Math" panose="02040503050406030204" pitchFamily="18" charset="0"/>
                            <a:ea typeface="Cambria Math" panose="02040503050406030204" pitchFamily="18" charset="0"/>
                          </a:rPr>
                          <m:t>14</m:t>
                        </m:r>
                      </m:sub>
                      <m:sup>
                        <m:r>
                          <a:rPr lang="en-US" sz="5400" i="1">
                            <a:latin typeface="Cambria Math" panose="02040503050406030204" pitchFamily="18" charset="0"/>
                            <a:ea typeface="Cambria Math" panose="02040503050406030204" pitchFamily="18" charset="0"/>
                          </a:rPr>
                          <m:t>𝐺</m:t>
                        </m:r>
                      </m:sup>
                    </m:sSubSup>
                  </m:oMath>
                </a14:m>
                <a:r>
                  <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rPr>
                  <a:t>  has  </a:t>
                </a:r>
                <a14:m>
                  <m:oMath xmlns:m="http://schemas.openxmlformats.org/officeDocument/2006/math">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dim</m:t>
                        </m:r>
                        <m:r>
                          <a:rPr lang="en-US" b="0" i="1" smtClean="0">
                            <a:latin typeface="Cambria Math" panose="02040503050406030204" pitchFamily="18" charset="0"/>
                          </a:rPr>
                          <m:t>∈</m:t>
                        </m:r>
                        <m:r>
                          <a:rPr lang="en-US" b="0" i="1" smtClean="0">
                            <a:latin typeface="Cambria Math" panose="02040503050406030204" pitchFamily="18" charset="0"/>
                          </a:rPr>
                          <m:t>𝑂</m:t>
                        </m:r>
                        <m:r>
                          <a:rPr lang="en-US" b="0" i="0" smtClean="0">
                            <a:latin typeface="Cambria Math" panose="02040503050406030204" pitchFamily="18" charset="0"/>
                          </a:rPr>
                          <m:t>(</m:t>
                        </m:r>
                        <m:r>
                          <a:rPr lang="en-US" b="0" i="0" smtClean="0">
                            <a:latin typeface="Cambria Math" panose="02040503050406030204" pitchFamily="18" charset="0"/>
                          </a:rPr>
                          <m:t>4</m:t>
                        </m:r>
                      </m:e>
                      <m:sup>
                        <m:r>
                          <a:rPr lang="en-US" b="0" i="1" smtClean="0">
                            <a:latin typeface="Cambria Math" panose="02040503050406030204" pitchFamily="18" charset="0"/>
                          </a:rPr>
                          <m:t>𝑛</m:t>
                        </m:r>
                      </m:sup>
                    </m:sSup>
                    <m:r>
                      <a:rPr lang="en-US" b="0" i="0" smtClean="0">
                        <a:latin typeface="Cambria Math" panose="02040503050406030204" pitchFamily="18" charset="0"/>
                      </a:rPr>
                      <m:t>)</m:t>
                    </m:r>
                  </m:oMath>
                </a14:m>
                <a:r>
                  <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rPr>
                  <a:t> </a:t>
                </a:r>
                <a14:m>
                  <m:oMath xmlns:m="http://schemas.openxmlformats.org/officeDocument/2006/math">
                    <m:r>
                      <a:rPr lang="en-US" b="0" i="0" smtClean="0">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m:t>
                    </m:r>
                  </m:oMath>
                </a14:m>
                <a:r>
                  <a:rPr lang="en-US" dirty="0"/>
                  <a:t>  </a:t>
                </a:r>
                <a:r>
                  <a:rPr lang="en-US" dirty="0" err="1"/>
                  <a:t>MaxCut</a:t>
                </a:r>
                <a:r>
                  <a:rPr lang="en-US" dirty="0"/>
                  <a:t> QAOA has barren plateaus.</a:t>
                </a:r>
                <a:endPar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mc:Choice>
        <mc:Fallback>
          <p:sp>
            <p:nvSpPr>
              <p:cNvPr id="4" name="TextBox 3">
                <a:extLst>
                  <a:ext uri="{FF2B5EF4-FFF2-40B4-BE49-F238E27FC236}">
                    <a16:creationId xmlns:a16="http://schemas.microsoft.com/office/drawing/2014/main" id="{830F2F8F-7DB1-E4DD-50CD-4C35F9039C95}"/>
                  </a:ext>
                </a:extLst>
              </p:cNvPr>
              <p:cNvSpPr txBox="1">
                <a:spLocks noRot="1" noChangeAspect="1" noMove="1" noResize="1" noEditPoints="1" noAdjustHandles="1" noChangeArrowheads="1" noChangeShapeType="1" noTextEdit="1"/>
              </p:cNvSpPr>
              <p:nvPr/>
            </p:nvSpPr>
            <p:spPr>
              <a:xfrm>
                <a:off x="748145" y="9140240"/>
                <a:ext cx="21012612" cy="3284169"/>
              </a:xfrm>
              <a:prstGeom prst="rect">
                <a:avLst/>
              </a:prstGeom>
              <a:blipFill>
                <a:blip r:embed="rId3"/>
                <a:stretch>
                  <a:fillRect l="-1571" r="-181" b="-6538"/>
                </a:stretch>
              </a:blipFill>
              <a:ln w="12700" cap="flat">
                <a:noFill/>
                <a:miter lim="400000"/>
              </a:ln>
              <a:effectLst/>
            </p:spPr>
            <p:txBody>
              <a:bodyPr/>
              <a:lstStyle/>
              <a:p>
                <a:r>
                  <a:rPr lang="en-US">
                    <a:noFill/>
                  </a:rPr>
                  <a:t> </a:t>
                </a:r>
              </a:p>
            </p:txBody>
          </p:sp>
        </mc:Fallback>
      </mc:AlternateContent>
    </p:spTree>
    <p:extLst>
      <p:ext uri="{BB962C8B-B14F-4D97-AF65-F5344CB8AC3E}">
        <p14:creationId xmlns:p14="http://schemas.microsoft.com/office/powerpoint/2010/main" val="68908258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3" grpId="0" animBg="1"/>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4B325A-DAEB-2377-AD02-9B269198F455}"/>
            </a:ext>
          </a:extLst>
        </p:cNvPr>
        <p:cNvGrpSpPr/>
        <p:nvPr/>
      </p:nvGrpSpPr>
      <p:grpSpPr>
        <a:xfrm>
          <a:off x="0" y="0"/>
          <a:ext cx="0" cy="0"/>
          <a:chOff x="0" y="0"/>
          <a:chExt cx="0" cy="0"/>
        </a:xfrm>
      </p:grpSpPr>
      <p:sp>
        <p:nvSpPr>
          <p:cNvPr id="234" name="Barren plateaus">
            <a:extLst>
              <a:ext uri="{FF2B5EF4-FFF2-40B4-BE49-F238E27FC236}">
                <a16:creationId xmlns:a16="http://schemas.microsoft.com/office/drawing/2014/main" id="{92E4E80D-3F02-438D-3852-91332CB56776}"/>
              </a:ext>
            </a:extLst>
          </p:cNvPr>
          <p:cNvSpPr txBox="1">
            <a:spLocks noGrp="1"/>
          </p:cNvSpPr>
          <p:nvPr>
            <p:ph type="title"/>
          </p:nvPr>
        </p:nvSpPr>
        <p:spPr>
          <a:xfrm>
            <a:off x="1689100" y="-43668"/>
            <a:ext cx="21005800" cy="2286000"/>
          </a:xfrm>
          <a:prstGeom prst="rect">
            <a:avLst/>
          </a:prstGeom>
        </p:spPr>
        <p:txBody>
          <a:bodyPr>
            <a:normAutofit/>
          </a:bodyPr>
          <a:lstStyle/>
          <a:p>
            <a:r>
              <a:rPr lang="en-US" sz="6600" dirty="0"/>
              <a:t>QAOA with Grover Mixer</a:t>
            </a:r>
            <a:endParaRPr sz="6600" dirty="0"/>
          </a:p>
        </p:txBody>
      </p:sp>
      <p:sp>
        <p:nvSpPr>
          <p:cNvPr id="2" name="Slide Number Placeholder 1">
            <a:extLst>
              <a:ext uri="{FF2B5EF4-FFF2-40B4-BE49-F238E27FC236}">
                <a16:creationId xmlns:a16="http://schemas.microsoft.com/office/drawing/2014/main" id="{E6B22FAB-1221-4411-67D4-655F86D1C0EA}"/>
              </a:ext>
            </a:extLst>
          </p:cNvPr>
          <p:cNvSpPr>
            <a:spLocks noGrp="1"/>
          </p:cNvSpPr>
          <p:nvPr>
            <p:ph type="sldNum" sz="quarter" idx="2"/>
          </p:nvPr>
        </p:nvSpPr>
        <p:spPr/>
        <p:txBody>
          <a:bodyPr/>
          <a:lstStyle/>
          <a:p>
            <a:fld id="{86CB4B4D-7CA3-9044-876B-883B54F8677D}" type="slidenum">
              <a:rPr lang="en-US" smtClean="0"/>
              <a:t>35</a:t>
            </a:fld>
            <a:endParaRPr lang="en-US"/>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FB2726E4-0291-C39C-81E6-CCA86B5943CD}"/>
                  </a:ext>
                </a:extLst>
              </p:cNvPr>
              <p:cNvSpPr txBox="1"/>
              <p:nvPr/>
            </p:nvSpPr>
            <p:spPr>
              <a:xfrm>
                <a:off x="419561" y="5289572"/>
                <a:ext cx="23985415" cy="77914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US" b="1" i="0" u="none" strike="noStrike" cap="none" spc="0" normalizeH="0" baseline="0" dirty="0">
                    <a:ln>
                      <a:noFill/>
                    </a:ln>
                    <a:solidFill>
                      <a:srgbClr val="000000"/>
                    </a:solidFill>
                    <a:effectLst/>
                    <a:uFillTx/>
                    <a:sym typeface="Helvetica Neue"/>
                  </a:rPr>
                  <a:t>Theorem</a:t>
                </a:r>
                <a:r>
                  <a:rPr kumimoji="0" lang="en-US" b="0" i="0" u="none" strike="noStrike" cap="none" spc="0" normalizeH="0" baseline="0" dirty="0">
                    <a:ln>
                      <a:noFill/>
                    </a:ln>
                    <a:solidFill>
                      <a:srgbClr val="000000"/>
                    </a:solidFill>
                    <a:effectLst/>
                    <a:uFillTx/>
                    <a:sym typeface="Helvetica Neue"/>
                  </a:rPr>
                  <a:t> </a:t>
                </a:r>
                <a:r>
                  <a:rPr lang="en-US" sz="4400" dirty="0">
                    <a:latin typeface="Times New Roman" panose="02020603050405020304" pitchFamily="18" charset="0"/>
                    <a:cs typeface="Times New Roman" panose="02020603050405020304" pitchFamily="18" charset="0"/>
                  </a:rPr>
                  <a:t>[Tsvelikhovskiy-</a:t>
                </a:r>
                <a:r>
                  <a:rPr lang="en-US" sz="4400" dirty="0" err="1">
                    <a:latin typeface="Times New Roman" panose="02020603050405020304" pitchFamily="18" charset="0"/>
                    <a:cs typeface="Times New Roman" panose="02020603050405020304" pitchFamily="18" charset="0"/>
                  </a:rPr>
                  <a:t>Nuyten</a:t>
                </a:r>
                <a:r>
                  <a:rPr lang="en-US" sz="4400" dirty="0">
                    <a:latin typeface="Times New Roman" panose="02020603050405020304" pitchFamily="18" charset="0"/>
                    <a:cs typeface="Times New Roman" panose="02020603050405020304" pitchFamily="18" charset="0"/>
                  </a:rPr>
                  <a:t>-Bakalov, </a:t>
                </a:r>
                <a:r>
                  <a:rPr lang="en-US" sz="4400" i="1" dirty="0">
                    <a:latin typeface="Times New Roman" panose="02020603050405020304" pitchFamily="18" charset="0"/>
                    <a:ea typeface="Times Roman"/>
                    <a:cs typeface="Times New Roman" panose="02020603050405020304" pitchFamily="18" charset="0"/>
                    <a:sym typeface="Times Roman"/>
                  </a:rPr>
                  <a:t>arXiv:2509.10424</a:t>
                </a:r>
                <a:r>
                  <a:rPr lang="en-US" sz="4400" dirty="0">
                    <a:latin typeface="Times New Roman" panose="02020603050405020304" pitchFamily="18" charset="0"/>
                    <a:cs typeface="Times New Roman" panose="02020603050405020304" pitchFamily="18" charset="0"/>
                  </a:rPr>
                  <a:t>]</a:t>
                </a:r>
                <a:r>
                  <a:rPr kumimoji="0" lang="en-US" sz="4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Helvetica Neue"/>
                  </a:rPr>
                  <a:t>.  </a:t>
                </a:r>
                <a:r>
                  <a:rPr kumimoji="0" lang="en-US" sz="4400" b="0" i="0" u="none" strike="noStrike" cap="none" spc="0" normalizeH="0" dirty="0">
                    <a:ln>
                      <a:noFill/>
                    </a:ln>
                    <a:solidFill>
                      <a:srgbClr val="000000"/>
                    </a:solidFill>
                    <a:effectLst/>
                    <a:uFillTx/>
                    <a:latin typeface="Times New Roman" panose="02020603050405020304" pitchFamily="18" charset="0"/>
                    <a:cs typeface="Times New Roman" panose="02020603050405020304" pitchFamily="18" charset="0"/>
                    <a:sym typeface="Helvetica Neue"/>
                  </a:rPr>
                  <a:t>                   </a:t>
                </a:r>
              </a:p>
              <a:p>
                <a:pPr marL="685800" indent="-685800">
                  <a:buFont typeface="Arial" panose="020B0604020202020204" pitchFamily="34" charset="0"/>
                  <a:buChar char="•"/>
                </a:pPr>
                <a:r>
                  <a:rPr lang="en-US" dirty="0"/>
                  <a:t>The DLA is  </a:t>
                </a:r>
                <a14:m>
                  <m:oMath xmlns:m="http://schemas.openxmlformats.org/officeDocument/2006/math">
                    <m:borderBox>
                      <m:borderBoxPr>
                        <m:ctrlPr>
                          <a:rPr lang="en-US" sz="5400" i="1">
                            <a:latin typeface="Cambria Math" panose="02040503050406030204" pitchFamily="18" charset="0"/>
                          </a:rPr>
                        </m:ctrlPr>
                      </m:borderBoxPr>
                      <m:e>
                        <m:sSub>
                          <m:sSubPr>
                            <m:ctrlPr>
                              <a:rPr lang="en-US" sz="5400" i="1">
                                <a:latin typeface="Cambria Math" panose="02040503050406030204" pitchFamily="18" charset="0"/>
                              </a:rPr>
                            </m:ctrlPr>
                          </m:sSubPr>
                          <m:e>
                            <m:d>
                              <m:dPr>
                                <m:begChr m:val="⟨"/>
                                <m:endChr m:val="⟩"/>
                                <m:ctrlPr>
                                  <a:rPr lang="en-US" sz="5400" i="1">
                                    <a:latin typeface="Cambria Math" panose="02040503050406030204" pitchFamily="18" charset="0"/>
                                  </a:rPr>
                                </m:ctrlPr>
                              </m:dPr>
                              <m:e>
                                <m:r>
                                  <a:rPr lang="en-US" sz="5400" i="1">
                                    <a:latin typeface="Cambria Math" panose="02040503050406030204" pitchFamily="18" charset="0"/>
                                  </a:rPr>
                                  <m:t>𝑖</m:t>
                                </m:r>
                                <m:sSub>
                                  <m:sSubPr>
                                    <m:ctrlPr>
                                      <a:rPr lang="en-US" sz="5400" i="1">
                                        <a:latin typeface="Cambria Math" panose="02040503050406030204" pitchFamily="18" charset="0"/>
                                        <a:ea typeface="Cambria Math" panose="02040503050406030204" pitchFamily="18" charset="0"/>
                                      </a:rPr>
                                    </m:ctrlPr>
                                  </m:sSubPr>
                                  <m:e>
                                    <m:r>
                                      <a:rPr lang="en-US" sz="5400" i="1">
                                        <a:latin typeface="Cambria Math" panose="02040503050406030204" pitchFamily="18" charset="0"/>
                                        <a:ea typeface="Cambria Math" panose="02040503050406030204" pitchFamily="18" charset="0"/>
                                      </a:rPr>
                                      <m:t>𝐻</m:t>
                                    </m:r>
                                  </m:e>
                                  <m:sub>
                                    <m:r>
                                      <a:rPr lang="en-US" sz="5400" i="1">
                                        <a:latin typeface="Cambria Math" panose="02040503050406030204" pitchFamily="18" charset="0"/>
                                        <a:ea typeface="Cambria Math" panose="02040503050406030204" pitchFamily="18" charset="0"/>
                                      </a:rPr>
                                      <m:t>𝑃</m:t>
                                    </m:r>
                                  </m:sub>
                                </m:sSub>
                                <m:r>
                                  <a:rPr lang="en-US" sz="5400" i="1">
                                    <a:latin typeface="Cambria Math" panose="02040503050406030204" pitchFamily="18" charset="0"/>
                                    <a:ea typeface="Cambria Math" panose="02040503050406030204" pitchFamily="18" charset="0"/>
                                  </a:rPr>
                                  <m:t>, </m:t>
                                </m:r>
                                <m:r>
                                  <a:rPr lang="en-US" sz="5400" i="1">
                                    <a:latin typeface="Cambria Math" panose="02040503050406030204" pitchFamily="18" charset="0"/>
                                    <a:ea typeface="Cambria Math" panose="02040503050406030204" pitchFamily="18" charset="0"/>
                                  </a:rPr>
                                  <m:t>𝑖</m:t>
                                </m:r>
                                <m:sSub>
                                  <m:sSubPr>
                                    <m:ctrlPr>
                                      <a:rPr lang="en-US" sz="5400" i="1">
                                        <a:latin typeface="Cambria Math" panose="02040503050406030204" pitchFamily="18" charset="0"/>
                                        <a:ea typeface="Cambria Math" panose="02040503050406030204" pitchFamily="18" charset="0"/>
                                      </a:rPr>
                                    </m:ctrlPr>
                                  </m:sSubPr>
                                  <m:e>
                                    <m:r>
                                      <a:rPr lang="en-US" sz="5400" i="1">
                                        <a:latin typeface="Cambria Math" panose="02040503050406030204" pitchFamily="18" charset="0"/>
                                      </a:rPr>
                                      <m:t>𝐺</m:t>
                                    </m:r>
                                  </m:e>
                                  <m:sub>
                                    <m:r>
                                      <a:rPr lang="en-US" sz="5400" i="1">
                                        <a:latin typeface="Cambria Math" panose="02040503050406030204" pitchFamily="18" charset="0"/>
                                      </a:rPr>
                                      <m:t>𝑀</m:t>
                                    </m:r>
                                  </m:sub>
                                </m:sSub>
                              </m:e>
                            </m:d>
                          </m:e>
                          <m:sub>
                            <m:r>
                              <m:rPr>
                                <m:sty m:val="p"/>
                              </m:rPr>
                              <a:rPr lang="en-US" sz="5400">
                                <a:latin typeface="Cambria Math" panose="02040503050406030204" pitchFamily="18" charset="0"/>
                              </a:rPr>
                              <m:t>Lie</m:t>
                            </m:r>
                          </m:sub>
                        </m:sSub>
                        <m:r>
                          <a:rPr lang="en-US" sz="5400" i="1">
                            <a:latin typeface="Cambria Math" panose="02040503050406030204" pitchFamily="18" charset="0"/>
                          </a:rPr>
                          <m:t> </m:t>
                        </m:r>
                        <m:r>
                          <a:rPr lang="en-US" sz="5400" i="1">
                            <a:latin typeface="Cambria Math" panose="02040503050406030204" pitchFamily="18" charset="0"/>
                            <a:ea typeface="Cambria Math" panose="02040503050406030204" pitchFamily="18" charset="0"/>
                          </a:rPr>
                          <m:t>≅</m:t>
                        </m:r>
                        <m:r>
                          <a:rPr lang="en-US" sz="5400" i="1" dirty="0">
                            <a:latin typeface="Cambria Math" panose="02040503050406030204" pitchFamily="18" charset="0"/>
                            <a:ea typeface="Cambria Math" panose="02040503050406030204" pitchFamily="18" charset="0"/>
                          </a:rPr>
                          <m:t>𝔰𝔲</m:t>
                        </m:r>
                        <m:d>
                          <m:dPr>
                            <m:ctrlPr>
                              <a:rPr lang="en-US" sz="5400" i="1" dirty="0">
                                <a:latin typeface="Cambria Math" panose="02040503050406030204" pitchFamily="18" charset="0"/>
                                <a:ea typeface="Cambria Math" panose="02040503050406030204" pitchFamily="18" charset="0"/>
                              </a:rPr>
                            </m:ctrlPr>
                          </m:dPr>
                          <m:e>
                            <m:r>
                              <a:rPr lang="en-US" sz="5400" i="1" dirty="0">
                                <a:latin typeface="Cambria Math" panose="02040503050406030204" pitchFamily="18" charset="0"/>
                                <a:ea typeface="Cambria Math" panose="02040503050406030204" pitchFamily="18" charset="0"/>
                              </a:rPr>
                              <m:t>𝑑</m:t>
                            </m:r>
                          </m:e>
                        </m:d>
                        <m:r>
                          <a:rPr lang="en-US" sz="5400" i="1" dirty="0">
                            <a:latin typeface="Cambria Math" panose="02040503050406030204" pitchFamily="18" charset="0"/>
                            <a:ea typeface="Cambria Math" panose="02040503050406030204" pitchFamily="18" charset="0"/>
                          </a:rPr>
                          <m:t>⊕</m:t>
                        </m:r>
                        <m:r>
                          <a:rPr lang="en-US" sz="5400" i="1" dirty="0">
                            <a:latin typeface="Cambria Math" panose="02040503050406030204" pitchFamily="18" charset="0"/>
                            <a:ea typeface="Cambria Math" panose="02040503050406030204" pitchFamily="18" charset="0"/>
                          </a:rPr>
                          <m:t>𝔲</m:t>
                        </m:r>
                        <m:d>
                          <m:dPr>
                            <m:ctrlPr>
                              <a:rPr lang="en-US" sz="5400" i="1" dirty="0">
                                <a:latin typeface="Cambria Math" panose="02040503050406030204" pitchFamily="18" charset="0"/>
                                <a:ea typeface="Cambria Math" panose="02040503050406030204" pitchFamily="18" charset="0"/>
                              </a:rPr>
                            </m:ctrlPr>
                          </m:dPr>
                          <m:e>
                            <m:r>
                              <a:rPr lang="en-US" sz="5400" i="1" dirty="0">
                                <a:latin typeface="Cambria Math" panose="02040503050406030204" pitchFamily="18" charset="0"/>
                                <a:ea typeface="Cambria Math" panose="02040503050406030204" pitchFamily="18" charset="0"/>
                              </a:rPr>
                              <m:t>1</m:t>
                            </m:r>
                          </m:e>
                        </m:d>
                        <m:r>
                          <a:rPr lang="en-US" sz="5400" i="1" dirty="0">
                            <a:latin typeface="Cambria Math" panose="02040503050406030204" pitchFamily="18" charset="0"/>
                            <a:ea typeface="Cambria Math" panose="02040503050406030204" pitchFamily="18" charset="0"/>
                          </a:rPr>
                          <m:t>⊕</m:t>
                        </m:r>
                        <m:r>
                          <a:rPr lang="en-US" sz="5400" i="1" dirty="0">
                            <a:latin typeface="Cambria Math" panose="02040503050406030204" pitchFamily="18" charset="0"/>
                            <a:ea typeface="Cambria Math" panose="02040503050406030204" pitchFamily="18" charset="0"/>
                          </a:rPr>
                          <m:t>𝔲</m:t>
                        </m:r>
                        <m:d>
                          <m:dPr>
                            <m:ctrlPr>
                              <a:rPr lang="en-US" sz="5400" i="1" dirty="0">
                                <a:latin typeface="Cambria Math" panose="02040503050406030204" pitchFamily="18" charset="0"/>
                                <a:ea typeface="Cambria Math" panose="02040503050406030204" pitchFamily="18" charset="0"/>
                              </a:rPr>
                            </m:ctrlPr>
                          </m:dPr>
                          <m:e>
                            <m:r>
                              <a:rPr lang="en-US" sz="5400" i="1" dirty="0">
                                <a:latin typeface="Cambria Math" panose="02040503050406030204" pitchFamily="18" charset="0"/>
                                <a:ea typeface="Cambria Math" panose="02040503050406030204" pitchFamily="18" charset="0"/>
                              </a:rPr>
                              <m:t>1</m:t>
                            </m:r>
                          </m:e>
                        </m:d>
                      </m:e>
                    </m:borderBox>
                  </m:oMath>
                </a14:m>
                <a:endParaRPr lang="en-US" sz="5400" b="0" dirty="0">
                  <a:ea typeface="Cambria Math" panose="02040503050406030204" pitchFamily="18" charset="0"/>
                </a:endParaRPr>
              </a:p>
              <a:p>
                <a:r>
                  <a:rPr kumimoji="0" lang="en-US" b="0" i="0" u="none" strike="noStrike" cap="none" spc="0" normalizeH="0" baseline="0" dirty="0">
                    <a:ln>
                      <a:noFill/>
                    </a:ln>
                    <a:solidFill>
                      <a:srgbClr val="000000"/>
                    </a:solidFill>
                    <a:effectLst/>
                    <a:uFillTx/>
                    <a:sym typeface="Helvetica Neue"/>
                  </a:rPr>
                  <a:t>where </a:t>
                </a:r>
                <a14:m>
                  <m:oMath xmlns:m="http://schemas.openxmlformats.org/officeDocument/2006/math">
                    <m:r>
                      <a:rPr lang="en-US" i="1" dirty="0">
                        <a:latin typeface="Cambria Math" panose="02040503050406030204" pitchFamily="18" charset="0"/>
                        <a:ea typeface="Cambria Math" panose="02040503050406030204" pitchFamily="18" charset="0"/>
                      </a:rPr>
                      <m:t>𝑑</m:t>
                    </m:r>
                  </m:oMath>
                </a14:m>
                <a:r>
                  <a:rPr kumimoji="0" lang="en-US" b="0" i="0" u="none" strike="noStrike" cap="none" spc="0" normalizeH="0" baseline="0" dirty="0">
                    <a:ln>
                      <a:noFill/>
                    </a:ln>
                    <a:solidFill>
                      <a:srgbClr val="000000"/>
                    </a:solidFill>
                    <a:effectLst/>
                    <a:uFillTx/>
                    <a:sym typeface="Helvetica Neue"/>
                  </a:rPr>
                  <a:t> is the number of distinct eigenvalues of </a:t>
                </a:r>
                <a14:m>
                  <m:oMath xmlns:m="http://schemas.openxmlformats.org/officeDocument/2006/math">
                    <m:sSub>
                      <m:sSubPr>
                        <m:ctrlPr>
                          <a:rPr lang="ar-AE" sz="5400" i="1">
                            <a:latin typeface="Cambria Math" panose="02040503050406030204" pitchFamily="18" charset="0"/>
                          </a:rPr>
                        </m:ctrlPr>
                      </m:sSubPr>
                      <m:e>
                        <m:r>
                          <a:rPr lang="ar-AE" sz="5400" i="1">
                            <a:latin typeface="Cambria Math" panose="02040503050406030204" pitchFamily="18" charset="0"/>
                          </a:rPr>
                          <m:t>𝐻</m:t>
                        </m:r>
                      </m:e>
                      <m:sub>
                        <m:r>
                          <a:rPr lang="en-US" sz="5400" i="1">
                            <a:latin typeface="Cambria Math" panose="02040503050406030204" pitchFamily="18" charset="0"/>
                          </a:rPr>
                          <m:t>𝑃</m:t>
                        </m:r>
                      </m:sub>
                    </m:sSub>
                  </m:oMath>
                </a14:m>
                <a:r>
                  <a:rPr kumimoji="0" lang="en-US" sz="5400" b="0" i="0" u="none" strike="noStrike" cap="none" spc="0" normalizeH="0" baseline="0" dirty="0">
                    <a:ln>
                      <a:noFill/>
                    </a:ln>
                    <a:solidFill>
                      <a:srgbClr val="000000"/>
                    </a:solidFill>
                    <a:effectLst/>
                    <a:uFillTx/>
                    <a:sym typeface="Helvetica Neue"/>
                  </a:rPr>
                  <a:t> </a:t>
                </a:r>
                <a:r>
                  <a:rPr kumimoji="0" lang="en-US" b="0" i="0" u="none" strike="noStrike" cap="none" spc="0" normalizeH="0" baseline="0" dirty="0">
                    <a:ln>
                      <a:noFill/>
                    </a:ln>
                    <a:solidFill>
                      <a:srgbClr val="000000"/>
                    </a:solidFill>
                    <a:effectLst/>
                    <a:uFillTx/>
                    <a:sym typeface="Helvetica Neue"/>
                  </a:rPr>
                  <a:t>when acting on </a:t>
                </a:r>
                <a14:m>
                  <m:oMath xmlns:m="http://schemas.openxmlformats.org/officeDocument/2006/math">
                    <m:d>
                      <m:dPr>
                        <m:begChr m:val="|"/>
                        <m:endChr m:val="⟩"/>
                        <m:ctrlPr>
                          <a:rPr lang="en-US" sz="5400" i="1">
                            <a:latin typeface="Cambria Math" panose="02040503050406030204" pitchFamily="18" charset="0"/>
                            <a:ea typeface="Cambria Math" panose="02040503050406030204" pitchFamily="18" charset="0"/>
                          </a:rPr>
                        </m:ctrlPr>
                      </m:dPr>
                      <m:e>
                        <m:r>
                          <a:rPr lang="en-US" sz="5400" i="1">
                            <a:latin typeface="Cambria Math" panose="02040503050406030204" pitchFamily="18" charset="0"/>
                            <a:ea typeface="Cambria Math" panose="02040503050406030204" pitchFamily="18" charset="0"/>
                          </a:rPr>
                          <m:t>𝜉</m:t>
                        </m:r>
                      </m:e>
                    </m:d>
                    <m:r>
                      <a:rPr lang="en-US" sz="5400" i="1">
                        <a:latin typeface="Cambria Math" panose="02040503050406030204" pitchFamily="18" charset="0"/>
                      </a:rPr>
                      <m:t>.</m:t>
                    </m:r>
                  </m:oMath>
                </a14:m>
                <a:endParaRPr lang="en-US" sz="5400" i="0" dirty="0"/>
              </a:p>
              <a:p>
                <a:pPr marL="685800" indent="-685800">
                  <a:buFont typeface="Arial" panose="020B0604020202020204" pitchFamily="34" charset="0"/>
                  <a:buChar char="•"/>
                </a:pPr>
                <a:r>
                  <a:rPr lang="en-US" dirty="0"/>
                  <a:t> For </a:t>
                </a:r>
                <a14:m>
                  <m:oMath xmlns:m="http://schemas.openxmlformats.org/officeDocument/2006/math">
                    <m:r>
                      <a:rPr lang="en-US" b="0" i="1" smtClean="0">
                        <a:latin typeface="Cambria Math" panose="02040503050406030204" pitchFamily="18" charset="0"/>
                      </a:rPr>
                      <m:t>𝑠</m:t>
                    </m:r>
                  </m:oMath>
                </a14:m>
                <a:r>
                  <a:rPr kumimoji="0" lang="en-US" b="0" i="0" u="none" strike="noStrike" cap="none" spc="0" normalizeH="0" baseline="0" dirty="0">
                    <a:ln>
                      <a:noFill/>
                    </a:ln>
                    <a:solidFill>
                      <a:srgbClr val="000000"/>
                    </a:solidFill>
                    <a:effectLst/>
                    <a:uFillTx/>
                    <a:sym typeface="Helvetica Neue"/>
                  </a:rPr>
                  <a:t>-</a:t>
                </a:r>
                <a:r>
                  <a:rPr kumimoji="0" lang="en-US" b="0" i="1" u="none" strike="noStrike" cap="none" spc="0" normalizeH="0" baseline="0" dirty="0">
                    <a:ln>
                      <a:noFill/>
                    </a:ln>
                    <a:solidFill>
                      <a:srgbClr val="000000"/>
                    </a:solidFill>
                    <a:effectLst/>
                    <a:uFillTx/>
                    <a:sym typeface="Helvetica Neue"/>
                  </a:rPr>
                  <a:t>local</a:t>
                </a:r>
                <a:r>
                  <a:rPr kumimoji="0" lang="en-US" b="0" i="0" u="none" strike="noStrike" cap="none" spc="0" normalizeH="0" baseline="0" dirty="0">
                    <a:ln>
                      <a:noFill/>
                    </a:ln>
                    <a:solidFill>
                      <a:srgbClr val="000000"/>
                    </a:solidFill>
                    <a:effectLst/>
                    <a:uFillTx/>
                    <a:sym typeface="Helvetica Neue"/>
                  </a:rPr>
                  <a:t> Hamiltonian </a:t>
                </a:r>
                <a14:m>
                  <m:oMath xmlns:m="http://schemas.openxmlformats.org/officeDocument/2006/math">
                    <m:sSub>
                      <m:sSubPr>
                        <m:ctrlPr>
                          <a:rPr lang="ar-AE" sz="5400" i="1">
                            <a:latin typeface="Cambria Math" panose="02040503050406030204" pitchFamily="18" charset="0"/>
                          </a:rPr>
                        </m:ctrlPr>
                      </m:sSubPr>
                      <m:e>
                        <m:r>
                          <a:rPr lang="ar-AE" sz="5400" i="1">
                            <a:latin typeface="Cambria Math" panose="02040503050406030204" pitchFamily="18" charset="0"/>
                          </a:rPr>
                          <m:t>𝐻</m:t>
                        </m:r>
                      </m:e>
                      <m:sub>
                        <m:r>
                          <a:rPr lang="en-US" sz="5400" i="1">
                            <a:latin typeface="Cambria Math" panose="02040503050406030204" pitchFamily="18" charset="0"/>
                          </a:rPr>
                          <m:t>𝑃</m:t>
                        </m:r>
                      </m:sub>
                    </m:sSub>
                  </m:oMath>
                </a14:m>
                <a:r>
                  <a:rPr lang="en-US" sz="5400" dirty="0"/>
                  <a:t> </a:t>
                </a:r>
                <a:r>
                  <a:rPr lang="en-US" dirty="0"/>
                  <a:t>with integer eigenvalues, </a:t>
                </a:r>
                <a14:m>
                  <m:oMath xmlns:m="http://schemas.openxmlformats.org/officeDocument/2006/math">
                    <m:sSub>
                      <m:sSubPr>
                        <m:ctrlPr>
                          <a:rPr lang="ar-AE" sz="5400" i="1">
                            <a:solidFill>
                              <a:srgbClr val="222222"/>
                            </a:solidFill>
                            <a:latin typeface="Cambria Math" panose="02040503050406030204" pitchFamily="18" charset="0"/>
                          </a:rPr>
                        </m:ctrlPr>
                      </m:sSubPr>
                      <m:e>
                        <m:r>
                          <m:rPr>
                            <m:sty m:val="p"/>
                          </m:rPr>
                          <a:rPr lang="ar-AE" sz="5400" i="1">
                            <a:solidFill>
                              <a:srgbClr val="222222"/>
                            </a:solidFill>
                            <a:latin typeface="Cambria Math" panose="02040503050406030204" pitchFamily="18" charset="0"/>
                          </a:rPr>
                          <m:t>Var</m:t>
                        </m:r>
                      </m:e>
                      <m:sub>
                        <m:r>
                          <a:rPr lang="ar-AE" sz="5400" i="1">
                            <a:solidFill>
                              <a:srgbClr val="222222"/>
                            </a:solidFill>
                            <a:latin typeface="Cambria Math" panose="02040503050406030204" pitchFamily="18" charset="0"/>
                          </a:rPr>
                          <m:t>𝛽</m:t>
                        </m:r>
                        <m:r>
                          <a:rPr lang="ar-AE" sz="5400" i="1">
                            <a:solidFill>
                              <a:srgbClr val="222222"/>
                            </a:solidFill>
                            <a:latin typeface="Cambria Math" panose="02040503050406030204" pitchFamily="18" charset="0"/>
                          </a:rPr>
                          <m:t>, </m:t>
                        </m:r>
                        <m:r>
                          <a:rPr lang="ar-AE" sz="5400" i="1">
                            <a:solidFill>
                              <a:srgbClr val="222222"/>
                            </a:solidFill>
                            <a:latin typeface="Cambria Math" panose="02040503050406030204" pitchFamily="18" charset="0"/>
                          </a:rPr>
                          <m:t>𝛾</m:t>
                        </m:r>
                      </m:sub>
                    </m:sSub>
                    <m:d>
                      <m:dPr>
                        <m:begChr m:val="["/>
                        <m:endChr m:val="]"/>
                        <m:ctrlPr>
                          <a:rPr lang="ar-AE" sz="5400" i="1">
                            <a:solidFill>
                              <a:srgbClr val="222222"/>
                            </a:solidFill>
                            <a:latin typeface="Cambria Math" panose="02040503050406030204" pitchFamily="18" charset="0"/>
                          </a:rPr>
                        </m:ctrlPr>
                      </m:dPr>
                      <m:e>
                        <m:r>
                          <a:rPr lang="ar-AE" sz="5400" i="1">
                            <a:solidFill>
                              <a:srgbClr val="222222"/>
                            </a:solidFill>
                            <a:latin typeface="Cambria Math" panose="02040503050406030204" pitchFamily="18" charset="0"/>
                          </a:rPr>
                          <m:t>𝐶</m:t>
                        </m:r>
                        <m:d>
                          <m:dPr>
                            <m:ctrlPr>
                              <a:rPr lang="ar-AE" sz="5400" i="1">
                                <a:latin typeface="Cambria Math" panose="02040503050406030204" pitchFamily="18" charset="0"/>
                              </a:rPr>
                            </m:ctrlPr>
                          </m:dPr>
                          <m:e>
                            <m:r>
                              <a:rPr lang="ar-AE" sz="5400" i="1">
                                <a:latin typeface="Cambria Math" panose="02040503050406030204" pitchFamily="18" charset="0"/>
                                <a:ea typeface="Cambria Math" panose="02040503050406030204" pitchFamily="18" charset="0"/>
                              </a:rPr>
                              <m:t>𝛽</m:t>
                            </m:r>
                            <m:r>
                              <a:rPr lang="ar-AE" sz="5400" i="1">
                                <a:latin typeface="Cambria Math" panose="02040503050406030204" pitchFamily="18" charset="0"/>
                                <a:ea typeface="Cambria Math" panose="02040503050406030204" pitchFamily="18" charset="0"/>
                              </a:rPr>
                              <m:t>,</m:t>
                            </m:r>
                            <m:r>
                              <a:rPr lang="ar-AE" sz="5400" i="1">
                                <a:latin typeface="Cambria Math" panose="02040503050406030204" pitchFamily="18" charset="0"/>
                                <a:ea typeface="Cambria Math" panose="02040503050406030204" pitchFamily="18" charset="0"/>
                              </a:rPr>
                              <m:t>𝛾</m:t>
                            </m:r>
                          </m:e>
                        </m:d>
                      </m:e>
                    </m:d>
                    <m:r>
                      <a:rPr lang="en-US" sz="5400" b="0" i="1" smtClean="0">
                        <a:solidFill>
                          <a:srgbClr val="222222"/>
                        </a:solidFill>
                        <a:latin typeface="Cambria Math" panose="02040503050406030204" pitchFamily="18" charset="0"/>
                      </a:rPr>
                      <m:t>∈</m:t>
                    </m:r>
                    <m:r>
                      <m:rPr>
                        <m:sty m:val="p"/>
                      </m:rPr>
                      <a:rPr lang="en-US" sz="5400" b="0" i="0" smtClean="0">
                        <a:solidFill>
                          <a:srgbClr val="222222"/>
                        </a:solidFill>
                        <a:latin typeface="Cambria Math" panose="02040503050406030204" pitchFamily="18" charset="0"/>
                      </a:rPr>
                      <m:t>Ω</m:t>
                    </m:r>
                    <m:d>
                      <m:dPr>
                        <m:ctrlPr>
                          <a:rPr lang="en-US" sz="5400" b="0" i="1" smtClean="0">
                            <a:solidFill>
                              <a:srgbClr val="222222"/>
                            </a:solidFill>
                            <a:latin typeface="Cambria Math" panose="02040503050406030204" pitchFamily="18" charset="0"/>
                          </a:rPr>
                        </m:ctrlPr>
                      </m:dPr>
                      <m:e>
                        <m:sSup>
                          <m:sSupPr>
                            <m:ctrlPr>
                              <a:rPr lang="en-US" sz="5400" b="0" i="1" smtClean="0">
                                <a:solidFill>
                                  <a:srgbClr val="222222"/>
                                </a:solidFill>
                                <a:latin typeface="Cambria Math" panose="02040503050406030204" pitchFamily="18" charset="0"/>
                              </a:rPr>
                            </m:ctrlPr>
                          </m:sSupPr>
                          <m:e>
                            <m:r>
                              <a:rPr lang="en-US" sz="5400" b="0" i="1" smtClean="0">
                                <a:solidFill>
                                  <a:srgbClr val="222222"/>
                                </a:solidFill>
                                <a:latin typeface="Cambria Math" panose="02040503050406030204" pitchFamily="18" charset="0"/>
                              </a:rPr>
                              <m:t>𝑛</m:t>
                            </m:r>
                          </m:e>
                          <m:sup>
                            <m:r>
                              <a:rPr lang="en-US" sz="5400" b="0" i="1" smtClean="0">
                                <a:solidFill>
                                  <a:srgbClr val="222222"/>
                                </a:solidFill>
                                <a:latin typeface="Cambria Math" panose="02040503050406030204" pitchFamily="18" charset="0"/>
                              </a:rPr>
                              <m:t>−</m:t>
                            </m:r>
                            <m:r>
                              <a:rPr lang="en-US" sz="5400" b="0" i="1" smtClean="0">
                                <a:solidFill>
                                  <a:srgbClr val="222222"/>
                                </a:solidFill>
                                <a:latin typeface="Cambria Math" panose="02040503050406030204" pitchFamily="18" charset="0"/>
                              </a:rPr>
                              <m:t>2</m:t>
                            </m:r>
                            <m:r>
                              <a:rPr lang="en-US" sz="5400" b="0" i="1" smtClean="0">
                                <a:solidFill>
                                  <a:srgbClr val="222222"/>
                                </a:solidFill>
                                <a:latin typeface="Cambria Math" panose="02040503050406030204" pitchFamily="18" charset="0"/>
                              </a:rPr>
                              <m:t>𝑠</m:t>
                            </m:r>
                          </m:sup>
                        </m:sSup>
                      </m:e>
                    </m:d>
                    <m:r>
                      <a:rPr lang="en-US" sz="5400" b="0" i="1" smtClean="0">
                        <a:solidFill>
                          <a:srgbClr val="222222"/>
                        </a:solidFill>
                        <a:latin typeface="Cambria Math" panose="02040503050406030204" pitchFamily="18" charset="0"/>
                      </a:rPr>
                      <m:t>  </m:t>
                    </m:r>
                    <m:r>
                      <a:rPr lang="en-US" sz="5400" i="1">
                        <a:latin typeface="Cambria Math" panose="02040503050406030204" pitchFamily="18" charset="0"/>
                        <a:ea typeface="Cambria Math" panose="02040503050406030204" pitchFamily="18" charset="0"/>
                      </a:rPr>
                      <m:t>⇒ </m:t>
                    </m:r>
                  </m:oMath>
                </a14:m>
                <a:r>
                  <a:rPr kumimoji="0" lang="en-US" b="0" i="0" u="none" strike="noStrike" cap="none" spc="0" normalizeH="0" baseline="0" dirty="0">
                    <a:ln>
                      <a:noFill/>
                    </a:ln>
                    <a:solidFill>
                      <a:srgbClr val="000000"/>
                    </a:solidFill>
                    <a:effectLst/>
                    <a:uFillTx/>
                    <a:sym typeface="Helvetica Neue"/>
                  </a:rPr>
                  <a:t>no barren plateaus. (For </a:t>
                </a:r>
                <a:r>
                  <a:rPr kumimoji="0" lang="en-US" b="0" i="0" u="none" strike="noStrike" cap="none" spc="0" normalizeH="0" baseline="0" dirty="0" err="1">
                    <a:ln>
                      <a:noFill/>
                    </a:ln>
                    <a:solidFill>
                      <a:srgbClr val="000000"/>
                    </a:solidFill>
                    <a:effectLst/>
                    <a:uFillTx/>
                    <a:sym typeface="Helvetica Neue"/>
                  </a:rPr>
                  <a:t>MaxCut</a:t>
                </a:r>
                <a:r>
                  <a:rPr kumimoji="0" lang="en-US" b="0" i="0" u="none" strike="noStrike" cap="none" spc="0" normalizeH="0" baseline="0" dirty="0">
                    <a:ln>
                      <a:noFill/>
                    </a:ln>
                    <a:solidFill>
                      <a:srgbClr val="000000"/>
                    </a:solidFill>
                    <a:effectLst/>
                    <a:uFillTx/>
                    <a:sym typeface="Helvetica Neue"/>
                  </a:rPr>
                  <a:t>, </a:t>
                </a:r>
                <a14:m>
                  <m:oMath xmlns:m="http://schemas.openxmlformats.org/officeDocument/2006/math">
                    <m:r>
                      <a:rPr lang="en-US" i="1">
                        <a:latin typeface="Cambria Math" panose="02040503050406030204" pitchFamily="18" charset="0"/>
                      </a:rPr>
                      <m:t>𝑠</m:t>
                    </m:r>
                    <m:r>
                      <a:rPr lang="en-US" b="0" i="1" smtClean="0">
                        <a:latin typeface="Cambria Math" panose="02040503050406030204" pitchFamily="18" charset="0"/>
                      </a:rPr>
                      <m:t>=2,  </m:t>
                    </m:r>
                    <m:r>
                      <a:rPr lang="en-US" b="0" i="1" smtClean="0">
                        <a:latin typeface="Cambria Math" panose="02040503050406030204" pitchFamily="18" charset="0"/>
                      </a:rPr>
                      <m:t>𝑑</m:t>
                    </m:r>
                    <m:r>
                      <a:rPr lang="en-US" b="0" i="1" smtClean="0">
                        <a:latin typeface="Cambria Math" panose="02040503050406030204" pitchFamily="18" charset="0"/>
                      </a:rPr>
                      <m:t>≤</m:t>
                    </m:r>
                    <m:d>
                      <m:dPr>
                        <m:ctrlPr>
                          <a:rPr lang="en-US" b="0" i="1" smtClean="0">
                            <a:latin typeface="Cambria Math" panose="02040503050406030204" pitchFamily="18" charset="0"/>
                          </a:rPr>
                        </m:ctrlPr>
                      </m:dPr>
                      <m:e>
                        <m:m>
                          <m:mPr>
                            <m:mcs>
                              <m:mc>
                                <m:mcPr>
                                  <m:count m:val="1"/>
                                  <m:mcJc m:val="center"/>
                                </m:mcPr>
                              </m:mc>
                            </m:mcs>
                            <m:ctrlPr>
                              <a:rPr lang="en-US" b="0" i="1" smtClean="0">
                                <a:latin typeface="Cambria Math" panose="02040503050406030204" pitchFamily="18" charset="0"/>
                              </a:rPr>
                            </m:ctrlPr>
                          </m:mPr>
                          <m:mr>
                            <m:e>
                              <m:r>
                                <m:rPr>
                                  <m:brk m:alnAt="7"/>
                                </m:rPr>
                                <a:rPr lang="en-US" b="0" i="1" smtClean="0">
                                  <a:latin typeface="Cambria Math" panose="02040503050406030204" pitchFamily="18" charset="0"/>
                                </a:rPr>
                                <m:t>𝑛</m:t>
                              </m:r>
                            </m:e>
                          </m:mr>
                          <m:mr>
                            <m:e>
                              <m:r>
                                <a:rPr lang="en-US" b="0" i="1" smtClean="0">
                                  <a:latin typeface="Cambria Math" panose="02040503050406030204" pitchFamily="18" charset="0"/>
                                </a:rPr>
                                <m:t>2</m:t>
                              </m:r>
                            </m:e>
                          </m:mr>
                        </m:m>
                      </m:e>
                    </m:d>
                    <m:r>
                      <a:rPr lang="en-US" b="0" i="0" smtClean="0">
                        <a:latin typeface="Cambria Math" panose="02040503050406030204" pitchFamily="18" charset="0"/>
                      </a:rPr>
                      <m:t>.</m:t>
                    </m:r>
                  </m:oMath>
                </a14:m>
                <a:r>
                  <a:rPr kumimoji="0" lang="en-US" b="0" i="0" u="none" strike="noStrike" cap="none" spc="0" normalizeH="0" baseline="0" dirty="0">
                    <a:ln>
                      <a:noFill/>
                    </a:ln>
                    <a:solidFill>
                      <a:srgbClr val="000000"/>
                    </a:solidFill>
                    <a:effectLst/>
                    <a:uFillTx/>
                    <a:sym typeface="Helvetica Neue"/>
                  </a:rPr>
                  <a:t>)</a:t>
                </a:r>
              </a:p>
            </p:txBody>
          </p:sp>
        </mc:Choice>
        <mc:Fallback>
          <p:sp>
            <p:nvSpPr>
              <p:cNvPr id="11" name="TextBox 10">
                <a:extLst>
                  <a:ext uri="{FF2B5EF4-FFF2-40B4-BE49-F238E27FC236}">
                    <a16:creationId xmlns:a16="http://schemas.microsoft.com/office/drawing/2014/main" id="{FB2726E4-0291-C39C-81E6-CCA86B5943CD}"/>
                  </a:ext>
                </a:extLst>
              </p:cNvPr>
              <p:cNvSpPr txBox="1">
                <a:spLocks noRot="1" noChangeAspect="1" noMove="1" noResize="1" noEditPoints="1" noAdjustHandles="1" noChangeArrowheads="1" noChangeShapeType="1" noTextEdit="1"/>
              </p:cNvSpPr>
              <p:nvPr/>
            </p:nvSpPr>
            <p:spPr>
              <a:xfrm>
                <a:off x="419561" y="5289572"/>
                <a:ext cx="23985415" cy="7791428"/>
              </a:xfrm>
              <a:prstGeom prst="rect">
                <a:avLst/>
              </a:prstGeom>
              <a:blipFill>
                <a:blip r:embed="rId2"/>
                <a:stretch>
                  <a:fillRect l="-1376" b="-1951"/>
                </a:stretch>
              </a:blipFill>
              <a:ln w="12700" cap="flat">
                <a:noFill/>
                <a:miter lim="4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F098425E-A2ED-2142-2AE7-F6D63A57EF16}"/>
                  </a:ext>
                </a:extLst>
              </p:cNvPr>
              <p:cNvSpPr txBox="1"/>
              <p:nvPr/>
            </p:nvSpPr>
            <p:spPr>
              <a:xfrm>
                <a:off x="782977" y="1099332"/>
                <a:ext cx="23258584" cy="61082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hangingPunct="1"/>
                <a:r>
                  <a:rPr lang="en-US" dirty="0"/>
                  <a:t>Replace the standard mixer </a:t>
                </a:r>
                <a14:m>
                  <m:oMath xmlns:m="http://schemas.openxmlformats.org/officeDocument/2006/math">
                    <m:sSub>
                      <m:sSubPr>
                        <m:ctrlPr>
                          <a:rPr lang="en-US" sz="5400" i="1">
                            <a:latin typeface="Cambria Math" panose="02040503050406030204" pitchFamily="18" charset="0"/>
                          </a:rPr>
                        </m:ctrlPr>
                      </m:sSubPr>
                      <m:e>
                        <m:r>
                          <a:rPr lang="en-US" sz="5400" i="1">
                            <a:latin typeface="Cambria Math" panose="02040503050406030204" pitchFamily="18" charset="0"/>
                          </a:rPr>
                          <m:t>𝐻</m:t>
                        </m:r>
                      </m:e>
                      <m:sub>
                        <m:r>
                          <a:rPr lang="en-US" sz="5400" i="1">
                            <a:latin typeface="Cambria Math" panose="02040503050406030204" pitchFamily="18" charset="0"/>
                          </a:rPr>
                          <m:t>𝑀</m:t>
                        </m:r>
                        <m:r>
                          <a:rPr lang="en-US" sz="5400" i="1">
                            <a:latin typeface="Cambria Math" panose="02040503050406030204" pitchFamily="18" charset="0"/>
                          </a:rPr>
                          <m:t> </m:t>
                        </m:r>
                      </m:sub>
                    </m:sSub>
                    <m:r>
                      <a:rPr lang="en-US" sz="5400" i="1">
                        <a:latin typeface="Cambria Math" panose="02040503050406030204" pitchFamily="18" charset="0"/>
                      </a:rPr>
                      <m:t>=</m:t>
                    </m:r>
                    <m:nary>
                      <m:naryPr>
                        <m:chr m:val="∑"/>
                        <m:ctrlPr>
                          <a:rPr lang="en-US" sz="5400" i="1">
                            <a:latin typeface="Cambria Math" panose="02040503050406030204" pitchFamily="18" charset="0"/>
                          </a:rPr>
                        </m:ctrlPr>
                      </m:naryPr>
                      <m:sub>
                        <m:r>
                          <m:rPr>
                            <m:brk m:alnAt="23"/>
                          </m:rPr>
                          <a:rPr lang="en-US" sz="5400" i="1">
                            <a:latin typeface="Cambria Math" panose="02040503050406030204" pitchFamily="18" charset="0"/>
                          </a:rPr>
                          <m:t>𝑘</m:t>
                        </m:r>
                        <m:r>
                          <a:rPr lang="en-US" sz="5400" i="1">
                            <a:latin typeface="Cambria Math" panose="02040503050406030204" pitchFamily="18" charset="0"/>
                          </a:rPr>
                          <m:t>=1</m:t>
                        </m:r>
                      </m:sub>
                      <m:sup>
                        <m:r>
                          <a:rPr lang="en-US" sz="5400" i="1">
                            <a:latin typeface="Cambria Math" panose="02040503050406030204" pitchFamily="18" charset="0"/>
                          </a:rPr>
                          <m:t>𝑛</m:t>
                        </m:r>
                      </m:sup>
                      <m:e>
                        <m:sSub>
                          <m:sSubPr>
                            <m:ctrlPr>
                              <a:rPr lang="en-US" sz="5400" i="1">
                                <a:latin typeface="Cambria Math" panose="02040503050406030204" pitchFamily="18" charset="0"/>
                              </a:rPr>
                            </m:ctrlPr>
                          </m:sSubPr>
                          <m:e>
                            <m:r>
                              <a:rPr lang="en-US" sz="5400" i="1">
                                <a:latin typeface="Cambria Math" panose="02040503050406030204" pitchFamily="18" charset="0"/>
                              </a:rPr>
                              <m:t> </m:t>
                            </m:r>
                            <m:r>
                              <a:rPr lang="en-US" sz="5400" i="1">
                                <a:latin typeface="Cambria Math" panose="02040503050406030204" pitchFamily="18" charset="0"/>
                              </a:rPr>
                              <m:t>𝑋</m:t>
                            </m:r>
                          </m:e>
                          <m:sub>
                            <m:r>
                              <a:rPr lang="en-US" sz="5400" i="1">
                                <a:latin typeface="Cambria Math" panose="02040503050406030204" pitchFamily="18" charset="0"/>
                              </a:rPr>
                              <m:t>𝑘</m:t>
                            </m:r>
                          </m:sub>
                        </m:sSub>
                      </m:e>
                    </m:nary>
                  </m:oMath>
                </a14:m>
                <a:r>
                  <a:rPr lang="en-US" dirty="0"/>
                  <a:t> with the </a:t>
                </a:r>
                <a:r>
                  <a:rPr lang="en-US" i="1" dirty="0"/>
                  <a:t>Grover mixer </a:t>
                </a:r>
                <a14:m>
                  <m:oMath xmlns:m="http://schemas.openxmlformats.org/officeDocument/2006/math">
                    <m:sSub>
                      <m:sSubPr>
                        <m:ctrlPr>
                          <a:rPr lang="ar-AE" sz="5400" i="1">
                            <a:latin typeface="Cambria Math" panose="02040503050406030204" pitchFamily="18" charset="0"/>
                          </a:rPr>
                        </m:ctrlPr>
                      </m:sSubPr>
                      <m:e>
                        <m:r>
                          <a:rPr lang="en-US" sz="5400" i="1">
                            <a:latin typeface="Cambria Math" panose="02040503050406030204" pitchFamily="18" charset="0"/>
                          </a:rPr>
                          <m:t> </m:t>
                        </m:r>
                        <m:r>
                          <a:rPr lang="en-US" sz="5400" b="0" i="1" smtClean="0">
                            <a:latin typeface="Cambria Math" panose="02040503050406030204" pitchFamily="18" charset="0"/>
                          </a:rPr>
                          <m:t>𝐺</m:t>
                        </m:r>
                      </m:e>
                      <m:sub>
                        <m:r>
                          <a:rPr lang="en-US" sz="5400" i="1">
                            <a:latin typeface="Cambria Math" panose="02040503050406030204" pitchFamily="18" charset="0"/>
                          </a:rPr>
                          <m:t>𝑀</m:t>
                        </m:r>
                      </m:sub>
                    </m:sSub>
                    <m:r>
                      <a:rPr lang="en-US" sz="5400" i="1">
                        <a:latin typeface="Cambria Math" panose="02040503050406030204" pitchFamily="18" charset="0"/>
                      </a:rPr>
                      <m:t> =|</m:t>
                    </m:r>
                    <m:r>
                      <a:rPr lang="en-US" sz="5400" i="1">
                        <a:latin typeface="Cambria Math" panose="02040503050406030204" pitchFamily="18" charset="0"/>
                        <a:ea typeface="Cambria Math" panose="02040503050406030204" pitchFamily="18" charset="0"/>
                      </a:rPr>
                      <m:t>𝜉</m:t>
                    </m:r>
                    <m:r>
                      <a:rPr lang="en-US" sz="5400" i="1">
                        <a:latin typeface="Cambria Math" panose="02040503050406030204" pitchFamily="18" charset="0"/>
                      </a:rPr>
                      <m:t>⟩⟨</m:t>
                    </m:r>
                    <m:r>
                      <a:rPr lang="en-US" sz="5400" i="1">
                        <a:latin typeface="Cambria Math" panose="02040503050406030204" pitchFamily="18" charset="0"/>
                        <a:ea typeface="Cambria Math" panose="02040503050406030204" pitchFamily="18" charset="0"/>
                      </a:rPr>
                      <m:t>𝜉</m:t>
                    </m:r>
                    <m:r>
                      <a:rPr lang="en-US" sz="5400" i="1">
                        <a:latin typeface="Cambria Math" panose="02040503050406030204" pitchFamily="18" charset="0"/>
                      </a:rPr>
                      <m:t>|</m:t>
                    </m:r>
                  </m:oMath>
                </a14:m>
                <a:r>
                  <a:rPr lang="en-US" sz="5400" dirty="0"/>
                  <a:t>.       </a:t>
                </a:r>
                <a:r>
                  <a:rPr lang="en-US" sz="4000" dirty="0">
                    <a:latin typeface="Times New Roman" panose="02020603050405020304" pitchFamily="18" charset="0"/>
                    <a:cs typeface="Times New Roman" panose="02020603050405020304" pitchFamily="18" charset="0"/>
                  </a:rPr>
                  <a:t>[A. </a:t>
                </a:r>
                <a:r>
                  <a:rPr lang="en-US" sz="4000" dirty="0" err="1">
                    <a:latin typeface="Times New Roman" panose="02020603050405020304" pitchFamily="18" charset="0"/>
                    <a:cs typeface="Times New Roman" panose="02020603050405020304" pitchFamily="18" charset="0"/>
                  </a:rPr>
                  <a:t>B</a:t>
                </a:r>
                <a14:m>
                  <m:oMath xmlns:m="http://schemas.openxmlformats.org/officeDocument/2006/math">
                    <m:acc>
                      <m:accPr>
                        <m:chr m:val="̈"/>
                        <m:ctrlPr>
                          <a:rPr lang="ar-AE" sz="4000" i="1">
                            <a:latin typeface="Cambria Math" panose="02040503050406030204" pitchFamily="18" charset="0"/>
                          </a:rPr>
                        </m:ctrlPr>
                      </m:accPr>
                      <m:e>
                        <m:r>
                          <m:rPr>
                            <m:sty m:val="p"/>
                          </m:rPr>
                          <a:rPr lang="ar-AE" sz="4000">
                            <a:latin typeface="Cambria Math" panose="02040503050406030204" pitchFamily="18" charset="0"/>
                          </a:rPr>
                          <m:t>a</m:t>
                        </m:r>
                      </m:e>
                    </m:acc>
                  </m:oMath>
                </a14:m>
                <a:r>
                  <a:rPr lang="en-US" sz="4000" dirty="0" err="1">
                    <a:latin typeface="Times New Roman" panose="02020603050405020304" pitchFamily="18" charset="0"/>
                    <a:cs typeface="Times New Roman" panose="02020603050405020304" pitchFamily="18" charset="0"/>
                  </a:rPr>
                  <a:t>rtschi</a:t>
                </a:r>
                <a:r>
                  <a:rPr lang="en-US" sz="4000" dirty="0">
                    <a:latin typeface="Times New Roman" panose="02020603050405020304" pitchFamily="18" charset="0"/>
                    <a:cs typeface="Times New Roman" panose="02020603050405020304" pitchFamily="18" charset="0"/>
                  </a:rPr>
                  <a:t>, S. </a:t>
                </a:r>
                <a:r>
                  <a:rPr lang="en-US" sz="4000" dirty="0" err="1">
                    <a:latin typeface="Times New Roman" panose="02020603050405020304" pitchFamily="18" charset="0"/>
                    <a:cs typeface="Times New Roman" panose="02020603050405020304" pitchFamily="18" charset="0"/>
                  </a:rPr>
                  <a:t>Eidenbenz</a:t>
                </a:r>
                <a:r>
                  <a:rPr lang="en-US" sz="4000" dirty="0">
                    <a:latin typeface="Times New Roman" panose="02020603050405020304" pitchFamily="18" charset="0"/>
                    <a:cs typeface="Times New Roman" panose="02020603050405020304" pitchFamily="18" charset="0"/>
                  </a:rPr>
                  <a:t>, </a:t>
                </a:r>
                <a:r>
                  <a:rPr lang="en-US" sz="4000" i="1" dirty="0">
                    <a:latin typeface="Times New Roman" panose="02020603050405020304" pitchFamily="18" charset="0"/>
                    <a:cs typeface="Times New Roman" panose="02020603050405020304" pitchFamily="18" charset="0"/>
                  </a:rPr>
                  <a:t>IEEE Conf. </a:t>
                </a:r>
                <a:r>
                  <a:rPr lang="en-US" sz="4000" dirty="0">
                    <a:latin typeface="Times New Roman" panose="02020603050405020304" pitchFamily="18" charset="0"/>
                    <a:cs typeface="Times New Roman" panose="02020603050405020304" pitchFamily="18" charset="0"/>
                  </a:rPr>
                  <a:t>2020]</a:t>
                </a:r>
              </a:p>
              <a:p>
                <a:pPr hangingPunct="1"/>
                <a:r>
                  <a:rPr lang="en-US" dirty="0"/>
                  <a:t>Arbitrary initial state  </a:t>
                </a:r>
                <a14:m>
                  <m:oMath xmlns:m="http://schemas.openxmlformats.org/officeDocument/2006/math">
                    <m:d>
                      <m:dPr>
                        <m:begChr m:val="|"/>
                        <m:endChr m:val="⟩"/>
                        <m:ctrlPr>
                          <a:rPr lang="en-US" sz="5400" i="1">
                            <a:latin typeface="Cambria Math" panose="02040503050406030204" pitchFamily="18" charset="0"/>
                            <a:ea typeface="Cambria Math" panose="02040503050406030204" pitchFamily="18" charset="0"/>
                          </a:rPr>
                        </m:ctrlPr>
                      </m:dPr>
                      <m:e>
                        <m:r>
                          <a:rPr lang="en-US" sz="5400" i="1">
                            <a:latin typeface="Cambria Math" panose="02040503050406030204" pitchFamily="18" charset="0"/>
                            <a:ea typeface="Cambria Math" panose="02040503050406030204" pitchFamily="18" charset="0"/>
                          </a:rPr>
                          <m:t>𝜉</m:t>
                        </m:r>
                      </m:e>
                    </m:d>
                  </m:oMath>
                </a14:m>
                <a:r>
                  <a:rPr lang="en-US" dirty="0"/>
                  <a:t>  allows to solve constrained optimization problems by restricting to a </a:t>
                </a:r>
                <a:r>
                  <a:rPr lang="en-US" i="1" dirty="0"/>
                  <a:t>feasible subspace</a:t>
                </a:r>
                <a:r>
                  <a:rPr lang="en-US" dirty="0"/>
                  <a:t>.</a:t>
                </a:r>
              </a:p>
              <a:p>
                <a:pPr marL="0" marR="0" indent="0" algn="l" defTabSz="825500" rtl="0" fontAlgn="auto" latinLnBrk="0" hangingPunct="0">
                  <a:lnSpc>
                    <a:spcPct val="100000"/>
                  </a:lnSpc>
                  <a:spcBef>
                    <a:spcPts val="5900"/>
                  </a:spcBef>
                  <a:spcAft>
                    <a:spcPts val="0"/>
                  </a:spcAft>
                  <a:buClrTx/>
                  <a:buSzTx/>
                  <a:buFontTx/>
                  <a:buNone/>
                  <a:tabLst/>
                </a:pPr>
                <a:endPar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mc:Choice>
        <mc:Fallback>
          <p:sp>
            <p:nvSpPr>
              <p:cNvPr id="3" name="TextBox 2">
                <a:extLst>
                  <a:ext uri="{FF2B5EF4-FFF2-40B4-BE49-F238E27FC236}">
                    <a16:creationId xmlns:a16="http://schemas.microsoft.com/office/drawing/2014/main" id="{F098425E-A2ED-2142-2AE7-F6D63A57EF16}"/>
                  </a:ext>
                </a:extLst>
              </p:cNvPr>
              <p:cNvSpPr txBox="1">
                <a:spLocks noRot="1" noChangeAspect="1" noMove="1" noResize="1" noEditPoints="1" noAdjustHandles="1" noChangeArrowheads="1" noChangeShapeType="1" noTextEdit="1"/>
              </p:cNvSpPr>
              <p:nvPr/>
            </p:nvSpPr>
            <p:spPr>
              <a:xfrm>
                <a:off x="782977" y="1099332"/>
                <a:ext cx="23258584" cy="6108211"/>
              </a:xfrm>
              <a:prstGeom prst="rect">
                <a:avLst/>
              </a:prstGeom>
              <a:blipFill>
                <a:blip r:embed="rId3"/>
                <a:stretch>
                  <a:fillRect l="-1364" t="-9336"/>
                </a:stretch>
              </a:blipFill>
              <a:ln w="12700" cap="flat">
                <a:noFill/>
                <a:miter lim="400000"/>
              </a:ln>
              <a:effectLst/>
            </p:spPr>
            <p:txBody>
              <a:bodyPr/>
              <a:lstStyle/>
              <a:p>
                <a:r>
                  <a:rPr lang="en-US">
                    <a:noFill/>
                  </a:rPr>
                  <a:t> </a:t>
                </a:r>
              </a:p>
            </p:txBody>
          </p:sp>
        </mc:Fallback>
      </mc:AlternateContent>
    </p:spTree>
    <p:extLst>
      <p:ext uri="{BB962C8B-B14F-4D97-AF65-F5344CB8AC3E}">
        <p14:creationId xmlns:p14="http://schemas.microsoft.com/office/powerpoint/2010/main" val="21072253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FC4163C-432B-E621-DFA5-3D3588F08695}"/>
              </a:ext>
            </a:extLst>
          </p:cNvPr>
          <p:cNvSpPr>
            <a:spLocks noGrp="1"/>
          </p:cNvSpPr>
          <p:nvPr>
            <p:ph type="sldNum" sz="quarter" idx="2"/>
          </p:nvPr>
        </p:nvSpPr>
        <p:spPr/>
        <p:txBody>
          <a:bodyPr/>
          <a:lstStyle/>
          <a:p>
            <a:fld id="{86CB4B4D-7CA3-9044-876B-883B54F8677D}" type="slidenum">
              <a:rPr lang="en-US" smtClean="0"/>
              <a:t>36</a:t>
            </a:fld>
            <a:endParaRPr lang="en-US"/>
          </a:p>
        </p:txBody>
      </p:sp>
      <p:pic>
        <p:nvPicPr>
          <p:cNvPr id="6" name="Picture 5">
            <a:extLst>
              <a:ext uri="{FF2B5EF4-FFF2-40B4-BE49-F238E27FC236}">
                <a16:creationId xmlns:a16="http://schemas.microsoft.com/office/drawing/2014/main" id="{B11466F4-921B-74E0-F388-1B5129D635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9988" y="408819"/>
            <a:ext cx="15705366" cy="6780385"/>
          </a:xfrm>
          <a:prstGeom prst="rect">
            <a:avLst/>
          </a:prstGeom>
        </p:spPr>
      </p:pic>
      <p:pic>
        <p:nvPicPr>
          <p:cNvPr id="8" name="Picture 7">
            <a:extLst>
              <a:ext uri="{FF2B5EF4-FFF2-40B4-BE49-F238E27FC236}">
                <a16:creationId xmlns:a16="http://schemas.microsoft.com/office/drawing/2014/main" id="{49DFD489-105F-AD7D-FC09-CCBD02703A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5492" y="7533705"/>
            <a:ext cx="16713551" cy="5202793"/>
          </a:xfrm>
          <a:prstGeom prst="rect">
            <a:avLst/>
          </a:prstGeom>
        </p:spPr>
      </p:pic>
    </p:spTree>
    <p:extLst>
      <p:ext uri="{BB962C8B-B14F-4D97-AF65-F5344CB8AC3E}">
        <p14:creationId xmlns:p14="http://schemas.microsoft.com/office/powerpoint/2010/main" val="42452658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C5BA130-E931-9582-01C2-516B38D47D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9998" y="2545069"/>
            <a:ext cx="14725966" cy="10535931"/>
          </a:xfrm>
          <a:prstGeom prst="rect">
            <a:avLst/>
          </a:prstGeom>
        </p:spPr>
      </p:pic>
      <p:sp>
        <p:nvSpPr>
          <p:cNvPr id="2" name="Title 1">
            <a:extLst>
              <a:ext uri="{FF2B5EF4-FFF2-40B4-BE49-F238E27FC236}">
                <a16:creationId xmlns:a16="http://schemas.microsoft.com/office/drawing/2014/main" id="{383B873D-290A-0AAA-8D2D-E99AA0BB42FC}"/>
              </a:ext>
            </a:extLst>
          </p:cNvPr>
          <p:cNvSpPr>
            <a:spLocks noGrp="1"/>
          </p:cNvSpPr>
          <p:nvPr>
            <p:ph type="title"/>
          </p:nvPr>
        </p:nvSpPr>
        <p:spPr/>
        <p:txBody>
          <a:bodyPr>
            <a:normAutofit/>
          </a:bodyPr>
          <a:lstStyle/>
          <a:p>
            <a:r>
              <a:rPr lang="en-US" sz="6600" dirty="0"/>
              <a:t>Conjectured Relationships of Complexity Classes</a:t>
            </a:r>
          </a:p>
        </p:txBody>
      </p:sp>
      <p:sp>
        <p:nvSpPr>
          <p:cNvPr id="4" name="Slide Number Placeholder 3">
            <a:extLst>
              <a:ext uri="{FF2B5EF4-FFF2-40B4-BE49-F238E27FC236}">
                <a16:creationId xmlns:a16="http://schemas.microsoft.com/office/drawing/2014/main" id="{37CED34A-44F9-FEA2-324F-C31AEB395D3E}"/>
              </a:ext>
            </a:extLst>
          </p:cNvPr>
          <p:cNvSpPr>
            <a:spLocks noGrp="1"/>
          </p:cNvSpPr>
          <p:nvPr>
            <p:ph type="sldNum" sz="quarter" idx="2"/>
          </p:nvPr>
        </p:nvSpPr>
        <p:spPr/>
        <p:txBody>
          <a:bodyPr/>
          <a:lstStyle/>
          <a:p>
            <a:fld id="{86CB4B4D-7CA3-9044-876B-883B54F8677D}" type="slidenum">
              <a:rPr lang="en-US" smtClean="0"/>
              <a:t>37</a:t>
            </a:fld>
            <a:endParaRPr lang="en-US"/>
          </a:p>
        </p:txBody>
      </p:sp>
    </p:spTree>
    <p:extLst>
      <p:ext uri="{BB962C8B-B14F-4D97-AF65-F5344CB8AC3E}">
        <p14:creationId xmlns:p14="http://schemas.microsoft.com/office/powerpoint/2010/main" val="1182134881"/>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Conclusion"/>
          <p:cNvSpPr txBox="1">
            <a:spLocks noGrp="1"/>
          </p:cNvSpPr>
          <p:nvPr>
            <p:ph type="title"/>
          </p:nvPr>
        </p:nvSpPr>
        <p:spPr>
          <a:xfrm>
            <a:off x="1689100" y="37094"/>
            <a:ext cx="21005800" cy="2286000"/>
          </a:xfrm>
          <a:prstGeom prst="rect">
            <a:avLst/>
          </a:prstGeom>
        </p:spPr>
        <p:txBody>
          <a:bodyPr>
            <a:normAutofit/>
          </a:bodyPr>
          <a:lstStyle/>
          <a:p>
            <a:r>
              <a:rPr lang="en-US" sz="6600" dirty="0"/>
              <a:t>Acknowledgements</a:t>
            </a:r>
            <a:endParaRPr sz="6600" dirty="0"/>
          </a:p>
        </p:txBody>
      </p:sp>
      <p:sp>
        <p:nvSpPr>
          <p:cNvPr id="421" name="Extend this work to two dimensions…"/>
          <p:cNvSpPr txBox="1">
            <a:spLocks noGrp="1"/>
          </p:cNvSpPr>
          <p:nvPr>
            <p:ph type="body" idx="1"/>
          </p:nvPr>
        </p:nvSpPr>
        <p:spPr>
          <a:xfrm>
            <a:off x="289372" y="10047113"/>
            <a:ext cx="5959870" cy="2635478"/>
          </a:xfrm>
          <a:prstGeom prst="rect">
            <a:avLst/>
          </a:prstGeom>
        </p:spPr>
        <p:txBody>
          <a:bodyPr>
            <a:normAutofit/>
          </a:bodyPr>
          <a:lstStyle/>
          <a:p>
            <a:endParaRPr lang="en-US" dirty="0"/>
          </a:p>
          <a:p>
            <a:pPr marL="0" indent="0">
              <a:buNone/>
            </a:pPr>
            <a:r>
              <a:rPr lang="en-US" dirty="0"/>
              <a:t>Research Assistants:</a:t>
            </a:r>
          </a:p>
          <a:p>
            <a:endParaRPr lang="en-US" dirty="0"/>
          </a:p>
        </p:txBody>
      </p:sp>
      <p:sp>
        <p:nvSpPr>
          <p:cNvPr id="428" name="Caption"/>
          <p:cNvSpPr/>
          <p:nvPr/>
        </p:nvSpPr>
        <p:spPr>
          <a:xfrm>
            <a:off x="71977" y="6022621"/>
            <a:ext cx="4656482" cy="995619"/>
          </a:xfrm>
          <a:prstGeom prst="roundRect">
            <a:avLst>
              <a:gd name="adj" fmla="val 0"/>
            </a:avLst>
          </a:prstGeom>
          <a:solidFill>
            <a:srgbClr val="000000">
              <a:alpha val="0"/>
            </a:srgbClr>
          </a:solid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1600" tIns="101600" rIns="101600" bIns="101600" numCol="1" anchor="t">
            <a:noAutofit/>
          </a:bodyPr>
          <a:lstStyle>
            <a:lvl1pPr algn="ctr">
              <a:spcBef>
                <a:spcPts val="0"/>
              </a:spcBef>
              <a:defRPr sz="3000">
                <a:latin typeface="Calibri"/>
                <a:ea typeface="Calibri"/>
                <a:cs typeface="Calibri"/>
                <a:sym typeface="Calibri"/>
              </a:defRPr>
            </a:lvl1pPr>
          </a:lstStyle>
          <a:p>
            <a:r>
              <a:rPr lang="en-US" sz="4000" dirty="0"/>
              <a:t>Roeland Wiersema</a:t>
            </a:r>
            <a:endParaRPr sz="4000" dirty="0"/>
          </a:p>
        </p:txBody>
      </p:sp>
      <p:grpSp>
        <p:nvGrpSpPr>
          <p:cNvPr id="434" name="Group"/>
          <p:cNvGrpSpPr/>
          <p:nvPr/>
        </p:nvGrpSpPr>
        <p:grpSpPr>
          <a:xfrm>
            <a:off x="7250519" y="3321432"/>
            <a:ext cx="4572001" cy="3526717"/>
            <a:chOff x="-1" y="-88900"/>
            <a:chExt cx="4572000" cy="3526716"/>
          </a:xfrm>
        </p:grpSpPr>
        <p:grpSp>
          <p:nvGrpSpPr>
            <p:cNvPr id="432" name="Image"/>
            <p:cNvGrpSpPr/>
            <p:nvPr/>
          </p:nvGrpSpPr>
          <p:grpSpPr>
            <a:xfrm>
              <a:off x="973506" y="-88900"/>
              <a:ext cx="2624987" cy="2701187"/>
              <a:chOff x="0" y="0"/>
              <a:chExt cx="2624986" cy="2701186"/>
            </a:xfrm>
          </p:grpSpPr>
          <p:pic>
            <p:nvPicPr>
              <p:cNvPr id="431" name="Image" descr="Image"/>
              <p:cNvPicPr>
                <a:picLocks noChangeAspect="1"/>
              </p:cNvPicPr>
              <p:nvPr/>
            </p:nvPicPr>
            <p:blipFill>
              <a:blip r:embed="rId2"/>
              <a:stretch>
                <a:fillRect/>
              </a:stretch>
            </p:blipFill>
            <p:spPr>
              <a:xfrm>
                <a:off x="127000" y="88900"/>
                <a:ext cx="2370987" cy="2370987"/>
              </a:xfrm>
              <a:prstGeom prst="rect">
                <a:avLst/>
              </a:prstGeom>
              <a:ln>
                <a:noFill/>
              </a:ln>
              <a:effectLst/>
            </p:spPr>
          </p:pic>
          <p:pic>
            <p:nvPicPr>
              <p:cNvPr id="430" name="Image" descr="Image"/>
              <p:cNvPicPr>
                <a:picLocks/>
              </p:cNvPicPr>
              <p:nvPr/>
            </p:nvPicPr>
            <p:blipFill>
              <a:blip r:embed="rId3"/>
              <a:stretch>
                <a:fillRect/>
              </a:stretch>
            </p:blipFill>
            <p:spPr>
              <a:xfrm>
                <a:off x="0" y="0"/>
                <a:ext cx="2624987" cy="2701187"/>
              </a:xfrm>
              <a:prstGeom prst="rect">
                <a:avLst/>
              </a:prstGeom>
              <a:effectLst/>
            </p:spPr>
          </p:pic>
        </p:grpSp>
        <p:sp>
          <p:nvSpPr>
            <p:cNvPr id="433" name="Caption"/>
            <p:cNvSpPr/>
            <p:nvPr/>
          </p:nvSpPr>
          <p:spPr>
            <a:xfrm>
              <a:off x="-1" y="2619196"/>
              <a:ext cx="4572000" cy="818620"/>
            </a:xfrm>
            <a:prstGeom prst="roundRect">
              <a:avLst>
                <a:gd name="adj" fmla="val 0"/>
              </a:avLst>
            </a:prstGeom>
            <a:solidFill>
              <a:srgbClr val="000000">
                <a:alpha val="0"/>
              </a:srgbClr>
            </a:solid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1600" tIns="101600" rIns="101600" bIns="101600" numCol="1" anchor="t">
              <a:noAutofit/>
            </a:bodyPr>
            <a:lstStyle>
              <a:lvl1pPr algn="ctr">
                <a:spcBef>
                  <a:spcPts val="0"/>
                </a:spcBef>
                <a:defRPr sz="3000">
                  <a:latin typeface="Calibri"/>
                  <a:ea typeface="Calibri"/>
                  <a:cs typeface="Calibri"/>
                  <a:sym typeface="Calibri"/>
                </a:defRPr>
              </a:lvl1pPr>
            </a:lstStyle>
            <a:p>
              <a:r>
                <a:rPr sz="4000" dirty="0"/>
                <a:t>Lex Kemper</a:t>
              </a:r>
            </a:p>
          </p:txBody>
        </p:sp>
      </p:grpSp>
      <p:grpSp>
        <p:nvGrpSpPr>
          <p:cNvPr id="439" name="Group"/>
          <p:cNvGrpSpPr/>
          <p:nvPr/>
        </p:nvGrpSpPr>
        <p:grpSpPr>
          <a:xfrm>
            <a:off x="3830476" y="3350321"/>
            <a:ext cx="4344648" cy="3696807"/>
            <a:chOff x="135457" y="-181520"/>
            <a:chExt cx="4344647" cy="3696806"/>
          </a:xfrm>
        </p:grpSpPr>
        <p:grpSp>
          <p:nvGrpSpPr>
            <p:cNvPr id="437" name="Image"/>
            <p:cNvGrpSpPr/>
            <p:nvPr/>
          </p:nvGrpSpPr>
          <p:grpSpPr>
            <a:xfrm>
              <a:off x="859206" y="-181520"/>
              <a:ext cx="2548788" cy="2624988"/>
              <a:chOff x="0" y="-92620"/>
              <a:chExt cx="2548787" cy="2624987"/>
            </a:xfrm>
          </p:grpSpPr>
          <p:pic>
            <p:nvPicPr>
              <p:cNvPr id="436" name="Image" descr="Image"/>
              <p:cNvPicPr>
                <a:picLocks noChangeAspect="1"/>
              </p:cNvPicPr>
              <p:nvPr/>
            </p:nvPicPr>
            <p:blipFill>
              <a:blip r:embed="rId4"/>
              <a:stretch>
                <a:fillRect/>
              </a:stretch>
            </p:blipFill>
            <p:spPr>
              <a:xfrm>
                <a:off x="127000" y="88900"/>
                <a:ext cx="2294787" cy="2294787"/>
              </a:xfrm>
              <a:prstGeom prst="rect">
                <a:avLst/>
              </a:prstGeom>
              <a:ln>
                <a:noFill/>
              </a:ln>
              <a:effectLst/>
            </p:spPr>
          </p:pic>
          <p:pic>
            <p:nvPicPr>
              <p:cNvPr id="435" name="Image" descr="Image"/>
              <p:cNvPicPr>
                <a:picLocks/>
              </p:cNvPicPr>
              <p:nvPr/>
            </p:nvPicPr>
            <p:blipFill>
              <a:blip r:embed="rId5"/>
              <a:stretch>
                <a:fillRect/>
              </a:stretch>
            </p:blipFill>
            <p:spPr>
              <a:xfrm>
                <a:off x="0" y="-92620"/>
                <a:ext cx="2548787" cy="2624987"/>
              </a:xfrm>
              <a:prstGeom prst="rect">
                <a:avLst/>
              </a:prstGeom>
              <a:effectLst/>
            </p:spPr>
          </p:pic>
        </p:grpSp>
        <p:sp>
          <p:nvSpPr>
            <p:cNvPr id="438" name="Caption"/>
            <p:cNvSpPr/>
            <p:nvPr/>
          </p:nvSpPr>
          <p:spPr>
            <a:xfrm>
              <a:off x="135457" y="2519668"/>
              <a:ext cx="4344647" cy="995618"/>
            </a:xfrm>
            <a:prstGeom prst="roundRect">
              <a:avLst>
                <a:gd name="adj" fmla="val 0"/>
              </a:avLst>
            </a:prstGeom>
            <a:solidFill>
              <a:srgbClr val="000000">
                <a:alpha val="0"/>
              </a:srgbClr>
            </a:solid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1600" tIns="101600" rIns="101600" bIns="101600" numCol="1" anchor="t">
              <a:noAutofit/>
            </a:bodyPr>
            <a:lstStyle>
              <a:lvl1pPr algn="ctr">
                <a:spcBef>
                  <a:spcPts val="2900"/>
                </a:spcBef>
                <a:defRPr sz="2800">
                  <a:latin typeface="Calibri"/>
                  <a:ea typeface="Calibri"/>
                  <a:cs typeface="Calibri"/>
                  <a:sym typeface="Calibri"/>
                </a:defRPr>
              </a:lvl1pPr>
            </a:lstStyle>
            <a:p>
              <a:r>
                <a:rPr sz="4000" dirty="0" err="1"/>
                <a:t>Efekan</a:t>
              </a:r>
              <a:r>
                <a:rPr sz="4000" dirty="0"/>
                <a:t> </a:t>
              </a:r>
              <a:r>
                <a:rPr sz="4000" dirty="0" err="1"/>
                <a:t>Kökcü</a:t>
              </a:r>
              <a:endParaRPr sz="4000" dirty="0"/>
            </a:p>
          </p:txBody>
        </p:sp>
      </p:grpSp>
      <p:pic>
        <p:nvPicPr>
          <p:cNvPr id="3" name="Picture 2" descr="A blue and black logo&#10;&#10;Description automatically generated">
            <a:extLst>
              <a:ext uri="{FF2B5EF4-FFF2-40B4-BE49-F238E27FC236}">
                <a16:creationId xmlns:a16="http://schemas.microsoft.com/office/drawing/2014/main" id="{3D6CF0DD-E224-82C4-10F7-38A0AAA20C9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51846" y="7819423"/>
            <a:ext cx="5420360" cy="1546589"/>
          </a:xfrm>
          <a:prstGeom prst="rect">
            <a:avLst/>
          </a:prstGeom>
        </p:spPr>
      </p:pic>
      <p:pic>
        <p:nvPicPr>
          <p:cNvPr id="20" name="Picture 19" descr="A person smiling at the camera&#10;&#10;Description automatically generated">
            <a:extLst>
              <a:ext uri="{FF2B5EF4-FFF2-40B4-BE49-F238E27FC236}">
                <a16:creationId xmlns:a16="http://schemas.microsoft.com/office/drawing/2014/main" id="{10C6665C-5023-4F43-D581-ED00BF1F138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7878" y="3474442"/>
            <a:ext cx="2307549" cy="2307549"/>
          </a:xfrm>
          <a:prstGeom prst="rect">
            <a:avLst/>
          </a:prstGeom>
        </p:spPr>
      </p:pic>
      <p:pic>
        <p:nvPicPr>
          <p:cNvPr id="25" name="Image" descr="Image">
            <a:extLst>
              <a:ext uri="{FF2B5EF4-FFF2-40B4-BE49-F238E27FC236}">
                <a16:creationId xmlns:a16="http://schemas.microsoft.com/office/drawing/2014/main" id="{D7E963E7-DF53-6390-48C1-E07411F57531}"/>
              </a:ext>
            </a:extLst>
          </p:cNvPr>
          <p:cNvPicPr>
            <a:picLocks/>
          </p:cNvPicPr>
          <p:nvPr/>
        </p:nvPicPr>
        <p:blipFill>
          <a:blip r:embed="rId5"/>
          <a:stretch>
            <a:fillRect/>
          </a:stretch>
        </p:blipFill>
        <p:spPr>
          <a:xfrm>
            <a:off x="13421775" y="9832541"/>
            <a:ext cx="5215324" cy="3200180"/>
          </a:xfrm>
          <a:prstGeom prst="rect">
            <a:avLst/>
          </a:prstGeom>
          <a:effectLst/>
        </p:spPr>
      </p:pic>
      <p:pic>
        <p:nvPicPr>
          <p:cNvPr id="2" name="Picture 1">
            <a:extLst>
              <a:ext uri="{FF2B5EF4-FFF2-40B4-BE49-F238E27FC236}">
                <a16:creationId xmlns:a16="http://schemas.microsoft.com/office/drawing/2014/main" id="{4811FFCB-D8CE-4355-2482-168BC01091E2}"/>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2945251" y="7749782"/>
            <a:ext cx="6168372" cy="1546589"/>
          </a:xfrm>
          <a:prstGeom prst="rect">
            <a:avLst/>
          </a:prstGeom>
        </p:spPr>
      </p:pic>
      <p:sp>
        <p:nvSpPr>
          <p:cNvPr id="4" name="Slide Number Placeholder 3">
            <a:extLst>
              <a:ext uri="{FF2B5EF4-FFF2-40B4-BE49-F238E27FC236}">
                <a16:creationId xmlns:a16="http://schemas.microsoft.com/office/drawing/2014/main" id="{8023EA26-2C95-E40C-5C38-96B652CB53E8}"/>
              </a:ext>
            </a:extLst>
          </p:cNvPr>
          <p:cNvSpPr>
            <a:spLocks noGrp="1"/>
          </p:cNvSpPr>
          <p:nvPr>
            <p:ph type="sldNum" sz="quarter" idx="2"/>
          </p:nvPr>
        </p:nvSpPr>
        <p:spPr/>
        <p:txBody>
          <a:bodyPr/>
          <a:lstStyle/>
          <a:p>
            <a:fld id="{86CB4B4D-7CA3-9044-876B-883B54F8677D}" type="slidenum">
              <a:rPr lang="en-US" smtClean="0"/>
              <a:t>38</a:t>
            </a:fld>
            <a:endParaRPr lang="en-US"/>
          </a:p>
        </p:txBody>
      </p:sp>
      <p:pic>
        <p:nvPicPr>
          <p:cNvPr id="6" name="Picture 5">
            <a:extLst>
              <a:ext uri="{FF2B5EF4-FFF2-40B4-BE49-F238E27FC236}">
                <a16:creationId xmlns:a16="http://schemas.microsoft.com/office/drawing/2014/main" id="{61CD66B5-35E7-787E-A117-73B95A734DE6}"/>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3563273" y="9976877"/>
            <a:ext cx="4932328" cy="2775950"/>
          </a:xfrm>
          <a:prstGeom prst="rect">
            <a:avLst/>
          </a:prstGeom>
        </p:spPr>
      </p:pic>
      <p:sp>
        <p:nvSpPr>
          <p:cNvPr id="7" name="Caption">
            <a:extLst>
              <a:ext uri="{FF2B5EF4-FFF2-40B4-BE49-F238E27FC236}">
                <a16:creationId xmlns:a16="http://schemas.microsoft.com/office/drawing/2014/main" id="{1E6AA0E7-BCC0-2EBC-DBE4-842532FFF0A9}"/>
              </a:ext>
            </a:extLst>
          </p:cNvPr>
          <p:cNvSpPr/>
          <p:nvPr/>
        </p:nvSpPr>
        <p:spPr>
          <a:xfrm>
            <a:off x="13889806" y="12813719"/>
            <a:ext cx="4656482" cy="995619"/>
          </a:xfrm>
          <a:prstGeom prst="roundRect">
            <a:avLst>
              <a:gd name="adj" fmla="val 0"/>
            </a:avLst>
          </a:prstGeom>
          <a:solidFill>
            <a:srgbClr val="000000">
              <a:alpha val="0"/>
            </a:srgbClr>
          </a:solid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1600" tIns="101600" rIns="101600" bIns="101600" numCol="1" anchor="t">
            <a:noAutofit/>
          </a:bodyPr>
          <a:lstStyle>
            <a:lvl1pPr algn="ctr">
              <a:spcBef>
                <a:spcPts val="0"/>
              </a:spcBef>
              <a:defRPr sz="3000">
                <a:latin typeface="Calibri"/>
                <a:ea typeface="Calibri"/>
                <a:cs typeface="Calibri"/>
                <a:sym typeface="Calibri"/>
              </a:defRPr>
            </a:lvl1pPr>
          </a:lstStyle>
          <a:p>
            <a:r>
              <a:rPr lang="en-US" sz="4000" dirty="0"/>
              <a:t>Sammy &amp; Max</a:t>
            </a:r>
            <a:endParaRPr sz="4000" dirty="0"/>
          </a:p>
        </p:txBody>
      </p:sp>
      <p:pic>
        <p:nvPicPr>
          <p:cNvPr id="5" name="Image" descr="Image">
            <a:extLst>
              <a:ext uri="{FF2B5EF4-FFF2-40B4-BE49-F238E27FC236}">
                <a16:creationId xmlns:a16="http://schemas.microsoft.com/office/drawing/2014/main" id="{884DBB86-423D-82E0-D75E-A019A79580B3}"/>
              </a:ext>
            </a:extLst>
          </p:cNvPr>
          <p:cNvPicPr>
            <a:picLocks/>
          </p:cNvPicPr>
          <p:nvPr/>
        </p:nvPicPr>
        <p:blipFill>
          <a:blip r:embed="rId5"/>
          <a:stretch>
            <a:fillRect/>
          </a:stretch>
        </p:blipFill>
        <p:spPr>
          <a:xfrm>
            <a:off x="6793445" y="10068419"/>
            <a:ext cx="2654679" cy="2837981"/>
          </a:xfrm>
          <a:prstGeom prst="rect">
            <a:avLst/>
          </a:prstGeom>
          <a:effectLst/>
        </p:spPr>
      </p:pic>
      <p:sp>
        <p:nvSpPr>
          <p:cNvPr id="8" name="Caption">
            <a:extLst>
              <a:ext uri="{FF2B5EF4-FFF2-40B4-BE49-F238E27FC236}">
                <a16:creationId xmlns:a16="http://schemas.microsoft.com/office/drawing/2014/main" id="{C59C9AB2-FBA1-688C-A6B5-B2DB10192FA5}"/>
              </a:ext>
            </a:extLst>
          </p:cNvPr>
          <p:cNvSpPr/>
          <p:nvPr/>
        </p:nvSpPr>
        <p:spPr>
          <a:xfrm>
            <a:off x="5615724" y="12709054"/>
            <a:ext cx="4656482" cy="995619"/>
          </a:xfrm>
          <a:prstGeom prst="roundRect">
            <a:avLst>
              <a:gd name="adj" fmla="val 0"/>
            </a:avLst>
          </a:prstGeom>
          <a:solidFill>
            <a:srgbClr val="000000">
              <a:alpha val="0"/>
            </a:srgbClr>
          </a:solid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1600" tIns="101600" rIns="101600" bIns="101600" numCol="1" anchor="t">
            <a:noAutofit/>
          </a:bodyPr>
          <a:lstStyle>
            <a:lvl1pPr algn="ctr">
              <a:spcBef>
                <a:spcPts val="0"/>
              </a:spcBef>
              <a:defRPr sz="3000">
                <a:latin typeface="Calibri"/>
                <a:ea typeface="Calibri"/>
                <a:cs typeface="Calibri"/>
                <a:sym typeface="Calibri"/>
              </a:defRPr>
            </a:lvl1pPr>
          </a:lstStyle>
          <a:p>
            <a:r>
              <a:rPr lang="en-US" sz="4000" dirty="0"/>
              <a:t>Matthew </a:t>
            </a:r>
            <a:r>
              <a:rPr lang="en-US" sz="4000" dirty="0" err="1"/>
              <a:t>Nuyten</a:t>
            </a:r>
            <a:endParaRPr sz="4000" dirty="0"/>
          </a:p>
        </p:txBody>
      </p:sp>
      <p:pic>
        <p:nvPicPr>
          <p:cNvPr id="10" name="Picture 9">
            <a:extLst>
              <a:ext uri="{FF2B5EF4-FFF2-40B4-BE49-F238E27FC236}">
                <a16:creationId xmlns:a16="http://schemas.microsoft.com/office/drawing/2014/main" id="{6D751BA7-55C4-E2CA-6F64-A2F4237EFD4A}"/>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7012228" y="10243566"/>
            <a:ext cx="2217111" cy="2378131"/>
          </a:xfrm>
          <a:prstGeom prst="rect">
            <a:avLst/>
          </a:prstGeom>
        </p:spPr>
      </p:pic>
      <p:pic>
        <p:nvPicPr>
          <p:cNvPr id="11" name="Image" descr="Image">
            <a:extLst>
              <a:ext uri="{FF2B5EF4-FFF2-40B4-BE49-F238E27FC236}">
                <a16:creationId xmlns:a16="http://schemas.microsoft.com/office/drawing/2014/main" id="{4DEEE968-66CD-DE5E-39C4-EE571AAD277F}"/>
              </a:ext>
            </a:extLst>
          </p:cNvPr>
          <p:cNvPicPr>
            <a:picLocks/>
          </p:cNvPicPr>
          <p:nvPr/>
        </p:nvPicPr>
        <p:blipFill>
          <a:blip r:embed="rId5"/>
          <a:stretch>
            <a:fillRect/>
          </a:stretch>
        </p:blipFill>
        <p:spPr>
          <a:xfrm>
            <a:off x="947258" y="3400299"/>
            <a:ext cx="2548788" cy="2624989"/>
          </a:xfrm>
          <a:prstGeom prst="rect">
            <a:avLst/>
          </a:prstGeom>
          <a:effectLst/>
        </p:spPr>
      </p:pic>
      <p:pic>
        <p:nvPicPr>
          <p:cNvPr id="9" name="Image" descr="Image">
            <a:extLst>
              <a:ext uri="{FF2B5EF4-FFF2-40B4-BE49-F238E27FC236}">
                <a16:creationId xmlns:a16="http://schemas.microsoft.com/office/drawing/2014/main" id="{096A617F-3845-5A6C-F89D-A8D4ED49C53F}"/>
              </a:ext>
            </a:extLst>
          </p:cNvPr>
          <p:cNvPicPr>
            <a:picLocks/>
          </p:cNvPicPr>
          <p:nvPr/>
        </p:nvPicPr>
        <p:blipFill>
          <a:blip r:embed="rId5"/>
          <a:stretch>
            <a:fillRect/>
          </a:stretch>
        </p:blipFill>
        <p:spPr>
          <a:xfrm>
            <a:off x="20483086" y="3408043"/>
            <a:ext cx="2548788" cy="2624989"/>
          </a:xfrm>
          <a:prstGeom prst="rect">
            <a:avLst/>
          </a:prstGeom>
          <a:effectLst/>
        </p:spPr>
      </p:pic>
      <p:pic>
        <p:nvPicPr>
          <p:cNvPr id="13" name="Picture 12">
            <a:extLst>
              <a:ext uri="{FF2B5EF4-FFF2-40B4-BE49-F238E27FC236}">
                <a16:creationId xmlns:a16="http://schemas.microsoft.com/office/drawing/2014/main" id="{97B142A9-966D-86D7-0C9E-DADF071C469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593196" y="3526428"/>
            <a:ext cx="2328569" cy="2188855"/>
          </a:xfrm>
          <a:prstGeom prst="rect">
            <a:avLst/>
          </a:prstGeom>
        </p:spPr>
      </p:pic>
      <p:sp>
        <p:nvSpPr>
          <p:cNvPr id="14" name="Caption">
            <a:extLst>
              <a:ext uri="{FF2B5EF4-FFF2-40B4-BE49-F238E27FC236}">
                <a16:creationId xmlns:a16="http://schemas.microsoft.com/office/drawing/2014/main" id="{DE469E1D-DD3C-720B-9916-9C5694EBD7D6}"/>
              </a:ext>
            </a:extLst>
          </p:cNvPr>
          <p:cNvSpPr/>
          <p:nvPr/>
        </p:nvSpPr>
        <p:spPr>
          <a:xfrm>
            <a:off x="19429240" y="6043028"/>
            <a:ext cx="4656482" cy="995619"/>
          </a:xfrm>
          <a:prstGeom prst="roundRect">
            <a:avLst>
              <a:gd name="adj" fmla="val 0"/>
            </a:avLst>
          </a:prstGeom>
          <a:solidFill>
            <a:srgbClr val="000000">
              <a:alpha val="0"/>
            </a:srgbClr>
          </a:solid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1600" tIns="101600" rIns="101600" bIns="101600" numCol="1" anchor="t">
            <a:noAutofit/>
          </a:bodyPr>
          <a:lstStyle>
            <a:lvl1pPr algn="ctr">
              <a:spcBef>
                <a:spcPts val="0"/>
              </a:spcBef>
              <a:defRPr sz="3000">
                <a:latin typeface="Calibri"/>
                <a:ea typeface="Calibri"/>
                <a:cs typeface="Calibri"/>
                <a:sym typeface="Calibri"/>
              </a:defRPr>
            </a:lvl1pPr>
          </a:lstStyle>
          <a:p>
            <a:r>
              <a:rPr lang="en-US" sz="4000" dirty="0"/>
              <a:t>Boris </a:t>
            </a:r>
            <a:r>
              <a:rPr lang="en-US" sz="4000" dirty="0" err="1"/>
              <a:t>Tsvelikhovskiy</a:t>
            </a:r>
            <a:endParaRPr sz="4000" dirty="0"/>
          </a:p>
        </p:txBody>
      </p:sp>
      <p:grpSp>
        <p:nvGrpSpPr>
          <p:cNvPr id="12" name="Group">
            <a:extLst>
              <a:ext uri="{FF2B5EF4-FFF2-40B4-BE49-F238E27FC236}">
                <a16:creationId xmlns:a16="http://schemas.microsoft.com/office/drawing/2014/main" id="{B6AEBE18-7AE4-5D76-D1D0-7BC1CF42E0E8}"/>
              </a:ext>
            </a:extLst>
          </p:cNvPr>
          <p:cNvGrpSpPr/>
          <p:nvPr/>
        </p:nvGrpSpPr>
        <p:grpSpPr>
          <a:xfrm>
            <a:off x="11457436" y="3350321"/>
            <a:ext cx="4572001" cy="3534190"/>
            <a:chOff x="538450" y="69040"/>
            <a:chExt cx="4572000" cy="3534189"/>
          </a:xfrm>
        </p:grpSpPr>
        <p:pic>
          <p:nvPicPr>
            <p:cNvPr id="18" name="Image" descr="Image">
              <a:extLst>
                <a:ext uri="{FF2B5EF4-FFF2-40B4-BE49-F238E27FC236}">
                  <a16:creationId xmlns:a16="http://schemas.microsoft.com/office/drawing/2014/main" id="{75F231EA-F54D-6763-66E7-CD6231C665CE}"/>
                </a:ext>
              </a:extLst>
            </p:cNvPr>
            <p:cNvPicPr>
              <a:picLocks/>
            </p:cNvPicPr>
            <p:nvPr/>
          </p:nvPicPr>
          <p:blipFill>
            <a:blip r:embed="rId3"/>
            <a:stretch>
              <a:fillRect/>
            </a:stretch>
          </p:blipFill>
          <p:spPr>
            <a:xfrm>
              <a:off x="1520929" y="69040"/>
              <a:ext cx="2624988" cy="2701188"/>
            </a:xfrm>
            <a:prstGeom prst="rect">
              <a:avLst/>
            </a:prstGeom>
            <a:effectLst/>
          </p:spPr>
        </p:pic>
        <p:sp>
          <p:nvSpPr>
            <p:cNvPr id="16" name="Caption">
              <a:extLst>
                <a:ext uri="{FF2B5EF4-FFF2-40B4-BE49-F238E27FC236}">
                  <a16:creationId xmlns:a16="http://schemas.microsoft.com/office/drawing/2014/main" id="{C474AD81-ACC7-1E24-A344-75507457471F}"/>
                </a:ext>
              </a:extLst>
            </p:cNvPr>
            <p:cNvSpPr/>
            <p:nvPr/>
          </p:nvSpPr>
          <p:spPr>
            <a:xfrm>
              <a:off x="538450" y="2784609"/>
              <a:ext cx="4572000" cy="818620"/>
            </a:xfrm>
            <a:prstGeom prst="roundRect">
              <a:avLst>
                <a:gd name="adj" fmla="val 0"/>
              </a:avLst>
            </a:prstGeom>
            <a:solidFill>
              <a:srgbClr val="000000">
                <a:alpha val="0"/>
              </a:srgbClr>
            </a:solid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1600" tIns="101600" rIns="101600" bIns="101600" numCol="1" anchor="t">
              <a:noAutofit/>
            </a:bodyPr>
            <a:lstStyle>
              <a:lvl1pPr algn="ctr">
                <a:spcBef>
                  <a:spcPts val="0"/>
                </a:spcBef>
                <a:defRPr sz="3000">
                  <a:latin typeface="Calibri"/>
                  <a:ea typeface="Calibri"/>
                  <a:cs typeface="Calibri"/>
                  <a:sym typeface="Calibri"/>
                </a:defRPr>
              </a:lvl1pPr>
            </a:lstStyle>
            <a:p>
              <a:r>
                <a:rPr lang="en-US" sz="4000" dirty="0"/>
                <a:t>Marco Cerezo</a:t>
              </a:r>
              <a:endParaRPr sz="4000" dirty="0"/>
            </a:p>
          </p:txBody>
        </p:sp>
      </p:grpSp>
      <p:grpSp>
        <p:nvGrpSpPr>
          <p:cNvPr id="19" name="Group">
            <a:extLst>
              <a:ext uri="{FF2B5EF4-FFF2-40B4-BE49-F238E27FC236}">
                <a16:creationId xmlns:a16="http://schemas.microsoft.com/office/drawing/2014/main" id="{DCCBAF3D-59B5-3E2F-2ED7-33264DFB3E8F}"/>
              </a:ext>
            </a:extLst>
          </p:cNvPr>
          <p:cNvGrpSpPr/>
          <p:nvPr/>
        </p:nvGrpSpPr>
        <p:grpSpPr>
          <a:xfrm>
            <a:off x="15496455" y="3369942"/>
            <a:ext cx="4572001" cy="3491706"/>
            <a:chOff x="1227615" y="62716"/>
            <a:chExt cx="4572000" cy="3491705"/>
          </a:xfrm>
        </p:grpSpPr>
        <p:pic>
          <p:nvPicPr>
            <p:cNvPr id="24" name="Image" descr="Image">
              <a:extLst>
                <a:ext uri="{FF2B5EF4-FFF2-40B4-BE49-F238E27FC236}">
                  <a16:creationId xmlns:a16="http://schemas.microsoft.com/office/drawing/2014/main" id="{1C36DF54-E460-97CA-F41C-DB387F2F648D}"/>
                </a:ext>
              </a:extLst>
            </p:cNvPr>
            <p:cNvPicPr>
              <a:picLocks/>
            </p:cNvPicPr>
            <p:nvPr/>
          </p:nvPicPr>
          <p:blipFill>
            <a:blip r:embed="rId3"/>
            <a:stretch>
              <a:fillRect/>
            </a:stretch>
          </p:blipFill>
          <p:spPr>
            <a:xfrm>
              <a:off x="2148005" y="62716"/>
              <a:ext cx="2624987" cy="2701188"/>
            </a:xfrm>
            <a:prstGeom prst="rect">
              <a:avLst/>
            </a:prstGeom>
            <a:effectLst/>
          </p:spPr>
        </p:pic>
        <p:sp>
          <p:nvSpPr>
            <p:cNvPr id="22" name="Caption">
              <a:extLst>
                <a:ext uri="{FF2B5EF4-FFF2-40B4-BE49-F238E27FC236}">
                  <a16:creationId xmlns:a16="http://schemas.microsoft.com/office/drawing/2014/main" id="{9C4E6A20-4086-66B2-F1FB-04B0C05AACD4}"/>
                </a:ext>
              </a:extLst>
            </p:cNvPr>
            <p:cNvSpPr/>
            <p:nvPr/>
          </p:nvSpPr>
          <p:spPr>
            <a:xfrm>
              <a:off x="1227615" y="2735801"/>
              <a:ext cx="4572000" cy="818620"/>
            </a:xfrm>
            <a:prstGeom prst="roundRect">
              <a:avLst>
                <a:gd name="adj" fmla="val 0"/>
              </a:avLst>
            </a:prstGeom>
            <a:solidFill>
              <a:srgbClr val="000000">
                <a:alpha val="0"/>
              </a:srgbClr>
            </a:solidFill>
            <a:ln w="254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1600" tIns="101600" rIns="101600" bIns="101600" numCol="1" anchor="t">
              <a:noAutofit/>
            </a:bodyPr>
            <a:lstStyle>
              <a:lvl1pPr algn="ctr">
                <a:spcBef>
                  <a:spcPts val="0"/>
                </a:spcBef>
                <a:defRPr sz="3000">
                  <a:latin typeface="Calibri"/>
                  <a:ea typeface="Calibri"/>
                  <a:cs typeface="Calibri"/>
                  <a:sym typeface="Calibri"/>
                </a:defRPr>
              </a:lvl1pPr>
            </a:lstStyle>
            <a:p>
              <a:r>
                <a:rPr lang="en-US" sz="4000" dirty="0"/>
                <a:t>Martín Larocca </a:t>
              </a:r>
              <a:endParaRPr sz="4000" dirty="0"/>
            </a:p>
          </p:txBody>
        </p:sp>
      </p:grpSp>
      <p:pic>
        <p:nvPicPr>
          <p:cNvPr id="29" name="Picture 28">
            <a:extLst>
              <a:ext uri="{FF2B5EF4-FFF2-40B4-BE49-F238E27FC236}">
                <a16:creationId xmlns:a16="http://schemas.microsoft.com/office/drawing/2014/main" id="{6377816C-D2F0-7859-32E3-CB2E5AA9E58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629636" y="3432379"/>
            <a:ext cx="2227603" cy="2408919"/>
          </a:xfrm>
          <a:prstGeom prst="rect">
            <a:avLst/>
          </a:prstGeom>
        </p:spPr>
      </p:pic>
      <p:pic>
        <p:nvPicPr>
          <p:cNvPr id="31" name="Picture 30">
            <a:extLst>
              <a:ext uri="{FF2B5EF4-FFF2-40B4-BE49-F238E27FC236}">
                <a16:creationId xmlns:a16="http://schemas.microsoft.com/office/drawing/2014/main" id="{92B797DC-4CE1-3EC0-3C34-89460107CC0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561502" y="3464222"/>
            <a:ext cx="2337975" cy="2387196"/>
          </a:xfrm>
          <a:prstGeom prst="rect">
            <a:avLst/>
          </a:prstGeom>
        </p:spPr>
      </p:pic>
      <p:sp>
        <p:nvSpPr>
          <p:cNvPr id="32" name="TextBox 31">
            <a:extLst>
              <a:ext uri="{FF2B5EF4-FFF2-40B4-BE49-F238E27FC236}">
                <a16:creationId xmlns:a16="http://schemas.microsoft.com/office/drawing/2014/main" id="{512F1DAD-DBF4-5DF9-2CAD-10663D8B339F}"/>
              </a:ext>
            </a:extLst>
          </p:cNvPr>
          <p:cNvSpPr txBox="1"/>
          <p:nvPr/>
        </p:nvSpPr>
        <p:spPr>
          <a:xfrm>
            <a:off x="289372" y="1395875"/>
            <a:ext cx="4227789" cy="15978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dirty="0"/>
              <a:t>Collaborators:</a:t>
            </a:r>
            <a:endPar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33" name="TextBox 32">
            <a:extLst>
              <a:ext uri="{FF2B5EF4-FFF2-40B4-BE49-F238E27FC236}">
                <a16:creationId xmlns:a16="http://schemas.microsoft.com/office/drawing/2014/main" id="{A26E91C8-C1B9-7608-8378-87C5081BEB14}"/>
              </a:ext>
            </a:extLst>
          </p:cNvPr>
          <p:cNvSpPr txBox="1"/>
          <p:nvPr/>
        </p:nvSpPr>
        <p:spPr>
          <a:xfrm>
            <a:off x="312763" y="7587430"/>
            <a:ext cx="2752674" cy="15978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dirty="0"/>
              <a:t>Funding:</a:t>
            </a:r>
            <a:endPar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21">
                                            <p:bg/>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21">
                                            <p:txEl>
                                              <p:pRg st="1" end="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1" grpId="0" build="p" animBg="1"/>
      <p:bldP spid="428" grpId="0" animBg="1"/>
      <p:bldP spid="4" grpId="0" animBg="1"/>
      <p:bldP spid="7" grpId="0" animBg="1"/>
      <p:bldP spid="8" grpId="0" animBg="1"/>
      <p:bldP spid="14" grpId="0" animBg="1"/>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80EDDC6F-07EE-8B18-3F46-A30DA06AEC59}"/>
              </a:ext>
            </a:extLst>
          </p:cNvPr>
          <p:cNvPicPr>
            <a:picLocks noGrp="1" noChangeAspect="1"/>
          </p:cNvPicPr>
          <p:nvPr>
            <p:ph type="pic" idx="21"/>
          </p:nvPr>
        </p:nvPicPr>
        <p:blipFill>
          <a:blip r:embed="rId2">
            <a:extLst>
              <a:ext uri="{28A0092B-C50C-407E-A947-70E740481C1C}">
                <a14:useLocalDpi xmlns:a14="http://schemas.microsoft.com/office/drawing/2010/main" val="0"/>
              </a:ext>
            </a:extLst>
          </a:blip>
          <a:srcRect t="1379" b="1379"/>
          <a:stretch>
            <a:fillRect/>
          </a:stretch>
        </p:blipFill>
        <p:spPr>
          <a:xfrm>
            <a:off x="2457680" y="562966"/>
            <a:ext cx="19468640" cy="129790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pic>
      <p:sp>
        <p:nvSpPr>
          <p:cNvPr id="5" name="Slide Number Placeholder 4">
            <a:extLst>
              <a:ext uri="{FF2B5EF4-FFF2-40B4-BE49-F238E27FC236}">
                <a16:creationId xmlns:a16="http://schemas.microsoft.com/office/drawing/2014/main" id="{9776B03C-B8BD-7780-7677-2ADB74C55988}"/>
              </a:ext>
            </a:extLst>
          </p:cNvPr>
          <p:cNvSpPr>
            <a:spLocks noGrp="1"/>
          </p:cNvSpPr>
          <p:nvPr>
            <p:ph type="sldNum" sz="quarter" idx="2"/>
          </p:nvPr>
        </p:nvSpPr>
        <p:spPr/>
        <p:txBody>
          <a:bodyPr/>
          <a:lstStyle/>
          <a:p>
            <a:fld id="{86CB4B4D-7CA3-9044-876B-883B54F8677D}" type="slidenum">
              <a:rPr lang="en-US" smtClean="0"/>
              <a:t>4</a:t>
            </a:fld>
            <a:endParaRPr lang="en-US"/>
          </a:p>
        </p:txBody>
      </p:sp>
    </p:spTree>
    <p:extLst>
      <p:ext uri="{BB962C8B-B14F-4D97-AF65-F5344CB8AC3E}">
        <p14:creationId xmlns:p14="http://schemas.microsoft.com/office/powerpoint/2010/main" val="19645227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BD70CB0-576A-15DA-B63F-DBD3E9A480BE}"/>
              </a:ext>
            </a:extLst>
          </p:cNvPr>
          <p:cNvSpPr>
            <a:spLocks noGrp="1"/>
          </p:cNvSpPr>
          <p:nvPr>
            <p:ph type="sldNum" sz="quarter" idx="2"/>
          </p:nvPr>
        </p:nvSpPr>
        <p:spPr/>
        <p:txBody>
          <a:bodyPr/>
          <a:lstStyle/>
          <a:p>
            <a:fld id="{86CB4B4D-7CA3-9044-876B-883B54F8677D}" type="slidenum">
              <a:rPr lang="en-US" smtClean="0"/>
              <a:t>5</a:t>
            </a:fld>
            <a:endParaRPr lang="en-US"/>
          </a:p>
        </p:txBody>
      </p:sp>
      <p:pic>
        <p:nvPicPr>
          <p:cNvPr id="7" name="Picture 6">
            <a:extLst>
              <a:ext uri="{FF2B5EF4-FFF2-40B4-BE49-F238E27FC236}">
                <a16:creationId xmlns:a16="http://schemas.microsoft.com/office/drawing/2014/main" id="{75599CEC-47D1-00E4-3B74-CF46F0F52A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026" y="921238"/>
            <a:ext cx="15794405" cy="1026787"/>
          </a:xfrm>
          <a:prstGeom prst="rect">
            <a:avLst/>
          </a:prstGeom>
        </p:spPr>
      </p:pic>
      <p:pic>
        <p:nvPicPr>
          <p:cNvPr id="9" name="Picture 8">
            <a:extLst>
              <a:ext uri="{FF2B5EF4-FFF2-40B4-BE49-F238E27FC236}">
                <a16:creationId xmlns:a16="http://schemas.microsoft.com/office/drawing/2014/main" id="{2D5C366F-0185-534D-96DF-03BD3DEBC6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8548" y="1948025"/>
            <a:ext cx="15161360" cy="3997461"/>
          </a:xfrm>
          <a:prstGeom prst="rect">
            <a:avLst/>
          </a:prstGeom>
        </p:spPr>
      </p:pic>
      <p:pic>
        <p:nvPicPr>
          <p:cNvPr id="11" name="Picture 10">
            <a:extLst>
              <a:ext uri="{FF2B5EF4-FFF2-40B4-BE49-F238E27FC236}">
                <a16:creationId xmlns:a16="http://schemas.microsoft.com/office/drawing/2014/main" id="{6A934D62-CB49-17D9-47A2-133EBD5EC1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378241" y="952485"/>
            <a:ext cx="3050441" cy="4312545"/>
          </a:xfrm>
          <a:prstGeom prst="rect">
            <a:avLst/>
          </a:prstGeom>
        </p:spPr>
      </p:pic>
      <p:sp>
        <p:nvSpPr>
          <p:cNvPr id="12" name="TextBox 11">
            <a:extLst>
              <a:ext uri="{FF2B5EF4-FFF2-40B4-BE49-F238E27FC236}">
                <a16:creationId xmlns:a16="http://schemas.microsoft.com/office/drawing/2014/main" id="{1AE94AF4-CA54-AE9B-1363-4F69449DEB4C}"/>
              </a:ext>
            </a:extLst>
          </p:cNvPr>
          <p:cNvSpPr txBox="1"/>
          <p:nvPr/>
        </p:nvSpPr>
        <p:spPr>
          <a:xfrm>
            <a:off x="17378242" y="5647968"/>
            <a:ext cx="562243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spcBef>
                <a:spcPts val="0"/>
              </a:spcBef>
            </a:pPr>
            <a:r>
              <a:rPr lang="en-US" sz="3200" dirty="0">
                <a:latin typeface="Helvetica Neue" panose="02000503000000020004" pitchFamily="2" charset="0"/>
                <a:ea typeface="Helvetica Neue" panose="02000503000000020004" pitchFamily="2" charset="0"/>
                <a:cs typeface="Helvetica Neue" panose="02000503000000020004" pitchFamily="2" charset="0"/>
              </a:rPr>
              <a:t>Richard Feynman (1918-1988)</a:t>
            </a:r>
          </a:p>
        </p:txBody>
      </p:sp>
      <p:pic>
        <p:nvPicPr>
          <p:cNvPr id="14" name="Picture 13">
            <a:extLst>
              <a:ext uri="{FF2B5EF4-FFF2-40B4-BE49-F238E27FC236}">
                <a16:creationId xmlns:a16="http://schemas.microsoft.com/office/drawing/2014/main" id="{823F23EE-69E7-90A8-28FF-C4D10311BF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285" y="11215466"/>
            <a:ext cx="14619165" cy="1579296"/>
          </a:xfrm>
          <a:prstGeom prst="rect">
            <a:avLst/>
          </a:prstGeom>
        </p:spPr>
      </p:pic>
      <p:pic>
        <p:nvPicPr>
          <p:cNvPr id="16" name="Picture 15">
            <a:extLst>
              <a:ext uri="{FF2B5EF4-FFF2-40B4-BE49-F238E27FC236}">
                <a16:creationId xmlns:a16="http://schemas.microsoft.com/office/drawing/2014/main" id="{B0A283FC-50C1-0AD2-2735-C5F0813A7B7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4396" y="8081008"/>
            <a:ext cx="16319089" cy="3134458"/>
          </a:xfrm>
          <a:prstGeom prst="rect">
            <a:avLst/>
          </a:prstGeom>
        </p:spPr>
      </p:pic>
      <p:pic>
        <p:nvPicPr>
          <p:cNvPr id="18" name="Picture 17">
            <a:extLst>
              <a:ext uri="{FF2B5EF4-FFF2-40B4-BE49-F238E27FC236}">
                <a16:creationId xmlns:a16="http://schemas.microsoft.com/office/drawing/2014/main" id="{2648782C-0686-D1ED-90D7-E6168E84E01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542607" y="7821812"/>
            <a:ext cx="4307749" cy="4379069"/>
          </a:xfrm>
          <a:prstGeom prst="rect">
            <a:avLst/>
          </a:prstGeom>
        </p:spPr>
      </p:pic>
      <p:sp>
        <p:nvSpPr>
          <p:cNvPr id="19" name="TextBox 18">
            <a:extLst>
              <a:ext uri="{FF2B5EF4-FFF2-40B4-BE49-F238E27FC236}">
                <a16:creationId xmlns:a16="http://schemas.microsoft.com/office/drawing/2014/main" id="{EE7979DB-7BF7-447E-90CE-C037A10392C4}"/>
              </a:ext>
            </a:extLst>
          </p:cNvPr>
          <p:cNvSpPr txBox="1"/>
          <p:nvPr/>
        </p:nvSpPr>
        <p:spPr>
          <a:xfrm>
            <a:off x="17542607" y="12497244"/>
            <a:ext cx="3546361"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spcBef>
                <a:spcPts val="0"/>
              </a:spcBef>
            </a:pPr>
            <a:r>
              <a:rPr lang="en-US" sz="3200" dirty="0">
                <a:latin typeface="Helvetica Neue" panose="02000503000000020004" pitchFamily="2" charset="0"/>
                <a:ea typeface="Helvetica Neue" panose="02000503000000020004" pitchFamily="2" charset="0"/>
                <a:cs typeface="Helvetica Neue" panose="02000503000000020004" pitchFamily="2" charset="0"/>
              </a:rPr>
              <a:t>Peter Shor</a:t>
            </a:r>
          </a:p>
        </p:txBody>
      </p:sp>
    </p:spTree>
    <p:extLst>
      <p:ext uri="{BB962C8B-B14F-4D97-AF65-F5344CB8AC3E}">
        <p14:creationId xmlns:p14="http://schemas.microsoft.com/office/powerpoint/2010/main" val="29287644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7B64E2-BF1D-24D0-5D82-08CE0CE5C914}"/>
              </a:ext>
            </a:extLst>
          </p:cNvPr>
          <p:cNvSpPr>
            <a:spLocks noGrp="1"/>
          </p:cNvSpPr>
          <p:nvPr>
            <p:ph type="sldNum" sz="quarter" idx="2"/>
          </p:nvPr>
        </p:nvSpPr>
        <p:spPr/>
        <p:txBody>
          <a:bodyPr/>
          <a:lstStyle/>
          <a:p>
            <a:fld id="{86CB4B4D-7CA3-9044-876B-883B54F8677D}" type="slidenum">
              <a:rPr lang="en-US" smtClean="0"/>
              <a:t>6</a:t>
            </a:fld>
            <a:endParaRPr lang="en-US"/>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DEFD752E-C349-149D-8B80-B98259BAA9A5}"/>
                  </a:ext>
                </a:extLst>
              </p:cNvPr>
              <p:cNvSpPr>
                <a:spLocks noGrp="1"/>
              </p:cNvSpPr>
              <p:nvPr>
                <p:ph type="body" idx="1"/>
              </p:nvPr>
            </p:nvSpPr>
            <p:spPr>
              <a:xfrm>
                <a:off x="1412481" y="3423318"/>
                <a:ext cx="21999575" cy="10535318"/>
              </a:xfrm>
            </p:spPr>
            <p:txBody>
              <a:bodyPr>
                <a:normAutofit/>
              </a:bodyPr>
              <a:lstStyle/>
              <a:p>
                <a:r>
                  <a:rPr lang="en-US" dirty="0"/>
                  <a:t>A quantum bit “</a:t>
                </a:r>
                <a:r>
                  <a:rPr lang="en-US" i="1" dirty="0"/>
                  <a:t>qubit” </a:t>
                </a:r>
                <a:r>
                  <a:rPr lang="en-US" dirty="0"/>
                  <a:t>can be  </a:t>
                </a: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m:t>
                        </m:r>
                      </m:e>
                    </m:d>
                    <m:r>
                      <a:rPr lang="en-US" b="0" i="0" smtClean="0">
                        <a:latin typeface="Cambria Math" panose="02040503050406030204" pitchFamily="18" charset="0"/>
                      </a:rPr>
                      <m:t>,</m:t>
                    </m:r>
                    <m:d>
                      <m:dPr>
                        <m:begChr m:val="|"/>
                        <m:endChr m:val="⟩"/>
                        <m:ctrlPr>
                          <a:rPr lang="en-US" i="1">
                            <a:latin typeface="Cambria Math" panose="02040503050406030204" pitchFamily="18" charset="0"/>
                          </a:rPr>
                        </m:ctrlPr>
                      </m:dPr>
                      <m:e>
                        <m:r>
                          <a:rPr lang="en-US" b="0" i="1" smtClean="0">
                            <a:latin typeface="Cambria Math" panose="02040503050406030204" pitchFamily="18" charset="0"/>
                          </a:rPr>
                          <m:t>1</m:t>
                        </m:r>
                      </m:e>
                    </m:d>
                  </m:oMath>
                </a14:m>
                <a:r>
                  <a:rPr lang="en-US" dirty="0"/>
                  <a:t>  or superposition  </a:t>
                </a:r>
                <a14:m>
                  <m:oMath xmlns:m="http://schemas.openxmlformats.org/officeDocument/2006/math">
                    <m:r>
                      <a:rPr lang="en-US" b="0" i="1" smtClean="0">
                        <a:latin typeface="Cambria Math" panose="02040503050406030204" pitchFamily="18" charset="0"/>
                      </a:rPr>
                      <m:t>𝛼</m:t>
                    </m:r>
                    <m:d>
                      <m:dPr>
                        <m:begChr m:val="|"/>
                        <m:endChr m:val="⟩"/>
                        <m:ctrlPr>
                          <a:rPr lang="en-US" i="1">
                            <a:latin typeface="Cambria Math" panose="02040503050406030204" pitchFamily="18" charset="0"/>
                          </a:rPr>
                        </m:ctrlPr>
                      </m:dPr>
                      <m:e>
                        <m:r>
                          <a:rPr lang="en-US" i="1">
                            <a:latin typeface="Cambria Math" panose="02040503050406030204" pitchFamily="18" charset="0"/>
                          </a:rPr>
                          <m:t>0</m:t>
                        </m:r>
                      </m:e>
                    </m:d>
                    <m:r>
                      <a:rPr lang="en-US" b="0" i="0" smtClean="0">
                        <a:latin typeface="Cambria Math" panose="02040503050406030204" pitchFamily="18" charset="0"/>
                      </a:rPr>
                      <m:t>+</m:t>
                    </m:r>
                    <m:r>
                      <a:rPr lang="en-US" b="0" i="1" smtClean="0">
                        <a:latin typeface="Cambria Math" panose="02040503050406030204" pitchFamily="18" charset="0"/>
                      </a:rPr>
                      <m:t>𝛽</m:t>
                    </m:r>
                    <m:d>
                      <m:dPr>
                        <m:begChr m:val="|"/>
                        <m:endChr m:val="⟩"/>
                        <m:ctrlPr>
                          <a:rPr lang="en-US" i="1">
                            <a:latin typeface="Cambria Math" panose="02040503050406030204" pitchFamily="18" charset="0"/>
                          </a:rPr>
                        </m:ctrlPr>
                      </m:dPr>
                      <m:e>
                        <m:r>
                          <a:rPr lang="en-US" i="1">
                            <a:latin typeface="Cambria Math" panose="02040503050406030204" pitchFamily="18" charset="0"/>
                          </a:rPr>
                          <m:t>1</m:t>
                        </m:r>
                      </m:e>
                    </m:d>
                    <m:r>
                      <a:rPr lang="en-US" b="0" i="1" smtClean="0">
                        <a:latin typeface="Cambria Math" panose="02040503050406030204" pitchFamily="18" charset="0"/>
                      </a:rPr>
                      <m:t>,  </m:t>
                    </m:r>
                    <m:r>
                      <a:rPr lang="en-US" b="0" i="1" smtClean="0">
                        <a:latin typeface="Cambria Math" panose="02040503050406030204" pitchFamily="18" charset="0"/>
                      </a:rPr>
                      <m:t>𝛼</m:t>
                    </m:r>
                    <m:r>
                      <a:rPr lang="en-US" b="0" i="1" smtClean="0">
                        <a:latin typeface="Cambria Math" panose="02040503050406030204" pitchFamily="18" charset="0"/>
                      </a:rPr>
                      <m:t>, </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ℂ</m:t>
                    </m:r>
                  </m:oMath>
                </a14:m>
                <a:r>
                  <a:rPr lang="en-US" b="0" i="1" dirty="0">
                    <a:latin typeface="Cambria Math" panose="02040503050406030204" pitchFamily="18" charset="0"/>
                  </a:rPr>
                  <a:t>.</a:t>
                </a:r>
              </a:p>
              <a:p>
                <a:r>
                  <a:rPr lang="en-US" dirty="0"/>
                  <a:t>Measuring </a:t>
                </a: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𝜓</m:t>
                        </m:r>
                      </m:e>
                    </m:d>
                    <m:r>
                      <a:rPr lang="en-US" b="0" i="1" smtClean="0">
                        <a:latin typeface="Cambria Math" panose="02040503050406030204" pitchFamily="18" charset="0"/>
                      </a:rPr>
                      <m:t>=</m:t>
                    </m:r>
                    <m:r>
                      <a:rPr lang="en-US" b="0" i="0" smtClean="0">
                        <a:latin typeface="Cambria Math" panose="02040503050406030204" pitchFamily="18" charset="0"/>
                      </a:rPr>
                      <m:t> </m:t>
                    </m:r>
                    <m:r>
                      <a:rPr lang="en-US" b="0" i="1" smtClean="0">
                        <a:latin typeface="Cambria Math" panose="02040503050406030204" pitchFamily="18" charset="0"/>
                      </a:rPr>
                      <m:t>𝛼</m:t>
                    </m:r>
                    <m:d>
                      <m:dPr>
                        <m:begChr m:val="|"/>
                        <m:endChr m:val="⟩"/>
                        <m:ctrlPr>
                          <a:rPr lang="en-US" i="1">
                            <a:latin typeface="Cambria Math" panose="02040503050406030204" pitchFamily="18" charset="0"/>
                          </a:rPr>
                        </m:ctrlPr>
                      </m:dPr>
                      <m:e>
                        <m:r>
                          <a:rPr lang="en-US" i="1">
                            <a:latin typeface="Cambria Math" panose="02040503050406030204" pitchFamily="18" charset="0"/>
                          </a:rPr>
                          <m:t>0</m:t>
                        </m:r>
                      </m:e>
                    </m:d>
                    <m:r>
                      <a:rPr lang="en-US" b="0" i="0" smtClean="0">
                        <a:latin typeface="Cambria Math" panose="02040503050406030204" pitchFamily="18" charset="0"/>
                      </a:rPr>
                      <m:t>+</m:t>
                    </m:r>
                    <m:r>
                      <a:rPr lang="en-US" b="0" i="1" smtClean="0">
                        <a:latin typeface="Cambria Math" panose="02040503050406030204" pitchFamily="18" charset="0"/>
                      </a:rPr>
                      <m:t>𝛽</m:t>
                    </m:r>
                    <m:d>
                      <m:dPr>
                        <m:begChr m:val="|"/>
                        <m:endChr m:val="⟩"/>
                        <m:ctrlPr>
                          <a:rPr lang="en-US" i="1">
                            <a:latin typeface="Cambria Math" panose="02040503050406030204" pitchFamily="18" charset="0"/>
                          </a:rPr>
                        </m:ctrlPr>
                      </m:dPr>
                      <m:e>
                        <m:r>
                          <a:rPr lang="en-US" i="1">
                            <a:latin typeface="Cambria Math" panose="02040503050406030204" pitchFamily="18" charset="0"/>
                          </a:rPr>
                          <m:t>1</m:t>
                        </m:r>
                      </m:e>
                    </m:d>
                  </m:oMath>
                </a14:m>
                <a:r>
                  <a:rPr lang="en-US" dirty="0"/>
                  <a:t> collapses it to </a:t>
                </a:r>
                <a14:m>
                  <m:oMath xmlns:m="http://schemas.openxmlformats.org/officeDocument/2006/math">
                    <m:d>
                      <m:dPr>
                        <m:begChr m:val="|"/>
                        <m:endChr m:val="⟩"/>
                        <m:ctrlPr>
                          <a:rPr lang="en-US" i="1">
                            <a:latin typeface="Cambria Math" panose="02040503050406030204" pitchFamily="18" charset="0"/>
                          </a:rPr>
                        </m:ctrlPr>
                      </m:dPr>
                      <m:e>
                        <m:r>
                          <a:rPr lang="en-US" i="1">
                            <a:latin typeface="Cambria Math" panose="02040503050406030204" pitchFamily="18" charset="0"/>
                          </a:rPr>
                          <m:t>0</m:t>
                        </m:r>
                      </m:e>
                    </m:d>
                  </m:oMath>
                </a14:m>
                <a:r>
                  <a:rPr lang="en-US" dirty="0"/>
                  <a:t> with probability </a:t>
                </a:r>
                <a14:m>
                  <m:oMath xmlns:m="http://schemas.openxmlformats.org/officeDocument/2006/math">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a:rPr lang="en-US" i="1">
                                <a:latin typeface="Cambria Math" panose="02040503050406030204" pitchFamily="18" charset="0"/>
                              </a:rPr>
                              <m:t>𝛼</m:t>
                            </m:r>
                          </m:e>
                        </m:d>
                      </m:e>
                      <m:sup>
                        <m:r>
                          <a:rPr lang="en-US" b="0" i="1" smtClean="0">
                            <a:latin typeface="Cambria Math" panose="02040503050406030204" pitchFamily="18" charset="0"/>
                          </a:rPr>
                          <m:t>2</m:t>
                        </m:r>
                      </m:sup>
                    </m:sSup>
                  </m:oMath>
                </a14:m>
                <a:r>
                  <a:rPr lang="en-US" dirty="0"/>
                  <a:t> and to </a:t>
                </a:r>
                <a14:m>
                  <m:oMath xmlns:m="http://schemas.openxmlformats.org/officeDocument/2006/math">
                    <m:d>
                      <m:dPr>
                        <m:begChr m:val="|"/>
                        <m:endChr m:val="⟩"/>
                        <m:ctrlPr>
                          <a:rPr lang="en-US" i="1">
                            <a:latin typeface="Cambria Math" panose="02040503050406030204" pitchFamily="18" charset="0"/>
                          </a:rPr>
                        </m:ctrlPr>
                      </m:dPr>
                      <m:e>
                        <m:r>
                          <a:rPr lang="en-US" b="0" i="1" smtClean="0">
                            <a:latin typeface="Cambria Math" panose="02040503050406030204" pitchFamily="18" charset="0"/>
                          </a:rPr>
                          <m:t>1</m:t>
                        </m:r>
                      </m:e>
                    </m:d>
                  </m:oMath>
                </a14:m>
                <a:r>
                  <a:rPr lang="en-US" dirty="0"/>
                  <a:t> with probability </a:t>
                </a:r>
                <a14:m>
                  <m:oMath xmlns:m="http://schemas.openxmlformats.org/officeDocument/2006/math">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a:rPr lang="en-US" i="1">
                                <a:latin typeface="Cambria Math" panose="02040503050406030204" pitchFamily="18" charset="0"/>
                              </a:rPr>
                              <m:t>𝛽</m:t>
                            </m:r>
                          </m:e>
                        </m:d>
                      </m:e>
                      <m:sup>
                        <m:r>
                          <a:rPr lang="en-US" i="1">
                            <a:latin typeface="Cambria Math" panose="02040503050406030204" pitchFamily="18" charset="0"/>
                          </a:rPr>
                          <m:t>2</m:t>
                        </m:r>
                      </m:sup>
                    </m:sSup>
                  </m:oMath>
                </a14:m>
                <a:r>
                  <a:rPr lang="en-US" dirty="0"/>
                  <a:t>. The states  </a:t>
                </a:r>
                <a14:m>
                  <m:oMath xmlns:m="http://schemas.openxmlformats.org/officeDocument/2006/math">
                    <m:d>
                      <m:dPr>
                        <m:begChr m:val="|"/>
                        <m:endChr m:val="⟩"/>
                        <m:ctrlPr>
                          <a:rPr lang="en-US" i="1">
                            <a:latin typeface="Cambria Math" panose="02040503050406030204" pitchFamily="18" charset="0"/>
                          </a:rPr>
                        </m:ctrlPr>
                      </m:dPr>
                      <m:e>
                        <m:r>
                          <a:rPr lang="en-US" i="1">
                            <a:latin typeface="Cambria Math" panose="02040503050406030204" pitchFamily="18" charset="0"/>
                          </a:rPr>
                          <m:t>𝜓</m:t>
                        </m:r>
                      </m:e>
                    </m:d>
                  </m:oMath>
                </a14:m>
                <a:r>
                  <a:rPr lang="en-US" dirty="0"/>
                  <a:t>  and  </a:t>
                </a:r>
                <a14:m>
                  <m:oMath xmlns:m="http://schemas.openxmlformats.org/officeDocument/2006/math">
                    <m:sSup>
                      <m:sSupPr>
                        <m:ctrlPr>
                          <a:rPr lang="en-US" i="1" smtClean="0">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𝑖</m:t>
                        </m:r>
                        <m:r>
                          <a:rPr lang="en-US" b="0" i="1" smtClean="0">
                            <a:latin typeface="Cambria Math" panose="02040503050406030204" pitchFamily="18" charset="0"/>
                          </a:rPr>
                          <m:t>𝜃</m:t>
                        </m:r>
                      </m:sup>
                    </m:sSup>
                    <m:d>
                      <m:dPr>
                        <m:begChr m:val="|"/>
                        <m:endChr m:val="⟩"/>
                        <m:ctrlPr>
                          <a:rPr lang="en-US" i="1">
                            <a:latin typeface="Cambria Math" panose="02040503050406030204" pitchFamily="18" charset="0"/>
                          </a:rPr>
                        </m:ctrlPr>
                      </m:dPr>
                      <m:e>
                        <m:r>
                          <a:rPr lang="en-US" i="1">
                            <a:latin typeface="Cambria Math" panose="02040503050406030204" pitchFamily="18" charset="0"/>
                          </a:rPr>
                          <m:t>𝜓</m:t>
                        </m:r>
                      </m:e>
                    </m:d>
                  </m:oMath>
                </a14:m>
                <a:r>
                  <a:rPr lang="en-US" dirty="0"/>
                  <a:t>  are identified </a:t>
                </a:r>
                <a14:m>
                  <m:oMath xmlns:m="http://schemas.openxmlformats.org/officeDocument/2006/math">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𝜃</m:t>
                        </m:r>
                        <m:r>
                          <a:rPr lang="en-US" b="0" i="1"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ℝ</m:t>
                        </m:r>
                      </m:e>
                    </m:d>
                    <m:r>
                      <a:rPr lang="en-US" b="0" i="1" smtClean="0">
                        <a:latin typeface="Cambria Math" panose="02040503050406030204" pitchFamily="18" charset="0"/>
                        <a:ea typeface="Cambria Math" panose="02040503050406030204" pitchFamily="18" charset="0"/>
                      </a:rPr>
                      <m:t>.</m:t>
                    </m:r>
                  </m:oMath>
                </a14:m>
                <a:endParaRPr lang="en-US" dirty="0"/>
              </a:p>
              <a:p>
                <a14:m>
                  <m:oMath xmlns:m="http://schemas.openxmlformats.org/officeDocument/2006/math">
                    <m:sSup>
                      <m:sSupPr>
                        <m:ctrlPr>
                          <a:rPr lang="en-US" b="0" i="1" smtClean="0">
                            <a:latin typeface="Cambria Math" panose="02040503050406030204" pitchFamily="18" charset="0"/>
                          </a:rPr>
                        </m:ctrlPr>
                      </m:sSupPr>
                      <m:e>
                        <m:r>
                          <a:rPr lang="en-US" i="1">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rPr>
                            </m:ctrlPr>
                          </m:dPr>
                          <m:e>
                            <m:r>
                              <a:rPr lang="en-US" i="1">
                                <a:latin typeface="Cambria Math" panose="02040503050406030204" pitchFamily="18" charset="0"/>
                              </a:rPr>
                              <m:t>𝛼</m:t>
                            </m:r>
                          </m:e>
                        </m:d>
                      </m:e>
                      <m:sup>
                        <m:r>
                          <a:rPr lang="en-US" b="0" i="1" smtClean="0">
                            <a:latin typeface="Cambria Math" panose="02040503050406030204" pitchFamily="18" charset="0"/>
                          </a:rPr>
                          <m:t>2</m:t>
                        </m:r>
                      </m:sup>
                    </m:sSup>
                  </m:oMath>
                </a14:m>
                <a:r>
                  <a:rPr lang="en-US" dirty="0"/>
                  <a:t>+ </a:t>
                </a:r>
                <a14:m>
                  <m:oMath xmlns:m="http://schemas.openxmlformats.org/officeDocument/2006/math">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a:rPr lang="en-US" i="1">
                                <a:latin typeface="Cambria Math" panose="02040503050406030204" pitchFamily="18" charset="0"/>
                              </a:rPr>
                              <m:t>𝛽</m:t>
                            </m:r>
                          </m:e>
                        </m:d>
                      </m:e>
                      <m:sup>
                        <m:r>
                          <a:rPr lang="en-US" i="1">
                            <a:latin typeface="Cambria Math" panose="02040503050406030204" pitchFamily="18" charset="0"/>
                          </a:rPr>
                          <m:t>2</m:t>
                        </m:r>
                      </m:sup>
                    </m:sSup>
                    <m:r>
                      <a:rPr lang="en-US" b="0" i="1" smtClean="0">
                        <a:latin typeface="Cambria Math" panose="02040503050406030204" pitchFamily="18" charset="0"/>
                      </a:rPr>
                      <m:t>=1</m:t>
                    </m:r>
                    <m:r>
                      <a:rPr lang="en-US" b="0" i="0" smtClean="0">
                        <a:latin typeface="Cambria Math" panose="02040503050406030204" pitchFamily="18" charset="0"/>
                      </a:rPr>
                      <m:t>=</m:t>
                    </m:r>
                    <m:r>
                      <a:rPr lang="en-US" b="0" i="1" smtClean="0">
                        <a:latin typeface="Cambria Math" panose="02040503050406030204" pitchFamily="18" charset="0"/>
                      </a:rPr>
                      <m:t>⟨</m:t>
                    </m:r>
                    <m:r>
                      <a:rPr lang="en-US" b="0" i="1" smtClean="0">
                        <a:latin typeface="Cambria Math" panose="02040503050406030204" pitchFamily="18" charset="0"/>
                      </a:rPr>
                      <m:t>𝜓</m:t>
                    </m:r>
                    <m:d>
                      <m:dPr>
                        <m:begChr m:val="|"/>
                        <m:endChr m:val="⟩"/>
                        <m:ctrlPr>
                          <a:rPr lang="en-US" i="1">
                            <a:latin typeface="Cambria Math" panose="02040503050406030204" pitchFamily="18" charset="0"/>
                          </a:rPr>
                        </m:ctrlPr>
                      </m:dPr>
                      <m:e>
                        <m:r>
                          <a:rPr lang="en-US" i="1">
                            <a:latin typeface="Cambria Math" panose="02040503050406030204" pitchFamily="18" charset="0"/>
                          </a:rPr>
                          <m:t>𝜓</m:t>
                        </m:r>
                      </m:e>
                    </m:d>
                  </m:oMath>
                </a14:m>
                <a:r>
                  <a:rPr lang="en-US" dirty="0"/>
                  <a:t> = norm of </a:t>
                </a:r>
                <a14:m>
                  <m:oMath xmlns:m="http://schemas.openxmlformats.org/officeDocument/2006/math">
                    <m:d>
                      <m:dPr>
                        <m:begChr m:val="|"/>
                        <m:endChr m:val="⟩"/>
                        <m:ctrlPr>
                          <a:rPr lang="en-US" i="1">
                            <a:latin typeface="Cambria Math" panose="02040503050406030204" pitchFamily="18" charset="0"/>
                          </a:rPr>
                        </m:ctrlPr>
                      </m:dPr>
                      <m:e>
                        <m:r>
                          <a:rPr lang="en-US" i="1">
                            <a:latin typeface="Cambria Math" panose="02040503050406030204" pitchFamily="18" charset="0"/>
                          </a:rPr>
                          <m:t>𝜓</m:t>
                        </m:r>
                      </m:e>
                    </m:d>
                  </m:oMath>
                </a14:m>
                <a:r>
                  <a:rPr lang="en-US" dirty="0"/>
                  <a:t>.</a:t>
                </a:r>
              </a:p>
              <a:p>
                <a:r>
                  <a:rPr lang="en-US" b="0" dirty="0"/>
                  <a:t>State  </a:t>
                </a:r>
                <a14:m>
                  <m:oMath xmlns:m="http://schemas.openxmlformats.org/officeDocument/2006/math">
                    <m:d>
                      <m:dPr>
                        <m:begChr m:val="|"/>
                        <m:endChr m:val="⟩"/>
                        <m:ctrlPr>
                          <a:rPr lang="en-US" i="1">
                            <a:latin typeface="Cambria Math" panose="02040503050406030204" pitchFamily="18" charset="0"/>
                          </a:rPr>
                        </m:ctrlPr>
                      </m:dPr>
                      <m:e>
                        <m:r>
                          <a:rPr lang="en-US" b="0" i="1" smtClean="0">
                            <a:latin typeface="Cambria Math" panose="02040503050406030204" pitchFamily="18" charset="0"/>
                          </a:rPr>
                          <m:t>𝜑</m:t>
                        </m:r>
                      </m:e>
                    </m:d>
                    <m:r>
                      <a:rPr lang="en-US" i="1">
                        <a:latin typeface="Cambria Math" panose="02040503050406030204" pitchFamily="18" charset="0"/>
                      </a:rPr>
                      <m:t>=</m:t>
                    </m:r>
                    <m:r>
                      <a:rPr lang="en-US" b="0" i="1" smtClean="0">
                        <a:latin typeface="Cambria Math" panose="02040503050406030204" pitchFamily="18" charset="0"/>
                      </a:rPr>
                      <m:t>𝛾</m:t>
                    </m:r>
                    <m:d>
                      <m:dPr>
                        <m:begChr m:val="|"/>
                        <m:endChr m:val="⟩"/>
                        <m:ctrlPr>
                          <a:rPr lang="en-US" i="1">
                            <a:latin typeface="Cambria Math" panose="02040503050406030204" pitchFamily="18" charset="0"/>
                          </a:rPr>
                        </m:ctrlPr>
                      </m:dPr>
                      <m:e>
                        <m:r>
                          <a:rPr lang="en-US" i="1">
                            <a:latin typeface="Cambria Math" panose="02040503050406030204" pitchFamily="18" charset="0"/>
                          </a:rPr>
                          <m:t>0</m:t>
                        </m:r>
                      </m:e>
                    </m:d>
                    <m:r>
                      <a:rPr lang="en-US">
                        <a:latin typeface="Cambria Math" panose="02040503050406030204" pitchFamily="18" charset="0"/>
                      </a:rPr>
                      <m:t>+</m:t>
                    </m:r>
                    <m:r>
                      <a:rPr lang="en-US" b="0" i="1" smtClean="0">
                        <a:latin typeface="Cambria Math" panose="02040503050406030204" pitchFamily="18" charset="0"/>
                      </a:rPr>
                      <m:t>𝛿</m:t>
                    </m:r>
                    <m:d>
                      <m:dPr>
                        <m:begChr m:val="|"/>
                        <m:endChr m:val="⟩"/>
                        <m:ctrlPr>
                          <a:rPr lang="en-US" i="1">
                            <a:latin typeface="Cambria Math" panose="02040503050406030204" pitchFamily="18" charset="0"/>
                          </a:rPr>
                        </m:ctrlPr>
                      </m:dPr>
                      <m:e>
                        <m:r>
                          <a:rPr lang="en-US" i="1">
                            <a:latin typeface="Cambria Math" panose="02040503050406030204" pitchFamily="18" charset="0"/>
                          </a:rPr>
                          <m:t>1</m:t>
                        </m:r>
                      </m:e>
                    </m:d>
                  </m:oMath>
                </a14:m>
                <a:r>
                  <a:rPr lang="en-US" dirty="0"/>
                  <a:t>  “</a:t>
                </a:r>
                <a:r>
                  <a:rPr lang="en-US" i="1" dirty="0" err="1"/>
                  <a:t>ket</a:t>
                </a:r>
                <a:r>
                  <a:rPr lang="en-US" dirty="0"/>
                  <a:t>”</a:t>
                </a:r>
                <a14:m>
                  <m:oMath xmlns:m="http://schemas.openxmlformats.org/officeDocument/2006/math">
                    <m:r>
                      <a:rPr lang="en-US" b="0" i="0" dirty="0" smtClean="0">
                        <a:latin typeface="Cambria Math" panose="02040503050406030204" pitchFamily="18" charset="0"/>
                      </a:rPr>
                      <m:t> </m:t>
                    </m:r>
                    <m:r>
                      <a:rPr lang="en-US" b="0" i="1" dirty="0" smtClean="0">
                        <a:latin typeface="Cambria Math" panose="02040503050406030204" pitchFamily="18" charset="0"/>
                      </a:rPr>
                      <m:t> → ⟨</m:t>
                    </m:r>
                    <m:r>
                      <a:rPr lang="en-US" b="0" i="1" dirty="0" smtClean="0">
                        <a:latin typeface="Cambria Math" panose="02040503050406030204" pitchFamily="18" charset="0"/>
                      </a:rPr>
                      <m:t>𝜑</m:t>
                    </m:r>
                    <m:r>
                      <a:rPr lang="en-US" b="0" i="1" dirty="0" smtClean="0">
                        <a:latin typeface="Cambria Math" panose="02040503050406030204" pitchFamily="18" charset="0"/>
                      </a:rPr>
                      <m:t>|=</m:t>
                    </m:r>
                    <m:acc>
                      <m:accPr>
                        <m:chr m:val="̅"/>
                        <m:ctrlPr>
                          <a:rPr lang="en-US" b="0" i="1" dirty="0" smtClean="0">
                            <a:latin typeface="Cambria Math" panose="02040503050406030204" pitchFamily="18" charset="0"/>
                          </a:rPr>
                        </m:ctrlPr>
                      </m:accPr>
                      <m:e>
                        <m:r>
                          <a:rPr lang="en-US" b="0" i="1" dirty="0" smtClean="0">
                            <a:latin typeface="Cambria Math" panose="02040503050406030204" pitchFamily="18" charset="0"/>
                          </a:rPr>
                          <m:t>𝛾</m:t>
                        </m:r>
                      </m:e>
                    </m:acc>
                    <m:r>
                      <a:rPr lang="en-US" b="0" i="1" smtClean="0">
                        <a:latin typeface="Cambria Math" panose="02040503050406030204" pitchFamily="18" charset="0"/>
                      </a:rPr>
                      <m:t>⟨0|</m:t>
                    </m:r>
                    <m:r>
                      <a:rPr lang="en-US">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𝛿</m:t>
                        </m:r>
                      </m:e>
                    </m:acc>
                    <m:r>
                      <a:rPr lang="en-US" b="0" i="1" smtClean="0">
                        <a:latin typeface="Cambria Math" panose="02040503050406030204" pitchFamily="18" charset="0"/>
                      </a:rPr>
                      <m:t>⟨1|</m:t>
                    </m:r>
                  </m:oMath>
                </a14:m>
                <a:r>
                  <a:rPr lang="en-US" dirty="0"/>
                  <a:t>  “</a:t>
                </a:r>
                <a:r>
                  <a:rPr lang="en-US" i="1" dirty="0"/>
                  <a:t>bra</a:t>
                </a:r>
                <a:r>
                  <a:rPr lang="en-US" dirty="0"/>
                  <a:t>”.</a:t>
                </a:r>
              </a:p>
              <a:p>
                <a:r>
                  <a:rPr lang="en-US" dirty="0"/>
                  <a:t>Bra-</a:t>
                </a:r>
                <a:r>
                  <a:rPr lang="en-US" dirty="0" err="1"/>
                  <a:t>ket</a:t>
                </a:r>
                <a:r>
                  <a:rPr lang="en-US" dirty="0"/>
                  <a:t>  </a:t>
                </a:r>
                <a14:m>
                  <m:oMath xmlns:m="http://schemas.openxmlformats.org/officeDocument/2006/math">
                    <m:r>
                      <a:rPr lang="en-US" b="0" i="1" dirty="0" smtClean="0">
                        <a:latin typeface="Cambria Math" panose="02040503050406030204" pitchFamily="18" charset="0"/>
                      </a:rPr>
                      <m:t>⟨</m:t>
                    </m:r>
                    <m:r>
                      <a:rPr lang="en-US" b="0" i="1" dirty="0" smtClean="0">
                        <a:latin typeface="Cambria Math" panose="02040503050406030204" pitchFamily="18" charset="0"/>
                      </a:rPr>
                      <m:t>𝜑</m:t>
                    </m:r>
                    <m:d>
                      <m:dPr>
                        <m:begChr m:val="|"/>
                        <m:endChr m:val="⟩"/>
                        <m:ctrlPr>
                          <a:rPr lang="en-US" i="1">
                            <a:latin typeface="Cambria Math" panose="02040503050406030204" pitchFamily="18" charset="0"/>
                          </a:rPr>
                        </m:ctrlPr>
                      </m:dPr>
                      <m:e>
                        <m:r>
                          <a:rPr lang="en-US" i="1">
                            <a:latin typeface="Cambria Math" panose="02040503050406030204" pitchFamily="18" charset="0"/>
                          </a:rPr>
                          <m:t>𝜓</m:t>
                        </m:r>
                      </m:e>
                    </m:d>
                    <m:r>
                      <a:rPr lang="en-US" i="1">
                        <a:latin typeface="Cambria Math" panose="02040503050406030204" pitchFamily="18" charset="0"/>
                      </a:rPr>
                      <m:t>=</m:t>
                    </m:r>
                    <m:r>
                      <a:rPr lang="en-US">
                        <a:latin typeface="Cambria Math" panose="02040503050406030204" pitchFamily="18" charset="0"/>
                      </a:rPr>
                      <m:t> </m:t>
                    </m:r>
                    <m:r>
                      <a:rPr lang="en-US" i="1">
                        <a:latin typeface="Cambria Math" panose="02040503050406030204" pitchFamily="18" charset="0"/>
                      </a:rPr>
                      <m:t>𝛼</m:t>
                    </m:r>
                    <m:acc>
                      <m:accPr>
                        <m:chr m:val="̅"/>
                        <m:ctrlPr>
                          <a:rPr lang="en-US" i="1" dirty="0">
                            <a:latin typeface="Cambria Math" panose="02040503050406030204" pitchFamily="18" charset="0"/>
                          </a:rPr>
                        </m:ctrlPr>
                      </m:accPr>
                      <m:e>
                        <m:r>
                          <a:rPr lang="en-US" i="1" dirty="0">
                            <a:latin typeface="Cambria Math" panose="02040503050406030204" pitchFamily="18" charset="0"/>
                          </a:rPr>
                          <m:t>𝛾</m:t>
                        </m:r>
                      </m:e>
                    </m:acc>
                    <m:r>
                      <a:rPr lang="en-US">
                        <a:latin typeface="Cambria Math" panose="02040503050406030204" pitchFamily="18" charset="0"/>
                      </a:rPr>
                      <m:t>+</m:t>
                    </m:r>
                    <m:r>
                      <a:rPr lang="en-US" i="1">
                        <a:latin typeface="Cambria Math" panose="02040503050406030204" pitchFamily="18" charset="0"/>
                      </a:rPr>
                      <m:t>𝛽</m:t>
                    </m:r>
                    <m:acc>
                      <m:accPr>
                        <m:chr m:val="̅"/>
                        <m:ctrlPr>
                          <a:rPr lang="en-US" i="1">
                            <a:latin typeface="Cambria Math" panose="02040503050406030204" pitchFamily="18" charset="0"/>
                          </a:rPr>
                        </m:ctrlPr>
                      </m:accPr>
                      <m:e>
                        <m:r>
                          <a:rPr lang="en-US" i="1">
                            <a:latin typeface="Cambria Math" panose="02040503050406030204" pitchFamily="18" charset="0"/>
                          </a:rPr>
                          <m:t>𝛿</m:t>
                        </m:r>
                      </m:e>
                    </m:acc>
                  </m:oMath>
                </a14:m>
                <a:r>
                  <a:rPr lang="en-US" dirty="0"/>
                  <a:t>  is a Hermitian </a:t>
                </a:r>
                <a:r>
                  <a:rPr lang="en-US" i="1" dirty="0"/>
                  <a:t>inner product.</a:t>
                </a:r>
                <a:endParaRPr lang="en-US" dirty="0"/>
              </a:p>
              <a:p>
                <a:r>
                  <a:rPr lang="en-US" dirty="0"/>
                  <a:t>Time evolution preserves the inner product, i.e., is </a:t>
                </a:r>
                <a:r>
                  <a:rPr lang="en-US" i="1" dirty="0"/>
                  <a:t>unitary.</a:t>
                </a:r>
                <a:endParaRPr lang="en-US" dirty="0"/>
              </a:p>
              <a:p>
                <a:r>
                  <a:rPr lang="en-US" dirty="0"/>
                  <a:t>Several qubits together  </a:t>
                </a:r>
                <a14:m>
                  <m:oMath xmlns:m="http://schemas.openxmlformats.org/officeDocument/2006/math">
                    <m:r>
                      <a:rPr lang="en-US" i="1" dirty="0">
                        <a:latin typeface="Cambria Math" panose="02040503050406030204" pitchFamily="18" charset="0"/>
                      </a:rPr>
                      <m:t>→</m:t>
                    </m:r>
                  </m:oMath>
                </a14:m>
                <a:r>
                  <a:rPr lang="en-US" dirty="0"/>
                  <a:t>  </a:t>
                </a:r>
                <a:r>
                  <a:rPr lang="en-US" i="1" dirty="0"/>
                  <a:t>tensor</a:t>
                </a:r>
                <a:r>
                  <a:rPr lang="en-US" dirty="0"/>
                  <a:t> </a:t>
                </a:r>
                <a:r>
                  <a:rPr lang="en-US" i="1" dirty="0"/>
                  <a:t>product </a:t>
                </a:r>
                <a:r>
                  <a:rPr lang="en-US" dirty="0"/>
                  <a:t>(Kronecker product).</a:t>
                </a:r>
              </a:p>
              <a:p>
                <a:endParaRPr lang="en-US" dirty="0"/>
              </a:p>
            </p:txBody>
          </p:sp>
        </mc:Choice>
        <mc:Fallback xmlns="">
          <p:sp>
            <p:nvSpPr>
              <p:cNvPr id="5" name="Text Placeholder 4">
                <a:extLst>
                  <a:ext uri="{FF2B5EF4-FFF2-40B4-BE49-F238E27FC236}">
                    <a16:creationId xmlns:a16="http://schemas.microsoft.com/office/drawing/2014/main" id="{DEFD752E-C349-149D-8B80-B98259BAA9A5}"/>
                  </a:ext>
                </a:extLst>
              </p:cNvPr>
              <p:cNvSpPr>
                <a:spLocks noGrp="1" noRot="1" noChangeAspect="1" noMove="1" noResize="1" noEditPoints="1" noAdjustHandles="1" noChangeArrowheads="1" noChangeShapeType="1" noTextEdit="1"/>
              </p:cNvSpPr>
              <p:nvPr>
                <p:ph type="body" idx="1"/>
              </p:nvPr>
            </p:nvSpPr>
            <p:spPr>
              <a:xfrm>
                <a:off x="1412481" y="3423318"/>
                <a:ext cx="21999575" cy="10535318"/>
              </a:xfrm>
              <a:blipFill>
                <a:blip r:embed="rId2"/>
                <a:stretch>
                  <a:fillRect l="-1789" t="-9988"/>
                </a:stretch>
              </a:blipFill>
            </p:spPr>
            <p:txBody>
              <a:bodyPr/>
              <a:lstStyle/>
              <a:p>
                <a:r>
                  <a:rPr lang="en-US">
                    <a:noFill/>
                  </a:rPr>
                  <a:t> </a:t>
                </a:r>
              </a:p>
            </p:txBody>
          </p:sp>
        </mc:Fallback>
      </mc:AlternateContent>
      <p:sp>
        <p:nvSpPr>
          <p:cNvPr id="10" name="Introduction">
            <a:extLst>
              <a:ext uri="{FF2B5EF4-FFF2-40B4-BE49-F238E27FC236}">
                <a16:creationId xmlns:a16="http://schemas.microsoft.com/office/drawing/2014/main" id="{3D558763-ECBB-FE2B-22C2-E870D6CE993F}"/>
              </a:ext>
            </a:extLst>
          </p:cNvPr>
          <p:cNvSpPr txBox="1">
            <a:spLocks/>
          </p:cNvSpPr>
          <p:nvPr/>
        </p:nvSpPr>
        <p:spPr>
          <a:xfrm>
            <a:off x="1732464" y="1000141"/>
            <a:ext cx="20919072" cy="2006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fontScale="90000" lnSpcReduction="10000"/>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1pPr>
            <a:lvl2pPr marL="0" marR="0" indent="457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914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1371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1828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22860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2743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3200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3657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hangingPunct="1"/>
            <a:r>
              <a:rPr lang="en-US" sz="7300" dirty="0"/>
              <a:t>Quantum Computing Linear Algebra </a:t>
            </a:r>
            <a:br>
              <a:rPr lang="en-US" sz="8000" dirty="0"/>
            </a:br>
            <a:r>
              <a:rPr lang="en-US" sz="8000" dirty="0"/>
              <a:t>                     </a:t>
            </a:r>
          </a:p>
        </p:txBody>
      </p:sp>
    </p:spTree>
    <p:extLst>
      <p:ext uri="{BB962C8B-B14F-4D97-AF65-F5344CB8AC3E}">
        <p14:creationId xmlns:p14="http://schemas.microsoft.com/office/powerpoint/2010/main" val="77010547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7B64E2-BF1D-24D0-5D82-08CE0CE5C914}"/>
              </a:ext>
            </a:extLst>
          </p:cNvPr>
          <p:cNvSpPr>
            <a:spLocks noGrp="1"/>
          </p:cNvSpPr>
          <p:nvPr>
            <p:ph type="sldNum" sz="quarter" idx="2"/>
          </p:nvPr>
        </p:nvSpPr>
        <p:spPr/>
        <p:txBody>
          <a:bodyPr/>
          <a:lstStyle/>
          <a:p>
            <a:fld id="{86CB4B4D-7CA3-9044-876B-883B54F8677D}" type="slidenum">
              <a:rPr lang="en-US" smtClean="0"/>
              <a:t>7</a:t>
            </a:fld>
            <a:endParaRPr lang="en-US"/>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DEFD752E-C349-149D-8B80-B98259BAA9A5}"/>
                  </a:ext>
                </a:extLst>
              </p:cNvPr>
              <p:cNvSpPr>
                <a:spLocks noGrp="1"/>
              </p:cNvSpPr>
              <p:nvPr>
                <p:ph type="body" idx="1"/>
              </p:nvPr>
            </p:nvSpPr>
            <p:spPr>
              <a:xfrm>
                <a:off x="1235577" y="2431382"/>
                <a:ext cx="21999575" cy="10649618"/>
              </a:xfrm>
            </p:spPr>
            <p:txBody>
              <a:bodyPr>
                <a:normAutofit/>
              </a:bodyPr>
              <a:lstStyle/>
              <a:p>
                <a:r>
                  <a:rPr lang="en-US" dirty="0"/>
                  <a:t>An </a:t>
                </a:r>
                <a14:m>
                  <m:oMath xmlns:m="http://schemas.openxmlformats.org/officeDocument/2006/math">
                    <m:r>
                      <a:rPr lang="en-US" b="0" i="1" smtClean="0">
                        <a:latin typeface="Cambria Math" panose="02040503050406030204" pitchFamily="18" charset="0"/>
                      </a:rPr>
                      <m:t>𝑛</m:t>
                    </m:r>
                  </m:oMath>
                </a14:m>
                <a:r>
                  <a:rPr lang="en-US" dirty="0"/>
                  <a:t>-</a:t>
                </a:r>
                <a:r>
                  <a:rPr lang="en-US" i="1" dirty="0"/>
                  <a:t>q</a:t>
                </a:r>
                <a:r>
                  <a:rPr lang="en-US" b="0" i="1" dirty="0"/>
                  <a:t>ubit</a:t>
                </a:r>
                <a:r>
                  <a:rPr lang="en-US" b="0" dirty="0"/>
                  <a:t> state is a vector  </a:t>
                </a:r>
                <a14:m>
                  <m:oMath xmlns:m="http://schemas.openxmlformats.org/officeDocument/2006/math">
                    <m:d>
                      <m:dPr>
                        <m:begChr m:val="|"/>
                        <m:endChr m:val="⟩"/>
                        <m:ctrlPr>
                          <a:rPr lang="en-US" i="1">
                            <a:latin typeface="Cambria Math" panose="02040503050406030204" pitchFamily="18" charset="0"/>
                          </a:rPr>
                        </m:ctrlPr>
                      </m:dPr>
                      <m:e>
                        <m:r>
                          <a:rPr lang="en-US" i="1">
                            <a:latin typeface="Cambria Math" panose="02040503050406030204" pitchFamily="18" charset="0"/>
                          </a:rPr>
                          <m:t>𝜓</m:t>
                        </m:r>
                      </m:e>
                    </m:d>
                    <m:r>
                      <a:rPr lang="en-US" b="0" i="1" smtClean="0">
                        <a:latin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ℂ</m:t>
                            </m:r>
                          </m:e>
                          <m:sup>
                            <m:r>
                              <a:rPr lang="en-US" i="1">
                                <a:latin typeface="Cambria Math" panose="02040503050406030204" pitchFamily="18" charset="0"/>
                                <a:ea typeface="Cambria Math" panose="02040503050406030204" pitchFamily="18" charset="0"/>
                              </a:rPr>
                              <m:t>2</m:t>
                            </m:r>
                          </m:sup>
                        </m:sSup>
                        <m:r>
                          <a:rPr lang="en-US" i="1">
                            <a:latin typeface="Cambria Math" panose="02040503050406030204" pitchFamily="18" charset="0"/>
                            <a:ea typeface="Cambria Math" panose="02040503050406030204" pitchFamily="18" charset="0"/>
                          </a:rPr>
                          <m:t>)</m:t>
                        </m:r>
                      </m:e>
                      <m: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𝑛</m:t>
                        </m:r>
                      </m:sup>
                    </m:sSup>
                    <m:r>
                      <a:rPr lang="en-US" b="0" i="1" smtClean="0">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ℂ</m:t>
                        </m:r>
                      </m:e>
                      <m:sup>
                        <m:r>
                          <a:rPr lang="en-US" b="0" i="1" smtClean="0">
                            <a:latin typeface="Cambria Math" panose="02040503050406030204" pitchFamily="18" charset="0"/>
                            <a:ea typeface="Cambria Math" panose="02040503050406030204" pitchFamily="18" charset="0"/>
                          </a:rPr>
                          <m:t>𝑁</m:t>
                        </m:r>
                      </m:sup>
                    </m:sSup>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𝑁</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2</m:t>
                        </m:r>
                      </m:e>
                      <m:sup>
                        <m:r>
                          <a:rPr lang="en-US" b="0" i="1" smtClean="0">
                            <a:latin typeface="Cambria Math" panose="02040503050406030204" pitchFamily="18" charset="0"/>
                            <a:ea typeface="Cambria Math" panose="02040503050406030204" pitchFamily="18" charset="0"/>
                          </a:rPr>
                          <m:t>𝑛</m:t>
                        </m:r>
                      </m:sup>
                    </m:sSup>
                  </m:oMath>
                </a14:m>
                <a:r>
                  <a:rPr lang="en-US" i="1" dirty="0">
                    <a:ea typeface="Cambria Math" panose="02040503050406030204" pitchFamily="18" charset="0"/>
                  </a:rPr>
                  <a:t>,  </a:t>
                </a:r>
                <a:r>
                  <a:rPr lang="en-US" dirty="0">
                    <a:ea typeface="Cambria Math" panose="02040503050406030204" pitchFamily="18" charset="0"/>
                  </a:rPr>
                  <a:t>with  </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𝜓</m:t>
                    </m:r>
                    <m:d>
                      <m:dPr>
                        <m:begChr m:val="|"/>
                        <m:endChr m:val="⟩"/>
                        <m:ctrlPr>
                          <a:rPr lang="en-US" i="1">
                            <a:latin typeface="Cambria Math" panose="02040503050406030204" pitchFamily="18" charset="0"/>
                          </a:rPr>
                        </m:ctrlPr>
                      </m:dPr>
                      <m:e>
                        <m:r>
                          <a:rPr lang="en-US" i="1">
                            <a:latin typeface="Cambria Math" panose="02040503050406030204" pitchFamily="18" charset="0"/>
                          </a:rPr>
                          <m:t>𝜓</m:t>
                        </m:r>
                      </m:e>
                    </m:d>
                  </m:oMath>
                </a14:m>
                <a:r>
                  <a:rPr lang="en-US" dirty="0"/>
                  <a:t> = 1.</a:t>
                </a:r>
                <a:endParaRPr lang="en-US" dirty="0">
                  <a:ea typeface="Cambria Math" panose="02040503050406030204" pitchFamily="18" charset="0"/>
                </a:endParaRPr>
              </a:p>
              <a:p>
                <a:r>
                  <a:rPr lang="en-US" dirty="0"/>
                  <a:t>Hermitian inner product  </a:t>
                </a:r>
                <a14:m>
                  <m:oMath xmlns:m="http://schemas.openxmlformats.org/officeDocument/2006/math">
                    <m:r>
                      <a:rPr lang="en-US" i="1" dirty="0">
                        <a:latin typeface="Cambria Math" panose="02040503050406030204" pitchFamily="18" charset="0"/>
                      </a:rPr>
                      <m:t>⟨</m:t>
                    </m:r>
                    <m:r>
                      <a:rPr lang="en-US" i="1" dirty="0">
                        <a:latin typeface="Cambria Math" panose="02040503050406030204" pitchFamily="18" charset="0"/>
                      </a:rPr>
                      <m:t>𝜑</m:t>
                    </m:r>
                    <m:d>
                      <m:dPr>
                        <m:begChr m:val="|"/>
                        <m:endChr m:val="⟩"/>
                        <m:ctrlPr>
                          <a:rPr lang="en-US" i="1">
                            <a:latin typeface="Cambria Math" panose="02040503050406030204" pitchFamily="18" charset="0"/>
                          </a:rPr>
                        </m:ctrlPr>
                      </m:dPr>
                      <m:e>
                        <m:r>
                          <a:rPr lang="en-US" i="1">
                            <a:latin typeface="Cambria Math" panose="02040503050406030204" pitchFamily="18" charset="0"/>
                          </a:rPr>
                          <m:t>𝜓</m:t>
                        </m:r>
                      </m:e>
                    </m:d>
                    <m:r>
                      <a:rPr lang="en-US">
                        <a:latin typeface="Cambria Math" panose="02040503050406030204" pitchFamily="18" charset="0"/>
                      </a:rPr>
                      <m:t> </m:t>
                    </m:r>
                  </m:oMath>
                </a14:m>
                <a:r>
                  <a:rPr lang="en-US" dirty="0"/>
                  <a:t> where  </a:t>
                </a:r>
                <a14:m>
                  <m:oMath xmlns:m="http://schemas.openxmlformats.org/officeDocument/2006/math">
                    <m:r>
                      <a:rPr lang="en-US" i="1" dirty="0">
                        <a:latin typeface="Cambria Math" panose="02040503050406030204" pitchFamily="18" charset="0"/>
                      </a:rPr>
                      <m:t>⟨</m:t>
                    </m:r>
                    <m:r>
                      <a:rPr lang="en-US" i="1" dirty="0">
                        <a:latin typeface="Cambria Math" panose="02040503050406030204" pitchFamily="18" charset="0"/>
                      </a:rPr>
                      <m:t>𝜑</m:t>
                    </m:r>
                    <m:r>
                      <a:rPr lang="en-US" b="0" i="1" dirty="0" smtClean="0">
                        <a:latin typeface="Cambria Math" panose="02040503050406030204" pitchFamily="18" charset="0"/>
                      </a:rPr>
                      <m:t>|</m:t>
                    </m:r>
                    <m:r>
                      <a:rPr lang="en-US" i="1">
                        <a:latin typeface="Cambria Math" panose="02040503050406030204" pitchFamily="18" charset="0"/>
                      </a:rPr>
                      <m:t>=</m:t>
                    </m:r>
                    <m:sSup>
                      <m:sSupPr>
                        <m:ctrlPr>
                          <a:rPr lang="en-US" b="0" i="1" dirty="0" smtClean="0">
                            <a:latin typeface="Cambria Math" panose="02040503050406030204" pitchFamily="18" charset="0"/>
                          </a:rPr>
                        </m:ctrlPr>
                      </m:sSupPr>
                      <m:e>
                        <m:d>
                          <m:dPr>
                            <m:begChr m:val="|"/>
                            <m:endChr m:val="⟩"/>
                            <m:ctrlPr>
                              <a:rPr lang="en-US" b="0" i="1" dirty="0" smtClean="0">
                                <a:latin typeface="Cambria Math" panose="02040503050406030204" pitchFamily="18" charset="0"/>
                              </a:rPr>
                            </m:ctrlPr>
                          </m:dPr>
                          <m:e>
                            <m:r>
                              <a:rPr lang="en-US" b="0" i="1" smtClean="0">
                                <a:latin typeface="Cambria Math" panose="02040503050406030204" pitchFamily="18" charset="0"/>
                              </a:rPr>
                              <m:t>𝜑</m:t>
                            </m:r>
                          </m:e>
                        </m:d>
                      </m:e>
                      <m:sup>
                        <m:r>
                          <a:rPr lang="en-US" i="1" dirty="0">
                            <a:latin typeface="Cambria Math" panose="02040503050406030204" pitchFamily="18" charset="0"/>
                            <a:ea typeface="Cambria Math" panose="02040503050406030204" pitchFamily="18" charset="0"/>
                          </a:rPr>
                          <m:t>†</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bar>
                          <m:barPr>
                            <m:pos m:val="top"/>
                            <m:ctrlPr>
                              <a:rPr lang="en-US" b="0" i="1" smtClean="0">
                                <a:latin typeface="Cambria Math" panose="02040503050406030204" pitchFamily="18" charset="0"/>
                              </a:rPr>
                            </m:ctrlPr>
                          </m:barPr>
                          <m:e>
                            <m:d>
                              <m:dPr>
                                <m:begChr m:val="|"/>
                                <m:endChr m:val="⟩"/>
                                <m:ctrlPr>
                                  <a:rPr lang="en-US" i="1" dirty="0">
                                    <a:latin typeface="Cambria Math" panose="02040503050406030204" pitchFamily="18" charset="0"/>
                                  </a:rPr>
                                </m:ctrlPr>
                              </m:dPr>
                              <m:e>
                                <m:r>
                                  <a:rPr lang="en-US" i="1">
                                    <a:latin typeface="Cambria Math" panose="02040503050406030204" pitchFamily="18" charset="0"/>
                                  </a:rPr>
                                  <m:t>𝜑</m:t>
                                </m:r>
                              </m:e>
                            </m:d>
                          </m:e>
                        </m:bar>
                      </m:e>
                      <m:sup>
                        <m:r>
                          <a:rPr lang="en-US" b="0" i="1" smtClean="0">
                            <a:latin typeface="Cambria Math" panose="02040503050406030204" pitchFamily="18" charset="0"/>
                          </a:rPr>
                          <m:t>𝑇</m:t>
                        </m:r>
                      </m:sup>
                    </m:sSup>
                    <m:r>
                      <a:rPr lang="en-US" b="0" i="1" smtClean="0">
                        <a:latin typeface="Cambria Math" panose="02040503050406030204" pitchFamily="18" charset="0"/>
                      </a:rPr>
                      <m:t>.</m:t>
                    </m:r>
                  </m:oMath>
                </a14:m>
                <a:endParaRPr lang="en-US" b="0" dirty="0"/>
              </a:p>
              <a:p>
                <a:r>
                  <a:rPr lang="en-US" dirty="0"/>
                  <a:t>Schrödinger’s equation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ℏ=1</m:t>
                        </m:r>
                      </m:e>
                    </m:d>
                    <m:r>
                      <a:rPr lang="en-US" b="0" i="1" smtClean="0">
                        <a:latin typeface="Cambria Math" panose="02040503050406030204" pitchFamily="18" charset="0"/>
                      </a:rPr>
                      <m:t>:  </m:t>
                    </m:r>
                    <m:borderBox>
                      <m:borderBoxPr>
                        <m:ctrlPr>
                          <a:rPr lang="en-US" b="0" i="1" smtClean="0">
                            <a:latin typeface="Cambria Math" panose="02040503050406030204" pitchFamily="18" charset="0"/>
                          </a:rPr>
                        </m:ctrlPr>
                      </m:borderBoxPr>
                      <m:e>
                        <m:r>
                          <a:rPr lang="en-US" i="1" dirty="0">
                            <a:latin typeface="Cambria Math" panose="02040503050406030204" pitchFamily="18" charset="0"/>
                          </a:rPr>
                          <m:t>𝑖</m:t>
                        </m:r>
                        <m:f>
                          <m:fPr>
                            <m:ctrlPr>
                              <a:rPr lang="en-US" i="1" dirty="0" smtClean="0">
                                <a:latin typeface="Cambria Math" panose="02040503050406030204" pitchFamily="18" charset="0"/>
                              </a:rPr>
                            </m:ctrlPr>
                          </m:fPr>
                          <m:num>
                            <m:r>
                              <a:rPr lang="en-US" b="0" i="1" dirty="0" smtClean="0">
                                <a:latin typeface="Cambria Math" panose="02040503050406030204" pitchFamily="18" charset="0"/>
                              </a:rPr>
                              <m:t>𝑑</m:t>
                            </m:r>
                          </m:num>
                          <m:den>
                            <m:r>
                              <a:rPr lang="en-US" b="0" i="1" dirty="0" smtClean="0">
                                <a:latin typeface="Cambria Math" panose="02040503050406030204" pitchFamily="18" charset="0"/>
                              </a:rPr>
                              <m:t>𝑑𝑡</m:t>
                            </m:r>
                          </m:den>
                        </m:f>
                        <m:r>
                          <a:rPr lang="en-US" i="1" dirty="0">
                            <a:latin typeface="Cambria Math" panose="02040503050406030204" pitchFamily="18" charset="0"/>
                          </a:rPr>
                          <m:t> |</m:t>
                        </m:r>
                        <m:r>
                          <a:rPr lang="en-US" i="1" dirty="0" err="1">
                            <a:latin typeface="Cambria Math" panose="02040503050406030204" pitchFamily="18" charset="0"/>
                          </a:rPr>
                          <m:t>𝜓</m:t>
                        </m:r>
                        <m:r>
                          <a:rPr lang="en-US" i="1" dirty="0">
                            <a:latin typeface="Cambria Math" panose="02040503050406030204" pitchFamily="18" charset="0"/>
                          </a:rPr>
                          <m:t>(</m:t>
                        </m:r>
                        <m:r>
                          <a:rPr lang="en-US" i="1" dirty="0">
                            <a:latin typeface="Cambria Math" panose="02040503050406030204" pitchFamily="18" charset="0"/>
                          </a:rPr>
                          <m:t>𝑡</m:t>
                        </m:r>
                        <m:r>
                          <a:rPr lang="en-US" i="1" dirty="0">
                            <a:latin typeface="Cambria Math" panose="02040503050406030204" pitchFamily="18" charset="0"/>
                          </a:rPr>
                          <m:t>)⟩=</m:t>
                        </m:r>
                        <m:r>
                          <a:rPr lang="en-US" i="1" dirty="0" err="1">
                            <a:latin typeface="Cambria Math" panose="02040503050406030204" pitchFamily="18" charset="0"/>
                          </a:rPr>
                          <m:t>𝐻</m:t>
                        </m:r>
                        <m:r>
                          <a:rPr lang="en-US" i="1" dirty="0" err="1">
                            <a:latin typeface="Cambria Math" panose="02040503050406030204" pitchFamily="18" charset="0"/>
                          </a:rPr>
                          <m:t>|</m:t>
                        </m:r>
                        <m:r>
                          <a:rPr lang="en-US" i="1" dirty="0" err="1">
                            <a:latin typeface="Cambria Math" panose="02040503050406030204" pitchFamily="18" charset="0"/>
                          </a:rPr>
                          <m:t>𝜓</m:t>
                        </m:r>
                        <m:r>
                          <a:rPr lang="en-US" i="1" dirty="0">
                            <a:latin typeface="Cambria Math" panose="02040503050406030204" pitchFamily="18" charset="0"/>
                          </a:rPr>
                          <m:t>(</m:t>
                        </m:r>
                        <m:r>
                          <a:rPr lang="en-US" i="1" dirty="0">
                            <a:latin typeface="Cambria Math" panose="02040503050406030204" pitchFamily="18" charset="0"/>
                          </a:rPr>
                          <m:t>𝑡</m:t>
                        </m:r>
                        <m:r>
                          <a:rPr lang="en-US" i="1" dirty="0">
                            <a:latin typeface="Cambria Math" panose="02040503050406030204" pitchFamily="18" charset="0"/>
                          </a:rPr>
                          <m:t>)⟩</m:t>
                        </m:r>
                        <m:r>
                          <m:rPr>
                            <m:nor/>
                          </m:rPr>
                          <a:rPr lang="en-US" dirty="0"/>
                          <m:t> </m:t>
                        </m:r>
                      </m:e>
                    </m:borderBox>
                  </m:oMath>
                </a14:m>
                <a:endParaRPr lang="en-US" b="0" i="1" dirty="0">
                  <a:latin typeface="Cambria Math" panose="02040503050406030204" pitchFamily="18" charset="0"/>
                </a:endParaRPr>
              </a:p>
              <a:p>
                <a14:m>
                  <m:oMath xmlns:m="http://schemas.openxmlformats.org/officeDocument/2006/math">
                    <m:r>
                      <a:rPr lang="en-US" i="1">
                        <a:latin typeface="Cambria Math" panose="02040503050406030204" pitchFamily="18" charset="0"/>
                        <a:ea typeface="Cambria Math" panose="02040503050406030204" pitchFamily="18" charset="0"/>
                      </a:rPr>
                      <m:t>⇒ </m:t>
                    </m:r>
                    <m:d>
                      <m:dPr>
                        <m:begChr m:val="|"/>
                        <m:endChr m:val="⟩"/>
                        <m:ctrlPr>
                          <a:rPr lang="en-US" i="1">
                            <a:latin typeface="Cambria Math" panose="02040503050406030204" pitchFamily="18" charset="0"/>
                          </a:rPr>
                        </m:ctrlPr>
                      </m:dPr>
                      <m:e>
                        <m:r>
                          <a:rPr lang="en-US" i="1">
                            <a:latin typeface="Cambria Math" panose="02040503050406030204" pitchFamily="18" charset="0"/>
                          </a:rPr>
                          <m:t>𝜓</m:t>
                        </m:r>
                        <m:r>
                          <a:rPr lang="en-US" i="1">
                            <a:latin typeface="Cambria Math" panose="02040503050406030204" pitchFamily="18" charset="0"/>
                          </a:rPr>
                          <m:t>(</m:t>
                        </m:r>
                        <m:r>
                          <a:rPr lang="en-US" i="1">
                            <a:latin typeface="Cambria Math" panose="02040503050406030204" pitchFamily="18" charset="0"/>
                          </a:rPr>
                          <m:t>𝑡</m:t>
                        </m:r>
                        <m:r>
                          <a:rPr lang="en-US" i="1">
                            <a:latin typeface="Cambria Math" panose="02040503050406030204" pitchFamily="18" charset="0"/>
                          </a:rPr>
                          <m:t>)</m:t>
                        </m:r>
                      </m:e>
                    </m:d>
                    <m:r>
                      <a:rPr lang="en-US" b="0" i="1" smtClean="0">
                        <a:latin typeface="Cambria Math" panose="02040503050406030204" pitchFamily="18" charset="0"/>
                      </a:rPr>
                      <m:t>=</m:t>
                    </m:r>
                    <m:r>
                      <a:rPr lang="en-US" b="0" i="1" smtClean="0">
                        <a:latin typeface="Cambria Math" panose="02040503050406030204" pitchFamily="18" charset="0"/>
                      </a:rPr>
                      <m:t>𝑈</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d>
                      <m:dPr>
                        <m:begChr m:val="|"/>
                        <m:endChr m:val="⟩"/>
                        <m:ctrlPr>
                          <a:rPr lang="en-US" i="1">
                            <a:latin typeface="Cambria Math" panose="02040503050406030204" pitchFamily="18" charset="0"/>
                          </a:rPr>
                        </m:ctrlPr>
                      </m:dPr>
                      <m:e>
                        <m:r>
                          <a:rPr lang="en-US" i="1">
                            <a:latin typeface="Cambria Math" panose="02040503050406030204" pitchFamily="18" charset="0"/>
                          </a:rPr>
                          <m:t>𝜓</m:t>
                        </m:r>
                        <m:d>
                          <m:dPr>
                            <m:ctrlPr>
                              <a:rPr lang="en-US" i="1">
                                <a:latin typeface="Cambria Math" panose="02040503050406030204" pitchFamily="18" charset="0"/>
                              </a:rPr>
                            </m:ctrlPr>
                          </m:dPr>
                          <m:e>
                            <m:r>
                              <a:rPr lang="en-US" b="0" i="1" smtClean="0">
                                <a:latin typeface="Cambria Math" panose="02040503050406030204" pitchFamily="18" charset="0"/>
                              </a:rPr>
                              <m:t>0</m:t>
                            </m:r>
                          </m:e>
                        </m:d>
                      </m:e>
                    </m:d>
                    <m:r>
                      <a:rPr lang="en-US" b="0" i="1" smtClean="0">
                        <a:latin typeface="Cambria Math" panose="02040503050406030204" pitchFamily="18" charset="0"/>
                      </a:rPr>
                      <m:t>,   </m:t>
                    </m:r>
                    <m:r>
                      <a:rPr lang="en-US" i="1">
                        <a:latin typeface="Cambria Math" panose="02040503050406030204" pitchFamily="18" charset="0"/>
                      </a:rPr>
                      <m:t>𝑈</m:t>
                    </m:r>
                    <m:d>
                      <m:dPr>
                        <m:ctrlPr>
                          <a:rPr lang="en-US" i="1">
                            <a:latin typeface="Cambria Math" panose="02040503050406030204" pitchFamily="18" charset="0"/>
                          </a:rPr>
                        </m:ctrlPr>
                      </m:dPr>
                      <m:e>
                        <m:r>
                          <a:rPr lang="en-US" i="1">
                            <a:latin typeface="Cambria Math" panose="02040503050406030204" pitchFamily="18" charset="0"/>
                          </a:rPr>
                          <m:t>𝑡</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𝑖𝑡𝐻</m:t>
                        </m:r>
                      </m:sup>
                    </m:sSup>
                  </m:oMath>
                </a14:m>
                <a:r>
                  <a:rPr lang="en-US" dirty="0"/>
                  <a:t>   is  </a:t>
                </a:r>
                <a:r>
                  <a:rPr lang="en-US" i="1" dirty="0"/>
                  <a:t>unitary</a:t>
                </a:r>
                <a:r>
                  <a:rPr lang="en-US" dirty="0"/>
                  <a:t>:  </a:t>
                </a:r>
                <a14:m>
                  <m:oMath xmlns:m="http://schemas.openxmlformats.org/officeDocument/2006/math">
                    <m:sSup>
                      <m:sSupPr>
                        <m:ctrlPr>
                          <a:rPr lang="en-US" b="0" i="1" smtClean="0">
                            <a:latin typeface="Cambria Math" panose="02040503050406030204" pitchFamily="18" charset="0"/>
                          </a:rPr>
                        </m:ctrlPr>
                      </m:sSupPr>
                      <m:e>
                        <m:r>
                          <a:rPr lang="en-US" i="1">
                            <a:latin typeface="Cambria Math" panose="02040503050406030204" pitchFamily="18" charset="0"/>
                          </a:rPr>
                          <m:t>𝑈</m:t>
                        </m:r>
                      </m:e>
                      <m:sup>
                        <m:r>
                          <a:rPr lang="en-US" i="1" dirty="0">
                            <a:latin typeface="Cambria Math" panose="02040503050406030204" pitchFamily="18" charset="0"/>
                            <a:ea typeface="Cambria Math" panose="02040503050406030204" pitchFamily="18" charset="0"/>
                          </a:rPr>
                          <m:t>†</m:t>
                        </m:r>
                      </m:sup>
                    </m:sSup>
                    <m:r>
                      <a:rPr lang="en-US" i="1">
                        <a:latin typeface="Cambria Math" panose="02040503050406030204" pitchFamily="18" charset="0"/>
                      </a:rPr>
                      <m:t>=</m:t>
                    </m:r>
                    <m:sSup>
                      <m:sSupPr>
                        <m:ctrlPr>
                          <a:rPr lang="en-US" b="0" i="1" smtClean="0">
                            <a:latin typeface="Cambria Math" panose="02040503050406030204" pitchFamily="18" charset="0"/>
                          </a:rPr>
                        </m:ctrlPr>
                      </m:sSupPr>
                      <m:e>
                        <m:r>
                          <a:rPr lang="en-US" i="1">
                            <a:latin typeface="Cambria Math" panose="02040503050406030204" pitchFamily="18" charset="0"/>
                          </a:rPr>
                          <m:t>𝑈</m:t>
                        </m:r>
                      </m:e>
                      <m:sup>
                        <m:r>
                          <a:rPr lang="en-US" b="0" i="1" smtClean="0">
                            <a:latin typeface="Cambria Math" panose="02040503050406030204" pitchFamily="18" charset="0"/>
                          </a:rPr>
                          <m:t>−1</m:t>
                        </m:r>
                      </m:sup>
                    </m:sSup>
                    <m:r>
                      <a:rPr lang="en-US" b="0" i="1" smtClean="0">
                        <a:latin typeface="Cambria Math" panose="02040503050406030204" pitchFamily="18" charset="0"/>
                      </a:rPr>
                      <m:t>.</m:t>
                    </m:r>
                  </m:oMath>
                </a14:m>
                <a:endParaRPr lang="en-US" dirty="0"/>
              </a:p>
              <a:p>
                <a:r>
                  <a:rPr lang="en-US" dirty="0"/>
                  <a:t>The </a:t>
                </a:r>
                <a:r>
                  <a:rPr lang="en-US" b="1" dirty="0"/>
                  <a:t>Hamiltonian</a:t>
                </a:r>
                <a:r>
                  <a:rPr lang="en-US" dirty="0"/>
                  <a:t> </a:t>
                </a:r>
                <a14:m>
                  <m:oMath xmlns:m="http://schemas.openxmlformats.org/officeDocument/2006/math">
                    <m:r>
                      <a:rPr lang="en-US" b="0" i="0" smtClean="0">
                        <a:latin typeface="Cambria Math" panose="02040503050406030204" pitchFamily="18" charset="0"/>
                      </a:rPr>
                      <m:t> </m:t>
                    </m:r>
                    <m:r>
                      <a:rPr lang="en-US" i="1">
                        <a:latin typeface="Cambria Math" panose="02040503050406030204" pitchFamily="18" charset="0"/>
                      </a:rPr>
                      <m:t>𝐻</m:t>
                    </m:r>
                  </m:oMath>
                </a14:m>
                <a:r>
                  <a:rPr lang="en-US" dirty="0"/>
                  <a:t>  is  </a:t>
                </a:r>
                <a:r>
                  <a:rPr lang="en-US" i="1" dirty="0"/>
                  <a:t>Hermitian</a:t>
                </a:r>
                <a:r>
                  <a:rPr lang="en-US" dirty="0"/>
                  <a:t>:  </a:t>
                </a:r>
                <a14:m>
                  <m:oMath xmlns:m="http://schemas.openxmlformats.org/officeDocument/2006/math">
                    <m:sSup>
                      <m:sSupPr>
                        <m:ctrlPr>
                          <a:rPr lang="en-US" i="1">
                            <a:latin typeface="Cambria Math" panose="02040503050406030204" pitchFamily="18" charset="0"/>
                          </a:rPr>
                        </m:ctrlPr>
                      </m:sSupPr>
                      <m:e>
                        <m:r>
                          <a:rPr lang="en-US" b="0" i="1" smtClean="0">
                            <a:latin typeface="Cambria Math" panose="02040503050406030204" pitchFamily="18" charset="0"/>
                          </a:rPr>
                          <m:t>𝐻</m:t>
                        </m:r>
                      </m:e>
                      <m:sup>
                        <m:r>
                          <a:rPr lang="en-US" i="1" dirty="0">
                            <a:latin typeface="Cambria Math" panose="02040503050406030204" pitchFamily="18" charset="0"/>
                            <a:ea typeface="Cambria Math" panose="02040503050406030204" pitchFamily="18" charset="0"/>
                          </a:rPr>
                          <m:t>†</m:t>
                        </m:r>
                      </m:sup>
                    </m:sSup>
                    <m:r>
                      <a:rPr lang="en-US" b="0"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𝐻</m:t>
                    </m:r>
                    <m:r>
                      <a:rPr lang="en-US" b="0" i="1" dirty="0" smtClean="0">
                        <a:latin typeface="Cambria Math" panose="02040503050406030204" pitchFamily="18" charset="0"/>
                        <a:ea typeface="Cambria Math" panose="02040503050406030204" pitchFamily="18" charset="0"/>
                      </a:rPr>
                      <m:t>.</m:t>
                    </m:r>
                  </m:oMath>
                </a14:m>
                <a:endParaRPr lang="en-US" dirty="0"/>
              </a:p>
            </p:txBody>
          </p:sp>
        </mc:Choice>
        <mc:Fallback xmlns="">
          <p:sp>
            <p:nvSpPr>
              <p:cNvPr id="5" name="Text Placeholder 4">
                <a:extLst>
                  <a:ext uri="{FF2B5EF4-FFF2-40B4-BE49-F238E27FC236}">
                    <a16:creationId xmlns:a16="http://schemas.microsoft.com/office/drawing/2014/main" id="{DEFD752E-C349-149D-8B80-B98259BAA9A5}"/>
                  </a:ext>
                </a:extLst>
              </p:cNvPr>
              <p:cNvSpPr>
                <a:spLocks noGrp="1" noRot="1" noChangeAspect="1" noMove="1" noResize="1" noEditPoints="1" noAdjustHandles="1" noChangeArrowheads="1" noChangeShapeType="1" noTextEdit="1"/>
              </p:cNvSpPr>
              <p:nvPr>
                <p:ph type="body" idx="1"/>
              </p:nvPr>
            </p:nvSpPr>
            <p:spPr>
              <a:xfrm>
                <a:off x="1235577" y="2431382"/>
                <a:ext cx="21999575" cy="10649618"/>
              </a:xfrm>
              <a:blipFill>
                <a:blip r:embed="rId2"/>
                <a:stretch>
                  <a:fillRect l="-1789"/>
                </a:stretch>
              </a:blipFill>
            </p:spPr>
            <p:txBody>
              <a:bodyPr/>
              <a:lstStyle/>
              <a:p>
                <a:r>
                  <a:rPr lang="en-US">
                    <a:noFill/>
                  </a:rPr>
                  <a:t> </a:t>
                </a:r>
              </a:p>
            </p:txBody>
          </p:sp>
        </mc:Fallback>
      </mc:AlternateContent>
      <p:sp>
        <p:nvSpPr>
          <p:cNvPr id="10" name="Introduction">
            <a:extLst>
              <a:ext uri="{FF2B5EF4-FFF2-40B4-BE49-F238E27FC236}">
                <a16:creationId xmlns:a16="http://schemas.microsoft.com/office/drawing/2014/main" id="{3D558763-ECBB-FE2B-22C2-E870D6CE993F}"/>
              </a:ext>
            </a:extLst>
          </p:cNvPr>
          <p:cNvSpPr txBox="1">
            <a:spLocks/>
          </p:cNvSpPr>
          <p:nvPr/>
        </p:nvSpPr>
        <p:spPr>
          <a:xfrm>
            <a:off x="1775828" y="1428082"/>
            <a:ext cx="20919072" cy="2006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fontScale="90000" lnSpcReduction="10000"/>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1pPr>
            <a:lvl2pPr marL="0" marR="0" indent="457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914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1371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1828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22860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2743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3200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3657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hangingPunct="1"/>
            <a:r>
              <a:rPr lang="en-US" sz="7300" dirty="0"/>
              <a:t>Quantum Computing Linear Algebra </a:t>
            </a:r>
            <a:br>
              <a:rPr lang="en-US" sz="8000" dirty="0"/>
            </a:br>
            <a:r>
              <a:rPr lang="en-US" sz="8000" dirty="0"/>
              <a:t>                    </a:t>
            </a:r>
          </a:p>
        </p:txBody>
      </p:sp>
    </p:spTree>
    <p:extLst>
      <p:ext uri="{BB962C8B-B14F-4D97-AF65-F5344CB8AC3E}">
        <p14:creationId xmlns:p14="http://schemas.microsoft.com/office/powerpoint/2010/main" val="409357277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7B64E2-BF1D-24D0-5D82-08CE0CE5C914}"/>
              </a:ext>
            </a:extLst>
          </p:cNvPr>
          <p:cNvSpPr>
            <a:spLocks noGrp="1"/>
          </p:cNvSpPr>
          <p:nvPr>
            <p:ph type="sldNum" sz="quarter" idx="2"/>
          </p:nvPr>
        </p:nvSpPr>
        <p:spPr/>
        <p:txBody>
          <a:bodyPr/>
          <a:lstStyle/>
          <a:p>
            <a:fld id="{86CB4B4D-7CA3-9044-876B-883B54F8677D}" type="slidenum">
              <a:rPr lang="en-US" smtClean="0"/>
              <a:t>8</a:t>
            </a:fld>
            <a:endParaRPr lang="en-US"/>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DEFD752E-C349-149D-8B80-B98259BAA9A5}"/>
                  </a:ext>
                </a:extLst>
              </p:cNvPr>
              <p:cNvSpPr>
                <a:spLocks noGrp="1"/>
              </p:cNvSpPr>
              <p:nvPr>
                <p:ph type="body" idx="1"/>
              </p:nvPr>
            </p:nvSpPr>
            <p:spPr>
              <a:xfrm>
                <a:off x="1192831" y="7176052"/>
                <a:ext cx="22438875" cy="7337483"/>
              </a:xfrm>
            </p:spPr>
            <p:txBody>
              <a:bodyPr>
                <a:normAutofit fontScale="92500" lnSpcReduction="10000"/>
              </a:bodyPr>
              <a:lstStyle/>
              <a:p>
                <a:endParaRPr lang="en-US" i="1" dirty="0">
                  <a:latin typeface="Cambria Math" panose="02040503050406030204" pitchFamily="18" charset="0"/>
                  <a:ea typeface="Cambria Math" panose="02040503050406030204" pitchFamily="18" charset="0"/>
                </a:endParaRPr>
              </a:p>
              <a:p>
                <a:endParaRPr lang="en-US" i="1" dirty="0">
                  <a:latin typeface="Cambria Math" panose="02040503050406030204" pitchFamily="18" charset="0"/>
                  <a:ea typeface="Cambria Math" panose="02040503050406030204" pitchFamily="18" charset="0"/>
                </a:endParaRPr>
              </a:p>
              <a:p>
                <a14:m>
                  <m:oMath xmlns:m="http://schemas.openxmlformats.org/officeDocument/2006/math">
                    <m:r>
                      <a:rPr lang="en-US" i="1">
                        <a:latin typeface="Cambria Math" panose="02040503050406030204" pitchFamily="18" charset="0"/>
                      </a:rPr>
                      <m:t>𝐻</m:t>
                    </m:r>
                    <m:r>
                      <a:rPr lang="en-US" i="1">
                        <a:latin typeface="Cambria Math" panose="02040503050406030204" pitchFamily="18" charset="0"/>
                      </a:rPr>
                      <m:t>= </m:t>
                    </m:r>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ad>
                          <m:radPr>
                            <m:degHide m:val="on"/>
                            <m:ctrlPr>
                              <a:rPr lang="en-US" i="1" smtClean="0">
                                <a:latin typeface="Cambria Math" panose="02040503050406030204" pitchFamily="18" charset="0"/>
                              </a:rPr>
                            </m:ctrlPr>
                          </m:radPr>
                          <m:deg/>
                          <m:e>
                            <m:r>
                              <a:rPr lang="en-US" b="0" i="1" smtClean="0">
                                <a:latin typeface="Cambria Math" panose="02040503050406030204" pitchFamily="18" charset="0"/>
                              </a:rPr>
                              <m:t>2</m:t>
                            </m:r>
                          </m:e>
                        </m:rad>
                      </m:den>
                    </m:f>
                    <m:d>
                      <m:dPr>
                        <m:ctrlPr>
                          <a:rPr lang="en-US" i="1" smtClean="0">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1</m:t>
                              </m:r>
                            </m:e>
                            <m:e>
                              <m:r>
                                <a:rPr lang="en-US" b="0" i="1" smtClean="0">
                                  <a:latin typeface="Cambria Math" panose="02040503050406030204" pitchFamily="18" charset="0"/>
                                </a:rPr>
                                <m:t>1</m:t>
                              </m:r>
                            </m:e>
                          </m:mr>
                          <m:mr>
                            <m:e>
                              <m:r>
                                <a:rPr lang="en-US" b="0" i="1" smtClean="0">
                                  <a:latin typeface="Cambria Math" panose="02040503050406030204" pitchFamily="18" charset="0"/>
                                </a:rPr>
                                <m:t>1</m:t>
                              </m:r>
                            </m:e>
                            <m:e>
                              <m:r>
                                <a:rPr lang="en-US" b="0" i="1" smtClean="0">
                                  <a:latin typeface="Cambria Math" panose="02040503050406030204" pitchFamily="18" charset="0"/>
                                </a:rPr>
                                <m:t>−</m:t>
                              </m:r>
                              <m:r>
                                <a:rPr lang="en-US" i="1">
                                  <a:latin typeface="Cambria Math" panose="02040503050406030204" pitchFamily="18" charset="0"/>
                                </a:rPr>
                                <m:t>1</m:t>
                              </m:r>
                            </m:e>
                          </m:mr>
                        </m:m>
                      </m:e>
                    </m:d>
                  </m:oMath>
                </a14:m>
                <a:r>
                  <a:rPr lang="en-US" dirty="0"/>
                  <a:t>  is the Hadamard gate;</a:t>
                </a:r>
              </a:p>
              <a:p>
                <a:r>
                  <a:rPr lang="en-US" dirty="0"/>
                  <a:t>           </a:t>
                </a:r>
                <a14:m>
                  <m:oMath xmlns:m="http://schemas.openxmlformats.org/officeDocument/2006/math">
                    <m:r>
                      <a:rPr lang="en-US" b="0" i="1" smtClean="0">
                        <a:latin typeface="Cambria Math" panose="02040503050406030204" pitchFamily="18" charset="0"/>
                      </a:rPr>
                      <m:t>=</m:t>
                    </m:r>
                    <m:r>
                      <m:rPr>
                        <m:sty m:val="p"/>
                      </m:rPr>
                      <a:rPr lang="en-US" b="0" i="0" smtClean="0">
                        <a:latin typeface="Cambria Math" panose="02040503050406030204" pitchFamily="18" charset="0"/>
                      </a:rPr>
                      <m:t>CNOT</m:t>
                    </m:r>
                    <m:r>
                      <a:rPr lang="en-US" i="1">
                        <a:latin typeface="Cambria Math" panose="02040503050406030204" pitchFamily="18" charset="0"/>
                      </a:rPr>
                      <m:t>= </m:t>
                    </m:r>
                    <m:d>
                      <m:dPr>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m:rPr>
                                  <m:brk m:alnAt="7"/>
                                </m:rPr>
                                <a:rPr lang="en-US" b="0" i="1" smtClean="0">
                                  <a:latin typeface="Cambria Math" panose="02040503050406030204" pitchFamily="18" charset="0"/>
                                </a:rPr>
                                <m:t>𝐼</m:t>
                              </m:r>
                            </m:e>
                            <m:e>
                              <m:r>
                                <a:rPr lang="en-US" b="0" i="1" smtClean="0">
                                  <a:latin typeface="Cambria Math" panose="02040503050406030204" pitchFamily="18" charset="0"/>
                                </a:rPr>
                                <m:t>0</m:t>
                              </m:r>
                            </m:e>
                          </m:mr>
                          <m:mr>
                            <m:e>
                              <m:r>
                                <a:rPr lang="en-US" b="0" i="1" smtClean="0">
                                  <a:latin typeface="Cambria Math" panose="02040503050406030204" pitchFamily="18" charset="0"/>
                                </a:rPr>
                                <m:t>0</m:t>
                              </m:r>
                            </m:e>
                            <m:e>
                              <m:r>
                                <a:rPr lang="en-US" b="0" i="1" smtClean="0">
                                  <a:latin typeface="Cambria Math" panose="02040503050406030204" pitchFamily="18" charset="0"/>
                                </a:rPr>
                                <m:t>𝑋</m:t>
                              </m:r>
                            </m:e>
                          </m:mr>
                        </m:m>
                      </m:e>
                    </m:d>
                  </m:oMath>
                </a14:m>
                <a:r>
                  <a:rPr lang="en-US" dirty="0"/>
                  <a:t>  is the controlled-NOT gate;</a:t>
                </a:r>
              </a:p>
              <a:p>
                <a14:m>
                  <m:oMath xmlns:m="http://schemas.openxmlformats.org/officeDocument/2006/math">
                    <m:r>
                      <a:rPr lang="en-US" i="1">
                        <a:latin typeface="Cambria Math" panose="02040503050406030204" pitchFamily="18" charset="0"/>
                      </a:rPr>
                      <m:t>𝐼</m:t>
                    </m:r>
                    <m:r>
                      <a:rPr lang="en-US" i="1">
                        <a:latin typeface="Cambria Math" panose="02040503050406030204" pitchFamily="18" charset="0"/>
                      </a:rPr>
                      <m:t>= </m:t>
                    </m:r>
                    <m:d>
                      <m:dPr>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1</m:t>
                              </m:r>
                            </m:e>
                            <m:e>
                              <m:r>
                                <a:rPr lang="en-US" i="1">
                                  <a:latin typeface="Cambria Math" panose="02040503050406030204" pitchFamily="18" charset="0"/>
                                </a:rPr>
                                <m:t>0</m:t>
                              </m:r>
                            </m:e>
                          </m:mr>
                          <m:mr>
                            <m:e>
                              <m:r>
                                <a:rPr lang="en-US" i="1">
                                  <a:latin typeface="Cambria Math" panose="02040503050406030204" pitchFamily="18" charset="0"/>
                                </a:rPr>
                                <m:t>0</m:t>
                              </m:r>
                            </m:e>
                            <m:e>
                              <m:r>
                                <a:rPr lang="en-US" i="1">
                                  <a:latin typeface="Cambria Math" panose="02040503050406030204" pitchFamily="18" charset="0"/>
                                </a:rPr>
                                <m:t>1</m:t>
                              </m:r>
                            </m:e>
                          </m:mr>
                        </m:m>
                      </m:e>
                    </m:d>
                  </m:oMath>
                </a14:m>
                <a:r>
                  <a:rPr lang="en-US" dirty="0"/>
                  <a:t>  the identity matrix;  </a:t>
                </a:r>
                <a14:m>
                  <m:oMath xmlns:m="http://schemas.openxmlformats.org/officeDocument/2006/math">
                    <m:r>
                      <a:rPr lang="en-US" i="1">
                        <a:latin typeface="Cambria Math" panose="02040503050406030204" pitchFamily="18" charset="0"/>
                      </a:rPr>
                      <m:t>𝑋</m:t>
                    </m:r>
                    <m:r>
                      <a:rPr lang="en-US" i="1">
                        <a:latin typeface="Cambria Math" panose="02040503050406030204" pitchFamily="18" charset="0"/>
                      </a:rPr>
                      <m:t>=</m:t>
                    </m:r>
                  </m:oMath>
                </a14:m>
                <a:r>
                  <a:rPr lang="en-US" dirty="0"/>
                  <a:t> </a:t>
                </a:r>
                <a14:m>
                  <m:oMath xmlns:m="http://schemas.openxmlformats.org/officeDocument/2006/math">
                    <m:d>
                      <m:dPr>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0</m:t>
                              </m:r>
                            </m:e>
                            <m:e>
                              <m:r>
                                <a:rPr lang="en-US" i="1">
                                  <a:latin typeface="Cambria Math" panose="02040503050406030204" pitchFamily="18" charset="0"/>
                                </a:rPr>
                                <m:t>1</m:t>
                              </m:r>
                            </m:e>
                          </m:mr>
                          <m:mr>
                            <m:e>
                              <m:r>
                                <a:rPr lang="en-US" i="1">
                                  <a:latin typeface="Cambria Math" panose="02040503050406030204" pitchFamily="18" charset="0"/>
                                </a:rPr>
                                <m:t>1</m:t>
                              </m:r>
                            </m:e>
                            <m:e>
                              <m:r>
                                <a:rPr lang="en-US" i="1">
                                  <a:latin typeface="Cambria Math" panose="02040503050406030204" pitchFamily="18" charset="0"/>
                                </a:rPr>
                                <m:t>0</m:t>
                              </m:r>
                            </m:e>
                          </m:mr>
                        </m:m>
                      </m:e>
                    </m:d>
                  </m:oMath>
                </a14:m>
                <a:r>
                  <a:rPr lang="en-US" dirty="0"/>
                  <a:t>  the NOT gate,  </a:t>
                </a:r>
                <a14:m>
                  <m:oMath xmlns:m="http://schemas.openxmlformats.org/officeDocument/2006/math">
                    <m:r>
                      <a:rPr lang="en-US" i="1">
                        <a:latin typeface="Cambria Math" panose="02040503050406030204" pitchFamily="18" charset="0"/>
                      </a:rPr>
                      <m:t>𝑋</m:t>
                    </m:r>
                    <m:d>
                      <m:dPr>
                        <m:begChr m:val="|"/>
                        <m:endChr m:val="⟩"/>
                        <m:ctrlPr>
                          <a:rPr lang="en-US" i="1">
                            <a:latin typeface="Cambria Math" panose="02040503050406030204" pitchFamily="18" charset="0"/>
                          </a:rPr>
                        </m:ctrlPr>
                      </m:dPr>
                      <m:e>
                        <m:r>
                          <a:rPr lang="en-US" i="1">
                            <a:latin typeface="Cambria Math" panose="02040503050406030204" pitchFamily="18" charset="0"/>
                          </a:rPr>
                          <m:t>0</m:t>
                        </m:r>
                      </m:e>
                    </m:d>
                    <m:r>
                      <a:rPr lang="en-US" i="1">
                        <a:latin typeface="Cambria Math" panose="02040503050406030204" pitchFamily="18" charset="0"/>
                      </a:rPr>
                      <m:t>=</m:t>
                    </m:r>
                    <m:d>
                      <m:dPr>
                        <m:begChr m:val="|"/>
                        <m:endChr m:val="⟩"/>
                        <m:ctrlPr>
                          <a:rPr lang="en-US" i="1">
                            <a:latin typeface="Cambria Math" panose="02040503050406030204" pitchFamily="18" charset="0"/>
                          </a:rPr>
                        </m:ctrlPr>
                      </m:dPr>
                      <m:e>
                        <m:r>
                          <a:rPr lang="en-US" i="1">
                            <a:latin typeface="Cambria Math" panose="02040503050406030204" pitchFamily="18" charset="0"/>
                          </a:rPr>
                          <m:t>1</m:t>
                        </m:r>
                      </m:e>
                    </m:d>
                    <m:r>
                      <a:rPr lang="en-US" i="1">
                        <a:latin typeface="Cambria Math" panose="02040503050406030204" pitchFamily="18" charset="0"/>
                      </a:rPr>
                      <m:t>, </m:t>
                    </m:r>
                    <m:r>
                      <a:rPr lang="en-US" i="1" smtClean="0">
                        <a:latin typeface="Cambria Math" panose="02040503050406030204" pitchFamily="18" charset="0"/>
                      </a:rPr>
                      <m:t> </m:t>
                    </m:r>
                    <m:r>
                      <a:rPr lang="en-US" i="1">
                        <a:latin typeface="Cambria Math" panose="02040503050406030204" pitchFamily="18" charset="0"/>
                      </a:rPr>
                      <m:t>𝑋</m:t>
                    </m:r>
                    <m:d>
                      <m:dPr>
                        <m:begChr m:val="|"/>
                        <m:endChr m:val="⟩"/>
                        <m:ctrlPr>
                          <a:rPr lang="en-US" i="1">
                            <a:latin typeface="Cambria Math" panose="02040503050406030204" pitchFamily="18" charset="0"/>
                          </a:rPr>
                        </m:ctrlPr>
                      </m:dPr>
                      <m:e>
                        <m:r>
                          <a:rPr lang="en-US" i="1">
                            <a:latin typeface="Cambria Math" panose="02040503050406030204" pitchFamily="18" charset="0"/>
                          </a:rPr>
                          <m:t>1</m:t>
                        </m:r>
                      </m:e>
                    </m:d>
                  </m:oMath>
                </a14:m>
                <a:r>
                  <a:rPr lang="en-US" dirty="0"/>
                  <a:t> = </a:t>
                </a:r>
                <a14:m>
                  <m:oMath xmlns:m="http://schemas.openxmlformats.org/officeDocument/2006/math">
                    <m:d>
                      <m:dPr>
                        <m:begChr m:val="|"/>
                        <m:endChr m:val="⟩"/>
                        <m:ctrlPr>
                          <a:rPr lang="en-US" i="1">
                            <a:latin typeface="Cambria Math" panose="02040503050406030204" pitchFamily="18" charset="0"/>
                          </a:rPr>
                        </m:ctrlPr>
                      </m:dPr>
                      <m:e>
                        <m:r>
                          <a:rPr lang="en-US" i="1">
                            <a:latin typeface="Cambria Math" panose="02040503050406030204" pitchFamily="18" charset="0"/>
                          </a:rPr>
                          <m:t>0</m:t>
                        </m:r>
                      </m:e>
                    </m:d>
                  </m:oMath>
                </a14:m>
                <a:r>
                  <a:rPr lang="en-US" dirty="0"/>
                  <a:t>.</a:t>
                </a:r>
              </a:p>
              <a:p>
                <a:endParaRPr lang="en-US" dirty="0"/>
              </a:p>
              <a:p>
                <a:endParaRPr lang="en-US" i="1" dirty="0"/>
              </a:p>
              <a:p>
                <a:endParaRPr lang="en-US" dirty="0"/>
              </a:p>
            </p:txBody>
          </p:sp>
        </mc:Choice>
        <mc:Fallback xmlns="">
          <p:sp>
            <p:nvSpPr>
              <p:cNvPr id="5" name="Text Placeholder 4">
                <a:extLst>
                  <a:ext uri="{FF2B5EF4-FFF2-40B4-BE49-F238E27FC236}">
                    <a16:creationId xmlns:a16="http://schemas.microsoft.com/office/drawing/2014/main" id="{DEFD752E-C349-149D-8B80-B98259BAA9A5}"/>
                  </a:ext>
                </a:extLst>
              </p:cNvPr>
              <p:cNvSpPr>
                <a:spLocks noGrp="1" noRot="1" noChangeAspect="1" noMove="1" noResize="1" noEditPoints="1" noAdjustHandles="1" noChangeArrowheads="1" noChangeShapeType="1" noTextEdit="1"/>
              </p:cNvSpPr>
              <p:nvPr>
                <p:ph type="body" idx="1"/>
              </p:nvPr>
            </p:nvSpPr>
            <p:spPr>
              <a:xfrm>
                <a:off x="1192831" y="7176052"/>
                <a:ext cx="22438875" cy="7337483"/>
              </a:xfrm>
              <a:blipFill>
                <a:blip r:embed="rId2"/>
                <a:stretch>
                  <a:fillRect l="-1641"/>
                </a:stretch>
              </a:blipFill>
            </p:spPr>
            <p:txBody>
              <a:bodyPr/>
              <a:lstStyle/>
              <a:p>
                <a:r>
                  <a:rPr lang="en-US">
                    <a:noFill/>
                  </a:rPr>
                  <a:t> </a:t>
                </a:r>
              </a:p>
            </p:txBody>
          </p:sp>
        </mc:Fallback>
      </mc:AlternateContent>
      <p:sp>
        <p:nvSpPr>
          <p:cNvPr id="10" name="Introduction">
            <a:extLst>
              <a:ext uri="{FF2B5EF4-FFF2-40B4-BE49-F238E27FC236}">
                <a16:creationId xmlns:a16="http://schemas.microsoft.com/office/drawing/2014/main" id="{3D558763-ECBB-FE2B-22C2-E870D6CE993F}"/>
              </a:ext>
            </a:extLst>
          </p:cNvPr>
          <p:cNvSpPr txBox="1">
            <a:spLocks/>
          </p:cNvSpPr>
          <p:nvPr/>
        </p:nvSpPr>
        <p:spPr>
          <a:xfrm>
            <a:off x="1775829" y="959518"/>
            <a:ext cx="20919072" cy="2006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fontScale="90000" lnSpcReduction="10000"/>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1pPr>
            <a:lvl2pPr marL="0" marR="0" indent="457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914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1371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1828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22860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2743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3200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3657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hangingPunct="1"/>
            <a:r>
              <a:rPr lang="en-US" sz="7300" dirty="0"/>
              <a:t>Quantum Gates and Circuits</a:t>
            </a:r>
            <a:br>
              <a:rPr lang="en-US" sz="8000" dirty="0"/>
            </a:br>
            <a:r>
              <a:rPr lang="en-US" sz="8000" dirty="0"/>
              <a:t>                    </a:t>
            </a:r>
          </a:p>
        </p:txBody>
      </p:sp>
      <p:pic>
        <p:nvPicPr>
          <p:cNvPr id="4" name="Picture 3" descr="A cat lying in a box&#10;&#10;Description automatically generated">
            <a:extLst>
              <a:ext uri="{FF2B5EF4-FFF2-40B4-BE49-F238E27FC236}">
                <a16:creationId xmlns:a16="http://schemas.microsoft.com/office/drawing/2014/main" id="{003AEC36-A17E-51C9-12C0-735DC30594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8165" y="313200"/>
            <a:ext cx="2929192" cy="2454690"/>
          </a:xfrm>
          <a:prstGeom prst="rect">
            <a:avLst/>
          </a:prstGeom>
        </p:spPr>
      </p:pic>
      <p:pic>
        <p:nvPicPr>
          <p:cNvPr id="7" name="Picture 6">
            <a:extLst>
              <a:ext uri="{FF2B5EF4-FFF2-40B4-BE49-F238E27FC236}">
                <a16:creationId xmlns:a16="http://schemas.microsoft.com/office/drawing/2014/main" id="{A005CEB5-F675-A59A-84FF-E3258BA44B7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0205140" y="313200"/>
            <a:ext cx="2943283" cy="2399908"/>
          </a:xfrm>
          <a:prstGeom prst="rect">
            <a:avLst/>
          </a:prstGeom>
        </p:spPr>
      </p:pic>
      <p:sp>
        <p:nvSpPr>
          <p:cNvPr id="8" name="TextBox 7">
            <a:extLst>
              <a:ext uri="{FF2B5EF4-FFF2-40B4-BE49-F238E27FC236}">
                <a16:creationId xmlns:a16="http://schemas.microsoft.com/office/drawing/2014/main" id="{3E65F8F2-7554-57E1-BC75-B006250D4CBB}"/>
              </a:ext>
            </a:extLst>
          </p:cNvPr>
          <p:cNvSpPr txBox="1"/>
          <p:nvPr/>
        </p:nvSpPr>
        <p:spPr>
          <a:xfrm flipH="1">
            <a:off x="1621493" y="2037282"/>
            <a:ext cx="1563993" cy="13516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590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Helvetica Neue"/>
                <a:ea typeface="Helvetica Neue"/>
                <a:cs typeface="Helvetica Neue"/>
                <a:sym typeface="Helvetica Neue"/>
              </a:rPr>
              <a:t>Tony</a:t>
            </a:r>
          </a:p>
        </p:txBody>
      </p:sp>
      <p:sp>
        <p:nvSpPr>
          <p:cNvPr id="9" name="TextBox 8">
            <a:extLst>
              <a:ext uri="{FF2B5EF4-FFF2-40B4-BE49-F238E27FC236}">
                <a16:creationId xmlns:a16="http://schemas.microsoft.com/office/drawing/2014/main" id="{D8D07535-A998-8E0F-78B8-47DAABE24B1B}"/>
              </a:ext>
            </a:extLst>
          </p:cNvPr>
          <p:cNvSpPr txBox="1"/>
          <p:nvPr/>
        </p:nvSpPr>
        <p:spPr>
          <a:xfrm flipH="1">
            <a:off x="21401033" y="1970323"/>
            <a:ext cx="1563993" cy="13516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5900"/>
              </a:spcBef>
              <a:spcAft>
                <a:spcPts val="0"/>
              </a:spcAft>
              <a:buClrTx/>
              <a:buSzTx/>
              <a:buFontTx/>
              <a:buNone/>
              <a:tabLst/>
            </a:pPr>
            <a:r>
              <a:rPr kumimoji="0" lang="en-US" sz="3200" b="0" i="0" u="none" strike="noStrike" cap="none" spc="0" normalizeH="0" baseline="0" dirty="0">
                <a:ln>
                  <a:noFill/>
                </a:ln>
                <a:solidFill>
                  <a:srgbClr val="000000"/>
                </a:solidFill>
                <a:effectLst/>
                <a:uFillTx/>
                <a:latin typeface="Helvetica Neue"/>
                <a:ea typeface="Helvetica Neue"/>
                <a:cs typeface="Helvetica Neue"/>
                <a:sym typeface="Helvetica Neue"/>
              </a:rPr>
              <a:t>Io</a:t>
            </a:r>
          </a:p>
        </p:txBody>
      </p:sp>
      <p:pic>
        <p:nvPicPr>
          <p:cNvPr id="12" name="Picture 11" descr="A diagram of a circuit&#10;&#10;Description automatically generated">
            <a:extLst>
              <a:ext uri="{FF2B5EF4-FFF2-40B4-BE49-F238E27FC236}">
                <a16:creationId xmlns:a16="http://schemas.microsoft.com/office/drawing/2014/main" id="{D20990B3-6B69-EE73-477B-035D6286F6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8165" y="3790872"/>
            <a:ext cx="7513983" cy="3631758"/>
          </a:xfrm>
          <a:prstGeom prst="rect">
            <a:avLst/>
          </a:prstGeom>
        </p:spPr>
      </p:pic>
      <p:sp>
        <p:nvSpPr>
          <p:cNvPr id="13" name="TextBox 12">
            <a:extLst>
              <a:ext uri="{FF2B5EF4-FFF2-40B4-BE49-F238E27FC236}">
                <a16:creationId xmlns:a16="http://schemas.microsoft.com/office/drawing/2014/main" id="{4636792E-205A-C898-EF80-F38866F94138}"/>
              </a:ext>
            </a:extLst>
          </p:cNvPr>
          <p:cNvSpPr txBox="1"/>
          <p:nvPr/>
        </p:nvSpPr>
        <p:spPr>
          <a:xfrm flipH="1">
            <a:off x="9101086" y="2447319"/>
            <a:ext cx="14001535" cy="42191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5900"/>
              </a:spcBef>
              <a:spcAft>
                <a:spcPts val="0"/>
              </a:spcAft>
              <a:buClrTx/>
              <a:buSzTx/>
              <a:buFontTx/>
              <a:buNone/>
              <a:tabLst/>
            </a:pPr>
            <a:endParaRPr lang="en-US" sz="3200" dirty="0"/>
          </a:p>
          <a:p>
            <a:pPr marL="0" marR="0" indent="0" algn="l" defTabSz="825500" rtl="0" fontAlgn="auto" latinLnBrk="0" hangingPunct="0">
              <a:lnSpc>
                <a:spcPct val="100000"/>
              </a:lnSpc>
              <a:spcBef>
                <a:spcPts val="5900"/>
              </a:spcBef>
              <a:spcAft>
                <a:spcPts val="0"/>
              </a:spcAft>
              <a:buClrTx/>
              <a:buSzTx/>
              <a:buFontTx/>
              <a:buNone/>
              <a:tabLst/>
            </a:pPr>
            <a:r>
              <a:rPr lang="en-US" sz="4400" dirty="0"/>
              <a:t>Bell state, or EPR pair (Einstein-</a:t>
            </a:r>
            <a:r>
              <a:rPr lang="en-US" sz="4400" dirty="0" err="1"/>
              <a:t>Podolsky</a:t>
            </a:r>
            <a:r>
              <a:rPr lang="en-US" sz="4400" dirty="0"/>
              <a:t>-Rosen)</a:t>
            </a:r>
          </a:p>
          <a:p>
            <a:pPr marL="0" marR="0" indent="0" algn="l" defTabSz="825500" rtl="0" fontAlgn="auto" latinLnBrk="0" hangingPunct="0">
              <a:lnSpc>
                <a:spcPct val="100000"/>
              </a:lnSpc>
              <a:spcBef>
                <a:spcPts val="5900"/>
              </a:spcBef>
              <a:spcAft>
                <a:spcPts val="0"/>
              </a:spcAft>
              <a:buClrTx/>
              <a:buSzTx/>
              <a:buFontTx/>
              <a:buNone/>
              <a:tabLst/>
            </a:pPr>
            <a:r>
              <a:rPr lang="en-US" sz="4400" dirty="0"/>
              <a:t>- </a:t>
            </a:r>
            <a:r>
              <a:rPr lang="en-US" sz="4400" i="1" dirty="0"/>
              <a:t>entangled</a:t>
            </a:r>
            <a:r>
              <a:rPr lang="en-US" sz="4400" dirty="0"/>
              <a:t> state, the two qubits are correlated.</a:t>
            </a:r>
          </a:p>
        </p:txBody>
      </p:sp>
      <p:pic>
        <p:nvPicPr>
          <p:cNvPr id="15" name="Picture 14" descr="A black and white symbol&#10;&#10;Description automatically generated">
            <a:extLst>
              <a:ext uri="{FF2B5EF4-FFF2-40B4-BE49-F238E27FC236}">
                <a16:creationId xmlns:a16="http://schemas.microsoft.com/office/drawing/2014/main" id="{85D15465-F662-B9BE-E7DA-6A380F392D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67390" y="9652110"/>
            <a:ext cx="1397000" cy="1155700"/>
          </a:xfrm>
          <a:prstGeom prst="rect">
            <a:avLst/>
          </a:prstGeom>
        </p:spPr>
      </p:pic>
    </p:spTree>
    <p:extLst>
      <p:ext uri="{BB962C8B-B14F-4D97-AF65-F5344CB8AC3E}">
        <p14:creationId xmlns:p14="http://schemas.microsoft.com/office/powerpoint/2010/main" val="33165626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Background"/>
          <p:cNvSpPr txBox="1">
            <a:spLocks noGrp="1"/>
          </p:cNvSpPr>
          <p:nvPr>
            <p:ph type="title"/>
          </p:nvPr>
        </p:nvSpPr>
        <p:spPr>
          <a:prstGeom prst="rect">
            <a:avLst/>
          </a:prstGeom>
        </p:spPr>
        <p:txBody>
          <a:bodyPr>
            <a:normAutofit/>
          </a:bodyPr>
          <a:lstStyle/>
          <a:p>
            <a:r>
              <a:rPr lang="en-US" sz="6600" dirty="0"/>
              <a:t>Dynamical Lie Algebras </a:t>
            </a:r>
            <a:endParaRPr sz="6600" dirty="0"/>
          </a:p>
        </p:txBody>
      </p:sp>
      <mc:AlternateContent xmlns:mc="http://schemas.openxmlformats.org/markup-compatibility/2006" xmlns:a14="http://schemas.microsoft.com/office/drawing/2010/main">
        <mc:Choice Requires="a14">
          <p:sp>
            <p:nvSpPr>
              <p:cNvPr id="183" name="The dynamical Lie algebra (DLA) of a Hamiltonian is the Lie algebra spanned by its terms:…"/>
              <p:cNvSpPr txBox="1"/>
              <p:nvPr/>
            </p:nvSpPr>
            <p:spPr>
              <a:xfrm>
                <a:off x="537099" y="3301176"/>
                <a:ext cx="11875170" cy="3939568"/>
              </a:xfrm>
              <a:prstGeom prst="rect">
                <a:avLst/>
              </a:prstGeom>
              <a:ln w="25400">
                <a:miter lim="400000"/>
              </a:ln>
              <a:extLst>
                <a:ext uri="{C572A759-6A51-4108-AA02-DFA0A04FC94B}">
                  <ma14:wrappingTextBoxFlag xmlns="" xmlns:m="http://schemas.openxmlformats.org/officeDocument/2006/math" xmlns:ma14="http://schemas.microsoft.com/office/mac/drawingml/2011/main" val="1"/>
                </a:ext>
              </a:extLst>
            </p:spPr>
            <p:txBody>
              <a:bodyPr lIns="91399" tIns="91399" rIns="91399" bIns="91399">
                <a:normAutofit fontScale="32500" lnSpcReduction="20000"/>
              </a:bodyPr>
              <a:lstStyle/>
              <a:p>
                <a:pPr defTabSz="652145">
                  <a:spcBef>
                    <a:spcPts val="4600"/>
                  </a:spcBef>
                  <a:buSzPct val="125000"/>
                  <a:defRPr sz="3792"/>
                </a:pPr>
                <a:r>
                  <a:rPr lang="en-US" sz="14800" b="1" dirty="0">
                    <a:latin typeface="Helvetica Neue" panose="02000503000000020004" pitchFamily="2" charset="0"/>
                    <a:ea typeface="Helvetica Neue" panose="02000503000000020004" pitchFamily="2" charset="0"/>
                    <a:cs typeface="Helvetica Neue" panose="02000503000000020004" pitchFamily="2" charset="0"/>
                  </a:rPr>
                  <a:t>Parametrized Quantum Circuit </a:t>
                </a:r>
                <a:r>
                  <a:rPr lang="en-US" sz="14800" dirty="0">
                    <a:latin typeface="Helvetica Neue" panose="02000503000000020004" pitchFamily="2" charset="0"/>
                    <a:ea typeface="Helvetica Neue" panose="02000503000000020004" pitchFamily="2" charset="0"/>
                    <a:cs typeface="Helvetica Neue" panose="02000503000000020004" pitchFamily="2" charset="0"/>
                  </a:rPr>
                  <a:t>(ansatz): </a:t>
                </a:r>
                <a:r>
                  <a:rPr lang="en-US" sz="13500" dirty="0">
                    <a:latin typeface="Helvetica Neue" panose="02000503000000020004" pitchFamily="2" charset="0"/>
                    <a:ea typeface="Helvetica Neue" panose="02000503000000020004" pitchFamily="2" charset="0"/>
                    <a:cs typeface="Helvetica Neue" panose="02000503000000020004" pitchFamily="2" charset="0"/>
                  </a:rPr>
                  <a:t>						</a:t>
                </a:r>
                <a:endParaRPr lang="en-US" sz="13500" i="1" dirty="0">
                  <a:latin typeface="Helvetica Neue" panose="02000503000000020004" pitchFamily="2" charset="0"/>
                  <a:ea typeface="Helvetica Neue" panose="02000503000000020004" pitchFamily="2" charset="0"/>
                  <a:cs typeface="Helvetica Neue" panose="02000503000000020004" pitchFamily="2" charset="0"/>
                </a:endParaRPr>
              </a:p>
              <a:p>
                <a:pPr defTabSz="652145">
                  <a:spcBef>
                    <a:spcPts val="4600"/>
                  </a:spcBef>
                  <a:buSzPct val="125000"/>
                  <a:defRPr sz="3792"/>
                </a:pPr>
                <a14:m>
                  <m:oMathPara xmlns:m="http://schemas.openxmlformats.org/officeDocument/2006/math">
                    <m:oMathParaPr>
                      <m:jc m:val="left"/>
                    </m:oMathParaPr>
                    <m:oMath xmlns:m="http://schemas.openxmlformats.org/officeDocument/2006/math">
                      <m:r>
                        <a:rPr lang="ar-AE" sz="16600" i="1">
                          <a:latin typeface="Cambria Math" panose="02040503050406030204" pitchFamily="18" charset="0"/>
                        </a:rPr>
                        <m:t>𝑈</m:t>
                      </m:r>
                      <m:r>
                        <a:rPr lang="ar-AE" sz="16600" i="1">
                          <a:latin typeface="Cambria Math" panose="02040503050406030204" pitchFamily="18" charset="0"/>
                        </a:rPr>
                        <m:t>(</m:t>
                      </m:r>
                      <m:r>
                        <a:rPr lang="ar-AE" sz="16600" i="1">
                          <a:latin typeface="Cambria Math" panose="02040503050406030204" pitchFamily="18" charset="0"/>
                        </a:rPr>
                        <m:t>𝜃</m:t>
                      </m:r>
                      <m:r>
                        <a:rPr lang="ar-AE" sz="16600" i="1">
                          <a:latin typeface="Cambria Math" panose="02040503050406030204" pitchFamily="18" charset="0"/>
                        </a:rPr>
                        <m:t>)=</m:t>
                      </m:r>
                      <m:sSup>
                        <m:sSupPr>
                          <m:ctrlPr>
                            <a:rPr lang="ar-AE" sz="16600" i="1">
                              <a:latin typeface="Cambria Math" panose="02040503050406030204" pitchFamily="18" charset="0"/>
                            </a:rPr>
                          </m:ctrlPr>
                        </m:sSupPr>
                        <m:e>
                          <m:sSup>
                            <m:sSupPr>
                              <m:ctrlPr>
                                <a:rPr lang="ar-AE" sz="16600" i="1">
                                  <a:latin typeface="Cambria Math" panose="02040503050406030204" pitchFamily="18" charset="0"/>
                                </a:rPr>
                              </m:ctrlPr>
                            </m:sSupPr>
                            <m:e>
                              <m:r>
                                <a:rPr lang="ar-AE" sz="16600" i="1">
                                  <a:latin typeface="Cambria Math" panose="02040503050406030204" pitchFamily="18" charset="0"/>
                                </a:rPr>
                                <m:t>𝑒</m:t>
                              </m:r>
                            </m:e>
                            <m:sup>
                              <m:r>
                                <a:rPr lang="ar-AE" sz="16600" i="1">
                                  <a:latin typeface="Cambria Math" panose="02040503050406030204" pitchFamily="18" charset="0"/>
                                </a:rPr>
                                <m:t>−</m:t>
                              </m:r>
                              <m:r>
                                <a:rPr lang="ar-AE" sz="16600" i="1">
                                  <a:latin typeface="Cambria Math" panose="02040503050406030204" pitchFamily="18" charset="0"/>
                                </a:rPr>
                                <m:t>𝑖</m:t>
                              </m:r>
                              <m:sSub>
                                <m:sSubPr>
                                  <m:ctrlPr>
                                    <a:rPr lang="ar-AE" sz="16600" i="1">
                                      <a:latin typeface="Cambria Math" panose="02040503050406030204" pitchFamily="18" charset="0"/>
                                    </a:rPr>
                                  </m:ctrlPr>
                                </m:sSubPr>
                                <m:e>
                                  <m:r>
                                    <a:rPr lang="ar-AE" sz="16600" i="1">
                                      <a:latin typeface="Cambria Math" panose="02040503050406030204" pitchFamily="18" charset="0"/>
                                    </a:rPr>
                                    <m:t>𝜃</m:t>
                                  </m:r>
                                </m:e>
                                <m:sub>
                                  <m:r>
                                    <a:rPr lang="en-US" sz="16600" b="0" i="1" smtClean="0">
                                      <a:latin typeface="Cambria Math" panose="02040503050406030204" pitchFamily="18" charset="0"/>
                                    </a:rPr>
                                    <m:t>𝐿</m:t>
                                  </m:r>
                                </m:sub>
                              </m:sSub>
                              <m:sSub>
                                <m:sSubPr>
                                  <m:ctrlPr>
                                    <a:rPr lang="ar-AE" sz="16600" i="1">
                                      <a:latin typeface="Cambria Math" panose="02040503050406030204" pitchFamily="18" charset="0"/>
                                    </a:rPr>
                                  </m:ctrlPr>
                                </m:sSubPr>
                                <m:e>
                                  <m:r>
                                    <a:rPr lang="ar-AE" sz="16600" i="1">
                                      <a:latin typeface="Cambria Math" panose="02040503050406030204" pitchFamily="18" charset="0"/>
                                    </a:rPr>
                                    <m:t>𝐻</m:t>
                                  </m:r>
                                </m:e>
                                <m:sub>
                                  <m:r>
                                    <a:rPr lang="en-US" sz="16600" b="0" i="1" smtClean="0">
                                      <a:latin typeface="Cambria Math" panose="02040503050406030204" pitchFamily="18" charset="0"/>
                                    </a:rPr>
                                    <m:t>𝐿</m:t>
                                  </m:r>
                                </m:sub>
                              </m:sSub>
                            </m:sup>
                          </m:sSup>
                          <m:sSup>
                            <m:sSupPr>
                              <m:ctrlPr>
                                <a:rPr lang="ar-AE" sz="16600" i="1">
                                  <a:latin typeface="Cambria Math" panose="02040503050406030204" pitchFamily="18" charset="0"/>
                                </a:rPr>
                              </m:ctrlPr>
                            </m:sSupPr>
                            <m:e>
                              <m:r>
                                <a:rPr lang="en-US" sz="16600" i="1">
                                  <a:latin typeface="Cambria Math" panose="02040503050406030204" pitchFamily="18" charset="0"/>
                                </a:rPr>
                                <m:t>⋯</m:t>
                              </m:r>
                              <m:r>
                                <a:rPr lang="ar-AE" sz="16600" i="1">
                                  <a:latin typeface="Cambria Math" panose="02040503050406030204" pitchFamily="18" charset="0"/>
                                </a:rPr>
                                <m:t>𝑒</m:t>
                              </m:r>
                            </m:e>
                            <m:sup>
                              <m:r>
                                <a:rPr lang="ar-AE" sz="16600" i="1">
                                  <a:latin typeface="Cambria Math" panose="02040503050406030204" pitchFamily="18" charset="0"/>
                                </a:rPr>
                                <m:t>−</m:t>
                              </m:r>
                              <m:r>
                                <a:rPr lang="ar-AE" sz="16600" i="1">
                                  <a:latin typeface="Cambria Math" panose="02040503050406030204" pitchFamily="18" charset="0"/>
                                </a:rPr>
                                <m:t>𝑖</m:t>
                              </m:r>
                              <m:sSub>
                                <m:sSubPr>
                                  <m:ctrlPr>
                                    <a:rPr lang="ar-AE" sz="16600" i="1">
                                      <a:latin typeface="Cambria Math" panose="02040503050406030204" pitchFamily="18" charset="0"/>
                                    </a:rPr>
                                  </m:ctrlPr>
                                </m:sSubPr>
                                <m:e>
                                  <m:r>
                                    <a:rPr lang="ar-AE" sz="16600" i="1">
                                      <a:latin typeface="Cambria Math" panose="02040503050406030204" pitchFamily="18" charset="0"/>
                                    </a:rPr>
                                    <m:t>𝜃</m:t>
                                  </m:r>
                                </m:e>
                                <m:sub>
                                  <m:r>
                                    <a:rPr lang="en-US" sz="16600" b="0" i="1" smtClean="0">
                                      <a:latin typeface="Cambria Math" panose="02040503050406030204" pitchFamily="18" charset="0"/>
                                    </a:rPr>
                                    <m:t>2</m:t>
                                  </m:r>
                                </m:sub>
                              </m:sSub>
                              <m:sSub>
                                <m:sSubPr>
                                  <m:ctrlPr>
                                    <a:rPr lang="ar-AE" sz="16600" i="1">
                                      <a:latin typeface="Cambria Math" panose="02040503050406030204" pitchFamily="18" charset="0"/>
                                    </a:rPr>
                                  </m:ctrlPr>
                                </m:sSubPr>
                                <m:e>
                                  <m:r>
                                    <a:rPr lang="ar-AE" sz="16600" i="1">
                                      <a:latin typeface="Cambria Math" panose="02040503050406030204" pitchFamily="18" charset="0"/>
                                    </a:rPr>
                                    <m:t>𝐻</m:t>
                                  </m:r>
                                </m:e>
                                <m:sub>
                                  <m:r>
                                    <a:rPr lang="en-US" sz="16600" b="0" i="1" smtClean="0">
                                      <a:latin typeface="Cambria Math" panose="02040503050406030204" pitchFamily="18" charset="0"/>
                                    </a:rPr>
                                    <m:t>2</m:t>
                                  </m:r>
                                </m:sub>
                              </m:sSub>
                            </m:sup>
                          </m:sSup>
                          <m:r>
                            <a:rPr lang="ar-AE" sz="16600" i="1">
                              <a:latin typeface="Cambria Math" panose="02040503050406030204" pitchFamily="18" charset="0"/>
                            </a:rPr>
                            <m:t>𝑒</m:t>
                          </m:r>
                        </m:e>
                        <m:sup>
                          <m:r>
                            <a:rPr lang="ar-AE" sz="16600" i="1">
                              <a:latin typeface="Cambria Math" panose="02040503050406030204" pitchFamily="18" charset="0"/>
                            </a:rPr>
                            <m:t>−</m:t>
                          </m:r>
                          <m:r>
                            <a:rPr lang="ar-AE" sz="16600" i="1">
                              <a:latin typeface="Cambria Math" panose="02040503050406030204" pitchFamily="18" charset="0"/>
                            </a:rPr>
                            <m:t>𝑖</m:t>
                          </m:r>
                          <m:sSub>
                            <m:sSubPr>
                              <m:ctrlPr>
                                <a:rPr lang="ar-AE" sz="16600" i="1">
                                  <a:latin typeface="Cambria Math" panose="02040503050406030204" pitchFamily="18" charset="0"/>
                                </a:rPr>
                              </m:ctrlPr>
                            </m:sSubPr>
                            <m:e>
                              <m:r>
                                <a:rPr lang="ar-AE" sz="16600" i="1">
                                  <a:latin typeface="Cambria Math" panose="02040503050406030204" pitchFamily="18" charset="0"/>
                                </a:rPr>
                                <m:t>𝜃</m:t>
                              </m:r>
                            </m:e>
                            <m:sub>
                              <m:r>
                                <a:rPr lang="en-US" sz="16600" b="0" i="1" smtClean="0">
                                  <a:latin typeface="Cambria Math" panose="02040503050406030204" pitchFamily="18" charset="0"/>
                                </a:rPr>
                                <m:t>1</m:t>
                              </m:r>
                            </m:sub>
                          </m:sSub>
                          <m:sSub>
                            <m:sSubPr>
                              <m:ctrlPr>
                                <a:rPr lang="ar-AE" sz="16600" i="1">
                                  <a:latin typeface="Cambria Math" panose="02040503050406030204" pitchFamily="18" charset="0"/>
                                </a:rPr>
                              </m:ctrlPr>
                            </m:sSubPr>
                            <m:e>
                              <m:r>
                                <a:rPr lang="ar-AE" sz="16600" i="1">
                                  <a:latin typeface="Cambria Math" panose="02040503050406030204" pitchFamily="18" charset="0"/>
                                </a:rPr>
                                <m:t>𝐻</m:t>
                              </m:r>
                            </m:e>
                            <m:sub>
                              <m:r>
                                <a:rPr lang="en-US" sz="16600" b="0" i="1" smtClean="0">
                                  <a:latin typeface="Cambria Math" panose="02040503050406030204" pitchFamily="18" charset="0"/>
                                </a:rPr>
                                <m:t>1</m:t>
                              </m:r>
                            </m:sub>
                          </m:sSub>
                        </m:sup>
                      </m:sSup>
                    </m:oMath>
                  </m:oMathPara>
                </a14:m>
                <a:endParaRPr lang="en-US" dirty="0">
                  <a:latin typeface="Helvetica Neue" panose="02000503000000020004" pitchFamily="2" charset="0"/>
                  <a:ea typeface="Helvetica Neue" panose="02000503000000020004" pitchFamily="2" charset="0"/>
                  <a:cs typeface="Helvetica Neue" panose="02000503000000020004" pitchFamily="2" charset="0"/>
                </a:endParaRPr>
              </a:p>
              <a:p>
                <a:pPr defTabSz="652145">
                  <a:spcBef>
                    <a:spcPts val="4600"/>
                  </a:spcBef>
                  <a:defRPr sz="3792"/>
                </a:pPr>
                <a14:m>
                  <m:oMathPara xmlns:m="http://schemas.openxmlformats.org/officeDocument/2006/math">
                    <m:oMathParaPr>
                      <m:jc m:val="left"/>
                    </m:oMathParaPr>
                    <m:oMath xmlns:m="http://schemas.openxmlformats.org/officeDocument/2006/math">
                      <m:r>
                        <a:rPr lang="en-US" sz="5400" b="0" i="1" smtClean="0">
                          <a:latin typeface="Cambria Math" panose="02040503050406030204" pitchFamily="18" charset="0"/>
                        </a:rPr>
                        <m:t> </m:t>
                      </m:r>
                    </m:oMath>
                  </m:oMathPara>
                </a14:m>
                <a:endParaRPr lang="ar-AE" sz="5400" dirty="0">
                  <a:latin typeface="Helvetica Neue" panose="02000503000000020004" pitchFamily="2" charset="0"/>
                  <a:ea typeface="Helvetica Neue" panose="02000503000000020004" pitchFamily="2" charset="0"/>
                </a:endParaRPr>
              </a:p>
            </p:txBody>
          </p:sp>
        </mc:Choice>
        <mc:Fallback xmlns="">
          <p:sp>
            <p:nvSpPr>
              <p:cNvPr id="183" name="The dynamical Lie algebra (DLA) of a Hamiltonian is the Lie algebra spanned by its terms:…"/>
              <p:cNvSpPr txBox="1">
                <a:spLocks noRot="1" noChangeAspect="1" noMove="1" noResize="1" noEditPoints="1" noAdjustHandles="1" noChangeArrowheads="1" noChangeShapeType="1" noTextEdit="1"/>
              </p:cNvSpPr>
              <p:nvPr/>
            </p:nvSpPr>
            <p:spPr>
              <a:xfrm>
                <a:off x="537099" y="3301176"/>
                <a:ext cx="11875170" cy="3939568"/>
              </a:xfrm>
              <a:prstGeom prst="rect">
                <a:avLst/>
              </a:prstGeom>
              <a:blipFill>
                <a:blip r:embed="rId2"/>
                <a:stretch>
                  <a:fillRect l="-2350" t="-6109" r="-214"/>
                </a:stretch>
              </a:blipFill>
              <a:ln w="254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58A1B30B-7288-3CF6-646A-8E40FA364C74}"/>
              </a:ext>
            </a:extLst>
          </p:cNvPr>
          <p:cNvSpPr>
            <a:spLocks noGrp="1"/>
          </p:cNvSpPr>
          <p:nvPr>
            <p:ph type="sldNum" sz="quarter" idx="2"/>
          </p:nvPr>
        </p:nvSpPr>
        <p:spPr/>
        <p:txBody>
          <a:bodyPr/>
          <a:lstStyle/>
          <a:p>
            <a:fld id="{86CB4B4D-7CA3-9044-876B-883B54F8677D}" type="slidenum">
              <a:rPr lang="en-US" smtClean="0"/>
              <a:t>9</a:t>
            </a:fld>
            <a:endParaRPr lang="en-US"/>
          </a:p>
        </p:txBody>
      </p:sp>
      <p:pic>
        <p:nvPicPr>
          <p:cNvPr id="8" name="Picture 7" descr="A book cover with blue and white waves&#10;&#10;Description automatically generated">
            <a:extLst>
              <a:ext uri="{FF2B5EF4-FFF2-40B4-BE49-F238E27FC236}">
                <a16:creationId xmlns:a16="http://schemas.microsoft.com/office/drawing/2014/main" id="{6D822570-DBD6-F214-9A97-9DA9DA1B9F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30800" y="3301176"/>
            <a:ext cx="6016101" cy="9017361"/>
          </a:xfrm>
          <a:prstGeom prst="rect">
            <a:avLst/>
          </a:prstGeom>
        </p:spPr>
      </p:pic>
      <p:pic>
        <p:nvPicPr>
          <p:cNvPr id="5" name="sp_circuit_brick.pdf" descr="sp_circuit_brick.pdf">
            <a:extLst>
              <a:ext uri="{FF2B5EF4-FFF2-40B4-BE49-F238E27FC236}">
                <a16:creationId xmlns:a16="http://schemas.microsoft.com/office/drawing/2014/main" id="{570A40D3-3A16-59D4-7094-737DE3C488C6}"/>
              </a:ext>
            </a:extLst>
          </p:cNvPr>
          <p:cNvPicPr>
            <a:picLocks noChangeAspect="1"/>
          </p:cNvPicPr>
          <p:nvPr/>
        </p:nvPicPr>
        <p:blipFill>
          <a:blip r:embed="rId4"/>
          <a:stretch>
            <a:fillRect/>
          </a:stretch>
        </p:blipFill>
        <p:spPr>
          <a:xfrm>
            <a:off x="12412269" y="3301176"/>
            <a:ext cx="4351731" cy="4092946"/>
          </a:xfrm>
          <a:prstGeom prst="rect">
            <a:avLst/>
          </a:prstGeom>
          <a:ln w="12700" cap="flat">
            <a:noFill/>
            <a:miter lim="400000"/>
          </a:ln>
          <a:effectLst/>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5EA58A2-C1A8-5121-B80D-E4A57B50B0D3}"/>
                  </a:ext>
                </a:extLst>
              </p:cNvPr>
              <p:cNvSpPr txBox="1"/>
              <p:nvPr/>
            </p:nvSpPr>
            <p:spPr>
              <a:xfrm>
                <a:off x="537099" y="7139556"/>
                <a:ext cx="17293701" cy="66915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652145">
                  <a:spcBef>
                    <a:spcPts val="4600"/>
                  </a:spcBef>
                  <a:buSzPct val="125000"/>
                  <a:defRPr sz="3792"/>
                </a:pPr>
                <a:r>
                  <a:rPr lang="en-US" sz="5400" dirty="0">
                    <a:latin typeface="Helvetica Neue" panose="02000503000000020004" pitchFamily="2" charset="0"/>
                    <a:ea typeface="Helvetica Neue" panose="02000503000000020004" pitchFamily="2" charset="0"/>
                    <a:cs typeface="Helvetica Neue" panose="02000503000000020004" pitchFamily="2" charset="0"/>
                  </a:rPr>
                  <a:t>The </a:t>
                </a:r>
                <a:r>
                  <a:rPr lang="en-US" sz="5400" b="1" i="1" dirty="0">
                    <a:latin typeface="Helvetica Neue" panose="02000503000000020004" pitchFamily="2" charset="0"/>
                    <a:ea typeface="Helvetica Neue" panose="02000503000000020004" pitchFamily="2" charset="0"/>
                    <a:cs typeface="Helvetica Neue" panose="02000503000000020004" pitchFamily="2" charset="0"/>
                  </a:rPr>
                  <a:t>dynamical Lie algebra </a:t>
                </a:r>
                <a:r>
                  <a:rPr lang="en-US" sz="5400" dirty="0">
                    <a:latin typeface="Helvetica Neue" panose="02000503000000020004" pitchFamily="2" charset="0"/>
                    <a:ea typeface="Helvetica Neue" panose="02000503000000020004" pitchFamily="2" charset="0"/>
                    <a:cs typeface="Helvetica Neue" panose="02000503000000020004" pitchFamily="2" charset="0"/>
                  </a:rPr>
                  <a:t>(DLA) is the Lie algebra generated by the Hamiltonians:</a:t>
                </a:r>
                <a:endParaRPr lang="en-US" sz="5400" i="1" dirty="0">
                  <a:latin typeface="Helvetica Neue" panose="02000503000000020004" pitchFamily="2" charset="0"/>
                  <a:ea typeface="Helvetica Neue" panose="02000503000000020004" pitchFamily="2" charset="0"/>
                  <a:cs typeface="Helvetica Neue" panose="02000503000000020004" pitchFamily="2" charset="0"/>
                </a:endParaRPr>
              </a:p>
              <a:p>
                <a:pPr defTabSz="652145">
                  <a:spcBef>
                    <a:spcPts val="4600"/>
                  </a:spcBef>
                  <a:defRPr sz="3792"/>
                </a:pPr>
                <a14:m>
                  <m:oMath xmlns:m="http://schemas.openxmlformats.org/officeDocument/2006/math">
                    <m:r>
                      <a:rPr lang="en-US" sz="5400" i="1">
                        <a:latin typeface="Cambria Math" panose="02040503050406030204" pitchFamily="18" charset="0"/>
                      </a:rPr>
                      <m:t> </m:t>
                    </m:r>
                    <m:r>
                      <a:rPr lang="en-US" sz="5400" i="1">
                        <a:latin typeface="Cambria Math" panose="02040503050406030204" pitchFamily="18" charset="0"/>
                      </a:rPr>
                      <m:t>𝔤</m:t>
                    </m:r>
                    <m:r>
                      <a:rPr lang="en-US" sz="5400" i="1">
                        <a:latin typeface="Cambria Math" panose="02040503050406030204" pitchFamily="18" charset="0"/>
                      </a:rPr>
                      <m:t>=</m:t>
                    </m:r>
                    <m:sSub>
                      <m:sSubPr>
                        <m:ctrlPr>
                          <a:rPr lang="en-US" sz="5400" b="0" i="1" smtClean="0">
                            <a:latin typeface="Cambria Math" panose="02040503050406030204" pitchFamily="18" charset="0"/>
                          </a:rPr>
                        </m:ctrlPr>
                      </m:sSubPr>
                      <m:e>
                        <m:d>
                          <m:dPr>
                            <m:begChr m:val="⟨"/>
                            <m:endChr m:val="⟩"/>
                            <m:ctrlPr>
                              <a:rPr lang="en-US" sz="5400" b="0" i="1" smtClean="0">
                                <a:latin typeface="Cambria Math" panose="02040503050406030204" pitchFamily="18" charset="0"/>
                              </a:rPr>
                            </m:ctrlPr>
                          </m:dPr>
                          <m:e>
                            <m:sSub>
                              <m:sSubPr>
                                <m:ctrlPr>
                                  <a:rPr lang="ar-AE" sz="5400" i="1">
                                    <a:latin typeface="Cambria Math" panose="02040503050406030204" pitchFamily="18" charset="0"/>
                                  </a:rPr>
                                </m:ctrlPr>
                              </m:sSubPr>
                              <m:e>
                                <m:r>
                                  <a:rPr lang="en-US" sz="5400" i="1">
                                    <a:latin typeface="Cambria Math" panose="02040503050406030204" pitchFamily="18" charset="0"/>
                                  </a:rPr>
                                  <m:t>𝑖𝐻</m:t>
                                </m:r>
                              </m:e>
                              <m:sub>
                                <m:r>
                                  <a:rPr lang="en-US" sz="5400" b="0" i="1" smtClean="0">
                                    <a:latin typeface="Cambria Math" panose="02040503050406030204" pitchFamily="18" charset="0"/>
                                  </a:rPr>
                                  <m:t>1</m:t>
                                </m:r>
                              </m:sub>
                            </m:sSub>
                            <m:r>
                              <a:rPr lang="en-US" sz="5400" b="0" i="1" smtClean="0">
                                <a:latin typeface="Cambria Math" panose="02040503050406030204" pitchFamily="18" charset="0"/>
                              </a:rPr>
                              <m:t>,…,</m:t>
                            </m:r>
                            <m:sSub>
                              <m:sSubPr>
                                <m:ctrlPr>
                                  <a:rPr lang="ar-AE" sz="5400" i="1">
                                    <a:latin typeface="Cambria Math" panose="02040503050406030204" pitchFamily="18" charset="0"/>
                                  </a:rPr>
                                </m:ctrlPr>
                              </m:sSubPr>
                              <m:e>
                                <m:r>
                                  <a:rPr lang="en-US" sz="5400" i="1">
                                    <a:latin typeface="Cambria Math" panose="02040503050406030204" pitchFamily="18" charset="0"/>
                                  </a:rPr>
                                  <m:t>𝑖𝐻</m:t>
                                </m:r>
                              </m:e>
                              <m:sub>
                                <m:r>
                                  <a:rPr lang="en-US" sz="5400" b="0" i="1" smtClean="0">
                                    <a:latin typeface="Cambria Math" panose="02040503050406030204" pitchFamily="18" charset="0"/>
                                  </a:rPr>
                                  <m:t>𝐿</m:t>
                                </m:r>
                              </m:sub>
                            </m:sSub>
                          </m:e>
                        </m:d>
                      </m:e>
                      <m:sub>
                        <m:r>
                          <m:rPr>
                            <m:sty m:val="p"/>
                          </m:rPr>
                          <a:rPr lang="en-US" sz="5400" b="0" i="0" smtClean="0">
                            <a:latin typeface="Cambria Math" panose="02040503050406030204" pitchFamily="18" charset="0"/>
                          </a:rPr>
                          <m:t>Lie</m:t>
                        </m:r>
                      </m:sub>
                    </m:sSub>
                    <m:r>
                      <a:rPr lang="en-US" sz="5400" b="0" i="1" smtClean="0">
                        <a:latin typeface="Cambria Math" panose="02040503050406030204" pitchFamily="18" charset="0"/>
                      </a:rPr>
                      <m:t>=</m:t>
                    </m:r>
                    <m:sSub>
                      <m:sSubPr>
                        <m:ctrlPr>
                          <a:rPr lang="en-US" sz="5400" i="1">
                            <a:latin typeface="Cambria Math" panose="02040503050406030204" pitchFamily="18" charset="0"/>
                          </a:rPr>
                        </m:ctrlPr>
                      </m:sSubPr>
                      <m:e>
                        <m:r>
                          <m:rPr>
                            <m:sty m:val="p"/>
                          </m:rPr>
                          <a:rPr lang="en-US" sz="5400">
                            <a:latin typeface="Cambria Math" panose="02040503050406030204" pitchFamily="18" charset="0"/>
                          </a:rPr>
                          <m:t>span</m:t>
                        </m:r>
                      </m:e>
                      <m:sub>
                        <m:r>
                          <a:rPr lang="en-US" sz="5400" i="1">
                            <a:latin typeface="Cambria Math" panose="02040503050406030204" pitchFamily="18" charset="0"/>
                            <a:ea typeface="Cambria Math" panose="02040503050406030204" pitchFamily="18" charset="0"/>
                          </a:rPr>
                          <m:t>ℝ</m:t>
                        </m:r>
                      </m:sub>
                    </m:sSub>
                    <m:r>
                      <a:rPr lang="en-US" sz="5400" i="1">
                        <a:latin typeface="Cambria Math" panose="02040503050406030204" pitchFamily="18" charset="0"/>
                      </a:rPr>
                      <m:t>{[…[</m:t>
                    </m:r>
                    <m:sSub>
                      <m:sSubPr>
                        <m:ctrlPr>
                          <a:rPr lang="ar-AE" sz="5400" i="1">
                            <a:latin typeface="Cambria Math" panose="02040503050406030204" pitchFamily="18" charset="0"/>
                          </a:rPr>
                        </m:ctrlPr>
                      </m:sSubPr>
                      <m:e>
                        <m:r>
                          <a:rPr lang="en-US" sz="5400" i="1">
                            <a:latin typeface="Cambria Math" panose="02040503050406030204" pitchFamily="18" charset="0"/>
                          </a:rPr>
                          <m:t>𝑖𝐻</m:t>
                        </m:r>
                      </m:e>
                      <m:sub>
                        <m:r>
                          <a:rPr lang="ar-AE" sz="5400" i="1">
                            <a:latin typeface="Cambria Math" panose="02040503050406030204" pitchFamily="18" charset="0"/>
                          </a:rPr>
                          <m:t>𝑘</m:t>
                        </m:r>
                      </m:sub>
                    </m:sSub>
                    <m:r>
                      <a:rPr lang="ar-AE" sz="5400" i="1">
                        <a:latin typeface="Cambria Math" panose="02040503050406030204" pitchFamily="18" charset="0"/>
                      </a:rPr>
                      <m:t>,[</m:t>
                    </m:r>
                    <m:sSub>
                      <m:sSubPr>
                        <m:ctrlPr>
                          <a:rPr lang="ar-AE" sz="5400" i="1">
                            <a:latin typeface="Cambria Math" panose="02040503050406030204" pitchFamily="18" charset="0"/>
                          </a:rPr>
                        </m:ctrlPr>
                      </m:sSubPr>
                      <m:e>
                        <m:r>
                          <a:rPr lang="en-US" sz="5400" i="1">
                            <a:latin typeface="Cambria Math" panose="02040503050406030204" pitchFamily="18" charset="0"/>
                          </a:rPr>
                          <m:t>𝑖𝐻</m:t>
                        </m:r>
                      </m:e>
                      <m:sub>
                        <m:r>
                          <a:rPr lang="en-US" sz="5400" i="1">
                            <a:latin typeface="Cambria Math" panose="02040503050406030204" pitchFamily="18" charset="0"/>
                          </a:rPr>
                          <m:t>𝑙</m:t>
                        </m:r>
                      </m:sub>
                    </m:sSub>
                    <m:r>
                      <a:rPr lang="ar-AE" sz="5400" i="1">
                        <a:latin typeface="Cambria Math" panose="02040503050406030204" pitchFamily="18" charset="0"/>
                      </a:rPr>
                      <m:t>,</m:t>
                    </m:r>
                    <m:sSub>
                      <m:sSubPr>
                        <m:ctrlPr>
                          <a:rPr lang="ar-AE" sz="5400" i="1">
                            <a:latin typeface="Cambria Math" panose="02040503050406030204" pitchFamily="18" charset="0"/>
                          </a:rPr>
                        </m:ctrlPr>
                      </m:sSubPr>
                      <m:e>
                        <m:r>
                          <a:rPr lang="en-US" sz="5400" i="1">
                            <a:latin typeface="Cambria Math" panose="02040503050406030204" pitchFamily="18" charset="0"/>
                          </a:rPr>
                          <m:t>𝑖𝐻</m:t>
                        </m:r>
                      </m:e>
                      <m:sub>
                        <m:r>
                          <a:rPr lang="en-US" sz="5400" i="1">
                            <a:latin typeface="Cambria Math" panose="02040503050406030204" pitchFamily="18" charset="0"/>
                          </a:rPr>
                          <m:t>𝑚</m:t>
                        </m:r>
                      </m:sub>
                    </m:sSub>
                    <m:r>
                      <a:rPr lang="ar-AE" sz="5400" i="1">
                        <a:latin typeface="Cambria Math" panose="02040503050406030204" pitchFamily="18" charset="0"/>
                      </a:rPr>
                      <m:t>]]]}</m:t>
                    </m:r>
                  </m:oMath>
                </a14:m>
                <a:r>
                  <a:rPr lang="en-US" sz="5400" i="1" dirty="0">
                    <a:latin typeface="Cambria Math" panose="02040503050406030204" pitchFamily="18" charset="0"/>
                  </a:rPr>
                  <a:t>.</a:t>
                </a:r>
              </a:p>
              <a:p>
                <a:pPr defTabSz="652145">
                  <a:spcBef>
                    <a:spcPts val="4600"/>
                  </a:spcBef>
                  <a:defRPr sz="3792"/>
                </a:pPr>
                <a:r>
                  <a:rPr lang="en-US" sz="5400" dirty="0"/>
                  <a:t>Then  </a:t>
                </a:r>
                <a14:m>
                  <m:oMath xmlns:m="http://schemas.openxmlformats.org/officeDocument/2006/math">
                    <m:r>
                      <a:rPr lang="ar-AE" sz="5400" i="1">
                        <a:latin typeface="Cambria Math" panose="02040503050406030204" pitchFamily="18" charset="0"/>
                      </a:rPr>
                      <m:t>𝑈</m:t>
                    </m:r>
                    <m:d>
                      <m:dPr>
                        <m:ctrlPr>
                          <a:rPr lang="ar-AE" sz="5400" i="1">
                            <a:latin typeface="Cambria Math" panose="02040503050406030204" pitchFamily="18" charset="0"/>
                          </a:rPr>
                        </m:ctrlPr>
                      </m:dPr>
                      <m:e>
                        <m:r>
                          <a:rPr lang="ar-AE" sz="5400" i="1">
                            <a:latin typeface="Cambria Math" panose="02040503050406030204" pitchFamily="18" charset="0"/>
                          </a:rPr>
                          <m:t>𝜃</m:t>
                        </m:r>
                      </m:e>
                    </m:d>
                    <m:r>
                      <a:rPr lang="en-US" sz="5400" i="1">
                        <a:latin typeface="Cambria Math" panose="02040503050406030204" pitchFamily="18" charset="0"/>
                      </a:rPr>
                      <m:t>∈</m:t>
                    </m:r>
                    <m:sSup>
                      <m:sSupPr>
                        <m:ctrlPr>
                          <a:rPr lang="en-US" sz="5400" i="1">
                            <a:latin typeface="Cambria Math" panose="02040503050406030204" pitchFamily="18" charset="0"/>
                          </a:rPr>
                        </m:ctrlPr>
                      </m:sSupPr>
                      <m:e>
                        <m:r>
                          <a:rPr lang="en-US" sz="5400" i="1">
                            <a:latin typeface="Cambria Math" panose="02040503050406030204" pitchFamily="18" charset="0"/>
                          </a:rPr>
                          <m:t>𝑒</m:t>
                        </m:r>
                      </m:e>
                      <m:sup>
                        <m:r>
                          <a:rPr lang="en-US" sz="5400" i="1">
                            <a:latin typeface="Cambria Math" panose="02040503050406030204" pitchFamily="18" charset="0"/>
                          </a:rPr>
                          <m:t>𝔤</m:t>
                        </m:r>
                      </m:sup>
                    </m:sSup>
                    <m:r>
                      <a:rPr lang="en-US" sz="5400" i="1">
                        <a:latin typeface="Cambria Math" panose="02040503050406030204" pitchFamily="18" charset="0"/>
                      </a:rPr>
                      <m:t> </m:t>
                    </m:r>
                  </m:oMath>
                </a14:m>
                <a:r>
                  <a:rPr lang="en-US" sz="5400" i="1" dirty="0">
                    <a:latin typeface="Cambria Math" panose="02040503050406030204" pitchFamily="18" charset="0"/>
                  </a:rPr>
                  <a:t> </a:t>
                </a:r>
                <a:r>
                  <a:rPr lang="en-US" sz="5400" dirty="0"/>
                  <a:t>–  </a:t>
                </a:r>
                <a:r>
                  <a:rPr lang="en-US" sz="5400" i="1" dirty="0">
                    <a:latin typeface="Helvetica Neue" panose="02000503000000020004" pitchFamily="2" charset="0"/>
                    <a:ea typeface="Helvetica Neue" panose="02000503000000020004" pitchFamily="2" charset="0"/>
                    <a:cs typeface="Helvetica Neue" panose="02000503000000020004" pitchFamily="2" charset="0"/>
                  </a:rPr>
                  <a:t>dynamical Lie group</a:t>
                </a:r>
                <a:r>
                  <a:rPr lang="en-US" sz="5400" dirty="0">
                    <a:latin typeface="Helvetica Neue" panose="02000503000000020004" pitchFamily="2" charset="0"/>
                    <a:ea typeface="Helvetica Neue" panose="02000503000000020004" pitchFamily="2" charset="0"/>
                    <a:cs typeface="Helvetica Neue" panose="02000503000000020004" pitchFamily="2" charset="0"/>
                  </a:rPr>
                  <a:t>  </a:t>
                </a:r>
                <a14:m>
                  <m:oMath xmlns:m="http://schemas.openxmlformats.org/officeDocument/2006/math">
                    <m:r>
                      <a:rPr lang="en-US" sz="5400" i="1" smtClean="0">
                        <a:latin typeface="Cambria Math" panose="02040503050406030204" pitchFamily="18" charset="0"/>
                        <a:ea typeface="Cambria Math" panose="02040503050406030204" pitchFamily="18" charset="0"/>
                      </a:rPr>
                      <m:t>≤</m:t>
                    </m:r>
                    <m:r>
                      <m:rPr>
                        <m:sty m:val="p"/>
                      </m:rPr>
                      <a:rPr lang="en-US" sz="5400">
                        <a:latin typeface="Cambria Math" panose="02040503050406030204" pitchFamily="18" charset="0"/>
                      </a:rPr>
                      <m:t>U</m:t>
                    </m:r>
                    <m:d>
                      <m:dPr>
                        <m:ctrlPr>
                          <a:rPr lang="en-US" sz="5400" i="1">
                            <a:latin typeface="Cambria Math" panose="02040503050406030204" pitchFamily="18" charset="0"/>
                          </a:rPr>
                        </m:ctrlPr>
                      </m:dPr>
                      <m:e>
                        <m:sSup>
                          <m:sSupPr>
                            <m:ctrlPr>
                              <a:rPr lang="en-US" sz="5400" b="0" i="1" smtClean="0">
                                <a:latin typeface="Cambria Math" panose="02040503050406030204" pitchFamily="18" charset="0"/>
                              </a:rPr>
                            </m:ctrlPr>
                          </m:sSupPr>
                          <m:e>
                            <m:r>
                              <a:rPr lang="en-US" sz="5400" b="0" i="1" smtClean="0">
                                <a:latin typeface="Cambria Math" panose="02040503050406030204" pitchFamily="18" charset="0"/>
                              </a:rPr>
                              <m:t>2</m:t>
                            </m:r>
                          </m:e>
                          <m:sup>
                            <m:r>
                              <a:rPr lang="en-US" sz="5400" b="0" i="1" smtClean="0">
                                <a:latin typeface="Cambria Math" panose="02040503050406030204" pitchFamily="18" charset="0"/>
                              </a:rPr>
                              <m:t>𝑛</m:t>
                            </m:r>
                          </m:sup>
                        </m:sSup>
                      </m:e>
                    </m:d>
                  </m:oMath>
                </a14:m>
                <a:r>
                  <a:rPr lang="en-US" sz="5400" dirty="0">
                    <a:latin typeface="Helvetica Neue" panose="02000503000000020004" pitchFamily="2" charset="0"/>
                    <a:ea typeface="Helvetica Neue" panose="02000503000000020004" pitchFamily="2" charset="0"/>
                    <a:cs typeface="Helvetica Neue" panose="02000503000000020004" pitchFamily="2" charset="0"/>
                  </a:rPr>
                  <a:t>.</a:t>
                </a:r>
              </a:p>
              <a:p>
                <a:pPr marL="0" marR="0" indent="0" algn="l" defTabSz="825500" rtl="0" fontAlgn="auto" latinLnBrk="0" hangingPunct="0">
                  <a:lnSpc>
                    <a:spcPct val="100000"/>
                  </a:lnSpc>
                  <a:spcBef>
                    <a:spcPts val="5900"/>
                  </a:spcBef>
                  <a:spcAft>
                    <a:spcPts val="0"/>
                  </a:spcAft>
                  <a:buClrTx/>
                  <a:buSzTx/>
                  <a:buFontTx/>
                  <a:buNone/>
                  <a:tabLst/>
                </a:pPr>
                <a:endParaRPr kumimoji="0" lang="en-US" sz="48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mc:Choice>
        <mc:Fallback xmlns="">
          <p:sp>
            <p:nvSpPr>
              <p:cNvPr id="6" name="TextBox 5">
                <a:extLst>
                  <a:ext uri="{FF2B5EF4-FFF2-40B4-BE49-F238E27FC236}">
                    <a16:creationId xmlns:a16="http://schemas.microsoft.com/office/drawing/2014/main" id="{E5EA58A2-C1A8-5121-B80D-E4A57B50B0D3}"/>
                  </a:ext>
                </a:extLst>
              </p:cNvPr>
              <p:cNvSpPr txBox="1">
                <a:spLocks noRot="1" noChangeAspect="1" noMove="1" noResize="1" noEditPoints="1" noAdjustHandles="1" noChangeArrowheads="1" noChangeShapeType="1" noTextEdit="1"/>
              </p:cNvSpPr>
              <p:nvPr/>
            </p:nvSpPr>
            <p:spPr>
              <a:xfrm>
                <a:off x="537099" y="7139556"/>
                <a:ext cx="17293701" cy="6691575"/>
              </a:xfrm>
              <a:prstGeom prst="rect">
                <a:avLst/>
              </a:prstGeom>
              <a:blipFill>
                <a:blip r:embed="rId5"/>
                <a:stretch>
                  <a:fillRect l="-2129"/>
                </a:stretch>
              </a:blipFill>
              <a:ln w="12700" cap="flat">
                <a:noFill/>
                <a:miter lim="400000"/>
              </a:ln>
              <a:effectLst/>
            </p:spPr>
            <p:txBody>
              <a:bodyPr/>
              <a:lstStyle/>
              <a:p>
                <a:r>
                  <a:rPr lang="en-US">
                    <a:noFill/>
                  </a:rPr>
                  <a:t> </a:t>
                </a:r>
              </a:p>
            </p:txBody>
          </p:sp>
        </mc:Fallback>
      </mc:AlternateContent>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animBg="1"/>
      <p:bldP spid="6" grpId="0"/>
    </p:bld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5900"/>
          </a:spcBef>
          <a:spcAft>
            <a:spcPts val="0"/>
          </a:spcAft>
          <a:buClrTx/>
          <a:buSzTx/>
          <a:buFontTx/>
          <a:buNone/>
          <a:tabLst/>
          <a:defRPr kumimoji="0" sz="4800" b="0"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5900"/>
          </a:spcBef>
          <a:spcAft>
            <a:spcPts val="0"/>
          </a:spcAft>
          <a:buClrTx/>
          <a:buSzTx/>
          <a:buFontTx/>
          <a:buNone/>
          <a:tabLst/>
          <a:defRPr kumimoji="0" sz="4800" b="0"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5607</TotalTime>
  <Words>2130</Words>
  <Application>Microsoft Macintosh PowerPoint</Application>
  <PresentationFormat>Custom</PresentationFormat>
  <Paragraphs>245</Paragraphs>
  <Slides>38</Slides>
  <Notes>0</Notes>
  <HiddenSlides>3</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Cambria Math</vt:lpstr>
      <vt:lpstr>Helvetica Neue</vt:lpstr>
      <vt:lpstr>Helvetica Neue Light</vt:lpstr>
      <vt:lpstr>Helvetica Neue Medium</vt:lpstr>
      <vt:lpstr>Open Sans</vt:lpstr>
      <vt:lpstr>Times New Roman</vt:lpstr>
      <vt:lpstr>Times Roman</vt:lpstr>
      <vt:lpstr>White</vt:lpstr>
      <vt:lpstr>Variational Quantum Algorithms and Dynamical Lie Algebras </vt:lpstr>
      <vt:lpstr>Conflict of Interest Disclosure</vt:lpstr>
      <vt:lpstr>PowerPoint Presentation</vt:lpstr>
      <vt:lpstr>PowerPoint Presentation</vt:lpstr>
      <vt:lpstr>PowerPoint Presentation</vt:lpstr>
      <vt:lpstr>PowerPoint Presentation</vt:lpstr>
      <vt:lpstr>PowerPoint Presentation</vt:lpstr>
      <vt:lpstr>PowerPoint Presentation</vt:lpstr>
      <vt:lpstr>Dynamical Lie Algebras </vt:lpstr>
      <vt:lpstr>Examples of Lie Groups</vt:lpstr>
      <vt:lpstr>The Lie Algebra so(3)</vt:lpstr>
      <vt:lpstr>The Unitary Group and Lie Algebra</vt:lpstr>
      <vt:lpstr>Examples of DLAs of Hamiltonians</vt:lpstr>
      <vt:lpstr>PowerPoint Presentation</vt:lpstr>
      <vt:lpstr>Classification of Compact Simple Lie Algebras </vt:lpstr>
      <vt:lpstr>Can We Classify All DLAs?</vt:lpstr>
      <vt:lpstr>PowerPoint Presentation</vt:lpstr>
      <vt:lpstr>   Classification Theorem </vt:lpstr>
      <vt:lpstr>Proof Strategy</vt:lpstr>
      <vt:lpstr>DLAs on n Sites</vt:lpstr>
      <vt:lpstr>DLAs of Interaction Graphs</vt:lpstr>
      <vt:lpstr>DLAs Generated by Pauli Strings</vt:lpstr>
      <vt:lpstr>DLA Dimensions</vt:lpstr>
      <vt:lpstr>PowerPoint Presentation</vt:lpstr>
      <vt:lpstr>PowerPoint Presentation</vt:lpstr>
      <vt:lpstr>PowerPoint Presentation</vt:lpstr>
      <vt:lpstr>PowerPoint Presentation</vt:lpstr>
      <vt:lpstr>PowerPoint Presentation</vt:lpstr>
      <vt:lpstr>Barren Plateaus</vt:lpstr>
      <vt:lpstr>PowerPoint Presentation</vt:lpstr>
      <vt:lpstr>Quantum Approximate Optimization Algorithm (QAOA)</vt:lpstr>
      <vt:lpstr>QAOA for MaxCut</vt:lpstr>
      <vt:lpstr>PowerPoint Presentation</vt:lpstr>
      <vt:lpstr>DLA of MaxCut QAOA</vt:lpstr>
      <vt:lpstr>QAOA with Grover Mixer</vt:lpstr>
      <vt:lpstr>PowerPoint Presentation</vt:lpstr>
      <vt:lpstr>Conjectured Relationships of Complexity Classes</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Classification of dynamical Lie algebras for translation-invariant 2-local spin systems in one dimension</dc:title>
  <cp:lastModifiedBy>BNBAKALO</cp:lastModifiedBy>
  <cp:revision>459</cp:revision>
  <dcterms:modified xsi:type="dcterms:W3CDTF">2026-05-24T08:06:22Z</dcterms:modified>
</cp:coreProperties>
</file>