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426" r:id="rId2"/>
    <p:sldId id="257" r:id="rId3"/>
    <p:sldId id="258" r:id="rId4"/>
    <p:sldId id="409" r:id="rId5"/>
    <p:sldId id="395" r:id="rId6"/>
    <p:sldId id="415" r:id="rId7"/>
    <p:sldId id="444" r:id="rId8"/>
    <p:sldId id="410" r:id="rId9"/>
    <p:sldId id="412" r:id="rId10"/>
    <p:sldId id="413" r:id="rId11"/>
    <p:sldId id="414" r:id="rId12"/>
    <p:sldId id="416" r:id="rId13"/>
    <p:sldId id="418" r:id="rId14"/>
    <p:sldId id="408" r:id="rId15"/>
    <p:sldId id="421" r:id="rId16"/>
    <p:sldId id="422" r:id="rId17"/>
    <p:sldId id="423" r:id="rId18"/>
    <p:sldId id="425" r:id="rId19"/>
    <p:sldId id="424" r:id="rId20"/>
    <p:sldId id="427" r:id="rId21"/>
    <p:sldId id="428" r:id="rId22"/>
    <p:sldId id="430" r:id="rId23"/>
    <p:sldId id="429" r:id="rId24"/>
    <p:sldId id="442" r:id="rId25"/>
    <p:sldId id="399" r:id="rId26"/>
    <p:sldId id="443" r:id="rId27"/>
    <p:sldId id="41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9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7"/>
    <p:restoredTop sz="94682"/>
  </p:normalViewPr>
  <p:slideViewPr>
    <p:cSldViewPr snapToGrid="0">
      <p:cViewPr>
        <p:scale>
          <a:sx n="88" d="100"/>
          <a:sy n="88" d="100"/>
        </p:scale>
        <p:origin x="464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7698A4-9B54-C14E-BA9A-49C60E30038E}" type="doc">
      <dgm:prSet loTypeId="urn:microsoft.com/office/officeart/2005/8/layout/pyramid1" loCatId="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41C5A3CF-0729-BA4B-A2A9-237E58B5764C}">
      <dgm:prSet phldrT="[Text]" custT="1"/>
      <dgm:spPr>
        <a:solidFill>
          <a:srgbClr val="00B9AE">
            <a:alpha val="66780"/>
          </a:srgbClr>
        </a:solidFill>
      </dgm:spPr>
      <dgm:t>
        <a:bodyPr/>
        <a:lstStyle/>
        <a:p>
          <a:endParaRPr lang="en-US" sz="1800" b="0" i="0" noProof="1">
            <a:solidFill>
              <a:srgbClr val="802C4E"/>
            </a:solidFill>
            <a:latin typeface="Helvetica Neue Medium" panose="02000503000000020004" pitchFamily="2" charset="0"/>
            <a:ea typeface="Helvetica Neue Medium" panose="02000503000000020004" pitchFamily="2" charset="0"/>
            <a:cs typeface="Helvetica Neue Medium" panose="02000503000000020004" pitchFamily="2" charset="0"/>
          </a:endParaRPr>
        </a:p>
        <a:p>
          <a:endParaRPr lang="en-US" sz="1800" b="0" i="0" noProof="1">
            <a:solidFill>
              <a:srgbClr val="802C4E"/>
            </a:solidFill>
            <a:latin typeface="Helvetica Neue Medium" panose="02000503000000020004" pitchFamily="2" charset="0"/>
            <a:ea typeface="Helvetica Neue Medium" panose="02000503000000020004" pitchFamily="2" charset="0"/>
            <a:cs typeface="Helvetica Neue Medium" panose="02000503000000020004" pitchFamily="2" charset="0"/>
          </a:endParaRPr>
        </a:p>
        <a:p>
          <a:endParaRPr lang="en-US" sz="1800" b="0" i="0" noProof="1">
            <a:solidFill>
              <a:srgbClr val="802C4E"/>
            </a:solidFill>
            <a:latin typeface="Helvetica Neue Medium" panose="02000503000000020004" pitchFamily="2" charset="0"/>
            <a:ea typeface="Helvetica Neue Medium" panose="02000503000000020004" pitchFamily="2" charset="0"/>
            <a:cs typeface="Helvetica Neue Medium" panose="02000503000000020004" pitchFamily="2" charset="0"/>
          </a:endParaRPr>
        </a:p>
        <a:p>
          <a:r>
            <a:rPr lang="en-US" sz="1800" b="0" i="0" noProof="1">
              <a:solidFill>
                <a:schemeClr val="tx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Fuel cycle (CLASS)</a:t>
          </a:r>
        </a:p>
      </dgm:t>
    </dgm:pt>
    <dgm:pt modelId="{B522BF3B-0510-204D-9F65-D97EB2454785}" type="parTrans" cxnId="{E3D2EAED-0084-6F49-BC9E-B59D7F2A959B}">
      <dgm:prSet/>
      <dgm:spPr/>
      <dgm:t>
        <a:bodyPr/>
        <a:lstStyle/>
        <a:p>
          <a:endParaRPr lang="en-GB">
            <a:solidFill>
              <a:srgbClr val="802C4E"/>
            </a:solidFill>
          </a:endParaRPr>
        </a:p>
      </dgm:t>
    </dgm:pt>
    <dgm:pt modelId="{702FECF1-FC53-DA45-B7DF-39DFFC6F5CB0}" type="sibTrans" cxnId="{E3D2EAED-0084-6F49-BC9E-B59D7F2A959B}">
      <dgm:prSet/>
      <dgm:spPr/>
      <dgm:t>
        <a:bodyPr/>
        <a:lstStyle/>
        <a:p>
          <a:endParaRPr lang="en-GB">
            <a:solidFill>
              <a:srgbClr val="802C4E"/>
            </a:solidFill>
          </a:endParaRPr>
        </a:p>
      </dgm:t>
    </dgm:pt>
    <dgm:pt modelId="{1689690D-FE12-994E-A3DD-0C533A5F0404}">
      <dgm:prSet phldrT="[Text]" custT="1"/>
      <dgm:spPr>
        <a:solidFill>
          <a:srgbClr val="00B9AE">
            <a:alpha val="44359"/>
          </a:srgbClr>
        </a:solidFill>
      </dgm:spPr>
      <dgm:t>
        <a:bodyPr/>
        <a:lstStyle/>
        <a:p>
          <a:r>
            <a:rPr lang="en-US" sz="1800" b="0" i="0" noProof="1">
              <a:solidFill>
                <a:schemeClr val="tx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Depletion (SMURE)</a:t>
          </a:r>
        </a:p>
      </dgm:t>
    </dgm:pt>
    <dgm:pt modelId="{6AA9ABC2-5182-3448-8174-AFB7E6F2AAFF}" type="parTrans" cxnId="{AA17CDC2-C0A6-8D48-8239-5FE30610FF42}">
      <dgm:prSet/>
      <dgm:spPr/>
      <dgm:t>
        <a:bodyPr/>
        <a:lstStyle/>
        <a:p>
          <a:endParaRPr lang="en-GB">
            <a:solidFill>
              <a:srgbClr val="802C4E"/>
            </a:solidFill>
          </a:endParaRPr>
        </a:p>
      </dgm:t>
    </dgm:pt>
    <dgm:pt modelId="{BD960C16-F7F6-0B4F-8E85-E4542C7FD51A}" type="sibTrans" cxnId="{AA17CDC2-C0A6-8D48-8239-5FE30610FF42}">
      <dgm:prSet/>
      <dgm:spPr/>
      <dgm:t>
        <a:bodyPr/>
        <a:lstStyle/>
        <a:p>
          <a:endParaRPr lang="en-GB">
            <a:solidFill>
              <a:srgbClr val="802C4E"/>
            </a:solidFill>
          </a:endParaRPr>
        </a:p>
      </dgm:t>
    </dgm:pt>
    <dgm:pt modelId="{7465EFCC-F06A-4A46-AEC9-FE00D46F4FCE}">
      <dgm:prSet phldrT="[Text]" custT="1"/>
      <dgm:spPr>
        <a:solidFill>
          <a:srgbClr val="00B9AE">
            <a:alpha val="26246"/>
          </a:srgbClr>
        </a:solidFill>
      </dgm:spPr>
      <dgm:t>
        <a:bodyPr/>
        <a:lstStyle/>
        <a:p>
          <a:r>
            <a:rPr lang="en-US" sz="1800" b="0" i="0" noProof="1">
              <a:solidFill>
                <a:schemeClr val="tx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Neutronics (Serpent)</a:t>
          </a:r>
        </a:p>
      </dgm:t>
    </dgm:pt>
    <dgm:pt modelId="{CBB67416-D1CC-8D49-A21F-488FCDD8E554}" type="parTrans" cxnId="{2B9AF101-8D6C-3447-8ADF-946DA18CA773}">
      <dgm:prSet/>
      <dgm:spPr/>
      <dgm:t>
        <a:bodyPr/>
        <a:lstStyle/>
        <a:p>
          <a:endParaRPr lang="en-GB">
            <a:solidFill>
              <a:srgbClr val="802C4E"/>
            </a:solidFill>
          </a:endParaRPr>
        </a:p>
      </dgm:t>
    </dgm:pt>
    <dgm:pt modelId="{FA7515F7-ACA9-8A41-8F15-BB716EBBECF2}" type="sibTrans" cxnId="{2B9AF101-8D6C-3447-8ADF-946DA18CA773}">
      <dgm:prSet/>
      <dgm:spPr/>
      <dgm:t>
        <a:bodyPr/>
        <a:lstStyle/>
        <a:p>
          <a:endParaRPr lang="en-GB">
            <a:solidFill>
              <a:srgbClr val="802C4E"/>
            </a:solidFill>
          </a:endParaRPr>
        </a:p>
      </dgm:t>
    </dgm:pt>
    <dgm:pt modelId="{8190DB5E-A40A-8049-A477-FB769DCBA14E}" type="pres">
      <dgm:prSet presAssocID="{4A7698A4-9B54-C14E-BA9A-49C60E30038E}" presName="Name0" presStyleCnt="0">
        <dgm:presLayoutVars>
          <dgm:dir/>
          <dgm:animLvl val="lvl"/>
          <dgm:resizeHandles val="exact"/>
        </dgm:presLayoutVars>
      </dgm:prSet>
      <dgm:spPr/>
    </dgm:pt>
    <dgm:pt modelId="{371B836E-30FE-C744-B966-E84217A9B969}" type="pres">
      <dgm:prSet presAssocID="{41C5A3CF-0729-BA4B-A2A9-237E58B5764C}" presName="Name8" presStyleCnt="0"/>
      <dgm:spPr/>
    </dgm:pt>
    <dgm:pt modelId="{7908C3FA-222D-284D-8C0C-5A96434E149F}" type="pres">
      <dgm:prSet presAssocID="{41C5A3CF-0729-BA4B-A2A9-237E58B5764C}" presName="level" presStyleLbl="node1" presStyleIdx="0" presStyleCnt="3" custScaleY="185730">
        <dgm:presLayoutVars>
          <dgm:chMax val="1"/>
          <dgm:bulletEnabled val="1"/>
        </dgm:presLayoutVars>
      </dgm:prSet>
      <dgm:spPr/>
    </dgm:pt>
    <dgm:pt modelId="{5D310AE5-46C6-DE46-859E-8A14D97D86F7}" type="pres">
      <dgm:prSet presAssocID="{41C5A3CF-0729-BA4B-A2A9-237E58B5764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C6164FB-B6DA-DD4E-837E-F95F44DC2119}" type="pres">
      <dgm:prSet presAssocID="{1689690D-FE12-994E-A3DD-0C533A5F0404}" presName="Name8" presStyleCnt="0"/>
      <dgm:spPr/>
    </dgm:pt>
    <dgm:pt modelId="{A4EF4023-9574-D945-9DF4-CB497CBA69E7}" type="pres">
      <dgm:prSet presAssocID="{1689690D-FE12-994E-A3DD-0C533A5F0404}" presName="level" presStyleLbl="node1" presStyleIdx="1" presStyleCnt="3" custScaleY="79169">
        <dgm:presLayoutVars>
          <dgm:chMax val="1"/>
          <dgm:bulletEnabled val="1"/>
        </dgm:presLayoutVars>
      </dgm:prSet>
      <dgm:spPr/>
    </dgm:pt>
    <dgm:pt modelId="{EA6F7FC2-75B2-F343-ADB0-2FAAD2104B60}" type="pres">
      <dgm:prSet presAssocID="{1689690D-FE12-994E-A3DD-0C533A5F040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112E90F-DFE1-1D4B-B496-8D84A1B0F641}" type="pres">
      <dgm:prSet presAssocID="{7465EFCC-F06A-4A46-AEC9-FE00D46F4FCE}" presName="Name8" presStyleCnt="0"/>
      <dgm:spPr/>
    </dgm:pt>
    <dgm:pt modelId="{0F2AB892-48C6-CD49-BECF-056FD3174923}" type="pres">
      <dgm:prSet presAssocID="{7465EFCC-F06A-4A46-AEC9-FE00D46F4FCE}" presName="level" presStyleLbl="node1" presStyleIdx="2" presStyleCnt="3" custScaleY="83120">
        <dgm:presLayoutVars>
          <dgm:chMax val="1"/>
          <dgm:bulletEnabled val="1"/>
        </dgm:presLayoutVars>
      </dgm:prSet>
      <dgm:spPr/>
    </dgm:pt>
    <dgm:pt modelId="{359428F7-3079-BA4E-986A-BC054AC55246}" type="pres">
      <dgm:prSet presAssocID="{7465EFCC-F06A-4A46-AEC9-FE00D46F4FCE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2B9AF101-8D6C-3447-8ADF-946DA18CA773}" srcId="{4A7698A4-9B54-C14E-BA9A-49C60E30038E}" destId="{7465EFCC-F06A-4A46-AEC9-FE00D46F4FCE}" srcOrd="2" destOrd="0" parTransId="{CBB67416-D1CC-8D49-A21F-488FCDD8E554}" sibTransId="{FA7515F7-ACA9-8A41-8F15-BB716EBBECF2}"/>
    <dgm:cxn modelId="{FEAFA40E-1127-D443-8B21-6FCB58DBF1B9}" type="presOf" srcId="{1689690D-FE12-994E-A3DD-0C533A5F0404}" destId="{EA6F7FC2-75B2-F343-ADB0-2FAAD2104B60}" srcOrd="1" destOrd="0" presId="urn:microsoft.com/office/officeart/2005/8/layout/pyramid1"/>
    <dgm:cxn modelId="{A4BB8A0F-5C36-6147-88D2-8DA11A6379C9}" type="presOf" srcId="{7465EFCC-F06A-4A46-AEC9-FE00D46F4FCE}" destId="{0F2AB892-48C6-CD49-BECF-056FD3174923}" srcOrd="0" destOrd="0" presId="urn:microsoft.com/office/officeart/2005/8/layout/pyramid1"/>
    <dgm:cxn modelId="{0027E51B-9D77-BA4E-BBB6-467BB9289B48}" type="presOf" srcId="{4A7698A4-9B54-C14E-BA9A-49C60E30038E}" destId="{8190DB5E-A40A-8049-A477-FB769DCBA14E}" srcOrd="0" destOrd="0" presId="urn:microsoft.com/office/officeart/2005/8/layout/pyramid1"/>
    <dgm:cxn modelId="{2EE8DA42-B1A2-4F4A-8545-1484F4FA40EB}" type="presOf" srcId="{41C5A3CF-0729-BA4B-A2A9-237E58B5764C}" destId="{5D310AE5-46C6-DE46-859E-8A14D97D86F7}" srcOrd="1" destOrd="0" presId="urn:microsoft.com/office/officeart/2005/8/layout/pyramid1"/>
    <dgm:cxn modelId="{C5B6456F-66C9-A24B-8DD6-13E8663D4E99}" type="presOf" srcId="{1689690D-FE12-994E-A3DD-0C533A5F0404}" destId="{A4EF4023-9574-D945-9DF4-CB497CBA69E7}" srcOrd="0" destOrd="0" presId="urn:microsoft.com/office/officeart/2005/8/layout/pyramid1"/>
    <dgm:cxn modelId="{22BF617E-9AF6-9142-9500-3F271A9677E1}" type="presOf" srcId="{7465EFCC-F06A-4A46-AEC9-FE00D46F4FCE}" destId="{359428F7-3079-BA4E-986A-BC054AC55246}" srcOrd="1" destOrd="0" presId="urn:microsoft.com/office/officeart/2005/8/layout/pyramid1"/>
    <dgm:cxn modelId="{81A2EE9E-CCFB-F344-B577-6DCB69BFBEDB}" type="presOf" srcId="{41C5A3CF-0729-BA4B-A2A9-237E58B5764C}" destId="{7908C3FA-222D-284D-8C0C-5A96434E149F}" srcOrd="0" destOrd="0" presId="urn:microsoft.com/office/officeart/2005/8/layout/pyramid1"/>
    <dgm:cxn modelId="{AA17CDC2-C0A6-8D48-8239-5FE30610FF42}" srcId="{4A7698A4-9B54-C14E-BA9A-49C60E30038E}" destId="{1689690D-FE12-994E-A3DD-0C533A5F0404}" srcOrd="1" destOrd="0" parTransId="{6AA9ABC2-5182-3448-8174-AFB7E6F2AAFF}" sibTransId="{BD960C16-F7F6-0B4F-8E85-E4542C7FD51A}"/>
    <dgm:cxn modelId="{E3D2EAED-0084-6F49-BC9E-B59D7F2A959B}" srcId="{4A7698A4-9B54-C14E-BA9A-49C60E30038E}" destId="{41C5A3CF-0729-BA4B-A2A9-237E58B5764C}" srcOrd="0" destOrd="0" parTransId="{B522BF3B-0510-204D-9F65-D97EB2454785}" sibTransId="{702FECF1-FC53-DA45-B7DF-39DFFC6F5CB0}"/>
    <dgm:cxn modelId="{9645AABA-CA6B-7641-A543-8471EED3F480}" type="presParOf" srcId="{8190DB5E-A40A-8049-A477-FB769DCBA14E}" destId="{371B836E-30FE-C744-B966-E84217A9B969}" srcOrd="0" destOrd="0" presId="urn:microsoft.com/office/officeart/2005/8/layout/pyramid1"/>
    <dgm:cxn modelId="{409B4E91-1D28-F544-B7CA-F5CB3754CE5F}" type="presParOf" srcId="{371B836E-30FE-C744-B966-E84217A9B969}" destId="{7908C3FA-222D-284D-8C0C-5A96434E149F}" srcOrd="0" destOrd="0" presId="urn:microsoft.com/office/officeart/2005/8/layout/pyramid1"/>
    <dgm:cxn modelId="{78EF88C1-882A-E847-AF1A-CE5E0545E6E7}" type="presParOf" srcId="{371B836E-30FE-C744-B966-E84217A9B969}" destId="{5D310AE5-46C6-DE46-859E-8A14D97D86F7}" srcOrd="1" destOrd="0" presId="urn:microsoft.com/office/officeart/2005/8/layout/pyramid1"/>
    <dgm:cxn modelId="{A650364D-6F7D-3641-808A-9626B7487088}" type="presParOf" srcId="{8190DB5E-A40A-8049-A477-FB769DCBA14E}" destId="{4C6164FB-B6DA-DD4E-837E-F95F44DC2119}" srcOrd="1" destOrd="0" presId="urn:microsoft.com/office/officeart/2005/8/layout/pyramid1"/>
    <dgm:cxn modelId="{EA7621C6-070D-B54E-9904-8F63AA6F38DE}" type="presParOf" srcId="{4C6164FB-B6DA-DD4E-837E-F95F44DC2119}" destId="{A4EF4023-9574-D945-9DF4-CB497CBA69E7}" srcOrd="0" destOrd="0" presId="urn:microsoft.com/office/officeart/2005/8/layout/pyramid1"/>
    <dgm:cxn modelId="{6F1447AF-24E1-ED45-95D4-61748A1DAAE5}" type="presParOf" srcId="{4C6164FB-B6DA-DD4E-837E-F95F44DC2119}" destId="{EA6F7FC2-75B2-F343-ADB0-2FAAD2104B60}" srcOrd="1" destOrd="0" presId="urn:microsoft.com/office/officeart/2005/8/layout/pyramid1"/>
    <dgm:cxn modelId="{30CECFB1-BC3E-F14B-8A56-5385C0093AA5}" type="presParOf" srcId="{8190DB5E-A40A-8049-A477-FB769DCBA14E}" destId="{0112E90F-DFE1-1D4B-B496-8D84A1B0F641}" srcOrd="2" destOrd="0" presId="urn:microsoft.com/office/officeart/2005/8/layout/pyramid1"/>
    <dgm:cxn modelId="{7D8BAFEF-E95F-244B-B354-998F9240B507}" type="presParOf" srcId="{0112E90F-DFE1-1D4B-B496-8D84A1B0F641}" destId="{0F2AB892-48C6-CD49-BECF-056FD3174923}" srcOrd="0" destOrd="0" presId="urn:microsoft.com/office/officeart/2005/8/layout/pyramid1"/>
    <dgm:cxn modelId="{5C11B6CB-F521-984D-8BD8-6271719E2FC0}" type="presParOf" srcId="{0112E90F-DFE1-1D4B-B496-8D84A1B0F641}" destId="{359428F7-3079-BA4E-986A-BC054AC5524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817EFF-5E47-CD47-91CA-0CE61BBFFBDD}" type="doc">
      <dgm:prSet loTypeId="urn:microsoft.com/office/officeart/2005/8/layout/hierarchy3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2EA2F8C3-AE88-BD4A-A032-DFB902912EA8}">
      <dgm:prSet phldrT="[Text]" custT="1"/>
      <dgm:spPr>
        <a:solidFill>
          <a:srgbClr val="00B9AE"/>
        </a:solidFill>
      </dgm:spPr>
      <dgm:t>
        <a:bodyPr/>
        <a:lstStyle/>
        <a:p>
          <a:r>
            <a:rPr lang="en-US" sz="2400" b="0" i="0" noProof="1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MMOX scenarios</a:t>
          </a:r>
        </a:p>
      </dgm:t>
    </dgm:pt>
    <dgm:pt modelId="{18EEF29C-19DB-F247-AE6C-39DAAA0461DB}" type="parTrans" cxnId="{FA462049-46E6-914A-B460-4486420E3B6B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2B91B63C-BC2B-174B-B179-C0702BA430A4}" type="sibTrans" cxnId="{FA462049-46E6-914A-B460-4486420E3B6B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FDD7776C-D66F-044E-9EB7-4A39FF1F4149}">
      <dgm:prSet phldrT="[Text]" custT="1"/>
      <dgm:spPr>
        <a:ln>
          <a:solidFill>
            <a:srgbClr val="00B9AE"/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Low BU (33 GWd/t)</a:t>
          </a:r>
        </a:p>
      </dgm:t>
    </dgm:pt>
    <dgm:pt modelId="{83CF4C15-B229-9C47-B20C-666DC85655F9}" type="parTrans" cxnId="{B2127A9B-E0C3-2B4E-992C-B0BC00E76143}">
      <dgm:prSet/>
      <dgm:spPr>
        <a:ln>
          <a:solidFill>
            <a:srgbClr val="00B9AE"/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C3ACCF9B-ED8E-AF4A-A1C5-C6751F2EF97D}" type="sibTrans" cxnId="{B2127A9B-E0C3-2B4E-992C-B0BC00E76143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B11DFAC0-9696-364A-BE76-97EBB5CEC329}">
      <dgm:prSet phldrT="[Text]" custT="1"/>
      <dgm:spPr>
        <a:ln>
          <a:solidFill>
            <a:srgbClr val="00B9AE"/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Medium BU (40 GWd/t)</a:t>
          </a:r>
        </a:p>
      </dgm:t>
    </dgm:pt>
    <dgm:pt modelId="{278E530B-3733-C741-B92B-2FC3A7510056}" type="parTrans" cxnId="{451123DB-C21E-3C48-A4CB-6EC12A70E6AA}">
      <dgm:prSet/>
      <dgm:spPr>
        <a:ln>
          <a:solidFill>
            <a:srgbClr val="00B9AE"/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1A8BE1DD-82AC-9641-85B7-6A9FB9574D8B}" type="sibTrans" cxnId="{451123DB-C21E-3C48-A4CB-6EC12A70E6AA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8E0ED4D6-D8FB-D94F-8E76-0A6D28900B55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2400" b="0" i="0" noProof="1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Reference scenarios</a:t>
          </a:r>
        </a:p>
      </dgm:t>
    </dgm:pt>
    <dgm:pt modelId="{BDB822FA-552C-C24A-A9C4-E088563EB166}" type="parTrans" cxnId="{D1066428-11AD-364C-A7A1-584EFE73B593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2D4CF41F-BF73-3540-AEFB-B01F769B4162}" type="sibTrans" cxnId="{D1066428-11AD-364C-A7A1-584EFE73B593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BAC703C8-8784-2341-8A4E-7D86E20250B9}">
      <dgm:prSet phldrT="[Text]" custT="1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Only UOX</a:t>
          </a:r>
        </a:p>
      </dgm:t>
    </dgm:pt>
    <dgm:pt modelId="{EBCB7882-FD6F-1747-B500-B27841D2D2BE}" type="parTrans" cxnId="{B2685DC6-A808-7A43-93FE-DE462F6AFB34}">
      <dgm:prSet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6E4CB45D-E50F-3E41-B20E-8C836630E226}" type="sibTrans" cxnId="{B2685DC6-A808-7A43-93FE-DE462F6AFB34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A1E28818-C00B-4B49-9F3F-E68DD72F6DF2}">
      <dgm:prSet phldrT="[Text]" custT="1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MOX Continued (8%)</a:t>
          </a:r>
        </a:p>
      </dgm:t>
    </dgm:pt>
    <dgm:pt modelId="{6E7119C3-6C59-E94D-93EE-5A48CCFAD746}" type="parTrans" cxnId="{23921995-8169-0046-8987-7CC6FCF01E59}">
      <dgm:prSet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803E5C55-F34F-6C4B-831E-88905E950832}" type="sibTrans" cxnId="{23921995-8169-0046-8987-7CC6FCF01E59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8E4E191D-6FE3-BF47-9768-9586EB73B6D4}">
      <dgm:prSet custT="1"/>
      <dgm:spPr>
        <a:ln>
          <a:solidFill>
            <a:srgbClr val="00B9AE"/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High BU (49/47 GWd/t)</a:t>
          </a:r>
        </a:p>
      </dgm:t>
    </dgm:pt>
    <dgm:pt modelId="{ECC37E0D-C776-7A4A-B58D-66A832A98BD4}" type="parTrans" cxnId="{03B4878E-52A7-6A4D-BB41-B9A47301499B}">
      <dgm:prSet/>
      <dgm:spPr>
        <a:ln>
          <a:solidFill>
            <a:srgbClr val="00B9AE"/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17BA995E-9B91-8241-A3F6-E138EE491DB8}" type="sibTrans" cxnId="{03B4878E-52A7-6A4D-BB41-B9A47301499B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685B0ADB-8F62-E14C-8081-228F6CB9CA9C}">
      <dgm:prSet custT="1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MOX Stabilized (10.2%)</a:t>
          </a:r>
        </a:p>
      </dgm:t>
    </dgm:pt>
    <dgm:pt modelId="{04A4BA58-2360-5A4A-A506-C2DD25B5728D}" type="parTrans" cxnId="{36FF5A80-AE74-CB45-8829-7516C5B902C4}">
      <dgm:prSet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545A16D7-A466-3D4E-B023-8F83EF2FA2F5}" type="sibTrans" cxnId="{36FF5A80-AE74-CB45-8829-7516C5B902C4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26FC07AC-FB9F-B54C-B8C2-8DB7A1BA633D}">
      <dgm:prSet custT="1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MIX</a:t>
          </a:r>
        </a:p>
      </dgm:t>
    </dgm:pt>
    <dgm:pt modelId="{3D208EF4-ABD8-4348-9959-C4737F913167}" type="parTrans" cxnId="{EC5C3F17-1395-9D41-B152-B7476610E53C}">
      <dgm:prSet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E2D9C0E7-8A50-264F-A2FD-9F1132F93E28}" type="sibTrans" cxnId="{EC5C3F17-1395-9D41-B152-B7476610E53C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782A385C-3A9F-0E4C-95DA-A39A5234448B}" type="pres">
      <dgm:prSet presAssocID="{DB817EFF-5E47-CD47-91CA-0CE61BBFFBD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29E7278-C9A3-7341-86E1-02EE43C6DC73}" type="pres">
      <dgm:prSet presAssocID="{2EA2F8C3-AE88-BD4A-A032-DFB902912EA8}" presName="root" presStyleCnt="0"/>
      <dgm:spPr/>
    </dgm:pt>
    <dgm:pt modelId="{BC26C7B2-3033-D244-AB20-D0993A04DC59}" type="pres">
      <dgm:prSet presAssocID="{2EA2F8C3-AE88-BD4A-A032-DFB902912EA8}" presName="rootComposite" presStyleCnt="0"/>
      <dgm:spPr/>
    </dgm:pt>
    <dgm:pt modelId="{C850A68B-C880-9446-BE1F-E317D6E81B8F}" type="pres">
      <dgm:prSet presAssocID="{2EA2F8C3-AE88-BD4A-A032-DFB902912EA8}" presName="rootText" presStyleLbl="node1" presStyleIdx="0" presStyleCnt="2"/>
      <dgm:spPr/>
    </dgm:pt>
    <dgm:pt modelId="{948FDE04-DCEF-9E43-937A-475C592FD54E}" type="pres">
      <dgm:prSet presAssocID="{2EA2F8C3-AE88-BD4A-A032-DFB902912EA8}" presName="rootConnector" presStyleLbl="node1" presStyleIdx="0" presStyleCnt="2"/>
      <dgm:spPr/>
    </dgm:pt>
    <dgm:pt modelId="{22A4FAB6-CB0B-3C4E-AAD5-8240A29384F1}" type="pres">
      <dgm:prSet presAssocID="{2EA2F8C3-AE88-BD4A-A032-DFB902912EA8}" presName="childShape" presStyleCnt="0"/>
      <dgm:spPr/>
    </dgm:pt>
    <dgm:pt modelId="{E3E9E1AC-7B02-584D-9954-7B7D0543FCCC}" type="pres">
      <dgm:prSet presAssocID="{83CF4C15-B229-9C47-B20C-666DC85655F9}" presName="Name13" presStyleLbl="parChTrans1D2" presStyleIdx="0" presStyleCnt="7"/>
      <dgm:spPr/>
    </dgm:pt>
    <dgm:pt modelId="{F040E1E2-DA7E-0C41-81F1-7309FF3299DD}" type="pres">
      <dgm:prSet presAssocID="{FDD7776C-D66F-044E-9EB7-4A39FF1F4149}" presName="childText" presStyleLbl="bgAcc1" presStyleIdx="0" presStyleCnt="7" custScaleX="253238" custLinFactNeighborX="1825">
        <dgm:presLayoutVars>
          <dgm:bulletEnabled val="1"/>
        </dgm:presLayoutVars>
      </dgm:prSet>
      <dgm:spPr/>
    </dgm:pt>
    <dgm:pt modelId="{8A15EDB6-C787-444E-87E0-4900CAFEB489}" type="pres">
      <dgm:prSet presAssocID="{278E530B-3733-C741-B92B-2FC3A7510056}" presName="Name13" presStyleLbl="parChTrans1D2" presStyleIdx="1" presStyleCnt="7"/>
      <dgm:spPr/>
    </dgm:pt>
    <dgm:pt modelId="{7B01A844-010B-9944-8CBD-CC2D5215E56B}" type="pres">
      <dgm:prSet presAssocID="{B11DFAC0-9696-364A-BE76-97EBB5CEC329}" presName="childText" presStyleLbl="bgAcc1" presStyleIdx="1" presStyleCnt="7" custScaleX="266095" custLinFactNeighborX="1825">
        <dgm:presLayoutVars>
          <dgm:bulletEnabled val="1"/>
        </dgm:presLayoutVars>
      </dgm:prSet>
      <dgm:spPr/>
    </dgm:pt>
    <dgm:pt modelId="{ABB74222-5AFB-7440-8788-4BD5B739B838}" type="pres">
      <dgm:prSet presAssocID="{ECC37E0D-C776-7A4A-B58D-66A832A98BD4}" presName="Name13" presStyleLbl="parChTrans1D2" presStyleIdx="2" presStyleCnt="7"/>
      <dgm:spPr/>
    </dgm:pt>
    <dgm:pt modelId="{4C31EDCB-8033-1648-ACF5-E9D7102B9B65}" type="pres">
      <dgm:prSet presAssocID="{8E4E191D-6FE3-BF47-9768-9586EB73B6D4}" presName="childText" presStyleLbl="bgAcc1" presStyleIdx="2" presStyleCnt="7" custScaleX="277757" custLinFactNeighborX="1825">
        <dgm:presLayoutVars>
          <dgm:bulletEnabled val="1"/>
        </dgm:presLayoutVars>
      </dgm:prSet>
      <dgm:spPr/>
    </dgm:pt>
    <dgm:pt modelId="{AB7B8F85-2FCB-5F41-A66F-45F3478D2ECD}" type="pres">
      <dgm:prSet presAssocID="{8E0ED4D6-D8FB-D94F-8E76-0A6D28900B55}" presName="root" presStyleCnt="0"/>
      <dgm:spPr/>
    </dgm:pt>
    <dgm:pt modelId="{EB932363-FBB4-FE41-8E76-E080EF28805F}" type="pres">
      <dgm:prSet presAssocID="{8E0ED4D6-D8FB-D94F-8E76-0A6D28900B55}" presName="rootComposite" presStyleCnt="0"/>
      <dgm:spPr/>
    </dgm:pt>
    <dgm:pt modelId="{1BA7D83E-2DF6-CF45-82AE-F35B33D3D0C4}" type="pres">
      <dgm:prSet presAssocID="{8E0ED4D6-D8FB-D94F-8E76-0A6D28900B55}" presName="rootText" presStyleLbl="node1" presStyleIdx="1" presStyleCnt="2"/>
      <dgm:spPr/>
    </dgm:pt>
    <dgm:pt modelId="{2D1C21BF-31CC-C64D-9599-937BE1D09A31}" type="pres">
      <dgm:prSet presAssocID="{8E0ED4D6-D8FB-D94F-8E76-0A6D28900B55}" presName="rootConnector" presStyleLbl="node1" presStyleIdx="1" presStyleCnt="2"/>
      <dgm:spPr/>
    </dgm:pt>
    <dgm:pt modelId="{C656B922-AB4B-C047-8E79-308B7D1150E2}" type="pres">
      <dgm:prSet presAssocID="{8E0ED4D6-D8FB-D94F-8E76-0A6D28900B55}" presName="childShape" presStyleCnt="0"/>
      <dgm:spPr/>
    </dgm:pt>
    <dgm:pt modelId="{DD97A438-8DE6-0E4A-9B0E-3D69A21956D3}" type="pres">
      <dgm:prSet presAssocID="{EBCB7882-FD6F-1747-B500-B27841D2D2BE}" presName="Name13" presStyleLbl="parChTrans1D2" presStyleIdx="3" presStyleCnt="7"/>
      <dgm:spPr/>
    </dgm:pt>
    <dgm:pt modelId="{BCA8EFE5-A810-0747-937D-0674087526DE}" type="pres">
      <dgm:prSet presAssocID="{BAC703C8-8784-2341-8A4E-7D86E20250B9}" presName="childText" presStyleLbl="bgAcc1" presStyleIdx="3" presStyleCnt="7">
        <dgm:presLayoutVars>
          <dgm:bulletEnabled val="1"/>
        </dgm:presLayoutVars>
      </dgm:prSet>
      <dgm:spPr/>
    </dgm:pt>
    <dgm:pt modelId="{ED642A38-33D7-6A42-B8C4-C3AAB19ECE3E}" type="pres">
      <dgm:prSet presAssocID="{6E7119C3-6C59-E94D-93EE-5A48CCFAD746}" presName="Name13" presStyleLbl="parChTrans1D2" presStyleIdx="4" presStyleCnt="7"/>
      <dgm:spPr/>
    </dgm:pt>
    <dgm:pt modelId="{236183FC-83F3-AC42-8658-BA356D96C19B}" type="pres">
      <dgm:prSet presAssocID="{A1E28818-C00B-4B49-9F3F-E68DD72F6DF2}" presName="childText" presStyleLbl="bgAcc1" presStyleIdx="4" presStyleCnt="7" custScaleX="207411">
        <dgm:presLayoutVars>
          <dgm:bulletEnabled val="1"/>
        </dgm:presLayoutVars>
      </dgm:prSet>
      <dgm:spPr/>
    </dgm:pt>
    <dgm:pt modelId="{E4E690F2-2B0B-844D-BFC5-0AAB3D5B9F04}" type="pres">
      <dgm:prSet presAssocID="{04A4BA58-2360-5A4A-A506-C2DD25B5728D}" presName="Name13" presStyleLbl="parChTrans1D2" presStyleIdx="5" presStyleCnt="7"/>
      <dgm:spPr/>
    </dgm:pt>
    <dgm:pt modelId="{FCA01340-8231-6547-A0AD-D69EF5392638}" type="pres">
      <dgm:prSet presAssocID="{685B0ADB-8F62-E14C-8081-228F6CB9CA9C}" presName="childText" presStyleLbl="bgAcc1" presStyleIdx="5" presStyleCnt="7" custScaleX="219294">
        <dgm:presLayoutVars>
          <dgm:bulletEnabled val="1"/>
        </dgm:presLayoutVars>
      </dgm:prSet>
      <dgm:spPr/>
    </dgm:pt>
    <dgm:pt modelId="{AD76E70D-2699-FE45-A16D-0B626EC23330}" type="pres">
      <dgm:prSet presAssocID="{3D208EF4-ABD8-4348-9959-C4737F913167}" presName="Name13" presStyleLbl="parChTrans1D2" presStyleIdx="6" presStyleCnt="7"/>
      <dgm:spPr/>
    </dgm:pt>
    <dgm:pt modelId="{7EB13E01-4F39-4D4A-A8E0-013CA6E37374}" type="pres">
      <dgm:prSet presAssocID="{26FC07AC-FB9F-B54C-B8C2-8DB7A1BA633D}" presName="childText" presStyleLbl="bgAcc1" presStyleIdx="6" presStyleCnt="7">
        <dgm:presLayoutVars>
          <dgm:bulletEnabled val="1"/>
        </dgm:presLayoutVars>
      </dgm:prSet>
      <dgm:spPr/>
    </dgm:pt>
  </dgm:ptLst>
  <dgm:cxnLst>
    <dgm:cxn modelId="{960F2E06-B3A0-CB40-8CB2-1085E7A3E5F6}" type="presOf" srcId="{DB817EFF-5E47-CD47-91CA-0CE61BBFFBDD}" destId="{782A385C-3A9F-0E4C-95DA-A39A5234448B}" srcOrd="0" destOrd="0" presId="urn:microsoft.com/office/officeart/2005/8/layout/hierarchy3"/>
    <dgm:cxn modelId="{8599D809-ACCA-514C-945A-28D808055E49}" type="presOf" srcId="{278E530B-3733-C741-B92B-2FC3A7510056}" destId="{8A15EDB6-C787-444E-87E0-4900CAFEB489}" srcOrd="0" destOrd="0" presId="urn:microsoft.com/office/officeart/2005/8/layout/hierarchy3"/>
    <dgm:cxn modelId="{CF766A0B-367A-1E4B-8C3A-61A9993048C8}" type="presOf" srcId="{FDD7776C-D66F-044E-9EB7-4A39FF1F4149}" destId="{F040E1E2-DA7E-0C41-81F1-7309FF3299DD}" srcOrd="0" destOrd="0" presId="urn:microsoft.com/office/officeart/2005/8/layout/hierarchy3"/>
    <dgm:cxn modelId="{EC5C3F17-1395-9D41-B152-B7476610E53C}" srcId="{8E0ED4D6-D8FB-D94F-8E76-0A6D28900B55}" destId="{26FC07AC-FB9F-B54C-B8C2-8DB7A1BA633D}" srcOrd="3" destOrd="0" parTransId="{3D208EF4-ABD8-4348-9959-C4737F913167}" sibTransId="{E2D9C0E7-8A50-264F-A2FD-9F1132F93E28}"/>
    <dgm:cxn modelId="{D60E6819-BD6B-F24F-B19E-25674024A993}" type="presOf" srcId="{8E0ED4D6-D8FB-D94F-8E76-0A6D28900B55}" destId="{1BA7D83E-2DF6-CF45-82AE-F35B33D3D0C4}" srcOrd="0" destOrd="0" presId="urn:microsoft.com/office/officeart/2005/8/layout/hierarchy3"/>
    <dgm:cxn modelId="{D1066428-11AD-364C-A7A1-584EFE73B593}" srcId="{DB817EFF-5E47-CD47-91CA-0CE61BBFFBDD}" destId="{8E0ED4D6-D8FB-D94F-8E76-0A6D28900B55}" srcOrd="1" destOrd="0" parTransId="{BDB822FA-552C-C24A-A9C4-E088563EB166}" sibTransId="{2D4CF41F-BF73-3540-AEFB-B01F769B4162}"/>
    <dgm:cxn modelId="{A1C33035-D6AB-5B4E-B907-A52DA8E830B2}" type="presOf" srcId="{ECC37E0D-C776-7A4A-B58D-66A832A98BD4}" destId="{ABB74222-5AFB-7440-8788-4BD5B739B838}" srcOrd="0" destOrd="0" presId="urn:microsoft.com/office/officeart/2005/8/layout/hierarchy3"/>
    <dgm:cxn modelId="{414B4039-5028-4B4A-A96D-3A40450642E3}" type="presOf" srcId="{2EA2F8C3-AE88-BD4A-A032-DFB902912EA8}" destId="{C850A68B-C880-9446-BE1F-E317D6E81B8F}" srcOrd="0" destOrd="0" presId="urn:microsoft.com/office/officeart/2005/8/layout/hierarchy3"/>
    <dgm:cxn modelId="{EE46D043-E2A8-E34A-A5DC-11EBE91F5295}" type="presOf" srcId="{04A4BA58-2360-5A4A-A506-C2DD25B5728D}" destId="{E4E690F2-2B0B-844D-BFC5-0AAB3D5B9F04}" srcOrd="0" destOrd="0" presId="urn:microsoft.com/office/officeart/2005/8/layout/hierarchy3"/>
    <dgm:cxn modelId="{FA462049-46E6-914A-B460-4486420E3B6B}" srcId="{DB817EFF-5E47-CD47-91CA-0CE61BBFFBDD}" destId="{2EA2F8C3-AE88-BD4A-A032-DFB902912EA8}" srcOrd="0" destOrd="0" parTransId="{18EEF29C-19DB-F247-AE6C-39DAAA0461DB}" sibTransId="{2B91B63C-BC2B-174B-B179-C0702BA430A4}"/>
    <dgm:cxn modelId="{ECBC174A-ED10-3347-B0D3-66183482122D}" type="presOf" srcId="{26FC07AC-FB9F-B54C-B8C2-8DB7A1BA633D}" destId="{7EB13E01-4F39-4D4A-A8E0-013CA6E37374}" srcOrd="0" destOrd="0" presId="urn:microsoft.com/office/officeart/2005/8/layout/hierarchy3"/>
    <dgm:cxn modelId="{7C68EA4C-CED5-FE46-9FF0-40C590A6AAF9}" type="presOf" srcId="{8E0ED4D6-D8FB-D94F-8E76-0A6D28900B55}" destId="{2D1C21BF-31CC-C64D-9599-937BE1D09A31}" srcOrd="1" destOrd="0" presId="urn:microsoft.com/office/officeart/2005/8/layout/hierarchy3"/>
    <dgm:cxn modelId="{ACACC452-8230-C748-94F5-6D311713F42C}" type="presOf" srcId="{8E4E191D-6FE3-BF47-9768-9586EB73B6D4}" destId="{4C31EDCB-8033-1648-ACF5-E9D7102B9B65}" srcOrd="0" destOrd="0" presId="urn:microsoft.com/office/officeart/2005/8/layout/hierarchy3"/>
    <dgm:cxn modelId="{06E4D86C-97BE-2C4D-95B5-FFC28ABDDAFF}" type="presOf" srcId="{83CF4C15-B229-9C47-B20C-666DC85655F9}" destId="{E3E9E1AC-7B02-584D-9954-7B7D0543FCCC}" srcOrd="0" destOrd="0" presId="urn:microsoft.com/office/officeart/2005/8/layout/hierarchy3"/>
    <dgm:cxn modelId="{26F41B70-DB28-5E45-9F3A-409EEF04C7AA}" type="presOf" srcId="{A1E28818-C00B-4B49-9F3F-E68DD72F6DF2}" destId="{236183FC-83F3-AC42-8658-BA356D96C19B}" srcOrd="0" destOrd="0" presId="urn:microsoft.com/office/officeart/2005/8/layout/hierarchy3"/>
    <dgm:cxn modelId="{B7C77871-4C4A-E04D-93BE-4D30C9EAADD5}" type="presOf" srcId="{BAC703C8-8784-2341-8A4E-7D86E20250B9}" destId="{BCA8EFE5-A810-0747-937D-0674087526DE}" srcOrd="0" destOrd="0" presId="urn:microsoft.com/office/officeart/2005/8/layout/hierarchy3"/>
    <dgm:cxn modelId="{36FF5A80-AE74-CB45-8829-7516C5B902C4}" srcId="{8E0ED4D6-D8FB-D94F-8E76-0A6D28900B55}" destId="{685B0ADB-8F62-E14C-8081-228F6CB9CA9C}" srcOrd="2" destOrd="0" parTransId="{04A4BA58-2360-5A4A-A506-C2DD25B5728D}" sibTransId="{545A16D7-A466-3D4E-B023-8F83EF2FA2F5}"/>
    <dgm:cxn modelId="{89C3E88A-BB61-3C4D-BA18-2D5C054C32AC}" type="presOf" srcId="{3D208EF4-ABD8-4348-9959-C4737F913167}" destId="{AD76E70D-2699-FE45-A16D-0B626EC23330}" srcOrd="0" destOrd="0" presId="urn:microsoft.com/office/officeart/2005/8/layout/hierarchy3"/>
    <dgm:cxn modelId="{03B4878E-52A7-6A4D-BB41-B9A47301499B}" srcId="{2EA2F8C3-AE88-BD4A-A032-DFB902912EA8}" destId="{8E4E191D-6FE3-BF47-9768-9586EB73B6D4}" srcOrd="2" destOrd="0" parTransId="{ECC37E0D-C776-7A4A-B58D-66A832A98BD4}" sibTransId="{17BA995E-9B91-8241-A3F6-E138EE491DB8}"/>
    <dgm:cxn modelId="{23921995-8169-0046-8987-7CC6FCF01E59}" srcId="{8E0ED4D6-D8FB-D94F-8E76-0A6D28900B55}" destId="{A1E28818-C00B-4B49-9F3F-E68DD72F6DF2}" srcOrd="1" destOrd="0" parTransId="{6E7119C3-6C59-E94D-93EE-5A48CCFAD746}" sibTransId="{803E5C55-F34F-6C4B-831E-88905E950832}"/>
    <dgm:cxn modelId="{B2127A9B-E0C3-2B4E-992C-B0BC00E76143}" srcId="{2EA2F8C3-AE88-BD4A-A032-DFB902912EA8}" destId="{FDD7776C-D66F-044E-9EB7-4A39FF1F4149}" srcOrd="0" destOrd="0" parTransId="{83CF4C15-B229-9C47-B20C-666DC85655F9}" sibTransId="{C3ACCF9B-ED8E-AF4A-A1C5-C6751F2EF97D}"/>
    <dgm:cxn modelId="{4029D69E-40FD-1D44-88AB-D5B74AFA6D4A}" type="presOf" srcId="{B11DFAC0-9696-364A-BE76-97EBB5CEC329}" destId="{7B01A844-010B-9944-8CBD-CC2D5215E56B}" srcOrd="0" destOrd="0" presId="urn:microsoft.com/office/officeart/2005/8/layout/hierarchy3"/>
    <dgm:cxn modelId="{29F64CA6-56E6-7647-AB0C-56D21BE487A9}" type="presOf" srcId="{EBCB7882-FD6F-1747-B500-B27841D2D2BE}" destId="{DD97A438-8DE6-0E4A-9B0E-3D69A21956D3}" srcOrd="0" destOrd="0" presId="urn:microsoft.com/office/officeart/2005/8/layout/hierarchy3"/>
    <dgm:cxn modelId="{EBF09FA6-76C2-EF47-9CF2-A2F0127D7414}" type="presOf" srcId="{6E7119C3-6C59-E94D-93EE-5A48CCFAD746}" destId="{ED642A38-33D7-6A42-B8C4-C3AAB19ECE3E}" srcOrd="0" destOrd="0" presId="urn:microsoft.com/office/officeart/2005/8/layout/hierarchy3"/>
    <dgm:cxn modelId="{B2685DC6-A808-7A43-93FE-DE462F6AFB34}" srcId="{8E0ED4D6-D8FB-D94F-8E76-0A6D28900B55}" destId="{BAC703C8-8784-2341-8A4E-7D86E20250B9}" srcOrd="0" destOrd="0" parTransId="{EBCB7882-FD6F-1747-B500-B27841D2D2BE}" sibTransId="{6E4CB45D-E50F-3E41-B20E-8C836630E226}"/>
    <dgm:cxn modelId="{451123DB-C21E-3C48-A4CB-6EC12A70E6AA}" srcId="{2EA2F8C3-AE88-BD4A-A032-DFB902912EA8}" destId="{B11DFAC0-9696-364A-BE76-97EBB5CEC329}" srcOrd="1" destOrd="0" parTransId="{278E530B-3733-C741-B92B-2FC3A7510056}" sibTransId="{1A8BE1DD-82AC-9641-85B7-6A9FB9574D8B}"/>
    <dgm:cxn modelId="{C01A24DB-EC8A-0A47-8077-9677009F7242}" type="presOf" srcId="{2EA2F8C3-AE88-BD4A-A032-DFB902912EA8}" destId="{948FDE04-DCEF-9E43-937A-475C592FD54E}" srcOrd="1" destOrd="0" presId="urn:microsoft.com/office/officeart/2005/8/layout/hierarchy3"/>
    <dgm:cxn modelId="{A1382AEB-1426-D44F-BBB5-92381B5DF34C}" type="presOf" srcId="{685B0ADB-8F62-E14C-8081-228F6CB9CA9C}" destId="{FCA01340-8231-6547-A0AD-D69EF5392638}" srcOrd="0" destOrd="0" presId="urn:microsoft.com/office/officeart/2005/8/layout/hierarchy3"/>
    <dgm:cxn modelId="{7C4A703E-CC44-704D-8C08-110995C8D386}" type="presParOf" srcId="{782A385C-3A9F-0E4C-95DA-A39A5234448B}" destId="{629E7278-C9A3-7341-86E1-02EE43C6DC73}" srcOrd="0" destOrd="0" presId="urn:microsoft.com/office/officeart/2005/8/layout/hierarchy3"/>
    <dgm:cxn modelId="{B30F2EC6-6CCC-F545-9F77-F3BC3B9E8FAE}" type="presParOf" srcId="{629E7278-C9A3-7341-86E1-02EE43C6DC73}" destId="{BC26C7B2-3033-D244-AB20-D0993A04DC59}" srcOrd="0" destOrd="0" presId="urn:microsoft.com/office/officeart/2005/8/layout/hierarchy3"/>
    <dgm:cxn modelId="{DBB7B283-C05E-9145-BFE3-7E659AF0FB0F}" type="presParOf" srcId="{BC26C7B2-3033-D244-AB20-D0993A04DC59}" destId="{C850A68B-C880-9446-BE1F-E317D6E81B8F}" srcOrd="0" destOrd="0" presId="urn:microsoft.com/office/officeart/2005/8/layout/hierarchy3"/>
    <dgm:cxn modelId="{31206E68-2CEC-8743-8DCB-DEDF3614E7B9}" type="presParOf" srcId="{BC26C7B2-3033-D244-AB20-D0993A04DC59}" destId="{948FDE04-DCEF-9E43-937A-475C592FD54E}" srcOrd="1" destOrd="0" presId="urn:microsoft.com/office/officeart/2005/8/layout/hierarchy3"/>
    <dgm:cxn modelId="{67F91D5B-F8EE-8D4C-854E-7555E1224162}" type="presParOf" srcId="{629E7278-C9A3-7341-86E1-02EE43C6DC73}" destId="{22A4FAB6-CB0B-3C4E-AAD5-8240A29384F1}" srcOrd="1" destOrd="0" presId="urn:microsoft.com/office/officeart/2005/8/layout/hierarchy3"/>
    <dgm:cxn modelId="{CDCF1F87-A85B-434B-952A-640D307FF6F1}" type="presParOf" srcId="{22A4FAB6-CB0B-3C4E-AAD5-8240A29384F1}" destId="{E3E9E1AC-7B02-584D-9954-7B7D0543FCCC}" srcOrd="0" destOrd="0" presId="urn:microsoft.com/office/officeart/2005/8/layout/hierarchy3"/>
    <dgm:cxn modelId="{E5E30E94-31A1-BF4A-9462-9E0FDFCE40ED}" type="presParOf" srcId="{22A4FAB6-CB0B-3C4E-AAD5-8240A29384F1}" destId="{F040E1E2-DA7E-0C41-81F1-7309FF3299DD}" srcOrd="1" destOrd="0" presId="urn:microsoft.com/office/officeart/2005/8/layout/hierarchy3"/>
    <dgm:cxn modelId="{85CDCF3C-D9D8-0742-8C1B-E42B7E7694D3}" type="presParOf" srcId="{22A4FAB6-CB0B-3C4E-AAD5-8240A29384F1}" destId="{8A15EDB6-C787-444E-87E0-4900CAFEB489}" srcOrd="2" destOrd="0" presId="urn:microsoft.com/office/officeart/2005/8/layout/hierarchy3"/>
    <dgm:cxn modelId="{1B064BAC-94C8-A941-ABCC-EF1848889DA0}" type="presParOf" srcId="{22A4FAB6-CB0B-3C4E-AAD5-8240A29384F1}" destId="{7B01A844-010B-9944-8CBD-CC2D5215E56B}" srcOrd="3" destOrd="0" presId="urn:microsoft.com/office/officeart/2005/8/layout/hierarchy3"/>
    <dgm:cxn modelId="{CC5A7404-6234-A347-9B26-4074799A1656}" type="presParOf" srcId="{22A4FAB6-CB0B-3C4E-AAD5-8240A29384F1}" destId="{ABB74222-5AFB-7440-8788-4BD5B739B838}" srcOrd="4" destOrd="0" presId="urn:microsoft.com/office/officeart/2005/8/layout/hierarchy3"/>
    <dgm:cxn modelId="{C0B9F9D7-3D5B-DE4F-9969-BA811E293A59}" type="presParOf" srcId="{22A4FAB6-CB0B-3C4E-AAD5-8240A29384F1}" destId="{4C31EDCB-8033-1648-ACF5-E9D7102B9B65}" srcOrd="5" destOrd="0" presId="urn:microsoft.com/office/officeart/2005/8/layout/hierarchy3"/>
    <dgm:cxn modelId="{5DCFA127-F0F2-A148-B39D-185E1E042BBB}" type="presParOf" srcId="{782A385C-3A9F-0E4C-95DA-A39A5234448B}" destId="{AB7B8F85-2FCB-5F41-A66F-45F3478D2ECD}" srcOrd="1" destOrd="0" presId="urn:microsoft.com/office/officeart/2005/8/layout/hierarchy3"/>
    <dgm:cxn modelId="{8ED354AA-8C5D-E14F-915C-2624A913DBD9}" type="presParOf" srcId="{AB7B8F85-2FCB-5F41-A66F-45F3478D2ECD}" destId="{EB932363-FBB4-FE41-8E76-E080EF28805F}" srcOrd="0" destOrd="0" presId="urn:microsoft.com/office/officeart/2005/8/layout/hierarchy3"/>
    <dgm:cxn modelId="{8A155A04-B928-2345-B521-B74161E34940}" type="presParOf" srcId="{EB932363-FBB4-FE41-8E76-E080EF28805F}" destId="{1BA7D83E-2DF6-CF45-82AE-F35B33D3D0C4}" srcOrd="0" destOrd="0" presId="urn:microsoft.com/office/officeart/2005/8/layout/hierarchy3"/>
    <dgm:cxn modelId="{2438A837-7565-6D43-9703-281528F748C9}" type="presParOf" srcId="{EB932363-FBB4-FE41-8E76-E080EF28805F}" destId="{2D1C21BF-31CC-C64D-9599-937BE1D09A31}" srcOrd="1" destOrd="0" presId="urn:microsoft.com/office/officeart/2005/8/layout/hierarchy3"/>
    <dgm:cxn modelId="{D9B3274C-6DA7-A448-81FC-6BE12EF0DC5D}" type="presParOf" srcId="{AB7B8F85-2FCB-5F41-A66F-45F3478D2ECD}" destId="{C656B922-AB4B-C047-8E79-308B7D1150E2}" srcOrd="1" destOrd="0" presId="urn:microsoft.com/office/officeart/2005/8/layout/hierarchy3"/>
    <dgm:cxn modelId="{6E6D52D9-A931-224A-A805-904B8C7002CA}" type="presParOf" srcId="{C656B922-AB4B-C047-8E79-308B7D1150E2}" destId="{DD97A438-8DE6-0E4A-9B0E-3D69A21956D3}" srcOrd="0" destOrd="0" presId="urn:microsoft.com/office/officeart/2005/8/layout/hierarchy3"/>
    <dgm:cxn modelId="{8D3A06A3-43A6-734A-9532-2EE923D88579}" type="presParOf" srcId="{C656B922-AB4B-C047-8E79-308B7D1150E2}" destId="{BCA8EFE5-A810-0747-937D-0674087526DE}" srcOrd="1" destOrd="0" presId="urn:microsoft.com/office/officeart/2005/8/layout/hierarchy3"/>
    <dgm:cxn modelId="{FE9DEFB0-0FCF-5146-8738-E80DA5359A26}" type="presParOf" srcId="{C656B922-AB4B-C047-8E79-308B7D1150E2}" destId="{ED642A38-33D7-6A42-B8C4-C3AAB19ECE3E}" srcOrd="2" destOrd="0" presId="urn:microsoft.com/office/officeart/2005/8/layout/hierarchy3"/>
    <dgm:cxn modelId="{3A985BC1-5889-084F-97FE-CAA41E7FC387}" type="presParOf" srcId="{C656B922-AB4B-C047-8E79-308B7D1150E2}" destId="{236183FC-83F3-AC42-8658-BA356D96C19B}" srcOrd="3" destOrd="0" presId="urn:microsoft.com/office/officeart/2005/8/layout/hierarchy3"/>
    <dgm:cxn modelId="{59710A90-7EFD-9B46-A135-39ED1402CBF9}" type="presParOf" srcId="{C656B922-AB4B-C047-8E79-308B7D1150E2}" destId="{E4E690F2-2B0B-844D-BFC5-0AAB3D5B9F04}" srcOrd="4" destOrd="0" presId="urn:microsoft.com/office/officeart/2005/8/layout/hierarchy3"/>
    <dgm:cxn modelId="{B9D6300C-9DB8-F242-AFD0-5988CC5AF4DC}" type="presParOf" srcId="{C656B922-AB4B-C047-8E79-308B7D1150E2}" destId="{FCA01340-8231-6547-A0AD-D69EF5392638}" srcOrd="5" destOrd="0" presId="urn:microsoft.com/office/officeart/2005/8/layout/hierarchy3"/>
    <dgm:cxn modelId="{9F4748E7-AA39-7A4D-A492-602D1A30AAB1}" type="presParOf" srcId="{C656B922-AB4B-C047-8E79-308B7D1150E2}" destId="{AD76E70D-2699-FE45-A16D-0B626EC23330}" srcOrd="6" destOrd="0" presId="urn:microsoft.com/office/officeart/2005/8/layout/hierarchy3"/>
    <dgm:cxn modelId="{FCB6E929-6FDD-9D45-9C84-4E031E1EAE79}" type="presParOf" srcId="{C656B922-AB4B-C047-8E79-308B7D1150E2}" destId="{7EB13E01-4F39-4D4A-A8E0-013CA6E3737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817EFF-5E47-CD47-91CA-0CE61BBFFBDD}" type="doc">
      <dgm:prSet loTypeId="urn:microsoft.com/office/officeart/2005/8/layout/hierarchy3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2EA2F8C3-AE88-BD4A-A032-DFB902912EA8}">
      <dgm:prSet phldrT="[Text]" custT="1"/>
      <dgm:spPr>
        <a:solidFill>
          <a:srgbClr val="00B9AE"/>
        </a:solidFill>
      </dgm:spPr>
      <dgm:t>
        <a:bodyPr/>
        <a:lstStyle/>
        <a:p>
          <a:r>
            <a:rPr lang="en-US" sz="2400" b="0" i="0" noProof="1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MMOX scenarios</a:t>
          </a:r>
        </a:p>
      </dgm:t>
    </dgm:pt>
    <dgm:pt modelId="{18EEF29C-19DB-F247-AE6C-39DAAA0461DB}" type="parTrans" cxnId="{FA462049-46E6-914A-B460-4486420E3B6B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2B91B63C-BC2B-174B-B179-C0702BA430A4}" type="sibTrans" cxnId="{FA462049-46E6-914A-B460-4486420E3B6B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FDD7776C-D66F-044E-9EB7-4A39FF1F4149}">
      <dgm:prSet phldrT="[Text]" custT="1"/>
      <dgm:spPr>
        <a:ln>
          <a:solidFill>
            <a:srgbClr val="00B9AE"/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Low BU (33 GWd/t)</a:t>
          </a:r>
        </a:p>
      </dgm:t>
    </dgm:pt>
    <dgm:pt modelId="{83CF4C15-B229-9C47-B20C-666DC85655F9}" type="parTrans" cxnId="{B2127A9B-E0C3-2B4E-992C-B0BC00E76143}">
      <dgm:prSet/>
      <dgm:spPr>
        <a:ln>
          <a:solidFill>
            <a:srgbClr val="00B9AE"/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C3ACCF9B-ED8E-AF4A-A1C5-C6751F2EF97D}" type="sibTrans" cxnId="{B2127A9B-E0C3-2B4E-992C-B0BC00E76143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B11DFAC0-9696-364A-BE76-97EBB5CEC329}">
      <dgm:prSet phldrT="[Text]" custT="1"/>
      <dgm:spPr>
        <a:ln>
          <a:solidFill>
            <a:srgbClr val="00B9AE"/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Medium BU (40 GWd/t)</a:t>
          </a:r>
        </a:p>
      </dgm:t>
    </dgm:pt>
    <dgm:pt modelId="{278E530B-3733-C741-B92B-2FC3A7510056}" type="parTrans" cxnId="{451123DB-C21E-3C48-A4CB-6EC12A70E6AA}">
      <dgm:prSet/>
      <dgm:spPr>
        <a:ln>
          <a:solidFill>
            <a:srgbClr val="00B9AE"/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1A8BE1DD-82AC-9641-85B7-6A9FB9574D8B}" type="sibTrans" cxnId="{451123DB-C21E-3C48-A4CB-6EC12A70E6AA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8E0ED4D6-D8FB-D94F-8E76-0A6D28900B55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2400" b="0" i="0" noProof="1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Reference scenarios</a:t>
          </a:r>
        </a:p>
      </dgm:t>
    </dgm:pt>
    <dgm:pt modelId="{BDB822FA-552C-C24A-A9C4-E088563EB166}" type="parTrans" cxnId="{D1066428-11AD-364C-A7A1-584EFE73B593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2D4CF41F-BF73-3540-AEFB-B01F769B4162}" type="sibTrans" cxnId="{D1066428-11AD-364C-A7A1-584EFE73B593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BAC703C8-8784-2341-8A4E-7D86E20250B9}">
      <dgm:prSet phldrT="[Text]" custT="1"/>
      <dgm:spPr>
        <a:solidFill>
          <a:srgbClr val="EF08E5">
            <a:alpha val="20107"/>
          </a:srgb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Only UOX</a:t>
          </a:r>
        </a:p>
      </dgm:t>
    </dgm:pt>
    <dgm:pt modelId="{EBCB7882-FD6F-1747-B500-B27841D2D2BE}" type="parTrans" cxnId="{B2685DC6-A808-7A43-93FE-DE462F6AFB34}">
      <dgm:prSet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6E4CB45D-E50F-3E41-B20E-8C836630E226}" type="sibTrans" cxnId="{B2685DC6-A808-7A43-93FE-DE462F6AFB34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A1E28818-C00B-4B49-9F3F-E68DD72F6DF2}">
      <dgm:prSet phldrT="[Text]" custT="1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MOX Continued (8%)</a:t>
          </a:r>
        </a:p>
      </dgm:t>
    </dgm:pt>
    <dgm:pt modelId="{6E7119C3-6C59-E94D-93EE-5A48CCFAD746}" type="parTrans" cxnId="{23921995-8169-0046-8987-7CC6FCF01E59}">
      <dgm:prSet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803E5C55-F34F-6C4B-831E-88905E950832}" type="sibTrans" cxnId="{23921995-8169-0046-8987-7CC6FCF01E59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8E4E191D-6FE3-BF47-9768-9586EB73B6D4}">
      <dgm:prSet custT="1"/>
      <dgm:spPr>
        <a:solidFill>
          <a:srgbClr val="EF08E5">
            <a:alpha val="20000"/>
          </a:srgbClr>
        </a:solidFill>
        <a:ln>
          <a:solidFill>
            <a:srgbClr val="00B9AE"/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High BU (49/47 GWd/t)</a:t>
          </a:r>
        </a:p>
      </dgm:t>
    </dgm:pt>
    <dgm:pt modelId="{ECC37E0D-C776-7A4A-B58D-66A832A98BD4}" type="parTrans" cxnId="{03B4878E-52A7-6A4D-BB41-B9A47301499B}">
      <dgm:prSet/>
      <dgm:spPr>
        <a:ln>
          <a:solidFill>
            <a:srgbClr val="00B9AE"/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17BA995E-9B91-8241-A3F6-E138EE491DB8}" type="sibTrans" cxnId="{03B4878E-52A7-6A4D-BB41-B9A47301499B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685B0ADB-8F62-E14C-8081-228F6CB9CA9C}">
      <dgm:prSet custT="1"/>
      <dgm:spPr>
        <a:solidFill>
          <a:srgbClr val="EF08E5">
            <a:alpha val="20107"/>
          </a:srgb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MOX Stabilized (10.2%)</a:t>
          </a:r>
        </a:p>
      </dgm:t>
    </dgm:pt>
    <dgm:pt modelId="{04A4BA58-2360-5A4A-A506-C2DD25B5728D}" type="parTrans" cxnId="{36FF5A80-AE74-CB45-8829-7516C5B902C4}">
      <dgm:prSet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545A16D7-A466-3D4E-B023-8F83EF2FA2F5}" type="sibTrans" cxnId="{36FF5A80-AE74-CB45-8829-7516C5B902C4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26FC07AC-FB9F-B54C-B8C2-8DB7A1BA633D}">
      <dgm:prSet custT="1"/>
      <dgm:spPr>
        <a:solidFill>
          <a:srgbClr val="EF08E5">
            <a:alpha val="20107"/>
          </a:srgb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n-US" sz="2100" b="0" i="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MIX</a:t>
          </a:r>
        </a:p>
      </dgm:t>
    </dgm:pt>
    <dgm:pt modelId="{3D208EF4-ABD8-4348-9959-C4737F913167}" type="parTrans" cxnId="{EC5C3F17-1395-9D41-B152-B7476610E53C}">
      <dgm:prSet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E2D9C0E7-8A50-264F-A2FD-9F1132F93E28}" type="sibTrans" cxnId="{EC5C3F17-1395-9D41-B152-B7476610E53C}">
      <dgm:prSet/>
      <dgm:spPr/>
      <dgm:t>
        <a:bodyPr/>
        <a:lstStyle/>
        <a:p>
          <a:endParaRPr lang="en-GB" b="0" i="0">
            <a:latin typeface="Helvetica Neue Light" panose="02000403000000020004" pitchFamily="2" charset="0"/>
            <a:ea typeface="Helvetica Neue Light" panose="02000403000000020004" pitchFamily="2" charset="0"/>
          </a:endParaRPr>
        </a:p>
      </dgm:t>
    </dgm:pt>
    <dgm:pt modelId="{782A385C-3A9F-0E4C-95DA-A39A5234448B}" type="pres">
      <dgm:prSet presAssocID="{DB817EFF-5E47-CD47-91CA-0CE61BBFFBD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29E7278-C9A3-7341-86E1-02EE43C6DC73}" type="pres">
      <dgm:prSet presAssocID="{2EA2F8C3-AE88-BD4A-A032-DFB902912EA8}" presName="root" presStyleCnt="0"/>
      <dgm:spPr/>
    </dgm:pt>
    <dgm:pt modelId="{BC26C7B2-3033-D244-AB20-D0993A04DC59}" type="pres">
      <dgm:prSet presAssocID="{2EA2F8C3-AE88-BD4A-A032-DFB902912EA8}" presName="rootComposite" presStyleCnt="0"/>
      <dgm:spPr/>
    </dgm:pt>
    <dgm:pt modelId="{C850A68B-C880-9446-BE1F-E317D6E81B8F}" type="pres">
      <dgm:prSet presAssocID="{2EA2F8C3-AE88-BD4A-A032-DFB902912EA8}" presName="rootText" presStyleLbl="node1" presStyleIdx="0" presStyleCnt="2"/>
      <dgm:spPr/>
    </dgm:pt>
    <dgm:pt modelId="{948FDE04-DCEF-9E43-937A-475C592FD54E}" type="pres">
      <dgm:prSet presAssocID="{2EA2F8C3-AE88-BD4A-A032-DFB902912EA8}" presName="rootConnector" presStyleLbl="node1" presStyleIdx="0" presStyleCnt="2"/>
      <dgm:spPr/>
    </dgm:pt>
    <dgm:pt modelId="{22A4FAB6-CB0B-3C4E-AAD5-8240A29384F1}" type="pres">
      <dgm:prSet presAssocID="{2EA2F8C3-AE88-BD4A-A032-DFB902912EA8}" presName="childShape" presStyleCnt="0"/>
      <dgm:spPr/>
    </dgm:pt>
    <dgm:pt modelId="{E3E9E1AC-7B02-584D-9954-7B7D0543FCCC}" type="pres">
      <dgm:prSet presAssocID="{83CF4C15-B229-9C47-B20C-666DC85655F9}" presName="Name13" presStyleLbl="parChTrans1D2" presStyleIdx="0" presStyleCnt="7"/>
      <dgm:spPr/>
    </dgm:pt>
    <dgm:pt modelId="{F040E1E2-DA7E-0C41-81F1-7309FF3299DD}" type="pres">
      <dgm:prSet presAssocID="{FDD7776C-D66F-044E-9EB7-4A39FF1F4149}" presName="childText" presStyleLbl="bgAcc1" presStyleIdx="0" presStyleCnt="7" custScaleX="253238" custLinFactNeighborX="1825">
        <dgm:presLayoutVars>
          <dgm:bulletEnabled val="1"/>
        </dgm:presLayoutVars>
      </dgm:prSet>
      <dgm:spPr/>
    </dgm:pt>
    <dgm:pt modelId="{8A15EDB6-C787-444E-87E0-4900CAFEB489}" type="pres">
      <dgm:prSet presAssocID="{278E530B-3733-C741-B92B-2FC3A7510056}" presName="Name13" presStyleLbl="parChTrans1D2" presStyleIdx="1" presStyleCnt="7"/>
      <dgm:spPr/>
    </dgm:pt>
    <dgm:pt modelId="{7B01A844-010B-9944-8CBD-CC2D5215E56B}" type="pres">
      <dgm:prSet presAssocID="{B11DFAC0-9696-364A-BE76-97EBB5CEC329}" presName="childText" presStyleLbl="bgAcc1" presStyleIdx="1" presStyleCnt="7" custScaleX="266095" custLinFactNeighborX="1825">
        <dgm:presLayoutVars>
          <dgm:bulletEnabled val="1"/>
        </dgm:presLayoutVars>
      </dgm:prSet>
      <dgm:spPr/>
    </dgm:pt>
    <dgm:pt modelId="{ABB74222-5AFB-7440-8788-4BD5B739B838}" type="pres">
      <dgm:prSet presAssocID="{ECC37E0D-C776-7A4A-B58D-66A832A98BD4}" presName="Name13" presStyleLbl="parChTrans1D2" presStyleIdx="2" presStyleCnt="7"/>
      <dgm:spPr/>
    </dgm:pt>
    <dgm:pt modelId="{4C31EDCB-8033-1648-ACF5-E9D7102B9B65}" type="pres">
      <dgm:prSet presAssocID="{8E4E191D-6FE3-BF47-9768-9586EB73B6D4}" presName="childText" presStyleLbl="bgAcc1" presStyleIdx="2" presStyleCnt="7" custScaleX="277757" custLinFactNeighborX="1825">
        <dgm:presLayoutVars>
          <dgm:bulletEnabled val="1"/>
        </dgm:presLayoutVars>
      </dgm:prSet>
      <dgm:spPr/>
    </dgm:pt>
    <dgm:pt modelId="{AB7B8F85-2FCB-5F41-A66F-45F3478D2ECD}" type="pres">
      <dgm:prSet presAssocID="{8E0ED4D6-D8FB-D94F-8E76-0A6D28900B55}" presName="root" presStyleCnt="0"/>
      <dgm:spPr/>
    </dgm:pt>
    <dgm:pt modelId="{EB932363-FBB4-FE41-8E76-E080EF28805F}" type="pres">
      <dgm:prSet presAssocID="{8E0ED4D6-D8FB-D94F-8E76-0A6D28900B55}" presName="rootComposite" presStyleCnt="0"/>
      <dgm:spPr/>
    </dgm:pt>
    <dgm:pt modelId="{1BA7D83E-2DF6-CF45-82AE-F35B33D3D0C4}" type="pres">
      <dgm:prSet presAssocID="{8E0ED4D6-D8FB-D94F-8E76-0A6D28900B55}" presName="rootText" presStyleLbl="node1" presStyleIdx="1" presStyleCnt="2"/>
      <dgm:spPr/>
    </dgm:pt>
    <dgm:pt modelId="{2D1C21BF-31CC-C64D-9599-937BE1D09A31}" type="pres">
      <dgm:prSet presAssocID="{8E0ED4D6-D8FB-D94F-8E76-0A6D28900B55}" presName="rootConnector" presStyleLbl="node1" presStyleIdx="1" presStyleCnt="2"/>
      <dgm:spPr/>
    </dgm:pt>
    <dgm:pt modelId="{C656B922-AB4B-C047-8E79-308B7D1150E2}" type="pres">
      <dgm:prSet presAssocID="{8E0ED4D6-D8FB-D94F-8E76-0A6D28900B55}" presName="childShape" presStyleCnt="0"/>
      <dgm:spPr/>
    </dgm:pt>
    <dgm:pt modelId="{DD97A438-8DE6-0E4A-9B0E-3D69A21956D3}" type="pres">
      <dgm:prSet presAssocID="{EBCB7882-FD6F-1747-B500-B27841D2D2BE}" presName="Name13" presStyleLbl="parChTrans1D2" presStyleIdx="3" presStyleCnt="7"/>
      <dgm:spPr/>
    </dgm:pt>
    <dgm:pt modelId="{BCA8EFE5-A810-0747-937D-0674087526DE}" type="pres">
      <dgm:prSet presAssocID="{BAC703C8-8784-2341-8A4E-7D86E20250B9}" presName="childText" presStyleLbl="bgAcc1" presStyleIdx="3" presStyleCnt="7">
        <dgm:presLayoutVars>
          <dgm:bulletEnabled val="1"/>
        </dgm:presLayoutVars>
      </dgm:prSet>
      <dgm:spPr/>
    </dgm:pt>
    <dgm:pt modelId="{ED642A38-33D7-6A42-B8C4-C3AAB19ECE3E}" type="pres">
      <dgm:prSet presAssocID="{6E7119C3-6C59-E94D-93EE-5A48CCFAD746}" presName="Name13" presStyleLbl="parChTrans1D2" presStyleIdx="4" presStyleCnt="7"/>
      <dgm:spPr/>
    </dgm:pt>
    <dgm:pt modelId="{236183FC-83F3-AC42-8658-BA356D96C19B}" type="pres">
      <dgm:prSet presAssocID="{A1E28818-C00B-4B49-9F3F-E68DD72F6DF2}" presName="childText" presStyleLbl="bgAcc1" presStyleIdx="4" presStyleCnt="7" custScaleX="207411">
        <dgm:presLayoutVars>
          <dgm:bulletEnabled val="1"/>
        </dgm:presLayoutVars>
      </dgm:prSet>
      <dgm:spPr/>
    </dgm:pt>
    <dgm:pt modelId="{E4E690F2-2B0B-844D-BFC5-0AAB3D5B9F04}" type="pres">
      <dgm:prSet presAssocID="{04A4BA58-2360-5A4A-A506-C2DD25B5728D}" presName="Name13" presStyleLbl="parChTrans1D2" presStyleIdx="5" presStyleCnt="7"/>
      <dgm:spPr/>
    </dgm:pt>
    <dgm:pt modelId="{FCA01340-8231-6547-A0AD-D69EF5392638}" type="pres">
      <dgm:prSet presAssocID="{685B0ADB-8F62-E14C-8081-228F6CB9CA9C}" presName="childText" presStyleLbl="bgAcc1" presStyleIdx="5" presStyleCnt="7" custScaleX="219294">
        <dgm:presLayoutVars>
          <dgm:bulletEnabled val="1"/>
        </dgm:presLayoutVars>
      </dgm:prSet>
      <dgm:spPr/>
    </dgm:pt>
    <dgm:pt modelId="{AD76E70D-2699-FE45-A16D-0B626EC23330}" type="pres">
      <dgm:prSet presAssocID="{3D208EF4-ABD8-4348-9959-C4737F913167}" presName="Name13" presStyleLbl="parChTrans1D2" presStyleIdx="6" presStyleCnt="7"/>
      <dgm:spPr/>
    </dgm:pt>
    <dgm:pt modelId="{7EB13E01-4F39-4D4A-A8E0-013CA6E37374}" type="pres">
      <dgm:prSet presAssocID="{26FC07AC-FB9F-B54C-B8C2-8DB7A1BA633D}" presName="childText" presStyleLbl="bgAcc1" presStyleIdx="6" presStyleCnt="7">
        <dgm:presLayoutVars>
          <dgm:bulletEnabled val="1"/>
        </dgm:presLayoutVars>
      </dgm:prSet>
      <dgm:spPr/>
    </dgm:pt>
  </dgm:ptLst>
  <dgm:cxnLst>
    <dgm:cxn modelId="{960F2E06-B3A0-CB40-8CB2-1085E7A3E5F6}" type="presOf" srcId="{DB817EFF-5E47-CD47-91CA-0CE61BBFFBDD}" destId="{782A385C-3A9F-0E4C-95DA-A39A5234448B}" srcOrd="0" destOrd="0" presId="urn:microsoft.com/office/officeart/2005/8/layout/hierarchy3"/>
    <dgm:cxn modelId="{8599D809-ACCA-514C-945A-28D808055E49}" type="presOf" srcId="{278E530B-3733-C741-B92B-2FC3A7510056}" destId="{8A15EDB6-C787-444E-87E0-4900CAFEB489}" srcOrd="0" destOrd="0" presId="urn:microsoft.com/office/officeart/2005/8/layout/hierarchy3"/>
    <dgm:cxn modelId="{CF766A0B-367A-1E4B-8C3A-61A9993048C8}" type="presOf" srcId="{FDD7776C-D66F-044E-9EB7-4A39FF1F4149}" destId="{F040E1E2-DA7E-0C41-81F1-7309FF3299DD}" srcOrd="0" destOrd="0" presId="urn:microsoft.com/office/officeart/2005/8/layout/hierarchy3"/>
    <dgm:cxn modelId="{EC5C3F17-1395-9D41-B152-B7476610E53C}" srcId="{8E0ED4D6-D8FB-D94F-8E76-0A6D28900B55}" destId="{26FC07AC-FB9F-B54C-B8C2-8DB7A1BA633D}" srcOrd="3" destOrd="0" parTransId="{3D208EF4-ABD8-4348-9959-C4737F913167}" sibTransId="{E2D9C0E7-8A50-264F-A2FD-9F1132F93E28}"/>
    <dgm:cxn modelId="{D60E6819-BD6B-F24F-B19E-25674024A993}" type="presOf" srcId="{8E0ED4D6-D8FB-D94F-8E76-0A6D28900B55}" destId="{1BA7D83E-2DF6-CF45-82AE-F35B33D3D0C4}" srcOrd="0" destOrd="0" presId="urn:microsoft.com/office/officeart/2005/8/layout/hierarchy3"/>
    <dgm:cxn modelId="{D1066428-11AD-364C-A7A1-584EFE73B593}" srcId="{DB817EFF-5E47-CD47-91CA-0CE61BBFFBDD}" destId="{8E0ED4D6-D8FB-D94F-8E76-0A6D28900B55}" srcOrd="1" destOrd="0" parTransId="{BDB822FA-552C-C24A-A9C4-E088563EB166}" sibTransId="{2D4CF41F-BF73-3540-AEFB-B01F769B4162}"/>
    <dgm:cxn modelId="{A1C33035-D6AB-5B4E-B907-A52DA8E830B2}" type="presOf" srcId="{ECC37E0D-C776-7A4A-B58D-66A832A98BD4}" destId="{ABB74222-5AFB-7440-8788-4BD5B739B838}" srcOrd="0" destOrd="0" presId="urn:microsoft.com/office/officeart/2005/8/layout/hierarchy3"/>
    <dgm:cxn modelId="{414B4039-5028-4B4A-A96D-3A40450642E3}" type="presOf" srcId="{2EA2F8C3-AE88-BD4A-A032-DFB902912EA8}" destId="{C850A68B-C880-9446-BE1F-E317D6E81B8F}" srcOrd="0" destOrd="0" presId="urn:microsoft.com/office/officeart/2005/8/layout/hierarchy3"/>
    <dgm:cxn modelId="{EE46D043-E2A8-E34A-A5DC-11EBE91F5295}" type="presOf" srcId="{04A4BA58-2360-5A4A-A506-C2DD25B5728D}" destId="{E4E690F2-2B0B-844D-BFC5-0AAB3D5B9F04}" srcOrd="0" destOrd="0" presId="urn:microsoft.com/office/officeart/2005/8/layout/hierarchy3"/>
    <dgm:cxn modelId="{FA462049-46E6-914A-B460-4486420E3B6B}" srcId="{DB817EFF-5E47-CD47-91CA-0CE61BBFFBDD}" destId="{2EA2F8C3-AE88-BD4A-A032-DFB902912EA8}" srcOrd="0" destOrd="0" parTransId="{18EEF29C-19DB-F247-AE6C-39DAAA0461DB}" sibTransId="{2B91B63C-BC2B-174B-B179-C0702BA430A4}"/>
    <dgm:cxn modelId="{ECBC174A-ED10-3347-B0D3-66183482122D}" type="presOf" srcId="{26FC07AC-FB9F-B54C-B8C2-8DB7A1BA633D}" destId="{7EB13E01-4F39-4D4A-A8E0-013CA6E37374}" srcOrd="0" destOrd="0" presId="urn:microsoft.com/office/officeart/2005/8/layout/hierarchy3"/>
    <dgm:cxn modelId="{7C68EA4C-CED5-FE46-9FF0-40C590A6AAF9}" type="presOf" srcId="{8E0ED4D6-D8FB-D94F-8E76-0A6D28900B55}" destId="{2D1C21BF-31CC-C64D-9599-937BE1D09A31}" srcOrd="1" destOrd="0" presId="urn:microsoft.com/office/officeart/2005/8/layout/hierarchy3"/>
    <dgm:cxn modelId="{ACACC452-8230-C748-94F5-6D311713F42C}" type="presOf" srcId="{8E4E191D-6FE3-BF47-9768-9586EB73B6D4}" destId="{4C31EDCB-8033-1648-ACF5-E9D7102B9B65}" srcOrd="0" destOrd="0" presId="urn:microsoft.com/office/officeart/2005/8/layout/hierarchy3"/>
    <dgm:cxn modelId="{06E4D86C-97BE-2C4D-95B5-FFC28ABDDAFF}" type="presOf" srcId="{83CF4C15-B229-9C47-B20C-666DC85655F9}" destId="{E3E9E1AC-7B02-584D-9954-7B7D0543FCCC}" srcOrd="0" destOrd="0" presId="urn:microsoft.com/office/officeart/2005/8/layout/hierarchy3"/>
    <dgm:cxn modelId="{26F41B70-DB28-5E45-9F3A-409EEF04C7AA}" type="presOf" srcId="{A1E28818-C00B-4B49-9F3F-E68DD72F6DF2}" destId="{236183FC-83F3-AC42-8658-BA356D96C19B}" srcOrd="0" destOrd="0" presId="urn:microsoft.com/office/officeart/2005/8/layout/hierarchy3"/>
    <dgm:cxn modelId="{B7C77871-4C4A-E04D-93BE-4D30C9EAADD5}" type="presOf" srcId="{BAC703C8-8784-2341-8A4E-7D86E20250B9}" destId="{BCA8EFE5-A810-0747-937D-0674087526DE}" srcOrd="0" destOrd="0" presId="urn:microsoft.com/office/officeart/2005/8/layout/hierarchy3"/>
    <dgm:cxn modelId="{36FF5A80-AE74-CB45-8829-7516C5B902C4}" srcId="{8E0ED4D6-D8FB-D94F-8E76-0A6D28900B55}" destId="{685B0ADB-8F62-E14C-8081-228F6CB9CA9C}" srcOrd="2" destOrd="0" parTransId="{04A4BA58-2360-5A4A-A506-C2DD25B5728D}" sibTransId="{545A16D7-A466-3D4E-B023-8F83EF2FA2F5}"/>
    <dgm:cxn modelId="{89C3E88A-BB61-3C4D-BA18-2D5C054C32AC}" type="presOf" srcId="{3D208EF4-ABD8-4348-9959-C4737F913167}" destId="{AD76E70D-2699-FE45-A16D-0B626EC23330}" srcOrd="0" destOrd="0" presId="urn:microsoft.com/office/officeart/2005/8/layout/hierarchy3"/>
    <dgm:cxn modelId="{03B4878E-52A7-6A4D-BB41-B9A47301499B}" srcId="{2EA2F8C3-AE88-BD4A-A032-DFB902912EA8}" destId="{8E4E191D-6FE3-BF47-9768-9586EB73B6D4}" srcOrd="2" destOrd="0" parTransId="{ECC37E0D-C776-7A4A-B58D-66A832A98BD4}" sibTransId="{17BA995E-9B91-8241-A3F6-E138EE491DB8}"/>
    <dgm:cxn modelId="{23921995-8169-0046-8987-7CC6FCF01E59}" srcId="{8E0ED4D6-D8FB-D94F-8E76-0A6D28900B55}" destId="{A1E28818-C00B-4B49-9F3F-E68DD72F6DF2}" srcOrd="1" destOrd="0" parTransId="{6E7119C3-6C59-E94D-93EE-5A48CCFAD746}" sibTransId="{803E5C55-F34F-6C4B-831E-88905E950832}"/>
    <dgm:cxn modelId="{B2127A9B-E0C3-2B4E-992C-B0BC00E76143}" srcId="{2EA2F8C3-AE88-BD4A-A032-DFB902912EA8}" destId="{FDD7776C-D66F-044E-9EB7-4A39FF1F4149}" srcOrd="0" destOrd="0" parTransId="{83CF4C15-B229-9C47-B20C-666DC85655F9}" sibTransId="{C3ACCF9B-ED8E-AF4A-A1C5-C6751F2EF97D}"/>
    <dgm:cxn modelId="{4029D69E-40FD-1D44-88AB-D5B74AFA6D4A}" type="presOf" srcId="{B11DFAC0-9696-364A-BE76-97EBB5CEC329}" destId="{7B01A844-010B-9944-8CBD-CC2D5215E56B}" srcOrd="0" destOrd="0" presId="urn:microsoft.com/office/officeart/2005/8/layout/hierarchy3"/>
    <dgm:cxn modelId="{29F64CA6-56E6-7647-AB0C-56D21BE487A9}" type="presOf" srcId="{EBCB7882-FD6F-1747-B500-B27841D2D2BE}" destId="{DD97A438-8DE6-0E4A-9B0E-3D69A21956D3}" srcOrd="0" destOrd="0" presId="urn:microsoft.com/office/officeart/2005/8/layout/hierarchy3"/>
    <dgm:cxn modelId="{EBF09FA6-76C2-EF47-9CF2-A2F0127D7414}" type="presOf" srcId="{6E7119C3-6C59-E94D-93EE-5A48CCFAD746}" destId="{ED642A38-33D7-6A42-B8C4-C3AAB19ECE3E}" srcOrd="0" destOrd="0" presId="urn:microsoft.com/office/officeart/2005/8/layout/hierarchy3"/>
    <dgm:cxn modelId="{B2685DC6-A808-7A43-93FE-DE462F6AFB34}" srcId="{8E0ED4D6-D8FB-D94F-8E76-0A6D28900B55}" destId="{BAC703C8-8784-2341-8A4E-7D86E20250B9}" srcOrd="0" destOrd="0" parTransId="{EBCB7882-FD6F-1747-B500-B27841D2D2BE}" sibTransId="{6E4CB45D-E50F-3E41-B20E-8C836630E226}"/>
    <dgm:cxn modelId="{451123DB-C21E-3C48-A4CB-6EC12A70E6AA}" srcId="{2EA2F8C3-AE88-BD4A-A032-DFB902912EA8}" destId="{B11DFAC0-9696-364A-BE76-97EBB5CEC329}" srcOrd="1" destOrd="0" parTransId="{278E530B-3733-C741-B92B-2FC3A7510056}" sibTransId="{1A8BE1DD-82AC-9641-85B7-6A9FB9574D8B}"/>
    <dgm:cxn modelId="{C01A24DB-EC8A-0A47-8077-9677009F7242}" type="presOf" srcId="{2EA2F8C3-AE88-BD4A-A032-DFB902912EA8}" destId="{948FDE04-DCEF-9E43-937A-475C592FD54E}" srcOrd="1" destOrd="0" presId="urn:microsoft.com/office/officeart/2005/8/layout/hierarchy3"/>
    <dgm:cxn modelId="{A1382AEB-1426-D44F-BBB5-92381B5DF34C}" type="presOf" srcId="{685B0ADB-8F62-E14C-8081-228F6CB9CA9C}" destId="{FCA01340-8231-6547-A0AD-D69EF5392638}" srcOrd="0" destOrd="0" presId="urn:microsoft.com/office/officeart/2005/8/layout/hierarchy3"/>
    <dgm:cxn modelId="{7C4A703E-CC44-704D-8C08-110995C8D386}" type="presParOf" srcId="{782A385C-3A9F-0E4C-95DA-A39A5234448B}" destId="{629E7278-C9A3-7341-86E1-02EE43C6DC73}" srcOrd="0" destOrd="0" presId="urn:microsoft.com/office/officeart/2005/8/layout/hierarchy3"/>
    <dgm:cxn modelId="{B30F2EC6-6CCC-F545-9F77-F3BC3B9E8FAE}" type="presParOf" srcId="{629E7278-C9A3-7341-86E1-02EE43C6DC73}" destId="{BC26C7B2-3033-D244-AB20-D0993A04DC59}" srcOrd="0" destOrd="0" presId="urn:microsoft.com/office/officeart/2005/8/layout/hierarchy3"/>
    <dgm:cxn modelId="{DBB7B283-C05E-9145-BFE3-7E659AF0FB0F}" type="presParOf" srcId="{BC26C7B2-3033-D244-AB20-D0993A04DC59}" destId="{C850A68B-C880-9446-BE1F-E317D6E81B8F}" srcOrd="0" destOrd="0" presId="urn:microsoft.com/office/officeart/2005/8/layout/hierarchy3"/>
    <dgm:cxn modelId="{31206E68-2CEC-8743-8DCB-DEDF3614E7B9}" type="presParOf" srcId="{BC26C7B2-3033-D244-AB20-D0993A04DC59}" destId="{948FDE04-DCEF-9E43-937A-475C592FD54E}" srcOrd="1" destOrd="0" presId="urn:microsoft.com/office/officeart/2005/8/layout/hierarchy3"/>
    <dgm:cxn modelId="{67F91D5B-F8EE-8D4C-854E-7555E1224162}" type="presParOf" srcId="{629E7278-C9A3-7341-86E1-02EE43C6DC73}" destId="{22A4FAB6-CB0B-3C4E-AAD5-8240A29384F1}" srcOrd="1" destOrd="0" presId="urn:microsoft.com/office/officeart/2005/8/layout/hierarchy3"/>
    <dgm:cxn modelId="{CDCF1F87-A85B-434B-952A-640D307FF6F1}" type="presParOf" srcId="{22A4FAB6-CB0B-3C4E-AAD5-8240A29384F1}" destId="{E3E9E1AC-7B02-584D-9954-7B7D0543FCCC}" srcOrd="0" destOrd="0" presId="urn:microsoft.com/office/officeart/2005/8/layout/hierarchy3"/>
    <dgm:cxn modelId="{E5E30E94-31A1-BF4A-9462-9E0FDFCE40ED}" type="presParOf" srcId="{22A4FAB6-CB0B-3C4E-AAD5-8240A29384F1}" destId="{F040E1E2-DA7E-0C41-81F1-7309FF3299DD}" srcOrd="1" destOrd="0" presId="urn:microsoft.com/office/officeart/2005/8/layout/hierarchy3"/>
    <dgm:cxn modelId="{85CDCF3C-D9D8-0742-8C1B-E42B7E7694D3}" type="presParOf" srcId="{22A4FAB6-CB0B-3C4E-AAD5-8240A29384F1}" destId="{8A15EDB6-C787-444E-87E0-4900CAFEB489}" srcOrd="2" destOrd="0" presId="urn:microsoft.com/office/officeart/2005/8/layout/hierarchy3"/>
    <dgm:cxn modelId="{1B064BAC-94C8-A941-ABCC-EF1848889DA0}" type="presParOf" srcId="{22A4FAB6-CB0B-3C4E-AAD5-8240A29384F1}" destId="{7B01A844-010B-9944-8CBD-CC2D5215E56B}" srcOrd="3" destOrd="0" presId="urn:microsoft.com/office/officeart/2005/8/layout/hierarchy3"/>
    <dgm:cxn modelId="{CC5A7404-6234-A347-9B26-4074799A1656}" type="presParOf" srcId="{22A4FAB6-CB0B-3C4E-AAD5-8240A29384F1}" destId="{ABB74222-5AFB-7440-8788-4BD5B739B838}" srcOrd="4" destOrd="0" presId="urn:microsoft.com/office/officeart/2005/8/layout/hierarchy3"/>
    <dgm:cxn modelId="{C0B9F9D7-3D5B-DE4F-9969-BA811E293A59}" type="presParOf" srcId="{22A4FAB6-CB0B-3C4E-AAD5-8240A29384F1}" destId="{4C31EDCB-8033-1648-ACF5-E9D7102B9B65}" srcOrd="5" destOrd="0" presId="urn:microsoft.com/office/officeart/2005/8/layout/hierarchy3"/>
    <dgm:cxn modelId="{5DCFA127-F0F2-A148-B39D-185E1E042BBB}" type="presParOf" srcId="{782A385C-3A9F-0E4C-95DA-A39A5234448B}" destId="{AB7B8F85-2FCB-5F41-A66F-45F3478D2ECD}" srcOrd="1" destOrd="0" presId="urn:microsoft.com/office/officeart/2005/8/layout/hierarchy3"/>
    <dgm:cxn modelId="{8ED354AA-8C5D-E14F-915C-2624A913DBD9}" type="presParOf" srcId="{AB7B8F85-2FCB-5F41-A66F-45F3478D2ECD}" destId="{EB932363-FBB4-FE41-8E76-E080EF28805F}" srcOrd="0" destOrd="0" presId="urn:microsoft.com/office/officeart/2005/8/layout/hierarchy3"/>
    <dgm:cxn modelId="{8A155A04-B928-2345-B521-B74161E34940}" type="presParOf" srcId="{EB932363-FBB4-FE41-8E76-E080EF28805F}" destId="{1BA7D83E-2DF6-CF45-82AE-F35B33D3D0C4}" srcOrd="0" destOrd="0" presId="urn:microsoft.com/office/officeart/2005/8/layout/hierarchy3"/>
    <dgm:cxn modelId="{2438A837-7565-6D43-9703-281528F748C9}" type="presParOf" srcId="{EB932363-FBB4-FE41-8E76-E080EF28805F}" destId="{2D1C21BF-31CC-C64D-9599-937BE1D09A31}" srcOrd="1" destOrd="0" presId="urn:microsoft.com/office/officeart/2005/8/layout/hierarchy3"/>
    <dgm:cxn modelId="{D9B3274C-6DA7-A448-81FC-6BE12EF0DC5D}" type="presParOf" srcId="{AB7B8F85-2FCB-5F41-A66F-45F3478D2ECD}" destId="{C656B922-AB4B-C047-8E79-308B7D1150E2}" srcOrd="1" destOrd="0" presId="urn:microsoft.com/office/officeart/2005/8/layout/hierarchy3"/>
    <dgm:cxn modelId="{6E6D52D9-A931-224A-A805-904B8C7002CA}" type="presParOf" srcId="{C656B922-AB4B-C047-8E79-308B7D1150E2}" destId="{DD97A438-8DE6-0E4A-9B0E-3D69A21956D3}" srcOrd="0" destOrd="0" presId="urn:microsoft.com/office/officeart/2005/8/layout/hierarchy3"/>
    <dgm:cxn modelId="{8D3A06A3-43A6-734A-9532-2EE923D88579}" type="presParOf" srcId="{C656B922-AB4B-C047-8E79-308B7D1150E2}" destId="{BCA8EFE5-A810-0747-937D-0674087526DE}" srcOrd="1" destOrd="0" presId="urn:microsoft.com/office/officeart/2005/8/layout/hierarchy3"/>
    <dgm:cxn modelId="{FE9DEFB0-0FCF-5146-8738-E80DA5359A26}" type="presParOf" srcId="{C656B922-AB4B-C047-8E79-308B7D1150E2}" destId="{ED642A38-33D7-6A42-B8C4-C3AAB19ECE3E}" srcOrd="2" destOrd="0" presId="urn:microsoft.com/office/officeart/2005/8/layout/hierarchy3"/>
    <dgm:cxn modelId="{3A985BC1-5889-084F-97FE-CAA41E7FC387}" type="presParOf" srcId="{C656B922-AB4B-C047-8E79-308B7D1150E2}" destId="{236183FC-83F3-AC42-8658-BA356D96C19B}" srcOrd="3" destOrd="0" presId="urn:microsoft.com/office/officeart/2005/8/layout/hierarchy3"/>
    <dgm:cxn modelId="{59710A90-7EFD-9B46-A135-39ED1402CBF9}" type="presParOf" srcId="{C656B922-AB4B-C047-8E79-308B7D1150E2}" destId="{E4E690F2-2B0B-844D-BFC5-0AAB3D5B9F04}" srcOrd="4" destOrd="0" presId="urn:microsoft.com/office/officeart/2005/8/layout/hierarchy3"/>
    <dgm:cxn modelId="{B9D6300C-9DB8-F242-AFD0-5988CC5AF4DC}" type="presParOf" srcId="{C656B922-AB4B-C047-8E79-308B7D1150E2}" destId="{FCA01340-8231-6547-A0AD-D69EF5392638}" srcOrd="5" destOrd="0" presId="urn:microsoft.com/office/officeart/2005/8/layout/hierarchy3"/>
    <dgm:cxn modelId="{9F4748E7-AA39-7A4D-A492-602D1A30AAB1}" type="presParOf" srcId="{C656B922-AB4B-C047-8E79-308B7D1150E2}" destId="{AD76E70D-2699-FE45-A16D-0B626EC23330}" srcOrd="6" destOrd="0" presId="urn:microsoft.com/office/officeart/2005/8/layout/hierarchy3"/>
    <dgm:cxn modelId="{FCB6E929-6FDD-9D45-9C84-4E031E1EAE79}" type="presParOf" srcId="{C656B922-AB4B-C047-8E79-308B7D1150E2}" destId="{7EB13E01-4F39-4D4A-A8E0-013CA6E3737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08C3FA-222D-284D-8C0C-5A96434E149F}">
      <dsp:nvSpPr>
        <dsp:cNvPr id="0" name=""/>
        <dsp:cNvSpPr/>
      </dsp:nvSpPr>
      <dsp:spPr>
        <a:xfrm>
          <a:off x="1554870" y="0"/>
          <a:ext cx="3558912" cy="2100267"/>
        </a:xfrm>
        <a:prstGeom prst="trapezoid">
          <a:avLst>
            <a:gd name="adj" fmla="val 84725"/>
          </a:avLst>
        </a:prstGeom>
        <a:solidFill>
          <a:srgbClr val="00B9AE">
            <a:alpha val="6678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0" i="0" kern="1200" noProof="1">
            <a:solidFill>
              <a:srgbClr val="802C4E"/>
            </a:solidFill>
            <a:latin typeface="Helvetica Neue Medium" panose="02000503000000020004" pitchFamily="2" charset="0"/>
            <a:ea typeface="Helvetica Neue Medium" panose="02000503000000020004" pitchFamily="2" charset="0"/>
            <a:cs typeface="Helvetica Neue Medium" panose="02000503000000020004" pitchFamily="2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0" i="0" kern="1200" noProof="1">
            <a:solidFill>
              <a:srgbClr val="802C4E"/>
            </a:solidFill>
            <a:latin typeface="Helvetica Neue Medium" panose="02000503000000020004" pitchFamily="2" charset="0"/>
            <a:ea typeface="Helvetica Neue Medium" panose="02000503000000020004" pitchFamily="2" charset="0"/>
            <a:cs typeface="Helvetica Neue Medium" panose="02000503000000020004" pitchFamily="2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0" i="0" kern="1200" noProof="1">
            <a:solidFill>
              <a:srgbClr val="802C4E"/>
            </a:solidFill>
            <a:latin typeface="Helvetica Neue Medium" panose="02000503000000020004" pitchFamily="2" charset="0"/>
            <a:ea typeface="Helvetica Neue Medium" panose="02000503000000020004" pitchFamily="2" charset="0"/>
            <a:cs typeface="Helvetica Neue Medium" panose="02000503000000020004" pitchFamily="2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noProof="1">
              <a:solidFill>
                <a:schemeClr val="tx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Fuel cycle (CLASS)</a:t>
          </a:r>
        </a:p>
      </dsp:txBody>
      <dsp:txXfrm>
        <a:off x="1554870" y="0"/>
        <a:ext cx="3558912" cy="2100267"/>
      </dsp:txXfrm>
    </dsp:sp>
    <dsp:sp modelId="{A4EF4023-9574-D945-9DF4-CB497CBA69E7}">
      <dsp:nvSpPr>
        <dsp:cNvPr id="0" name=""/>
        <dsp:cNvSpPr/>
      </dsp:nvSpPr>
      <dsp:spPr>
        <a:xfrm>
          <a:off x="796362" y="2100267"/>
          <a:ext cx="5075929" cy="895256"/>
        </a:xfrm>
        <a:prstGeom prst="trapezoid">
          <a:avLst>
            <a:gd name="adj" fmla="val 84725"/>
          </a:avLst>
        </a:prstGeom>
        <a:solidFill>
          <a:srgbClr val="00B9AE">
            <a:alpha val="44359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noProof="1">
              <a:solidFill>
                <a:schemeClr val="tx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Depletion (SMURE)</a:t>
          </a:r>
        </a:p>
      </dsp:txBody>
      <dsp:txXfrm>
        <a:off x="1684650" y="2100267"/>
        <a:ext cx="3299353" cy="895256"/>
      </dsp:txXfrm>
    </dsp:sp>
    <dsp:sp modelId="{0F2AB892-48C6-CD49-BECF-056FD3174923}">
      <dsp:nvSpPr>
        <dsp:cNvPr id="0" name=""/>
        <dsp:cNvSpPr/>
      </dsp:nvSpPr>
      <dsp:spPr>
        <a:xfrm>
          <a:off x="0" y="2995524"/>
          <a:ext cx="6668654" cy="939935"/>
        </a:xfrm>
        <a:prstGeom prst="trapezoid">
          <a:avLst>
            <a:gd name="adj" fmla="val 84725"/>
          </a:avLst>
        </a:prstGeom>
        <a:solidFill>
          <a:srgbClr val="00B9AE">
            <a:alpha val="26246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noProof="1">
              <a:solidFill>
                <a:schemeClr val="tx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Neutronics (Serpent)</a:t>
          </a:r>
        </a:p>
      </dsp:txBody>
      <dsp:txXfrm>
        <a:off x="1167014" y="2995524"/>
        <a:ext cx="4334625" cy="9399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50A68B-C880-9446-BE1F-E317D6E81B8F}">
      <dsp:nvSpPr>
        <dsp:cNvPr id="0" name=""/>
        <dsp:cNvSpPr/>
      </dsp:nvSpPr>
      <dsp:spPr>
        <a:xfrm>
          <a:off x="67437" y="661"/>
          <a:ext cx="1805781" cy="902890"/>
        </a:xfrm>
        <a:prstGeom prst="roundRect">
          <a:avLst>
            <a:gd name="adj" fmla="val 10000"/>
          </a:avLst>
        </a:prstGeom>
        <a:solidFill>
          <a:srgbClr val="00B9A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noProof="1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MMOX scenarios</a:t>
          </a:r>
        </a:p>
      </dsp:txBody>
      <dsp:txXfrm>
        <a:off x="93882" y="27106"/>
        <a:ext cx="1752891" cy="850000"/>
      </dsp:txXfrm>
    </dsp:sp>
    <dsp:sp modelId="{E3E9E1AC-7B02-584D-9954-7B7D0543FCCC}">
      <dsp:nvSpPr>
        <dsp:cNvPr id="0" name=""/>
        <dsp:cNvSpPr/>
      </dsp:nvSpPr>
      <dsp:spPr>
        <a:xfrm>
          <a:off x="248015" y="903552"/>
          <a:ext cx="206942" cy="677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67"/>
              </a:lnTo>
              <a:lnTo>
                <a:pt x="206942" y="677167"/>
              </a:lnTo>
            </a:path>
          </a:pathLst>
        </a:custGeom>
        <a:noFill/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40E1E2-DA7E-0C41-81F1-7309FF3299DD}">
      <dsp:nvSpPr>
        <dsp:cNvPr id="0" name=""/>
        <dsp:cNvSpPr/>
      </dsp:nvSpPr>
      <dsp:spPr>
        <a:xfrm>
          <a:off x="454958" y="1129274"/>
          <a:ext cx="3658339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Low BU (33 GWd/t)</a:t>
          </a:r>
        </a:p>
      </dsp:txBody>
      <dsp:txXfrm>
        <a:off x="481403" y="1155719"/>
        <a:ext cx="3605449" cy="850000"/>
      </dsp:txXfrm>
    </dsp:sp>
    <dsp:sp modelId="{8A15EDB6-C787-444E-87E0-4900CAFEB489}">
      <dsp:nvSpPr>
        <dsp:cNvPr id="0" name=""/>
        <dsp:cNvSpPr/>
      </dsp:nvSpPr>
      <dsp:spPr>
        <a:xfrm>
          <a:off x="248015" y="903552"/>
          <a:ext cx="206942" cy="1805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5781"/>
              </a:lnTo>
              <a:lnTo>
                <a:pt x="206942" y="1805781"/>
              </a:lnTo>
            </a:path>
          </a:pathLst>
        </a:custGeom>
        <a:noFill/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01A844-010B-9944-8CBD-CC2D5215E56B}">
      <dsp:nvSpPr>
        <dsp:cNvPr id="0" name=""/>
        <dsp:cNvSpPr/>
      </dsp:nvSpPr>
      <dsp:spPr>
        <a:xfrm>
          <a:off x="454958" y="2257888"/>
          <a:ext cx="384407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Medium BU (40 GWd/t)</a:t>
          </a:r>
        </a:p>
      </dsp:txBody>
      <dsp:txXfrm>
        <a:off x="481403" y="2284333"/>
        <a:ext cx="3791184" cy="850000"/>
      </dsp:txXfrm>
    </dsp:sp>
    <dsp:sp modelId="{ABB74222-5AFB-7440-8788-4BD5B739B838}">
      <dsp:nvSpPr>
        <dsp:cNvPr id="0" name=""/>
        <dsp:cNvSpPr/>
      </dsp:nvSpPr>
      <dsp:spPr>
        <a:xfrm>
          <a:off x="248015" y="903552"/>
          <a:ext cx="206942" cy="2934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4394"/>
              </a:lnTo>
              <a:lnTo>
                <a:pt x="206942" y="2934394"/>
              </a:lnTo>
            </a:path>
          </a:pathLst>
        </a:custGeom>
        <a:noFill/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1EDCB-8033-1648-ACF5-E9D7102B9B65}">
      <dsp:nvSpPr>
        <dsp:cNvPr id="0" name=""/>
        <dsp:cNvSpPr/>
      </dsp:nvSpPr>
      <dsp:spPr>
        <a:xfrm>
          <a:off x="454958" y="3386501"/>
          <a:ext cx="4012547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High BU (49/47 GWd/t)</a:t>
          </a:r>
        </a:p>
      </dsp:txBody>
      <dsp:txXfrm>
        <a:off x="481403" y="3412946"/>
        <a:ext cx="3959657" cy="850000"/>
      </dsp:txXfrm>
    </dsp:sp>
    <dsp:sp modelId="{1BA7D83E-2DF6-CF45-82AE-F35B33D3D0C4}">
      <dsp:nvSpPr>
        <dsp:cNvPr id="0" name=""/>
        <dsp:cNvSpPr/>
      </dsp:nvSpPr>
      <dsp:spPr>
        <a:xfrm>
          <a:off x="4531430" y="661"/>
          <a:ext cx="1805781" cy="902890"/>
        </a:xfrm>
        <a:prstGeom prst="roundRect">
          <a:avLst>
            <a:gd name="adj" fmla="val 10000"/>
          </a:avLst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noProof="1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Reference scenarios</a:t>
          </a:r>
        </a:p>
      </dsp:txBody>
      <dsp:txXfrm>
        <a:off x="4557875" y="27106"/>
        <a:ext cx="1752891" cy="850000"/>
      </dsp:txXfrm>
    </dsp:sp>
    <dsp:sp modelId="{DD97A438-8DE6-0E4A-9B0E-3D69A21956D3}">
      <dsp:nvSpPr>
        <dsp:cNvPr id="0" name=""/>
        <dsp:cNvSpPr/>
      </dsp:nvSpPr>
      <dsp:spPr>
        <a:xfrm>
          <a:off x="4712008" y="903552"/>
          <a:ext cx="180578" cy="677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67"/>
              </a:lnTo>
              <a:lnTo>
                <a:pt x="180578" y="677167"/>
              </a:lnTo>
            </a:path>
          </a:pathLst>
        </a:custGeom>
        <a:noFill/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A8EFE5-A810-0747-937D-0674087526DE}">
      <dsp:nvSpPr>
        <dsp:cNvPr id="0" name=""/>
        <dsp:cNvSpPr/>
      </dsp:nvSpPr>
      <dsp:spPr>
        <a:xfrm>
          <a:off x="4892586" y="112927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Only UOX</a:t>
          </a:r>
        </a:p>
      </dsp:txBody>
      <dsp:txXfrm>
        <a:off x="4919031" y="1155719"/>
        <a:ext cx="1391734" cy="850000"/>
      </dsp:txXfrm>
    </dsp:sp>
    <dsp:sp modelId="{ED642A38-33D7-6A42-B8C4-C3AAB19ECE3E}">
      <dsp:nvSpPr>
        <dsp:cNvPr id="0" name=""/>
        <dsp:cNvSpPr/>
      </dsp:nvSpPr>
      <dsp:spPr>
        <a:xfrm>
          <a:off x="4712008" y="903552"/>
          <a:ext cx="180578" cy="1805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5781"/>
              </a:lnTo>
              <a:lnTo>
                <a:pt x="180578" y="1805781"/>
              </a:lnTo>
            </a:path>
          </a:pathLst>
        </a:custGeom>
        <a:noFill/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6183FC-83F3-AC42-8658-BA356D96C19B}">
      <dsp:nvSpPr>
        <dsp:cNvPr id="0" name=""/>
        <dsp:cNvSpPr/>
      </dsp:nvSpPr>
      <dsp:spPr>
        <a:xfrm>
          <a:off x="4892586" y="2257888"/>
          <a:ext cx="2996311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MOX Continued (8%)</a:t>
          </a:r>
        </a:p>
      </dsp:txBody>
      <dsp:txXfrm>
        <a:off x="4919031" y="2284333"/>
        <a:ext cx="2943421" cy="850000"/>
      </dsp:txXfrm>
    </dsp:sp>
    <dsp:sp modelId="{E4E690F2-2B0B-844D-BFC5-0AAB3D5B9F04}">
      <dsp:nvSpPr>
        <dsp:cNvPr id="0" name=""/>
        <dsp:cNvSpPr/>
      </dsp:nvSpPr>
      <dsp:spPr>
        <a:xfrm>
          <a:off x="4712008" y="903552"/>
          <a:ext cx="180578" cy="2934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4394"/>
              </a:lnTo>
              <a:lnTo>
                <a:pt x="180578" y="2934394"/>
              </a:lnTo>
            </a:path>
          </a:pathLst>
        </a:custGeom>
        <a:noFill/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A01340-8231-6547-A0AD-D69EF5392638}">
      <dsp:nvSpPr>
        <dsp:cNvPr id="0" name=""/>
        <dsp:cNvSpPr/>
      </dsp:nvSpPr>
      <dsp:spPr>
        <a:xfrm>
          <a:off x="4892586" y="3386501"/>
          <a:ext cx="3167975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MOX Stabilized (10.2%)</a:t>
          </a:r>
        </a:p>
      </dsp:txBody>
      <dsp:txXfrm>
        <a:off x="4919031" y="3412946"/>
        <a:ext cx="3115085" cy="850000"/>
      </dsp:txXfrm>
    </dsp:sp>
    <dsp:sp modelId="{AD76E70D-2699-FE45-A16D-0B626EC23330}">
      <dsp:nvSpPr>
        <dsp:cNvPr id="0" name=""/>
        <dsp:cNvSpPr/>
      </dsp:nvSpPr>
      <dsp:spPr>
        <a:xfrm>
          <a:off x="4712008" y="903552"/>
          <a:ext cx="180578" cy="4063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3007"/>
              </a:lnTo>
              <a:lnTo>
                <a:pt x="180578" y="4063007"/>
              </a:lnTo>
            </a:path>
          </a:pathLst>
        </a:custGeom>
        <a:noFill/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B13E01-4F39-4D4A-A8E0-013CA6E37374}">
      <dsp:nvSpPr>
        <dsp:cNvPr id="0" name=""/>
        <dsp:cNvSpPr/>
      </dsp:nvSpPr>
      <dsp:spPr>
        <a:xfrm>
          <a:off x="4892586" y="4515114"/>
          <a:ext cx="144462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MIX</a:t>
          </a:r>
        </a:p>
      </dsp:txBody>
      <dsp:txXfrm>
        <a:off x="4919031" y="4541559"/>
        <a:ext cx="1391734" cy="85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50A68B-C880-9446-BE1F-E317D6E81B8F}">
      <dsp:nvSpPr>
        <dsp:cNvPr id="0" name=""/>
        <dsp:cNvSpPr/>
      </dsp:nvSpPr>
      <dsp:spPr>
        <a:xfrm>
          <a:off x="67437" y="661"/>
          <a:ext cx="1805781" cy="902890"/>
        </a:xfrm>
        <a:prstGeom prst="roundRect">
          <a:avLst>
            <a:gd name="adj" fmla="val 10000"/>
          </a:avLst>
        </a:prstGeom>
        <a:solidFill>
          <a:srgbClr val="00B9A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noProof="1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MMOX scenarios</a:t>
          </a:r>
        </a:p>
      </dsp:txBody>
      <dsp:txXfrm>
        <a:off x="93882" y="27106"/>
        <a:ext cx="1752891" cy="850000"/>
      </dsp:txXfrm>
    </dsp:sp>
    <dsp:sp modelId="{E3E9E1AC-7B02-584D-9954-7B7D0543FCCC}">
      <dsp:nvSpPr>
        <dsp:cNvPr id="0" name=""/>
        <dsp:cNvSpPr/>
      </dsp:nvSpPr>
      <dsp:spPr>
        <a:xfrm>
          <a:off x="248015" y="903552"/>
          <a:ext cx="206942" cy="677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67"/>
              </a:lnTo>
              <a:lnTo>
                <a:pt x="206942" y="677167"/>
              </a:lnTo>
            </a:path>
          </a:pathLst>
        </a:custGeom>
        <a:noFill/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40E1E2-DA7E-0C41-81F1-7309FF3299DD}">
      <dsp:nvSpPr>
        <dsp:cNvPr id="0" name=""/>
        <dsp:cNvSpPr/>
      </dsp:nvSpPr>
      <dsp:spPr>
        <a:xfrm>
          <a:off x="454958" y="1129274"/>
          <a:ext cx="3658339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Low BU (33 GWd/t)</a:t>
          </a:r>
        </a:p>
      </dsp:txBody>
      <dsp:txXfrm>
        <a:off x="481403" y="1155719"/>
        <a:ext cx="3605449" cy="850000"/>
      </dsp:txXfrm>
    </dsp:sp>
    <dsp:sp modelId="{8A15EDB6-C787-444E-87E0-4900CAFEB489}">
      <dsp:nvSpPr>
        <dsp:cNvPr id="0" name=""/>
        <dsp:cNvSpPr/>
      </dsp:nvSpPr>
      <dsp:spPr>
        <a:xfrm>
          <a:off x="248015" y="903552"/>
          <a:ext cx="206942" cy="1805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5781"/>
              </a:lnTo>
              <a:lnTo>
                <a:pt x="206942" y="1805781"/>
              </a:lnTo>
            </a:path>
          </a:pathLst>
        </a:custGeom>
        <a:noFill/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01A844-010B-9944-8CBD-CC2D5215E56B}">
      <dsp:nvSpPr>
        <dsp:cNvPr id="0" name=""/>
        <dsp:cNvSpPr/>
      </dsp:nvSpPr>
      <dsp:spPr>
        <a:xfrm>
          <a:off x="454958" y="2257888"/>
          <a:ext cx="3844074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Medium BU (40 GWd/t)</a:t>
          </a:r>
        </a:p>
      </dsp:txBody>
      <dsp:txXfrm>
        <a:off x="481403" y="2284333"/>
        <a:ext cx="3791184" cy="850000"/>
      </dsp:txXfrm>
    </dsp:sp>
    <dsp:sp modelId="{ABB74222-5AFB-7440-8788-4BD5B739B838}">
      <dsp:nvSpPr>
        <dsp:cNvPr id="0" name=""/>
        <dsp:cNvSpPr/>
      </dsp:nvSpPr>
      <dsp:spPr>
        <a:xfrm>
          <a:off x="248015" y="903552"/>
          <a:ext cx="206942" cy="2934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4394"/>
              </a:lnTo>
              <a:lnTo>
                <a:pt x="206942" y="2934394"/>
              </a:lnTo>
            </a:path>
          </a:pathLst>
        </a:custGeom>
        <a:noFill/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1EDCB-8033-1648-ACF5-E9D7102B9B65}">
      <dsp:nvSpPr>
        <dsp:cNvPr id="0" name=""/>
        <dsp:cNvSpPr/>
      </dsp:nvSpPr>
      <dsp:spPr>
        <a:xfrm>
          <a:off x="454958" y="3386501"/>
          <a:ext cx="4012547" cy="902890"/>
        </a:xfrm>
        <a:prstGeom prst="roundRect">
          <a:avLst>
            <a:gd name="adj" fmla="val 10000"/>
          </a:avLst>
        </a:prstGeom>
        <a:solidFill>
          <a:srgbClr val="EF08E5">
            <a:alpha val="20000"/>
          </a:srgbClr>
        </a:solidFill>
        <a:ln w="19050" cap="flat" cmpd="sng" algn="ctr">
          <a:solidFill>
            <a:srgbClr val="00B9A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MMOX High BU (49/47 GWd/t)</a:t>
          </a:r>
        </a:p>
      </dsp:txBody>
      <dsp:txXfrm>
        <a:off x="481403" y="3412946"/>
        <a:ext cx="3959657" cy="850000"/>
      </dsp:txXfrm>
    </dsp:sp>
    <dsp:sp modelId="{1BA7D83E-2DF6-CF45-82AE-F35B33D3D0C4}">
      <dsp:nvSpPr>
        <dsp:cNvPr id="0" name=""/>
        <dsp:cNvSpPr/>
      </dsp:nvSpPr>
      <dsp:spPr>
        <a:xfrm>
          <a:off x="4531430" y="661"/>
          <a:ext cx="1805781" cy="902890"/>
        </a:xfrm>
        <a:prstGeom prst="roundRect">
          <a:avLst>
            <a:gd name="adj" fmla="val 10000"/>
          </a:avLst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noProof="1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rPr>
            <a:t>Reference scenarios</a:t>
          </a:r>
        </a:p>
      </dsp:txBody>
      <dsp:txXfrm>
        <a:off x="4557875" y="27106"/>
        <a:ext cx="1752891" cy="850000"/>
      </dsp:txXfrm>
    </dsp:sp>
    <dsp:sp modelId="{DD97A438-8DE6-0E4A-9B0E-3D69A21956D3}">
      <dsp:nvSpPr>
        <dsp:cNvPr id="0" name=""/>
        <dsp:cNvSpPr/>
      </dsp:nvSpPr>
      <dsp:spPr>
        <a:xfrm>
          <a:off x="4712008" y="903552"/>
          <a:ext cx="180578" cy="677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167"/>
              </a:lnTo>
              <a:lnTo>
                <a:pt x="180578" y="677167"/>
              </a:lnTo>
            </a:path>
          </a:pathLst>
        </a:custGeom>
        <a:noFill/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A8EFE5-A810-0747-937D-0674087526DE}">
      <dsp:nvSpPr>
        <dsp:cNvPr id="0" name=""/>
        <dsp:cNvSpPr/>
      </dsp:nvSpPr>
      <dsp:spPr>
        <a:xfrm>
          <a:off x="4892586" y="1129274"/>
          <a:ext cx="1444624" cy="902890"/>
        </a:xfrm>
        <a:prstGeom prst="roundRect">
          <a:avLst>
            <a:gd name="adj" fmla="val 10000"/>
          </a:avLst>
        </a:prstGeom>
        <a:solidFill>
          <a:srgbClr val="EF08E5">
            <a:alpha val="20107"/>
          </a:srgb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Only UOX</a:t>
          </a:r>
        </a:p>
      </dsp:txBody>
      <dsp:txXfrm>
        <a:off x="4919031" y="1155719"/>
        <a:ext cx="1391734" cy="850000"/>
      </dsp:txXfrm>
    </dsp:sp>
    <dsp:sp modelId="{ED642A38-33D7-6A42-B8C4-C3AAB19ECE3E}">
      <dsp:nvSpPr>
        <dsp:cNvPr id="0" name=""/>
        <dsp:cNvSpPr/>
      </dsp:nvSpPr>
      <dsp:spPr>
        <a:xfrm>
          <a:off x="4712008" y="903552"/>
          <a:ext cx="180578" cy="1805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5781"/>
              </a:lnTo>
              <a:lnTo>
                <a:pt x="180578" y="1805781"/>
              </a:lnTo>
            </a:path>
          </a:pathLst>
        </a:custGeom>
        <a:noFill/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6183FC-83F3-AC42-8658-BA356D96C19B}">
      <dsp:nvSpPr>
        <dsp:cNvPr id="0" name=""/>
        <dsp:cNvSpPr/>
      </dsp:nvSpPr>
      <dsp:spPr>
        <a:xfrm>
          <a:off x="4892586" y="2257888"/>
          <a:ext cx="2996311" cy="9028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MOX Continued (8%)</a:t>
          </a:r>
        </a:p>
      </dsp:txBody>
      <dsp:txXfrm>
        <a:off x="4919031" y="2284333"/>
        <a:ext cx="2943421" cy="850000"/>
      </dsp:txXfrm>
    </dsp:sp>
    <dsp:sp modelId="{E4E690F2-2B0B-844D-BFC5-0AAB3D5B9F04}">
      <dsp:nvSpPr>
        <dsp:cNvPr id="0" name=""/>
        <dsp:cNvSpPr/>
      </dsp:nvSpPr>
      <dsp:spPr>
        <a:xfrm>
          <a:off x="4712008" y="903552"/>
          <a:ext cx="180578" cy="2934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4394"/>
              </a:lnTo>
              <a:lnTo>
                <a:pt x="180578" y="2934394"/>
              </a:lnTo>
            </a:path>
          </a:pathLst>
        </a:custGeom>
        <a:noFill/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A01340-8231-6547-A0AD-D69EF5392638}">
      <dsp:nvSpPr>
        <dsp:cNvPr id="0" name=""/>
        <dsp:cNvSpPr/>
      </dsp:nvSpPr>
      <dsp:spPr>
        <a:xfrm>
          <a:off x="4892586" y="3386501"/>
          <a:ext cx="3167975" cy="902890"/>
        </a:xfrm>
        <a:prstGeom prst="roundRect">
          <a:avLst>
            <a:gd name="adj" fmla="val 10000"/>
          </a:avLst>
        </a:prstGeom>
        <a:solidFill>
          <a:srgbClr val="EF08E5">
            <a:alpha val="20107"/>
          </a:srgb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MOX Stabilized (10.2%)</a:t>
          </a:r>
        </a:p>
      </dsp:txBody>
      <dsp:txXfrm>
        <a:off x="4919031" y="3412946"/>
        <a:ext cx="3115085" cy="850000"/>
      </dsp:txXfrm>
    </dsp:sp>
    <dsp:sp modelId="{AD76E70D-2699-FE45-A16D-0B626EC23330}">
      <dsp:nvSpPr>
        <dsp:cNvPr id="0" name=""/>
        <dsp:cNvSpPr/>
      </dsp:nvSpPr>
      <dsp:spPr>
        <a:xfrm>
          <a:off x="4712008" y="903552"/>
          <a:ext cx="180578" cy="4063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3007"/>
              </a:lnTo>
              <a:lnTo>
                <a:pt x="180578" y="4063007"/>
              </a:lnTo>
            </a:path>
          </a:pathLst>
        </a:custGeom>
        <a:noFill/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B13E01-4F39-4D4A-A8E0-013CA6E37374}">
      <dsp:nvSpPr>
        <dsp:cNvPr id="0" name=""/>
        <dsp:cNvSpPr/>
      </dsp:nvSpPr>
      <dsp:spPr>
        <a:xfrm>
          <a:off x="4892586" y="4515114"/>
          <a:ext cx="1444624" cy="902890"/>
        </a:xfrm>
        <a:prstGeom prst="roundRect">
          <a:avLst>
            <a:gd name="adj" fmla="val 10000"/>
          </a:avLst>
        </a:prstGeom>
        <a:solidFill>
          <a:srgbClr val="EF08E5">
            <a:alpha val="20107"/>
          </a:srgbClr>
        </a:solidFill>
        <a:ln w="190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i="0" kern="1200" noProof="1">
              <a:latin typeface="Helvetica Neue Light" panose="02000403000000020004" pitchFamily="2" charset="0"/>
              <a:ea typeface="Helvetica Neue Light" panose="02000403000000020004" pitchFamily="2" charset="0"/>
            </a:rPr>
            <a:t>MIX</a:t>
          </a:r>
        </a:p>
      </dsp:txBody>
      <dsp:txXfrm>
        <a:off x="4919031" y="4541559"/>
        <a:ext cx="1391734" cy="85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6EC1C-46DD-3A47-BBE9-339AC10B13F0}" type="datetimeFigureOut">
              <a:rPr lang="nb-NO" smtClean="0"/>
              <a:t>05.05.2026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30094-FCD1-DC49-AEBF-CE367884A6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9238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F964F-AA57-7E49-BCDE-B86D53F0537A}" type="slidenum">
              <a:rPr lang="en-NO" smtClean="0"/>
              <a:t>1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550338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E12AF-2F98-7F46-B661-CFA1D29E2DC1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12486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F9170-AD2D-D27A-BF7A-C00901BBB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9BD605-F1B9-8EB7-6F61-F4CD3219F9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B8127B-E073-8C59-C6A2-E9FB2D3086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11D5B-BF24-5538-CF12-2387B21973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E12AF-2F98-7F46-B661-CFA1D29E2DC1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38884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E12AF-2F98-7F46-B661-CFA1D29E2DC1}" type="slidenum">
              <a:rPr lang="nb-NO" smtClean="0"/>
              <a:t>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52170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E12AF-2F98-7F46-B661-CFA1D29E2DC1}" type="slidenum">
              <a:rPr lang="nb-NO" smtClean="0"/>
              <a:t>25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96109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D05AE-56EA-C43A-1417-D0E0347C66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C0FFCF-23B2-5136-049F-2544910B8A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D2BE7-BA8E-A790-7B10-0C545304A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D727-57D0-5C4E-BE8B-0693DA5B99DC}" type="datetime1">
              <a:rPr lang="en-US" smtClean="0"/>
              <a:t>5/5/26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29485-9152-0225-4019-B7C7E900D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7776E-3CED-2861-901E-BBA53B815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2797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32970-2E04-A103-9E09-95760B2B4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B62C47-A1AA-5D25-68F7-0E9AC67B66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23E591-09C2-623B-FF1D-298074E1F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B2129-1FDB-8E47-9417-C1821C82755C}" type="datetime1">
              <a:rPr lang="en-US" smtClean="0"/>
              <a:t>5/5/26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9777D-52C0-8575-641E-90C67C22F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972C8-4FF3-FB0E-659A-C0C697D91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82573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88D0DF-8B5E-D346-E193-F84368362E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EFEBEA-CBE3-9727-57CE-3CE951389D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71104-8F4E-4C62-ACAE-69A744C1C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5C14-0957-B146-8BEF-E40A2CD7252F}" type="datetime1">
              <a:rPr lang="en-US" smtClean="0"/>
              <a:t>5/5/26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9C77A-A47B-FB78-5F48-5459A5D1F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E1870-05DE-33BB-E61A-1A0B3815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95041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5C521-6492-358A-E2EB-BE62929CB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F579C-927D-086A-950A-0A3BC71445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21545-8B9F-648C-0FDB-D24658686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71425-32E6-0C42-91F0-AF2380C051FB}" type="datetime1">
              <a:rPr lang="en-US" smtClean="0"/>
              <a:t>5/5/26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FBA13-66AC-5790-ECE3-C5A714C75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F36C7-3498-9DED-AE75-E5BA492AF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9205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8DFBE-DBC5-E009-38DE-D682CE964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A6D871-33DA-7F8E-1CFE-3EA090F062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1ECF6-1F5E-2119-8F81-291F98E67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1E3F-B3A7-0F4D-9791-8BB39D0CB297}" type="datetime1">
              <a:rPr lang="en-US" smtClean="0"/>
              <a:t>5/5/26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ECF68-CA45-ABF4-7DE8-2232A516C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28C3E-F3BB-F3CC-361A-75C3A8884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43072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D7ED2-B4FB-6072-1693-1D8F2E62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59761-D542-1346-7902-7AA7BC1F50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D8B9F1-E109-1502-E9AA-3DE3AF6E9C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B273D4-FC44-A252-37D8-F8D7CF312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4A50-E213-4346-AC2C-A948A3D3691D}" type="datetime1">
              <a:rPr lang="en-US" smtClean="0"/>
              <a:t>5/5/26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57E83F-5D4A-7483-BD1D-21D6FF040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301EBF-1099-02C3-BE36-11E3E84E1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86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3CCB8-67DD-0CD2-FBC8-72961D37E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16274-DB9C-59BE-C0C9-FA93B0F5D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D6617-525A-41AB-0B55-C2BAB7791B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0C451F-5526-4D9F-B4F9-5621050223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2303CC-83E2-224A-B5B7-BA055FBB08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D1EB66-A549-3C5F-81B5-B3E0E2555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EA5-F028-A247-9CF6-6B284151F25C}" type="datetime1">
              <a:rPr lang="en-US" smtClean="0"/>
              <a:t>5/5/26</a:t>
            </a:fld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947C41-ACC4-8C83-D88A-6BF31ACE5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6219E7-B94F-4515-5A30-0230F6569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89981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CB365-5DA3-22E8-FB1C-4C3F1CE67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993323-1C4D-ECF0-1219-1A54923DA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EC467-22AB-1143-8E45-DBD2F03CEF68}" type="datetime1">
              <a:rPr lang="en-US" smtClean="0"/>
              <a:t>5/5/26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199ECE-907E-2545-C85E-64558B40A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A276F1-27E9-4542-B42C-76922CE36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41024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01F141-90CE-B6A1-CE90-565943C27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63E0-DE6F-2542-B6EA-D7F91B86CE68}" type="datetime1">
              <a:rPr lang="en-US" smtClean="0"/>
              <a:t>5/5/26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986787-401F-9B86-2FD1-F6EB1D126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A8E4E9-44BE-8A79-1599-3483E1270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54206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439EA-767B-C7D5-3003-80356A118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38444-5224-0F20-9A6C-A1D9F334E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AD86FA-FA7F-8CB6-89B5-28553BF5C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F71330-E0BE-3A37-8141-0CCD9A007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4A7ED-03AF-2B4F-883B-C86AE81117C1}" type="datetime1">
              <a:rPr lang="en-US" smtClean="0"/>
              <a:t>5/5/26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B8F24A-3B8D-EFAC-158C-CEE6A2CBB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EBAED1-EFF4-CEBA-9DB4-3573EEB7B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944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32A44-EBBF-20D6-AA82-94DD28433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C98A77-3F29-4AAA-7801-D4328F1E7B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0814F1-DD09-B327-D00F-C85349D4D2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24177C-9B10-7FD7-1125-5A659936F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BE9D-9220-264D-B26A-59BBFC2DF4DB}" type="datetime1">
              <a:rPr lang="en-US" smtClean="0"/>
              <a:t>5/5/26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CC354-28F9-039E-FFA5-10EEC7D6A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48068F-2557-0C72-6631-5318CB05E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2616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C8E7CA-6561-4689-02A6-B70E1B8C9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3ED80-CB5F-18FE-CD1D-F9C2C8375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60A2B-CDC0-FFCA-1DBD-3CDFAEB394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C6AFAB-A120-4B41-8939-3A311ED83940}" type="datetime1">
              <a:rPr lang="en-US" smtClean="0"/>
              <a:t>5/5/26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0367D-FFA6-A71A-3121-616348482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AAC75-A225-E9E8-784F-05005670C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835649-EDE4-8D49-88AD-57F1881E235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110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sv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sv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D59862-AFA5-47B1-27D8-10162CFDE8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888" r="9089" b="10155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82F124C3-EB4E-34A7-0F6B-2FAEF73BE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3838941"/>
            <a:ext cx="4308333" cy="1459963"/>
          </a:xfrm>
        </p:spPr>
        <p:txBody>
          <a:bodyPr>
            <a:normAutofit/>
          </a:bodyPr>
          <a:lstStyle/>
          <a:p>
            <a:pPr algn="l"/>
            <a:r>
              <a:rPr lang="en-US" sz="2000" b="1" noProof="1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Gulla Louise Serville Torvund</a:t>
            </a:r>
          </a:p>
          <a:p>
            <a:pPr algn="l"/>
            <a:r>
              <a:rPr lang="en-US" sz="1600" noProof="1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PhD student, University of Oslo</a:t>
            </a:r>
          </a:p>
          <a:p>
            <a:pPr algn="l"/>
            <a:r>
              <a:rPr lang="en-US" sz="1600" i="1" noProof="1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15</a:t>
            </a:r>
            <a:r>
              <a:rPr lang="en-US" sz="1600" i="1" baseline="30000" noProof="1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</a:t>
            </a:r>
            <a:r>
              <a:rPr lang="en-US" sz="1600" i="1" noProof="1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Nordic meeting on Nuclear Physics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06B313-D68F-F704-A2BC-903B165EC1C0}"/>
              </a:ext>
            </a:extLst>
          </p:cNvPr>
          <p:cNvSpPr txBox="1"/>
          <p:nvPr/>
        </p:nvSpPr>
        <p:spPr>
          <a:xfrm>
            <a:off x="477980" y="2413337"/>
            <a:ext cx="84802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noProof="1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Multi-MOX: Fascilitating plutonium multi-recycling in the French PWR fleet </a:t>
            </a:r>
            <a:endParaRPr lang="en-US" sz="3000" noProof="1"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AA3D560-FB76-D56E-399B-00E12D6D3A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37" y="5708846"/>
            <a:ext cx="1251198" cy="9464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3802D36-8E31-B345-20E3-53C9260BC2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00" y="202676"/>
            <a:ext cx="2221869" cy="69474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2CEAB0-B25F-828A-D176-C685953AB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2F002-DEB5-624E-AF70-7D1286A6A276}" type="slidenum">
              <a:rPr lang="en-US" noProof="1" smtClean="0"/>
              <a:t>1</a:t>
            </a:fld>
            <a:endParaRPr lang="en-US" noProof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B6D417-7B51-9E68-4B05-0A90DAD95A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4716" y="5647067"/>
            <a:ext cx="1520572" cy="107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4516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4D0D3-7F15-6EDD-581E-2C7721C13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8CE60E-8424-08C5-192C-F9229B0BF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220" y="2262751"/>
            <a:ext cx="5723203" cy="38748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EDDF29-9906-0EA0-D280-6DDB894B646B}"/>
              </a:ext>
            </a:extLst>
          </p:cNvPr>
          <p:cNvSpPr txBox="1"/>
          <p:nvPr/>
        </p:nvSpPr>
        <p:spPr>
          <a:xfrm>
            <a:off x="5432155" y="877674"/>
            <a:ext cx="7248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noProof="1"/>
              <a:t>Fast reactors</a:t>
            </a:r>
          </a:p>
        </p:txBody>
      </p:sp>
      <p:sp>
        <p:nvSpPr>
          <p:cNvPr id="10" name="Horizontal Scroll 9">
            <a:extLst>
              <a:ext uri="{FF2B5EF4-FFF2-40B4-BE49-F238E27FC236}">
                <a16:creationId xmlns:a16="http://schemas.microsoft.com/office/drawing/2014/main" id="{EBCC6133-8F49-A835-7467-403654EB97FA}"/>
              </a:ext>
            </a:extLst>
          </p:cNvPr>
          <p:cNvSpPr/>
          <p:nvPr/>
        </p:nvSpPr>
        <p:spPr>
          <a:xfrm rot="20682432">
            <a:off x="6975939" y="985721"/>
            <a:ext cx="4161295" cy="1103548"/>
          </a:xfrm>
          <a:prstGeom prst="horizontalScroll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1">
                <a:solidFill>
                  <a:srgbClr val="FF0000"/>
                </a:solidFill>
              </a:rPr>
              <a:t>POSTPONED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3CCAFA-D6B0-AB08-1361-D05240C1A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6675" y="2473987"/>
            <a:ext cx="3094979" cy="3927529"/>
          </a:xfrm>
          <a:prstGeom prst="rect">
            <a:avLst/>
          </a:prstGeom>
        </p:spPr>
      </p:pic>
      <p:sp>
        <p:nvSpPr>
          <p:cNvPr id="5" name="Horizontal Scroll 4">
            <a:extLst>
              <a:ext uri="{FF2B5EF4-FFF2-40B4-BE49-F238E27FC236}">
                <a16:creationId xmlns:a16="http://schemas.microsoft.com/office/drawing/2014/main" id="{68ADE7E0-87AB-2364-E39D-0D8A54FD7E2E}"/>
              </a:ext>
            </a:extLst>
          </p:cNvPr>
          <p:cNvSpPr/>
          <p:nvPr/>
        </p:nvSpPr>
        <p:spPr>
          <a:xfrm rot="20682432">
            <a:off x="6773228" y="4504849"/>
            <a:ext cx="4161295" cy="1103548"/>
          </a:xfrm>
          <a:prstGeom prst="horizontalScroll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1">
                <a:solidFill>
                  <a:srgbClr val="FF0000"/>
                </a:solidFill>
              </a:rPr>
              <a:t>TOO COMPLICATED?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DDD83-3C16-ED3C-7E9F-FC7331266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220378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2320F8-2F7B-D4A7-AB8A-36569D36C1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F34012-E928-9ED4-7BD0-E44FDD7E3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220" y="2262751"/>
            <a:ext cx="5723203" cy="38748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65F2BC5-B669-9431-4325-3A7B424EDB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721" y="1338930"/>
            <a:ext cx="3666618" cy="441094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30C484-C523-E11F-0EFF-AF27B2AF2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10360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8B24E4-436E-C401-1DC0-AE8106923CEF}"/>
              </a:ext>
            </a:extLst>
          </p:cNvPr>
          <p:cNvSpPr txBox="1"/>
          <p:nvPr/>
        </p:nvSpPr>
        <p:spPr>
          <a:xfrm>
            <a:off x="972227" y="2951946"/>
            <a:ext cx="102475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noProof="1"/>
              <a:t>What will happen to the plutonium inventory (and a bunch of other stuff) if we employ the Multi-MOX method?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9A24FA-A32F-FF6D-CF1F-0829BEABB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46647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18DC2EF-674C-1860-BD7F-378CBD149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577" y="4539850"/>
            <a:ext cx="1216420" cy="920170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BF21DA0-7823-5FB5-C208-34A87352E5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7373589"/>
              </p:ext>
            </p:extLst>
          </p:nvPr>
        </p:nvGraphicFramePr>
        <p:xfrm>
          <a:off x="4735112" y="1549178"/>
          <a:ext cx="6668654" cy="3935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026E437-A0A7-F463-A57A-E2CFBB681D02}"/>
              </a:ext>
            </a:extLst>
          </p:cNvPr>
          <p:cNvSpPr txBox="1"/>
          <p:nvPr/>
        </p:nvSpPr>
        <p:spPr>
          <a:xfrm>
            <a:off x="727719" y="536304"/>
            <a:ext cx="427803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2800" b="1" noProof="1">
                <a:ea typeface="Helvetica Neue Light" panose="02000403000000020004" pitchFamily="2" charset="0"/>
              </a:rPr>
              <a:t>CLASS</a:t>
            </a:r>
            <a:r>
              <a:rPr lang="en-US" sz="2800" noProof="1">
                <a:ea typeface="Helvetica Neue Light" panose="02000403000000020004" pitchFamily="2" charset="0"/>
              </a:rPr>
              <a:t> </a:t>
            </a:r>
            <a:br>
              <a:rPr lang="en-US" sz="2800" noProof="1">
                <a:ea typeface="Helvetica Neue Light" panose="02000403000000020004" pitchFamily="2" charset="0"/>
              </a:rPr>
            </a:br>
            <a:endParaRPr lang="en-US" sz="2800" noProof="1">
              <a:ea typeface="Helvetica Neue Light" panose="02000403000000020004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noProof="1">
                <a:ea typeface="Helvetica Neue Light" panose="02000403000000020004" pitchFamily="2" charset="0"/>
              </a:rPr>
              <a:t>(</a:t>
            </a:r>
            <a:r>
              <a:rPr lang="en-US" sz="2800" b="1" noProof="1">
                <a:ea typeface="Helvetica Neue Light" panose="02000403000000020004" pitchFamily="2" charset="0"/>
              </a:rPr>
              <a:t>C</a:t>
            </a:r>
            <a:r>
              <a:rPr lang="en-US" sz="2800" noProof="1">
                <a:ea typeface="Helvetica Neue Light" panose="02000403000000020004" pitchFamily="2" charset="0"/>
              </a:rPr>
              <a:t>ore </a:t>
            </a:r>
            <a:r>
              <a:rPr lang="en-US" sz="2800" b="1" noProof="1">
                <a:ea typeface="Helvetica Neue Light" panose="02000403000000020004" pitchFamily="2" charset="0"/>
              </a:rPr>
              <a:t>L</a:t>
            </a:r>
            <a:r>
              <a:rPr lang="en-US" sz="2800" noProof="1">
                <a:ea typeface="Helvetica Neue Light" panose="02000403000000020004" pitchFamily="2" charset="0"/>
              </a:rPr>
              <a:t>ibrary for </a:t>
            </a:r>
            <a:r>
              <a:rPr lang="en-US" sz="2800" b="1" noProof="1">
                <a:ea typeface="Helvetica Neue Light" panose="02000403000000020004" pitchFamily="2" charset="0"/>
              </a:rPr>
              <a:t>A</a:t>
            </a:r>
            <a:r>
              <a:rPr lang="en-US" sz="2800" noProof="1">
                <a:ea typeface="Helvetica Neue Light" panose="02000403000000020004" pitchFamily="2" charset="0"/>
              </a:rPr>
              <a:t>dvanced </a:t>
            </a:r>
            <a:r>
              <a:rPr lang="en-US" sz="2800" b="1" noProof="1">
                <a:ea typeface="Helvetica Neue Light" panose="02000403000000020004" pitchFamily="2" charset="0"/>
              </a:rPr>
              <a:t>S</a:t>
            </a:r>
            <a:r>
              <a:rPr lang="en-US" sz="2800" noProof="1">
                <a:ea typeface="Helvetica Neue Light" panose="02000403000000020004" pitchFamily="2" charset="0"/>
              </a:rPr>
              <a:t>cenario </a:t>
            </a:r>
            <a:r>
              <a:rPr lang="en-US" sz="2800" b="1" noProof="1">
                <a:ea typeface="Helvetica Neue Light" panose="02000403000000020004" pitchFamily="2" charset="0"/>
              </a:rPr>
              <a:t>S</a:t>
            </a:r>
            <a:r>
              <a:rPr lang="en-US" sz="2800" noProof="1">
                <a:ea typeface="Helvetica Neue Light" panose="02000403000000020004" pitchFamily="2" charset="0"/>
              </a:rPr>
              <a:t>tudies)</a:t>
            </a:r>
          </a:p>
        </p:txBody>
      </p:sp>
      <p:pic>
        <p:nvPicPr>
          <p:cNvPr id="1026" name="Picture 2" descr="Machine learning @ IN2P3">
            <a:extLst>
              <a:ext uri="{FF2B5EF4-FFF2-40B4-BE49-F238E27FC236}">
                <a16:creationId xmlns:a16="http://schemas.microsoft.com/office/drawing/2014/main" id="{97673159-EADE-DA88-4E5B-6E6180DEA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9" y="5148862"/>
            <a:ext cx="2030471" cy="112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EC19FA-22B5-3554-4AE5-25B1D5288589}"/>
              </a:ext>
            </a:extLst>
          </p:cNvPr>
          <p:cNvSpPr txBox="1"/>
          <p:nvPr/>
        </p:nvSpPr>
        <p:spPr>
          <a:xfrm>
            <a:off x="727719" y="2291921"/>
            <a:ext cx="5005755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40" dirty="0">
                <a:solidFill>
                  <a:srgbClr val="000000"/>
                </a:solidFill>
                <a:effectLst/>
              </a:rPr>
              <a:t>B. Mouginot et al. ‘Core library for advanced scenario simulation, CLASS: principle</a:t>
            </a:r>
            <a:r>
              <a:rPr lang="en-US" sz="1040" dirty="0">
                <a:solidFill>
                  <a:srgbClr val="000000"/>
                </a:solidFill>
              </a:rPr>
              <a:t> </a:t>
            </a:r>
            <a:r>
              <a:rPr lang="en-US" sz="1040" dirty="0">
                <a:solidFill>
                  <a:srgbClr val="000000"/>
                </a:solidFill>
                <a:effectLst/>
              </a:rPr>
              <a:t>&amp; application’. In: International Conference “The Role of Reactor Physics toward a Sustainable Future”(PHYSOR 2014). 2014, 12–p.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4898A0-BE88-E98B-14F9-C39892C67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315718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C3071C-44E6-ED32-0558-C02B98AC6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551" y="1413165"/>
            <a:ext cx="6613626" cy="48881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697F8A-D986-80B4-B557-7D66DD066873}"/>
              </a:ext>
            </a:extLst>
          </p:cNvPr>
          <p:cNvSpPr txBox="1"/>
          <p:nvPr/>
        </p:nvSpPr>
        <p:spPr>
          <a:xfrm>
            <a:off x="233023" y="1569028"/>
            <a:ext cx="380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1"/>
              <a:t>ANN trained on SMURE results to predict time-dependent </a:t>
            </a:r>
            <a:r>
              <a:rPr lang="en-US" i="1" noProof="1"/>
              <a:t>k</a:t>
            </a:r>
            <a:r>
              <a:rPr lang="en-US" i="1" baseline="-25000" noProof="1"/>
              <a:t>eff</a:t>
            </a:r>
            <a:r>
              <a:rPr lang="en-US" i="1" noProof="1"/>
              <a:t> </a:t>
            </a:r>
            <a:r>
              <a:rPr lang="en-US" noProof="1"/>
              <a:t>of</a:t>
            </a:r>
            <a:r>
              <a:rPr lang="en-US" i="1" noProof="1"/>
              <a:t> </a:t>
            </a:r>
            <a:r>
              <a:rPr lang="en-US" noProof="1"/>
              <a:t>fuel.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8B2973-98DB-06D1-149F-3441FB9FAE34}"/>
              </a:ext>
            </a:extLst>
          </p:cNvPr>
          <p:cNvSpPr txBox="1"/>
          <p:nvPr/>
        </p:nvSpPr>
        <p:spPr>
          <a:xfrm>
            <a:off x="6096000" y="338507"/>
            <a:ext cx="5725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1"/>
              <a:t>ANN trained on SMURE results predicts time-dependent cross sections. Irradiation model calculates neutron flux and depletion matrix.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1B1E98-73E5-4B9E-F24F-D8F322E1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959691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E1F753-BEC8-C301-872D-4DA7FE83E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998606"/>
            <a:ext cx="7772400" cy="486078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2C2239-6617-2B1B-A614-F101E48F8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005341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705292-D5FA-0483-7AE1-6F730D84D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52" y="2478070"/>
            <a:ext cx="5406737" cy="338132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D146EC6-309F-C969-33BE-A84489D9C3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430674"/>
            <a:ext cx="5616691" cy="344370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B7E581-AB2D-4478-A779-96E0A213B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678284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D918BD0-93BB-7CD4-0A94-12C9CAEB8F28}"/>
              </a:ext>
            </a:extLst>
          </p:cNvPr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B3691F-4B42-8DF1-F696-23D0AA1AF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303153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13D4B-F2AE-58C6-3DA0-976777A15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9DEEF91-B987-3547-4D68-90FBFF8E7316}"/>
              </a:ext>
            </a:extLst>
          </p:cNvPr>
          <p:cNvGraphicFramePr/>
          <p:nvPr/>
        </p:nvGraphicFramePr>
        <p:xfrm>
          <a:off x="3755255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reeform 2">
            <a:extLst>
              <a:ext uri="{FF2B5EF4-FFF2-40B4-BE49-F238E27FC236}">
                <a16:creationId xmlns:a16="http://schemas.microsoft.com/office/drawing/2014/main" id="{80EAA5D0-6B9B-AAC8-AD19-055A304ED313}"/>
              </a:ext>
            </a:extLst>
          </p:cNvPr>
          <p:cNvSpPr/>
          <p:nvPr/>
        </p:nvSpPr>
        <p:spPr>
          <a:xfrm>
            <a:off x="308745" y="3375283"/>
            <a:ext cx="5576304" cy="2644218"/>
          </a:xfrm>
          <a:custGeom>
            <a:avLst/>
            <a:gdLst>
              <a:gd name="connsiteX0" fmla="*/ 5288491 w 5576304"/>
              <a:gd name="connsiteY0" fmla="*/ 2499044 h 2644218"/>
              <a:gd name="connsiteX1" fmla="*/ 342419 w 5576304"/>
              <a:gd name="connsiteY1" fmla="*/ 2457481 h 2644218"/>
              <a:gd name="connsiteX2" fmla="*/ 744200 w 5576304"/>
              <a:gd name="connsiteY2" fmla="*/ 102208 h 2644218"/>
              <a:gd name="connsiteX3" fmla="*/ 3307291 w 5576304"/>
              <a:gd name="connsiteY3" fmla="*/ 614826 h 2644218"/>
              <a:gd name="connsiteX4" fmla="*/ 3113328 w 5576304"/>
              <a:gd name="connsiteY4" fmla="*/ 2332790 h 2644218"/>
              <a:gd name="connsiteX5" fmla="*/ 5537873 w 5576304"/>
              <a:gd name="connsiteY5" fmla="*/ 2485190 h 2644218"/>
              <a:gd name="connsiteX6" fmla="*/ 4651182 w 5576304"/>
              <a:gd name="connsiteY6" fmla="*/ 2512899 h 2644218"/>
              <a:gd name="connsiteX7" fmla="*/ 5288491 w 5576304"/>
              <a:gd name="connsiteY7" fmla="*/ 2499044 h 2644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76304" h="2644218">
                <a:moveTo>
                  <a:pt x="5288491" y="2499044"/>
                </a:moveTo>
                <a:cubicBezTo>
                  <a:pt x="4570364" y="2489808"/>
                  <a:pt x="1099801" y="2856954"/>
                  <a:pt x="342419" y="2457481"/>
                </a:cubicBezTo>
                <a:cubicBezTo>
                  <a:pt x="-414963" y="2058008"/>
                  <a:pt x="250055" y="409317"/>
                  <a:pt x="744200" y="102208"/>
                </a:cubicBezTo>
                <a:cubicBezTo>
                  <a:pt x="1238345" y="-204901"/>
                  <a:pt x="2912436" y="243062"/>
                  <a:pt x="3307291" y="614826"/>
                </a:cubicBezTo>
                <a:cubicBezTo>
                  <a:pt x="3702146" y="986590"/>
                  <a:pt x="2741565" y="2021063"/>
                  <a:pt x="3113328" y="2332790"/>
                </a:cubicBezTo>
                <a:cubicBezTo>
                  <a:pt x="3485091" y="2644517"/>
                  <a:pt x="5281564" y="2455172"/>
                  <a:pt x="5537873" y="2485190"/>
                </a:cubicBezTo>
                <a:cubicBezTo>
                  <a:pt x="5794182" y="2515208"/>
                  <a:pt x="4685818" y="2512899"/>
                  <a:pt x="4651182" y="2512899"/>
                </a:cubicBezTo>
                <a:cubicBezTo>
                  <a:pt x="4616546" y="2512899"/>
                  <a:pt x="6006618" y="2508280"/>
                  <a:pt x="5288491" y="2499044"/>
                </a:cubicBezTo>
                <a:close/>
              </a:path>
            </a:pathLst>
          </a:custGeom>
          <a:solidFill>
            <a:srgbClr val="EF08E5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E707EA-C38E-F5CE-40E2-544931B64887}"/>
              </a:ext>
            </a:extLst>
          </p:cNvPr>
          <p:cNvSpPr txBox="1"/>
          <p:nvPr/>
        </p:nvSpPr>
        <p:spPr>
          <a:xfrm>
            <a:off x="671945" y="3990744"/>
            <a:ext cx="29440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noProof="1">
                <a:latin typeface="Helvetica Neue Light" panose="02000403000000020004" pitchFamily="2" charset="0"/>
                <a:ea typeface="Helvetica Neue Light" panose="02000403000000020004" pitchFamily="2" charset="0"/>
              </a:rPr>
              <a:t>Using predictions for the future French fleet</a:t>
            </a:r>
            <a:r>
              <a:rPr lang="en-US" sz="2000" baseline="30000" noProof="1">
                <a:latin typeface="Helvetica Neue Light" panose="02000403000000020004" pitchFamily="2" charset="0"/>
                <a:ea typeface="Helvetica Neue Light" panose="02000403000000020004" pitchFamily="2" charset="0"/>
              </a:rPr>
              <a:t>1,2</a:t>
            </a:r>
            <a:r>
              <a:rPr lang="en-US" sz="2000" noProof="1">
                <a:latin typeface="Helvetica Neue Light" panose="02000403000000020004" pitchFamily="2" charset="0"/>
                <a:ea typeface="Helvetica Neue Light" panose="02000403000000020004" pitchFamily="2" charset="0"/>
              </a:rPr>
              <a:t>:</a:t>
            </a:r>
          </a:p>
          <a:p>
            <a:endParaRPr lang="en-US" sz="2000" noProof="1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US" sz="2000" noProof="1">
                <a:latin typeface="Helvetica Neue Light" panose="02000403000000020004" pitchFamily="2" charset="0"/>
                <a:ea typeface="Helvetica Neue Light" panose="02000403000000020004" pitchFamily="2" charset="0"/>
              </a:rPr>
              <a:t>BU~50 GWd/t</a:t>
            </a:r>
          </a:p>
          <a:p>
            <a:r>
              <a:rPr lang="en-US" sz="2000" noProof="1">
                <a:latin typeface="Helvetica Neue Light" panose="02000403000000020004" pitchFamily="2" charset="0"/>
                <a:ea typeface="Helvetica Neue Light" panose="02000403000000020004" pitchFamily="2" charset="0"/>
              </a:rPr>
              <a:t>10% SMR capacity</a:t>
            </a:r>
            <a:endParaRPr lang="en-US" sz="2000" noProof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93EF83-B56F-CD52-0803-00F393E1EDC4}"/>
              </a:ext>
            </a:extLst>
          </p:cNvPr>
          <p:cNvSpPr txBox="1"/>
          <p:nvPr/>
        </p:nvSpPr>
        <p:spPr>
          <a:xfrm>
            <a:off x="27558" y="6311796"/>
            <a:ext cx="5857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aseline="30000" noProof="1">
                <a:effectLst/>
                <a:latin typeface="LMRoman10"/>
              </a:rPr>
              <a:t>1</a:t>
            </a:r>
            <a:r>
              <a:rPr lang="en-US" sz="900" noProof="1">
                <a:effectLst/>
                <a:latin typeface="LMRoman10"/>
              </a:rPr>
              <a:t>F. Courtin et al. ‘Pu multi-recycling scenarios towards a PWR fleet for a stabilization of spent fuel inventories in France’. In: </a:t>
            </a:r>
            <a:r>
              <a:rPr lang="en-US" sz="900" i="1" noProof="1">
                <a:effectLst/>
                <a:latin typeface="LMRoman10"/>
              </a:rPr>
              <a:t>EPJ N-Nuclear Sciences &amp; Technologies </a:t>
            </a:r>
            <a:r>
              <a:rPr lang="en-US" sz="900" noProof="1">
                <a:effectLst/>
                <a:latin typeface="LMRoman10"/>
              </a:rPr>
              <a:t>7 (2021), p. 23. </a:t>
            </a:r>
          </a:p>
          <a:p>
            <a:r>
              <a:rPr lang="en-US" sz="900" baseline="30000" noProof="1">
                <a:latin typeface="LMRoman10"/>
              </a:rPr>
              <a:t>2</a:t>
            </a:r>
            <a:r>
              <a:rPr lang="en-US" sz="900" noProof="1">
                <a:effectLst/>
                <a:latin typeface="LMRoman10"/>
              </a:rPr>
              <a:t>RTE. </a:t>
            </a:r>
            <a:r>
              <a:rPr lang="en-US" sz="900" i="1" noProof="1">
                <a:effectLst/>
                <a:latin typeface="LMRoman10"/>
              </a:rPr>
              <a:t>Energy Pathways to 2050 (Key results)</a:t>
            </a:r>
            <a:r>
              <a:rPr lang="en-US" sz="900" noProof="1">
                <a:effectLst/>
                <a:latin typeface="LMRoman10"/>
              </a:rPr>
              <a:t>. Tech. rep. RTE for the French government, Oct. 2021. </a:t>
            </a:r>
            <a:endParaRPr lang="en-US" sz="900" noProof="1">
              <a:effectLst/>
            </a:endParaRPr>
          </a:p>
          <a:p>
            <a:endParaRPr lang="en-US" sz="900" noProof="1">
              <a:effectLst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9CCC5-07AE-4F80-5EAD-AFDED6275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06154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8F523E-FE97-8C68-01DE-0B970A954CA8}"/>
              </a:ext>
            </a:extLst>
          </p:cNvPr>
          <p:cNvSpPr txBox="1"/>
          <p:nvPr/>
        </p:nvSpPr>
        <p:spPr>
          <a:xfrm>
            <a:off x="230884" y="180631"/>
            <a:ext cx="552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noProof="1"/>
              <a:t>Results: </a:t>
            </a:r>
            <a:br>
              <a:rPr lang="en-US" sz="2800" b="1" noProof="1"/>
            </a:br>
            <a:r>
              <a:rPr lang="en-US" sz="2800" b="1" noProof="1"/>
              <a:t>Pu inventory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8F21689-A701-78A4-E52F-24B08AE26A6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95339" y="444066"/>
            <a:ext cx="7163842" cy="5969868"/>
          </a:xfrm>
          <a:prstGeom prst="rect">
            <a:avLst/>
          </a:prstGeom>
        </p:spPr>
      </p:pic>
      <p:sp>
        <p:nvSpPr>
          <p:cNvPr id="4" name="Down Arrow 3">
            <a:extLst>
              <a:ext uri="{FF2B5EF4-FFF2-40B4-BE49-F238E27FC236}">
                <a16:creationId xmlns:a16="http://schemas.microsoft.com/office/drawing/2014/main" id="{1E09F088-EB1E-D071-D7CD-A02211FCB92E}"/>
              </a:ext>
            </a:extLst>
          </p:cNvPr>
          <p:cNvSpPr/>
          <p:nvPr/>
        </p:nvSpPr>
        <p:spPr>
          <a:xfrm>
            <a:off x="10214233" y="3837809"/>
            <a:ext cx="1034888" cy="1476000"/>
          </a:xfrm>
          <a:prstGeom prst="downArrow">
            <a:avLst>
              <a:gd name="adj1" fmla="val 50000"/>
              <a:gd name="adj2" fmla="val 35372"/>
            </a:avLst>
          </a:prstGeom>
          <a:solidFill>
            <a:srgbClr val="00B9AE">
              <a:alpha val="50000"/>
            </a:srgbClr>
          </a:solidFill>
          <a:ln>
            <a:solidFill>
              <a:srgbClr val="00B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 sz="1200">
              <a:solidFill>
                <a:srgbClr val="802C4E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  <a:p>
            <a:pPr algn="ctr"/>
            <a:r>
              <a:rPr lang="en-NO" sz="1200">
                <a:solidFill>
                  <a:srgbClr val="802C4E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35%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:a16="http://schemas.microsoft.com/office/drawing/2014/main" id="{209E9206-48B2-EC4F-BDF7-36BBF1D9E774}"/>
              </a:ext>
            </a:extLst>
          </p:cNvPr>
          <p:cNvSpPr/>
          <p:nvPr/>
        </p:nvSpPr>
        <p:spPr>
          <a:xfrm>
            <a:off x="9443385" y="3865241"/>
            <a:ext cx="1034888" cy="813152"/>
          </a:xfrm>
          <a:prstGeom prst="downArrow">
            <a:avLst>
              <a:gd name="adj1" fmla="val 50000"/>
              <a:gd name="adj2" fmla="val 35372"/>
            </a:avLst>
          </a:prstGeom>
          <a:solidFill>
            <a:srgbClr val="00B9AE">
              <a:alpha val="29864"/>
            </a:srgbClr>
          </a:solidFill>
          <a:ln>
            <a:solidFill>
              <a:srgbClr val="00B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sz="1200">
                <a:solidFill>
                  <a:srgbClr val="802C4E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20%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B2D9D7EE-BDFE-CAE5-647D-B949E03CCD4B}"/>
              </a:ext>
            </a:extLst>
          </p:cNvPr>
          <p:cNvSpPr/>
          <p:nvPr/>
        </p:nvSpPr>
        <p:spPr>
          <a:xfrm>
            <a:off x="9443385" y="4723631"/>
            <a:ext cx="1008000" cy="581034"/>
          </a:xfrm>
          <a:prstGeom prst="downArrow">
            <a:avLst>
              <a:gd name="adj1" fmla="val 50000"/>
              <a:gd name="adj2" fmla="val 35372"/>
            </a:avLst>
          </a:prstGeom>
          <a:solidFill>
            <a:srgbClr val="00B9AE">
              <a:alpha val="28988"/>
            </a:srgbClr>
          </a:solidFill>
          <a:ln>
            <a:solidFill>
              <a:srgbClr val="00B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sz="1200">
                <a:solidFill>
                  <a:srgbClr val="802C4E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19%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B47A12-D820-9F8D-DB29-4EC2C5A76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707791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holding a book and smiling&#10;&#10;Description automatically generated">
            <a:extLst>
              <a:ext uri="{FF2B5EF4-FFF2-40B4-BE49-F238E27FC236}">
                <a16:creationId xmlns:a16="http://schemas.microsoft.com/office/drawing/2014/main" id="{FB66D7FB-8382-1BCF-966E-92AF73A0C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0134" y="1046350"/>
            <a:ext cx="3812239" cy="47653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6F967CD-1B01-4920-7E29-B00E86D0E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8072" y="1046350"/>
            <a:ext cx="3391088" cy="4765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87F78E-FF6D-F94B-14DC-526A7079C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7914" y="3516631"/>
            <a:ext cx="1251198" cy="9464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A3EF66-AC2A-B9BA-748A-44F4929F66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579" y="2734256"/>
            <a:ext cx="2221869" cy="6947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7B6C2C-F1C9-A957-741D-A424279B3F5D}"/>
              </a:ext>
            </a:extLst>
          </p:cNvPr>
          <p:cNvSpPr txBox="1"/>
          <p:nvPr/>
        </p:nvSpPr>
        <p:spPr>
          <a:xfrm>
            <a:off x="4990870" y="5972071"/>
            <a:ext cx="3896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noProof="1"/>
              <a:t>Master’s thesis (spring ‘24)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3B1FE4-7BBA-2C59-4120-9704B5823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899267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15542-5165-2CCD-89DD-F9D8BCD89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10C977-728E-FB84-8B64-551A8554FF30}"/>
              </a:ext>
            </a:extLst>
          </p:cNvPr>
          <p:cNvSpPr txBox="1"/>
          <p:nvPr/>
        </p:nvSpPr>
        <p:spPr>
          <a:xfrm>
            <a:off x="375263" y="341052"/>
            <a:ext cx="3993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noProof="1"/>
              <a:t>Results: </a:t>
            </a:r>
            <a:br>
              <a:rPr lang="en-US" sz="2800" b="1" noProof="1"/>
            </a:br>
            <a:r>
              <a:rPr lang="en-US" sz="2800" b="1" noProof="1"/>
              <a:t>MA/TRUE inventory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474D816-F58A-088C-B4C2-21FA87D86E4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9865" y="596293"/>
            <a:ext cx="7104786" cy="5920655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4367000-7397-1C65-40CC-278A4007BA27}"/>
              </a:ext>
            </a:extLst>
          </p:cNvPr>
          <p:cNvCxnSpPr>
            <a:cxnSpLocks/>
          </p:cNvCxnSpPr>
          <p:nvPr/>
        </p:nvCxnSpPr>
        <p:spPr>
          <a:xfrm flipH="1">
            <a:off x="10757556" y="4302177"/>
            <a:ext cx="1151294" cy="0"/>
          </a:xfrm>
          <a:prstGeom prst="straightConnector1">
            <a:avLst/>
          </a:prstGeom>
          <a:ln w="38100">
            <a:solidFill>
              <a:srgbClr val="00B9A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23913FE-4D9E-929D-177E-A1B74E0694C5}"/>
              </a:ext>
            </a:extLst>
          </p:cNvPr>
          <p:cNvSpPr txBox="1"/>
          <p:nvPr/>
        </p:nvSpPr>
        <p:spPr>
          <a:xfrm>
            <a:off x="10487133" y="4340882"/>
            <a:ext cx="179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400" b="1" dirty="0">
                <a:solidFill>
                  <a:srgbClr val="00B9AE"/>
                </a:solidFill>
              </a:rPr>
              <a:t>same </a:t>
            </a:r>
            <a:r>
              <a:rPr lang="nb-NO" sz="1400" b="1" dirty="0" err="1">
                <a:solidFill>
                  <a:srgbClr val="00B9AE"/>
                </a:solidFill>
              </a:rPr>
              <a:t>result</a:t>
            </a:r>
            <a:r>
              <a:rPr lang="nb-NO" sz="1400" b="1" dirty="0">
                <a:solidFill>
                  <a:srgbClr val="00B9AE"/>
                </a:solidFill>
              </a:rPr>
              <a:t> </a:t>
            </a:r>
            <a:r>
              <a:rPr lang="nb-NO" sz="1400" b="1" dirty="0" err="1">
                <a:solidFill>
                  <a:srgbClr val="00B9AE"/>
                </a:solidFill>
              </a:rPr>
              <a:t>regardless</a:t>
            </a:r>
            <a:r>
              <a:rPr lang="nb-NO" sz="1400" b="1" dirty="0">
                <a:solidFill>
                  <a:srgbClr val="00B9AE"/>
                </a:solidFill>
              </a:rPr>
              <a:t> </a:t>
            </a:r>
            <a:r>
              <a:rPr lang="nb-NO" sz="1400" b="1" dirty="0" err="1">
                <a:solidFill>
                  <a:srgbClr val="00B9AE"/>
                </a:solidFill>
              </a:rPr>
              <a:t>of</a:t>
            </a:r>
            <a:r>
              <a:rPr lang="nb-NO" sz="1400" b="1" dirty="0">
                <a:solidFill>
                  <a:srgbClr val="00B9AE"/>
                </a:solidFill>
              </a:rPr>
              <a:t> BU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9FCEDB4-E2BB-D7D8-97CC-8F54EE101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251587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3D9C21-F6D8-EBD2-3466-A9D4E20840F5}"/>
              </a:ext>
            </a:extLst>
          </p:cNvPr>
          <p:cNvSpPr txBox="1"/>
          <p:nvPr/>
        </p:nvSpPr>
        <p:spPr>
          <a:xfrm>
            <a:off x="375263" y="341052"/>
            <a:ext cx="3993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noProof="1"/>
              <a:t>Results: Uranium consumption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852FD24-158F-7EA7-7C2C-C759319D65A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513653" y="365125"/>
            <a:ext cx="7562850" cy="6302375"/>
          </a:xfrm>
          <a:prstGeom prst="rect">
            <a:avLst/>
          </a:prstGeom>
        </p:spPr>
      </p:pic>
      <p:sp>
        <p:nvSpPr>
          <p:cNvPr id="4" name="Down Arrow 3">
            <a:extLst>
              <a:ext uri="{FF2B5EF4-FFF2-40B4-BE49-F238E27FC236}">
                <a16:creationId xmlns:a16="http://schemas.microsoft.com/office/drawing/2014/main" id="{4B040B8B-58C5-62F5-5EB1-E9C47B085746}"/>
              </a:ext>
            </a:extLst>
          </p:cNvPr>
          <p:cNvSpPr/>
          <p:nvPr/>
        </p:nvSpPr>
        <p:spPr>
          <a:xfrm>
            <a:off x="10714315" y="3905573"/>
            <a:ext cx="858861" cy="1578244"/>
          </a:xfrm>
          <a:prstGeom prst="downArrow">
            <a:avLst>
              <a:gd name="adj1" fmla="val 50000"/>
              <a:gd name="adj2" fmla="val 35372"/>
            </a:avLst>
          </a:prstGeom>
          <a:solidFill>
            <a:srgbClr val="00B9AE">
              <a:alpha val="80000"/>
            </a:srgbClr>
          </a:solidFill>
          <a:ln>
            <a:solidFill>
              <a:srgbClr val="00B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 sz="1200">
              <a:solidFill>
                <a:srgbClr val="802C4E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  <a:p>
            <a:pPr algn="ctr"/>
            <a:endParaRPr lang="en-NO" sz="1200">
              <a:solidFill>
                <a:srgbClr val="802C4E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  <a:p>
            <a:pPr algn="ctr"/>
            <a:endParaRPr lang="en-NO" sz="1200">
              <a:solidFill>
                <a:srgbClr val="802C4E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  <a:p>
            <a:pPr algn="ctr"/>
            <a:r>
              <a:rPr lang="en-NO" sz="1200">
                <a:solidFill>
                  <a:srgbClr val="802C4E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8%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:a16="http://schemas.microsoft.com/office/drawing/2014/main" id="{30265143-FED8-7D26-F348-53500703BD69}"/>
              </a:ext>
            </a:extLst>
          </p:cNvPr>
          <p:cNvSpPr/>
          <p:nvPr/>
        </p:nvSpPr>
        <p:spPr>
          <a:xfrm>
            <a:off x="10400767" y="3905573"/>
            <a:ext cx="858861" cy="945396"/>
          </a:xfrm>
          <a:prstGeom prst="downArrow">
            <a:avLst>
              <a:gd name="adj1" fmla="val 50000"/>
              <a:gd name="adj2" fmla="val 35372"/>
            </a:avLst>
          </a:prstGeom>
          <a:solidFill>
            <a:srgbClr val="00B9AE">
              <a:alpha val="80000"/>
            </a:srgbClr>
          </a:solidFill>
          <a:ln>
            <a:solidFill>
              <a:srgbClr val="00B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sz="1200">
                <a:solidFill>
                  <a:srgbClr val="802C4E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5%</a:t>
            </a:r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407699C2-C1A7-7854-CD40-42A6219E9275}"/>
              </a:ext>
            </a:extLst>
          </p:cNvPr>
          <p:cNvSpPr/>
          <p:nvPr/>
        </p:nvSpPr>
        <p:spPr>
          <a:xfrm>
            <a:off x="10255609" y="1401612"/>
            <a:ext cx="1127163" cy="755528"/>
          </a:xfrm>
          <a:prstGeom prst="cube">
            <a:avLst/>
          </a:prstGeom>
          <a:solidFill>
            <a:srgbClr val="00B9AE"/>
          </a:solidFill>
          <a:ln>
            <a:solidFill>
              <a:srgbClr val="802C4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>
                <a:solidFill>
                  <a:srgbClr val="802C4E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250 t</a:t>
            </a:r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54DB03E1-B6BF-41BE-3358-6A555FF67DD1}"/>
              </a:ext>
            </a:extLst>
          </p:cNvPr>
          <p:cNvSpPr/>
          <p:nvPr/>
        </p:nvSpPr>
        <p:spPr>
          <a:xfrm>
            <a:off x="7476867" y="2284594"/>
            <a:ext cx="2345305" cy="755528"/>
          </a:xfrm>
          <a:prstGeom prst="cube">
            <a:avLst/>
          </a:prstGeom>
          <a:solidFill>
            <a:srgbClr val="00B9AE"/>
          </a:solidFill>
          <a:ln>
            <a:solidFill>
              <a:srgbClr val="802C4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>
                <a:solidFill>
                  <a:srgbClr val="802C4E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50,000 t of U</a:t>
            </a:r>
            <a:r>
              <a:rPr lang="en-NO" baseline="30000">
                <a:solidFill>
                  <a:srgbClr val="802C4E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nat</a:t>
            </a:r>
            <a:endParaRPr lang="en-NO">
              <a:solidFill>
                <a:srgbClr val="802C4E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B954262F-26C7-2B6B-0B8E-AA41766E650A}"/>
              </a:ext>
            </a:extLst>
          </p:cNvPr>
          <p:cNvCxnSpPr>
            <a:cxnSpLocks/>
          </p:cNvCxnSpPr>
          <p:nvPr/>
        </p:nvCxnSpPr>
        <p:spPr>
          <a:xfrm rot="5400000">
            <a:off x="10086113" y="2105225"/>
            <a:ext cx="502651" cy="776416"/>
          </a:xfrm>
          <a:prstGeom prst="curvedConnector2">
            <a:avLst/>
          </a:prstGeom>
          <a:ln w="22225">
            <a:solidFill>
              <a:srgbClr val="00B9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86C12EDC-55D4-B708-012B-A52089BA1EA5}"/>
              </a:ext>
            </a:extLst>
          </p:cNvPr>
          <p:cNvCxnSpPr>
            <a:cxnSpLocks/>
            <a:endCxn id="6" idx="0"/>
          </p:cNvCxnSpPr>
          <p:nvPr/>
        </p:nvCxnSpPr>
        <p:spPr>
          <a:xfrm rot="10800000" flipV="1">
            <a:off x="10913633" y="894576"/>
            <a:ext cx="148381" cy="507035"/>
          </a:xfrm>
          <a:prstGeom prst="curvedConnector4">
            <a:avLst>
              <a:gd name="adj1" fmla="val -176887"/>
              <a:gd name="adj2" fmla="val 56212"/>
            </a:avLst>
          </a:prstGeom>
          <a:ln w="22225">
            <a:solidFill>
              <a:srgbClr val="00B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Brace 9">
            <a:extLst>
              <a:ext uri="{FF2B5EF4-FFF2-40B4-BE49-F238E27FC236}">
                <a16:creationId xmlns:a16="http://schemas.microsoft.com/office/drawing/2014/main" id="{AE4E69B4-4CE9-887D-BC83-258B1CBB5CF2}"/>
              </a:ext>
            </a:extLst>
          </p:cNvPr>
          <p:cNvSpPr/>
          <p:nvPr/>
        </p:nvSpPr>
        <p:spPr>
          <a:xfrm>
            <a:off x="10862508" y="831577"/>
            <a:ext cx="199505" cy="126000"/>
          </a:xfrm>
          <a:prstGeom prst="rightBrace">
            <a:avLst/>
          </a:prstGeom>
          <a:ln w="25400">
            <a:solidFill>
              <a:srgbClr val="00B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9203E8A-D3EC-A552-2C41-B79585F01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21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862439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21AB58-A611-2E64-0DCD-5B8B671322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2000"/>
          </a:blip>
          <a:srcRect t="15888" r="9089" b="10155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137A20-0754-7A65-8257-E080C1E45E99}"/>
              </a:ext>
            </a:extLst>
          </p:cNvPr>
          <p:cNvSpPr txBox="1"/>
          <p:nvPr/>
        </p:nvSpPr>
        <p:spPr>
          <a:xfrm>
            <a:off x="683469" y="2090172"/>
            <a:ext cx="1186145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noProof="1"/>
              <a:t>Key takeaways: Multi-MOX</a:t>
            </a:r>
            <a:br>
              <a:rPr lang="en-US" sz="2400" b="1" noProof="1"/>
            </a:br>
            <a:br>
              <a:rPr lang="en-US" sz="2400" b="1" noProof="1"/>
            </a:br>
            <a:r>
              <a:rPr lang="en-US" sz="2400" b="1" noProof="1"/>
              <a:t>Novel method of multi-recycling plutonium in PWRs</a:t>
            </a:r>
            <a:br>
              <a:rPr lang="en-US" sz="2400" b="1" noProof="1"/>
            </a:br>
            <a:br>
              <a:rPr lang="en-US" sz="2400" b="1" noProof="1"/>
            </a:br>
            <a:r>
              <a:rPr lang="en-US" sz="2400" b="1" noProof="1"/>
              <a:t>Easily implememted in a fuel cycle strategy already using MOX fuel</a:t>
            </a:r>
          </a:p>
          <a:p>
            <a:br>
              <a:rPr lang="en-US" sz="2400" b="1" noProof="1"/>
            </a:br>
            <a:r>
              <a:rPr lang="en-US" sz="2400" b="1" noProof="1"/>
              <a:t>Significantly reduces the accumulation of plutonium in storage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60326F-7967-8713-38E5-89EADE8DF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867779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CDE4ED-13FE-7B66-520B-FA00D2DADAD2}"/>
              </a:ext>
            </a:extLst>
          </p:cNvPr>
          <p:cNvSpPr txBox="1"/>
          <p:nvPr/>
        </p:nvSpPr>
        <p:spPr>
          <a:xfrm>
            <a:off x="1326347" y="2233257"/>
            <a:ext cx="3282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noProof="1"/>
              <a:t>Questions?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8AAF04-1B13-EB3D-423B-AFB32788C9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888" r="9089" b="10155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8A4696-5029-2CAE-9FB5-3A1777920065}"/>
              </a:ext>
            </a:extLst>
          </p:cNvPr>
          <p:cNvSpPr txBox="1"/>
          <p:nvPr/>
        </p:nvSpPr>
        <p:spPr>
          <a:xfrm>
            <a:off x="1684961" y="5681953"/>
            <a:ext cx="3993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noProof="1"/>
              <a:t>Gulla L. S. Torvund</a:t>
            </a:r>
          </a:p>
          <a:p>
            <a:r>
              <a:rPr lang="en-US" sz="1600" b="1" noProof="1"/>
              <a:t>gltorvun@uio.no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CF5013-8DF4-20E1-1480-2925F261D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413" y="202676"/>
            <a:ext cx="2221869" cy="6947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5A215B-1CF8-AFFC-25FE-5EE78EDB9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8714" y="202676"/>
            <a:ext cx="1063016" cy="80412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815501-87C1-0E2D-E7DD-A3C2C415C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23</a:t>
            </a:fld>
            <a:endParaRPr lang="nb-NO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0B33C6-3187-F3C5-671D-9095EF5EA1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22121" y="5090682"/>
            <a:ext cx="2501224" cy="1767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4347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2A80EF-9ED6-AF6D-E98B-278481DA6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97" y="165258"/>
            <a:ext cx="6593733" cy="28956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9B2176-A743-5157-2545-AC4A00A90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2229" y="3214763"/>
            <a:ext cx="7772400" cy="33904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D08328-BDB2-1CCE-D845-2B2F22F0F4FA}"/>
              </a:ext>
            </a:extLst>
          </p:cNvPr>
          <p:cNvSpPr txBox="1"/>
          <p:nvPr/>
        </p:nvSpPr>
        <p:spPr>
          <a:xfrm>
            <a:off x="6294275" y="1440064"/>
            <a:ext cx="5610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noProof="1"/>
              <a:t>How did the MMOX mixing go?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5D0055-91F6-7AA9-0C6A-F58A54582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4878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76E5FD-7AD8-551F-16A5-2308BB272C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19"/>
          <a:stretch>
            <a:fillRect/>
          </a:stretch>
        </p:blipFill>
        <p:spPr>
          <a:xfrm>
            <a:off x="213814" y="1536032"/>
            <a:ext cx="6069683" cy="40360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5688F2-10DD-44F2-F551-FF90EB2C36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86"/>
          <a:stretch>
            <a:fillRect/>
          </a:stretch>
        </p:blipFill>
        <p:spPr>
          <a:xfrm>
            <a:off x="6150809" y="1575412"/>
            <a:ext cx="6083153" cy="402335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823C13B-BD8B-E74F-DD10-054C6970818C}"/>
              </a:ext>
            </a:extLst>
          </p:cNvPr>
          <p:cNvCxnSpPr>
            <a:cxnSpLocks/>
          </p:cNvCxnSpPr>
          <p:nvPr/>
        </p:nvCxnSpPr>
        <p:spPr>
          <a:xfrm>
            <a:off x="10836049" y="2558024"/>
            <a:ext cx="0" cy="264032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CF70458-F717-FABB-25A0-C7B0F02FF503}"/>
              </a:ext>
            </a:extLst>
          </p:cNvPr>
          <p:cNvCxnSpPr>
            <a:cxnSpLocks/>
          </p:cNvCxnSpPr>
          <p:nvPr/>
        </p:nvCxnSpPr>
        <p:spPr>
          <a:xfrm>
            <a:off x="8844943" y="3770807"/>
            <a:ext cx="0" cy="14275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2C8224C-19FF-8860-4AAA-D789A8F333D3}"/>
              </a:ext>
            </a:extLst>
          </p:cNvPr>
          <p:cNvCxnSpPr>
            <a:cxnSpLocks/>
          </p:cNvCxnSpPr>
          <p:nvPr/>
        </p:nvCxnSpPr>
        <p:spPr>
          <a:xfrm>
            <a:off x="4888894" y="2707006"/>
            <a:ext cx="0" cy="249134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7F4896-4DE7-6F8B-15D6-E16FE3D6E84C}"/>
              </a:ext>
            </a:extLst>
          </p:cNvPr>
          <p:cNvCxnSpPr>
            <a:cxnSpLocks/>
          </p:cNvCxnSpPr>
          <p:nvPr/>
        </p:nvCxnSpPr>
        <p:spPr>
          <a:xfrm>
            <a:off x="2894441" y="2707006"/>
            <a:ext cx="0" cy="249134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CAB32DD-1D2C-7FE8-B425-5673955359F0}"/>
              </a:ext>
            </a:extLst>
          </p:cNvPr>
          <p:cNvSpPr txBox="1"/>
          <p:nvPr/>
        </p:nvSpPr>
        <p:spPr>
          <a:xfrm>
            <a:off x="2853354" y="5790765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1"/>
              <a:t>238-U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3CCD80-81F5-7F69-A255-949A3D4AB482}"/>
              </a:ext>
            </a:extLst>
          </p:cNvPr>
          <p:cNvSpPr txBox="1"/>
          <p:nvPr/>
        </p:nvSpPr>
        <p:spPr>
          <a:xfrm>
            <a:off x="8797084" y="5833925"/>
            <a:ext cx="887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1"/>
              <a:t>240-Pu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2C88E2-FAA0-CE6F-EECE-B407879B2959}"/>
              </a:ext>
            </a:extLst>
          </p:cNvPr>
          <p:cNvSpPr txBox="1"/>
          <p:nvPr/>
        </p:nvSpPr>
        <p:spPr>
          <a:xfrm>
            <a:off x="213814" y="454682"/>
            <a:ext cx="10934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noProof="1"/>
              <a:t>Why does Pu-240 contribute to a positive void coefficient?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77794A-0A92-893E-1162-AEB266CDB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25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654671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D6ABD5-4C1C-04B5-9742-3A0CFD2A8429}"/>
              </a:ext>
            </a:extLst>
          </p:cNvPr>
          <p:cNvSpPr txBox="1"/>
          <p:nvPr/>
        </p:nvSpPr>
        <p:spPr>
          <a:xfrm>
            <a:off x="375263" y="341052"/>
            <a:ext cx="3993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noProof="1"/>
              <a:t>Results: Pu quality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9201ECE-8FC8-A855-9028-F8E77948AD4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188666" y="1384277"/>
            <a:ext cx="9814668" cy="408944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913E78-DFE1-01FA-5331-51FB72273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26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711878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E957817-E74D-879A-6AF4-CBED73FE6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639773"/>
            <a:ext cx="7772400" cy="35784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24329C-F96A-A7BB-9F4B-D72B209435ED}"/>
              </a:ext>
            </a:extLst>
          </p:cNvPr>
          <p:cNvSpPr txBox="1"/>
          <p:nvPr/>
        </p:nvSpPr>
        <p:spPr>
          <a:xfrm>
            <a:off x="4695162" y="5915650"/>
            <a:ext cx="7248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noProof="1"/>
              <a:t>~40% need to be MOX fueled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99D6AB-7643-2D8E-C62C-6C1063D18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27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253561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3EA207-DEF7-3682-64D7-66340C8D68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5450"/>
          <a:stretch>
            <a:fillRect/>
          </a:stretch>
        </p:blipFill>
        <p:spPr>
          <a:xfrm>
            <a:off x="1929738" y="108598"/>
            <a:ext cx="8332521" cy="5707400"/>
          </a:xfrm>
          <a:prstGeom prst="rect">
            <a:avLst/>
          </a:prstGeom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EDB181-878D-337A-8745-ACD67C6DEE9A}"/>
              </a:ext>
            </a:extLst>
          </p:cNvPr>
          <p:cNvSpPr txBox="1"/>
          <p:nvPr/>
        </p:nvSpPr>
        <p:spPr>
          <a:xfrm>
            <a:off x="3464573" y="5968429"/>
            <a:ext cx="5262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noProof="1"/>
              <a:t>Annals of Nuclear Energy (spring ‘25)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1FF57B-518C-CC94-E41F-136AFDD5206C}"/>
              </a:ext>
            </a:extLst>
          </p:cNvPr>
          <p:cNvSpPr txBox="1"/>
          <p:nvPr/>
        </p:nvSpPr>
        <p:spPr>
          <a:xfrm>
            <a:off x="-464459" y="6618597"/>
            <a:ext cx="131209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effectLst/>
              </a:rPr>
              <a:t>Torvund, G., Ernoult, M., Courtin, F., </a:t>
            </a:r>
            <a:r>
              <a:rPr lang="en-US" sz="1050" b="0" i="0" dirty="0" err="1">
                <a:effectLst/>
              </a:rPr>
              <a:t>Doligez</a:t>
            </a:r>
            <a:r>
              <a:rPr lang="en-US" sz="1050" b="0" i="0" dirty="0">
                <a:effectLst/>
              </a:rPr>
              <a:t>, X., Gjestvang, D., Siem, S., &amp; </a:t>
            </a:r>
            <a:r>
              <a:rPr lang="en-US" sz="1050" b="0" i="0" dirty="0" err="1">
                <a:effectLst/>
              </a:rPr>
              <a:t>Thiollière</a:t>
            </a:r>
            <a:r>
              <a:rPr lang="en-US" sz="1050" b="0" i="0" dirty="0">
                <a:effectLst/>
              </a:rPr>
              <a:t>, N. (2025). Multi-MOX: Facilitating plutonium multi-recycling in the French PWR fleet. </a:t>
            </a:r>
            <a:r>
              <a:rPr lang="en-US" sz="1050" b="0" i="1" dirty="0">
                <a:effectLst/>
              </a:rPr>
              <a:t>Annals of Nuclear Energy</a:t>
            </a:r>
            <a:r>
              <a:rPr lang="en-US" sz="1050" b="0" i="0" dirty="0">
                <a:effectLst/>
              </a:rPr>
              <a:t>, </a:t>
            </a:r>
            <a:r>
              <a:rPr lang="en-US" sz="1050" b="0" i="1" dirty="0">
                <a:effectLst/>
              </a:rPr>
              <a:t>223</a:t>
            </a:r>
            <a:r>
              <a:rPr lang="en-US" sz="1050" b="0" i="0" dirty="0">
                <a:effectLst/>
              </a:rPr>
              <a:t>, 111641.</a:t>
            </a:r>
            <a:endParaRPr lang="nb-NO" sz="105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B8F52-E481-6C60-AA9A-9B3545C3E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295875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9CCA0DB-507C-E830-B541-61EC6B963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4939" y="1784322"/>
            <a:ext cx="7772400" cy="409526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1BCDCC-335B-1946-16A4-5C224DC96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870288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328AC05-C3B7-40B4-E77F-80B909956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90925" y="0"/>
            <a:ext cx="50101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45A893-026B-5F9B-FB72-88B4B700F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656962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9C99D6-F089-739A-BFE0-C4884CB5929F}"/>
              </a:ext>
            </a:extLst>
          </p:cNvPr>
          <p:cNvSpPr txBox="1"/>
          <p:nvPr/>
        </p:nvSpPr>
        <p:spPr>
          <a:xfrm>
            <a:off x="3008567" y="407865"/>
            <a:ext cx="6392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noProof="1"/>
              <a:t>Two problems with Pu multi-recycling: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884C1D-2756-770C-3823-1592DE21DA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734" b="1189"/>
          <a:stretch>
            <a:fillRect/>
          </a:stretch>
        </p:blipFill>
        <p:spPr>
          <a:xfrm>
            <a:off x="1012913" y="1443774"/>
            <a:ext cx="5203452" cy="30047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3207B7-2A1E-E8E3-C183-E51F6FFCF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45" y="4504272"/>
            <a:ext cx="5252218" cy="11096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80A978-D29A-9767-5C64-EFB5A916BF5A}"/>
              </a:ext>
            </a:extLst>
          </p:cNvPr>
          <p:cNvSpPr txBox="1"/>
          <p:nvPr/>
        </p:nvSpPr>
        <p:spPr>
          <a:xfrm>
            <a:off x="1373226" y="5741707"/>
            <a:ext cx="39454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1) degrading Pu quality</a:t>
            </a:r>
            <a:endParaRPr lang="nb-NO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1263F7-7212-A0A8-B5A1-12C932F49504}"/>
              </a:ext>
            </a:extLst>
          </p:cNvPr>
          <p:cNvSpPr txBox="1"/>
          <p:nvPr/>
        </p:nvSpPr>
        <p:spPr>
          <a:xfrm>
            <a:off x="0" y="6665037"/>
            <a:ext cx="1290463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800" baseline="30000" dirty="0">
                <a:solidFill>
                  <a:srgbClr val="000000"/>
                </a:solidFill>
                <a:effectLst/>
              </a:rPr>
              <a:t>1</a:t>
            </a:r>
            <a:r>
              <a:rPr lang="en-US" sz="800" dirty="0">
                <a:solidFill>
                  <a:srgbClr val="000000"/>
                </a:solidFill>
                <a:effectLst/>
              </a:rPr>
              <a:t>S. Aniel, J. Bergeron and A. </a:t>
            </a:r>
            <a:r>
              <a:rPr lang="en-US" sz="800" dirty="0" err="1">
                <a:solidFill>
                  <a:srgbClr val="000000"/>
                </a:solidFill>
                <a:effectLst/>
              </a:rPr>
              <a:t>Puill</a:t>
            </a:r>
            <a:r>
              <a:rPr lang="en-US" sz="800" dirty="0">
                <a:solidFill>
                  <a:srgbClr val="000000"/>
                </a:solidFill>
                <a:effectLst/>
              </a:rPr>
              <a:t>. </a:t>
            </a:r>
            <a:r>
              <a:rPr lang="en-US" sz="800" i="1" dirty="0">
                <a:solidFill>
                  <a:srgbClr val="000000"/>
                </a:solidFill>
                <a:effectLst/>
              </a:rPr>
              <a:t>Evaluation of the maximum content of a MOX-fueled pressurized water reactor versus isotopic composition with respect to the void coefficient. </a:t>
            </a:r>
            <a:r>
              <a:rPr lang="en-US" sz="800" dirty="0">
                <a:solidFill>
                  <a:srgbClr val="000000"/>
                </a:solidFill>
                <a:effectLst/>
              </a:rPr>
              <a:t>Tech. rep. Gif-sur-Yvette: Commissariat a </a:t>
            </a:r>
            <a:r>
              <a:rPr lang="en-US" sz="800" dirty="0" err="1">
                <a:solidFill>
                  <a:srgbClr val="000000"/>
                </a:solidFill>
                <a:effectLst/>
              </a:rPr>
              <a:t>l’Energie</a:t>
            </a:r>
            <a:r>
              <a:rPr lang="en-US" sz="800" dirty="0">
                <a:solidFill>
                  <a:srgbClr val="000000"/>
                </a:solidFill>
                <a:effectLst/>
              </a:rPr>
              <a:t> </a:t>
            </a:r>
            <a:r>
              <a:rPr lang="en-US" sz="800" dirty="0" err="1">
                <a:solidFill>
                  <a:srgbClr val="000000"/>
                </a:solidFill>
                <a:effectLst/>
              </a:rPr>
              <a:t>Atomique</a:t>
            </a:r>
            <a:r>
              <a:rPr lang="en-US" sz="800" dirty="0">
                <a:solidFill>
                  <a:srgbClr val="000000"/>
                </a:solidFill>
                <a:effectLst/>
              </a:rPr>
              <a:t> (CEA), 1997, pp. 181–193.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40A10FF-E404-A979-4F75-D389DFF45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667587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F7906-AEF2-CFB3-C666-B155ACDFC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F3EDD8-7DA3-B3D3-DB3A-5FC5F4F4040C}"/>
              </a:ext>
            </a:extLst>
          </p:cNvPr>
          <p:cNvSpPr txBox="1"/>
          <p:nvPr/>
        </p:nvSpPr>
        <p:spPr>
          <a:xfrm>
            <a:off x="3008567" y="407865"/>
            <a:ext cx="6392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noProof="1"/>
              <a:t>Two problems with Pu multi-recycling: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2141CB-687B-CB2F-D540-A5BC9F9F1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9265" y="1920596"/>
            <a:ext cx="2093561" cy="26881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235BFD-BA9D-916F-CBF4-B1DC0537D2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734" b="1189"/>
          <a:stretch>
            <a:fillRect/>
          </a:stretch>
        </p:blipFill>
        <p:spPr>
          <a:xfrm>
            <a:off x="1012913" y="1443774"/>
            <a:ext cx="5203452" cy="30047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9AA0F7-C8FB-3082-4781-52F470A31A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45" y="4504272"/>
            <a:ext cx="5252218" cy="11096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5D51F5-EDB8-D24F-BF51-F370793B86AF}"/>
              </a:ext>
            </a:extLst>
          </p:cNvPr>
          <p:cNvSpPr txBox="1"/>
          <p:nvPr/>
        </p:nvSpPr>
        <p:spPr>
          <a:xfrm>
            <a:off x="6561124" y="5741707"/>
            <a:ext cx="4569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noProof="1"/>
              <a:t>2) safety limit on Pu in reactors</a:t>
            </a:r>
            <a:r>
              <a:rPr lang="en-US" sz="2400" b="1" baseline="30000" noProof="1"/>
              <a:t>1</a:t>
            </a:r>
            <a:endParaRPr lang="en-US" sz="2400" b="1" noProof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962E-0C38-03B4-A959-47A32C682148}"/>
              </a:ext>
            </a:extLst>
          </p:cNvPr>
          <p:cNvSpPr txBox="1"/>
          <p:nvPr/>
        </p:nvSpPr>
        <p:spPr>
          <a:xfrm>
            <a:off x="1373226" y="5741707"/>
            <a:ext cx="39454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1) degrading Pu quality</a:t>
            </a:r>
            <a:endParaRPr lang="nb-NO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AE218A-74A7-7AF5-4D93-5C9F9A0951CB}"/>
              </a:ext>
            </a:extLst>
          </p:cNvPr>
          <p:cNvSpPr txBox="1"/>
          <p:nvPr/>
        </p:nvSpPr>
        <p:spPr>
          <a:xfrm>
            <a:off x="0" y="6665037"/>
            <a:ext cx="1290463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800" baseline="30000" dirty="0">
                <a:solidFill>
                  <a:srgbClr val="000000"/>
                </a:solidFill>
                <a:effectLst/>
              </a:rPr>
              <a:t>1</a:t>
            </a:r>
            <a:r>
              <a:rPr lang="en-US" sz="800" dirty="0">
                <a:solidFill>
                  <a:srgbClr val="000000"/>
                </a:solidFill>
                <a:effectLst/>
              </a:rPr>
              <a:t>S. Aniel, J. Bergeron and A. </a:t>
            </a:r>
            <a:r>
              <a:rPr lang="en-US" sz="800" dirty="0" err="1">
                <a:solidFill>
                  <a:srgbClr val="000000"/>
                </a:solidFill>
                <a:effectLst/>
              </a:rPr>
              <a:t>Puill</a:t>
            </a:r>
            <a:r>
              <a:rPr lang="en-US" sz="800" dirty="0">
                <a:solidFill>
                  <a:srgbClr val="000000"/>
                </a:solidFill>
                <a:effectLst/>
              </a:rPr>
              <a:t>. </a:t>
            </a:r>
            <a:r>
              <a:rPr lang="en-US" sz="800" i="1" dirty="0">
                <a:solidFill>
                  <a:srgbClr val="000000"/>
                </a:solidFill>
                <a:effectLst/>
              </a:rPr>
              <a:t>Evaluation of the maximum content of a MOX-fueled pressurized water reactor versus isotopic composition with respect to the void coefficient. </a:t>
            </a:r>
            <a:r>
              <a:rPr lang="en-US" sz="800" dirty="0">
                <a:solidFill>
                  <a:srgbClr val="000000"/>
                </a:solidFill>
                <a:effectLst/>
              </a:rPr>
              <a:t>Tech. rep. Gif-sur-Yvette: Commissariat a </a:t>
            </a:r>
            <a:r>
              <a:rPr lang="en-US" sz="800" dirty="0" err="1">
                <a:solidFill>
                  <a:srgbClr val="000000"/>
                </a:solidFill>
                <a:effectLst/>
              </a:rPr>
              <a:t>l’Energie</a:t>
            </a:r>
            <a:r>
              <a:rPr lang="en-US" sz="800" dirty="0">
                <a:solidFill>
                  <a:srgbClr val="000000"/>
                </a:solidFill>
                <a:effectLst/>
              </a:rPr>
              <a:t> </a:t>
            </a:r>
            <a:r>
              <a:rPr lang="en-US" sz="800" dirty="0" err="1">
                <a:solidFill>
                  <a:srgbClr val="000000"/>
                </a:solidFill>
                <a:effectLst/>
              </a:rPr>
              <a:t>Atomique</a:t>
            </a:r>
            <a:r>
              <a:rPr lang="en-US" sz="800" dirty="0">
                <a:solidFill>
                  <a:srgbClr val="000000"/>
                </a:solidFill>
                <a:effectLst/>
              </a:rPr>
              <a:t> (CEA), 1997, pp. 181–193.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0D32FAA-B43E-AC96-0682-942578F27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843189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C5AB1F-55F5-3542-0077-96A7E884F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797856"/>
            <a:ext cx="7772400" cy="526228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64AC77-2FA0-483E-95D5-246D229C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874064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975526-D567-66C3-A48C-6AC4878F8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DE664D-66CD-B4F5-EDAC-ED2BF9DAA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220" y="2262751"/>
            <a:ext cx="5723203" cy="38748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3954EFE-B5F3-81F3-80C8-68846F7996FF}"/>
              </a:ext>
            </a:extLst>
          </p:cNvPr>
          <p:cNvSpPr txBox="1"/>
          <p:nvPr/>
        </p:nvSpPr>
        <p:spPr>
          <a:xfrm>
            <a:off x="5432155" y="877674"/>
            <a:ext cx="7248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noProof="1"/>
              <a:t>Fast reactors</a:t>
            </a:r>
          </a:p>
        </p:txBody>
      </p:sp>
      <p:sp>
        <p:nvSpPr>
          <p:cNvPr id="10" name="Horizontal Scroll 9">
            <a:extLst>
              <a:ext uri="{FF2B5EF4-FFF2-40B4-BE49-F238E27FC236}">
                <a16:creationId xmlns:a16="http://schemas.microsoft.com/office/drawing/2014/main" id="{8E189055-321F-8A8F-09B6-2E0DE1F4F981}"/>
              </a:ext>
            </a:extLst>
          </p:cNvPr>
          <p:cNvSpPr/>
          <p:nvPr/>
        </p:nvSpPr>
        <p:spPr>
          <a:xfrm rot="20682432">
            <a:off x="6975939" y="985721"/>
            <a:ext cx="4161295" cy="1103548"/>
          </a:xfrm>
          <a:prstGeom prst="horizontalScroll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1">
                <a:solidFill>
                  <a:srgbClr val="FF0000"/>
                </a:solidFill>
              </a:rPr>
              <a:t>POSTPONED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2789BA-4E6F-74C9-4687-910F2190B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5649-EDE4-8D49-88AD-57F1881E2351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40101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2461</TotalTime>
  <Words>674</Words>
  <Application>Microsoft Macintosh PowerPoint</Application>
  <PresentationFormat>Widescreen</PresentationFormat>
  <Paragraphs>113</Paragraphs>
  <Slides>27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Aptos</vt:lpstr>
      <vt:lpstr>Aptos Display</vt:lpstr>
      <vt:lpstr>Arial</vt:lpstr>
      <vt:lpstr>Helvetica Neue</vt:lpstr>
      <vt:lpstr>Helvetica Neue Light</vt:lpstr>
      <vt:lpstr>Helvetica Neue Medium</vt:lpstr>
      <vt:lpstr>LMRoman10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Gulla Louise Serville Torvund</dc:creator>
  <cp:lastModifiedBy>Gulla Louise Serville Torvund</cp:lastModifiedBy>
  <cp:revision>13</cp:revision>
  <dcterms:created xsi:type="dcterms:W3CDTF">2026-05-04T15:33:43Z</dcterms:created>
  <dcterms:modified xsi:type="dcterms:W3CDTF">2026-05-06T08:35:01Z</dcterms:modified>
</cp:coreProperties>
</file>