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70" r:id="rId8"/>
    <p:sldId id="271" r:id="rId9"/>
    <p:sldId id="269" r:id="rId10"/>
    <p:sldId id="267" r:id="rId11"/>
    <p:sldId id="268" r:id="rId12"/>
    <p:sldId id="276" r:id="rId13"/>
    <p:sldId id="272" r:id="rId14"/>
    <p:sldId id="273" r:id="rId15"/>
    <p:sldId id="274" r:id="rId16"/>
    <p:sldId id="275" r:id="rId17"/>
    <p:sldId id="277" r:id="rId18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61F123-906B-9140-92FC-202F2780AADB}" v="47" dt="2026-05-07T10:13:08.4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58"/>
    <p:restoredTop sz="94768"/>
  </p:normalViewPr>
  <p:slideViewPr>
    <p:cSldViewPr snapToGrid="0">
      <p:cViewPr>
        <p:scale>
          <a:sx n="80" d="100"/>
          <a:sy n="80" d="100"/>
        </p:scale>
        <p:origin x="496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6-03-17T14:22:30.927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15240 6906 0 0 0,'0'0'0'0'0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96D6B-F2C0-94E8-1AA1-AABE43CFB4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55199-EF2C-63A5-8EFE-D81F3B48E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36A77-3B6B-EAF7-F728-50D394EF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0089C-640B-1FBB-31F4-AFBE677F3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1B194-BFB6-4FAC-FF81-558265E17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500842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69AB3-92A4-0491-FC31-5D40189F7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55324-0178-62E2-2138-74103589D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AC1B9-948B-8570-7D0D-C976FF783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7BD75-D0DF-8B95-77D5-1E4A62E36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80C1A-43FC-0C91-AD21-FE48AE580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43780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A64CA9-850F-D9BB-55AE-F8C4030926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516F7-649B-C392-7324-8BA553A4CB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832C3-9797-1F81-EDD5-B16CF280D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FAA54-94A6-F8FA-37F8-155752526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5A18B-4594-7913-398D-A2897CCE1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43202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E692C-C4A5-E18D-C989-0417A2206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A260B-7017-891F-713E-56AD5725A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CDA88-C73D-BD46-F72A-E7BB9E1D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E68CF-81AF-74EE-DB27-E9CB39153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A1DF6-D2D2-A995-0429-60C6B98AD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01535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ECF7E-52D3-2946-3AD8-A0C5D7B6A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2EB450-8CB8-D50D-9885-E9E354C5E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DB691-3579-9A55-0B0F-23778230E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07344-D8A6-D502-948C-CBCA5DAD2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ADB9D-6BF7-C3A4-EBA5-B4F84B938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490449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4F349-9211-0729-2843-379A27586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7D87B-CB6D-929B-BB7D-0267024CC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D84B5-D922-4B86-BC3A-5D7F53C65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D18F5-39BF-A775-C4F8-CF42ED575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C1763-775F-DF86-1F4C-FABE5F4EB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14BE1-4966-80E5-1981-B2D64915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6711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33FB1-7FD9-0CF7-898D-BE2F1083E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4D79EC-56C4-1259-FB30-3655B6DCB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939B4C-641C-0DE8-29CD-552FB34BF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D6BA17-19C7-0E8A-AD49-5ABE1188AB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53A460-575C-C59A-485D-F57636E666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74BD06-EB4C-8C28-F2D1-7D19EB471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5EC8AC-D4A0-732C-3CC4-A2E0637A8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89036E-6F5E-7E8E-4120-6AE3830BD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933205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73400-7817-2E3E-EBDE-0C7606714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33639D-DCAA-BCF4-0181-046A461A6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FE75F9-62B9-49A1-101C-04817230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648208-B82D-5287-4ECF-8EF01FA52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034772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683155-0108-AB4D-8356-F56B7CFC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E614A-FC86-AE54-E3E1-077F39E2C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20D08-9BA6-3BF2-366F-13029F1E5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2545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C941C-6210-B6E0-7462-44D94984A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C6C8C-0A00-CADA-E35B-7A3EDCB52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8B25F5-0548-DE38-1939-98EB5293F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AAE63-EC52-7859-7817-984234C80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758C6-E62A-4895-1D39-DBF0785E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10CA7F-75FE-B10A-22E4-44162759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24374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9DFC6-9D13-9A9F-6BEF-2A3F749DC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AAD4CD-19E9-4679-DB8C-9BCE2417C1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F2002-BE40-7CB6-2719-8745DA67C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832C8-F5E1-D6FD-D540-DEA1CFAF2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FF4013-AF59-8CFA-2DCF-3BD6B16DE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8B7F0-7622-5353-359D-245B2A740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4986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5891F3-BED3-71C0-1235-51AF2326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6C58B-0BF1-23C7-779B-5E13D5D2AA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20484-9DF9-5D69-6845-361ECA56E7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9E3B3A-EA9C-7E41-90F8-2CACBF4AB97F}" type="datetimeFigureOut">
              <a:rPr lang="en-NO" smtClean="0"/>
              <a:t>06/05/2026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2D7A1-0857-1CE4-38CF-A23DCABF6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EF000-D730-FF8A-C94D-6F5B3E3DB4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91F67D-A484-D042-92A6-116FA4EE3453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3267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3.sv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ECB9B4-F14B-A344-62DF-68B33EFE6AD8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1136276" y="1194836"/>
                <a:ext cx="9919447" cy="4468328"/>
              </a:xfr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r>
                  <a:rPr lang="en-GB" dirty="0">
                    <a:solidFill>
                      <a:schemeClr val="accent5">
                        <a:lumMod val="50000"/>
                      </a:schemeClr>
                    </a:solidFill>
                  </a:rPr>
                  <a:t>Indirect measurement of the </a:t>
                </a:r>
                <a:r>
                  <a:rPr lang="en-GB" baseline="30000" dirty="0">
                    <a:solidFill>
                      <a:schemeClr val="accent5">
                        <a:lumMod val="50000"/>
                      </a:schemeClr>
                    </a:solidFill>
                  </a:rPr>
                  <a:t>132</a:t>
                </a:r>
                <a:r>
                  <a:rPr lang="en-GB" dirty="0">
                    <a:solidFill>
                      <a:schemeClr val="accent5">
                        <a:lumMod val="50000"/>
                      </a:schemeClr>
                    </a:solidFill>
                  </a:rPr>
                  <a:t>I(</a:t>
                </a:r>
                <a:r>
                  <a:rPr lang="en-GB" dirty="0" err="1">
                    <a:solidFill>
                      <a:schemeClr val="accent5">
                        <a:lumMod val="50000"/>
                      </a:schemeClr>
                    </a:solidFill>
                  </a:rPr>
                  <a:t>n,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>
                    <a:solidFill>
                      <a:schemeClr val="accent5">
                        <a:lumMod val="50000"/>
                      </a:schemeClr>
                    </a:solidFill>
                  </a:rPr>
                  <a:t>)</a:t>
                </a:r>
                <a:r>
                  <a:rPr lang="en-GB" baseline="30000" dirty="0">
                    <a:solidFill>
                      <a:schemeClr val="accent5">
                        <a:lumMod val="50000"/>
                      </a:schemeClr>
                    </a:solidFill>
                  </a:rPr>
                  <a:t>133</a:t>
                </a:r>
                <a:r>
                  <a:rPr lang="en-GB" dirty="0">
                    <a:solidFill>
                      <a:schemeClr val="accent5">
                        <a:lumMod val="50000"/>
                      </a:schemeClr>
                    </a:solidFill>
                  </a:rPr>
                  <a:t>I neutron-capture rate on the exotic </a:t>
                </a:r>
                <a:r>
                  <a:rPr lang="en-GB" baseline="30000" dirty="0">
                    <a:solidFill>
                      <a:schemeClr val="accent5">
                        <a:lumMod val="50000"/>
                      </a:schemeClr>
                    </a:solidFill>
                  </a:rPr>
                  <a:t>132</a:t>
                </a:r>
                <a:r>
                  <a:rPr lang="en-GB" dirty="0">
                    <a:solidFill>
                      <a:schemeClr val="accent5">
                        <a:lumMod val="50000"/>
                      </a:schemeClr>
                    </a:solidFill>
                  </a:rPr>
                  <a:t>I for the intermediate neutron-capture process</a:t>
                </a:r>
                <a:endParaRPr lang="en-NO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ECB9B4-F14B-A344-62DF-68B33EFE6A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36276" y="1194836"/>
                <a:ext cx="9919447" cy="4468328"/>
              </a:xfrm>
              <a:blipFill>
                <a:blip r:embed="rId2"/>
                <a:stretch>
                  <a:fillRect l="-256" t="-284" r="-1790" b="-965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0745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4CF0-12EB-DF0E-7FE9-37682B1E4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61" y="211186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The Experiment</a:t>
            </a:r>
          </a:p>
        </p:txBody>
      </p:sp>
      <p:pic>
        <p:nvPicPr>
          <p:cNvPr id="4" name="Content Placeholder 3" descr="A diagram of a nuclear detector&#10;&#10;AI-generated content may be incorrect.">
            <a:extLst>
              <a:ext uri="{FF2B5EF4-FFF2-40B4-BE49-F238E27FC236}">
                <a16:creationId xmlns:a16="http://schemas.microsoft.com/office/drawing/2014/main" id="{C8BAD60A-F3E2-1A8F-48BF-0100F0B656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6416" y="1536749"/>
            <a:ext cx="7850908" cy="48575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2811E7B-0EF8-2655-1689-49718391C940}"/>
                  </a:ext>
                </a:extLst>
              </p:cNvPr>
              <p:cNvSpPr txBox="1"/>
              <p:nvPr/>
            </p:nvSpPr>
            <p:spPr>
              <a:xfrm>
                <a:off x="3494718" y="1375384"/>
                <a:ext cx="520256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:r>
                  <a:rPr lang="en-GB" sz="2800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 Display"/>
                  </a:rPr>
                  <a:t>130</a:t>
                </a:r>
                <a:r>
                  <a:rPr lang="en-GB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 Display"/>
                  </a:rPr>
                  <a:t>Te(α, p</a:t>
                </a: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 Display"/>
                  </a:rPr>
                  <a:t>)</a:t>
                </a:r>
                <a:r>
                  <a:rPr lang="en-GB" sz="2800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 Display"/>
                  </a:rPr>
                  <a:t>133</a:t>
                </a:r>
                <a:r>
                  <a:rPr lang="en-GB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 Display"/>
                  </a:rPr>
                  <a:t>I reaction</a:t>
                </a:r>
                <a:endPara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2811E7B-0EF8-2655-1689-49718391C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718" y="1375384"/>
                <a:ext cx="5202563" cy="523220"/>
              </a:xfrm>
              <a:prstGeom prst="rect">
                <a:avLst/>
              </a:prstGeom>
              <a:blipFill>
                <a:blip r:embed="rId3"/>
                <a:stretch>
                  <a:fillRect t="-11905" b="-33333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825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53BF-8368-7B73-651F-95B5470A6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29" y="145333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The Experiment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316D9C-AD68-B185-05DD-E3BE033D3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265" y="2979947"/>
            <a:ext cx="2497890" cy="3326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3314A5-7821-DCE3-154B-8425048ADA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08" t="23311" r="12994" b="13882"/>
          <a:stretch>
            <a:fillRect/>
          </a:stretch>
        </p:blipFill>
        <p:spPr>
          <a:xfrm>
            <a:off x="8730165" y="449828"/>
            <a:ext cx="3054156" cy="2972523"/>
          </a:xfrm>
          <a:prstGeom prst="rect">
            <a:avLst/>
          </a:prstGeom>
        </p:spPr>
      </p:pic>
      <p:pic>
        <p:nvPicPr>
          <p:cNvPr id="3" name="Picture 2" descr="A computer on a desk&#10;&#10;AI-generated content may be incorrect.">
            <a:extLst>
              <a:ext uri="{FF2B5EF4-FFF2-40B4-BE49-F238E27FC236}">
                <a16:creationId xmlns:a16="http://schemas.microsoft.com/office/drawing/2014/main" id="{1C816836-84EB-AF67-D370-3E73A1031A4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04" t="19474" r="150" b="11188"/>
          <a:stretch>
            <a:fillRect/>
          </a:stretch>
        </p:blipFill>
        <p:spPr>
          <a:xfrm>
            <a:off x="6319904" y="2743861"/>
            <a:ext cx="3940203" cy="38003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D13FEB-1B93-5D82-467F-F1F2459BFC1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5622" r="138" b="6095"/>
          <a:stretch>
            <a:fillRect/>
          </a:stretch>
        </p:blipFill>
        <p:spPr>
          <a:xfrm>
            <a:off x="3353805" y="1235845"/>
            <a:ext cx="3284799" cy="255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16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C16514-9FD0-328A-635E-84D69A305A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2981" y="306447"/>
            <a:ext cx="7386037" cy="624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19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F456-EE3A-501C-9FEE-C48894B91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38" y="0"/>
            <a:ext cx="10515600" cy="1325563"/>
          </a:xfrm>
        </p:spPr>
        <p:txBody>
          <a:bodyPr>
            <a:normAutofit/>
          </a:bodyPr>
          <a:lstStyle/>
          <a:p>
            <a:r>
              <a:rPr lang="en-NO" sz="2800" dirty="0">
                <a:solidFill>
                  <a:schemeClr val="accent1"/>
                </a:solidFill>
              </a:rPr>
              <a:t>Nuclear level density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9166EC2-CF68-9BAE-4165-010A703337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7637" y="364839"/>
            <a:ext cx="7898725" cy="612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534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5C6BC-4E10-BDC1-727B-074DC5863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3754C6-0894-14F1-9C6D-CEE8332F420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75638" y="0"/>
                <a:ext cx="10515600" cy="13255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NO" sz="28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NO" sz="2800" dirty="0">
                    <a:solidFill>
                      <a:schemeClr val="accent1"/>
                    </a:solidFill>
                  </a:rPr>
                  <a:t>-ray strength function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3754C6-0894-14F1-9C6D-CEE8332F42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75638" y="0"/>
                <a:ext cx="10515600" cy="1325563"/>
              </a:xfrm>
              <a:blipFill>
                <a:blip r:embed="rId2"/>
                <a:stretch>
                  <a:fillRect l="-241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0870FE6-0B66-9E7C-0AAA-17CE303717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44765" y="236745"/>
            <a:ext cx="8147235" cy="638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72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D8C7C-F1EB-F653-7611-1705F30A2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81" y="178089"/>
            <a:ext cx="10515600" cy="1325563"/>
          </a:xfrm>
        </p:spPr>
        <p:txBody>
          <a:bodyPr>
            <a:normAutofit/>
          </a:bodyPr>
          <a:lstStyle/>
          <a:p>
            <a:r>
              <a:rPr lang="en-NO" sz="2800" dirty="0">
                <a:solidFill>
                  <a:schemeClr val="accent1"/>
                </a:solidFill>
              </a:rPr>
              <a:t>Comparison to existing</a:t>
            </a:r>
            <a:br>
              <a:rPr lang="en-NO" sz="2800" dirty="0">
                <a:solidFill>
                  <a:schemeClr val="accent1"/>
                </a:solidFill>
              </a:rPr>
            </a:br>
            <a:r>
              <a:rPr lang="en-NO" sz="2800" dirty="0">
                <a:solidFill>
                  <a:schemeClr val="accent1"/>
                </a:solidFill>
              </a:rPr>
              <a:t>exp. GDR data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0801DA1-C3FE-0C0C-20C3-87667DE527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699" y="340765"/>
            <a:ext cx="7764120" cy="617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321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493E6-4D9B-878F-AED5-8A7D972C4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1C5AC-3DE6-E962-D052-78947FB9E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81" y="178089"/>
            <a:ext cx="10515600" cy="1325563"/>
          </a:xfrm>
        </p:spPr>
        <p:txBody>
          <a:bodyPr>
            <a:normAutofit/>
          </a:bodyPr>
          <a:lstStyle/>
          <a:p>
            <a:r>
              <a:rPr lang="en-NO" sz="2800" dirty="0">
                <a:solidFill>
                  <a:schemeClr val="accent1"/>
                </a:solidFill>
              </a:rPr>
              <a:t>Comparison to existing</a:t>
            </a:r>
            <a:br>
              <a:rPr lang="en-NO" sz="2800" dirty="0">
                <a:solidFill>
                  <a:schemeClr val="accent1"/>
                </a:solidFill>
              </a:rPr>
            </a:br>
            <a:r>
              <a:rPr lang="en-NO" sz="2800" dirty="0">
                <a:solidFill>
                  <a:schemeClr val="accent1"/>
                </a:solidFill>
              </a:rPr>
              <a:t>exp. GDR data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383070-AC5C-F1BC-FEDC-0C27C04079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699" y="340765"/>
            <a:ext cx="7764120" cy="61764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336820-AB75-8165-FE1B-FA3F43AD1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117" y="590424"/>
            <a:ext cx="8221765" cy="567715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9624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CD873-9DA2-059C-9E04-D8F8F9F12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O" dirty="0">
                <a:solidFill>
                  <a:schemeClr val="accent1"/>
                </a:solidFill>
              </a:rPr>
              <a:t>To be continued …</a:t>
            </a:r>
          </a:p>
        </p:txBody>
      </p:sp>
    </p:spTree>
    <p:extLst>
      <p:ext uri="{BB962C8B-B14F-4D97-AF65-F5344CB8AC3E}">
        <p14:creationId xmlns:p14="http://schemas.microsoft.com/office/powerpoint/2010/main" val="782654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t="-27000" r="-18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E944F-7A93-3D3D-F771-7579DE377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275" y="1971021"/>
            <a:ext cx="3981450" cy="2915958"/>
          </a:xfrm>
          <a:effectLst>
            <a:glow rad="38100">
              <a:schemeClr val="accent1">
                <a:alpha val="40000"/>
              </a:schemeClr>
            </a:glow>
            <a:outerShdw blurRad="50800" dist="25400" dir="3600000" sx="106000" sy="106000" algn="tl" rotWithShape="0">
              <a:schemeClr val="bg1">
                <a:alpha val="40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NO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Measuring neutron-capture rates on </a:t>
            </a:r>
            <a:r>
              <a:rPr lang="en-NO" sz="3200" baseline="30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132</a:t>
            </a:r>
            <a:r>
              <a:rPr lang="en-NO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relevant for the intermediate neutron-capture process</a:t>
            </a:r>
          </a:p>
        </p:txBody>
      </p:sp>
    </p:spTree>
    <p:extLst>
      <p:ext uri="{BB962C8B-B14F-4D97-AF65-F5344CB8AC3E}">
        <p14:creationId xmlns:p14="http://schemas.microsoft.com/office/powerpoint/2010/main" val="2274900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4949-3685-9D71-E725-CD88E715A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O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2FAE15-0B39-F429-4E42-C88FD1EC75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4412" y="470238"/>
            <a:ext cx="10515599" cy="59175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B78A056-CCBA-E0A3-81D8-EFE018F26FD7}"/>
              </a:ext>
            </a:extLst>
          </p:cNvPr>
          <p:cNvSpPr txBox="1"/>
          <p:nvPr/>
        </p:nvSpPr>
        <p:spPr>
          <a:xfrm>
            <a:off x="717175" y="4963616"/>
            <a:ext cx="2738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</a:rPr>
              <a:t>S</a:t>
            </a:r>
            <a:r>
              <a:rPr lang="en-NO" sz="2000" dirty="0">
                <a:solidFill>
                  <a:srgbClr val="C00000"/>
                </a:solidFill>
              </a:rPr>
              <a:t>tellar burning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1902DC-1628-82A3-91B1-F4F8DA038060}"/>
              </a:ext>
            </a:extLst>
          </p:cNvPr>
          <p:cNvCxnSpPr>
            <a:cxnSpLocks/>
          </p:cNvCxnSpPr>
          <p:nvPr/>
        </p:nvCxnSpPr>
        <p:spPr>
          <a:xfrm flipV="1">
            <a:off x="1640541" y="5163671"/>
            <a:ext cx="1492624" cy="1224091"/>
          </a:xfrm>
          <a:prstGeom prst="straightConnector1">
            <a:avLst/>
          </a:prstGeom>
          <a:ln w="76200">
            <a:solidFill>
              <a:srgbClr val="FF0000"/>
            </a:solidFill>
            <a:headEnd w="lg" len="med"/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E9E7D7D-38EC-D915-753E-D58F0CDD344D}"/>
              </a:ext>
            </a:extLst>
          </p:cNvPr>
          <p:cNvCxnSpPr>
            <a:cxnSpLocks/>
          </p:cNvCxnSpPr>
          <p:nvPr/>
        </p:nvCxnSpPr>
        <p:spPr>
          <a:xfrm flipV="1">
            <a:off x="3254188" y="2245659"/>
            <a:ext cx="4639236" cy="2823882"/>
          </a:xfrm>
          <a:prstGeom prst="straightConnector1">
            <a:avLst/>
          </a:prstGeom>
          <a:ln w="63500">
            <a:solidFill>
              <a:srgbClr val="FFFF00"/>
            </a:solidFill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EAD7320-7C71-BA63-5594-B241A86CC581}"/>
              </a:ext>
            </a:extLst>
          </p:cNvPr>
          <p:cNvSpPr txBox="1"/>
          <p:nvPr/>
        </p:nvSpPr>
        <p:spPr>
          <a:xfrm>
            <a:off x="4011704" y="2608729"/>
            <a:ext cx="2084295" cy="400110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outerShdw blurRad="342381" dist="38100" dir="2700000" sx="151000" sy="151000" algn="tl" rotWithShape="0">
              <a:schemeClr val="tx1">
                <a:alpha val="40000"/>
              </a:scheme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GB" sz="2000" dirty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S</a:t>
            </a:r>
            <a:r>
              <a:rPr lang="en-NO" sz="2000" dirty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-process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536E220-C40E-075D-0FF7-032C1E60DA46}"/>
              </a:ext>
            </a:extLst>
          </p:cNvPr>
          <p:cNvCxnSpPr>
            <a:cxnSpLocks/>
          </p:cNvCxnSpPr>
          <p:nvPr/>
        </p:nvCxnSpPr>
        <p:spPr>
          <a:xfrm flipV="1">
            <a:off x="3590365" y="1795801"/>
            <a:ext cx="5567082" cy="3730940"/>
          </a:xfrm>
          <a:prstGeom prst="straightConnector1">
            <a:avLst/>
          </a:prstGeom>
          <a:ln w="66675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40F3D9C-05F6-3698-B5B4-08272D09EC28}"/>
              </a:ext>
            </a:extLst>
          </p:cNvPr>
          <p:cNvSpPr txBox="1"/>
          <p:nvPr/>
        </p:nvSpPr>
        <p:spPr>
          <a:xfrm>
            <a:off x="8198223" y="2746259"/>
            <a:ext cx="1532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NO" sz="2000" dirty="0">
                <a:solidFill>
                  <a:schemeClr val="accent5">
                    <a:lumMod val="75000"/>
                  </a:schemeClr>
                </a:solidFill>
              </a:rPr>
              <a:t>-process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848C5E7-6978-FAFA-1582-6F1B49FBF21D}"/>
              </a:ext>
            </a:extLst>
          </p:cNvPr>
          <p:cNvCxnSpPr/>
          <p:nvPr/>
        </p:nvCxnSpPr>
        <p:spPr>
          <a:xfrm flipV="1">
            <a:off x="3361765" y="1795801"/>
            <a:ext cx="5602940" cy="3567925"/>
          </a:xfrm>
          <a:prstGeom prst="straightConnector1">
            <a:avLst/>
          </a:prstGeom>
          <a:ln w="66675">
            <a:solidFill>
              <a:schemeClr val="bg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59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 uiExpand="1" build="allAtOnce" animBg="1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C7596-CD73-6B64-A86B-ECDA203D2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4765E-3A40-D5B6-4F97-89DDEA6B1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>
                <a:solidFill>
                  <a:schemeClr val="accent1"/>
                </a:solidFill>
              </a:rPr>
            </a:br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E98D1-56B9-372E-C045-BB870BCEA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dirty="0">
              <a:solidFill>
                <a:schemeClr val="accent1"/>
              </a:solidFill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accent1"/>
                </a:solidFill>
                <a:ea typeface="+mn-lt"/>
                <a:cs typeface="+mn-lt"/>
              </a:rPr>
              <a:t>Accurate modelling of the</a:t>
            </a:r>
            <a:r>
              <a:rPr lang="en-GB" i="1" dirty="0">
                <a:solidFill>
                  <a:schemeClr val="accent1"/>
                </a:solidFill>
                <a:ea typeface="+mn-lt"/>
                <a:cs typeface="+mn-lt"/>
              </a:rPr>
              <a:t> </a:t>
            </a:r>
            <a:r>
              <a:rPr lang="en-GB" i="1" dirty="0" err="1">
                <a:solidFill>
                  <a:schemeClr val="accent1"/>
                </a:solidFill>
                <a:ea typeface="+mn-lt"/>
                <a:cs typeface="+mn-lt"/>
              </a:rPr>
              <a:t>i</a:t>
            </a:r>
            <a:r>
              <a:rPr lang="en-GB" dirty="0">
                <a:solidFill>
                  <a:schemeClr val="accent1"/>
                </a:solidFill>
                <a:ea typeface="+mn-lt"/>
                <a:cs typeface="+mn-lt"/>
              </a:rPr>
              <a:t>-process requires input on</a:t>
            </a:r>
          </a:p>
          <a:p>
            <a:pPr marL="0" indent="0" algn="ctr">
              <a:buNone/>
            </a:pPr>
            <a:r>
              <a:rPr lang="en-GB" b="1" dirty="0">
                <a:solidFill>
                  <a:schemeClr val="accent1"/>
                </a:solidFill>
                <a:ea typeface="+mn-lt"/>
                <a:cs typeface="+mn-lt"/>
              </a:rPr>
              <a:t>neutron-capture rates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accent1"/>
                </a:solidFill>
                <a:ea typeface="+mn-lt"/>
                <a:cs typeface="+mn-lt"/>
              </a:rPr>
              <a:t>for unstable, neutron-rich nuclei such as </a:t>
            </a:r>
            <a:r>
              <a:rPr lang="en-GB" b="1" baseline="30000" dirty="0">
                <a:solidFill>
                  <a:schemeClr val="accent1"/>
                </a:solidFill>
                <a:ea typeface="+mn-lt"/>
                <a:cs typeface="+mn-lt"/>
              </a:rPr>
              <a:t>132</a:t>
            </a:r>
            <a:r>
              <a:rPr lang="en-GB" b="1" dirty="0">
                <a:solidFill>
                  <a:schemeClr val="accent1"/>
                </a:solidFill>
                <a:ea typeface="+mn-lt"/>
                <a:cs typeface="+mn-lt"/>
              </a:rPr>
              <a:t>I 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8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71D5-3BF0-6E72-8546-9FC2B21B6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95A5D-8BDB-494B-44D8-26F318BE8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O" dirty="0"/>
          </a:p>
        </p:txBody>
      </p:sp>
      <p:pic>
        <p:nvPicPr>
          <p:cNvPr id="6" name="Content Placeholder 3" descr="A graph of a number of neutrons&#10;&#10;AI-generated content may be incorrect.">
            <a:extLst>
              <a:ext uri="{FF2B5EF4-FFF2-40B4-BE49-F238E27FC236}">
                <a16:creationId xmlns:a16="http://schemas.microsoft.com/office/drawing/2014/main" id="{B6FF2011-39D6-AE7C-F40D-C2A46997D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49" y="302971"/>
            <a:ext cx="7158466" cy="3645392"/>
          </a:xfrm>
          <a:prstGeom prst="rect">
            <a:avLst/>
          </a:prstGeom>
        </p:spPr>
      </p:pic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E11CB9D-916A-8736-F3F4-0B179D784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777" y="3028391"/>
            <a:ext cx="5755342" cy="314325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AC92613-5A54-0046-AF9A-2E272CE14ACC}"/>
              </a:ext>
            </a:extLst>
          </p:cNvPr>
          <p:cNvCxnSpPr/>
          <p:nvPr/>
        </p:nvCxnSpPr>
        <p:spPr>
          <a:xfrm flipH="1">
            <a:off x="8833479" y="2228139"/>
            <a:ext cx="794428" cy="177315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9C94AE5-1291-516F-2D74-85D01B3F60A7}"/>
              </a:ext>
            </a:extLst>
          </p:cNvPr>
          <p:cNvSpPr txBox="1"/>
          <p:nvPr/>
        </p:nvSpPr>
        <p:spPr>
          <a:xfrm>
            <a:off x="1044575" y="3760134"/>
            <a:ext cx="3039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The </a:t>
            </a:r>
            <a:r>
              <a:rPr lang="en-GB" dirty="0" err="1">
                <a:solidFill>
                  <a:schemeClr val="accent1"/>
                </a:solidFill>
              </a:rPr>
              <a:t>i</a:t>
            </a:r>
            <a:r>
              <a:rPr lang="en-GB" dirty="0">
                <a:solidFill>
                  <a:schemeClr val="accent1"/>
                </a:solidFill>
              </a:rPr>
              <a:t>-process pathway</a:t>
            </a:r>
          </a:p>
          <a:p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3654737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AF2A1-FD98-60FA-6201-6064789E6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accent1"/>
                </a:solidFill>
              </a:rPr>
              <a:t>How do we obtain neutron-capture rates of </a:t>
            </a:r>
            <a:r>
              <a:rPr lang="en-GB" sz="4000" baseline="30000" dirty="0">
                <a:solidFill>
                  <a:schemeClr val="accent1"/>
                </a:solidFill>
              </a:rPr>
              <a:t>132</a:t>
            </a:r>
            <a:r>
              <a:rPr lang="en-GB" sz="4000" dirty="0">
                <a:solidFill>
                  <a:schemeClr val="accent1"/>
                </a:solidFill>
              </a:rPr>
              <a:t>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5092C-0683-4B9D-EA69-55D321EA3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7810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1"/>
                </a:solidFill>
              </a:rPr>
              <a:t>Through information on </a:t>
            </a:r>
            <a:r>
              <a:rPr lang="en-GB" baseline="30000" dirty="0">
                <a:solidFill>
                  <a:schemeClr val="accent1"/>
                </a:solidFill>
              </a:rPr>
              <a:t>133</a:t>
            </a:r>
            <a:r>
              <a:rPr lang="en-GB" dirty="0">
                <a:solidFill>
                  <a:schemeClr val="accent1"/>
                </a:solidFill>
              </a:rPr>
              <a:t>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22D266-0626-7BB5-CD73-F8883F196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245" y="1966622"/>
            <a:ext cx="5698672" cy="4013330"/>
          </a:xfrm>
          <a:prstGeom prst="rect">
            <a:avLst/>
          </a:prstGeom>
        </p:spPr>
      </p:pic>
      <p:pic>
        <p:nvPicPr>
          <p:cNvPr id="12" name="Graphic 11" descr="Line arrow: Straight with solid fill">
            <a:extLst>
              <a:ext uri="{FF2B5EF4-FFF2-40B4-BE49-F238E27FC236}">
                <a16:creationId xmlns:a16="http://schemas.microsoft.com/office/drawing/2014/main" id="{D77722A8-2A64-2CB3-F2E6-D5BD0C636E9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072535" y="3640494"/>
            <a:ext cx="1202094" cy="976604"/>
          </a:xfrm>
          <a:prstGeom prst="rect">
            <a:avLst/>
          </a:prstGeom>
        </p:spPr>
      </p:pic>
      <p:pic>
        <p:nvPicPr>
          <p:cNvPr id="14" name="Graphic 13" descr="Line arrow: Straight with solid fill">
            <a:extLst>
              <a:ext uri="{FF2B5EF4-FFF2-40B4-BE49-F238E27FC236}">
                <a16:creationId xmlns:a16="http://schemas.microsoft.com/office/drawing/2014/main" id="{86893595-2308-5F4E-7CD8-056E09EB6DE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9736494" y="5980922"/>
            <a:ext cx="1443134" cy="5800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E73CB79-3574-C8F4-6732-29C6AC684F93}"/>
              </a:ext>
            </a:extLst>
          </p:cNvPr>
          <p:cNvSpPr txBox="1"/>
          <p:nvPr/>
        </p:nvSpPr>
        <p:spPr>
          <a:xfrm>
            <a:off x="11181183" y="5917162"/>
            <a:ext cx="69979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36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52022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A06A1D-4B36-21E4-11FC-9AA2EF11D995}"/>
              </a:ext>
            </a:extLst>
          </p:cNvPr>
          <p:cNvSpPr txBox="1"/>
          <p:nvPr/>
        </p:nvSpPr>
        <p:spPr>
          <a:xfrm>
            <a:off x="815788" y="954741"/>
            <a:ext cx="4908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>
                <a:solidFill>
                  <a:schemeClr val="accent1"/>
                </a:solidFill>
              </a:rPr>
              <a:t>Nuclear Level Density</a:t>
            </a:r>
          </a:p>
          <a:p>
            <a:endParaRPr lang="en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96A36F0-96A6-2E81-7D82-39C7C519D20D}"/>
                  </a:ext>
                </a:extLst>
              </p:cNvPr>
              <p:cNvSpPr txBox="1"/>
              <p:nvPr/>
            </p:nvSpPr>
            <p:spPr>
              <a:xfrm>
                <a:off x="5889812" y="900953"/>
                <a:ext cx="5486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NO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NO" dirty="0">
                    <a:solidFill>
                      <a:schemeClr val="accent1"/>
                    </a:solidFill>
                  </a:rPr>
                  <a:t>-ray strength function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96A36F0-96A6-2E81-7D82-39C7C519D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9812" y="900953"/>
                <a:ext cx="5486400" cy="369332"/>
              </a:xfrm>
              <a:prstGeom prst="rect">
                <a:avLst/>
              </a:prstGeom>
              <a:blipFill>
                <a:blip r:embed="rId2"/>
                <a:stretch>
                  <a:fillRect t="-10345" b="-31034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4199811-4AB0-F58C-F82C-535FEE6E6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29" y="1434863"/>
            <a:ext cx="4702132" cy="446839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8236A41-5066-6EBD-6C6D-5D02C35AF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3965" y="1601072"/>
            <a:ext cx="5486400" cy="411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17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9FDCE-BD00-1042-2815-4AA2EDAEE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6E758F-BFC1-57EC-5BA0-79E292C6C635}"/>
              </a:ext>
            </a:extLst>
          </p:cNvPr>
          <p:cNvSpPr txBox="1"/>
          <p:nvPr/>
        </p:nvSpPr>
        <p:spPr>
          <a:xfrm>
            <a:off x="815788" y="954741"/>
            <a:ext cx="4908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>
                <a:solidFill>
                  <a:schemeClr val="accent1"/>
                </a:solidFill>
              </a:rPr>
              <a:t>Nuclear Level Density</a:t>
            </a:r>
          </a:p>
          <a:p>
            <a:endParaRPr lang="en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1ACD86-35B2-B2EF-974D-F2EEC9447D32}"/>
                  </a:ext>
                </a:extLst>
              </p:cNvPr>
              <p:cNvSpPr txBox="1"/>
              <p:nvPr/>
            </p:nvSpPr>
            <p:spPr>
              <a:xfrm>
                <a:off x="5889812" y="900953"/>
                <a:ext cx="5486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NO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NO" dirty="0">
                    <a:solidFill>
                      <a:schemeClr val="accent1"/>
                    </a:solidFill>
                  </a:rPr>
                  <a:t>-ray strength function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1ACD86-35B2-B2EF-974D-F2EEC9447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9812" y="900953"/>
                <a:ext cx="5486400" cy="369332"/>
              </a:xfrm>
              <a:prstGeom prst="rect">
                <a:avLst/>
              </a:prstGeom>
              <a:blipFill>
                <a:blip r:embed="rId2"/>
                <a:stretch>
                  <a:fillRect t="-10345" b="-31034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1965A756-EC22-9EF3-EFFD-0B214B967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29" y="1434863"/>
            <a:ext cx="4702132" cy="446839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55BB691-3D45-B70E-19CE-7776EAEB7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3965" y="1601072"/>
            <a:ext cx="5486400" cy="41111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2A50ED-D19C-B614-F969-0BA483F6A6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0059" y="2067759"/>
            <a:ext cx="7907811" cy="325726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4386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AC3EC0B-7BDD-D859-2C9B-7E1A948AFB06}"/>
              </a:ext>
            </a:extLst>
          </p:cNvPr>
          <p:cNvSpPr txBox="1"/>
          <p:nvPr/>
        </p:nvSpPr>
        <p:spPr>
          <a:xfrm>
            <a:off x="772671" y="2828835"/>
            <a:ext cx="504469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2400" dirty="0">
                <a:solidFill>
                  <a:schemeClr val="accent1"/>
                </a:solidFill>
              </a:rPr>
              <a:t>Extract:</a:t>
            </a:r>
          </a:p>
          <a:p>
            <a:r>
              <a:rPr lang="en-GB" sz="2400" b="1" dirty="0">
                <a:solidFill>
                  <a:schemeClr val="accent1"/>
                </a:solidFill>
              </a:rPr>
              <a:t>Nuclear level density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</a:p>
          <a:p>
            <a:r>
              <a:rPr lang="en-GB" sz="2400" b="1" dirty="0">
                <a:solidFill>
                  <a:schemeClr val="accent1"/>
                </a:solidFill>
              </a:rPr>
              <a:t>Gamma-ray strength function</a:t>
            </a:r>
            <a:endParaRPr lang="en-GB" sz="2400" dirty="0">
              <a:solidFill>
                <a:schemeClr val="accent1"/>
              </a:solidFill>
            </a:endParaRPr>
          </a:p>
        </p:txBody>
      </p:sp>
      <p:pic>
        <p:nvPicPr>
          <p:cNvPr id="6" name="Graphic 5" descr="Line arrow: Straight with solid fill">
            <a:extLst>
              <a:ext uri="{FF2B5EF4-FFF2-40B4-BE49-F238E27FC236}">
                <a16:creationId xmlns:a16="http://schemas.microsoft.com/office/drawing/2014/main" id="{FB6626EE-F2E6-E037-28AB-56C4A2E276F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10800000">
            <a:off x="5617502" y="2840712"/>
            <a:ext cx="1188452" cy="11884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0D39BA-0BB9-EC6D-87EB-01042A30D28C}"/>
              </a:ext>
            </a:extLst>
          </p:cNvPr>
          <p:cNvSpPr txBox="1"/>
          <p:nvPr/>
        </p:nvSpPr>
        <p:spPr>
          <a:xfrm>
            <a:off x="7794542" y="3198166"/>
            <a:ext cx="378372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</a:rPr>
              <a:t>The Oslo Method!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D2DF2FC-32FA-4D35-8FFE-69494A5F8B0F}"/>
                  </a:ext>
                </a:extLst>
              </p14:cNvPr>
              <p14:cNvContentPartPr/>
              <p14:nvPr/>
            </p14:nvContentPartPr>
            <p14:xfrm>
              <a:off x="5926666" y="2564190"/>
              <a:ext cx="12095" cy="12095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D2DF2FC-32FA-4D35-8FFE-69494A5F8B0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21916" y="1971535"/>
                <a:ext cx="1209500" cy="1209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503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145</Words>
  <Application>Microsoft Macintosh PowerPoint</Application>
  <PresentationFormat>Widescreen</PresentationFormat>
  <Paragraphs>30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Aptos Display</vt:lpstr>
      <vt:lpstr>Arial</vt:lpstr>
      <vt:lpstr>Cambria Math</vt:lpstr>
      <vt:lpstr>Office Theme</vt:lpstr>
      <vt:lpstr>Indirect measurement of the 132I(n,γ)133I neutron-capture rate on the exotic 132I for the intermediate neutron-capture process</vt:lpstr>
      <vt:lpstr>Measuring neutron-capture rates on 132I relevant for the intermediate neutron-capture process</vt:lpstr>
      <vt:lpstr>PowerPoint Presentation</vt:lpstr>
      <vt:lpstr> </vt:lpstr>
      <vt:lpstr>PowerPoint Presentation</vt:lpstr>
      <vt:lpstr>How do we obtain neutron-capture rates of 132I?</vt:lpstr>
      <vt:lpstr>PowerPoint Presentation</vt:lpstr>
      <vt:lpstr>PowerPoint Presentation</vt:lpstr>
      <vt:lpstr>PowerPoint Presentation</vt:lpstr>
      <vt:lpstr>The Experiment</vt:lpstr>
      <vt:lpstr>The Experiment</vt:lpstr>
      <vt:lpstr>PowerPoint Presentation</vt:lpstr>
      <vt:lpstr>Nuclear level density</vt:lpstr>
      <vt:lpstr>γ-ray strength function</vt:lpstr>
      <vt:lpstr>Comparison to existing exp. GDR data</vt:lpstr>
      <vt:lpstr>Comparison to existing exp. GDR data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Emilia Grieg</dc:creator>
  <cp:lastModifiedBy>Claudia Emilia Grieg</cp:lastModifiedBy>
  <cp:revision>2</cp:revision>
  <dcterms:created xsi:type="dcterms:W3CDTF">2026-05-06T16:31:28Z</dcterms:created>
  <dcterms:modified xsi:type="dcterms:W3CDTF">2026-05-07T13:54:23Z</dcterms:modified>
</cp:coreProperties>
</file>