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bookmarkIdSeed="4">
  <p:sldMasterIdLst>
    <p:sldMasterId id="2147483660" r:id="rId1"/>
  </p:sldMasterIdLst>
  <p:notesMasterIdLst>
    <p:notesMasterId r:id="rId30"/>
  </p:notesMasterIdLst>
  <p:handoutMasterIdLst>
    <p:handoutMasterId r:id="rId31"/>
  </p:handoutMasterIdLst>
  <p:sldIdLst>
    <p:sldId id="256" r:id="rId2"/>
    <p:sldId id="1529" r:id="rId3"/>
    <p:sldId id="1530" r:id="rId4"/>
    <p:sldId id="1525" r:id="rId5"/>
    <p:sldId id="1694" r:id="rId6"/>
    <p:sldId id="1706" r:id="rId7"/>
    <p:sldId id="996" r:id="rId8"/>
    <p:sldId id="975" r:id="rId9"/>
    <p:sldId id="973" r:id="rId10"/>
    <p:sldId id="1002" r:id="rId11"/>
    <p:sldId id="1704" r:id="rId12"/>
    <p:sldId id="976" r:id="rId13"/>
    <p:sldId id="978" r:id="rId14"/>
    <p:sldId id="979" r:id="rId15"/>
    <p:sldId id="1701" r:id="rId16"/>
    <p:sldId id="1522" r:id="rId17"/>
    <p:sldId id="1535" r:id="rId18"/>
    <p:sldId id="1526" r:id="rId19"/>
    <p:sldId id="1690" r:id="rId20"/>
    <p:sldId id="1524" r:id="rId21"/>
    <p:sldId id="1707" r:id="rId22"/>
    <p:sldId id="1686" r:id="rId23"/>
    <p:sldId id="1691" r:id="rId24"/>
    <p:sldId id="1685" r:id="rId25"/>
    <p:sldId id="288" r:id="rId26"/>
    <p:sldId id="527" r:id="rId27"/>
    <p:sldId id="481" r:id="rId28"/>
    <p:sldId id="1023" r:id="rId29"/>
  </p:sldIdLst>
  <p:sldSz cx="12192000" cy="6858000"/>
  <p:notesSz cx="6797675" cy="9926638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ección predeterminada" id="{BF2DC9D5-208B-4071-90C6-90C572896D39}">
          <p14:sldIdLst>
            <p14:sldId id="256"/>
            <p14:sldId id="1529"/>
            <p14:sldId id="1530"/>
            <p14:sldId id="1525"/>
            <p14:sldId id="1694"/>
            <p14:sldId id="1706"/>
            <p14:sldId id="996"/>
            <p14:sldId id="975"/>
            <p14:sldId id="973"/>
            <p14:sldId id="1002"/>
            <p14:sldId id="1704"/>
            <p14:sldId id="976"/>
            <p14:sldId id="978"/>
            <p14:sldId id="979"/>
            <p14:sldId id="1701"/>
            <p14:sldId id="1522"/>
            <p14:sldId id="1535"/>
            <p14:sldId id="1526"/>
            <p14:sldId id="1690"/>
            <p14:sldId id="1524"/>
            <p14:sldId id="1707"/>
            <p14:sldId id="1686"/>
            <p14:sldId id="1691"/>
            <p14:sldId id="1685"/>
            <p14:sldId id="288"/>
            <p14:sldId id="527"/>
            <p14:sldId id="481"/>
            <p14:sldId id="1023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Elena Domínguez Cañas" initials="UdMO" lastIdx="1" clrIdx="0">
    <p:extLst>
      <p:ext uri="{19B8F6BF-5375-455C-9EA6-DF929625EA0E}">
        <p15:presenceInfo xmlns:p15="http://schemas.microsoft.com/office/powerpoint/2012/main" userId="Elena Domínguez Cañas" providerId="None"/>
      </p:ext>
    </p:extLst>
  </p:cmAuthor>
  <p:cmAuthor id="2" name="Jesus Marco de Lucas" initials="JMdL" lastIdx="0" clrIdx="1">
    <p:extLst>
      <p:ext uri="{19B8F6BF-5375-455C-9EA6-DF929625EA0E}">
        <p15:presenceInfo xmlns:p15="http://schemas.microsoft.com/office/powerpoint/2012/main" userId="8ba4b02a66081bad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A8B3F"/>
    <a:srgbClr val="0000FF"/>
    <a:srgbClr val="AD28B6"/>
    <a:srgbClr val="CCFFCC"/>
    <a:srgbClr val="FF9933"/>
    <a:srgbClr val="FF99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6763" autoAdjust="0"/>
    <p:restoredTop sz="87842" autoAdjust="0"/>
  </p:normalViewPr>
  <p:slideViewPr>
    <p:cSldViewPr snapToGrid="0">
      <p:cViewPr varScale="1">
        <p:scale>
          <a:sx n="107" d="100"/>
          <a:sy n="107" d="100"/>
        </p:scale>
        <p:origin x="1064" y="160"/>
      </p:cViewPr>
      <p:guideLst/>
    </p:cSldViewPr>
  </p:slideViewPr>
  <p:outlineViewPr>
    <p:cViewPr>
      <p:scale>
        <a:sx n="33" d="100"/>
        <a:sy n="33" d="100"/>
      </p:scale>
      <p:origin x="0" y="-1237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 snapToGrid="0">
      <p:cViewPr>
        <p:scale>
          <a:sx n="90" d="100"/>
          <a:sy n="90" d="100"/>
        </p:scale>
        <p:origin x="4384" y="86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35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Marcador de número de diapositiva 4"/>
          <p:cNvSpPr>
            <a:spLocks noGrp="1"/>
          </p:cNvSpPr>
          <p:nvPr>
            <p:ph type="sldNum" sz="quarter" idx="3"/>
          </p:nvPr>
        </p:nvSpPr>
        <p:spPr>
          <a:xfrm>
            <a:off x="3850444" y="9428586"/>
            <a:ext cx="2945659" cy="498055"/>
          </a:xfrm>
          <a:prstGeom prst="rect">
            <a:avLst/>
          </a:prstGeom>
        </p:spPr>
        <p:txBody>
          <a:bodyPr vert="horz" lIns="91423" tIns="45712" rIns="91423" bIns="45712" rtlCol="0" anchor="b"/>
          <a:lstStyle>
            <a:lvl1pPr algn="r">
              <a:defRPr sz="1200"/>
            </a:lvl1pPr>
          </a:lstStyle>
          <a:p>
            <a:fld id="{94F6D4A3-2CC8-4D0E-8999-C6BBE5CCB8E4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37848602"/>
      </p:ext>
    </p:extLst>
  </p:cSld>
  <p:clrMap bg1="lt1" tx1="dk1" bg2="lt2" tx2="dk2" accent1="accent1" accent2="accent2" accent3="accent3" accent4="accent4" accent5="accent5" accent6="accent6" hlink="hlink" folHlink="folHlink"/>
  <p:hf hd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5659" cy="498056"/>
          </a:xfrm>
          <a:prstGeom prst="rect">
            <a:avLst/>
          </a:prstGeom>
        </p:spPr>
        <p:txBody>
          <a:bodyPr vert="horz" lIns="91423" tIns="45712" rIns="91423" bIns="45712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50444" y="0"/>
            <a:ext cx="2945659" cy="498056"/>
          </a:xfrm>
          <a:prstGeom prst="rect">
            <a:avLst/>
          </a:prstGeom>
        </p:spPr>
        <p:txBody>
          <a:bodyPr vert="horz" lIns="91423" tIns="45712" rIns="91423" bIns="45712" rtlCol="0"/>
          <a:lstStyle>
            <a:lvl1pPr algn="r">
              <a:defRPr sz="1200"/>
            </a:lvl1pPr>
          </a:lstStyle>
          <a:p>
            <a:fld id="{F4C1C224-E0DF-F742-BEA4-D9D2CCB839F3}" type="datetime1">
              <a:rPr lang="es-ES" smtClean="0"/>
              <a:t>2/5/26</a:t>
            </a:fld>
            <a:endParaRPr lang="en-GB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23" tIns="45712" rIns="91423" bIns="45712" rtlCol="0" anchor="ctr"/>
          <a:lstStyle/>
          <a:p>
            <a:endParaRPr lang="en-GB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23" tIns="45712" rIns="91423" bIns="45712" rtlCol="0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1" y="9428586"/>
            <a:ext cx="2945659" cy="498055"/>
          </a:xfrm>
          <a:prstGeom prst="rect">
            <a:avLst/>
          </a:prstGeom>
        </p:spPr>
        <p:txBody>
          <a:bodyPr vert="horz" lIns="91423" tIns="45712" rIns="91423" bIns="45712" rtlCol="0" anchor="b"/>
          <a:lstStyle>
            <a:lvl1pPr algn="l">
              <a:defRPr sz="1200"/>
            </a:lvl1pPr>
          </a:lstStyle>
          <a:p>
            <a:r>
              <a:rPr lang="en-GB"/>
              <a:t>Tengblad @ Nordic meeting 2026 Visby</a:t>
            </a:r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50444" y="9428586"/>
            <a:ext cx="2945659" cy="498055"/>
          </a:xfrm>
          <a:prstGeom prst="rect">
            <a:avLst/>
          </a:prstGeom>
        </p:spPr>
        <p:txBody>
          <a:bodyPr vert="horz" lIns="91423" tIns="45712" rIns="91423" bIns="45712" rtlCol="0" anchor="b"/>
          <a:lstStyle>
            <a:lvl1pPr algn="r">
              <a:defRPr sz="1200"/>
            </a:lvl1pPr>
          </a:lstStyle>
          <a:p>
            <a:fld id="{06B238E5-8BDA-4519-841E-4111F90896FE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37148"/>
      </p:ext>
    </p:extLst>
  </p:cSld>
  <p:clrMap bg1="lt1" tx1="dk1" bg2="lt2" tx2="dk2" accent1="accent1" accent2="accent2" accent3="accent3" accent4="accent4" accent5="accent5" accent6="accent6" hlink="hlink" folHlink="folHlink"/>
  <p:hf hd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/>
                <a:ea typeface="+mn-ea"/>
                <a:cs typeface="+mn-cs"/>
              </a:rPr>
              <a:t>I would like to thank the organizers to let me present our work at this meeting.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/>
                <a:ea typeface="+mn-ea"/>
                <a:cs typeface="+mn-cs"/>
              </a:rPr>
              <a:t>Especially to be here in Visby where I as a 1</a:t>
            </a:r>
            <a:r>
              <a:rPr kumimoji="0" lang="en-GB" sz="1800" b="0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/>
                <a:ea typeface="+mn-ea"/>
                <a:cs typeface="+mn-cs"/>
              </a:rPr>
              <a:t>st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/>
                <a:ea typeface="+mn-ea"/>
                <a:cs typeface="+mn-cs"/>
              </a:rPr>
              <a:t>  year PhD student at Chalmers was helping the organizers in the 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mbria"/>
                <a:ea typeface="+mn-ea"/>
                <a:cs typeface="+mn-cs"/>
              </a:rPr>
              <a:t>2nd International Conference on Nucleus-Nucleus Collisions, 10 - 14 Jun 1985, Visby, Sweden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/>
                <a:ea typeface="+mn-ea"/>
                <a:cs typeface="+mn-cs"/>
              </a:rPr>
              <a:t>and in principle closing the circle as I will retire in a year from now.  Today I will present;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/>
                <a:ea typeface="+mn-ea"/>
                <a:cs typeface="+mn-cs"/>
              </a:rPr>
              <a:t>The activity at the XT03 beamline of HIE-ISOLDE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/>
                <a:ea typeface="+mn-ea"/>
                <a:cs typeface="+mn-cs"/>
              </a:rPr>
              <a:t>Present the versatile Scattering Experimental Chamber SEC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/>
                <a:ea typeface="+mn-ea"/>
                <a:cs typeface="+mn-cs"/>
              </a:rPr>
              <a:t>The present stage of the SEC-</a:t>
            </a:r>
            <a:r>
              <a:rPr kumimoji="0" lang="en-GB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/>
                <a:ea typeface="+mn-ea"/>
                <a:cs typeface="+mn-cs"/>
              </a:rPr>
              <a:t>daq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/>
                <a:ea typeface="+mn-ea"/>
                <a:cs typeface="+mn-cs"/>
              </a:rPr>
              <a:t> system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/>
                <a:ea typeface="+mn-ea"/>
                <a:cs typeface="+mn-cs"/>
              </a:rPr>
              <a:t>10 years of Experiments at SEC</a:t>
            </a:r>
            <a:endParaRPr lang="en-GB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B238E5-8BDA-4519-841E-4111F90896FE}" type="slidenum">
              <a:rPr lang="en-GB" smtClean="0"/>
              <a:t>1</a:t>
            </a:fld>
            <a:endParaRPr lang="en-GB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66E7DFFB-4F62-23E2-E85C-97A8B63A533C}"/>
              </a:ext>
            </a:extLst>
          </p:cNvPr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Tengblad @ Nordic meeting 2026 Visby</a:t>
            </a:r>
          </a:p>
        </p:txBody>
      </p:sp>
      <p:sp>
        <p:nvSpPr>
          <p:cNvPr id="6" name="Marcador de fecha 5">
            <a:extLst>
              <a:ext uri="{FF2B5EF4-FFF2-40B4-BE49-F238E27FC236}">
                <a16:creationId xmlns:a16="http://schemas.microsoft.com/office/drawing/2014/main" id="{837000CC-1831-7843-7030-D7C8EB2FEA48}"/>
              </a:ext>
            </a:extLst>
          </p:cNvPr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6CB1AAED-8CA8-8045-AC50-F2F184253158}" type="datetime1">
              <a:rPr lang="es-ES" smtClean="0"/>
              <a:t>2/5/26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087492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Here we can compare the results from the different type p or n or weakly </a:t>
            </a:r>
            <a:r>
              <a:rPr lang="en-GB" dirty="0" err="1"/>
              <a:t>boune</a:t>
            </a:r>
            <a:r>
              <a:rPr lang="en-GB" dirty="0"/>
              <a:t> nuclei </a:t>
            </a:r>
          </a:p>
          <a:p>
            <a:r>
              <a:rPr lang="en-GB" dirty="0"/>
              <a:t>So here we can see the difference comparing p-halo, n-halo and weakly bound: clearly the n-halo nuclei like 11Be and as we saw earlier 15C show the suppression of the rainbow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4011DB-A251-46BB-8612-F74670CE3954}" type="slidenum">
              <a:rPr lang="es-ES" smtClean="0"/>
              <a:pPr/>
              <a:t>10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719EDA89-7181-1FCD-8913-23B6A3934C01}"/>
              </a:ext>
            </a:extLst>
          </p:cNvPr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Tengblad @ Nordic meeting 2026 Visby</a:t>
            </a:r>
          </a:p>
        </p:txBody>
      </p:sp>
      <p:sp>
        <p:nvSpPr>
          <p:cNvPr id="6" name="Marcador de fecha 5">
            <a:extLst>
              <a:ext uri="{FF2B5EF4-FFF2-40B4-BE49-F238E27FC236}">
                <a16:creationId xmlns:a16="http://schemas.microsoft.com/office/drawing/2014/main" id="{E3FFA3D6-A20D-5857-C679-5230692B7A20}"/>
              </a:ext>
            </a:extLst>
          </p:cNvPr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252EED5F-22C2-C048-B157-047457A09DA6}" type="datetime1">
              <a:rPr lang="es-ES" smtClean="0"/>
              <a:t>2/5/26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8140998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Moving to astrophysics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F4C1C224-E0DF-F742-BEA4-D9D2CCB839F3}" type="datetime1">
              <a:rPr lang="es-ES" smtClean="0"/>
              <a:t>2/5/26</a:t>
            </a:fld>
            <a:endParaRPr lang="en-GB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Tengblad @ Nordic meeting 2026 Visby</a:t>
            </a: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6B238E5-8BDA-4519-841E-4111F90896FE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3902279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s-E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</a:t>
            </a:r>
            <a:r>
              <a:rPr lang="es-E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cosmological</a:t>
            </a:r>
            <a:r>
              <a:rPr lang="es-E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lithium</a:t>
            </a:r>
            <a:r>
              <a:rPr lang="es-E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problem</a:t>
            </a:r>
            <a:r>
              <a:rPr lang="es-E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- a </a:t>
            </a:r>
            <a:r>
              <a:rPr lang="es-E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discrepancy</a:t>
            </a:r>
            <a:r>
              <a:rPr lang="es-E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between</a:t>
            </a:r>
            <a:r>
              <a:rPr lang="es-E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es-E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observed</a:t>
            </a:r>
            <a:r>
              <a:rPr lang="es-E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amount</a:t>
            </a:r>
            <a:r>
              <a:rPr lang="es-E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of</a:t>
            </a:r>
            <a:r>
              <a:rPr lang="es-E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7Li and </a:t>
            </a:r>
            <a:r>
              <a:rPr lang="es-E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that</a:t>
            </a:r>
            <a:r>
              <a:rPr lang="es-E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predicted</a:t>
            </a:r>
            <a:r>
              <a:rPr lang="es-E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by</a:t>
            </a:r>
            <a:r>
              <a:rPr lang="es-E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Big Bang </a:t>
            </a:r>
            <a:r>
              <a:rPr lang="es-E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nucleosynthesis</a:t>
            </a:r>
            <a:r>
              <a:rPr lang="es-E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models</a:t>
            </a:r>
            <a:r>
              <a:rPr lang="es-E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- has </a:t>
            </a:r>
            <a:r>
              <a:rPr lang="es-E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puzzled</a:t>
            </a:r>
            <a:r>
              <a:rPr lang="es-E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scientists</a:t>
            </a:r>
            <a:r>
              <a:rPr lang="es-E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for</a:t>
            </a:r>
            <a:endParaRPr lang="es-E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s-E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decades</a:t>
            </a:r>
            <a:r>
              <a:rPr lang="es-E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Such primordial 7Li </a:t>
            </a:r>
            <a:r>
              <a:rPr lang="es-E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originates</a:t>
            </a:r>
            <a:r>
              <a:rPr lang="es-E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mainly</a:t>
            </a:r>
            <a:r>
              <a:rPr lang="es-E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from</a:t>
            </a:r>
            <a:r>
              <a:rPr lang="es-E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es-E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decay</a:t>
            </a:r>
            <a:r>
              <a:rPr lang="es-E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of</a:t>
            </a:r>
            <a:r>
              <a:rPr lang="es-E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7Be. </a:t>
            </a:r>
            <a:r>
              <a:rPr lang="es-E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Using</a:t>
            </a:r>
            <a:r>
              <a:rPr lang="es-E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 HIE- ISOLDE </a:t>
            </a:r>
            <a:r>
              <a:rPr lang="es-E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beam</a:t>
            </a:r>
            <a:r>
              <a:rPr lang="es-E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of</a:t>
            </a:r>
            <a:r>
              <a:rPr lang="es-E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7Be at </a:t>
            </a:r>
            <a:r>
              <a:rPr lang="es-E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es-E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SEC </a:t>
            </a:r>
            <a:r>
              <a:rPr lang="es-E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station</a:t>
            </a:r>
            <a:r>
              <a:rPr lang="es-E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s-E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we</a:t>
            </a:r>
            <a:r>
              <a:rPr lang="es-E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investigated</a:t>
            </a:r>
            <a:r>
              <a:rPr lang="es-E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 </a:t>
            </a:r>
            <a:r>
              <a:rPr lang="es-E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potential</a:t>
            </a:r>
            <a:r>
              <a:rPr lang="es-E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7Be </a:t>
            </a:r>
            <a:r>
              <a:rPr lang="es-E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destruction</a:t>
            </a:r>
            <a:endParaRPr lang="es-E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s-E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pathway</a:t>
            </a:r>
            <a:r>
              <a:rPr lang="es-E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s-E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yielding</a:t>
            </a:r>
            <a:r>
              <a:rPr lang="es-E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new data </a:t>
            </a:r>
            <a:r>
              <a:rPr lang="es-E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</a:t>
            </a:r>
            <a:r>
              <a:rPr lang="es-E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help</a:t>
            </a:r>
            <a:r>
              <a:rPr lang="es-E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</a:t>
            </a:r>
            <a:r>
              <a:rPr lang="es-E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tackle</a:t>
            </a:r>
            <a:r>
              <a:rPr lang="es-E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es-E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puzzle</a:t>
            </a:r>
            <a:r>
              <a:rPr lang="es-E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The </a:t>
            </a:r>
            <a:r>
              <a:rPr lang="es-E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experiment</a:t>
            </a:r>
            <a:r>
              <a:rPr lang="es-E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IS554 [17] (</a:t>
            </a:r>
            <a:r>
              <a:rPr lang="es-E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spokesperson</a:t>
            </a:r>
            <a:r>
              <a:rPr lang="es-E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D. Gupta </a:t>
            </a:r>
            <a:r>
              <a:rPr lang="es-E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of</a:t>
            </a:r>
            <a:r>
              <a:rPr lang="es-E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Bose </a:t>
            </a:r>
            <a:r>
              <a:rPr lang="es-E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Institute</a:t>
            </a:r>
            <a:r>
              <a:rPr lang="es-E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Kolkata) </a:t>
            </a:r>
            <a:r>
              <a:rPr lang="es-E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was</a:t>
            </a:r>
            <a:r>
              <a:rPr lang="es-E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performed</a:t>
            </a:r>
            <a:r>
              <a:rPr lang="es-E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at </a:t>
            </a:r>
            <a:r>
              <a:rPr lang="es-E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es-E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start</a:t>
            </a:r>
            <a:r>
              <a:rPr lang="es-E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of</a:t>
            </a:r>
            <a:r>
              <a:rPr lang="es-E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endParaRPr lang="es-E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s-E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Long Shutdown 2 (LS2) </a:t>
            </a:r>
            <a:r>
              <a:rPr lang="es-E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of</a:t>
            </a:r>
            <a:r>
              <a:rPr lang="es-E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CERN in December 2018. </a:t>
            </a:r>
            <a:r>
              <a:rPr lang="es-E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Before</a:t>
            </a:r>
            <a:r>
              <a:rPr lang="es-E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es-E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PS </a:t>
            </a:r>
            <a:r>
              <a:rPr lang="es-E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booster</a:t>
            </a:r>
            <a:r>
              <a:rPr lang="es-E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stopped</a:t>
            </a:r>
            <a:r>
              <a:rPr lang="es-E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delivering</a:t>
            </a:r>
            <a:r>
              <a:rPr lang="es-E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protons</a:t>
            </a:r>
            <a:r>
              <a:rPr lang="es-E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 </a:t>
            </a:r>
            <a:r>
              <a:rPr lang="es-E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Uranium</a:t>
            </a:r>
            <a:r>
              <a:rPr lang="es-E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Carbide</a:t>
            </a:r>
            <a:r>
              <a:rPr lang="es-E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target </a:t>
            </a:r>
            <a:r>
              <a:rPr lang="es-E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was</a:t>
            </a:r>
            <a:r>
              <a:rPr lang="es-E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irradiated</a:t>
            </a:r>
            <a:r>
              <a:rPr lang="es-E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with</a:t>
            </a:r>
            <a:r>
              <a:rPr lang="es-E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0.37 µA </a:t>
            </a:r>
            <a:r>
              <a:rPr lang="es-E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of</a:t>
            </a:r>
            <a:r>
              <a:rPr lang="es-E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1.4 </a:t>
            </a:r>
            <a:r>
              <a:rPr lang="es-E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GeV</a:t>
            </a:r>
            <a:endParaRPr lang="es-E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s-E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protons</a:t>
            </a:r>
            <a:r>
              <a:rPr lang="es-E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for</a:t>
            </a:r>
            <a:r>
              <a:rPr lang="es-E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3 </a:t>
            </a:r>
            <a:r>
              <a:rPr lang="es-E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days</a:t>
            </a:r>
            <a:r>
              <a:rPr lang="es-E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The </a:t>
            </a:r>
            <a:r>
              <a:rPr lang="es-E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activated</a:t>
            </a:r>
            <a:r>
              <a:rPr lang="es-E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target </a:t>
            </a:r>
            <a:r>
              <a:rPr lang="es-E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was</a:t>
            </a:r>
            <a:r>
              <a:rPr lang="es-E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mounted</a:t>
            </a:r>
            <a:r>
              <a:rPr lang="es-E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on</a:t>
            </a:r>
            <a:r>
              <a:rPr lang="es-E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es-E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GPS target </a:t>
            </a:r>
            <a:r>
              <a:rPr lang="es-E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station</a:t>
            </a:r>
            <a:r>
              <a:rPr lang="es-E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and </a:t>
            </a:r>
            <a:r>
              <a:rPr lang="es-E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heated</a:t>
            </a:r>
            <a:r>
              <a:rPr lang="es-E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</a:t>
            </a:r>
            <a:r>
              <a:rPr lang="es-E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release</a:t>
            </a:r>
            <a:r>
              <a:rPr lang="es-E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es-E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7Be </a:t>
            </a:r>
            <a:r>
              <a:rPr lang="es-E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beam</a:t>
            </a:r>
            <a:r>
              <a:rPr lang="es-E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s-E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which</a:t>
            </a:r>
            <a:r>
              <a:rPr lang="es-E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was</a:t>
            </a:r>
            <a:r>
              <a:rPr lang="es-E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post-accelerated</a:t>
            </a:r>
            <a:r>
              <a:rPr lang="es-E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before</a:t>
            </a:r>
            <a:r>
              <a:rPr lang="es-E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being</a:t>
            </a:r>
            <a:r>
              <a:rPr lang="es-E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delivered</a:t>
            </a:r>
            <a:r>
              <a:rPr lang="es-E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</a:t>
            </a:r>
            <a:endParaRPr lang="es-E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s-E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es-E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SEC </a:t>
            </a:r>
            <a:r>
              <a:rPr lang="es-E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station</a:t>
            </a:r>
            <a:r>
              <a:rPr lang="es-E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for</a:t>
            </a:r>
            <a:r>
              <a:rPr lang="es-E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es-E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reaction</a:t>
            </a:r>
            <a:r>
              <a:rPr lang="es-E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study</a:t>
            </a:r>
            <a:r>
              <a:rPr lang="es-E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US" sz="1200" dirty="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dirty="0">
                <a:latin typeface="Times New Roman"/>
                <a:ea typeface="Times New Roman"/>
                <a:cs typeface="Times New Roman"/>
                <a:sym typeface="Times New Roman"/>
              </a:rPr>
              <a:t>First, I explain what lithium 7 problem is.</a:t>
            </a:r>
            <a:endParaRPr lang="en-US" dirty="0"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dirty="0">
                <a:latin typeface="Times New Roman"/>
                <a:ea typeface="Times New Roman"/>
                <a:cs typeface="Times New Roman"/>
                <a:sym typeface="Times New Roman"/>
              </a:rPr>
              <a:t>It is a cosmological problem. </a:t>
            </a:r>
            <a:endParaRPr lang="en-US" dirty="0"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dirty="0">
                <a:latin typeface="Times New Roman"/>
                <a:ea typeface="Times New Roman"/>
                <a:cs typeface="Times New Roman"/>
                <a:sym typeface="Times New Roman"/>
              </a:rPr>
              <a:t>Light elements abundances synthesized at early universe are explained by Big Bang Nucleosynthesis called BBN. </a:t>
            </a:r>
            <a:endParaRPr lang="en-US" dirty="0"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dirty="0">
                <a:latin typeface="Times New Roman"/>
                <a:ea typeface="Times New Roman"/>
                <a:cs typeface="Times New Roman"/>
                <a:sym typeface="Times New Roman"/>
              </a:rPr>
              <a:t>Here, “early” means that the age of universe is between a few second and a few minutes.</a:t>
            </a:r>
            <a:endParaRPr lang="en-US" dirty="0"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dirty="0">
                <a:latin typeface="Times New Roman"/>
                <a:ea typeface="Times New Roman"/>
                <a:cs typeface="Times New Roman"/>
                <a:sym typeface="Times New Roman"/>
              </a:rPr>
              <a:t>This time region is sometimes called “The first three minutes”</a:t>
            </a:r>
            <a:endParaRPr lang="en-US" dirty="0"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US" sz="1200" dirty="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dirty="0">
                <a:latin typeface="Times New Roman"/>
                <a:ea typeface="Times New Roman"/>
                <a:cs typeface="Times New Roman"/>
                <a:sym typeface="Times New Roman"/>
              </a:rPr>
              <a:t>Bing Bang Nucleosynthesis predicts light element abundances from a parameter, baryon to photon ratio. </a:t>
            </a:r>
            <a:endParaRPr lang="en-US" dirty="0"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dirty="0">
                <a:latin typeface="Times New Roman"/>
                <a:ea typeface="Times New Roman"/>
                <a:cs typeface="Times New Roman"/>
                <a:sym typeface="Times New Roman"/>
              </a:rPr>
              <a:t>This figure shows the predicted and observed abundances of the light element abundances. </a:t>
            </a:r>
            <a:endParaRPr lang="en-US" dirty="0"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dirty="0">
                <a:latin typeface="Times New Roman"/>
                <a:ea typeface="Times New Roman"/>
                <a:cs typeface="Times New Roman"/>
                <a:sym typeface="Times New Roman"/>
              </a:rPr>
              <a:t>In this figure the observed values are represented by these bands, and predicted values are represented by these lines. </a:t>
            </a:r>
            <a:endParaRPr lang="en-US" dirty="0"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dirty="0">
                <a:latin typeface="Times New Roman"/>
                <a:ea typeface="Times New Roman"/>
                <a:cs typeface="Times New Roman"/>
                <a:sym typeface="Times New Roman"/>
              </a:rPr>
              <a:t>At the observed value of baryon to photon ratio, observed values and predicted values are consistent, except for Lithium 7. </a:t>
            </a:r>
            <a:endParaRPr lang="en-US" dirty="0"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US" sz="1200" dirty="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dirty="0">
                <a:latin typeface="Times New Roman"/>
                <a:ea typeface="Times New Roman"/>
                <a:cs typeface="Times New Roman"/>
                <a:sym typeface="Times New Roman"/>
              </a:rPr>
              <a:t>For lithium 7, predicted value is two or three times larger than observed value. </a:t>
            </a:r>
            <a:endParaRPr lang="en-US" dirty="0"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dirty="0">
                <a:latin typeface="Times New Roman"/>
                <a:ea typeface="Times New Roman"/>
                <a:cs typeface="Times New Roman"/>
                <a:sym typeface="Times New Roman"/>
              </a:rPr>
              <a:t>This inconsistency is called lithium 7 problem.</a:t>
            </a:r>
            <a:endParaRPr lang="en-US" dirty="0"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dirty="0">
                <a:latin typeface="Times New Roman"/>
                <a:ea typeface="Times New Roman"/>
                <a:cs typeface="Times New Roman"/>
                <a:sym typeface="Times New Roman"/>
              </a:rPr>
              <a:t>Since the predicted value exceed the observational value, we have to introduce a lithium 7 reducing process. </a:t>
            </a: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dirty="0">
                <a:latin typeface="Times New Roman"/>
                <a:cs typeface="Times New Roman"/>
                <a:sym typeface="Times New Roman"/>
              </a:rPr>
              <a:t>Possible solutions:</a:t>
            </a:r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9300"/>
              </a:buClr>
              <a:buSzPts val="1900"/>
              <a:buFont typeface="Times New Roman"/>
              <a:buNone/>
            </a:pPr>
            <a:r>
              <a:rPr lang="en-US" sz="1200" b="1" i="0" u="none" strike="noStrike" cap="none" dirty="0">
                <a:solidFill>
                  <a:srgbClr val="FF93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Astrophysical solutions </a:t>
            </a:r>
            <a:r>
              <a:rPr lang="en-US" sz="1200" b="0" i="0" u="none" strike="noStrike" cap="none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tried to reconcile the difference on the basis of stellar processing of </a:t>
            </a:r>
            <a:r>
              <a:rPr lang="en-US" sz="1200" b="0" i="0" u="none" strike="noStrike" cap="none" baseline="300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7</a:t>
            </a:r>
            <a:r>
              <a:rPr lang="en-US" sz="1200" b="0" i="0" u="none" strike="noStrike" cap="none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Li, it may be destroyed in metal-poor stars through </a:t>
            </a:r>
            <a:r>
              <a:rPr lang="en-US" sz="1200" b="0" i="0" u="none" strike="noStrike" cap="none" dirty="0">
                <a:solidFill>
                  <a:srgbClr val="0433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diffusion and turbulent mixing</a:t>
            </a:r>
            <a:r>
              <a:rPr lang="en-US" sz="1200" b="0" i="0" u="none" strike="noStrike" cap="none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. Improvements in observationally inferred primordial lithium abundance, found to be very difficult to justify enough destruction.                     </a:t>
            </a:r>
            <a:r>
              <a:rPr lang="en-US" sz="1050" b="0" i="1" u="none" strike="noStrike" cap="none" dirty="0">
                <a:solidFill>
                  <a:srgbClr val="FF40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Korn, Nature (2006); Ryan (1999)</a:t>
            </a:r>
            <a:endParaRPr lang="en-US" sz="1050" b="1" i="1" u="none" strike="noStrike" cap="none" dirty="0">
              <a:solidFill>
                <a:srgbClr val="FF40FF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Calibri"/>
              <a:buNone/>
            </a:pPr>
            <a:endParaRPr lang="en-US" sz="900" b="1" i="1" u="none" strike="noStrike" cap="none" dirty="0">
              <a:solidFill>
                <a:srgbClr val="FF40FF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9300"/>
              </a:buClr>
              <a:buSzPts val="1900"/>
              <a:buFont typeface="Times New Roman"/>
              <a:buNone/>
            </a:pPr>
            <a:r>
              <a:rPr lang="en-US" sz="1200" b="1" i="0" u="none" strike="noStrike" cap="none" dirty="0">
                <a:solidFill>
                  <a:srgbClr val="FF93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Physics beyond standard BBN</a:t>
            </a:r>
            <a:endParaRPr lang="en-US" sz="1200" b="1" i="0" u="none" strike="noStrike" cap="none" dirty="0">
              <a:solidFill>
                <a:srgbClr val="21212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Times New Roman"/>
              <a:buNone/>
            </a:pPr>
            <a:r>
              <a:rPr lang="en-US" sz="1200" b="0" i="0" u="none" strike="noStrike" cap="none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Destruction of mass-7 nuclides through interaction with WIMP particles, unstable particles in the early universe that could have affected BBN. Existence of </a:t>
            </a:r>
            <a:r>
              <a:rPr lang="en-US" sz="1200" b="0" i="0" u="none" strike="noStrike" cap="none" baseline="300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8</a:t>
            </a:r>
            <a:r>
              <a:rPr lang="en-US" sz="1200" b="0" i="0" u="none" strike="noStrike" cap="none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Be as a bound nuclide during BBN. Interpretations assumed nuclear reaction rates known accurately  </a:t>
            </a:r>
            <a:r>
              <a:rPr lang="en-US" sz="1050" b="0" i="1" u="none" strike="noStrike" cap="none" dirty="0" err="1">
                <a:solidFill>
                  <a:srgbClr val="FF40FF"/>
                </a:solidFill>
                <a:latin typeface="Calibri"/>
                <a:ea typeface="Calibri"/>
                <a:cs typeface="Calibri"/>
                <a:sym typeface="Calibri"/>
              </a:rPr>
              <a:t>Goudelis</a:t>
            </a:r>
            <a:r>
              <a:rPr lang="en-US" sz="1050" b="0" i="1" u="none" strike="noStrike" cap="none" dirty="0">
                <a:solidFill>
                  <a:srgbClr val="FF40FF"/>
                </a:solidFill>
                <a:latin typeface="Calibri"/>
                <a:ea typeface="Calibri"/>
                <a:cs typeface="Calibri"/>
                <a:sym typeface="Calibri"/>
              </a:rPr>
              <a:t> (2016), </a:t>
            </a:r>
            <a:r>
              <a:rPr lang="en-US" sz="1050" b="0" i="1" u="none" strike="noStrike" cap="none" dirty="0">
                <a:solidFill>
                  <a:srgbClr val="FF40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Coc (2012), </a:t>
            </a:r>
            <a:r>
              <a:rPr lang="en-US" sz="1050" b="0" i="1" u="none" strike="noStrike" cap="none" dirty="0">
                <a:solidFill>
                  <a:srgbClr val="FF40FF"/>
                </a:solidFill>
                <a:latin typeface="Calibri"/>
                <a:ea typeface="Calibri"/>
                <a:cs typeface="Calibri"/>
                <a:sym typeface="Calibri"/>
              </a:rPr>
              <a:t>Fields (2011), </a:t>
            </a:r>
            <a:r>
              <a:rPr lang="en-US" sz="1050" b="0" i="1" u="none" strike="noStrike" cap="none" dirty="0" err="1">
                <a:solidFill>
                  <a:srgbClr val="FF40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Cyburt</a:t>
            </a:r>
            <a:r>
              <a:rPr lang="en-US" sz="1050" b="0" i="1" u="none" strike="noStrike" cap="none" dirty="0">
                <a:solidFill>
                  <a:srgbClr val="FF40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(2006)</a:t>
            </a:r>
            <a:endParaRPr lang="en-US" sz="1050" b="1" i="1" u="none" strike="noStrike" cap="none" dirty="0">
              <a:solidFill>
                <a:srgbClr val="FF40FF"/>
              </a:solidFill>
              <a:latin typeface="Times"/>
              <a:ea typeface="Times"/>
              <a:cs typeface="Times"/>
              <a:sym typeface="Times"/>
            </a:endParaRPr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Calibri"/>
              <a:buNone/>
            </a:pPr>
            <a:endParaRPr lang="en-US" sz="900" b="1" i="0" u="none" strike="noStrike" cap="none" dirty="0">
              <a:solidFill>
                <a:srgbClr val="21212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1900"/>
              <a:buFont typeface="Times New Roman"/>
              <a:buNone/>
            </a:pPr>
            <a:r>
              <a:rPr lang="en-US" sz="1200" b="1" i="0" u="none" strike="noStrike" cap="none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Nuclear physics aspects of the primordial lithium problem</a:t>
            </a:r>
            <a:endParaRPr lang="en-US" sz="1200" b="1" i="0" u="none" strike="noStrike" cap="none" dirty="0">
              <a:solidFill>
                <a:srgbClr val="21212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Times New Roman"/>
              <a:buNone/>
            </a:pPr>
            <a:r>
              <a:rPr lang="en-US" sz="1200" b="0" i="0" u="none" strike="noStrike" cap="none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In the condition of BBN, </a:t>
            </a:r>
            <a:r>
              <a:rPr lang="en-US" sz="1200" b="0" i="0" u="none" strike="noStrike" cap="none" baseline="300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7</a:t>
            </a:r>
            <a:r>
              <a:rPr lang="en-US" sz="1200" b="0" i="0" u="none" strike="noStrike" cap="none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Li is effectively destroyed through </a:t>
            </a:r>
            <a:r>
              <a:rPr lang="en-US" sz="1200" b="1" i="0" u="none" strike="noStrike" cap="none" baseline="30000" dirty="0">
                <a:solidFill>
                  <a:srgbClr val="0433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7</a:t>
            </a:r>
            <a:r>
              <a:rPr lang="en-US" sz="1200" b="1" i="0" u="none" strike="noStrike" cap="none" dirty="0">
                <a:solidFill>
                  <a:srgbClr val="0433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Li(p,</a:t>
            </a:r>
            <a:r>
              <a:rPr lang="el-GR" sz="1200" b="1" i="0" u="none" strike="noStrike" cap="none" dirty="0">
                <a:solidFill>
                  <a:srgbClr val="0433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α)</a:t>
            </a:r>
            <a:r>
              <a:rPr lang="el-GR" sz="1200" b="1" i="0" u="none" strike="noStrike" cap="none" baseline="30000" dirty="0">
                <a:solidFill>
                  <a:srgbClr val="0433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4</a:t>
            </a:r>
            <a:r>
              <a:rPr lang="en-US" sz="1200" b="1" i="0" u="none" strike="noStrike" cap="none" dirty="0">
                <a:solidFill>
                  <a:srgbClr val="0433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He</a:t>
            </a:r>
            <a:r>
              <a:rPr lang="en-US" sz="1200" b="0" i="0" u="none" strike="noStrike" cap="none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, so that 95% of the primordial </a:t>
            </a:r>
            <a:r>
              <a:rPr lang="en-US" sz="1200" b="0" i="0" u="none" strike="noStrike" cap="none" baseline="300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7</a:t>
            </a:r>
            <a:r>
              <a:rPr lang="en-US" sz="1200" b="0" i="0" u="none" strike="noStrike" cap="none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Li is the by-product of the electron capture </a:t>
            </a:r>
            <a:r>
              <a:rPr lang="el-GR" sz="1200" b="0" i="1" u="none" strike="noStrike" cap="none" dirty="0">
                <a:solidFill>
                  <a:srgbClr val="94219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β</a:t>
            </a:r>
            <a:r>
              <a:rPr lang="el-GR" sz="1200" b="0" i="0" u="none" strike="noStrike" cap="none" dirty="0">
                <a:solidFill>
                  <a:srgbClr val="94219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-</a:t>
            </a:r>
            <a:r>
              <a:rPr lang="en-US" sz="1200" b="0" i="0" u="none" strike="noStrike" cap="none" dirty="0">
                <a:solidFill>
                  <a:srgbClr val="94219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decay of the primordial </a:t>
            </a:r>
            <a:r>
              <a:rPr lang="en-US" sz="1200" b="0" i="0" u="none" strike="noStrike" cap="none" baseline="30000" dirty="0">
                <a:solidFill>
                  <a:srgbClr val="94219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7</a:t>
            </a:r>
            <a:r>
              <a:rPr lang="en-US" sz="1200" b="0" i="0" u="none" strike="noStrike" cap="none" dirty="0">
                <a:solidFill>
                  <a:srgbClr val="94219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Be</a:t>
            </a:r>
            <a:r>
              <a:rPr lang="en-US" sz="1200" b="0" i="0" u="none" strike="noStrike" cap="none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after the cessation of nucleosynthesis.</a:t>
            </a:r>
            <a:endParaRPr lang="en-US" dirty="0"/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Calibri"/>
              <a:buNone/>
            </a:pPr>
            <a:endParaRPr lang="en-US" sz="1200" b="1" i="0" u="none" strike="noStrike" cap="none" dirty="0">
              <a:solidFill>
                <a:srgbClr val="21212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Times New Roman"/>
              <a:buNone/>
            </a:pPr>
            <a:r>
              <a:rPr lang="en-US" sz="1200" b="0" i="0" u="none" strike="noStrike" cap="none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Nuclear aspects involve the reaction rates of </a:t>
            </a:r>
            <a:r>
              <a:rPr lang="en-US" sz="1200" b="0" i="0" u="none" strike="noStrike" cap="none" baseline="300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7</a:t>
            </a:r>
            <a:r>
              <a:rPr lang="en-US" sz="1200" b="0" i="0" u="none" strike="noStrike" cap="none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Be production, mainly </a:t>
            </a:r>
            <a:r>
              <a:rPr lang="en-US" sz="1200" b="1" i="0" u="none" strike="noStrike" cap="none" baseline="30000" dirty="0">
                <a:solidFill>
                  <a:srgbClr val="0433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3</a:t>
            </a:r>
            <a:r>
              <a:rPr lang="en-US" sz="1200" b="1" i="0" u="none" strike="noStrike" cap="none" dirty="0">
                <a:solidFill>
                  <a:srgbClr val="0433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He(</a:t>
            </a:r>
            <a:r>
              <a:rPr lang="el-GR" sz="1200" b="1" i="0" u="none" strike="noStrike" cap="none" dirty="0" err="1">
                <a:solidFill>
                  <a:srgbClr val="0433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α,γ</a:t>
            </a:r>
            <a:r>
              <a:rPr lang="el-GR" sz="1200" b="1" i="0" u="none" strike="noStrike" cap="none" dirty="0">
                <a:solidFill>
                  <a:srgbClr val="0433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)</a:t>
            </a:r>
            <a:r>
              <a:rPr lang="el-GR" sz="1200" b="1" i="0" u="none" strike="noStrike" cap="none" baseline="30000" dirty="0">
                <a:solidFill>
                  <a:srgbClr val="0433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7</a:t>
            </a:r>
            <a:r>
              <a:rPr lang="en-US" sz="1200" b="1" i="0" u="none" strike="noStrike" cap="none" dirty="0">
                <a:solidFill>
                  <a:srgbClr val="0433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Be</a:t>
            </a:r>
            <a:r>
              <a:rPr lang="en-US" sz="1200" b="0" i="0" u="none" strike="noStrike" cap="none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and its destruction through </a:t>
            </a:r>
            <a:r>
              <a:rPr lang="en-US" sz="1200" b="1" i="0" u="none" strike="noStrike" cap="none" baseline="30000" dirty="0">
                <a:solidFill>
                  <a:srgbClr val="0433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7</a:t>
            </a:r>
            <a:r>
              <a:rPr lang="en-US" sz="1200" b="1" i="0" u="none" strike="noStrike" cap="none" dirty="0">
                <a:solidFill>
                  <a:srgbClr val="0433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Be(</a:t>
            </a:r>
            <a:r>
              <a:rPr lang="en-US" sz="1200" b="1" i="0" u="none" strike="noStrike" cap="none" dirty="0" err="1">
                <a:solidFill>
                  <a:srgbClr val="0433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n,p</a:t>
            </a:r>
            <a:r>
              <a:rPr lang="en-US" sz="1200" b="1" i="0" u="none" strike="noStrike" cap="none" dirty="0">
                <a:solidFill>
                  <a:srgbClr val="0433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)</a:t>
            </a:r>
            <a:r>
              <a:rPr lang="en-US" sz="1200" b="1" i="0" u="none" strike="noStrike" cap="none" baseline="30000" dirty="0">
                <a:solidFill>
                  <a:srgbClr val="0433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7</a:t>
            </a:r>
            <a:r>
              <a:rPr lang="en-US" sz="1200" b="1" i="0" u="none" strike="noStrike" cap="none" dirty="0">
                <a:solidFill>
                  <a:srgbClr val="0433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Li</a:t>
            </a:r>
            <a:r>
              <a:rPr lang="en-US" sz="1200" b="0" i="0" u="none" strike="noStrike" cap="none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, </a:t>
            </a:r>
            <a:r>
              <a:rPr lang="en-US" sz="1200" b="1" i="0" u="none" strike="noStrike" cap="none" baseline="30000" dirty="0">
                <a:solidFill>
                  <a:srgbClr val="0433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7</a:t>
            </a:r>
            <a:r>
              <a:rPr lang="en-US" sz="1200" b="1" i="0" u="none" strike="noStrike" cap="none" dirty="0">
                <a:solidFill>
                  <a:srgbClr val="0433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Be(n,</a:t>
            </a:r>
            <a:r>
              <a:rPr lang="el-GR" sz="1200" b="1" i="0" u="none" strike="noStrike" cap="none" dirty="0">
                <a:solidFill>
                  <a:srgbClr val="0433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α)</a:t>
            </a:r>
            <a:r>
              <a:rPr lang="el-GR" sz="1200" b="1" i="0" u="none" strike="noStrike" cap="none" baseline="30000" dirty="0">
                <a:solidFill>
                  <a:srgbClr val="0433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4</a:t>
            </a:r>
            <a:r>
              <a:rPr lang="en-US" sz="1200" b="1" i="0" u="none" strike="noStrike" cap="none" dirty="0">
                <a:solidFill>
                  <a:srgbClr val="0433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He</a:t>
            </a:r>
            <a:r>
              <a:rPr lang="en-US" sz="1200" b="0" i="0" u="none" strike="noStrike" cap="none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and </a:t>
            </a:r>
            <a:r>
              <a:rPr lang="en-US" sz="1200" b="1" i="0" u="none" strike="noStrike" cap="none" baseline="30000" dirty="0">
                <a:solidFill>
                  <a:srgbClr val="0433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7</a:t>
            </a:r>
            <a:r>
              <a:rPr lang="en-US" sz="1200" b="1" i="0" u="none" strike="noStrike" cap="none" dirty="0">
                <a:solidFill>
                  <a:srgbClr val="0433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Be(</a:t>
            </a:r>
            <a:r>
              <a:rPr lang="en-US" sz="1200" b="1" i="0" u="none" strike="noStrike" cap="none" dirty="0" err="1">
                <a:solidFill>
                  <a:srgbClr val="0433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d,p</a:t>
            </a:r>
            <a:r>
              <a:rPr lang="en-US" sz="1200" b="1" i="0" u="none" strike="noStrike" cap="none" dirty="0">
                <a:solidFill>
                  <a:srgbClr val="0433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)2</a:t>
            </a:r>
            <a:r>
              <a:rPr lang="el-GR" sz="1200" b="1" i="0" u="none" strike="noStrike" cap="none" dirty="0">
                <a:solidFill>
                  <a:srgbClr val="0433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α</a:t>
            </a:r>
            <a:r>
              <a:rPr lang="el-GR" sz="1200" b="0" i="0" u="none" strike="noStrike" cap="none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.</a:t>
            </a:r>
            <a:endParaRPr lang="el-GR" dirty="0"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US" dirty="0"/>
          </a:p>
          <a:p>
            <a:endParaRPr lang="en-GB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4011DB-A251-46BB-8612-F74670CE3954}" type="slidenum">
              <a:rPr lang="es-ES" smtClean="0"/>
              <a:pPr/>
              <a:t>12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9184676A-44F8-EF4B-EDE9-661CCFC876A3}"/>
              </a:ext>
            </a:extLst>
          </p:cNvPr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Tengblad @ Nordic meeting 2026 Visby</a:t>
            </a:r>
          </a:p>
        </p:txBody>
      </p:sp>
      <p:sp>
        <p:nvSpPr>
          <p:cNvPr id="6" name="Marcador de fecha 5">
            <a:extLst>
              <a:ext uri="{FF2B5EF4-FFF2-40B4-BE49-F238E27FC236}">
                <a16:creationId xmlns:a16="http://schemas.microsoft.com/office/drawing/2014/main" id="{CD56215E-EE07-0CDC-6E31-07826D8502C3}"/>
              </a:ext>
            </a:extLst>
          </p:cNvPr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2CE50DCB-0407-7042-823B-E5A761163F8C}" type="datetime1">
              <a:rPr lang="es-ES" smtClean="0"/>
              <a:t>2/5/26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7113827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We used the MAGISOL setup with Annular S3 </a:t>
            </a:r>
            <a:r>
              <a:rPr lang="en-GB" dirty="0" err="1"/>
              <a:t>dssd</a:t>
            </a:r>
            <a:r>
              <a:rPr lang="en-GB" dirty="0"/>
              <a:t> in forward angle a pentagon of W1 </a:t>
            </a:r>
            <a:r>
              <a:rPr lang="en-GB" dirty="0" err="1"/>
              <a:t>dssd</a:t>
            </a:r>
            <a:r>
              <a:rPr lang="en-GB" dirty="0"/>
              <a:t> 40-80. degrees and two BB7 telescopes in Backward</a:t>
            </a:r>
          </a:p>
          <a:p>
            <a:r>
              <a:rPr lang="en-GB" b="1" dirty="0"/>
              <a:t>Can the higher excitations help in the 7Be production? Like in 12C the Hoyle state?</a:t>
            </a:r>
            <a:r>
              <a:rPr lang="en-GB" dirty="0"/>
              <a:t> </a:t>
            </a:r>
            <a:r>
              <a:rPr lang="es-E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</a:t>
            </a:r>
            <a:r>
              <a:rPr lang="es-E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cosmological</a:t>
            </a:r>
            <a:r>
              <a:rPr lang="es-E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lithium</a:t>
            </a:r>
            <a:r>
              <a:rPr lang="es-E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problem</a:t>
            </a:r>
            <a:r>
              <a:rPr lang="es-E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- a </a:t>
            </a:r>
            <a:r>
              <a:rPr lang="es-E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discrepancy</a:t>
            </a:r>
            <a:r>
              <a:rPr lang="es-E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between</a:t>
            </a:r>
            <a:r>
              <a:rPr lang="es-E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es-E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observed</a:t>
            </a:r>
            <a:r>
              <a:rPr lang="es-E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amount</a:t>
            </a:r>
            <a:r>
              <a:rPr lang="es-E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of</a:t>
            </a:r>
            <a:endParaRPr lang="es-E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s-E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7Li and </a:t>
            </a:r>
            <a:r>
              <a:rPr lang="es-E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that</a:t>
            </a:r>
            <a:r>
              <a:rPr lang="es-E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predicted</a:t>
            </a:r>
            <a:r>
              <a:rPr lang="es-E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by</a:t>
            </a:r>
            <a:r>
              <a:rPr lang="es-E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Big Bang </a:t>
            </a:r>
            <a:r>
              <a:rPr lang="es-E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nucleosynthesis</a:t>
            </a:r>
            <a:r>
              <a:rPr lang="es-E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models</a:t>
            </a:r>
            <a:r>
              <a:rPr lang="es-E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- has </a:t>
            </a:r>
            <a:r>
              <a:rPr lang="es-E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puzzled</a:t>
            </a:r>
            <a:r>
              <a:rPr lang="es-E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scientists</a:t>
            </a:r>
            <a:r>
              <a:rPr lang="es-E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for</a:t>
            </a:r>
            <a:r>
              <a:rPr lang="es-E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decades</a:t>
            </a:r>
            <a:r>
              <a:rPr lang="es-E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Such primordial 7Li </a:t>
            </a:r>
            <a:r>
              <a:rPr lang="es-E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originates</a:t>
            </a:r>
            <a:r>
              <a:rPr lang="es-E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mainly</a:t>
            </a:r>
            <a:r>
              <a:rPr lang="es-E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from</a:t>
            </a:r>
            <a:r>
              <a:rPr lang="es-E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es-E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decay</a:t>
            </a:r>
            <a:r>
              <a:rPr lang="es-E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of</a:t>
            </a:r>
            <a:r>
              <a:rPr lang="es-E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7Be. </a:t>
            </a:r>
            <a:r>
              <a:rPr lang="es-E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Using</a:t>
            </a:r>
            <a:r>
              <a:rPr lang="es-E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 HIE-</a:t>
            </a:r>
          </a:p>
          <a:p>
            <a:r>
              <a:rPr lang="es-E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ISOLDE </a:t>
            </a:r>
            <a:r>
              <a:rPr lang="es-E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beam</a:t>
            </a:r>
            <a:r>
              <a:rPr lang="es-E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of</a:t>
            </a:r>
            <a:r>
              <a:rPr lang="es-E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7Be at </a:t>
            </a:r>
            <a:r>
              <a:rPr lang="es-E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es-E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SEC </a:t>
            </a:r>
            <a:r>
              <a:rPr lang="es-E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station</a:t>
            </a:r>
            <a:r>
              <a:rPr lang="es-E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s-E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we</a:t>
            </a:r>
            <a:r>
              <a:rPr lang="es-E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investigated</a:t>
            </a:r>
            <a:r>
              <a:rPr lang="es-E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 </a:t>
            </a:r>
            <a:r>
              <a:rPr lang="es-E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potential</a:t>
            </a:r>
            <a:r>
              <a:rPr lang="es-E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7Be </a:t>
            </a:r>
            <a:r>
              <a:rPr lang="es-E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destruction</a:t>
            </a:r>
            <a:r>
              <a:rPr lang="es-E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pathway</a:t>
            </a:r>
            <a:r>
              <a:rPr lang="es-E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s-E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yielding</a:t>
            </a:r>
            <a:r>
              <a:rPr lang="es-E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new data </a:t>
            </a:r>
            <a:r>
              <a:rPr lang="es-E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</a:t>
            </a:r>
            <a:r>
              <a:rPr lang="es-E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help</a:t>
            </a:r>
            <a:r>
              <a:rPr lang="es-E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</a:t>
            </a:r>
            <a:r>
              <a:rPr lang="es-E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tackle</a:t>
            </a:r>
            <a:r>
              <a:rPr lang="es-E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es-E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puzzle</a:t>
            </a:r>
            <a:r>
              <a:rPr lang="es-E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</a:p>
          <a:p>
            <a:r>
              <a:rPr lang="es-E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The </a:t>
            </a:r>
            <a:r>
              <a:rPr lang="es-E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experiment</a:t>
            </a:r>
            <a:r>
              <a:rPr lang="es-E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IS554 [17] (</a:t>
            </a:r>
            <a:r>
              <a:rPr lang="es-E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spokesperson</a:t>
            </a:r>
            <a:r>
              <a:rPr lang="es-E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D. Gupta </a:t>
            </a:r>
            <a:r>
              <a:rPr lang="es-E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of</a:t>
            </a:r>
            <a:r>
              <a:rPr lang="es-E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Bose </a:t>
            </a:r>
            <a:r>
              <a:rPr lang="es-E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Institute</a:t>
            </a:r>
            <a:r>
              <a:rPr lang="es-E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Kolkata) </a:t>
            </a:r>
            <a:r>
              <a:rPr lang="es-E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was</a:t>
            </a:r>
            <a:r>
              <a:rPr lang="es-E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performed</a:t>
            </a:r>
            <a:r>
              <a:rPr lang="es-E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at </a:t>
            </a:r>
            <a:r>
              <a:rPr lang="es-E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es-E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start</a:t>
            </a:r>
            <a:r>
              <a:rPr lang="es-E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of</a:t>
            </a:r>
            <a:r>
              <a:rPr lang="es-E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es-E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Long Shutdown 2 (LS2) </a:t>
            </a:r>
            <a:r>
              <a:rPr lang="es-E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of</a:t>
            </a:r>
            <a:r>
              <a:rPr lang="es-E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CERN in December 2018. </a:t>
            </a:r>
            <a:r>
              <a:rPr lang="es-E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Before</a:t>
            </a:r>
            <a:r>
              <a:rPr lang="es-E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es-E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PS </a:t>
            </a:r>
            <a:r>
              <a:rPr lang="es-E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booster</a:t>
            </a:r>
            <a:r>
              <a:rPr lang="es-E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stopped</a:t>
            </a:r>
            <a:endParaRPr lang="es-E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s-E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delivering</a:t>
            </a:r>
            <a:r>
              <a:rPr lang="es-E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protons</a:t>
            </a:r>
            <a:r>
              <a:rPr lang="es-E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 </a:t>
            </a:r>
            <a:r>
              <a:rPr lang="es-E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Uranium</a:t>
            </a:r>
            <a:r>
              <a:rPr lang="es-E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Carbide</a:t>
            </a:r>
            <a:r>
              <a:rPr lang="es-E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target </a:t>
            </a:r>
            <a:r>
              <a:rPr lang="es-E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was</a:t>
            </a:r>
            <a:r>
              <a:rPr lang="es-E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irradiated</a:t>
            </a:r>
            <a:r>
              <a:rPr lang="es-E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with</a:t>
            </a:r>
            <a:r>
              <a:rPr lang="es-E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0.37 µA </a:t>
            </a:r>
            <a:r>
              <a:rPr lang="es-E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of</a:t>
            </a:r>
            <a:r>
              <a:rPr lang="es-E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1.4 </a:t>
            </a:r>
            <a:r>
              <a:rPr lang="es-E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GeV</a:t>
            </a:r>
            <a:r>
              <a:rPr lang="es-E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protons</a:t>
            </a:r>
            <a:r>
              <a:rPr lang="es-E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for</a:t>
            </a:r>
            <a:r>
              <a:rPr lang="es-E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3 </a:t>
            </a:r>
            <a:r>
              <a:rPr lang="es-E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days</a:t>
            </a:r>
            <a:r>
              <a:rPr lang="es-E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The </a:t>
            </a:r>
            <a:r>
              <a:rPr lang="es-E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activated</a:t>
            </a:r>
            <a:r>
              <a:rPr lang="es-E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target </a:t>
            </a:r>
            <a:r>
              <a:rPr lang="es-E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was</a:t>
            </a:r>
            <a:r>
              <a:rPr lang="es-E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mounted</a:t>
            </a:r>
            <a:r>
              <a:rPr lang="es-E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on</a:t>
            </a:r>
            <a:r>
              <a:rPr lang="es-E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es-E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GPS target </a:t>
            </a:r>
            <a:r>
              <a:rPr lang="es-E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station</a:t>
            </a:r>
            <a:r>
              <a:rPr lang="es-E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and</a:t>
            </a:r>
          </a:p>
          <a:p>
            <a:r>
              <a:rPr lang="es-E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heated</a:t>
            </a:r>
            <a:r>
              <a:rPr lang="es-E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</a:t>
            </a:r>
            <a:r>
              <a:rPr lang="es-E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release</a:t>
            </a:r>
            <a:r>
              <a:rPr lang="es-E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es-E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7Be </a:t>
            </a:r>
            <a:r>
              <a:rPr lang="es-E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beam</a:t>
            </a:r>
            <a:r>
              <a:rPr lang="es-E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s-E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which</a:t>
            </a:r>
            <a:r>
              <a:rPr lang="es-E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was</a:t>
            </a:r>
            <a:r>
              <a:rPr lang="es-E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post-accelerated</a:t>
            </a:r>
            <a:r>
              <a:rPr lang="es-E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before</a:t>
            </a:r>
            <a:r>
              <a:rPr lang="es-E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being</a:t>
            </a:r>
            <a:r>
              <a:rPr lang="es-E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delivered</a:t>
            </a:r>
            <a:r>
              <a:rPr lang="es-E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</a:t>
            </a:r>
            <a:r>
              <a:rPr lang="es-E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es-E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SEC </a:t>
            </a:r>
            <a:r>
              <a:rPr lang="es-E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station</a:t>
            </a:r>
            <a:r>
              <a:rPr lang="es-E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for</a:t>
            </a:r>
            <a:r>
              <a:rPr lang="es-E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es-E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reaction</a:t>
            </a:r>
            <a:r>
              <a:rPr lang="es-E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study</a:t>
            </a:r>
            <a:r>
              <a:rPr lang="es-E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</a:p>
          <a:p>
            <a:endParaRPr lang="en-GB" dirty="0"/>
          </a:p>
        </p:txBody>
      </p:sp>
      <p:sp>
        <p:nvSpPr>
          <p:cNvPr id="4" name="Marcador de fecha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F4C1C224-E0DF-F742-BEA4-D9D2CCB839F3}" type="datetime1">
              <a:rPr lang="es-ES" smtClean="0"/>
              <a:t>2/5/26</a:t>
            </a:fld>
            <a:endParaRPr lang="en-GB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Tengblad @ Nordic meeting 2026 Visby</a:t>
            </a: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6B238E5-8BDA-4519-841E-4111F90896FE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9571023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The data follow the different simulation TALYS bands and the inclusion of the higher excited states do NOT help in the production of 7Be</a:t>
            </a:r>
          </a:p>
          <a:p>
            <a:r>
              <a:rPr lang="en-GB" dirty="0"/>
              <a:t>The experimental DATA say NO it does not solve the lithium problem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F4C1C224-E0DF-F742-BEA4-D9D2CCB839F3}" type="datetime1">
              <a:rPr lang="es-ES" smtClean="0"/>
              <a:t>2/5/26</a:t>
            </a:fld>
            <a:endParaRPr lang="en-GB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Tengblad @ Nordic meeting 2026 Visby</a:t>
            </a: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6B238E5-8BDA-4519-841E-4111F90896FE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0892434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As said among these are the halo nuclei like 11Li and 11Be</a:t>
            </a:r>
          </a:p>
          <a:p>
            <a:r>
              <a:rPr lang="en-GB" dirty="0"/>
              <a:t>Using 9Li(</a:t>
            </a:r>
            <a:r>
              <a:rPr lang="en-GB" dirty="0" err="1"/>
              <a:t>t,p</a:t>
            </a:r>
            <a:r>
              <a:rPr lang="en-GB" dirty="0"/>
              <a:t>) we can produce and study the halo-nuclei  11Li and the resonances of 10Li (non-bound)</a:t>
            </a:r>
          </a:p>
          <a:p>
            <a:r>
              <a:rPr lang="en-GB" dirty="0"/>
              <a:t>Using the halo nuclei 11Be(</a:t>
            </a:r>
            <a:r>
              <a:rPr lang="en-GB" dirty="0" err="1"/>
              <a:t>t,p</a:t>
            </a:r>
            <a:r>
              <a:rPr lang="en-GB" dirty="0"/>
              <a:t>) we can reach the 13Be 14B</a:t>
            </a:r>
          </a:p>
          <a:p>
            <a:endParaRPr lang="en-GB" dirty="0"/>
          </a:p>
          <a:p>
            <a:endParaRPr lang="en-GB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D28BC3F-EF26-3446-97F1-1184A08D7CEA}" type="slidenum">
              <a:rPr lang="es-ES" smtClean="0"/>
              <a:t>16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A97AE1E3-44FE-D107-9C05-7D2A2D091292}"/>
              </a:ext>
            </a:extLst>
          </p:cNvPr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Tengblad @ Nordic meeting 2026 Visby</a:t>
            </a:r>
          </a:p>
        </p:txBody>
      </p:sp>
      <p:sp>
        <p:nvSpPr>
          <p:cNvPr id="6" name="Marcador de fecha 5">
            <a:extLst>
              <a:ext uri="{FF2B5EF4-FFF2-40B4-BE49-F238E27FC236}">
                <a16:creationId xmlns:a16="http://schemas.microsoft.com/office/drawing/2014/main" id="{DAF6D217-4681-DF68-2EE6-14ED7147139E}"/>
              </a:ext>
            </a:extLst>
          </p:cNvPr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0C4EED84-01EF-5D4F-8040-6303137F68F5}" type="datetime1">
              <a:rPr lang="es-ES" smtClean="0"/>
              <a:t>2/5/26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722293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42B19F1-7248-DE50-DF95-5DC6F8DB781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7FA5BA09-7B9B-3FCA-CD69-143BB8C7905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4DA95EF6-B337-DAD0-8E03-826CE402520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noProof="0" dirty="0"/>
              <a:t>So yes 13Be has been studied in several experiments, but these do not agree fully in the interpretations.</a:t>
            </a:r>
          </a:p>
          <a:p>
            <a:endParaRPr lang="en-GB" noProof="0" dirty="0"/>
          </a:p>
          <a:p>
            <a:r>
              <a:rPr lang="en-GB" noProof="0" dirty="0"/>
              <a:t>The latest results (2019) results from RIKEN with much better statistics, but still the interpretation of the data differs,</a:t>
            </a:r>
          </a:p>
          <a:p>
            <a:r>
              <a:rPr lang="en-GB" noProof="0" dirty="0"/>
              <a:t>As also indicated in the paper of Corsi </a:t>
            </a:r>
            <a:r>
              <a:rPr lang="en-GB" noProof="0" dirty="0" err="1"/>
              <a:t>et.al</a:t>
            </a:r>
            <a:r>
              <a:rPr lang="en-GB" noProof="0" dirty="0"/>
              <a:t> the the seed i.e. (p,2p) or (</a:t>
            </a:r>
            <a:r>
              <a:rPr lang="en-GB" noProof="0" dirty="0" err="1"/>
              <a:t>p,pn</a:t>
            </a:r>
            <a:r>
              <a:rPr lang="en-GB" noProof="0" dirty="0"/>
              <a:t>)  populate differently the states.</a:t>
            </a:r>
          </a:p>
          <a:p>
            <a:endParaRPr lang="en-GB" noProof="0" dirty="0"/>
          </a:p>
          <a:p>
            <a:r>
              <a:rPr lang="en-GB" noProof="0" dirty="0"/>
              <a:t>At R3B we have the </a:t>
            </a:r>
            <a:r>
              <a:rPr lang="en-GB" b="1" noProof="0" dirty="0"/>
              <a:t>UNIQNESS</a:t>
            </a:r>
            <a:r>
              <a:rPr lang="en-GB" noProof="0" dirty="0"/>
              <a:t> of higher beam energy, the </a:t>
            </a:r>
            <a:r>
              <a:rPr lang="en-GB" b="1" noProof="0" dirty="0"/>
              <a:t>best existing experimental setup and we would like to measure the two reactions </a:t>
            </a:r>
          </a:p>
          <a:p>
            <a:r>
              <a:rPr lang="en-GB" b="1" noProof="0" dirty="0"/>
              <a:t>with the same setup in the same beamtime.</a:t>
            </a:r>
          </a:p>
          <a:p>
            <a:endParaRPr lang="en-GB" noProof="0" dirty="0"/>
          </a:p>
          <a:p>
            <a:r>
              <a:rPr lang="en-GB" noProof="0" dirty="0"/>
              <a:t>Thus it is and will be important to study the two reactions with the same setup at more or les the same time.</a:t>
            </a:r>
          </a:p>
          <a:p>
            <a:endParaRPr lang="en-GB" noProof="0" dirty="0"/>
          </a:p>
          <a:p>
            <a:endParaRPr lang="en-GB" noProof="0" dirty="0"/>
          </a:p>
          <a:p>
            <a:endParaRPr lang="es-ES" dirty="0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65E80F77-9EDB-1378-7D93-CC91B0B2F50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5A9D083-D343-C045-B4E1-1813EE57A3EF}" type="slidenum">
              <a:rPr lang="en-GB" smtClean="0"/>
              <a:t>18</a:t>
            </a:fld>
            <a:endParaRPr lang="en-GB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753465CB-BEA7-7B8E-247D-6B349B66D95C}"/>
              </a:ext>
            </a:extLst>
          </p:cNvPr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Tengblad @ Nordic meeting 2026 Visby</a:t>
            </a:r>
          </a:p>
        </p:txBody>
      </p:sp>
      <p:sp>
        <p:nvSpPr>
          <p:cNvPr id="6" name="Marcador de fecha 5">
            <a:extLst>
              <a:ext uri="{FF2B5EF4-FFF2-40B4-BE49-F238E27FC236}">
                <a16:creationId xmlns:a16="http://schemas.microsoft.com/office/drawing/2014/main" id="{9B11122E-58B9-6AB4-DD43-5435B49CBBBF}"/>
              </a:ext>
            </a:extLst>
          </p:cNvPr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8999E070-34B0-1F42-B2C5-852293B40FBB}" type="datetime1">
              <a:rPr lang="es-ES" smtClean="0"/>
              <a:t>2/5/26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4852236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C6A48FB-5280-1938-0FB8-A52E26EDF23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AFF62CEF-FFDC-3D13-02C1-0C88A2D256A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439DB99D-697B-99B2-BF48-CC197286C4F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So IS690  11Be(</a:t>
            </a:r>
            <a:r>
              <a:rPr lang="en-GB" dirty="0" err="1"/>
              <a:t>t,p</a:t>
            </a:r>
            <a:r>
              <a:rPr lang="en-GB" dirty="0"/>
              <a:t>) @ 5.4 MeV/u at HIE-ISOLDE onto a solid 3H/Ti target</a:t>
            </a:r>
          </a:p>
          <a:p>
            <a:endParaRPr lang="en-GB" dirty="0"/>
          </a:p>
          <a:p>
            <a:r>
              <a:rPr lang="en-GB" dirty="0"/>
              <a:t>We have 22Ne contaminant in the beam, using the C-stripper foil we reduce this to about 1-2 % but anyhow its is quite a lot in the 11Be beam (this we monitored in our </a:t>
            </a:r>
            <a:r>
              <a:rPr lang="en-GB" dirty="0" err="1"/>
              <a:t>beamdump</a:t>
            </a:r>
            <a:r>
              <a:rPr lang="en-GB" dirty="0"/>
              <a:t>)</a:t>
            </a:r>
          </a:p>
          <a:p>
            <a:r>
              <a:rPr lang="en-GB" dirty="0"/>
              <a:t>Anyhow we have to take several targets into account: we further used deuteron target for setting up and calibrate the system</a:t>
            </a:r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CEC4AB32-56D8-9594-208E-F244247E6B6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D28BC3F-EF26-3446-97F1-1184A08D7CEA}" type="slidenum">
              <a:rPr lang="es-ES" smtClean="0"/>
              <a:t>19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B02AB6F-4D70-3F49-B501-C1A85F146234}"/>
              </a:ext>
            </a:extLst>
          </p:cNvPr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Tengblad @ Nordic meeting 2026 Visby</a:t>
            </a:r>
          </a:p>
        </p:txBody>
      </p:sp>
      <p:sp>
        <p:nvSpPr>
          <p:cNvPr id="6" name="Marcador de fecha 5">
            <a:extLst>
              <a:ext uri="{FF2B5EF4-FFF2-40B4-BE49-F238E27FC236}">
                <a16:creationId xmlns:a16="http://schemas.microsoft.com/office/drawing/2014/main" id="{601CC188-DED5-B881-07BD-53665DFA7CC6}"/>
              </a:ext>
            </a:extLst>
          </p:cNvPr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A30B1D12-6C95-8244-A8D6-09613F062C0B}" type="datetime1">
              <a:rPr lang="es-ES" smtClean="0"/>
              <a:t>2/5/26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9312808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/>
              <a:t>To do these studies we need more complicated setup and this means a real upgrade of the SEC capabilities</a:t>
            </a:r>
          </a:p>
          <a:p>
            <a:r>
              <a:rPr lang="en-GB"/>
              <a:t>We have installed a very complete Si detector setup for detection of charge particles </a:t>
            </a:r>
          </a:p>
          <a:p>
            <a:r>
              <a:rPr lang="en-GB"/>
              <a:t>A pentagon of 5x  DSSD(60um) + PAD 1500um telescopes </a:t>
            </a:r>
          </a:p>
          <a:p>
            <a:r>
              <a:rPr lang="en-GB"/>
              <a:t>Downstream 2x S3 DSSD telescope  discs upstream a S5</a:t>
            </a:r>
          </a:p>
          <a:p>
            <a:r>
              <a:rPr lang="en-GB"/>
              <a:t>Further including 8x GAGG scintillators for gamma detection</a:t>
            </a:r>
          </a:p>
          <a:p>
            <a:r>
              <a:rPr lang="en-GB"/>
              <a:t>So about 2500 detector elements and 450 electronic channels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D28BC3F-EF26-3446-97F1-1184A08D7CEA}" type="slidenum">
              <a:rPr lang="es-ES" smtClean="0"/>
              <a:t>20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98848904-7B0D-FEED-A990-271EDDBC6EB4}"/>
              </a:ext>
            </a:extLst>
          </p:cNvPr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Tengblad @ Nordic meeting 2026 Visby</a:t>
            </a:r>
          </a:p>
        </p:txBody>
      </p:sp>
      <p:sp>
        <p:nvSpPr>
          <p:cNvPr id="6" name="Marcador de fecha 5">
            <a:extLst>
              <a:ext uri="{FF2B5EF4-FFF2-40B4-BE49-F238E27FC236}">
                <a16:creationId xmlns:a16="http://schemas.microsoft.com/office/drawing/2014/main" id="{264BA3AD-C0EF-554A-4C7C-4C50773CC295}"/>
              </a:ext>
            </a:extLst>
          </p:cNvPr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2AEF3205-C28F-C040-A773-DB140326ECD3}" type="datetime1">
              <a:rPr lang="es-ES" smtClean="0"/>
              <a:t>2/5/26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7675515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noProof="1">
                <a:latin typeface="+mn-lt"/>
              </a:rPr>
              <a:t>SEC-Daq: </a:t>
            </a:r>
            <a:r>
              <a:rPr lang="en-GB" i="1" noProof="1">
                <a:latin typeface="+mn-lt"/>
              </a:rPr>
              <a:t>High-density readout electronics with</a:t>
            </a:r>
            <a:br>
              <a:rPr lang="en-GB" noProof="1">
                <a:latin typeface="+mn-lt"/>
              </a:rPr>
            </a:br>
            <a:r>
              <a:rPr lang="en-GB" i="1" noProof="1">
                <a:latin typeface="+mn-lt"/>
              </a:rPr>
              <a:t>custom PCB feedthroughs for large-channel particle</a:t>
            </a:r>
            <a:br>
              <a:rPr lang="en-GB" noProof="1">
                <a:latin typeface="+mn-lt"/>
              </a:rPr>
            </a:br>
            <a:r>
              <a:rPr lang="en-GB" i="1" noProof="1">
                <a:latin typeface="+mn-lt"/>
              </a:rPr>
              <a:t>detection and in-vacuum scintillator operation</a:t>
            </a:r>
            <a:endParaRPr lang="en-GB" dirty="0"/>
          </a:p>
        </p:txBody>
      </p:sp>
      <p:sp>
        <p:nvSpPr>
          <p:cNvPr id="4" name="Marcador de fecha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F4C1C224-E0DF-F742-BEA4-D9D2CCB839F3}" type="datetime1">
              <a:rPr lang="es-ES" smtClean="0"/>
              <a:t>2/5/26</a:t>
            </a:fld>
            <a:endParaRPr lang="en-GB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Tengblad @ Nordic meeting 2026 Visby</a:t>
            </a: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6B238E5-8BDA-4519-841E-4111F90896FE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6749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Just first to situate ISOLDE in the Accelerator complex of CERN</a:t>
            </a:r>
          </a:p>
          <a:p>
            <a:r>
              <a:rPr lang="en-GB" dirty="0"/>
              <a:t>The proton beam is produced, accelerated via LINAC4 into PS BOOSTER from here it is send to PS – SPS and into LHC</a:t>
            </a:r>
          </a:p>
          <a:p>
            <a:r>
              <a:rPr lang="en-GB" dirty="0"/>
              <a:t>PS cycle time is 1.2s while SPS runs  with 2.4s </a:t>
            </a:r>
            <a:r>
              <a:rPr lang="en-GB" dirty="0" err="1"/>
              <a:t>cycletime</a:t>
            </a:r>
            <a:r>
              <a:rPr lang="en-GB" dirty="0"/>
              <a:t> </a:t>
            </a:r>
            <a:r>
              <a:rPr lang="en-GB" dirty="0">
                <a:sym typeface="Wingdings" pitchFamily="2" charset="2"/>
              </a:rPr>
              <a:t> that 50% of protons can be used in pre-SPS physics and main part of this goes to ISOLDE.</a:t>
            </a:r>
          </a:p>
          <a:p>
            <a:endParaRPr lang="en-GB" dirty="0"/>
          </a:p>
        </p:txBody>
      </p:sp>
      <p:sp>
        <p:nvSpPr>
          <p:cNvPr id="4" name="Marcador de fecha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F4C1C224-E0DF-F742-BEA4-D9D2CCB839F3}" type="datetime1">
              <a:rPr lang="es-ES" smtClean="0"/>
              <a:t>2/5/26</a:t>
            </a:fld>
            <a:endParaRPr lang="en-GB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Tengblad @ Nordic meeting 2026 Visby</a:t>
            </a: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6B238E5-8BDA-4519-841E-4111F90896FE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469101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This to show the response in the different detectors. </a:t>
            </a:r>
            <a:r>
              <a:rPr lang="en-GB" dirty="0" err="1"/>
              <a:t>Beamdump</a:t>
            </a:r>
            <a:r>
              <a:rPr lang="en-GB" dirty="0"/>
              <a:t> we control the incoming beam, we see the incoming 11Be and the </a:t>
            </a:r>
            <a:r>
              <a:rPr lang="en-GB" dirty="0" err="1"/>
              <a:t>contaminat</a:t>
            </a:r>
            <a:r>
              <a:rPr lang="en-GB" dirty="0"/>
              <a:t> 22Ne non-interacting beam through the target)</a:t>
            </a:r>
          </a:p>
          <a:p>
            <a:r>
              <a:rPr lang="en-GB" dirty="0"/>
              <a:t>The forwards direction triple telescope (1+1+1.5 mm) Si, The PENTAGON telescopes the GAGG scintillators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F4C1C224-E0DF-F742-BEA4-D9D2CCB839F3}" type="datetime1">
              <a:rPr lang="es-ES" smtClean="0"/>
              <a:t>2/5/26</a:t>
            </a:fld>
            <a:endParaRPr lang="en-GB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Tengblad @ Nordic meeting 2026 Visby</a:t>
            </a: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6B238E5-8BDA-4519-841E-4111F90896FE}" type="slidenum">
              <a:rPr lang="en-GB" smtClean="0"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7230557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/>
              <a:t> we use the 2Ne elastic inelastic  scattering on the CD2 target (however the data are so very good and will be published soon)</a:t>
            </a:r>
          </a:p>
          <a:p>
            <a:r>
              <a:rPr lang="en-GB"/>
              <a:t>Selecting the deuteron events we can place the theoretical kinematic curve </a:t>
            </a:r>
            <a:r>
              <a:rPr lang="en-GB" err="1"/>
              <a:t>ontop</a:t>
            </a:r>
            <a:r>
              <a:rPr lang="en-GB"/>
              <a:t> and identify the excitations, further introducing also the GAGG in coincidence</a:t>
            </a:r>
          </a:p>
          <a:p>
            <a:r>
              <a:rPr lang="en-GB"/>
              <a:t>We clearly identify the 1274 gamma rays</a:t>
            </a:r>
          </a:p>
          <a:p>
            <a:r>
              <a:rPr lang="en-GB"/>
              <a:t>So the system works excellently and we can proceed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D28BC3F-EF26-3446-97F1-1184A08D7CEA}" type="slidenum">
              <a:rPr lang="es-ES" smtClean="0"/>
              <a:t>23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B4D64AC-01D1-84DC-F4AA-867D994A3AB0}"/>
              </a:ext>
            </a:extLst>
          </p:cNvPr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Tengblad @ Nordic meeting 2026 Visby</a:t>
            </a:r>
          </a:p>
        </p:txBody>
      </p:sp>
      <p:sp>
        <p:nvSpPr>
          <p:cNvPr id="6" name="Marcador de fecha 5">
            <a:extLst>
              <a:ext uri="{FF2B5EF4-FFF2-40B4-BE49-F238E27FC236}">
                <a16:creationId xmlns:a16="http://schemas.microsoft.com/office/drawing/2014/main" id="{76440E06-DA6D-4997-C9C9-9DA290605E40}"/>
              </a:ext>
            </a:extLst>
          </p:cNvPr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87BBAA9D-DC76-E543-BD3C-4C397B82830E}" type="datetime1">
              <a:rPr lang="es-ES" smtClean="0"/>
              <a:t>2/5/26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2958782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Dispersed set of DATA depending on the channels </a:t>
            </a:r>
            <a:r>
              <a:rPr lang="en-GB" dirty="0" err="1"/>
              <a:t>choosen</a:t>
            </a:r>
            <a:r>
              <a:rPr lang="en-GB" dirty="0"/>
              <a:t> in the telescopes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F4C1C224-E0DF-F742-BEA4-D9D2CCB839F3}" type="datetime1">
              <a:rPr lang="es-ES" smtClean="0"/>
              <a:t>2/5/26</a:t>
            </a:fld>
            <a:endParaRPr lang="en-GB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Tengblad @ Nordic meeting 2026 Visby</a:t>
            </a: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6B238E5-8BDA-4519-841E-4111F90896FE}" type="slidenum">
              <a:rPr lang="en-GB" smtClean="0"/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10964402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3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ln w="0">
            <a:noFill/>
          </a:ln>
        </p:spPr>
      </p:sp>
      <p:sp>
        <p:nvSpPr>
          <p:cNvPr id="524" name="PlaceHolder 2"/>
          <p:cNvSpPr>
            <a:spLocks noGrp="1"/>
          </p:cNvSpPr>
          <p:nvPr>
            <p:ph type="body"/>
          </p:nvPr>
        </p:nvSpPr>
        <p:spPr>
          <a:xfrm>
            <a:off x="679680" y="4777200"/>
            <a:ext cx="5437800" cy="390816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Autofit/>
          </a:bodyPr>
          <a:lstStyle/>
          <a:p>
            <a:pPr marL="216000" indent="0">
              <a:lnSpc>
                <a:spcPct val="100000"/>
              </a:lnSpc>
              <a:buNone/>
            </a:pPr>
            <a:r>
              <a:rPr lang="en-GB" sz="2000" b="0" strike="noStrike" spc="-1" dirty="0">
                <a:solidFill>
                  <a:srgbClr val="000000"/>
                </a:solidFill>
                <a:latin typeface="Calibri"/>
              </a:rPr>
              <a:t>And 2-n transfer to 13Be. Here we have </a:t>
            </a:r>
            <a:r>
              <a:rPr lang="en-GB" sz="2000" b="0" strike="noStrike" spc="-1" dirty="0" err="1">
                <a:solidFill>
                  <a:srgbClr val="000000"/>
                </a:solidFill>
                <a:latin typeface="Calibri"/>
              </a:rPr>
              <a:t>ofcourse</a:t>
            </a:r>
            <a:r>
              <a:rPr lang="en-GB" sz="2000" b="0" strike="noStrike" spc="-1" dirty="0">
                <a:solidFill>
                  <a:srgbClr val="000000"/>
                </a:solidFill>
                <a:latin typeface="Calibri"/>
              </a:rPr>
              <a:t> to work </a:t>
            </a:r>
            <a:r>
              <a:rPr lang="en-GB" sz="2000" b="0" strike="noStrike" spc="-1" dirty="0" err="1">
                <a:solidFill>
                  <a:srgbClr val="000000"/>
                </a:solidFill>
                <a:latin typeface="Calibri"/>
              </a:rPr>
              <a:t>harde</a:t>
            </a:r>
            <a:r>
              <a:rPr lang="en-GB" sz="2000" b="0" strike="noStrike" spc="-1" dirty="0">
                <a:solidFill>
                  <a:srgbClr val="000000"/>
                </a:solidFill>
                <a:latin typeface="Calibri"/>
              </a:rPr>
              <a:t> to get out results but they will come</a:t>
            </a:r>
            <a:endParaRPr lang="es-ES" sz="2000" b="0" strike="noStrike" spc="-1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25" name="PlaceHolder 3"/>
          <p:cNvSpPr>
            <a:spLocks noGrp="1"/>
          </p:cNvSpPr>
          <p:nvPr>
            <p:ph type="sldNum" idx="34"/>
          </p:nvPr>
        </p:nvSpPr>
        <p:spPr>
          <a:xfrm>
            <a:off x="3850560" y="9428760"/>
            <a:ext cx="2945160" cy="4975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b">
            <a:noAutofit/>
          </a:bodyPr>
          <a:lstStyle>
            <a:lvl1pPr indent="0" algn="r">
              <a:lnSpc>
                <a:spcPct val="100000"/>
              </a:lnSpc>
              <a:buNone/>
              <a:defRPr lang="es-ES" sz="1200" b="0" strike="noStrike" spc="-1">
                <a:solidFill>
                  <a:srgbClr val="000000"/>
                </a:solidFill>
                <a:latin typeface="Calibri"/>
              </a:defRPr>
            </a:lvl1pPr>
          </a:lstStyle>
          <a:p>
            <a:pPr indent="0" algn="r">
              <a:lnSpc>
                <a:spcPct val="100000"/>
              </a:lnSpc>
              <a:buNone/>
            </a:pPr>
            <a:fld id="{D88384D7-C9E1-4BD1-B410-DAE5DE7A0BD6}" type="slidenum">
              <a:rPr lang="es-ES" sz="1200" b="0" strike="noStrike" spc="-1">
                <a:solidFill>
                  <a:srgbClr val="000000"/>
                </a:solidFill>
                <a:latin typeface="Calibri"/>
              </a:rPr>
              <a:t>25</a:t>
            </a:fld>
            <a:endParaRPr lang="es-ES" sz="1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" name="Marcador de pie de página 1">
            <a:extLst>
              <a:ext uri="{FF2B5EF4-FFF2-40B4-BE49-F238E27FC236}">
                <a16:creationId xmlns:a16="http://schemas.microsoft.com/office/drawing/2014/main" id="{25EE0F1D-CE37-040F-AB33-60968D460FA2}"/>
              </a:ext>
            </a:extLst>
          </p:cNvPr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Tengblad @ Nordic meeting 2026 Visby</a:t>
            </a:r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946C71AE-003D-E8D8-13A6-8B017AF59A9E}"/>
              </a:ext>
            </a:extLst>
          </p:cNvPr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3C191382-70E0-0540-960F-016947CD1239}" type="datetime1">
              <a:rPr lang="es-ES" smtClean="0"/>
              <a:t>2/5/26</a:t>
            </a:fld>
            <a:endParaRPr lang="en-GB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FF53115-D3D9-8447-A5CA-6C49519A89F6}" type="slidenum">
              <a:rPr lang="es-ES" smtClean="0"/>
              <a:t>26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A4412BB1-7E61-2BC4-D295-B2C91BC98E07}"/>
              </a:ext>
            </a:extLst>
          </p:cNvPr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Tengblad @ Nordic meeting 2026 Visby</a:t>
            </a:r>
          </a:p>
        </p:txBody>
      </p:sp>
      <p:sp>
        <p:nvSpPr>
          <p:cNvPr id="6" name="Marcador de fecha 5">
            <a:extLst>
              <a:ext uri="{FF2B5EF4-FFF2-40B4-BE49-F238E27FC236}">
                <a16:creationId xmlns:a16="http://schemas.microsoft.com/office/drawing/2014/main" id="{77B7BF42-0AC3-6849-0B60-5FA145974684}"/>
              </a:ext>
            </a:extLst>
          </p:cNvPr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84BD169A-BC7C-E149-AB1D-A3819D33954B}" type="datetime1">
              <a:rPr lang="es-ES" smtClean="0"/>
              <a:t>2/5/26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77841480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These are the institute that are collaborating with equipment to SEC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D28BC3F-EF26-3446-97F1-1184A08D7CEA}" type="slidenum">
              <a:rPr lang="es-ES" smtClean="0"/>
              <a:t>27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61B3D9E4-02FF-CE6D-4F59-2C7B2D09E368}"/>
              </a:ext>
            </a:extLst>
          </p:cNvPr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Tengblad @ Nordic meeting 2026 Visby</a:t>
            </a:r>
          </a:p>
        </p:txBody>
      </p:sp>
      <p:sp>
        <p:nvSpPr>
          <p:cNvPr id="6" name="Marcador de fecha 5">
            <a:extLst>
              <a:ext uri="{FF2B5EF4-FFF2-40B4-BE49-F238E27FC236}">
                <a16:creationId xmlns:a16="http://schemas.microsoft.com/office/drawing/2014/main" id="{345C5766-D7EF-EC28-3399-CB6EE160679C}"/>
              </a:ext>
            </a:extLst>
          </p:cNvPr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FB1636AB-DA78-F048-A127-CC7DC037A75B}" type="datetime1">
              <a:rPr lang="es-ES" smtClean="0"/>
              <a:t>2/5/26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8079662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Big part of the activity has of course been to analyse and published the activity from RUN2</a:t>
            </a:r>
          </a:p>
          <a:p>
            <a:r>
              <a:rPr lang="en-GB" dirty="0"/>
              <a:t>So here a list of publications from experiments performed in RUN2 published in the 2021-2026.</a:t>
            </a:r>
          </a:p>
          <a:p>
            <a:endParaRPr lang="en-GB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D28BC3F-EF26-3446-97F1-1184A08D7CEA}" type="slidenum">
              <a:rPr lang="es-ES" smtClean="0"/>
              <a:t>28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7DF2EA2E-726F-18E2-A8A6-94466B721DE4}"/>
              </a:ext>
            </a:extLst>
          </p:cNvPr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Tengblad @ Nordic meeting 2026 Visby</a:t>
            </a:r>
          </a:p>
        </p:txBody>
      </p:sp>
      <p:sp>
        <p:nvSpPr>
          <p:cNvPr id="6" name="Marcador de fecha 5">
            <a:extLst>
              <a:ext uri="{FF2B5EF4-FFF2-40B4-BE49-F238E27FC236}">
                <a16:creationId xmlns:a16="http://schemas.microsoft.com/office/drawing/2014/main" id="{3841C10D-C9FB-034E-CF14-AD3D4DDDFF81}"/>
              </a:ext>
            </a:extLst>
          </p:cNvPr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32599F6E-2CDA-E041-9CED-77DD01673CA1}" type="datetime1">
              <a:rPr lang="es-ES" smtClean="0"/>
              <a:t>4/5/26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6925432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The ISOLDE hall, proton beam comes in onto two separated target stations GPS or  HRS that are on potential of 30-60 kV</a:t>
            </a:r>
          </a:p>
          <a:p>
            <a:r>
              <a:rPr lang="en-GB" dirty="0"/>
              <a:t> the beams are extracted  into the grounded beamline system. The beam to HIE ISOLDE goes via a TRAP (that sit on the same potential to catch the beam at minimum energy) send to an EBIS </a:t>
            </a:r>
            <a:r>
              <a:rPr lang="en-GB" dirty="0" err="1"/>
              <a:t>ionsource</a:t>
            </a:r>
            <a:r>
              <a:rPr lang="en-GB" dirty="0"/>
              <a:t> for breeding and then taken into the HIE-ISOLDE with an A/Q=4 energy up to 10 MeV/u.  Pulse beam structure into the experiments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F4C1C224-E0DF-F742-BEA4-D9D2CCB839F3}" type="datetime1">
              <a:rPr lang="es-ES" smtClean="0"/>
              <a:t>2/5/26</a:t>
            </a:fld>
            <a:endParaRPr lang="en-GB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Tengblad @ Nordic meeting 2026 Visby</a:t>
            </a: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6B238E5-8BDA-4519-841E-4111F90896FE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3890812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8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/>
                <a:ea typeface="+mn-ea"/>
                <a:cs typeface="+mn-cs"/>
              </a:rPr>
              <a:t>The XT03 </a:t>
            </a:r>
            <a:r>
              <a:rPr kumimoji="0" lang="es-ES" sz="1800" b="0" i="1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/>
                <a:ea typeface="+mn-ea"/>
                <a:cs typeface="+mn-cs"/>
              </a:rPr>
              <a:t>beamline</a:t>
            </a:r>
            <a:r>
              <a:rPr kumimoji="0" lang="es-ES" sz="18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/>
                <a:ea typeface="+mn-ea"/>
                <a:cs typeface="+mn-cs"/>
              </a:rPr>
              <a:t> at </a:t>
            </a:r>
            <a:r>
              <a:rPr kumimoji="0" lang="es-ES" sz="1800" b="0" i="1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/>
                <a:ea typeface="+mn-ea"/>
                <a:cs typeface="+mn-cs"/>
              </a:rPr>
              <a:t>the</a:t>
            </a:r>
            <a:r>
              <a:rPr kumimoji="0" lang="es-ES" sz="18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/>
                <a:ea typeface="+mn-ea"/>
                <a:cs typeface="+mn-cs"/>
              </a:rPr>
              <a:t> HIE-ISOLDE </a:t>
            </a:r>
            <a:r>
              <a:rPr kumimoji="0" lang="es-ES" sz="1800" b="0" i="1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/>
                <a:ea typeface="+mn-ea"/>
                <a:cs typeface="+mn-cs"/>
              </a:rPr>
              <a:t>facility</a:t>
            </a:r>
            <a:r>
              <a:rPr kumimoji="0" lang="es-ES" sz="18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/>
                <a:ea typeface="+mn-ea"/>
                <a:cs typeface="+mn-cs"/>
              </a:rPr>
              <a:t> </a:t>
            </a:r>
            <a:r>
              <a:rPr kumimoji="0" lang="es-ES" sz="1800" b="0" i="1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/>
                <a:ea typeface="+mn-ea"/>
                <a:cs typeface="+mn-cs"/>
              </a:rPr>
              <a:t>provides</a:t>
            </a:r>
            <a:r>
              <a:rPr kumimoji="0" lang="es-ES" sz="18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/>
                <a:ea typeface="+mn-ea"/>
                <a:cs typeface="+mn-cs"/>
              </a:rPr>
              <a:t> a flexible </a:t>
            </a:r>
            <a:r>
              <a:rPr kumimoji="0" lang="es-ES" sz="1800" b="0" i="1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/>
                <a:ea typeface="+mn-ea"/>
                <a:cs typeface="+mn-cs"/>
              </a:rPr>
              <a:t>platform</a:t>
            </a:r>
            <a:r>
              <a:rPr kumimoji="0" lang="es-E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/>
                <a:ea typeface="+mn-ea"/>
                <a:cs typeface="+mn-cs"/>
              </a:rPr>
              <a:t> </a:t>
            </a:r>
            <a:r>
              <a:rPr kumimoji="0" lang="es-ES" sz="1800" b="0" i="1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/>
                <a:ea typeface="+mn-ea"/>
                <a:cs typeface="+mn-cs"/>
              </a:rPr>
              <a:t>for</a:t>
            </a:r>
            <a:r>
              <a:rPr kumimoji="0" lang="es-ES" sz="18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/>
                <a:ea typeface="+mn-ea"/>
                <a:cs typeface="+mn-cs"/>
              </a:rPr>
              <a:t> a </a:t>
            </a:r>
            <a:r>
              <a:rPr kumimoji="0" lang="es-ES" sz="1800" b="0" i="1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/>
                <a:ea typeface="+mn-ea"/>
                <a:cs typeface="+mn-cs"/>
              </a:rPr>
              <a:t>broad</a:t>
            </a:r>
            <a:r>
              <a:rPr kumimoji="0" lang="es-ES" sz="18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/>
                <a:ea typeface="+mn-ea"/>
                <a:cs typeface="+mn-cs"/>
              </a:rPr>
              <a:t> </a:t>
            </a:r>
            <a:r>
              <a:rPr kumimoji="0" lang="es-ES" sz="1800" b="0" i="1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/>
                <a:ea typeface="+mn-ea"/>
                <a:cs typeface="+mn-cs"/>
              </a:rPr>
              <a:t>range</a:t>
            </a:r>
            <a:r>
              <a:rPr kumimoji="0" lang="es-ES" sz="18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/>
                <a:ea typeface="+mn-ea"/>
                <a:cs typeface="+mn-cs"/>
              </a:rPr>
              <a:t> </a:t>
            </a:r>
            <a:r>
              <a:rPr kumimoji="0" lang="es-ES" sz="1800" b="0" i="1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/>
                <a:ea typeface="+mn-ea"/>
                <a:cs typeface="+mn-cs"/>
              </a:rPr>
              <a:t>of</a:t>
            </a:r>
            <a:r>
              <a:rPr kumimoji="0" lang="es-ES" sz="18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/>
                <a:ea typeface="+mn-ea"/>
                <a:cs typeface="+mn-cs"/>
              </a:rPr>
              <a:t> non-</a:t>
            </a:r>
            <a:r>
              <a:rPr kumimoji="0" lang="es-ES" sz="1800" b="0" i="1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/>
                <a:ea typeface="+mn-ea"/>
                <a:cs typeface="+mn-cs"/>
              </a:rPr>
              <a:t>permanent</a:t>
            </a:r>
            <a:r>
              <a:rPr kumimoji="0" lang="es-ES" sz="18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/>
                <a:ea typeface="+mn-ea"/>
                <a:cs typeface="+mn-cs"/>
              </a:rPr>
              <a:t> </a:t>
            </a:r>
            <a:r>
              <a:rPr kumimoji="0" lang="es-ES" sz="1800" b="0" i="1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/>
                <a:ea typeface="+mn-ea"/>
                <a:cs typeface="+mn-cs"/>
              </a:rPr>
              <a:t>reaction</a:t>
            </a:r>
            <a:r>
              <a:rPr kumimoji="0" lang="es-ES" sz="18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/>
                <a:ea typeface="+mn-ea"/>
                <a:cs typeface="+mn-cs"/>
              </a:rPr>
              <a:t> </a:t>
            </a:r>
            <a:r>
              <a:rPr kumimoji="0" lang="es-ES" sz="1800" b="0" i="1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/>
                <a:ea typeface="+mn-ea"/>
                <a:cs typeface="+mn-cs"/>
              </a:rPr>
              <a:t>experiments</a:t>
            </a:r>
            <a:r>
              <a:rPr kumimoji="0" lang="es-ES" sz="18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/>
                <a:ea typeface="+mn-ea"/>
                <a:cs typeface="+mn-cs"/>
              </a:rPr>
              <a:t> </a:t>
            </a:r>
            <a:r>
              <a:rPr kumimoji="0" lang="es-ES" sz="1800" b="0" i="1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/>
                <a:ea typeface="+mn-ea"/>
                <a:cs typeface="+mn-cs"/>
              </a:rPr>
              <a:t>with</a:t>
            </a:r>
            <a:r>
              <a:rPr kumimoji="0" lang="es-ES" sz="18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/>
                <a:ea typeface="+mn-ea"/>
                <a:cs typeface="+mn-cs"/>
              </a:rPr>
              <a:t> </a:t>
            </a:r>
            <a:r>
              <a:rPr kumimoji="0" lang="es-ES" sz="1800" b="0" i="1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/>
                <a:ea typeface="+mn-ea"/>
                <a:cs typeface="+mn-cs"/>
              </a:rPr>
              <a:t>accelerated</a:t>
            </a:r>
            <a:endParaRPr kumimoji="0" lang="es-E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mbria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8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/>
                <a:ea typeface="+mn-ea"/>
                <a:cs typeface="+mn-cs"/>
              </a:rPr>
              <a:t>radioactive </a:t>
            </a:r>
            <a:r>
              <a:rPr kumimoji="0" lang="es-ES" sz="1800" b="0" i="1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/>
                <a:ea typeface="+mn-ea"/>
                <a:cs typeface="+mn-cs"/>
              </a:rPr>
              <a:t>beams</a:t>
            </a:r>
            <a:r>
              <a:rPr kumimoji="0" lang="es-ES" sz="18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/>
                <a:ea typeface="+mn-ea"/>
                <a:cs typeface="+mn-cs"/>
              </a:rPr>
              <a:t>. At </a:t>
            </a:r>
            <a:r>
              <a:rPr kumimoji="0" lang="es-ES" sz="1800" b="0" i="1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/>
                <a:ea typeface="+mn-ea"/>
                <a:cs typeface="+mn-cs"/>
              </a:rPr>
              <a:t>its</a:t>
            </a:r>
            <a:r>
              <a:rPr kumimoji="0" lang="es-ES" sz="18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/>
                <a:ea typeface="+mn-ea"/>
                <a:cs typeface="+mn-cs"/>
              </a:rPr>
              <a:t> focal plane, </a:t>
            </a:r>
            <a:r>
              <a:rPr kumimoji="0" lang="es-ES" sz="1800" b="0" i="1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/>
                <a:ea typeface="+mn-ea"/>
                <a:cs typeface="+mn-cs"/>
              </a:rPr>
              <a:t>the</a:t>
            </a:r>
            <a:r>
              <a:rPr kumimoji="0" lang="es-ES" sz="18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/>
                <a:ea typeface="+mn-ea"/>
                <a:cs typeface="+mn-cs"/>
              </a:rPr>
              <a:t> </a:t>
            </a:r>
            <a:r>
              <a:rPr kumimoji="0" lang="es-ES" sz="1800" b="0" i="1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/>
                <a:ea typeface="+mn-ea"/>
                <a:cs typeface="+mn-cs"/>
              </a:rPr>
              <a:t>Scattering</a:t>
            </a:r>
            <a:r>
              <a:rPr kumimoji="0" lang="es-ES" sz="18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/>
                <a:ea typeface="+mn-ea"/>
                <a:cs typeface="+mn-cs"/>
              </a:rPr>
              <a:t> and </a:t>
            </a:r>
            <a:r>
              <a:rPr kumimoji="0" lang="es-ES" sz="1800" b="0" i="1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/>
                <a:ea typeface="+mn-ea"/>
                <a:cs typeface="+mn-cs"/>
              </a:rPr>
              <a:t>Experiment</a:t>
            </a:r>
            <a:r>
              <a:rPr kumimoji="0" lang="es-ES" sz="18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/>
                <a:ea typeface="+mn-ea"/>
                <a:cs typeface="+mn-cs"/>
              </a:rPr>
              <a:t> Chamber</a:t>
            </a:r>
            <a:r>
              <a:rPr kumimoji="0" lang="es-E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/>
                <a:ea typeface="+mn-ea"/>
                <a:cs typeface="+mn-cs"/>
              </a:rPr>
              <a:t> </a:t>
            </a:r>
            <a:r>
              <a:rPr kumimoji="0" lang="es-ES" sz="18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/>
                <a:ea typeface="+mn-ea"/>
                <a:cs typeface="+mn-cs"/>
              </a:rPr>
              <a:t>(SEC) </a:t>
            </a:r>
            <a:r>
              <a:rPr kumimoji="0" lang="es-ES" sz="1800" b="0" i="1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/>
                <a:ea typeface="+mn-ea"/>
                <a:cs typeface="+mn-cs"/>
              </a:rPr>
              <a:t>offers</a:t>
            </a:r>
            <a:r>
              <a:rPr kumimoji="0" lang="es-ES" sz="18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/>
                <a:ea typeface="+mn-ea"/>
                <a:cs typeface="+mn-cs"/>
              </a:rPr>
              <a:t> a </a:t>
            </a:r>
            <a:r>
              <a:rPr kumimoji="0" lang="es-ES" sz="1800" b="0" i="1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/>
                <a:ea typeface="+mn-ea"/>
                <a:cs typeface="+mn-cs"/>
              </a:rPr>
              <a:t>large</a:t>
            </a:r>
            <a:r>
              <a:rPr kumimoji="0" lang="es-ES" sz="18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/>
                <a:ea typeface="+mn-ea"/>
                <a:cs typeface="+mn-cs"/>
              </a:rPr>
              <a:t>, modular </a:t>
            </a:r>
            <a:r>
              <a:rPr kumimoji="0" lang="es-ES" sz="1800" b="0" i="1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/>
                <a:ea typeface="+mn-ea"/>
                <a:cs typeface="+mn-cs"/>
              </a:rPr>
              <a:t>volume</a:t>
            </a:r>
            <a:r>
              <a:rPr kumimoji="0" lang="es-ES" sz="18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/>
                <a:ea typeface="+mn-ea"/>
                <a:cs typeface="+mn-cs"/>
              </a:rPr>
              <a:t> </a:t>
            </a:r>
            <a:r>
              <a:rPr kumimoji="0" lang="es-ES" sz="1800" b="0" i="1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/>
                <a:ea typeface="+mn-ea"/>
                <a:cs typeface="+mn-cs"/>
              </a:rPr>
              <a:t>capable</a:t>
            </a:r>
            <a:r>
              <a:rPr kumimoji="0" lang="es-ES" sz="18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/>
                <a:ea typeface="+mn-ea"/>
                <a:cs typeface="+mn-cs"/>
              </a:rPr>
              <a:t> </a:t>
            </a:r>
            <a:r>
              <a:rPr kumimoji="0" lang="es-ES" sz="1800" b="0" i="1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/>
                <a:ea typeface="+mn-ea"/>
                <a:cs typeface="+mn-cs"/>
              </a:rPr>
              <a:t>of</a:t>
            </a:r>
            <a:r>
              <a:rPr kumimoji="0" lang="es-ES" sz="18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/>
                <a:ea typeface="+mn-ea"/>
                <a:cs typeface="+mn-cs"/>
              </a:rPr>
              <a:t> hosting diverse </a:t>
            </a:r>
            <a:r>
              <a:rPr kumimoji="0" lang="es-ES" sz="1800" b="0" i="1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/>
                <a:ea typeface="+mn-ea"/>
                <a:cs typeface="+mn-cs"/>
              </a:rPr>
              <a:t>internal</a:t>
            </a:r>
            <a:r>
              <a:rPr kumimoji="0" lang="es-ES" sz="18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/>
                <a:ea typeface="+mn-ea"/>
                <a:cs typeface="+mn-cs"/>
              </a:rPr>
              <a:t> detector</a:t>
            </a:r>
            <a:endParaRPr kumimoji="0" lang="es-E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mbria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800" b="0" i="1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/>
                <a:ea typeface="+mn-ea"/>
                <a:cs typeface="+mn-cs"/>
              </a:rPr>
              <a:t>setups</a:t>
            </a:r>
            <a:r>
              <a:rPr kumimoji="0" lang="es-ES" sz="18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/>
                <a:ea typeface="+mn-ea"/>
                <a:cs typeface="+mn-cs"/>
              </a:rPr>
              <a:t>. </a:t>
            </a:r>
            <a:r>
              <a:rPr kumimoji="0" lang="es-ES" sz="1800" b="0" i="1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/>
                <a:ea typeface="+mn-ea"/>
                <a:cs typeface="+mn-cs"/>
              </a:rPr>
              <a:t>We</a:t>
            </a:r>
            <a:r>
              <a:rPr kumimoji="0" lang="es-ES" sz="18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/>
                <a:ea typeface="+mn-ea"/>
                <a:cs typeface="+mn-cs"/>
              </a:rPr>
              <a:t> </a:t>
            </a:r>
            <a:r>
              <a:rPr kumimoji="0" lang="es-ES" sz="1800" b="0" i="1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/>
                <a:ea typeface="+mn-ea"/>
                <a:cs typeface="+mn-cs"/>
              </a:rPr>
              <a:t>present</a:t>
            </a:r>
            <a:r>
              <a:rPr kumimoji="0" lang="es-ES" sz="18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/>
                <a:ea typeface="+mn-ea"/>
                <a:cs typeface="+mn-cs"/>
              </a:rPr>
              <a:t> </a:t>
            </a:r>
            <a:r>
              <a:rPr kumimoji="0" lang="es-ES" sz="1800" b="0" i="1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/>
                <a:ea typeface="+mn-ea"/>
                <a:cs typeface="+mn-cs"/>
              </a:rPr>
              <a:t>an</a:t>
            </a:r>
            <a:r>
              <a:rPr kumimoji="0" lang="es-ES" sz="18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/>
                <a:ea typeface="+mn-ea"/>
                <a:cs typeface="+mn-cs"/>
              </a:rPr>
              <a:t> </a:t>
            </a:r>
            <a:r>
              <a:rPr kumimoji="0" lang="es-ES" sz="1800" b="0" i="1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/>
                <a:ea typeface="+mn-ea"/>
                <a:cs typeface="+mn-cs"/>
              </a:rPr>
              <a:t>overview</a:t>
            </a:r>
            <a:r>
              <a:rPr kumimoji="0" lang="es-ES" sz="18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/>
                <a:ea typeface="+mn-ea"/>
                <a:cs typeface="+mn-cs"/>
              </a:rPr>
              <a:t> </a:t>
            </a:r>
            <a:r>
              <a:rPr kumimoji="0" lang="es-ES" sz="1800" b="0" i="1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/>
                <a:ea typeface="+mn-ea"/>
                <a:cs typeface="+mn-cs"/>
              </a:rPr>
              <a:t>of</a:t>
            </a:r>
            <a:r>
              <a:rPr kumimoji="0" lang="es-ES" sz="18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/>
                <a:ea typeface="+mn-ea"/>
                <a:cs typeface="+mn-cs"/>
              </a:rPr>
              <a:t> </a:t>
            </a:r>
            <a:r>
              <a:rPr kumimoji="0" lang="es-ES" sz="1800" b="0" i="1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/>
                <a:ea typeface="+mn-ea"/>
                <a:cs typeface="+mn-cs"/>
              </a:rPr>
              <a:t>the</a:t>
            </a:r>
            <a:r>
              <a:rPr kumimoji="0" lang="es-ES" sz="18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/>
                <a:ea typeface="+mn-ea"/>
                <a:cs typeface="+mn-cs"/>
              </a:rPr>
              <a:t> SEC </a:t>
            </a:r>
            <a:r>
              <a:rPr kumimoji="0" lang="es-ES" sz="1800" b="0" i="1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/>
                <a:ea typeface="+mn-ea"/>
                <a:cs typeface="+mn-cs"/>
              </a:rPr>
              <a:t>installation</a:t>
            </a:r>
            <a:r>
              <a:rPr kumimoji="0" lang="es-ES" sz="18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/>
                <a:ea typeface="+mn-ea"/>
                <a:cs typeface="+mn-cs"/>
              </a:rPr>
              <a:t>, </a:t>
            </a:r>
            <a:r>
              <a:rPr kumimoji="0" lang="es-ES" sz="1800" b="0" i="1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/>
                <a:ea typeface="+mn-ea"/>
                <a:cs typeface="+mn-cs"/>
              </a:rPr>
              <a:t>mechanical</a:t>
            </a:r>
            <a:r>
              <a:rPr kumimoji="0" lang="es-ES" sz="18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/>
                <a:ea typeface="+mn-ea"/>
                <a:cs typeface="+mn-cs"/>
              </a:rPr>
              <a:t> </a:t>
            </a:r>
            <a:r>
              <a:rPr kumimoji="0" lang="es-ES" sz="1800" b="0" i="1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/>
                <a:ea typeface="+mn-ea"/>
                <a:cs typeface="+mn-cs"/>
              </a:rPr>
              <a:t>layout</a:t>
            </a:r>
            <a:r>
              <a:rPr kumimoji="0" lang="es-ES" sz="18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/>
                <a:ea typeface="+mn-ea"/>
                <a:cs typeface="+mn-cs"/>
              </a:rPr>
              <a:t>,</a:t>
            </a:r>
            <a:r>
              <a:rPr kumimoji="0" lang="es-E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/>
                <a:ea typeface="+mn-ea"/>
                <a:cs typeface="+mn-cs"/>
              </a:rPr>
              <a:t> </a:t>
            </a:r>
            <a:r>
              <a:rPr kumimoji="0" lang="es-ES" sz="18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/>
                <a:ea typeface="+mn-ea"/>
                <a:cs typeface="+mn-cs"/>
              </a:rPr>
              <a:t>and </a:t>
            </a:r>
            <a:r>
              <a:rPr kumimoji="0" lang="es-ES" sz="1800" b="0" i="1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/>
                <a:ea typeface="+mn-ea"/>
                <a:cs typeface="+mn-cs"/>
              </a:rPr>
              <a:t>integrated</a:t>
            </a:r>
            <a:r>
              <a:rPr kumimoji="0" lang="es-ES" sz="18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/>
                <a:ea typeface="+mn-ea"/>
                <a:cs typeface="+mn-cs"/>
              </a:rPr>
              <a:t> </a:t>
            </a:r>
            <a:r>
              <a:rPr kumimoji="0" lang="es-ES" sz="1800" b="0" i="1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/>
                <a:ea typeface="+mn-ea"/>
                <a:cs typeface="+mn-cs"/>
              </a:rPr>
              <a:t>beam-diagnostic</a:t>
            </a:r>
            <a:r>
              <a:rPr kumimoji="0" lang="es-ES" sz="18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/>
                <a:ea typeface="+mn-ea"/>
                <a:cs typeface="+mn-cs"/>
              </a:rPr>
              <a:t> </a:t>
            </a:r>
            <a:r>
              <a:rPr kumimoji="0" lang="es-ES" sz="1800" b="0" i="1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/>
                <a:ea typeface="+mn-ea"/>
                <a:cs typeface="+mn-cs"/>
              </a:rPr>
              <a:t>systems</a:t>
            </a:r>
            <a:r>
              <a:rPr kumimoji="0" lang="es-ES" sz="18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/>
                <a:ea typeface="+mn-ea"/>
                <a:cs typeface="+mn-cs"/>
              </a:rPr>
              <a:t>, </a:t>
            </a:r>
            <a:r>
              <a:rPr kumimoji="0" lang="es-ES" sz="1800" b="0" i="1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/>
                <a:ea typeface="+mn-ea"/>
                <a:cs typeface="+mn-cs"/>
              </a:rPr>
              <a:t>together</a:t>
            </a:r>
            <a:r>
              <a:rPr kumimoji="0" lang="es-ES" sz="18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/>
                <a:ea typeface="+mn-ea"/>
                <a:cs typeface="+mn-cs"/>
              </a:rPr>
              <a:t> </a:t>
            </a:r>
            <a:r>
              <a:rPr kumimoji="0" lang="es-ES" sz="1800" b="0" i="1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/>
                <a:ea typeface="+mn-ea"/>
                <a:cs typeface="+mn-cs"/>
              </a:rPr>
              <a:t>with</a:t>
            </a:r>
            <a:r>
              <a:rPr kumimoji="0" lang="es-ES" sz="18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/>
                <a:ea typeface="+mn-ea"/>
                <a:cs typeface="+mn-cs"/>
              </a:rPr>
              <a:t> a </a:t>
            </a:r>
            <a:r>
              <a:rPr kumimoji="0" lang="es-ES" sz="1800" b="0" i="1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/>
                <a:ea typeface="+mn-ea"/>
                <a:cs typeface="+mn-cs"/>
              </a:rPr>
              <a:t>summary</a:t>
            </a:r>
            <a:r>
              <a:rPr kumimoji="0" lang="es-ES" sz="18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/>
                <a:ea typeface="+mn-ea"/>
                <a:cs typeface="+mn-cs"/>
              </a:rPr>
              <a:t> </a:t>
            </a:r>
            <a:r>
              <a:rPr kumimoji="0" lang="es-ES" sz="1800" b="0" i="1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/>
                <a:ea typeface="+mn-ea"/>
                <a:cs typeface="+mn-cs"/>
              </a:rPr>
              <a:t>of</a:t>
            </a:r>
            <a:r>
              <a:rPr kumimoji="0" lang="es-ES" sz="18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/>
                <a:ea typeface="+mn-ea"/>
                <a:cs typeface="+mn-cs"/>
              </a:rPr>
              <a:t> </a:t>
            </a:r>
            <a:r>
              <a:rPr kumimoji="0" lang="es-ES" sz="1800" b="0" i="1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/>
                <a:ea typeface="+mn-ea"/>
                <a:cs typeface="+mn-cs"/>
              </a:rPr>
              <a:t>the</a:t>
            </a:r>
            <a:r>
              <a:rPr kumimoji="0" lang="es-ES" sz="18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/>
                <a:ea typeface="+mn-ea"/>
                <a:cs typeface="+mn-cs"/>
              </a:rPr>
              <a:t> detector</a:t>
            </a:r>
            <a:endParaRPr kumimoji="0" lang="es-E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mbria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800" b="0" i="1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/>
                <a:ea typeface="+mn-ea"/>
                <a:cs typeface="+mn-cs"/>
              </a:rPr>
              <a:t>configurations</a:t>
            </a:r>
            <a:r>
              <a:rPr kumimoji="0" lang="es-ES" sz="18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/>
                <a:ea typeface="+mn-ea"/>
                <a:cs typeface="+mn-cs"/>
              </a:rPr>
              <a:t> </a:t>
            </a:r>
            <a:r>
              <a:rPr kumimoji="0" lang="es-ES" sz="1800" b="0" i="1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/>
                <a:ea typeface="+mn-ea"/>
                <a:cs typeface="+mn-cs"/>
              </a:rPr>
              <a:t>deployed</a:t>
            </a:r>
            <a:r>
              <a:rPr kumimoji="0" lang="es-ES" sz="18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/>
                <a:ea typeface="+mn-ea"/>
                <a:cs typeface="+mn-cs"/>
              </a:rPr>
              <a:t> </a:t>
            </a:r>
            <a:r>
              <a:rPr kumimoji="0" lang="es-ES" sz="1800" b="0" i="1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/>
                <a:ea typeface="+mn-ea"/>
                <a:cs typeface="+mn-cs"/>
              </a:rPr>
              <a:t>during</a:t>
            </a:r>
            <a:r>
              <a:rPr kumimoji="0" lang="es-ES" sz="18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/>
                <a:ea typeface="+mn-ea"/>
                <a:cs typeface="+mn-cs"/>
              </a:rPr>
              <a:t> </a:t>
            </a:r>
            <a:r>
              <a:rPr kumimoji="0" lang="es-ES" sz="1800" b="0" i="1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/>
                <a:ea typeface="+mn-ea"/>
                <a:cs typeface="+mn-cs"/>
              </a:rPr>
              <a:t>the</a:t>
            </a:r>
            <a:r>
              <a:rPr kumimoji="0" lang="es-ES" sz="18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/>
                <a:ea typeface="+mn-ea"/>
                <a:cs typeface="+mn-cs"/>
              </a:rPr>
              <a:t> </a:t>
            </a:r>
            <a:r>
              <a:rPr kumimoji="0" lang="es-ES" sz="1800" b="0" i="1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/>
                <a:ea typeface="+mn-ea"/>
                <a:cs typeface="+mn-cs"/>
              </a:rPr>
              <a:t>first</a:t>
            </a:r>
            <a:r>
              <a:rPr kumimoji="0" lang="es-ES" sz="18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/>
                <a:ea typeface="+mn-ea"/>
                <a:cs typeface="+mn-cs"/>
              </a:rPr>
              <a:t> </a:t>
            </a:r>
            <a:r>
              <a:rPr kumimoji="0" lang="es-ES" sz="1800" b="0" i="1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/>
                <a:ea typeface="+mn-ea"/>
                <a:cs typeface="+mn-cs"/>
              </a:rPr>
              <a:t>decade</a:t>
            </a:r>
            <a:r>
              <a:rPr kumimoji="0" lang="es-ES" sz="18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/>
                <a:ea typeface="+mn-ea"/>
                <a:cs typeface="+mn-cs"/>
              </a:rPr>
              <a:t> </a:t>
            </a:r>
            <a:r>
              <a:rPr kumimoji="0" lang="es-ES" sz="1800" b="0" i="1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/>
                <a:ea typeface="+mn-ea"/>
                <a:cs typeface="+mn-cs"/>
              </a:rPr>
              <a:t>of</a:t>
            </a:r>
            <a:r>
              <a:rPr kumimoji="0" lang="es-ES" sz="18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/>
                <a:ea typeface="+mn-ea"/>
                <a:cs typeface="+mn-cs"/>
              </a:rPr>
              <a:t> </a:t>
            </a:r>
            <a:r>
              <a:rPr kumimoji="0" lang="es-ES" sz="1800" b="0" i="1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/>
                <a:ea typeface="+mn-ea"/>
                <a:cs typeface="+mn-cs"/>
              </a:rPr>
              <a:t>operation</a:t>
            </a:r>
            <a:r>
              <a:rPr kumimoji="0" lang="es-ES" sz="18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/>
                <a:ea typeface="+mn-ea"/>
                <a:cs typeface="+mn-cs"/>
              </a:rPr>
              <a:t>. </a:t>
            </a:r>
            <a:endParaRPr kumimoji="0" lang="es-E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mbria"/>
              <a:ea typeface="+mn-ea"/>
              <a:cs typeface="+mn-cs"/>
            </a:endParaRPr>
          </a:p>
        </p:txBody>
      </p:sp>
      <p:sp>
        <p:nvSpPr>
          <p:cNvPr id="4" name="Marcador de fecha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F4C1C224-E0DF-F742-BEA4-D9D2CCB839F3}" type="datetime1">
              <a:rPr lang="es-ES" smtClean="0"/>
              <a:t>4/5/26</a:t>
            </a:fld>
            <a:endParaRPr lang="en-GB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Tengblad @ Nordic meeting 2026 Visby</a:t>
            </a: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6B238E5-8BDA-4519-841E-4111F90896FE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8824364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So I will give you some details on the experiments performed, starting with elastic scattering of halo-nuclei near the Coulomb barrier.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F4C1C224-E0DF-F742-BEA4-D9D2CCB839F3}" type="datetime1">
              <a:rPr lang="es-ES" smtClean="0"/>
              <a:t>2/5/26</a:t>
            </a:fld>
            <a:endParaRPr lang="en-GB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Tengblad @ Nordic meeting 2026 Visby</a:t>
            </a: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6B238E5-8BDA-4519-841E-4111F90896FE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924017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noProof="1">
                <a:solidFill>
                  <a:srgbClr val="C00000"/>
                </a:solidFill>
              </a:rPr>
              <a:t>Elastic Scattering of halo nuclei on heavy target at  Coulomb barrier energies</a:t>
            </a:r>
          </a:p>
          <a:p>
            <a:r>
              <a:rPr lang="en-GB" dirty="0"/>
              <a:t>The HIE-ISOLDE energies are well suited for this kind of experiments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F4C1C224-E0DF-F742-BEA4-D9D2CCB839F3}" type="datetime1">
              <a:rPr lang="es-ES" smtClean="0"/>
              <a:t>2/5/26</a:t>
            </a:fld>
            <a:endParaRPr lang="en-GB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Tengblad @ Nordic meeting 2026 Visby</a:t>
            </a: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6B238E5-8BDA-4519-841E-4111F90896FE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2478982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IS619 aimed to prove a debated question if 15C could be seen as n-halo</a:t>
            </a:r>
          </a:p>
          <a:p>
            <a:r>
              <a:rPr lang="en-GB" dirty="0"/>
              <a:t>And yes so it </a:t>
            </a:r>
            <a:r>
              <a:rPr lang="en-GB" dirty="0" err="1"/>
              <a:t>si</a:t>
            </a:r>
            <a:endParaRPr lang="en-GB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4011DB-A251-46BB-8612-F74670CE3954}" type="slidenum">
              <a:rPr lang="es-ES" smtClean="0"/>
              <a:pPr/>
              <a:t>7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FBB3481B-ED74-CA09-91DA-E4F7D80E683B}"/>
              </a:ext>
            </a:extLst>
          </p:cNvPr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Tengblad @ Nordic meeting 2026 Visby</a:t>
            </a:r>
          </a:p>
        </p:txBody>
      </p:sp>
      <p:sp>
        <p:nvSpPr>
          <p:cNvPr id="6" name="Marcador de fecha 5">
            <a:extLst>
              <a:ext uri="{FF2B5EF4-FFF2-40B4-BE49-F238E27FC236}">
                <a16:creationId xmlns:a16="http://schemas.microsoft.com/office/drawing/2014/main" id="{9E6CA8CB-5803-3F73-59EC-59798C583713}"/>
              </a:ext>
            </a:extLst>
          </p:cNvPr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D2E91875-2AA0-CE44-9889-0B8B999CA3B1}" type="datetime1">
              <a:rPr lang="es-ES" smtClean="0"/>
              <a:t>2/5/26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7692146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Is there a difference in the </a:t>
            </a:r>
            <a:r>
              <a:rPr lang="en-GB" sz="1200" b="1" noProof="1">
                <a:solidFill>
                  <a:srgbClr val="C00000"/>
                </a:solidFill>
                <a:ea typeface="Baskerville" panose="02020502070401020303" pitchFamily="18" charset="0"/>
              </a:rPr>
              <a:t>p-halo vs n-halo behaviour in Coulomb interaction dynamics ?</a:t>
            </a:r>
          </a:p>
          <a:p>
            <a:endParaRPr lang="en-GB" dirty="0"/>
          </a:p>
        </p:txBody>
      </p:sp>
      <p:sp>
        <p:nvSpPr>
          <p:cNvPr id="4" name="Marcador de fecha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F4C1C224-E0DF-F742-BEA4-D9D2CCB839F3}" type="datetime1">
              <a:rPr lang="es-ES" smtClean="0"/>
              <a:t>2/5/26</a:t>
            </a:fld>
            <a:endParaRPr lang="en-GB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Tengblad @ Nordic meeting 2026 Visby</a:t>
            </a: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6B238E5-8BDA-4519-841E-4111F90896FE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4626325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err="1">
                <a:effectLst/>
                <a:latin typeface="Times"/>
              </a:rPr>
              <a:t>Proton</a:t>
            </a:r>
            <a:r>
              <a:rPr lang="es-ES" dirty="0">
                <a:effectLst/>
                <a:latin typeface="Times"/>
              </a:rPr>
              <a:t> halo </a:t>
            </a:r>
            <a:r>
              <a:rPr lang="es-ES" dirty="0" err="1">
                <a:effectLst/>
                <a:latin typeface="Times"/>
              </a:rPr>
              <a:t>effects</a:t>
            </a:r>
            <a:r>
              <a:rPr lang="es-ES" dirty="0">
                <a:effectLst/>
                <a:latin typeface="Times"/>
              </a:rPr>
              <a:t> in </a:t>
            </a:r>
            <a:r>
              <a:rPr lang="es-ES" dirty="0" err="1">
                <a:effectLst/>
                <a:latin typeface="Times"/>
              </a:rPr>
              <a:t>the</a:t>
            </a:r>
            <a:r>
              <a:rPr lang="es-ES" dirty="0">
                <a:effectLst/>
                <a:latin typeface="Times"/>
              </a:rPr>
              <a:t> 8B+64Zn </a:t>
            </a:r>
            <a:r>
              <a:rPr lang="es-ES" dirty="0" err="1">
                <a:effectLst/>
                <a:latin typeface="Times"/>
              </a:rPr>
              <a:t>reaction</a:t>
            </a:r>
            <a:r>
              <a:rPr lang="es-ES" dirty="0">
                <a:effectLst/>
                <a:latin typeface="Times"/>
              </a:rPr>
              <a:t> at </a:t>
            </a:r>
            <a:r>
              <a:rPr lang="es-ES" dirty="0" err="1">
                <a:effectLst/>
                <a:latin typeface="Times"/>
              </a:rPr>
              <a:t>an</a:t>
            </a:r>
            <a:r>
              <a:rPr lang="es-ES" dirty="0">
                <a:effectLst/>
                <a:latin typeface="Times"/>
              </a:rPr>
              <a:t> </a:t>
            </a:r>
            <a:r>
              <a:rPr lang="es-ES" dirty="0" err="1">
                <a:effectLst/>
                <a:latin typeface="Times"/>
              </a:rPr>
              <a:t>energy</a:t>
            </a:r>
            <a:r>
              <a:rPr lang="es-ES" dirty="0">
                <a:effectLst/>
                <a:latin typeface="Times"/>
              </a:rPr>
              <a:t> </a:t>
            </a:r>
            <a:r>
              <a:rPr lang="es-ES" dirty="0" err="1">
                <a:effectLst/>
                <a:latin typeface="Times"/>
              </a:rPr>
              <a:t>around</a:t>
            </a:r>
            <a:r>
              <a:rPr lang="es-ES" dirty="0">
                <a:effectLst/>
                <a:latin typeface="Times"/>
              </a:rPr>
              <a:t> 1.5 times </a:t>
            </a:r>
            <a:r>
              <a:rPr lang="es-ES" dirty="0" err="1">
                <a:effectLst/>
                <a:latin typeface="Times"/>
              </a:rPr>
              <a:t>the</a:t>
            </a:r>
            <a:r>
              <a:rPr lang="es-ES" dirty="0">
                <a:effectLst/>
                <a:latin typeface="Times"/>
              </a:rPr>
              <a:t> Coulomb </a:t>
            </a:r>
            <a:r>
              <a:rPr lang="es-ES" dirty="0" err="1">
                <a:effectLst/>
                <a:latin typeface="Times"/>
              </a:rPr>
              <a:t>barrier</a:t>
            </a:r>
            <a:r>
              <a:rPr lang="es-ES" dirty="0">
                <a:effectLst/>
                <a:latin typeface="Times"/>
              </a:rPr>
              <a:t> </a:t>
            </a:r>
            <a:r>
              <a:rPr lang="es-ES" dirty="0" err="1">
                <a:effectLst/>
                <a:latin typeface="Times"/>
              </a:rPr>
              <a:t>have</a:t>
            </a:r>
            <a:r>
              <a:rPr lang="es-ES" dirty="0">
                <a:effectLst/>
                <a:latin typeface="Times"/>
              </a:rPr>
              <a:t> </a:t>
            </a:r>
            <a:r>
              <a:rPr lang="es-ES" dirty="0" err="1">
                <a:effectLst/>
                <a:latin typeface="Times"/>
              </a:rPr>
              <a:t>been</a:t>
            </a:r>
            <a:r>
              <a:rPr lang="es-ES" dirty="0">
                <a:effectLst/>
                <a:latin typeface="Times"/>
              </a:rPr>
              <a:t> </a:t>
            </a:r>
            <a:r>
              <a:rPr lang="es-ES" dirty="0" err="1">
                <a:effectLst/>
                <a:latin typeface="Times"/>
              </a:rPr>
              <a:t>studied</a:t>
            </a:r>
            <a:r>
              <a:rPr lang="es-ES" dirty="0">
                <a:effectLst/>
                <a:latin typeface="Times"/>
              </a:rPr>
              <a:t> at HIE-ISOLDE CERN </a:t>
            </a:r>
            <a:r>
              <a:rPr lang="es-ES" dirty="0" err="1">
                <a:effectLst/>
                <a:latin typeface="Times"/>
              </a:rPr>
              <a:t>using</a:t>
            </a:r>
            <a:r>
              <a:rPr lang="es-ES" dirty="0">
                <a:effectLst/>
                <a:latin typeface="Times"/>
              </a:rPr>
              <a:t>, </a:t>
            </a:r>
            <a:r>
              <a:rPr lang="es-ES" dirty="0" err="1">
                <a:effectLst/>
                <a:latin typeface="Times"/>
              </a:rPr>
              <a:t>for</a:t>
            </a:r>
            <a:r>
              <a:rPr lang="es-ES" dirty="0">
                <a:effectLst/>
                <a:latin typeface="Times"/>
              </a:rPr>
              <a:t> </a:t>
            </a:r>
            <a:r>
              <a:rPr lang="es-ES" dirty="0" err="1">
                <a:effectLst/>
                <a:latin typeface="Times"/>
              </a:rPr>
              <a:t>the</a:t>
            </a:r>
            <a:r>
              <a:rPr lang="es-ES" dirty="0">
                <a:effectLst/>
                <a:latin typeface="Times"/>
              </a:rPr>
              <a:t> </a:t>
            </a:r>
            <a:r>
              <a:rPr lang="es-ES" dirty="0" err="1">
                <a:effectLst/>
                <a:latin typeface="Times"/>
              </a:rPr>
              <a:t>first</a:t>
            </a:r>
            <a:r>
              <a:rPr lang="es-ES" dirty="0">
                <a:effectLst/>
                <a:latin typeface="Times"/>
              </a:rPr>
              <a:t> time, </a:t>
            </a:r>
            <a:r>
              <a:rPr lang="es-ES" dirty="0" err="1">
                <a:effectLst/>
                <a:latin typeface="Times"/>
              </a:rPr>
              <a:t>the</a:t>
            </a:r>
            <a:r>
              <a:rPr lang="es-ES" dirty="0">
                <a:effectLst/>
                <a:latin typeface="Times"/>
              </a:rPr>
              <a:t> </a:t>
            </a:r>
            <a:r>
              <a:rPr lang="es-ES" dirty="0" err="1">
                <a:effectLst/>
                <a:latin typeface="Times"/>
              </a:rPr>
              <a:t>only</a:t>
            </a:r>
            <a:r>
              <a:rPr lang="es-ES" dirty="0">
                <a:effectLst/>
                <a:latin typeface="Times"/>
              </a:rPr>
              <a:t> </a:t>
            </a:r>
            <a:r>
              <a:rPr lang="es-ES" dirty="0" err="1">
                <a:effectLst/>
                <a:latin typeface="Times"/>
              </a:rPr>
              <a:t>existing</a:t>
            </a:r>
            <a:r>
              <a:rPr lang="es-ES" dirty="0">
                <a:effectLst/>
                <a:latin typeface="Times"/>
              </a:rPr>
              <a:t> </a:t>
            </a:r>
            <a:r>
              <a:rPr lang="es-ES" dirty="0" err="1">
                <a:effectLst/>
                <a:latin typeface="Times"/>
              </a:rPr>
              <a:t>postaccelerated</a:t>
            </a:r>
            <a:r>
              <a:rPr lang="es-ES" dirty="0">
                <a:effectLst/>
                <a:latin typeface="Times"/>
              </a:rPr>
              <a:t> 8B </a:t>
            </a:r>
            <a:r>
              <a:rPr lang="es-ES" dirty="0" err="1">
                <a:effectLst/>
                <a:latin typeface="Times"/>
              </a:rPr>
              <a:t>beam</a:t>
            </a:r>
            <a:r>
              <a:rPr lang="es-ES" dirty="0">
                <a:effectLst/>
                <a:latin typeface="Times"/>
              </a:rPr>
              <a:t>. </a:t>
            </a:r>
          </a:p>
          <a:p>
            <a:r>
              <a:rPr lang="es-ES" dirty="0" err="1">
                <a:effectLst/>
                <a:latin typeface="Times"/>
              </a:rPr>
              <a:t>This</a:t>
            </a:r>
            <a:r>
              <a:rPr lang="es-ES" dirty="0">
                <a:effectLst/>
                <a:latin typeface="Times"/>
              </a:rPr>
              <a:t>, </a:t>
            </a:r>
            <a:r>
              <a:rPr lang="es-ES" dirty="0" err="1">
                <a:effectLst/>
                <a:latin typeface="Times"/>
              </a:rPr>
              <a:t>together</a:t>
            </a:r>
            <a:r>
              <a:rPr lang="es-ES" dirty="0">
                <a:effectLst/>
                <a:latin typeface="Times"/>
              </a:rPr>
              <a:t> </a:t>
            </a:r>
            <a:r>
              <a:rPr lang="es-ES" dirty="0" err="1">
                <a:effectLst/>
                <a:latin typeface="Times"/>
              </a:rPr>
              <a:t>with</a:t>
            </a:r>
            <a:r>
              <a:rPr lang="es-ES" dirty="0">
                <a:effectLst/>
                <a:latin typeface="Times"/>
              </a:rPr>
              <a:t> </a:t>
            </a:r>
            <a:r>
              <a:rPr lang="es-ES" dirty="0" err="1">
                <a:effectLst/>
                <a:latin typeface="Times"/>
              </a:rPr>
              <a:t>the</a:t>
            </a:r>
            <a:r>
              <a:rPr lang="es-ES" dirty="0">
                <a:effectLst/>
                <a:latin typeface="Times"/>
              </a:rPr>
              <a:t> use </a:t>
            </a:r>
            <a:r>
              <a:rPr lang="es-ES" dirty="0" err="1">
                <a:effectLst/>
                <a:latin typeface="Times"/>
              </a:rPr>
              <a:t>of</a:t>
            </a:r>
            <a:r>
              <a:rPr lang="es-ES" dirty="0">
                <a:effectLst/>
                <a:latin typeface="Times"/>
              </a:rPr>
              <a:t> a </a:t>
            </a:r>
            <a:r>
              <a:rPr lang="es-ES" dirty="0" err="1">
                <a:effectLst/>
                <a:latin typeface="Times"/>
              </a:rPr>
              <a:t>high</a:t>
            </a:r>
            <a:r>
              <a:rPr lang="es-ES" dirty="0">
                <a:effectLst/>
                <a:latin typeface="Times"/>
              </a:rPr>
              <a:t> </a:t>
            </a:r>
            <a:r>
              <a:rPr lang="es-ES" dirty="0" err="1">
                <a:effectLst/>
                <a:latin typeface="Times"/>
              </a:rPr>
              <a:t>granularity</a:t>
            </a:r>
            <a:r>
              <a:rPr lang="es-ES" dirty="0">
                <a:effectLst/>
                <a:latin typeface="Times"/>
              </a:rPr>
              <a:t> and </a:t>
            </a:r>
            <a:r>
              <a:rPr lang="es-ES" dirty="0" err="1">
                <a:effectLst/>
                <a:latin typeface="Times"/>
              </a:rPr>
              <a:t>large</a:t>
            </a:r>
            <a:r>
              <a:rPr lang="es-ES" dirty="0">
                <a:effectLst/>
                <a:latin typeface="Times"/>
              </a:rPr>
              <a:t> </a:t>
            </a:r>
            <a:r>
              <a:rPr lang="es-ES" dirty="0" err="1">
                <a:effectLst/>
                <a:latin typeface="Times"/>
              </a:rPr>
              <a:t>solid</a:t>
            </a:r>
            <a:r>
              <a:rPr lang="es-ES" dirty="0">
                <a:effectLst/>
                <a:latin typeface="Times"/>
              </a:rPr>
              <a:t> angle </a:t>
            </a:r>
            <a:r>
              <a:rPr lang="es-ES" dirty="0" err="1">
                <a:effectLst/>
                <a:latin typeface="Times"/>
              </a:rPr>
              <a:t>detection</a:t>
            </a:r>
            <a:r>
              <a:rPr lang="es-ES" dirty="0">
                <a:effectLst/>
                <a:latin typeface="Times"/>
              </a:rPr>
              <a:t> </a:t>
            </a:r>
            <a:r>
              <a:rPr lang="es-ES" dirty="0" err="1">
                <a:effectLst/>
                <a:latin typeface="Times"/>
              </a:rPr>
              <a:t>system</a:t>
            </a:r>
            <a:r>
              <a:rPr lang="es-ES" dirty="0">
                <a:effectLst/>
                <a:latin typeface="Times"/>
              </a:rPr>
              <a:t>, </a:t>
            </a:r>
            <a:r>
              <a:rPr lang="es-ES" dirty="0" err="1">
                <a:effectLst/>
                <a:latin typeface="Times"/>
              </a:rPr>
              <a:t>allowed</a:t>
            </a:r>
            <a:r>
              <a:rPr lang="es-ES" dirty="0">
                <a:effectLst/>
                <a:latin typeface="Times"/>
              </a:rPr>
              <a:t> </a:t>
            </a:r>
            <a:r>
              <a:rPr lang="es-ES" dirty="0" err="1">
                <a:effectLst/>
                <a:latin typeface="Times"/>
              </a:rPr>
              <a:t>for</a:t>
            </a:r>
            <a:r>
              <a:rPr lang="es-ES" dirty="0">
                <a:effectLst/>
                <a:latin typeface="Times"/>
              </a:rPr>
              <a:t> a </a:t>
            </a:r>
            <a:r>
              <a:rPr lang="es-ES" dirty="0" err="1">
                <a:effectLst/>
                <a:latin typeface="Times"/>
              </a:rPr>
              <a:t>careful</a:t>
            </a:r>
            <a:r>
              <a:rPr lang="es-ES" dirty="0">
                <a:effectLst/>
                <a:latin typeface="Times"/>
              </a:rPr>
              <a:t> </a:t>
            </a:r>
            <a:r>
              <a:rPr lang="es-ES" dirty="0" err="1">
                <a:effectLst/>
                <a:latin typeface="Times"/>
              </a:rPr>
              <a:t>mapping</a:t>
            </a:r>
            <a:r>
              <a:rPr lang="es-ES" dirty="0">
                <a:effectLst/>
                <a:latin typeface="Times"/>
              </a:rPr>
              <a:t> </a:t>
            </a:r>
            <a:r>
              <a:rPr lang="es-ES" dirty="0" err="1">
                <a:effectLst/>
                <a:latin typeface="Times"/>
              </a:rPr>
              <a:t>of</a:t>
            </a:r>
            <a:r>
              <a:rPr lang="es-ES" dirty="0">
                <a:effectLst/>
                <a:latin typeface="Times"/>
              </a:rPr>
              <a:t> </a:t>
            </a:r>
            <a:r>
              <a:rPr lang="es-ES" dirty="0" err="1">
                <a:effectLst/>
                <a:latin typeface="Times"/>
              </a:rPr>
              <a:t>the</a:t>
            </a:r>
            <a:r>
              <a:rPr lang="es-ES" dirty="0">
                <a:effectLst/>
                <a:latin typeface="Times"/>
              </a:rPr>
              <a:t> </a:t>
            </a:r>
            <a:r>
              <a:rPr lang="es-ES" dirty="0" err="1">
                <a:effectLst/>
                <a:latin typeface="Times"/>
              </a:rPr>
              <a:t>elastic</a:t>
            </a:r>
            <a:r>
              <a:rPr lang="es-ES" dirty="0">
                <a:effectLst/>
                <a:latin typeface="Times"/>
              </a:rPr>
              <a:t> angular </a:t>
            </a:r>
            <a:r>
              <a:rPr lang="es-ES" dirty="0" err="1">
                <a:effectLst/>
                <a:latin typeface="Times"/>
              </a:rPr>
              <a:t>distribution</a:t>
            </a:r>
            <a:r>
              <a:rPr lang="es-ES" dirty="0">
                <a:effectLst/>
                <a:latin typeface="Times"/>
              </a:rPr>
              <a:t>, </a:t>
            </a:r>
            <a:r>
              <a:rPr lang="es-ES" dirty="0" err="1">
                <a:effectLst/>
                <a:latin typeface="Times"/>
              </a:rPr>
              <a:t>especially</a:t>
            </a:r>
            <a:r>
              <a:rPr lang="es-ES" dirty="0">
                <a:effectLst/>
                <a:latin typeface="Times"/>
              </a:rPr>
              <a:t> in </a:t>
            </a:r>
            <a:r>
              <a:rPr lang="es-ES" dirty="0" err="1">
                <a:effectLst/>
                <a:latin typeface="Times"/>
              </a:rPr>
              <a:t>the</a:t>
            </a:r>
            <a:r>
              <a:rPr lang="es-ES" dirty="0">
                <a:effectLst/>
                <a:latin typeface="Times"/>
              </a:rPr>
              <a:t> Coulomb-nuclear </a:t>
            </a:r>
            <a:r>
              <a:rPr lang="es-ES" dirty="0" err="1">
                <a:effectLst/>
                <a:latin typeface="Times"/>
              </a:rPr>
              <a:t>interference</a:t>
            </a:r>
            <a:r>
              <a:rPr lang="es-ES" dirty="0">
                <a:effectLst/>
                <a:latin typeface="Times"/>
              </a:rPr>
              <a:t> </a:t>
            </a:r>
            <a:r>
              <a:rPr lang="es-ES" dirty="0" err="1">
                <a:effectLst/>
                <a:latin typeface="Times"/>
              </a:rPr>
              <a:t>region</a:t>
            </a:r>
            <a:r>
              <a:rPr lang="es-ES" dirty="0">
                <a:effectLst/>
                <a:latin typeface="Times"/>
              </a:rPr>
              <a:t>. </a:t>
            </a:r>
            <a:r>
              <a:rPr lang="es-ES" dirty="0" err="1">
                <a:effectLst/>
                <a:latin typeface="Times"/>
              </a:rPr>
              <a:t>Contrary</a:t>
            </a:r>
            <a:r>
              <a:rPr lang="es-ES" dirty="0">
                <a:effectLst/>
                <a:latin typeface="Times"/>
              </a:rPr>
              <a:t> </a:t>
            </a:r>
            <a:r>
              <a:rPr lang="es-ES" dirty="0" err="1">
                <a:effectLst/>
                <a:latin typeface="Times"/>
              </a:rPr>
              <a:t>to</a:t>
            </a:r>
            <a:r>
              <a:rPr lang="es-ES" dirty="0">
                <a:effectLst/>
                <a:latin typeface="Times"/>
              </a:rPr>
              <a:t> </a:t>
            </a:r>
            <a:r>
              <a:rPr lang="es-ES" dirty="0" err="1">
                <a:effectLst/>
                <a:latin typeface="Times"/>
              </a:rPr>
              <a:t>what</a:t>
            </a:r>
            <a:r>
              <a:rPr lang="es-ES" dirty="0">
                <a:effectLst/>
                <a:latin typeface="Times"/>
              </a:rPr>
              <a:t> </a:t>
            </a:r>
            <a:r>
              <a:rPr lang="es-ES" dirty="0" err="1">
                <a:effectLst/>
                <a:latin typeface="Times"/>
              </a:rPr>
              <a:t>is</a:t>
            </a:r>
            <a:r>
              <a:rPr lang="es-ES" dirty="0">
                <a:effectLst/>
                <a:latin typeface="Times"/>
              </a:rPr>
              <a:t> </a:t>
            </a:r>
            <a:r>
              <a:rPr lang="es-ES" dirty="0" err="1">
                <a:effectLst/>
                <a:latin typeface="Times"/>
              </a:rPr>
              <a:t>observed</a:t>
            </a:r>
            <a:r>
              <a:rPr lang="es-ES" dirty="0">
                <a:effectLst/>
                <a:latin typeface="Times"/>
              </a:rPr>
              <a:t> </a:t>
            </a:r>
            <a:r>
              <a:rPr lang="es-ES" dirty="0" err="1">
                <a:effectLst/>
                <a:latin typeface="Times"/>
              </a:rPr>
              <a:t>for</a:t>
            </a:r>
            <a:r>
              <a:rPr lang="es-ES" dirty="0">
                <a:effectLst/>
                <a:latin typeface="Times"/>
              </a:rPr>
              <a:t> </a:t>
            </a:r>
            <a:r>
              <a:rPr lang="es-ES" dirty="0" err="1">
                <a:effectLst/>
                <a:latin typeface="Times"/>
              </a:rPr>
              <a:t>the</a:t>
            </a:r>
            <a:r>
              <a:rPr lang="es-ES" dirty="0">
                <a:effectLst/>
                <a:latin typeface="Times"/>
              </a:rPr>
              <a:t> </a:t>
            </a:r>
            <a:r>
              <a:rPr lang="es-ES" dirty="0" err="1">
                <a:effectLst/>
                <a:latin typeface="Times"/>
              </a:rPr>
              <a:t>one-neutron</a:t>
            </a:r>
            <a:r>
              <a:rPr lang="es-ES" dirty="0">
                <a:effectLst/>
                <a:latin typeface="Times"/>
              </a:rPr>
              <a:t> halo </a:t>
            </a:r>
            <a:r>
              <a:rPr lang="es-ES" dirty="0" err="1">
                <a:effectLst/>
                <a:latin typeface="Times"/>
              </a:rPr>
              <a:t>nucleus</a:t>
            </a:r>
            <a:r>
              <a:rPr lang="es-ES" dirty="0">
                <a:effectLst/>
                <a:latin typeface="Times"/>
              </a:rPr>
              <a:t> 11Be </a:t>
            </a:r>
            <a:r>
              <a:rPr lang="es-ES" dirty="0" err="1">
                <a:effectLst/>
                <a:latin typeface="Times"/>
              </a:rPr>
              <a:t>on</a:t>
            </a:r>
            <a:r>
              <a:rPr lang="es-ES" dirty="0">
                <a:effectLst/>
                <a:latin typeface="Times"/>
              </a:rPr>
              <a:t> </a:t>
            </a:r>
            <a:r>
              <a:rPr lang="es-ES" dirty="0" err="1">
                <a:effectLst/>
                <a:latin typeface="Times"/>
              </a:rPr>
              <a:t>the</a:t>
            </a:r>
            <a:r>
              <a:rPr lang="es-ES" dirty="0">
                <a:effectLst/>
                <a:latin typeface="Times"/>
              </a:rPr>
              <a:t> </a:t>
            </a:r>
            <a:r>
              <a:rPr lang="es-ES" dirty="0" err="1">
                <a:effectLst/>
                <a:latin typeface="Times"/>
              </a:rPr>
              <a:t>same</a:t>
            </a:r>
            <a:r>
              <a:rPr lang="es-ES" dirty="0">
                <a:effectLst/>
                <a:latin typeface="Times"/>
              </a:rPr>
              <a:t> target in a similar </a:t>
            </a:r>
            <a:r>
              <a:rPr lang="es-ES" dirty="0" err="1">
                <a:effectLst/>
                <a:latin typeface="Times"/>
              </a:rPr>
              <a:t>energy</a:t>
            </a:r>
            <a:r>
              <a:rPr lang="es-ES" dirty="0">
                <a:effectLst/>
                <a:latin typeface="Times"/>
              </a:rPr>
              <a:t> </a:t>
            </a:r>
            <a:r>
              <a:rPr lang="es-ES" dirty="0" err="1">
                <a:effectLst/>
                <a:latin typeface="Times"/>
              </a:rPr>
              <a:t>range</a:t>
            </a:r>
            <a:r>
              <a:rPr lang="es-ES" dirty="0">
                <a:effectLst/>
                <a:latin typeface="Times"/>
              </a:rPr>
              <a:t>, </a:t>
            </a:r>
            <a:r>
              <a:rPr lang="es-ES" dirty="0" err="1">
                <a:effectLst/>
                <a:latin typeface="Times"/>
              </a:rPr>
              <a:t>the</a:t>
            </a:r>
            <a:r>
              <a:rPr lang="es-ES" dirty="0">
                <a:effectLst/>
                <a:latin typeface="Times"/>
              </a:rPr>
              <a:t> </a:t>
            </a:r>
            <a:r>
              <a:rPr lang="es-ES" dirty="0" err="1">
                <a:effectLst/>
                <a:latin typeface="Times"/>
              </a:rPr>
              <a:t>analysis</a:t>
            </a:r>
            <a:r>
              <a:rPr lang="es-ES" dirty="0">
                <a:effectLst/>
                <a:latin typeface="Times"/>
              </a:rPr>
              <a:t> </a:t>
            </a:r>
            <a:r>
              <a:rPr lang="es-ES" dirty="0" err="1">
                <a:effectLst/>
                <a:latin typeface="Times"/>
              </a:rPr>
              <a:t>of</a:t>
            </a:r>
            <a:r>
              <a:rPr lang="es-ES" dirty="0">
                <a:effectLst/>
                <a:latin typeface="Times"/>
              </a:rPr>
              <a:t> </a:t>
            </a:r>
            <a:r>
              <a:rPr lang="es-ES" dirty="0" err="1">
                <a:effectLst/>
                <a:latin typeface="Times"/>
              </a:rPr>
              <a:t>the</a:t>
            </a:r>
            <a:r>
              <a:rPr lang="es-ES" dirty="0">
                <a:effectLst/>
                <a:latin typeface="Times"/>
              </a:rPr>
              <a:t> </a:t>
            </a:r>
            <a:r>
              <a:rPr lang="es-ES" dirty="0" err="1">
                <a:effectLst/>
                <a:latin typeface="Times"/>
              </a:rPr>
              <a:t>elastic</a:t>
            </a:r>
            <a:r>
              <a:rPr lang="es-ES" dirty="0">
                <a:effectLst/>
                <a:latin typeface="Times"/>
              </a:rPr>
              <a:t> </a:t>
            </a:r>
            <a:r>
              <a:rPr lang="es-ES" dirty="0" err="1">
                <a:effectLst/>
                <a:latin typeface="Times"/>
              </a:rPr>
              <a:t>scattering</a:t>
            </a:r>
            <a:r>
              <a:rPr lang="es-ES" dirty="0">
                <a:effectLst/>
                <a:latin typeface="Times"/>
              </a:rPr>
              <a:t> angular </a:t>
            </a:r>
            <a:r>
              <a:rPr lang="es-ES" dirty="0" err="1">
                <a:effectLst/>
                <a:latin typeface="Times"/>
              </a:rPr>
              <a:t>distribution</a:t>
            </a:r>
            <a:r>
              <a:rPr lang="es-ES" dirty="0">
                <a:effectLst/>
                <a:latin typeface="Times"/>
              </a:rPr>
              <a:t> shows </a:t>
            </a:r>
            <a:r>
              <a:rPr lang="es-ES" dirty="0" err="1">
                <a:effectLst/>
                <a:latin typeface="Times"/>
              </a:rPr>
              <a:t>only</a:t>
            </a:r>
            <a:r>
              <a:rPr lang="es-ES" dirty="0">
                <a:effectLst/>
                <a:latin typeface="Times"/>
              </a:rPr>
              <a:t> a </a:t>
            </a:r>
            <a:r>
              <a:rPr lang="es-ES" dirty="0" err="1">
                <a:effectLst/>
                <a:latin typeface="Times"/>
              </a:rPr>
              <a:t>modest</a:t>
            </a:r>
            <a:r>
              <a:rPr lang="es-ES" dirty="0">
                <a:effectLst/>
                <a:latin typeface="Times"/>
              </a:rPr>
              <a:t> </a:t>
            </a:r>
            <a:r>
              <a:rPr lang="es-ES" dirty="0" err="1">
                <a:effectLst/>
                <a:latin typeface="Times"/>
              </a:rPr>
              <a:t>suppression</a:t>
            </a:r>
            <a:r>
              <a:rPr lang="es-ES" dirty="0">
                <a:effectLst/>
                <a:latin typeface="Times"/>
              </a:rPr>
              <a:t> </a:t>
            </a:r>
            <a:r>
              <a:rPr lang="es-ES" dirty="0" err="1">
                <a:effectLst/>
                <a:latin typeface="Times"/>
              </a:rPr>
              <a:t>of</a:t>
            </a:r>
            <a:r>
              <a:rPr lang="es-ES" dirty="0">
                <a:effectLst/>
                <a:latin typeface="Times"/>
              </a:rPr>
              <a:t> </a:t>
            </a:r>
            <a:r>
              <a:rPr lang="es-ES" dirty="0" err="1">
                <a:effectLst/>
                <a:latin typeface="Times"/>
              </a:rPr>
              <a:t>the</a:t>
            </a:r>
            <a:r>
              <a:rPr lang="es-ES" dirty="0">
                <a:effectLst/>
                <a:latin typeface="Times"/>
              </a:rPr>
              <a:t> Coulomb-nuclear </a:t>
            </a:r>
            <a:r>
              <a:rPr lang="es-ES" dirty="0" err="1">
                <a:effectLst/>
                <a:latin typeface="Times"/>
              </a:rPr>
              <a:t>interference</a:t>
            </a:r>
            <a:r>
              <a:rPr lang="es-ES" dirty="0">
                <a:effectLst/>
                <a:latin typeface="Times"/>
              </a:rPr>
              <a:t> </a:t>
            </a:r>
            <a:r>
              <a:rPr lang="es-ES" dirty="0" err="1">
                <a:effectLst/>
                <a:latin typeface="Times"/>
              </a:rPr>
              <a:t>peak</a:t>
            </a:r>
            <a:r>
              <a:rPr lang="es-ES" dirty="0">
                <a:effectLst/>
                <a:latin typeface="Times"/>
              </a:rPr>
              <a:t>, </a:t>
            </a:r>
            <a:r>
              <a:rPr lang="es-ES" dirty="0" err="1">
                <a:effectLst/>
                <a:latin typeface="Times"/>
              </a:rPr>
              <a:t>with</a:t>
            </a:r>
            <a:r>
              <a:rPr lang="es-ES" dirty="0">
                <a:effectLst/>
                <a:latin typeface="Times"/>
              </a:rPr>
              <a:t> no </a:t>
            </a:r>
            <a:r>
              <a:rPr lang="es-ES" dirty="0" err="1">
                <a:effectLst/>
                <a:latin typeface="Times"/>
              </a:rPr>
              <a:t>remarkable</a:t>
            </a:r>
            <a:r>
              <a:rPr lang="es-ES" dirty="0">
                <a:effectLst/>
                <a:latin typeface="Times"/>
              </a:rPr>
              <a:t> </a:t>
            </a:r>
            <a:r>
              <a:rPr lang="es-ES" dirty="0" err="1">
                <a:effectLst/>
                <a:latin typeface="Times"/>
              </a:rPr>
              <a:t>enhancement</a:t>
            </a:r>
            <a:r>
              <a:rPr lang="es-ES" dirty="0">
                <a:effectLst/>
                <a:latin typeface="Times"/>
              </a:rPr>
              <a:t> </a:t>
            </a:r>
            <a:r>
              <a:rPr lang="es-ES" dirty="0" err="1">
                <a:effectLst/>
                <a:latin typeface="Times"/>
              </a:rPr>
              <a:t>of</a:t>
            </a:r>
            <a:r>
              <a:rPr lang="es-ES" dirty="0">
                <a:effectLst/>
                <a:latin typeface="Times"/>
              </a:rPr>
              <a:t> </a:t>
            </a:r>
            <a:r>
              <a:rPr lang="es-ES" dirty="0" err="1">
                <a:effectLst/>
                <a:latin typeface="Times"/>
              </a:rPr>
              <a:t>the</a:t>
            </a:r>
            <a:r>
              <a:rPr lang="es-ES" dirty="0">
                <a:effectLst/>
                <a:latin typeface="Times"/>
              </a:rPr>
              <a:t> total </a:t>
            </a:r>
            <a:r>
              <a:rPr lang="es-ES" dirty="0" err="1">
                <a:effectLst/>
                <a:latin typeface="Times"/>
              </a:rPr>
              <a:t>reaction</a:t>
            </a:r>
            <a:r>
              <a:rPr lang="es-ES" dirty="0">
                <a:effectLst/>
                <a:latin typeface="Times"/>
              </a:rPr>
              <a:t> </a:t>
            </a:r>
            <a:r>
              <a:rPr lang="es-ES" dirty="0" err="1">
                <a:effectLst/>
                <a:latin typeface="Times"/>
              </a:rPr>
              <a:t>cross-section</a:t>
            </a:r>
            <a:r>
              <a:rPr lang="es-ES" dirty="0">
                <a:effectLst/>
                <a:latin typeface="Times"/>
              </a:rPr>
              <a:t>. Inclusive angular and </a:t>
            </a:r>
            <a:r>
              <a:rPr lang="es-ES" dirty="0" err="1">
                <a:effectLst/>
                <a:latin typeface="Times"/>
              </a:rPr>
              <a:t>energy</a:t>
            </a:r>
            <a:r>
              <a:rPr lang="es-ES" dirty="0">
                <a:effectLst/>
                <a:latin typeface="Times"/>
              </a:rPr>
              <a:t> </a:t>
            </a:r>
            <a:r>
              <a:rPr lang="es-ES" dirty="0" err="1">
                <a:effectLst/>
                <a:latin typeface="Times"/>
              </a:rPr>
              <a:t>distributions</a:t>
            </a:r>
            <a:r>
              <a:rPr lang="es-ES" dirty="0">
                <a:effectLst/>
                <a:latin typeface="Times"/>
              </a:rPr>
              <a:t> </a:t>
            </a:r>
            <a:r>
              <a:rPr lang="es-ES" dirty="0" err="1">
                <a:effectLst/>
                <a:latin typeface="Times"/>
              </a:rPr>
              <a:t>of</a:t>
            </a:r>
            <a:r>
              <a:rPr lang="es-ES" dirty="0">
                <a:effectLst/>
                <a:latin typeface="Times"/>
              </a:rPr>
              <a:t> 7Be </a:t>
            </a:r>
            <a:r>
              <a:rPr lang="es-ES" dirty="0" err="1">
                <a:effectLst/>
                <a:latin typeface="Times"/>
              </a:rPr>
              <a:t>produced</a:t>
            </a:r>
            <a:r>
              <a:rPr lang="es-ES" dirty="0">
                <a:effectLst/>
                <a:latin typeface="Times"/>
              </a:rPr>
              <a:t> in </a:t>
            </a:r>
            <a:r>
              <a:rPr lang="es-ES" dirty="0" err="1">
                <a:effectLst/>
                <a:latin typeface="Times"/>
              </a:rPr>
              <a:t>direct</a:t>
            </a:r>
            <a:r>
              <a:rPr lang="es-ES" dirty="0">
                <a:effectLst/>
                <a:latin typeface="Times"/>
              </a:rPr>
              <a:t> </a:t>
            </a:r>
            <a:r>
              <a:rPr lang="es-ES" dirty="0" err="1">
                <a:effectLst/>
                <a:latin typeface="Times"/>
              </a:rPr>
              <a:t>reaction</a:t>
            </a:r>
            <a:r>
              <a:rPr lang="es-ES" dirty="0">
                <a:effectLst/>
                <a:latin typeface="Times"/>
              </a:rPr>
              <a:t> </a:t>
            </a:r>
            <a:r>
              <a:rPr lang="es-ES" dirty="0" err="1">
                <a:effectLst/>
                <a:latin typeface="Times"/>
              </a:rPr>
              <a:t>processes</a:t>
            </a:r>
            <a:r>
              <a:rPr lang="es-ES" dirty="0">
                <a:effectLst/>
                <a:latin typeface="Times"/>
              </a:rPr>
              <a:t> </a:t>
            </a:r>
            <a:r>
              <a:rPr lang="es-ES" dirty="0" err="1">
                <a:effectLst/>
                <a:latin typeface="Times"/>
              </a:rPr>
              <a:t>have</a:t>
            </a:r>
            <a:r>
              <a:rPr lang="es-ES" dirty="0">
                <a:effectLst/>
                <a:latin typeface="Times"/>
              </a:rPr>
              <a:t> </a:t>
            </a:r>
            <a:r>
              <a:rPr lang="es-ES" dirty="0" err="1">
                <a:effectLst/>
                <a:latin typeface="Times"/>
              </a:rPr>
              <a:t>also</a:t>
            </a:r>
            <a:r>
              <a:rPr lang="es-ES" dirty="0">
                <a:effectLst/>
                <a:latin typeface="Times"/>
              </a:rPr>
              <a:t> </a:t>
            </a:r>
            <a:r>
              <a:rPr lang="es-ES" dirty="0" err="1">
                <a:effectLst/>
                <a:latin typeface="Times"/>
              </a:rPr>
              <a:t>been</a:t>
            </a:r>
            <a:r>
              <a:rPr lang="es-ES" dirty="0">
                <a:effectLst/>
                <a:latin typeface="Times"/>
              </a:rPr>
              <a:t> </a:t>
            </a:r>
            <a:r>
              <a:rPr lang="es-ES" dirty="0" err="1">
                <a:effectLst/>
                <a:latin typeface="Times"/>
              </a:rPr>
              <a:t>measured</a:t>
            </a:r>
            <a:r>
              <a:rPr lang="es-ES" dirty="0">
                <a:effectLst/>
                <a:latin typeface="Times"/>
              </a:rPr>
              <a:t>. </a:t>
            </a:r>
            <a:r>
              <a:rPr lang="es-ES" dirty="0" err="1">
                <a:effectLst/>
                <a:latin typeface="Times"/>
              </a:rPr>
              <a:t>The</a:t>
            </a:r>
            <a:r>
              <a:rPr lang="es-ES" dirty="0">
                <a:effectLst/>
                <a:latin typeface="Times"/>
              </a:rPr>
              <a:t> </a:t>
            </a:r>
            <a:r>
              <a:rPr lang="es-ES" dirty="0" err="1">
                <a:effectLst/>
                <a:latin typeface="Times"/>
              </a:rPr>
              <a:t>comparison</a:t>
            </a:r>
            <a:r>
              <a:rPr lang="es-ES" dirty="0">
                <a:effectLst/>
                <a:latin typeface="Times"/>
              </a:rPr>
              <a:t> </a:t>
            </a:r>
            <a:r>
              <a:rPr lang="es-ES" dirty="0" err="1">
                <a:effectLst/>
                <a:latin typeface="Times"/>
              </a:rPr>
              <a:t>of</a:t>
            </a:r>
            <a:r>
              <a:rPr lang="es-ES" dirty="0">
                <a:effectLst/>
                <a:latin typeface="Times"/>
              </a:rPr>
              <a:t> </a:t>
            </a:r>
            <a:r>
              <a:rPr lang="es-ES" dirty="0" err="1">
                <a:effectLst/>
                <a:latin typeface="Times"/>
              </a:rPr>
              <a:t>these</a:t>
            </a:r>
            <a:r>
              <a:rPr lang="es-ES" dirty="0">
                <a:effectLst/>
                <a:latin typeface="Times"/>
              </a:rPr>
              <a:t> data </a:t>
            </a:r>
            <a:r>
              <a:rPr lang="es-ES" dirty="0" err="1">
                <a:effectLst/>
                <a:latin typeface="Times"/>
              </a:rPr>
              <a:t>with</a:t>
            </a:r>
            <a:r>
              <a:rPr lang="es-ES" dirty="0">
                <a:effectLst/>
                <a:latin typeface="Times"/>
              </a:rPr>
              <a:t> </a:t>
            </a:r>
            <a:r>
              <a:rPr lang="es-ES" dirty="0" err="1">
                <a:effectLst/>
                <a:latin typeface="Times"/>
              </a:rPr>
              <a:t>the</a:t>
            </a:r>
            <a:r>
              <a:rPr lang="es-ES" dirty="0">
                <a:effectLst/>
                <a:latin typeface="Times"/>
              </a:rPr>
              <a:t> </a:t>
            </a:r>
            <a:r>
              <a:rPr lang="es-ES" dirty="0" err="1">
                <a:effectLst/>
                <a:latin typeface="Times"/>
              </a:rPr>
              <a:t>results</a:t>
            </a:r>
            <a:r>
              <a:rPr lang="es-ES" dirty="0">
                <a:effectLst/>
                <a:latin typeface="Times"/>
              </a:rPr>
              <a:t> </a:t>
            </a:r>
            <a:r>
              <a:rPr lang="es-ES" dirty="0" err="1">
                <a:effectLst/>
                <a:latin typeface="Times"/>
              </a:rPr>
              <a:t>of</a:t>
            </a:r>
            <a:r>
              <a:rPr lang="es-ES" dirty="0">
                <a:effectLst/>
                <a:latin typeface="Times"/>
              </a:rPr>
              <a:t> </a:t>
            </a:r>
            <a:r>
              <a:rPr lang="es-ES" dirty="0" err="1">
                <a:effectLst/>
                <a:latin typeface="Times"/>
              </a:rPr>
              <a:t>theoretical</a:t>
            </a:r>
            <a:r>
              <a:rPr lang="es-ES" dirty="0">
                <a:effectLst/>
                <a:latin typeface="Times"/>
              </a:rPr>
              <a:t> </a:t>
            </a:r>
            <a:r>
              <a:rPr lang="es-ES" dirty="0" err="1">
                <a:effectLst/>
                <a:latin typeface="Times"/>
              </a:rPr>
              <a:t>calculations</a:t>
            </a:r>
            <a:r>
              <a:rPr lang="es-ES" dirty="0">
                <a:effectLst/>
                <a:latin typeface="Times"/>
              </a:rPr>
              <a:t> </a:t>
            </a:r>
            <a:r>
              <a:rPr lang="es-ES" dirty="0" err="1">
                <a:effectLst/>
                <a:latin typeface="Times"/>
              </a:rPr>
              <a:t>for</a:t>
            </a:r>
            <a:r>
              <a:rPr lang="es-ES" dirty="0">
                <a:effectLst/>
                <a:latin typeface="Times"/>
              </a:rPr>
              <a:t> </a:t>
            </a:r>
            <a:r>
              <a:rPr lang="es-ES" dirty="0" err="1">
                <a:effectLst/>
                <a:latin typeface="Times"/>
              </a:rPr>
              <a:t>the</a:t>
            </a:r>
            <a:r>
              <a:rPr lang="es-ES" dirty="0">
                <a:effectLst/>
                <a:latin typeface="Times"/>
              </a:rPr>
              <a:t> </a:t>
            </a:r>
            <a:r>
              <a:rPr lang="es-ES" dirty="0" err="1">
                <a:effectLst/>
                <a:latin typeface="Times"/>
              </a:rPr>
              <a:t>elastic</a:t>
            </a:r>
            <a:r>
              <a:rPr lang="es-ES" dirty="0">
                <a:effectLst/>
                <a:latin typeface="Times"/>
              </a:rPr>
              <a:t> and non-</a:t>
            </a:r>
            <a:r>
              <a:rPr lang="es-ES" dirty="0" err="1">
                <a:effectLst/>
                <a:latin typeface="Times"/>
              </a:rPr>
              <a:t>elastic</a:t>
            </a:r>
            <a:r>
              <a:rPr lang="es-ES" dirty="0">
                <a:effectLst/>
                <a:latin typeface="Times"/>
              </a:rPr>
              <a:t> </a:t>
            </a:r>
            <a:r>
              <a:rPr lang="es-ES" dirty="0" err="1">
                <a:effectLst/>
                <a:latin typeface="Times"/>
              </a:rPr>
              <a:t>breakup</a:t>
            </a:r>
            <a:r>
              <a:rPr lang="es-ES" dirty="0">
                <a:effectLst/>
                <a:latin typeface="Times"/>
              </a:rPr>
              <a:t> </a:t>
            </a:r>
            <a:r>
              <a:rPr lang="es-ES" dirty="0" err="1">
                <a:effectLst/>
                <a:latin typeface="Times"/>
              </a:rPr>
              <a:t>contributions</a:t>
            </a:r>
            <a:r>
              <a:rPr lang="es-ES" dirty="0">
                <a:effectLst/>
                <a:latin typeface="Times"/>
              </a:rPr>
              <a:t> </a:t>
            </a:r>
            <a:r>
              <a:rPr lang="es-ES" dirty="0" err="1">
                <a:effectLst/>
                <a:latin typeface="Times"/>
              </a:rPr>
              <a:t>indicate</a:t>
            </a:r>
            <a:r>
              <a:rPr lang="es-ES" dirty="0">
                <a:effectLst/>
                <a:latin typeface="Times"/>
              </a:rPr>
              <a:t> </a:t>
            </a:r>
            <a:r>
              <a:rPr lang="es-ES" dirty="0" err="1">
                <a:effectLst/>
                <a:latin typeface="Times"/>
              </a:rPr>
              <a:t>that</a:t>
            </a:r>
            <a:r>
              <a:rPr lang="es-ES" dirty="0">
                <a:effectLst/>
                <a:latin typeface="Times"/>
              </a:rPr>
              <a:t> </a:t>
            </a:r>
            <a:r>
              <a:rPr lang="es-ES" dirty="0" err="1">
                <a:effectLst/>
                <a:latin typeface="Times"/>
              </a:rPr>
              <a:t>both</a:t>
            </a:r>
            <a:r>
              <a:rPr lang="es-ES" dirty="0">
                <a:effectLst/>
                <a:latin typeface="Times"/>
              </a:rPr>
              <a:t> </a:t>
            </a:r>
            <a:r>
              <a:rPr lang="es-ES" dirty="0" err="1">
                <a:effectLst/>
                <a:latin typeface="Times"/>
              </a:rPr>
              <a:t>processes</a:t>
            </a:r>
            <a:r>
              <a:rPr lang="es-ES" dirty="0">
                <a:effectLst/>
                <a:latin typeface="Times"/>
              </a:rPr>
              <a:t> are </a:t>
            </a:r>
            <a:r>
              <a:rPr lang="es-ES" dirty="0" err="1">
                <a:effectLst/>
                <a:latin typeface="Times"/>
              </a:rPr>
              <a:t>important</a:t>
            </a:r>
            <a:r>
              <a:rPr lang="es-ES" dirty="0">
                <a:effectLst/>
                <a:latin typeface="Times"/>
              </a:rPr>
              <a:t>. </a:t>
            </a:r>
            <a:r>
              <a:rPr lang="es-ES" dirty="0" err="1">
                <a:effectLst/>
                <a:latin typeface="Times"/>
              </a:rPr>
              <a:t>Overall</a:t>
            </a:r>
            <a:r>
              <a:rPr lang="es-ES" dirty="0">
                <a:effectLst/>
                <a:latin typeface="Times"/>
              </a:rPr>
              <a:t>, </a:t>
            </a:r>
            <a:r>
              <a:rPr lang="es-ES" dirty="0" err="1">
                <a:effectLst/>
                <a:latin typeface="Times"/>
              </a:rPr>
              <a:t>the</a:t>
            </a:r>
            <a:r>
              <a:rPr lang="es-ES" dirty="0">
                <a:effectLst/>
                <a:latin typeface="Times"/>
              </a:rPr>
              <a:t> experimental data </a:t>
            </a:r>
            <a:r>
              <a:rPr lang="es-ES" dirty="0" err="1">
                <a:effectLst/>
                <a:latin typeface="Times"/>
              </a:rPr>
              <a:t>suggest</a:t>
            </a:r>
            <a:r>
              <a:rPr lang="es-ES" dirty="0">
                <a:effectLst/>
                <a:latin typeface="Times"/>
              </a:rPr>
              <a:t> a 8B </a:t>
            </a:r>
            <a:r>
              <a:rPr lang="es-ES" dirty="0" err="1">
                <a:effectLst/>
                <a:latin typeface="Times"/>
              </a:rPr>
              <a:t>collision</a:t>
            </a:r>
            <a:r>
              <a:rPr lang="es-ES" dirty="0">
                <a:effectLst/>
                <a:latin typeface="Times"/>
              </a:rPr>
              <a:t> </a:t>
            </a:r>
            <a:r>
              <a:rPr lang="es-ES" dirty="0" err="1">
                <a:effectLst/>
                <a:latin typeface="Times"/>
              </a:rPr>
              <a:t>dynamics</a:t>
            </a:r>
            <a:r>
              <a:rPr lang="es-ES" dirty="0">
                <a:effectLst/>
                <a:latin typeface="Times"/>
              </a:rPr>
              <a:t> at </a:t>
            </a:r>
            <a:r>
              <a:rPr lang="es-ES" dirty="0" err="1">
                <a:effectLst/>
                <a:latin typeface="Times"/>
              </a:rPr>
              <a:t>the</a:t>
            </a:r>
            <a:r>
              <a:rPr lang="es-ES" dirty="0">
                <a:effectLst/>
                <a:latin typeface="Times"/>
              </a:rPr>
              <a:t> </a:t>
            </a:r>
            <a:r>
              <a:rPr lang="es-ES" dirty="0" err="1">
                <a:effectLst/>
                <a:latin typeface="Times"/>
              </a:rPr>
              <a:t>barrier</a:t>
            </a:r>
            <a:r>
              <a:rPr lang="es-ES" dirty="0">
                <a:effectLst/>
                <a:latin typeface="Times"/>
              </a:rPr>
              <a:t> </a:t>
            </a:r>
            <a:r>
              <a:rPr lang="es-ES" dirty="0" err="1">
                <a:effectLst/>
                <a:latin typeface="Times"/>
              </a:rPr>
              <a:t>very</a:t>
            </a:r>
            <a:r>
              <a:rPr lang="es-ES" dirty="0">
                <a:effectLst/>
                <a:latin typeface="Times"/>
              </a:rPr>
              <a:t> </a:t>
            </a:r>
            <a:r>
              <a:rPr lang="es-ES" dirty="0" err="1">
                <a:effectLst/>
                <a:latin typeface="Times"/>
              </a:rPr>
              <a:t>different</a:t>
            </a:r>
            <a:r>
              <a:rPr lang="es-ES" dirty="0">
                <a:effectLst/>
                <a:latin typeface="Times"/>
              </a:rPr>
              <a:t> </a:t>
            </a:r>
            <a:r>
              <a:rPr lang="es-ES" dirty="0" err="1">
                <a:effectLst/>
                <a:latin typeface="Times"/>
              </a:rPr>
              <a:t>from</a:t>
            </a:r>
            <a:r>
              <a:rPr lang="es-ES" dirty="0">
                <a:effectLst/>
                <a:latin typeface="Times"/>
              </a:rPr>
              <a:t> </a:t>
            </a:r>
            <a:r>
              <a:rPr lang="es-ES" dirty="0" err="1">
                <a:effectLst/>
                <a:latin typeface="Times"/>
              </a:rPr>
              <a:t>the</a:t>
            </a:r>
            <a:r>
              <a:rPr lang="es-ES" dirty="0">
                <a:effectLst/>
                <a:latin typeface="Times"/>
              </a:rPr>
              <a:t> </a:t>
            </a:r>
            <a:r>
              <a:rPr lang="es-ES" dirty="0" err="1">
                <a:effectLst/>
                <a:latin typeface="Times"/>
              </a:rPr>
              <a:t>one</a:t>
            </a:r>
            <a:r>
              <a:rPr lang="es-ES" dirty="0">
                <a:effectLst/>
                <a:latin typeface="Times"/>
              </a:rPr>
              <a:t> </a:t>
            </a:r>
            <a:r>
              <a:rPr lang="es-ES" dirty="0" err="1">
                <a:effectLst/>
                <a:latin typeface="Times"/>
              </a:rPr>
              <a:t>of</a:t>
            </a:r>
            <a:r>
              <a:rPr lang="es-ES" dirty="0">
                <a:effectLst/>
                <a:latin typeface="Times"/>
              </a:rPr>
              <a:t> </a:t>
            </a:r>
            <a:r>
              <a:rPr lang="es-ES" dirty="0" err="1">
                <a:effectLst/>
                <a:latin typeface="Times"/>
              </a:rPr>
              <a:t>neutron</a:t>
            </a:r>
            <a:r>
              <a:rPr lang="es-ES" dirty="0">
                <a:effectLst/>
                <a:latin typeface="Times"/>
              </a:rPr>
              <a:t> halo </a:t>
            </a:r>
            <a:r>
              <a:rPr lang="es-ES" dirty="0" err="1">
                <a:effectLst/>
                <a:latin typeface="Times"/>
              </a:rPr>
              <a:t>nuclei</a:t>
            </a:r>
            <a:r>
              <a:rPr lang="es-ES" dirty="0">
                <a:effectLst/>
                <a:latin typeface="Times"/>
              </a:rPr>
              <a:t>, </a:t>
            </a:r>
            <a:r>
              <a:rPr lang="es-ES" dirty="0" err="1">
                <a:effectLst/>
                <a:latin typeface="Times"/>
              </a:rPr>
              <a:t>showing</a:t>
            </a:r>
            <a:r>
              <a:rPr lang="es-ES" dirty="0">
                <a:effectLst/>
                <a:latin typeface="Times"/>
              </a:rPr>
              <a:t> </a:t>
            </a:r>
            <a:r>
              <a:rPr lang="es-ES" dirty="0" err="1">
                <a:effectLst/>
                <a:latin typeface="Times"/>
              </a:rPr>
              <a:t>only</a:t>
            </a:r>
            <a:r>
              <a:rPr lang="es-ES" dirty="0">
                <a:effectLst/>
                <a:latin typeface="Times"/>
              </a:rPr>
              <a:t> </a:t>
            </a:r>
            <a:r>
              <a:rPr lang="es-ES" dirty="0" err="1">
                <a:effectLst/>
                <a:latin typeface="Times"/>
              </a:rPr>
              <a:t>modest</a:t>
            </a:r>
            <a:r>
              <a:rPr lang="es-ES" dirty="0">
                <a:effectLst/>
                <a:latin typeface="Times"/>
              </a:rPr>
              <a:t> </a:t>
            </a:r>
            <a:r>
              <a:rPr lang="es-ES" dirty="0" err="1">
                <a:effectLst/>
                <a:latin typeface="Times"/>
              </a:rPr>
              <a:t>effects</a:t>
            </a:r>
            <a:r>
              <a:rPr lang="es-ES" dirty="0">
                <a:effectLst/>
                <a:latin typeface="Times"/>
              </a:rPr>
              <a:t> </a:t>
            </a:r>
            <a:r>
              <a:rPr lang="es-ES" dirty="0" err="1">
                <a:effectLst/>
                <a:latin typeface="Times"/>
              </a:rPr>
              <a:t>of</a:t>
            </a:r>
            <a:r>
              <a:rPr lang="es-ES" dirty="0">
                <a:effectLst/>
                <a:latin typeface="Times"/>
              </a:rPr>
              <a:t> </a:t>
            </a:r>
            <a:r>
              <a:rPr lang="es-ES" dirty="0" err="1">
                <a:effectLst/>
                <a:latin typeface="Times"/>
              </a:rPr>
              <a:t>coupling</a:t>
            </a:r>
            <a:r>
              <a:rPr lang="es-ES" dirty="0">
                <a:effectLst/>
                <a:latin typeface="Times"/>
              </a:rPr>
              <a:t> </a:t>
            </a:r>
            <a:r>
              <a:rPr lang="es-ES" dirty="0" err="1">
                <a:effectLst/>
                <a:latin typeface="Times"/>
              </a:rPr>
              <a:t>to</a:t>
            </a:r>
            <a:r>
              <a:rPr lang="es-ES" dirty="0">
                <a:effectLst/>
                <a:latin typeface="Times"/>
              </a:rPr>
              <a:t> continuum </a:t>
            </a:r>
          </a:p>
          <a:p>
            <a:endParaRPr lang="en-GB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4011DB-A251-46BB-8612-F74670CE3954}" type="slidenum">
              <a:rPr lang="es-ES" smtClean="0"/>
              <a:pPr/>
              <a:t>9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46DE3ABC-E976-D7EE-8EE1-3BA673F0418E}"/>
              </a:ext>
            </a:extLst>
          </p:cNvPr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Tengblad @ Nordic meeting 2026 Visby</a:t>
            </a:r>
          </a:p>
        </p:txBody>
      </p:sp>
      <p:sp>
        <p:nvSpPr>
          <p:cNvPr id="6" name="Marcador de fecha 5">
            <a:extLst>
              <a:ext uri="{FF2B5EF4-FFF2-40B4-BE49-F238E27FC236}">
                <a16:creationId xmlns:a16="http://schemas.microsoft.com/office/drawing/2014/main" id="{22FFA400-9DEA-2B07-713B-908F77BD22A6}"/>
              </a:ext>
            </a:extLst>
          </p:cNvPr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1F251613-4764-EE42-A469-B64EA7A1DDD6}" type="datetime1">
              <a:rPr lang="es-ES" smtClean="0"/>
              <a:t>4/5/26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915504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79509" y="1119531"/>
            <a:ext cx="10058400" cy="2593975"/>
          </a:xfrm>
          <a:prstGeom prst="rect">
            <a:avLst/>
          </a:prstGeom>
        </p:spPr>
        <p:txBody>
          <a:bodyPr anchor="b"/>
          <a:lstStyle>
            <a:lvl1pPr algn="ctr">
              <a:defRPr sz="40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GB" noProof="1"/>
              <a:t>Haga clic para modificar el estilo de título del patrón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27412" y="4169349"/>
            <a:ext cx="8615680" cy="1066800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 algn="l">
              <a:buNone/>
              <a:defRPr sz="2400">
                <a:solidFill>
                  <a:schemeClr val="tx1">
                    <a:tint val="75000"/>
                  </a:schemeClr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77938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77319" y="1036706"/>
            <a:ext cx="7381376" cy="597938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1199454" y="1890525"/>
            <a:ext cx="10719829" cy="4590485"/>
          </a:xfrm>
          <a:prstGeom prst="rect">
            <a:avLst/>
          </a:prstGeom>
        </p:spPr>
        <p:txBody>
          <a:bodyPr/>
          <a:lstStyle>
            <a:lvl5pPr>
              <a:defRPr sz="2400">
                <a:solidFill>
                  <a:schemeClr val="tx1"/>
                </a:solidFill>
                <a:latin typeface="+mj-lt"/>
              </a:defRPr>
            </a:lvl5pPr>
            <a:lvl6pPr>
              <a:defRPr sz="1800">
                <a:solidFill>
                  <a:schemeClr val="tx1"/>
                </a:solidFill>
                <a:latin typeface="+mj-lt"/>
              </a:defRPr>
            </a:lvl6pPr>
            <a:lvl7pPr>
              <a:defRPr sz="1600">
                <a:solidFill>
                  <a:schemeClr val="tx1"/>
                </a:solidFill>
                <a:latin typeface="+mj-lt"/>
              </a:defRPr>
            </a:lvl7pPr>
            <a:lvl8pPr>
              <a:defRPr sz="3200">
                <a:solidFill>
                  <a:schemeClr val="tx1"/>
                </a:solidFill>
                <a:latin typeface="+mj-lt"/>
              </a:defRPr>
            </a:lvl8pPr>
            <a:lvl9pPr>
              <a:defRPr sz="2800">
                <a:solidFill>
                  <a:schemeClr val="tx1"/>
                </a:solidFill>
                <a:latin typeface="+mj-lt"/>
              </a:defRPr>
            </a:lvl9pPr>
          </a:lstStyle>
          <a:p>
            <a:pPr lvl="4"/>
            <a:r>
              <a:rPr lang="es-ES" dirty="0"/>
              <a:t>Haga clic para modificar el estilo de texto del patrón</a:t>
            </a:r>
          </a:p>
          <a:p>
            <a:pPr lvl="5"/>
            <a:r>
              <a:rPr lang="es-ES" dirty="0"/>
              <a:t>Segundo nivel</a:t>
            </a:r>
          </a:p>
          <a:p>
            <a:pPr lvl="6"/>
            <a:r>
              <a:rPr lang="es-ES" dirty="0"/>
              <a:t>Tercer nivel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460480" y="6461760"/>
            <a:ext cx="731520" cy="396240"/>
          </a:xfrm>
          <a:prstGeom prst="bracketPair">
            <a:avLst>
              <a:gd name="adj" fmla="val 17949"/>
            </a:avLst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8479CA15-6B8C-46B3-BCC5-8F63089C5E6F}" type="slidenum">
              <a:rPr lang="es-ES" smtClean="0"/>
              <a:pPr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5915287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/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595A3FE5-72BF-7C40-A69D-56239331E2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s-ES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872B27E9-1F59-5846-A0E6-70EE91D04A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s-ES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48F20E06-F906-A64B-8F10-83ECD7E456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fld id="{461B8442-C3BA-5F48-A44D-3917AC2A19E5}" type="slidenum">
              <a:rPr lang="en-US" altLang="es-ES" smtClean="0"/>
              <a:pPr/>
              <a:t>‹Nº›</a:t>
            </a:fld>
            <a:endParaRPr lang="en-US" altLang="es-E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3870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588207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5BF97F5F-F0EE-044B-9B85-B59D021734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s-ES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0F13B62C-FDF6-2C4F-930C-13009E85B8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s-ES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C412168D-1FE8-724C-9628-642CF7C775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fld id="{DD64F53D-2A03-FA4B-A328-D570D8582DFC}" type="slidenum">
              <a:rPr lang="en-US" altLang="es-ES" smtClean="0"/>
              <a:pPr/>
              <a:t>‹Nº›</a:t>
            </a:fld>
            <a:endParaRPr lang="en-US" altLang="es-ES" sz="2400" dirty="0"/>
          </a:p>
        </p:txBody>
      </p:sp>
    </p:spTree>
    <p:extLst>
      <p:ext uri="{BB962C8B-B14F-4D97-AF65-F5344CB8AC3E}">
        <p14:creationId xmlns:p14="http://schemas.microsoft.com/office/powerpoint/2010/main" val="9029599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ítulo y objetos">
    <p:bg>
      <p:bgPr>
        <a:solidFill>
          <a:schemeClr val="l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6"/>
          <p:cNvSpPr/>
          <p:nvPr/>
        </p:nvSpPr>
        <p:spPr>
          <a:xfrm rot="10800000">
            <a:off x="360" y="16560"/>
            <a:ext cx="914040" cy="685764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 defTabSz="914400">
              <a:lnSpc>
                <a:spcPct val="100000"/>
              </a:lnSpc>
              <a:tabLst>
                <a:tab pos="0" algn="l"/>
              </a:tabLst>
            </a:pPr>
            <a:endParaRPr lang="en-US" sz="1800" b="0" strike="noStrike" spc="-1">
              <a:solidFill>
                <a:srgbClr val="FFFFFF"/>
              </a:solidFill>
              <a:latin typeface="Cambria"/>
            </a:endParaRPr>
          </a:p>
        </p:txBody>
      </p:sp>
      <p:sp>
        <p:nvSpPr>
          <p:cNvPr id="10" name="Rectangle 7"/>
          <p:cNvSpPr/>
          <p:nvPr/>
        </p:nvSpPr>
        <p:spPr>
          <a:xfrm>
            <a:off x="0" y="636840"/>
            <a:ext cx="914040" cy="6854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 defTabSz="914400">
              <a:lnSpc>
                <a:spcPct val="100000"/>
              </a:lnSpc>
              <a:tabLst>
                <a:tab pos="0" algn="l"/>
              </a:tabLst>
            </a:pPr>
            <a:endParaRPr lang="en-US" sz="1800" b="0" strike="noStrike" spc="-1">
              <a:solidFill>
                <a:srgbClr val="FFFFFF"/>
              </a:solidFill>
              <a:latin typeface="Cambria"/>
            </a:endParaRPr>
          </a:p>
        </p:txBody>
      </p:sp>
      <p:pic>
        <p:nvPicPr>
          <p:cNvPr id="11" name="Imagen 1"/>
          <p:cNvPicPr/>
          <p:nvPr/>
        </p:nvPicPr>
        <p:blipFill>
          <a:blip r:embed="rId2"/>
          <a:stretch/>
        </p:blipFill>
        <p:spPr>
          <a:xfrm>
            <a:off x="0" y="16200"/>
            <a:ext cx="2973960" cy="58140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12" name="Imagen 11" descr="Imagen que contiene dibujo&#10;&#10;El contenido generado por IA puede ser incorrecto."/>
          <p:cNvPicPr/>
          <p:nvPr/>
        </p:nvPicPr>
        <p:blipFill>
          <a:blip r:embed="rId3"/>
          <a:stretch/>
        </p:blipFill>
        <p:spPr>
          <a:xfrm>
            <a:off x="10321560" y="0"/>
            <a:ext cx="1869840" cy="71136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13" name="Imagen 14"/>
          <p:cNvPicPr/>
          <p:nvPr/>
        </p:nvPicPr>
        <p:blipFill>
          <a:blip r:embed="rId4"/>
          <a:stretch/>
        </p:blipFill>
        <p:spPr>
          <a:xfrm>
            <a:off x="0" y="597960"/>
            <a:ext cx="914040" cy="95508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2777400" y="1036800"/>
            <a:ext cx="7381080" cy="59760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pPr indent="0" defTabSz="914400">
              <a:lnSpc>
                <a:spcPct val="100000"/>
              </a:lnSpc>
              <a:buNone/>
            </a:pPr>
            <a:r>
              <a:rPr lang="es-ES" sz="2800" b="0" strike="noStrike" spc="-100">
                <a:solidFill>
                  <a:schemeClr val="dk2"/>
                </a:solidFill>
                <a:latin typeface="Calibri"/>
              </a:rPr>
              <a:t>Haga clic para modificar el estilo de título del patrón</a:t>
            </a:r>
            <a:endParaRPr lang="es-ES" sz="2800" b="0" strike="noStrike" spc="-1">
              <a:solidFill>
                <a:schemeClr val="dk1"/>
              </a:solidFill>
              <a:latin typeface="Cambria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1199520" y="1890360"/>
            <a:ext cx="10719360" cy="459000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pPr marL="1554480" lvl="4" indent="-228600" defTabSz="914400">
              <a:lnSpc>
                <a:spcPct val="100000"/>
              </a:lnSpc>
              <a:spcBef>
                <a:spcPts val="479"/>
              </a:spcBef>
              <a:buClr>
                <a:srgbClr val="DC5924"/>
              </a:buClr>
              <a:buFont typeface="Arial"/>
              <a:buChar char="•"/>
            </a:pPr>
            <a:r>
              <a:rPr lang="es-ES" sz="2400" b="0" strike="noStrike" spc="-1">
                <a:solidFill>
                  <a:schemeClr val="dk1"/>
                </a:solidFill>
                <a:latin typeface="Calibri"/>
              </a:rPr>
              <a:t>Haga clic para modificar el estilo de texto del patrón</a:t>
            </a:r>
            <a:endParaRPr lang="es-ES" sz="2400" b="0" strike="noStrike" spc="-1">
              <a:solidFill>
                <a:schemeClr val="dk1"/>
              </a:solidFill>
              <a:latin typeface="Cambria"/>
            </a:endParaRPr>
          </a:p>
          <a:p>
            <a:pPr marL="1737360" lvl="5" indent="-182880" defTabSz="914400">
              <a:lnSpc>
                <a:spcPct val="100000"/>
              </a:lnSpc>
              <a:spcBef>
                <a:spcPts val="360"/>
              </a:spcBef>
              <a:buClr>
                <a:srgbClr val="7A7A7A"/>
              </a:buClr>
              <a:buFont typeface="Arial"/>
              <a:buChar char="•"/>
            </a:pPr>
            <a:r>
              <a:rPr lang="es-ES" sz="1800" b="0" strike="noStrike" spc="-1">
                <a:solidFill>
                  <a:schemeClr val="dk1"/>
                </a:solidFill>
                <a:latin typeface="Calibri"/>
              </a:rPr>
              <a:t>Segundo nivel</a:t>
            </a:r>
            <a:endParaRPr lang="es-ES" sz="1800" b="0" strike="noStrike" spc="-1">
              <a:solidFill>
                <a:schemeClr val="dk1"/>
              </a:solidFill>
              <a:latin typeface="Cambria"/>
            </a:endParaRPr>
          </a:p>
          <a:p>
            <a:pPr marL="1920240" lvl="6" indent="-182880" defTabSz="914400">
              <a:lnSpc>
                <a:spcPct val="100000"/>
              </a:lnSpc>
              <a:spcBef>
                <a:spcPts val="320"/>
              </a:spcBef>
              <a:buClr>
                <a:srgbClr val="F5C201"/>
              </a:buClr>
              <a:buFont typeface="Arial"/>
              <a:buChar char="•"/>
            </a:pPr>
            <a:r>
              <a:rPr lang="es-ES" sz="1600" b="0" strike="noStrike" spc="-1">
                <a:solidFill>
                  <a:schemeClr val="dk1"/>
                </a:solidFill>
                <a:latin typeface="Calibri"/>
              </a:rPr>
              <a:t>Tercer nivel</a:t>
            </a:r>
            <a:endParaRPr lang="es-ES" sz="1600" b="0" strike="noStrike" spc="-1">
              <a:solidFill>
                <a:schemeClr val="dk1"/>
              </a:solidFill>
              <a:latin typeface="Cambria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 type="sldNum" idx="1"/>
          </p:nvPr>
        </p:nvSpPr>
        <p:spPr>
          <a:xfrm>
            <a:off x="11460600" y="6461640"/>
            <a:ext cx="731160" cy="39600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>
            <a:lvl1pPr indent="0" defTabSz="914400">
              <a:lnSpc>
                <a:spcPct val="100000"/>
              </a:lnSpc>
              <a:buNone/>
              <a:defRPr lang="es-ES" sz="1800" b="0" strike="noStrike" spc="-1">
                <a:solidFill>
                  <a:schemeClr val="dk1"/>
                </a:solidFill>
                <a:latin typeface="Cambria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fld id="{8802DAC6-9520-4D03-8D1C-E2D06B34722A}" type="slidenum">
              <a:rPr lang="es-ES" sz="1800" b="0" strike="noStrike" spc="-1">
                <a:solidFill>
                  <a:schemeClr val="dk1"/>
                </a:solidFill>
                <a:latin typeface="Cambria"/>
              </a:rPr>
              <a:t>‹Nº›</a:t>
            </a:fld>
            <a:endParaRPr lang="es-ES" sz="1800" b="0" strike="noStrike" spc="-1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1374391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4.jpe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 rot="10800000">
            <a:off x="0" y="16232"/>
            <a:ext cx="9144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mbria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636920"/>
            <a:ext cx="9144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mbria"/>
              <a:ea typeface="+mn-ea"/>
              <a:cs typeface="+mn-cs"/>
            </a:endParaRPr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6CA71314-9E02-8875-427A-7F27424764D5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16232"/>
            <a:ext cx="2974366" cy="58158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2" name="Imagen 11" descr="Imagen que contiene dibujo&#10;&#10;El contenido generado por IA puede ser incorrecto.">
            <a:extLst>
              <a:ext uri="{FF2B5EF4-FFF2-40B4-BE49-F238E27FC236}">
                <a16:creationId xmlns:a16="http://schemas.microsoft.com/office/drawing/2014/main" id="{625FF5AE-E1CE-79C3-5EAC-56541B2B7BCA}"/>
              </a:ext>
            </a:extLst>
          </p:cNvPr>
          <p:cNvPicPr>
            <a:picLocks noChangeAspect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21634" y="0"/>
            <a:ext cx="1870366" cy="711834"/>
          </a:xfrm>
          <a:prstGeom prst="rect">
            <a:avLst/>
          </a:prstGeom>
        </p:spPr>
      </p:pic>
      <p:pic>
        <p:nvPicPr>
          <p:cNvPr id="15" name="Imagen 14">
            <a:extLst>
              <a:ext uri="{FF2B5EF4-FFF2-40B4-BE49-F238E27FC236}">
                <a16:creationId xmlns:a16="http://schemas.microsoft.com/office/drawing/2014/main" id="{01E336A4-2376-432C-6519-A400FFE224DD}"/>
              </a:ext>
            </a:extLst>
          </p:cNvPr>
          <p:cNvPicPr>
            <a:picLocks noChangeAspect="1"/>
          </p:cNvPicPr>
          <p:nvPr userDrawn="1"/>
        </p:nvPicPr>
        <p:blipFill>
          <a:blip r:embed="rId10"/>
          <a:stretch>
            <a:fillRect/>
          </a:stretch>
        </p:blipFill>
        <p:spPr>
          <a:xfrm>
            <a:off x="0" y="597812"/>
            <a:ext cx="914400" cy="9553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19680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8" r:id="rId6"/>
  </p:sldLayoutIdLst>
  <p:hf hdr="0" ftr="0"/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g"/><Relationship Id="rId7" Type="http://schemas.openxmlformats.org/officeDocument/2006/relationships/image" Target="../media/image3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4.png"/><Relationship Id="rId5" Type="http://schemas.openxmlformats.org/officeDocument/2006/relationships/image" Target="../media/image33.jpg"/><Relationship Id="rId4" Type="http://schemas.openxmlformats.org/officeDocument/2006/relationships/image" Target="../media/image32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0.png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png"/><Relationship Id="rId3" Type="http://schemas.openxmlformats.org/officeDocument/2006/relationships/image" Target="../media/image41.png"/><Relationship Id="rId7" Type="http://schemas.openxmlformats.org/officeDocument/2006/relationships/image" Target="../media/image45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4.png"/><Relationship Id="rId5" Type="http://schemas.openxmlformats.org/officeDocument/2006/relationships/image" Target="../media/image43.png"/><Relationship Id="rId4" Type="http://schemas.openxmlformats.org/officeDocument/2006/relationships/image" Target="../media/image42.png"/><Relationship Id="rId9" Type="http://schemas.openxmlformats.org/officeDocument/2006/relationships/image" Target="../media/image4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6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1.png"/><Relationship Id="rId4" Type="http://schemas.openxmlformats.org/officeDocument/2006/relationships/image" Target="../media/image50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6.png"/><Relationship Id="rId5" Type="http://schemas.openxmlformats.org/officeDocument/2006/relationships/image" Target="../media/image55.png"/><Relationship Id="rId4" Type="http://schemas.openxmlformats.org/officeDocument/2006/relationships/image" Target="../media/image54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59.jpeg"/><Relationship Id="rId4" Type="http://schemas.openxmlformats.org/officeDocument/2006/relationships/image" Target="../media/image58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2.png"/><Relationship Id="rId4" Type="http://schemas.openxmlformats.org/officeDocument/2006/relationships/image" Target="../media/image6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68.png"/><Relationship Id="rId3" Type="http://schemas.openxmlformats.org/officeDocument/2006/relationships/image" Target="../media/image63.png"/><Relationship Id="rId7" Type="http://schemas.openxmlformats.org/officeDocument/2006/relationships/image" Target="../media/image67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6.jpg"/><Relationship Id="rId11" Type="http://schemas.openxmlformats.org/officeDocument/2006/relationships/image" Target="../media/image71.png"/><Relationship Id="rId5" Type="http://schemas.openxmlformats.org/officeDocument/2006/relationships/image" Target="../media/image65.jpg"/><Relationship Id="rId10" Type="http://schemas.openxmlformats.org/officeDocument/2006/relationships/image" Target="../media/image70.png"/><Relationship Id="rId4" Type="http://schemas.openxmlformats.org/officeDocument/2006/relationships/image" Target="../media/image64.png"/><Relationship Id="rId9" Type="http://schemas.openxmlformats.org/officeDocument/2006/relationships/image" Target="../media/image69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6.png"/><Relationship Id="rId3" Type="http://schemas.openxmlformats.org/officeDocument/2006/relationships/image" Target="../media/image72.png"/><Relationship Id="rId7" Type="http://schemas.openxmlformats.org/officeDocument/2006/relationships/image" Target="../media/image75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3.png"/><Relationship Id="rId5" Type="http://schemas.openxmlformats.org/officeDocument/2006/relationships/image" Target="../media/image74.png"/><Relationship Id="rId4" Type="http://schemas.openxmlformats.org/officeDocument/2006/relationships/image" Target="../media/image73.png"/><Relationship Id="rId9" Type="http://schemas.openxmlformats.org/officeDocument/2006/relationships/image" Target="../media/image77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3.png"/><Relationship Id="rId3" Type="http://schemas.openxmlformats.org/officeDocument/2006/relationships/image" Target="../media/image78.png"/><Relationship Id="rId7" Type="http://schemas.openxmlformats.org/officeDocument/2006/relationships/image" Target="../media/image82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81.png"/><Relationship Id="rId5" Type="http://schemas.openxmlformats.org/officeDocument/2006/relationships/image" Target="../media/image80.png"/><Relationship Id="rId4" Type="http://schemas.openxmlformats.org/officeDocument/2006/relationships/image" Target="../media/image79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0.png"/><Relationship Id="rId3" Type="http://schemas.openxmlformats.org/officeDocument/2006/relationships/image" Target="../media/image85.png"/><Relationship Id="rId7" Type="http://schemas.openxmlformats.org/officeDocument/2006/relationships/image" Target="../media/image89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8.png"/><Relationship Id="rId5" Type="http://schemas.openxmlformats.org/officeDocument/2006/relationships/image" Target="../media/image87.png"/><Relationship Id="rId10" Type="http://schemas.openxmlformats.org/officeDocument/2006/relationships/image" Target="../media/image92.png"/><Relationship Id="rId4" Type="http://schemas.openxmlformats.org/officeDocument/2006/relationships/image" Target="../media/image86.png"/><Relationship Id="rId9" Type="http://schemas.openxmlformats.org/officeDocument/2006/relationships/image" Target="../media/image91.pn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98.png"/><Relationship Id="rId3" Type="http://schemas.openxmlformats.org/officeDocument/2006/relationships/image" Target="../media/image93.png"/><Relationship Id="rId7" Type="http://schemas.openxmlformats.org/officeDocument/2006/relationships/image" Target="../media/image97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96.png"/><Relationship Id="rId5" Type="http://schemas.openxmlformats.org/officeDocument/2006/relationships/image" Target="../media/image95.png"/><Relationship Id="rId4" Type="http://schemas.openxmlformats.org/officeDocument/2006/relationships/image" Target="../media/image94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9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1.png"/><Relationship Id="rId5" Type="http://schemas.openxmlformats.org/officeDocument/2006/relationships/image" Target="../media/image100.png"/><Relationship Id="rId4" Type="http://schemas.openxmlformats.org/officeDocument/2006/relationships/image" Target="../media/image127.png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hyperlink" Target="http://phys.au.dk/en/research/research-areas/subatomic-physics/" TargetMode="External"/><Relationship Id="rId13" Type="http://schemas.openxmlformats.org/officeDocument/2006/relationships/image" Target="../media/image20.png"/><Relationship Id="rId18" Type="http://schemas.openxmlformats.org/officeDocument/2006/relationships/image" Target="../media/image108.png"/><Relationship Id="rId3" Type="http://schemas.openxmlformats.org/officeDocument/2006/relationships/hyperlink" Target="http://www.lunduniversity.lu.se/lucat/group/v1000629" TargetMode="External"/><Relationship Id="rId21" Type="http://schemas.openxmlformats.org/officeDocument/2006/relationships/image" Target="../media/image111.png"/><Relationship Id="rId7" Type="http://schemas.openxmlformats.org/officeDocument/2006/relationships/hyperlink" Target="http://nuclear.fis.ucm.es/" TargetMode="External"/><Relationship Id="rId12" Type="http://schemas.openxmlformats.org/officeDocument/2006/relationships/image" Target="../media/image105.gif"/><Relationship Id="rId17" Type="http://schemas.openxmlformats.org/officeDocument/2006/relationships/image" Target="../media/image107.png"/><Relationship Id="rId2" Type="http://schemas.openxmlformats.org/officeDocument/2006/relationships/notesSlide" Target="../notesSlides/notesSlide25.xml"/><Relationship Id="rId16" Type="http://schemas.openxmlformats.org/officeDocument/2006/relationships/image" Target="../media/image35.png"/><Relationship Id="rId20" Type="http://schemas.openxmlformats.org/officeDocument/2006/relationships/image" Target="../media/image110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uhu.es/gem/" TargetMode="External"/><Relationship Id="rId11" Type="http://schemas.openxmlformats.org/officeDocument/2006/relationships/image" Target="../media/image104.gif"/><Relationship Id="rId5" Type="http://schemas.openxmlformats.org/officeDocument/2006/relationships/hyperlink" Target="http://www.iem.cfmac.csic.es/departamentos/nuclear/fnexp/index_es.html" TargetMode="External"/><Relationship Id="rId15" Type="http://schemas.openxmlformats.org/officeDocument/2006/relationships/image" Target="../media/image27.png"/><Relationship Id="rId10" Type="http://schemas.openxmlformats.org/officeDocument/2006/relationships/image" Target="../media/image103.gif"/><Relationship Id="rId19" Type="http://schemas.openxmlformats.org/officeDocument/2006/relationships/image" Target="../media/image109.png"/><Relationship Id="rId4" Type="http://schemas.openxmlformats.org/officeDocument/2006/relationships/hyperlink" Target="http://www.chalmers.se/en/departments/physics/research/subatom-plasma/expsubatom/Pages/default.aspx" TargetMode="External"/><Relationship Id="rId9" Type="http://schemas.openxmlformats.org/officeDocument/2006/relationships/image" Target="../media/image102.png"/><Relationship Id="rId14" Type="http://schemas.openxmlformats.org/officeDocument/2006/relationships/image" Target="../media/image106.pn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image" Target="../media/image1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4.JPG"/><Relationship Id="rId7" Type="http://schemas.openxmlformats.org/officeDocument/2006/relationships/image" Target="../media/image1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jpg"/><Relationship Id="rId9" Type="http://schemas.openxmlformats.org/officeDocument/2006/relationships/image" Target="../media/image20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image" Target="../media/image21.emf"/><Relationship Id="rId7" Type="http://schemas.openxmlformats.org/officeDocument/2006/relationships/image" Target="../media/image2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Relationship Id="rId9" Type="http://schemas.openxmlformats.org/officeDocument/2006/relationships/image" Target="../media/image27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7" Type="http://schemas.openxmlformats.org/officeDocument/2006/relationships/image" Target="../media/image3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2.png"/><Relationship Id="rId5" Type="http://schemas.openxmlformats.org/officeDocument/2006/relationships/image" Target="../media/image290.png"/><Relationship Id="rId4" Type="http://schemas.openxmlformats.org/officeDocument/2006/relationships/image" Target="../media/image2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n 8">
            <a:extLst>
              <a:ext uri="{FF2B5EF4-FFF2-40B4-BE49-F238E27FC236}">
                <a16:creationId xmlns:a16="http://schemas.microsoft.com/office/drawing/2014/main" id="{4080FC9B-1186-F4E0-7213-B9A72F71A4D4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50000"/>
          </a:blip>
          <a:srcRect t="13751" r="2500" b="3661"/>
          <a:stretch>
            <a:fillRect/>
          </a:stretch>
        </p:blipFill>
        <p:spPr>
          <a:xfrm>
            <a:off x="966355" y="745685"/>
            <a:ext cx="11131854" cy="5963328"/>
          </a:xfrm>
          <a:prstGeom prst="rect">
            <a:avLst/>
          </a:prstGeom>
        </p:spPr>
      </p:pic>
      <p:cxnSp>
        <p:nvCxnSpPr>
          <p:cNvPr id="6" name="Conector recto 5"/>
          <p:cNvCxnSpPr/>
          <p:nvPr/>
        </p:nvCxnSpPr>
        <p:spPr>
          <a:xfrm>
            <a:off x="0" y="0"/>
            <a:ext cx="914400" cy="0"/>
          </a:xfrm>
          <a:prstGeom prst="line">
            <a:avLst/>
          </a:prstGeom>
          <a:ln w="0" cap="flat" cmpd="sng" algn="ctr">
            <a:solidFill>
              <a:srgbClr val="FBFF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Conector recto 4"/>
          <p:cNvCxnSpPr/>
          <p:nvPr/>
        </p:nvCxnSpPr>
        <p:spPr>
          <a:xfrm>
            <a:off x="0" y="0"/>
            <a:ext cx="914400" cy="0"/>
          </a:xfrm>
          <a:prstGeom prst="line">
            <a:avLst/>
          </a:prstGeom>
          <a:ln w="0" cap="flat" cmpd="sng" algn="ctr">
            <a:solidFill>
              <a:srgbClr val="FBFF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Conector recto 3"/>
          <p:cNvCxnSpPr/>
          <p:nvPr/>
        </p:nvCxnSpPr>
        <p:spPr>
          <a:xfrm>
            <a:off x="0" y="0"/>
            <a:ext cx="914400" cy="0"/>
          </a:xfrm>
          <a:prstGeom prst="line">
            <a:avLst/>
          </a:prstGeom>
          <a:ln w="0" cap="flat" cmpd="sng" algn="ctr">
            <a:solidFill>
              <a:srgbClr val="FBFF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966355" y="745685"/>
            <a:ext cx="10259290" cy="1772596"/>
          </a:xfrm>
        </p:spPr>
        <p:txBody>
          <a:bodyPr/>
          <a:lstStyle/>
          <a:p>
            <a:r>
              <a:rPr lang="en-GB" sz="6000" i="1" noProof="1"/>
              <a:t>HIE-ISOLDE</a:t>
            </a:r>
            <a:br>
              <a:rPr lang="en-GB" sz="6000" i="1" noProof="1"/>
            </a:br>
            <a:br>
              <a:rPr lang="en-GB" sz="2800" i="1" noProof="1"/>
            </a:br>
            <a:r>
              <a:rPr lang="en-GB" sz="2800" b="1" i="1" noProof="1">
                <a:solidFill>
                  <a:srgbClr val="002060"/>
                </a:solidFill>
              </a:rPr>
              <a:t>Scattering Experiement Chamber  SEC activities at the XT03 beamline</a:t>
            </a:r>
          </a:p>
        </p:txBody>
      </p:sp>
      <p:sp>
        <p:nvSpPr>
          <p:cNvPr id="8" name="Subtítulo 7">
            <a:extLst>
              <a:ext uri="{FF2B5EF4-FFF2-40B4-BE49-F238E27FC236}">
                <a16:creationId xmlns:a16="http://schemas.microsoft.com/office/drawing/2014/main" id="{6EDE5E27-FFCC-78C1-B2C4-8368EEFD58A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181174" y="3491205"/>
            <a:ext cx="2666129" cy="1066800"/>
          </a:xfrm>
        </p:spPr>
        <p:txBody>
          <a:bodyPr/>
          <a:lstStyle/>
          <a:p>
            <a:pPr algn="ctr"/>
            <a:r>
              <a:rPr lang="en-GB" noProof="1">
                <a:solidFill>
                  <a:schemeClr val="tx2"/>
                </a:solidFill>
              </a:rPr>
              <a:t>Olof TENGBLAD</a:t>
            </a:r>
          </a:p>
          <a:p>
            <a:pPr algn="ctr"/>
            <a:r>
              <a:rPr lang="en-GB" noProof="1">
                <a:solidFill>
                  <a:schemeClr val="tx2"/>
                </a:solidFill>
              </a:rPr>
              <a:t>IEM - CSIC</a:t>
            </a: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DEF4FDBD-8994-2728-1843-7FE168743C04}"/>
              </a:ext>
            </a:extLst>
          </p:cNvPr>
          <p:cNvSpPr txBox="1"/>
          <p:nvPr/>
        </p:nvSpPr>
        <p:spPr>
          <a:xfrm>
            <a:off x="2314243" y="4756346"/>
            <a:ext cx="4218039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noProof="1">
                <a:solidFill>
                  <a:srgbClr val="C00000"/>
                </a:solidFill>
              </a:rPr>
              <a:t>The activity at the XT03 beamline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b="1" noProof="1">
                <a:solidFill>
                  <a:srgbClr val="C00000"/>
                </a:solidFill>
              </a:rPr>
              <a:t>Scattering Experimental Chamber SEC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b="1" noProof="1">
                <a:solidFill>
                  <a:srgbClr val="C00000"/>
                </a:solidFill>
              </a:rPr>
              <a:t>SEC-daq system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b="1" noProof="1">
                <a:solidFill>
                  <a:srgbClr val="C00000"/>
                </a:solidFill>
              </a:rPr>
              <a:t>10 years of Experiments at SEC</a:t>
            </a:r>
          </a:p>
        </p:txBody>
      </p:sp>
    </p:spTree>
    <p:extLst>
      <p:ext uri="{BB962C8B-B14F-4D97-AF65-F5344CB8AC3E}">
        <p14:creationId xmlns:p14="http://schemas.microsoft.com/office/powerpoint/2010/main" val="82588028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CuadroTexto 30">
            <a:extLst>
              <a:ext uri="{FF2B5EF4-FFF2-40B4-BE49-F238E27FC236}">
                <a16:creationId xmlns:a16="http://schemas.microsoft.com/office/drawing/2014/main" id="{E55C2AB5-328F-7FA0-E920-9F9AAA705DD7}"/>
              </a:ext>
            </a:extLst>
          </p:cNvPr>
          <p:cNvSpPr txBox="1"/>
          <p:nvPr/>
        </p:nvSpPr>
        <p:spPr>
          <a:xfrm>
            <a:off x="1754546" y="116473"/>
            <a:ext cx="8323519" cy="492443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2600" noProof="1">
                <a:solidFill>
                  <a:srgbClr val="C00000"/>
                </a:solidFill>
                <a:ea typeface="Baskerville" panose="02020502070401020303" pitchFamily="18" charset="0"/>
              </a:rPr>
              <a:t>Comparison: Scattering of    </a:t>
            </a:r>
            <a:r>
              <a:rPr lang="en-GB" sz="2600" noProof="1">
                <a:solidFill>
                  <a:srgbClr val="AD28B6"/>
                </a:solidFill>
                <a:ea typeface="Baskerville" panose="02020502070401020303" pitchFamily="18" charset="0"/>
              </a:rPr>
              <a:t>p-halo </a:t>
            </a:r>
            <a:r>
              <a:rPr lang="en-GB" sz="2600" noProof="1">
                <a:solidFill>
                  <a:srgbClr val="C00000"/>
                </a:solidFill>
                <a:ea typeface="Baskerville" panose="02020502070401020303" pitchFamily="18" charset="0"/>
              </a:rPr>
              <a:t> vs  </a:t>
            </a:r>
            <a:r>
              <a:rPr lang="en-GB" sz="2600" noProof="1">
                <a:solidFill>
                  <a:srgbClr val="00B050"/>
                </a:solidFill>
                <a:ea typeface="Baskerville" panose="02020502070401020303" pitchFamily="18" charset="0"/>
              </a:rPr>
              <a:t>n-halo </a:t>
            </a:r>
            <a:r>
              <a:rPr lang="en-GB" sz="2600" noProof="1">
                <a:solidFill>
                  <a:srgbClr val="C00000"/>
                </a:solidFill>
                <a:ea typeface="Baskerville" panose="02020502070401020303" pitchFamily="18" charset="0"/>
              </a:rPr>
              <a:t>&amp;  </a:t>
            </a:r>
            <a:r>
              <a:rPr lang="en-GB" sz="2600" noProof="1">
                <a:solidFill>
                  <a:srgbClr val="FF0000"/>
                </a:solidFill>
                <a:ea typeface="Baskerville" panose="02020502070401020303" pitchFamily="18" charset="0"/>
              </a:rPr>
              <a:t>w.bound</a:t>
            </a:r>
          </a:p>
        </p:txBody>
      </p:sp>
      <p:grpSp>
        <p:nvGrpSpPr>
          <p:cNvPr id="18" name="Grupo 17">
            <a:extLst>
              <a:ext uri="{FF2B5EF4-FFF2-40B4-BE49-F238E27FC236}">
                <a16:creationId xmlns:a16="http://schemas.microsoft.com/office/drawing/2014/main" id="{5D26EBAF-37DE-83AD-344A-8FEC2A7AA284}"/>
              </a:ext>
            </a:extLst>
          </p:cNvPr>
          <p:cNvGrpSpPr/>
          <p:nvPr/>
        </p:nvGrpSpPr>
        <p:grpSpPr>
          <a:xfrm>
            <a:off x="70927" y="2457748"/>
            <a:ext cx="3881342" cy="3737214"/>
            <a:chOff x="3772642" y="1271281"/>
            <a:chExt cx="5549870" cy="5083738"/>
          </a:xfrm>
        </p:grpSpPr>
        <p:pic>
          <p:nvPicPr>
            <p:cNvPr id="4" name="Picture 4">
              <a:extLst>
                <a:ext uri="{FF2B5EF4-FFF2-40B4-BE49-F238E27FC236}">
                  <a16:creationId xmlns:a16="http://schemas.microsoft.com/office/drawing/2014/main" id="{73DF6F82-F0EB-72EC-28E5-BA29859533D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1046" r="12601"/>
            <a:stretch/>
          </p:blipFill>
          <p:spPr>
            <a:xfrm>
              <a:off x="3772642" y="1271281"/>
              <a:ext cx="5549870" cy="5083738"/>
            </a:xfrm>
            <a:prstGeom prst="rect">
              <a:avLst/>
            </a:prstGeom>
          </p:spPr>
        </p:pic>
        <p:sp>
          <p:nvSpPr>
            <p:cNvPr id="5" name="TextBox 22">
              <a:extLst>
                <a:ext uri="{FF2B5EF4-FFF2-40B4-BE49-F238E27FC236}">
                  <a16:creationId xmlns:a16="http://schemas.microsoft.com/office/drawing/2014/main" id="{34290200-D758-0792-201C-A84684B95FE5}"/>
                </a:ext>
              </a:extLst>
            </p:cNvPr>
            <p:cNvSpPr txBox="1"/>
            <p:nvPr/>
          </p:nvSpPr>
          <p:spPr>
            <a:xfrm>
              <a:off x="6432546" y="1591394"/>
              <a:ext cx="2324885" cy="43005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600" baseline="30000" noProof="1"/>
                <a:t>8</a:t>
              </a:r>
              <a:r>
                <a:rPr lang="en-GB" sz="1600" noProof="1"/>
                <a:t>B+</a:t>
              </a:r>
              <a:r>
                <a:rPr lang="en-GB" sz="1600" baseline="30000" noProof="1"/>
                <a:t>64</a:t>
              </a:r>
              <a:r>
                <a:rPr lang="en-GB" sz="1600" noProof="1"/>
                <a:t>Zn @ 39,2 MeV</a:t>
              </a:r>
            </a:p>
          </p:txBody>
        </p:sp>
        <p:grpSp>
          <p:nvGrpSpPr>
            <p:cNvPr id="9" name="Group 41">
              <a:extLst>
                <a:ext uri="{FF2B5EF4-FFF2-40B4-BE49-F238E27FC236}">
                  <a16:creationId xmlns:a16="http://schemas.microsoft.com/office/drawing/2014/main" id="{7A78408C-CC7C-76BB-8E1D-F606ABF8CAAE}"/>
                </a:ext>
              </a:extLst>
            </p:cNvPr>
            <p:cNvGrpSpPr/>
            <p:nvPr/>
          </p:nvGrpSpPr>
          <p:grpSpPr>
            <a:xfrm>
              <a:off x="4847264" y="1674479"/>
              <a:ext cx="792088" cy="796705"/>
              <a:chOff x="1331640" y="3105028"/>
              <a:chExt cx="792088" cy="796705"/>
            </a:xfrm>
          </p:grpSpPr>
          <p:grpSp>
            <p:nvGrpSpPr>
              <p:cNvPr id="10" name="Group 21">
                <a:extLst>
                  <a:ext uri="{FF2B5EF4-FFF2-40B4-BE49-F238E27FC236}">
                    <a16:creationId xmlns:a16="http://schemas.microsoft.com/office/drawing/2014/main" id="{DE13ABC6-506D-9073-B677-684291239710}"/>
                  </a:ext>
                </a:extLst>
              </p:cNvPr>
              <p:cNvGrpSpPr/>
              <p:nvPr/>
            </p:nvGrpSpPr>
            <p:grpSpPr>
              <a:xfrm>
                <a:off x="1331640" y="3109646"/>
                <a:ext cx="792088" cy="792087"/>
                <a:chOff x="683568" y="1988840"/>
                <a:chExt cx="792088" cy="792087"/>
              </a:xfrm>
            </p:grpSpPr>
            <p:sp>
              <p:nvSpPr>
                <p:cNvPr id="14" name="Oval 19">
                  <a:extLst>
                    <a:ext uri="{FF2B5EF4-FFF2-40B4-BE49-F238E27FC236}">
                      <a16:creationId xmlns:a16="http://schemas.microsoft.com/office/drawing/2014/main" id="{7C196894-2B68-A074-40D3-F2CA54812528}"/>
                    </a:ext>
                  </a:extLst>
                </p:cNvPr>
                <p:cNvSpPr/>
                <p:nvPr/>
              </p:nvSpPr>
              <p:spPr>
                <a:xfrm>
                  <a:off x="683568" y="1988840"/>
                  <a:ext cx="792088" cy="792087"/>
                </a:xfrm>
                <a:prstGeom prst="ellipse">
                  <a:avLst/>
                </a:prstGeom>
                <a:gradFill>
                  <a:gsLst>
                    <a:gs pos="48000">
                      <a:srgbClr val="00B050"/>
                    </a:gs>
                    <a:gs pos="74000">
                      <a:schemeClr val="bg1"/>
                    </a:gs>
                    <a:gs pos="100000">
                      <a:srgbClr val="156B13"/>
                    </a:gs>
                  </a:gsLst>
                  <a:path path="circle">
                    <a:fillToRect l="50000" t="50000" r="50000" b="50000"/>
                  </a:path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noProof="1"/>
                </a:p>
              </p:txBody>
            </p:sp>
            <p:sp>
              <p:nvSpPr>
                <p:cNvPr id="15" name="Oval 18">
                  <a:extLst>
                    <a:ext uri="{FF2B5EF4-FFF2-40B4-BE49-F238E27FC236}">
                      <a16:creationId xmlns:a16="http://schemas.microsoft.com/office/drawing/2014/main" id="{3B876684-5E0A-3B94-344C-BAABBC84269E}"/>
                    </a:ext>
                  </a:extLst>
                </p:cNvPr>
                <p:cNvSpPr/>
                <p:nvPr/>
              </p:nvSpPr>
              <p:spPr>
                <a:xfrm>
                  <a:off x="899592" y="2204863"/>
                  <a:ext cx="360040" cy="365125"/>
                </a:xfrm>
                <a:prstGeom prst="ellipse">
                  <a:avLst/>
                </a:prstGeom>
                <a:gradFill>
                  <a:gsLst>
                    <a:gs pos="48000">
                      <a:srgbClr val="0000FF"/>
                    </a:gs>
                    <a:gs pos="74000">
                      <a:schemeClr val="bg1"/>
                    </a:gs>
                    <a:gs pos="100000">
                      <a:srgbClr val="156B13"/>
                    </a:gs>
                  </a:gsLst>
                  <a:path path="circle">
                    <a:fillToRect l="50000" t="50000" r="50000" b="50000"/>
                  </a:path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1000" noProof="1"/>
                </a:p>
              </p:txBody>
            </p:sp>
            <p:sp>
              <p:nvSpPr>
                <p:cNvPr id="16" name="Oval 20">
                  <a:extLst>
                    <a:ext uri="{FF2B5EF4-FFF2-40B4-BE49-F238E27FC236}">
                      <a16:creationId xmlns:a16="http://schemas.microsoft.com/office/drawing/2014/main" id="{E9719AE4-F557-FEAF-250B-290E455898C9}"/>
                    </a:ext>
                  </a:extLst>
                </p:cNvPr>
                <p:cNvSpPr/>
                <p:nvPr/>
              </p:nvSpPr>
              <p:spPr>
                <a:xfrm>
                  <a:off x="1187624" y="2060848"/>
                  <a:ext cx="72008" cy="72008"/>
                </a:xfrm>
                <a:prstGeom prst="ellipse">
                  <a:avLst/>
                </a:prstGeom>
                <a:solidFill>
                  <a:srgbClr val="006830">
                    <a:alpha val="49804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noProof="1"/>
                </a:p>
              </p:txBody>
            </p:sp>
          </p:grpSp>
          <p:grpSp>
            <p:nvGrpSpPr>
              <p:cNvPr id="11" name="Group 40">
                <a:extLst>
                  <a:ext uri="{FF2B5EF4-FFF2-40B4-BE49-F238E27FC236}">
                    <a16:creationId xmlns:a16="http://schemas.microsoft.com/office/drawing/2014/main" id="{AEB9317C-D21B-8355-456C-0ECF7D78391D}"/>
                  </a:ext>
                </a:extLst>
              </p:cNvPr>
              <p:cNvGrpSpPr/>
              <p:nvPr/>
            </p:nvGrpSpPr>
            <p:grpSpPr>
              <a:xfrm>
                <a:off x="1533560" y="3105028"/>
                <a:ext cx="464104" cy="524330"/>
                <a:chOff x="1533560" y="3105028"/>
                <a:chExt cx="464104" cy="524330"/>
              </a:xfrm>
            </p:grpSpPr>
            <p:sp>
              <p:nvSpPr>
                <p:cNvPr id="12" name="TextBox 36">
                  <a:extLst>
                    <a:ext uri="{FF2B5EF4-FFF2-40B4-BE49-F238E27FC236}">
                      <a16:creationId xmlns:a16="http://schemas.microsoft.com/office/drawing/2014/main" id="{262D4CE1-2E01-4932-031B-72FA89A9C620}"/>
                    </a:ext>
                  </a:extLst>
                </p:cNvPr>
                <p:cNvSpPr txBox="1"/>
                <p:nvPr/>
              </p:nvSpPr>
              <p:spPr>
                <a:xfrm>
                  <a:off x="1533560" y="3383137"/>
                  <a:ext cx="362600" cy="24622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sz="1000" baseline="30000" noProof="1"/>
                    <a:t>7</a:t>
                  </a:r>
                  <a:r>
                    <a:rPr lang="en-GB" sz="1000" noProof="1"/>
                    <a:t>Be</a:t>
                  </a:r>
                </a:p>
              </p:txBody>
            </p:sp>
            <p:sp>
              <p:nvSpPr>
                <p:cNvPr id="13" name="TextBox 37">
                  <a:extLst>
                    <a:ext uri="{FF2B5EF4-FFF2-40B4-BE49-F238E27FC236}">
                      <a16:creationId xmlns:a16="http://schemas.microsoft.com/office/drawing/2014/main" id="{ADB76F40-1A9A-C302-4C6C-E6F6F26C821B}"/>
                    </a:ext>
                  </a:extLst>
                </p:cNvPr>
                <p:cNvSpPr txBox="1"/>
                <p:nvPr/>
              </p:nvSpPr>
              <p:spPr>
                <a:xfrm>
                  <a:off x="1755290" y="3105028"/>
                  <a:ext cx="242374" cy="21544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sz="800" noProof="1"/>
                    <a:t>p</a:t>
                  </a:r>
                </a:p>
              </p:txBody>
            </p:sp>
          </p:grpSp>
        </p:grpSp>
      </p:grpSp>
      <p:grpSp>
        <p:nvGrpSpPr>
          <p:cNvPr id="51" name="Grupo 50">
            <a:extLst>
              <a:ext uri="{FF2B5EF4-FFF2-40B4-BE49-F238E27FC236}">
                <a16:creationId xmlns:a16="http://schemas.microsoft.com/office/drawing/2014/main" id="{0E0F4DCB-D129-D7E3-9C39-0C67286C0099}"/>
              </a:ext>
            </a:extLst>
          </p:cNvPr>
          <p:cNvGrpSpPr/>
          <p:nvPr/>
        </p:nvGrpSpPr>
        <p:grpSpPr>
          <a:xfrm>
            <a:off x="7077869" y="843841"/>
            <a:ext cx="5043204" cy="5743226"/>
            <a:chOff x="7077869" y="897932"/>
            <a:chExt cx="5043204" cy="5743226"/>
          </a:xfrm>
        </p:grpSpPr>
        <p:grpSp>
          <p:nvGrpSpPr>
            <p:cNvPr id="50" name="Grupo 49">
              <a:extLst>
                <a:ext uri="{FF2B5EF4-FFF2-40B4-BE49-F238E27FC236}">
                  <a16:creationId xmlns:a16="http://schemas.microsoft.com/office/drawing/2014/main" id="{190E9DCA-119D-D7F4-2F64-20003EC743D1}"/>
                </a:ext>
              </a:extLst>
            </p:cNvPr>
            <p:cNvGrpSpPr/>
            <p:nvPr/>
          </p:nvGrpSpPr>
          <p:grpSpPr>
            <a:xfrm>
              <a:off x="7077869" y="1628713"/>
              <a:ext cx="5043204" cy="5012445"/>
              <a:chOff x="7077869" y="1628713"/>
              <a:chExt cx="5043204" cy="5012445"/>
            </a:xfrm>
          </p:grpSpPr>
          <p:pic>
            <p:nvPicPr>
              <p:cNvPr id="43" name="Picture 20">
                <a:extLst>
                  <a:ext uri="{FF2B5EF4-FFF2-40B4-BE49-F238E27FC236}">
                    <a16:creationId xmlns:a16="http://schemas.microsoft.com/office/drawing/2014/main" id="{305E0A63-F156-80F9-53C8-01412C3449FF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12255" r="14691"/>
              <a:stretch/>
            </p:blipFill>
            <p:spPr>
              <a:xfrm>
                <a:off x="7723161" y="1628713"/>
                <a:ext cx="4397912" cy="3675822"/>
              </a:xfrm>
              <a:prstGeom prst="rect">
                <a:avLst/>
              </a:prstGeom>
            </p:spPr>
          </p:pic>
          <p:sp>
            <p:nvSpPr>
              <p:cNvPr id="44" name="Pentagon 31">
                <a:extLst>
                  <a:ext uri="{FF2B5EF4-FFF2-40B4-BE49-F238E27FC236}">
                    <a16:creationId xmlns:a16="http://schemas.microsoft.com/office/drawing/2014/main" id="{5BEF107F-B8E5-23A5-89B0-45D6EEDF7B69}"/>
                  </a:ext>
                </a:extLst>
              </p:cNvPr>
              <p:cNvSpPr/>
              <p:nvPr/>
            </p:nvSpPr>
            <p:spPr>
              <a:xfrm rot="19721501">
                <a:off x="8273646" y="3070905"/>
                <a:ext cx="567450" cy="249557"/>
              </a:xfrm>
              <a:prstGeom prst="homePlate">
                <a:avLst/>
              </a:prstGeom>
              <a:solidFill>
                <a:srgbClr val="00FA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1000" baseline="30000" noProof="1">
                    <a:solidFill>
                      <a:schemeClr val="tx1"/>
                    </a:solidFill>
                  </a:rPr>
                  <a:t>9</a:t>
                </a:r>
                <a:r>
                  <a:rPr lang="en-GB" sz="1000" noProof="1">
                    <a:solidFill>
                      <a:schemeClr val="tx1"/>
                    </a:solidFill>
                  </a:rPr>
                  <a:t>Be</a:t>
                </a:r>
              </a:p>
            </p:txBody>
          </p:sp>
          <p:sp>
            <p:nvSpPr>
              <p:cNvPr id="45" name="Pentagon 32">
                <a:extLst>
                  <a:ext uri="{FF2B5EF4-FFF2-40B4-BE49-F238E27FC236}">
                    <a16:creationId xmlns:a16="http://schemas.microsoft.com/office/drawing/2014/main" id="{160C31CA-F6CA-3014-5123-52E33F7D62AA}"/>
                  </a:ext>
                </a:extLst>
              </p:cNvPr>
              <p:cNvSpPr/>
              <p:nvPr/>
            </p:nvSpPr>
            <p:spPr>
              <a:xfrm rot="1789746">
                <a:off x="8401520" y="2191128"/>
                <a:ext cx="432048" cy="216024"/>
              </a:xfrm>
              <a:prstGeom prst="homePlate">
                <a:avLst/>
              </a:prstGeom>
              <a:solidFill>
                <a:srgbClr val="FF00FF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1000" baseline="30000" noProof="1">
                    <a:solidFill>
                      <a:schemeClr val="tx1"/>
                    </a:solidFill>
                  </a:rPr>
                  <a:t>8</a:t>
                </a:r>
                <a:r>
                  <a:rPr lang="en-GB" sz="1000" noProof="1">
                    <a:solidFill>
                      <a:schemeClr val="tx1"/>
                    </a:solidFill>
                  </a:rPr>
                  <a:t>B</a:t>
                </a:r>
              </a:p>
            </p:txBody>
          </p:sp>
          <p:sp>
            <p:nvSpPr>
              <p:cNvPr id="49" name="CuadroTexto 48">
                <a:extLst>
                  <a:ext uri="{FF2B5EF4-FFF2-40B4-BE49-F238E27FC236}">
                    <a16:creationId xmlns:a16="http://schemas.microsoft.com/office/drawing/2014/main" id="{5BC5A065-8A35-E519-1A4D-5DA6D956BC53}"/>
                  </a:ext>
                </a:extLst>
              </p:cNvPr>
              <p:cNvSpPr txBox="1"/>
              <p:nvPr/>
            </p:nvSpPr>
            <p:spPr>
              <a:xfrm>
                <a:off x="7077869" y="5163830"/>
                <a:ext cx="5038689" cy="1477328"/>
              </a:xfrm>
              <a:prstGeom prst="rect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</p:spPr>
            <p:txBody>
              <a:bodyPr wrap="square">
                <a:spAutoFit/>
              </a:bodyPr>
              <a:lstStyle/>
              <a:p>
                <a:pPr algn="just"/>
                <a:r>
                  <a:rPr lang="en-GB" noProof="1">
                    <a:solidFill>
                      <a:srgbClr val="C00000"/>
                    </a:solidFill>
                  </a:rPr>
                  <a:t>Total reaction cross-section for </a:t>
                </a:r>
                <a:r>
                  <a:rPr lang="en-GB" baseline="30000" noProof="1">
                    <a:solidFill>
                      <a:srgbClr val="C00000"/>
                    </a:solidFill>
                  </a:rPr>
                  <a:t>8</a:t>
                </a:r>
                <a:r>
                  <a:rPr lang="en-GB" noProof="1">
                    <a:solidFill>
                      <a:srgbClr val="C00000"/>
                    </a:solidFill>
                  </a:rPr>
                  <a:t>B+</a:t>
                </a:r>
                <a:r>
                  <a:rPr lang="en-GB" baseline="30000" noProof="1">
                    <a:solidFill>
                      <a:srgbClr val="C00000"/>
                    </a:solidFill>
                  </a:rPr>
                  <a:t>64</a:t>
                </a:r>
                <a:r>
                  <a:rPr lang="en-GB" noProof="1">
                    <a:solidFill>
                      <a:srgbClr val="C00000"/>
                    </a:solidFill>
                  </a:rPr>
                  <a:t>Zn </a:t>
                </a:r>
                <a:r>
                  <a:rPr lang="en-GB" noProof="1">
                    <a:solidFill>
                      <a:srgbClr val="C00000"/>
                    </a:solidFill>
                    <a:latin typeface="Symbol" pitchFamily="2" charset="2"/>
                  </a:rPr>
                  <a:t>s</a:t>
                </a:r>
                <a:r>
                  <a:rPr lang="en-GB" baseline="-25000" noProof="1">
                    <a:solidFill>
                      <a:srgbClr val="C00000"/>
                    </a:solidFill>
                  </a:rPr>
                  <a:t>R</a:t>
                </a:r>
                <a:r>
                  <a:rPr lang="en-GB" noProof="1">
                    <a:solidFill>
                      <a:srgbClr val="C00000"/>
                    </a:solidFill>
                  </a:rPr>
                  <a:t> ⩳1.5 b</a:t>
                </a:r>
              </a:p>
              <a:p>
                <a:pPr algn="just"/>
                <a:r>
                  <a:rPr lang="en-GB" noProof="1">
                    <a:solidFill>
                      <a:srgbClr val="C00000"/>
                    </a:solidFill>
                  </a:rPr>
                  <a:t>similar to </a:t>
                </a:r>
                <a:r>
                  <a:rPr lang="en-GB" baseline="30000" noProof="1">
                    <a:solidFill>
                      <a:srgbClr val="C00000"/>
                    </a:solidFill>
                  </a:rPr>
                  <a:t>9</a:t>
                </a:r>
                <a:r>
                  <a:rPr lang="en-GB" noProof="1">
                    <a:solidFill>
                      <a:srgbClr val="C00000"/>
                    </a:solidFill>
                  </a:rPr>
                  <a:t>Be+</a:t>
                </a:r>
                <a:r>
                  <a:rPr lang="en-GB" baseline="30000" noProof="1">
                    <a:solidFill>
                      <a:srgbClr val="C00000"/>
                    </a:solidFill>
                  </a:rPr>
                  <a:t>64</a:t>
                </a:r>
                <a:r>
                  <a:rPr lang="en-GB" noProof="1">
                    <a:solidFill>
                      <a:srgbClr val="C00000"/>
                    </a:solidFill>
                  </a:rPr>
                  <a:t>Zn at similar E</a:t>
                </a:r>
                <a:r>
                  <a:rPr lang="en-GB" baseline="-25000" noProof="1">
                    <a:solidFill>
                      <a:srgbClr val="C00000"/>
                    </a:solidFill>
                  </a:rPr>
                  <a:t>c.m. </a:t>
                </a:r>
                <a:r>
                  <a:rPr lang="en-GB" noProof="1">
                    <a:solidFill>
                      <a:srgbClr val="C00000"/>
                    </a:solidFill>
                  </a:rPr>
                  <a:t>/ V</a:t>
                </a:r>
                <a:r>
                  <a:rPr lang="en-GB" baseline="-25000" noProof="1">
                    <a:solidFill>
                      <a:srgbClr val="C00000"/>
                    </a:solidFill>
                  </a:rPr>
                  <a:t>c</a:t>
                </a:r>
                <a:r>
                  <a:rPr lang="en-GB" noProof="1">
                    <a:solidFill>
                      <a:srgbClr val="C00000"/>
                    </a:solidFill>
                  </a:rPr>
                  <a:t> </a:t>
                </a:r>
              </a:p>
              <a:p>
                <a:pPr algn="just"/>
                <a:r>
                  <a:rPr lang="en-GB" b="1" noProof="1">
                    <a:solidFill>
                      <a:srgbClr val="002060"/>
                    </a:solidFill>
                  </a:rPr>
                  <a:t>Proton halo behaves as a more bound nucleus </a:t>
                </a:r>
                <a:r>
                  <a:rPr lang="en-GB" b="1" baseline="30000" noProof="1">
                    <a:solidFill>
                      <a:srgbClr val="002060"/>
                    </a:solidFill>
                  </a:rPr>
                  <a:t>9</a:t>
                </a:r>
                <a:r>
                  <a:rPr lang="en-GB" b="1" noProof="1">
                    <a:solidFill>
                      <a:srgbClr val="002060"/>
                    </a:solidFill>
                  </a:rPr>
                  <a:t>Be as predicted by </a:t>
                </a:r>
              </a:p>
              <a:p>
                <a:pPr algn="just"/>
                <a:r>
                  <a:rPr lang="en-GB" sz="1600" b="1" noProof="1">
                    <a:solidFill>
                      <a:srgbClr val="C00000"/>
                    </a:solidFill>
                  </a:rPr>
                  <a:t>         A. Bonaccorso et al. PRC 69, 024615 (2004)</a:t>
                </a:r>
              </a:p>
            </p:txBody>
          </p:sp>
        </p:grpSp>
        <p:sp>
          <p:nvSpPr>
            <p:cNvPr id="46" name="TextBox 12">
              <a:extLst>
                <a:ext uri="{FF2B5EF4-FFF2-40B4-BE49-F238E27FC236}">
                  <a16:creationId xmlns:a16="http://schemas.microsoft.com/office/drawing/2014/main" id="{A2330A5F-5EAD-C6B8-9B2D-DBD1B96E64D3}"/>
                </a:ext>
              </a:extLst>
            </p:cNvPr>
            <p:cNvSpPr txBox="1"/>
            <p:nvPr/>
          </p:nvSpPr>
          <p:spPr>
            <a:xfrm>
              <a:off x="8498524" y="897932"/>
              <a:ext cx="3261983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400" baseline="30000" noProof="1">
                  <a:solidFill>
                    <a:srgbClr val="CC00FF"/>
                  </a:solidFill>
                </a:rPr>
                <a:t>8</a:t>
              </a:r>
              <a:r>
                <a:rPr lang="en-GB" sz="2400" noProof="1">
                  <a:solidFill>
                    <a:srgbClr val="CC00FF"/>
                  </a:solidFill>
                </a:rPr>
                <a:t>B, </a:t>
              </a:r>
              <a:r>
                <a:rPr lang="en-GB" sz="2400" baseline="30000" noProof="1">
                  <a:solidFill>
                    <a:srgbClr val="FF0000"/>
                  </a:solidFill>
                </a:rPr>
                <a:t>9</a:t>
              </a:r>
              <a:r>
                <a:rPr lang="en-GB" sz="2400" noProof="1">
                  <a:solidFill>
                    <a:srgbClr val="FF0000"/>
                  </a:solidFill>
                </a:rPr>
                <a:t>Be</a:t>
              </a:r>
              <a:r>
                <a:rPr lang="en-GB" sz="2400" noProof="1"/>
                <a:t>+</a:t>
              </a:r>
              <a:r>
                <a:rPr lang="en-GB" sz="2400" baseline="30000" noProof="1"/>
                <a:t>64</a:t>
              </a:r>
              <a:r>
                <a:rPr lang="en-GB" sz="2400" noProof="1"/>
                <a:t>Zn: </a:t>
              </a:r>
            </a:p>
            <a:p>
              <a:r>
                <a:rPr lang="en-GB" sz="2400" noProof="1">
                  <a:solidFill>
                    <a:srgbClr val="AD28B6"/>
                  </a:solidFill>
                </a:rPr>
                <a:t>p-halo</a:t>
              </a:r>
              <a:r>
                <a:rPr lang="en-GB" sz="2400" noProof="1"/>
                <a:t> </a:t>
              </a:r>
              <a:r>
                <a:rPr lang="en-GB" sz="2400" i="1" noProof="1"/>
                <a:t>vs</a:t>
              </a:r>
              <a:r>
                <a:rPr lang="en-GB" sz="2400" noProof="1"/>
                <a:t> </a:t>
              </a:r>
              <a:r>
                <a:rPr lang="en-GB" sz="2400" noProof="1">
                  <a:solidFill>
                    <a:srgbClr val="FF0000"/>
                  </a:solidFill>
                </a:rPr>
                <a:t>weakly bound</a:t>
              </a:r>
            </a:p>
          </p:txBody>
        </p:sp>
      </p:grpSp>
      <p:grpSp>
        <p:nvGrpSpPr>
          <p:cNvPr id="53" name="Grupo 52">
            <a:extLst>
              <a:ext uri="{FF2B5EF4-FFF2-40B4-BE49-F238E27FC236}">
                <a16:creationId xmlns:a16="http://schemas.microsoft.com/office/drawing/2014/main" id="{81F958BC-B8AB-99AD-9354-1DCF6B31FA8F}"/>
              </a:ext>
            </a:extLst>
          </p:cNvPr>
          <p:cNvGrpSpPr/>
          <p:nvPr/>
        </p:nvGrpSpPr>
        <p:grpSpPr>
          <a:xfrm>
            <a:off x="3817828" y="905606"/>
            <a:ext cx="4324645" cy="5043399"/>
            <a:chOff x="3817828" y="905606"/>
            <a:chExt cx="4324645" cy="5043399"/>
          </a:xfrm>
        </p:grpSpPr>
        <p:grpSp>
          <p:nvGrpSpPr>
            <p:cNvPr id="38" name="Group 33">
              <a:extLst>
                <a:ext uri="{FF2B5EF4-FFF2-40B4-BE49-F238E27FC236}">
                  <a16:creationId xmlns:a16="http://schemas.microsoft.com/office/drawing/2014/main" id="{D63F807E-BA7C-47A6-B784-2D40D6D188A1}"/>
                </a:ext>
              </a:extLst>
            </p:cNvPr>
            <p:cNvGrpSpPr/>
            <p:nvPr/>
          </p:nvGrpSpPr>
          <p:grpSpPr>
            <a:xfrm>
              <a:off x="3817828" y="905606"/>
              <a:ext cx="4324645" cy="4180738"/>
              <a:chOff x="-101349" y="893230"/>
              <a:chExt cx="4561007" cy="4269322"/>
            </a:xfrm>
          </p:grpSpPr>
          <p:sp>
            <p:nvSpPr>
              <p:cNvPr id="39" name="TextBox 14">
                <a:extLst>
                  <a:ext uri="{FF2B5EF4-FFF2-40B4-BE49-F238E27FC236}">
                    <a16:creationId xmlns:a16="http://schemas.microsoft.com/office/drawing/2014/main" id="{EE25BD21-7F71-AF30-41E8-34F1189731B0}"/>
                  </a:ext>
                </a:extLst>
              </p:cNvPr>
              <p:cNvSpPr txBox="1"/>
              <p:nvPr/>
            </p:nvSpPr>
            <p:spPr>
              <a:xfrm>
                <a:off x="-67477" y="893230"/>
                <a:ext cx="4296190" cy="47144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2400" baseline="30000" noProof="1">
                    <a:solidFill>
                      <a:srgbClr val="CC00FF"/>
                    </a:solidFill>
                  </a:rPr>
                  <a:t>8</a:t>
                </a:r>
                <a:r>
                  <a:rPr lang="en-GB" sz="2400" noProof="1">
                    <a:solidFill>
                      <a:srgbClr val="CC00FF"/>
                    </a:solidFill>
                  </a:rPr>
                  <a:t>B</a:t>
                </a:r>
                <a:r>
                  <a:rPr lang="en-GB" sz="2400" noProof="1"/>
                  <a:t>,</a:t>
                </a:r>
                <a:r>
                  <a:rPr lang="en-GB" sz="2400" baseline="30000" noProof="1">
                    <a:solidFill>
                      <a:srgbClr val="0A8B3F"/>
                    </a:solidFill>
                  </a:rPr>
                  <a:t>11</a:t>
                </a:r>
                <a:r>
                  <a:rPr lang="en-GB" sz="2400" noProof="1">
                    <a:solidFill>
                      <a:srgbClr val="0A8B3F"/>
                    </a:solidFill>
                  </a:rPr>
                  <a:t>Be</a:t>
                </a:r>
                <a:r>
                  <a:rPr lang="en-GB" sz="2400" noProof="1"/>
                  <a:t>+</a:t>
                </a:r>
                <a:r>
                  <a:rPr lang="en-GB" sz="2400" baseline="30000" noProof="1"/>
                  <a:t>64</a:t>
                </a:r>
                <a:r>
                  <a:rPr lang="en-GB" sz="2400" noProof="1"/>
                  <a:t>Zn: </a:t>
                </a:r>
                <a:r>
                  <a:rPr lang="en-GB" sz="2400" noProof="1">
                    <a:solidFill>
                      <a:srgbClr val="AD28B6"/>
                    </a:solidFill>
                  </a:rPr>
                  <a:t>p-halo</a:t>
                </a:r>
                <a:r>
                  <a:rPr lang="en-GB" sz="2400" noProof="1">
                    <a:solidFill>
                      <a:srgbClr val="C00000"/>
                    </a:solidFill>
                  </a:rPr>
                  <a:t> </a:t>
                </a:r>
                <a:r>
                  <a:rPr lang="en-GB" sz="2400" i="1" noProof="1">
                    <a:solidFill>
                      <a:srgbClr val="C00000"/>
                    </a:solidFill>
                  </a:rPr>
                  <a:t>vs</a:t>
                </a:r>
                <a:r>
                  <a:rPr lang="en-GB" sz="2400" noProof="1">
                    <a:solidFill>
                      <a:srgbClr val="C00000"/>
                    </a:solidFill>
                  </a:rPr>
                  <a:t> </a:t>
                </a:r>
                <a:r>
                  <a:rPr lang="en-GB" sz="2400" noProof="1">
                    <a:solidFill>
                      <a:srgbClr val="00B050"/>
                    </a:solidFill>
                  </a:rPr>
                  <a:t>n-halo</a:t>
                </a:r>
              </a:p>
            </p:txBody>
          </p:sp>
          <p:pic>
            <p:nvPicPr>
              <p:cNvPr id="40" name="Picture 22">
                <a:extLst>
                  <a:ext uri="{FF2B5EF4-FFF2-40B4-BE49-F238E27FC236}">
                    <a16:creationId xmlns:a16="http://schemas.microsoft.com/office/drawing/2014/main" id="{E584B32E-32D8-69A3-8C81-56F8ED4D0A3C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10335" r="12783"/>
              <a:stretch/>
            </p:blipFill>
            <p:spPr>
              <a:xfrm>
                <a:off x="-101349" y="1408845"/>
                <a:ext cx="4561007" cy="3753707"/>
              </a:xfrm>
              <a:prstGeom prst="rect">
                <a:avLst/>
              </a:prstGeom>
            </p:spPr>
          </p:pic>
          <p:sp>
            <p:nvSpPr>
              <p:cNvPr id="41" name="Pentagon 28">
                <a:extLst>
                  <a:ext uri="{FF2B5EF4-FFF2-40B4-BE49-F238E27FC236}">
                    <a16:creationId xmlns:a16="http://schemas.microsoft.com/office/drawing/2014/main" id="{827392F9-44AB-A6E4-0ACB-4F6E4A743228}"/>
                  </a:ext>
                </a:extLst>
              </p:cNvPr>
              <p:cNvSpPr/>
              <p:nvPr/>
            </p:nvSpPr>
            <p:spPr>
              <a:xfrm rot="1789746">
                <a:off x="547234" y="1976923"/>
                <a:ext cx="592070" cy="240197"/>
              </a:xfrm>
              <a:prstGeom prst="homePlate">
                <a:avLst>
                  <a:gd name="adj" fmla="val 39479"/>
                </a:avLst>
              </a:prstGeom>
              <a:solidFill>
                <a:srgbClr val="FF00FF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1000" baseline="30000" noProof="1">
                    <a:solidFill>
                      <a:schemeClr val="tx1"/>
                    </a:solidFill>
                  </a:rPr>
                  <a:t>8</a:t>
                </a:r>
                <a:r>
                  <a:rPr lang="en-GB" sz="1000" noProof="1">
                    <a:solidFill>
                      <a:schemeClr val="tx1"/>
                    </a:solidFill>
                  </a:rPr>
                  <a:t>B</a:t>
                </a:r>
              </a:p>
            </p:txBody>
          </p:sp>
          <p:sp>
            <p:nvSpPr>
              <p:cNvPr id="42" name="Pentagon 30">
                <a:extLst>
                  <a:ext uri="{FF2B5EF4-FFF2-40B4-BE49-F238E27FC236}">
                    <a16:creationId xmlns:a16="http://schemas.microsoft.com/office/drawing/2014/main" id="{A488FE65-1751-9B31-B521-C8E3F8B67C8B}"/>
                  </a:ext>
                </a:extLst>
              </p:cNvPr>
              <p:cNvSpPr/>
              <p:nvPr/>
            </p:nvSpPr>
            <p:spPr>
              <a:xfrm rot="19721501">
                <a:off x="737155" y="3002893"/>
                <a:ext cx="567450" cy="249557"/>
              </a:xfrm>
              <a:prstGeom prst="homePlate">
                <a:avLst/>
              </a:prstGeom>
              <a:solidFill>
                <a:srgbClr val="00B05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1000" baseline="30000" noProof="1">
                    <a:solidFill>
                      <a:schemeClr val="tx1"/>
                    </a:solidFill>
                  </a:rPr>
                  <a:t>11</a:t>
                </a:r>
                <a:r>
                  <a:rPr lang="en-GB" sz="1000" noProof="1">
                    <a:solidFill>
                      <a:schemeClr val="tx1"/>
                    </a:solidFill>
                  </a:rPr>
                  <a:t>Be</a:t>
                </a:r>
              </a:p>
            </p:txBody>
          </p:sp>
        </p:grpSp>
        <p:sp>
          <p:nvSpPr>
            <p:cNvPr id="52" name="CuadroTexto 51">
              <a:extLst>
                <a:ext uri="{FF2B5EF4-FFF2-40B4-BE49-F238E27FC236}">
                  <a16:creationId xmlns:a16="http://schemas.microsoft.com/office/drawing/2014/main" id="{AF0A56FF-7ACC-32AC-E5E9-15784D54A15D}"/>
                </a:ext>
              </a:extLst>
            </p:cNvPr>
            <p:cNvSpPr txBox="1"/>
            <p:nvPr/>
          </p:nvSpPr>
          <p:spPr>
            <a:xfrm>
              <a:off x="3849944" y="4933342"/>
              <a:ext cx="3120277" cy="1015663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en-GB" sz="2000" noProof="1">
                  <a:solidFill>
                    <a:srgbClr val="0A8B3F"/>
                  </a:solidFill>
                </a:rPr>
                <a:t>No suppression of rainbow</a:t>
              </a:r>
            </a:p>
            <a:p>
              <a:pPr algn="ctr"/>
              <a:r>
                <a:rPr lang="en-GB" sz="2000" noProof="1">
                  <a:solidFill>
                    <a:srgbClr val="0A8B3F"/>
                  </a:solidFill>
                </a:rPr>
                <a:t>For </a:t>
              </a:r>
              <a:r>
                <a:rPr lang="en-GB" sz="2000" baseline="30000" noProof="1">
                  <a:solidFill>
                    <a:srgbClr val="0A8B3F"/>
                  </a:solidFill>
                </a:rPr>
                <a:t>8</a:t>
              </a:r>
              <a:r>
                <a:rPr lang="en-GB" sz="2000" noProof="1">
                  <a:solidFill>
                    <a:srgbClr val="0A8B3F"/>
                  </a:solidFill>
                </a:rPr>
                <a:t>B total </a:t>
              </a:r>
              <a:r>
                <a:rPr lang="en-GB" sz="2000" noProof="1">
                  <a:solidFill>
                    <a:srgbClr val="0A8B3F"/>
                  </a:solidFill>
                  <a:latin typeface="Symbol" pitchFamily="2" charset="2"/>
                </a:rPr>
                <a:t>s</a:t>
              </a:r>
              <a:r>
                <a:rPr lang="en-GB" sz="2000" baseline="-25000" noProof="1">
                  <a:solidFill>
                    <a:srgbClr val="0A8B3F"/>
                  </a:solidFill>
                </a:rPr>
                <a:t>R</a:t>
              </a:r>
              <a:r>
                <a:rPr lang="en-GB" sz="2000" noProof="1">
                  <a:solidFill>
                    <a:srgbClr val="0A8B3F"/>
                  </a:solidFill>
                </a:rPr>
                <a:t> a factor ∼ 2 lower than in n-halo </a:t>
              </a:r>
              <a:r>
                <a:rPr lang="en-GB" sz="2000" baseline="30000" noProof="1">
                  <a:solidFill>
                    <a:srgbClr val="0A8B3F"/>
                  </a:solidFill>
                </a:rPr>
                <a:t>11</a:t>
              </a:r>
              <a:r>
                <a:rPr lang="en-GB" sz="2000" noProof="1">
                  <a:solidFill>
                    <a:srgbClr val="0A8B3F"/>
                  </a:solidFill>
                </a:rPr>
                <a:t>Be</a:t>
              </a:r>
            </a:p>
          </p:txBody>
        </p:sp>
      </p:grpSp>
      <p:pic>
        <p:nvPicPr>
          <p:cNvPr id="3" name="Imagen 2">
            <a:extLst>
              <a:ext uri="{FF2B5EF4-FFF2-40B4-BE49-F238E27FC236}">
                <a16:creationId xmlns:a16="http://schemas.microsoft.com/office/drawing/2014/main" id="{3AE847D4-2F7F-39DD-E143-4AC76C0945C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-16420" y="1905329"/>
            <a:ext cx="4257167" cy="565881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pic>
        <p:nvPicPr>
          <p:cNvPr id="6" name="Imagen 5">
            <a:extLst>
              <a:ext uri="{FF2B5EF4-FFF2-40B4-BE49-F238E27FC236}">
                <a16:creationId xmlns:a16="http://schemas.microsoft.com/office/drawing/2014/main" id="{F545B870-E49A-CF8E-D9C1-2C538F86388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494767" y="877540"/>
            <a:ext cx="1378443" cy="805926"/>
          </a:xfrm>
          <a:prstGeom prst="rect">
            <a:avLst/>
          </a:prstGeom>
        </p:spPr>
      </p:pic>
      <p:sp>
        <p:nvSpPr>
          <p:cNvPr id="7" name="CuadroTexto 6">
            <a:extLst>
              <a:ext uri="{FF2B5EF4-FFF2-40B4-BE49-F238E27FC236}">
                <a16:creationId xmlns:a16="http://schemas.microsoft.com/office/drawing/2014/main" id="{684833F4-1976-6E9C-58DC-2202DC8A7C08}"/>
              </a:ext>
            </a:extLst>
          </p:cNvPr>
          <p:cNvSpPr txBox="1"/>
          <p:nvPr/>
        </p:nvSpPr>
        <p:spPr>
          <a:xfrm>
            <a:off x="973550" y="4901678"/>
            <a:ext cx="89316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b="1" noProof="1">
                <a:solidFill>
                  <a:srgbClr val="C00000"/>
                </a:solidFill>
                <a:ea typeface="Baskerville" panose="02020502070401020303" pitchFamily="18" charset="0"/>
              </a:rPr>
              <a:t>IS616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649185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0E501B00-BA67-7A96-3B53-37F869B81E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79CA15-6B8C-46B3-BCC5-8F63089C5E6F}" type="slidenum">
              <a:rPr lang="en-GB" noProof="1" smtClean="0"/>
              <a:pPr/>
              <a:t>11</a:t>
            </a:fld>
            <a:endParaRPr lang="en-GB" noProof="1"/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DBAA977B-A2D3-1D44-71A9-D155426DDEF0}"/>
              </a:ext>
            </a:extLst>
          </p:cNvPr>
          <p:cNvSpPr txBox="1"/>
          <p:nvPr/>
        </p:nvSpPr>
        <p:spPr>
          <a:xfrm>
            <a:off x="3392875" y="1851488"/>
            <a:ext cx="6096000" cy="18158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800" b="1" noProof="1">
                <a:solidFill>
                  <a:srgbClr val="C00000"/>
                </a:solidFill>
                <a:ea typeface="Baskerville" panose="02020502070401020303" pitchFamily="18" charset="0"/>
              </a:rPr>
              <a:t>The Cosmological </a:t>
            </a:r>
            <a:r>
              <a:rPr lang="en-GB" sz="2800" b="1" baseline="30000" noProof="1">
                <a:solidFill>
                  <a:srgbClr val="C00000"/>
                </a:solidFill>
                <a:ea typeface="Baskerville" panose="02020502070401020303" pitchFamily="18" charset="0"/>
              </a:rPr>
              <a:t>7</a:t>
            </a:r>
            <a:r>
              <a:rPr lang="en-GB" sz="2800" b="1" noProof="1">
                <a:solidFill>
                  <a:srgbClr val="C00000"/>
                </a:solidFill>
                <a:ea typeface="Baskerville" panose="02020502070401020303" pitchFamily="18" charset="0"/>
              </a:rPr>
              <a:t>Li problem</a:t>
            </a:r>
          </a:p>
          <a:p>
            <a:endParaRPr lang="en-GB" sz="2800" b="1" noProof="1">
              <a:solidFill>
                <a:srgbClr val="C00000"/>
              </a:solidFill>
              <a:ea typeface="Baskerville" panose="02020502070401020303" pitchFamily="18" charset="0"/>
            </a:endParaRPr>
          </a:p>
          <a:p>
            <a:pPr algn="ctr"/>
            <a:r>
              <a:rPr lang="en-GB" sz="2800" b="1" noProof="1">
                <a:solidFill>
                  <a:srgbClr val="C00000"/>
                </a:solidFill>
                <a:ea typeface="Baskerville" panose="02020502070401020303" pitchFamily="18" charset="0"/>
              </a:rPr>
              <a:t>Spokesperson: D. Gupta Bose Inst. Kolkata, India</a:t>
            </a:r>
            <a:endParaRPr lang="en-GB" sz="2800" dirty="0"/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CA1DDC1F-A7E9-EE94-5CEB-15274DA0F01F}"/>
              </a:ext>
            </a:extLst>
          </p:cNvPr>
          <p:cNvSpPr txBox="1"/>
          <p:nvPr/>
        </p:nvSpPr>
        <p:spPr>
          <a:xfrm>
            <a:off x="6094251" y="4373042"/>
            <a:ext cx="3247569" cy="954107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1400" b="0" i="1" u="none" strike="noStrike" cap="none" noProof="1">
                <a:ea typeface="Times New Roman"/>
                <a:cs typeface="Times New Roman"/>
                <a:sym typeface="Times New Roman"/>
              </a:rPr>
              <a:t>Phys Rev Let 128 (2022) 252701</a:t>
            </a:r>
          </a:p>
          <a:p>
            <a:r>
              <a:rPr lang="en-GB" sz="1400" kern="100" noProof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Phys Let B 833 (2022) 137294</a:t>
            </a:r>
          </a:p>
          <a:p>
            <a:r>
              <a:rPr lang="en-GB" sz="1400" kern="100" noProof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Phys Let B 853 (2024) 138673</a:t>
            </a:r>
          </a:p>
          <a:p>
            <a:r>
              <a:rPr lang="en-GB" sz="1400" kern="100" noProof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Nuc. Phys. A 1065 (2026) 123249</a:t>
            </a: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E2F3E0A6-3658-630C-959D-69A34BDAC328}"/>
              </a:ext>
            </a:extLst>
          </p:cNvPr>
          <p:cNvSpPr txBox="1"/>
          <p:nvPr/>
        </p:nvSpPr>
        <p:spPr>
          <a:xfrm>
            <a:off x="3497160" y="4373042"/>
            <a:ext cx="2196454" cy="36933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noProof="1"/>
              <a:t>Prof. Dhruba Gupta</a:t>
            </a:r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A25EE463-CE6B-296C-A371-BF68D01FCB0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97160" y="4753603"/>
            <a:ext cx="2097740" cy="6463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835121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>
            <a:extLst>
              <a:ext uri="{FF2B5EF4-FFF2-40B4-BE49-F238E27FC236}">
                <a16:creationId xmlns:a16="http://schemas.microsoft.com/office/drawing/2014/main" id="{D9193871-A1FD-C49A-79D9-2D904A60A3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45456" y="6503940"/>
            <a:ext cx="646545" cy="35406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s-E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3CA9EB6-BBF0-6C44-9A65-1856A0363CEB}" type="slidenum">
              <a:rPr lang="en-GB" noProof="1" smtClean="0"/>
              <a:pPr/>
              <a:t>12</a:t>
            </a:fld>
            <a:endParaRPr lang="en-GB" noProof="1"/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20B0CA6F-684C-BB96-2552-7D43B3B5ED8D}"/>
              </a:ext>
            </a:extLst>
          </p:cNvPr>
          <p:cNvSpPr txBox="1"/>
          <p:nvPr/>
        </p:nvSpPr>
        <p:spPr>
          <a:xfrm>
            <a:off x="3177977" y="60531"/>
            <a:ext cx="61313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noProof="1">
                <a:solidFill>
                  <a:srgbClr val="C00000"/>
                </a:solidFill>
                <a:ea typeface="Baskerville" panose="02020502070401020303" pitchFamily="18" charset="0"/>
              </a:rPr>
              <a:t>IS554 The Cosmological </a:t>
            </a:r>
            <a:r>
              <a:rPr lang="en-GB" sz="2800" b="1" baseline="30000" noProof="1">
                <a:solidFill>
                  <a:srgbClr val="C00000"/>
                </a:solidFill>
                <a:ea typeface="Baskerville" panose="02020502070401020303" pitchFamily="18" charset="0"/>
              </a:rPr>
              <a:t>7</a:t>
            </a:r>
            <a:r>
              <a:rPr lang="en-GB" sz="2800" b="1" noProof="1">
                <a:solidFill>
                  <a:srgbClr val="C00000"/>
                </a:solidFill>
                <a:ea typeface="Baskerville" panose="02020502070401020303" pitchFamily="18" charset="0"/>
              </a:rPr>
              <a:t>Li problem</a:t>
            </a:r>
            <a:endParaRPr lang="en-GB" sz="2800" noProof="1">
              <a:solidFill>
                <a:srgbClr val="C00000"/>
              </a:solidFill>
              <a:ea typeface="Baskerville" panose="02020502070401020303" pitchFamily="18" charset="0"/>
            </a:endParaRPr>
          </a:p>
        </p:txBody>
      </p:sp>
      <p:grpSp>
        <p:nvGrpSpPr>
          <p:cNvPr id="4" name="Google Shape;133;p4">
            <a:extLst>
              <a:ext uri="{FF2B5EF4-FFF2-40B4-BE49-F238E27FC236}">
                <a16:creationId xmlns:a16="http://schemas.microsoft.com/office/drawing/2014/main" id="{49B9E5BB-F14A-B73F-426D-921D7C159E52}"/>
              </a:ext>
            </a:extLst>
          </p:cNvPr>
          <p:cNvGrpSpPr/>
          <p:nvPr/>
        </p:nvGrpSpPr>
        <p:grpSpPr>
          <a:xfrm>
            <a:off x="1423409" y="1122932"/>
            <a:ext cx="3435351" cy="4537075"/>
            <a:chOff x="0" y="0"/>
            <a:chExt cx="3435350" cy="4537075"/>
          </a:xfrm>
        </p:grpSpPr>
        <p:pic>
          <p:nvPicPr>
            <p:cNvPr id="5" name="Google Shape;134;p4" descr="bbneta">
              <a:extLst>
                <a:ext uri="{FF2B5EF4-FFF2-40B4-BE49-F238E27FC236}">
                  <a16:creationId xmlns:a16="http://schemas.microsoft.com/office/drawing/2014/main" id="{C8DCBA07-A676-43B9-B730-110CA2642F12}"/>
                </a:ext>
              </a:extLst>
            </p:cNvPr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0" y="0"/>
              <a:ext cx="3435350" cy="4537075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6" name="Google Shape;135;p4">
              <a:extLst>
                <a:ext uri="{FF2B5EF4-FFF2-40B4-BE49-F238E27FC236}">
                  <a16:creationId xmlns:a16="http://schemas.microsoft.com/office/drawing/2014/main" id="{C4A8568E-B9E4-35BF-953D-DF3EA4713974}"/>
                </a:ext>
              </a:extLst>
            </p:cNvPr>
            <p:cNvSpPr/>
            <p:nvPr/>
          </p:nvSpPr>
          <p:spPr>
            <a:xfrm>
              <a:off x="2266950" y="3095625"/>
              <a:ext cx="792163" cy="360363"/>
            </a:xfrm>
            <a:prstGeom prst="leftArrow">
              <a:avLst>
                <a:gd name="adj1" fmla="val 50000"/>
                <a:gd name="adj2" fmla="val 54956"/>
              </a:avLst>
            </a:prstGeom>
            <a:gradFill>
              <a:gsLst>
                <a:gs pos="0">
                  <a:srgbClr val="66CCFF"/>
                </a:gs>
                <a:gs pos="100000">
                  <a:srgbClr val="1B3643"/>
                </a:gs>
              </a:gsLst>
              <a:lin ang="10800000" scaled="0"/>
            </a:gra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45700" tIns="45700" rIns="45700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Calibri"/>
                <a:buNone/>
              </a:pPr>
              <a:endParaRPr lang="en-GB" sz="1800" b="0" i="0" u="none" strike="noStrike" cap="none" noProof="1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Google Shape;137;p4">
                <a:extLst>
                  <a:ext uri="{FF2B5EF4-FFF2-40B4-BE49-F238E27FC236}">
                    <a16:creationId xmlns:a16="http://schemas.microsoft.com/office/drawing/2014/main" id="{1677B5B5-24B9-0BC6-6BF2-60CA4B40978A}"/>
                  </a:ext>
                </a:extLst>
              </p:cNvPr>
              <p:cNvSpPr txBox="1"/>
              <p:nvPr/>
            </p:nvSpPr>
            <p:spPr>
              <a:xfrm>
                <a:off x="5127222" y="851482"/>
                <a:ext cx="6131328" cy="388820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45700" tIns="45700" rIns="45700" bIns="45700" anchor="t" anchorCtr="0">
                <a:spAutoFit/>
              </a:bodyPr>
              <a:lstStyle/>
              <a:p>
                <a:pPr marL="0" marR="0" lvl="0" indent="0" algn="just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2400"/>
                  <a:buFont typeface="Times New Roman"/>
                  <a:buNone/>
                </a:pPr>
                <a:r>
                  <a:rPr lang="en-GB" b="0" i="0" u="none" strike="noStrike" cap="none" noProof="1">
                    <a:solidFill>
                      <a:srgbClr val="000000"/>
                    </a:solidFill>
                    <a:latin typeface="+mj-lt"/>
                    <a:ea typeface="Times New Roman"/>
                    <a:cs typeface="Times New Roman"/>
                    <a:sym typeface="Times New Roman"/>
                  </a:rPr>
                  <a:t>The standard </a:t>
                </a:r>
                <a:r>
                  <a:rPr lang="en-GB" b="1" i="0" u="none" strike="noStrike" cap="none" noProof="1">
                    <a:solidFill>
                      <a:srgbClr val="FF2600"/>
                    </a:solidFill>
                    <a:latin typeface="+mj-lt"/>
                    <a:ea typeface="Times New Roman"/>
                    <a:cs typeface="Times New Roman"/>
                    <a:sym typeface="Times New Roman"/>
                  </a:rPr>
                  <a:t>Big Bang</a:t>
                </a:r>
                <a:r>
                  <a:rPr lang="en-GB" b="0" i="0" u="none" strike="noStrike" cap="none" noProof="1">
                    <a:solidFill>
                      <a:srgbClr val="000000"/>
                    </a:solidFill>
                    <a:latin typeface="+mj-lt"/>
                    <a:ea typeface="Times New Roman"/>
                    <a:cs typeface="Times New Roman"/>
                    <a:sym typeface="Times New Roman"/>
                  </a:rPr>
                  <a:t> model of the Primordial Universe is  successful in accounting for the observed relative abundance of the light elements.</a:t>
                </a:r>
                <a:endParaRPr lang="en-GB" noProof="1">
                  <a:latin typeface="+mj-lt"/>
                </a:endParaRPr>
              </a:p>
              <a:p>
                <a:pPr marL="0" marR="0" lvl="0" indent="0" algn="just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2400"/>
                  <a:buFont typeface="Times New Roman"/>
                  <a:buNone/>
                </a:pPr>
                <a:endParaRPr lang="en-GB" b="0" i="0" u="none" strike="noStrike" cap="none" noProof="1">
                  <a:solidFill>
                    <a:srgbClr val="000000"/>
                  </a:solidFill>
                  <a:latin typeface="+mj-lt"/>
                  <a:ea typeface="Times New Roman"/>
                  <a:cs typeface="Times New Roman"/>
                  <a:sym typeface="Times New Roman"/>
                </a:endParaRPr>
              </a:p>
              <a:p>
                <a:pPr marL="0" marR="0" lvl="0" indent="0" algn="just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2400"/>
                  <a:buFont typeface="Times New Roman"/>
                  <a:buNone/>
                </a:pPr>
                <a:r>
                  <a:rPr lang="en-GB" b="0" i="0" u="none" strike="noStrike" cap="none" noProof="1">
                    <a:solidFill>
                      <a:srgbClr val="000000"/>
                    </a:solidFill>
                    <a:latin typeface="+mj-lt"/>
                    <a:ea typeface="Times New Roman"/>
                    <a:cs typeface="Times New Roman"/>
                    <a:sym typeface="Times New Roman"/>
                  </a:rPr>
                  <a:t>The only astrophysical input to the Big Bang Nucleosynthesis (BBN) calculation is the </a:t>
                </a:r>
                <a:r>
                  <a:rPr lang="en-GB" b="1" i="0" u="none" strike="noStrike" cap="none" noProof="1">
                    <a:solidFill>
                      <a:srgbClr val="0433FF"/>
                    </a:solidFill>
                    <a:latin typeface="+mj-lt"/>
                    <a:ea typeface="Times New Roman"/>
                    <a:cs typeface="Times New Roman"/>
                    <a:sym typeface="Times New Roman"/>
                  </a:rPr>
                  <a:t>baryon density</a:t>
                </a:r>
                <a:r>
                  <a:rPr lang="en-GB" b="0" i="0" u="none" strike="noStrike" cap="none" noProof="1">
                    <a:solidFill>
                      <a:srgbClr val="000000"/>
                    </a:solidFill>
                    <a:latin typeface="+mj-lt"/>
                    <a:ea typeface="Times New Roman"/>
                    <a:cs typeface="Times New Roman"/>
                    <a:sym typeface="Times New Roman"/>
                  </a:rPr>
                  <a:t> of the Universe, which is now known precisely.</a:t>
                </a:r>
                <a:endParaRPr lang="en-GB" noProof="1">
                  <a:latin typeface="+mj-lt"/>
                </a:endParaRPr>
              </a:p>
              <a:p>
                <a:pPr marL="0" marR="0" lvl="0" indent="0" algn="just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2400"/>
                  <a:buFont typeface="Times New Roman"/>
                  <a:buNone/>
                </a:pPr>
                <a:endParaRPr lang="en-GB" b="0" i="0" u="none" strike="noStrike" cap="none" noProof="1">
                  <a:solidFill>
                    <a:srgbClr val="000000"/>
                  </a:solidFill>
                  <a:latin typeface="+mj-lt"/>
                  <a:ea typeface="Times New Roman"/>
                  <a:cs typeface="Times New Roman"/>
                  <a:sym typeface="Times New Roman"/>
                </a:endParaRPr>
              </a:p>
              <a:p>
                <a:pPr marL="0" marR="0" lvl="0" indent="0" algn="just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2400"/>
                  <a:buFont typeface="Times New Roman"/>
                  <a:buNone/>
                </a:pPr>
                <a:r>
                  <a:rPr lang="en-GB" b="1" i="0" u="none" strike="noStrike" cap="none" noProof="1">
                    <a:solidFill>
                      <a:srgbClr val="C00000"/>
                    </a:solidFill>
                    <a:latin typeface="+mj-lt"/>
                    <a:ea typeface="Times New Roman"/>
                    <a:cs typeface="Times New Roman"/>
                    <a:sym typeface="Times New Roman"/>
                  </a:rPr>
                  <a:t>However, BBN theory fails </a:t>
                </a:r>
                <a:r>
                  <a:rPr lang="en-GB" sz="2000" b="1" i="0" u="none" strike="noStrike" cap="none" noProof="1">
                    <a:solidFill>
                      <a:srgbClr val="C00000"/>
                    </a:solidFill>
                    <a:latin typeface="Times New Roman"/>
                    <a:ea typeface="Times New Roman"/>
                    <a:cs typeface="Times New Roman"/>
                    <a:sym typeface="Times New Roman"/>
                  </a:rPr>
                  <a:t>to predict correctly the observed abundance of </a:t>
                </a:r>
                <a:r>
                  <a:rPr lang="en-GB" sz="2000" b="1" i="0" u="none" strike="noStrike" cap="none" baseline="30000" noProof="1">
                    <a:solidFill>
                      <a:srgbClr val="C00000"/>
                    </a:solidFill>
                    <a:latin typeface="Times New Roman"/>
                    <a:ea typeface="Times New Roman"/>
                    <a:cs typeface="Times New Roman"/>
                    <a:sym typeface="Times New Roman"/>
                  </a:rPr>
                  <a:t>7</a:t>
                </a:r>
                <a:r>
                  <a:rPr lang="en-GB" sz="2000" b="1" i="0" u="none" strike="noStrike" cap="none" noProof="1">
                    <a:solidFill>
                      <a:srgbClr val="C00000"/>
                    </a:solidFill>
                    <a:latin typeface="Times New Roman"/>
                    <a:ea typeface="Times New Roman"/>
                    <a:cs typeface="Times New Roman"/>
                    <a:sym typeface="Times New Roman"/>
                  </a:rPr>
                  <a:t>Li.  </a:t>
                </a:r>
                <a:endParaRPr lang="en-GB" sz="800" b="1" i="1" u="none" strike="noStrike" cap="none" baseline="-25000" noProof="1">
                  <a:solidFill>
                    <a:srgbClr val="C00000"/>
                  </a:solidFill>
                  <a:latin typeface="Times"/>
                  <a:ea typeface="Times"/>
                  <a:cs typeface="Times"/>
                  <a:sym typeface="Times"/>
                </a:endParaRPr>
              </a:p>
              <a:p>
                <a:pPr marL="342900" marR="0" lvl="0" indent="-342900" algn="l" rtl="0">
                  <a:lnSpc>
                    <a:spcPct val="150000"/>
                  </a:lnSpc>
                  <a:spcBef>
                    <a:spcPts val="400"/>
                  </a:spcBef>
                  <a:spcAft>
                    <a:spcPts val="0"/>
                  </a:spcAft>
                  <a:buClr>
                    <a:srgbClr val="000000"/>
                  </a:buClr>
                  <a:buSzPts val="1600"/>
                  <a:buFont typeface="Times New Roman"/>
                  <a:buNone/>
                </a:pPr>
                <a:r>
                  <a:rPr lang="en-GB" sz="1600" b="1" i="0" u="none" strike="noStrike" cap="none" noProof="1">
                    <a:solidFill>
                      <a:srgbClr val="000000"/>
                    </a:solidFill>
                    <a:latin typeface="Times New Roman"/>
                    <a:ea typeface="Times New Roman"/>
                    <a:cs typeface="Times New Roman"/>
                    <a:sym typeface="Times New Roman"/>
                  </a:rPr>
                  <a:t>BBN  theory  using</a:t>
                </a:r>
                <a:r>
                  <a:rPr lang="en-GB" sz="1600" b="1" i="1" u="none" strike="noStrike" cap="none" noProof="1">
                    <a:solidFill>
                      <a:srgbClr val="000000"/>
                    </a:solidFill>
                    <a:latin typeface="Times New Roman"/>
                    <a:ea typeface="Times New Roman"/>
                    <a:cs typeface="Times New Roman"/>
                    <a:sym typeface="Times New Roman"/>
                  </a:rPr>
                  <a:t>  </a:t>
                </a:r>
                <a14:m>
                  <m:oMath xmlns:m="http://schemas.openxmlformats.org/officeDocument/2006/math">
                    <m:r>
                      <a:rPr lang="en-GB" sz="1600" b="0" i="1" u="none" strike="noStrike" cap="none" noProof="1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Noto Sans Symbols"/>
                        <a:sym typeface="Noto Sans Symbols"/>
                      </a:rPr>
                      <m:t>𝜂</m:t>
                    </m:r>
                    <m:r>
                      <a:rPr lang="en-GB" sz="1600" b="0" i="1" u="none" strike="noStrike" cap="none" noProof="1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Noto Sans Symbols"/>
                        <a:sym typeface="Noto Sans Symbols"/>
                      </a:rPr>
                      <m:t> </m:t>
                    </m:r>
                  </m:oMath>
                </a14:m>
                <a:r>
                  <a:rPr lang="en-GB" sz="1600" b="1" i="0" u="none" strike="noStrike" cap="none" noProof="1">
                    <a:solidFill>
                      <a:srgbClr val="000000"/>
                    </a:solidFill>
                    <a:latin typeface="Times New Roman"/>
                    <a:ea typeface="Times New Roman"/>
                    <a:cs typeface="Times New Roman"/>
                    <a:sym typeface="Times New Roman"/>
                  </a:rPr>
                  <a:t>:</a:t>
                </a:r>
                <a:r>
                  <a:rPr lang="en-GB" sz="1600" b="0" i="0" u="none" strike="noStrike" cap="none" noProof="1">
                    <a:solidFill>
                      <a:srgbClr val="000000"/>
                    </a:solidFill>
                    <a:latin typeface="Times New Roman"/>
                    <a:ea typeface="Times New Roman"/>
                    <a:cs typeface="Times New Roman"/>
                    <a:sym typeface="Times New Roman"/>
                  </a:rPr>
                  <a:t> </a:t>
                </a:r>
                <a:r>
                  <a:rPr lang="en-GB" sz="1600" b="0" i="0" u="none" strike="noStrike" cap="none" baseline="30000" noProof="1">
                    <a:solidFill>
                      <a:srgbClr val="000000"/>
                    </a:solidFill>
                    <a:latin typeface="Times New Roman"/>
                    <a:ea typeface="Times New Roman"/>
                    <a:cs typeface="Times New Roman"/>
                    <a:sym typeface="Times New Roman"/>
                  </a:rPr>
                  <a:t>    </a:t>
                </a:r>
                <a:endParaRPr lang="en-GB" sz="1600" b="1" i="0" u="none" strike="noStrike" cap="none" baseline="30000" noProof="1">
                  <a:solidFill>
                    <a:srgbClr val="212121"/>
                  </a:solidFill>
                  <a:latin typeface="Times"/>
                  <a:ea typeface="Times"/>
                  <a:cs typeface="Times"/>
                  <a:sym typeface="Times"/>
                </a:endParaRPr>
              </a:p>
              <a:p>
                <a:pPr marL="342900" marR="0" lvl="0" indent="-342900" algn="l" rtl="0">
                  <a:lnSpc>
                    <a:spcPct val="150000"/>
                  </a:lnSpc>
                  <a:spcBef>
                    <a:spcPts val="400"/>
                  </a:spcBef>
                  <a:spcAft>
                    <a:spcPts val="0"/>
                  </a:spcAft>
                  <a:buClr>
                    <a:srgbClr val="000000"/>
                  </a:buClr>
                  <a:buSzPts val="1600"/>
                  <a:buFont typeface="Times New Roman"/>
                  <a:buNone/>
                </a:pPr>
                <a:r>
                  <a:rPr lang="en-GB" sz="1600" b="1" i="0" u="none" strike="noStrike" cap="none" noProof="1">
                    <a:solidFill>
                      <a:srgbClr val="000000"/>
                    </a:solidFill>
                    <a:latin typeface="Times New Roman"/>
                    <a:ea typeface="Times New Roman"/>
                    <a:cs typeface="Times New Roman"/>
                    <a:sym typeface="Times New Roman"/>
                  </a:rPr>
                  <a:t>Observationally extracted:</a:t>
                </a:r>
                <a:r>
                  <a:rPr lang="en-GB" sz="1600" b="1" i="1" u="none" strike="noStrike" cap="none" noProof="1">
                    <a:solidFill>
                      <a:srgbClr val="000000"/>
                    </a:solidFill>
                    <a:latin typeface="Times New Roman"/>
                    <a:ea typeface="Times New Roman"/>
                    <a:cs typeface="Times New Roman"/>
                    <a:sym typeface="Times New Roman"/>
                  </a:rPr>
                  <a:t> </a:t>
                </a:r>
                <a:r>
                  <a:rPr lang="en-GB" sz="1600" b="0" i="0" u="none" strike="noStrike" cap="none" noProof="1">
                    <a:solidFill>
                      <a:srgbClr val="000000"/>
                    </a:solidFill>
                    <a:latin typeface="Times New Roman"/>
                    <a:ea typeface="Times New Roman"/>
                    <a:cs typeface="Times New Roman"/>
                    <a:sym typeface="Times New Roman"/>
                  </a:rPr>
                  <a:t> </a:t>
                </a:r>
                <a:r>
                  <a:rPr lang="en-GB" sz="3200" b="1" i="1" u="none" strike="noStrike" cap="none" baseline="-25000" noProof="1">
                    <a:solidFill>
                      <a:srgbClr val="000000"/>
                    </a:solidFill>
                    <a:latin typeface="Times New Roman"/>
                    <a:ea typeface="Times New Roman"/>
                    <a:cs typeface="Times New Roman"/>
                    <a:sym typeface="Times New Roman"/>
                  </a:rPr>
                  <a:t>          </a:t>
                </a:r>
                <a:endParaRPr lang="en-GB" sz="2000" b="1" i="1" u="none" strike="noStrike" cap="none" baseline="-25000" noProof="1">
                  <a:solidFill>
                    <a:srgbClr val="212121"/>
                  </a:solidFill>
                  <a:latin typeface="Times"/>
                  <a:ea typeface="Times"/>
                  <a:cs typeface="Times"/>
                  <a:sym typeface="Times"/>
                </a:endParaRPr>
              </a:p>
            </p:txBody>
          </p:sp>
        </mc:Choice>
        <mc:Fallback>
          <p:sp>
            <p:nvSpPr>
              <p:cNvPr id="7" name="Google Shape;137;p4">
                <a:extLst>
                  <a:ext uri="{FF2B5EF4-FFF2-40B4-BE49-F238E27FC236}">
                    <a16:creationId xmlns:a16="http://schemas.microsoft.com/office/drawing/2014/main" id="{1677B5B5-24B9-0BC6-6BF2-60CA4B40978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27222" y="851482"/>
                <a:ext cx="6131328" cy="3888204"/>
              </a:xfrm>
              <a:prstGeom prst="rect">
                <a:avLst/>
              </a:prstGeom>
              <a:blipFill>
                <a:blip r:embed="rId4"/>
                <a:stretch>
                  <a:fillRect l="-1653" t="-977" r="-1860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8" name="Google Shape;141;p4">
            <a:extLst>
              <a:ext uri="{FF2B5EF4-FFF2-40B4-BE49-F238E27FC236}">
                <a16:creationId xmlns:a16="http://schemas.microsoft.com/office/drawing/2014/main" id="{4DF94C1E-5957-4AEC-857C-94CD47A38534}"/>
              </a:ext>
            </a:extLst>
          </p:cNvPr>
          <p:cNvGrpSpPr/>
          <p:nvPr/>
        </p:nvGrpSpPr>
        <p:grpSpPr>
          <a:xfrm>
            <a:off x="7645973" y="3429000"/>
            <a:ext cx="3292103" cy="1273668"/>
            <a:chOff x="0" y="0"/>
            <a:chExt cx="2068380" cy="1144039"/>
          </a:xfrm>
        </p:grpSpPr>
        <p:pic>
          <p:nvPicPr>
            <p:cNvPr id="9" name="Google Shape;142;p4" descr="Image">
              <a:extLst>
                <a:ext uri="{FF2B5EF4-FFF2-40B4-BE49-F238E27FC236}">
                  <a16:creationId xmlns:a16="http://schemas.microsoft.com/office/drawing/2014/main" id="{1100FFAD-7610-21FD-F103-E539EE8762F3}"/>
                </a:ext>
              </a:extLst>
            </p:cNvPr>
            <p:cNvPicPr preferRelativeResize="0"/>
            <p:nvPr/>
          </p:nvPicPr>
          <p:blipFill rotWithShape="1">
            <a:blip r:embed="rId5">
              <a:alphaModFix/>
            </a:blip>
            <a:srcRect/>
            <a:stretch/>
          </p:blipFill>
          <p:spPr>
            <a:xfrm>
              <a:off x="36194" y="0"/>
              <a:ext cx="2013932" cy="54590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0" name="Google Shape;143;p4" descr="Image">
              <a:extLst>
                <a:ext uri="{FF2B5EF4-FFF2-40B4-BE49-F238E27FC236}">
                  <a16:creationId xmlns:a16="http://schemas.microsoft.com/office/drawing/2014/main" id="{CA0FD7FA-9817-30DF-2AD7-294816A05352}"/>
                </a:ext>
              </a:extLst>
            </p:cNvPr>
            <p:cNvPicPr preferRelativeResize="0"/>
            <p:nvPr/>
          </p:nvPicPr>
          <p:blipFill rotWithShape="1">
            <a:blip r:embed="rId6">
              <a:alphaModFix/>
            </a:blip>
            <a:srcRect/>
            <a:stretch/>
          </p:blipFill>
          <p:spPr>
            <a:xfrm>
              <a:off x="0" y="558147"/>
              <a:ext cx="2068380" cy="585892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11" name="Google Shape;136;p4">
            <a:extLst>
              <a:ext uri="{FF2B5EF4-FFF2-40B4-BE49-F238E27FC236}">
                <a16:creationId xmlns:a16="http://schemas.microsoft.com/office/drawing/2014/main" id="{AA3F2BC1-689C-BE51-8967-FEE1763889C2}"/>
              </a:ext>
            </a:extLst>
          </p:cNvPr>
          <p:cNvSpPr txBox="1"/>
          <p:nvPr/>
        </p:nvSpPr>
        <p:spPr>
          <a:xfrm>
            <a:off x="920020" y="5753675"/>
            <a:ext cx="4120615" cy="5847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ts val="1600"/>
              <a:buFont typeface="Times New Roman"/>
              <a:buNone/>
            </a:pPr>
            <a:r>
              <a:rPr lang="en-GB" sz="1600" b="1" i="1" u="none" strike="noStrike" cap="none" noProof="1">
                <a:solidFill>
                  <a:srgbClr val="0070C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Observed (predicted) values: bands (lines) for H/D; </a:t>
            </a:r>
            <a:r>
              <a:rPr lang="en-GB" sz="1600" b="1" i="1" u="none" strike="noStrike" cap="none" baseline="30000" noProof="1">
                <a:solidFill>
                  <a:srgbClr val="0070C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3,4</a:t>
            </a:r>
            <a:r>
              <a:rPr lang="en-GB" sz="1600" b="1" i="1" u="none" strike="noStrike" cap="none" noProof="1">
                <a:solidFill>
                  <a:srgbClr val="0070C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He; </a:t>
            </a:r>
            <a:r>
              <a:rPr lang="en-GB" sz="1600" b="1" i="1" u="none" strike="noStrike" cap="none" baseline="30000" noProof="1">
                <a:solidFill>
                  <a:srgbClr val="0070C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7</a:t>
            </a:r>
            <a:r>
              <a:rPr lang="en-GB" sz="1600" b="1" i="1" u="none" strike="noStrike" cap="none" noProof="1">
                <a:solidFill>
                  <a:srgbClr val="0070C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Li</a:t>
            </a:r>
            <a:endParaRPr lang="en-GB" sz="1600" b="1" i="1" noProof="1">
              <a:solidFill>
                <a:srgbClr val="0070C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117C0396-1F8F-C6BC-E641-3D5178DF583C}"/>
              </a:ext>
            </a:extLst>
          </p:cNvPr>
          <p:cNvSpPr txBox="1"/>
          <p:nvPr/>
        </p:nvSpPr>
        <p:spPr>
          <a:xfrm>
            <a:off x="5127222" y="4837053"/>
            <a:ext cx="11164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noProof="1">
                <a:solidFill>
                  <a:srgbClr val="FF0000"/>
                </a:solidFill>
              </a:rPr>
              <a:t>Solutions: </a:t>
            </a:r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8DA68AE3-968F-8B76-8E11-15717B627F93}"/>
              </a:ext>
            </a:extLst>
          </p:cNvPr>
          <p:cNvSpPr txBox="1"/>
          <p:nvPr/>
        </p:nvSpPr>
        <p:spPr>
          <a:xfrm>
            <a:off x="5044951" y="4787740"/>
            <a:ext cx="7009397" cy="2031325"/>
          </a:xfrm>
          <a:prstGeom prst="rect">
            <a:avLst/>
          </a:prstGeom>
          <a:solidFill>
            <a:srgbClr val="CCFFCC"/>
          </a:solidFill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GB" noProof="1"/>
              <a:t>Astrophysical solutions: Hidrodynamics </a:t>
            </a:r>
            <a:r>
              <a:rPr lang="en-GB" i="1" noProof="1">
                <a:solidFill>
                  <a:srgbClr val="FF40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Korn, Nature (2006); </a:t>
            </a:r>
            <a:endParaRPr lang="en-GB" noProof="1"/>
          </a:p>
          <a:p>
            <a:pPr>
              <a:lnSpc>
                <a:spcPct val="120000"/>
              </a:lnSpc>
            </a:pPr>
            <a:r>
              <a:rPr lang="en-GB" noProof="1"/>
              <a:t>Physics Beyond the standard BBN Model</a:t>
            </a:r>
          </a:p>
          <a:p>
            <a:pPr>
              <a:lnSpc>
                <a:spcPct val="120000"/>
              </a:lnSpc>
            </a:pPr>
            <a:r>
              <a:rPr lang="en-GB" noProof="1"/>
              <a:t>Nunclear Physics: </a:t>
            </a:r>
            <a:r>
              <a:rPr lang="en-GB" baseline="30000" noProof="1"/>
              <a:t>7</a:t>
            </a:r>
            <a:r>
              <a:rPr lang="en-GB" noProof="1"/>
              <a:t>Li is mainly produce by EC of </a:t>
            </a:r>
            <a:r>
              <a:rPr lang="en-GB" baseline="30000" noProof="1"/>
              <a:t>7</a:t>
            </a:r>
            <a:r>
              <a:rPr lang="en-GB" noProof="1"/>
              <a:t>Be</a:t>
            </a:r>
          </a:p>
          <a:p>
            <a:pPr>
              <a:lnSpc>
                <a:spcPct val="120000"/>
              </a:lnSpc>
            </a:pPr>
            <a:r>
              <a:rPr lang="en-GB" noProof="1"/>
              <a:t>Production of </a:t>
            </a:r>
            <a:r>
              <a:rPr lang="en-GB" baseline="30000" noProof="1"/>
              <a:t>7</a:t>
            </a:r>
            <a:r>
              <a:rPr lang="en-GB" noProof="1"/>
              <a:t>Be @ T=0.3-0.6 GK : </a:t>
            </a:r>
            <a:r>
              <a:rPr lang="en-GB" sz="1800" b="1" i="0" u="none" strike="noStrike" cap="none" baseline="30000" noProof="1">
                <a:solidFill>
                  <a:srgbClr val="0433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3</a:t>
            </a:r>
            <a:r>
              <a:rPr lang="en-GB" sz="1800" b="1" i="0" u="none" strike="noStrike" cap="none" noProof="1">
                <a:solidFill>
                  <a:srgbClr val="0433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He(α,γ)</a:t>
            </a:r>
            <a:r>
              <a:rPr lang="en-GB" sz="1800" b="1" i="0" u="none" strike="noStrike" cap="none" baseline="30000" noProof="1">
                <a:solidFill>
                  <a:srgbClr val="0433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7</a:t>
            </a:r>
            <a:r>
              <a:rPr lang="en-GB" sz="1800" b="1" i="0" u="none" strike="noStrike" cap="none" noProof="1">
                <a:solidFill>
                  <a:srgbClr val="0433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Be </a:t>
            </a:r>
            <a:r>
              <a:rPr lang="en-GB" noProof="1">
                <a:cs typeface="Times New Roman"/>
                <a:sym typeface="Times New Roman"/>
              </a:rPr>
              <a:t>Destruction:</a:t>
            </a:r>
            <a:r>
              <a:rPr lang="en-GB" b="1" noProof="1">
                <a:solidFill>
                  <a:srgbClr val="0433FF"/>
                </a:solidFill>
                <a:latin typeface="Times New Roman"/>
                <a:cs typeface="Times New Roman"/>
                <a:sym typeface="Times New Roman"/>
              </a:rPr>
              <a:t> </a:t>
            </a:r>
            <a:r>
              <a:rPr lang="en-GB" noProof="1"/>
              <a:t> </a:t>
            </a:r>
            <a:r>
              <a:rPr lang="en-GB" sz="1800" b="1" i="0" u="none" strike="noStrike" cap="none" baseline="30000" noProof="1">
                <a:solidFill>
                  <a:srgbClr val="0433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7</a:t>
            </a:r>
            <a:r>
              <a:rPr lang="en-GB" sz="1800" b="1" i="0" u="none" strike="noStrike" cap="none" noProof="1">
                <a:solidFill>
                  <a:srgbClr val="0433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Be(n,p)</a:t>
            </a:r>
            <a:r>
              <a:rPr lang="en-GB" sz="1800" b="1" i="0" u="none" strike="noStrike" cap="none" baseline="30000" noProof="1">
                <a:solidFill>
                  <a:srgbClr val="0433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7</a:t>
            </a:r>
            <a:r>
              <a:rPr lang="en-GB" sz="1800" b="1" i="0" u="none" strike="noStrike" cap="none" noProof="1">
                <a:solidFill>
                  <a:srgbClr val="0433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Li</a:t>
            </a:r>
            <a:r>
              <a:rPr lang="en-GB" sz="1800" b="0" i="0" u="none" strike="noStrike" cap="none" noProof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, </a:t>
            </a:r>
            <a:r>
              <a:rPr lang="en-GB" sz="1800" b="1" i="0" u="none" strike="noStrike" cap="none" baseline="30000" noProof="1">
                <a:solidFill>
                  <a:srgbClr val="0433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7</a:t>
            </a:r>
            <a:r>
              <a:rPr lang="en-GB" sz="1800" b="1" i="0" u="none" strike="noStrike" cap="none" noProof="1">
                <a:solidFill>
                  <a:srgbClr val="0433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Be(n,α)</a:t>
            </a:r>
            <a:r>
              <a:rPr lang="en-GB" sz="1800" b="1" i="0" u="none" strike="noStrike" cap="none" baseline="30000" noProof="1">
                <a:solidFill>
                  <a:srgbClr val="0433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4</a:t>
            </a:r>
            <a:r>
              <a:rPr lang="en-GB" sz="1800" b="1" i="0" u="none" strike="noStrike" cap="none" noProof="1">
                <a:solidFill>
                  <a:srgbClr val="0433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He</a:t>
            </a:r>
            <a:r>
              <a:rPr lang="en-GB" sz="1800" b="0" i="0" u="none" strike="noStrike" cap="none" noProof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and </a:t>
            </a:r>
            <a:r>
              <a:rPr lang="en-GB" sz="1800" b="1" i="0" u="none" strike="noStrike" cap="none" baseline="30000" noProof="1">
                <a:solidFill>
                  <a:srgbClr val="0433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7</a:t>
            </a:r>
            <a:r>
              <a:rPr lang="en-GB" sz="1800" b="1" i="0" u="none" strike="noStrike" cap="none" noProof="1">
                <a:solidFill>
                  <a:srgbClr val="0433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Be(d,p)2α</a:t>
            </a:r>
            <a:r>
              <a:rPr lang="en-GB" sz="1800" b="0" i="0" u="none" strike="noStrike" cap="none" noProof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.</a:t>
            </a:r>
            <a:endParaRPr lang="en-GB" noProof="1"/>
          </a:p>
          <a:p>
            <a:endParaRPr lang="en-GB" noProof="1"/>
          </a:p>
        </p:txBody>
      </p:sp>
      <p:sp>
        <p:nvSpPr>
          <p:cNvPr id="15" name="CuadroTexto 14">
            <a:extLst>
              <a:ext uri="{FF2B5EF4-FFF2-40B4-BE49-F238E27FC236}">
                <a16:creationId xmlns:a16="http://schemas.microsoft.com/office/drawing/2014/main" id="{7B2E053A-0503-1774-7DB7-B19856C4F118}"/>
              </a:ext>
            </a:extLst>
          </p:cNvPr>
          <p:cNvSpPr txBox="1"/>
          <p:nvPr/>
        </p:nvSpPr>
        <p:spPr>
          <a:xfrm rot="16200000">
            <a:off x="-195387" y="2705425"/>
            <a:ext cx="27006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noProof="1"/>
              <a:t>Relative Abundance</a:t>
            </a:r>
          </a:p>
        </p:txBody>
      </p:sp>
      <p:sp>
        <p:nvSpPr>
          <p:cNvPr id="18" name="CuadroTexto 17">
            <a:extLst>
              <a:ext uri="{FF2B5EF4-FFF2-40B4-BE49-F238E27FC236}">
                <a16:creationId xmlns:a16="http://schemas.microsoft.com/office/drawing/2014/main" id="{03EBE258-CF45-AE0E-CD8E-612260DAB041}"/>
              </a:ext>
            </a:extLst>
          </p:cNvPr>
          <p:cNvSpPr txBox="1"/>
          <p:nvPr/>
        </p:nvSpPr>
        <p:spPr>
          <a:xfrm>
            <a:off x="1672457" y="706286"/>
            <a:ext cx="3368178" cy="369332"/>
          </a:xfrm>
          <a:prstGeom prst="rect">
            <a:avLst/>
          </a:prstGeom>
          <a:solidFill>
            <a:srgbClr val="CCFFCC"/>
          </a:solidFill>
        </p:spPr>
        <p:txBody>
          <a:bodyPr wrap="square">
            <a:spAutoFit/>
          </a:bodyPr>
          <a:lstStyle/>
          <a:p>
            <a:pPr>
              <a:spcBef>
                <a:spcPts val="900"/>
              </a:spcBef>
              <a:spcAft>
                <a:spcPts val="750"/>
              </a:spcAft>
              <a:buNone/>
            </a:pPr>
            <a:r>
              <a:rPr lang="en-GB" noProof="1">
                <a:solidFill>
                  <a:srgbClr val="26221F"/>
                </a:solidFill>
                <a:effectLst/>
                <a:latin typeface="Ginto Copilot Variable"/>
              </a:rPr>
              <a:t>BBN -- Big Bang Nucleosynthesis </a:t>
            </a:r>
          </a:p>
        </p:txBody>
      </p:sp>
      <p:sp>
        <p:nvSpPr>
          <p:cNvPr id="19" name="CuadroTexto 18">
            <a:extLst>
              <a:ext uri="{FF2B5EF4-FFF2-40B4-BE49-F238E27FC236}">
                <a16:creationId xmlns:a16="http://schemas.microsoft.com/office/drawing/2014/main" id="{B5AF2D3F-7392-55B9-8EC8-3FD23DBB690E}"/>
              </a:ext>
            </a:extLst>
          </p:cNvPr>
          <p:cNvSpPr txBox="1"/>
          <p:nvPr/>
        </p:nvSpPr>
        <p:spPr>
          <a:xfrm>
            <a:off x="7051641" y="1481336"/>
            <a:ext cx="12610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noProof="1"/>
              <a:t>D, ³He, ⁴He</a:t>
            </a:r>
          </a:p>
        </p:txBody>
      </p:sp>
    </p:spTree>
    <p:extLst>
      <p:ext uri="{BB962C8B-B14F-4D97-AF65-F5344CB8AC3E}">
        <p14:creationId xmlns:p14="http://schemas.microsoft.com/office/powerpoint/2010/main" val="184168464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>
            <a:extLst>
              <a:ext uri="{FF2B5EF4-FFF2-40B4-BE49-F238E27FC236}">
                <a16:creationId xmlns:a16="http://schemas.microsoft.com/office/drawing/2014/main" id="{249B153B-AE03-AD93-E0E6-3B71CF73EA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45456" y="6503940"/>
            <a:ext cx="646545" cy="35406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s-E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3CA9EB6-BBF0-6C44-9A65-1856A0363CEB}" type="slidenum">
              <a:rPr lang="en-GB" noProof="1" smtClean="0"/>
              <a:pPr/>
              <a:t>13</a:t>
            </a:fld>
            <a:endParaRPr lang="en-GB" noProof="1"/>
          </a:p>
        </p:txBody>
      </p:sp>
      <p:pic>
        <p:nvPicPr>
          <p:cNvPr id="3" name="Google Shape;270;p12" descr="image28.png">
            <a:extLst>
              <a:ext uri="{FF2B5EF4-FFF2-40B4-BE49-F238E27FC236}">
                <a16:creationId xmlns:a16="http://schemas.microsoft.com/office/drawing/2014/main" id="{DF189B2C-FE23-3E11-58E7-FBB68A85015F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47006" y="1148882"/>
            <a:ext cx="4864227" cy="2853925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Google Shape;275;p12" descr="image34.png">
            <a:extLst>
              <a:ext uri="{FF2B5EF4-FFF2-40B4-BE49-F238E27FC236}">
                <a16:creationId xmlns:a16="http://schemas.microsoft.com/office/drawing/2014/main" id="{580FD7FE-2A54-1F2A-B571-D99B5AA6BC50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870939" y="2002821"/>
            <a:ext cx="2232028" cy="1782498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Google Shape;278;p12">
            <a:extLst>
              <a:ext uri="{FF2B5EF4-FFF2-40B4-BE49-F238E27FC236}">
                <a16:creationId xmlns:a16="http://schemas.microsoft.com/office/drawing/2014/main" id="{AF3600A7-662C-7A43-98AA-5643DDB1F9DB}"/>
              </a:ext>
            </a:extLst>
          </p:cNvPr>
          <p:cNvSpPr txBox="1"/>
          <p:nvPr/>
        </p:nvSpPr>
        <p:spPr>
          <a:xfrm>
            <a:off x="1573938" y="4237195"/>
            <a:ext cx="5863099" cy="3385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31E20"/>
              </a:buClr>
              <a:buSzPts val="1600"/>
              <a:buFont typeface="Times"/>
              <a:buNone/>
            </a:pPr>
            <a:r>
              <a:rPr lang="en-GB" sz="1600" b="1" i="0" u="none" strike="noStrike" cap="none" noProof="1">
                <a:solidFill>
                  <a:srgbClr val="231E20"/>
                </a:solidFill>
                <a:ea typeface="Times"/>
                <a:cs typeface="Times"/>
                <a:sym typeface="Times"/>
              </a:rPr>
              <a:t>The total solid angle coverage of the detectors is </a:t>
            </a:r>
            <a:r>
              <a:rPr lang="en-GB" sz="1600" b="1" noProof="1">
                <a:solidFill>
                  <a:srgbClr val="FF2600"/>
                </a:solidFill>
                <a:ea typeface="Times"/>
                <a:cs typeface="Times"/>
                <a:sym typeface="Times"/>
              </a:rPr>
              <a:t> </a:t>
            </a:r>
            <a:r>
              <a:rPr lang="en-GB" sz="1600" b="1" i="0" u="none" strike="noStrike" cap="none" noProof="1">
                <a:solidFill>
                  <a:srgbClr val="FF2600"/>
                </a:solidFill>
                <a:ea typeface="Times"/>
                <a:cs typeface="Times"/>
                <a:sym typeface="Times"/>
              </a:rPr>
              <a:t>32% of 4π. </a:t>
            </a:r>
            <a:endParaRPr lang="en-GB" b="1" noProof="1"/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25D0B9DA-0506-6695-9CF1-3D8AB6DE0166}"/>
              </a:ext>
            </a:extLst>
          </p:cNvPr>
          <p:cNvSpPr txBox="1"/>
          <p:nvPr/>
        </p:nvSpPr>
        <p:spPr>
          <a:xfrm>
            <a:off x="3436573" y="175634"/>
            <a:ext cx="57724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noProof="1">
                <a:solidFill>
                  <a:srgbClr val="C00000"/>
                </a:solidFill>
                <a:latin typeface="Baskerville" panose="02020502070401020303" pitchFamily="18" charset="0"/>
                <a:ea typeface="Baskerville" panose="02020502070401020303" pitchFamily="18" charset="0"/>
                <a:cs typeface="Times"/>
                <a:sym typeface="Times"/>
              </a:rPr>
              <a:t>IS554:   Study </a:t>
            </a:r>
            <a:r>
              <a:rPr lang="en-GB" sz="2000" b="1" i="0" u="none" strike="noStrike" cap="none" noProof="1">
                <a:solidFill>
                  <a:srgbClr val="C00000"/>
                </a:solidFill>
                <a:latin typeface="Baskerville" panose="02020502070401020303" pitchFamily="18" charset="0"/>
                <a:ea typeface="Baskerville" panose="02020502070401020303" pitchFamily="18" charset="0"/>
                <a:cs typeface="Times"/>
                <a:sym typeface="Times"/>
              </a:rPr>
              <a:t>of  </a:t>
            </a:r>
            <a:r>
              <a:rPr lang="en-GB" sz="2000" b="1" i="0" u="none" strike="noStrike" cap="none" baseline="30000" noProof="1">
                <a:solidFill>
                  <a:srgbClr val="C00000"/>
                </a:solidFill>
                <a:latin typeface="Baskerville" panose="02020502070401020303" pitchFamily="18" charset="0"/>
                <a:ea typeface="Baskerville" panose="02020502070401020303" pitchFamily="18" charset="0"/>
                <a:cs typeface="Times"/>
                <a:sym typeface="Times"/>
              </a:rPr>
              <a:t>7</a:t>
            </a:r>
            <a:r>
              <a:rPr lang="en-GB" sz="2000" b="1" i="0" u="none" strike="noStrike" cap="none" noProof="1">
                <a:solidFill>
                  <a:srgbClr val="C00000"/>
                </a:solidFill>
                <a:latin typeface="Baskerville" panose="02020502070401020303" pitchFamily="18" charset="0"/>
                <a:ea typeface="Baskerville" panose="02020502070401020303" pitchFamily="18" charset="0"/>
                <a:cs typeface="Times"/>
                <a:sym typeface="Times"/>
              </a:rPr>
              <a:t>Be(d,p)</a:t>
            </a:r>
            <a:r>
              <a:rPr lang="en-GB" sz="2000" b="1" i="0" u="none" strike="noStrike" cap="none" baseline="30000" noProof="1">
                <a:solidFill>
                  <a:srgbClr val="C00000"/>
                </a:solidFill>
                <a:latin typeface="Baskerville" panose="02020502070401020303" pitchFamily="18" charset="0"/>
                <a:ea typeface="Baskerville" panose="02020502070401020303" pitchFamily="18" charset="0"/>
                <a:cs typeface="Times"/>
                <a:sym typeface="Times"/>
              </a:rPr>
              <a:t>8</a:t>
            </a:r>
            <a:r>
              <a:rPr lang="en-GB" sz="2000" b="1" i="0" u="none" strike="noStrike" cap="none" noProof="1">
                <a:solidFill>
                  <a:srgbClr val="C00000"/>
                </a:solidFill>
                <a:latin typeface="Baskerville" panose="02020502070401020303" pitchFamily="18" charset="0"/>
                <a:ea typeface="Baskerville" panose="02020502070401020303" pitchFamily="18" charset="0"/>
                <a:cs typeface="Times"/>
                <a:sym typeface="Times"/>
              </a:rPr>
              <a:t>Be* at 0-22 MeV</a:t>
            </a:r>
            <a:endParaRPr lang="en-GB" sz="2000" noProof="1">
              <a:solidFill>
                <a:srgbClr val="C00000"/>
              </a:solidFill>
              <a:latin typeface="Baskerville" panose="02020502070401020303" pitchFamily="18" charset="0"/>
              <a:ea typeface="Baskerville" panose="02020502070401020303" pitchFamily="18" charset="0"/>
            </a:endParaRPr>
          </a:p>
        </p:txBody>
      </p:sp>
      <p:grpSp>
        <p:nvGrpSpPr>
          <p:cNvPr id="4" name="Grupo 3">
            <a:extLst>
              <a:ext uri="{FF2B5EF4-FFF2-40B4-BE49-F238E27FC236}">
                <a16:creationId xmlns:a16="http://schemas.microsoft.com/office/drawing/2014/main" id="{E47145D5-DC45-6B43-6CDB-016A4AADD6AF}"/>
              </a:ext>
            </a:extLst>
          </p:cNvPr>
          <p:cNvGrpSpPr/>
          <p:nvPr/>
        </p:nvGrpSpPr>
        <p:grpSpPr>
          <a:xfrm>
            <a:off x="7372703" y="779211"/>
            <a:ext cx="4876551" cy="5669155"/>
            <a:chOff x="8267258" y="734817"/>
            <a:chExt cx="3924742" cy="5669155"/>
          </a:xfrm>
        </p:grpSpPr>
        <p:pic>
          <p:nvPicPr>
            <p:cNvPr id="12" name="Google Shape;294;p13" descr="Image">
              <a:extLst>
                <a:ext uri="{FF2B5EF4-FFF2-40B4-BE49-F238E27FC236}">
                  <a16:creationId xmlns:a16="http://schemas.microsoft.com/office/drawing/2014/main" id="{BA008954-9993-BE85-69F6-85FBB9BEBADE}"/>
                </a:ext>
              </a:extLst>
            </p:cNvPr>
            <p:cNvPicPr preferRelativeResize="0"/>
            <p:nvPr/>
          </p:nvPicPr>
          <p:blipFill rotWithShape="1">
            <a:blip r:embed="rId5">
              <a:alphaModFix/>
            </a:blip>
            <a:srcRect/>
            <a:stretch/>
          </p:blipFill>
          <p:spPr>
            <a:xfrm>
              <a:off x="8448228" y="734817"/>
              <a:ext cx="3507342" cy="2254366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3" name="Google Shape;295;p13">
              <a:extLst>
                <a:ext uri="{FF2B5EF4-FFF2-40B4-BE49-F238E27FC236}">
                  <a16:creationId xmlns:a16="http://schemas.microsoft.com/office/drawing/2014/main" id="{752A6965-7268-EEEF-9731-CC584C433A80}"/>
                </a:ext>
              </a:extLst>
            </p:cNvPr>
            <p:cNvSpPr txBox="1"/>
            <p:nvPr/>
          </p:nvSpPr>
          <p:spPr>
            <a:xfrm>
              <a:off x="8704910" y="2894070"/>
              <a:ext cx="3250660" cy="58473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5700" tIns="45700" rIns="45700" bIns="4570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231E20"/>
                </a:buClr>
                <a:buSzPts val="1600"/>
                <a:buFont typeface="Times"/>
                <a:buNone/>
              </a:pPr>
              <a:r>
                <a:rPr lang="en-GB" sz="1600" b="0" i="0" u="none" strike="noStrike" cap="none" noProof="1">
                  <a:solidFill>
                    <a:srgbClr val="231E20"/>
                  </a:solidFill>
                  <a:ea typeface="Times"/>
                  <a:cs typeface="Times"/>
                  <a:sym typeface="Times"/>
                </a:rPr>
                <a:t>Δ</a:t>
              </a:r>
              <a:r>
                <a:rPr lang="en-GB" sz="1600" b="0" i="1" u="none" strike="noStrike" cap="none" noProof="1">
                  <a:solidFill>
                    <a:srgbClr val="231E20"/>
                  </a:solidFill>
                  <a:ea typeface="Times"/>
                  <a:cs typeface="Times"/>
                  <a:sym typeface="Times"/>
                </a:rPr>
                <a:t>E</a:t>
              </a:r>
              <a:r>
                <a:rPr lang="en-GB" sz="1600" b="0" i="0" u="none" strike="noStrike" cap="none" noProof="1">
                  <a:solidFill>
                    <a:srgbClr val="231E20"/>
                  </a:solidFill>
                  <a:ea typeface="Times"/>
                  <a:cs typeface="Times"/>
                  <a:sym typeface="Times"/>
                </a:rPr>
                <a:t>-</a:t>
              </a:r>
              <a:r>
                <a:rPr lang="en-GB" sz="1600" b="0" i="1" u="none" strike="noStrike" cap="none" noProof="1">
                  <a:solidFill>
                    <a:srgbClr val="231E20"/>
                  </a:solidFill>
                  <a:ea typeface="Times"/>
                  <a:cs typeface="Times"/>
                  <a:sym typeface="Times"/>
                </a:rPr>
                <a:t>E</a:t>
              </a:r>
              <a:r>
                <a:rPr lang="en-GB" sz="1600" b="0" i="0" u="none" strike="noStrike" cap="none" noProof="1">
                  <a:solidFill>
                    <a:srgbClr val="231E20"/>
                  </a:solidFill>
                  <a:ea typeface="Times"/>
                  <a:cs typeface="Times"/>
                  <a:sym typeface="Times"/>
                </a:rPr>
                <a:t> spectrum of </a:t>
              </a:r>
              <a:r>
                <a:rPr lang="en-GB" sz="1600" b="0" i="1" u="none" strike="noStrike" cap="none" noProof="1">
                  <a:solidFill>
                    <a:srgbClr val="231E20"/>
                  </a:solidFill>
                  <a:ea typeface="Times"/>
                  <a:cs typeface="Times"/>
                  <a:sym typeface="Times"/>
                </a:rPr>
                <a:t>p</a:t>
              </a:r>
              <a:r>
                <a:rPr lang="en-GB" sz="1600" b="0" i="0" u="none" strike="noStrike" cap="none" noProof="1">
                  <a:solidFill>
                    <a:srgbClr val="231E20"/>
                  </a:solidFill>
                  <a:ea typeface="Times"/>
                  <a:cs typeface="Times"/>
                  <a:sym typeface="Times"/>
                </a:rPr>
                <a:t>, </a:t>
              </a:r>
              <a:r>
                <a:rPr lang="en-GB" sz="1600" b="0" i="1" u="none" strike="noStrike" cap="none" noProof="1">
                  <a:solidFill>
                    <a:srgbClr val="231E20"/>
                  </a:solidFill>
                  <a:ea typeface="Times"/>
                  <a:cs typeface="Times"/>
                  <a:sym typeface="Times"/>
                </a:rPr>
                <a:t>d</a:t>
              </a:r>
              <a:r>
                <a:rPr lang="en-GB" sz="1600" b="0" i="0" u="none" strike="noStrike" cap="none" noProof="1">
                  <a:solidFill>
                    <a:srgbClr val="231E20"/>
                  </a:solidFill>
                  <a:ea typeface="Times"/>
                  <a:cs typeface="Times"/>
                  <a:sym typeface="Times"/>
                </a:rPr>
                <a:t>, </a:t>
              </a:r>
              <a:r>
                <a:rPr lang="en-GB" sz="1600" b="0" i="0" u="none" strike="noStrike" cap="none" baseline="30000" noProof="1">
                  <a:solidFill>
                    <a:srgbClr val="231E20"/>
                  </a:solidFill>
                  <a:ea typeface="Times"/>
                  <a:cs typeface="Times"/>
                  <a:sym typeface="Times"/>
                </a:rPr>
                <a:t>3</a:t>
              </a:r>
              <a:r>
                <a:rPr lang="en-GB" sz="1600" b="0" i="0" u="none" strike="noStrike" cap="none" noProof="1">
                  <a:solidFill>
                    <a:srgbClr val="231E20"/>
                  </a:solidFill>
                  <a:ea typeface="Times"/>
                  <a:cs typeface="Times"/>
                  <a:sym typeface="Times"/>
                </a:rPr>
                <a:t>He, and </a:t>
              </a:r>
              <a:r>
                <a:rPr lang="en-GB" sz="1600" b="0" i="1" u="none" strike="noStrike" cap="none" noProof="1">
                  <a:solidFill>
                    <a:srgbClr val="231E20"/>
                  </a:solidFill>
                  <a:ea typeface="Times"/>
                  <a:cs typeface="Times"/>
                  <a:sym typeface="Times"/>
                </a:rPr>
                <a:t>α</a:t>
              </a:r>
              <a:r>
                <a:rPr lang="en-GB" sz="1600" b="0" i="0" u="none" strike="noStrike" cap="none" noProof="1">
                  <a:solidFill>
                    <a:srgbClr val="231E20"/>
                  </a:solidFill>
                  <a:ea typeface="Times"/>
                  <a:cs typeface="Times"/>
                  <a:sym typeface="Times"/>
                </a:rPr>
                <a:t>, detected at W1 + BB7 telescopes</a:t>
              </a:r>
              <a:endParaRPr lang="en-GB" noProof="1"/>
            </a:p>
          </p:txBody>
        </p:sp>
        <p:pic>
          <p:nvPicPr>
            <p:cNvPr id="14" name="Google Shape;290;p13" descr="image66.png">
              <a:extLst>
                <a:ext uri="{FF2B5EF4-FFF2-40B4-BE49-F238E27FC236}">
                  <a16:creationId xmlns:a16="http://schemas.microsoft.com/office/drawing/2014/main" id="{97B1FC96-E00F-9771-BACF-68DB1CDE5F7F}"/>
                </a:ext>
              </a:extLst>
            </p:cNvPr>
            <p:cNvPicPr preferRelativeResize="0"/>
            <p:nvPr/>
          </p:nvPicPr>
          <p:blipFill rotWithShape="1">
            <a:blip r:embed="rId6">
              <a:alphaModFix/>
            </a:blip>
            <a:srcRect/>
            <a:stretch/>
          </p:blipFill>
          <p:spPr>
            <a:xfrm>
              <a:off x="8298601" y="3481812"/>
              <a:ext cx="1820926" cy="129820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5" name="Google Shape;297;p13" descr="image68.png">
              <a:extLst>
                <a:ext uri="{FF2B5EF4-FFF2-40B4-BE49-F238E27FC236}">
                  <a16:creationId xmlns:a16="http://schemas.microsoft.com/office/drawing/2014/main" id="{E9BE239D-B82E-6952-6ED1-3EFC02B0A845}"/>
                </a:ext>
              </a:extLst>
            </p:cNvPr>
            <p:cNvPicPr preferRelativeResize="0"/>
            <p:nvPr/>
          </p:nvPicPr>
          <p:blipFill rotWithShape="1">
            <a:blip r:embed="rId7">
              <a:alphaModFix/>
            </a:blip>
            <a:srcRect/>
            <a:stretch/>
          </p:blipFill>
          <p:spPr>
            <a:xfrm>
              <a:off x="10021729" y="3481813"/>
              <a:ext cx="1816635" cy="1298208"/>
            </a:xfrm>
            <a:prstGeom prst="rect">
              <a:avLst/>
            </a:prstGeom>
            <a:noFill/>
            <a:ln>
              <a:noFill/>
            </a:ln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6" name="CuadroTexto 15">
                  <a:extLst>
                    <a:ext uri="{FF2B5EF4-FFF2-40B4-BE49-F238E27FC236}">
                      <a16:creationId xmlns:a16="http://schemas.microsoft.com/office/drawing/2014/main" id="{2B727E00-9F0F-E578-62BE-8FC5A522CEBF}"/>
                    </a:ext>
                  </a:extLst>
                </p:cNvPr>
                <p:cNvSpPr txBox="1"/>
                <p:nvPr/>
              </p:nvSpPr>
              <p:spPr>
                <a:xfrm>
                  <a:off x="8267258" y="4926644"/>
                  <a:ext cx="3924742" cy="1477328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/>
                <a:p>
                  <a:r>
                    <a:rPr lang="en-GB" sz="1800" b="0" i="0" u="none" strike="noStrike" cap="none" noProof="1">
                      <a:solidFill>
                        <a:srgbClr val="000000"/>
                      </a:solidFill>
                      <a:ea typeface="Times"/>
                      <a:cs typeface="Times"/>
                      <a:sym typeface="Times"/>
                    </a:rPr>
                    <a:t>Two bands for </a:t>
                  </a:r>
                  <a:r>
                    <a:rPr lang="en-GB" sz="1800" b="1" i="0" u="none" strike="noStrike" cap="none" noProof="1">
                      <a:solidFill>
                        <a:srgbClr val="0432FF"/>
                      </a:solidFill>
                      <a:ea typeface="Times"/>
                      <a:cs typeface="Times"/>
                      <a:sym typeface="Times"/>
                    </a:rPr>
                    <a:t>higher excitations of </a:t>
                  </a:r>
                  <a:r>
                    <a:rPr lang="en-GB" sz="1800" b="1" i="0" u="none" strike="noStrike" cap="none" baseline="30000" noProof="1">
                      <a:solidFill>
                        <a:srgbClr val="0432FF"/>
                      </a:solidFill>
                      <a:ea typeface="Times"/>
                      <a:cs typeface="Times"/>
                      <a:sym typeface="Times"/>
                    </a:rPr>
                    <a:t>8</a:t>
                  </a:r>
                  <a:r>
                    <a:rPr lang="en-GB" sz="1800" b="1" i="0" u="none" strike="noStrike" cap="none" noProof="1">
                      <a:solidFill>
                        <a:srgbClr val="0432FF"/>
                      </a:solidFill>
                      <a:ea typeface="Times"/>
                      <a:cs typeface="Times"/>
                      <a:sym typeface="Times"/>
                    </a:rPr>
                    <a:t>Be</a:t>
                  </a:r>
                  <a:r>
                    <a:rPr lang="en-GB" sz="1800" b="0" i="0" u="none" strike="noStrike" cap="none" noProof="1">
                      <a:solidFill>
                        <a:srgbClr val="000000"/>
                      </a:solidFill>
                      <a:ea typeface="Times"/>
                      <a:cs typeface="Times"/>
                      <a:sym typeface="Times"/>
                    </a:rPr>
                    <a:t>, one corresponds to states </a:t>
                  </a:r>
                  <a:r>
                    <a:rPr lang="en-GB" sz="1800" b="1" i="0" u="none" strike="noStrike" cap="none" noProof="1">
                      <a:solidFill>
                        <a:srgbClr val="FF2600"/>
                      </a:solidFill>
                      <a:ea typeface="Times"/>
                      <a:cs typeface="Times"/>
                      <a:sym typeface="Times"/>
                    </a:rPr>
                    <a:t>16.63 </a:t>
                  </a:r>
                  <a:r>
                    <a:rPr lang="en-GB" noProof="1">
                      <a:solidFill>
                        <a:srgbClr val="FF0000"/>
                      </a:solidFill>
                      <a:ea typeface="Times"/>
                      <a:cs typeface="Times"/>
                      <a:sym typeface="Times"/>
                    </a:rPr>
                    <a:t>+ </a:t>
                  </a:r>
                  <a:r>
                    <a:rPr lang="en-GB" sz="1800" b="0" i="0" u="none" strike="noStrike" cap="none" noProof="1">
                      <a:solidFill>
                        <a:srgbClr val="FF0000"/>
                      </a:solidFill>
                      <a:ea typeface="Times"/>
                      <a:cs typeface="Times"/>
                      <a:sym typeface="Times"/>
                    </a:rPr>
                    <a:t>16.922 MeV </a:t>
                  </a:r>
                  <a:r>
                    <a:rPr lang="en-GB" sz="1800" b="0" i="0" u="none" strike="noStrike" cap="none" noProof="1">
                      <a:solidFill>
                        <a:srgbClr val="000000"/>
                      </a:solidFill>
                      <a:ea typeface="Times"/>
                      <a:cs typeface="Times"/>
                      <a:sym typeface="Times"/>
                    </a:rPr>
                    <a:t>(E resolution</a:t>
                  </a:r>
                  <a14:m>
                    <m:oMath xmlns:m="http://schemas.openxmlformats.org/officeDocument/2006/math">
                      <m:r>
                        <a:rPr lang="en-GB" sz="1800" b="0" i="1" u="none" strike="noStrike" cap="none" noProof="1" dirty="0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"/>
                          <a:sym typeface="Times"/>
                        </a:rPr>
                        <m:t>~ </m:t>
                      </m:r>
                    </m:oMath>
                  </a14:m>
                  <a:r>
                    <a:rPr lang="en-GB" sz="1800" b="0" i="0" u="none" strike="noStrike" cap="none" noProof="1">
                      <a:solidFill>
                        <a:srgbClr val="000000"/>
                      </a:solidFill>
                      <a:ea typeface="Times"/>
                      <a:cs typeface="Times"/>
                      <a:sym typeface="Times"/>
                    </a:rPr>
                    <a:t>660 keV), other to states in 17-22 MeV. Protons identified in W1 and BB7 in coincidences a in S3</a:t>
                  </a:r>
                  <a:endParaRPr lang="en-GB" noProof="1"/>
                </a:p>
              </p:txBody>
            </p:sp>
          </mc:Choice>
          <mc:Fallback xmlns="">
            <p:sp>
              <p:nvSpPr>
                <p:cNvPr id="16" name="CuadroTexto 15">
                  <a:extLst>
                    <a:ext uri="{FF2B5EF4-FFF2-40B4-BE49-F238E27FC236}">
                      <a16:creationId xmlns:a16="http://schemas.microsoft.com/office/drawing/2014/main" id="{2B727E00-9F0F-E578-62BE-8FC5A522CEBF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267258" y="4926644"/>
                  <a:ext cx="3924742" cy="1477328"/>
                </a:xfrm>
                <a:prstGeom prst="rect">
                  <a:avLst/>
                </a:prstGeom>
                <a:blipFill>
                  <a:blip r:embed="rId8"/>
                  <a:stretch>
                    <a:fillRect l="-1039" t="-1709" b="-5983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6" name="CuadroTexto 5">
            <a:extLst>
              <a:ext uri="{FF2B5EF4-FFF2-40B4-BE49-F238E27FC236}">
                <a16:creationId xmlns:a16="http://schemas.microsoft.com/office/drawing/2014/main" id="{6A6162B4-F51A-CF6A-26C3-64E76F78677A}"/>
              </a:ext>
            </a:extLst>
          </p:cNvPr>
          <p:cNvSpPr txBox="1"/>
          <p:nvPr/>
        </p:nvSpPr>
        <p:spPr>
          <a:xfrm>
            <a:off x="3508522" y="571154"/>
            <a:ext cx="271818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aseline="30000" noProof="1">
                <a:solidFill>
                  <a:srgbClr val="0000FF"/>
                </a:solidFill>
              </a:rPr>
              <a:t>7</a:t>
            </a:r>
            <a:r>
              <a:rPr lang="en-GB" sz="2000" noProof="1">
                <a:solidFill>
                  <a:srgbClr val="0000FF"/>
                </a:solidFill>
              </a:rPr>
              <a:t>Be</a:t>
            </a:r>
            <a:r>
              <a:rPr lang="en-GB" sz="2000" baseline="30000" noProof="1">
                <a:solidFill>
                  <a:srgbClr val="0000FF"/>
                </a:solidFill>
              </a:rPr>
              <a:t>4+ </a:t>
            </a:r>
            <a:r>
              <a:rPr lang="en-GB" sz="2000" noProof="1">
                <a:solidFill>
                  <a:srgbClr val="0000FF"/>
                </a:solidFill>
              </a:rPr>
              <a:t>beam (5x10</a:t>
            </a:r>
            <a:r>
              <a:rPr lang="en-GB" sz="2000" baseline="30000" noProof="1">
                <a:solidFill>
                  <a:srgbClr val="0000FF"/>
                </a:solidFill>
              </a:rPr>
              <a:t>5</a:t>
            </a:r>
            <a:r>
              <a:rPr lang="en-GB" sz="2000" noProof="1">
                <a:solidFill>
                  <a:srgbClr val="0000FF"/>
                </a:solidFill>
              </a:rPr>
              <a:t>pps) @ 5 MeV/u</a:t>
            </a: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388795D8-AFEC-1A6D-35CB-BBB6105DE56B}"/>
              </a:ext>
            </a:extLst>
          </p:cNvPr>
          <p:cNvSpPr txBox="1"/>
          <p:nvPr/>
        </p:nvSpPr>
        <p:spPr>
          <a:xfrm>
            <a:off x="2845179" y="3515985"/>
            <a:ext cx="230383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noProof="1">
                <a:solidFill>
                  <a:srgbClr val="0000FF"/>
                </a:solidFill>
              </a:rPr>
              <a:t>Targets:</a:t>
            </a:r>
          </a:p>
          <a:p>
            <a:r>
              <a:rPr lang="en-GB" noProof="1">
                <a:solidFill>
                  <a:srgbClr val="0000FF"/>
                </a:solidFill>
              </a:rPr>
              <a:t>15</a:t>
            </a:r>
            <a:r>
              <a:rPr lang="en-GB" noProof="1">
                <a:solidFill>
                  <a:srgbClr val="0000FF"/>
                </a:solidFill>
                <a:latin typeface="Symbol" pitchFamily="2" charset="2"/>
              </a:rPr>
              <a:t>m</a:t>
            </a:r>
            <a:r>
              <a:rPr lang="en-GB" noProof="1">
                <a:solidFill>
                  <a:srgbClr val="0000FF"/>
                </a:solidFill>
              </a:rPr>
              <a:t>m CD</a:t>
            </a:r>
            <a:r>
              <a:rPr lang="en-GB" baseline="-25000" noProof="1">
                <a:solidFill>
                  <a:srgbClr val="0000FF"/>
                </a:solidFill>
              </a:rPr>
              <a:t>2</a:t>
            </a:r>
            <a:r>
              <a:rPr lang="en-GB" noProof="1">
                <a:solidFill>
                  <a:srgbClr val="0000FF"/>
                </a:solidFill>
              </a:rPr>
              <a:t>; 15</a:t>
            </a:r>
            <a:r>
              <a:rPr lang="en-GB" noProof="1">
                <a:solidFill>
                  <a:srgbClr val="0000FF"/>
                </a:solidFill>
                <a:latin typeface="Symbol" pitchFamily="2" charset="2"/>
              </a:rPr>
              <a:t>m</a:t>
            </a:r>
            <a:r>
              <a:rPr lang="en-GB" noProof="1">
                <a:solidFill>
                  <a:srgbClr val="0000FF"/>
                </a:solidFill>
              </a:rPr>
              <a:t>m CH</a:t>
            </a:r>
            <a:r>
              <a:rPr lang="en-GB" baseline="-25000" noProof="1">
                <a:solidFill>
                  <a:srgbClr val="0000FF"/>
                </a:solidFill>
              </a:rPr>
              <a:t>2</a:t>
            </a: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B5A5252F-646E-25C0-168B-3297731E9607}"/>
              </a:ext>
            </a:extLst>
          </p:cNvPr>
          <p:cNvSpPr txBox="1"/>
          <p:nvPr/>
        </p:nvSpPr>
        <p:spPr>
          <a:xfrm>
            <a:off x="919505" y="710328"/>
            <a:ext cx="1115772" cy="646331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noProof="1"/>
              <a:t>MAGISOL Setup</a:t>
            </a:r>
          </a:p>
        </p:txBody>
      </p:sp>
      <p:pic>
        <p:nvPicPr>
          <p:cNvPr id="17" name="Imagen 16">
            <a:extLst>
              <a:ext uri="{FF2B5EF4-FFF2-40B4-BE49-F238E27FC236}">
                <a16:creationId xmlns:a16="http://schemas.microsoft.com/office/drawing/2014/main" id="{33D6676D-9246-5AC5-65E7-05A3314DB54D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993058" y="5027585"/>
            <a:ext cx="6235652" cy="1382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122388"/>
      </p:ext>
    </p:extLst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>
            <a:extLst>
              <a:ext uri="{FF2B5EF4-FFF2-40B4-BE49-F238E27FC236}">
                <a16:creationId xmlns:a16="http://schemas.microsoft.com/office/drawing/2014/main" id="{78B7341B-C29D-913A-773D-A52F881520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45456" y="6503940"/>
            <a:ext cx="646545" cy="35406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s-E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3CA9EB6-BBF0-6C44-9A65-1856A0363CEB}" type="slidenum">
              <a:rPr lang="en-GB" noProof="1" smtClean="0"/>
              <a:pPr/>
              <a:t>14</a:t>
            </a:fld>
            <a:endParaRPr lang="en-GB" noProof="1"/>
          </a:p>
        </p:txBody>
      </p:sp>
      <p:pic>
        <p:nvPicPr>
          <p:cNvPr id="3" name="Google Shape;324;p15" descr="Image">
            <a:extLst>
              <a:ext uri="{FF2B5EF4-FFF2-40B4-BE49-F238E27FC236}">
                <a16:creationId xmlns:a16="http://schemas.microsoft.com/office/drawing/2014/main" id="{7E5836B0-779C-8E5B-248D-64DA031EB36A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178723" y="1135359"/>
            <a:ext cx="4544664" cy="5597037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Google Shape;322;p15">
            <a:extLst>
              <a:ext uri="{FF2B5EF4-FFF2-40B4-BE49-F238E27FC236}">
                <a16:creationId xmlns:a16="http://schemas.microsoft.com/office/drawing/2014/main" id="{E0964FED-3077-5734-B306-88BAC5E3B24A}"/>
              </a:ext>
            </a:extLst>
          </p:cNvPr>
          <p:cNvSpPr txBox="1"/>
          <p:nvPr/>
        </p:nvSpPr>
        <p:spPr>
          <a:xfrm>
            <a:off x="1146524" y="792000"/>
            <a:ext cx="6032199" cy="41241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t" anchorCtr="0">
            <a:spAutoFit/>
          </a:bodyPr>
          <a:lstStyle/>
          <a:p>
            <a:pPr algn="just">
              <a:buClr>
                <a:srgbClr val="0433FF"/>
              </a:buClr>
              <a:buSzPts val="1800"/>
            </a:pPr>
            <a:endParaRPr lang="en-GB" sz="800" b="1" i="0" u="none" strike="noStrike" cap="none" noProof="1">
              <a:solidFill>
                <a:srgbClr val="0433FF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433FF"/>
              </a:buClr>
              <a:buSzPts val="1800"/>
              <a:buFont typeface="Times New Roman"/>
              <a:buNone/>
            </a:pPr>
            <a:r>
              <a:rPr lang="en-GB" sz="1800" b="1" i="0" u="none" strike="noStrike" cap="none" noProof="1">
                <a:solidFill>
                  <a:srgbClr val="0433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Excitation function</a:t>
            </a:r>
            <a:r>
              <a:rPr lang="en-GB" sz="1800" b="0" i="0" u="none" strike="noStrike" cap="none" noProof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The bands are TALYS calculations normalized to the measured cross section, giving an estimate of contributions of  individual states of </a:t>
            </a:r>
            <a:r>
              <a:rPr lang="en-GB" sz="1800" b="0" i="0" u="none" strike="noStrike" cap="none" baseline="30000" noProof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8</a:t>
            </a:r>
            <a:r>
              <a:rPr lang="en-GB" sz="1800" b="0" i="0" u="none" strike="noStrike" cap="none" noProof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Be up to the 16.6 MeV state for the </a:t>
            </a:r>
            <a:r>
              <a:rPr lang="en-GB" sz="1800" b="1" i="0" u="none" strike="noStrike" cap="none" noProof="1">
                <a:solidFill>
                  <a:srgbClr val="94219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first time.</a:t>
            </a:r>
            <a:endParaRPr lang="en-GB" noProof="1"/>
          </a:p>
          <a:p>
            <a:pPr marL="0" marR="0" lvl="0" indent="0" algn="just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Times New Roman"/>
              <a:buNone/>
            </a:pPr>
            <a:r>
              <a:rPr lang="en-GB" sz="1800" b="0" i="0" u="none" strike="noStrike" cap="none" noProof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The existing data within Gamow window (T = 0.5–1 GK, E</a:t>
            </a:r>
            <a:r>
              <a:rPr lang="en-GB" sz="1800" b="0" i="0" u="none" strike="noStrike" cap="none" baseline="-25000" noProof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c.m. </a:t>
            </a:r>
            <a:r>
              <a:rPr lang="en-GB" sz="1800" b="0" i="0" u="none" strike="noStrike" cap="none" noProof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= 0.11–0.56 MeV) has </a:t>
            </a:r>
            <a:r>
              <a:rPr lang="en-GB" sz="1800" b="1" i="0" u="none" strike="noStrike" cap="none" noProof="1">
                <a:solidFill>
                  <a:srgbClr val="94219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large error bars</a:t>
            </a:r>
            <a:r>
              <a:rPr lang="en-GB" sz="1800" b="0" i="0" u="none" strike="noStrike" cap="none" noProof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. Good agreement with data outside Gamow window. The </a:t>
            </a:r>
            <a:r>
              <a:rPr lang="en-GB" sz="1800" b="1" i="1" u="none" strike="noStrike" cap="none" noProof="1">
                <a:solidFill>
                  <a:srgbClr val="FF26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 </a:t>
            </a:r>
            <a:r>
              <a:rPr lang="en-GB" sz="1800" b="1" i="0" u="none" strike="noStrike" cap="none" noProof="1">
                <a:solidFill>
                  <a:srgbClr val="FF26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factor</a:t>
            </a:r>
            <a:r>
              <a:rPr lang="en-GB" sz="1800" b="0" i="0" u="none" strike="noStrike" cap="none" noProof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due to contribution of gs+3.03+11.35 MeV state agrees with Parker’s estimate of 100 MeV b. </a:t>
            </a:r>
          </a:p>
          <a:p>
            <a:pPr lvl="0" algn="just">
              <a:spcBef>
                <a:spcPts val="1200"/>
              </a:spcBef>
              <a:buClr>
                <a:srgbClr val="000000"/>
              </a:buClr>
              <a:buSzPts val="1800"/>
            </a:pPr>
            <a:r>
              <a:rPr lang="en-GB" sz="1800" b="0" i="0" u="none" strike="noStrike" cap="none" noProof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Addition of the </a:t>
            </a:r>
            <a:r>
              <a:rPr lang="en-GB" sz="1800" b="1" i="0" u="none" strike="noStrike" cap="none" noProof="1">
                <a:solidFill>
                  <a:srgbClr val="94219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16.63 (</a:t>
            </a:r>
            <a:r>
              <a:rPr lang="en-GB" noProof="1">
                <a:solidFill>
                  <a:srgbClr val="000000"/>
                </a:solidFill>
                <a:ea typeface="Times"/>
                <a:cs typeface="Times"/>
                <a:sym typeface="Times"/>
              </a:rPr>
              <a:t>+ </a:t>
            </a:r>
            <a:r>
              <a:rPr lang="en-GB" sz="1800" b="0" i="0" u="none" strike="noStrike" cap="none" noProof="1">
                <a:solidFill>
                  <a:srgbClr val="000000"/>
                </a:solidFill>
                <a:ea typeface="Times"/>
                <a:cs typeface="Times"/>
                <a:sym typeface="Times"/>
              </a:rPr>
              <a:t>16.922) </a:t>
            </a:r>
            <a:r>
              <a:rPr lang="en-GB" sz="1800" b="1" i="0" u="none" strike="noStrike" cap="none" noProof="1">
                <a:solidFill>
                  <a:srgbClr val="94219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MeV</a:t>
            </a:r>
            <a:r>
              <a:rPr lang="en-GB" sz="1800" b="0" i="0" u="none" strike="noStrike" cap="none" noProof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state leads to a </a:t>
            </a:r>
            <a:r>
              <a:rPr lang="en-GB" sz="1800" b="1" i="0" u="none" strike="noStrike" cap="none" noProof="1">
                <a:solidFill>
                  <a:srgbClr val="0433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maximum value of  S factor within the Gamow window increases to 167 MeV (+60%) </a:t>
            </a:r>
            <a:r>
              <a:rPr lang="en-GB" sz="1800" b="0" i="0" u="none" strike="noStrike" cap="none" noProof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but it </a:t>
            </a:r>
            <a:r>
              <a:rPr lang="en-GB" sz="1800" b="0" i="0" u="none" strike="noStrike" cap="none" noProof="1">
                <a:latin typeface="Times New Roman"/>
                <a:ea typeface="Times New Roman"/>
                <a:cs typeface="Times New Roman"/>
                <a:sym typeface="Times New Roman"/>
              </a:rPr>
              <a:t>can</a:t>
            </a:r>
            <a:r>
              <a:rPr lang="en-GB" sz="1800" i="0" u="none" strike="noStrike" cap="none" noProof="1">
                <a:latin typeface="Times New Roman"/>
                <a:ea typeface="Times New Roman"/>
                <a:cs typeface="Times New Roman"/>
                <a:sym typeface="Times New Roman"/>
              </a:rPr>
              <a:t>not</a:t>
            </a:r>
            <a:r>
              <a:rPr lang="en-GB" sz="1800" b="0" i="0" u="none" strike="noStrike" cap="none" noProof="1"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GB" sz="1800" b="0" i="0" u="none" strike="noStrike" cap="none" noProof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solve the Lithium anomaly.    </a:t>
            </a:r>
            <a:r>
              <a:rPr lang="en-GB" noProof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Wingdings" pitchFamily="2" charset="2"/>
              </a:rPr>
              <a:t></a:t>
            </a:r>
            <a:r>
              <a:rPr lang="en-GB" noProof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GB" b="1" noProof="1">
                <a:solidFill>
                  <a:srgbClr val="FF26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mitigation</a:t>
            </a:r>
            <a:r>
              <a:rPr lang="en-GB" noProof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of  </a:t>
            </a:r>
            <a:r>
              <a:rPr lang="en-GB" sz="1800" b="1" i="0" u="none" strike="noStrike" cap="none" noProof="1">
                <a:solidFill>
                  <a:srgbClr val="FF26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Li abundance &lt; 1%</a:t>
            </a:r>
            <a:r>
              <a:rPr lang="en-GB" noProof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endParaRPr lang="en-GB" noProof="1"/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25ED5ECC-6C92-6266-EA0E-11FC1AAC48FF}"/>
              </a:ext>
            </a:extLst>
          </p:cNvPr>
          <p:cNvSpPr txBox="1"/>
          <p:nvPr/>
        </p:nvSpPr>
        <p:spPr>
          <a:xfrm>
            <a:off x="953729" y="4960788"/>
            <a:ext cx="6224994" cy="646331"/>
          </a:xfrm>
          <a:prstGeom prst="rect">
            <a:avLst/>
          </a:prstGeom>
          <a:solidFill>
            <a:srgbClr val="CCFFCC"/>
          </a:solidFill>
        </p:spPr>
        <p:txBody>
          <a:bodyPr wrap="square" rtlCol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2600"/>
              </a:buClr>
              <a:buSzPts val="1800"/>
              <a:buFont typeface="Times New Roman"/>
              <a:buNone/>
            </a:pPr>
            <a:r>
              <a:rPr lang="en-GB" sz="1800" b="1" i="1" u="none" strike="noStrike" cap="none" noProof="1">
                <a:solidFill>
                  <a:srgbClr val="00009A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Contribution of higher excited states in </a:t>
            </a:r>
            <a:r>
              <a:rPr lang="en-GB" sz="1800" b="1" i="1" u="none" strike="noStrike" cap="none" baseline="30000" noProof="1">
                <a:solidFill>
                  <a:srgbClr val="00009A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7</a:t>
            </a:r>
            <a:r>
              <a:rPr lang="en-GB" sz="1800" b="1" i="1" u="none" strike="noStrike" cap="none" noProof="1">
                <a:solidFill>
                  <a:srgbClr val="00009A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Be(d,p)</a:t>
            </a:r>
            <a:r>
              <a:rPr lang="en-GB" sz="1800" b="1" i="1" u="none" strike="noStrike" cap="none" baseline="30000" noProof="1">
                <a:solidFill>
                  <a:srgbClr val="00009A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8</a:t>
            </a:r>
            <a:r>
              <a:rPr lang="en-GB" sz="1800" b="1" i="1" u="none" strike="noStrike" cap="none" noProof="1">
                <a:solidFill>
                  <a:srgbClr val="00009A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Be* do not solve the Cosmological lithium problem</a:t>
            </a:r>
            <a:endParaRPr lang="en-GB" noProof="1">
              <a:solidFill>
                <a:srgbClr val="00009A"/>
              </a:solidFill>
            </a:endParaRP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AA37E078-E57B-9651-F15C-3356609AFF4F}"/>
              </a:ext>
            </a:extLst>
          </p:cNvPr>
          <p:cNvSpPr txBox="1"/>
          <p:nvPr/>
        </p:nvSpPr>
        <p:spPr>
          <a:xfrm>
            <a:off x="3931154" y="5800213"/>
            <a:ext cx="3247569" cy="954107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1400" b="0" i="1" u="none" strike="noStrike" cap="none" noProof="1">
                <a:ea typeface="Times New Roman"/>
                <a:cs typeface="Times New Roman"/>
                <a:sym typeface="Times New Roman"/>
              </a:rPr>
              <a:t>Phys Rev Let 128 (2022) 252701</a:t>
            </a:r>
          </a:p>
          <a:p>
            <a:r>
              <a:rPr lang="en-GB" sz="1400" kern="100" noProof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Phys Let B 833 (2022) 137294</a:t>
            </a:r>
          </a:p>
          <a:p>
            <a:r>
              <a:rPr lang="en-GB" sz="1400" kern="100" noProof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Phys Let B 853 (2024) 138673</a:t>
            </a:r>
          </a:p>
          <a:p>
            <a:r>
              <a:rPr lang="en-GB" sz="1400" kern="100" noProof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Nuc. Phys. A 1065 (2026) 123249</a:t>
            </a: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D175CD35-73AB-2025-5001-53A38801829A}"/>
              </a:ext>
            </a:extLst>
          </p:cNvPr>
          <p:cNvSpPr txBox="1"/>
          <p:nvPr/>
        </p:nvSpPr>
        <p:spPr>
          <a:xfrm>
            <a:off x="4233843" y="204730"/>
            <a:ext cx="49017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noProof="1">
                <a:solidFill>
                  <a:srgbClr val="C00000"/>
                </a:solidFill>
                <a:latin typeface="Baskerville" panose="02020502070401020303" pitchFamily="18" charset="0"/>
                <a:ea typeface="Baskerville" panose="02020502070401020303" pitchFamily="18" charset="0"/>
              </a:rPr>
              <a:t>Results of the </a:t>
            </a:r>
            <a:r>
              <a:rPr lang="en-GB" sz="2400" b="1" i="1" u="none" strike="noStrike" cap="none" baseline="30000" noProof="1">
                <a:solidFill>
                  <a:srgbClr val="C00000"/>
                </a:solidFill>
                <a:latin typeface="Baskerville" panose="02020502070401020303" pitchFamily="18" charset="0"/>
                <a:ea typeface="Baskerville" panose="02020502070401020303" pitchFamily="18" charset="0"/>
                <a:cs typeface="Times New Roman"/>
                <a:sym typeface="Times New Roman"/>
              </a:rPr>
              <a:t>7</a:t>
            </a:r>
            <a:r>
              <a:rPr lang="en-GB" sz="2400" b="1" i="1" u="none" strike="noStrike" cap="none" noProof="1">
                <a:solidFill>
                  <a:srgbClr val="C00000"/>
                </a:solidFill>
                <a:latin typeface="Baskerville" panose="02020502070401020303" pitchFamily="18" charset="0"/>
                <a:ea typeface="Baskerville" panose="02020502070401020303" pitchFamily="18" charset="0"/>
                <a:cs typeface="Times New Roman"/>
                <a:sym typeface="Times New Roman"/>
              </a:rPr>
              <a:t>Be(d,p)</a:t>
            </a:r>
            <a:r>
              <a:rPr lang="en-GB" sz="2400" b="1" i="1" u="none" strike="noStrike" cap="none" baseline="30000" noProof="1">
                <a:solidFill>
                  <a:srgbClr val="C00000"/>
                </a:solidFill>
                <a:latin typeface="Baskerville" panose="02020502070401020303" pitchFamily="18" charset="0"/>
                <a:ea typeface="Baskerville" panose="02020502070401020303" pitchFamily="18" charset="0"/>
                <a:cs typeface="Times New Roman"/>
                <a:sym typeface="Times New Roman"/>
              </a:rPr>
              <a:t>8</a:t>
            </a:r>
            <a:r>
              <a:rPr lang="en-GB" sz="2400" b="1" i="1" u="none" strike="noStrike" cap="none" noProof="1">
                <a:solidFill>
                  <a:srgbClr val="C00000"/>
                </a:solidFill>
                <a:latin typeface="Baskerville" panose="02020502070401020303" pitchFamily="18" charset="0"/>
                <a:ea typeface="Baskerville" panose="02020502070401020303" pitchFamily="18" charset="0"/>
                <a:cs typeface="Times New Roman"/>
                <a:sym typeface="Times New Roman"/>
              </a:rPr>
              <a:t>Be* </a:t>
            </a:r>
            <a:r>
              <a:rPr lang="en-GB" sz="2400" b="1" u="none" strike="noStrike" cap="none" noProof="1">
                <a:solidFill>
                  <a:srgbClr val="C00000"/>
                </a:solidFill>
                <a:latin typeface="Baskerville" panose="02020502070401020303" pitchFamily="18" charset="0"/>
                <a:ea typeface="Baskerville" panose="02020502070401020303" pitchFamily="18" charset="0"/>
                <a:cs typeface="Times New Roman"/>
                <a:sym typeface="Times New Roman"/>
              </a:rPr>
              <a:t>Study</a:t>
            </a:r>
            <a:endParaRPr lang="en-GB" sz="2400" noProof="1">
              <a:solidFill>
                <a:srgbClr val="C00000"/>
              </a:solidFill>
              <a:latin typeface="Baskerville" panose="02020502070401020303" pitchFamily="18" charset="0"/>
              <a:ea typeface="Baskerville" panose="02020502070401020303" pitchFamily="18" charset="0"/>
            </a:endParaRP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648E4B6F-A45E-9438-2364-232092D5617F}"/>
              </a:ext>
            </a:extLst>
          </p:cNvPr>
          <p:cNvSpPr txBox="1"/>
          <p:nvPr/>
        </p:nvSpPr>
        <p:spPr>
          <a:xfrm>
            <a:off x="1008862" y="5772941"/>
            <a:ext cx="2748141" cy="36933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noProof="1"/>
              <a:t>Courtesy of Dhruba Gupta</a:t>
            </a:r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43C70908-A666-1BB4-F2AF-0BAF5095D36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34063" y="6180774"/>
            <a:ext cx="2097740" cy="6463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524874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5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>
            <a:extLst>
              <a:ext uri="{FF2B5EF4-FFF2-40B4-BE49-F238E27FC236}">
                <a16:creationId xmlns:a16="http://schemas.microsoft.com/office/drawing/2014/main" id="{CC43178B-979E-B33B-1EF2-A5037BDB9176}"/>
              </a:ext>
            </a:extLst>
          </p:cNvPr>
          <p:cNvSpPr txBox="1"/>
          <p:nvPr/>
        </p:nvSpPr>
        <p:spPr>
          <a:xfrm>
            <a:off x="4617823" y="1630102"/>
            <a:ext cx="3491020" cy="830997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GB" sz="2400" noProof="1">
                <a:solidFill>
                  <a:srgbClr val="C00000"/>
                </a:solidFill>
              </a:rPr>
              <a:t>2019 - 2021</a:t>
            </a:r>
          </a:p>
          <a:p>
            <a:pPr algn="ctr"/>
            <a:r>
              <a:rPr lang="en-GB" sz="2400" noProof="1">
                <a:solidFill>
                  <a:srgbClr val="C00000"/>
                </a:solidFill>
              </a:rPr>
              <a:t>Long Shutdown 2 + covid</a:t>
            </a: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73AF610A-EC0F-EAD6-BDD6-C1BC9010D0F8}"/>
              </a:ext>
            </a:extLst>
          </p:cNvPr>
          <p:cNvSpPr txBox="1"/>
          <p:nvPr/>
        </p:nvSpPr>
        <p:spPr>
          <a:xfrm>
            <a:off x="2419466" y="2812602"/>
            <a:ext cx="8123708" cy="2585323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en-GB" noProof="1">
              <a:solidFill>
                <a:srgbClr val="C00000"/>
              </a:solidFill>
              <a:ea typeface="Baskerville" panose="02020502070401020303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noProof="1">
                <a:solidFill>
                  <a:srgbClr val="C00000"/>
                </a:solidFill>
                <a:ea typeface="Baskerville" panose="02020502070401020303" pitchFamily="18" charset="0"/>
              </a:rPr>
              <a:t>2022	 IS698: a-scattering of light tin-isotopes -- p-process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noProof="1">
              <a:solidFill>
                <a:srgbClr val="C00000"/>
              </a:solidFill>
              <a:ea typeface="Baskerville" panose="02020502070401020303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noProof="1">
                <a:solidFill>
                  <a:srgbClr val="C00000"/>
                </a:solidFill>
                <a:cs typeface="Times New Roman" panose="02020603050405020304" pitchFamily="18" charset="0"/>
              </a:rPr>
              <a:t>2024.   IS690	 </a:t>
            </a:r>
            <a:r>
              <a:rPr lang="en-GB" baseline="30000" noProof="1">
                <a:solidFill>
                  <a:srgbClr val="C00000"/>
                </a:solidFill>
                <a:cs typeface="Times New Roman" panose="02020603050405020304" pitchFamily="18" charset="0"/>
              </a:rPr>
              <a:t>9</a:t>
            </a:r>
            <a:r>
              <a:rPr lang="en-GB" noProof="1">
                <a:solidFill>
                  <a:srgbClr val="C00000"/>
                </a:solidFill>
                <a:cs typeface="Times New Roman" panose="02020603050405020304" pitchFamily="18" charset="0"/>
              </a:rPr>
              <a:t>Li(t,p) 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noProof="1">
                <a:solidFill>
                  <a:srgbClr val="C00000"/>
                </a:solidFill>
                <a:cs typeface="Times New Roman" panose="02020603050405020304" pitchFamily="18" charset="0"/>
              </a:rPr>
              <a:t>2025	 IS690b	 </a:t>
            </a:r>
            <a:r>
              <a:rPr lang="en-GB" b="1" baseline="30000" noProof="1">
                <a:solidFill>
                  <a:srgbClr val="C00000"/>
                </a:solidFill>
                <a:cs typeface="Times New Roman" panose="02020603050405020304" pitchFamily="18" charset="0"/>
              </a:rPr>
              <a:t>11</a:t>
            </a:r>
            <a:r>
              <a:rPr lang="en-GB" b="1" noProof="1">
                <a:solidFill>
                  <a:srgbClr val="C00000"/>
                </a:solidFill>
                <a:cs typeface="Times New Roman" panose="02020603050405020304" pitchFamily="18" charset="0"/>
              </a:rPr>
              <a:t>Be(t,p) 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b="1" noProof="1">
              <a:solidFill>
                <a:srgbClr val="C00000"/>
              </a:solidFill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noProof="1">
                <a:solidFill>
                  <a:srgbClr val="C00000"/>
                </a:solidFill>
                <a:cs typeface="Times New Roman" panose="02020603050405020304" pitchFamily="18" charset="0"/>
              </a:rPr>
              <a:t>2025    IS550: Probing the Island of Stability of Super Hevies with ISOLDE 		beams; pave the way towards SHE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noProof="1">
              <a:solidFill>
                <a:srgbClr val="C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00138008"/>
      </p:ext>
    </p:extLst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371FF1F-ED56-2545-BA50-142393A494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21005" y="240374"/>
            <a:ext cx="5357105" cy="537793"/>
          </a:xfrm>
        </p:spPr>
        <p:txBody>
          <a:bodyPr>
            <a:noAutofit/>
          </a:bodyPr>
          <a:lstStyle/>
          <a:p>
            <a:pPr algn="l"/>
            <a:r>
              <a:rPr lang="en-GB" sz="2800" noProof="1">
                <a:latin typeface="+mn-lt"/>
                <a:ea typeface="Baskerville" panose="02020502070401020303" pitchFamily="18" charset="0"/>
              </a:rPr>
              <a:t>Halo nuclei in n-transfer reactions</a:t>
            </a:r>
          </a:p>
        </p:txBody>
      </p:sp>
      <p:sp>
        <p:nvSpPr>
          <p:cNvPr id="26" name="Rectangle 3">
            <a:extLst>
              <a:ext uri="{FF2B5EF4-FFF2-40B4-BE49-F238E27FC236}">
                <a16:creationId xmlns:a16="http://schemas.microsoft.com/office/drawing/2014/main" id="{ED01B93A-89F5-F540-9E8F-C6CB2E4B490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43175" y="3862696"/>
            <a:ext cx="6919740" cy="2403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3200">
                <a:solidFill>
                  <a:srgbClr val="00000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DejaVu Sans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2800">
                <a:solidFill>
                  <a:srgbClr val="00000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DejaVu Sans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rgbClr val="00000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DejaVu Sans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DejaVu Sans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DejaVu Sans"/>
              </a:defRPr>
            </a:lvl5pPr>
            <a:lvl6pPr marL="25146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DejaVu Sans"/>
              </a:defRPr>
            </a:lvl6pPr>
            <a:lvl7pPr marL="29718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DejaVu Sans"/>
              </a:defRPr>
            </a:lvl7pPr>
            <a:lvl8pPr marL="34290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DejaVu Sans"/>
              </a:defRPr>
            </a:lvl8pPr>
            <a:lvl9pPr marL="38862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DejaVu Sans"/>
              </a:defRPr>
            </a:lvl9pPr>
          </a:lstStyle>
          <a:p>
            <a:pPr>
              <a:spcBef>
                <a:spcPct val="20000"/>
              </a:spcBef>
              <a:buClr>
                <a:schemeClr val="bg2"/>
              </a:buClr>
              <a:buSzPct val="75000"/>
            </a:pPr>
            <a:r>
              <a:rPr lang="en-GB" sz="1800" u="sng" noProof="1">
                <a:solidFill>
                  <a:srgbClr val="000090"/>
                </a:solidFill>
                <a:latin typeface="+mn-lt"/>
                <a:sym typeface="Wingdings" pitchFamily="2" charset="2"/>
              </a:rPr>
              <a:t>Halo Nuclei: Common “Structural” properties</a:t>
            </a:r>
            <a:r>
              <a:rPr lang="en-GB" sz="1800" noProof="1">
                <a:solidFill>
                  <a:srgbClr val="000090"/>
                </a:solidFill>
                <a:latin typeface="+mn-lt"/>
                <a:sym typeface="Wingdings" pitchFamily="2" charset="2"/>
              </a:rPr>
              <a:t> </a:t>
            </a:r>
          </a:p>
          <a:p>
            <a:pPr marL="285750" indent="-285750">
              <a:spcBef>
                <a:spcPct val="20000"/>
              </a:spcBef>
              <a:buClr>
                <a:srgbClr val="FF0000"/>
              </a:buClr>
              <a:buSzPct val="75000"/>
              <a:buFont typeface="Wingdings" pitchFamily="2" charset="2"/>
              <a:buChar char="q"/>
            </a:pPr>
            <a:r>
              <a:rPr lang="en-GB" sz="1800" noProof="1">
                <a:solidFill>
                  <a:schemeClr val="tx1"/>
                </a:solidFill>
                <a:latin typeface="+mn-lt"/>
              </a:rPr>
              <a:t>Rather inert core plus one or two barely unbound </a:t>
            </a:r>
          </a:p>
          <a:p>
            <a:pPr marL="0" indent="0">
              <a:spcBef>
                <a:spcPct val="20000"/>
              </a:spcBef>
              <a:buClr>
                <a:srgbClr val="FF0000"/>
              </a:buClr>
              <a:buSzPct val="75000"/>
            </a:pPr>
            <a:r>
              <a:rPr lang="en-GB" sz="1800" noProof="1">
                <a:solidFill>
                  <a:schemeClr val="tx1"/>
                </a:solidFill>
                <a:latin typeface="+mn-lt"/>
              </a:rPr>
              <a:t>      extra (1-2) neutrons or protons</a:t>
            </a:r>
          </a:p>
          <a:p>
            <a:pPr>
              <a:spcBef>
                <a:spcPct val="20000"/>
              </a:spcBef>
              <a:buClr>
                <a:srgbClr val="FF0000"/>
              </a:buClr>
              <a:buSzPct val="75000"/>
              <a:buFont typeface="Wingdings" pitchFamily="2" charset="2"/>
              <a:buChar char="p"/>
            </a:pPr>
            <a:r>
              <a:rPr lang="en-GB" sz="1800" noProof="1">
                <a:solidFill>
                  <a:schemeClr val="tx1"/>
                </a:solidFill>
                <a:latin typeface="+mn-lt"/>
              </a:rPr>
              <a:t> </a:t>
            </a:r>
            <a:r>
              <a:rPr lang="en-GB" sz="1800" b="1" noProof="1">
                <a:solidFill>
                  <a:schemeClr val="tx1"/>
                </a:solidFill>
                <a:latin typeface="+mn-lt"/>
              </a:rPr>
              <a:t>Extended nucleon distribution, large “radius”</a:t>
            </a:r>
            <a:r>
              <a:rPr lang="en-GB" sz="1800" b="1" noProof="1">
                <a:solidFill>
                  <a:schemeClr val="tx1"/>
                </a:solidFill>
                <a:latin typeface="+mn-lt"/>
                <a:sym typeface="Wingdings" pitchFamily="2" charset="2"/>
              </a:rPr>
              <a:t> “halo”</a:t>
            </a:r>
            <a:r>
              <a:rPr lang="en-GB" sz="1800" b="1" noProof="1">
                <a:solidFill>
                  <a:schemeClr val="tx1"/>
                </a:solidFill>
                <a:latin typeface="+mn-lt"/>
              </a:rPr>
              <a:t> </a:t>
            </a:r>
          </a:p>
          <a:p>
            <a:pPr>
              <a:spcBef>
                <a:spcPct val="20000"/>
              </a:spcBef>
              <a:buClr>
                <a:srgbClr val="FF0000"/>
              </a:buClr>
              <a:buSzPct val="75000"/>
              <a:buFont typeface="Wingdings" pitchFamily="2" charset="2"/>
              <a:buChar char="p"/>
            </a:pPr>
            <a:r>
              <a:rPr lang="en-GB" sz="1800" noProof="1">
                <a:solidFill>
                  <a:schemeClr val="tx1"/>
                </a:solidFill>
                <a:latin typeface="+mn-lt"/>
                <a:sym typeface="Wingdings" pitchFamily="2" charset="2"/>
              </a:rPr>
              <a:t>Very few excited states – if any.  </a:t>
            </a:r>
          </a:p>
          <a:p>
            <a:pPr>
              <a:spcBef>
                <a:spcPct val="20000"/>
              </a:spcBef>
              <a:buClr>
                <a:srgbClr val="FF0000"/>
              </a:buClr>
              <a:buSzPct val="75000"/>
              <a:buFont typeface="Wingdings" pitchFamily="2" charset="2"/>
              <a:buChar char="p"/>
            </a:pPr>
            <a:r>
              <a:rPr lang="en-GB" sz="1800" noProof="1">
                <a:solidFill>
                  <a:schemeClr val="tx1"/>
                </a:solidFill>
                <a:latin typeface="+mn-lt"/>
              </a:rPr>
              <a:t> Unique exotic structure: </a:t>
            </a:r>
            <a:r>
              <a:rPr lang="en-GB" sz="1800" noProof="1">
                <a:solidFill>
                  <a:srgbClr val="FF0000"/>
                </a:solidFill>
                <a:latin typeface="+mn-lt"/>
                <a:sym typeface="Wingdings" pitchFamily="2" charset="2"/>
              </a:rPr>
              <a:t>Insight into slow degrees of freedom (Sn=0.5 MeV, t = 10</a:t>
            </a:r>
            <a:r>
              <a:rPr lang="en-GB" sz="1800" baseline="30000" noProof="1">
                <a:solidFill>
                  <a:srgbClr val="FF0000"/>
                </a:solidFill>
                <a:latin typeface="+mn-lt"/>
                <a:sym typeface="Wingdings" pitchFamily="2" charset="2"/>
              </a:rPr>
              <a:t>-21</a:t>
            </a:r>
            <a:r>
              <a:rPr lang="en-GB" sz="1800" noProof="1">
                <a:solidFill>
                  <a:srgbClr val="FF0000"/>
                </a:solidFill>
                <a:latin typeface="+mn-lt"/>
                <a:sym typeface="Wingdings" pitchFamily="2" charset="2"/>
              </a:rPr>
              <a:t>S;  For S</a:t>
            </a:r>
            <a:r>
              <a:rPr lang="en-GB" sz="1800" baseline="-25000" noProof="1">
                <a:solidFill>
                  <a:srgbClr val="FF0000"/>
                </a:solidFill>
                <a:latin typeface="+mn-lt"/>
                <a:sym typeface="Wingdings" pitchFamily="2" charset="2"/>
              </a:rPr>
              <a:t>n</a:t>
            </a:r>
            <a:r>
              <a:rPr lang="en-GB" sz="1800" noProof="1">
                <a:solidFill>
                  <a:srgbClr val="FF0000"/>
                </a:solidFill>
                <a:latin typeface="+mn-lt"/>
                <a:sym typeface="Wingdings" pitchFamily="2" charset="2"/>
              </a:rPr>
              <a:t> = 8 MeV t = 10</a:t>
            </a:r>
            <a:r>
              <a:rPr lang="en-GB" sz="1800" baseline="30000" noProof="1">
                <a:solidFill>
                  <a:srgbClr val="FF0000"/>
                </a:solidFill>
                <a:latin typeface="+mn-lt"/>
                <a:sym typeface="Wingdings" pitchFamily="2" charset="2"/>
              </a:rPr>
              <a:t>-23</a:t>
            </a:r>
            <a:r>
              <a:rPr lang="en-GB" sz="1800" noProof="1">
                <a:solidFill>
                  <a:srgbClr val="FF0000"/>
                </a:solidFill>
                <a:latin typeface="+mn-lt"/>
                <a:sym typeface="Wingdings" pitchFamily="2" charset="2"/>
              </a:rPr>
              <a:t>s</a:t>
            </a:r>
          </a:p>
          <a:p>
            <a:pPr>
              <a:spcBef>
                <a:spcPct val="20000"/>
              </a:spcBef>
              <a:buClr>
                <a:schemeClr val="bg2"/>
              </a:buClr>
              <a:buSzPct val="75000"/>
            </a:pPr>
            <a:endParaRPr lang="en-GB" sz="1800" noProof="1">
              <a:solidFill>
                <a:schemeClr val="tx1"/>
              </a:solidFill>
              <a:latin typeface="+mn-lt"/>
              <a:sym typeface="Wingdings" pitchFamily="2" charset="2"/>
            </a:endParaRPr>
          </a:p>
          <a:p>
            <a:pPr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p"/>
            </a:pPr>
            <a:endParaRPr lang="en-GB" sz="1800" noProof="1">
              <a:solidFill>
                <a:schemeClr val="tx1"/>
              </a:solidFill>
              <a:latin typeface="+mn-lt"/>
              <a:sym typeface="Wingdings" pitchFamily="2" charset="2"/>
            </a:endParaRPr>
          </a:p>
        </p:txBody>
      </p:sp>
      <p:sp>
        <p:nvSpPr>
          <p:cNvPr id="30" name="CuadroTexto 4">
            <a:extLst>
              <a:ext uri="{FF2B5EF4-FFF2-40B4-BE49-F238E27FC236}">
                <a16:creationId xmlns:a16="http://schemas.microsoft.com/office/drawing/2014/main" id="{35816828-4EEF-814D-AA3C-7DB858BA63B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54300" y="6266361"/>
            <a:ext cx="642381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n-GB" b="1" noProof="1">
                <a:solidFill>
                  <a:srgbClr val="8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Interplay between Nuclear Structure &amp; Reaction Mechanism</a:t>
            </a:r>
            <a:endParaRPr lang="en-GB" b="1" noProof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3" name="Marcador de número de diapositiva 32">
            <a:extLst>
              <a:ext uri="{FF2B5EF4-FFF2-40B4-BE49-F238E27FC236}">
                <a16:creationId xmlns:a16="http://schemas.microsoft.com/office/drawing/2014/main" id="{4D20ECA4-6265-2617-3395-619CE1F6E4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58880" y="6318583"/>
            <a:ext cx="731520" cy="396240"/>
          </a:xfrm>
        </p:spPr>
        <p:txBody>
          <a:bodyPr/>
          <a:lstStyle/>
          <a:p>
            <a:fld id="{8479CA15-6B8C-46B3-BCC5-8F63089C5E6F}" type="slidenum">
              <a:rPr lang="en-GB" noProof="1" smtClean="0"/>
              <a:pPr/>
              <a:t>16</a:t>
            </a:fld>
            <a:endParaRPr lang="en-GB" noProof="1"/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8E68217D-8E4E-DD76-3A87-F38890FA4E8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81389" y="945072"/>
            <a:ext cx="6540500" cy="2971800"/>
          </a:xfrm>
          <a:prstGeom prst="rect">
            <a:avLst/>
          </a:prstGeom>
        </p:spPr>
      </p:pic>
      <p:grpSp>
        <p:nvGrpSpPr>
          <p:cNvPr id="5" name="Grupo 4">
            <a:extLst>
              <a:ext uri="{FF2B5EF4-FFF2-40B4-BE49-F238E27FC236}">
                <a16:creationId xmlns:a16="http://schemas.microsoft.com/office/drawing/2014/main" id="{DB454EBD-CEDB-EF36-9925-8CB0180A35E8}"/>
              </a:ext>
            </a:extLst>
          </p:cNvPr>
          <p:cNvGrpSpPr/>
          <p:nvPr/>
        </p:nvGrpSpPr>
        <p:grpSpPr>
          <a:xfrm>
            <a:off x="1055252" y="1817608"/>
            <a:ext cx="3507014" cy="3543457"/>
            <a:chOff x="1050528" y="1591466"/>
            <a:chExt cx="3507014" cy="3543457"/>
          </a:xfrm>
        </p:grpSpPr>
        <p:grpSp>
          <p:nvGrpSpPr>
            <p:cNvPr id="36" name="Grupo 35">
              <a:extLst>
                <a:ext uri="{FF2B5EF4-FFF2-40B4-BE49-F238E27FC236}">
                  <a16:creationId xmlns:a16="http://schemas.microsoft.com/office/drawing/2014/main" id="{61CED538-E5FF-E826-161C-ED31572ECF23}"/>
                </a:ext>
              </a:extLst>
            </p:cNvPr>
            <p:cNvGrpSpPr/>
            <p:nvPr/>
          </p:nvGrpSpPr>
          <p:grpSpPr>
            <a:xfrm>
              <a:off x="1106559" y="1591466"/>
              <a:ext cx="3129080" cy="1818378"/>
              <a:chOff x="1542874" y="1226923"/>
              <a:chExt cx="3129080" cy="1818378"/>
            </a:xfrm>
          </p:grpSpPr>
          <p:pic>
            <p:nvPicPr>
              <p:cNvPr id="31" name="Imagen 30">
                <a:extLst>
                  <a:ext uri="{FF2B5EF4-FFF2-40B4-BE49-F238E27FC236}">
                    <a16:creationId xmlns:a16="http://schemas.microsoft.com/office/drawing/2014/main" id="{7C94A815-1136-A840-8754-05A5A2C722B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542874" y="1470955"/>
                <a:ext cx="1641508" cy="157434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4" name="CuadroTexto 3">
                <a:extLst>
                  <a:ext uri="{FF2B5EF4-FFF2-40B4-BE49-F238E27FC236}">
                    <a16:creationId xmlns:a16="http://schemas.microsoft.com/office/drawing/2014/main" id="{BED5945D-8D85-3A31-37E0-D68A068D0921}"/>
                  </a:ext>
                </a:extLst>
              </p:cNvPr>
              <p:cNvSpPr txBox="1"/>
              <p:nvPr/>
            </p:nvSpPr>
            <p:spPr>
              <a:xfrm>
                <a:off x="2669884" y="1226923"/>
                <a:ext cx="200207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noProof="1"/>
                  <a:t>S</a:t>
                </a:r>
                <a:r>
                  <a:rPr lang="en-GB" baseline="-25000" noProof="1"/>
                  <a:t>2n</a:t>
                </a:r>
                <a:r>
                  <a:rPr lang="en-GB" noProof="1"/>
                  <a:t> = 0.369 MeV</a:t>
                </a:r>
              </a:p>
            </p:txBody>
          </p:sp>
        </p:grpSp>
        <p:pic>
          <p:nvPicPr>
            <p:cNvPr id="25" name="Picture 1">
              <a:extLst>
                <a:ext uri="{FF2B5EF4-FFF2-40B4-BE49-F238E27FC236}">
                  <a16:creationId xmlns:a16="http://schemas.microsoft.com/office/drawing/2014/main" id="{D325A7CB-D97E-C74B-8935-3B2712058E7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88635" y="3538032"/>
              <a:ext cx="1526106" cy="14609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" name="CuadroTexto 5">
              <a:extLst>
                <a:ext uri="{FF2B5EF4-FFF2-40B4-BE49-F238E27FC236}">
                  <a16:creationId xmlns:a16="http://schemas.microsoft.com/office/drawing/2014/main" id="{F851493E-64D6-733A-F97B-51052E4F1292}"/>
                </a:ext>
              </a:extLst>
            </p:cNvPr>
            <p:cNvSpPr txBox="1"/>
            <p:nvPr/>
          </p:nvSpPr>
          <p:spPr>
            <a:xfrm>
              <a:off x="2878596" y="4765591"/>
              <a:ext cx="167894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noProof="1"/>
                <a:t>S</a:t>
              </a:r>
              <a:r>
                <a:rPr lang="en-GB" baseline="-25000" noProof="1"/>
                <a:t>n</a:t>
              </a:r>
              <a:r>
                <a:rPr lang="en-GB" noProof="1"/>
                <a:t> = 0.5 MeV</a:t>
              </a:r>
            </a:p>
          </p:txBody>
        </p:sp>
        <p:sp>
          <p:nvSpPr>
            <p:cNvPr id="37" name="CuadroTexto 36">
              <a:extLst>
                <a:ext uri="{FF2B5EF4-FFF2-40B4-BE49-F238E27FC236}">
                  <a16:creationId xmlns:a16="http://schemas.microsoft.com/office/drawing/2014/main" id="{32BA56B6-E880-8E80-F670-E11923CF9052}"/>
                </a:ext>
              </a:extLst>
            </p:cNvPr>
            <p:cNvSpPr txBox="1"/>
            <p:nvPr/>
          </p:nvSpPr>
          <p:spPr>
            <a:xfrm>
              <a:off x="1929639" y="3509486"/>
              <a:ext cx="607859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GB" baseline="30000" noProof="1"/>
                <a:t>11</a:t>
              </a:r>
              <a:r>
                <a:rPr lang="en-GB" noProof="1"/>
                <a:t>Be</a:t>
              </a:r>
            </a:p>
          </p:txBody>
        </p:sp>
        <p:sp>
          <p:nvSpPr>
            <p:cNvPr id="38" name="CuadroTexto 37">
              <a:extLst>
                <a:ext uri="{FF2B5EF4-FFF2-40B4-BE49-F238E27FC236}">
                  <a16:creationId xmlns:a16="http://schemas.microsoft.com/office/drawing/2014/main" id="{C7E76255-63FC-805A-8948-DC9F84CFB0D1}"/>
                </a:ext>
              </a:extLst>
            </p:cNvPr>
            <p:cNvSpPr txBox="1"/>
            <p:nvPr/>
          </p:nvSpPr>
          <p:spPr>
            <a:xfrm>
              <a:off x="1050528" y="1835498"/>
              <a:ext cx="542136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GB" baseline="30000" noProof="1"/>
                <a:t>11</a:t>
              </a:r>
              <a:r>
                <a:rPr lang="en-GB" noProof="1"/>
                <a:t>Li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47444376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BF55FDD-35E6-8B76-9A24-32062AF5FFF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Imagen 12">
            <a:extLst>
              <a:ext uri="{FF2B5EF4-FFF2-40B4-BE49-F238E27FC236}">
                <a16:creationId xmlns:a16="http://schemas.microsoft.com/office/drawing/2014/main" id="{35812CF5-C5B6-EB1E-9EB3-4F62A785AC7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7102" y="5453887"/>
            <a:ext cx="2422757" cy="1221390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500F6049-E22C-A157-E086-E1A4B0127F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92204" y="204770"/>
            <a:ext cx="6179001" cy="597938"/>
          </a:xfrm>
        </p:spPr>
        <p:txBody>
          <a:bodyPr/>
          <a:lstStyle/>
          <a:p>
            <a:r>
              <a:rPr lang="en-GB" sz="2400" noProof="1">
                <a:latin typeface="+mn-lt"/>
              </a:rPr>
              <a:t>Goal: to perform the combined set of experiments</a:t>
            </a:r>
          </a:p>
        </p:txBody>
      </p:sp>
      <p:pic>
        <p:nvPicPr>
          <p:cNvPr id="12" name="Marcador de contenido 11">
            <a:extLst>
              <a:ext uri="{FF2B5EF4-FFF2-40B4-BE49-F238E27FC236}">
                <a16:creationId xmlns:a16="http://schemas.microsoft.com/office/drawing/2014/main" id="{2FB4ED4B-CEAB-F6A7-E100-8970A739CB1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99"/>
          <a:stretch>
            <a:fillRect/>
          </a:stretch>
        </p:blipFill>
        <p:spPr>
          <a:xfrm>
            <a:off x="1319461" y="2899281"/>
            <a:ext cx="3750045" cy="2673411"/>
          </a:xfrm>
          <a:prstGeom prst="rect">
            <a:avLst/>
          </a:prstGeom>
        </p:spPr>
      </p:pic>
      <p:pic>
        <p:nvPicPr>
          <p:cNvPr id="14" name="Imagen 13">
            <a:extLst>
              <a:ext uri="{FF2B5EF4-FFF2-40B4-BE49-F238E27FC236}">
                <a16:creationId xmlns:a16="http://schemas.microsoft.com/office/drawing/2014/main" id="{17474CBA-2815-684F-B2C2-9E091EB09C9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1850" y="1694399"/>
            <a:ext cx="2580930" cy="860310"/>
          </a:xfrm>
          <a:prstGeom prst="rect">
            <a:avLst/>
          </a:prstGeom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id="{F968193D-A6C8-D0C7-9C38-60F83E5DA36E}"/>
              </a:ext>
            </a:extLst>
          </p:cNvPr>
          <p:cNvSpPr txBox="1"/>
          <p:nvPr/>
        </p:nvSpPr>
        <p:spPr>
          <a:xfrm>
            <a:off x="6473517" y="839021"/>
            <a:ext cx="5262881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b="1" i="1" noProof="1">
                <a:cs typeface="Arial" panose="020B0604020202020204" pitchFamily="34" charset="0"/>
              </a:rPr>
              <a:t>Study of open quantum systems, </a:t>
            </a:r>
            <a:r>
              <a:rPr lang="en-GB" sz="1800" b="1" i="1" baseline="30000" noProof="1">
                <a:cs typeface="Arial" panose="020B0604020202020204" pitchFamily="34" charset="0"/>
              </a:rPr>
              <a:t>11</a:t>
            </a:r>
            <a:r>
              <a:rPr lang="en-GB" sz="1800" b="1" i="1" noProof="1">
                <a:cs typeface="Arial" panose="020B0604020202020204" pitchFamily="34" charset="0"/>
              </a:rPr>
              <a:t>Li, and </a:t>
            </a:r>
            <a:r>
              <a:rPr lang="en-GB" sz="1800" b="1" i="1" baseline="30000" noProof="1">
                <a:cs typeface="Arial" panose="020B0604020202020204" pitchFamily="34" charset="0"/>
              </a:rPr>
              <a:t>13</a:t>
            </a:r>
            <a:r>
              <a:rPr lang="en-GB" sz="1800" b="1" i="1" noProof="1">
                <a:cs typeface="Arial" panose="020B0604020202020204" pitchFamily="34" charset="0"/>
              </a:rPr>
              <a:t>Be </a:t>
            </a:r>
          </a:p>
          <a:p>
            <a:r>
              <a:rPr lang="en-GB" sz="1800" b="1" i="1" noProof="1">
                <a:cs typeface="Arial" panose="020B0604020202020204" pitchFamily="34" charset="0"/>
              </a:rPr>
              <a:t>using (p,2p) and (p,pn) reactions at R3B</a:t>
            </a:r>
            <a:endParaRPr lang="en-GB" i="1" noProof="1"/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7E5FB752-CFCC-705F-8B48-CB4A211DB994}"/>
              </a:ext>
            </a:extLst>
          </p:cNvPr>
          <p:cNvSpPr txBox="1"/>
          <p:nvPr/>
        </p:nvSpPr>
        <p:spPr>
          <a:xfrm>
            <a:off x="1048319" y="839021"/>
            <a:ext cx="470408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b="1" i="1" noProof="1"/>
              <a:t>Studying the Structure of Light Exotic Nuclei  in Inverse-Kinematics Reactions</a:t>
            </a:r>
            <a:endParaRPr lang="en-GB" noProof="1"/>
          </a:p>
        </p:txBody>
      </p:sp>
      <p:pic>
        <p:nvPicPr>
          <p:cNvPr id="10" name="Imagen 9">
            <a:extLst>
              <a:ext uri="{FF2B5EF4-FFF2-40B4-BE49-F238E27FC236}">
                <a16:creationId xmlns:a16="http://schemas.microsoft.com/office/drawing/2014/main" id="{1C16752F-EF1E-F8DD-3304-0D3EDA2E854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96000" y="1650597"/>
            <a:ext cx="5545997" cy="4100197"/>
          </a:xfrm>
          <a:prstGeom prst="rect">
            <a:avLst/>
          </a:prstGeom>
        </p:spPr>
      </p:pic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55261E73-AD85-FA43-B0B8-2B489A96A2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79CA15-6B8C-46B3-BCC5-8F63089C5E6F}" type="slidenum">
              <a:rPr lang="en-GB" noProof="1" smtClean="0"/>
              <a:pPr/>
              <a:t>17</a:t>
            </a:fld>
            <a:endParaRPr lang="en-GB" noProof="1"/>
          </a:p>
        </p:txBody>
      </p:sp>
      <p:cxnSp>
        <p:nvCxnSpPr>
          <p:cNvPr id="5" name="Conector recto 4">
            <a:extLst>
              <a:ext uri="{FF2B5EF4-FFF2-40B4-BE49-F238E27FC236}">
                <a16:creationId xmlns:a16="http://schemas.microsoft.com/office/drawing/2014/main" id="{2E9DE592-2F82-978D-C53C-F9327F39B4F8}"/>
              </a:ext>
            </a:extLst>
          </p:cNvPr>
          <p:cNvCxnSpPr>
            <a:cxnSpLocks/>
          </p:cNvCxnSpPr>
          <p:nvPr/>
        </p:nvCxnSpPr>
        <p:spPr>
          <a:xfrm>
            <a:off x="5958877" y="793418"/>
            <a:ext cx="0" cy="4624156"/>
          </a:xfrm>
          <a:prstGeom prst="line">
            <a:avLst/>
          </a:prstGeom>
          <a:ln w="44450"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Imagen 17">
            <a:extLst>
              <a:ext uri="{FF2B5EF4-FFF2-40B4-BE49-F238E27FC236}">
                <a16:creationId xmlns:a16="http://schemas.microsoft.com/office/drawing/2014/main" id="{6CBD789D-29B1-930F-B607-62114335512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614930" y="6018979"/>
            <a:ext cx="3712550" cy="672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287273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DBC52BD-54C3-5525-82CE-C0F34847E47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upo 6">
            <a:extLst>
              <a:ext uri="{FF2B5EF4-FFF2-40B4-BE49-F238E27FC236}">
                <a16:creationId xmlns:a16="http://schemas.microsoft.com/office/drawing/2014/main" id="{10824419-610B-62D8-872A-BF0350D39049}"/>
              </a:ext>
            </a:extLst>
          </p:cNvPr>
          <p:cNvGrpSpPr/>
          <p:nvPr/>
        </p:nvGrpSpPr>
        <p:grpSpPr>
          <a:xfrm>
            <a:off x="1050527" y="1943183"/>
            <a:ext cx="10724133" cy="4687296"/>
            <a:chOff x="1050527" y="1943183"/>
            <a:chExt cx="10724133" cy="4687296"/>
          </a:xfrm>
        </p:grpSpPr>
        <p:grpSp>
          <p:nvGrpSpPr>
            <p:cNvPr id="17" name="Grupo 16">
              <a:extLst>
                <a:ext uri="{FF2B5EF4-FFF2-40B4-BE49-F238E27FC236}">
                  <a16:creationId xmlns:a16="http://schemas.microsoft.com/office/drawing/2014/main" id="{C19D34B6-773B-095C-4621-7B8AB53BC0C8}"/>
                </a:ext>
              </a:extLst>
            </p:cNvPr>
            <p:cNvGrpSpPr/>
            <p:nvPr/>
          </p:nvGrpSpPr>
          <p:grpSpPr>
            <a:xfrm>
              <a:off x="1050527" y="1943183"/>
              <a:ext cx="10724133" cy="4687296"/>
              <a:chOff x="3065784" y="1774371"/>
              <a:chExt cx="8888988" cy="4687296"/>
            </a:xfrm>
          </p:grpSpPr>
          <p:grpSp>
            <p:nvGrpSpPr>
              <p:cNvPr id="16" name="Grupo 15">
                <a:extLst>
                  <a:ext uri="{FF2B5EF4-FFF2-40B4-BE49-F238E27FC236}">
                    <a16:creationId xmlns:a16="http://schemas.microsoft.com/office/drawing/2014/main" id="{A89FB7A5-B7A3-BF27-C2E5-7792816DA402}"/>
                  </a:ext>
                </a:extLst>
              </p:cNvPr>
              <p:cNvGrpSpPr/>
              <p:nvPr/>
            </p:nvGrpSpPr>
            <p:grpSpPr>
              <a:xfrm>
                <a:off x="4734560" y="1774371"/>
                <a:ext cx="2605826" cy="1542388"/>
                <a:chOff x="4734560" y="1774371"/>
                <a:chExt cx="2605826" cy="1542388"/>
              </a:xfrm>
            </p:grpSpPr>
            <p:pic>
              <p:nvPicPr>
                <p:cNvPr id="11" name="Imagen 10">
                  <a:extLst>
                    <a:ext uri="{FF2B5EF4-FFF2-40B4-BE49-F238E27FC236}">
                      <a16:creationId xmlns:a16="http://schemas.microsoft.com/office/drawing/2014/main" id="{8AECDC38-6D36-5089-76FA-8D66298B4377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761492" y="1774371"/>
                  <a:ext cx="1578894" cy="1542388"/>
                </a:xfrm>
                <a:prstGeom prst="rect">
                  <a:avLst/>
                </a:prstGeom>
              </p:spPr>
            </p:pic>
            <p:sp>
              <p:nvSpPr>
                <p:cNvPr id="14" name="Rectángulo 13">
                  <a:extLst>
                    <a:ext uri="{FF2B5EF4-FFF2-40B4-BE49-F238E27FC236}">
                      <a16:creationId xmlns:a16="http://schemas.microsoft.com/office/drawing/2014/main" id="{20AE82DA-E972-0F32-555E-72FB6E511C70}"/>
                    </a:ext>
                  </a:extLst>
                </p:cNvPr>
                <p:cNvSpPr/>
                <p:nvPr/>
              </p:nvSpPr>
              <p:spPr>
                <a:xfrm>
                  <a:off x="4734560" y="2635355"/>
                  <a:ext cx="1026932" cy="662640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noProof="1"/>
                </a:p>
              </p:txBody>
            </p:sp>
          </p:grpSp>
          <p:pic>
            <p:nvPicPr>
              <p:cNvPr id="3" name="Imagen 2">
                <a:extLst>
                  <a:ext uri="{FF2B5EF4-FFF2-40B4-BE49-F238E27FC236}">
                    <a16:creationId xmlns:a16="http://schemas.microsoft.com/office/drawing/2014/main" id="{B5DE2A96-2C95-D781-11E6-DE722899F70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065785" y="1821920"/>
                <a:ext cx="8888989" cy="4639747"/>
              </a:xfrm>
              <a:prstGeom prst="rect">
                <a:avLst/>
              </a:prstGeom>
            </p:spPr>
          </p:pic>
        </p:grpSp>
        <p:sp>
          <p:nvSpPr>
            <p:cNvPr id="5" name="Rectángulo 4">
              <a:extLst>
                <a:ext uri="{FF2B5EF4-FFF2-40B4-BE49-F238E27FC236}">
                  <a16:creationId xmlns:a16="http://schemas.microsoft.com/office/drawing/2014/main" id="{DDF97D11-C905-658C-987A-F0ABD0B2A3F2}"/>
                </a:ext>
              </a:extLst>
            </p:cNvPr>
            <p:cNvSpPr/>
            <p:nvPr/>
          </p:nvSpPr>
          <p:spPr>
            <a:xfrm>
              <a:off x="2943679" y="2679700"/>
              <a:ext cx="1526721" cy="805871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noProof="1"/>
            </a:p>
          </p:txBody>
        </p:sp>
      </p:grpSp>
      <p:sp>
        <p:nvSpPr>
          <p:cNvPr id="8" name="Marcador de número de diapositiva 7">
            <a:extLst>
              <a:ext uri="{FF2B5EF4-FFF2-40B4-BE49-F238E27FC236}">
                <a16:creationId xmlns:a16="http://schemas.microsoft.com/office/drawing/2014/main" id="{4FC62DCF-9C00-BE3C-AF91-5DDE8F11B5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9C9D5-FC4A-F24E-8326-053EA1DE2FEF}" type="slidenum">
              <a:rPr lang="en-GB" noProof="1" smtClean="0"/>
              <a:t>18</a:t>
            </a:fld>
            <a:endParaRPr lang="en-GB" noProof="1"/>
          </a:p>
        </p:txBody>
      </p:sp>
      <p:sp>
        <p:nvSpPr>
          <p:cNvPr id="4" name="Rectángulo 3">
            <a:extLst>
              <a:ext uri="{FF2B5EF4-FFF2-40B4-BE49-F238E27FC236}">
                <a16:creationId xmlns:a16="http://schemas.microsoft.com/office/drawing/2014/main" id="{8BE1E04D-9B42-DB0E-C8A8-CCB0C1733E3B}"/>
              </a:ext>
            </a:extLst>
          </p:cNvPr>
          <p:cNvSpPr/>
          <p:nvPr/>
        </p:nvSpPr>
        <p:spPr>
          <a:xfrm>
            <a:off x="2835961" y="188857"/>
            <a:ext cx="8432121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baseline="30000" noProof="1"/>
              <a:t>13</a:t>
            </a:r>
            <a:r>
              <a:rPr lang="en-GB" b="1" noProof="1"/>
              <a:t>Be is interesting as subsystem of the 2-neutron halo nucleus </a:t>
            </a:r>
            <a:r>
              <a:rPr lang="en-GB" b="1" baseline="30000" noProof="1"/>
              <a:t>14</a:t>
            </a:r>
            <a:r>
              <a:rPr lang="en-GB" b="1" noProof="1"/>
              <a:t>Be.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b="1" noProof="1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noProof="1"/>
              <a:t>The relative positions of the  1/2</a:t>
            </a:r>
            <a:r>
              <a:rPr lang="en-GB" b="1" baseline="30000" noProof="1"/>
              <a:t>+</a:t>
            </a:r>
            <a:r>
              <a:rPr lang="en-GB" b="1" noProof="1"/>
              <a:t> </a:t>
            </a:r>
            <a:r>
              <a:rPr lang="en-GB" b="1" baseline="30000" noProof="1"/>
              <a:t> </a:t>
            </a:r>
            <a:r>
              <a:rPr lang="en-GB" b="1" noProof="1"/>
              <a:t>and  1/2</a:t>
            </a:r>
            <a:r>
              <a:rPr lang="en-GB" b="1" baseline="30000" noProof="1"/>
              <a:t>-</a:t>
            </a:r>
            <a:r>
              <a:rPr lang="en-GB" b="1" noProof="1"/>
              <a:t> </a:t>
            </a:r>
            <a:r>
              <a:rPr lang="en-GB" b="1" baseline="30000" noProof="1"/>
              <a:t> </a:t>
            </a:r>
            <a:r>
              <a:rPr lang="en-GB" b="1" noProof="1"/>
              <a:t>resonances</a:t>
            </a:r>
            <a:r>
              <a:rPr lang="en-GB" b="1" baseline="30000" noProof="1"/>
              <a:t> </a:t>
            </a:r>
            <a:r>
              <a:rPr lang="en-GB" b="1" noProof="1"/>
              <a:t>are debated.</a:t>
            </a:r>
          </a:p>
          <a:p>
            <a:r>
              <a:rPr lang="en-GB" b="1" noProof="1"/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  <a:tabLst>
                <a:tab pos="3055938" algn="l"/>
              </a:tabLst>
            </a:pPr>
            <a:r>
              <a:rPr lang="en-GB" b="1" noProof="1"/>
              <a:t>The 1/2</a:t>
            </a:r>
            <a:r>
              <a:rPr lang="en-GB" b="1" baseline="30000" noProof="1"/>
              <a:t>-</a:t>
            </a:r>
            <a:r>
              <a:rPr lang="en-GB" b="1" noProof="1"/>
              <a:t> state obtained from the breakup  of </a:t>
            </a:r>
            <a:r>
              <a:rPr lang="en-GB" b="1" baseline="30000" noProof="1"/>
              <a:t>14</a:t>
            </a:r>
            <a:r>
              <a:rPr lang="en-GB" b="1" noProof="1"/>
              <a:t>Be breakup (</a:t>
            </a:r>
            <a:r>
              <a:rPr lang="en-GB" b="1" baseline="30000" noProof="1"/>
              <a:t>13</a:t>
            </a:r>
            <a:r>
              <a:rPr lang="en-GB" b="1" noProof="1"/>
              <a:t>Be) appears at a surprisingly low energy compared with its analogue in </a:t>
            </a:r>
            <a:r>
              <a:rPr lang="en-GB" b="1" baseline="30000" noProof="1"/>
              <a:t>15</a:t>
            </a:r>
            <a:r>
              <a:rPr lang="en-GB" b="1" noProof="1"/>
              <a:t>C (</a:t>
            </a:r>
            <a:r>
              <a:rPr lang="en-GB" b="1" baseline="30000" noProof="1"/>
              <a:t>14</a:t>
            </a:r>
            <a:r>
              <a:rPr lang="en-GB" b="1" noProof="1"/>
              <a:t>C+n).</a:t>
            </a:r>
          </a:p>
        </p:txBody>
      </p:sp>
      <p:sp>
        <p:nvSpPr>
          <p:cNvPr id="10" name="Rectángulo 9">
            <a:extLst>
              <a:ext uri="{FF2B5EF4-FFF2-40B4-BE49-F238E27FC236}">
                <a16:creationId xmlns:a16="http://schemas.microsoft.com/office/drawing/2014/main" id="{FDA9C392-091A-0DAB-7D21-F2D2BF3EE26D}"/>
              </a:ext>
            </a:extLst>
          </p:cNvPr>
          <p:cNvSpPr/>
          <p:nvPr/>
        </p:nvSpPr>
        <p:spPr>
          <a:xfrm>
            <a:off x="6489700" y="2032286"/>
            <a:ext cx="3225800" cy="175231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1"/>
          </a:p>
        </p:txBody>
      </p:sp>
      <p:pic>
        <p:nvPicPr>
          <p:cNvPr id="6" name="Picture 11">
            <a:extLst>
              <a:ext uri="{FF2B5EF4-FFF2-40B4-BE49-F238E27FC236}">
                <a16:creationId xmlns:a16="http://schemas.microsoft.com/office/drawing/2014/main" id="{5DC18B77-5659-21AD-14A2-B0D9E3472BB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07627" y="1990732"/>
            <a:ext cx="3301194" cy="2056808"/>
          </a:xfrm>
          <a:prstGeom prst="rect">
            <a:avLst/>
          </a:prstGeom>
        </p:spPr>
      </p:pic>
      <p:sp>
        <p:nvSpPr>
          <p:cNvPr id="9" name="Marcador de fecha 8">
            <a:extLst>
              <a:ext uri="{FF2B5EF4-FFF2-40B4-BE49-F238E27FC236}">
                <a16:creationId xmlns:a16="http://schemas.microsoft.com/office/drawing/2014/main" id="{0AE0A627-B1FD-EBF4-745B-0F403D9B69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noProof="1"/>
          </a:p>
        </p:txBody>
      </p:sp>
    </p:spTree>
    <p:extLst>
      <p:ext uri="{BB962C8B-B14F-4D97-AF65-F5344CB8AC3E}">
        <p14:creationId xmlns:p14="http://schemas.microsoft.com/office/powerpoint/2010/main" val="331679496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F391CA6-327D-A8A7-9560-C1BFA075FF6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uadroTexto 6">
            <a:extLst>
              <a:ext uri="{FF2B5EF4-FFF2-40B4-BE49-F238E27FC236}">
                <a16:creationId xmlns:a16="http://schemas.microsoft.com/office/drawing/2014/main" id="{41EEFB2E-0DE7-4D35-0882-CFBFD4EF5FDD}"/>
              </a:ext>
            </a:extLst>
          </p:cNvPr>
          <p:cNvSpPr txBox="1"/>
          <p:nvPr/>
        </p:nvSpPr>
        <p:spPr>
          <a:xfrm>
            <a:off x="3722967" y="120440"/>
            <a:ext cx="589669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noProof="1">
                <a:solidFill>
                  <a:srgbClr val="C00000"/>
                </a:solidFill>
                <a:cs typeface="Times New Roman" panose="02020603050405020304" pitchFamily="18" charset="0"/>
              </a:rPr>
              <a:t>IS690: </a:t>
            </a:r>
            <a:r>
              <a:rPr lang="en-GB" sz="2800" baseline="30000" noProof="1">
                <a:solidFill>
                  <a:srgbClr val="C00000"/>
                </a:solidFill>
                <a:cs typeface="Times New Roman" panose="02020603050405020304" pitchFamily="18" charset="0"/>
              </a:rPr>
              <a:t>11</a:t>
            </a:r>
            <a:r>
              <a:rPr lang="en-GB" sz="2800" noProof="1">
                <a:solidFill>
                  <a:srgbClr val="C00000"/>
                </a:solidFill>
                <a:cs typeface="Times New Roman" panose="02020603050405020304" pitchFamily="18" charset="0"/>
              </a:rPr>
              <a:t>Be(t,p) n-transfer reactions</a:t>
            </a:r>
          </a:p>
        </p:txBody>
      </p:sp>
      <p:sp>
        <p:nvSpPr>
          <p:cNvPr id="57" name="CuadroTexto 56">
            <a:extLst>
              <a:ext uri="{FF2B5EF4-FFF2-40B4-BE49-F238E27FC236}">
                <a16:creationId xmlns:a16="http://schemas.microsoft.com/office/drawing/2014/main" id="{885626CB-91E5-3DE4-6599-BCE06869EC8A}"/>
              </a:ext>
            </a:extLst>
          </p:cNvPr>
          <p:cNvSpPr txBox="1"/>
          <p:nvPr/>
        </p:nvSpPr>
        <p:spPr>
          <a:xfrm>
            <a:off x="1322718" y="733985"/>
            <a:ext cx="8820742" cy="132343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2000" b="1" baseline="30000" noProof="1"/>
              <a:t>3</a:t>
            </a:r>
            <a:r>
              <a:rPr lang="en-GB" sz="2000" b="1" noProof="1"/>
              <a:t>H-Targe</a:t>
            </a:r>
            <a:r>
              <a:rPr lang="en-GB" sz="2000" noProof="1"/>
              <a:t>t: 12 × 5 mm, </a:t>
            </a:r>
            <a:r>
              <a:rPr lang="en-GB" sz="2000" b="1" noProof="1"/>
              <a:t>1 µm-thick </a:t>
            </a:r>
            <a:r>
              <a:rPr lang="en-GB" sz="2000" noProof="1"/>
              <a:t>Ti foil loaded with </a:t>
            </a:r>
            <a:r>
              <a:rPr lang="en-GB" sz="2000" b="1" noProof="1"/>
              <a:t>tritium</a:t>
            </a:r>
            <a:r>
              <a:rPr lang="en-GB" sz="2000" noProof="1"/>
              <a:t> </a:t>
            </a:r>
            <a:r>
              <a:rPr lang="en-GB" sz="2000" b="1" noProof="1"/>
              <a:t>(³H/Ti ≈ 0.4)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2000" b="1" noProof="1"/>
              <a:t>activity</a:t>
            </a:r>
            <a:r>
              <a:rPr lang="en-GB" sz="2000" noProof="1"/>
              <a:t> of the source is </a:t>
            </a:r>
            <a:r>
              <a:rPr lang="en-GB" sz="2000" b="1" noProof="1"/>
              <a:t>3,38 GBq.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2000" noProof="1"/>
              <a:t>study the </a:t>
            </a:r>
            <a:r>
              <a:rPr lang="en-GB" sz="2000" b="1" noProof="1"/>
              <a:t>angular distribution of the protons, </a:t>
            </a:r>
            <a:r>
              <a:rPr lang="en-GB" sz="2000" noProof="1"/>
              <a:t>and the </a:t>
            </a:r>
          </a:p>
          <a:p>
            <a:pPr algn="just"/>
            <a:r>
              <a:rPr lang="en-GB" sz="2000" b="1" noProof="1"/>
              <a:t>    gamma spectrum</a:t>
            </a:r>
            <a:r>
              <a:rPr lang="en-GB" sz="2000" noProof="1"/>
              <a:t> to characterize the </a:t>
            </a:r>
            <a:r>
              <a:rPr lang="en-GB" sz="2000" b="1" noProof="1"/>
              <a:t>high excited states. </a:t>
            </a: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23EEE883-91F7-4C1E-1F62-B1CE41C24A8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35638" y="2714659"/>
            <a:ext cx="6077452" cy="2663735"/>
          </a:xfrm>
          <a:prstGeom prst="rect">
            <a:avLst/>
          </a:prstGeom>
        </p:spPr>
      </p:pic>
      <p:sp>
        <p:nvSpPr>
          <p:cNvPr id="3" name="CuadroTexto 2">
            <a:extLst>
              <a:ext uri="{FF2B5EF4-FFF2-40B4-BE49-F238E27FC236}">
                <a16:creationId xmlns:a16="http://schemas.microsoft.com/office/drawing/2014/main" id="{443FDC03-D6F5-2382-E97F-3BCD1569F3DC}"/>
              </a:ext>
            </a:extLst>
          </p:cNvPr>
          <p:cNvSpPr txBox="1"/>
          <p:nvPr/>
        </p:nvSpPr>
        <p:spPr>
          <a:xfrm>
            <a:off x="1172022" y="5378394"/>
            <a:ext cx="7173192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1" noProof="1"/>
              <a:t>Contaminant</a:t>
            </a:r>
            <a:r>
              <a:rPr lang="en-GB" noProof="1"/>
              <a:t> in the  </a:t>
            </a:r>
            <a:r>
              <a:rPr lang="en-GB" b="1" baseline="30000" noProof="1">
                <a:solidFill>
                  <a:srgbClr val="0070C0"/>
                </a:solidFill>
              </a:rPr>
              <a:t>11</a:t>
            </a:r>
            <a:r>
              <a:rPr lang="en-GB" b="1" noProof="1">
                <a:solidFill>
                  <a:srgbClr val="0070C0"/>
                </a:solidFill>
              </a:rPr>
              <a:t>Be </a:t>
            </a:r>
            <a:r>
              <a:rPr lang="en-GB" noProof="1"/>
              <a:t>beam, of  </a:t>
            </a:r>
            <a:r>
              <a:rPr lang="en-GB" b="1" baseline="30000" noProof="1">
                <a:solidFill>
                  <a:srgbClr val="0070C0"/>
                </a:solidFill>
              </a:rPr>
              <a:t>22</a:t>
            </a:r>
            <a:r>
              <a:rPr lang="en-GB" b="1" noProof="1">
                <a:solidFill>
                  <a:srgbClr val="0070C0"/>
                </a:solidFill>
              </a:rPr>
              <a:t>Ne</a:t>
            </a:r>
            <a:r>
              <a:rPr lang="en-GB" noProof="1"/>
              <a:t>, reduced to about 2–10% using the C-foil stripper.</a:t>
            </a:r>
          </a:p>
          <a:p>
            <a:pPr marL="285750" indent="-285750">
              <a:buFont typeface="Wingdings" pitchFamily="2" charset="2"/>
              <a:buChar char="à"/>
            </a:pPr>
            <a:r>
              <a:rPr lang="en-GB" b="1" noProof="1">
                <a:solidFill>
                  <a:srgbClr val="0000FF"/>
                </a:solidFill>
                <a:sym typeface="Wingdings" pitchFamily="2" charset="2"/>
              </a:rPr>
              <a:t>also run experiment with only </a:t>
            </a:r>
            <a:r>
              <a:rPr lang="en-GB" b="1" baseline="30000" noProof="1">
                <a:solidFill>
                  <a:srgbClr val="0000FF"/>
                </a:solidFill>
                <a:sym typeface="Wingdings" pitchFamily="2" charset="2"/>
              </a:rPr>
              <a:t>22</a:t>
            </a:r>
            <a:r>
              <a:rPr lang="en-GB" b="1" noProof="1">
                <a:solidFill>
                  <a:srgbClr val="0000FF"/>
                </a:solidFill>
                <a:sym typeface="Wingdings" pitchFamily="2" charset="2"/>
              </a:rPr>
              <a:t>Ne beam </a:t>
            </a:r>
          </a:p>
          <a:p>
            <a:r>
              <a:rPr lang="en-GB" b="1" noProof="1">
                <a:solidFill>
                  <a:srgbClr val="0000FF"/>
                </a:solidFill>
                <a:sym typeface="Wingdings" pitchFamily="2" charset="2"/>
              </a:rPr>
              <a:t>	</a:t>
            </a:r>
            <a:r>
              <a:rPr lang="en-GB" noProof="1">
                <a:sym typeface="Wingdings" pitchFamily="2" charset="2"/>
              </a:rPr>
              <a:t>(no C-stripper foil in the bend to XT03)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6637DD8B-6C17-F3BD-9BAF-CC8774206FAD}"/>
              </a:ext>
            </a:extLst>
          </p:cNvPr>
          <p:cNvSpPr txBox="1"/>
          <p:nvPr/>
        </p:nvSpPr>
        <p:spPr>
          <a:xfrm>
            <a:off x="9145102" y="1934314"/>
            <a:ext cx="2557568" cy="3693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r>
              <a:rPr lang="en-GB" b="1" noProof="1"/>
              <a:t>beams @ 5,4 MeV/u</a:t>
            </a:r>
            <a:r>
              <a:rPr lang="en-GB" noProof="1"/>
              <a:t> </a:t>
            </a:r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379E77D7-86BF-E478-861F-941D37DB632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181728" y="2302740"/>
            <a:ext cx="2514600" cy="3911600"/>
          </a:xfrm>
          <a:prstGeom prst="rect">
            <a:avLst/>
          </a:prstGeom>
        </p:spPr>
      </p:pic>
      <p:sp>
        <p:nvSpPr>
          <p:cNvPr id="2" name="Marcador de número de diapositiva 1">
            <a:extLst>
              <a:ext uri="{FF2B5EF4-FFF2-40B4-BE49-F238E27FC236}">
                <a16:creationId xmlns:a16="http://schemas.microsoft.com/office/drawing/2014/main" id="{8B5A805D-EF7D-B61A-8957-DE7C75C54E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79CA15-6B8C-46B3-BCC5-8F63089C5E6F}" type="slidenum">
              <a:rPr lang="en-GB" noProof="1" smtClean="0"/>
              <a:pPr/>
              <a:t>19</a:t>
            </a:fld>
            <a:endParaRPr lang="en-GB" noProof="1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795C770F-D0AF-F7B0-038E-86D4D5E0519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47659" y="2225709"/>
            <a:ext cx="3060700" cy="977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0940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Marcador de contenido 7">
            <a:extLst>
              <a:ext uri="{FF2B5EF4-FFF2-40B4-BE49-F238E27FC236}">
                <a16:creationId xmlns:a16="http://schemas.microsoft.com/office/drawing/2014/main" id="{64C3B29F-D1A8-7E52-C4DA-C00BD76E24E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1048" y="675225"/>
            <a:ext cx="9687697" cy="5914970"/>
          </a:xfrm>
          <a:prstGeom prst="rect">
            <a:avLst/>
          </a:prstGeom>
        </p:spPr>
      </p:pic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D3222E44-F545-D9DC-57C3-AAF4B5FB49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799390" y="6127639"/>
            <a:ext cx="294334" cy="396240"/>
          </a:xfrm>
        </p:spPr>
        <p:txBody>
          <a:bodyPr/>
          <a:lstStyle/>
          <a:p>
            <a:fld id="{8479CA15-6B8C-46B3-BCC5-8F63089C5E6F}" type="slidenum">
              <a:rPr lang="en-GB" noProof="1" smtClean="0"/>
              <a:pPr/>
              <a:t>2</a:t>
            </a:fld>
            <a:endParaRPr lang="en-GB" noProof="1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D28D8336-27C1-CBA2-93DA-92F7E9DCA65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59007" y="1466336"/>
            <a:ext cx="1227438" cy="1227438"/>
          </a:xfrm>
          <a:prstGeom prst="rect">
            <a:avLst/>
          </a:prstGeom>
        </p:spPr>
      </p:pic>
      <p:sp>
        <p:nvSpPr>
          <p:cNvPr id="11" name="CuadroTexto 10">
            <a:extLst>
              <a:ext uri="{FF2B5EF4-FFF2-40B4-BE49-F238E27FC236}">
                <a16:creationId xmlns:a16="http://schemas.microsoft.com/office/drawing/2014/main" id="{EABE841E-AB0A-1B69-4F5A-F85A89CD28E1}"/>
              </a:ext>
            </a:extLst>
          </p:cNvPr>
          <p:cNvSpPr txBox="1"/>
          <p:nvPr/>
        </p:nvSpPr>
        <p:spPr>
          <a:xfrm>
            <a:off x="3252133" y="37796"/>
            <a:ext cx="5864714" cy="761747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algn="ctr">
              <a:spcAft>
                <a:spcPts val="900"/>
              </a:spcAft>
              <a:buNone/>
            </a:pPr>
            <a:r>
              <a:rPr lang="en-GB" b="1" noProof="1">
                <a:solidFill>
                  <a:srgbClr val="C00000"/>
                </a:solidFill>
                <a:effectLst/>
              </a:rPr>
              <a:t>ISOLDE in the Accelerator complex of CERN</a:t>
            </a:r>
          </a:p>
          <a:p>
            <a:pPr algn="ctr">
              <a:spcAft>
                <a:spcPts val="900"/>
              </a:spcAft>
              <a:buNone/>
            </a:pPr>
            <a:r>
              <a:rPr lang="en-GB" b="1" noProof="1">
                <a:solidFill>
                  <a:srgbClr val="C00000"/>
                </a:solidFill>
                <a:effectLst/>
              </a:rPr>
              <a:t>Linac4 → PSB → </a:t>
            </a:r>
            <a:r>
              <a:rPr lang="en-GB" b="1" noProof="1">
                <a:solidFill>
                  <a:srgbClr val="C00000"/>
                </a:solidFill>
              </a:rPr>
              <a:t>ISOLDE</a:t>
            </a:r>
            <a:endParaRPr lang="en-GB" b="1" noProof="1">
              <a:solidFill>
                <a:srgbClr val="C00000"/>
              </a:solidFill>
              <a:effectLst/>
            </a:endParaRPr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8C7AE168-2309-038F-E5FC-43974C4CB021}"/>
              </a:ext>
            </a:extLst>
          </p:cNvPr>
          <p:cNvSpPr txBox="1"/>
          <p:nvPr/>
        </p:nvSpPr>
        <p:spPr>
          <a:xfrm>
            <a:off x="1128584" y="1273106"/>
            <a:ext cx="1548713" cy="74892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300"/>
              </a:spcBef>
              <a:spcAft>
                <a:spcPts val="750"/>
              </a:spcAft>
            </a:pPr>
            <a:r>
              <a:rPr lang="en-GB" noProof="1">
                <a:solidFill>
                  <a:srgbClr val="26221F"/>
                </a:solidFill>
                <a:effectLst/>
                <a:latin typeface="Ginto Copilot Variable"/>
              </a:rPr>
              <a:t>LHC (27 km)</a:t>
            </a:r>
          </a:p>
          <a:p>
            <a:pPr>
              <a:spcAft>
                <a:spcPts val="750"/>
              </a:spcAft>
            </a:pPr>
            <a:r>
              <a:rPr lang="en-GB" noProof="1">
                <a:solidFill>
                  <a:srgbClr val="26221F"/>
                </a:solidFill>
                <a:effectLst/>
                <a:latin typeface="Ginto Copilot Variable"/>
              </a:rPr>
              <a:t>SPS (6.9 km)</a:t>
            </a:r>
          </a:p>
        </p:txBody>
      </p:sp>
      <p:pic>
        <p:nvPicPr>
          <p:cNvPr id="15" name="Imagen 14">
            <a:extLst>
              <a:ext uri="{FF2B5EF4-FFF2-40B4-BE49-F238E27FC236}">
                <a16:creationId xmlns:a16="http://schemas.microsoft.com/office/drawing/2014/main" id="{64A1A0CE-4CAF-AE4A-84D6-CE597C135CC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6941" y="4587419"/>
            <a:ext cx="2315192" cy="1407694"/>
          </a:xfrm>
          <a:prstGeom prst="rect">
            <a:avLst/>
          </a:prstGeom>
        </p:spPr>
      </p:pic>
      <p:sp>
        <p:nvSpPr>
          <p:cNvPr id="16" name="CuadroTexto 15">
            <a:extLst>
              <a:ext uri="{FF2B5EF4-FFF2-40B4-BE49-F238E27FC236}">
                <a16:creationId xmlns:a16="http://schemas.microsoft.com/office/drawing/2014/main" id="{67AAE239-80FB-E679-4085-F1991A768E6F}"/>
              </a:ext>
            </a:extLst>
          </p:cNvPr>
          <p:cNvSpPr txBox="1"/>
          <p:nvPr/>
        </p:nvSpPr>
        <p:spPr>
          <a:xfrm>
            <a:off x="891335" y="6481650"/>
            <a:ext cx="11405686" cy="338554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sz="1600" b="1" noProof="1">
                <a:solidFill>
                  <a:srgbClr val="C00000"/>
                </a:solidFill>
              </a:rPr>
              <a:t>CERN super cycle is based in PS 1.2s repetition, SPS on 2.4 s </a:t>
            </a:r>
            <a:r>
              <a:rPr lang="en-GB" sz="1600" b="1" noProof="1">
                <a:solidFill>
                  <a:srgbClr val="C00000"/>
                </a:solidFill>
                <a:sym typeface="Wingdings" pitchFamily="2" charset="2"/>
              </a:rPr>
              <a:t> 50% of p-pulses for pre-SPS physics, main part to ISOLDE</a:t>
            </a:r>
            <a:r>
              <a:rPr lang="en-GB" sz="1600" b="1" noProof="1">
                <a:solidFill>
                  <a:srgbClr val="C00000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08687407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>
            <a:extLst>
              <a:ext uri="{FF2B5EF4-FFF2-40B4-BE49-F238E27FC236}">
                <a16:creationId xmlns:a16="http://schemas.microsoft.com/office/drawing/2014/main" id="{44CDE890-86A7-6CBA-7254-E522446EF28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36824" y="4127852"/>
            <a:ext cx="5677614" cy="2482495"/>
          </a:xfrm>
          <a:prstGeom prst="rect">
            <a:avLst/>
          </a:prstGeom>
        </p:spPr>
      </p:pic>
      <p:pic>
        <p:nvPicPr>
          <p:cNvPr id="13" name="Imagen 12">
            <a:extLst>
              <a:ext uri="{FF2B5EF4-FFF2-40B4-BE49-F238E27FC236}">
                <a16:creationId xmlns:a16="http://schemas.microsoft.com/office/drawing/2014/main" id="{A8ACC077-E7B4-65EB-F7A8-2F8B65406DE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91166" y="2552157"/>
            <a:ext cx="2943813" cy="1504713"/>
          </a:xfrm>
          <a:prstGeom prst="rect">
            <a:avLst/>
          </a:prstGeom>
        </p:spPr>
      </p:pic>
      <p:sp>
        <p:nvSpPr>
          <p:cNvPr id="3" name="Flecha izquierda 2">
            <a:extLst>
              <a:ext uri="{FF2B5EF4-FFF2-40B4-BE49-F238E27FC236}">
                <a16:creationId xmlns:a16="http://schemas.microsoft.com/office/drawing/2014/main" id="{2A9EDD52-C7C3-F664-AFA6-3B948A943195}"/>
              </a:ext>
            </a:extLst>
          </p:cNvPr>
          <p:cNvSpPr/>
          <p:nvPr/>
        </p:nvSpPr>
        <p:spPr>
          <a:xfrm>
            <a:off x="7728953" y="3120519"/>
            <a:ext cx="882515" cy="333082"/>
          </a:xfrm>
          <a:prstGeom prst="leftArrow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1"/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EFDC07EF-394D-07F4-66E2-107A171D2037}"/>
              </a:ext>
            </a:extLst>
          </p:cNvPr>
          <p:cNvSpPr txBox="1"/>
          <p:nvPr/>
        </p:nvSpPr>
        <p:spPr>
          <a:xfrm>
            <a:off x="1071992" y="887273"/>
            <a:ext cx="2971967" cy="46166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GB" sz="2400" noProof="1">
                <a:solidFill>
                  <a:srgbClr val="C00000"/>
                </a:solidFill>
                <a:ea typeface="Baskerville" panose="02020502070401020303" pitchFamily="18" charset="0"/>
              </a:rPr>
              <a:t>IS690b: </a:t>
            </a:r>
            <a:r>
              <a:rPr lang="en-GB" sz="2400" baseline="30000" noProof="1">
                <a:solidFill>
                  <a:srgbClr val="C00000"/>
                </a:solidFill>
                <a:ea typeface="Baskerville" panose="02020502070401020303" pitchFamily="18" charset="0"/>
              </a:rPr>
              <a:t>11</a:t>
            </a:r>
            <a:r>
              <a:rPr lang="en-GB" sz="2400" noProof="1">
                <a:solidFill>
                  <a:srgbClr val="C00000"/>
                </a:solidFill>
                <a:ea typeface="Baskerville" panose="02020502070401020303" pitchFamily="18" charset="0"/>
              </a:rPr>
              <a:t>Be(t,p)</a:t>
            </a:r>
            <a:r>
              <a:rPr lang="en-GB" sz="2400" baseline="30000" noProof="1">
                <a:solidFill>
                  <a:srgbClr val="C00000"/>
                </a:solidFill>
                <a:ea typeface="Baskerville" panose="02020502070401020303" pitchFamily="18" charset="0"/>
              </a:rPr>
              <a:t>13</a:t>
            </a:r>
            <a:r>
              <a:rPr lang="en-GB" sz="2400" noProof="1">
                <a:solidFill>
                  <a:srgbClr val="C00000"/>
                </a:solidFill>
                <a:ea typeface="Baskerville" panose="02020502070401020303" pitchFamily="18" charset="0"/>
              </a:rPr>
              <a:t>Be</a:t>
            </a:r>
          </a:p>
        </p:txBody>
      </p:sp>
      <p:sp>
        <p:nvSpPr>
          <p:cNvPr id="8" name="Marcador de número de diapositiva 7">
            <a:extLst>
              <a:ext uri="{FF2B5EF4-FFF2-40B4-BE49-F238E27FC236}">
                <a16:creationId xmlns:a16="http://schemas.microsoft.com/office/drawing/2014/main" id="{6B9FBF92-A8D0-66AF-4E22-84C3E13C30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79CA15-6B8C-46B3-BCC5-8F63089C5E6F}" type="slidenum">
              <a:rPr lang="en-GB" noProof="1" smtClean="0"/>
              <a:pPr/>
              <a:t>20</a:t>
            </a:fld>
            <a:endParaRPr lang="en-GB" noProof="1"/>
          </a:p>
        </p:txBody>
      </p:sp>
      <p:pic>
        <p:nvPicPr>
          <p:cNvPr id="11" name="Imagen 10">
            <a:extLst>
              <a:ext uri="{FF2B5EF4-FFF2-40B4-BE49-F238E27FC236}">
                <a16:creationId xmlns:a16="http://schemas.microsoft.com/office/drawing/2014/main" id="{9A0A3576-8FEC-EBB0-CA94-C0EA19FA6F1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889" t="23769" r="22580" b="16017"/>
          <a:stretch>
            <a:fillRect/>
          </a:stretch>
        </p:blipFill>
        <p:spPr>
          <a:xfrm rot="1630884">
            <a:off x="2460960" y="3768449"/>
            <a:ext cx="1026548" cy="2024606"/>
          </a:xfrm>
          <a:prstGeom prst="rect">
            <a:avLst/>
          </a:prstGeom>
        </p:spPr>
      </p:pic>
      <p:pic>
        <p:nvPicPr>
          <p:cNvPr id="14" name="Imagen 13">
            <a:extLst>
              <a:ext uri="{FF2B5EF4-FFF2-40B4-BE49-F238E27FC236}">
                <a16:creationId xmlns:a16="http://schemas.microsoft.com/office/drawing/2014/main" id="{46C38AEE-EE2D-6096-88AB-41FC6FDC685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939" t="9641" r="14025" b="17042"/>
          <a:stretch>
            <a:fillRect/>
          </a:stretch>
        </p:blipFill>
        <p:spPr>
          <a:xfrm>
            <a:off x="9402303" y="1696127"/>
            <a:ext cx="1838040" cy="2394585"/>
          </a:xfrm>
          <a:prstGeom prst="rect">
            <a:avLst/>
          </a:prstGeom>
        </p:spPr>
      </p:pic>
      <p:sp>
        <p:nvSpPr>
          <p:cNvPr id="21" name="CuadroTexto 20">
            <a:extLst>
              <a:ext uri="{FF2B5EF4-FFF2-40B4-BE49-F238E27FC236}">
                <a16:creationId xmlns:a16="http://schemas.microsoft.com/office/drawing/2014/main" id="{4DD55BDE-9816-1636-634E-33BFD70E246A}"/>
              </a:ext>
            </a:extLst>
          </p:cNvPr>
          <p:cNvSpPr txBox="1"/>
          <p:nvPr/>
        </p:nvSpPr>
        <p:spPr>
          <a:xfrm>
            <a:off x="1485115" y="5685715"/>
            <a:ext cx="8711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noProof="1">
                <a:solidFill>
                  <a:schemeClr val="tx2">
                    <a:lumMod val="75000"/>
                  </a:schemeClr>
                </a:solidFill>
              </a:rPr>
              <a:t>MSX40</a:t>
            </a:r>
          </a:p>
        </p:txBody>
      </p:sp>
      <p:sp>
        <p:nvSpPr>
          <p:cNvPr id="24" name="CuadroTexto 23">
            <a:extLst>
              <a:ext uri="{FF2B5EF4-FFF2-40B4-BE49-F238E27FC236}">
                <a16:creationId xmlns:a16="http://schemas.microsoft.com/office/drawing/2014/main" id="{6F506D6A-72B7-8055-F0BC-E404A574A1A8}"/>
              </a:ext>
            </a:extLst>
          </p:cNvPr>
          <p:cNvSpPr txBox="1"/>
          <p:nvPr/>
        </p:nvSpPr>
        <p:spPr>
          <a:xfrm>
            <a:off x="8382817" y="1086176"/>
            <a:ext cx="3189751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noProof="1">
                <a:solidFill>
                  <a:schemeClr val="tx2"/>
                </a:solidFill>
              </a:rPr>
              <a:t>SCIONIX  Gd₂Al₂Ga₃O₁₂:Ce</a:t>
            </a:r>
          </a:p>
          <a:p>
            <a:r>
              <a:rPr lang="en-GB" sz="1600" noProof="1">
                <a:solidFill>
                  <a:schemeClr val="tx2"/>
                </a:solidFill>
              </a:rPr>
              <a:t>8x   GAGG + SiPM  for  </a:t>
            </a:r>
            <a:r>
              <a:rPr lang="en-GB" sz="1600" noProof="1">
                <a:solidFill>
                  <a:schemeClr val="tx2"/>
                </a:solidFill>
                <a:latin typeface="Symbol" pitchFamily="2" charset="2"/>
              </a:rPr>
              <a:t>g</a:t>
            </a:r>
            <a:r>
              <a:rPr lang="en-GB" sz="1600" noProof="1">
                <a:solidFill>
                  <a:schemeClr val="tx2"/>
                </a:solidFill>
              </a:rPr>
              <a:t> detection in vacuum</a:t>
            </a:r>
          </a:p>
        </p:txBody>
      </p:sp>
      <p:pic>
        <p:nvPicPr>
          <p:cNvPr id="30" name="Imagen 29">
            <a:extLst>
              <a:ext uri="{FF2B5EF4-FFF2-40B4-BE49-F238E27FC236}">
                <a16:creationId xmlns:a16="http://schemas.microsoft.com/office/drawing/2014/main" id="{5A2362FA-0B35-6CC6-6691-924965C351A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212252" y="145720"/>
            <a:ext cx="3594562" cy="2406437"/>
          </a:xfrm>
          <a:prstGeom prst="rect">
            <a:avLst/>
          </a:prstGeom>
        </p:spPr>
      </p:pic>
      <p:pic>
        <p:nvPicPr>
          <p:cNvPr id="31" name="Imagen 30">
            <a:extLst>
              <a:ext uri="{FF2B5EF4-FFF2-40B4-BE49-F238E27FC236}">
                <a16:creationId xmlns:a16="http://schemas.microsoft.com/office/drawing/2014/main" id="{2D06B0B5-7DFB-387E-E757-A5BA432A8F42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553151" y="2141062"/>
            <a:ext cx="2009650" cy="1504713"/>
          </a:xfrm>
          <a:prstGeom prst="rect">
            <a:avLst/>
          </a:prstGeom>
        </p:spPr>
      </p:pic>
      <p:pic>
        <p:nvPicPr>
          <p:cNvPr id="32" name="Imagen 31">
            <a:extLst>
              <a:ext uri="{FF2B5EF4-FFF2-40B4-BE49-F238E27FC236}">
                <a16:creationId xmlns:a16="http://schemas.microsoft.com/office/drawing/2014/main" id="{26E554D1-3D0C-EB8A-0733-540D10C16FD4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998275" y="4261533"/>
            <a:ext cx="1986089" cy="1131091"/>
          </a:xfrm>
          <a:prstGeom prst="rect">
            <a:avLst/>
          </a:prstGeom>
        </p:spPr>
      </p:pic>
      <p:pic>
        <p:nvPicPr>
          <p:cNvPr id="33" name="Imagen 32">
            <a:extLst>
              <a:ext uri="{FF2B5EF4-FFF2-40B4-BE49-F238E27FC236}">
                <a16:creationId xmlns:a16="http://schemas.microsoft.com/office/drawing/2014/main" id="{ADE8F502-A218-7A8B-2462-CB11E3E38C07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8844891" y="5649932"/>
            <a:ext cx="2139473" cy="1007930"/>
          </a:xfrm>
          <a:prstGeom prst="rect">
            <a:avLst/>
          </a:prstGeom>
        </p:spPr>
      </p:pic>
      <p:pic>
        <p:nvPicPr>
          <p:cNvPr id="35" name="Imagen 34">
            <a:extLst>
              <a:ext uri="{FF2B5EF4-FFF2-40B4-BE49-F238E27FC236}">
                <a16:creationId xmlns:a16="http://schemas.microsoft.com/office/drawing/2014/main" id="{C82F4C67-4415-9326-A5C8-66E38A2AFF0B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7728953" y="278794"/>
            <a:ext cx="2288508" cy="463784"/>
          </a:xfrm>
          <a:prstGeom prst="rect">
            <a:avLst/>
          </a:prstGeom>
        </p:spPr>
      </p:pic>
      <p:sp>
        <p:nvSpPr>
          <p:cNvPr id="36" name="CuadroTexto 35">
            <a:extLst>
              <a:ext uri="{FF2B5EF4-FFF2-40B4-BE49-F238E27FC236}">
                <a16:creationId xmlns:a16="http://schemas.microsoft.com/office/drawing/2014/main" id="{60FF7F53-E51C-7152-4663-56B5D3C98493}"/>
              </a:ext>
            </a:extLst>
          </p:cNvPr>
          <p:cNvSpPr txBox="1"/>
          <p:nvPr/>
        </p:nvSpPr>
        <p:spPr>
          <a:xfrm>
            <a:off x="949551" y="6055047"/>
            <a:ext cx="194226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Enough Si to stop </a:t>
            </a:r>
          </a:p>
          <a:p>
            <a:r>
              <a:rPr lang="en-GB" dirty="0"/>
              <a:t>products</a:t>
            </a:r>
          </a:p>
        </p:txBody>
      </p:sp>
    </p:spTree>
    <p:extLst>
      <p:ext uri="{BB962C8B-B14F-4D97-AF65-F5344CB8AC3E}">
        <p14:creationId xmlns:p14="http://schemas.microsoft.com/office/powerpoint/2010/main" val="22942084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4" grpId="0"/>
      <p:bldP spid="36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3A7EFBD-B9F9-61ED-3271-4B17822D5DF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97AC976-E7B2-E1A9-856C-D14139F4B6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42294" y="114538"/>
            <a:ext cx="6726266" cy="597938"/>
          </a:xfrm>
        </p:spPr>
        <p:txBody>
          <a:bodyPr/>
          <a:lstStyle/>
          <a:p>
            <a:r>
              <a:rPr lang="en-GB" i="1" noProof="1"/>
              <a:t>mvme</a:t>
            </a:r>
            <a:r>
              <a:rPr lang="en-GB" noProof="1"/>
              <a:t>  -  </a:t>
            </a:r>
            <a:r>
              <a:rPr lang="en-GB" noProof="1">
                <a:latin typeface="+mn-lt"/>
              </a:rPr>
              <a:t>Mesytec VME Data Acquisition system</a:t>
            </a:r>
          </a:p>
        </p:txBody>
      </p:sp>
      <p:sp>
        <p:nvSpPr>
          <p:cNvPr id="41" name="CuadroTexto 40">
            <a:extLst>
              <a:ext uri="{FF2B5EF4-FFF2-40B4-BE49-F238E27FC236}">
                <a16:creationId xmlns:a16="http://schemas.microsoft.com/office/drawing/2014/main" id="{F430DEB1-4366-7579-3A34-A445BCFA619D}"/>
              </a:ext>
            </a:extLst>
          </p:cNvPr>
          <p:cNvSpPr txBox="1"/>
          <p:nvPr/>
        </p:nvSpPr>
        <p:spPr>
          <a:xfrm>
            <a:off x="1739289" y="1060804"/>
            <a:ext cx="15520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noProof="1"/>
              <a:t>SEC </a:t>
            </a:r>
            <a:r>
              <a:rPr lang="en-GB" b="1" noProof="1"/>
              <a:t>chamber</a:t>
            </a:r>
          </a:p>
        </p:txBody>
      </p:sp>
      <p:sp>
        <p:nvSpPr>
          <p:cNvPr id="42" name="Marcador de número de diapositiva 41">
            <a:extLst>
              <a:ext uri="{FF2B5EF4-FFF2-40B4-BE49-F238E27FC236}">
                <a16:creationId xmlns:a16="http://schemas.microsoft.com/office/drawing/2014/main" id="{EA032185-76A9-8B99-3E75-26E5277E11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79CA15-6B8C-46B3-BCC5-8F63089C5E6F}" type="slidenum">
              <a:rPr lang="en-GB" noProof="1" smtClean="0"/>
              <a:pPr/>
              <a:t>21</a:t>
            </a:fld>
            <a:endParaRPr lang="en-GB" noProof="1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EFF85396-E645-6576-05CC-C0BF6754B5E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96311" y="2775742"/>
            <a:ext cx="6726266" cy="3703224"/>
          </a:xfrm>
          <a:prstGeom prst="rect">
            <a:avLst/>
          </a:prstGeom>
        </p:spPr>
      </p:pic>
      <p:pic>
        <p:nvPicPr>
          <p:cNvPr id="6" name="Imagen 5">
            <a:extLst>
              <a:ext uri="{FF2B5EF4-FFF2-40B4-BE49-F238E27FC236}">
                <a16:creationId xmlns:a16="http://schemas.microsoft.com/office/drawing/2014/main" id="{728E2423-3DC5-10C9-26A8-6498B16F64E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8809" y="3354275"/>
            <a:ext cx="4743983" cy="3503725"/>
          </a:xfrm>
          <a:prstGeom prst="rect">
            <a:avLst/>
          </a:prstGeom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EB71065B-B7A9-C292-8D37-97925F445F9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19405" y="1791466"/>
            <a:ext cx="2785760" cy="2435264"/>
          </a:xfrm>
          <a:prstGeom prst="rect">
            <a:avLst/>
          </a:prstGeom>
        </p:spPr>
      </p:pic>
      <p:pic>
        <p:nvPicPr>
          <p:cNvPr id="8" name="Imagen 7">
            <a:extLst>
              <a:ext uri="{FF2B5EF4-FFF2-40B4-BE49-F238E27FC236}">
                <a16:creationId xmlns:a16="http://schemas.microsoft.com/office/drawing/2014/main" id="{97F3E382-618F-8076-F39B-034B4632ACC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590198" y="4808290"/>
            <a:ext cx="2244175" cy="981249"/>
          </a:xfrm>
          <a:prstGeom prst="rect">
            <a:avLst/>
          </a:prstGeom>
        </p:spPr>
      </p:pic>
      <p:pic>
        <p:nvPicPr>
          <p:cNvPr id="9" name="Imagen 8">
            <a:extLst>
              <a:ext uri="{FF2B5EF4-FFF2-40B4-BE49-F238E27FC236}">
                <a16:creationId xmlns:a16="http://schemas.microsoft.com/office/drawing/2014/main" id="{29083C0C-752B-4219-6FE7-70FCD572FF5B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34373" y="543951"/>
            <a:ext cx="4139103" cy="1650231"/>
          </a:xfrm>
          <a:prstGeom prst="rect">
            <a:avLst/>
          </a:prstGeom>
        </p:spPr>
      </p:pic>
      <p:pic>
        <p:nvPicPr>
          <p:cNvPr id="10" name="Imagen 9">
            <a:extLst>
              <a:ext uri="{FF2B5EF4-FFF2-40B4-BE49-F238E27FC236}">
                <a16:creationId xmlns:a16="http://schemas.microsoft.com/office/drawing/2014/main" id="{535EDA44-5F79-DA5F-7B4E-C323A9141BEF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0285234" y="3506695"/>
            <a:ext cx="1566206" cy="591838"/>
          </a:xfrm>
          <a:prstGeom prst="rect">
            <a:avLst/>
          </a:prstGeom>
        </p:spPr>
      </p:pic>
      <p:grpSp>
        <p:nvGrpSpPr>
          <p:cNvPr id="19" name="Grupo 18">
            <a:extLst>
              <a:ext uri="{FF2B5EF4-FFF2-40B4-BE49-F238E27FC236}">
                <a16:creationId xmlns:a16="http://schemas.microsoft.com/office/drawing/2014/main" id="{3F72BEDE-F9CD-F711-D602-0BC924BD0D9D}"/>
              </a:ext>
            </a:extLst>
          </p:cNvPr>
          <p:cNvGrpSpPr/>
          <p:nvPr/>
        </p:nvGrpSpPr>
        <p:grpSpPr>
          <a:xfrm>
            <a:off x="4247535" y="991048"/>
            <a:ext cx="6726266" cy="1784694"/>
            <a:chOff x="4247535" y="1210782"/>
            <a:chExt cx="6469626" cy="1564960"/>
          </a:xfrm>
        </p:grpSpPr>
        <p:pic>
          <p:nvPicPr>
            <p:cNvPr id="3" name="Imagen 2">
              <a:extLst>
                <a:ext uri="{FF2B5EF4-FFF2-40B4-BE49-F238E27FC236}">
                  <a16:creationId xmlns:a16="http://schemas.microsoft.com/office/drawing/2014/main" id="{DA9787B1-E228-7BBE-CF41-6F0B00F7BB3E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367599" y="1210782"/>
              <a:ext cx="2349562" cy="1485517"/>
            </a:xfrm>
            <a:prstGeom prst="rect">
              <a:avLst/>
            </a:prstGeom>
          </p:spPr>
        </p:pic>
        <p:cxnSp>
          <p:nvCxnSpPr>
            <p:cNvPr id="12" name="Conector curvado 11">
              <a:extLst>
                <a:ext uri="{FF2B5EF4-FFF2-40B4-BE49-F238E27FC236}">
                  <a16:creationId xmlns:a16="http://schemas.microsoft.com/office/drawing/2014/main" id="{327114CB-4CC4-DFAC-10A5-18F11E1A4A1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247535" y="2399284"/>
              <a:ext cx="4011909" cy="376458"/>
            </a:xfrm>
            <a:prstGeom prst="curvedConnector3">
              <a:avLst/>
            </a:prstGeom>
            <a:ln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5623219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56F6585C-0B42-BAA6-CAC5-94B7B2DC8D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4F53D-2A03-FA4B-A328-D570D8582DFC}" type="slidenum">
              <a:rPr lang="en-GB" noProof="1" smtClean="0"/>
              <a:pPr/>
              <a:t>22</a:t>
            </a:fld>
            <a:endParaRPr lang="en-GB" sz="2400" noProof="1"/>
          </a:p>
        </p:txBody>
      </p:sp>
      <p:sp>
        <p:nvSpPr>
          <p:cNvPr id="4" name="Rectángulo 3">
            <a:extLst>
              <a:ext uri="{FF2B5EF4-FFF2-40B4-BE49-F238E27FC236}">
                <a16:creationId xmlns:a16="http://schemas.microsoft.com/office/drawing/2014/main" id="{1BC1721E-18B9-5622-6DE1-48C98F5BFF61}"/>
              </a:ext>
            </a:extLst>
          </p:cNvPr>
          <p:cNvSpPr/>
          <p:nvPr/>
        </p:nvSpPr>
        <p:spPr>
          <a:xfrm>
            <a:off x="5296603" y="839059"/>
            <a:ext cx="283847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3600" noProof="1">
                <a:solidFill>
                  <a:srgbClr val="0000FF"/>
                </a:solidFill>
              </a:rPr>
              <a:t>Pentagon</a:t>
            </a:r>
          </a:p>
        </p:txBody>
      </p:sp>
      <p:sp>
        <p:nvSpPr>
          <p:cNvPr id="6" name="Rectángulo 5">
            <a:extLst>
              <a:ext uri="{FF2B5EF4-FFF2-40B4-BE49-F238E27FC236}">
                <a16:creationId xmlns:a16="http://schemas.microsoft.com/office/drawing/2014/main" id="{7C56BBF4-A83C-64F9-C3CA-92F7C2F2E523}"/>
              </a:ext>
            </a:extLst>
          </p:cNvPr>
          <p:cNvSpPr/>
          <p:nvPr/>
        </p:nvSpPr>
        <p:spPr>
          <a:xfrm>
            <a:off x="9217665" y="868755"/>
            <a:ext cx="150592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3600" noProof="1">
                <a:solidFill>
                  <a:srgbClr val="00B050"/>
                </a:solidFill>
              </a:rPr>
              <a:t>GAGGs</a:t>
            </a:r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AC4C1501-40BA-4F7A-2A62-1754FBEF146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05199"/>
            <a:ext cx="4426626" cy="4037646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9" name="Imagen 8">
            <a:extLst>
              <a:ext uri="{FF2B5EF4-FFF2-40B4-BE49-F238E27FC236}">
                <a16:creationId xmlns:a16="http://schemas.microsoft.com/office/drawing/2014/main" id="{D281ADA4-EB02-9FBD-37A9-1FE5A73D7C0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85481" y="1598999"/>
            <a:ext cx="3811369" cy="4738739"/>
          </a:xfrm>
          <a:prstGeom prst="rect">
            <a:avLst/>
          </a:prstGeom>
        </p:spPr>
      </p:pic>
      <p:sp>
        <p:nvSpPr>
          <p:cNvPr id="5" name="Rectángulo 4">
            <a:extLst>
              <a:ext uri="{FF2B5EF4-FFF2-40B4-BE49-F238E27FC236}">
                <a16:creationId xmlns:a16="http://schemas.microsoft.com/office/drawing/2014/main" id="{DF808BEB-EC1C-249F-06A8-14EE9243B7AE}"/>
              </a:ext>
            </a:extLst>
          </p:cNvPr>
          <p:cNvSpPr/>
          <p:nvPr/>
        </p:nvSpPr>
        <p:spPr>
          <a:xfrm>
            <a:off x="1311696" y="1111244"/>
            <a:ext cx="107779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3600" noProof="1">
                <a:solidFill>
                  <a:srgbClr val="FF0000"/>
                </a:solidFill>
              </a:rPr>
              <a:t>S3</a:t>
            </a: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9DAB054F-9440-7677-41D0-0CCE3B5A9060}"/>
              </a:ext>
            </a:extLst>
          </p:cNvPr>
          <p:cNvSpPr txBox="1"/>
          <p:nvPr/>
        </p:nvSpPr>
        <p:spPr>
          <a:xfrm>
            <a:off x="3017520" y="58435"/>
            <a:ext cx="468820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noProof="1">
                <a:solidFill>
                  <a:srgbClr val="C00000"/>
                </a:solidFill>
              </a:rPr>
              <a:t>Detector overview; </a:t>
            </a:r>
            <a:r>
              <a:rPr lang="en-GB" sz="2800" baseline="30000" noProof="1">
                <a:solidFill>
                  <a:srgbClr val="C00000"/>
                </a:solidFill>
              </a:rPr>
              <a:t>11</a:t>
            </a:r>
            <a:r>
              <a:rPr lang="en-GB" sz="2800" noProof="1">
                <a:solidFill>
                  <a:srgbClr val="C00000"/>
                </a:solidFill>
              </a:rPr>
              <a:t>Be(d,x)</a:t>
            </a:r>
          </a:p>
        </p:txBody>
      </p:sp>
      <p:pic>
        <p:nvPicPr>
          <p:cNvPr id="20" name="Imagen 30">
            <a:extLst>
              <a:ext uri="{FF2B5EF4-FFF2-40B4-BE49-F238E27FC236}">
                <a16:creationId xmlns:a16="http://schemas.microsoft.com/office/drawing/2014/main" id="{143A6416-C27A-D275-818C-258BB6BF160D}"/>
              </a:ext>
            </a:extLst>
          </p:cNvPr>
          <p:cNvPicPr/>
          <p:nvPr/>
        </p:nvPicPr>
        <p:blipFill>
          <a:blip r:embed="rId5"/>
          <a:srcRect l="-1902" t="46313" r="1902" b="589"/>
          <a:stretch/>
        </p:blipFill>
        <p:spPr>
          <a:xfrm>
            <a:off x="8396850" y="3885890"/>
            <a:ext cx="3454560" cy="2451847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21" name="Imagen 20">
            <a:extLst>
              <a:ext uri="{FF2B5EF4-FFF2-40B4-BE49-F238E27FC236}">
                <a16:creationId xmlns:a16="http://schemas.microsoft.com/office/drawing/2014/main" id="{A87E0849-8225-1C7E-1CF5-7F0809C77B9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396850" y="1515086"/>
            <a:ext cx="3686730" cy="2196067"/>
          </a:xfrm>
          <a:prstGeom prst="rect">
            <a:avLst/>
          </a:prstGeom>
        </p:spPr>
      </p:pic>
      <p:sp>
        <p:nvSpPr>
          <p:cNvPr id="22" name="Marcador de número de diapositiva 3">
            <a:extLst>
              <a:ext uri="{FF2B5EF4-FFF2-40B4-BE49-F238E27FC236}">
                <a16:creationId xmlns:a16="http://schemas.microsoft.com/office/drawing/2014/main" id="{9A095ED7-A269-B514-DAA2-35A45466766E}"/>
              </a:ext>
            </a:extLst>
          </p:cNvPr>
          <p:cNvSpPr/>
          <p:nvPr/>
        </p:nvSpPr>
        <p:spPr>
          <a:xfrm>
            <a:off x="11460600" y="6461640"/>
            <a:ext cx="731160" cy="396000"/>
          </a:xfr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 defTabSz="914400">
              <a:lnSpc>
                <a:spcPct val="100000"/>
              </a:lnSpc>
            </a:pPr>
            <a:fld id="{835F3D77-F51A-463F-8438-FBDF62038DE0}" type="slidenum">
              <a:rPr lang="en-GB" sz="2400" b="0" strike="noStrike" spc="-1" noProof="1" smtClean="0">
                <a:solidFill>
                  <a:schemeClr val="dk1"/>
                </a:solidFill>
                <a:latin typeface="Times New Roman"/>
              </a:rPr>
              <a:t>22</a:t>
            </a:fld>
            <a:endParaRPr lang="en-GB" sz="2400" b="0" strike="noStrike" spc="-1" noProof="1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23" name="Imagen 22">
            <a:extLst>
              <a:ext uri="{FF2B5EF4-FFF2-40B4-BE49-F238E27FC236}">
                <a16:creationId xmlns:a16="http://schemas.microsoft.com/office/drawing/2014/main" id="{B765F2BF-BB65-F34B-9C1F-BA3C14E5266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24654" y="4686300"/>
            <a:ext cx="3581400" cy="2171700"/>
          </a:xfrm>
          <a:prstGeom prst="rect">
            <a:avLst/>
          </a:prstGeom>
        </p:spPr>
      </p:pic>
      <p:sp>
        <p:nvSpPr>
          <p:cNvPr id="12" name="Rectángulo 11">
            <a:extLst>
              <a:ext uri="{FF2B5EF4-FFF2-40B4-BE49-F238E27FC236}">
                <a16:creationId xmlns:a16="http://schemas.microsoft.com/office/drawing/2014/main" id="{DF716F4F-BD2B-343A-E8FF-E025133CBBDF}"/>
              </a:ext>
            </a:extLst>
          </p:cNvPr>
          <p:cNvSpPr/>
          <p:nvPr/>
        </p:nvSpPr>
        <p:spPr>
          <a:xfrm>
            <a:off x="1556029" y="6149931"/>
            <a:ext cx="166692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noProof="1">
                <a:solidFill>
                  <a:srgbClr val="C00000"/>
                </a:solidFill>
              </a:rPr>
              <a:t>Beam Dump Si</a:t>
            </a:r>
          </a:p>
        </p:txBody>
      </p:sp>
      <p:pic>
        <p:nvPicPr>
          <p:cNvPr id="34" name="Imagen 33">
            <a:extLst>
              <a:ext uri="{FF2B5EF4-FFF2-40B4-BE49-F238E27FC236}">
                <a16:creationId xmlns:a16="http://schemas.microsoft.com/office/drawing/2014/main" id="{5C5C47EA-AAFF-6D3F-B5FC-C7CAB0A1C5A7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977125" y="85697"/>
            <a:ext cx="1624069" cy="681762"/>
          </a:xfrm>
          <a:prstGeom prst="rect">
            <a:avLst/>
          </a:prstGeom>
        </p:spPr>
      </p:pic>
      <p:sp>
        <p:nvSpPr>
          <p:cNvPr id="35" name="CuadroTexto 34">
            <a:extLst>
              <a:ext uri="{FF2B5EF4-FFF2-40B4-BE49-F238E27FC236}">
                <a16:creationId xmlns:a16="http://schemas.microsoft.com/office/drawing/2014/main" id="{AF567258-5A39-2F02-B670-AEE0988627A2}"/>
              </a:ext>
            </a:extLst>
          </p:cNvPr>
          <p:cNvSpPr txBox="1"/>
          <p:nvPr/>
        </p:nvSpPr>
        <p:spPr>
          <a:xfrm>
            <a:off x="2613484" y="4042029"/>
            <a:ext cx="796115" cy="33855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r>
              <a:rPr lang="en-GB" sz="1600" noProof="1"/>
              <a:t>MSX40</a:t>
            </a:r>
          </a:p>
        </p:txBody>
      </p:sp>
      <p:sp>
        <p:nvSpPr>
          <p:cNvPr id="10" name="Marcador de fecha 9">
            <a:extLst>
              <a:ext uri="{FF2B5EF4-FFF2-40B4-BE49-F238E27FC236}">
                <a16:creationId xmlns:a16="http://schemas.microsoft.com/office/drawing/2014/main" id="{129FCD64-75AC-B9B4-E14B-19E78AB00A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noProof="1"/>
          </a:p>
        </p:txBody>
      </p:sp>
    </p:spTree>
    <p:extLst>
      <p:ext uri="{BB962C8B-B14F-4D97-AF65-F5344CB8AC3E}">
        <p14:creationId xmlns:p14="http://schemas.microsoft.com/office/powerpoint/2010/main" val="64449766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extLst>
              <a:ext uri="{FF2B5EF4-FFF2-40B4-BE49-F238E27FC236}">
                <a16:creationId xmlns:a16="http://schemas.microsoft.com/office/drawing/2014/main" id="{72683758-B9BB-9AB6-9793-1DA4CE1614C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3768" y="954198"/>
            <a:ext cx="11278232" cy="5692482"/>
          </a:xfrm>
          <a:prstGeom prst="rect">
            <a:avLst/>
          </a:prstGeom>
        </p:spPr>
      </p:pic>
      <p:sp>
        <p:nvSpPr>
          <p:cNvPr id="99" name="PlaceHolder 1"/>
          <p:cNvSpPr>
            <a:spLocks noGrp="1"/>
          </p:cNvSpPr>
          <p:nvPr>
            <p:ph type="title"/>
          </p:nvPr>
        </p:nvSpPr>
        <p:spPr>
          <a:xfrm>
            <a:off x="3514903" y="63618"/>
            <a:ext cx="3931920" cy="703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/>
          </a:bodyPr>
          <a:lstStyle/>
          <a:p>
            <a:pPr>
              <a:lnSpc>
                <a:spcPct val="90000"/>
              </a:lnSpc>
              <a:buNone/>
            </a:pPr>
            <a:r>
              <a:rPr lang="en-GB" sz="3200" strike="noStrike" spc="-1" baseline="30000" noProof="1">
                <a:solidFill>
                  <a:srgbClr val="C00000"/>
                </a:solidFill>
                <a:latin typeface="+mn-lt"/>
                <a:ea typeface="Baskerville"/>
              </a:rPr>
              <a:t>22</a:t>
            </a:r>
            <a:r>
              <a:rPr lang="en-GB" sz="3200" strike="noStrike" spc="-1" noProof="1">
                <a:solidFill>
                  <a:srgbClr val="C00000"/>
                </a:solidFill>
                <a:latin typeface="+mn-lt"/>
                <a:ea typeface="Baskerville"/>
              </a:rPr>
              <a:t>Ne (d,d) </a:t>
            </a:r>
            <a:r>
              <a:rPr lang="en-GB" sz="3200" strike="noStrike" spc="-1" baseline="30000" noProof="1">
                <a:solidFill>
                  <a:srgbClr val="C00000"/>
                </a:solidFill>
                <a:latin typeface="+mn-lt"/>
                <a:ea typeface="Baskerville"/>
              </a:rPr>
              <a:t>22</a:t>
            </a:r>
            <a:r>
              <a:rPr lang="en-GB" sz="3200" strike="noStrike" spc="-1" noProof="1">
                <a:solidFill>
                  <a:srgbClr val="C00000"/>
                </a:solidFill>
                <a:latin typeface="+mn-lt"/>
                <a:ea typeface="Baskerville"/>
              </a:rPr>
              <a:t>Ne</a:t>
            </a:r>
            <a:r>
              <a:rPr lang="en-GB" sz="3200" strike="noStrike" spc="-1" baseline="30000" noProof="1">
                <a:solidFill>
                  <a:srgbClr val="C00000"/>
                </a:solidFill>
                <a:latin typeface="+mn-lt"/>
                <a:ea typeface="Baskerville"/>
              </a:rPr>
              <a:t>*</a:t>
            </a:r>
            <a:r>
              <a:rPr lang="en-GB" sz="3200" strike="noStrike" spc="-1" noProof="1">
                <a:solidFill>
                  <a:srgbClr val="C00000"/>
                </a:solidFill>
                <a:latin typeface="+mn-lt"/>
                <a:ea typeface="Baskerville"/>
              </a:rPr>
              <a:t>  </a:t>
            </a:r>
            <a:endParaRPr lang="en-GB" sz="3200" strike="noStrike" spc="-1" noProof="1">
              <a:solidFill>
                <a:srgbClr val="C00000"/>
              </a:solidFill>
              <a:latin typeface="+mn-lt"/>
            </a:endParaRPr>
          </a:p>
        </p:txBody>
      </p:sp>
      <p:sp>
        <p:nvSpPr>
          <p:cNvPr id="110" name="CuadroTexto 3"/>
          <p:cNvSpPr/>
          <p:nvPr/>
        </p:nvSpPr>
        <p:spPr>
          <a:xfrm>
            <a:off x="7007102" y="231219"/>
            <a:ext cx="1518599" cy="36787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spAutoFit/>
          </a:bodyPr>
          <a:lstStyle/>
          <a:p>
            <a:pPr>
              <a:lnSpc>
                <a:spcPct val="100000"/>
              </a:lnSpc>
              <a:buNone/>
            </a:pPr>
            <a:r>
              <a:rPr lang="en-GB" sz="1800" b="1" strike="noStrike" spc="-1" noProof="1">
                <a:solidFill>
                  <a:srgbClr val="000000"/>
                </a:solidFill>
              </a:rPr>
              <a:t>Background </a:t>
            </a:r>
            <a:endParaRPr lang="en-GB" sz="1800" b="1" strike="noStrike" spc="-1" noProof="1"/>
          </a:p>
        </p:txBody>
      </p:sp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FE864EE9-A776-ACB1-EF5A-514C9BEDD5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4F53D-2A03-FA4B-A328-D570D8582DFC}" type="slidenum">
              <a:rPr lang="en-GB" noProof="1" smtClean="0"/>
              <a:pPr/>
              <a:t>23</a:t>
            </a:fld>
            <a:endParaRPr lang="en-GB" sz="2400" noProof="1"/>
          </a:p>
        </p:txBody>
      </p:sp>
      <p:sp>
        <p:nvSpPr>
          <p:cNvPr id="5" name="Marcador de número de diapositiva 1">
            <a:extLst>
              <a:ext uri="{FF2B5EF4-FFF2-40B4-BE49-F238E27FC236}">
                <a16:creationId xmlns:a16="http://schemas.microsoft.com/office/drawing/2014/main" id="{91FBEFF7-922F-F774-16B1-F830B21365AA}"/>
              </a:ext>
            </a:extLst>
          </p:cNvPr>
          <p:cNvSpPr txBox="1">
            <a:spLocks/>
          </p:cNvSpPr>
          <p:nvPr/>
        </p:nvSpPr>
        <p:spPr>
          <a:xfrm>
            <a:off x="11460480" y="6461760"/>
            <a:ext cx="731520" cy="396240"/>
          </a:xfrm>
        </p:spPr>
        <p:txBody>
          <a:bodyPr/>
          <a:lstStyle>
            <a:defPPr>
              <a:defRPr lang="es-ES"/>
            </a:defPPr>
            <a:lvl1pPr marL="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479CA15-6B8C-46B3-BCC5-8F63089C5E6F}" type="slidenum">
              <a:rPr lang="en-GB" noProof="1" smtClean="0"/>
              <a:pPr/>
              <a:t>23</a:t>
            </a:fld>
            <a:endParaRPr lang="en-GB" noProof="1"/>
          </a:p>
        </p:txBody>
      </p:sp>
      <p:sp>
        <p:nvSpPr>
          <p:cNvPr id="6" name="Marcador de fecha 5">
            <a:extLst>
              <a:ext uri="{FF2B5EF4-FFF2-40B4-BE49-F238E27FC236}">
                <a16:creationId xmlns:a16="http://schemas.microsoft.com/office/drawing/2014/main" id="{2DC093B3-D0AB-7A2D-0137-D9E8D86709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noProof="1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999B051-E488-ACF6-881C-ACCAD6C0468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9" name="Imagen 98">
            <a:extLst>
              <a:ext uri="{FF2B5EF4-FFF2-40B4-BE49-F238E27FC236}">
                <a16:creationId xmlns:a16="http://schemas.microsoft.com/office/drawing/2014/main" id="{F797C136-B069-2CBB-7471-C74A179B291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35505" y="2860368"/>
            <a:ext cx="4967547" cy="1779583"/>
          </a:xfrm>
          <a:prstGeom prst="rect">
            <a:avLst/>
          </a:prstGeom>
        </p:spPr>
      </p:pic>
      <p:sp>
        <p:nvSpPr>
          <p:cNvPr id="47" name="Arco 46">
            <a:extLst>
              <a:ext uri="{FF2B5EF4-FFF2-40B4-BE49-F238E27FC236}">
                <a16:creationId xmlns:a16="http://schemas.microsoft.com/office/drawing/2014/main" id="{642307E3-3D80-E0C1-3C75-2EECC2EFAF28}"/>
              </a:ext>
            </a:extLst>
          </p:cNvPr>
          <p:cNvSpPr/>
          <p:nvPr/>
        </p:nvSpPr>
        <p:spPr>
          <a:xfrm rot="10800000">
            <a:off x="7508203" y="4229901"/>
            <a:ext cx="2760529" cy="346388"/>
          </a:xfrm>
          <a:prstGeom prst="arc">
            <a:avLst>
              <a:gd name="adj1" fmla="val 10725314"/>
              <a:gd name="adj2" fmla="val 18312372"/>
            </a:avLst>
          </a:prstGeom>
          <a:noFill/>
          <a:ln w="44450">
            <a:solidFill>
              <a:srgbClr val="00B0F0"/>
            </a:solidFill>
            <a:headEnd type="stealth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noProof="1"/>
          </a:p>
        </p:txBody>
      </p:sp>
      <p:pic>
        <p:nvPicPr>
          <p:cNvPr id="98" name="Imagen 97">
            <a:extLst>
              <a:ext uri="{FF2B5EF4-FFF2-40B4-BE49-F238E27FC236}">
                <a16:creationId xmlns:a16="http://schemas.microsoft.com/office/drawing/2014/main" id="{36D26CE2-793A-8FF5-4BB3-67E30B3E808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74513" y="629060"/>
            <a:ext cx="4291257" cy="1705907"/>
          </a:xfrm>
          <a:prstGeom prst="rect">
            <a:avLst/>
          </a:prstGeom>
        </p:spPr>
      </p:pic>
      <p:pic>
        <p:nvPicPr>
          <p:cNvPr id="100" name="Imagen 99">
            <a:extLst>
              <a:ext uri="{FF2B5EF4-FFF2-40B4-BE49-F238E27FC236}">
                <a16:creationId xmlns:a16="http://schemas.microsoft.com/office/drawing/2014/main" id="{2910EC8B-C15E-DECE-5F4A-0A3F3953732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42327" y="4926701"/>
            <a:ext cx="3604146" cy="1792171"/>
          </a:xfrm>
          <a:prstGeom prst="rect">
            <a:avLst/>
          </a:prstGeom>
        </p:spPr>
      </p:pic>
      <p:pic>
        <p:nvPicPr>
          <p:cNvPr id="97" name="Imagen 96">
            <a:extLst>
              <a:ext uri="{FF2B5EF4-FFF2-40B4-BE49-F238E27FC236}">
                <a16:creationId xmlns:a16="http://schemas.microsoft.com/office/drawing/2014/main" id="{644FB8C9-C9D1-A732-B7A7-C5361595044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93716" y="1838633"/>
            <a:ext cx="4490083" cy="4763148"/>
          </a:xfrm>
          <a:prstGeom prst="rect">
            <a:avLst/>
          </a:prstGeom>
        </p:spPr>
      </p:pic>
      <p:pic>
        <p:nvPicPr>
          <p:cNvPr id="3" name="Imagen 2">
            <a:extLst>
              <a:ext uri="{FF2B5EF4-FFF2-40B4-BE49-F238E27FC236}">
                <a16:creationId xmlns:a16="http://schemas.microsoft.com/office/drawing/2014/main" id="{034D6DA2-15A8-80D0-F2CE-D2C6EC4AEC3C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94138" y="4639951"/>
            <a:ext cx="3604146" cy="2073406"/>
          </a:xfrm>
          <a:prstGeom prst="rect">
            <a:avLst/>
          </a:prstGeom>
        </p:spPr>
      </p:pic>
      <p:pic>
        <p:nvPicPr>
          <p:cNvPr id="6" name="Imagen 5">
            <a:extLst>
              <a:ext uri="{FF2B5EF4-FFF2-40B4-BE49-F238E27FC236}">
                <a16:creationId xmlns:a16="http://schemas.microsoft.com/office/drawing/2014/main" id="{A5439E8A-CF83-1B5D-F864-C49254478080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51737" y="610330"/>
            <a:ext cx="3002840" cy="2104205"/>
          </a:xfrm>
          <a:prstGeom prst="rect">
            <a:avLst/>
          </a:prstGeom>
        </p:spPr>
      </p:pic>
      <p:pic>
        <p:nvPicPr>
          <p:cNvPr id="14" name="Imagen 13">
            <a:extLst>
              <a:ext uri="{FF2B5EF4-FFF2-40B4-BE49-F238E27FC236}">
                <a16:creationId xmlns:a16="http://schemas.microsoft.com/office/drawing/2014/main" id="{95853DC4-80E9-A350-AB4E-71652A8A8BE8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556" y="140767"/>
            <a:ext cx="2543207" cy="2427934"/>
          </a:xfrm>
          <a:prstGeom prst="rect">
            <a:avLst/>
          </a:prstGeom>
        </p:spPr>
      </p:pic>
      <p:sp>
        <p:nvSpPr>
          <p:cNvPr id="15" name="CuadroTexto 14">
            <a:extLst>
              <a:ext uri="{FF2B5EF4-FFF2-40B4-BE49-F238E27FC236}">
                <a16:creationId xmlns:a16="http://schemas.microsoft.com/office/drawing/2014/main" id="{301C4994-DA5D-6AC1-7F91-3FBA3147FBAE}"/>
              </a:ext>
            </a:extLst>
          </p:cNvPr>
          <p:cNvSpPr txBox="1"/>
          <p:nvPr/>
        </p:nvSpPr>
        <p:spPr>
          <a:xfrm>
            <a:off x="4620098" y="2621717"/>
            <a:ext cx="1627165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GB" baseline="30000" noProof="1">
                <a:solidFill>
                  <a:srgbClr val="C00000"/>
                </a:solidFill>
                <a:ea typeface="Baskerville" panose="02020502070401020303" pitchFamily="18" charset="0"/>
                <a:cs typeface="Times New Roman" panose="02020603050405020304" pitchFamily="18" charset="0"/>
              </a:rPr>
              <a:t>11</a:t>
            </a:r>
            <a:r>
              <a:rPr lang="en-GB" noProof="1">
                <a:solidFill>
                  <a:srgbClr val="C00000"/>
                </a:solidFill>
                <a:ea typeface="Baskerville" panose="02020502070401020303" pitchFamily="18" charset="0"/>
                <a:cs typeface="Times New Roman" panose="02020603050405020304" pitchFamily="18" charset="0"/>
              </a:rPr>
              <a:t>Be (d,d)</a:t>
            </a:r>
            <a:r>
              <a:rPr lang="en-GB" baseline="30000" noProof="1">
                <a:solidFill>
                  <a:srgbClr val="C00000"/>
                </a:solidFill>
                <a:ea typeface="Baskerville" panose="02020502070401020303" pitchFamily="18" charset="0"/>
                <a:cs typeface="Times New Roman" panose="02020603050405020304" pitchFamily="18" charset="0"/>
              </a:rPr>
              <a:t>11</a:t>
            </a:r>
            <a:r>
              <a:rPr lang="en-GB" noProof="1">
                <a:solidFill>
                  <a:srgbClr val="C00000"/>
                </a:solidFill>
                <a:ea typeface="Baskerville" panose="02020502070401020303" pitchFamily="18" charset="0"/>
                <a:cs typeface="Times New Roman" panose="02020603050405020304" pitchFamily="18" charset="0"/>
              </a:rPr>
              <a:t>Be</a:t>
            </a:r>
            <a:r>
              <a:rPr lang="en-GB" baseline="30000" noProof="1">
                <a:solidFill>
                  <a:srgbClr val="C00000"/>
                </a:solidFill>
                <a:ea typeface="Baskerville" panose="02020502070401020303" pitchFamily="18" charset="0"/>
                <a:cs typeface="Times New Roman" panose="02020603050405020304" pitchFamily="18" charset="0"/>
              </a:rPr>
              <a:t>* </a:t>
            </a:r>
          </a:p>
        </p:txBody>
      </p:sp>
      <p:sp>
        <p:nvSpPr>
          <p:cNvPr id="16" name="CuadroTexto 15">
            <a:extLst>
              <a:ext uri="{FF2B5EF4-FFF2-40B4-BE49-F238E27FC236}">
                <a16:creationId xmlns:a16="http://schemas.microsoft.com/office/drawing/2014/main" id="{600557F6-DF0D-1088-D880-B96ABB7D656B}"/>
              </a:ext>
            </a:extLst>
          </p:cNvPr>
          <p:cNvSpPr txBox="1"/>
          <p:nvPr/>
        </p:nvSpPr>
        <p:spPr>
          <a:xfrm>
            <a:off x="3745287" y="281386"/>
            <a:ext cx="1769881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GB" b="1" baseline="30000" noProof="1">
                <a:solidFill>
                  <a:srgbClr val="C00000"/>
                </a:solidFill>
                <a:ea typeface="Baskerville" panose="02020502070401020303" pitchFamily="18" charset="0"/>
                <a:cs typeface="Times New Roman" panose="02020603050405020304" pitchFamily="18" charset="0"/>
              </a:rPr>
              <a:t>11</a:t>
            </a:r>
            <a:r>
              <a:rPr lang="en-GB" b="1" noProof="1">
                <a:solidFill>
                  <a:srgbClr val="C00000"/>
                </a:solidFill>
                <a:ea typeface="Baskerville" panose="02020502070401020303" pitchFamily="18" charset="0"/>
                <a:cs typeface="Times New Roman" panose="02020603050405020304" pitchFamily="18" charset="0"/>
              </a:rPr>
              <a:t>Be </a:t>
            </a:r>
            <a:r>
              <a:rPr lang="en-GB" b="1" noProof="1">
                <a:solidFill>
                  <a:srgbClr val="FF0000"/>
                </a:solidFill>
                <a:ea typeface="Baskerville" panose="02020502070401020303" pitchFamily="18" charset="0"/>
                <a:cs typeface="Times New Roman" panose="02020603050405020304" pitchFamily="18" charset="0"/>
              </a:rPr>
              <a:t>(d,t) </a:t>
            </a:r>
            <a:r>
              <a:rPr lang="en-GB" b="1" baseline="30000" noProof="1">
                <a:solidFill>
                  <a:srgbClr val="C00000"/>
                </a:solidFill>
                <a:ea typeface="Baskerville" panose="02020502070401020303" pitchFamily="18" charset="0"/>
                <a:cs typeface="Times New Roman" panose="02020603050405020304" pitchFamily="18" charset="0"/>
              </a:rPr>
              <a:t>10</a:t>
            </a:r>
            <a:r>
              <a:rPr lang="en-GB" b="1" noProof="1">
                <a:solidFill>
                  <a:srgbClr val="C00000"/>
                </a:solidFill>
                <a:ea typeface="Baskerville" panose="02020502070401020303" pitchFamily="18" charset="0"/>
                <a:cs typeface="Times New Roman" panose="02020603050405020304" pitchFamily="18" charset="0"/>
              </a:rPr>
              <a:t>Be</a:t>
            </a:r>
            <a:r>
              <a:rPr lang="en-GB" b="1" baseline="30000" noProof="1">
                <a:solidFill>
                  <a:srgbClr val="C00000"/>
                </a:solidFill>
                <a:ea typeface="Baskerville" panose="02020502070401020303" pitchFamily="18" charset="0"/>
                <a:cs typeface="Times New Roman" panose="02020603050405020304" pitchFamily="18" charset="0"/>
              </a:rPr>
              <a:t>*</a:t>
            </a:r>
          </a:p>
        </p:txBody>
      </p:sp>
      <p:sp>
        <p:nvSpPr>
          <p:cNvPr id="18" name="CuadroTexto 17">
            <a:extLst>
              <a:ext uri="{FF2B5EF4-FFF2-40B4-BE49-F238E27FC236}">
                <a16:creationId xmlns:a16="http://schemas.microsoft.com/office/drawing/2014/main" id="{66CE6F9B-90C2-7F96-D089-977F94CFCD95}"/>
              </a:ext>
            </a:extLst>
          </p:cNvPr>
          <p:cNvSpPr txBox="1"/>
          <p:nvPr/>
        </p:nvSpPr>
        <p:spPr>
          <a:xfrm>
            <a:off x="4773633" y="4600623"/>
            <a:ext cx="1811291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GB" baseline="30000" noProof="1">
                <a:solidFill>
                  <a:srgbClr val="C00000"/>
                </a:solidFill>
                <a:ea typeface="Baskerville" panose="02020502070401020303" pitchFamily="18" charset="0"/>
                <a:cs typeface="Times New Roman" panose="02020603050405020304" pitchFamily="18" charset="0"/>
              </a:rPr>
              <a:t>11</a:t>
            </a:r>
            <a:r>
              <a:rPr lang="en-GB" noProof="1">
                <a:solidFill>
                  <a:srgbClr val="C00000"/>
                </a:solidFill>
                <a:ea typeface="Baskerville" panose="02020502070401020303" pitchFamily="18" charset="0"/>
                <a:cs typeface="Times New Roman" panose="02020603050405020304" pitchFamily="18" charset="0"/>
              </a:rPr>
              <a:t>Be </a:t>
            </a:r>
            <a:r>
              <a:rPr lang="en-GB" noProof="1">
                <a:solidFill>
                  <a:srgbClr val="0070C0"/>
                </a:solidFill>
                <a:ea typeface="Baskerville" panose="02020502070401020303" pitchFamily="18" charset="0"/>
                <a:cs typeface="Times New Roman" panose="02020603050405020304" pitchFamily="18" charset="0"/>
              </a:rPr>
              <a:t>(d,p)</a:t>
            </a:r>
            <a:r>
              <a:rPr lang="en-GB" baseline="30000" noProof="1">
                <a:solidFill>
                  <a:srgbClr val="C00000"/>
                </a:solidFill>
                <a:ea typeface="Baskerville" panose="02020502070401020303" pitchFamily="18" charset="0"/>
                <a:cs typeface="Times New Roman" panose="02020603050405020304" pitchFamily="18" charset="0"/>
              </a:rPr>
              <a:t>12</a:t>
            </a:r>
            <a:r>
              <a:rPr lang="en-GB" noProof="1">
                <a:solidFill>
                  <a:srgbClr val="C00000"/>
                </a:solidFill>
                <a:ea typeface="Baskerville" panose="02020502070401020303" pitchFamily="18" charset="0"/>
                <a:cs typeface="Times New Roman" panose="02020603050405020304" pitchFamily="18" charset="0"/>
              </a:rPr>
              <a:t>Be</a:t>
            </a:r>
            <a:r>
              <a:rPr lang="en-GB" baseline="30000" noProof="1">
                <a:solidFill>
                  <a:srgbClr val="C00000"/>
                </a:solidFill>
                <a:ea typeface="Baskerville" panose="02020502070401020303" pitchFamily="18" charset="0"/>
                <a:cs typeface="Times New Roman" panose="02020603050405020304" pitchFamily="18" charset="0"/>
              </a:rPr>
              <a:t>*</a:t>
            </a: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C7352AF1-31E6-D584-0F7C-6492770C78C7}"/>
              </a:ext>
            </a:extLst>
          </p:cNvPr>
          <p:cNvSpPr txBox="1"/>
          <p:nvPr/>
        </p:nvSpPr>
        <p:spPr>
          <a:xfrm>
            <a:off x="6096000" y="32924"/>
            <a:ext cx="281718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noProof="1">
                <a:solidFill>
                  <a:srgbClr val="C00000"/>
                </a:solidFill>
              </a:rPr>
              <a:t>Deuteron - target</a:t>
            </a:r>
          </a:p>
        </p:txBody>
      </p:sp>
      <p:grpSp>
        <p:nvGrpSpPr>
          <p:cNvPr id="10" name="Grupo 9">
            <a:extLst>
              <a:ext uri="{FF2B5EF4-FFF2-40B4-BE49-F238E27FC236}">
                <a16:creationId xmlns:a16="http://schemas.microsoft.com/office/drawing/2014/main" id="{60478F3A-6946-2044-9081-B75E6D71824E}"/>
              </a:ext>
            </a:extLst>
          </p:cNvPr>
          <p:cNvGrpSpPr/>
          <p:nvPr/>
        </p:nvGrpSpPr>
        <p:grpSpPr>
          <a:xfrm>
            <a:off x="8825588" y="2675702"/>
            <a:ext cx="3204942" cy="1727393"/>
            <a:chOff x="8825588" y="2675702"/>
            <a:chExt cx="3204942" cy="1727393"/>
          </a:xfrm>
        </p:grpSpPr>
        <p:pic>
          <p:nvPicPr>
            <p:cNvPr id="101" name="Imagen 100">
              <a:extLst>
                <a:ext uri="{FF2B5EF4-FFF2-40B4-BE49-F238E27FC236}">
                  <a16:creationId xmlns:a16="http://schemas.microsoft.com/office/drawing/2014/main" id="{B620B190-9A9D-4704-F9D7-B5C8C9EC5B17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8825588" y="2715725"/>
              <a:ext cx="3204942" cy="1687370"/>
            </a:xfrm>
            <a:prstGeom prst="rect">
              <a:avLst/>
            </a:prstGeom>
          </p:spPr>
        </p:pic>
        <p:sp>
          <p:nvSpPr>
            <p:cNvPr id="5" name="CuadroTexto 4">
              <a:extLst>
                <a:ext uri="{FF2B5EF4-FFF2-40B4-BE49-F238E27FC236}">
                  <a16:creationId xmlns:a16="http://schemas.microsoft.com/office/drawing/2014/main" id="{CBCF0361-DBCA-EA58-DDF0-482A3D6D4D2A}"/>
                </a:ext>
              </a:extLst>
            </p:cNvPr>
            <p:cNvSpPr txBox="1"/>
            <p:nvPr/>
          </p:nvSpPr>
          <p:spPr>
            <a:xfrm>
              <a:off x="11251541" y="2675702"/>
              <a:ext cx="74674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noProof="1">
                  <a:solidFill>
                    <a:srgbClr val="C00000"/>
                  </a:solidFill>
                </a:rPr>
                <a:t>GAGG</a:t>
              </a:r>
            </a:p>
          </p:txBody>
        </p:sp>
      </p:grpSp>
      <p:sp>
        <p:nvSpPr>
          <p:cNvPr id="7" name="CuadroTexto 6">
            <a:extLst>
              <a:ext uri="{FF2B5EF4-FFF2-40B4-BE49-F238E27FC236}">
                <a16:creationId xmlns:a16="http://schemas.microsoft.com/office/drawing/2014/main" id="{81A5778E-285B-B73B-98AC-3FEA30F23129}"/>
              </a:ext>
            </a:extLst>
          </p:cNvPr>
          <p:cNvSpPr txBox="1"/>
          <p:nvPr/>
        </p:nvSpPr>
        <p:spPr>
          <a:xfrm>
            <a:off x="721693" y="2923189"/>
            <a:ext cx="1106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noProof="1">
                <a:solidFill>
                  <a:srgbClr val="C00000"/>
                </a:solidFill>
              </a:rPr>
              <a:t>Pentagon</a:t>
            </a:r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9B08E8B4-659F-79A4-41CA-1D81B5CB86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79CA15-6B8C-46B3-BCC5-8F63089C5E6F}" type="slidenum">
              <a:rPr lang="en-GB" noProof="1" smtClean="0"/>
              <a:pPr/>
              <a:t>24</a:t>
            </a:fld>
            <a:endParaRPr lang="en-GB" noProof="1"/>
          </a:p>
        </p:txBody>
      </p:sp>
    </p:spTree>
    <p:extLst>
      <p:ext uri="{BB962C8B-B14F-4D97-AF65-F5344CB8AC3E}">
        <p14:creationId xmlns:p14="http://schemas.microsoft.com/office/powerpoint/2010/main" val="4913005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1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5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" grpId="0" animBg="1"/>
      <p:bldP spid="15" grpId="0" animBg="1"/>
      <p:bldP spid="16" grpId="0" animBg="1"/>
      <p:bldP spid="18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6" name="Título 1"/>
          <p:cNvSpPr/>
          <p:nvPr/>
        </p:nvSpPr>
        <p:spPr>
          <a:xfrm>
            <a:off x="4480920" y="52560"/>
            <a:ext cx="3313800" cy="7858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anchor="ctr">
            <a:normAutofit/>
          </a:bodyPr>
          <a:lstStyle/>
          <a:p>
            <a:pPr defTabSz="914400">
              <a:lnSpc>
                <a:spcPct val="90000"/>
              </a:lnSpc>
            </a:pPr>
            <a:r>
              <a:rPr lang="en-GB" sz="3200" b="0" strike="noStrike" spc="-1" baseline="30000" noProof="1">
                <a:solidFill>
                  <a:srgbClr val="C00000"/>
                </a:solidFill>
                <a:latin typeface="Cambria"/>
                <a:ea typeface="Baskerville"/>
              </a:rPr>
              <a:t>11</a:t>
            </a:r>
            <a:r>
              <a:rPr lang="en-GB" sz="3200" b="0" strike="noStrike" spc="-1" noProof="1">
                <a:solidFill>
                  <a:srgbClr val="C00000"/>
                </a:solidFill>
                <a:latin typeface="Cambria"/>
                <a:ea typeface="Baskerville"/>
              </a:rPr>
              <a:t>Be</a:t>
            </a:r>
            <a:r>
              <a:rPr lang="en-GB" sz="3200" b="0" strike="noStrike" spc="-1" noProof="1">
                <a:solidFill>
                  <a:schemeClr val="dk1"/>
                </a:solidFill>
                <a:latin typeface="Cambria"/>
                <a:ea typeface="Baskerville"/>
              </a:rPr>
              <a:t> </a:t>
            </a:r>
            <a:r>
              <a:rPr lang="en-GB" sz="3200" b="0" strike="noStrike" spc="-1" noProof="1">
                <a:solidFill>
                  <a:srgbClr val="FF0000"/>
                </a:solidFill>
                <a:latin typeface="Cambria"/>
                <a:ea typeface="Baskerville"/>
              </a:rPr>
              <a:t>(t,p) </a:t>
            </a:r>
            <a:r>
              <a:rPr lang="en-GB" sz="3200" b="0" strike="noStrike" spc="-1" baseline="30000" noProof="1">
                <a:solidFill>
                  <a:srgbClr val="C00000"/>
                </a:solidFill>
                <a:latin typeface="Cambria"/>
                <a:ea typeface="Baskerville"/>
              </a:rPr>
              <a:t>13</a:t>
            </a:r>
            <a:r>
              <a:rPr lang="en-GB" sz="3200" b="0" strike="noStrike" spc="-1" noProof="1">
                <a:solidFill>
                  <a:srgbClr val="C00000"/>
                </a:solidFill>
                <a:latin typeface="Cambria"/>
                <a:ea typeface="Baskerville"/>
              </a:rPr>
              <a:t>Be</a:t>
            </a:r>
            <a:r>
              <a:rPr lang="en-GB" sz="3200" b="0" strike="noStrike" spc="-1" baseline="30000" noProof="1">
                <a:solidFill>
                  <a:srgbClr val="C00000"/>
                </a:solidFill>
                <a:latin typeface="Cambria"/>
                <a:ea typeface="Baskerville"/>
              </a:rPr>
              <a:t>*</a:t>
            </a:r>
            <a:r>
              <a:rPr lang="en-GB" sz="3200" b="0" strike="noStrike" spc="-1" noProof="1">
                <a:solidFill>
                  <a:schemeClr val="dk1"/>
                </a:solidFill>
                <a:latin typeface="Cambria"/>
                <a:ea typeface="Baskerville"/>
              </a:rPr>
              <a:t>  </a:t>
            </a:r>
            <a:endParaRPr lang="en-GB" sz="3200" b="0" strike="noStrike" spc="-1" noProof="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78" name="CuadroTexto 7"/>
          <p:cNvSpPr/>
          <p:nvPr/>
        </p:nvSpPr>
        <p:spPr>
          <a:xfrm>
            <a:off x="7526880" y="294660"/>
            <a:ext cx="1289160" cy="36396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spAutoFit/>
          </a:bodyPr>
          <a:lstStyle/>
          <a:p>
            <a:pPr defTabSz="914400">
              <a:lnSpc>
                <a:spcPct val="100000"/>
              </a:lnSpc>
            </a:pPr>
            <a:r>
              <a:rPr lang="en-GB" sz="1800" b="0" strike="noStrike" spc="-1" noProof="1">
                <a:solidFill>
                  <a:schemeClr val="dk1"/>
                </a:solidFill>
                <a:latin typeface="Cambria"/>
              </a:rPr>
              <a:t>2n-transfer</a:t>
            </a:r>
            <a:endParaRPr lang="en-GB" sz="1800" b="0" strike="noStrike" spc="-1" noProof="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79" name="Marcador de número de diapositiva 5"/>
          <p:cNvSpPr/>
          <p:nvPr/>
        </p:nvSpPr>
        <p:spPr>
          <a:xfrm>
            <a:off x="11460600" y="6461640"/>
            <a:ext cx="731160" cy="396000"/>
          </a:xfrm>
          <a:prstGeom prst="bracketPair">
            <a:avLst>
              <a:gd name="adj" fmla="val 17949"/>
            </a:avLst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 defTabSz="914400">
              <a:lnSpc>
                <a:spcPct val="100000"/>
              </a:lnSpc>
            </a:pPr>
            <a:fld id="{449464E8-0F1E-414A-AAA0-63EA9BA692E6}" type="slidenum">
              <a:rPr lang="en-GB" sz="1800" b="0" strike="noStrike" spc="-1" noProof="1" smtClean="0">
                <a:solidFill>
                  <a:schemeClr val="dk1"/>
                </a:solidFill>
                <a:latin typeface="Cambria"/>
              </a:rPr>
              <a:t>25</a:t>
            </a:fld>
            <a:endParaRPr lang="en-GB" sz="1800" b="0" strike="noStrike" spc="-1" noProof="1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380" name="Imagen 1"/>
          <p:cNvPicPr/>
          <p:nvPr/>
        </p:nvPicPr>
        <p:blipFill>
          <a:blip r:embed="rId3"/>
          <a:stretch/>
        </p:blipFill>
        <p:spPr>
          <a:xfrm>
            <a:off x="1315440" y="1503000"/>
            <a:ext cx="5399280" cy="321264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381" name="CuadroTexto 8"/>
          <p:cNvSpPr/>
          <p:nvPr/>
        </p:nvSpPr>
        <p:spPr>
          <a:xfrm>
            <a:off x="2903760" y="1077840"/>
            <a:ext cx="2662200" cy="363960"/>
          </a:xfrm>
          <a:prstGeom prst="rect">
            <a:avLst/>
          </a:prstGeom>
          <a:solidFill>
            <a:schemeClr val="bg1">
              <a:lumMod val="85000"/>
            </a:schemeClr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spAutoFit/>
          </a:bodyPr>
          <a:lstStyle/>
          <a:p>
            <a:pPr defTabSz="914400">
              <a:lnSpc>
                <a:spcPct val="100000"/>
              </a:lnSpc>
            </a:pPr>
            <a:r>
              <a:rPr lang="en-GB" sz="1800" b="1" strike="noStrike" spc="-1" noProof="1">
                <a:solidFill>
                  <a:schemeClr val="dk1"/>
                </a:solidFill>
                <a:latin typeface="Cambria"/>
              </a:rPr>
              <a:t>Proton Kinematic curve</a:t>
            </a:r>
            <a:endParaRPr lang="en-GB" sz="1800" b="0" strike="noStrike" spc="-1" noProof="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99" name="CuadroTexto 26"/>
          <p:cNvSpPr/>
          <p:nvPr/>
        </p:nvSpPr>
        <p:spPr>
          <a:xfrm>
            <a:off x="8063280" y="975960"/>
            <a:ext cx="3168025" cy="675654"/>
          </a:xfrm>
          <a:prstGeom prst="rect">
            <a:avLst/>
          </a:prstGeom>
          <a:solidFill>
            <a:schemeClr val="bg1">
              <a:lumMod val="85000"/>
            </a:schemeClr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spAutoFit/>
          </a:bodyPr>
          <a:lstStyle/>
          <a:p>
            <a:pPr defTabSz="914400">
              <a:lnSpc>
                <a:spcPct val="100000"/>
              </a:lnSpc>
            </a:pPr>
            <a:r>
              <a:rPr lang="en-GB" sz="2000" b="1" strike="noStrike" spc="-1" baseline="30000" noProof="1">
                <a:solidFill>
                  <a:schemeClr val="dk1"/>
                </a:solidFill>
                <a:latin typeface="Cambria"/>
              </a:rPr>
              <a:t>13</a:t>
            </a:r>
            <a:r>
              <a:rPr lang="en-GB" sz="2000" b="1" strike="noStrike" spc="-1" noProof="1">
                <a:solidFill>
                  <a:schemeClr val="dk1"/>
                </a:solidFill>
                <a:latin typeface="Cambria"/>
              </a:rPr>
              <a:t>Be Excitation Spectrum </a:t>
            </a:r>
            <a:endParaRPr lang="en-GB" sz="2000" b="0" strike="noStrike" spc="-1" noProof="1">
              <a:solidFill>
                <a:srgbClr val="000000"/>
              </a:solidFill>
              <a:latin typeface="Calibri"/>
            </a:endParaRPr>
          </a:p>
          <a:p>
            <a:pPr algn="ctr" defTabSz="914400">
              <a:lnSpc>
                <a:spcPct val="100000"/>
              </a:lnSpc>
            </a:pPr>
            <a:r>
              <a:rPr lang="en-GB" sz="1800" b="1" strike="noStrike" spc="-1" noProof="1">
                <a:solidFill>
                  <a:schemeClr val="dk1"/>
                </a:solidFill>
                <a:latin typeface="Cambria"/>
              </a:rPr>
              <a:t>Ti background subtracted </a:t>
            </a:r>
            <a:endParaRPr lang="en-GB" sz="1800" b="0" strike="noStrike" spc="-1" noProof="1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5" name="Picture 2">
            <a:extLst>
              <a:ext uri="{FF2B5EF4-FFF2-40B4-BE49-F238E27FC236}">
                <a16:creationId xmlns:a16="http://schemas.microsoft.com/office/drawing/2014/main" id="{E9F62238-F25F-DF18-3553-9058DAEA6387}"/>
              </a:ext>
            </a:extLst>
          </p:cNvPr>
          <p:cNvPicPr/>
          <p:nvPr/>
        </p:nvPicPr>
        <p:blipFill>
          <a:blip r:embed="rId4"/>
          <a:stretch/>
        </p:blipFill>
        <p:spPr>
          <a:xfrm>
            <a:off x="4480920" y="1849769"/>
            <a:ext cx="810210" cy="735331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4A15DBD2-E71B-F3D4-57C0-21FB76AE459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3442" y="6266909"/>
            <a:ext cx="4237782" cy="587164"/>
          </a:xfrm>
          <a:prstGeom prst="rect">
            <a:avLst/>
          </a:prstGeom>
        </p:spPr>
      </p:pic>
      <p:pic>
        <p:nvPicPr>
          <p:cNvPr id="8" name="Imagen 7">
            <a:extLst>
              <a:ext uri="{FF2B5EF4-FFF2-40B4-BE49-F238E27FC236}">
                <a16:creationId xmlns:a16="http://schemas.microsoft.com/office/drawing/2014/main" id="{55453415-543D-7837-93B9-8C75CE97564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439916" y="4715640"/>
            <a:ext cx="5829807" cy="1570391"/>
          </a:xfrm>
          <a:prstGeom prst="rect">
            <a:avLst/>
          </a:prstGeom>
        </p:spPr>
      </p:pic>
      <p:pic>
        <p:nvPicPr>
          <p:cNvPr id="10" name="Imagen 9">
            <a:extLst>
              <a:ext uri="{FF2B5EF4-FFF2-40B4-BE49-F238E27FC236}">
                <a16:creationId xmlns:a16="http://schemas.microsoft.com/office/drawing/2014/main" id="{A05A0671-AEC6-FC0B-6FA0-BE8A324B6EAA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17504" y="4516920"/>
            <a:ext cx="2171054" cy="2198193"/>
          </a:xfrm>
          <a:prstGeom prst="rect">
            <a:avLst/>
          </a:prstGeom>
        </p:spPr>
      </p:pic>
      <p:sp>
        <p:nvSpPr>
          <p:cNvPr id="2" name="Marcador de número de diapositiva 1">
            <a:extLst>
              <a:ext uri="{FF2B5EF4-FFF2-40B4-BE49-F238E27FC236}">
                <a16:creationId xmlns:a16="http://schemas.microsoft.com/office/drawing/2014/main" id="{7DA8B4BB-7E5C-4B12-C1CA-6E76BD46BFBF}"/>
              </a:ext>
            </a:extLst>
          </p:cNvPr>
          <p:cNvSpPr>
            <a:spLocks noGrp="1"/>
          </p:cNvSpPr>
          <p:nvPr>
            <p:ph type="sldNum" idx="1"/>
          </p:nvPr>
        </p:nvSpPr>
        <p:spPr/>
        <p:txBody>
          <a:bodyPr/>
          <a:lstStyle/>
          <a:p>
            <a:pPr indent="0" defTabSz="914400">
              <a:lnSpc>
                <a:spcPct val="100000"/>
              </a:lnSpc>
              <a:buNone/>
            </a:pPr>
            <a:fld id="{8802DAC6-9520-4D03-8D1C-E2D06B34722A}" type="slidenum">
              <a:rPr lang="en-GB" sz="1800" b="0" strike="noStrike" spc="-1" noProof="1" smtClean="0">
                <a:solidFill>
                  <a:schemeClr val="dk1"/>
                </a:solidFill>
                <a:latin typeface="Cambria"/>
              </a:rPr>
              <a:t>25</a:t>
            </a:fld>
            <a:endParaRPr lang="en-GB" sz="1800" b="0" strike="noStrike" spc="-1" noProof="1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AAE5E3B0-2C5B-96E0-8B6F-76622AC2A2CC}"/>
              </a:ext>
            </a:extLst>
          </p:cNvPr>
          <p:cNvPicPr/>
          <p:nvPr/>
        </p:nvPicPr>
        <p:blipFill>
          <a:blip r:embed="rId8"/>
          <a:stretch/>
        </p:blipFill>
        <p:spPr>
          <a:xfrm>
            <a:off x="7171920" y="1756440"/>
            <a:ext cx="5173200" cy="287496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4" name="Rectángulo 3">
            <a:extLst>
              <a:ext uri="{FF2B5EF4-FFF2-40B4-BE49-F238E27FC236}">
                <a16:creationId xmlns:a16="http://schemas.microsoft.com/office/drawing/2014/main" id="{C0B5D5D0-5450-67AA-43AA-6222E8B8FB68}"/>
              </a:ext>
            </a:extLst>
          </p:cNvPr>
          <p:cNvSpPr/>
          <p:nvPr/>
        </p:nvSpPr>
        <p:spPr>
          <a:xfrm>
            <a:off x="7601760" y="2697840"/>
            <a:ext cx="1555920" cy="5770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defTabSz="914400">
              <a:lnSpc>
                <a:spcPct val="100000"/>
              </a:lnSpc>
            </a:pPr>
            <a:r>
              <a:rPr lang="en-GB" sz="1600" b="1" strike="noStrike" spc="-1" baseline="30000" noProof="1">
                <a:solidFill>
                  <a:schemeClr val="dk1"/>
                </a:solidFill>
                <a:latin typeface="Cambria"/>
              </a:rPr>
              <a:t>13</a:t>
            </a:r>
            <a:r>
              <a:rPr lang="en-GB" sz="1600" b="1" strike="noStrike" spc="-1" noProof="1">
                <a:solidFill>
                  <a:schemeClr val="dk1"/>
                </a:solidFill>
                <a:latin typeface="Cambria"/>
              </a:rPr>
              <a:t>Be </a:t>
            </a:r>
            <a:r>
              <a:rPr lang="en-GB" sz="1600" b="1" strike="noStrike" spc="-1" noProof="1">
                <a:solidFill>
                  <a:srgbClr val="FF0000"/>
                </a:solidFill>
                <a:latin typeface="Cambria"/>
              </a:rPr>
              <a:t>&amp; </a:t>
            </a:r>
            <a:endParaRPr lang="en-GB" sz="1600" b="0" strike="noStrike" spc="-1" noProof="1">
              <a:solidFill>
                <a:srgbClr val="000000"/>
              </a:solidFill>
              <a:latin typeface="Calibri"/>
            </a:endParaRPr>
          </a:p>
          <a:p>
            <a:pPr defTabSz="914400">
              <a:lnSpc>
                <a:spcPct val="100000"/>
              </a:lnSpc>
            </a:pPr>
            <a:r>
              <a:rPr lang="en-GB" sz="1600" b="1" strike="noStrike" spc="-1" baseline="30000" noProof="1">
                <a:solidFill>
                  <a:srgbClr val="C00000"/>
                </a:solidFill>
                <a:latin typeface="Cambria"/>
              </a:rPr>
              <a:t>11</a:t>
            </a:r>
            <a:r>
              <a:rPr lang="en-GB" sz="1600" b="1" strike="noStrike" spc="-1" noProof="1">
                <a:solidFill>
                  <a:srgbClr val="C00000"/>
                </a:solidFill>
                <a:latin typeface="Cambria"/>
              </a:rPr>
              <a:t>Be* (390)</a:t>
            </a:r>
            <a:endParaRPr lang="en-GB" sz="1600" b="0" strike="noStrike" spc="-1" noProof="1">
              <a:solidFill>
                <a:srgbClr val="000000"/>
              </a:solidFill>
              <a:latin typeface="Calibri"/>
            </a:endParaRPr>
          </a:p>
        </p:txBody>
      </p:sp>
      <p:cxnSp>
        <p:nvCxnSpPr>
          <p:cNvPr id="6" name="Conector recto de flecha 27">
            <a:extLst>
              <a:ext uri="{FF2B5EF4-FFF2-40B4-BE49-F238E27FC236}">
                <a16:creationId xmlns:a16="http://schemas.microsoft.com/office/drawing/2014/main" id="{51CCC87D-EC7B-3842-7979-F0317B8439E3}"/>
              </a:ext>
            </a:extLst>
          </p:cNvPr>
          <p:cNvCxnSpPr/>
          <p:nvPr/>
        </p:nvCxnSpPr>
        <p:spPr>
          <a:xfrm>
            <a:off x="8582040" y="3237480"/>
            <a:ext cx="234000" cy="170280"/>
          </a:xfrm>
          <a:prstGeom prst="straightConnector1">
            <a:avLst/>
          </a:prstGeom>
          <a:ln w="28575">
            <a:solidFill>
              <a:srgbClr val="FF0000"/>
            </a:solidFill>
            <a:round/>
            <a:tailEnd type="triangle" w="med" len="med"/>
          </a:ln>
        </p:spPr>
      </p:cxnSp>
      <p:sp>
        <p:nvSpPr>
          <p:cNvPr id="9" name="Arco 29">
            <a:extLst>
              <a:ext uri="{FF2B5EF4-FFF2-40B4-BE49-F238E27FC236}">
                <a16:creationId xmlns:a16="http://schemas.microsoft.com/office/drawing/2014/main" id="{BFACC752-5E91-A8FA-FFE1-02B5367BDC23}"/>
              </a:ext>
            </a:extLst>
          </p:cNvPr>
          <p:cNvSpPr/>
          <p:nvPr/>
        </p:nvSpPr>
        <p:spPr>
          <a:xfrm rot="16200000">
            <a:off x="8073000" y="2131920"/>
            <a:ext cx="877320" cy="2009520"/>
          </a:xfrm>
          <a:prstGeom prst="arc">
            <a:avLst>
              <a:gd name="adj1" fmla="val 12159674"/>
              <a:gd name="adj2" fmla="val 17102210"/>
            </a:avLst>
          </a:prstGeom>
          <a:noFill/>
          <a:ln w="38100">
            <a:solidFill>
              <a:srgbClr val="777777"/>
            </a:solidFill>
            <a:round/>
            <a:head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 defTabSz="914400">
              <a:lnSpc>
                <a:spcPct val="100000"/>
              </a:lnSpc>
            </a:pPr>
            <a:endParaRPr lang="en-GB" sz="1800" b="0" strike="noStrike" spc="-1" noProof="1">
              <a:solidFill>
                <a:schemeClr val="dk1"/>
              </a:solidFill>
              <a:latin typeface="Cambria"/>
            </a:endParaRPr>
          </a:p>
        </p:txBody>
      </p:sp>
      <p:sp>
        <p:nvSpPr>
          <p:cNvPr id="11" name="Rectángulo 30">
            <a:extLst>
              <a:ext uri="{FF2B5EF4-FFF2-40B4-BE49-F238E27FC236}">
                <a16:creationId xmlns:a16="http://schemas.microsoft.com/office/drawing/2014/main" id="{072EED45-EEA8-2592-E873-21E39894BA20}"/>
              </a:ext>
            </a:extLst>
          </p:cNvPr>
          <p:cNvSpPr/>
          <p:nvPr/>
        </p:nvSpPr>
        <p:spPr>
          <a:xfrm>
            <a:off x="8048880" y="2220840"/>
            <a:ext cx="1332970" cy="367878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spAutoFit/>
          </a:bodyPr>
          <a:lstStyle/>
          <a:p>
            <a:pPr defTabSz="914400">
              <a:lnSpc>
                <a:spcPct val="100000"/>
              </a:lnSpc>
            </a:pPr>
            <a:r>
              <a:rPr lang="en-GB" sz="1800" b="1" strike="noStrike" spc="-1" baseline="30000" noProof="1">
                <a:solidFill>
                  <a:schemeClr val="accent2">
                    <a:lumMod val="75000"/>
                  </a:schemeClr>
                </a:solidFill>
                <a:latin typeface="Cambria"/>
              </a:rPr>
              <a:t>13</a:t>
            </a:r>
            <a:r>
              <a:rPr lang="en-GB" sz="1800" b="1" strike="noStrike" spc="-1" noProof="1">
                <a:solidFill>
                  <a:schemeClr val="accent2">
                    <a:lumMod val="75000"/>
                  </a:schemeClr>
                </a:solidFill>
                <a:latin typeface="Cambria"/>
              </a:rPr>
              <a:t>Be* 1610</a:t>
            </a:r>
            <a:endParaRPr lang="en-GB" sz="1800" b="0" strike="noStrike" spc="-1" noProof="1">
              <a:solidFill>
                <a:schemeClr val="accent2">
                  <a:lumMod val="75000"/>
                </a:schemeClr>
              </a:solidFill>
              <a:latin typeface="Calibri"/>
            </a:endParaRPr>
          </a:p>
        </p:txBody>
      </p:sp>
      <p:sp>
        <p:nvSpPr>
          <p:cNvPr id="12" name="Rectángulo 31">
            <a:extLst>
              <a:ext uri="{FF2B5EF4-FFF2-40B4-BE49-F238E27FC236}">
                <a16:creationId xmlns:a16="http://schemas.microsoft.com/office/drawing/2014/main" id="{72BABA02-7445-6E9D-585D-C064E6C7B3D6}"/>
              </a:ext>
            </a:extLst>
          </p:cNvPr>
          <p:cNvSpPr/>
          <p:nvPr/>
        </p:nvSpPr>
        <p:spPr>
          <a:xfrm>
            <a:off x="8246520" y="1780920"/>
            <a:ext cx="2078640" cy="3639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spAutoFit/>
          </a:bodyPr>
          <a:lstStyle/>
          <a:p>
            <a:pPr defTabSz="914400">
              <a:lnSpc>
                <a:spcPct val="100000"/>
              </a:lnSpc>
            </a:pPr>
            <a:r>
              <a:rPr lang="en-GB" sz="1800" b="1" strike="noStrike" spc="-1" baseline="30000" noProof="1">
                <a:solidFill>
                  <a:srgbClr val="FF07FF"/>
                </a:solidFill>
                <a:latin typeface="Cambria"/>
              </a:rPr>
              <a:t>13</a:t>
            </a:r>
            <a:r>
              <a:rPr lang="en-GB" sz="1800" b="1" strike="noStrike" spc="-1" noProof="1">
                <a:solidFill>
                  <a:srgbClr val="FF07FF"/>
                </a:solidFill>
                <a:latin typeface="Cambria"/>
              </a:rPr>
              <a:t>Be* 2530 </a:t>
            </a:r>
            <a:r>
              <a:rPr lang="en-GB" sz="1800" b="1" strike="noStrike" spc="-1" noProof="1">
                <a:solidFill>
                  <a:srgbClr val="FF0000"/>
                </a:solidFill>
                <a:latin typeface="Cambria"/>
              </a:rPr>
              <a:t>&amp; (p,p)</a:t>
            </a:r>
            <a:endParaRPr lang="en-GB" sz="1800" b="0" strike="noStrike" spc="-1" noProof="1">
              <a:solidFill>
                <a:srgbClr val="000000"/>
              </a:solidFill>
              <a:latin typeface="Calibri"/>
            </a:endParaRPr>
          </a:p>
        </p:txBody>
      </p:sp>
      <p:cxnSp>
        <p:nvCxnSpPr>
          <p:cNvPr id="13" name="Conector recto de flecha 33">
            <a:extLst>
              <a:ext uri="{FF2B5EF4-FFF2-40B4-BE49-F238E27FC236}">
                <a16:creationId xmlns:a16="http://schemas.microsoft.com/office/drawing/2014/main" id="{51D8F2D3-0C58-D669-FEF7-A537545A82FC}"/>
              </a:ext>
            </a:extLst>
          </p:cNvPr>
          <p:cNvCxnSpPr/>
          <p:nvPr/>
        </p:nvCxnSpPr>
        <p:spPr>
          <a:xfrm>
            <a:off x="9019440" y="2579760"/>
            <a:ext cx="497520" cy="529920"/>
          </a:xfrm>
          <a:prstGeom prst="straightConnector1">
            <a:avLst/>
          </a:prstGeom>
          <a:ln w="28575">
            <a:solidFill>
              <a:schemeClr val="accent2">
                <a:lumMod val="75000"/>
              </a:schemeClr>
            </a:solidFill>
            <a:round/>
            <a:tailEnd type="triangle" w="med" len="med"/>
          </a:ln>
        </p:spPr>
      </p:cxnSp>
      <p:cxnSp>
        <p:nvCxnSpPr>
          <p:cNvPr id="14" name="Conector recto de flecha 35">
            <a:extLst>
              <a:ext uri="{FF2B5EF4-FFF2-40B4-BE49-F238E27FC236}">
                <a16:creationId xmlns:a16="http://schemas.microsoft.com/office/drawing/2014/main" id="{414141A6-D91B-86F0-1284-AAABB58173D0}"/>
              </a:ext>
            </a:extLst>
          </p:cNvPr>
          <p:cNvCxnSpPr/>
          <p:nvPr/>
        </p:nvCxnSpPr>
        <p:spPr>
          <a:xfrm>
            <a:off x="9516600" y="2100240"/>
            <a:ext cx="692640" cy="205920"/>
          </a:xfrm>
          <a:prstGeom prst="straightConnector1">
            <a:avLst/>
          </a:prstGeom>
          <a:ln w="28575">
            <a:solidFill>
              <a:srgbClr val="FF0000"/>
            </a:solidFill>
            <a:round/>
            <a:tailEnd type="triangle" w="med" len="med"/>
          </a:ln>
        </p:spPr>
      </p:cxnSp>
      <p:sp>
        <p:nvSpPr>
          <p:cNvPr id="15" name="Rectángulo 37">
            <a:extLst>
              <a:ext uri="{FF2B5EF4-FFF2-40B4-BE49-F238E27FC236}">
                <a16:creationId xmlns:a16="http://schemas.microsoft.com/office/drawing/2014/main" id="{76A41C32-5207-2B49-C2B0-76ED7E2F68F5}"/>
              </a:ext>
            </a:extLst>
          </p:cNvPr>
          <p:cNvSpPr/>
          <p:nvPr/>
        </p:nvSpPr>
        <p:spPr>
          <a:xfrm>
            <a:off x="10810440" y="2406600"/>
            <a:ext cx="1299600" cy="3639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spAutoFit/>
          </a:bodyPr>
          <a:lstStyle/>
          <a:p>
            <a:pPr defTabSz="914400">
              <a:lnSpc>
                <a:spcPct val="100000"/>
              </a:lnSpc>
            </a:pPr>
            <a:r>
              <a:rPr lang="en-GB" sz="1800" b="1" strike="noStrike" spc="-1" baseline="30000" noProof="1">
                <a:solidFill>
                  <a:srgbClr val="D83CD8"/>
                </a:solidFill>
                <a:latin typeface="Cambria"/>
              </a:rPr>
              <a:t>13</a:t>
            </a:r>
            <a:r>
              <a:rPr lang="en-GB" sz="1800" b="1" strike="noStrike" spc="-1" noProof="1">
                <a:solidFill>
                  <a:srgbClr val="D83CD8"/>
                </a:solidFill>
                <a:latin typeface="Cambria"/>
              </a:rPr>
              <a:t>Be* 3550</a:t>
            </a:r>
            <a:endParaRPr lang="en-GB" sz="1800" b="0" strike="noStrike" spc="-1" noProof="1">
              <a:solidFill>
                <a:srgbClr val="000000"/>
              </a:solidFill>
              <a:latin typeface="Calibri"/>
            </a:endParaRPr>
          </a:p>
        </p:txBody>
      </p:sp>
      <p:cxnSp>
        <p:nvCxnSpPr>
          <p:cNvPr id="16" name="Conector recto de flecha 38">
            <a:extLst>
              <a:ext uri="{FF2B5EF4-FFF2-40B4-BE49-F238E27FC236}">
                <a16:creationId xmlns:a16="http://schemas.microsoft.com/office/drawing/2014/main" id="{57DE052E-9792-A74F-D380-E1F87B5DD77E}"/>
              </a:ext>
            </a:extLst>
          </p:cNvPr>
          <p:cNvCxnSpPr/>
          <p:nvPr/>
        </p:nvCxnSpPr>
        <p:spPr>
          <a:xfrm flipH="1">
            <a:off x="11005200" y="2731680"/>
            <a:ext cx="165240" cy="474840"/>
          </a:xfrm>
          <a:prstGeom prst="straightConnector1">
            <a:avLst/>
          </a:prstGeom>
          <a:ln w="28575">
            <a:solidFill>
              <a:srgbClr val="D83CD8"/>
            </a:solidFill>
            <a:round/>
            <a:tailEnd type="triangle" w="med" len="med"/>
          </a:ln>
        </p:spPr>
      </p:cxnSp>
      <p:pic>
        <p:nvPicPr>
          <p:cNvPr id="17" name="Picture 2">
            <a:extLst>
              <a:ext uri="{FF2B5EF4-FFF2-40B4-BE49-F238E27FC236}">
                <a16:creationId xmlns:a16="http://schemas.microsoft.com/office/drawing/2014/main" id="{AF8178CE-F3B9-9433-E39E-722B96DD9189}"/>
              </a:ext>
            </a:extLst>
          </p:cNvPr>
          <p:cNvPicPr/>
          <p:nvPr/>
        </p:nvPicPr>
        <p:blipFill>
          <a:blip r:embed="rId4"/>
          <a:stretch/>
        </p:blipFill>
        <p:spPr>
          <a:xfrm>
            <a:off x="9733830" y="3361469"/>
            <a:ext cx="810210" cy="735331"/>
          </a:xfrm>
          <a:prstGeom prst="rect">
            <a:avLst/>
          </a:prstGeom>
          <a:noFill/>
          <a:ln w="0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3" dur="500"/>
                                        <p:tgtEl>
                                          <p:spTgt spid="3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" grpId="0" animBg="1"/>
      <p:bldP spid="4" grpId="0"/>
      <p:bldP spid="9" grpId="0" animBg="1"/>
      <p:bldP spid="11" grpId="0"/>
      <p:bldP spid="12" grpId="0"/>
      <p:bldP spid="15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4305D467-3C52-586B-D725-054EA45116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685800"/>
            <a:fld id="{9817768E-E2E7-E84A-A287-50AB9DA46C95}" type="slidenum">
              <a:rPr lang="en-GB" noProof="1" smtClean="0">
                <a:latin typeface="News Gothic MT"/>
              </a:rPr>
              <a:pPr defTabSz="685800"/>
              <a:t>26</a:t>
            </a:fld>
            <a:endParaRPr lang="en-GB" noProof="1">
              <a:latin typeface="News Gothic MT"/>
            </a:endParaRPr>
          </a:p>
        </p:txBody>
      </p:sp>
      <p:sp>
        <p:nvSpPr>
          <p:cNvPr id="21" name="CuadroTexto 20">
            <a:extLst>
              <a:ext uri="{FF2B5EF4-FFF2-40B4-BE49-F238E27FC236}">
                <a16:creationId xmlns:a16="http://schemas.microsoft.com/office/drawing/2014/main" id="{91722836-C978-8AC8-0755-D801F3277B2A}"/>
              </a:ext>
            </a:extLst>
          </p:cNvPr>
          <p:cNvSpPr txBox="1"/>
          <p:nvPr/>
        </p:nvSpPr>
        <p:spPr>
          <a:xfrm>
            <a:off x="2183094" y="6203640"/>
            <a:ext cx="784920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noProof="1"/>
              <a:t>Acknowledge funding via  </a:t>
            </a:r>
            <a:r>
              <a:rPr lang="en-GB" sz="1400" b="1" noProof="1"/>
              <a:t>EUROLABS </a:t>
            </a:r>
            <a:r>
              <a:rPr lang="en-GB" sz="1400" noProof="1"/>
              <a:t>&amp; MCIN AEI under Project PID2019-104390GB-I00</a:t>
            </a:r>
          </a:p>
        </p:txBody>
      </p:sp>
      <p:sp>
        <p:nvSpPr>
          <p:cNvPr id="22" name="Rectángulo 21">
            <a:extLst>
              <a:ext uri="{FF2B5EF4-FFF2-40B4-BE49-F238E27FC236}">
                <a16:creationId xmlns:a16="http://schemas.microsoft.com/office/drawing/2014/main" id="{1C820161-1913-8E15-A9A5-F85DC70EBF4A}"/>
              </a:ext>
            </a:extLst>
          </p:cNvPr>
          <p:cNvSpPr/>
          <p:nvPr/>
        </p:nvSpPr>
        <p:spPr>
          <a:xfrm rot="1771549">
            <a:off x="8456250" y="4781348"/>
            <a:ext cx="356700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GB" sz="5400" b="1" noProof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Thank you</a:t>
            </a:r>
          </a:p>
        </p:txBody>
      </p:sp>
      <p:pic>
        <p:nvPicPr>
          <p:cNvPr id="2" name="Picture 6">
            <a:extLst>
              <a:ext uri="{FF2B5EF4-FFF2-40B4-BE49-F238E27FC236}">
                <a16:creationId xmlns:a16="http://schemas.microsoft.com/office/drawing/2014/main" id="{A2841298-3745-A867-3F91-296CB6264ED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28138" y="5576045"/>
            <a:ext cx="1285409" cy="1108665"/>
          </a:xfrm>
          <a:custGeom>
            <a:avLst/>
            <a:gdLst/>
            <a:ahLst/>
            <a:cxnLst/>
            <a:rect l="l" t="t" r="r" b="b"/>
            <a:pathLst>
              <a:path w="2833631" h="2677010">
                <a:moveTo>
                  <a:pt x="49418" y="0"/>
                </a:moveTo>
                <a:lnTo>
                  <a:pt x="2784213" y="0"/>
                </a:lnTo>
                <a:cubicBezTo>
                  <a:pt x="2811506" y="0"/>
                  <a:pt x="2833631" y="22125"/>
                  <a:pt x="2833631" y="49418"/>
                </a:cubicBezTo>
                <a:lnTo>
                  <a:pt x="2833631" y="2627592"/>
                </a:lnTo>
                <a:cubicBezTo>
                  <a:pt x="2833631" y="2654885"/>
                  <a:pt x="2811506" y="2677010"/>
                  <a:pt x="2784213" y="2677010"/>
                </a:cubicBezTo>
                <a:lnTo>
                  <a:pt x="49418" y="2677010"/>
                </a:lnTo>
                <a:cubicBezTo>
                  <a:pt x="22125" y="2677010"/>
                  <a:pt x="0" y="2654885"/>
                  <a:pt x="0" y="2627592"/>
                </a:cubicBezTo>
                <a:lnTo>
                  <a:pt x="0" y="49418"/>
                </a:lnTo>
                <a:cubicBezTo>
                  <a:pt x="0" y="22125"/>
                  <a:pt x="22125" y="0"/>
                  <a:pt x="49418" y="0"/>
                </a:cubicBez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ítulo 1">
            <a:extLst>
              <a:ext uri="{FF2B5EF4-FFF2-40B4-BE49-F238E27FC236}">
                <a16:creationId xmlns:a16="http://schemas.microsoft.com/office/drawing/2014/main" id="{8803247F-9F8D-3C50-B82A-E48B069737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33140" y="228320"/>
            <a:ext cx="2479570" cy="703262"/>
          </a:xfrm>
        </p:spPr>
        <p:txBody>
          <a:bodyPr/>
          <a:lstStyle/>
          <a:p>
            <a:r>
              <a:rPr lang="en-GB" sz="3600" b="1" noProof="1"/>
              <a:t>S</a:t>
            </a:r>
            <a:r>
              <a:rPr lang="en-GB" sz="3600" b="1" noProof="1">
                <a:latin typeface="Baskerville" panose="02020502070401020303" pitchFamily="18" charset="0"/>
                <a:ea typeface="Baskerville" panose="02020502070401020303" pitchFamily="18" charset="0"/>
              </a:rPr>
              <a:t>ummary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CuadroTexto 5">
                <a:extLst>
                  <a:ext uri="{FF2B5EF4-FFF2-40B4-BE49-F238E27FC236}">
                    <a16:creationId xmlns:a16="http://schemas.microsoft.com/office/drawing/2014/main" id="{D5ACFD29-CD2C-DB69-64CD-E4199641162C}"/>
                  </a:ext>
                </a:extLst>
              </p:cNvPr>
              <p:cNvSpPr txBox="1"/>
              <p:nvPr/>
            </p:nvSpPr>
            <p:spPr>
              <a:xfrm>
                <a:off x="1513547" y="852241"/>
                <a:ext cx="8726203" cy="470898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endParaRPr lang="en-GB" sz="2000" b="1" noProof="1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r>
                  <a:rPr lang="en-GB" sz="2000" b="1" noProof="1">
                    <a:latin typeface="Arial" panose="020B0604020202020204" pitchFamily="34" charset="0"/>
                    <a:cs typeface="Arial" panose="020B0604020202020204" pitchFamily="34" charset="0"/>
                  </a:rPr>
                  <a:t>The SEC chamber is a versatile chamber for reaction experiments</a:t>
                </a:r>
                <a:endParaRPr lang="en-GB" sz="2000" b="1" noProof="1">
                  <a:solidFill>
                    <a:schemeClr val="accent5">
                      <a:lumMod val="7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endParaRPr lang="en-GB" sz="2000" noProof="1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800100" lvl="1" indent="-342900">
                  <a:buFont typeface="Arial" panose="020B0604020202020204" pitchFamily="34" charset="0"/>
                  <a:buChar char="•"/>
                </a:pPr>
                <a:r>
                  <a:rPr lang="en-GB" sz="2000" noProof="1">
                    <a:solidFill>
                      <a:schemeClr val="accent5">
                        <a:lumMod val="7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The chamber can host different detector setups inside</a:t>
                </a:r>
              </a:p>
              <a:p>
                <a:pPr lvl="1"/>
                <a:endParaRPr lang="en-GB" sz="2000" b="1" noProof="1">
                  <a:solidFill>
                    <a:schemeClr val="accent5">
                      <a:lumMod val="7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800100" lvl="1" indent="-342900">
                  <a:buFont typeface="Arial" panose="020B0604020202020204" pitchFamily="34" charset="0"/>
                  <a:buChar char="•"/>
                </a:pPr>
                <a:r>
                  <a:rPr lang="en-GB" sz="2000" noProof="1">
                    <a:solidFill>
                      <a:schemeClr val="accent5">
                        <a:lumMod val="7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Elastic scattering around then Coulomb barrier gives insight to the halo structures</a:t>
                </a:r>
              </a:p>
              <a:p>
                <a:pPr marL="800100" lvl="1" indent="-342900">
                  <a:buFont typeface="Arial" panose="020B0604020202020204" pitchFamily="34" charset="0"/>
                  <a:buChar char="•"/>
                </a:pPr>
                <a:endParaRPr lang="en-GB" sz="2000" b="1" noProof="1">
                  <a:solidFill>
                    <a:schemeClr val="accent5">
                      <a:lumMod val="7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800100" lvl="1" indent="-342900">
                  <a:buFont typeface="Arial" panose="020B0604020202020204" pitchFamily="34" charset="0"/>
                  <a:buChar char="•"/>
                </a:pPr>
                <a:r>
                  <a:rPr lang="en-GB" sz="2000" b="1" noProof="1">
                    <a:solidFill>
                      <a:schemeClr val="accent5">
                        <a:lumMod val="50000"/>
                      </a:schemeClr>
                    </a:solidFill>
                  </a:rPr>
                  <a:t>Inverse kinematics </a:t>
                </a:r>
                <a:r>
                  <a:rPr lang="en-GB" sz="2000" noProof="1">
                    <a:solidFill>
                      <a:schemeClr val="accent5">
                        <a:lumMod val="50000"/>
                      </a:schemeClr>
                    </a:solidFill>
                  </a:rPr>
                  <a:t>is a powerful tool to study </a:t>
                </a:r>
                <a:r>
                  <a:rPr lang="en-GB" sz="2000" b="1" noProof="1">
                    <a:solidFill>
                      <a:schemeClr val="accent5">
                        <a:lumMod val="50000"/>
                      </a:schemeClr>
                    </a:solidFill>
                  </a:rPr>
                  <a:t>weakly-bound </a:t>
                </a:r>
                <a:r>
                  <a:rPr lang="en-GB" sz="2000" noProof="1">
                    <a:solidFill>
                      <a:schemeClr val="accent5">
                        <a:lumMod val="50000"/>
                      </a:schemeClr>
                    </a:solidFill>
                  </a:rPr>
                  <a:t>light nuclei, including </a:t>
                </a:r>
                <a:r>
                  <a:rPr lang="en-GB" sz="2000" b="1" noProof="1">
                    <a:solidFill>
                      <a:schemeClr val="accent5">
                        <a:lumMod val="50000"/>
                      </a:schemeClr>
                    </a:solidFill>
                  </a:rPr>
                  <a:t>excited and resonant states</a:t>
                </a:r>
                <a:r>
                  <a:rPr lang="en-GB" sz="2000" noProof="1">
                    <a:solidFill>
                      <a:schemeClr val="accent5">
                        <a:lumMod val="50000"/>
                      </a:schemeClr>
                    </a:solidFill>
                  </a:rPr>
                  <a:t>.</a:t>
                </a:r>
              </a:p>
              <a:p>
                <a:pPr marL="1257300" lvl="2" indent="-342900">
                  <a:buFont typeface="Arial" panose="020B0604020202020204" pitchFamily="34" charset="0"/>
                  <a:buChar char="•"/>
                </a:pPr>
                <a:r>
                  <a:rPr lang="en-GB" sz="2000" noProof="1">
                    <a:solidFill>
                      <a:schemeClr val="accent5">
                        <a:lumMod val="50000"/>
                      </a:schemeClr>
                    </a:solidFill>
                  </a:rPr>
                  <a:t>The results obtained for the </a:t>
                </a:r>
                <a:r>
                  <a:rPr lang="en-GB" sz="2000" b="1" baseline="30000" noProof="1">
                    <a:solidFill>
                      <a:schemeClr val="accent5">
                        <a:lumMod val="50000"/>
                      </a:schemeClr>
                    </a:solidFill>
                  </a:rPr>
                  <a:t>22</a:t>
                </a:r>
                <a:r>
                  <a:rPr lang="en-GB" sz="2000" b="1" noProof="1">
                    <a:solidFill>
                      <a:schemeClr val="accent5">
                        <a:lumMod val="50000"/>
                      </a:schemeClr>
                    </a:solidFill>
                  </a:rPr>
                  <a:t>Ne</a:t>
                </a:r>
                <a:r>
                  <a:rPr lang="en-GB" sz="2000" noProof="1">
                    <a:solidFill>
                      <a:schemeClr val="accent5">
                        <a:lumMod val="50000"/>
                      </a:schemeClr>
                    </a:solidFill>
                  </a:rPr>
                  <a:t> and</a:t>
                </a:r>
                <a:r>
                  <a:rPr lang="en-GB" sz="2000" b="1" baseline="30000" noProof="1">
                    <a:solidFill>
                      <a:schemeClr val="accent5">
                        <a:lumMod val="50000"/>
                      </a:schemeClr>
                    </a:solidFill>
                  </a:rPr>
                  <a:t> 11</a:t>
                </a:r>
                <a:r>
                  <a:rPr lang="en-GB" sz="2000" b="1" noProof="1">
                    <a:solidFill>
                      <a:schemeClr val="accent5">
                        <a:lumMod val="50000"/>
                      </a:schemeClr>
                    </a:solidFill>
                  </a:rPr>
                  <a:t>Be </a:t>
                </a:r>
                <a:r>
                  <a:rPr lang="en-GB" sz="2000" noProof="1">
                    <a:solidFill>
                      <a:schemeClr val="accent5">
                        <a:lumMod val="50000"/>
                      </a:schemeClr>
                    </a:solidFill>
                  </a:rPr>
                  <a:t>on the </a:t>
                </a:r>
                <a14:m>
                  <m:oMath xmlns:m="http://schemas.openxmlformats.org/officeDocument/2006/math">
                    <m:r>
                      <a:rPr lang="en-GB" sz="2000" i="1" noProof="1" dirty="0">
                        <a:solidFill>
                          <a:schemeClr val="accent5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𝐶</m:t>
                    </m:r>
                    <m:sSub>
                      <m:sSubPr>
                        <m:ctrlPr>
                          <a:rPr lang="en-GB" sz="2000" i="1" noProof="1" dirty="0">
                            <a:solidFill>
                              <a:schemeClr val="accent5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000" i="1" noProof="1" dirty="0">
                            <a:solidFill>
                              <a:schemeClr val="accent5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b>
                        <m:r>
                          <a:rPr lang="en-GB" sz="2000" i="1" noProof="1" dirty="0">
                            <a:solidFill>
                              <a:schemeClr val="accent5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GB" sz="2000" noProof="1">
                    <a:solidFill>
                      <a:schemeClr val="accent5">
                        <a:lumMod val="50000"/>
                      </a:schemeClr>
                    </a:solidFill>
                  </a:rPr>
                  <a:t> &amp; T/Ti establish a basis for exploring the </a:t>
                </a:r>
                <a:r>
                  <a:rPr lang="en-GB" sz="2000" b="1" baseline="30000" noProof="1">
                    <a:solidFill>
                      <a:schemeClr val="accent5">
                        <a:lumMod val="50000"/>
                      </a:schemeClr>
                    </a:solidFill>
                  </a:rPr>
                  <a:t>13</a:t>
                </a:r>
                <a:r>
                  <a:rPr lang="en-GB" sz="2000" b="1" noProof="1">
                    <a:solidFill>
                      <a:schemeClr val="accent5">
                        <a:lumMod val="50000"/>
                      </a:schemeClr>
                    </a:solidFill>
                  </a:rPr>
                  <a:t>Be</a:t>
                </a:r>
                <a:r>
                  <a:rPr lang="en-GB" sz="2000" noProof="1">
                    <a:solidFill>
                      <a:schemeClr val="accent5">
                        <a:lumMod val="50000"/>
                      </a:schemeClr>
                    </a:solidFill>
                  </a:rPr>
                  <a:t> </a:t>
                </a:r>
                <a:r>
                  <a:rPr lang="en-GB" sz="2000" b="1" noProof="1">
                    <a:solidFill>
                      <a:schemeClr val="accent5">
                        <a:lumMod val="50000"/>
                      </a:schemeClr>
                    </a:solidFill>
                  </a:rPr>
                  <a:t>structure.</a:t>
                </a:r>
              </a:p>
              <a:p>
                <a:pPr lvl="1"/>
                <a:endParaRPr lang="en-GB" sz="2000" noProof="1">
                  <a:solidFill>
                    <a:schemeClr val="accent5">
                      <a:lumMod val="50000"/>
                    </a:schemeClr>
                  </a:solidFill>
                </a:endParaRPr>
              </a:p>
              <a:p>
                <a:pPr marL="800100" lvl="1" indent="-342900">
                  <a:buFont typeface="Arial" panose="020B0604020202020204" pitchFamily="34" charset="0"/>
                  <a:buChar char="•"/>
                </a:pPr>
                <a:r>
                  <a:rPr lang="en-GB" sz="2000" b="1" noProof="1">
                    <a:solidFill>
                      <a:schemeClr val="accent5">
                        <a:lumMod val="7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The upgrade of detectors &amp; electronics very positive</a:t>
                </a:r>
                <a:endParaRPr lang="en-GB" sz="2000" noProof="1">
                  <a:solidFill>
                    <a:schemeClr val="accent5">
                      <a:lumMod val="50000"/>
                    </a:schemeClr>
                  </a:solidFill>
                </a:endParaRP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endParaRPr lang="en-GB" sz="2000" b="1" noProof="1">
                  <a:solidFill>
                    <a:schemeClr val="accent5">
                      <a:lumMod val="7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6" name="CuadroTexto 5">
                <a:extLst>
                  <a:ext uri="{FF2B5EF4-FFF2-40B4-BE49-F238E27FC236}">
                    <a16:creationId xmlns:a16="http://schemas.microsoft.com/office/drawing/2014/main" id="{D5ACFD29-CD2C-DB69-64CD-E4199641162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13547" y="852241"/>
                <a:ext cx="8726203" cy="4708981"/>
              </a:xfrm>
              <a:prstGeom prst="rect">
                <a:avLst/>
              </a:prstGeom>
              <a:blipFill>
                <a:blip r:embed="rId4"/>
                <a:stretch>
                  <a:fillRect l="-72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Imagen 6">
            <a:extLst>
              <a:ext uri="{FF2B5EF4-FFF2-40B4-BE49-F238E27FC236}">
                <a16:creationId xmlns:a16="http://schemas.microsoft.com/office/drawing/2014/main" id="{997991CD-4621-06DE-937F-F2BCF4646FD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032302" y="852241"/>
            <a:ext cx="1968500" cy="1003300"/>
          </a:xfrm>
          <a:prstGeom prst="rect">
            <a:avLst/>
          </a:prstGeom>
        </p:spPr>
      </p:pic>
      <p:pic>
        <p:nvPicPr>
          <p:cNvPr id="9" name="Imagen 8" descr="Un dibujo animado con letras&#10;&#10;El contenido generado por IA puede ser incorrecto.">
            <a:extLst>
              <a:ext uri="{FF2B5EF4-FFF2-40B4-BE49-F238E27FC236}">
                <a16:creationId xmlns:a16="http://schemas.microsoft.com/office/drawing/2014/main" id="{1F867DB2-0704-B60D-F562-4CEFBEA75E7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676576" y="7938"/>
            <a:ext cx="2515424" cy="6288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157878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B22EF53-6299-37D1-7C01-1F8591D8CE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83543" y="520869"/>
            <a:ext cx="5610827" cy="724942"/>
          </a:xfrm>
        </p:spPr>
        <p:txBody>
          <a:bodyPr/>
          <a:lstStyle/>
          <a:p>
            <a:r>
              <a:rPr lang="en-GB" sz="3200" b="1" noProof="1">
                <a:latin typeface="+mn-lt"/>
                <a:ea typeface="Baskerville" panose="02020502070401020303" pitchFamily="18" charset="0"/>
              </a:rPr>
              <a:t>Collaborators</a:t>
            </a:r>
            <a:endParaRPr lang="en-GB" sz="3200" noProof="1">
              <a:latin typeface="+mn-lt"/>
              <a:ea typeface="Baskerville" panose="02020502070401020303" pitchFamily="18" charset="0"/>
            </a:endParaRP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FADE3A8D-48F6-C492-1155-E092B4BEF6D5}"/>
              </a:ext>
            </a:extLst>
          </p:cNvPr>
          <p:cNvSpPr txBox="1"/>
          <p:nvPr/>
        </p:nvSpPr>
        <p:spPr>
          <a:xfrm>
            <a:off x="2529189" y="1205743"/>
            <a:ext cx="8931291" cy="22467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noProof="1"/>
              <a:t>Sweden         	</a:t>
            </a:r>
            <a:r>
              <a:rPr lang="en-GB" noProof="1"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Nuclear Physics Univ. Lund</a:t>
            </a:r>
            <a:r>
              <a:rPr lang="en-GB" noProof="1"/>
              <a:t>                        	 </a:t>
            </a:r>
            <a:endParaRPr lang="en-GB" noProof="1">
              <a:solidFill>
                <a:srgbClr val="CC9900"/>
              </a:solidFill>
              <a:hlinkClick r:id="rId4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  <a:p>
            <a:pPr lvl="4"/>
            <a:r>
              <a:rPr lang="en-GB" noProof="1"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Subatomic Physics Chalmers Göteborg </a:t>
            </a:r>
            <a:r>
              <a:rPr lang="en-GB" noProof="1"/>
              <a:t>       	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noProof="1"/>
              <a:t>Spain            	</a:t>
            </a:r>
            <a:r>
              <a:rPr lang="en-GB" noProof="1">
                <a:solidFill>
                  <a:srgbClr val="C00000"/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FNEXP</a:t>
            </a:r>
            <a:r>
              <a:rPr lang="en-GB" noProof="1">
                <a:solidFill>
                  <a:srgbClr val="CC9900"/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</a:t>
            </a:r>
            <a:r>
              <a:rPr lang="en-GB" noProof="1"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IEM CSIC Madrid,</a:t>
            </a:r>
            <a:r>
              <a:rPr lang="en-GB" noProof="1"/>
              <a:t>    		  	 </a:t>
            </a:r>
          </a:p>
          <a:p>
            <a:r>
              <a:rPr lang="en-GB" noProof="1"/>
              <a:t>		</a:t>
            </a:r>
            <a:r>
              <a:rPr lang="en-GB" noProof="1"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GEM Univ. de Huelva </a:t>
            </a:r>
            <a:r>
              <a:rPr lang="en-GB" noProof="1"/>
              <a:t>    			  </a:t>
            </a:r>
          </a:p>
          <a:p>
            <a:pPr lvl="4"/>
            <a:r>
              <a:rPr lang="en-GB" noProof="1"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GFN Univ. Complutense Madrid </a:t>
            </a:r>
            <a:r>
              <a:rPr lang="en-GB" noProof="1"/>
              <a:t>		 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noProof="1"/>
              <a:t>Denmark       	</a:t>
            </a:r>
            <a:r>
              <a:rPr lang="en-GB" noProof="1">
                <a:hlinkClick r:id="rId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Physics and Astronomy Aarhus University</a:t>
            </a:r>
            <a:r>
              <a:rPr lang="en-GB" noProof="1"/>
              <a:t>    	   </a:t>
            </a:r>
          </a:p>
          <a:p>
            <a:endParaRPr lang="en-GB" sz="1600" noProof="1"/>
          </a:p>
          <a:p>
            <a:r>
              <a:rPr lang="en-GB" sz="1600" noProof="1"/>
              <a:t>		SEC activities performed at the XT03 beamline of HIE - ISOLDE.</a:t>
            </a:r>
          </a:p>
        </p:txBody>
      </p:sp>
      <p:sp>
        <p:nvSpPr>
          <p:cNvPr id="12" name="Marcador de número de diapositiva 11">
            <a:extLst>
              <a:ext uri="{FF2B5EF4-FFF2-40B4-BE49-F238E27FC236}">
                <a16:creationId xmlns:a16="http://schemas.microsoft.com/office/drawing/2014/main" id="{01FD2AF3-B823-1ABF-2DC2-EE1A4E5246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79CA15-6B8C-46B3-BCC5-8F63089C5E6F}" type="slidenum">
              <a:rPr lang="en-GB" noProof="1" smtClean="0"/>
              <a:pPr/>
              <a:t>27</a:t>
            </a:fld>
            <a:endParaRPr lang="en-GB" noProof="1"/>
          </a:p>
        </p:txBody>
      </p:sp>
      <p:pic>
        <p:nvPicPr>
          <p:cNvPr id="3" name="Picture 2" descr="link to magisol">
            <a:extLst>
              <a:ext uri="{FF2B5EF4-FFF2-40B4-BE49-F238E27FC236}">
                <a16:creationId xmlns:a16="http://schemas.microsoft.com/office/drawing/2014/main" id="{020F7EAE-156B-C595-B9DA-75F798A3D75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0148" y="3901558"/>
            <a:ext cx="2649602" cy="7399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6" descr="IEM">
            <a:extLst>
              <a:ext uri="{FF2B5EF4-FFF2-40B4-BE49-F238E27FC236}">
                <a16:creationId xmlns:a16="http://schemas.microsoft.com/office/drawing/2014/main" id="{91C23BCA-6E5C-BCF0-1F00-24661757C17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82652" y="4022952"/>
            <a:ext cx="1436540" cy="7430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 descr="IFA">
            <a:extLst>
              <a:ext uri="{FF2B5EF4-FFF2-40B4-BE49-F238E27FC236}">
                <a16:creationId xmlns:a16="http://schemas.microsoft.com/office/drawing/2014/main" id="{B6166B9B-76E7-0B50-FDEF-48239AFF85E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5145" y="4957394"/>
            <a:ext cx="933449" cy="9334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12" descr="CTH">
            <a:extLst>
              <a:ext uri="{FF2B5EF4-FFF2-40B4-BE49-F238E27FC236}">
                <a16:creationId xmlns:a16="http://schemas.microsoft.com/office/drawing/2014/main" id="{857C6535-B89D-3BEE-FDC3-44B6145B283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3818" y="4007266"/>
            <a:ext cx="736353" cy="6903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Rounded Rectangle 5">
            <a:extLst>
              <a:ext uri="{FF2B5EF4-FFF2-40B4-BE49-F238E27FC236}">
                <a16:creationId xmlns:a16="http://schemas.microsoft.com/office/drawing/2014/main" id="{6B00AD0D-3280-059F-D028-998212A35261}"/>
              </a:ext>
            </a:extLst>
          </p:cNvPr>
          <p:cNvSpPr/>
          <p:nvPr/>
        </p:nvSpPr>
        <p:spPr>
          <a:xfrm>
            <a:off x="1207424" y="3725146"/>
            <a:ext cx="10692245" cy="2464496"/>
          </a:xfrm>
          <a:prstGeom prst="roundRect">
            <a:avLst/>
          </a:prstGeom>
          <a:noFill/>
          <a:ln w="5715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1"/>
          </a:p>
        </p:txBody>
      </p:sp>
      <p:pic>
        <p:nvPicPr>
          <p:cNvPr id="14" name="Picture 20" descr="Lunds Tekniska Hogskola Vector Logo - Download Free SVG Icon |  Worldvectorlogo">
            <a:extLst>
              <a:ext uri="{FF2B5EF4-FFF2-40B4-BE49-F238E27FC236}">
                <a16:creationId xmlns:a16="http://schemas.microsoft.com/office/drawing/2014/main" id="{BCFBC065-3869-A96E-4DA7-9929394396F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15530" y="4536015"/>
            <a:ext cx="739979" cy="7399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Imagen 41">
            <a:extLst>
              <a:ext uri="{FF2B5EF4-FFF2-40B4-BE49-F238E27FC236}">
                <a16:creationId xmlns:a16="http://schemas.microsoft.com/office/drawing/2014/main" id="{0D3CBB30-D75C-C42D-3C3F-8499A382EEA4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3359461" y="5300840"/>
            <a:ext cx="1092199" cy="634782"/>
          </a:xfrm>
          <a:prstGeom prst="rect">
            <a:avLst/>
          </a:prstGeom>
        </p:spPr>
      </p:pic>
      <p:pic>
        <p:nvPicPr>
          <p:cNvPr id="16" name="Imagen 15">
            <a:extLst>
              <a:ext uri="{FF2B5EF4-FFF2-40B4-BE49-F238E27FC236}">
                <a16:creationId xmlns:a16="http://schemas.microsoft.com/office/drawing/2014/main" id="{9D0FD11D-D872-600D-910E-30CF325AA80D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8751319" y="3931823"/>
            <a:ext cx="2602053" cy="527758"/>
          </a:xfrm>
          <a:prstGeom prst="rect">
            <a:avLst/>
          </a:prstGeom>
        </p:spPr>
      </p:pic>
      <p:pic>
        <p:nvPicPr>
          <p:cNvPr id="18" name="Imagen 17">
            <a:extLst>
              <a:ext uri="{FF2B5EF4-FFF2-40B4-BE49-F238E27FC236}">
                <a16:creationId xmlns:a16="http://schemas.microsoft.com/office/drawing/2014/main" id="{2DA812B2-206A-A994-B318-6D6233D867D2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7027351" y="3947606"/>
            <a:ext cx="1213883" cy="709714"/>
          </a:xfrm>
          <a:prstGeom prst="rect">
            <a:avLst/>
          </a:prstGeom>
        </p:spPr>
      </p:pic>
      <p:pic>
        <p:nvPicPr>
          <p:cNvPr id="20" name="Imagen 19">
            <a:extLst>
              <a:ext uri="{FF2B5EF4-FFF2-40B4-BE49-F238E27FC236}">
                <a16:creationId xmlns:a16="http://schemas.microsoft.com/office/drawing/2014/main" id="{B5ACF307-A915-67E7-C77F-3D7E2AFDC1EF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6977680" y="4867958"/>
            <a:ext cx="1635377" cy="422942"/>
          </a:xfrm>
          <a:prstGeom prst="rect">
            <a:avLst/>
          </a:prstGeom>
        </p:spPr>
      </p:pic>
      <p:pic>
        <p:nvPicPr>
          <p:cNvPr id="4" name="Imagen 3" descr="Icono&#10;&#10;El contenido generado por IA puede ser incorrecto.">
            <a:extLst>
              <a:ext uri="{FF2B5EF4-FFF2-40B4-BE49-F238E27FC236}">
                <a16:creationId xmlns:a16="http://schemas.microsoft.com/office/drawing/2014/main" id="{2BC14F91-9D5A-FBA5-5681-945686BEE0AD}"/>
              </a:ext>
            </a:extLst>
          </p:cNvPr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1639080" y="5413357"/>
            <a:ext cx="1133847" cy="508022"/>
          </a:xfrm>
          <a:prstGeom prst="rect">
            <a:avLst/>
          </a:prstGeom>
        </p:spPr>
      </p:pic>
      <p:pic>
        <p:nvPicPr>
          <p:cNvPr id="5" name="Imagen 4" descr="Imagen que contiene Icono&#10;&#10;El contenido generado por IA puede ser incorrecto.">
            <a:extLst>
              <a:ext uri="{FF2B5EF4-FFF2-40B4-BE49-F238E27FC236}">
                <a16:creationId xmlns:a16="http://schemas.microsoft.com/office/drawing/2014/main" id="{6F53EE7B-ECCC-C7D5-1ADE-BC8AABFDC565}"/>
              </a:ext>
            </a:extLst>
          </p:cNvPr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1632048" y="4641537"/>
            <a:ext cx="1133846" cy="490769"/>
          </a:xfrm>
          <a:prstGeom prst="rect">
            <a:avLst/>
          </a:prstGeom>
        </p:spPr>
      </p:pic>
      <p:pic>
        <p:nvPicPr>
          <p:cNvPr id="6" name="Imagen 5">
            <a:extLst>
              <a:ext uri="{FF2B5EF4-FFF2-40B4-BE49-F238E27FC236}">
                <a16:creationId xmlns:a16="http://schemas.microsoft.com/office/drawing/2014/main" id="{4924BC99-6ACD-896A-A3F5-983FF6D5929A}"/>
              </a:ext>
            </a:extLst>
          </p:cNvPr>
          <p:cNvPicPr>
            <a:picLocks noChangeAspect="1"/>
          </p:cNvPicPr>
          <p:nvPr/>
        </p:nvPicPr>
        <p:blipFill>
          <a:blip r:embed="rId20"/>
          <a:stretch>
            <a:fillRect/>
          </a:stretch>
        </p:blipFill>
        <p:spPr>
          <a:xfrm>
            <a:off x="5585276" y="5517322"/>
            <a:ext cx="5551187" cy="548470"/>
          </a:xfrm>
          <a:prstGeom prst="rect">
            <a:avLst/>
          </a:prstGeom>
        </p:spPr>
      </p:pic>
      <p:pic>
        <p:nvPicPr>
          <p:cNvPr id="17" name="Imagen 16" descr="Texto&#10;&#10;El contenido generado por IA puede ser incorrecto.">
            <a:extLst>
              <a:ext uri="{FF2B5EF4-FFF2-40B4-BE49-F238E27FC236}">
                <a16:creationId xmlns:a16="http://schemas.microsoft.com/office/drawing/2014/main" id="{44C19DE1-66A3-E319-735A-AAB061C9A9B2}"/>
              </a:ext>
            </a:extLst>
          </p:cNvPr>
          <p:cNvPicPr>
            <a:picLocks noChangeAspect="1"/>
          </p:cNvPicPr>
          <p:nvPr/>
        </p:nvPicPr>
        <p:blipFill>
          <a:blip r:embed="rId21"/>
          <a:stretch>
            <a:fillRect/>
          </a:stretch>
        </p:blipFill>
        <p:spPr>
          <a:xfrm>
            <a:off x="8854528" y="4787731"/>
            <a:ext cx="2589715" cy="5833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747847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A61CF41-400C-3B4C-2662-C370AF2ADE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13823" y="209030"/>
            <a:ext cx="5564354" cy="724942"/>
          </a:xfrm>
        </p:spPr>
        <p:txBody>
          <a:bodyPr/>
          <a:lstStyle/>
          <a:p>
            <a:r>
              <a:rPr lang="en-GB" kern="100" noProof="1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Publications exp. SEC : 2021 - 2025</a:t>
            </a:r>
            <a:endParaRPr lang="en-GB" noProof="1">
              <a:latin typeface="+mn-lt"/>
            </a:endParaRP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1D730372-AA39-17CE-4AD5-C5D201643852}"/>
              </a:ext>
            </a:extLst>
          </p:cNvPr>
          <p:cNvSpPr txBox="1"/>
          <p:nvPr/>
        </p:nvSpPr>
        <p:spPr>
          <a:xfrm>
            <a:off x="1661070" y="824628"/>
            <a:ext cx="9592286" cy="546187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None/>
            </a:pPr>
            <a:r>
              <a:rPr lang="en-GB" sz="1200" kern="100" noProof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600" kern="100" noProof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Nuclear Physics A Volume 1065, January 2026, 123249, Samanta, S</a:t>
            </a:r>
          </a:p>
          <a:p>
            <a:pPr>
              <a:buNone/>
            </a:pPr>
            <a:r>
              <a:rPr lang="en-GB" sz="1600" b="1" kern="100" noProof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	The 7Be(d, α)5Li(p α) and 7Be(d, p)8Be*(p 7Li) reactions at 5 MeV/u</a:t>
            </a:r>
            <a:endParaRPr lang="en-GB" sz="1600" kern="100" noProof="1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600" kern="100" noProof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Physical Review C 110, 034328 (2024). N. Sokołowska, et.al. </a:t>
            </a:r>
          </a:p>
          <a:p>
            <a:pPr>
              <a:buNone/>
            </a:pPr>
            <a:r>
              <a:rPr lang="en-GB" sz="1600" b="1" kern="100" noProof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	Decay study of 11Be with an optical time-projection chamber</a:t>
            </a:r>
            <a:endParaRPr lang="en-GB" sz="1600" kern="100" noProof="1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600" kern="100" noProof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Physics Letters B Volume 855,  2024, 138770 V.T avora et.el. </a:t>
            </a:r>
          </a:p>
          <a:p>
            <a:pPr>
              <a:buNone/>
            </a:pPr>
            <a:r>
              <a:rPr lang="en-GB" sz="1600" b="1" kern="0" noProof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	Strong coupling effects on near-barrier 15C + 208Pb elastic scattering</a:t>
            </a:r>
            <a:endParaRPr lang="en-GB" sz="1600" kern="100" noProof="1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600" kern="100" noProof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Il Nuovo Cimento 47 C (2024) 34 R. Spartà, et.al.  </a:t>
            </a:r>
          </a:p>
          <a:p>
            <a:pPr>
              <a:buNone/>
            </a:pPr>
            <a:r>
              <a:rPr lang="en-GB" sz="1600" b="1" kern="100" noProof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	8B reaction dynamics researched at HIE -ISOLDE</a:t>
            </a:r>
            <a:endParaRPr lang="en-GB" sz="1600" kern="100" noProof="1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600" kern="100" noProof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Physics Letters B 853 (2024) 138673 Sk M. Ali, et.al. </a:t>
            </a:r>
          </a:p>
          <a:p>
            <a:pPr>
              <a:buNone/>
            </a:pPr>
            <a:r>
              <a:rPr lang="en-GB" sz="1600" b="1" kern="100" noProof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	Study of the 7Be(d,3He)6Li* reaction at 5 MeV/u</a:t>
            </a:r>
            <a:endParaRPr lang="en-GB" sz="1600" kern="100" noProof="1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600" kern="100" noProof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EPJ Web of Conferences 290, 02005 (2023) V.G.Tavora, et.al. </a:t>
            </a:r>
          </a:p>
          <a:p>
            <a:pPr>
              <a:buNone/>
            </a:pPr>
            <a:r>
              <a:rPr lang="en-GB" sz="1600" b="1" kern="100" noProof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	Scattering of 15C on 208Pb at energies near the Coulomb barrier: </a:t>
            </a:r>
          </a:p>
          <a:p>
            <a:pPr>
              <a:buNone/>
            </a:pPr>
            <a:r>
              <a:rPr lang="en-GB" sz="1600" b="1" kern="100" noProof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	</a:t>
            </a:r>
            <a:r>
              <a:rPr lang="en-GB" sz="1600" b="1" kern="100" noProof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Study of the experimental device response via the 12C+208Pb scattering.</a:t>
            </a:r>
            <a:endParaRPr lang="en-GB" sz="1600" kern="100" noProof="1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600" kern="100" noProof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NIM B 541 (2023) 176–179 Martel, I.;  et.al. </a:t>
            </a:r>
          </a:p>
          <a:p>
            <a:pPr>
              <a:buNone/>
            </a:pPr>
            <a:r>
              <a:rPr lang="en-GB" sz="1600" b="1" kern="100" noProof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	An innovative Superconducting Recoil Separator for HIE-ISOLDE</a:t>
            </a:r>
            <a:endParaRPr lang="en-GB" sz="1600" kern="100" noProof="1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600" kern="100" noProof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Phys. Rev. Lett. 128, 252701 –  2022, Ali, S.M. et.al. </a:t>
            </a:r>
          </a:p>
          <a:p>
            <a:pPr>
              <a:buNone/>
            </a:pPr>
            <a:r>
              <a:rPr lang="en-GB" sz="1600" b="1" kern="100" noProof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	Resonance Excitations in 7Be(d,p)8Be to Address the Cosmological Lithium Problem</a:t>
            </a:r>
            <a:endParaRPr lang="en-GB" sz="1600" kern="100" noProof="1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600" kern="100" noProof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Physics Letters B 833 (2022) 137294, Kundalia, K. et.al </a:t>
            </a:r>
          </a:p>
          <a:p>
            <a:pPr>
              <a:buNone/>
            </a:pPr>
            <a:r>
              <a:rPr lang="en-GB" sz="1600" b="1" kern="100" noProof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	Study of elastic and inelastic scattering of 7Be + 12C at 35 MeV</a:t>
            </a:r>
            <a:endParaRPr lang="en-GB" sz="1600" kern="100" noProof="1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600" kern="100" noProof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Physics Letters B 820 (2021) 136477, Spartà,R et.al. </a:t>
            </a:r>
          </a:p>
          <a:p>
            <a:pPr>
              <a:buNone/>
            </a:pPr>
            <a:r>
              <a:rPr lang="en-GB" sz="1200" b="1" kern="100" noProof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	</a:t>
            </a:r>
            <a:r>
              <a:rPr lang="en-GB" sz="1600" b="1" kern="100" noProof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Probing proton halo effects in the 8B+64Zn collision around the Coulomb barrier</a:t>
            </a:r>
            <a:endParaRPr lang="en-GB" sz="1600" kern="100" noProof="1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974007FD-2A2D-C880-B0E5-4F3BC05522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79CA15-6B8C-46B3-BCC5-8F63089C5E6F}" type="slidenum">
              <a:rPr lang="en-GB" noProof="1" smtClean="0"/>
              <a:pPr/>
              <a:t>28</a:t>
            </a:fld>
            <a:endParaRPr lang="en-GB" noProof="1"/>
          </a:p>
        </p:txBody>
      </p:sp>
    </p:spTree>
    <p:extLst>
      <p:ext uri="{BB962C8B-B14F-4D97-AF65-F5344CB8AC3E}">
        <p14:creationId xmlns:p14="http://schemas.microsoft.com/office/powerpoint/2010/main" val="20242700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ítulo 1">
            <a:extLst>
              <a:ext uri="{FF2B5EF4-FFF2-40B4-BE49-F238E27FC236}">
                <a16:creationId xmlns:a16="http://schemas.microsoft.com/office/drawing/2014/main" id="{F683FA85-D35B-859C-6614-6C9F0C69E968}"/>
              </a:ext>
            </a:extLst>
          </p:cNvPr>
          <p:cNvSpPr txBox="1">
            <a:spLocks/>
          </p:cNvSpPr>
          <p:nvPr/>
        </p:nvSpPr>
        <p:spPr>
          <a:xfrm>
            <a:off x="3478260" y="161969"/>
            <a:ext cx="5515781" cy="665161"/>
          </a:xfrm>
          <a:prstGeom prst="rect">
            <a:avLst/>
          </a:prstGeom>
        </p:spPr>
        <p:txBody>
          <a:bodyPr anchor="b"/>
          <a:lstStyle>
            <a:lvl1pPr algn="ctr" defTabSz="914400" rtl="0" eaLnBrk="1" latinLnBrk="0" hangingPunct="1">
              <a:spcBef>
                <a:spcPct val="0"/>
              </a:spcBef>
              <a:buNone/>
              <a:defRPr sz="4000" kern="1200" cap="none" spc="-100" baseline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noProof="1">
                <a:latin typeface="+mn-lt"/>
              </a:rPr>
              <a:t>ISOLDE</a:t>
            </a:r>
            <a:r>
              <a:rPr lang="en-GB" noProof="1"/>
              <a:t>        </a:t>
            </a:r>
            <a:r>
              <a:rPr lang="en-GB" sz="3200" noProof="1"/>
              <a:t>60 years in 2027</a:t>
            </a:r>
          </a:p>
        </p:txBody>
      </p:sp>
      <p:pic>
        <p:nvPicPr>
          <p:cNvPr id="14" name="Imagen 13">
            <a:extLst>
              <a:ext uri="{FF2B5EF4-FFF2-40B4-BE49-F238E27FC236}">
                <a16:creationId xmlns:a16="http://schemas.microsoft.com/office/drawing/2014/main" id="{A6E9FCB1-FC6D-C1EA-D82A-82184A79F46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76716" y="207627"/>
            <a:ext cx="2574950" cy="665161"/>
          </a:xfrm>
          <a:prstGeom prst="rect">
            <a:avLst/>
          </a:prstGeom>
        </p:spPr>
      </p:pic>
      <p:pic>
        <p:nvPicPr>
          <p:cNvPr id="20" name="Imagen 19">
            <a:extLst>
              <a:ext uri="{FF2B5EF4-FFF2-40B4-BE49-F238E27FC236}">
                <a16:creationId xmlns:a16="http://schemas.microsoft.com/office/drawing/2014/main" id="{6C25CA81-D769-A882-2BC6-9BF054F30F9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37582" y="1"/>
            <a:ext cx="1227438" cy="1227438"/>
          </a:xfrm>
          <a:prstGeom prst="rect">
            <a:avLst/>
          </a:prstGeom>
        </p:spPr>
      </p:pic>
      <p:pic>
        <p:nvPicPr>
          <p:cNvPr id="23" name="Imagen 22">
            <a:extLst>
              <a:ext uri="{FF2B5EF4-FFF2-40B4-BE49-F238E27FC236}">
                <a16:creationId xmlns:a16="http://schemas.microsoft.com/office/drawing/2014/main" id="{473D28F4-B03B-A1D0-836A-03D5AFF1813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38781" y="989098"/>
            <a:ext cx="10658899" cy="4991364"/>
          </a:xfrm>
          <a:prstGeom prst="rect">
            <a:avLst/>
          </a:prstGeom>
        </p:spPr>
      </p:pic>
      <p:pic>
        <p:nvPicPr>
          <p:cNvPr id="25" name="Imagen 24">
            <a:extLst>
              <a:ext uri="{FF2B5EF4-FFF2-40B4-BE49-F238E27FC236}">
                <a16:creationId xmlns:a16="http://schemas.microsoft.com/office/drawing/2014/main" id="{4373386B-7FF8-D422-72D3-0AF75B97B07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19406" y="4731607"/>
            <a:ext cx="2556694" cy="1434333"/>
          </a:xfrm>
          <a:prstGeom prst="rect">
            <a:avLst/>
          </a:prstGeom>
        </p:spPr>
      </p:pic>
      <p:pic>
        <p:nvPicPr>
          <p:cNvPr id="33" name="Imagen 32">
            <a:extLst>
              <a:ext uri="{FF2B5EF4-FFF2-40B4-BE49-F238E27FC236}">
                <a16:creationId xmlns:a16="http://schemas.microsoft.com/office/drawing/2014/main" id="{7883C98B-0C7B-AE5A-0B85-9C352A6D4049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76100" y="4731607"/>
            <a:ext cx="2419385" cy="1467367"/>
          </a:xfrm>
          <a:prstGeom prst="rect">
            <a:avLst/>
          </a:prstGeom>
        </p:spPr>
      </p:pic>
      <p:sp>
        <p:nvSpPr>
          <p:cNvPr id="34" name="CuadroTexto 33">
            <a:extLst>
              <a:ext uri="{FF2B5EF4-FFF2-40B4-BE49-F238E27FC236}">
                <a16:creationId xmlns:a16="http://schemas.microsoft.com/office/drawing/2014/main" id="{3218BEB8-189B-58D9-3021-B60218D061E8}"/>
              </a:ext>
            </a:extLst>
          </p:cNvPr>
          <p:cNvSpPr txBox="1"/>
          <p:nvPr/>
        </p:nvSpPr>
        <p:spPr>
          <a:xfrm>
            <a:off x="333675" y="6273225"/>
            <a:ext cx="11650045" cy="584775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GB" sz="1600" noProof="1">
                <a:solidFill>
                  <a:srgbClr val="C00000"/>
                </a:solidFill>
              </a:rPr>
              <a:t>ISOLDE target get a 3 </a:t>
            </a:r>
            <a:r>
              <a:rPr lang="en-GB" sz="1600" noProof="1">
                <a:solidFill>
                  <a:srgbClr val="C00000"/>
                </a:solidFill>
                <a:latin typeface="Symbol" pitchFamily="2" charset="2"/>
              </a:rPr>
              <a:t>m</a:t>
            </a:r>
            <a:r>
              <a:rPr lang="en-GB" sz="1600" noProof="1">
                <a:solidFill>
                  <a:srgbClr val="C00000"/>
                </a:solidFill>
              </a:rPr>
              <a:t>s long 3x10</a:t>
            </a:r>
            <a:r>
              <a:rPr lang="en-GB" sz="1600" baseline="30000" noProof="1">
                <a:solidFill>
                  <a:srgbClr val="C00000"/>
                </a:solidFill>
              </a:rPr>
              <a:t>13</a:t>
            </a:r>
            <a:r>
              <a:rPr lang="en-GB" sz="1600" noProof="1">
                <a:solidFill>
                  <a:srgbClr val="C00000"/>
                </a:solidFill>
              </a:rPr>
              <a:t> pps of 1.4 GeV from PSB (max 2 </a:t>
            </a:r>
            <a:r>
              <a:rPr lang="en-GB" sz="1600" noProof="1">
                <a:solidFill>
                  <a:srgbClr val="C00000"/>
                </a:solidFill>
                <a:latin typeface="Symbol" pitchFamily="2" charset="2"/>
              </a:rPr>
              <a:t>m</a:t>
            </a:r>
            <a:r>
              <a:rPr lang="en-GB" sz="1600" noProof="1">
                <a:solidFill>
                  <a:srgbClr val="C00000"/>
                </a:solidFill>
              </a:rPr>
              <a:t>A),   extraction 100ms,   EBIS breeding 20 ms (50Hz), A/Q=4, </a:t>
            </a:r>
          </a:p>
          <a:p>
            <a:r>
              <a:rPr lang="en-GB" sz="1600" noProof="1">
                <a:solidFill>
                  <a:srgbClr val="C00000"/>
                </a:solidFill>
              </a:rPr>
              <a:t>Extraction stretched 3 ms </a:t>
            </a:r>
            <a:r>
              <a:rPr lang="en-GB" sz="1600" noProof="1">
                <a:solidFill>
                  <a:srgbClr val="C00000"/>
                </a:solidFill>
                <a:sym typeface="Wingdings" pitchFamily="2" charset="2"/>
              </a:rPr>
              <a:t> 10 MeV/u   REX 100 MHz    HIE-ISOLDE 200 MHz    </a:t>
            </a:r>
            <a:r>
              <a:rPr lang="en-GB" sz="1600" noProof="1">
                <a:solidFill>
                  <a:srgbClr val="C00000"/>
                </a:solidFill>
                <a:latin typeface="Symbol" pitchFamily="2" charset="2"/>
                <a:sym typeface="Wingdings" pitchFamily="2" charset="2"/>
              </a:rPr>
              <a:t>m</a:t>
            </a:r>
            <a:r>
              <a:rPr lang="en-GB" sz="1600" noProof="1">
                <a:solidFill>
                  <a:srgbClr val="C00000"/>
                </a:solidFill>
                <a:sym typeface="Wingdings" pitchFamily="2" charset="2"/>
              </a:rPr>
              <a:t>s-structure @ SEC  every 60 ms</a:t>
            </a:r>
            <a:endParaRPr lang="en-GB" sz="1600" noProof="1">
              <a:solidFill>
                <a:srgbClr val="C00000"/>
              </a:solidFill>
            </a:endParaRPr>
          </a:p>
        </p:txBody>
      </p:sp>
      <p:sp>
        <p:nvSpPr>
          <p:cNvPr id="35" name="CuadroTexto 34">
            <a:extLst>
              <a:ext uri="{FF2B5EF4-FFF2-40B4-BE49-F238E27FC236}">
                <a16:creationId xmlns:a16="http://schemas.microsoft.com/office/drawing/2014/main" id="{A8DF540E-B46D-8DB5-D065-752B6AEF130C}"/>
              </a:ext>
            </a:extLst>
          </p:cNvPr>
          <p:cNvSpPr txBox="1"/>
          <p:nvPr/>
        </p:nvSpPr>
        <p:spPr>
          <a:xfrm>
            <a:off x="10243854" y="4911293"/>
            <a:ext cx="15059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noProof="1">
                <a:latin typeface="Symbol" pitchFamily="2" charset="2"/>
              </a:rPr>
              <a:t>D</a:t>
            </a:r>
            <a:r>
              <a:rPr lang="en-GB" noProof="1"/>
              <a:t>-Timestamp</a:t>
            </a:r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ECB72AC9-7FEB-01E5-29C8-E1890C4D9F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775440" y="6399043"/>
            <a:ext cx="416560" cy="396240"/>
          </a:xfrm>
        </p:spPr>
        <p:txBody>
          <a:bodyPr/>
          <a:lstStyle/>
          <a:p>
            <a:fld id="{8479CA15-6B8C-46B3-BCC5-8F63089C5E6F}" type="slidenum">
              <a:rPr lang="en-GB" noProof="1" smtClean="0"/>
              <a:pPr/>
              <a:t>3</a:t>
            </a:fld>
            <a:endParaRPr lang="en-GB" noProof="1"/>
          </a:p>
        </p:txBody>
      </p:sp>
    </p:spTree>
    <p:extLst>
      <p:ext uri="{BB962C8B-B14F-4D97-AF65-F5344CB8AC3E}">
        <p14:creationId xmlns:p14="http://schemas.microsoft.com/office/powerpoint/2010/main" val="32411305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uadroTexto 4">
            <a:extLst>
              <a:ext uri="{FF2B5EF4-FFF2-40B4-BE49-F238E27FC236}">
                <a16:creationId xmlns:a16="http://schemas.microsoft.com/office/drawing/2014/main" id="{B740BEEE-21ED-0771-AAC3-3163B5B4DA2B}"/>
              </a:ext>
            </a:extLst>
          </p:cNvPr>
          <p:cNvSpPr txBox="1"/>
          <p:nvPr/>
        </p:nvSpPr>
        <p:spPr>
          <a:xfrm>
            <a:off x="2282621" y="6263041"/>
            <a:ext cx="148245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Joakim Cederkall</a:t>
            </a:r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078AE9E3-DFB9-ABFF-F3EE-484590AA08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79CA15-6B8C-46B3-BCC5-8F63089C5E6F}" type="slidenum">
              <a:rPr lang="en-GB" noProof="1" smtClean="0"/>
              <a:pPr/>
              <a:t>4</a:t>
            </a:fld>
            <a:endParaRPr lang="en-GB" noProof="1"/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3F33A194-54C3-9732-4881-C4A665362306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61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7015" y="1451197"/>
            <a:ext cx="11239679" cy="4907026"/>
          </a:xfrm>
          <a:prstGeom prst="rect">
            <a:avLst/>
          </a:prstGeom>
        </p:spPr>
      </p:pic>
      <p:pic>
        <p:nvPicPr>
          <p:cNvPr id="12" name="Imagen 11">
            <a:extLst>
              <a:ext uri="{FF2B5EF4-FFF2-40B4-BE49-F238E27FC236}">
                <a16:creationId xmlns:a16="http://schemas.microsoft.com/office/drawing/2014/main" id="{64139C11-ED79-F121-9A08-0F7BB8B7FD7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0290" y="675779"/>
            <a:ext cx="3968916" cy="2975982"/>
          </a:xfrm>
          <a:prstGeom prst="rect">
            <a:avLst/>
          </a:prstGeom>
        </p:spPr>
      </p:pic>
      <p:pic>
        <p:nvPicPr>
          <p:cNvPr id="16" name="Imagen 15">
            <a:extLst>
              <a:ext uri="{FF2B5EF4-FFF2-40B4-BE49-F238E27FC236}">
                <a16:creationId xmlns:a16="http://schemas.microsoft.com/office/drawing/2014/main" id="{67D3B097-CDFD-A7AA-D100-C0B616F6FD9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46507" y="2362752"/>
            <a:ext cx="2319830" cy="2357653"/>
          </a:xfrm>
          <a:prstGeom prst="rect">
            <a:avLst/>
          </a:prstGeom>
        </p:spPr>
      </p:pic>
      <p:pic>
        <p:nvPicPr>
          <p:cNvPr id="18" name="Imagen 17">
            <a:extLst>
              <a:ext uri="{FF2B5EF4-FFF2-40B4-BE49-F238E27FC236}">
                <a16:creationId xmlns:a16="http://schemas.microsoft.com/office/drawing/2014/main" id="{EC10A206-3B1A-44F1-5E0F-4081BFF15C6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5783" y="4247037"/>
            <a:ext cx="3531476" cy="2669246"/>
          </a:xfrm>
          <a:prstGeom prst="rect">
            <a:avLst/>
          </a:prstGeom>
        </p:spPr>
      </p:pic>
      <p:sp>
        <p:nvSpPr>
          <p:cNvPr id="20" name="CuadroTexto 19">
            <a:extLst>
              <a:ext uri="{FF2B5EF4-FFF2-40B4-BE49-F238E27FC236}">
                <a16:creationId xmlns:a16="http://schemas.microsoft.com/office/drawing/2014/main" id="{E63F5084-8841-C8B6-8045-335D921C9175}"/>
              </a:ext>
            </a:extLst>
          </p:cNvPr>
          <p:cNvSpPr txBox="1"/>
          <p:nvPr/>
        </p:nvSpPr>
        <p:spPr>
          <a:xfrm>
            <a:off x="5578280" y="6200150"/>
            <a:ext cx="2595006" cy="52322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GB" sz="1400" noProof="1"/>
              <a:t>2018: IS561 </a:t>
            </a:r>
            <a:r>
              <a:rPr lang="en-GB" sz="1400" noProof="1">
                <a:solidFill>
                  <a:srgbClr val="0000FF"/>
                </a:solidFill>
              </a:rPr>
              <a:t>9Li(t,p)</a:t>
            </a:r>
            <a:r>
              <a:rPr lang="en-GB" sz="1400" noProof="1"/>
              <a:t> K. Riisager</a:t>
            </a:r>
          </a:p>
          <a:p>
            <a:r>
              <a:rPr lang="en-GB" sz="1400" noProof="1"/>
              <a:t> IS554   </a:t>
            </a:r>
            <a:r>
              <a:rPr lang="en-GB" sz="1400" baseline="30000" noProof="1">
                <a:solidFill>
                  <a:srgbClr val="0000FF"/>
                </a:solidFill>
              </a:rPr>
              <a:t>7</a:t>
            </a:r>
            <a:r>
              <a:rPr lang="en-GB" sz="1400" noProof="1">
                <a:solidFill>
                  <a:srgbClr val="0000FF"/>
                </a:solidFill>
              </a:rPr>
              <a:t>Be(d,p)</a:t>
            </a:r>
            <a:r>
              <a:rPr lang="en-GB" sz="1400" baseline="30000" noProof="1">
                <a:solidFill>
                  <a:srgbClr val="0000FF"/>
                </a:solidFill>
              </a:rPr>
              <a:t>8</a:t>
            </a:r>
            <a:r>
              <a:rPr lang="en-GB" sz="1400" noProof="1">
                <a:solidFill>
                  <a:srgbClr val="0000FF"/>
                </a:solidFill>
              </a:rPr>
              <a:t>Be D. Gupta</a:t>
            </a:r>
          </a:p>
        </p:txBody>
      </p:sp>
      <p:sp>
        <p:nvSpPr>
          <p:cNvPr id="21" name="CuadroTexto 20">
            <a:extLst>
              <a:ext uri="{FF2B5EF4-FFF2-40B4-BE49-F238E27FC236}">
                <a16:creationId xmlns:a16="http://schemas.microsoft.com/office/drawing/2014/main" id="{CC25DDC5-F40D-2556-AD37-388A6C95FDE5}"/>
              </a:ext>
            </a:extLst>
          </p:cNvPr>
          <p:cNvSpPr txBox="1"/>
          <p:nvPr/>
        </p:nvSpPr>
        <p:spPr>
          <a:xfrm>
            <a:off x="988210" y="675779"/>
            <a:ext cx="3277436" cy="52322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GB" sz="1400" noProof="1"/>
              <a:t>2025: IS550 S. Heinz &amp; E. Vardaci</a:t>
            </a:r>
          </a:p>
          <a:p>
            <a:r>
              <a:rPr lang="en-GB" sz="1400" noProof="1">
                <a:solidFill>
                  <a:srgbClr val="0000FF"/>
                </a:solidFill>
                <a:cs typeface="Arial" panose="020B0604020202020204" pitchFamily="34" charset="0"/>
              </a:rPr>
              <a:t>Study of the Dinuclear System Ni + 238U</a:t>
            </a:r>
            <a:endParaRPr lang="en-GB" sz="1400" noProof="1">
              <a:solidFill>
                <a:srgbClr val="0000FF"/>
              </a:solidFill>
            </a:endParaRPr>
          </a:p>
        </p:txBody>
      </p:sp>
      <p:pic>
        <p:nvPicPr>
          <p:cNvPr id="23" name="Imagen 22">
            <a:extLst>
              <a:ext uri="{FF2B5EF4-FFF2-40B4-BE49-F238E27FC236}">
                <a16:creationId xmlns:a16="http://schemas.microsoft.com/office/drawing/2014/main" id="{CE823CA2-2C62-3757-8354-4B428831CDEB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4269" y="5076267"/>
            <a:ext cx="3871950" cy="1637644"/>
          </a:xfrm>
          <a:prstGeom prst="rect">
            <a:avLst/>
          </a:prstGeom>
        </p:spPr>
      </p:pic>
      <p:sp>
        <p:nvSpPr>
          <p:cNvPr id="24" name="CuadroTexto 23">
            <a:extLst>
              <a:ext uri="{FF2B5EF4-FFF2-40B4-BE49-F238E27FC236}">
                <a16:creationId xmlns:a16="http://schemas.microsoft.com/office/drawing/2014/main" id="{926CEE7D-D30F-D632-2C4D-21D9D66A2517}"/>
              </a:ext>
            </a:extLst>
          </p:cNvPr>
          <p:cNvSpPr txBox="1"/>
          <p:nvPr/>
        </p:nvSpPr>
        <p:spPr>
          <a:xfrm>
            <a:off x="8682826" y="2985846"/>
            <a:ext cx="1486882" cy="52322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GB" sz="1400" noProof="1"/>
              <a:t>2018 A. Di Pietro</a:t>
            </a:r>
          </a:p>
          <a:p>
            <a:r>
              <a:rPr lang="en-GB" sz="1400" noProof="1"/>
              <a:t>IS616</a:t>
            </a:r>
            <a:r>
              <a:rPr lang="en-GB" sz="1400" noProof="1">
                <a:solidFill>
                  <a:srgbClr val="0000FF"/>
                </a:solidFill>
              </a:rPr>
              <a:t>: </a:t>
            </a:r>
            <a:r>
              <a:rPr lang="en-GB" sz="1400" b="1" baseline="30000" noProof="1">
                <a:solidFill>
                  <a:srgbClr val="0000FF"/>
                </a:solidFill>
              </a:rPr>
              <a:t>8</a:t>
            </a:r>
            <a:r>
              <a:rPr lang="en-GB" sz="1400" b="1" noProof="1">
                <a:solidFill>
                  <a:srgbClr val="0000FF"/>
                </a:solidFill>
              </a:rPr>
              <a:t>B + </a:t>
            </a:r>
            <a:r>
              <a:rPr lang="en-GB" sz="1400" b="1" baseline="30000" noProof="1">
                <a:solidFill>
                  <a:srgbClr val="0000FF"/>
                </a:solidFill>
              </a:rPr>
              <a:t>64</a:t>
            </a:r>
            <a:r>
              <a:rPr lang="en-GB" sz="1400" b="1" noProof="1">
                <a:solidFill>
                  <a:srgbClr val="0000FF"/>
                </a:solidFill>
              </a:rPr>
              <a:t>Zn</a:t>
            </a:r>
            <a:endParaRPr lang="en-GB" sz="1400" noProof="1">
              <a:solidFill>
                <a:srgbClr val="0000FF"/>
              </a:solidFill>
            </a:endParaRPr>
          </a:p>
        </p:txBody>
      </p:sp>
      <p:sp>
        <p:nvSpPr>
          <p:cNvPr id="25" name="CuadroTexto 24">
            <a:extLst>
              <a:ext uri="{FF2B5EF4-FFF2-40B4-BE49-F238E27FC236}">
                <a16:creationId xmlns:a16="http://schemas.microsoft.com/office/drawing/2014/main" id="{032292B6-6E5A-8888-2845-208CF900C693}"/>
              </a:ext>
            </a:extLst>
          </p:cNvPr>
          <p:cNvSpPr txBox="1"/>
          <p:nvPr/>
        </p:nvSpPr>
        <p:spPr>
          <a:xfrm>
            <a:off x="8682826" y="3541579"/>
            <a:ext cx="1576072" cy="52322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GB" sz="1400" noProof="1"/>
              <a:t>2017 I. Martel</a:t>
            </a:r>
          </a:p>
          <a:p>
            <a:r>
              <a:rPr lang="en-GB" sz="1400" noProof="1"/>
              <a:t>IS619: </a:t>
            </a:r>
            <a:r>
              <a:rPr lang="en-GB" sz="1400" b="1" baseline="30000" noProof="1">
                <a:solidFill>
                  <a:srgbClr val="0000FF"/>
                </a:solidFill>
              </a:rPr>
              <a:t>15</a:t>
            </a:r>
            <a:r>
              <a:rPr lang="en-GB" sz="1400" b="1" noProof="1">
                <a:solidFill>
                  <a:srgbClr val="0000FF"/>
                </a:solidFill>
              </a:rPr>
              <a:t>C + </a:t>
            </a:r>
            <a:r>
              <a:rPr lang="en-GB" sz="1400" b="1" baseline="30000" noProof="1">
                <a:solidFill>
                  <a:srgbClr val="0000FF"/>
                </a:solidFill>
              </a:rPr>
              <a:t>208</a:t>
            </a:r>
            <a:r>
              <a:rPr lang="en-GB" sz="1400" b="1" noProof="1">
                <a:solidFill>
                  <a:srgbClr val="0000FF"/>
                </a:solidFill>
              </a:rPr>
              <a:t>Pb</a:t>
            </a:r>
            <a:endParaRPr lang="en-GB" sz="1400" noProof="1">
              <a:solidFill>
                <a:srgbClr val="0000FF"/>
              </a:solidFill>
            </a:endParaRPr>
          </a:p>
        </p:txBody>
      </p:sp>
      <p:sp>
        <p:nvSpPr>
          <p:cNvPr id="27" name="CuadroTexto 26">
            <a:extLst>
              <a:ext uri="{FF2B5EF4-FFF2-40B4-BE49-F238E27FC236}">
                <a16:creationId xmlns:a16="http://schemas.microsoft.com/office/drawing/2014/main" id="{F948AEFF-45E3-9DD5-2621-E411C74EFFD2}"/>
              </a:ext>
            </a:extLst>
          </p:cNvPr>
          <p:cNvSpPr txBox="1"/>
          <p:nvPr/>
        </p:nvSpPr>
        <p:spPr>
          <a:xfrm>
            <a:off x="1444269" y="4562343"/>
            <a:ext cx="2089418" cy="52322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GB" sz="1400" noProof="1"/>
              <a:t>2024-25: IS690 M. Borge</a:t>
            </a:r>
          </a:p>
          <a:p>
            <a:r>
              <a:rPr lang="en-GB" sz="1400" noProof="1">
                <a:solidFill>
                  <a:srgbClr val="0000FF"/>
                </a:solidFill>
                <a:cs typeface="Arial" panose="020B0604020202020204" pitchFamily="34" charset="0"/>
              </a:rPr>
              <a:t>9Li(t,p) </a:t>
            </a:r>
            <a:r>
              <a:rPr lang="en-GB" sz="1400" b="1" noProof="1">
                <a:solidFill>
                  <a:srgbClr val="0000FF"/>
                </a:solidFill>
                <a:cs typeface="Arial" panose="020B0604020202020204" pitchFamily="34" charset="0"/>
              </a:rPr>
              <a:t>; 11Be(t,p)</a:t>
            </a:r>
            <a:endParaRPr lang="en-GB" sz="1400" b="1" noProof="1">
              <a:solidFill>
                <a:srgbClr val="0000FF"/>
              </a:solidFill>
            </a:endParaRPr>
          </a:p>
        </p:txBody>
      </p:sp>
      <p:pic>
        <p:nvPicPr>
          <p:cNvPr id="14" name="Imagen 13">
            <a:extLst>
              <a:ext uri="{FF2B5EF4-FFF2-40B4-BE49-F238E27FC236}">
                <a16:creationId xmlns:a16="http://schemas.microsoft.com/office/drawing/2014/main" id="{BB6CEA4D-DBC0-1933-624D-9EDA4C7815FC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87197" y="469297"/>
            <a:ext cx="3968916" cy="2426431"/>
          </a:xfrm>
          <a:prstGeom prst="rect">
            <a:avLst/>
          </a:prstGeom>
        </p:spPr>
      </p:pic>
      <p:sp>
        <p:nvSpPr>
          <p:cNvPr id="19" name="CuadroTexto 18">
            <a:extLst>
              <a:ext uri="{FF2B5EF4-FFF2-40B4-BE49-F238E27FC236}">
                <a16:creationId xmlns:a16="http://schemas.microsoft.com/office/drawing/2014/main" id="{0EACEE77-1806-8981-649A-9B4FE78B8D13}"/>
              </a:ext>
            </a:extLst>
          </p:cNvPr>
          <p:cNvSpPr txBox="1"/>
          <p:nvPr/>
        </p:nvSpPr>
        <p:spPr>
          <a:xfrm>
            <a:off x="6514410" y="190006"/>
            <a:ext cx="3641703" cy="52322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GB" sz="1400" noProof="1"/>
              <a:t>2022: IS698  D. Galaviz </a:t>
            </a:r>
          </a:p>
          <a:p>
            <a:r>
              <a:rPr lang="en-GB" sz="1400" noProof="1">
                <a:solidFill>
                  <a:srgbClr val="0000FF"/>
                </a:solidFill>
                <a:latin typeface="Symbol" pitchFamily="2" charset="2"/>
                <a:ea typeface="Baskerville" panose="02020502070401020303" pitchFamily="18" charset="0"/>
                <a:cs typeface="Arial" panose="020B0604020202020204" pitchFamily="34" charset="0"/>
              </a:rPr>
              <a:t>a</a:t>
            </a:r>
            <a:r>
              <a:rPr lang="en-GB" sz="1400" noProof="1">
                <a:solidFill>
                  <a:srgbClr val="0000FF"/>
                </a:solidFill>
                <a:ea typeface="Baskerville" panose="02020502070401020303" pitchFamily="18" charset="0"/>
                <a:cs typeface="Arial" panose="020B0604020202020204" pitchFamily="34" charset="0"/>
              </a:rPr>
              <a:t>-scattering of light Sn-isotopes </a:t>
            </a:r>
            <a:r>
              <a:rPr lang="en-GB" sz="1400" noProof="1">
                <a:solidFill>
                  <a:srgbClr val="0000FF"/>
                </a:solidFill>
                <a:ea typeface="Baskerville" panose="02020502070401020303" pitchFamily="18" charset="0"/>
                <a:cs typeface="Arial" panose="020B0604020202020204" pitchFamily="34" charset="0"/>
                <a:sym typeface="Wingdings" pitchFamily="2" charset="2"/>
              </a:rPr>
              <a:t></a:t>
            </a:r>
            <a:r>
              <a:rPr lang="en-GB" sz="1400" noProof="1">
                <a:solidFill>
                  <a:srgbClr val="0000FF"/>
                </a:solidFill>
                <a:ea typeface="Baskerville" panose="02020502070401020303" pitchFamily="18" charset="0"/>
                <a:cs typeface="Arial" panose="020B0604020202020204" pitchFamily="34" charset="0"/>
              </a:rPr>
              <a:t> p-process </a:t>
            </a:r>
            <a:endParaRPr lang="en-GB" sz="1400" noProof="1">
              <a:solidFill>
                <a:srgbClr val="0000FF"/>
              </a:solidFill>
            </a:endParaRP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39950EFE-776B-D5D5-51D5-A4025A70CF42}"/>
              </a:ext>
            </a:extLst>
          </p:cNvPr>
          <p:cNvSpPr txBox="1"/>
          <p:nvPr/>
        </p:nvSpPr>
        <p:spPr>
          <a:xfrm>
            <a:off x="10465719" y="2064535"/>
            <a:ext cx="960456" cy="36933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GB" noProof="1"/>
              <a:t>GLORIA</a:t>
            </a: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6A0ACC9A-2AF5-C5DE-A684-F55DAA8F950F}"/>
              </a:ext>
            </a:extLst>
          </p:cNvPr>
          <p:cNvSpPr txBox="1"/>
          <p:nvPr/>
        </p:nvSpPr>
        <p:spPr>
          <a:xfrm>
            <a:off x="3104748" y="0"/>
            <a:ext cx="3137397" cy="584775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sz="3200" noProof="1">
                <a:solidFill>
                  <a:srgbClr val="C00000"/>
                </a:solidFill>
              </a:rPr>
              <a:t>SEC experiments</a:t>
            </a:r>
          </a:p>
        </p:txBody>
      </p:sp>
      <p:pic>
        <p:nvPicPr>
          <p:cNvPr id="6" name="Picture 20" descr="Lunds Tekniska Hogskola Vector Logo - Download Free SVG Icon |  Worldvectorlogo">
            <a:extLst>
              <a:ext uri="{FF2B5EF4-FFF2-40B4-BE49-F238E27FC236}">
                <a16:creationId xmlns:a16="http://schemas.microsoft.com/office/drawing/2014/main" id="{78CF8099-4797-33E3-838D-E1F578C9EB2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2757" y="1893091"/>
            <a:ext cx="644797" cy="6447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736109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1" grpId="0" animBg="1"/>
      <p:bldP spid="24" grpId="0" animBg="1"/>
      <p:bldP spid="25" grpId="0" animBg="1"/>
      <p:bldP spid="27" grpId="0" animBg="1"/>
      <p:bldP spid="19" grpId="0" animBg="1"/>
      <p:bldP spid="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3501376-AC8F-A56C-9139-6E1BBDE5734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A0F4E5B-2691-383B-B4D6-A8D1D4B232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92177" y="231545"/>
            <a:ext cx="7565333" cy="1960351"/>
          </a:xfrm>
        </p:spPr>
        <p:txBody>
          <a:bodyPr/>
          <a:lstStyle/>
          <a:p>
            <a:pPr algn="ctr"/>
            <a:r>
              <a:rPr lang="en-GB" noProof="1"/>
              <a:t>10 years of Physics @ SEC</a:t>
            </a:r>
            <a:br>
              <a:rPr lang="en-GB" noProof="1"/>
            </a:br>
            <a:r>
              <a:rPr lang="en-GB" i="1" noProof="1"/>
              <a:t>Representative</a:t>
            </a:r>
            <a:r>
              <a:rPr lang="en-GB" noProof="1"/>
              <a:t> </a:t>
            </a:r>
            <a:r>
              <a:rPr lang="en-GB" i="1" noProof="1"/>
              <a:t>physics highlights illustrate the versatility and performance of the XT03–SEC</a:t>
            </a:r>
            <a:r>
              <a:rPr lang="en-GB" noProof="1"/>
              <a:t> </a:t>
            </a:r>
            <a:r>
              <a:rPr lang="en-GB" i="1" noProof="1"/>
              <a:t>infrastructure.</a:t>
            </a:r>
            <a:br>
              <a:rPr lang="en-GB" noProof="1"/>
            </a:br>
            <a:endParaRPr lang="en-GB" noProof="1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1ACA49CC-53FA-A9F1-5176-ED28F1198C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79CA15-6B8C-46B3-BCC5-8F63089C5E6F}" type="slidenum">
              <a:rPr lang="en-GB" noProof="1" smtClean="0"/>
              <a:pPr/>
              <a:t>5</a:t>
            </a:fld>
            <a:endParaRPr lang="en-GB" noProof="1"/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02B56D2B-4945-734B-E846-8741142806EE}"/>
              </a:ext>
            </a:extLst>
          </p:cNvPr>
          <p:cNvSpPr txBox="1"/>
          <p:nvPr/>
        </p:nvSpPr>
        <p:spPr>
          <a:xfrm>
            <a:off x="2212989" y="1643834"/>
            <a:ext cx="8455011" cy="1754326"/>
          </a:xfrm>
          <a:prstGeom prst="rect">
            <a:avLst/>
          </a:prstGeom>
          <a:solidFill>
            <a:srgbClr val="CCFFCC"/>
          </a:solidFill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en-GB" noProof="1">
              <a:solidFill>
                <a:srgbClr val="C000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noProof="1">
                <a:solidFill>
                  <a:srgbClr val="C00000"/>
                </a:solidFill>
              </a:rPr>
              <a:t>2017	IS619 	Elastic Scattering of </a:t>
            </a:r>
            <a:r>
              <a:rPr lang="en-GB" baseline="30000" noProof="1">
                <a:solidFill>
                  <a:srgbClr val="C00000"/>
                </a:solidFill>
              </a:rPr>
              <a:t>15</a:t>
            </a:r>
            <a:r>
              <a:rPr lang="en-GB" noProof="1">
                <a:solidFill>
                  <a:srgbClr val="C00000"/>
                </a:solidFill>
              </a:rPr>
              <a:t>C on a </a:t>
            </a:r>
            <a:r>
              <a:rPr lang="en-GB" baseline="30000" noProof="1">
                <a:solidFill>
                  <a:srgbClr val="C00000"/>
                </a:solidFill>
              </a:rPr>
              <a:t>208</a:t>
            </a:r>
            <a:r>
              <a:rPr lang="en-GB" noProof="1">
                <a:solidFill>
                  <a:srgbClr val="C00000"/>
                </a:solidFill>
              </a:rPr>
              <a:t>Pb target: the 1n-halo character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noProof="1">
                <a:solidFill>
                  <a:srgbClr val="C00000"/>
                </a:solidFill>
              </a:rPr>
              <a:t>2018	IS616    	Elastic Scattering of the 1n-halo </a:t>
            </a:r>
            <a:r>
              <a:rPr lang="en-GB" baseline="30000" noProof="1">
                <a:solidFill>
                  <a:srgbClr val="C00000"/>
                </a:solidFill>
              </a:rPr>
              <a:t>11</a:t>
            </a:r>
            <a:r>
              <a:rPr lang="en-GB" noProof="1">
                <a:solidFill>
                  <a:srgbClr val="C00000"/>
                </a:solidFill>
              </a:rPr>
              <a:t>Be+ </a:t>
            </a:r>
            <a:r>
              <a:rPr lang="en-GB" baseline="30000" noProof="1">
                <a:solidFill>
                  <a:srgbClr val="C00000"/>
                </a:solidFill>
              </a:rPr>
              <a:t>64</a:t>
            </a:r>
            <a:r>
              <a:rPr lang="en-GB" noProof="1">
                <a:solidFill>
                  <a:srgbClr val="C00000"/>
                </a:solidFill>
              </a:rPr>
              <a:t>Zn /</a:t>
            </a:r>
            <a:r>
              <a:rPr lang="en-GB" baseline="30000" noProof="1">
                <a:solidFill>
                  <a:srgbClr val="C00000"/>
                </a:solidFill>
              </a:rPr>
              <a:t>197</a:t>
            </a:r>
            <a:r>
              <a:rPr lang="en-GB" noProof="1">
                <a:solidFill>
                  <a:srgbClr val="C00000"/>
                </a:solidFill>
              </a:rPr>
              <a:t>Au</a:t>
            </a:r>
          </a:p>
          <a:p>
            <a:pPr lvl="2"/>
            <a:r>
              <a:rPr lang="en-GB" noProof="1">
                <a:solidFill>
                  <a:srgbClr val="C00000"/>
                </a:solidFill>
              </a:rPr>
              <a:t>IS561	Transfer reactions at the neutron dripline with triton target 	     IS554 	The Cosmological </a:t>
            </a:r>
            <a:r>
              <a:rPr lang="en-GB" baseline="30000" noProof="1">
                <a:solidFill>
                  <a:srgbClr val="C00000"/>
                </a:solidFill>
              </a:rPr>
              <a:t>7</a:t>
            </a:r>
            <a:r>
              <a:rPr lang="en-GB" noProof="1">
                <a:solidFill>
                  <a:srgbClr val="C00000"/>
                </a:solidFill>
              </a:rPr>
              <a:t>Li problem</a:t>
            </a:r>
          </a:p>
          <a:p>
            <a:endParaRPr lang="en-GB" noProof="1">
              <a:solidFill>
                <a:srgbClr val="C00000"/>
              </a:solidFill>
            </a:endParaRP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FAD8CB8E-9C35-AFDA-4424-1ED77C5B6881}"/>
              </a:ext>
            </a:extLst>
          </p:cNvPr>
          <p:cNvSpPr txBox="1"/>
          <p:nvPr/>
        </p:nvSpPr>
        <p:spPr>
          <a:xfrm>
            <a:off x="2212989" y="4072030"/>
            <a:ext cx="8123708" cy="2585323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en-GB" noProof="1">
              <a:solidFill>
                <a:srgbClr val="C00000"/>
              </a:solidFill>
              <a:ea typeface="Baskerville" panose="02020502070401020303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noProof="1">
                <a:solidFill>
                  <a:srgbClr val="C00000"/>
                </a:solidFill>
                <a:ea typeface="Baskerville" panose="02020502070401020303" pitchFamily="18" charset="0"/>
              </a:rPr>
              <a:t>2022	 IS698: </a:t>
            </a:r>
            <a:r>
              <a:rPr lang="en-GB" noProof="1">
                <a:solidFill>
                  <a:srgbClr val="C00000"/>
                </a:solidFill>
                <a:latin typeface="Symbol" pitchFamily="2" charset="2"/>
                <a:ea typeface="Baskerville" panose="02020502070401020303" pitchFamily="18" charset="0"/>
              </a:rPr>
              <a:t>a</a:t>
            </a:r>
            <a:r>
              <a:rPr lang="en-GB" noProof="1">
                <a:solidFill>
                  <a:srgbClr val="C00000"/>
                </a:solidFill>
                <a:ea typeface="Baskerville" panose="02020502070401020303" pitchFamily="18" charset="0"/>
              </a:rPr>
              <a:t>-scattering of light tin-isotopes -- p-process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noProof="1">
              <a:solidFill>
                <a:srgbClr val="C00000"/>
              </a:solidFill>
              <a:ea typeface="Baskerville" panose="02020502070401020303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noProof="1">
                <a:solidFill>
                  <a:srgbClr val="C00000"/>
                </a:solidFill>
                <a:cs typeface="Times New Roman" panose="02020603050405020304" pitchFamily="18" charset="0"/>
              </a:rPr>
              <a:t>2024.   IS690	 </a:t>
            </a:r>
            <a:r>
              <a:rPr lang="en-GB" baseline="30000" noProof="1">
                <a:solidFill>
                  <a:srgbClr val="C00000"/>
                </a:solidFill>
                <a:cs typeface="Times New Roman" panose="02020603050405020304" pitchFamily="18" charset="0"/>
              </a:rPr>
              <a:t>9</a:t>
            </a:r>
            <a:r>
              <a:rPr lang="en-GB" noProof="1">
                <a:solidFill>
                  <a:srgbClr val="C00000"/>
                </a:solidFill>
                <a:cs typeface="Times New Roman" panose="02020603050405020304" pitchFamily="18" charset="0"/>
              </a:rPr>
              <a:t>Li(t,p) 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noProof="1">
                <a:solidFill>
                  <a:srgbClr val="C00000"/>
                </a:solidFill>
                <a:cs typeface="Times New Roman" panose="02020603050405020304" pitchFamily="18" charset="0"/>
              </a:rPr>
              <a:t>2025	 IS690b	 </a:t>
            </a:r>
            <a:r>
              <a:rPr lang="en-GB" baseline="30000" noProof="1">
                <a:solidFill>
                  <a:srgbClr val="C00000"/>
                </a:solidFill>
                <a:cs typeface="Times New Roman" panose="02020603050405020304" pitchFamily="18" charset="0"/>
              </a:rPr>
              <a:t>11</a:t>
            </a:r>
            <a:r>
              <a:rPr lang="en-GB" noProof="1">
                <a:solidFill>
                  <a:srgbClr val="C00000"/>
                </a:solidFill>
                <a:cs typeface="Times New Roman" panose="02020603050405020304" pitchFamily="18" charset="0"/>
              </a:rPr>
              <a:t>Be(t,p) 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noProof="1">
              <a:solidFill>
                <a:srgbClr val="C00000"/>
              </a:solidFill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noProof="1">
                <a:solidFill>
                  <a:srgbClr val="C00000"/>
                </a:solidFill>
                <a:cs typeface="Times New Roman" panose="02020603050405020304" pitchFamily="18" charset="0"/>
              </a:rPr>
              <a:t>2025    IS550: Probing the Island of Stability of Super Hevies with ISOLDE 		beams; pave the way towards SHE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noProof="1">
              <a:solidFill>
                <a:srgbClr val="C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A4443E08-7FF0-8366-3CBE-D7A3F652A90A}"/>
              </a:ext>
            </a:extLst>
          </p:cNvPr>
          <p:cNvSpPr txBox="1"/>
          <p:nvPr/>
        </p:nvSpPr>
        <p:spPr>
          <a:xfrm>
            <a:off x="3975780" y="3526905"/>
            <a:ext cx="4598126" cy="36933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noProof="1">
                <a:solidFill>
                  <a:srgbClr val="C00000"/>
                </a:solidFill>
              </a:rPr>
              <a:t>2019 – 2021 Long Shutdown 2 + covid</a:t>
            </a:r>
          </a:p>
        </p:txBody>
      </p:sp>
    </p:spTree>
    <p:extLst>
      <p:ext uri="{BB962C8B-B14F-4D97-AF65-F5344CB8AC3E}">
        <p14:creationId xmlns:p14="http://schemas.microsoft.com/office/powerpoint/2010/main" val="238949829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9E2177F-D7A6-26B0-D897-883354F862C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>
            <a:extLst>
              <a:ext uri="{FF2B5EF4-FFF2-40B4-BE49-F238E27FC236}">
                <a16:creationId xmlns:a16="http://schemas.microsoft.com/office/drawing/2014/main" id="{624DADCF-C538-3091-7624-0FC3957B05AC}"/>
              </a:ext>
            </a:extLst>
          </p:cNvPr>
          <p:cNvSpPr txBox="1"/>
          <p:nvPr/>
        </p:nvSpPr>
        <p:spPr>
          <a:xfrm>
            <a:off x="2730072" y="670522"/>
            <a:ext cx="673185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noProof="1">
                <a:solidFill>
                  <a:srgbClr val="C00000"/>
                </a:solidFill>
              </a:rPr>
              <a:t>Elastic Scattering of halo nuclei on heavy target at  Coulomb barrier energies</a:t>
            </a: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9CDBE7ED-F85F-BB9D-C964-8E3A4633BA91}"/>
              </a:ext>
            </a:extLst>
          </p:cNvPr>
          <p:cNvSpPr txBox="1"/>
          <p:nvPr/>
        </p:nvSpPr>
        <p:spPr>
          <a:xfrm>
            <a:off x="1383362" y="1501519"/>
            <a:ext cx="9824000" cy="51578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1200"/>
              </a:spcBef>
              <a:spcAft>
                <a:spcPts val="450"/>
              </a:spcAft>
              <a:buNone/>
            </a:pPr>
            <a:r>
              <a:rPr lang="en-GB" sz="2000" spc="-10" noProof="1">
                <a:solidFill>
                  <a:srgbClr val="26221F"/>
                </a:solidFill>
                <a:effectLst/>
                <a:latin typeface="Ginto Copilot Variable"/>
                <a:ea typeface="Times New Roman" panose="02020603050405020304" pitchFamily="18" charset="0"/>
                <a:cs typeface="Times New Roman" panose="02020603050405020304" pitchFamily="18" charset="0"/>
              </a:rPr>
              <a:t>Key Mechanisms</a:t>
            </a:r>
            <a:endParaRPr lang="en-GB" sz="2000" noProof="1">
              <a:solidFill>
                <a:srgbClr val="26221F"/>
              </a:solidFill>
              <a:effectLst/>
              <a:latin typeface="Ginto Copilot Variable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spcBef>
                <a:spcPts val="300"/>
              </a:spcBef>
              <a:spcAft>
                <a:spcPts val="750"/>
              </a:spcAft>
              <a:buSzPts val="1000"/>
              <a:buFont typeface="Symbol" pitchFamily="2" charset="2"/>
              <a:buChar char=""/>
              <a:tabLst>
                <a:tab pos="457200" algn="l"/>
              </a:tabLst>
            </a:pPr>
            <a:r>
              <a:rPr lang="en-GB" sz="2000" spc="10" noProof="1">
                <a:solidFill>
                  <a:srgbClr val="C00000"/>
                </a:solidFill>
                <a:effectLst/>
                <a:latin typeface="Ginto Copilot Variable"/>
                <a:ea typeface="Times New Roman" panose="02020603050405020304" pitchFamily="18" charset="0"/>
                <a:cs typeface="Times New Roman" panose="02020603050405020304" pitchFamily="18" charset="0"/>
              </a:rPr>
              <a:t>Weak binding &amp; extended matter distribution </a:t>
            </a:r>
            <a:r>
              <a:rPr lang="en-GB" sz="2000" spc="10" noProof="1">
                <a:solidFill>
                  <a:srgbClr val="26221F"/>
                </a:solidFill>
                <a:effectLst/>
                <a:latin typeface="Ginto Copilot Variable"/>
                <a:ea typeface="Times New Roman" panose="02020603050405020304" pitchFamily="18" charset="0"/>
                <a:cs typeface="Times New Roman" panose="02020603050405020304" pitchFamily="18" charset="0"/>
              </a:rPr>
              <a:t>→ halo wave functions extend far outside the core, </a:t>
            </a:r>
            <a:r>
              <a:rPr lang="en-GB" sz="2000" b="1" spc="10" noProof="1">
                <a:solidFill>
                  <a:srgbClr val="C00000"/>
                </a:solidFill>
                <a:effectLst/>
                <a:latin typeface="Ginto Copilot Variable"/>
                <a:ea typeface="Times New Roman" panose="02020603050405020304" pitchFamily="18" charset="0"/>
                <a:cs typeface="Times New Roman" panose="02020603050405020304" pitchFamily="18" charset="0"/>
              </a:rPr>
              <a:t>enhancing breakup </a:t>
            </a:r>
            <a:r>
              <a:rPr lang="en-GB" sz="2000" spc="10" noProof="1">
                <a:solidFill>
                  <a:srgbClr val="26221F"/>
                </a:solidFill>
                <a:effectLst/>
                <a:latin typeface="Ginto Copilot Variable"/>
                <a:ea typeface="Times New Roman" panose="02020603050405020304" pitchFamily="18" charset="0"/>
                <a:cs typeface="Times New Roman" panose="02020603050405020304" pitchFamily="18" charset="0"/>
              </a:rPr>
              <a:t>at large radii.</a:t>
            </a:r>
            <a:endParaRPr lang="en-GB" sz="2000" noProof="1">
              <a:solidFill>
                <a:srgbClr val="26221F"/>
              </a:solidFill>
              <a:effectLst/>
              <a:latin typeface="Ginto Copilot Variable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spcAft>
                <a:spcPts val="750"/>
              </a:spcAft>
              <a:buSzPts val="1000"/>
              <a:buFont typeface="Symbol" pitchFamily="2" charset="2"/>
              <a:buChar char=""/>
              <a:tabLst>
                <a:tab pos="457200" algn="l"/>
              </a:tabLst>
            </a:pPr>
            <a:r>
              <a:rPr lang="en-GB" sz="2000" spc="10" noProof="1">
                <a:solidFill>
                  <a:srgbClr val="C00000"/>
                </a:solidFill>
                <a:effectLst/>
                <a:latin typeface="Ginto Copilot Variable"/>
                <a:ea typeface="Times New Roman" panose="02020603050405020304" pitchFamily="18" charset="0"/>
                <a:cs typeface="Times New Roman" panose="02020603050405020304" pitchFamily="18" charset="0"/>
              </a:rPr>
              <a:t>Strong coupling to the continuum </a:t>
            </a:r>
            <a:r>
              <a:rPr lang="en-GB" sz="2000" spc="10" noProof="1">
                <a:solidFill>
                  <a:srgbClr val="26221F"/>
                </a:solidFill>
                <a:effectLst/>
                <a:latin typeface="Ginto Copilot Variable"/>
                <a:ea typeface="Times New Roman" panose="02020603050405020304" pitchFamily="18" charset="0"/>
                <a:cs typeface="Times New Roman" panose="02020603050405020304" pitchFamily="18" charset="0"/>
              </a:rPr>
              <a:t>→ Coulomb dipole excitation + nuclear breakup reduce elastic flux.</a:t>
            </a:r>
            <a:endParaRPr lang="en-GB" sz="2000" noProof="1">
              <a:solidFill>
                <a:srgbClr val="26221F"/>
              </a:solidFill>
              <a:effectLst/>
              <a:latin typeface="Ginto Copilot Variable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spcAft>
                <a:spcPts val="750"/>
              </a:spcAft>
              <a:buSzPts val="1000"/>
              <a:buFont typeface="Symbol" pitchFamily="2" charset="2"/>
              <a:buChar char=""/>
              <a:tabLst>
                <a:tab pos="457200" algn="l"/>
              </a:tabLst>
            </a:pPr>
            <a:r>
              <a:rPr lang="en-GB" sz="2000" spc="10" noProof="1">
                <a:solidFill>
                  <a:srgbClr val="C00000"/>
                </a:solidFill>
                <a:effectLst/>
                <a:latin typeface="Ginto Copilot Variable"/>
                <a:ea typeface="Times New Roman" panose="02020603050405020304" pitchFamily="18" charset="0"/>
                <a:cs typeface="Times New Roman" panose="02020603050405020304" pitchFamily="18" charset="0"/>
              </a:rPr>
              <a:t>Suppressed refractive (far‑side) scattering </a:t>
            </a:r>
            <a:r>
              <a:rPr lang="en-GB" sz="2000" spc="10" noProof="1">
                <a:solidFill>
                  <a:srgbClr val="26221F"/>
                </a:solidFill>
                <a:effectLst/>
                <a:latin typeface="Ginto Copilot Variable"/>
                <a:ea typeface="Times New Roman" panose="02020603050405020304" pitchFamily="18" charset="0"/>
                <a:cs typeface="Times New Roman" panose="02020603050405020304" pitchFamily="18" charset="0"/>
              </a:rPr>
              <a:t>→ breakup damping </a:t>
            </a:r>
            <a:r>
              <a:rPr lang="en-GB" sz="2000" b="1" spc="10" noProof="1">
                <a:solidFill>
                  <a:srgbClr val="C00000"/>
                </a:solidFill>
                <a:effectLst/>
                <a:latin typeface="Ginto Copilot Variable"/>
                <a:ea typeface="Times New Roman" panose="02020603050405020304" pitchFamily="18" charset="0"/>
                <a:cs typeface="Times New Roman" panose="02020603050405020304" pitchFamily="18" charset="0"/>
              </a:rPr>
              <a:t>prevents rainbow formation.</a:t>
            </a:r>
            <a:endParaRPr lang="en-GB" sz="2000" b="1" noProof="1">
              <a:solidFill>
                <a:srgbClr val="C00000"/>
              </a:solidFill>
              <a:effectLst/>
              <a:latin typeface="Ginto Copilot Variable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spcAft>
                <a:spcPts val="750"/>
              </a:spcAft>
              <a:buSzPts val="1000"/>
              <a:buFont typeface="Symbol" pitchFamily="2" charset="2"/>
              <a:buChar char=""/>
              <a:tabLst>
                <a:tab pos="457200" algn="l"/>
              </a:tabLst>
            </a:pPr>
            <a:r>
              <a:rPr lang="en-GB" sz="2000" spc="10" noProof="1">
                <a:solidFill>
                  <a:srgbClr val="C00000"/>
                </a:solidFill>
                <a:effectLst/>
                <a:latin typeface="Ginto Copilot Variable"/>
                <a:ea typeface="Times New Roman" panose="02020603050405020304" pitchFamily="18" charset="0"/>
                <a:cs typeface="Times New Roman" panose="02020603050405020304" pitchFamily="18" charset="0"/>
              </a:rPr>
              <a:t>Surface‑dominated interaction </a:t>
            </a:r>
            <a:r>
              <a:rPr lang="en-GB" sz="2000" spc="10" noProof="1">
                <a:solidFill>
                  <a:srgbClr val="26221F"/>
                </a:solidFill>
                <a:effectLst/>
                <a:latin typeface="Ginto Copilot Variable"/>
                <a:ea typeface="Times New Roman" panose="02020603050405020304" pitchFamily="18" charset="0"/>
                <a:cs typeface="Times New Roman" panose="02020603050405020304" pitchFamily="18" charset="0"/>
              </a:rPr>
              <a:t>→ scattering becomes Fresnel‑like, smooth and forward‑peaked.</a:t>
            </a:r>
            <a:endParaRPr lang="en-GB" sz="2000" noProof="1">
              <a:solidFill>
                <a:srgbClr val="26221F"/>
              </a:solidFill>
              <a:effectLst/>
              <a:latin typeface="Ginto Copilot Variable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spcAft>
                <a:spcPts val="1050"/>
              </a:spcAft>
              <a:buSzPts val="1000"/>
              <a:buFont typeface="Symbol" pitchFamily="2" charset="2"/>
              <a:buChar char=""/>
              <a:tabLst>
                <a:tab pos="457200" algn="l"/>
              </a:tabLst>
            </a:pPr>
            <a:r>
              <a:rPr lang="en-GB" sz="2000" b="1" spc="10" noProof="1">
                <a:solidFill>
                  <a:srgbClr val="C00000"/>
                </a:solidFill>
                <a:effectLst/>
                <a:latin typeface="Ginto Copilot Variable"/>
                <a:ea typeface="Times New Roman" panose="02020603050405020304" pitchFamily="18" charset="0"/>
                <a:cs typeface="Times New Roman" panose="02020603050405020304" pitchFamily="18" charset="0"/>
              </a:rPr>
              <a:t>Heavy targets amplify the effect </a:t>
            </a:r>
            <a:r>
              <a:rPr lang="en-GB" sz="2000" spc="10" noProof="1">
                <a:solidFill>
                  <a:srgbClr val="26221F"/>
                </a:solidFill>
                <a:effectLst/>
                <a:latin typeface="Ginto Copilot Variable"/>
                <a:ea typeface="Times New Roman" panose="02020603050405020304" pitchFamily="18" charset="0"/>
                <a:cs typeface="Times New Roman" panose="02020603050405020304" pitchFamily="18" charset="0"/>
              </a:rPr>
              <a:t>→ strong Coulomb field increases dipole excitation and long‑range couplings.</a:t>
            </a:r>
            <a:endParaRPr lang="en-GB" sz="2000" noProof="1">
              <a:solidFill>
                <a:srgbClr val="26221F"/>
              </a:solidFill>
              <a:effectLst/>
              <a:latin typeface="Ginto Copilot Variable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ts val="300"/>
              </a:spcBef>
              <a:spcAft>
                <a:spcPts val="450"/>
              </a:spcAft>
              <a:buNone/>
            </a:pPr>
            <a:r>
              <a:rPr lang="en-GB" sz="2000" spc="-10" noProof="1">
                <a:solidFill>
                  <a:srgbClr val="26221F"/>
                </a:solidFill>
                <a:effectLst/>
                <a:latin typeface="Ginto Copilot Variable"/>
                <a:ea typeface="Times New Roman" panose="02020603050405020304" pitchFamily="18" charset="0"/>
                <a:cs typeface="Times New Roman" panose="02020603050405020304" pitchFamily="18" charset="0"/>
              </a:rPr>
              <a:t>Takeaway</a:t>
            </a:r>
            <a:endParaRPr lang="en-GB" sz="2000" noProof="1">
              <a:solidFill>
                <a:srgbClr val="26221F"/>
              </a:solidFill>
              <a:effectLst/>
              <a:latin typeface="Ginto Copilot Variable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Aft>
                <a:spcPts val="900"/>
              </a:spcAft>
              <a:buNone/>
            </a:pPr>
            <a:r>
              <a:rPr lang="en-GB" sz="2000" spc="10" noProof="1">
                <a:solidFill>
                  <a:srgbClr val="26221F"/>
                </a:solidFill>
                <a:effectLst/>
                <a:latin typeface="Ginto Copilot Variable"/>
                <a:ea typeface="Times New Roman" panose="02020603050405020304" pitchFamily="18" charset="0"/>
                <a:cs typeface="Times New Roman" panose="02020603050405020304" pitchFamily="18" charset="0"/>
              </a:rPr>
              <a:t>	Elastic scattering becomes a sensitive probe of halo extension and continuum 	coupling dynamics.</a:t>
            </a:r>
            <a:endParaRPr lang="en-GB" sz="2000" noProof="1">
              <a:solidFill>
                <a:srgbClr val="26221F"/>
              </a:solidFill>
              <a:effectLst/>
              <a:latin typeface="Ginto Copilot Variable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34438073"/>
      </p:ext>
    </p:extLst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>
            <a:extLst>
              <a:ext uri="{FF2B5EF4-FFF2-40B4-BE49-F238E27FC236}">
                <a16:creationId xmlns:a16="http://schemas.microsoft.com/office/drawing/2014/main" id="{225059C0-6814-91C2-61EA-B7B54A1147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45456" y="6503940"/>
            <a:ext cx="646545" cy="35406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s-E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3CA9EB6-BBF0-6C44-9A65-1856A0363CEB}" type="slidenum">
              <a:rPr lang="en-GB" noProof="1" smtClean="0"/>
              <a:pPr/>
              <a:t>7</a:t>
            </a:fld>
            <a:endParaRPr lang="en-GB" noProof="1"/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CBE44B87-47FB-6E30-C5FD-012D544F0F19}"/>
              </a:ext>
            </a:extLst>
          </p:cNvPr>
          <p:cNvSpPr txBox="1"/>
          <p:nvPr/>
        </p:nvSpPr>
        <p:spPr>
          <a:xfrm>
            <a:off x="1714239" y="58839"/>
            <a:ext cx="7306006" cy="46166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2400" b="1" noProof="1">
                <a:solidFill>
                  <a:srgbClr val="C00000"/>
                </a:solidFill>
                <a:ea typeface="Baskerville" panose="02020502070401020303" pitchFamily="18" charset="0"/>
              </a:rPr>
              <a:t>IS619: </a:t>
            </a:r>
            <a:r>
              <a:rPr lang="en-GB" sz="2400" b="1" baseline="30000" noProof="1">
                <a:solidFill>
                  <a:srgbClr val="C00000"/>
                </a:solidFill>
                <a:ea typeface="Baskerville" panose="02020502070401020303" pitchFamily="18" charset="0"/>
              </a:rPr>
              <a:t>  15</a:t>
            </a:r>
            <a:r>
              <a:rPr lang="en-GB" sz="2400" b="1" noProof="1">
                <a:solidFill>
                  <a:srgbClr val="C00000"/>
                </a:solidFill>
                <a:ea typeface="Baskerville" panose="02020502070401020303" pitchFamily="18" charset="0"/>
              </a:rPr>
              <a:t>C+</a:t>
            </a:r>
            <a:r>
              <a:rPr lang="en-GB" sz="2400" b="1" baseline="30000" noProof="1">
                <a:solidFill>
                  <a:srgbClr val="C00000"/>
                </a:solidFill>
                <a:ea typeface="Baskerville" panose="02020502070401020303" pitchFamily="18" charset="0"/>
              </a:rPr>
              <a:t>208</a:t>
            </a:r>
            <a:r>
              <a:rPr lang="en-GB" sz="2400" b="1" noProof="1">
                <a:solidFill>
                  <a:srgbClr val="C00000"/>
                </a:solidFill>
                <a:ea typeface="Baskerville" panose="02020502070401020303" pitchFamily="18" charset="0"/>
              </a:rPr>
              <a:t>Pb @4.37 MeV/u	</a:t>
            </a:r>
            <a:r>
              <a:rPr lang="en-GB" sz="2400" b="1" noProof="1">
                <a:solidFill>
                  <a:srgbClr val="C00000"/>
                </a:solidFill>
                <a:ea typeface="Baskerville" panose="02020502070401020303" pitchFamily="18" charset="0"/>
                <a:sym typeface="Wingdings" pitchFamily="2" charset="2"/>
              </a:rPr>
              <a:t> </a:t>
            </a:r>
            <a:r>
              <a:rPr lang="en-GB" sz="2400" b="1" noProof="1">
                <a:solidFill>
                  <a:srgbClr val="0070C0"/>
                </a:solidFill>
                <a:ea typeface="Baskerville" panose="02020502070401020303" pitchFamily="18" charset="0"/>
              </a:rPr>
              <a:t>is </a:t>
            </a:r>
            <a:r>
              <a:rPr lang="en-GB" sz="2400" b="1" baseline="30000" noProof="1">
                <a:solidFill>
                  <a:srgbClr val="0070C0"/>
                </a:solidFill>
                <a:ea typeface="Baskerville" panose="02020502070401020303" pitchFamily="18" charset="0"/>
              </a:rPr>
              <a:t>15</a:t>
            </a:r>
            <a:r>
              <a:rPr lang="en-GB" sz="2400" b="1" noProof="1">
                <a:solidFill>
                  <a:srgbClr val="0070C0"/>
                </a:solidFill>
                <a:ea typeface="Baskerville" panose="02020502070401020303" pitchFamily="18" charset="0"/>
              </a:rPr>
              <a:t>C a n-halo?</a:t>
            </a:r>
          </a:p>
        </p:txBody>
      </p:sp>
      <p:sp>
        <p:nvSpPr>
          <p:cNvPr id="24" name="CuadroTexto 23">
            <a:extLst>
              <a:ext uri="{FF2B5EF4-FFF2-40B4-BE49-F238E27FC236}">
                <a16:creationId xmlns:a16="http://schemas.microsoft.com/office/drawing/2014/main" id="{6C83B808-752C-785A-22EC-BDBC20AC2111}"/>
              </a:ext>
            </a:extLst>
          </p:cNvPr>
          <p:cNvSpPr txBox="1"/>
          <p:nvPr/>
        </p:nvSpPr>
        <p:spPr>
          <a:xfrm>
            <a:off x="11040035" y="703281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noProof="1"/>
          </a:p>
        </p:txBody>
      </p:sp>
      <p:sp>
        <p:nvSpPr>
          <p:cNvPr id="30" name="CuadroTexto 29">
            <a:extLst>
              <a:ext uri="{FF2B5EF4-FFF2-40B4-BE49-F238E27FC236}">
                <a16:creationId xmlns:a16="http://schemas.microsoft.com/office/drawing/2014/main" id="{53E1E0B4-1CB4-B213-4127-2C6EF8E0C39A}"/>
              </a:ext>
            </a:extLst>
          </p:cNvPr>
          <p:cNvSpPr txBox="1"/>
          <p:nvPr/>
        </p:nvSpPr>
        <p:spPr>
          <a:xfrm>
            <a:off x="3962252" y="978711"/>
            <a:ext cx="36430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noProof="1">
                <a:solidFill>
                  <a:srgbClr val="0432FF"/>
                </a:solidFill>
              </a:rPr>
              <a:t>From 2D pixel to angular sectors</a:t>
            </a:r>
          </a:p>
        </p:txBody>
      </p:sp>
      <p:sp>
        <p:nvSpPr>
          <p:cNvPr id="31" name="CuadroTexto 30">
            <a:extLst>
              <a:ext uri="{FF2B5EF4-FFF2-40B4-BE49-F238E27FC236}">
                <a16:creationId xmlns:a16="http://schemas.microsoft.com/office/drawing/2014/main" id="{FA8CA474-80E5-9A2F-0206-1FAEEF8FD0B8}"/>
              </a:ext>
            </a:extLst>
          </p:cNvPr>
          <p:cNvSpPr txBox="1"/>
          <p:nvPr/>
        </p:nvSpPr>
        <p:spPr>
          <a:xfrm>
            <a:off x="1452094" y="925051"/>
            <a:ext cx="16153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noProof="1"/>
              <a:t>GLORIA Setup</a:t>
            </a:r>
          </a:p>
        </p:txBody>
      </p:sp>
      <p:grpSp>
        <p:nvGrpSpPr>
          <p:cNvPr id="33" name="Grupo 32">
            <a:extLst>
              <a:ext uri="{FF2B5EF4-FFF2-40B4-BE49-F238E27FC236}">
                <a16:creationId xmlns:a16="http://schemas.microsoft.com/office/drawing/2014/main" id="{ADAA681A-370F-976A-BD1B-017F4B6C2482}"/>
              </a:ext>
            </a:extLst>
          </p:cNvPr>
          <p:cNvGrpSpPr/>
          <p:nvPr/>
        </p:nvGrpSpPr>
        <p:grpSpPr>
          <a:xfrm>
            <a:off x="8334031" y="3669998"/>
            <a:ext cx="3857968" cy="3039851"/>
            <a:chOff x="8239991" y="3546596"/>
            <a:chExt cx="4313446" cy="3276472"/>
          </a:xfrm>
        </p:grpSpPr>
        <p:pic>
          <p:nvPicPr>
            <p:cNvPr id="26" name="Imagen 25">
              <a:extLst>
                <a:ext uri="{FF2B5EF4-FFF2-40B4-BE49-F238E27FC236}">
                  <a16:creationId xmlns:a16="http://schemas.microsoft.com/office/drawing/2014/main" id="{6E5DC391-D38B-B1E9-D03E-AEDB26EB2C7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239991" y="3583512"/>
              <a:ext cx="3887468" cy="3239556"/>
            </a:xfrm>
            <a:prstGeom prst="rect">
              <a:avLst/>
            </a:prstGeom>
          </p:spPr>
        </p:pic>
        <p:sp>
          <p:nvSpPr>
            <p:cNvPr id="32" name="CuadroTexto 31">
              <a:extLst>
                <a:ext uri="{FF2B5EF4-FFF2-40B4-BE49-F238E27FC236}">
                  <a16:creationId xmlns:a16="http://schemas.microsoft.com/office/drawing/2014/main" id="{285021E7-3F73-A0A1-9A2F-D3EBA12D935A}"/>
                </a:ext>
              </a:extLst>
            </p:cNvPr>
            <p:cNvSpPr txBox="1"/>
            <p:nvPr/>
          </p:nvSpPr>
          <p:spPr>
            <a:xfrm>
              <a:off x="9773127" y="3546596"/>
              <a:ext cx="2780310" cy="36490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GB" sz="1600" baseline="30000" noProof="1">
                  <a:solidFill>
                    <a:srgbClr val="C00000"/>
                  </a:solidFill>
                </a:rPr>
                <a:t>15</a:t>
              </a:r>
              <a:r>
                <a:rPr lang="en-GB" sz="1600" noProof="1">
                  <a:solidFill>
                    <a:srgbClr val="C00000"/>
                  </a:solidFill>
                </a:rPr>
                <a:t>C + </a:t>
              </a:r>
              <a:r>
                <a:rPr lang="en-GB" sz="1600" baseline="30000" noProof="1">
                  <a:solidFill>
                    <a:srgbClr val="C00000"/>
                  </a:solidFill>
                </a:rPr>
                <a:t>208</a:t>
              </a:r>
              <a:r>
                <a:rPr lang="en-GB" sz="1600" noProof="1">
                  <a:solidFill>
                    <a:srgbClr val="C00000"/>
                  </a:solidFill>
                </a:rPr>
                <a:t>Pb @4.37 MeV/u</a:t>
              </a:r>
            </a:p>
          </p:txBody>
        </p:sp>
      </p:grpSp>
      <p:grpSp>
        <p:nvGrpSpPr>
          <p:cNvPr id="20" name="Grupo 19">
            <a:extLst>
              <a:ext uri="{FF2B5EF4-FFF2-40B4-BE49-F238E27FC236}">
                <a16:creationId xmlns:a16="http://schemas.microsoft.com/office/drawing/2014/main" id="{E5F32A39-19CC-B332-34BB-C942FDBB4456}"/>
              </a:ext>
            </a:extLst>
          </p:cNvPr>
          <p:cNvGrpSpPr/>
          <p:nvPr/>
        </p:nvGrpSpPr>
        <p:grpSpPr>
          <a:xfrm>
            <a:off x="4422386" y="1294383"/>
            <a:ext cx="2562330" cy="2098328"/>
            <a:chOff x="346090" y="1459642"/>
            <a:chExt cx="2562330" cy="2098328"/>
          </a:xfrm>
        </p:grpSpPr>
        <p:pic>
          <p:nvPicPr>
            <p:cNvPr id="3" name="Imagen 2">
              <a:extLst>
                <a:ext uri="{FF2B5EF4-FFF2-40B4-BE49-F238E27FC236}">
                  <a16:creationId xmlns:a16="http://schemas.microsoft.com/office/drawing/2014/main" id="{D0A83BD3-16E2-D98E-98C3-AE989DAFF54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46090" y="1596537"/>
              <a:ext cx="2562330" cy="1878813"/>
            </a:xfrm>
            <a:prstGeom prst="rect">
              <a:avLst/>
            </a:prstGeom>
            <a:ln>
              <a:solidFill>
                <a:schemeClr val="accent1"/>
              </a:solidFill>
            </a:ln>
          </p:spPr>
        </p:pic>
        <p:sp>
          <p:nvSpPr>
            <p:cNvPr id="16" name="CuadroTexto 15">
              <a:extLst>
                <a:ext uri="{FF2B5EF4-FFF2-40B4-BE49-F238E27FC236}">
                  <a16:creationId xmlns:a16="http://schemas.microsoft.com/office/drawing/2014/main" id="{EBE54966-E740-ED2B-E194-F3CC41D46E57}"/>
                </a:ext>
              </a:extLst>
            </p:cNvPr>
            <p:cNvSpPr txBox="1"/>
            <p:nvPr/>
          </p:nvSpPr>
          <p:spPr>
            <a:xfrm>
              <a:off x="2470245" y="2637839"/>
              <a:ext cx="32754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b="1" noProof="1">
                  <a:solidFill>
                    <a:srgbClr val="FF40FF"/>
                  </a:solidFill>
                </a:rPr>
                <a:t>A</a:t>
              </a:r>
            </a:p>
          </p:txBody>
        </p:sp>
        <p:sp>
          <p:nvSpPr>
            <p:cNvPr id="17" name="CuadroTexto 16">
              <a:extLst>
                <a:ext uri="{FF2B5EF4-FFF2-40B4-BE49-F238E27FC236}">
                  <a16:creationId xmlns:a16="http://schemas.microsoft.com/office/drawing/2014/main" id="{1B2B539B-443F-1998-E552-E7BF1A7A11FB}"/>
                </a:ext>
              </a:extLst>
            </p:cNvPr>
            <p:cNvSpPr txBox="1"/>
            <p:nvPr/>
          </p:nvSpPr>
          <p:spPr>
            <a:xfrm>
              <a:off x="1935910" y="1578694"/>
              <a:ext cx="32754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b="1" noProof="1">
                  <a:solidFill>
                    <a:srgbClr val="FF40FF"/>
                  </a:solidFill>
                </a:rPr>
                <a:t>B</a:t>
              </a:r>
            </a:p>
          </p:txBody>
        </p:sp>
        <p:sp>
          <p:nvSpPr>
            <p:cNvPr id="18" name="CuadroTexto 17">
              <a:extLst>
                <a:ext uri="{FF2B5EF4-FFF2-40B4-BE49-F238E27FC236}">
                  <a16:creationId xmlns:a16="http://schemas.microsoft.com/office/drawing/2014/main" id="{78F8743C-36DD-E402-9330-3990ABBFA1FF}"/>
                </a:ext>
              </a:extLst>
            </p:cNvPr>
            <p:cNvSpPr txBox="1"/>
            <p:nvPr/>
          </p:nvSpPr>
          <p:spPr>
            <a:xfrm>
              <a:off x="1127173" y="1459642"/>
              <a:ext cx="32754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b="1" noProof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F</a:t>
              </a:r>
            </a:p>
          </p:txBody>
        </p:sp>
        <p:sp>
          <p:nvSpPr>
            <p:cNvPr id="19" name="CuadroTexto 18">
              <a:extLst>
                <a:ext uri="{FF2B5EF4-FFF2-40B4-BE49-F238E27FC236}">
                  <a16:creationId xmlns:a16="http://schemas.microsoft.com/office/drawing/2014/main" id="{5E9CC91F-0E73-BE86-D419-588807D5CD08}"/>
                </a:ext>
              </a:extLst>
            </p:cNvPr>
            <p:cNvSpPr txBox="1"/>
            <p:nvPr/>
          </p:nvSpPr>
          <p:spPr>
            <a:xfrm>
              <a:off x="1725645" y="3188638"/>
              <a:ext cx="32754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b="1" noProof="1">
                  <a:solidFill>
                    <a:schemeClr val="accent3">
                      <a:lumMod val="75000"/>
                    </a:schemeClr>
                  </a:solidFill>
                </a:rPr>
                <a:t>E</a:t>
              </a:r>
            </a:p>
          </p:txBody>
        </p:sp>
      </p:grpSp>
      <p:pic>
        <p:nvPicPr>
          <p:cNvPr id="9" name="Imagen 8">
            <a:extLst>
              <a:ext uri="{FF2B5EF4-FFF2-40B4-BE49-F238E27FC236}">
                <a16:creationId xmlns:a16="http://schemas.microsoft.com/office/drawing/2014/main" id="{E0F3EC9D-93D9-6C2A-9614-F1C4BCBE519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5641" y="1201156"/>
            <a:ext cx="2865017" cy="1984548"/>
          </a:xfrm>
          <a:prstGeom prst="rect">
            <a:avLst/>
          </a:prstGeom>
        </p:spPr>
      </p:pic>
      <p:sp>
        <p:nvSpPr>
          <p:cNvPr id="4" name="CuadroTexto 3">
            <a:extLst>
              <a:ext uri="{FF2B5EF4-FFF2-40B4-BE49-F238E27FC236}">
                <a16:creationId xmlns:a16="http://schemas.microsoft.com/office/drawing/2014/main" id="{21F39891-A26F-B6E5-4491-9C94CC0E053D}"/>
              </a:ext>
            </a:extLst>
          </p:cNvPr>
          <p:cNvSpPr txBox="1"/>
          <p:nvPr/>
        </p:nvSpPr>
        <p:spPr>
          <a:xfrm>
            <a:off x="3424453" y="3452214"/>
            <a:ext cx="4851852" cy="3364896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noProof="1">
                <a:cs typeface="Times New Roman" panose="02020603050405020304" pitchFamily="18" charset="0"/>
              </a:rPr>
              <a:t>The halo nature of </a:t>
            </a:r>
            <a:r>
              <a:rPr lang="en-GB" baseline="30000" noProof="1">
                <a:cs typeface="Times New Roman" panose="02020603050405020304" pitchFamily="18" charset="0"/>
              </a:rPr>
              <a:t>15</a:t>
            </a:r>
            <a:r>
              <a:rPr lang="en-GB" noProof="1">
                <a:cs typeface="Times New Roman" panose="02020603050405020304" pitchFamily="18" charset="0"/>
              </a:rPr>
              <a:t>C is demonstrated by 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noProof="1">
                <a:cs typeface="Times New Roman" panose="02020603050405020304" pitchFamily="18" charset="0"/>
              </a:rPr>
              <a:t>the observation of the long-range absorption effect,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noProof="1">
                <a:cs typeface="Times New Roman" panose="02020603050405020304" pitchFamily="18" charset="0"/>
              </a:rPr>
              <a:t> </a:t>
            </a:r>
            <a:r>
              <a:rPr lang="en-GB" noProof="1">
                <a:solidFill>
                  <a:srgbClr val="C00000"/>
                </a:solidFill>
                <a:cs typeface="Times New Roman" panose="02020603050405020304" pitchFamily="18" charset="0"/>
              </a:rPr>
              <a:t>the disappearance of the  Coulomb rainbow</a:t>
            </a:r>
            <a:r>
              <a:rPr lang="en-GB" noProof="1">
                <a:cs typeface="Times New Roman" panose="02020603050405020304" pitchFamily="18" charset="0"/>
              </a:rPr>
              <a:t>, 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noProof="1">
                <a:cs typeface="Times New Roman" panose="02020603050405020304" pitchFamily="18" charset="0"/>
              </a:rPr>
              <a:t>the large reaction cross section, 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noProof="1">
                <a:cs typeface="Times New Roman" panose="02020603050405020304" pitchFamily="18" charset="0"/>
              </a:rPr>
              <a:t>effect due to the halo are clearly seen compared to </a:t>
            </a:r>
            <a:r>
              <a:rPr lang="en-GB" baseline="30000" noProof="1">
                <a:cs typeface="Times New Roman" panose="02020603050405020304" pitchFamily="18" charset="0"/>
              </a:rPr>
              <a:t>12</a:t>
            </a:r>
            <a:r>
              <a:rPr lang="en-GB" noProof="1">
                <a:cs typeface="Times New Roman" panose="02020603050405020304" pitchFamily="18" charset="0"/>
              </a:rPr>
              <a:t>C</a:t>
            </a:r>
            <a:endParaRPr lang="en-GB" noProof="1"/>
          </a:p>
        </p:txBody>
      </p:sp>
      <p:pic>
        <p:nvPicPr>
          <p:cNvPr id="35" name="Imagen 34">
            <a:extLst>
              <a:ext uri="{FF2B5EF4-FFF2-40B4-BE49-F238E27FC236}">
                <a16:creationId xmlns:a16="http://schemas.microsoft.com/office/drawing/2014/main" id="{3BD3D2AC-8344-892D-0168-9282F1CF69C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893853" y="792954"/>
            <a:ext cx="3911600" cy="2959100"/>
          </a:xfrm>
          <a:prstGeom prst="rect">
            <a:avLst/>
          </a:prstGeom>
        </p:spPr>
      </p:pic>
      <p:pic>
        <p:nvPicPr>
          <p:cNvPr id="37" name="Imagen 36">
            <a:extLst>
              <a:ext uri="{FF2B5EF4-FFF2-40B4-BE49-F238E27FC236}">
                <a16:creationId xmlns:a16="http://schemas.microsoft.com/office/drawing/2014/main" id="{2AF1F8C4-C2B9-F943-046B-029B4273698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61679" y="3442751"/>
            <a:ext cx="3262774" cy="3251970"/>
          </a:xfrm>
          <a:prstGeom prst="rect">
            <a:avLst/>
          </a:prstGeom>
        </p:spPr>
      </p:pic>
      <p:pic>
        <p:nvPicPr>
          <p:cNvPr id="42" name="Imagen 41">
            <a:extLst>
              <a:ext uri="{FF2B5EF4-FFF2-40B4-BE49-F238E27FC236}">
                <a16:creationId xmlns:a16="http://schemas.microsoft.com/office/drawing/2014/main" id="{DE715204-7201-DEFF-5FC0-7B3C78D7DAF0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735173" y="501546"/>
            <a:ext cx="4588051" cy="506096"/>
          </a:xfrm>
          <a:prstGeom prst="rect">
            <a:avLst/>
          </a:prstGeom>
        </p:spPr>
      </p:pic>
      <p:pic>
        <p:nvPicPr>
          <p:cNvPr id="43" name="Imagen 42">
            <a:extLst>
              <a:ext uri="{FF2B5EF4-FFF2-40B4-BE49-F238E27FC236}">
                <a16:creationId xmlns:a16="http://schemas.microsoft.com/office/drawing/2014/main" id="{1486D0D6-0677-CEB2-FBD5-BFE429858A59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9020245" y="29598"/>
            <a:ext cx="3171755" cy="6979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266796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>
            <a:extLst>
              <a:ext uri="{FF2B5EF4-FFF2-40B4-BE49-F238E27FC236}">
                <a16:creationId xmlns:a16="http://schemas.microsoft.com/office/drawing/2014/main" id="{7A43F82A-0D87-2E1E-AE38-90499CDF1A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45456" y="6503940"/>
            <a:ext cx="646545" cy="35406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s-E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3CA9EB6-BBF0-6C44-9A65-1856A0363CEB}" type="slidenum">
              <a:rPr lang="en-GB" noProof="1" smtClean="0"/>
              <a:pPr/>
              <a:t>8</a:t>
            </a:fld>
            <a:endParaRPr lang="en-GB" noProof="1"/>
          </a:p>
        </p:txBody>
      </p:sp>
      <p:sp>
        <p:nvSpPr>
          <p:cNvPr id="4" name="CasellaDiTesto 5">
            <a:extLst>
              <a:ext uri="{FF2B5EF4-FFF2-40B4-BE49-F238E27FC236}">
                <a16:creationId xmlns:a16="http://schemas.microsoft.com/office/drawing/2014/main" id="{9B5843FE-EA91-96C7-4528-08B8E2DC508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37206" y="1286832"/>
            <a:ext cx="300082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400">
                <a:solidFill>
                  <a:srgbClr val="FF0000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1400">
                <a:solidFill>
                  <a:srgbClr val="FF0000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1400">
                <a:solidFill>
                  <a:srgbClr val="FF0000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1400">
                <a:solidFill>
                  <a:srgbClr val="FF0000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1400">
                <a:solidFill>
                  <a:srgbClr val="FF0000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FF0000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FF0000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FF0000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FF0000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en-GB" sz="1800" b="1" noProof="1">
                <a:solidFill>
                  <a:srgbClr val="002060"/>
                </a:solidFill>
                <a:latin typeface="Times New Roman" pitchFamily="18" charset="0"/>
              </a:rPr>
              <a:t>  </a:t>
            </a:r>
          </a:p>
        </p:txBody>
      </p:sp>
      <p:sp>
        <p:nvSpPr>
          <p:cNvPr id="5" name="Text Box 12">
            <a:extLst>
              <a:ext uri="{FF2B5EF4-FFF2-40B4-BE49-F238E27FC236}">
                <a16:creationId xmlns:a16="http://schemas.microsoft.com/office/drawing/2014/main" id="{0FA61973-56D6-68FF-241F-40BF1AB1666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81524" y="1918825"/>
            <a:ext cx="8920163" cy="525401"/>
          </a:xfrm>
          <a:prstGeom prst="rect">
            <a:avLst/>
          </a:prstGeom>
          <a:noFill/>
          <a:ln>
            <a:noFill/>
            <a:headEnd/>
            <a:tailEnd/>
          </a:ln>
          <a:effectLst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lIns="90000" tIns="46800" rIns="90000" bIns="46800">
            <a:spAutoFit/>
          </a:bodyPr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buFont typeface="Times New Roman" pitchFamily="18" charset="0"/>
              <a:buNone/>
              <a:defRPr/>
            </a:pPr>
            <a:endParaRPr lang="en-GB" sz="800" b="1" noProof="1">
              <a:solidFill>
                <a:srgbClr val="FF0000"/>
              </a:solidFill>
              <a:latin typeface="Times New Roman" pitchFamily="18" charset="0"/>
              <a:cs typeface="Arial" pitchFamily="34" charset="0"/>
            </a:endParaRPr>
          </a:p>
          <a:p>
            <a:pPr algn="ctr" eaLnBrk="1" hangingPunct="1">
              <a:buFont typeface="Times New Roman" pitchFamily="18" charset="0"/>
              <a:buNone/>
              <a:defRPr/>
            </a:pPr>
            <a:r>
              <a:rPr lang="en-GB" sz="2000" b="1" noProof="1">
                <a:latin typeface="Times New Roman" pitchFamily="18" charset="0"/>
                <a:cs typeface="Arial" pitchFamily="34" charset="0"/>
              </a:rPr>
              <a:t>    </a:t>
            </a:r>
          </a:p>
        </p:txBody>
      </p:sp>
      <p:sp>
        <p:nvSpPr>
          <p:cNvPr id="6" name="CasellaDiTesto 1">
            <a:extLst>
              <a:ext uri="{FF2B5EF4-FFF2-40B4-BE49-F238E27FC236}">
                <a16:creationId xmlns:a16="http://schemas.microsoft.com/office/drawing/2014/main" id="{0C85384B-F605-C435-28F5-F90E5F1B02C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13277" y="1187613"/>
            <a:ext cx="10018360" cy="203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400">
                <a:solidFill>
                  <a:srgbClr val="FF0000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1400">
                <a:solidFill>
                  <a:srgbClr val="FF0000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1400">
                <a:solidFill>
                  <a:srgbClr val="FF0000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1400">
                <a:solidFill>
                  <a:srgbClr val="FF0000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1400">
                <a:solidFill>
                  <a:srgbClr val="FF0000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FF0000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FF0000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FF0000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FF0000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en-GB" sz="1800" noProof="1">
                <a:solidFill>
                  <a:srgbClr val="002060"/>
                </a:solidFill>
                <a:latin typeface="+mn-lt"/>
                <a:sym typeface="Symbol"/>
              </a:rPr>
              <a:t>  </a:t>
            </a:r>
            <a:r>
              <a:rPr lang="en-GB" sz="1800" noProof="1">
                <a:solidFill>
                  <a:schemeClr val="tx1"/>
                </a:solidFill>
                <a:latin typeface="+mn-lt"/>
                <a:sym typeface="Symbol"/>
              </a:rPr>
              <a:t>The p  in the halo feels Coulomb interaction,  </a:t>
            </a:r>
            <a:r>
              <a:rPr lang="en-GB" sz="1800" b="1" noProof="1">
                <a:solidFill>
                  <a:schemeClr val="tx1"/>
                </a:solidFill>
                <a:latin typeface="+mn-lt"/>
                <a:sym typeface="Symbol"/>
              </a:rPr>
              <a:t>expected  dynamics  different from n-halo</a:t>
            </a:r>
          </a:p>
          <a:p>
            <a:pPr algn="ctr" eaLnBrk="1" hangingPunct="1">
              <a:lnSpc>
                <a:spcPct val="150000"/>
              </a:lnSpc>
            </a:pPr>
            <a:r>
              <a:rPr lang="en-GB" sz="1800" b="1" noProof="1">
                <a:solidFill>
                  <a:schemeClr val="tx1"/>
                </a:solidFill>
                <a:latin typeface="+mn-lt"/>
                <a:sym typeface="Symbol"/>
              </a:rPr>
              <a:t>The proton in the halo feels the e.m. field and interacts with core and target</a:t>
            </a:r>
          </a:p>
          <a:p>
            <a:pPr algn="ctr" eaLnBrk="1" hangingPunct="1">
              <a:lnSpc>
                <a:spcPct val="150000"/>
              </a:lnSpc>
            </a:pPr>
            <a:r>
              <a:rPr lang="en-GB" sz="1800" b="1" noProof="1">
                <a:solidFill>
                  <a:schemeClr val="tx1"/>
                </a:solidFill>
                <a:latin typeface="+mn-lt"/>
                <a:sym typeface="Symbol"/>
              </a:rPr>
              <a:t>These additional interactions create an “effective barrier” making the halo dynamically more bound </a:t>
            </a:r>
            <a:r>
              <a:rPr lang="en-GB" sz="1800" noProof="1">
                <a:solidFill>
                  <a:srgbClr val="002060"/>
                </a:solidFill>
                <a:latin typeface="+mn-lt"/>
                <a:sym typeface="Symbol"/>
              </a:rPr>
              <a:t>[e.g.  Kucuc &amp; Moro PRC86 (2012) 034601; A.Bonaccorso et al.: PRC69 (2004) 024615]</a:t>
            </a:r>
          </a:p>
          <a:p>
            <a:pPr algn="ctr" eaLnBrk="1" hangingPunct="1"/>
            <a:endParaRPr lang="en-GB" sz="1800" noProof="1">
              <a:solidFill>
                <a:srgbClr val="002060"/>
              </a:solidFill>
              <a:latin typeface="+mn-lt"/>
              <a:sym typeface="Symbol"/>
            </a:endParaRPr>
          </a:p>
        </p:txBody>
      </p:sp>
      <p:sp>
        <p:nvSpPr>
          <p:cNvPr id="32" name="CuadroTexto 31">
            <a:extLst>
              <a:ext uri="{FF2B5EF4-FFF2-40B4-BE49-F238E27FC236}">
                <a16:creationId xmlns:a16="http://schemas.microsoft.com/office/drawing/2014/main" id="{B84949D9-1924-97B1-A126-4499D1FAD935}"/>
              </a:ext>
            </a:extLst>
          </p:cNvPr>
          <p:cNvSpPr txBox="1"/>
          <p:nvPr/>
        </p:nvSpPr>
        <p:spPr>
          <a:xfrm>
            <a:off x="1761451" y="715313"/>
            <a:ext cx="947018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noProof="1">
                <a:solidFill>
                  <a:srgbClr val="C00000"/>
                </a:solidFill>
                <a:ea typeface="Baskerville" panose="02020502070401020303" pitchFamily="18" charset="0"/>
              </a:rPr>
              <a:t>p-halo vs n-halo behaviour in Coulomb interaction dynamics </a:t>
            </a:r>
          </a:p>
        </p:txBody>
      </p:sp>
      <p:grpSp>
        <p:nvGrpSpPr>
          <p:cNvPr id="34" name="Grupo 33">
            <a:extLst>
              <a:ext uri="{FF2B5EF4-FFF2-40B4-BE49-F238E27FC236}">
                <a16:creationId xmlns:a16="http://schemas.microsoft.com/office/drawing/2014/main" id="{AA531B48-0C5E-9556-942C-059A61055EDE}"/>
              </a:ext>
            </a:extLst>
          </p:cNvPr>
          <p:cNvGrpSpPr/>
          <p:nvPr/>
        </p:nvGrpSpPr>
        <p:grpSpPr>
          <a:xfrm>
            <a:off x="1831988" y="3260079"/>
            <a:ext cx="8610600" cy="3196660"/>
            <a:chOff x="1831988" y="3151552"/>
            <a:chExt cx="8610600" cy="3418341"/>
          </a:xfrm>
        </p:grpSpPr>
        <p:grpSp>
          <p:nvGrpSpPr>
            <p:cNvPr id="7" name="Group 9">
              <a:extLst>
                <a:ext uri="{FF2B5EF4-FFF2-40B4-BE49-F238E27FC236}">
                  <a16:creationId xmlns:a16="http://schemas.microsoft.com/office/drawing/2014/main" id="{21CB933D-3DD2-7173-ED36-FF6C50B96199}"/>
                </a:ext>
              </a:extLst>
            </p:cNvPr>
            <p:cNvGrpSpPr/>
            <p:nvPr/>
          </p:nvGrpSpPr>
          <p:grpSpPr>
            <a:xfrm>
              <a:off x="2133600" y="3342501"/>
              <a:ext cx="2376300" cy="1822219"/>
              <a:chOff x="103188" y="1301981"/>
              <a:chExt cx="2376300" cy="1822219"/>
            </a:xfrm>
          </p:grpSpPr>
          <p:sp>
            <p:nvSpPr>
              <p:cNvPr id="8" name="Ovale 18">
                <a:extLst>
                  <a:ext uri="{FF2B5EF4-FFF2-40B4-BE49-F238E27FC236}">
                    <a16:creationId xmlns:a16="http://schemas.microsoft.com/office/drawing/2014/main" id="{05B54FEA-593A-5ADD-A6BF-2C5E8F86399A}"/>
                  </a:ext>
                </a:extLst>
              </p:cNvPr>
              <p:cNvSpPr/>
              <p:nvPr/>
            </p:nvSpPr>
            <p:spPr>
              <a:xfrm rot="18719681">
                <a:off x="1206578" y="1739187"/>
                <a:ext cx="995720" cy="1505460"/>
              </a:xfrm>
              <a:prstGeom prst="ellipse">
                <a:avLst/>
              </a:prstGeom>
              <a:noFill/>
              <a:ln w="19050"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noProof="1"/>
              </a:p>
            </p:txBody>
          </p:sp>
          <p:grpSp>
            <p:nvGrpSpPr>
              <p:cNvPr id="9" name="Gruppo 26">
                <a:extLst>
                  <a:ext uri="{FF2B5EF4-FFF2-40B4-BE49-F238E27FC236}">
                    <a16:creationId xmlns:a16="http://schemas.microsoft.com/office/drawing/2014/main" id="{2D129138-424E-B0C7-4EFA-E3656D93944A}"/>
                  </a:ext>
                </a:extLst>
              </p:cNvPr>
              <p:cNvGrpSpPr/>
              <p:nvPr/>
            </p:nvGrpSpPr>
            <p:grpSpPr>
              <a:xfrm>
                <a:off x="103188" y="1301981"/>
                <a:ext cx="2376300" cy="1822219"/>
                <a:chOff x="103188" y="1188409"/>
                <a:chExt cx="2376300" cy="1822219"/>
              </a:xfrm>
            </p:grpSpPr>
            <p:grpSp>
              <p:nvGrpSpPr>
                <p:cNvPr id="10" name="Gruppo 12">
                  <a:extLst>
                    <a:ext uri="{FF2B5EF4-FFF2-40B4-BE49-F238E27FC236}">
                      <a16:creationId xmlns:a16="http://schemas.microsoft.com/office/drawing/2014/main" id="{9CB5D244-A294-1118-4CEE-66D1F51F5841}"/>
                    </a:ext>
                  </a:extLst>
                </p:cNvPr>
                <p:cNvGrpSpPr/>
                <p:nvPr/>
              </p:nvGrpSpPr>
              <p:grpSpPr>
                <a:xfrm>
                  <a:off x="361950" y="1188409"/>
                  <a:ext cx="822043" cy="739597"/>
                  <a:chOff x="2724150" y="5395106"/>
                  <a:chExt cx="822043" cy="739597"/>
                </a:xfrm>
              </p:grpSpPr>
              <p:sp>
                <p:nvSpPr>
                  <p:cNvPr id="18" name="Ovale 13">
                    <a:extLst>
                      <a:ext uri="{FF2B5EF4-FFF2-40B4-BE49-F238E27FC236}">
                        <a16:creationId xmlns:a16="http://schemas.microsoft.com/office/drawing/2014/main" id="{D0E7777E-B76B-4272-6856-C12EB976159E}"/>
                      </a:ext>
                    </a:extLst>
                  </p:cNvPr>
                  <p:cNvSpPr/>
                  <p:nvPr/>
                </p:nvSpPr>
                <p:spPr>
                  <a:xfrm>
                    <a:off x="2724150" y="5395106"/>
                    <a:ext cx="822043" cy="739597"/>
                  </a:xfrm>
                  <a:prstGeom prst="ellipse">
                    <a:avLst/>
                  </a:prstGeom>
                  <a:noFill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noProof="1"/>
                  </a:p>
                </p:txBody>
              </p:sp>
              <p:sp>
                <p:nvSpPr>
                  <p:cNvPr id="19" name="CasellaDiTesto 14">
                    <a:extLst>
                      <a:ext uri="{FF2B5EF4-FFF2-40B4-BE49-F238E27FC236}">
                        <a16:creationId xmlns:a16="http://schemas.microsoft.com/office/drawing/2014/main" id="{E38847B6-AB7D-359F-EA75-600378D175D1}"/>
                      </a:ext>
                    </a:extLst>
                  </p:cNvPr>
                  <p:cNvSpPr txBox="1"/>
                  <p:nvPr/>
                </p:nvSpPr>
                <p:spPr>
                  <a:xfrm>
                    <a:off x="2983452" y="5593828"/>
                    <a:ext cx="298480" cy="369332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GB" b="1" noProof="1"/>
                      <a:t>T</a:t>
                    </a:r>
                  </a:p>
                </p:txBody>
              </p:sp>
            </p:grpSp>
            <p:grpSp>
              <p:nvGrpSpPr>
                <p:cNvPr id="11" name="Gruppo 16">
                  <a:extLst>
                    <a:ext uri="{FF2B5EF4-FFF2-40B4-BE49-F238E27FC236}">
                      <a16:creationId xmlns:a16="http://schemas.microsoft.com/office/drawing/2014/main" id="{9FBA1D06-6D4C-AC2C-41E9-1F4489FB9479}"/>
                    </a:ext>
                  </a:extLst>
                </p:cNvPr>
                <p:cNvGrpSpPr/>
                <p:nvPr/>
              </p:nvGrpSpPr>
              <p:grpSpPr>
                <a:xfrm rot="16982066">
                  <a:off x="1625752" y="2370518"/>
                  <a:ext cx="626595" cy="653626"/>
                  <a:chOff x="704105" y="4777510"/>
                  <a:chExt cx="502920" cy="524521"/>
                </a:xfrm>
              </p:grpSpPr>
              <p:sp>
                <p:nvSpPr>
                  <p:cNvPr id="16" name="Ovale 21">
                    <a:extLst>
                      <a:ext uri="{FF2B5EF4-FFF2-40B4-BE49-F238E27FC236}">
                        <a16:creationId xmlns:a16="http://schemas.microsoft.com/office/drawing/2014/main" id="{4A4DFDFC-3CE0-7789-2D71-21A48CE3D682}"/>
                      </a:ext>
                    </a:extLst>
                  </p:cNvPr>
                  <p:cNvSpPr/>
                  <p:nvPr/>
                </p:nvSpPr>
                <p:spPr>
                  <a:xfrm>
                    <a:off x="704105" y="4777510"/>
                    <a:ext cx="502920" cy="524521"/>
                  </a:xfrm>
                  <a:prstGeom prst="ellipse">
                    <a:avLst/>
                  </a:prstGeom>
                  <a:noFill/>
                  <a:ln>
                    <a:solidFill>
                      <a:srgbClr val="00206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noProof="1"/>
                  </a:p>
                </p:txBody>
              </p:sp>
              <p:sp>
                <p:nvSpPr>
                  <p:cNvPr id="17" name="CasellaDiTesto 22">
                    <a:extLst>
                      <a:ext uri="{FF2B5EF4-FFF2-40B4-BE49-F238E27FC236}">
                        <a16:creationId xmlns:a16="http://schemas.microsoft.com/office/drawing/2014/main" id="{C7C468E3-0DC9-5659-8B4C-55882B36FD0B}"/>
                      </a:ext>
                    </a:extLst>
                  </p:cNvPr>
                  <p:cNvSpPr txBox="1"/>
                  <p:nvPr/>
                </p:nvSpPr>
                <p:spPr>
                  <a:xfrm rot="4617934">
                    <a:off x="824518" y="4874629"/>
                    <a:ext cx="235664" cy="271731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GB" sz="1600" b="1" noProof="1"/>
                      <a:t>C</a:t>
                    </a:r>
                  </a:p>
                </p:txBody>
              </p:sp>
            </p:grpSp>
            <p:sp>
              <p:nvSpPr>
                <p:cNvPr id="12" name="Ovale 19">
                  <a:extLst>
                    <a:ext uri="{FF2B5EF4-FFF2-40B4-BE49-F238E27FC236}">
                      <a16:creationId xmlns:a16="http://schemas.microsoft.com/office/drawing/2014/main" id="{AD7B503A-98C5-C117-96E3-1009CC35B8D7}"/>
                    </a:ext>
                  </a:extLst>
                </p:cNvPr>
                <p:cNvSpPr/>
                <p:nvPr/>
              </p:nvSpPr>
              <p:spPr>
                <a:xfrm rot="162078">
                  <a:off x="1199053" y="1927303"/>
                  <a:ext cx="293671" cy="307777"/>
                </a:xfrm>
                <a:prstGeom prst="ellipse">
                  <a:avLst/>
                </a:prstGeom>
                <a:no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noProof="1"/>
                </a:p>
              </p:txBody>
            </p:sp>
            <p:sp>
              <p:nvSpPr>
                <p:cNvPr id="13" name="CasellaDiTesto 20">
                  <a:extLst>
                    <a:ext uri="{FF2B5EF4-FFF2-40B4-BE49-F238E27FC236}">
                      <a16:creationId xmlns:a16="http://schemas.microsoft.com/office/drawing/2014/main" id="{396972E4-C8C1-FD47-A753-D2CA5ECAED4F}"/>
                    </a:ext>
                  </a:extLst>
                </p:cNvPr>
                <p:cNvSpPr txBox="1"/>
                <p:nvPr/>
              </p:nvSpPr>
              <p:spPr>
                <a:xfrm rot="162078">
                  <a:off x="1218224" y="1894451"/>
                  <a:ext cx="293670" cy="369332"/>
                </a:xfrm>
                <a:prstGeom prst="rect">
                  <a:avLst/>
                </a:prstGeom>
                <a:noFill/>
                <a:ln w="12700">
                  <a:noFill/>
                </a:ln>
              </p:spPr>
              <p:txBody>
                <a:bodyPr wrap="square" rtlCol="0">
                  <a:spAutoFit/>
                </a:bodyPr>
                <a:lstStyle/>
                <a:p>
                  <a:r>
                    <a:rPr lang="en-GB" b="1" noProof="1"/>
                    <a:t>n</a:t>
                  </a:r>
                </a:p>
              </p:txBody>
            </p:sp>
            <p:cxnSp>
              <p:nvCxnSpPr>
                <p:cNvPr id="14" name="Connettore 2 6">
                  <a:extLst>
                    <a:ext uri="{FF2B5EF4-FFF2-40B4-BE49-F238E27FC236}">
                      <a16:creationId xmlns:a16="http://schemas.microsoft.com/office/drawing/2014/main" id="{C65D26DE-5E29-28F1-99D5-AA54ED52165C}"/>
                    </a:ext>
                  </a:extLst>
                </p:cNvPr>
                <p:cNvCxnSpPr/>
                <p:nvPr/>
              </p:nvCxnSpPr>
              <p:spPr>
                <a:xfrm flipV="1">
                  <a:off x="2037537" y="1774526"/>
                  <a:ext cx="441951" cy="347378"/>
                </a:xfrm>
                <a:prstGeom prst="straightConnector1">
                  <a:avLst/>
                </a:prstGeom>
                <a:ln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" name="Connettore 2 24">
                  <a:extLst>
                    <a:ext uri="{FF2B5EF4-FFF2-40B4-BE49-F238E27FC236}">
                      <a16:creationId xmlns:a16="http://schemas.microsoft.com/office/drawing/2014/main" id="{957F1C44-D8BB-A4AE-A6F6-83D00540EE03}"/>
                    </a:ext>
                  </a:extLst>
                </p:cNvPr>
                <p:cNvCxnSpPr/>
                <p:nvPr/>
              </p:nvCxnSpPr>
              <p:spPr>
                <a:xfrm flipH="1">
                  <a:off x="103188" y="1874716"/>
                  <a:ext cx="258762" cy="196990"/>
                </a:xfrm>
                <a:prstGeom prst="straightConnector1">
                  <a:avLst/>
                </a:prstGeom>
                <a:ln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20" name="Gruppo 44">
              <a:extLst>
                <a:ext uri="{FF2B5EF4-FFF2-40B4-BE49-F238E27FC236}">
                  <a16:creationId xmlns:a16="http://schemas.microsoft.com/office/drawing/2014/main" id="{C98387DB-2990-BF4C-D9BD-04985C17BD0B}"/>
                </a:ext>
              </a:extLst>
            </p:cNvPr>
            <p:cNvGrpSpPr/>
            <p:nvPr/>
          </p:nvGrpSpPr>
          <p:grpSpPr>
            <a:xfrm>
              <a:off x="7877135" y="3151552"/>
              <a:ext cx="2489714" cy="1905204"/>
              <a:chOff x="6193088" y="1150809"/>
              <a:chExt cx="2489714" cy="1905204"/>
            </a:xfrm>
          </p:grpSpPr>
          <p:grpSp>
            <p:nvGrpSpPr>
              <p:cNvPr id="21" name="Gruppo 29">
                <a:extLst>
                  <a:ext uri="{FF2B5EF4-FFF2-40B4-BE49-F238E27FC236}">
                    <a16:creationId xmlns:a16="http://schemas.microsoft.com/office/drawing/2014/main" id="{800903C5-94FA-8CD8-671C-7CC91BED6CF4}"/>
                  </a:ext>
                </a:extLst>
              </p:cNvPr>
              <p:cNvGrpSpPr/>
              <p:nvPr/>
            </p:nvGrpSpPr>
            <p:grpSpPr>
              <a:xfrm>
                <a:off x="6451850" y="1150809"/>
                <a:ext cx="822043" cy="739597"/>
                <a:chOff x="2724150" y="5395106"/>
                <a:chExt cx="822043" cy="739597"/>
              </a:xfrm>
            </p:grpSpPr>
            <p:sp>
              <p:nvSpPr>
                <p:cNvPr id="29" name="Ovale 30">
                  <a:extLst>
                    <a:ext uri="{FF2B5EF4-FFF2-40B4-BE49-F238E27FC236}">
                      <a16:creationId xmlns:a16="http://schemas.microsoft.com/office/drawing/2014/main" id="{921305DE-7A18-0498-3A09-F49F38495AE7}"/>
                    </a:ext>
                  </a:extLst>
                </p:cNvPr>
                <p:cNvSpPr/>
                <p:nvPr/>
              </p:nvSpPr>
              <p:spPr>
                <a:xfrm>
                  <a:off x="2724150" y="5395106"/>
                  <a:ext cx="822043" cy="739597"/>
                </a:xfrm>
                <a:prstGeom prst="ellipse">
                  <a:avLst/>
                </a:prstGeom>
                <a:no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noProof="1"/>
                </a:p>
              </p:txBody>
            </p:sp>
            <p:sp>
              <p:nvSpPr>
                <p:cNvPr id="30" name="CasellaDiTesto 31">
                  <a:extLst>
                    <a:ext uri="{FF2B5EF4-FFF2-40B4-BE49-F238E27FC236}">
                      <a16:creationId xmlns:a16="http://schemas.microsoft.com/office/drawing/2014/main" id="{F6309713-5D0F-7105-2144-34AB77E90E96}"/>
                    </a:ext>
                  </a:extLst>
                </p:cNvPr>
                <p:cNvSpPr txBox="1"/>
                <p:nvPr/>
              </p:nvSpPr>
              <p:spPr>
                <a:xfrm>
                  <a:off x="2983452" y="5593828"/>
                  <a:ext cx="298480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b="1" noProof="1"/>
                    <a:t>T</a:t>
                  </a:r>
                </a:p>
              </p:txBody>
            </p:sp>
          </p:grpSp>
          <p:sp>
            <p:nvSpPr>
              <p:cNvPr id="22" name="Ovale 38">
                <a:extLst>
                  <a:ext uri="{FF2B5EF4-FFF2-40B4-BE49-F238E27FC236}">
                    <a16:creationId xmlns:a16="http://schemas.microsoft.com/office/drawing/2014/main" id="{D68355C2-9688-EF39-8BD3-A4FCEE265552}"/>
                  </a:ext>
                </a:extLst>
              </p:cNvPr>
              <p:cNvSpPr/>
              <p:nvPr/>
            </p:nvSpPr>
            <p:spPr>
              <a:xfrm rot="6018292">
                <a:off x="7227493" y="1915433"/>
                <a:ext cx="626595" cy="653626"/>
              </a:xfrm>
              <a:prstGeom prst="ellipse">
                <a:avLst/>
              </a:prstGeom>
              <a:noFill/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noProof="1"/>
              </a:p>
            </p:txBody>
          </p:sp>
          <p:sp>
            <p:nvSpPr>
              <p:cNvPr id="23" name="CasellaDiTesto 39">
                <a:extLst>
                  <a:ext uri="{FF2B5EF4-FFF2-40B4-BE49-F238E27FC236}">
                    <a16:creationId xmlns:a16="http://schemas.microsoft.com/office/drawing/2014/main" id="{1B8D6F8D-7297-BA00-321B-47D73728EEC9}"/>
                  </a:ext>
                </a:extLst>
              </p:cNvPr>
              <p:cNvSpPr txBox="1"/>
              <p:nvPr/>
            </p:nvSpPr>
            <p:spPr>
              <a:xfrm>
                <a:off x="7394344" y="2064213"/>
                <a:ext cx="293670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600" b="1" noProof="1"/>
                  <a:t>C</a:t>
                </a:r>
              </a:p>
            </p:txBody>
          </p:sp>
          <p:sp>
            <p:nvSpPr>
              <p:cNvPr id="24" name="Ovale 36">
                <a:extLst>
                  <a:ext uri="{FF2B5EF4-FFF2-40B4-BE49-F238E27FC236}">
                    <a16:creationId xmlns:a16="http://schemas.microsoft.com/office/drawing/2014/main" id="{9C6B1276-ECDE-02E4-28CE-4D65A4A3E84D}"/>
                  </a:ext>
                </a:extLst>
              </p:cNvPr>
              <p:cNvSpPr/>
              <p:nvPr/>
            </p:nvSpPr>
            <p:spPr>
              <a:xfrm rot="6018292">
                <a:off x="8006499" y="2667405"/>
                <a:ext cx="293671" cy="307777"/>
              </a:xfrm>
              <a:prstGeom prst="ellipse">
                <a:avLst/>
              </a:prstGeom>
              <a:noFill/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noProof="1"/>
              </a:p>
            </p:txBody>
          </p:sp>
          <p:sp>
            <p:nvSpPr>
              <p:cNvPr id="25" name="CasellaDiTesto 37">
                <a:extLst>
                  <a:ext uri="{FF2B5EF4-FFF2-40B4-BE49-F238E27FC236}">
                    <a16:creationId xmlns:a16="http://schemas.microsoft.com/office/drawing/2014/main" id="{553AAE6A-ABB1-811B-D404-0917F010C6F4}"/>
                  </a:ext>
                </a:extLst>
              </p:cNvPr>
              <p:cNvSpPr txBox="1"/>
              <p:nvPr/>
            </p:nvSpPr>
            <p:spPr>
              <a:xfrm>
                <a:off x="8006021" y="2686681"/>
                <a:ext cx="293670" cy="369332"/>
              </a:xfrm>
              <a:prstGeom prst="rect">
                <a:avLst/>
              </a:prstGeom>
              <a:noFill/>
              <a:ln w="12700">
                <a:noFill/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GB" b="1" noProof="1"/>
                  <a:t>p</a:t>
                </a:r>
              </a:p>
            </p:txBody>
          </p:sp>
          <p:sp>
            <p:nvSpPr>
              <p:cNvPr id="26" name="Ovale 35">
                <a:extLst>
                  <a:ext uri="{FF2B5EF4-FFF2-40B4-BE49-F238E27FC236}">
                    <a16:creationId xmlns:a16="http://schemas.microsoft.com/office/drawing/2014/main" id="{6C82DAFC-5017-8117-56F1-B4378B06073F}"/>
                  </a:ext>
                </a:extLst>
              </p:cNvPr>
              <p:cNvSpPr/>
              <p:nvPr/>
            </p:nvSpPr>
            <p:spPr>
              <a:xfrm rot="7755907">
                <a:off x="7287058" y="1683524"/>
                <a:ext cx="995720" cy="1505460"/>
              </a:xfrm>
              <a:prstGeom prst="ellipse">
                <a:avLst/>
              </a:prstGeom>
              <a:noFill/>
              <a:ln w="19050"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noProof="1"/>
              </a:p>
            </p:txBody>
          </p:sp>
          <p:cxnSp>
            <p:nvCxnSpPr>
              <p:cNvPr id="27" name="Connettore 2 40">
                <a:extLst>
                  <a:ext uri="{FF2B5EF4-FFF2-40B4-BE49-F238E27FC236}">
                    <a16:creationId xmlns:a16="http://schemas.microsoft.com/office/drawing/2014/main" id="{C43BBC0E-A382-A4D0-A0EB-418589B7DDD9}"/>
                  </a:ext>
                </a:extLst>
              </p:cNvPr>
              <p:cNvCxnSpPr/>
              <p:nvPr/>
            </p:nvCxnSpPr>
            <p:spPr>
              <a:xfrm flipV="1">
                <a:off x="8287430" y="1756463"/>
                <a:ext cx="395372" cy="324729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Connettore 2 41">
                <a:extLst>
                  <a:ext uri="{FF2B5EF4-FFF2-40B4-BE49-F238E27FC236}">
                    <a16:creationId xmlns:a16="http://schemas.microsoft.com/office/drawing/2014/main" id="{D6E995FA-84E8-32D4-80F9-E9E1BCC1616E}"/>
                  </a:ext>
                </a:extLst>
              </p:cNvPr>
              <p:cNvCxnSpPr/>
              <p:nvPr/>
            </p:nvCxnSpPr>
            <p:spPr>
              <a:xfrm flipH="1">
                <a:off x="6193088" y="1837116"/>
                <a:ext cx="258762" cy="196990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1" name="Rectangle 34">
              <a:extLst>
                <a:ext uri="{FF2B5EF4-FFF2-40B4-BE49-F238E27FC236}">
                  <a16:creationId xmlns:a16="http://schemas.microsoft.com/office/drawing/2014/main" id="{CD82C11A-25FF-C69A-F76B-D4CE1DBA884C}"/>
                </a:ext>
              </a:extLst>
            </p:cNvPr>
            <p:cNvSpPr/>
            <p:nvPr/>
          </p:nvSpPr>
          <p:spPr>
            <a:xfrm>
              <a:off x="1831988" y="5646563"/>
              <a:ext cx="8610600" cy="9233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/>
              <a:r>
                <a:rPr lang="en-GB" noProof="1">
                  <a:solidFill>
                    <a:srgbClr val="C00000"/>
                  </a:solidFill>
                </a:rPr>
                <a:t>Due to a dynamic polarization effect, the </a:t>
              </a:r>
              <a:r>
                <a:rPr lang="en-GB" b="1" noProof="1">
                  <a:solidFill>
                    <a:srgbClr val="C00000"/>
                  </a:solidFill>
                </a:rPr>
                <a:t>valence proton</a:t>
              </a:r>
              <a:r>
                <a:rPr lang="en-GB" noProof="1">
                  <a:solidFill>
                    <a:srgbClr val="C00000"/>
                  </a:solidFill>
                </a:rPr>
                <a:t> is expected to be displaced behind the nuclear core and shielded from the target; </a:t>
              </a:r>
              <a:r>
                <a:rPr lang="en-GB" b="1" noProof="1">
                  <a:solidFill>
                    <a:srgbClr val="C00000"/>
                  </a:solidFill>
                </a:rPr>
                <a:t>this effect causes a reduction of break-up probability </a:t>
              </a:r>
              <a:r>
                <a:rPr lang="en-GB" noProof="1">
                  <a:solidFill>
                    <a:srgbClr val="C00000"/>
                  </a:solidFill>
                </a:rPr>
                <a:t>compared to first-order perturbation theory predictions </a:t>
              </a:r>
            </a:p>
          </p:txBody>
        </p:sp>
        <p:sp>
          <p:nvSpPr>
            <p:cNvPr id="33" name="CuadroTexto 32">
              <a:extLst>
                <a:ext uri="{FF2B5EF4-FFF2-40B4-BE49-F238E27FC236}">
                  <a16:creationId xmlns:a16="http://schemas.microsoft.com/office/drawing/2014/main" id="{AAE57E1B-DF52-7DF8-FB60-170BAAD7D05E}"/>
                </a:ext>
              </a:extLst>
            </p:cNvPr>
            <p:cNvSpPr txBox="1"/>
            <p:nvPr/>
          </p:nvSpPr>
          <p:spPr>
            <a:xfrm>
              <a:off x="3783371" y="3160765"/>
              <a:ext cx="416244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400" noProof="1">
                  <a:solidFill>
                    <a:srgbClr val="002060"/>
                  </a:solidFill>
                  <a:sym typeface="Symbol"/>
                </a:rPr>
                <a:t>Possible semiclassical picture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24977020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CuadroTexto 26">
            <a:extLst>
              <a:ext uri="{FF2B5EF4-FFF2-40B4-BE49-F238E27FC236}">
                <a16:creationId xmlns:a16="http://schemas.microsoft.com/office/drawing/2014/main" id="{32139399-B07E-912A-8C9B-E638F94B010E}"/>
              </a:ext>
            </a:extLst>
          </p:cNvPr>
          <p:cNvSpPr txBox="1"/>
          <p:nvPr/>
        </p:nvSpPr>
        <p:spPr>
          <a:xfrm>
            <a:off x="1091997" y="1332926"/>
            <a:ext cx="3894825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b="1" noProof="1">
                <a:solidFill>
                  <a:srgbClr val="C00000"/>
                </a:solidFill>
              </a:rPr>
              <a:t>First</a:t>
            </a:r>
            <a:r>
              <a:rPr lang="en-GB" sz="1800" b="1" baseline="30000" noProof="1">
                <a:solidFill>
                  <a:srgbClr val="C00000"/>
                </a:solidFill>
              </a:rPr>
              <a:t> 8</a:t>
            </a:r>
            <a:r>
              <a:rPr lang="en-GB" sz="1800" b="1" noProof="1">
                <a:solidFill>
                  <a:srgbClr val="C00000"/>
                </a:solidFill>
              </a:rPr>
              <a:t>B beam @ 	HIE-ISOLDE</a:t>
            </a:r>
          </a:p>
          <a:p>
            <a:r>
              <a:rPr lang="en-GB" b="1" noProof="1">
                <a:solidFill>
                  <a:srgbClr val="C00000"/>
                </a:solidFill>
              </a:rPr>
              <a:t>Primary target:    	Carbon Nanotube</a:t>
            </a:r>
          </a:p>
          <a:p>
            <a:r>
              <a:rPr lang="en-GB" b="1" noProof="1">
                <a:solidFill>
                  <a:srgbClr val="C00000"/>
                </a:solidFill>
              </a:rPr>
              <a:t>Beam :                   	 </a:t>
            </a:r>
            <a:r>
              <a:rPr lang="en-GB" b="1" baseline="30000" noProof="1">
                <a:solidFill>
                  <a:srgbClr val="0000FF"/>
                </a:solidFill>
              </a:rPr>
              <a:t>8</a:t>
            </a:r>
            <a:r>
              <a:rPr lang="en-GB" b="1" noProof="1">
                <a:solidFill>
                  <a:srgbClr val="0000FF"/>
                </a:solidFill>
              </a:rPr>
              <a:t>BF</a:t>
            </a:r>
            <a:r>
              <a:rPr lang="en-GB" b="1" baseline="-25000" noProof="1">
                <a:solidFill>
                  <a:srgbClr val="0000FF"/>
                </a:solidFill>
              </a:rPr>
              <a:t>2</a:t>
            </a:r>
          </a:p>
          <a:p>
            <a:r>
              <a:rPr lang="en-GB" sz="1800" b="1" noProof="1">
                <a:solidFill>
                  <a:srgbClr val="C00000"/>
                </a:solidFill>
              </a:rPr>
              <a:t>Yield:                       </a:t>
            </a:r>
            <a:r>
              <a:rPr lang="en-GB" sz="1800" b="1" noProof="1">
                <a:solidFill>
                  <a:srgbClr val="C00000"/>
                </a:solidFill>
                <a:latin typeface="Symbol" pitchFamily="2" charset="2"/>
              </a:rPr>
              <a:t>∼</a:t>
            </a:r>
            <a:r>
              <a:rPr lang="en-GB" sz="1800" b="1" noProof="1">
                <a:solidFill>
                  <a:srgbClr val="C00000"/>
                </a:solidFill>
              </a:rPr>
              <a:t> 400 pps</a:t>
            </a:r>
          </a:p>
          <a:p>
            <a:r>
              <a:rPr lang="en-GB" b="1" noProof="1">
                <a:solidFill>
                  <a:srgbClr val="C00000"/>
                </a:solidFill>
              </a:rPr>
              <a:t>Beam energy E    	4.9 MeV/u </a:t>
            </a:r>
          </a:p>
          <a:p>
            <a:r>
              <a:rPr lang="en-GB" sz="1800" b="1" baseline="30000" noProof="1">
                <a:solidFill>
                  <a:srgbClr val="C00000"/>
                </a:solidFill>
              </a:rPr>
              <a:t>64</a:t>
            </a:r>
            <a:r>
              <a:rPr lang="en-GB" b="1" noProof="1">
                <a:solidFill>
                  <a:srgbClr val="C00000"/>
                </a:solidFill>
              </a:rPr>
              <a:t>Zn-target	1,05 mg/cm</a:t>
            </a:r>
            <a:r>
              <a:rPr lang="en-GB" b="1" baseline="30000" noProof="1">
                <a:solidFill>
                  <a:srgbClr val="C00000"/>
                </a:solidFill>
              </a:rPr>
              <a:t>2</a:t>
            </a:r>
            <a:r>
              <a:rPr lang="en-GB" b="1" noProof="1">
                <a:solidFill>
                  <a:srgbClr val="C00000"/>
                </a:solidFill>
              </a:rPr>
              <a:t> </a:t>
            </a:r>
            <a:endParaRPr lang="en-GB" sz="1800" b="1" noProof="1">
              <a:solidFill>
                <a:srgbClr val="C00000"/>
              </a:solidFill>
            </a:endParaRPr>
          </a:p>
        </p:txBody>
      </p:sp>
      <p:sp>
        <p:nvSpPr>
          <p:cNvPr id="23" name="TextBox 43">
            <a:extLst>
              <a:ext uri="{FF2B5EF4-FFF2-40B4-BE49-F238E27FC236}">
                <a16:creationId xmlns:a16="http://schemas.microsoft.com/office/drawing/2014/main" id="{25BFC815-5BD7-7E3C-F620-6D50BAD5F02E}"/>
              </a:ext>
            </a:extLst>
          </p:cNvPr>
          <p:cNvSpPr txBox="1"/>
          <p:nvPr/>
        </p:nvSpPr>
        <p:spPr>
          <a:xfrm>
            <a:off x="9099496" y="2295258"/>
            <a:ext cx="27923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aseline="30000" noProof="1">
                <a:solidFill>
                  <a:srgbClr val="000090"/>
                </a:solidFill>
              </a:rPr>
              <a:t>8</a:t>
            </a:r>
            <a:r>
              <a:rPr lang="en-GB" noProof="1">
                <a:solidFill>
                  <a:srgbClr val="000090"/>
                </a:solidFill>
              </a:rPr>
              <a:t>B </a:t>
            </a:r>
            <a:r>
              <a:rPr lang="en-GB" i="1" noProof="1">
                <a:solidFill>
                  <a:srgbClr val="000090"/>
                </a:solidFill>
              </a:rPr>
              <a:t>vs</a:t>
            </a:r>
            <a:r>
              <a:rPr lang="en-GB" noProof="1">
                <a:solidFill>
                  <a:srgbClr val="000090"/>
                </a:solidFill>
              </a:rPr>
              <a:t> </a:t>
            </a:r>
            <a:r>
              <a:rPr lang="en-GB" baseline="30000" noProof="1">
                <a:solidFill>
                  <a:srgbClr val="000090"/>
                </a:solidFill>
              </a:rPr>
              <a:t>8</a:t>
            </a:r>
            <a:r>
              <a:rPr lang="en-GB" noProof="1">
                <a:solidFill>
                  <a:srgbClr val="000090"/>
                </a:solidFill>
              </a:rPr>
              <a:t>Li density distribution</a:t>
            </a:r>
          </a:p>
        </p:txBody>
      </p:sp>
      <p:pic>
        <p:nvPicPr>
          <p:cNvPr id="21" name="Picture 39">
            <a:extLst>
              <a:ext uri="{FF2B5EF4-FFF2-40B4-BE49-F238E27FC236}">
                <a16:creationId xmlns:a16="http://schemas.microsoft.com/office/drawing/2014/main" id="{63E9C0AF-5B09-D7D2-862B-D59D3A7A011D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771" t="27275" r="20075" b="13574"/>
          <a:stretch/>
        </p:blipFill>
        <p:spPr>
          <a:xfrm>
            <a:off x="8834933" y="310801"/>
            <a:ext cx="3336717" cy="1873695"/>
          </a:xfrm>
          <a:prstGeom prst="rect">
            <a:avLst/>
          </a:prstGeom>
        </p:spPr>
      </p:pic>
      <p:sp>
        <p:nvSpPr>
          <p:cNvPr id="22" name="Rectangle 42">
            <a:extLst>
              <a:ext uri="{FF2B5EF4-FFF2-40B4-BE49-F238E27FC236}">
                <a16:creationId xmlns:a16="http://schemas.microsoft.com/office/drawing/2014/main" id="{F50AE8D4-5947-5EBF-621F-4C4248CB6AEF}"/>
              </a:ext>
            </a:extLst>
          </p:cNvPr>
          <p:cNvSpPr/>
          <p:nvPr/>
        </p:nvSpPr>
        <p:spPr>
          <a:xfrm>
            <a:off x="9580557" y="2693171"/>
            <a:ext cx="226930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noProof="1">
                <a:latin typeface="Times" pitchFamily="2" charset="0"/>
              </a:rPr>
              <a:t>G.A. Korolev et al.  </a:t>
            </a:r>
          </a:p>
          <a:p>
            <a:r>
              <a:rPr lang="en-GB" sz="1400" noProof="1">
                <a:latin typeface="Times" pitchFamily="2" charset="0"/>
              </a:rPr>
              <a:t>Phys.Lett. B 780 (2018) 200</a:t>
            </a:r>
          </a:p>
        </p:txBody>
      </p:sp>
      <p:grpSp>
        <p:nvGrpSpPr>
          <p:cNvPr id="50" name="Grupo 49">
            <a:extLst>
              <a:ext uri="{FF2B5EF4-FFF2-40B4-BE49-F238E27FC236}">
                <a16:creationId xmlns:a16="http://schemas.microsoft.com/office/drawing/2014/main" id="{91AC8E6F-76BB-4184-720A-BB3990D55955}"/>
              </a:ext>
            </a:extLst>
          </p:cNvPr>
          <p:cNvGrpSpPr/>
          <p:nvPr/>
        </p:nvGrpSpPr>
        <p:grpSpPr>
          <a:xfrm>
            <a:off x="1794571" y="3376888"/>
            <a:ext cx="10288676" cy="3263900"/>
            <a:chOff x="-5357195" y="3514399"/>
            <a:chExt cx="10288676" cy="3263900"/>
          </a:xfrm>
        </p:grpSpPr>
        <p:sp>
          <p:nvSpPr>
            <p:cNvPr id="20" name="CuadroTexto 19">
              <a:extLst>
                <a:ext uri="{FF2B5EF4-FFF2-40B4-BE49-F238E27FC236}">
                  <a16:creationId xmlns:a16="http://schemas.microsoft.com/office/drawing/2014/main" id="{B46799BD-0EC6-9143-D9BE-E8CBF2446D9F}"/>
                </a:ext>
              </a:extLst>
            </p:cNvPr>
            <p:cNvSpPr txBox="1"/>
            <p:nvPr/>
          </p:nvSpPr>
          <p:spPr>
            <a:xfrm>
              <a:off x="-5357195" y="3900312"/>
              <a:ext cx="456972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noProof="1"/>
                <a:t>Large angular range  - high granularity</a:t>
              </a:r>
            </a:p>
          </p:txBody>
        </p:sp>
        <p:pic>
          <p:nvPicPr>
            <p:cNvPr id="32" name="Imagen 31">
              <a:extLst>
                <a:ext uri="{FF2B5EF4-FFF2-40B4-BE49-F238E27FC236}">
                  <a16:creationId xmlns:a16="http://schemas.microsoft.com/office/drawing/2014/main" id="{A5013FB9-BDB1-3360-44EF-BD7844F3247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8181" y="3514399"/>
              <a:ext cx="4813300" cy="3263900"/>
            </a:xfrm>
            <a:prstGeom prst="rect">
              <a:avLst/>
            </a:prstGeom>
          </p:spPr>
        </p:pic>
        <p:sp>
          <p:nvSpPr>
            <p:cNvPr id="33" name="TextBox 22">
              <a:extLst>
                <a:ext uri="{FF2B5EF4-FFF2-40B4-BE49-F238E27FC236}">
                  <a16:creationId xmlns:a16="http://schemas.microsoft.com/office/drawing/2014/main" id="{EA0A1733-AEFC-D2AB-7787-479DEA714D86}"/>
                </a:ext>
              </a:extLst>
            </p:cNvPr>
            <p:cNvSpPr txBox="1"/>
            <p:nvPr/>
          </p:nvSpPr>
          <p:spPr>
            <a:xfrm>
              <a:off x="708450" y="3900312"/>
              <a:ext cx="210826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baseline="30000" noProof="1">
                  <a:solidFill>
                    <a:srgbClr val="0432FF"/>
                  </a:solidFill>
                </a:rPr>
                <a:t>8</a:t>
              </a:r>
              <a:r>
                <a:rPr lang="en-GB" noProof="1">
                  <a:solidFill>
                    <a:srgbClr val="0432FF"/>
                  </a:solidFill>
                </a:rPr>
                <a:t>B+</a:t>
              </a:r>
              <a:r>
                <a:rPr lang="en-GB" baseline="30000" noProof="1">
                  <a:solidFill>
                    <a:srgbClr val="0432FF"/>
                  </a:solidFill>
                </a:rPr>
                <a:t>64</a:t>
              </a:r>
              <a:r>
                <a:rPr lang="en-GB" noProof="1">
                  <a:solidFill>
                    <a:srgbClr val="0432FF"/>
                  </a:solidFill>
                </a:rPr>
                <a:t>Zn @ 39,2 MeV</a:t>
              </a: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4" name="CuadroTexto 33">
                  <a:extLst>
                    <a:ext uri="{FF2B5EF4-FFF2-40B4-BE49-F238E27FC236}">
                      <a16:creationId xmlns:a16="http://schemas.microsoft.com/office/drawing/2014/main" id="{4C527675-DC3C-1960-AA0A-A38405D78BE3}"/>
                    </a:ext>
                  </a:extLst>
                </p:cNvPr>
                <p:cNvSpPr txBox="1"/>
                <p:nvPr/>
              </p:nvSpPr>
              <p:spPr>
                <a:xfrm>
                  <a:off x="959893" y="4367284"/>
                  <a:ext cx="2044387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GB" noProof="1">
                      <a:solidFill>
                        <a:srgbClr val="0432FF"/>
                      </a:solidFill>
                    </a:rPr>
                    <a:t>15</a:t>
                  </a:r>
                  <a14:m>
                    <m:oMath xmlns:m="http://schemas.openxmlformats.org/officeDocument/2006/math">
                      <m:r>
                        <a:rPr lang="en-GB" i="1" noProof="1" dirty="0" smtClean="0">
                          <a:solidFill>
                            <a:srgbClr val="0432F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°≤</m:t>
                      </m:r>
                      <m:r>
                        <a:rPr lang="en-GB" b="0" i="1" noProof="1" dirty="0" smtClean="0">
                          <a:solidFill>
                            <a:srgbClr val="0432F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n-GB" b="0" i="1" noProof="1" dirty="0" smtClean="0">
                          <a:solidFill>
                            <a:srgbClr val="0432F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𝜃</m:t>
                      </m:r>
                      <m:r>
                        <a:rPr lang="en-GB" b="0" i="1" noProof="1" dirty="0" smtClean="0">
                          <a:solidFill>
                            <a:srgbClr val="0432F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≤62,5°</m:t>
                      </m:r>
                    </m:oMath>
                  </a14:m>
                  <a:endParaRPr lang="en-GB" noProof="1">
                    <a:solidFill>
                      <a:srgbClr val="0432FF"/>
                    </a:solidFill>
                  </a:endParaRPr>
                </a:p>
              </p:txBody>
            </p:sp>
          </mc:Choice>
          <mc:Fallback xmlns="">
            <p:sp>
              <p:nvSpPr>
                <p:cNvPr id="34" name="CuadroTexto 33">
                  <a:extLst>
                    <a:ext uri="{FF2B5EF4-FFF2-40B4-BE49-F238E27FC236}">
                      <a16:creationId xmlns:a16="http://schemas.microsoft.com/office/drawing/2014/main" id="{4C527675-DC3C-1960-AA0A-A38405D78BE3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59893" y="4367284"/>
                  <a:ext cx="2044387" cy="369332"/>
                </a:xfrm>
                <a:prstGeom prst="rect">
                  <a:avLst/>
                </a:prstGeom>
                <a:blipFill>
                  <a:blip r:embed="rId5"/>
                  <a:stretch>
                    <a:fillRect l="-2469" t="-10345" b="-31034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2" name="CuadroTexto 1">
              <a:extLst>
                <a:ext uri="{FF2B5EF4-FFF2-40B4-BE49-F238E27FC236}">
                  <a16:creationId xmlns:a16="http://schemas.microsoft.com/office/drawing/2014/main" id="{B898CF2B-E2C7-65DE-3C1F-3F55A0395FC8}"/>
                </a:ext>
              </a:extLst>
            </p:cNvPr>
            <p:cNvSpPr txBox="1"/>
            <p:nvPr/>
          </p:nvSpPr>
          <p:spPr>
            <a:xfrm>
              <a:off x="3557588" y="5629275"/>
              <a:ext cx="104298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noProof="1">
                  <a:solidFill>
                    <a:srgbClr val="0432FF"/>
                  </a:solidFill>
                </a:rPr>
                <a:t>Breakup</a:t>
              </a:r>
              <a:endParaRPr lang="en-GB" noProof="1"/>
            </a:p>
          </p:txBody>
        </p:sp>
        <p:sp>
          <p:nvSpPr>
            <p:cNvPr id="6" name="CuadroTexto 5">
              <a:extLst>
                <a:ext uri="{FF2B5EF4-FFF2-40B4-BE49-F238E27FC236}">
                  <a16:creationId xmlns:a16="http://schemas.microsoft.com/office/drawing/2014/main" id="{42C16609-B29D-EC75-DFEC-126AEDBB793E}"/>
                </a:ext>
              </a:extLst>
            </p:cNvPr>
            <p:cNvSpPr txBox="1"/>
            <p:nvPr/>
          </p:nvSpPr>
          <p:spPr>
            <a:xfrm>
              <a:off x="708450" y="5518168"/>
              <a:ext cx="204438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baseline="30000" noProof="1">
                  <a:solidFill>
                    <a:srgbClr val="0432FF"/>
                  </a:solidFill>
                </a:rPr>
                <a:t>8</a:t>
              </a:r>
              <a:r>
                <a:rPr lang="en-GB" noProof="1">
                  <a:solidFill>
                    <a:srgbClr val="0432FF"/>
                  </a:solidFill>
                </a:rPr>
                <a:t>B</a:t>
              </a:r>
              <a:r>
                <a:rPr lang="en-GB" noProof="1">
                  <a:solidFill>
                    <a:srgbClr val="0432FF"/>
                  </a:solidFill>
                  <a:sym typeface="Wingdings" pitchFamily="2" charset="2"/>
                </a:rPr>
                <a:t></a:t>
              </a:r>
              <a:r>
                <a:rPr lang="en-GB" baseline="30000" noProof="1">
                  <a:solidFill>
                    <a:srgbClr val="0432FF"/>
                  </a:solidFill>
                  <a:sym typeface="Wingdings" pitchFamily="2" charset="2"/>
                </a:rPr>
                <a:t>8</a:t>
              </a:r>
              <a:r>
                <a:rPr lang="en-GB" noProof="1">
                  <a:solidFill>
                    <a:srgbClr val="0432FF"/>
                  </a:solidFill>
                  <a:sym typeface="Wingdings" pitchFamily="2" charset="2"/>
                </a:rPr>
                <a:t>Be* 2</a:t>
              </a:r>
              <a:r>
                <a:rPr lang="en-GB" noProof="1">
                  <a:solidFill>
                    <a:srgbClr val="0432FF"/>
                  </a:solidFill>
                  <a:latin typeface="Symbol" pitchFamily="2" charset="2"/>
                  <a:sym typeface="Wingdings" pitchFamily="2" charset="2"/>
                </a:rPr>
                <a:t>a</a:t>
              </a:r>
              <a:endParaRPr lang="en-GB" noProof="1">
                <a:solidFill>
                  <a:srgbClr val="0432FF"/>
                </a:solidFill>
                <a:latin typeface="Symbol" pitchFamily="2" charset="2"/>
              </a:endParaRPr>
            </a:p>
          </p:txBody>
        </p:sp>
      </p:grpSp>
      <p:sp>
        <p:nvSpPr>
          <p:cNvPr id="8" name="CuadroTexto 7">
            <a:extLst>
              <a:ext uri="{FF2B5EF4-FFF2-40B4-BE49-F238E27FC236}">
                <a16:creationId xmlns:a16="http://schemas.microsoft.com/office/drawing/2014/main" id="{5BCB66B7-7497-B2FC-73A4-8643283E9CBC}"/>
              </a:ext>
            </a:extLst>
          </p:cNvPr>
          <p:cNvSpPr txBox="1"/>
          <p:nvPr/>
        </p:nvSpPr>
        <p:spPr>
          <a:xfrm>
            <a:off x="9659899" y="648021"/>
            <a:ext cx="1238821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300" noProof="1"/>
              <a:t>Sp = 136,4 keV</a:t>
            </a:r>
          </a:p>
        </p:txBody>
      </p:sp>
      <p:grpSp>
        <p:nvGrpSpPr>
          <p:cNvPr id="19" name="Grupo 18">
            <a:extLst>
              <a:ext uri="{FF2B5EF4-FFF2-40B4-BE49-F238E27FC236}">
                <a16:creationId xmlns:a16="http://schemas.microsoft.com/office/drawing/2014/main" id="{62F3E27F-F29C-FB72-1F80-9D83CD3F9228}"/>
              </a:ext>
            </a:extLst>
          </p:cNvPr>
          <p:cNvGrpSpPr/>
          <p:nvPr/>
        </p:nvGrpSpPr>
        <p:grpSpPr>
          <a:xfrm>
            <a:off x="1915625" y="4171020"/>
            <a:ext cx="2690015" cy="2259075"/>
            <a:chOff x="346090" y="1459642"/>
            <a:chExt cx="2562330" cy="2098328"/>
          </a:xfrm>
        </p:grpSpPr>
        <p:pic>
          <p:nvPicPr>
            <p:cNvPr id="25" name="Imagen 24">
              <a:extLst>
                <a:ext uri="{FF2B5EF4-FFF2-40B4-BE49-F238E27FC236}">
                  <a16:creationId xmlns:a16="http://schemas.microsoft.com/office/drawing/2014/main" id="{0614D6B3-8BE8-658E-003C-10532DF15B8D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46090" y="1596537"/>
              <a:ext cx="2562330" cy="1878813"/>
            </a:xfrm>
            <a:prstGeom prst="rect">
              <a:avLst/>
            </a:prstGeom>
            <a:ln>
              <a:solidFill>
                <a:schemeClr val="accent1"/>
              </a:solidFill>
            </a:ln>
          </p:spPr>
        </p:pic>
        <p:sp>
          <p:nvSpPr>
            <p:cNvPr id="26" name="CuadroTexto 25">
              <a:extLst>
                <a:ext uri="{FF2B5EF4-FFF2-40B4-BE49-F238E27FC236}">
                  <a16:creationId xmlns:a16="http://schemas.microsoft.com/office/drawing/2014/main" id="{E887B592-C71D-BCAA-F37E-38F550D370FF}"/>
                </a:ext>
              </a:extLst>
            </p:cNvPr>
            <p:cNvSpPr txBox="1"/>
            <p:nvPr/>
          </p:nvSpPr>
          <p:spPr>
            <a:xfrm>
              <a:off x="2470245" y="2637839"/>
              <a:ext cx="32754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b="1" noProof="1">
                  <a:solidFill>
                    <a:srgbClr val="FF40FF"/>
                  </a:solidFill>
                </a:rPr>
                <a:t>A</a:t>
              </a:r>
            </a:p>
          </p:txBody>
        </p:sp>
        <p:sp>
          <p:nvSpPr>
            <p:cNvPr id="28" name="CuadroTexto 27">
              <a:extLst>
                <a:ext uri="{FF2B5EF4-FFF2-40B4-BE49-F238E27FC236}">
                  <a16:creationId xmlns:a16="http://schemas.microsoft.com/office/drawing/2014/main" id="{412F9FEF-F636-805E-C134-CF24A35A306E}"/>
                </a:ext>
              </a:extLst>
            </p:cNvPr>
            <p:cNvSpPr txBox="1"/>
            <p:nvPr/>
          </p:nvSpPr>
          <p:spPr>
            <a:xfrm>
              <a:off x="1935910" y="1578694"/>
              <a:ext cx="32754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b="1" noProof="1">
                  <a:solidFill>
                    <a:srgbClr val="FF40FF"/>
                  </a:solidFill>
                </a:rPr>
                <a:t>B</a:t>
              </a:r>
            </a:p>
          </p:txBody>
        </p:sp>
        <p:sp>
          <p:nvSpPr>
            <p:cNvPr id="29" name="CuadroTexto 28">
              <a:extLst>
                <a:ext uri="{FF2B5EF4-FFF2-40B4-BE49-F238E27FC236}">
                  <a16:creationId xmlns:a16="http://schemas.microsoft.com/office/drawing/2014/main" id="{9B52D07C-523A-65EB-B4D7-AD858E54EFB9}"/>
                </a:ext>
              </a:extLst>
            </p:cNvPr>
            <p:cNvSpPr txBox="1"/>
            <p:nvPr/>
          </p:nvSpPr>
          <p:spPr>
            <a:xfrm>
              <a:off x="1127173" y="1459642"/>
              <a:ext cx="32754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b="1" noProof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F</a:t>
              </a:r>
            </a:p>
          </p:txBody>
        </p:sp>
        <p:sp>
          <p:nvSpPr>
            <p:cNvPr id="30" name="CuadroTexto 29">
              <a:extLst>
                <a:ext uri="{FF2B5EF4-FFF2-40B4-BE49-F238E27FC236}">
                  <a16:creationId xmlns:a16="http://schemas.microsoft.com/office/drawing/2014/main" id="{CFABB1F0-058A-99DE-E877-B01F3D527DBE}"/>
                </a:ext>
              </a:extLst>
            </p:cNvPr>
            <p:cNvSpPr txBox="1"/>
            <p:nvPr/>
          </p:nvSpPr>
          <p:spPr>
            <a:xfrm>
              <a:off x="1725645" y="3188638"/>
              <a:ext cx="32754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b="1" noProof="1">
                  <a:solidFill>
                    <a:schemeClr val="accent3">
                      <a:lumMod val="75000"/>
                    </a:schemeClr>
                  </a:solidFill>
                </a:rPr>
                <a:t>E</a:t>
              </a:r>
            </a:p>
          </p:txBody>
        </p:sp>
      </p:grpSp>
      <p:pic>
        <p:nvPicPr>
          <p:cNvPr id="51" name="Imagen 50">
            <a:extLst>
              <a:ext uri="{FF2B5EF4-FFF2-40B4-BE49-F238E27FC236}">
                <a16:creationId xmlns:a16="http://schemas.microsoft.com/office/drawing/2014/main" id="{0C89EEFC-F6A6-EC0D-8B49-923C11FB787E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6877" y="4237783"/>
            <a:ext cx="2148588" cy="2097431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52" name="CuadroTexto 51">
            <a:extLst>
              <a:ext uri="{FF2B5EF4-FFF2-40B4-BE49-F238E27FC236}">
                <a16:creationId xmlns:a16="http://schemas.microsoft.com/office/drawing/2014/main" id="{EE3B5FA2-2C89-48DA-9FE1-3755F43D9515}"/>
              </a:ext>
            </a:extLst>
          </p:cNvPr>
          <p:cNvSpPr txBox="1"/>
          <p:nvPr/>
        </p:nvSpPr>
        <p:spPr>
          <a:xfrm>
            <a:off x="5336277" y="1298530"/>
            <a:ext cx="4056244" cy="193899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sz="2000" noProof="1"/>
              <a:t>Aim to Measure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noProof="1"/>
              <a:t>Diff Elastic Cross Section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noProof="1"/>
              <a:t>Break-up &amp; Transfer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noProof="1"/>
              <a:t>Total Cross Section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noProof="1"/>
              <a:t>Deduce the Nuclear &amp; Coulomb Contributions</a:t>
            </a:r>
          </a:p>
        </p:txBody>
      </p:sp>
      <p:sp>
        <p:nvSpPr>
          <p:cNvPr id="54" name="CuadroTexto 53">
            <a:extLst>
              <a:ext uri="{FF2B5EF4-FFF2-40B4-BE49-F238E27FC236}">
                <a16:creationId xmlns:a16="http://schemas.microsoft.com/office/drawing/2014/main" id="{8D5FD58D-795F-565E-80DA-D5B84D33ADC8}"/>
              </a:ext>
            </a:extLst>
          </p:cNvPr>
          <p:cNvSpPr txBox="1"/>
          <p:nvPr/>
        </p:nvSpPr>
        <p:spPr>
          <a:xfrm>
            <a:off x="1684678" y="3393469"/>
            <a:ext cx="492190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noProof="1"/>
              <a:t>GLORIA detector chamber </a:t>
            </a:r>
            <a:r>
              <a:rPr lang="en-GB" sz="1800" i="1" noProof="1">
                <a:ea typeface="Arial" charset="0"/>
                <a:cs typeface="Arial" charset="0"/>
              </a:rPr>
              <a:t>NIM A 755 (2014) 69</a:t>
            </a:r>
          </a:p>
        </p:txBody>
      </p:sp>
      <p:sp>
        <p:nvSpPr>
          <p:cNvPr id="31" name="CuadroTexto 30">
            <a:extLst>
              <a:ext uri="{FF2B5EF4-FFF2-40B4-BE49-F238E27FC236}">
                <a16:creationId xmlns:a16="http://schemas.microsoft.com/office/drawing/2014/main" id="{E55C2AB5-328F-7FA0-E920-9F9AAA705DD7}"/>
              </a:ext>
            </a:extLst>
          </p:cNvPr>
          <p:cNvSpPr txBox="1"/>
          <p:nvPr/>
        </p:nvSpPr>
        <p:spPr>
          <a:xfrm>
            <a:off x="827435" y="660240"/>
            <a:ext cx="8007498" cy="52322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2600" b="1" noProof="1">
                <a:solidFill>
                  <a:srgbClr val="C00000"/>
                </a:solidFill>
                <a:ea typeface="Baskerville" panose="02020502070401020303" pitchFamily="18" charset="0"/>
              </a:rPr>
              <a:t>IS616: Scattering of </a:t>
            </a:r>
            <a:r>
              <a:rPr lang="en-GB" sz="2600" b="1" baseline="30000" noProof="1">
                <a:solidFill>
                  <a:srgbClr val="C00000"/>
                </a:solidFill>
                <a:ea typeface="Baskerville" panose="02020502070401020303" pitchFamily="18" charset="0"/>
              </a:rPr>
              <a:t>8</a:t>
            </a:r>
            <a:r>
              <a:rPr lang="en-GB" sz="2600" b="1" noProof="1">
                <a:solidFill>
                  <a:srgbClr val="C00000"/>
                </a:solidFill>
                <a:ea typeface="Baskerville" panose="02020502070401020303" pitchFamily="18" charset="0"/>
              </a:rPr>
              <a:t>B on a </a:t>
            </a:r>
            <a:r>
              <a:rPr lang="en-GB" sz="2600" b="1" baseline="30000" noProof="1">
                <a:solidFill>
                  <a:srgbClr val="C00000"/>
                </a:solidFill>
                <a:ea typeface="Baskerville" panose="02020502070401020303" pitchFamily="18" charset="0"/>
              </a:rPr>
              <a:t>64</a:t>
            </a:r>
            <a:r>
              <a:rPr lang="en-GB" sz="2600" b="1" noProof="1">
                <a:solidFill>
                  <a:srgbClr val="C00000"/>
                </a:solidFill>
                <a:ea typeface="Baskerville" panose="02020502070401020303" pitchFamily="18" charset="0"/>
              </a:rPr>
              <a:t>Zn Target </a:t>
            </a:r>
            <a:r>
              <a:rPr lang="en-GB" sz="2600" b="1" noProof="1">
                <a:solidFill>
                  <a:srgbClr val="C00000"/>
                </a:solidFill>
                <a:ea typeface="Baskerville" panose="02020502070401020303" pitchFamily="18" charset="0"/>
                <a:sym typeface="Wingdings" pitchFamily="2" charset="2"/>
              </a:rPr>
              <a:t> </a:t>
            </a:r>
            <a:r>
              <a:rPr lang="en-GB" sz="2800" b="1" noProof="1">
                <a:solidFill>
                  <a:srgbClr val="0070C0"/>
                </a:solidFill>
                <a:ea typeface="Baskerville" panose="02020502070401020303" pitchFamily="18" charset="0"/>
              </a:rPr>
              <a:t> p-halo </a:t>
            </a:r>
            <a:r>
              <a:rPr lang="en-GB" sz="2600" b="1" noProof="1">
                <a:solidFill>
                  <a:srgbClr val="C00000"/>
                </a:solidFill>
                <a:ea typeface="Baskerville" panose="02020502070401020303" pitchFamily="18" charset="0"/>
              </a:rPr>
              <a:t> </a:t>
            </a: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F2AC25C8-ACE9-A6E7-EDF5-2637E4C9D2C0}"/>
              </a:ext>
            </a:extLst>
          </p:cNvPr>
          <p:cNvSpPr txBox="1"/>
          <p:nvPr/>
        </p:nvSpPr>
        <p:spPr>
          <a:xfrm>
            <a:off x="9695864" y="126983"/>
            <a:ext cx="1117930" cy="738664"/>
          </a:xfrm>
          <a:prstGeom prst="rect">
            <a:avLst/>
          </a:prstGeom>
          <a:solidFill>
            <a:srgbClr val="CCFFCC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400" baseline="30000" noProof="1"/>
              <a:t>8</a:t>
            </a:r>
            <a:r>
              <a:rPr lang="en-GB" sz="1400" noProof="1"/>
              <a:t>B</a:t>
            </a:r>
          </a:p>
          <a:p>
            <a:r>
              <a:rPr lang="en-GB" sz="1400" noProof="1"/>
              <a:t>Sp = 136,4 keV</a:t>
            </a: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578893D4-4C91-8D83-2F53-979077A4D7F6}"/>
              </a:ext>
            </a:extLst>
          </p:cNvPr>
          <p:cNvSpPr txBox="1"/>
          <p:nvPr/>
        </p:nvSpPr>
        <p:spPr>
          <a:xfrm>
            <a:off x="11477982" y="439352"/>
            <a:ext cx="536713" cy="307777"/>
          </a:xfrm>
          <a:prstGeom prst="rect">
            <a:avLst/>
          </a:prstGeom>
          <a:solidFill>
            <a:srgbClr val="CCFFCC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400" baseline="30000" noProof="1"/>
              <a:t>8</a:t>
            </a:r>
            <a:r>
              <a:rPr lang="en-GB" sz="1400" noProof="1"/>
              <a:t>Li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21222F61-0287-EC9B-1242-CA33AAC8A7C4}"/>
              </a:ext>
            </a:extLst>
          </p:cNvPr>
          <p:cNvSpPr txBox="1"/>
          <p:nvPr/>
        </p:nvSpPr>
        <p:spPr>
          <a:xfrm>
            <a:off x="9362994" y="1562381"/>
            <a:ext cx="665739" cy="309702"/>
          </a:xfrm>
          <a:prstGeom prst="rect">
            <a:avLst/>
          </a:prstGeom>
          <a:solidFill>
            <a:srgbClr val="CCFFCC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400" noProof="1"/>
              <a:t>core</a:t>
            </a:r>
          </a:p>
        </p:txBody>
      </p:sp>
    </p:spTree>
    <p:extLst>
      <p:ext uri="{BB962C8B-B14F-4D97-AF65-F5344CB8AC3E}">
        <p14:creationId xmlns:p14="http://schemas.microsoft.com/office/powerpoint/2010/main" val="320055434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3_Adyacencia">
  <a:themeElements>
    <a:clrScheme name="Personalizado 2">
      <a:dk1>
        <a:srgbClr val="000000"/>
      </a:dk1>
      <a:lt1>
        <a:srgbClr val="FFFFFF"/>
      </a:lt1>
      <a:dk2>
        <a:srgbClr val="C00000"/>
      </a:dk2>
      <a:lt2>
        <a:srgbClr val="C8C8B1"/>
      </a:lt2>
      <a:accent1>
        <a:srgbClr val="7A7A7A"/>
      </a:accent1>
      <a:accent2>
        <a:srgbClr val="F5C201"/>
      </a:accent2>
      <a:accent3>
        <a:srgbClr val="526DB0"/>
      </a:accent3>
      <a:accent4>
        <a:srgbClr val="989AAC"/>
      </a:accent4>
      <a:accent5>
        <a:srgbClr val="DC5924"/>
      </a:accent5>
      <a:accent6>
        <a:srgbClr val="B4B392"/>
      </a:accent6>
      <a:hlink>
        <a:srgbClr val="CC9900"/>
      </a:hlink>
      <a:folHlink>
        <a:srgbClr val="969696"/>
      </a:folHlink>
    </a:clrScheme>
    <a:fontScheme name="Office 2">
      <a:majorFont>
        <a:latin typeface="Calibri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HG明朝B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Adyacencia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ción6" id="{61CE083E-2779-8A42-AC14-77B90F7D54EA}" vid="{3CC2C059-DF43-F54C-9A19-24EC0392FE4F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3_Adyacencia</Template>
  <TotalTime>9254</TotalTime>
  <Words>4778</Words>
  <Application>Microsoft Macintosh PowerPoint</Application>
  <PresentationFormat>Panorámica</PresentationFormat>
  <Paragraphs>496</Paragraphs>
  <Slides>28</Slides>
  <Notes>26</Notes>
  <HiddenSlides>0</HiddenSlides>
  <MMClips>0</MMClips>
  <ScaleCrop>false</ScaleCrop>
  <HeadingPairs>
    <vt:vector size="6" baseType="variant">
      <vt:variant>
        <vt:lpstr>Fuentes usadas</vt:lpstr>
      </vt:variant>
      <vt:variant>
        <vt:i4>11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28</vt:i4>
      </vt:variant>
    </vt:vector>
  </HeadingPairs>
  <TitlesOfParts>
    <vt:vector size="40" baseType="lpstr">
      <vt:lpstr>Arial</vt:lpstr>
      <vt:lpstr>Baskerville</vt:lpstr>
      <vt:lpstr>Calibri</vt:lpstr>
      <vt:lpstr>Cambria</vt:lpstr>
      <vt:lpstr>Cambria Math</vt:lpstr>
      <vt:lpstr>Ginto Copilot Variable</vt:lpstr>
      <vt:lpstr>News Gothic MT</vt:lpstr>
      <vt:lpstr>Symbol</vt:lpstr>
      <vt:lpstr>Times</vt:lpstr>
      <vt:lpstr>Times New Roman</vt:lpstr>
      <vt:lpstr>Wingdings</vt:lpstr>
      <vt:lpstr>3_Adyacencia</vt:lpstr>
      <vt:lpstr>HIE-ISOLDE  Scattering Experiement Chamber  SEC activities at the XT03 beamline</vt:lpstr>
      <vt:lpstr>Presentación de PowerPoint</vt:lpstr>
      <vt:lpstr>Presentación de PowerPoint</vt:lpstr>
      <vt:lpstr>Presentación de PowerPoint</vt:lpstr>
      <vt:lpstr>10 years of Physics @ SEC Representative physics highlights illustrate the versatility and performance of the XT03–SEC infrastructure. 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Halo nuclei in n-transfer reactions</vt:lpstr>
      <vt:lpstr>Goal: to perform the combined set of experiments</vt:lpstr>
      <vt:lpstr>Presentación de PowerPoint</vt:lpstr>
      <vt:lpstr>Presentación de PowerPoint</vt:lpstr>
      <vt:lpstr>Presentación de PowerPoint</vt:lpstr>
      <vt:lpstr>mvme  -  Mesytec VME Data Acquisition system</vt:lpstr>
      <vt:lpstr>Presentación de PowerPoint</vt:lpstr>
      <vt:lpstr>22Ne (d,d) 22Ne*  </vt:lpstr>
      <vt:lpstr>Presentación de PowerPoint</vt:lpstr>
      <vt:lpstr>Presentación de PowerPoint</vt:lpstr>
      <vt:lpstr>Summary</vt:lpstr>
      <vt:lpstr>Collaborators</vt:lpstr>
      <vt:lpstr>Publications exp. SEC : 2021 - 2025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Microsoft Office User</dc:creator>
  <cp:lastModifiedBy>Olof Tengblad</cp:lastModifiedBy>
  <cp:revision>79</cp:revision>
  <cp:lastPrinted>2026-04-24T17:46:38Z</cp:lastPrinted>
  <dcterms:created xsi:type="dcterms:W3CDTF">2026-03-07T12:51:23Z</dcterms:created>
  <dcterms:modified xsi:type="dcterms:W3CDTF">2026-05-04T18:01:45Z</dcterms:modified>
</cp:coreProperties>
</file>