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0" r:id="rId1"/>
    <p:sldMasterId id="2147483666" r:id="rId2"/>
    <p:sldMasterId id="2147483678" r:id="rId3"/>
  </p:sldMasterIdLst>
  <p:notesMasterIdLst>
    <p:notesMasterId r:id="rId32"/>
  </p:notesMasterIdLst>
  <p:sldIdLst>
    <p:sldId id="262" r:id="rId4"/>
    <p:sldId id="257" r:id="rId5"/>
    <p:sldId id="263" r:id="rId6"/>
    <p:sldId id="267" r:id="rId7"/>
    <p:sldId id="269" r:id="rId8"/>
    <p:sldId id="271" r:id="rId9"/>
    <p:sldId id="272" r:id="rId10"/>
    <p:sldId id="265" r:id="rId11"/>
    <p:sldId id="273" r:id="rId12"/>
    <p:sldId id="274" r:id="rId13"/>
    <p:sldId id="275" r:id="rId14"/>
    <p:sldId id="268" r:id="rId15"/>
    <p:sldId id="276" r:id="rId16"/>
    <p:sldId id="299" r:id="rId17"/>
    <p:sldId id="302" r:id="rId18"/>
    <p:sldId id="312" r:id="rId19"/>
    <p:sldId id="277" r:id="rId20"/>
    <p:sldId id="303" r:id="rId21"/>
    <p:sldId id="288" r:id="rId22"/>
    <p:sldId id="306" r:id="rId23"/>
    <p:sldId id="307" r:id="rId24"/>
    <p:sldId id="256" r:id="rId25"/>
    <p:sldId id="313" r:id="rId26"/>
    <p:sldId id="301" r:id="rId27"/>
    <p:sldId id="308" r:id="rId28"/>
    <p:sldId id="309" r:id="rId29"/>
    <p:sldId id="310" r:id="rId30"/>
    <p:sldId id="311" r:id="rId31"/>
  </p:sldIdLst>
  <p:sldSz cx="12192000" cy="6858000"/>
  <p:notesSz cx="6858000" cy="9144000"/>
  <p:embeddedFontLst>
    <p:embeddedFont>
      <p:font typeface="Amasis MT Pro" panose="02040504050005020304" pitchFamily="18" charset="0"/>
      <p:regular r:id="rId33"/>
      <p:bold r:id="rId34"/>
      <p:italic r:id="rId35"/>
      <p:boldItalic r:id="rId36"/>
    </p:embeddedFont>
    <p:embeddedFont>
      <p:font typeface="Calibri" panose="020F0502020204030204" pitchFamily="34" charset="0"/>
      <p:regular r:id="rId37"/>
      <p:bold r:id="rId38"/>
      <p:italic r:id="rId39"/>
      <p:boldItalic r:id="rId40"/>
    </p:embeddedFont>
    <p:embeddedFont>
      <p:font typeface="Proxima Nova" panose="020B0604020202020204" charset="0"/>
      <p:regular r:id="rId41"/>
      <p:bold r:id="rId42"/>
      <p:italic r:id="rId43"/>
      <p:boldItalic r:id="rId44"/>
    </p:embeddedFont>
    <p:embeddedFont>
      <p:font typeface="Work Sans" pitchFamily="2" charset="0"/>
      <p:regular r:id="rId45"/>
      <p:bold r:id="rId46"/>
      <p:italic r:id="rId47"/>
      <p:boldItalic r:id="rId48"/>
    </p:embeddedFont>
    <p:embeddedFont>
      <p:font typeface="Work Sans Medium" pitchFamily="2" charset="0"/>
      <p:regular r:id="rId49"/>
      <p:italic r:id="rId50"/>
    </p:embeddedFont>
    <p:embeddedFont>
      <p:font typeface="Work Sans SemiBold" pitchFamily="2" charset="0"/>
      <p:regular r:id="rId51"/>
      <p:bold r:id="rId52"/>
      <p:italic r:id="rId53"/>
      <p:boldItalic r:id="rId54"/>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guide id="3" orient="horz" pos="1344" userDrawn="1">
          <p15:clr>
            <a:srgbClr val="A4A3A4"/>
          </p15:clr>
        </p15:guide>
        <p15:guide id="4" pos="597" userDrawn="1">
          <p15:clr>
            <a:srgbClr val="A4A3A4"/>
          </p15:clr>
        </p15:guide>
        <p15:guide id="5" pos="3273" userDrawn="1">
          <p15:clr>
            <a:srgbClr val="A4A3A4"/>
          </p15:clr>
        </p15:guide>
        <p15:guide id="6" pos="3500" userDrawn="1">
          <p15:clr>
            <a:srgbClr val="A4A3A4"/>
          </p15:clr>
        </p15:guide>
        <p15:guide id="7" pos="6153" userDrawn="1">
          <p15:clr>
            <a:srgbClr val="A4A3A4"/>
          </p15:clr>
        </p15:guide>
        <p15:guide id="8"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7EE"/>
    <a:srgbClr val="FF9900"/>
    <a:srgbClr val="0DB311"/>
    <a:srgbClr val="A81897"/>
    <a:srgbClr val="3366FF"/>
    <a:srgbClr val="F4BF94"/>
    <a:srgbClr val="FDFDFD"/>
    <a:srgbClr val="000000"/>
    <a:srgbClr val="99CCFF"/>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6327"/>
  </p:normalViewPr>
  <p:slideViewPr>
    <p:cSldViewPr snapToGrid="0" showGuides="1">
      <p:cViewPr varScale="1">
        <p:scale>
          <a:sx n="96" d="100"/>
          <a:sy n="96" d="100"/>
        </p:scale>
        <p:origin x="58" y="82"/>
      </p:cViewPr>
      <p:guideLst>
        <p:guide orient="horz" pos="2160"/>
        <p:guide pos="3863"/>
        <p:guide orient="horz" pos="1344"/>
        <p:guide pos="597"/>
        <p:guide pos="3273"/>
        <p:guide pos="3500"/>
        <p:guide pos="6153"/>
        <p:guide orient="horz" pos="102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7.fntdata"/><Relationship Id="rId21" Type="http://schemas.openxmlformats.org/officeDocument/2006/relationships/slide" Target="slides/slide18.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font" Target="fonts/font19.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7.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font" Target="fonts/font12.fntdata"/><Relationship Id="rId52" Type="http://schemas.openxmlformats.org/officeDocument/2006/relationships/font" Target="fonts/font20.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56759415891842"/>
          <c:y val="0.13998229682389277"/>
          <c:w val="0.80739985708841999"/>
          <c:h val="0.72796610316533561"/>
        </c:manualLayout>
      </c:layout>
      <c:barChart>
        <c:barDir val="col"/>
        <c:grouping val="clustered"/>
        <c:varyColors val="0"/>
        <c:ser>
          <c:idx val="0"/>
          <c:order val="0"/>
          <c:tx>
            <c:strRef>
              <c:f>Sheet1!$B$1</c:f>
              <c:strCache>
                <c:ptCount val="1"/>
                <c:pt idx="0">
                  <c:v>6 MeV</c:v>
                </c:pt>
              </c:strCache>
            </c:strRef>
          </c:tx>
          <c:spPr>
            <a:solidFill>
              <a:srgbClr val="1565C0"/>
            </a:solidFill>
            <a:effectLst/>
          </c:spPr>
          <c:invertIfNegative val="0"/>
          <c:cat>
            <c:strRef>
              <c:f>Sheet1!$A$2:$A$9</c:f>
              <c:strCache>
                <c:ptCount val="8"/>
                <c:pt idx="0">
                  <c:v>Be</c:v>
                </c:pt>
                <c:pt idx="1">
                  <c:v>LiF</c:v>
                </c:pt>
                <c:pt idx="2">
                  <c:v>V</c:v>
                </c:pt>
                <c:pt idx="3">
                  <c:v>Mn</c:v>
                </c:pt>
                <c:pt idx="4">
                  <c:v>Mo</c:v>
                </c:pt>
                <c:pt idx="5">
                  <c:v>Zn</c:v>
                </c:pt>
                <c:pt idx="6">
                  <c:v>SS</c:v>
                </c:pt>
                <c:pt idx="7">
                  <c:v>Fe</c:v>
                </c:pt>
              </c:strCache>
            </c:strRef>
          </c:cat>
          <c:val>
            <c:numRef>
              <c:f>Sheet1!$B$2:$B$9</c:f>
              <c:numCache>
                <c:formatCode>General</c:formatCode>
                <c:ptCount val="8"/>
                <c:pt idx="0">
                  <c:v>5.0600000000000005E-4</c:v>
                </c:pt>
                <c:pt idx="1">
                  <c:v>3.6499999999999998E-4</c:v>
                </c:pt>
                <c:pt idx="2">
                  <c:v>2.3900000000000001E-4</c:v>
                </c:pt>
                <c:pt idx="3">
                  <c:v>1.66E-4</c:v>
                </c:pt>
                <c:pt idx="4">
                  <c:v>1.7E-5</c:v>
                </c:pt>
                <c:pt idx="5">
                  <c:v>1.2E-5</c:v>
                </c:pt>
                <c:pt idx="6">
                  <c:v>5.0000000000000004E-6</c:v>
                </c:pt>
                <c:pt idx="7">
                  <c:v>1.1E-5</c:v>
                </c:pt>
              </c:numCache>
            </c:numRef>
          </c:val>
          <c:extLst>
            <c:ext xmlns:c16="http://schemas.microsoft.com/office/drawing/2014/chart" uri="{C3380CC4-5D6E-409C-BE32-E72D297353CC}">
              <c16:uniqueId val="{00000000-3307-4CA0-9C76-19C3ECBBF1D0}"/>
            </c:ext>
          </c:extLst>
        </c:ser>
        <c:ser>
          <c:idx val="1"/>
          <c:order val="1"/>
          <c:tx>
            <c:strRef>
              <c:f>Sheet1!$C$1</c:f>
              <c:strCache>
                <c:ptCount val="1"/>
                <c:pt idx="0">
                  <c:v>7 MeV</c:v>
                </c:pt>
              </c:strCache>
            </c:strRef>
          </c:tx>
          <c:spPr>
            <a:solidFill>
              <a:srgbClr val="2E7D32"/>
            </a:solidFill>
            <a:effectLst/>
          </c:spPr>
          <c:invertIfNegative val="0"/>
          <c:cat>
            <c:strRef>
              <c:f>Sheet1!$A$2:$A$9</c:f>
              <c:strCache>
                <c:ptCount val="8"/>
                <c:pt idx="0">
                  <c:v>Be</c:v>
                </c:pt>
                <c:pt idx="1">
                  <c:v>LiF</c:v>
                </c:pt>
                <c:pt idx="2">
                  <c:v>V</c:v>
                </c:pt>
                <c:pt idx="3">
                  <c:v>Mn</c:v>
                </c:pt>
                <c:pt idx="4">
                  <c:v>Mo</c:v>
                </c:pt>
                <c:pt idx="5">
                  <c:v>Zn</c:v>
                </c:pt>
                <c:pt idx="6">
                  <c:v>SS</c:v>
                </c:pt>
                <c:pt idx="7">
                  <c:v>Fe</c:v>
                </c:pt>
              </c:strCache>
            </c:strRef>
          </c:cat>
          <c:val>
            <c:numRef>
              <c:f>Sheet1!$C$2:$C$9</c:f>
              <c:numCache>
                <c:formatCode>General</c:formatCode>
                <c:ptCount val="8"/>
                <c:pt idx="0">
                  <c:v>7.7899999999999996E-4</c:v>
                </c:pt>
                <c:pt idx="1">
                  <c:v>4.9700000000000005E-4</c:v>
                </c:pt>
                <c:pt idx="2">
                  <c:v>4.15E-4</c:v>
                </c:pt>
                <c:pt idx="3">
                  <c:v>3.7399999999999998E-4</c:v>
                </c:pt>
                <c:pt idx="4">
                  <c:v>4.1999999999999998E-5</c:v>
                </c:pt>
                <c:pt idx="5">
                  <c:v>5.3999999999999998E-5</c:v>
                </c:pt>
                <c:pt idx="6">
                  <c:v>1.9000000000000001E-5</c:v>
                </c:pt>
                <c:pt idx="7">
                  <c:v>1.2E-5</c:v>
                </c:pt>
              </c:numCache>
            </c:numRef>
          </c:val>
          <c:extLst>
            <c:ext xmlns:c16="http://schemas.microsoft.com/office/drawing/2014/chart" uri="{C3380CC4-5D6E-409C-BE32-E72D297353CC}">
              <c16:uniqueId val="{00000001-3307-4CA0-9C76-19C3ECBBF1D0}"/>
            </c:ext>
          </c:extLst>
        </c:ser>
        <c:ser>
          <c:idx val="2"/>
          <c:order val="2"/>
          <c:tx>
            <c:strRef>
              <c:f>Sheet1!$D$1</c:f>
              <c:strCache>
                <c:ptCount val="1"/>
                <c:pt idx="0">
                  <c:v>8 MeV</c:v>
                </c:pt>
              </c:strCache>
            </c:strRef>
          </c:tx>
          <c:spPr>
            <a:solidFill>
              <a:srgbClr val="C62828"/>
            </a:solidFill>
            <a:effectLst/>
          </c:spPr>
          <c:invertIfNegative val="0"/>
          <c:cat>
            <c:strRef>
              <c:f>Sheet1!$A$2:$A$9</c:f>
              <c:strCache>
                <c:ptCount val="8"/>
                <c:pt idx="0">
                  <c:v>Be</c:v>
                </c:pt>
                <c:pt idx="1">
                  <c:v>LiF</c:v>
                </c:pt>
                <c:pt idx="2">
                  <c:v>V</c:v>
                </c:pt>
                <c:pt idx="3">
                  <c:v>Mn</c:v>
                </c:pt>
                <c:pt idx="4">
                  <c:v>Mo</c:v>
                </c:pt>
                <c:pt idx="5">
                  <c:v>Zn</c:v>
                </c:pt>
                <c:pt idx="6">
                  <c:v>SS</c:v>
                </c:pt>
                <c:pt idx="7">
                  <c:v>Fe</c:v>
                </c:pt>
              </c:strCache>
            </c:strRef>
          </c:cat>
          <c:val>
            <c:numRef>
              <c:f>Sheet1!$D$2:$D$9</c:f>
              <c:numCache>
                <c:formatCode>General</c:formatCode>
                <c:ptCount val="8"/>
                <c:pt idx="0">
                  <c:v>1.0679999999999999E-3</c:v>
                </c:pt>
                <c:pt idx="1">
                  <c:v>5.9100000000000005E-4</c:v>
                </c:pt>
                <c:pt idx="2">
                  <c:v>6.2699999999999995E-4</c:v>
                </c:pt>
                <c:pt idx="3">
                  <c:v>5.4900000000000001E-4</c:v>
                </c:pt>
                <c:pt idx="4">
                  <c:v>1.3100000000000001E-4</c:v>
                </c:pt>
                <c:pt idx="5">
                  <c:v>1.3999999999999999E-4</c:v>
                </c:pt>
                <c:pt idx="6">
                  <c:v>7.3999999999999996E-5</c:v>
                </c:pt>
                <c:pt idx="7">
                  <c:v>1.9000000000000001E-5</c:v>
                </c:pt>
              </c:numCache>
            </c:numRef>
          </c:val>
          <c:extLst>
            <c:ext xmlns:c16="http://schemas.microsoft.com/office/drawing/2014/chart" uri="{C3380CC4-5D6E-409C-BE32-E72D297353CC}">
              <c16:uniqueId val="{00000002-3307-4CA0-9C76-19C3ECBBF1D0}"/>
            </c:ext>
          </c:extLst>
        </c:ser>
        <c:dLbls>
          <c:showLegendKey val="0"/>
          <c:showVal val="0"/>
          <c:showCatName val="0"/>
          <c:showSerName val="0"/>
          <c:showPercent val="0"/>
          <c:showBubbleSize val="0"/>
        </c:dLbls>
        <c:gapWidth val="60"/>
        <c:axId val="2094734554"/>
        <c:axId val="2094734552"/>
      </c:barChart>
      <c:catAx>
        <c:axId val="2094734554"/>
        <c:scaling>
          <c:orientation val="minMax"/>
        </c:scaling>
        <c:delete val="0"/>
        <c:axPos val="b"/>
        <c:numFmt formatCode="General" sourceLinked="1"/>
        <c:majorTickMark val="out"/>
        <c:minorTickMark val="none"/>
        <c:tickLblPos val="low"/>
        <c:spPr>
          <a:ln w="12700" cap="flat">
            <a:solidFill>
              <a:srgbClr val="888888"/>
            </a:solidFill>
            <a:prstDash val="solid"/>
            <a:round/>
          </a:ln>
        </c:spPr>
        <c:txPr>
          <a:bodyPr/>
          <a:lstStyle/>
          <a:p>
            <a:pPr>
              <a:defRPr sz="1100" b="0" i="0" u="none" strike="noStrike">
                <a:solidFill>
                  <a:srgbClr val="1F2937"/>
                </a:solidFill>
                <a:latin typeface="Arial"/>
              </a:defRPr>
            </a:pPr>
            <a:endParaRPr lang="en-SE"/>
          </a:p>
        </c:txPr>
        <c:crossAx val="2094734552"/>
        <c:crosses val="autoZero"/>
        <c:auto val="1"/>
        <c:lblAlgn val="ctr"/>
        <c:lblOffset val="100"/>
        <c:noMultiLvlLbl val="1"/>
      </c:catAx>
      <c:valAx>
        <c:axId val="2094734552"/>
        <c:scaling>
          <c:orientation val="minMax"/>
        </c:scaling>
        <c:delete val="0"/>
        <c:axPos val="l"/>
        <c:majorGridlines>
          <c:spPr>
            <a:ln w="6350" cap="flat">
              <a:solidFill>
                <a:srgbClr val="E2E8F0"/>
              </a:solidFill>
              <a:prstDash val="solid"/>
              <a:round/>
            </a:ln>
          </c:spPr>
        </c:majorGridlines>
        <c:title>
          <c:tx>
            <c:rich>
              <a:bodyPr/>
              <a:lstStyle/>
              <a:p>
                <a:pPr>
                  <a:defRPr sz="1100" b="0" i="0" u="none" strike="noStrike">
                    <a:solidFill>
                      <a:srgbClr val="64748B"/>
                    </a:solidFill>
                    <a:latin typeface="Arial"/>
                  </a:defRPr>
                </a:pPr>
                <a:r>
                  <a:rPr lang="en-US" sz="1100" b="0" i="0" u="none" strike="noStrike">
                    <a:solidFill>
                      <a:srgbClr val="64748B"/>
                    </a:solidFill>
                    <a:latin typeface="Arial"/>
                  </a:rPr>
                  <a:t>Neutron yield  (n / proton)</a:t>
                </a:r>
              </a:p>
            </c:rich>
          </c:tx>
          <c:overlay val="0"/>
        </c:title>
        <c:numFmt formatCode="0.0E+00" sourceLinked="0"/>
        <c:majorTickMark val="out"/>
        <c:minorTickMark val="none"/>
        <c:tickLblPos val="nextTo"/>
        <c:spPr>
          <a:ln w="12700" cap="flat">
            <a:solidFill>
              <a:srgbClr val="888888"/>
            </a:solidFill>
            <a:prstDash val="solid"/>
            <a:round/>
          </a:ln>
        </c:spPr>
        <c:txPr>
          <a:bodyPr/>
          <a:lstStyle/>
          <a:p>
            <a:pPr>
              <a:defRPr sz="900" b="0" i="0" u="none" strike="noStrike">
                <a:solidFill>
                  <a:srgbClr val="64748B"/>
                </a:solidFill>
                <a:latin typeface="Arial"/>
              </a:defRPr>
            </a:pPr>
            <a:endParaRPr lang="en-SE"/>
          </a:p>
        </c:txPr>
        <c:crossAx val="2094734554"/>
        <c:crosses val="autoZero"/>
        <c:crossBetween val="between"/>
      </c:valAx>
      <c:spPr>
        <a:solidFill>
          <a:srgbClr val="FFFFFF"/>
        </a:solidFill>
        <a:ln>
          <a:noFill/>
        </a:ln>
        <a:effectLst/>
      </c:spPr>
    </c:plotArea>
    <c:legend>
      <c:legendPos val="t"/>
      <c:layout>
        <c:manualLayout>
          <c:xMode val="edge"/>
          <c:yMode val="edge"/>
          <c:x val="0.29346458815445625"/>
          <c:y val="2.6514998093843049E-2"/>
          <c:w val="0.36405943167462584"/>
          <c:h val="0.10232492689585368"/>
        </c:manualLayout>
      </c:layout>
      <c:overlay val="0"/>
      <c:txPr>
        <a:bodyPr/>
        <a:lstStyle/>
        <a:p>
          <a:pPr>
            <a:defRPr sz="1100">
              <a:solidFill>
                <a:srgbClr val="1F2937"/>
              </a:solidFill>
            </a:defRPr>
          </a:pPr>
          <a:endParaRPr lang="en-SE"/>
        </a:p>
      </c:txPr>
    </c:legend>
    <c:plotVisOnly val="1"/>
    <c:dispBlanksAs val="span"/>
    <c:showDLblsOverMax val="1"/>
  </c:chart>
  <c:spPr>
    <a:solidFill>
      <a:srgbClr val="FFFFFF"/>
    </a:solid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67863-098D-7443-8C24-5FBC4AB783A3}" type="datetimeFigureOut">
              <a:t>2026-05-04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31592-3C66-914C-8F2B-350F777116DA}" type="slidenum">
              <a:t>‹#›</a:t>
            </a:fld>
            <a:endParaRPr lang="en-GB"/>
          </a:p>
        </p:txBody>
      </p:sp>
    </p:spTree>
    <p:extLst>
      <p:ext uri="{BB962C8B-B14F-4D97-AF65-F5344CB8AC3E}">
        <p14:creationId xmlns:p14="http://schemas.microsoft.com/office/powerpoint/2010/main" val="356771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FAD31592-3C66-914C-8F2B-350F777116DA}" type="slidenum">
              <a:t>1</a:t>
            </a:fld>
            <a:endParaRPr lang="en-GB"/>
          </a:p>
        </p:txBody>
      </p:sp>
    </p:spTree>
    <p:extLst>
      <p:ext uri="{BB962C8B-B14F-4D97-AF65-F5344CB8AC3E}">
        <p14:creationId xmlns:p14="http://schemas.microsoft.com/office/powerpoint/2010/main" val="2944327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8"/>
        <p:cNvGrpSpPr/>
        <p:nvPr/>
      </p:nvGrpSpPr>
      <p:grpSpPr>
        <a:xfrm>
          <a:off x="0" y="0"/>
          <a:ext cx="0" cy="0"/>
          <a:chOff x="0" y="0"/>
          <a:chExt cx="0" cy="0"/>
        </a:xfrm>
      </p:grpSpPr>
      <p:sp>
        <p:nvSpPr>
          <p:cNvPr id="1319" name="Google Shape;1319;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0" name="Google Shape;1320;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7" name="Google Shape;26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8"/>
        <p:cNvGrpSpPr/>
        <p:nvPr/>
      </p:nvGrpSpPr>
      <p:grpSpPr>
        <a:xfrm>
          <a:off x="0" y="0"/>
          <a:ext cx="0" cy="0"/>
          <a:chOff x="0" y="0"/>
          <a:chExt cx="0" cy="0"/>
        </a:xfrm>
      </p:grpSpPr>
      <p:sp>
        <p:nvSpPr>
          <p:cNvPr id="1199" name="Google Shape;1199;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0" name="Google Shape;1200;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234591678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US" noProof="0"/>
              <a:t>Click icon to add picture</a:t>
            </a:r>
            <a:endParaRPr lang="en-GB" noProof="0"/>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292568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1215728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paring your presentation">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73512C92-439E-A01A-D5DD-EECE63EE9B11}"/>
              </a:ext>
            </a:extLst>
          </p:cNvPr>
          <p:cNvSpPr txBox="1"/>
          <p:nvPr userDrawn="1"/>
        </p:nvSpPr>
        <p:spPr>
          <a:xfrm>
            <a:off x="947738" y="2544623"/>
            <a:ext cx="4559299" cy="2345835"/>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The presentation is a visual aid and will be better if the written information is brief and punchy</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Use the presentation to illustrate your message – use figures. quotes. etc.</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Cues and bullet points are often useful</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Adapt the font size to the room and the size of the screen</a:t>
            </a:r>
          </a:p>
        </p:txBody>
      </p:sp>
      <p:sp>
        <p:nvSpPr>
          <p:cNvPr id="7" name="textruta 6">
            <a:extLst>
              <a:ext uri="{FF2B5EF4-FFF2-40B4-BE49-F238E27FC236}">
                <a16:creationId xmlns:a16="http://schemas.microsoft.com/office/drawing/2014/main" id="{A3F9ED89-B1B8-9C3C-C691-E42F30F9DFE9}"/>
              </a:ext>
            </a:extLst>
          </p:cNvPr>
          <p:cNvSpPr txBox="1"/>
          <p:nvPr userDrawn="1"/>
        </p:nvSpPr>
        <p:spPr>
          <a:xfrm>
            <a:off x="6084515" y="2544623"/>
            <a:ext cx="4637273" cy="2076531"/>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Choose images/photos carefully – the right picture reinforces the message. the wrong one spoils it</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If you can’t make a coherent slide. skip it – explain in your own words instead </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Keep the presentation short. Talk instead</a:t>
            </a:r>
          </a:p>
          <a:p>
            <a:pPr marL="230400" lvl="0" indent="-230400">
              <a:lnSpc>
                <a:spcPts val="2120"/>
              </a:lnSpc>
              <a:spcBef>
                <a:spcPts val="300"/>
              </a:spcBef>
              <a:buFont typeface="Arial" panose="020B0604020202020204" pitchFamily="34" charset="0"/>
              <a:buChar char="•"/>
            </a:pPr>
            <a:r>
              <a:rPr lang="en-GB" sz="1600" kern="100" noProof="0" dirty="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Do not use too much text on the slide</a:t>
            </a:r>
          </a:p>
        </p:txBody>
      </p:sp>
      <p:sp>
        <p:nvSpPr>
          <p:cNvPr id="8" name="textruta 7">
            <a:extLst>
              <a:ext uri="{FF2B5EF4-FFF2-40B4-BE49-F238E27FC236}">
                <a16:creationId xmlns:a16="http://schemas.microsoft.com/office/drawing/2014/main" id="{FFB6DB86-71A6-8FB0-0835-66FC238AC4B9}"/>
              </a:ext>
            </a:extLst>
          </p:cNvPr>
          <p:cNvSpPr txBox="1"/>
          <p:nvPr userDrawn="1"/>
        </p:nvSpPr>
        <p:spPr>
          <a:xfrm>
            <a:off x="947738" y="1890199"/>
            <a:ext cx="4559299" cy="361637"/>
          </a:xfrm>
          <a:prstGeom prst="rect">
            <a:avLst/>
          </a:prstGeom>
          <a:noFill/>
        </p:spPr>
        <p:txBody>
          <a:bodyPr wrap="square" rtlCol="0">
            <a:spAutoFit/>
          </a:bodyPr>
          <a:lstStyle/>
          <a:p>
            <a:pPr lvl="0">
              <a:lnSpc>
                <a:spcPts val="2120"/>
              </a:lnSpc>
              <a:spcBef>
                <a:spcPts val="300"/>
              </a:spcBef>
            </a:pPr>
            <a:r>
              <a:rPr lang="en-GB" kern="100" noProof="0" dirty="0">
                <a:effectLst/>
                <a:latin typeface="Work Sans" pitchFamily="2" charset="77"/>
                <a:ea typeface="Calibri" panose="020F0502020204030204" pitchFamily="34" charset="0"/>
                <a:cs typeface="Times New Roman" panose="02020603050405020304" pitchFamily="18" charset="0"/>
              </a:rPr>
              <a:t>Bear in mind:</a:t>
            </a:r>
          </a:p>
        </p:txBody>
      </p:sp>
      <p:sp>
        <p:nvSpPr>
          <p:cNvPr id="9" name="textruta 8">
            <a:extLst>
              <a:ext uri="{FF2B5EF4-FFF2-40B4-BE49-F238E27FC236}">
                <a16:creationId xmlns:a16="http://schemas.microsoft.com/office/drawing/2014/main" id="{A24D50C7-2824-5A60-8126-6E551E176684}"/>
              </a:ext>
            </a:extLst>
          </p:cNvPr>
          <p:cNvSpPr txBox="1"/>
          <p:nvPr userDrawn="1"/>
        </p:nvSpPr>
        <p:spPr>
          <a:xfrm>
            <a:off x="947738" y="899447"/>
            <a:ext cx="7774921" cy="579646"/>
          </a:xfrm>
          <a:prstGeom prst="rect">
            <a:avLst/>
          </a:prstGeom>
          <a:noFill/>
        </p:spPr>
        <p:txBody>
          <a:bodyPr wrap="square" rtlCol="0">
            <a:spAutoFit/>
          </a:bodyPr>
          <a:lstStyle/>
          <a:p>
            <a:pPr lvl="0">
              <a:lnSpc>
                <a:spcPts val="3840"/>
              </a:lnSpc>
            </a:pPr>
            <a:r>
              <a:rPr lang="en-GB" sz="3200" kern="100" noProof="0" dirty="0">
                <a:effectLst/>
                <a:latin typeface="Work Sans" pitchFamily="2" charset="77"/>
                <a:ea typeface="Calibri" panose="020F0502020204030204" pitchFamily="34" charset="0"/>
                <a:cs typeface="Times New Roman" panose="02020603050405020304" pitchFamily="18" charset="0"/>
              </a:rPr>
              <a:t>Preparing your presentation</a:t>
            </a:r>
          </a:p>
        </p:txBody>
      </p:sp>
    </p:spTree>
    <p:extLst>
      <p:ext uri="{BB962C8B-B14F-4D97-AF65-F5344CB8AC3E}">
        <p14:creationId xmlns:p14="http://schemas.microsoft.com/office/powerpoint/2010/main" val="1345743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cessibility Office 2013/2016">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8EB50238-E622-CC4D-E865-CA7D7EF35C9E}"/>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46DB352F-69A9-1E92-AAD7-901A1A1F9054}"/>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a:latin typeface="Work Sans" pitchFamily="2" charset="77"/>
              </a:rPr>
              <a:t>The template is set up to be as accessibility-friendly as possible. but there are two things you need to do yourself as you add content. </a:t>
            </a:r>
            <a:r>
              <a:rPr lang="en-GB" sz="1400" b="1" noProof="0" dirty="0">
                <a:latin typeface="Work Sans SemiBold" pitchFamily="2" charset="77"/>
              </a:rPr>
              <a:t>The instructions below are for Office 2013/2016.</a:t>
            </a:r>
          </a:p>
        </p:txBody>
      </p:sp>
      <p:sp>
        <p:nvSpPr>
          <p:cNvPr id="8" name="textruta 7">
            <a:extLst>
              <a:ext uri="{FF2B5EF4-FFF2-40B4-BE49-F238E27FC236}">
                <a16:creationId xmlns:a16="http://schemas.microsoft.com/office/drawing/2014/main" id="{DA13882F-AF79-0DD9-0229-90F3341A13E5}"/>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dirty="0">
                <a:latin typeface="Work Sans" pitchFamily="2" charset="77"/>
              </a:rPr>
              <a:t>Right-click on an image/figure and select the option "Format Picture." A tab will then open on the right side of the window. Choose the </a:t>
            </a:r>
            <a:r>
              <a:rPr lang="en-GB" sz="1000" i="1" noProof="0" dirty="0">
                <a:latin typeface="Work Sans" pitchFamily="2" charset="77"/>
              </a:rPr>
              <a:t>Size and Properties</a:t>
            </a:r>
            <a:r>
              <a:rPr lang="en-GB" sz="1000" noProof="0" dirty="0">
                <a:latin typeface="Work Sans" pitchFamily="2" charset="77"/>
              </a:rPr>
              <a:t> of the figure. then select </a:t>
            </a:r>
            <a:r>
              <a:rPr lang="en-GB" sz="1000" i="1" noProof="0" dirty="0">
                <a:latin typeface="Work Sans" pitchFamily="2" charset="77"/>
              </a:rPr>
              <a:t>Alternative Text</a:t>
            </a:r>
            <a:r>
              <a:rPr lang="en-GB" sz="1000" noProof="0" dirty="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dirty="0">
                <a:latin typeface="Work Sans" pitchFamily="2" charset="77"/>
              </a:rPr>
              <a:t>If the image/figure serves no informative purpose and you want to exclude it. you can simply leave the title and description empty.</a:t>
            </a:r>
          </a:p>
          <a:p>
            <a:endParaRPr lang="en-GB" sz="1000" noProof="0" dirty="0">
              <a:latin typeface="Work Sans" pitchFamily="2" charset="77"/>
            </a:endParaRPr>
          </a:p>
        </p:txBody>
      </p:sp>
      <p:sp>
        <p:nvSpPr>
          <p:cNvPr id="9" name="textruta 8">
            <a:extLst>
              <a:ext uri="{FF2B5EF4-FFF2-40B4-BE49-F238E27FC236}">
                <a16:creationId xmlns:a16="http://schemas.microsoft.com/office/drawing/2014/main" id="{4DBAB48A-0207-EBBB-5144-24A47388C7DA}"/>
              </a:ext>
            </a:extLst>
          </p:cNvPr>
          <p:cNvSpPr txBox="1"/>
          <p:nvPr userDrawn="1"/>
        </p:nvSpPr>
        <p:spPr>
          <a:xfrm>
            <a:off x="5549719" y="2600794"/>
            <a:ext cx="4234721" cy="3554819"/>
          </a:xfrm>
          <a:prstGeom prst="rect">
            <a:avLst/>
          </a:prstGeom>
          <a:noFill/>
        </p:spPr>
        <p:txBody>
          <a:bodyPr wrap="square" rtlCol="0">
            <a:spAutoFit/>
          </a:bodyPr>
          <a:lstStyle/>
          <a:p>
            <a:pPr>
              <a:spcAft>
                <a:spcPts val="600"/>
              </a:spcAft>
            </a:pPr>
            <a:r>
              <a:rPr lang="en-GB" sz="1000" noProof="0" dirty="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dirty="0">
              <a:latin typeface="Work Sans" pitchFamily="2" charset="77"/>
            </a:endParaRPr>
          </a:p>
          <a:p>
            <a:pPr marL="0" indent="0">
              <a:spcAft>
                <a:spcPts val="600"/>
              </a:spcAft>
              <a:buNone/>
            </a:pPr>
            <a:r>
              <a:rPr lang="en-GB" sz="1000" b="1" noProof="0" dirty="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Selecting an object in the file.</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Choosing the "Format" tab that appears on the right side of the ribbon.</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Selecting "Selection Pane" in the "Arrange" group.</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Selecting one or more objects in the list.</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Dragging the selection upward or downward. or clicking the "Up" button.</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Dragging the objects until they have the desired order. This will not affect the layout on the page. only the order in which they are read by screen readers.</a:t>
            </a:r>
          </a:p>
          <a:p>
            <a:endParaRPr lang="en-GB" sz="1000" noProof="0" dirty="0">
              <a:latin typeface="Work Sans" pitchFamily="2" charset="77"/>
            </a:endParaRPr>
          </a:p>
        </p:txBody>
      </p:sp>
      <p:sp>
        <p:nvSpPr>
          <p:cNvPr id="10" name="textruta 9">
            <a:extLst>
              <a:ext uri="{FF2B5EF4-FFF2-40B4-BE49-F238E27FC236}">
                <a16:creationId xmlns:a16="http://schemas.microsoft.com/office/drawing/2014/main" id="{32D64C20-E0EC-50ED-8276-1342580DEAE9}"/>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E6A6CDBB-9355-D585-CAEB-E68FDC04C402}"/>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350348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cessibility Office 365/2019">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0A51E754-9C7A-11C0-D983-A8276233FD20}"/>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9AB3E6E3-4894-429E-071D-F50345A149E8}"/>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a:latin typeface="Work Sans" pitchFamily="2" charset="77"/>
              </a:rPr>
              <a:t>The template is set up to be as accessibility-friendly as possible. but there are two things you need to do yourself as you add content. </a:t>
            </a:r>
            <a:r>
              <a:rPr lang="en-GB" sz="1400" b="1" noProof="0" dirty="0">
                <a:latin typeface="Work Sans SemiBold" pitchFamily="2" charset="77"/>
              </a:rPr>
              <a:t>The instructions below are for Office 365 or Office 2019.</a:t>
            </a:r>
          </a:p>
        </p:txBody>
      </p:sp>
      <p:sp>
        <p:nvSpPr>
          <p:cNvPr id="8" name="textruta 7">
            <a:extLst>
              <a:ext uri="{FF2B5EF4-FFF2-40B4-BE49-F238E27FC236}">
                <a16:creationId xmlns:a16="http://schemas.microsoft.com/office/drawing/2014/main" id="{37E57577-6FE9-C8F8-56EA-64EB95087ADD}"/>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dirty="0">
                <a:latin typeface="Work Sans" pitchFamily="2" charset="77"/>
              </a:rPr>
              <a:t>Right-click on an image/figure and select the option "Format Picture." A tab will then open on the right side of the window. Choose the </a:t>
            </a:r>
            <a:r>
              <a:rPr lang="en-GB" sz="1000" i="1" noProof="0" dirty="0">
                <a:latin typeface="Work Sans" pitchFamily="2" charset="77"/>
              </a:rPr>
              <a:t>Size and Properties</a:t>
            </a:r>
            <a:r>
              <a:rPr lang="en-GB" sz="1000" noProof="0" dirty="0">
                <a:latin typeface="Work Sans" pitchFamily="2" charset="77"/>
              </a:rPr>
              <a:t> of the figure. then select </a:t>
            </a:r>
            <a:r>
              <a:rPr lang="en-GB" sz="1000" i="1" noProof="0" dirty="0">
                <a:latin typeface="Work Sans" pitchFamily="2" charset="77"/>
              </a:rPr>
              <a:t>Alternative Text</a:t>
            </a:r>
            <a:r>
              <a:rPr lang="en-GB" sz="1000" noProof="0" dirty="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dirty="0">
                <a:latin typeface="Work Sans" pitchFamily="2" charset="77"/>
              </a:rPr>
              <a:t>If the image/figure serves no informative purpose and you want to exclude it. you can simply leave the title and description empty.</a:t>
            </a:r>
          </a:p>
          <a:p>
            <a:endParaRPr lang="en-GB" sz="1000" noProof="0" dirty="0">
              <a:latin typeface="Work Sans" pitchFamily="2" charset="77"/>
            </a:endParaRPr>
          </a:p>
        </p:txBody>
      </p:sp>
      <p:sp>
        <p:nvSpPr>
          <p:cNvPr id="9" name="textruta 8">
            <a:extLst>
              <a:ext uri="{FF2B5EF4-FFF2-40B4-BE49-F238E27FC236}">
                <a16:creationId xmlns:a16="http://schemas.microsoft.com/office/drawing/2014/main" id="{784D433E-62E1-750A-6876-97EF3EB623C3}"/>
              </a:ext>
            </a:extLst>
          </p:cNvPr>
          <p:cNvSpPr txBox="1"/>
          <p:nvPr userDrawn="1"/>
        </p:nvSpPr>
        <p:spPr>
          <a:xfrm>
            <a:off x="5549719" y="2600794"/>
            <a:ext cx="4234721" cy="2708434"/>
          </a:xfrm>
          <a:prstGeom prst="rect">
            <a:avLst/>
          </a:prstGeom>
          <a:noFill/>
        </p:spPr>
        <p:txBody>
          <a:bodyPr wrap="square" rtlCol="0">
            <a:spAutoFit/>
          </a:bodyPr>
          <a:lstStyle/>
          <a:p>
            <a:pPr>
              <a:spcAft>
                <a:spcPts val="600"/>
              </a:spcAft>
            </a:pPr>
            <a:r>
              <a:rPr lang="en-GB" sz="1000" noProof="0" dirty="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dirty="0">
              <a:latin typeface="Work Sans" pitchFamily="2" charset="77"/>
            </a:endParaRPr>
          </a:p>
          <a:p>
            <a:pPr marL="0" indent="0">
              <a:spcAft>
                <a:spcPts val="600"/>
              </a:spcAft>
              <a:buNone/>
            </a:pPr>
            <a:r>
              <a:rPr lang="en-GB" sz="1000" b="1" noProof="0" dirty="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On the </a:t>
            </a:r>
            <a:r>
              <a:rPr lang="en-GB" sz="1000" i="1" noProof="0" dirty="0">
                <a:latin typeface="Work Sans" pitchFamily="2" charset="77"/>
              </a:rPr>
              <a:t>Home</a:t>
            </a:r>
            <a:r>
              <a:rPr lang="en-GB" sz="1000" noProof="0" dirty="0">
                <a:latin typeface="Work Sans" pitchFamily="2" charset="77"/>
              </a:rPr>
              <a:t> tab. select </a:t>
            </a:r>
            <a:r>
              <a:rPr lang="en-GB" sz="1000" i="1" noProof="0" dirty="0">
                <a:latin typeface="Work Sans" pitchFamily="2" charset="77"/>
              </a:rPr>
              <a:t>Arrange</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From the </a:t>
            </a:r>
            <a:r>
              <a:rPr lang="en-GB" sz="1000" i="1" noProof="0" dirty="0">
                <a:latin typeface="Work Sans" pitchFamily="2" charset="77"/>
              </a:rPr>
              <a:t>Arrange </a:t>
            </a:r>
            <a:r>
              <a:rPr lang="en-GB" sz="1000" noProof="0" dirty="0">
                <a:latin typeface="Work Sans" pitchFamily="2" charset="77"/>
              </a:rPr>
              <a:t>menu. choose "Selection Pane.“</a:t>
            </a:r>
          </a:p>
          <a:p>
            <a:pPr marL="228600" indent="-228600">
              <a:spcAft>
                <a:spcPts val="600"/>
              </a:spcAft>
              <a:buClr>
                <a:schemeClr val="tx1">
                  <a:lumMod val="65000"/>
                  <a:lumOff val="35000"/>
                </a:schemeClr>
              </a:buClr>
              <a:buFont typeface="+mj-lt"/>
              <a:buAutoNum type="arabicPeriod"/>
            </a:pPr>
            <a:r>
              <a:rPr lang="en-GB" sz="1000" noProof="0" dirty="0">
                <a:latin typeface="Work Sans" pitchFamily="2" charset="77"/>
              </a:rPr>
              <a:t>A tab will open on the right side of the window. Drag the objects until they have the desired order. This will not affect the layout on the page. only the order in which they are read by screen readers.</a:t>
            </a:r>
          </a:p>
          <a:p>
            <a:endParaRPr lang="en-GB" sz="1000" noProof="0" dirty="0">
              <a:latin typeface="Work Sans" pitchFamily="2" charset="77"/>
            </a:endParaRPr>
          </a:p>
        </p:txBody>
      </p:sp>
      <p:sp>
        <p:nvSpPr>
          <p:cNvPr id="10" name="textruta 9">
            <a:extLst>
              <a:ext uri="{FF2B5EF4-FFF2-40B4-BE49-F238E27FC236}">
                <a16:creationId xmlns:a16="http://schemas.microsoft.com/office/drawing/2014/main" id="{428F5CB4-3C8B-C8B1-437D-FEBDF5863F8A}"/>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DD22A84C-EFA4-C49C-D348-83942967797F}"/>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1528221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361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3" name="Google Shape;13;p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14" name="Google Shape;14;p3"/>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Proxima Nova"/>
                <a:ea typeface="Proxima Nova"/>
                <a:cs typeface="Proxima Nova"/>
                <a:sym typeface="Proxima Nova"/>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3262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A645D8-3D2D-485B-98B5-C9A7AC465DFC}"/>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0355E38-5C27-415F-ACCC-36DC7A225D17}"/>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EED95E6E-D2BC-43CA-9B0D-CCDC0143D0C6}"/>
              </a:ext>
            </a:extLst>
          </p:cNvPr>
          <p:cNvSpPr>
            <a:spLocks noGrp="1"/>
          </p:cNvSpPr>
          <p:nvPr>
            <p:ph type="dt" sz="half" idx="10"/>
          </p:nvPr>
        </p:nvSpPr>
        <p:spPr/>
        <p:txBody>
          <a:bodyPr/>
          <a:lstStyle/>
          <a:p>
            <a:fld id="{0DD3D367-7621-481F-AB96-4A506E2BCE78}" type="datetimeFigureOut">
              <a:rPr lang="sv-SE" smtClean="0"/>
              <a:t>2026-05-04</a:t>
            </a:fld>
            <a:endParaRPr lang="sv-SE"/>
          </a:p>
        </p:txBody>
      </p:sp>
      <p:sp>
        <p:nvSpPr>
          <p:cNvPr id="5" name="Platshållare för sidfot 4">
            <a:extLst>
              <a:ext uri="{FF2B5EF4-FFF2-40B4-BE49-F238E27FC236}">
                <a16:creationId xmlns:a16="http://schemas.microsoft.com/office/drawing/2014/main" id="{372B7D06-D3C5-4508-839B-35648FFA33F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ADA9BC8-05FD-432F-BA3B-BC90AB4C035F}"/>
              </a:ext>
            </a:extLst>
          </p:cNvPr>
          <p:cNvSpPr>
            <a:spLocks noGrp="1"/>
          </p:cNvSpPr>
          <p:nvPr>
            <p:ph type="sldNum" sz="quarter" idx="12"/>
          </p:nvPr>
        </p:nvSpPr>
        <p:spPr/>
        <p:txBody>
          <a:bodyPr/>
          <a:lstStyle/>
          <a:p>
            <a:fld id="{431C8167-A699-4A29-8165-7F51935E4945}" type="slidenum">
              <a:rPr lang="sv-SE" smtClean="0"/>
              <a:t>‹#›</a:t>
            </a:fld>
            <a:endParaRPr lang="sv-SE"/>
          </a:p>
        </p:txBody>
      </p:sp>
    </p:spTree>
    <p:extLst>
      <p:ext uri="{BB962C8B-B14F-4D97-AF65-F5344CB8AC3E}">
        <p14:creationId xmlns:p14="http://schemas.microsoft.com/office/powerpoint/2010/main" val="41843712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7269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EDEDED"/>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12215714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6344195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3914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664417730"/>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079833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86826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2593814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9888177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2942885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4326075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10526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4495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12190791"/>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BFBFBF"/>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9105864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68451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658302844"/>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672001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455546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18489616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2040206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13184724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9624585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984928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27590832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51889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913489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US" noProof="0"/>
              <a:t>Click to edit Master text styles</a:t>
            </a:r>
          </a:p>
        </p:txBody>
      </p:sp>
    </p:spTree>
    <p:extLst>
      <p:ext uri="{BB962C8B-B14F-4D97-AF65-F5344CB8AC3E}">
        <p14:creationId xmlns:p14="http://schemas.microsoft.com/office/powerpoint/2010/main" val="2663736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US" noProof="0"/>
              <a:t>Click icon to add picture</a:t>
            </a:r>
            <a:endParaRPr lang="en-GB" noProof="0"/>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Tree>
    <p:extLst>
      <p:ext uri="{BB962C8B-B14F-4D97-AF65-F5344CB8AC3E}">
        <p14:creationId xmlns:p14="http://schemas.microsoft.com/office/powerpoint/2010/main" val="1727522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US" noProof="0"/>
              <a:t>Click icon to add picture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2131801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04/05/2026</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US" noProof="0"/>
              <a:t>Click to edit Master title style</a:t>
            </a:r>
            <a:endParaRPr lang="en-GB" noProof="0"/>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US" noProof="0"/>
              <a:t>Click icon to add picture</a:t>
            </a:r>
            <a:endParaRPr lang="en-GB" noProof="0"/>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US" noProof="0"/>
              <a:t>Click icon to add picture</a:t>
            </a:r>
            <a:endParaRPr lang="en-GB" noProof="0"/>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US" noProof="0"/>
              <a:t>Click icon to add picture</a:t>
            </a:r>
            <a:endParaRPr lang="en-GB" noProof="0"/>
          </a:p>
        </p:txBody>
      </p:sp>
    </p:spTree>
    <p:extLst>
      <p:ext uri="{BB962C8B-B14F-4D97-AF65-F5344CB8AC3E}">
        <p14:creationId xmlns:p14="http://schemas.microsoft.com/office/powerpoint/2010/main" val="9880211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1.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04/05/2026</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34268216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5" r:id="rId12"/>
    <p:sldLayoutId id="2147483663" r:id="rId13"/>
    <p:sldLayoutId id="2147483664" r:id="rId14"/>
    <p:sldLayoutId id="2147483690" r:id="rId15"/>
    <p:sldLayoutId id="2147483691" r:id="rId16"/>
    <p:sldLayoutId id="2147483692" r:id="rId17"/>
    <p:sldLayoutId id="2147483693" r:id="rId18"/>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04/05/2026</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31993848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FBFBF"/>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04/05/2026</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6801736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NordicConf.pptx" TargetMode="External"/><Relationship Id="rId2" Type="http://schemas.openxmlformats.org/officeDocument/2006/relationships/image" Target="../media/image26.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9000"/>
            <a:lum/>
          </a:blip>
          <a:srcRect/>
          <a:stretch>
            <a:fillRect t="-7000" b="-7000"/>
          </a:stretch>
        </a:blip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05358F1-922A-C7F3-A6E9-0F6221082D49}"/>
              </a:ext>
            </a:extLst>
          </p:cNvPr>
          <p:cNvSpPr>
            <a:spLocks noGrp="1"/>
          </p:cNvSpPr>
          <p:nvPr>
            <p:ph type="ctrTitle"/>
          </p:nvPr>
        </p:nvSpPr>
        <p:spPr>
          <a:xfrm>
            <a:off x="294198" y="2682274"/>
            <a:ext cx="11441927" cy="1654175"/>
          </a:xfrm>
        </p:spPr>
        <p:txBody>
          <a:bodyPr/>
          <a:lstStyle/>
          <a:p>
            <a:r>
              <a:rPr lang="en-GB" b="1" dirty="0">
                <a:latin typeface="Times New Roman" panose="02020603050405020304" pitchFamily="18" charset="0"/>
                <a:cs typeface="Times New Roman" panose="02020603050405020304" pitchFamily="18" charset="0"/>
              </a:rPr>
              <a:t>NESSA</a:t>
            </a:r>
            <a:r>
              <a:rPr lang="en-GB" dirty="0">
                <a:latin typeface="Times New Roman" panose="02020603050405020304" pitchFamily="18" charset="0"/>
                <a:cs typeface="Times New Roman" panose="02020603050405020304" pitchFamily="18" charset="0"/>
              </a:rPr>
              <a:t>: </a:t>
            </a:r>
            <a:r>
              <a:rPr lang="en-GB" dirty="0" err="1">
                <a:solidFill>
                  <a:srgbClr val="00B050"/>
                </a:solidFill>
                <a:latin typeface="Times New Roman" panose="02020603050405020304" pitchFamily="18" charset="0"/>
                <a:cs typeface="Times New Roman" panose="02020603050405020304" pitchFamily="18" charset="0"/>
              </a:rPr>
              <a:t>NE</a:t>
            </a:r>
            <a:r>
              <a:rPr lang="en-GB" dirty="0" err="1">
                <a:latin typeface="Times New Roman" panose="02020603050405020304" pitchFamily="18" charset="0"/>
                <a:cs typeface="Times New Roman" panose="02020603050405020304" pitchFamily="18" charset="0"/>
              </a:rPr>
              <a:t>utron</a:t>
            </a:r>
            <a:r>
              <a:rPr lang="en-GB" dirty="0">
                <a:latin typeface="Times New Roman" panose="02020603050405020304" pitchFamily="18" charset="0"/>
                <a:cs typeface="Times New Roman" panose="02020603050405020304" pitchFamily="18" charset="0"/>
              </a:rPr>
              <a:t> </a:t>
            </a:r>
            <a:r>
              <a:rPr lang="en-GB" dirty="0" err="1">
                <a:solidFill>
                  <a:srgbClr val="00B050"/>
                </a:solidFill>
                <a:latin typeface="Times New Roman" panose="02020603050405020304" pitchFamily="18" charset="0"/>
                <a:cs typeface="Times New Roman" panose="02020603050405020304" pitchFamily="18" charset="0"/>
              </a:rPr>
              <a:t>S</a:t>
            </a:r>
            <a:r>
              <a:rPr lang="en-GB" dirty="0" err="1">
                <a:latin typeface="Times New Roman" panose="02020603050405020304" pitchFamily="18" charset="0"/>
                <a:cs typeface="Times New Roman" panose="02020603050405020304" pitchFamily="18" charset="0"/>
              </a:rPr>
              <a:t>ourceS</a:t>
            </a:r>
            <a:r>
              <a:rPr lang="en-GB" dirty="0">
                <a:latin typeface="Times New Roman" panose="02020603050405020304" pitchFamily="18" charset="0"/>
                <a:cs typeface="Times New Roman" panose="02020603050405020304" pitchFamily="18" charset="0"/>
              </a:rPr>
              <a:t> at </a:t>
            </a:r>
            <a:r>
              <a:rPr lang="en-GB" dirty="0" err="1">
                <a:latin typeface="Times New Roman" panose="02020603050405020304" pitchFamily="18" charset="0"/>
                <a:cs typeface="Times New Roman" panose="02020603050405020304" pitchFamily="18" charset="0"/>
              </a:rPr>
              <a:t>Upp</a:t>
            </a:r>
            <a:r>
              <a:rPr lang="en-GB" dirty="0" err="1">
                <a:solidFill>
                  <a:srgbClr val="00B050"/>
                </a:solidFill>
                <a:latin typeface="Times New Roman" panose="02020603050405020304" pitchFamily="18" charset="0"/>
                <a:cs typeface="Times New Roman" panose="02020603050405020304" pitchFamily="18" charset="0"/>
              </a:rPr>
              <a:t>SA</a:t>
            </a:r>
            <a:r>
              <a:rPr lang="en-GB" dirty="0" err="1">
                <a:latin typeface="Times New Roman" panose="02020603050405020304" pitchFamily="18" charset="0"/>
                <a:cs typeface="Times New Roman" panose="02020603050405020304" pitchFamily="18" charset="0"/>
              </a:rPr>
              <a:t>la</a:t>
            </a:r>
            <a:br>
              <a:rPr lang="en-GB" dirty="0">
                <a:latin typeface="Times New Roman" panose="02020603050405020304" pitchFamily="18" charset="0"/>
                <a:cs typeface="Times New Roman" panose="02020603050405020304" pitchFamily="18" charset="0"/>
              </a:rPr>
            </a:br>
            <a:r>
              <a:rPr lang="en-US" sz="2200" b="1" i="1" dirty="0">
                <a:solidFill>
                  <a:srgbClr val="002060"/>
                </a:solidFill>
                <a:latin typeface="Times New Roman" panose="02020603050405020304" pitchFamily="18" charset="0"/>
                <a:cs typeface="Times New Roman" panose="02020603050405020304" pitchFamily="18" charset="0"/>
              </a:rPr>
              <a:t>A versatile  neutron facility for detector physics, activation studies and SEE research</a:t>
            </a:r>
            <a:endParaRPr lang="en-GB" sz="2200" b="1" i="1" dirty="0">
              <a:solidFill>
                <a:srgbClr val="002060"/>
              </a:solidFill>
              <a:latin typeface="Times New Roman" panose="02020603050405020304" pitchFamily="18" charset="0"/>
              <a:cs typeface="Times New Roman" panose="02020603050405020304" pitchFamily="18" charset="0"/>
            </a:endParaRPr>
          </a:p>
        </p:txBody>
      </p:sp>
      <p:sp>
        <p:nvSpPr>
          <p:cNvPr id="3" name="Underrubrik 2">
            <a:extLst>
              <a:ext uri="{FF2B5EF4-FFF2-40B4-BE49-F238E27FC236}">
                <a16:creationId xmlns:a16="http://schemas.microsoft.com/office/drawing/2014/main" id="{10AEE97D-FBCF-C7E2-AC97-1B5EB152B3E6}"/>
              </a:ext>
            </a:extLst>
          </p:cNvPr>
          <p:cNvSpPr>
            <a:spLocks noGrp="1"/>
          </p:cNvSpPr>
          <p:nvPr>
            <p:ph type="subTitle" idx="1"/>
          </p:nvPr>
        </p:nvSpPr>
        <p:spPr>
          <a:xfrm>
            <a:off x="2322842" y="3723609"/>
            <a:ext cx="7926387" cy="461962"/>
          </a:xfrm>
        </p:spPr>
        <p:txBody>
          <a:bodyPr>
            <a:noAutofit/>
          </a:bodyPr>
          <a:lstStyle/>
          <a:p>
            <a:pPr>
              <a:lnSpc>
                <a:spcPct val="120000"/>
              </a:lnSpc>
            </a:pPr>
            <a:endParaRPr lang="en-GB" sz="2800" b="1" dirty="0">
              <a:latin typeface="Times New Roman" panose="02020603050405020304" pitchFamily="18" charset="0"/>
              <a:cs typeface="Times New Roman" panose="02020603050405020304" pitchFamily="18" charset="0"/>
            </a:endParaRPr>
          </a:p>
          <a:p>
            <a:pPr>
              <a:lnSpc>
                <a:spcPct val="120000"/>
              </a:lnSpc>
            </a:pPr>
            <a:endParaRPr lang="en-GB" sz="2800" b="1" dirty="0">
              <a:latin typeface="Times New Roman" panose="02020603050405020304" pitchFamily="18" charset="0"/>
              <a:cs typeface="Times New Roman" panose="02020603050405020304" pitchFamily="18" charset="0"/>
            </a:endParaRPr>
          </a:p>
          <a:p>
            <a:pPr>
              <a:lnSpc>
                <a:spcPct val="120000"/>
              </a:lnSpc>
            </a:pPr>
            <a:endParaRPr lang="en-GB" sz="2800" b="1" dirty="0">
              <a:latin typeface="Times New Roman" panose="02020603050405020304" pitchFamily="18" charset="0"/>
              <a:cs typeface="Times New Roman" panose="02020603050405020304" pitchFamily="18" charset="0"/>
            </a:endParaRPr>
          </a:p>
          <a:p>
            <a:pPr>
              <a:lnSpc>
                <a:spcPct val="120000"/>
              </a:lnSpc>
            </a:pPr>
            <a:r>
              <a:rPr lang="en-GB" sz="2800" b="1" dirty="0">
                <a:latin typeface="Times New Roman" panose="02020603050405020304" pitchFamily="18" charset="0"/>
                <a:cs typeface="Times New Roman" panose="02020603050405020304" pitchFamily="18" charset="0"/>
              </a:rPr>
              <a:t>Sandipan Dawn</a:t>
            </a:r>
          </a:p>
          <a:p>
            <a:pPr>
              <a:lnSpc>
                <a:spcPct val="120000"/>
              </a:lnSpc>
            </a:pPr>
            <a:r>
              <a:rPr lang="en-GB" sz="1400" i="1" dirty="0">
                <a:latin typeface="Times New Roman" panose="02020603050405020304" pitchFamily="18" charset="0"/>
                <a:cs typeface="Times New Roman" panose="02020603050405020304" pitchFamily="18" charset="0"/>
              </a:rPr>
              <a:t>Sandipan.dawn@physics.uu.se</a:t>
            </a:r>
          </a:p>
          <a:p>
            <a:pPr>
              <a:lnSpc>
                <a:spcPct val="120000"/>
              </a:lnSpc>
            </a:pPr>
            <a:r>
              <a:rPr lang="en-GB" sz="1600" i="1" dirty="0">
                <a:solidFill>
                  <a:srgbClr val="0070C0"/>
                </a:solidFill>
                <a:latin typeface="Times New Roman" panose="02020603050405020304" pitchFamily="18" charset="0"/>
                <a:cs typeface="Times New Roman" panose="02020603050405020304" pitchFamily="18" charset="0"/>
              </a:rPr>
              <a:t>15</a:t>
            </a:r>
            <a:r>
              <a:rPr lang="en-GB" sz="1600" i="1" baseline="30000" dirty="0">
                <a:solidFill>
                  <a:srgbClr val="0070C0"/>
                </a:solidFill>
                <a:latin typeface="Times New Roman" panose="02020603050405020304" pitchFamily="18" charset="0"/>
                <a:cs typeface="Times New Roman" panose="02020603050405020304" pitchFamily="18" charset="0"/>
              </a:rPr>
              <a:t>th</a:t>
            </a:r>
            <a:r>
              <a:rPr lang="en-GB" sz="1600" i="1" dirty="0">
                <a:solidFill>
                  <a:srgbClr val="0070C0"/>
                </a:solidFill>
                <a:latin typeface="Times New Roman" panose="02020603050405020304" pitchFamily="18" charset="0"/>
                <a:cs typeface="Times New Roman" panose="02020603050405020304" pitchFamily="18" charset="0"/>
              </a:rPr>
              <a:t> Nordic Meeting in Nuclear Physics</a:t>
            </a:r>
          </a:p>
        </p:txBody>
      </p:sp>
      <p:pic>
        <p:nvPicPr>
          <p:cNvPr id="4" name="Google Shape;141;p27">
            <a:extLst>
              <a:ext uri="{FF2B5EF4-FFF2-40B4-BE49-F238E27FC236}">
                <a16:creationId xmlns:a16="http://schemas.microsoft.com/office/drawing/2014/main" id="{6F76ED38-C0C5-4796-94E8-18A9A085E74E}"/>
              </a:ext>
            </a:extLst>
          </p:cNvPr>
          <p:cNvPicPr preferRelativeResize="0"/>
          <p:nvPr/>
        </p:nvPicPr>
        <p:blipFill rotWithShape="1">
          <a:blip r:embed="rId4">
            <a:alphaModFix/>
          </a:blip>
          <a:srcRect/>
          <a:stretch/>
        </p:blipFill>
        <p:spPr>
          <a:xfrm>
            <a:off x="947738" y="5992325"/>
            <a:ext cx="1606055" cy="731584"/>
          </a:xfrm>
          <a:prstGeom prst="rect">
            <a:avLst/>
          </a:prstGeom>
          <a:noFill/>
          <a:ln>
            <a:noFill/>
          </a:ln>
        </p:spPr>
      </p:pic>
      <p:pic>
        <p:nvPicPr>
          <p:cNvPr id="5" name="Google Shape;143;p27">
            <a:extLst>
              <a:ext uri="{FF2B5EF4-FFF2-40B4-BE49-F238E27FC236}">
                <a16:creationId xmlns:a16="http://schemas.microsoft.com/office/drawing/2014/main" id="{AC2C81A2-B5C0-4D54-88CB-6B192EFA6105}"/>
              </a:ext>
            </a:extLst>
          </p:cNvPr>
          <p:cNvPicPr preferRelativeResize="0"/>
          <p:nvPr/>
        </p:nvPicPr>
        <p:blipFill rotWithShape="1">
          <a:blip r:embed="rId5">
            <a:alphaModFix/>
          </a:blip>
          <a:srcRect/>
          <a:stretch/>
        </p:blipFill>
        <p:spPr>
          <a:xfrm>
            <a:off x="9128198" y="5992325"/>
            <a:ext cx="2041402" cy="555499"/>
          </a:xfrm>
          <a:prstGeom prst="rect">
            <a:avLst/>
          </a:prstGeom>
          <a:noFill/>
          <a:ln>
            <a:noFill/>
          </a:ln>
        </p:spPr>
      </p:pic>
    </p:spTree>
    <p:extLst>
      <p:ext uri="{BB962C8B-B14F-4D97-AF65-F5344CB8AC3E}">
        <p14:creationId xmlns:p14="http://schemas.microsoft.com/office/powerpoint/2010/main" val="3407965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2"/>
          <p:cNvSpPr txBox="1">
            <a:spLocks noGrp="1"/>
          </p:cNvSpPr>
          <p:nvPr>
            <p:ph type="title"/>
          </p:nvPr>
        </p:nvSpPr>
        <p:spPr>
          <a:xfrm>
            <a:off x="2" y="0"/>
            <a:ext cx="12191967" cy="582400"/>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Absolute Neutron Yield from ⁹³Nb(n,2n)⁹²ᵐNb Activation Foil</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289" name="Google Shape;289;p42"/>
          <p:cNvPicPr preferRelativeResize="0"/>
          <p:nvPr/>
        </p:nvPicPr>
        <p:blipFill rotWithShape="1">
          <a:blip r:embed="rId3">
            <a:alphaModFix/>
          </a:blip>
          <a:srcRect r="32083" b="7070"/>
          <a:stretch/>
        </p:blipFill>
        <p:spPr>
          <a:xfrm>
            <a:off x="2469575" y="1797256"/>
            <a:ext cx="6367825" cy="2870160"/>
          </a:xfrm>
          <a:prstGeom prst="rect">
            <a:avLst/>
          </a:prstGeom>
          <a:noFill/>
          <a:ln>
            <a:noFill/>
          </a:ln>
        </p:spPr>
      </p:pic>
      <p:sp>
        <p:nvSpPr>
          <p:cNvPr id="290" name="Google Shape;290;p42"/>
          <p:cNvSpPr txBox="1">
            <a:spLocks noGrp="1"/>
          </p:cNvSpPr>
          <p:nvPr>
            <p:ph type="sldNum" idx="12"/>
          </p:nvPr>
        </p:nvSpPr>
        <p:spPr>
          <a:xfrm>
            <a:off x="11244777" y="6217623"/>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10</a:t>
            </a:fld>
            <a:endParaRPr>
              <a:latin typeface="Proxima Nova"/>
              <a:ea typeface="Proxima Nova"/>
              <a:cs typeface="Proxima Nova"/>
              <a:sym typeface="Proxima Nova"/>
            </a:endParaRPr>
          </a:p>
        </p:txBody>
      </p:sp>
      <p:sp>
        <p:nvSpPr>
          <p:cNvPr id="291" name="Google Shape;291;p42"/>
          <p:cNvSpPr txBox="1"/>
          <p:nvPr/>
        </p:nvSpPr>
        <p:spPr>
          <a:xfrm>
            <a:off x="2365406" y="5153219"/>
            <a:ext cx="6576166" cy="1508051"/>
          </a:xfrm>
          <a:prstGeom prst="rect">
            <a:avLst/>
          </a:prstGeom>
          <a:solidFill>
            <a:srgbClr val="E0E0E0">
              <a:alpha val="40000"/>
            </a:srgbClr>
          </a:solidFill>
          <a:ln>
            <a:noFill/>
          </a:ln>
        </p:spPr>
        <p:txBody>
          <a:bodyPr spcFirstLastPara="1" wrap="square" lIns="121900" tIns="60933" rIns="121900" bIns="60933" anchor="t" anchorCtr="0">
            <a:spAutoFit/>
          </a:bodyPr>
          <a:lstStyle/>
          <a:p>
            <a:pPr marL="380982" indent="-364050">
              <a:buClr>
                <a:srgbClr val="000000"/>
              </a:buClr>
              <a:buSzPts val="1400"/>
              <a:buFont typeface="Arial"/>
              <a:buChar char="•"/>
            </a:pPr>
            <a:r>
              <a:rPr lang="en-US" dirty="0">
                <a:solidFill>
                  <a:srgbClr val="151515"/>
                </a:solidFill>
                <a:latin typeface="Times New Roman" panose="02020603050405020304" pitchFamily="18" charset="0"/>
                <a:ea typeface="Calibri"/>
                <a:cs typeface="Times New Roman" panose="02020603050405020304" pitchFamily="18" charset="0"/>
                <a:sym typeface="Calibri"/>
              </a:rPr>
              <a:t>Calibrated values during commissioning is 4.4 x 10</a:t>
            </a:r>
            <a:r>
              <a:rPr lang="en-US" baseline="30000" dirty="0">
                <a:solidFill>
                  <a:srgbClr val="151515"/>
                </a:solidFill>
                <a:latin typeface="Times New Roman" panose="02020603050405020304" pitchFamily="18" charset="0"/>
                <a:ea typeface="Calibri"/>
                <a:cs typeface="Times New Roman" panose="02020603050405020304" pitchFamily="18" charset="0"/>
                <a:sym typeface="Calibri"/>
              </a:rPr>
              <a:t>8</a:t>
            </a:r>
            <a:r>
              <a:rPr lang="en-US" dirty="0">
                <a:solidFill>
                  <a:srgbClr val="151515"/>
                </a:solidFill>
                <a:latin typeface="Times New Roman" panose="02020603050405020304" pitchFamily="18" charset="0"/>
                <a:ea typeface="Calibri"/>
                <a:cs typeface="Times New Roman" panose="02020603050405020304" pitchFamily="18" charset="0"/>
                <a:sym typeface="Calibri"/>
              </a:rPr>
              <a:t> n/s.</a:t>
            </a:r>
            <a:endParaRPr dirty="0">
              <a:solidFill>
                <a:srgbClr val="000000"/>
              </a:solidFill>
              <a:latin typeface="Times New Roman" panose="02020603050405020304" pitchFamily="18" charset="0"/>
              <a:ea typeface="Arial"/>
              <a:cs typeface="Times New Roman" panose="02020603050405020304" pitchFamily="18" charset="0"/>
              <a:sym typeface="Arial"/>
            </a:endParaRPr>
          </a:p>
          <a:p>
            <a:pPr marL="380982" indent="-245519">
              <a:buClr>
                <a:srgbClr val="000000"/>
              </a:buClr>
              <a:buSzPts val="1600"/>
            </a:pPr>
            <a:endParaRPr dirty="0">
              <a:solidFill>
                <a:srgbClr val="151515"/>
              </a:solidFill>
              <a:latin typeface="Times New Roman" panose="02020603050405020304" pitchFamily="18" charset="0"/>
              <a:ea typeface="Calibri"/>
              <a:cs typeface="Times New Roman" panose="02020603050405020304" pitchFamily="18" charset="0"/>
              <a:sym typeface="Calibri"/>
            </a:endParaRPr>
          </a:p>
          <a:p>
            <a:pPr marL="380982" indent="-364050">
              <a:buClr>
                <a:srgbClr val="000000"/>
              </a:buClr>
              <a:buSzPts val="1400"/>
              <a:buFont typeface="Arial"/>
              <a:buChar char="•"/>
            </a:pPr>
            <a:r>
              <a:rPr lang="en-US" dirty="0">
                <a:solidFill>
                  <a:srgbClr val="151515"/>
                </a:solidFill>
                <a:latin typeface="Times New Roman" panose="02020603050405020304" pitchFamily="18" charset="0"/>
                <a:ea typeface="Calibri"/>
                <a:cs typeface="Times New Roman" panose="02020603050405020304" pitchFamily="18" charset="0"/>
                <a:sym typeface="Calibri"/>
              </a:rPr>
              <a:t>Source degrades over time (6 years old)</a:t>
            </a:r>
            <a:endParaRPr dirty="0">
              <a:solidFill>
                <a:srgbClr val="000000"/>
              </a:solidFill>
              <a:latin typeface="Times New Roman" panose="02020603050405020304" pitchFamily="18" charset="0"/>
              <a:ea typeface="Arial"/>
              <a:cs typeface="Times New Roman" panose="02020603050405020304" pitchFamily="18" charset="0"/>
              <a:sym typeface="Arial"/>
            </a:endParaRPr>
          </a:p>
          <a:p>
            <a:pPr marL="380982" indent="-245519">
              <a:buClr>
                <a:srgbClr val="000000"/>
              </a:buClr>
              <a:buSzPts val="1600"/>
            </a:pPr>
            <a:endParaRPr dirty="0">
              <a:solidFill>
                <a:srgbClr val="151515"/>
              </a:solidFill>
              <a:latin typeface="Times New Roman" panose="02020603050405020304" pitchFamily="18" charset="0"/>
              <a:ea typeface="Calibri"/>
              <a:cs typeface="Times New Roman" panose="02020603050405020304" pitchFamily="18" charset="0"/>
              <a:sym typeface="Calibri"/>
            </a:endParaRPr>
          </a:p>
          <a:p>
            <a:pPr marL="380982" indent="-364050">
              <a:buClr>
                <a:srgbClr val="000000"/>
              </a:buClr>
              <a:buSzPts val="1400"/>
              <a:buFont typeface="Arial"/>
              <a:buChar char="•"/>
            </a:pPr>
            <a:r>
              <a:rPr lang="en-US" dirty="0">
                <a:solidFill>
                  <a:srgbClr val="151515"/>
                </a:solidFill>
                <a:latin typeface="Times New Roman" panose="02020603050405020304" pitchFamily="18" charset="0"/>
                <a:ea typeface="Calibri"/>
                <a:cs typeface="Times New Roman" panose="02020603050405020304" pitchFamily="18" charset="0"/>
                <a:sym typeface="Calibri"/>
              </a:rPr>
              <a:t>Uncertainty from </a:t>
            </a:r>
            <a:r>
              <a:rPr lang="en-US" dirty="0" err="1">
                <a:solidFill>
                  <a:srgbClr val="151515"/>
                </a:solidFill>
                <a:latin typeface="Times New Roman" panose="02020603050405020304" pitchFamily="18" charset="0"/>
                <a:ea typeface="Calibri"/>
                <a:cs typeface="Times New Roman" panose="02020603050405020304" pitchFamily="18" charset="0"/>
                <a:sym typeface="Calibri"/>
              </a:rPr>
              <a:t>HPGe</a:t>
            </a:r>
            <a:r>
              <a:rPr lang="en-US" dirty="0">
                <a:solidFill>
                  <a:srgbClr val="151515"/>
                </a:solidFill>
                <a:latin typeface="Times New Roman" panose="02020603050405020304" pitchFamily="18" charset="0"/>
                <a:ea typeface="Calibri"/>
                <a:cs typeface="Times New Roman" panose="02020603050405020304" pitchFamily="18" charset="0"/>
                <a:sym typeface="Calibri"/>
              </a:rPr>
              <a:t> counting is only statistical uncertainty. </a:t>
            </a:r>
            <a:endParaRPr dirty="0">
              <a:solidFill>
                <a:srgbClr val="151515"/>
              </a:solidFill>
              <a:latin typeface="Times New Roman" panose="02020603050405020304" pitchFamily="18" charset="0"/>
              <a:ea typeface="Calibri"/>
              <a:cs typeface="Times New Roman" panose="02020603050405020304" pitchFamily="18" charset="0"/>
              <a:sym typeface="Calibri"/>
            </a:endParaRPr>
          </a:p>
        </p:txBody>
      </p:sp>
      <p:sp>
        <p:nvSpPr>
          <p:cNvPr id="2" name="TextBox 1">
            <a:extLst>
              <a:ext uri="{FF2B5EF4-FFF2-40B4-BE49-F238E27FC236}">
                <a16:creationId xmlns:a16="http://schemas.microsoft.com/office/drawing/2014/main" id="{05EFA74A-DE1F-4D96-9E69-8F4E18B63F03}"/>
              </a:ext>
            </a:extLst>
          </p:cNvPr>
          <p:cNvSpPr txBox="1"/>
          <p:nvPr/>
        </p:nvSpPr>
        <p:spPr>
          <a:xfrm>
            <a:off x="3864445" y="971031"/>
            <a:ext cx="4086970" cy="461665"/>
          </a:xfrm>
          <a:prstGeom prst="rect">
            <a:avLst/>
          </a:prstGeom>
          <a:noFill/>
        </p:spPr>
        <p:txBody>
          <a:bodyPr wrap="square" rtlCol="0">
            <a:spAutoFit/>
          </a:bodyPr>
          <a:lstStyle/>
          <a:p>
            <a:r>
              <a:rPr lang="pt-BR" sz="2400" b="1" dirty="0">
                <a:latin typeface="Times New Roman" panose="02020603050405020304" pitchFamily="18" charset="0"/>
                <a:cs typeface="Times New Roman" panose="02020603050405020304" pitchFamily="18" charset="0"/>
              </a:rPr>
              <a:t>Y = (4.33 ± 0.36) × 10⁸ n/s</a:t>
            </a:r>
            <a:r>
              <a:rPr lang="pt-BR" sz="2400" dirty="0">
                <a:latin typeface="Times New Roman" panose="02020603050405020304" pitchFamily="18" charset="0"/>
                <a:cs typeface="Times New Roman" panose="02020603050405020304" pitchFamily="18" charset="0"/>
              </a:rPr>
              <a:t> </a:t>
            </a:r>
            <a:endParaRPr lang="en-SE"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6C9A154-0EF5-49F9-9823-B3A85D66CAC6}"/>
              </a:ext>
            </a:extLst>
          </p:cNvPr>
          <p:cNvPicPr>
            <a:picLocks noChangeAspect="1"/>
          </p:cNvPicPr>
          <p:nvPr/>
        </p:nvPicPr>
        <p:blipFill rotWithShape="1">
          <a:blip r:embed="rId2"/>
          <a:srcRect l="4156" t="2306" r="3293" b="1595"/>
          <a:stretch/>
        </p:blipFill>
        <p:spPr>
          <a:xfrm>
            <a:off x="0" y="577445"/>
            <a:ext cx="3760968" cy="5002729"/>
          </a:xfrm>
          <a:prstGeom prst="rect">
            <a:avLst/>
          </a:prstGeom>
        </p:spPr>
      </p:pic>
      <p:sp>
        <p:nvSpPr>
          <p:cNvPr id="6" name="Google Shape;288;p42">
            <a:extLst>
              <a:ext uri="{FF2B5EF4-FFF2-40B4-BE49-F238E27FC236}">
                <a16:creationId xmlns:a16="http://schemas.microsoft.com/office/drawing/2014/main" id="{15C3140E-FC01-4BFA-BBB0-A9BD926B50E9}"/>
              </a:ext>
            </a:extLst>
          </p:cNvPr>
          <p:cNvSpPr txBox="1">
            <a:spLocks noGrp="1"/>
          </p:cNvSpPr>
          <p:nvPr>
            <p:ph type="title"/>
          </p:nvPr>
        </p:nvSpPr>
        <p:spPr>
          <a:xfrm>
            <a:off x="0" y="-32084"/>
            <a:ext cx="12192000" cy="589197"/>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Monte Carlo Modelling of the complete beamline</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4" name="TextBox 3">
            <a:extLst>
              <a:ext uri="{FF2B5EF4-FFF2-40B4-BE49-F238E27FC236}">
                <a16:creationId xmlns:a16="http://schemas.microsoft.com/office/drawing/2014/main" id="{7CDEB8B0-03A2-4F9D-AF74-F532E1CDD8D2}"/>
              </a:ext>
            </a:extLst>
          </p:cNvPr>
          <p:cNvSpPr txBox="1"/>
          <p:nvPr/>
        </p:nvSpPr>
        <p:spPr>
          <a:xfrm>
            <a:off x="4070571" y="618275"/>
            <a:ext cx="3834351" cy="5355312"/>
          </a:xfrm>
          <a:prstGeom prst="rect">
            <a:avLst/>
          </a:prstGeom>
          <a:solidFill>
            <a:srgbClr val="F4BF94">
              <a:alpha val="30196"/>
            </a:srgbClr>
          </a:solidFill>
        </p:spPr>
        <p:txBody>
          <a:bodyPr wrap="square" rtlCol="0">
            <a:spAutoFit/>
          </a:bodyPr>
          <a:lstStyle/>
          <a:p>
            <a:pPr marL="285750" indent="-285750" algn="just">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Major Monte Carlo codes have been used to reconstruct complete NESSA geometry and detector responses.</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b="1" i="1" dirty="0">
                <a:solidFill>
                  <a:srgbClr val="0070C0"/>
                </a:solidFill>
                <a:latin typeface="Times New Roman" panose="02020603050405020304" pitchFamily="18" charset="0"/>
                <a:cs typeface="Times New Roman" panose="02020603050405020304" pitchFamily="18" charset="0"/>
              </a:rPr>
              <a:t>Geant4. FLUKA. MCNP. PHITS &amp; SERPENT</a:t>
            </a:r>
            <a:r>
              <a:rPr lang="en-US" dirty="0">
                <a:solidFill>
                  <a:srgbClr val="0070C0"/>
                </a:solidFill>
                <a:latin typeface="Times New Roman" panose="02020603050405020304" pitchFamily="18" charset="0"/>
                <a:cs typeface="Times New Roman" panose="02020603050405020304" pitchFamily="18" charset="0"/>
              </a:rPr>
              <a:t>.</a:t>
            </a:r>
          </a:p>
          <a:p>
            <a:pPr algn="just"/>
            <a:endParaRPr lang="en-US" dirty="0">
              <a:solidFill>
                <a:srgbClr val="0070C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Activation analysis of different structural materials, air activation.</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Neutron Spectrometry and dosimetry at different irradiation positions.</a:t>
            </a:r>
          </a:p>
          <a:p>
            <a:pPr marL="285750" indent="-285750" algn="just">
              <a:buFont typeface="Arial" panose="020B0604020202020204" pitchFamily="34" charset="0"/>
              <a:buChar char="•"/>
            </a:pPr>
            <a:endParaRPr lang="en-US" dirty="0">
              <a:solidFill>
                <a:schemeClr val="bg2">
                  <a:lumMod val="25000"/>
                </a:schemeClr>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Intercomparison of different physics models, cross-section libraries and Monte Carlo codes.</a:t>
            </a:r>
          </a:p>
          <a:p>
            <a:pPr marL="285750" indent="-285750" algn="just">
              <a:buFont typeface="Arial" panose="020B0604020202020204" pitchFamily="34" charset="0"/>
              <a:buChar char="•"/>
            </a:pPr>
            <a:endParaRPr lang="en-US"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BF2883F-C0A4-4FF8-9350-40224CF83590}"/>
              </a:ext>
            </a:extLst>
          </p:cNvPr>
          <p:cNvSpPr txBox="1"/>
          <p:nvPr/>
        </p:nvSpPr>
        <p:spPr>
          <a:xfrm>
            <a:off x="0" y="5573477"/>
            <a:ext cx="7235687" cy="400110"/>
          </a:xfrm>
          <a:prstGeom prst="rect">
            <a:avLst/>
          </a:prstGeom>
          <a:noFill/>
        </p:spPr>
        <p:txBody>
          <a:bodyPr wrap="square" rtlCol="0">
            <a:spAutoFit/>
          </a:bodyPr>
          <a:lstStyle/>
          <a:p>
            <a:r>
              <a:rPr lang="en-US" sz="2000" i="1" dirty="0">
                <a:latin typeface="Times New Roman" panose="02020603050405020304" pitchFamily="18" charset="0"/>
                <a:cs typeface="Times New Roman" panose="02020603050405020304" pitchFamily="18" charset="0"/>
              </a:rPr>
              <a:t>3D reconstruction of NESSA facility</a:t>
            </a:r>
            <a:endParaRPr lang="en-SE" sz="2000" i="1" dirty="0">
              <a:latin typeface="Times New Roman" panose="02020603050405020304" pitchFamily="18" charset="0"/>
              <a:cs typeface="Times New Roman" panose="02020603050405020304" pitchFamily="18" charset="0"/>
            </a:endParaRPr>
          </a:p>
        </p:txBody>
      </p:sp>
      <p:pic>
        <p:nvPicPr>
          <p:cNvPr id="10" name="Google Shape;293;p42">
            <a:extLst>
              <a:ext uri="{FF2B5EF4-FFF2-40B4-BE49-F238E27FC236}">
                <a16:creationId xmlns:a16="http://schemas.microsoft.com/office/drawing/2014/main" id="{D04E6094-BE16-4454-926E-8EDF1CC8FE46}"/>
              </a:ext>
            </a:extLst>
          </p:cNvPr>
          <p:cNvPicPr preferRelativeResize="0"/>
          <p:nvPr/>
        </p:nvPicPr>
        <p:blipFill rotWithShape="1">
          <a:blip r:embed="rId3">
            <a:alphaModFix amt="90000"/>
          </a:blip>
          <a:srcRect/>
          <a:stretch/>
        </p:blipFill>
        <p:spPr>
          <a:xfrm>
            <a:off x="8214525" y="1300179"/>
            <a:ext cx="3617843" cy="2205021"/>
          </a:xfrm>
          <a:prstGeom prst="rect">
            <a:avLst/>
          </a:prstGeom>
          <a:noFill/>
          <a:ln>
            <a:noFill/>
          </a:ln>
        </p:spPr>
      </p:pic>
      <p:sp>
        <p:nvSpPr>
          <p:cNvPr id="2" name="TextBox 1">
            <a:extLst>
              <a:ext uri="{FF2B5EF4-FFF2-40B4-BE49-F238E27FC236}">
                <a16:creationId xmlns:a16="http://schemas.microsoft.com/office/drawing/2014/main" id="{E196C46C-82FF-4EAE-9A96-BE1EB1FCAB86}"/>
              </a:ext>
            </a:extLst>
          </p:cNvPr>
          <p:cNvSpPr txBox="1"/>
          <p:nvPr/>
        </p:nvSpPr>
        <p:spPr>
          <a:xfrm>
            <a:off x="8214524" y="3607596"/>
            <a:ext cx="3617843" cy="400110"/>
          </a:xfrm>
          <a:prstGeom prst="rect">
            <a:avLst/>
          </a:prstGeom>
          <a:noFill/>
        </p:spPr>
        <p:txBody>
          <a:bodyPr wrap="square" rtlCol="0">
            <a:spAutoFit/>
          </a:bodyPr>
          <a:lstStyle/>
          <a:p>
            <a:pPr algn="ctr"/>
            <a:r>
              <a:rPr lang="en-US" sz="2000" i="1" dirty="0">
                <a:latin typeface="Times New Roman" panose="02020603050405020304" pitchFamily="18" charset="0"/>
                <a:cs typeface="Times New Roman" panose="02020603050405020304" pitchFamily="18" charset="0"/>
              </a:rPr>
              <a:t>Reconstruction of </a:t>
            </a:r>
            <a:r>
              <a:rPr lang="en-US" sz="2000" i="1" dirty="0" err="1">
                <a:latin typeface="Times New Roman" panose="02020603050405020304" pitchFamily="18" charset="0"/>
                <a:cs typeface="Times New Roman" panose="02020603050405020304" pitchFamily="18" charset="0"/>
              </a:rPr>
              <a:t>HPGe</a:t>
            </a:r>
            <a:r>
              <a:rPr lang="en-US" sz="2000" i="1" dirty="0">
                <a:latin typeface="Times New Roman" panose="02020603050405020304" pitchFamily="18" charset="0"/>
                <a:cs typeface="Times New Roman" panose="02020603050405020304" pitchFamily="18" charset="0"/>
              </a:rPr>
              <a:t> detector</a:t>
            </a:r>
            <a:endParaRPr lang="en-SE"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4528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7C7B985-6049-414E-B9E1-8B943B6650E1}"/>
              </a:ext>
            </a:extLst>
          </p:cNvPr>
          <p:cNvPicPr>
            <a:picLocks noChangeAspect="1"/>
          </p:cNvPicPr>
          <p:nvPr/>
        </p:nvPicPr>
        <p:blipFill>
          <a:blip r:embed="rId2"/>
          <a:stretch>
            <a:fillRect/>
          </a:stretch>
        </p:blipFill>
        <p:spPr>
          <a:xfrm>
            <a:off x="607861" y="506621"/>
            <a:ext cx="4307109" cy="5582480"/>
          </a:xfrm>
          <a:prstGeom prst="rect">
            <a:avLst/>
          </a:prstGeom>
        </p:spPr>
      </p:pic>
      <p:sp>
        <p:nvSpPr>
          <p:cNvPr id="6" name="Google Shape;515;p47">
            <a:extLst>
              <a:ext uri="{FF2B5EF4-FFF2-40B4-BE49-F238E27FC236}">
                <a16:creationId xmlns:a16="http://schemas.microsoft.com/office/drawing/2014/main" id="{5BD2FF2B-EC78-4BE8-BB32-2FB6F44EA25D}"/>
              </a:ext>
            </a:extLst>
          </p:cNvPr>
          <p:cNvSpPr txBox="1">
            <a:spLocks/>
          </p:cNvSpPr>
          <p:nvPr/>
        </p:nvSpPr>
        <p:spPr>
          <a:xfrm>
            <a:off x="0" y="-146008"/>
            <a:ext cx="12192000" cy="527863"/>
          </a:xfrm>
          <a:prstGeom prst="rect">
            <a:avLst/>
          </a:prstGeom>
          <a:solidFill>
            <a:srgbClr val="142B7E"/>
          </a:solidFill>
          <a:ln>
            <a:noFill/>
          </a:ln>
        </p:spPr>
        <p:txBody>
          <a:bodyPr spcFirstLastPara="1" vert="horz" wrap="square" lIns="91425" tIns="91425" rIns="91425" bIns="91425" rtlCol="0" anchor="t"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lnSpc>
                <a:spcPct val="100000"/>
              </a:lnSpc>
              <a:spcBef>
                <a:spcPts val="0"/>
              </a:spcBef>
              <a:buSzPts val="3000"/>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Simulated Neutron Fluence </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3" name="TextBox 2">
            <a:extLst>
              <a:ext uri="{FF2B5EF4-FFF2-40B4-BE49-F238E27FC236}">
                <a16:creationId xmlns:a16="http://schemas.microsoft.com/office/drawing/2014/main" id="{C1B3DF0D-E69F-4371-AA22-2EE5F38E8EEF}"/>
              </a:ext>
            </a:extLst>
          </p:cNvPr>
          <p:cNvSpPr txBox="1"/>
          <p:nvPr/>
        </p:nvSpPr>
        <p:spPr>
          <a:xfrm>
            <a:off x="820435" y="6089101"/>
            <a:ext cx="4377906" cy="707886"/>
          </a:xfrm>
          <a:prstGeom prst="rect">
            <a:avLst/>
          </a:prstGeom>
          <a:noFill/>
        </p:spPr>
        <p:txBody>
          <a:bodyPr wrap="square" rtlCol="0">
            <a:spAutoFit/>
          </a:bodyPr>
          <a:lstStyle/>
          <a:p>
            <a:pPr algn="ctr"/>
            <a:r>
              <a:rPr lang="en-US" sz="2000" i="1" dirty="0">
                <a:latin typeface="Times New Roman" panose="02020603050405020304" pitchFamily="18" charset="0"/>
                <a:cs typeface="Times New Roman" panose="02020603050405020304" pitchFamily="18" charset="0"/>
              </a:rPr>
              <a:t>Neutron Fluence Map in NESSA  bunker using PHITS</a:t>
            </a:r>
            <a:endParaRPr lang="en-SE" sz="2000" i="1" dirty="0">
              <a:latin typeface="Times New Roman" panose="02020603050405020304" pitchFamily="18" charset="0"/>
              <a:cs typeface="Times New Roman" panose="02020603050405020304" pitchFamily="18" charset="0"/>
            </a:endParaRPr>
          </a:p>
        </p:txBody>
      </p:sp>
      <p:pic>
        <p:nvPicPr>
          <p:cNvPr id="11" name="Google Shape;508;p46">
            <a:extLst>
              <a:ext uri="{FF2B5EF4-FFF2-40B4-BE49-F238E27FC236}">
                <a16:creationId xmlns:a16="http://schemas.microsoft.com/office/drawing/2014/main" id="{691858FB-1631-41AC-B977-B3B9F7222BEF}"/>
              </a:ext>
            </a:extLst>
          </p:cNvPr>
          <p:cNvPicPr preferRelativeResize="0"/>
          <p:nvPr/>
        </p:nvPicPr>
        <p:blipFill rotWithShape="1">
          <a:blip r:embed="rId3">
            <a:alphaModFix/>
          </a:blip>
          <a:srcRect t="6499"/>
          <a:stretch/>
        </p:blipFill>
        <p:spPr>
          <a:xfrm>
            <a:off x="5460835" y="539042"/>
            <a:ext cx="5239419" cy="3219266"/>
          </a:xfrm>
          <a:prstGeom prst="rect">
            <a:avLst/>
          </a:prstGeom>
          <a:noFill/>
          <a:ln>
            <a:noFill/>
          </a:ln>
        </p:spPr>
      </p:pic>
      <p:sp>
        <p:nvSpPr>
          <p:cNvPr id="12" name="TextBox 11">
            <a:extLst>
              <a:ext uri="{FF2B5EF4-FFF2-40B4-BE49-F238E27FC236}">
                <a16:creationId xmlns:a16="http://schemas.microsoft.com/office/drawing/2014/main" id="{6BD47873-663D-4AF6-ABFF-96F5EE89D67B}"/>
              </a:ext>
            </a:extLst>
          </p:cNvPr>
          <p:cNvSpPr txBox="1"/>
          <p:nvPr/>
        </p:nvSpPr>
        <p:spPr>
          <a:xfrm>
            <a:off x="5556250" y="3915495"/>
            <a:ext cx="5239419" cy="2031325"/>
          </a:xfrm>
          <a:prstGeom prst="rect">
            <a:avLst/>
          </a:prstGeom>
          <a:solidFill>
            <a:srgbClr val="F4BF94">
              <a:alpha val="30196"/>
            </a:srgbClr>
          </a:solidFill>
        </p:spPr>
        <p:txBody>
          <a:bodyPr wrap="square" rtlCol="0">
            <a:spAutoFit/>
          </a:bodyPr>
          <a:lstStyle/>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Characterization of Neutron fluence and spectra through out the beam hall.</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Maximum flux at CUP is </a:t>
            </a:r>
            <a:r>
              <a:rPr lang="en-US" b="1" dirty="0">
                <a:latin typeface="Times New Roman" panose="02020603050405020304" pitchFamily="18" charset="0"/>
                <a:cs typeface="Times New Roman" panose="02020603050405020304" pitchFamily="18" charset="0"/>
              </a:rPr>
              <a:t>2.46 x 10</a:t>
            </a:r>
            <a:r>
              <a:rPr lang="en-US" b="1" baseline="30000" dirty="0">
                <a:latin typeface="Times New Roman" panose="02020603050405020304" pitchFamily="18" charset="0"/>
                <a:cs typeface="Times New Roman" panose="02020603050405020304" pitchFamily="18" charset="0"/>
              </a:rPr>
              <a:t>6 </a:t>
            </a:r>
            <a:r>
              <a:rPr lang="en-US" b="1" dirty="0">
                <a:latin typeface="Times New Roman" panose="02020603050405020304" pitchFamily="18" charset="0"/>
                <a:cs typeface="Times New Roman" panose="02020603050405020304" pitchFamily="18" charset="0"/>
              </a:rPr>
              <a:t>n/cm</a:t>
            </a:r>
            <a:r>
              <a:rPr lang="en-US" b="1" baseline="30000" dirty="0">
                <a:latin typeface="Times New Roman" panose="02020603050405020304" pitchFamily="18" charset="0"/>
                <a:cs typeface="Times New Roman" panose="02020603050405020304" pitchFamily="18" charset="0"/>
              </a:rPr>
              <a:t>2</a:t>
            </a:r>
            <a:r>
              <a:rPr lang="en-US" b="1" dirty="0">
                <a:latin typeface="Times New Roman" panose="02020603050405020304" pitchFamily="18" charset="0"/>
                <a:cs typeface="Times New Roman" panose="02020603050405020304" pitchFamily="18" charset="0"/>
              </a:rPr>
              <a:t>/sec.</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Important for detector characterization. activation analysis and safety report.</a:t>
            </a:r>
            <a:endParaRPr lang="en-S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5780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636BF19A-0F39-4DBA-BE87-F3C5EEDD9989}"/>
              </a:ext>
            </a:extLst>
          </p:cNvPr>
          <p:cNvGrpSpPr/>
          <p:nvPr/>
        </p:nvGrpSpPr>
        <p:grpSpPr>
          <a:xfrm>
            <a:off x="4643563" y="2321781"/>
            <a:ext cx="5709500" cy="250869"/>
            <a:chOff x="4643562" y="2321782"/>
            <a:chExt cx="6854023" cy="246490"/>
          </a:xfrm>
        </p:grpSpPr>
        <p:cxnSp>
          <p:nvCxnSpPr>
            <p:cNvPr id="9" name="Straight Arrow Connector 8">
              <a:extLst>
                <a:ext uri="{FF2B5EF4-FFF2-40B4-BE49-F238E27FC236}">
                  <a16:creationId xmlns:a16="http://schemas.microsoft.com/office/drawing/2014/main" id="{18F0F01C-B6EF-4ABB-80F5-427FC88FEFEF}"/>
                </a:ext>
              </a:extLst>
            </p:cNvPr>
            <p:cNvCxnSpPr>
              <a:cxnSpLocks/>
            </p:cNvCxnSpPr>
            <p:nvPr/>
          </p:nvCxnSpPr>
          <p:spPr>
            <a:xfrm flipV="1">
              <a:off x="4643562" y="2441050"/>
              <a:ext cx="6806316" cy="127222"/>
            </a:xfrm>
            <a:prstGeom prst="straightConnector1">
              <a:avLst/>
            </a:prstGeom>
            <a:ln w="38100"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Isosceles Triangle 10">
              <a:extLst>
                <a:ext uri="{FF2B5EF4-FFF2-40B4-BE49-F238E27FC236}">
                  <a16:creationId xmlns:a16="http://schemas.microsoft.com/office/drawing/2014/main" id="{BB62E4E0-1BFB-43AE-9C2C-C511DCFF4F97}"/>
                </a:ext>
              </a:extLst>
            </p:cNvPr>
            <p:cNvSpPr/>
            <p:nvPr/>
          </p:nvSpPr>
          <p:spPr>
            <a:xfrm rot="5400000">
              <a:off x="11243144" y="2313830"/>
              <a:ext cx="246490" cy="26239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grpSp>
      <p:sp>
        <p:nvSpPr>
          <p:cNvPr id="12" name="Google Shape;515;p47">
            <a:extLst>
              <a:ext uri="{FF2B5EF4-FFF2-40B4-BE49-F238E27FC236}">
                <a16:creationId xmlns:a16="http://schemas.microsoft.com/office/drawing/2014/main" id="{4DCCB431-048C-4BEB-8F54-659A03902430}"/>
              </a:ext>
            </a:extLst>
          </p:cNvPr>
          <p:cNvSpPr txBox="1">
            <a:spLocks/>
          </p:cNvSpPr>
          <p:nvPr/>
        </p:nvSpPr>
        <p:spPr>
          <a:xfrm>
            <a:off x="0" y="-82398"/>
            <a:ext cx="12192000" cy="527863"/>
          </a:xfrm>
          <a:prstGeom prst="rect">
            <a:avLst/>
          </a:prstGeom>
          <a:solidFill>
            <a:srgbClr val="142B7E"/>
          </a:solidFill>
          <a:ln>
            <a:noFill/>
          </a:ln>
        </p:spPr>
        <p:txBody>
          <a:bodyPr spcFirstLastPara="1" vert="horz" wrap="square" lIns="91425" tIns="91425" rIns="91425" bIns="91425" rtlCol="0" anchor="t"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lnSpc>
                <a:spcPct val="100000"/>
              </a:lnSpc>
              <a:spcBef>
                <a:spcPts val="0"/>
              </a:spcBef>
              <a:buSzPts val="3000"/>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Characterization of Neutron Spectra</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grpSp>
        <p:nvGrpSpPr>
          <p:cNvPr id="3" name="Group 2">
            <a:extLst>
              <a:ext uri="{FF2B5EF4-FFF2-40B4-BE49-F238E27FC236}">
                <a16:creationId xmlns:a16="http://schemas.microsoft.com/office/drawing/2014/main" id="{F4B3019D-DE7C-4E78-88D6-32E2E5989226}"/>
              </a:ext>
            </a:extLst>
          </p:cNvPr>
          <p:cNvGrpSpPr/>
          <p:nvPr/>
        </p:nvGrpSpPr>
        <p:grpSpPr>
          <a:xfrm>
            <a:off x="692374" y="529971"/>
            <a:ext cx="10807252" cy="3156947"/>
            <a:chOff x="247369" y="1479625"/>
            <a:chExt cx="11284882" cy="3809917"/>
          </a:xfrm>
        </p:grpSpPr>
        <p:pic>
          <p:nvPicPr>
            <p:cNvPr id="17" name="Content Placeholder 4">
              <a:extLst>
                <a:ext uri="{FF2B5EF4-FFF2-40B4-BE49-F238E27FC236}">
                  <a16:creationId xmlns:a16="http://schemas.microsoft.com/office/drawing/2014/main" id="{D6EB5726-6CCA-4C12-B078-1FFC01AFD661}"/>
                </a:ext>
              </a:extLst>
            </p:cNvPr>
            <p:cNvPicPr>
              <a:picLocks noChangeAspect="1"/>
            </p:cNvPicPr>
            <p:nvPr/>
          </p:nvPicPr>
          <p:blipFill>
            <a:blip r:embed="rId2"/>
            <a:stretch>
              <a:fillRect/>
            </a:stretch>
          </p:blipFill>
          <p:spPr>
            <a:xfrm>
              <a:off x="6339073" y="1479625"/>
              <a:ext cx="5193178" cy="3809917"/>
            </a:xfrm>
            <a:prstGeom prst="rect">
              <a:avLst/>
            </a:prstGeom>
          </p:spPr>
        </p:pic>
        <p:pic>
          <p:nvPicPr>
            <p:cNvPr id="18" name="Picture 17">
              <a:extLst>
                <a:ext uri="{FF2B5EF4-FFF2-40B4-BE49-F238E27FC236}">
                  <a16:creationId xmlns:a16="http://schemas.microsoft.com/office/drawing/2014/main" id="{DD7F2DB6-C4E3-4DCA-84A5-430D565547F7}"/>
                </a:ext>
              </a:extLst>
            </p:cNvPr>
            <p:cNvPicPr>
              <a:picLocks noChangeAspect="1"/>
            </p:cNvPicPr>
            <p:nvPr/>
          </p:nvPicPr>
          <p:blipFill>
            <a:blip r:embed="rId3"/>
            <a:stretch>
              <a:fillRect/>
            </a:stretch>
          </p:blipFill>
          <p:spPr>
            <a:xfrm>
              <a:off x="247369" y="1479625"/>
              <a:ext cx="5961832" cy="3469378"/>
            </a:xfrm>
            <a:prstGeom prst="rect">
              <a:avLst/>
            </a:prstGeom>
          </p:spPr>
        </p:pic>
        <p:grpSp>
          <p:nvGrpSpPr>
            <p:cNvPr id="19" name="Group 18">
              <a:extLst>
                <a:ext uri="{FF2B5EF4-FFF2-40B4-BE49-F238E27FC236}">
                  <a16:creationId xmlns:a16="http://schemas.microsoft.com/office/drawing/2014/main" id="{8D44F65E-3E36-46B0-8BC2-2FFE7AD7BD00}"/>
                </a:ext>
              </a:extLst>
            </p:cNvPr>
            <p:cNvGrpSpPr/>
            <p:nvPr/>
          </p:nvGrpSpPr>
          <p:grpSpPr>
            <a:xfrm>
              <a:off x="4667416" y="2347079"/>
              <a:ext cx="6303682" cy="246490"/>
              <a:chOff x="4643562" y="2347079"/>
              <a:chExt cx="6303682" cy="246490"/>
            </a:xfrm>
          </p:grpSpPr>
          <p:cxnSp>
            <p:nvCxnSpPr>
              <p:cNvPr id="20" name="Straight Arrow Connector 19">
                <a:extLst>
                  <a:ext uri="{FF2B5EF4-FFF2-40B4-BE49-F238E27FC236}">
                    <a16:creationId xmlns:a16="http://schemas.microsoft.com/office/drawing/2014/main" id="{611D72AE-0858-414F-B36D-A63C6160D1B2}"/>
                  </a:ext>
                </a:extLst>
              </p:cNvPr>
              <p:cNvCxnSpPr>
                <a:cxnSpLocks/>
              </p:cNvCxnSpPr>
              <p:nvPr/>
            </p:nvCxnSpPr>
            <p:spPr>
              <a:xfrm flipV="1">
                <a:off x="4643562" y="2470209"/>
                <a:ext cx="6088494" cy="98063"/>
              </a:xfrm>
              <a:prstGeom prst="straightConnector1">
                <a:avLst/>
              </a:prstGeom>
              <a:ln w="38100"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Isosceles Triangle 20">
                <a:extLst>
                  <a:ext uri="{FF2B5EF4-FFF2-40B4-BE49-F238E27FC236}">
                    <a16:creationId xmlns:a16="http://schemas.microsoft.com/office/drawing/2014/main" id="{941DD707-8149-405A-8E26-5CD996254166}"/>
                  </a:ext>
                </a:extLst>
              </p:cNvPr>
              <p:cNvSpPr/>
              <p:nvPr/>
            </p:nvSpPr>
            <p:spPr>
              <a:xfrm rot="5400000">
                <a:off x="10692803" y="2339127"/>
                <a:ext cx="246490" cy="26239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grpSp>
        <p:grpSp>
          <p:nvGrpSpPr>
            <p:cNvPr id="22" name="Group 21">
              <a:extLst>
                <a:ext uri="{FF2B5EF4-FFF2-40B4-BE49-F238E27FC236}">
                  <a16:creationId xmlns:a16="http://schemas.microsoft.com/office/drawing/2014/main" id="{669D8553-A254-4659-A18C-2A41277D8953}"/>
                </a:ext>
              </a:extLst>
            </p:cNvPr>
            <p:cNvGrpSpPr/>
            <p:nvPr/>
          </p:nvGrpSpPr>
          <p:grpSpPr>
            <a:xfrm>
              <a:off x="4207566" y="3775929"/>
              <a:ext cx="6628481" cy="246490"/>
              <a:chOff x="4031312" y="3623529"/>
              <a:chExt cx="6628481" cy="246490"/>
            </a:xfrm>
          </p:grpSpPr>
          <p:cxnSp>
            <p:nvCxnSpPr>
              <p:cNvPr id="23" name="Straight Arrow Connector 22">
                <a:extLst>
                  <a:ext uri="{FF2B5EF4-FFF2-40B4-BE49-F238E27FC236}">
                    <a16:creationId xmlns:a16="http://schemas.microsoft.com/office/drawing/2014/main" id="{9C05F429-9B96-4F4C-B256-3FEECE7DC3F3}"/>
                  </a:ext>
                </a:extLst>
              </p:cNvPr>
              <p:cNvCxnSpPr>
                <a:cxnSpLocks/>
              </p:cNvCxnSpPr>
              <p:nvPr/>
            </p:nvCxnSpPr>
            <p:spPr>
              <a:xfrm flipV="1">
                <a:off x="4031312" y="3725543"/>
                <a:ext cx="6411922" cy="133621"/>
              </a:xfrm>
              <a:prstGeom prst="straightConnector1">
                <a:avLst/>
              </a:prstGeom>
              <a:ln w="38100"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Isosceles Triangle 23">
                <a:extLst>
                  <a:ext uri="{FF2B5EF4-FFF2-40B4-BE49-F238E27FC236}">
                    <a16:creationId xmlns:a16="http://schemas.microsoft.com/office/drawing/2014/main" id="{1BFD9B85-865C-4DB8-8B74-2017A1D50266}"/>
                  </a:ext>
                </a:extLst>
              </p:cNvPr>
              <p:cNvSpPr/>
              <p:nvPr/>
            </p:nvSpPr>
            <p:spPr>
              <a:xfrm rot="5400000">
                <a:off x="10405352" y="3615577"/>
                <a:ext cx="246490" cy="262393"/>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dirty="0"/>
              </a:p>
            </p:txBody>
          </p:sp>
        </p:grpSp>
      </p:grpSp>
      <p:graphicFrame>
        <p:nvGraphicFramePr>
          <p:cNvPr id="10" name="Table 9">
            <a:extLst>
              <a:ext uri="{FF2B5EF4-FFF2-40B4-BE49-F238E27FC236}">
                <a16:creationId xmlns:a16="http://schemas.microsoft.com/office/drawing/2014/main" id="{F573CAD7-A755-435D-BBA7-2146DDCC3C65}"/>
              </a:ext>
            </a:extLst>
          </p:cNvPr>
          <p:cNvGraphicFramePr>
            <a:graphicFrameLocks noGrp="1"/>
          </p:cNvGraphicFramePr>
          <p:nvPr>
            <p:extLst>
              <p:ext uri="{D42A27DB-BD31-4B8C-83A1-F6EECF244321}">
                <p14:modId xmlns:p14="http://schemas.microsoft.com/office/powerpoint/2010/main" val="1956214419"/>
              </p:ext>
            </p:extLst>
          </p:nvPr>
        </p:nvGraphicFramePr>
        <p:xfrm>
          <a:off x="692375" y="3657859"/>
          <a:ext cx="5507091" cy="3100256"/>
        </p:xfrm>
        <a:graphic>
          <a:graphicData uri="http://schemas.openxmlformats.org/drawingml/2006/table">
            <a:tbl>
              <a:tblPr/>
              <a:tblGrid>
                <a:gridCol w="1732467">
                  <a:extLst>
                    <a:ext uri="{9D8B030D-6E8A-4147-A177-3AD203B41FA5}">
                      <a16:colId xmlns:a16="http://schemas.microsoft.com/office/drawing/2014/main" val="2764332921"/>
                    </a:ext>
                  </a:extLst>
                </a:gridCol>
                <a:gridCol w="1385973">
                  <a:extLst>
                    <a:ext uri="{9D8B030D-6E8A-4147-A177-3AD203B41FA5}">
                      <a16:colId xmlns:a16="http://schemas.microsoft.com/office/drawing/2014/main" val="962159462"/>
                    </a:ext>
                  </a:extLst>
                </a:gridCol>
                <a:gridCol w="1012287">
                  <a:extLst>
                    <a:ext uri="{9D8B030D-6E8A-4147-A177-3AD203B41FA5}">
                      <a16:colId xmlns:a16="http://schemas.microsoft.com/office/drawing/2014/main" val="3537891725"/>
                    </a:ext>
                  </a:extLst>
                </a:gridCol>
                <a:gridCol w="1376364">
                  <a:extLst>
                    <a:ext uri="{9D8B030D-6E8A-4147-A177-3AD203B41FA5}">
                      <a16:colId xmlns:a16="http://schemas.microsoft.com/office/drawing/2014/main" val="1680350704"/>
                    </a:ext>
                  </a:extLst>
                </a:gridCol>
              </a:tblGrid>
              <a:tr h="423368">
                <a:tc>
                  <a:txBody>
                    <a:bodyPr/>
                    <a:lstStyle/>
                    <a:p>
                      <a:pPr algn="ctr" fontAlgn="ctr"/>
                      <a:r>
                        <a:rPr lang="en-US" sz="1400" b="1" i="0" u="none" strike="noStrike" dirty="0">
                          <a:solidFill>
                            <a:schemeClr val="tx1"/>
                          </a:solidFill>
                          <a:effectLst/>
                          <a:latin typeface="Times New Roman" panose="02020603050405020304" pitchFamily="18" charset="0"/>
                          <a:cs typeface="Times New Roman" panose="02020603050405020304" pitchFamily="18" charset="0"/>
                        </a:rPr>
                        <a:t>Location / Energy Range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F94">
                        <a:alpha val="50196"/>
                      </a:srgbClr>
                    </a:solidFill>
                  </a:tcPr>
                </a:tc>
                <a:tc>
                  <a:txBody>
                    <a:bodyPr/>
                    <a:lstStyle/>
                    <a:p>
                      <a:pPr algn="ctr" fontAlgn="ctr"/>
                      <a:r>
                        <a:rPr lang="en-US" sz="1400" b="1" i="0" u="none" strike="noStrike">
                          <a:solidFill>
                            <a:schemeClr val="tx1"/>
                          </a:solidFill>
                          <a:effectLst/>
                          <a:latin typeface="Times New Roman" panose="02020603050405020304" pitchFamily="18" charset="0"/>
                          <a:cs typeface="Times New Roman" panose="02020603050405020304" pitchFamily="18" charset="0"/>
                        </a:rPr>
                        <a:t>Fluence (1/cm²)</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F94">
                        <a:alpha val="50196"/>
                      </a:srgbClr>
                    </a:solidFill>
                  </a:tcPr>
                </a:tc>
                <a:tc>
                  <a:txBody>
                    <a:bodyPr/>
                    <a:lstStyle/>
                    <a:p>
                      <a:pPr algn="ctr" fontAlgn="ctr"/>
                      <a:r>
                        <a:rPr lang="en-US" sz="1400" b="1" i="0" u="none" strike="noStrike" dirty="0">
                          <a:solidFill>
                            <a:schemeClr val="tx1"/>
                          </a:solidFill>
                          <a:effectLst/>
                          <a:latin typeface="Times New Roman" panose="02020603050405020304" pitchFamily="18" charset="0"/>
                          <a:cs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F94">
                        <a:alpha val="50196"/>
                      </a:srgbClr>
                    </a:solidFill>
                  </a:tcPr>
                </a:tc>
                <a:tc>
                  <a:txBody>
                    <a:bodyPr/>
                    <a:lstStyle/>
                    <a:p>
                      <a:pPr algn="ctr" fontAlgn="ctr"/>
                      <a:r>
                        <a:rPr lang="en-US" sz="1400" b="1" i="0" u="none" strike="noStrike" dirty="0">
                          <a:solidFill>
                            <a:schemeClr val="tx1"/>
                          </a:solidFill>
                          <a:effectLst/>
                          <a:latin typeface="Times New Roman" panose="02020603050405020304" pitchFamily="18" charset="0"/>
                          <a:cs typeface="Times New Roman" panose="02020603050405020304" pitchFamily="18" charset="0"/>
                        </a:rPr>
                        <a:t>Notes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F94">
                        <a:alpha val="50196"/>
                      </a:srgbClr>
                    </a:solidFill>
                  </a:tcPr>
                </a:tc>
                <a:extLst>
                  <a:ext uri="{0D108BD9-81ED-4DB2-BD59-A6C34878D82A}">
                    <a16:rowId xmlns:a16="http://schemas.microsoft.com/office/drawing/2014/main" val="3143280798"/>
                  </a:ext>
                </a:extLst>
              </a:tr>
              <a:tr h="203517">
                <a:tc>
                  <a:txBody>
                    <a:bodyPr/>
                    <a:lstStyle/>
                    <a:p>
                      <a:pPr algn="l" fontAlgn="b"/>
                      <a:r>
                        <a:rPr lang="en-US" sz="1200" b="1" i="0" u="none" strike="noStrike" dirty="0">
                          <a:solidFill>
                            <a:srgbClr val="000000"/>
                          </a:solidFill>
                          <a:effectLst/>
                          <a:latin typeface="Times New Roman" panose="02020603050405020304" pitchFamily="18" charset="0"/>
                          <a:cs typeface="Times New Roman" panose="02020603050405020304" pitchFamily="18" charset="0"/>
                        </a:rPr>
                        <a:t>      CUP Location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l"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ctr" fontAlgn="b"/>
                      <a:r>
                        <a:rPr lang="en-S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l"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extLst>
                  <a:ext uri="{0D108BD9-81ED-4DB2-BD59-A6C34878D82A}">
                    <a16:rowId xmlns:a16="http://schemas.microsoft.com/office/drawing/2014/main" val="565438173"/>
                  </a:ext>
                </a:extLst>
              </a:tr>
              <a:tr h="400015">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  Thermal (&lt;10 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2.76E+03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0.14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Room-return thermal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2290789"/>
                  </a:ext>
                </a:extLst>
              </a:tr>
              <a:tr h="329411">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10 eV - 100 keV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5.78E+03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0.28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Times New Roman" panose="02020603050405020304" pitchFamily="18" charset="0"/>
                          <a:cs typeface="Times New Roman" panose="02020603050405020304" pitchFamily="18" charset="0"/>
                        </a:rPr>
                        <a:t>Epithermal region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4322958"/>
                  </a:ext>
                </a:extLst>
              </a:tr>
              <a:tr h="400015">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  Fast (≥100 keV)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2.03E+06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99.58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Primary D-T (~14.1 MeV)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51358"/>
                  </a:ext>
                </a:extLst>
              </a:tr>
              <a:tr h="203517">
                <a:tc>
                  <a:txBody>
                    <a:bodyPr/>
                    <a:lstStyle/>
                    <a:p>
                      <a:pPr algn="ctr" fontAlgn="b"/>
                      <a:r>
                        <a:rPr lang="en-US" sz="1200" b="1" i="0" u="none" strike="noStrike" dirty="0">
                          <a:solidFill>
                            <a:srgbClr val="000000"/>
                          </a:solidFill>
                          <a:effectLst/>
                          <a:latin typeface="Times New Roman" panose="02020603050405020304" pitchFamily="18" charset="0"/>
                          <a:cs typeface="Times New Roman" panose="02020603050405020304" pitchFamily="18" charset="0"/>
                        </a:rPr>
                        <a:t>FCIB Location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ctr" fontAlgn="b"/>
                      <a:r>
                        <a:rPr lang="en-S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ctr" fontAlgn="b"/>
                      <a:r>
                        <a:rPr lang="en-S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tc>
                  <a:txBody>
                    <a:bodyPr/>
                    <a:lstStyle/>
                    <a:p>
                      <a:pPr algn="ctr"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CFF">
                        <a:alpha val="40000"/>
                      </a:srgbClr>
                    </a:solidFill>
                  </a:tcPr>
                </a:tc>
                <a:extLst>
                  <a:ext uri="{0D108BD9-81ED-4DB2-BD59-A6C34878D82A}">
                    <a16:rowId xmlns:a16="http://schemas.microsoft.com/office/drawing/2014/main" val="2341795577"/>
                  </a:ext>
                </a:extLst>
              </a:tr>
              <a:tr h="400015">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  Thermal (&lt;10 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2.14E+03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1" i="0" u="none" strike="noStrike" dirty="0">
                          <a:solidFill>
                            <a:srgbClr val="FF0000"/>
                          </a:solidFill>
                          <a:effectLst/>
                          <a:latin typeface="Times New Roman" panose="02020603050405020304" pitchFamily="18" charset="0"/>
                          <a:cs typeface="Times New Roman" panose="02020603050405020304" pitchFamily="18" charset="0"/>
                        </a:rPr>
                        <a:t>25.06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Room-return thermal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4362219"/>
                  </a:ext>
                </a:extLst>
              </a:tr>
              <a:tr h="329411">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10 eV - 100 keV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1.91E+03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0" i="0" u="none" strike="noStrike" dirty="0">
                          <a:solidFill>
                            <a:srgbClr val="000000"/>
                          </a:solidFill>
                          <a:effectLst/>
                          <a:latin typeface="Times New Roman" panose="02020603050405020304" pitchFamily="18" charset="0"/>
                          <a:cs typeface="Times New Roman" panose="02020603050405020304" pitchFamily="18" charset="0"/>
                        </a:rPr>
                        <a:t>22.40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Epithermal region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0451341"/>
                  </a:ext>
                </a:extLst>
              </a:tr>
              <a:tr h="400015">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  Fast (≥100 keV)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4.49E+03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SE" sz="1200" b="1" i="0" u="none" strike="noStrike" dirty="0">
                          <a:solidFill>
                            <a:srgbClr val="FF0000"/>
                          </a:solidFill>
                          <a:effectLst/>
                          <a:latin typeface="Times New Roman" panose="02020603050405020304" pitchFamily="18" charset="0"/>
                          <a:cs typeface="Times New Roman" panose="02020603050405020304" pitchFamily="18" charset="0"/>
                        </a:rPr>
                        <a:t>52.53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Times New Roman" panose="02020603050405020304" pitchFamily="18" charset="0"/>
                          <a:cs typeface="Times New Roman" panose="02020603050405020304" pitchFamily="18" charset="0"/>
                        </a:rPr>
                        <a:t>Primary D-T (~14.1 MeV)</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016473"/>
                  </a:ext>
                </a:extLst>
              </a:tr>
            </a:tbl>
          </a:graphicData>
        </a:graphic>
      </p:graphicFrame>
      <p:sp>
        <p:nvSpPr>
          <p:cNvPr id="25" name="TextBox 24">
            <a:extLst>
              <a:ext uri="{FF2B5EF4-FFF2-40B4-BE49-F238E27FC236}">
                <a16:creationId xmlns:a16="http://schemas.microsoft.com/office/drawing/2014/main" id="{7E014438-149A-4739-9BB7-539CA08D884B}"/>
              </a:ext>
            </a:extLst>
          </p:cNvPr>
          <p:cNvSpPr txBox="1"/>
          <p:nvPr/>
        </p:nvSpPr>
        <p:spPr>
          <a:xfrm>
            <a:off x="6526248" y="3771424"/>
            <a:ext cx="5353280" cy="2031325"/>
          </a:xfrm>
          <a:prstGeom prst="rect">
            <a:avLst/>
          </a:prstGeom>
          <a:solidFill>
            <a:srgbClr val="E0E0E0">
              <a:alpha val="30196"/>
            </a:srgbClr>
          </a:solidFill>
        </p:spPr>
        <p:txBody>
          <a:bodyPr wrap="square" rtlCol="0">
            <a:spAutoFit/>
          </a:bodyPr>
          <a:lstStyle/>
          <a:p>
            <a:pPr marL="285750" indent="-285750" algn="just">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Room back-scattering components </a:t>
            </a:r>
            <a:r>
              <a:rPr lang="en-US" dirty="0">
                <a:latin typeface="Times New Roman" panose="02020603050405020304" pitchFamily="18" charset="0"/>
                <a:cs typeface="Times New Roman" panose="02020603050405020304" pitchFamily="18" charset="0"/>
              </a:rPr>
              <a:t>are significant due to relatively compact geometry.</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At certain irradiation positions. it can be up to 50%.</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Important for detector calibration and response studies.</a:t>
            </a:r>
            <a:endParaRPr lang="en-S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4325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latshållare för innehåll 3">
            <a:extLst>
              <a:ext uri="{FF2B5EF4-FFF2-40B4-BE49-F238E27FC236}">
                <a16:creationId xmlns:a16="http://schemas.microsoft.com/office/drawing/2014/main" id="{D7A42A11-4130-46C2-BEA4-ECA02CFC6C1F}"/>
              </a:ext>
            </a:extLst>
          </p:cNvPr>
          <p:cNvGraphicFramePr>
            <a:graphicFrameLocks noGrp="1"/>
          </p:cNvGraphicFramePr>
          <p:nvPr>
            <p:ph idx="1"/>
            <p:extLst>
              <p:ext uri="{D42A27DB-BD31-4B8C-83A1-F6EECF244321}">
                <p14:modId xmlns:p14="http://schemas.microsoft.com/office/powerpoint/2010/main" val="3860720346"/>
              </p:ext>
            </p:extLst>
          </p:nvPr>
        </p:nvGraphicFramePr>
        <p:xfrm>
          <a:off x="495335" y="906360"/>
          <a:ext cx="6543028" cy="3088950"/>
        </p:xfrm>
        <a:graphic>
          <a:graphicData uri="http://schemas.openxmlformats.org/drawingml/2006/table">
            <a:tbl>
              <a:tblPr firstRow="1" firstCol="1" bandRow="1"/>
              <a:tblGrid>
                <a:gridCol w="990459">
                  <a:extLst>
                    <a:ext uri="{9D8B030D-6E8A-4147-A177-3AD203B41FA5}">
                      <a16:colId xmlns:a16="http://schemas.microsoft.com/office/drawing/2014/main" val="715187283"/>
                    </a:ext>
                  </a:extLst>
                </a:gridCol>
                <a:gridCol w="979110">
                  <a:extLst>
                    <a:ext uri="{9D8B030D-6E8A-4147-A177-3AD203B41FA5}">
                      <a16:colId xmlns:a16="http://schemas.microsoft.com/office/drawing/2014/main" val="163363972"/>
                    </a:ext>
                  </a:extLst>
                </a:gridCol>
                <a:gridCol w="738855">
                  <a:extLst>
                    <a:ext uri="{9D8B030D-6E8A-4147-A177-3AD203B41FA5}">
                      <a16:colId xmlns:a16="http://schemas.microsoft.com/office/drawing/2014/main" val="1164238546"/>
                    </a:ext>
                  </a:extLst>
                </a:gridCol>
                <a:gridCol w="1139465">
                  <a:extLst>
                    <a:ext uri="{9D8B030D-6E8A-4147-A177-3AD203B41FA5}">
                      <a16:colId xmlns:a16="http://schemas.microsoft.com/office/drawing/2014/main" val="1582388284"/>
                    </a:ext>
                  </a:extLst>
                </a:gridCol>
                <a:gridCol w="1227118">
                  <a:extLst>
                    <a:ext uri="{9D8B030D-6E8A-4147-A177-3AD203B41FA5}">
                      <a16:colId xmlns:a16="http://schemas.microsoft.com/office/drawing/2014/main" val="3123842628"/>
                    </a:ext>
                  </a:extLst>
                </a:gridCol>
                <a:gridCol w="1468021">
                  <a:extLst>
                    <a:ext uri="{9D8B030D-6E8A-4147-A177-3AD203B41FA5}">
                      <a16:colId xmlns:a16="http://schemas.microsoft.com/office/drawing/2014/main" val="4174586994"/>
                    </a:ext>
                  </a:extLst>
                </a:gridCol>
              </a:tblGrid>
              <a:tr h="954245">
                <a:tc>
                  <a:txBody>
                    <a:bodyPr/>
                    <a:lstStyle/>
                    <a:p>
                      <a:pPr marL="90170" marR="90170" algn="ctr">
                        <a:lnSpc>
                          <a:spcPts val="1600"/>
                        </a:lnSpc>
                        <a:spcBef>
                          <a:spcPts val="1200"/>
                        </a:spcBef>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uFC location experiment</a:t>
                      </a:r>
                      <a:endParaRPr lang="sv-SE"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ts val="1600"/>
                        </a:lnSpc>
                        <a:spcBef>
                          <a:spcPts val="1200"/>
                        </a:spcBef>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coating</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ts val="1600"/>
                        </a:lnSpc>
                        <a:spcBef>
                          <a:spcPts val="1200"/>
                        </a:spcBef>
                      </a:pPr>
                      <a:r>
                        <a:rPr lang="el-GR"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σ</a:t>
                      </a:r>
                      <a:r>
                        <a:rPr lang="en-US" sz="1400" b="1" baseline="-25000"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avg</a:t>
                      </a:r>
                      <a:r>
                        <a:rPr lang="en-US"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(b)</a:t>
                      </a:r>
                      <a:endParaRPr lang="sv-SE"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ts val="1600"/>
                        </a:lnSpc>
                        <a:spcBef>
                          <a:spcPts val="1200"/>
                        </a:spcBef>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Measured count rate (cps)</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algn="ctr">
                        <a:lnSpc>
                          <a:spcPts val="1600"/>
                        </a:lnSpc>
                        <a:spcBef>
                          <a:spcPts val="1200"/>
                        </a:spcBef>
                      </a:pPr>
                      <a:r>
                        <a:rPr lang="sv-SE" sz="1400" dirty="0" err="1">
                          <a:effectLst/>
                          <a:latin typeface="Times New Roman" panose="02020603050405020304" pitchFamily="18" charset="0"/>
                          <a:ea typeface="Calibri" panose="020F0502020204030204" pitchFamily="34" charset="0"/>
                          <a:cs typeface="Times New Roman" panose="02020603050405020304" pitchFamily="18" charset="0"/>
                        </a:rPr>
                        <a:t>Calculated</a:t>
                      </a:r>
                      <a:r>
                        <a:rPr lang="sv-SE" sz="1400" dirty="0">
                          <a:effectLst/>
                          <a:latin typeface="Times New Roman" panose="02020603050405020304" pitchFamily="18" charset="0"/>
                          <a:ea typeface="Calibri" panose="020F0502020204030204" pitchFamily="34" charset="0"/>
                          <a:cs typeface="Times New Roman" panose="02020603050405020304" pitchFamily="18" charset="0"/>
                        </a:rPr>
                        <a:t> rate (</a:t>
                      </a:r>
                      <a:r>
                        <a:rPr lang="sv-SE" sz="1400" b="1" dirty="0">
                          <a:effectLst/>
                          <a:latin typeface="Times New Roman" panose="02020603050405020304" pitchFamily="18" charset="0"/>
                          <a:ea typeface="Calibri" panose="020F0502020204030204" pitchFamily="34" charset="0"/>
                          <a:cs typeface="Times New Roman" panose="02020603050405020304" pitchFamily="18" charset="0"/>
                        </a:rPr>
                        <a:t>MCNP</a:t>
                      </a:r>
                      <a:r>
                        <a:rPr lang="sv-SE" sz="1400" dirty="0">
                          <a:effectLst/>
                          <a:latin typeface="Times New Roman" panose="02020603050405020304" pitchFamily="18" charset="0"/>
                          <a:ea typeface="Calibri" panose="020F0502020204030204" pitchFamily="34" charset="0"/>
                          <a:cs typeface="Times New Roman" panose="02020603050405020304" pitchFamily="18" charset="0"/>
                        </a:rPr>
                        <a:t>)</a:t>
                      </a:r>
                    </a:p>
                    <a:p>
                      <a:pPr marL="90170" marR="90170" algn="ctr">
                        <a:lnSpc>
                          <a:spcPts val="1600"/>
                        </a:lnSpc>
                        <a:spcBef>
                          <a:spcPts val="1200"/>
                        </a:spcBef>
                      </a:pPr>
                      <a:r>
                        <a:rPr lang="sv-SE" sz="1400" dirty="0">
                          <a:effectLst/>
                          <a:latin typeface="Times New Roman" panose="02020603050405020304" pitchFamily="18" charset="0"/>
                          <a:ea typeface="Calibri" panose="020F0502020204030204" pitchFamily="34" charset="0"/>
                          <a:cs typeface="Times New Roman" panose="02020603050405020304" pitchFamily="18" charset="0"/>
                        </a:rPr>
                        <a:t>(</a:t>
                      </a:r>
                      <a:r>
                        <a:rPr lang="sv-SE" sz="140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sv-SE" sz="1400" dirty="0">
                          <a:effectLst/>
                          <a:latin typeface="Times New Roman" panose="02020603050405020304" pitchFamily="18" charset="0"/>
                          <a:ea typeface="Calibri" panose="020F0502020204030204" pitchFamily="34" charset="0"/>
                          <a:cs typeface="Times New Roman" panose="02020603050405020304" pitchFamily="18" charset="0"/>
                        </a:rPr>
                        <a:t>= 65%)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algn="ctr">
                        <a:lnSpc>
                          <a:spcPts val="1600"/>
                        </a:lnSpc>
                        <a:spcBef>
                          <a:spcPts val="1200"/>
                        </a:spcBef>
                      </a:pPr>
                      <a:r>
                        <a:rPr lang="sv-SE" sz="1400" dirty="0" err="1">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Calculated</a:t>
                      </a:r>
                      <a:r>
                        <a:rPr lang="sv-SE" sz="14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 rate (</a:t>
                      </a:r>
                      <a:r>
                        <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PHITS</a:t>
                      </a:r>
                      <a:r>
                        <a:rPr lang="sv-SE" sz="14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90170" marR="90170" algn="ctr">
                        <a:lnSpc>
                          <a:spcPts val="1600"/>
                        </a:lnSpc>
                        <a:spcBef>
                          <a:spcPts val="1200"/>
                        </a:spcBef>
                      </a:pPr>
                      <a:r>
                        <a:rPr lang="sv-SE" sz="14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a:t>
                      </a:r>
                      <a:r>
                        <a:rPr lang="sv-SE" sz="14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 </a:t>
                      </a:r>
                      <a:r>
                        <a:rPr lang="sv-SE" sz="14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 65%)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48363575"/>
                  </a:ext>
                </a:extLst>
              </a:tr>
              <a:tr h="429561">
                <a:tc>
                  <a:txBody>
                    <a:bodyPr/>
                    <a:lstStyle/>
                    <a:p>
                      <a:pPr marL="90170" marR="90170" algn="ctr">
                        <a:lnSpc>
                          <a:spcPct val="100000"/>
                        </a:lnSpc>
                        <a:spcBef>
                          <a:spcPts val="1800"/>
                        </a:spcBef>
                        <a:spcAft>
                          <a:spcPts val="1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CUP*</a:t>
                      </a:r>
                      <a:endParaRPr lang="sv-SE"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235</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U</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2.45</a:t>
                      </a:r>
                      <a:endParaRPr lang="sv-SE"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34.16</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algn="ctr">
                        <a:lnSpc>
                          <a:spcPct val="100000"/>
                        </a:lnSpc>
                        <a:spcBef>
                          <a:spcPts val="1800"/>
                        </a:spcBef>
                        <a:spcAft>
                          <a:spcPts val="1800"/>
                        </a:spcAft>
                      </a:pPr>
                      <a:r>
                        <a:rPr lang="sv-SE"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36.1 (+5.7%)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algn="ctr">
                        <a:lnSpc>
                          <a:spcPct val="100000"/>
                        </a:lnSpc>
                        <a:spcBef>
                          <a:spcPts val="1800"/>
                        </a:spcBef>
                        <a:spcAft>
                          <a:spcPts val="1800"/>
                        </a:spcAft>
                      </a:pPr>
                      <a:r>
                        <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33.10 (-3.1%)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49586611"/>
                  </a:ext>
                </a:extLst>
              </a:tr>
              <a:tr h="407635">
                <a:tc>
                  <a:txBody>
                    <a:bodyPr/>
                    <a:lstStyle/>
                    <a:p>
                      <a:pPr marL="90170" marR="90170" algn="ctr">
                        <a:lnSpc>
                          <a:spcPct val="100000"/>
                        </a:lnSpc>
                        <a:spcBef>
                          <a:spcPts val="1800"/>
                        </a:spcBef>
                        <a:spcAft>
                          <a:spcPts val="1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CUP*</a:t>
                      </a:r>
                      <a:endParaRPr lang="sv-SE"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238</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U</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1.15</a:t>
                      </a:r>
                      <a:endParaRPr lang="sv-SE"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10.20</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algn="ctr">
                        <a:lnSpc>
                          <a:spcPct val="100000"/>
                        </a:lnSpc>
                        <a:spcBef>
                          <a:spcPts val="1800"/>
                        </a:spcBef>
                        <a:spcAft>
                          <a:spcPts val="1800"/>
                        </a:spcAft>
                      </a:pPr>
                      <a:r>
                        <a:rPr lang="sv-SE"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15.6 (+53%)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algn="ctr">
                        <a:lnSpc>
                          <a:spcPct val="100000"/>
                        </a:lnSpc>
                        <a:spcBef>
                          <a:spcPts val="1800"/>
                        </a:spcBef>
                        <a:spcAft>
                          <a:spcPts val="1800"/>
                        </a:spcAft>
                      </a:pPr>
                      <a:r>
                        <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14.4 (+41%)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72287007"/>
                  </a:ext>
                </a:extLst>
              </a:tr>
              <a:tr h="405413">
                <a:tc>
                  <a:txBody>
                    <a:bodyPr/>
                    <a:lstStyle/>
                    <a:p>
                      <a:pPr marL="90170" marR="90170" algn="ctr">
                        <a:lnSpc>
                          <a:spcPct val="100000"/>
                        </a:lnSpc>
                        <a:spcBef>
                          <a:spcPts val="1800"/>
                        </a:spcBef>
                        <a:spcAft>
                          <a:spcPts val="1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sv-SE"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sv-SE" sz="1400" b="1">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algn="ctr">
                        <a:lnSpc>
                          <a:spcPct val="100000"/>
                        </a:lnSpc>
                        <a:spcBef>
                          <a:spcPts val="1800"/>
                        </a:spcBef>
                        <a:spcAft>
                          <a:spcPts val="1800"/>
                        </a:spcAft>
                      </a:pPr>
                      <a:endParaRPr lang="sv-SE"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algn="ctr">
                        <a:lnSpc>
                          <a:spcPct val="100000"/>
                        </a:lnSpc>
                        <a:spcBef>
                          <a:spcPts val="1800"/>
                        </a:spcBef>
                        <a:spcAft>
                          <a:spcPts val="1800"/>
                        </a:spcAft>
                      </a:pPr>
                      <a:endPar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36094457"/>
                  </a:ext>
                </a:extLst>
              </a:tr>
              <a:tr h="431028">
                <a:tc>
                  <a:txBody>
                    <a:bodyPr/>
                    <a:lstStyle/>
                    <a:p>
                      <a:pPr marL="90170" marR="90170" algn="ctr">
                        <a:lnSpc>
                          <a:spcPct val="100000"/>
                        </a:lnSpc>
                        <a:spcBef>
                          <a:spcPts val="1800"/>
                        </a:spcBef>
                        <a:spcAft>
                          <a:spcPts val="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FCIB **</a:t>
                      </a:r>
                      <a:endParaRPr lang="sv-SE"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0"/>
                        </a:spcAft>
                      </a:pP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235</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U</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0"/>
                        </a:spcAft>
                      </a:pPr>
                      <a:r>
                        <a:rPr lang="en-US"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92.00</a:t>
                      </a:r>
                      <a:endParaRPr lang="sv-SE"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0"/>
                        </a:spcAft>
                      </a:pP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2.213</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algn="ctr">
                        <a:lnSpc>
                          <a:spcPct val="100000"/>
                        </a:lnSpc>
                        <a:spcBef>
                          <a:spcPts val="1800"/>
                        </a:spcBef>
                        <a:spcAft>
                          <a:spcPts val="0"/>
                        </a:spcAft>
                      </a:pPr>
                      <a:r>
                        <a:rPr lang="sv-SE"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2.224 (+0.5%)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algn="ctr">
                        <a:lnSpc>
                          <a:spcPct val="100000"/>
                        </a:lnSpc>
                        <a:spcBef>
                          <a:spcPts val="1800"/>
                        </a:spcBef>
                        <a:spcAft>
                          <a:spcPts val="0"/>
                        </a:spcAft>
                      </a:pPr>
                      <a:r>
                        <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2.060 (-6.9%)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02082497"/>
                  </a:ext>
                </a:extLst>
              </a:tr>
              <a:tr h="431028">
                <a:tc>
                  <a:txBody>
                    <a:bodyPr/>
                    <a:lstStyle/>
                    <a:p>
                      <a:pPr marL="90170" marR="90170" algn="ctr">
                        <a:lnSpc>
                          <a:spcPct val="100000"/>
                        </a:lnSpc>
                        <a:spcBef>
                          <a:spcPts val="1800"/>
                        </a:spcBef>
                        <a:spcAft>
                          <a:spcPts val="1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FCIB**</a:t>
                      </a:r>
                      <a:endParaRPr lang="sv-SE"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aseline="30000" dirty="0">
                          <a:effectLst/>
                          <a:latin typeface="Times New Roman" panose="02020603050405020304" pitchFamily="18" charset="0"/>
                          <a:ea typeface="Calibri" panose="020F0502020204030204" pitchFamily="34" charset="0"/>
                          <a:cs typeface="Times New Roman" panose="02020603050405020304" pitchFamily="18" charset="0"/>
                        </a:rPr>
                        <a:t>238</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U</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rPr>
                        <a:t>0.36</a:t>
                      </a:r>
                      <a:endParaRPr lang="sv-SE" sz="1400" b="1" dirty="0">
                        <a:solidFill>
                          <a:srgbClr val="0066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90170" algn="ctr">
                        <a:lnSpc>
                          <a:spcPct val="100000"/>
                        </a:lnSpc>
                        <a:spcBef>
                          <a:spcPts val="1800"/>
                        </a:spcBef>
                        <a:spcAft>
                          <a:spcPts val="1800"/>
                        </a:spcAft>
                      </a:pP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11.01</a:t>
                      </a: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x</a:t>
                      </a:r>
                      <a:r>
                        <a:rPr lang="en-US"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10</a:t>
                      </a:r>
                      <a:r>
                        <a:rPr lang="en-US" sz="1400" b="1" baseline="300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sv-S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90170" marR="90170" lvl="0" indent="0" algn="ctr" defTabSz="914400" rtl="0" eaLnBrk="1" fontAlgn="auto" latinLnBrk="0" hangingPunct="1">
                        <a:lnSpc>
                          <a:spcPct val="100000"/>
                        </a:lnSpc>
                        <a:spcBef>
                          <a:spcPts val="1800"/>
                        </a:spcBef>
                        <a:spcAft>
                          <a:spcPts val="1800"/>
                        </a:spcAft>
                        <a:buClrTx/>
                        <a:buSzTx/>
                        <a:buFontTx/>
                        <a:buNone/>
                        <a:tabLst/>
                        <a:defRPr/>
                      </a:pPr>
                      <a:r>
                        <a:rPr lang="en-US"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8.60</a:t>
                      </a:r>
                      <a:r>
                        <a:rPr lang="en-US"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10</a:t>
                      </a:r>
                      <a:r>
                        <a:rPr lang="en-US" sz="1400" b="1" baseline="300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400" b="1" baseline="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rPr>
                        <a:t> (-22%)</a:t>
                      </a:r>
                      <a:endParaRPr lang="sv-SE" sz="1400" b="1"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90170" marR="90170" lvl="0" indent="0" algn="ctr" defTabSz="914400" rtl="0" eaLnBrk="1" fontAlgn="auto" latinLnBrk="0" hangingPunct="1">
                        <a:lnSpc>
                          <a:spcPct val="100000"/>
                        </a:lnSpc>
                        <a:spcBef>
                          <a:spcPts val="1800"/>
                        </a:spcBef>
                        <a:spcAft>
                          <a:spcPts val="1800"/>
                        </a:spcAft>
                        <a:buClrTx/>
                        <a:buSzTx/>
                        <a:buFontTx/>
                        <a:buNone/>
                        <a:tabLst/>
                        <a:defRPr/>
                      </a:pPr>
                      <a:r>
                        <a:rPr lang="en-US"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7.69</a:t>
                      </a:r>
                      <a:r>
                        <a:rPr lang="en-US"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10</a:t>
                      </a:r>
                      <a:r>
                        <a:rPr lang="en-US" sz="1400" b="1" baseline="3000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400" b="1" baseline="0"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rPr>
                        <a:t> (-30%)</a:t>
                      </a:r>
                      <a:endParaRPr lang="sv-SE" sz="1400" b="1" dirty="0">
                        <a:solidFill>
                          <a:srgbClr val="0000CC"/>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1262670"/>
                  </a:ext>
                </a:extLst>
              </a:tr>
            </a:tbl>
          </a:graphicData>
        </a:graphic>
      </p:graphicFrame>
      <p:sp>
        <p:nvSpPr>
          <p:cNvPr id="3" name="textruta 2">
            <a:extLst>
              <a:ext uri="{FF2B5EF4-FFF2-40B4-BE49-F238E27FC236}">
                <a16:creationId xmlns:a16="http://schemas.microsoft.com/office/drawing/2014/main" id="{5C9781F0-0092-44A2-B353-6C286A976169}"/>
              </a:ext>
            </a:extLst>
          </p:cNvPr>
          <p:cNvSpPr txBox="1"/>
          <p:nvPr/>
        </p:nvSpPr>
        <p:spPr>
          <a:xfrm>
            <a:off x="495335" y="5085003"/>
            <a:ext cx="6206103" cy="646331"/>
          </a:xfrm>
          <a:prstGeom prst="rect">
            <a:avLst/>
          </a:prstGeom>
          <a:solidFill>
            <a:schemeClr val="bg1">
              <a:lumMod val="85000"/>
              <a:alpha val="30196"/>
            </a:schemeClr>
          </a:solidFill>
        </p:spPr>
        <p:txBody>
          <a:bodyPr wrap="square" rtlCol="0">
            <a:spAutoFit/>
          </a:bodyPr>
          <a:lstStyle/>
          <a:p>
            <a:r>
              <a:rPr lang="sv-SE" dirty="0">
                <a:latin typeface="Times New Roman" panose="02020603050405020304" pitchFamily="18" charset="0"/>
                <a:cs typeface="Times New Roman" panose="02020603050405020304" pitchFamily="18" charset="0"/>
              </a:rPr>
              <a:t>*   CUP is </a:t>
            </a:r>
            <a:r>
              <a:rPr lang="sv-SE" dirty="0" err="1">
                <a:latin typeface="Times New Roman" panose="02020603050405020304" pitchFamily="18" charset="0"/>
                <a:cs typeface="Times New Roman" panose="02020603050405020304" pitchFamily="18" charset="0"/>
              </a:rPr>
              <a:t>about</a:t>
            </a:r>
            <a:r>
              <a:rPr lang="sv-SE" dirty="0">
                <a:latin typeface="Times New Roman" panose="02020603050405020304" pitchFamily="18" charset="0"/>
                <a:cs typeface="Times New Roman" panose="02020603050405020304" pitchFamily="18" charset="0"/>
              </a:rPr>
              <a:t> 4 cm from the neutron </a:t>
            </a:r>
            <a:r>
              <a:rPr lang="sv-SE" dirty="0" err="1">
                <a:latin typeface="Times New Roman" panose="02020603050405020304" pitchFamily="18" charset="0"/>
                <a:cs typeface="Times New Roman" panose="02020603050405020304" pitchFamily="18" charset="0"/>
              </a:rPr>
              <a:t>emitting</a:t>
            </a:r>
            <a:r>
              <a:rPr lang="sv-SE" dirty="0">
                <a:latin typeface="Times New Roman" panose="02020603050405020304" pitchFamily="18" charset="0"/>
                <a:cs typeface="Times New Roman" panose="02020603050405020304" pitchFamily="18" charset="0"/>
              </a:rPr>
              <a:t> </a:t>
            </a:r>
            <a:r>
              <a:rPr lang="sv-SE" dirty="0" err="1">
                <a:latin typeface="Times New Roman" panose="02020603050405020304" pitchFamily="18" charset="0"/>
                <a:cs typeface="Times New Roman" panose="02020603050405020304" pitchFamily="18" charset="0"/>
              </a:rPr>
              <a:t>target</a:t>
            </a:r>
            <a:endParaRPr lang="sv-SE" dirty="0">
              <a:latin typeface="Times New Roman" panose="02020603050405020304" pitchFamily="18" charset="0"/>
              <a:cs typeface="Times New Roman" panose="02020603050405020304" pitchFamily="18" charset="0"/>
            </a:endParaRPr>
          </a:p>
          <a:p>
            <a:r>
              <a:rPr lang="sv-SE" dirty="0">
                <a:latin typeface="Times New Roman" panose="02020603050405020304" pitchFamily="18" charset="0"/>
                <a:cs typeface="Times New Roman" panose="02020603050405020304" pitchFamily="18" charset="0"/>
              </a:rPr>
              <a:t>** FCIB is </a:t>
            </a:r>
            <a:r>
              <a:rPr lang="sv-SE" dirty="0" err="1">
                <a:latin typeface="Times New Roman" panose="02020603050405020304" pitchFamily="18" charset="0"/>
                <a:cs typeface="Times New Roman" panose="02020603050405020304" pitchFamily="18" charset="0"/>
              </a:rPr>
              <a:t>about</a:t>
            </a:r>
            <a:r>
              <a:rPr lang="sv-SE" dirty="0">
                <a:latin typeface="Times New Roman" panose="02020603050405020304" pitchFamily="18" charset="0"/>
                <a:cs typeface="Times New Roman" panose="02020603050405020304" pitchFamily="18" charset="0"/>
              </a:rPr>
              <a:t> 130 cm from the neutron </a:t>
            </a:r>
            <a:r>
              <a:rPr lang="sv-SE" dirty="0" err="1">
                <a:latin typeface="Times New Roman" panose="02020603050405020304" pitchFamily="18" charset="0"/>
                <a:cs typeface="Times New Roman" panose="02020603050405020304" pitchFamily="18" charset="0"/>
              </a:rPr>
              <a:t>emitting</a:t>
            </a:r>
            <a:r>
              <a:rPr lang="sv-SE" dirty="0">
                <a:latin typeface="Times New Roman" panose="02020603050405020304" pitchFamily="18" charset="0"/>
                <a:cs typeface="Times New Roman" panose="02020603050405020304" pitchFamily="18" charset="0"/>
              </a:rPr>
              <a:t> </a:t>
            </a:r>
            <a:r>
              <a:rPr lang="sv-SE" dirty="0" err="1">
                <a:latin typeface="Times New Roman" panose="02020603050405020304" pitchFamily="18" charset="0"/>
                <a:cs typeface="Times New Roman" panose="02020603050405020304" pitchFamily="18" charset="0"/>
              </a:rPr>
              <a:t>target</a:t>
            </a:r>
            <a:r>
              <a:rPr lang="sv-SE" dirty="0">
                <a:latin typeface="Times New Roman" panose="02020603050405020304" pitchFamily="18" charset="0"/>
                <a:cs typeface="Times New Roman" panose="02020603050405020304" pitchFamily="18" charset="0"/>
              </a:rPr>
              <a:t> </a:t>
            </a:r>
          </a:p>
        </p:txBody>
      </p:sp>
      <p:pic>
        <p:nvPicPr>
          <p:cNvPr id="7" name="Picture 6">
            <a:extLst>
              <a:ext uri="{FF2B5EF4-FFF2-40B4-BE49-F238E27FC236}">
                <a16:creationId xmlns:a16="http://schemas.microsoft.com/office/drawing/2014/main" id="{CB2B704C-311C-45BF-A5C8-C68ABE758F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1821" y="667601"/>
            <a:ext cx="4445512" cy="3334135"/>
          </a:xfrm>
          <a:prstGeom prst="rect">
            <a:avLst/>
          </a:prstGeom>
        </p:spPr>
      </p:pic>
      <p:sp>
        <p:nvSpPr>
          <p:cNvPr id="10" name="Google Shape;288;p42">
            <a:extLst>
              <a:ext uri="{FF2B5EF4-FFF2-40B4-BE49-F238E27FC236}">
                <a16:creationId xmlns:a16="http://schemas.microsoft.com/office/drawing/2014/main" id="{AF764DCE-2A96-46D5-B57B-14F43CF766DA}"/>
              </a:ext>
            </a:extLst>
          </p:cNvPr>
          <p:cNvSpPr txBox="1">
            <a:spLocks/>
          </p:cNvSpPr>
          <p:nvPr/>
        </p:nvSpPr>
        <p:spPr>
          <a:xfrm>
            <a:off x="0" y="-32084"/>
            <a:ext cx="12192000" cy="589197"/>
          </a:xfrm>
          <a:prstGeom prst="rect">
            <a:avLst/>
          </a:prstGeom>
          <a:solidFill>
            <a:srgbClr val="0D1D54"/>
          </a:solidFill>
          <a:ln>
            <a:noFill/>
          </a:ln>
        </p:spPr>
        <p:txBody>
          <a:bodyPr spcFirstLastPara="1" vert="horz" wrap="square" lIns="121900" tIns="121900" rIns="121900" bIns="121900" rtlCol="0" anchor="t"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Fission Chamber response in NESSA</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3" name="TextBox 12">
            <a:extLst>
              <a:ext uri="{FF2B5EF4-FFF2-40B4-BE49-F238E27FC236}">
                <a16:creationId xmlns:a16="http://schemas.microsoft.com/office/drawing/2014/main" id="{1BD530C4-555C-4D9D-9BA3-69CBB7BAF370}"/>
              </a:ext>
            </a:extLst>
          </p:cNvPr>
          <p:cNvSpPr txBox="1"/>
          <p:nvPr/>
        </p:nvSpPr>
        <p:spPr>
          <a:xfrm>
            <a:off x="107083" y="6334780"/>
            <a:ext cx="10177610" cy="523220"/>
          </a:xfrm>
          <a:prstGeom prst="rect">
            <a:avLst/>
          </a:prstGeom>
          <a:noFill/>
        </p:spPr>
        <p:txBody>
          <a:bodyPr wrap="square" rtlCol="0">
            <a:spAutoFit/>
          </a:bodyPr>
          <a:lstStyle/>
          <a:p>
            <a:r>
              <a:rPr lang="en-US" sz="1400" i="1" dirty="0">
                <a:solidFill>
                  <a:srgbClr val="0070C0"/>
                </a:solidFill>
                <a:latin typeface="Times New Roman" panose="02020603050405020304" pitchFamily="18" charset="0"/>
                <a:cs typeface="Times New Roman" panose="02020603050405020304" pitchFamily="18" charset="0"/>
                <a:hlinkClick r:id="rId3" action="ppaction://hlinkpres?slideindex=1&amp;slidetitle=">
                  <a:extLst>
                    <a:ext uri="{A12FA001-AC4F-418D-AE19-62706E023703}">
                      <ahyp:hlinkClr xmlns:ahyp="http://schemas.microsoft.com/office/drawing/2018/hyperlinkcolor" val="tx"/>
                    </a:ext>
                  </a:extLst>
                </a:hlinkClick>
              </a:rPr>
              <a:t>Ericsson. G.. Pomp. S.. Hägg. L.. &amp; Dawn. S. (2026). Development of a Neutron Field Monitoring System for the DT Neutron Generator Facility NESSA</a:t>
            </a:r>
            <a:endParaRPr lang="en-SE"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73991C08-05BE-4F7D-BE5C-1A033081FEFE}"/>
              </a:ext>
            </a:extLst>
          </p:cNvPr>
          <p:cNvSpPr txBox="1"/>
          <p:nvPr/>
        </p:nvSpPr>
        <p:spPr>
          <a:xfrm>
            <a:off x="7680959" y="4112224"/>
            <a:ext cx="4381169"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Fission chamber in irradiation positions</a:t>
            </a:r>
            <a:endParaRPr lang="en-SE"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65CD495F-7AF1-4385-9AC8-4B85446A3BF5}"/>
              </a:ext>
            </a:extLst>
          </p:cNvPr>
          <p:cNvSpPr txBox="1"/>
          <p:nvPr/>
        </p:nvSpPr>
        <p:spPr>
          <a:xfrm>
            <a:off x="2332085" y="4103404"/>
            <a:ext cx="3472367"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R</a:t>
            </a:r>
            <a:r>
              <a:rPr lang="en-US" sz="2000" baseline="-25000" dirty="0">
                <a:latin typeface="Times New Roman" panose="02020603050405020304" pitchFamily="18" charset="0"/>
                <a:cs typeface="Times New Roman" panose="02020603050405020304" pitchFamily="18" charset="0"/>
              </a:rPr>
              <a:t>235</a:t>
            </a:r>
            <a:r>
              <a:rPr lang="en-US" sz="2000" dirty="0">
                <a:latin typeface="Times New Roman" panose="02020603050405020304" pitchFamily="18" charset="0"/>
                <a:cs typeface="Times New Roman" panose="02020603050405020304" pitchFamily="18" charset="0"/>
              </a:rPr>
              <a:t>/R</a:t>
            </a:r>
            <a:r>
              <a:rPr lang="en-US" sz="2000" baseline="-25000" dirty="0">
                <a:latin typeface="Times New Roman" panose="02020603050405020304" pitchFamily="18" charset="0"/>
                <a:cs typeface="Times New Roman" panose="02020603050405020304" pitchFamily="18" charset="0"/>
              </a:rPr>
              <a:t>238</a:t>
            </a:r>
            <a:r>
              <a:rPr lang="en-US" sz="2000" dirty="0">
                <a:latin typeface="Times New Roman" panose="02020603050405020304" pitchFamily="18" charset="0"/>
                <a:cs typeface="Times New Roman" panose="02020603050405020304" pitchFamily="18" charset="0"/>
              </a:rPr>
              <a:t> is the spectral index</a:t>
            </a:r>
            <a:endParaRPr lang="en-SE" sz="2000" baseline="-25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0221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88;p42">
            <a:extLst>
              <a:ext uri="{FF2B5EF4-FFF2-40B4-BE49-F238E27FC236}">
                <a16:creationId xmlns:a16="http://schemas.microsoft.com/office/drawing/2014/main" id="{865FA1BC-A61E-45E5-A5D3-805A1C60A7C1}"/>
              </a:ext>
            </a:extLst>
          </p:cNvPr>
          <p:cNvSpPr txBox="1">
            <a:spLocks/>
          </p:cNvSpPr>
          <p:nvPr/>
        </p:nvSpPr>
        <p:spPr>
          <a:xfrm>
            <a:off x="33" y="-88864"/>
            <a:ext cx="12191967" cy="582400"/>
          </a:xfrm>
          <a:prstGeom prst="rect">
            <a:avLst/>
          </a:prstGeom>
          <a:solidFill>
            <a:srgbClr val="0D1D54"/>
          </a:solidFill>
          <a:ln>
            <a:noFill/>
          </a:ln>
        </p:spPr>
        <p:txBody>
          <a:bodyPr spcFirstLastPara="1" vert="horz" wrap="square" lIns="121900" tIns="121900" rIns="121900" bIns="121900" rtlCol="0" anchor="ctr"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Gamma Ray in the neutron field: Simulation Results</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grpSp>
        <p:nvGrpSpPr>
          <p:cNvPr id="14" name="Group 13">
            <a:extLst>
              <a:ext uri="{FF2B5EF4-FFF2-40B4-BE49-F238E27FC236}">
                <a16:creationId xmlns:a16="http://schemas.microsoft.com/office/drawing/2014/main" id="{6007E1DD-6CFA-4963-9500-46001C5CBC4C}"/>
              </a:ext>
            </a:extLst>
          </p:cNvPr>
          <p:cNvGrpSpPr/>
          <p:nvPr/>
        </p:nvGrpSpPr>
        <p:grpSpPr>
          <a:xfrm>
            <a:off x="267061" y="702216"/>
            <a:ext cx="6975598" cy="3568914"/>
            <a:chOff x="365760" y="932688"/>
            <a:chExt cx="8412480" cy="3822192"/>
          </a:xfrm>
        </p:grpSpPr>
        <p:sp>
          <p:nvSpPr>
            <p:cNvPr id="15" name="Shape 2">
              <a:extLst>
                <a:ext uri="{FF2B5EF4-FFF2-40B4-BE49-F238E27FC236}">
                  <a16:creationId xmlns:a16="http://schemas.microsoft.com/office/drawing/2014/main" id="{F9E178F4-4D49-4166-9A8E-32B0ED213E83}"/>
                </a:ext>
              </a:extLst>
            </p:cNvPr>
            <p:cNvSpPr/>
            <p:nvPr/>
          </p:nvSpPr>
          <p:spPr>
            <a:xfrm>
              <a:off x="365760" y="932688"/>
              <a:ext cx="8412480" cy="16459"/>
            </a:xfrm>
            <a:prstGeom prst="rect">
              <a:avLst/>
            </a:prstGeom>
            <a:solidFill>
              <a:srgbClr val="0D2B5E"/>
            </a:solidFill>
            <a:ln w="12700">
              <a:solidFill>
                <a:srgbClr val="0D2B5E"/>
              </a:solidFill>
              <a:prstDash val="solid"/>
            </a:ln>
          </p:spPr>
        </p:sp>
        <p:sp>
          <p:nvSpPr>
            <p:cNvPr id="16" name="Shape 3">
              <a:extLst>
                <a:ext uri="{FF2B5EF4-FFF2-40B4-BE49-F238E27FC236}">
                  <a16:creationId xmlns:a16="http://schemas.microsoft.com/office/drawing/2014/main" id="{2F0E607F-A536-4E48-A528-24F96CEDD8FC}"/>
                </a:ext>
              </a:extLst>
            </p:cNvPr>
            <p:cNvSpPr/>
            <p:nvPr/>
          </p:nvSpPr>
          <p:spPr>
            <a:xfrm>
              <a:off x="365760" y="1005840"/>
              <a:ext cx="822960" cy="493776"/>
            </a:xfrm>
            <a:prstGeom prst="rect">
              <a:avLst/>
            </a:prstGeom>
            <a:solidFill>
              <a:srgbClr val="0D2B5E"/>
            </a:solidFill>
            <a:ln w="12700">
              <a:solidFill>
                <a:srgbClr val="FFFFFF"/>
              </a:solidFill>
              <a:prstDash val="solid"/>
            </a:ln>
          </p:spPr>
        </p:sp>
        <p:sp>
          <p:nvSpPr>
            <p:cNvPr id="17" name="Text 4">
              <a:extLst>
                <a:ext uri="{FF2B5EF4-FFF2-40B4-BE49-F238E27FC236}">
                  <a16:creationId xmlns:a16="http://schemas.microsoft.com/office/drawing/2014/main" id="{47B3E65A-B257-433A-976F-2D9274D2DDEE}"/>
                </a:ext>
              </a:extLst>
            </p:cNvPr>
            <p:cNvSpPr/>
            <p:nvPr/>
          </p:nvSpPr>
          <p:spPr>
            <a:xfrm>
              <a:off x="365760" y="1005840"/>
              <a:ext cx="822960"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Type</a:t>
              </a:r>
              <a:endParaRPr lang="en-US" sz="1400" dirty="0">
                <a:latin typeface="Times New Roman" panose="02020603050405020304" pitchFamily="18" charset="0"/>
                <a:cs typeface="Times New Roman" panose="02020603050405020304" pitchFamily="18" charset="0"/>
              </a:endParaRPr>
            </a:p>
          </p:txBody>
        </p:sp>
        <p:sp>
          <p:nvSpPr>
            <p:cNvPr id="18" name="Shape 5">
              <a:extLst>
                <a:ext uri="{FF2B5EF4-FFF2-40B4-BE49-F238E27FC236}">
                  <a16:creationId xmlns:a16="http://schemas.microsoft.com/office/drawing/2014/main" id="{9264EE9B-33DF-4EAC-BB0E-CD06E8C86669}"/>
                </a:ext>
              </a:extLst>
            </p:cNvPr>
            <p:cNvSpPr/>
            <p:nvPr/>
          </p:nvSpPr>
          <p:spPr>
            <a:xfrm>
              <a:off x="1188720" y="1005840"/>
              <a:ext cx="658368" cy="493776"/>
            </a:xfrm>
            <a:prstGeom prst="rect">
              <a:avLst/>
            </a:prstGeom>
            <a:solidFill>
              <a:srgbClr val="0D2B5E"/>
            </a:solidFill>
            <a:ln w="12700">
              <a:solidFill>
                <a:srgbClr val="FFFFFF"/>
              </a:solidFill>
              <a:prstDash val="solid"/>
            </a:ln>
          </p:spPr>
        </p:sp>
        <p:sp>
          <p:nvSpPr>
            <p:cNvPr id="19" name="Text 6">
              <a:extLst>
                <a:ext uri="{FF2B5EF4-FFF2-40B4-BE49-F238E27FC236}">
                  <a16:creationId xmlns:a16="http://schemas.microsoft.com/office/drawing/2014/main" id="{0E72B7A9-B10B-49E2-A495-EF506113F082}"/>
                </a:ext>
              </a:extLst>
            </p:cNvPr>
            <p:cNvSpPr/>
            <p:nvPr/>
          </p:nvSpPr>
          <p:spPr>
            <a:xfrm>
              <a:off x="1188720" y="1005840"/>
              <a:ext cx="658368"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Nuclide</a:t>
              </a:r>
              <a:endParaRPr lang="en-US" sz="1400" dirty="0">
                <a:latin typeface="Times New Roman" panose="02020603050405020304" pitchFamily="18" charset="0"/>
                <a:cs typeface="Times New Roman" panose="02020603050405020304" pitchFamily="18" charset="0"/>
              </a:endParaRPr>
            </a:p>
          </p:txBody>
        </p:sp>
        <p:sp>
          <p:nvSpPr>
            <p:cNvPr id="20" name="Shape 7">
              <a:extLst>
                <a:ext uri="{FF2B5EF4-FFF2-40B4-BE49-F238E27FC236}">
                  <a16:creationId xmlns:a16="http://schemas.microsoft.com/office/drawing/2014/main" id="{192564C0-C84B-4958-B9D4-632D4AF77E38}"/>
                </a:ext>
              </a:extLst>
            </p:cNvPr>
            <p:cNvSpPr/>
            <p:nvPr/>
          </p:nvSpPr>
          <p:spPr>
            <a:xfrm>
              <a:off x="1847088" y="1005840"/>
              <a:ext cx="1417320" cy="493776"/>
            </a:xfrm>
            <a:prstGeom prst="rect">
              <a:avLst/>
            </a:prstGeom>
            <a:solidFill>
              <a:srgbClr val="0D2B5E"/>
            </a:solidFill>
            <a:ln w="12700">
              <a:solidFill>
                <a:srgbClr val="FFFFFF"/>
              </a:solidFill>
              <a:prstDash val="solid"/>
            </a:ln>
          </p:spPr>
        </p:sp>
        <p:sp>
          <p:nvSpPr>
            <p:cNvPr id="21" name="Text 8">
              <a:extLst>
                <a:ext uri="{FF2B5EF4-FFF2-40B4-BE49-F238E27FC236}">
                  <a16:creationId xmlns:a16="http://schemas.microsoft.com/office/drawing/2014/main" id="{F26EA7C9-4C05-4B01-AE2E-4B5C3B996878}"/>
                </a:ext>
              </a:extLst>
            </p:cNvPr>
            <p:cNvSpPr/>
            <p:nvPr/>
          </p:nvSpPr>
          <p:spPr>
            <a:xfrm>
              <a:off x="1847088" y="1005840"/>
              <a:ext cx="1417320"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Reaction</a:t>
              </a:r>
              <a:endParaRPr lang="en-US" sz="1400" dirty="0">
                <a:latin typeface="Times New Roman" panose="02020603050405020304" pitchFamily="18" charset="0"/>
                <a:cs typeface="Times New Roman" panose="02020603050405020304" pitchFamily="18" charset="0"/>
              </a:endParaRPr>
            </a:p>
          </p:txBody>
        </p:sp>
        <p:sp>
          <p:nvSpPr>
            <p:cNvPr id="22" name="Shape 9">
              <a:extLst>
                <a:ext uri="{FF2B5EF4-FFF2-40B4-BE49-F238E27FC236}">
                  <a16:creationId xmlns:a16="http://schemas.microsoft.com/office/drawing/2014/main" id="{8C880179-E78B-483F-A376-68509B3AA39E}"/>
                </a:ext>
              </a:extLst>
            </p:cNvPr>
            <p:cNvSpPr/>
            <p:nvPr/>
          </p:nvSpPr>
          <p:spPr>
            <a:xfrm>
              <a:off x="3264408" y="1005840"/>
              <a:ext cx="1463040" cy="493776"/>
            </a:xfrm>
            <a:prstGeom prst="rect">
              <a:avLst/>
            </a:prstGeom>
            <a:solidFill>
              <a:srgbClr val="0D2B5E"/>
            </a:solidFill>
            <a:ln w="12700">
              <a:solidFill>
                <a:srgbClr val="FFFFFF"/>
              </a:solidFill>
              <a:prstDash val="solid"/>
            </a:ln>
          </p:spPr>
        </p:sp>
        <p:sp>
          <p:nvSpPr>
            <p:cNvPr id="23" name="Text 10">
              <a:extLst>
                <a:ext uri="{FF2B5EF4-FFF2-40B4-BE49-F238E27FC236}">
                  <a16:creationId xmlns:a16="http://schemas.microsoft.com/office/drawing/2014/main" id="{B642B74C-FD72-4C12-9F12-656D971792E0}"/>
                </a:ext>
              </a:extLst>
            </p:cNvPr>
            <p:cNvSpPr/>
            <p:nvPr/>
          </p:nvSpPr>
          <p:spPr>
            <a:xfrm>
              <a:off x="3264408" y="1005840"/>
              <a:ext cx="1463040"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γ Energy (MeV)</a:t>
              </a:r>
              <a:endParaRPr lang="en-US" sz="1400" dirty="0">
                <a:latin typeface="Times New Roman" panose="02020603050405020304" pitchFamily="18" charset="0"/>
                <a:cs typeface="Times New Roman" panose="02020603050405020304" pitchFamily="18" charset="0"/>
              </a:endParaRPr>
            </a:p>
          </p:txBody>
        </p:sp>
        <p:sp>
          <p:nvSpPr>
            <p:cNvPr id="24" name="Shape 11">
              <a:extLst>
                <a:ext uri="{FF2B5EF4-FFF2-40B4-BE49-F238E27FC236}">
                  <a16:creationId xmlns:a16="http://schemas.microsoft.com/office/drawing/2014/main" id="{FA9EEBFC-0242-40BB-B1D1-6449C8985F1B}"/>
                </a:ext>
              </a:extLst>
            </p:cNvPr>
            <p:cNvSpPr/>
            <p:nvPr/>
          </p:nvSpPr>
          <p:spPr>
            <a:xfrm>
              <a:off x="4727448" y="1005840"/>
              <a:ext cx="658368" cy="493776"/>
            </a:xfrm>
            <a:prstGeom prst="rect">
              <a:avLst/>
            </a:prstGeom>
            <a:solidFill>
              <a:srgbClr val="0D2B5E"/>
            </a:solidFill>
            <a:ln w="12700">
              <a:solidFill>
                <a:srgbClr val="FFFFFF"/>
              </a:solidFill>
              <a:prstDash val="solid"/>
            </a:ln>
          </p:spPr>
        </p:sp>
        <p:sp>
          <p:nvSpPr>
            <p:cNvPr id="25" name="Text 12">
              <a:extLst>
                <a:ext uri="{FF2B5EF4-FFF2-40B4-BE49-F238E27FC236}">
                  <a16:creationId xmlns:a16="http://schemas.microsoft.com/office/drawing/2014/main" id="{0E4490B7-397B-4ABA-A780-4BE2A48DECBB}"/>
                </a:ext>
              </a:extLst>
            </p:cNvPr>
            <p:cNvSpPr/>
            <p:nvPr/>
          </p:nvSpPr>
          <p:spPr>
            <a:xfrm>
              <a:off x="4727448" y="1005840"/>
              <a:ext cx="658368"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T½</a:t>
              </a:r>
              <a:endParaRPr lang="en-US" sz="1400" dirty="0">
                <a:latin typeface="Times New Roman" panose="02020603050405020304" pitchFamily="18" charset="0"/>
                <a:cs typeface="Times New Roman" panose="02020603050405020304" pitchFamily="18" charset="0"/>
              </a:endParaRPr>
            </a:p>
          </p:txBody>
        </p:sp>
        <p:sp>
          <p:nvSpPr>
            <p:cNvPr id="26" name="Shape 13">
              <a:extLst>
                <a:ext uri="{FF2B5EF4-FFF2-40B4-BE49-F238E27FC236}">
                  <a16:creationId xmlns:a16="http://schemas.microsoft.com/office/drawing/2014/main" id="{DE745B7D-356B-4593-A890-EAB62AEB1E29}"/>
                </a:ext>
              </a:extLst>
            </p:cNvPr>
            <p:cNvSpPr/>
            <p:nvPr/>
          </p:nvSpPr>
          <p:spPr>
            <a:xfrm>
              <a:off x="5385816" y="1005840"/>
              <a:ext cx="3392424" cy="493776"/>
            </a:xfrm>
            <a:prstGeom prst="rect">
              <a:avLst/>
            </a:prstGeom>
            <a:solidFill>
              <a:srgbClr val="0D2B5E"/>
            </a:solidFill>
            <a:ln w="12700">
              <a:solidFill>
                <a:srgbClr val="FFFFFF"/>
              </a:solidFill>
              <a:prstDash val="solid"/>
            </a:ln>
          </p:spPr>
          <p:txBody>
            <a:bodyPr/>
            <a:lstStyle/>
            <a:p>
              <a:endParaRPr lang="en-SE" dirty="0"/>
            </a:p>
          </p:txBody>
        </p:sp>
        <p:sp>
          <p:nvSpPr>
            <p:cNvPr id="27" name="Text 14">
              <a:extLst>
                <a:ext uri="{FF2B5EF4-FFF2-40B4-BE49-F238E27FC236}">
                  <a16:creationId xmlns:a16="http://schemas.microsoft.com/office/drawing/2014/main" id="{6BE3300F-5B40-4ED1-B54A-B29DF1EC94C7}"/>
                </a:ext>
              </a:extLst>
            </p:cNvPr>
            <p:cNvSpPr/>
            <p:nvPr/>
          </p:nvSpPr>
          <p:spPr>
            <a:xfrm>
              <a:off x="5385816" y="1005840"/>
              <a:ext cx="3392424" cy="493776"/>
            </a:xfrm>
            <a:prstGeom prst="rect">
              <a:avLst/>
            </a:prstGeom>
            <a:noFill/>
            <a:ln/>
          </p:spPr>
          <p:txBody>
            <a:bodyPr wrap="square" lIns="50800" tIns="50800" rIns="50800" bIns="50800" rtlCol="0" anchor="ctr"/>
            <a:lstStyle/>
            <a:p>
              <a:pPr marL="0" indent="0" algn="ctr">
                <a:buNone/>
              </a:pPr>
              <a:r>
                <a:rPr lang="en-US" sz="1400" b="1" dirty="0">
                  <a:solidFill>
                    <a:srgbClr val="FFFFFF"/>
                  </a:solidFill>
                  <a:latin typeface="Times New Roman" panose="02020603050405020304" pitchFamily="18" charset="0"/>
                  <a:ea typeface="Calibri" pitchFamily="34" charset="-122"/>
                  <a:cs typeface="Times New Roman" panose="02020603050405020304" pitchFamily="18" charset="0"/>
                </a:rPr>
                <a:t>Source in NESSA</a:t>
              </a:r>
              <a:endParaRPr lang="en-US" sz="1400" dirty="0">
                <a:latin typeface="Times New Roman" panose="02020603050405020304" pitchFamily="18" charset="0"/>
                <a:cs typeface="Times New Roman" panose="02020603050405020304" pitchFamily="18" charset="0"/>
              </a:endParaRPr>
            </a:p>
          </p:txBody>
        </p:sp>
        <p:sp>
          <p:nvSpPr>
            <p:cNvPr id="28" name="Shape 15">
              <a:extLst>
                <a:ext uri="{FF2B5EF4-FFF2-40B4-BE49-F238E27FC236}">
                  <a16:creationId xmlns:a16="http://schemas.microsoft.com/office/drawing/2014/main" id="{91CB2C2F-8B1E-4547-B0F8-3BBD051C80B9}"/>
                </a:ext>
              </a:extLst>
            </p:cNvPr>
            <p:cNvSpPr/>
            <p:nvPr/>
          </p:nvSpPr>
          <p:spPr>
            <a:xfrm>
              <a:off x="365760" y="1499616"/>
              <a:ext cx="822960" cy="493776"/>
            </a:xfrm>
            <a:prstGeom prst="rect">
              <a:avLst/>
            </a:prstGeom>
            <a:solidFill>
              <a:srgbClr val="D6E4FF"/>
            </a:solidFill>
            <a:ln w="12700">
              <a:solidFill>
                <a:srgbClr val="B0BEC5"/>
              </a:solidFill>
              <a:prstDash val="solid"/>
            </a:ln>
          </p:spPr>
        </p:sp>
        <p:sp>
          <p:nvSpPr>
            <p:cNvPr id="29" name="Text 16">
              <a:extLst>
                <a:ext uri="{FF2B5EF4-FFF2-40B4-BE49-F238E27FC236}">
                  <a16:creationId xmlns:a16="http://schemas.microsoft.com/office/drawing/2014/main" id="{495B1AE5-1D0D-471A-A2E6-B8D2F2C2EBD2}"/>
                </a:ext>
              </a:extLst>
            </p:cNvPr>
            <p:cNvSpPr/>
            <p:nvPr/>
          </p:nvSpPr>
          <p:spPr>
            <a:xfrm>
              <a:off x="365760" y="1499616"/>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1A4B8C"/>
                  </a:solidFill>
                  <a:latin typeface="Times New Roman" panose="02020603050405020304" pitchFamily="18" charset="0"/>
                  <a:ea typeface="Calibri" pitchFamily="34" charset="-122"/>
                  <a:cs typeface="Times New Roman" panose="02020603050405020304" pitchFamily="18" charset="0"/>
                </a:rPr>
                <a:t>PROMPT</a:t>
              </a:r>
              <a:endParaRPr lang="en-US" sz="1400" dirty="0">
                <a:latin typeface="Times New Roman" panose="02020603050405020304" pitchFamily="18" charset="0"/>
                <a:cs typeface="Times New Roman" panose="02020603050405020304" pitchFamily="18" charset="0"/>
              </a:endParaRPr>
            </a:p>
          </p:txBody>
        </p:sp>
        <p:sp>
          <p:nvSpPr>
            <p:cNvPr id="30" name="Shape 17">
              <a:extLst>
                <a:ext uri="{FF2B5EF4-FFF2-40B4-BE49-F238E27FC236}">
                  <a16:creationId xmlns:a16="http://schemas.microsoft.com/office/drawing/2014/main" id="{9BA20F9F-CBD7-4A66-919F-42E36DCE16B7}"/>
                </a:ext>
              </a:extLst>
            </p:cNvPr>
            <p:cNvSpPr/>
            <p:nvPr/>
          </p:nvSpPr>
          <p:spPr>
            <a:xfrm>
              <a:off x="1188720" y="1499616"/>
              <a:ext cx="658368" cy="493776"/>
            </a:xfrm>
            <a:prstGeom prst="rect">
              <a:avLst/>
            </a:prstGeom>
            <a:solidFill>
              <a:srgbClr val="FFFFFF"/>
            </a:solidFill>
            <a:ln w="12700">
              <a:solidFill>
                <a:srgbClr val="B0BEC5"/>
              </a:solidFill>
              <a:prstDash val="solid"/>
            </a:ln>
          </p:spPr>
        </p:sp>
        <p:sp>
          <p:nvSpPr>
            <p:cNvPr id="31" name="Text 18">
              <a:extLst>
                <a:ext uri="{FF2B5EF4-FFF2-40B4-BE49-F238E27FC236}">
                  <a16:creationId xmlns:a16="http://schemas.microsoft.com/office/drawing/2014/main" id="{6256EC05-C32C-41AB-9120-6E3C223ED44B}"/>
                </a:ext>
              </a:extLst>
            </p:cNvPr>
            <p:cNvSpPr/>
            <p:nvPr/>
          </p:nvSpPr>
          <p:spPr>
            <a:xfrm>
              <a:off x="1188720" y="1499616"/>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¹H</a:t>
              </a:r>
              <a:endParaRPr lang="en-US" sz="1400" dirty="0">
                <a:latin typeface="Times New Roman" panose="02020603050405020304" pitchFamily="18" charset="0"/>
                <a:cs typeface="Times New Roman" panose="02020603050405020304" pitchFamily="18" charset="0"/>
              </a:endParaRPr>
            </a:p>
          </p:txBody>
        </p:sp>
        <p:sp>
          <p:nvSpPr>
            <p:cNvPr id="32" name="Shape 19">
              <a:extLst>
                <a:ext uri="{FF2B5EF4-FFF2-40B4-BE49-F238E27FC236}">
                  <a16:creationId xmlns:a16="http://schemas.microsoft.com/office/drawing/2014/main" id="{16D63C25-4B0F-4DD9-9FD9-6C8114204FB3}"/>
                </a:ext>
              </a:extLst>
            </p:cNvPr>
            <p:cNvSpPr/>
            <p:nvPr/>
          </p:nvSpPr>
          <p:spPr>
            <a:xfrm>
              <a:off x="1847088" y="1499616"/>
              <a:ext cx="1417320" cy="493776"/>
            </a:xfrm>
            <a:prstGeom prst="rect">
              <a:avLst/>
            </a:prstGeom>
            <a:solidFill>
              <a:srgbClr val="FFFFFF"/>
            </a:solidFill>
            <a:ln w="12700">
              <a:solidFill>
                <a:srgbClr val="B0BEC5"/>
              </a:solidFill>
              <a:prstDash val="solid"/>
            </a:ln>
          </p:spPr>
        </p:sp>
        <p:sp>
          <p:nvSpPr>
            <p:cNvPr id="33" name="Text 20">
              <a:extLst>
                <a:ext uri="{FF2B5EF4-FFF2-40B4-BE49-F238E27FC236}">
                  <a16:creationId xmlns:a16="http://schemas.microsoft.com/office/drawing/2014/main" id="{7E7936F4-6A2C-4976-A8C5-53662D3E8373}"/>
                </a:ext>
              </a:extLst>
            </p:cNvPr>
            <p:cNvSpPr/>
            <p:nvPr/>
          </p:nvSpPr>
          <p:spPr>
            <a:xfrm>
              <a:off x="1847088" y="1499616"/>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¹H(</a:t>
              </a:r>
              <a:r>
                <a:rPr lang="en-US" sz="1400" dirty="0" err="1">
                  <a:solidFill>
                    <a:srgbClr val="1A1A2E"/>
                  </a:solidFill>
                  <a:latin typeface="Times New Roman" panose="02020603050405020304" pitchFamily="18" charset="0"/>
                  <a:ea typeface="Calibri" pitchFamily="34" charset="-122"/>
                  <a:cs typeface="Times New Roman" panose="02020603050405020304" pitchFamily="18" charset="0"/>
                </a:rPr>
                <a:t>n.γ</a:t>
              </a: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)²H</a:t>
              </a:r>
              <a:endParaRPr lang="en-US" sz="1400" dirty="0">
                <a:latin typeface="Times New Roman" panose="02020603050405020304" pitchFamily="18" charset="0"/>
                <a:cs typeface="Times New Roman" panose="02020603050405020304" pitchFamily="18" charset="0"/>
              </a:endParaRPr>
            </a:p>
          </p:txBody>
        </p:sp>
        <p:sp>
          <p:nvSpPr>
            <p:cNvPr id="34" name="Shape 21">
              <a:extLst>
                <a:ext uri="{FF2B5EF4-FFF2-40B4-BE49-F238E27FC236}">
                  <a16:creationId xmlns:a16="http://schemas.microsoft.com/office/drawing/2014/main" id="{91DA78FC-7FF3-4891-A7E5-C1A818D958DC}"/>
                </a:ext>
              </a:extLst>
            </p:cNvPr>
            <p:cNvSpPr/>
            <p:nvPr/>
          </p:nvSpPr>
          <p:spPr>
            <a:xfrm>
              <a:off x="3264408" y="1499616"/>
              <a:ext cx="1463040" cy="493776"/>
            </a:xfrm>
            <a:prstGeom prst="rect">
              <a:avLst/>
            </a:prstGeom>
            <a:solidFill>
              <a:srgbClr val="FFFFFF"/>
            </a:solidFill>
            <a:ln w="12700">
              <a:solidFill>
                <a:srgbClr val="B0BEC5"/>
              </a:solidFill>
              <a:prstDash val="solid"/>
            </a:ln>
          </p:spPr>
        </p:sp>
        <p:sp>
          <p:nvSpPr>
            <p:cNvPr id="35" name="Text 22">
              <a:extLst>
                <a:ext uri="{FF2B5EF4-FFF2-40B4-BE49-F238E27FC236}">
                  <a16:creationId xmlns:a16="http://schemas.microsoft.com/office/drawing/2014/main" id="{55E30CEB-31D7-4FE7-AFA3-E2EADEF77E72}"/>
                </a:ext>
              </a:extLst>
            </p:cNvPr>
            <p:cNvSpPr/>
            <p:nvPr/>
          </p:nvSpPr>
          <p:spPr>
            <a:xfrm>
              <a:off x="3264408" y="1499616"/>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2.223</a:t>
              </a:r>
              <a:endParaRPr lang="en-US" sz="1400" dirty="0">
                <a:latin typeface="Times New Roman" panose="02020603050405020304" pitchFamily="18" charset="0"/>
                <a:cs typeface="Times New Roman" panose="02020603050405020304" pitchFamily="18" charset="0"/>
              </a:endParaRPr>
            </a:p>
          </p:txBody>
        </p:sp>
        <p:sp>
          <p:nvSpPr>
            <p:cNvPr id="36" name="Shape 23">
              <a:extLst>
                <a:ext uri="{FF2B5EF4-FFF2-40B4-BE49-F238E27FC236}">
                  <a16:creationId xmlns:a16="http://schemas.microsoft.com/office/drawing/2014/main" id="{1F4D2B3B-B1C4-4F23-8432-588B6C4B7092}"/>
                </a:ext>
              </a:extLst>
            </p:cNvPr>
            <p:cNvSpPr/>
            <p:nvPr/>
          </p:nvSpPr>
          <p:spPr>
            <a:xfrm>
              <a:off x="4727448" y="1499616"/>
              <a:ext cx="658368" cy="493776"/>
            </a:xfrm>
            <a:prstGeom prst="rect">
              <a:avLst/>
            </a:prstGeom>
            <a:solidFill>
              <a:srgbClr val="FFFFFF"/>
            </a:solidFill>
            <a:ln w="12700">
              <a:solidFill>
                <a:srgbClr val="B0BEC5"/>
              </a:solidFill>
              <a:prstDash val="solid"/>
            </a:ln>
          </p:spPr>
        </p:sp>
        <p:sp>
          <p:nvSpPr>
            <p:cNvPr id="37" name="Text 24">
              <a:extLst>
                <a:ext uri="{FF2B5EF4-FFF2-40B4-BE49-F238E27FC236}">
                  <a16:creationId xmlns:a16="http://schemas.microsoft.com/office/drawing/2014/main" id="{74A1E22E-8ECC-44E2-9867-EA3228046E55}"/>
                </a:ext>
              </a:extLst>
            </p:cNvPr>
            <p:cNvSpPr/>
            <p:nvPr/>
          </p:nvSpPr>
          <p:spPr>
            <a:xfrm>
              <a:off x="4727448" y="1499616"/>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38" name="Shape 25">
              <a:extLst>
                <a:ext uri="{FF2B5EF4-FFF2-40B4-BE49-F238E27FC236}">
                  <a16:creationId xmlns:a16="http://schemas.microsoft.com/office/drawing/2014/main" id="{322CF9D9-53E0-4688-981B-786AB7F3583F}"/>
                </a:ext>
              </a:extLst>
            </p:cNvPr>
            <p:cNvSpPr/>
            <p:nvPr/>
          </p:nvSpPr>
          <p:spPr>
            <a:xfrm>
              <a:off x="5385816" y="1499616"/>
              <a:ext cx="3392424" cy="493776"/>
            </a:xfrm>
            <a:prstGeom prst="rect">
              <a:avLst/>
            </a:prstGeom>
            <a:solidFill>
              <a:srgbClr val="FFFFFF"/>
            </a:solidFill>
            <a:ln w="12700">
              <a:solidFill>
                <a:srgbClr val="B0BEC5"/>
              </a:solidFill>
              <a:prstDash val="solid"/>
            </a:ln>
          </p:spPr>
        </p:sp>
        <p:sp>
          <p:nvSpPr>
            <p:cNvPr id="39" name="Text 26">
              <a:extLst>
                <a:ext uri="{FF2B5EF4-FFF2-40B4-BE49-F238E27FC236}">
                  <a16:creationId xmlns:a16="http://schemas.microsoft.com/office/drawing/2014/main" id="{711FA810-41CA-46C1-8AB4-A792D28750A1}"/>
                </a:ext>
              </a:extLst>
            </p:cNvPr>
            <p:cNvSpPr/>
            <p:nvPr/>
          </p:nvSpPr>
          <p:spPr>
            <a:xfrm>
              <a:off x="5385816" y="1499616"/>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PE shielding. thermalised n</a:t>
              </a:r>
              <a:endParaRPr lang="en-US" sz="1400" dirty="0">
                <a:latin typeface="Times New Roman" panose="02020603050405020304" pitchFamily="18" charset="0"/>
                <a:cs typeface="Times New Roman" panose="02020603050405020304" pitchFamily="18" charset="0"/>
              </a:endParaRPr>
            </a:p>
          </p:txBody>
        </p:sp>
        <p:sp>
          <p:nvSpPr>
            <p:cNvPr id="40" name="Shape 27">
              <a:extLst>
                <a:ext uri="{FF2B5EF4-FFF2-40B4-BE49-F238E27FC236}">
                  <a16:creationId xmlns:a16="http://schemas.microsoft.com/office/drawing/2014/main" id="{85CAA643-FE86-463F-941D-32DB6B23879D}"/>
                </a:ext>
              </a:extLst>
            </p:cNvPr>
            <p:cNvSpPr/>
            <p:nvPr/>
          </p:nvSpPr>
          <p:spPr>
            <a:xfrm>
              <a:off x="365760" y="1993392"/>
              <a:ext cx="822960" cy="493776"/>
            </a:xfrm>
            <a:prstGeom prst="rect">
              <a:avLst/>
            </a:prstGeom>
            <a:solidFill>
              <a:srgbClr val="D6E4FF"/>
            </a:solidFill>
            <a:ln w="12700">
              <a:solidFill>
                <a:srgbClr val="B0BEC5"/>
              </a:solidFill>
              <a:prstDash val="solid"/>
            </a:ln>
          </p:spPr>
        </p:sp>
        <p:sp>
          <p:nvSpPr>
            <p:cNvPr id="41" name="Text 28">
              <a:extLst>
                <a:ext uri="{FF2B5EF4-FFF2-40B4-BE49-F238E27FC236}">
                  <a16:creationId xmlns:a16="http://schemas.microsoft.com/office/drawing/2014/main" id="{D026778C-075A-414C-9284-8A38609F021C}"/>
                </a:ext>
              </a:extLst>
            </p:cNvPr>
            <p:cNvSpPr/>
            <p:nvPr/>
          </p:nvSpPr>
          <p:spPr>
            <a:xfrm>
              <a:off x="365760" y="1993392"/>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1A4B8C"/>
                  </a:solidFill>
                  <a:latin typeface="Times New Roman" panose="02020603050405020304" pitchFamily="18" charset="0"/>
                  <a:ea typeface="Calibri" pitchFamily="34" charset="-122"/>
                  <a:cs typeface="Times New Roman" panose="02020603050405020304" pitchFamily="18" charset="0"/>
                </a:rPr>
                <a:t>PROMPT</a:t>
              </a:r>
              <a:endParaRPr lang="en-US" sz="1400" dirty="0">
                <a:latin typeface="Times New Roman" panose="02020603050405020304" pitchFamily="18" charset="0"/>
                <a:cs typeface="Times New Roman" panose="02020603050405020304" pitchFamily="18" charset="0"/>
              </a:endParaRPr>
            </a:p>
          </p:txBody>
        </p:sp>
        <p:sp>
          <p:nvSpPr>
            <p:cNvPr id="42" name="Shape 29">
              <a:extLst>
                <a:ext uri="{FF2B5EF4-FFF2-40B4-BE49-F238E27FC236}">
                  <a16:creationId xmlns:a16="http://schemas.microsoft.com/office/drawing/2014/main" id="{638979CF-E449-4AE8-985B-FAF58B727681}"/>
                </a:ext>
              </a:extLst>
            </p:cNvPr>
            <p:cNvSpPr/>
            <p:nvPr/>
          </p:nvSpPr>
          <p:spPr>
            <a:xfrm>
              <a:off x="1188720" y="1993392"/>
              <a:ext cx="658368" cy="493776"/>
            </a:xfrm>
            <a:prstGeom prst="rect">
              <a:avLst/>
            </a:prstGeom>
            <a:solidFill>
              <a:srgbClr val="EEF3FA"/>
            </a:solidFill>
            <a:ln w="12700">
              <a:solidFill>
                <a:srgbClr val="B0BEC5"/>
              </a:solidFill>
              <a:prstDash val="solid"/>
            </a:ln>
          </p:spPr>
        </p:sp>
        <p:sp>
          <p:nvSpPr>
            <p:cNvPr id="43" name="Text 30">
              <a:extLst>
                <a:ext uri="{FF2B5EF4-FFF2-40B4-BE49-F238E27FC236}">
                  <a16:creationId xmlns:a16="http://schemas.microsoft.com/office/drawing/2014/main" id="{F8D2B0A2-E623-48DE-87BD-2EB46CF1B98B}"/>
                </a:ext>
              </a:extLst>
            </p:cNvPr>
            <p:cNvSpPr/>
            <p:nvPr/>
          </p:nvSpPr>
          <p:spPr>
            <a:xfrm>
              <a:off x="1188720" y="1993392"/>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¹²C</a:t>
              </a:r>
              <a:endParaRPr lang="en-US" sz="1400" dirty="0">
                <a:latin typeface="Times New Roman" panose="02020603050405020304" pitchFamily="18" charset="0"/>
                <a:cs typeface="Times New Roman" panose="02020603050405020304" pitchFamily="18" charset="0"/>
              </a:endParaRPr>
            </a:p>
          </p:txBody>
        </p:sp>
        <p:sp>
          <p:nvSpPr>
            <p:cNvPr id="44" name="Shape 31">
              <a:extLst>
                <a:ext uri="{FF2B5EF4-FFF2-40B4-BE49-F238E27FC236}">
                  <a16:creationId xmlns:a16="http://schemas.microsoft.com/office/drawing/2014/main" id="{6C04CBA5-E3CD-45CA-8D9B-5E2DB3170EE4}"/>
                </a:ext>
              </a:extLst>
            </p:cNvPr>
            <p:cNvSpPr/>
            <p:nvPr/>
          </p:nvSpPr>
          <p:spPr>
            <a:xfrm>
              <a:off x="1847088" y="1993392"/>
              <a:ext cx="1417320" cy="493776"/>
            </a:xfrm>
            <a:prstGeom prst="rect">
              <a:avLst/>
            </a:prstGeom>
            <a:solidFill>
              <a:srgbClr val="EEF3FA"/>
            </a:solidFill>
            <a:ln w="12700">
              <a:solidFill>
                <a:srgbClr val="B0BEC5"/>
              </a:solidFill>
              <a:prstDash val="solid"/>
            </a:ln>
          </p:spPr>
        </p:sp>
        <p:sp>
          <p:nvSpPr>
            <p:cNvPr id="45" name="Text 32">
              <a:extLst>
                <a:ext uri="{FF2B5EF4-FFF2-40B4-BE49-F238E27FC236}">
                  <a16:creationId xmlns:a16="http://schemas.microsoft.com/office/drawing/2014/main" id="{37F34973-F27B-4DD6-99BB-8A183B76E104}"/>
                </a:ext>
              </a:extLst>
            </p:cNvPr>
            <p:cNvSpPr/>
            <p:nvPr/>
          </p:nvSpPr>
          <p:spPr>
            <a:xfrm>
              <a:off x="1847088" y="1993392"/>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¹²C(</a:t>
              </a:r>
              <a:r>
                <a:rPr lang="en-US" sz="1400" dirty="0" err="1">
                  <a:solidFill>
                    <a:srgbClr val="1A1A2E"/>
                  </a:solidFill>
                  <a:latin typeface="Times New Roman" panose="02020603050405020304" pitchFamily="18" charset="0"/>
                  <a:ea typeface="Calibri" pitchFamily="34" charset="-122"/>
                  <a:cs typeface="Times New Roman" panose="02020603050405020304" pitchFamily="18" charset="0"/>
                </a:rPr>
                <a:t>n.n'γ</a:t>
              </a: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46" name="Shape 33">
              <a:extLst>
                <a:ext uri="{FF2B5EF4-FFF2-40B4-BE49-F238E27FC236}">
                  <a16:creationId xmlns:a16="http://schemas.microsoft.com/office/drawing/2014/main" id="{0B478BF4-3084-4EFC-A275-01F636D16671}"/>
                </a:ext>
              </a:extLst>
            </p:cNvPr>
            <p:cNvSpPr/>
            <p:nvPr/>
          </p:nvSpPr>
          <p:spPr>
            <a:xfrm>
              <a:off x="3264408" y="1993392"/>
              <a:ext cx="1463040" cy="493776"/>
            </a:xfrm>
            <a:prstGeom prst="rect">
              <a:avLst/>
            </a:prstGeom>
            <a:solidFill>
              <a:srgbClr val="EEF3FA"/>
            </a:solidFill>
            <a:ln w="12700">
              <a:solidFill>
                <a:srgbClr val="B0BEC5"/>
              </a:solidFill>
              <a:prstDash val="solid"/>
            </a:ln>
          </p:spPr>
        </p:sp>
        <p:sp>
          <p:nvSpPr>
            <p:cNvPr id="47" name="Text 34">
              <a:extLst>
                <a:ext uri="{FF2B5EF4-FFF2-40B4-BE49-F238E27FC236}">
                  <a16:creationId xmlns:a16="http://schemas.microsoft.com/office/drawing/2014/main" id="{8FDBEC5C-EFF3-42C2-84FB-FD575FF02E18}"/>
                </a:ext>
              </a:extLst>
            </p:cNvPr>
            <p:cNvSpPr/>
            <p:nvPr/>
          </p:nvSpPr>
          <p:spPr>
            <a:xfrm>
              <a:off x="3264408" y="1993392"/>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4.439</a:t>
              </a:r>
              <a:endParaRPr lang="en-US" sz="1400" dirty="0">
                <a:latin typeface="Times New Roman" panose="02020603050405020304" pitchFamily="18" charset="0"/>
                <a:cs typeface="Times New Roman" panose="02020603050405020304" pitchFamily="18" charset="0"/>
              </a:endParaRPr>
            </a:p>
          </p:txBody>
        </p:sp>
        <p:sp>
          <p:nvSpPr>
            <p:cNvPr id="48" name="Shape 35">
              <a:extLst>
                <a:ext uri="{FF2B5EF4-FFF2-40B4-BE49-F238E27FC236}">
                  <a16:creationId xmlns:a16="http://schemas.microsoft.com/office/drawing/2014/main" id="{703C64EE-E841-49A6-9A91-A00EBB3FDF29}"/>
                </a:ext>
              </a:extLst>
            </p:cNvPr>
            <p:cNvSpPr/>
            <p:nvPr/>
          </p:nvSpPr>
          <p:spPr>
            <a:xfrm>
              <a:off x="4727448" y="1993392"/>
              <a:ext cx="658368" cy="493776"/>
            </a:xfrm>
            <a:prstGeom prst="rect">
              <a:avLst/>
            </a:prstGeom>
            <a:solidFill>
              <a:srgbClr val="EEF3FA"/>
            </a:solidFill>
            <a:ln w="12700">
              <a:solidFill>
                <a:srgbClr val="B0BEC5"/>
              </a:solidFill>
              <a:prstDash val="solid"/>
            </a:ln>
          </p:spPr>
        </p:sp>
        <p:sp>
          <p:nvSpPr>
            <p:cNvPr id="49" name="Text 36">
              <a:extLst>
                <a:ext uri="{FF2B5EF4-FFF2-40B4-BE49-F238E27FC236}">
                  <a16:creationId xmlns:a16="http://schemas.microsoft.com/office/drawing/2014/main" id="{EF8032EE-F8F9-4913-9190-C10514059C43}"/>
                </a:ext>
              </a:extLst>
            </p:cNvPr>
            <p:cNvSpPr/>
            <p:nvPr/>
          </p:nvSpPr>
          <p:spPr>
            <a:xfrm>
              <a:off x="4727448" y="1993392"/>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50" name="Shape 37">
              <a:extLst>
                <a:ext uri="{FF2B5EF4-FFF2-40B4-BE49-F238E27FC236}">
                  <a16:creationId xmlns:a16="http://schemas.microsoft.com/office/drawing/2014/main" id="{47FD3034-6E44-433D-8845-8DDBEA837254}"/>
                </a:ext>
              </a:extLst>
            </p:cNvPr>
            <p:cNvSpPr/>
            <p:nvPr/>
          </p:nvSpPr>
          <p:spPr>
            <a:xfrm>
              <a:off x="5385816" y="1993392"/>
              <a:ext cx="3392424" cy="493776"/>
            </a:xfrm>
            <a:prstGeom prst="rect">
              <a:avLst/>
            </a:prstGeom>
            <a:solidFill>
              <a:srgbClr val="EEF3FA"/>
            </a:solidFill>
            <a:ln w="12700">
              <a:solidFill>
                <a:srgbClr val="B0BEC5"/>
              </a:solidFill>
              <a:prstDash val="solid"/>
            </a:ln>
          </p:spPr>
        </p:sp>
        <p:sp>
          <p:nvSpPr>
            <p:cNvPr id="51" name="Text 38">
              <a:extLst>
                <a:ext uri="{FF2B5EF4-FFF2-40B4-BE49-F238E27FC236}">
                  <a16:creationId xmlns:a16="http://schemas.microsoft.com/office/drawing/2014/main" id="{89D42D19-F6B6-4A59-9189-50B06922017C}"/>
                </a:ext>
              </a:extLst>
            </p:cNvPr>
            <p:cNvSpPr/>
            <p:nvPr/>
          </p:nvSpPr>
          <p:spPr>
            <a:xfrm>
              <a:off x="5385816" y="1993392"/>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Borated PE. organic material</a:t>
              </a:r>
              <a:endParaRPr lang="en-US" sz="1400" dirty="0">
                <a:latin typeface="Times New Roman" panose="02020603050405020304" pitchFamily="18" charset="0"/>
                <a:cs typeface="Times New Roman" panose="02020603050405020304" pitchFamily="18" charset="0"/>
              </a:endParaRPr>
            </a:p>
          </p:txBody>
        </p:sp>
        <p:sp>
          <p:nvSpPr>
            <p:cNvPr id="52" name="Shape 39">
              <a:extLst>
                <a:ext uri="{FF2B5EF4-FFF2-40B4-BE49-F238E27FC236}">
                  <a16:creationId xmlns:a16="http://schemas.microsoft.com/office/drawing/2014/main" id="{87835EAE-2E13-4A2C-93D5-EDFED4237803}"/>
                </a:ext>
              </a:extLst>
            </p:cNvPr>
            <p:cNvSpPr/>
            <p:nvPr/>
          </p:nvSpPr>
          <p:spPr>
            <a:xfrm>
              <a:off x="365760" y="2487168"/>
              <a:ext cx="822960" cy="493776"/>
            </a:xfrm>
            <a:prstGeom prst="rect">
              <a:avLst/>
            </a:prstGeom>
            <a:solidFill>
              <a:srgbClr val="D6E4FF"/>
            </a:solidFill>
            <a:ln w="12700">
              <a:solidFill>
                <a:srgbClr val="B0BEC5"/>
              </a:solidFill>
              <a:prstDash val="solid"/>
            </a:ln>
          </p:spPr>
        </p:sp>
        <p:sp>
          <p:nvSpPr>
            <p:cNvPr id="53" name="Text 40">
              <a:extLst>
                <a:ext uri="{FF2B5EF4-FFF2-40B4-BE49-F238E27FC236}">
                  <a16:creationId xmlns:a16="http://schemas.microsoft.com/office/drawing/2014/main" id="{84F2462D-FCD5-44E6-9B5F-5E64D9B352AB}"/>
                </a:ext>
              </a:extLst>
            </p:cNvPr>
            <p:cNvSpPr/>
            <p:nvPr/>
          </p:nvSpPr>
          <p:spPr>
            <a:xfrm>
              <a:off x="365760" y="2487168"/>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1A4B8C"/>
                  </a:solidFill>
                  <a:latin typeface="Times New Roman" panose="02020603050405020304" pitchFamily="18" charset="0"/>
                  <a:ea typeface="Calibri" pitchFamily="34" charset="-122"/>
                  <a:cs typeface="Times New Roman" panose="02020603050405020304" pitchFamily="18" charset="0"/>
                </a:rPr>
                <a:t>PROMPT</a:t>
              </a:r>
              <a:endParaRPr lang="en-US" sz="1400" dirty="0">
                <a:latin typeface="Times New Roman" panose="02020603050405020304" pitchFamily="18" charset="0"/>
                <a:cs typeface="Times New Roman" panose="02020603050405020304" pitchFamily="18" charset="0"/>
              </a:endParaRPr>
            </a:p>
          </p:txBody>
        </p:sp>
        <p:sp>
          <p:nvSpPr>
            <p:cNvPr id="54" name="Shape 41">
              <a:extLst>
                <a:ext uri="{FF2B5EF4-FFF2-40B4-BE49-F238E27FC236}">
                  <a16:creationId xmlns:a16="http://schemas.microsoft.com/office/drawing/2014/main" id="{C37C1B2F-20A3-4D33-8831-C8E56F852285}"/>
                </a:ext>
              </a:extLst>
            </p:cNvPr>
            <p:cNvSpPr/>
            <p:nvPr/>
          </p:nvSpPr>
          <p:spPr>
            <a:xfrm>
              <a:off x="1188720" y="2487168"/>
              <a:ext cx="658368" cy="493776"/>
            </a:xfrm>
            <a:prstGeom prst="rect">
              <a:avLst/>
            </a:prstGeom>
            <a:solidFill>
              <a:srgbClr val="FFFFFF"/>
            </a:solidFill>
            <a:ln w="12700">
              <a:solidFill>
                <a:srgbClr val="B0BEC5"/>
              </a:solidFill>
              <a:prstDash val="solid"/>
            </a:ln>
          </p:spPr>
        </p:sp>
        <p:sp>
          <p:nvSpPr>
            <p:cNvPr id="55" name="Text 42">
              <a:extLst>
                <a:ext uri="{FF2B5EF4-FFF2-40B4-BE49-F238E27FC236}">
                  <a16:creationId xmlns:a16="http://schemas.microsoft.com/office/drawing/2014/main" id="{F07E5A38-B7D5-4548-99D0-6F5758579AF0}"/>
                </a:ext>
              </a:extLst>
            </p:cNvPr>
            <p:cNvSpPr/>
            <p:nvPr/>
          </p:nvSpPr>
          <p:spPr>
            <a:xfrm>
              <a:off x="1188720" y="2487168"/>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¹⁶O</a:t>
              </a:r>
              <a:endParaRPr lang="en-US" sz="1400" dirty="0">
                <a:latin typeface="Times New Roman" panose="02020603050405020304" pitchFamily="18" charset="0"/>
                <a:cs typeface="Times New Roman" panose="02020603050405020304" pitchFamily="18" charset="0"/>
              </a:endParaRPr>
            </a:p>
          </p:txBody>
        </p:sp>
        <p:sp>
          <p:nvSpPr>
            <p:cNvPr id="56" name="Shape 43">
              <a:extLst>
                <a:ext uri="{FF2B5EF4-FFF2-40B4-BE49-F238E27FC236}">
                  <a16:creationId xmlns:a16="http://schemas.microsoft.com/office/drawing/2014/main" id="{E2DEC338-072F-426D-9580-22A9B9A95CCB}"/>
                </a:ext>
              </a:extLst>
            </p:cNvPr>
            <p:cNvSpPr/>
            <p:nvPr/>
          </p:nvSpPr>
          <p:spPr>
            <a:xfrm>
              <a:off x="1847088" y="2487168"/>
              <a:ext cx="1417320" cy="493776"/>
            </a:xfrm>
            <a:prstGeom prst="rect">
              <a:avLst/>
            </a:prstGeom>
            <a:solidFill>
              <a:srgbClr val="FFFFFF"/>
            </a:solidFill>
            <a:ln w="12700">
              <a:solidFill>
                <a:srgbClr val="B0BEC5"/>
              </a:solidFill>
              <a:prstDash val="solid"/>
            </a:ln>
          </p:spPr>
        </p:sp>
        <p:sp>
          <p:nvSpPr>
            <p:cNvPr id="57" name="Text 44">
              <a:extLst>
                <a:ext uri="{FF2B5EF4-FFF2-40B4-BE49-F238E27FC236}">
                  <a16:creationId xmlns:a16="http://schemas.microsoft.com/office/drawing/2014/main" id="{97C89FC0-FF89-463C-9ACD-77AD836DFBB9}"/>
                </a:ext>
              </a:extLst>
            </p:cNvPr>
            <p:cNvSpPr/>
            <p:nvPr/>
          </p:nvSpPr>
          <p:spPr>
            <a:xfrm>
              <a:off x="1847088" y="2487168"/>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¹⁶O(</a:t>
              </a:r>
              <a:r>
                <a:rPr lang="en-US" sz="1400" dirty="0" err="1">
                  <a:solidFill>
                    <a:srgbClr val="1A1A2E"/>
                  </a:solidFill>
                  <a:latin typeface="Times New Roman" panose="02020603050405020304" pitchFamily="18" charset="0"/>
                  <a:ea typeface="Calibri" pitchFamily="34" charset="-122"/>
                  <a:cs typeface="Times New Roman" panose="02020603050405020304" pitchFamily="18" charset="0"/>
                </a:rPr>
                <a:t>n.n'γ</a:t>
              </a: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58" name="Shape 45">
              <a:extLst>
                <a:ext uri="{FF2B5EF4-FFF2-40B4-BE49-F238E27FC236}">
                  <a16:creationId xmlns:a16="http://schemas.microsoft.com/office/drawing/2014/main" id="{2820F1BC-40A5-4075-94B7-CCF7D86BAB7D}"/>
                </a:ext>
              </a:extLst>
            </p:cNvPr>
            <p:cNvSpPr/>
            <p:nvPr/>
          </p:nvSpPr>
          <p:spPr>
            <a:xfrm>
              <a:off x="3264408" y="2487168"/>
              <a:ext cx="1463040" cy="493776"/>
            </a:xfrm>
            <a:prstGeom prst="rect">
              <a:avLst/>
            </a:prstGeom>
            <a:solidFill>
              <a:srgbClr val="FFFFFF"/>
            </a:solidFill>
            <a:ln w="12700">
              <a:solidFill>
                <a:srgbClr val="B0BEC5"/>
              </a:solidFill>
              <a:prstDash val="solid"/>
            </a:ln>
          </p:spPr>
        </p:sp>
        <p:sp>
          <p:nvSpPr>
            <p:cNvPr id="59" name="Text 46">
              <a:extLst>
                <a:ext uri="{FF2B5EF4-FFF2-40B4-BE49-F238E27FC236}">
                  <a16:creationId xmlns:a16="http://schemas.microsoft.com/office/drawing/2014/main" id="{AED31937-BCB7-4179-8519-CE8126D2FF26}"/>
                </a:ext>
              </a:extLst>
            </p:cNvPr>
            <p:cNvSpPr/>
            <p:nvPr/>
          </p:nvSpPr>
          <p:spPr>
            <a:xfrm>
              <a:off x="3264408" y="2487168"/>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6.129 / 6.917</a:t>
              </a:r>
              <a:endParaRPr lang="en-US" sz="1400" dirty="0">
                <a:latin typeface="Times New Roman" panose="02020603050405020304" pitchFamily="18" charset="0"/>
                <a:cs typeface="Times New Roman" panose="02020603050405020304" pitchFamily="18" charset="0"/>
              </a:endParaRPr>
            </a:p>
          </p:txBody>
        </p:sp>
        <p:sp>
          <p:nvSpPr>
            <p:cNvPr id="60" name="Shape 47">
              <a:extLst>
                <a:ext uri="{FF2B5EF4-FFF2-40B4-BE49-F238E27FC236}">
                  <a16:creationId xmlns:a16="http://schemas.microsoft.com/office/drawing/2014/main" id="{E55B7F41-F0CA-4F27-ABB5-E66A8A7B7F41}"/>
                </a:ext>
              </a:extLst>
            </p:cNvPr>
            <p:cNvSpPr/>
            <p:nvPr/>
          </p:nvSpPr>
          <p:spPr>
            <a:xfrm>
              <a:off x="4727448" y="2487168"/>
              <a:ext cx="658368" cy="493776"/>
            </a:xfrm>
            <a:prstGeom prst="rect">
              <a:avLst/>
            </a:prstGeom>
            <a:solidFill>
              <a:srgbClr val="FFFFFF"/>
            </a:solidFill>
            <a:ln w="12700">
              <a:solidFill>
                <a:srgbClr val="B0BEC5"/>
              </a:solidFill>
              <a:prstDash val="solid"/>
            </a:ln>
          </p:spPr>
        </p:sp>
        <p:sp>
          <p:nvSpPr>
            <p:cNvPr id="61" name="Text 48">
              <a:extLst>
                <a:ext uri="{FF2B5EF4-FFF2-40B4-BE49-F238E27FC236}">
                  <a16:creationId xmlns:a16="http://schemas.microsoft.com/office/drawing/2014/main" id="{8AE74B65-BEC1-45E9-A166-3EAB80710045}"/>
                </a:ext>
              </a:extLst>
            </p:cNvPr>
            <p:cNvSpPr/>
            <p:nvPr/>
          </p:nvSpPr>
          <p:spPr>
            <a:xfrm>
              <a:off x="4727448" y="2487168"/>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62" name="Shape 49">
              <a:extLst>
                <a:ext uri="{FF2B5EF4-FFF2-40B4-BE49-F238E27FC236}">
                  <a16:creationId xmlns:a16="http://schemas.microsoft.com/office/drawing/2014/main" id="{FED5EDAB-622B-4DDD-B3E2-BD6D66848FEB}"/>
                </a:ext>
              </a:extLst>
            </p:cNvPr>
            <p:cNvSpPr/>
            <p:nvPr/>
          </p:nvSpPr>
          <p:spPr>
            <a:xfrm>
              <a:off x="5385816" y="2487168"/>
              <a:ext cx="3392424" cy="493776"/>
            </a:xfrm>
            <a:prstGeom prst="rect">
              <a:avLst/>
            </a:prstGeom>
            <a:solidFill>
              <a:srgbClr val="FFFFFF"/>
            </a:solidFill>
            <a:ln w="12700">
              <a:solidFill>
                <a:srgbClr val="B0BEC5"/>
              </a:solidFill>
              <a:prstDash val="solid"/>
            </a:ln>
          </p:spPr>
        </p:sp>
        <p:sp>
          <p:nvSpPr>
            <p:cNvPr id="63" name="Text 50">
              <a:extLst>
                <a:ext uri="{FF2B5EF4-FFF2-40B4-BE49-F238E27FC236}">
                  <a16:creationId xmlns:a16="http://schemas.microsoft.com/office/drawing/2014/main" id="{F31D2AB9-BD49-47B0-B3AB-2C88F9CD7636}"/>
                </a:ext>
              </a:extLst>
            </p:cNvPr>
            <p:cNvSpPr/>
            <p:nvPr/>
          </p:nvSpPr>
          <p:spPr>
            <a:xfrm>
              <a:off x="5385816" y="2487168"/>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Concrete walls. air in hall</a:t>
              </a:r>
              <a:endParaRPr lang="en-US" sz="1400" dirty="0">
                <a:latin typeface="Times New Roman" panose="02020603050405020304" pitchFamily="18" charset="0"/>
                <a:cs typeface="Times New Roman" panose="02020603050405020304" pitchFamily="18" charset="0"/>
              </a:endParaRPr>
            </a:p>
          </p:txBody>
        </p:sp>
        <p:sp>
          <p:nvSpPr>
            <p:cNvPr id="64" name="Shape 51">
              <a:extLst>
                <a:ext uri="{FF2B5EF4-FFF2-40B4-BE49-F238E27FC236}">
                  <a16:creationId xmlns:a16="http://schemas.microsoft.com/office/drawing/2014/main" id="{577B646F-B1F5-4778-8C47-D1CE055BB331}"/>
                </a:ext>
              </a:extLst>
            </p:cNvPr>
            <p:cNvSpPr/>
            <p:nvPr/>
          </p:nvSpPr>
          <p:spPr>
            <a:xfrm>
              <a:off x="365760" y="2980944"/>
              <a:ext cx="822960" cy="493776"/>
            </a:xfrm>
            <a:prstGeom prst="rect">
              <a:avLst/>
            </a:prstGeom>
            <a:solidFill>
              <a:srgbClr val="D6E4FF"/>
            </a:solidFill>
            <a:ln w="12700">
              <a:solidFill>
                <a:srgbClr val="B0BEC5"/>
              </a:solidFill>
              <a:prstDash val="solid"/>
            </a:ln>
          </p:spPr>
        </p:sp>
        <p:sp>
          <p:nvSpPr>
            <p:cNvPr id="65" name="Text 52">
              <a:extLst>
                <a:ext uri="{FF2B5EF4-FFF2-40B4-BE49-F238E27FC236}">
                  <a16:creationId xmlns:a16="http://schemas.microsoft.com/office/drawing/2014/main" id="{A9B0CB0E-5C48-401B-8589-0588F80C59FE}"/>
                </a:ext>
              </a:extLst>
            </p:cNvPr>
            <p:cNvSpPr/>
            <p:nvPr/>
          </p:nvSpPr>
          <p:spPr>
            <a:xfrm>
              <a:off x="365760" y="2980944"/>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1A4B8C"/>
                  </a:solidFill>
                  <a:latin typeface="Times New Roman" panose="02020603050405020304" pitchFamily="18" charset="0"/>
                  <a:ea typeface="Calibri" pitchFamily="34" charset="-122"/>
                  <a:cs typeface="Times New Roman" panose="02020603050405020304" pitchFamily="18" charset="0"/>
                </a:rPr>
                <a:t>PROMPT</a:t>
              </a:r>
              <a:endParaRPr lang="en-US" sz="1400" dirty="0">
                <a:latin typeface="Times New Roman" panose="02020603050405020304" pitchFamily="18" charset="0"/>
                <a:cs typeface="Times New Roman" panose="02020603050405020304" pitchFamily="18" charset="0"/>
              </a:endParaRPr>
            </a:p>
          </p:txBody>
        </p:sp>
        <p:sp>
          <p:nvSpPr>
            <p:cNvPr id="66" name="Shape 53">
              <a:extLst>
                <a:ext uri="{FF2B5EF4-FFF2-40B4-BE49-F238E27FC236}">
                  <a16:creationId xmlns:a16="http://schemas.microsoft.com/office/drawing/2014/main" id="{07774798-7EE2-4C3D-A9C3-5AF375A7C304}"/>
                </a:ext>
              </a:extLst>
            </p:cNvPr>
            <p:cNvSpPr/>
            <p:nvPr/>
          </p:nvSpPr>
          <p:spPr>
            <a:xfrm>
              <a:off x="1188720" y="2980944"/>
              <a:ext cx="658368" cy="493776"/>
            </a:xfrm>
            <a:prstGeom prst="rect">
              <a:avLst/>
            </a:prstGeom>
            <a:solidFill>
              <a:srgbClr val="EEF3FA"/>
            </a:solidFill>
            <a:ln w="12700">
              <a:solidFill>
                <a:srgbClr val="B0BEC5"/>
              </a:solidFill>
              <a:prstDash val="solid"/>
            </a:ln>
          </p:spPr>
        </p:sp>
        <p:sp>
          <p:nvSpPr>
            <p:cNvPr id="67" name="Text 54">
              <a:extLst>
                <a:ext uri="{FF2B5EF4-FFF2-40B4-BE49-F238E27FC236}">
                  <a16:creationId xmlns:a16="http://schemas.microsoft.com/office/drawing/2014/main" id="{55D2377B-84A9-40B9-93E2-5A77A927FA3E}"/>
                </a:ext>
              </a:extLst>
            </p:cNvPr>
            <p:cNvSpPr/>
            <p:nvPr/>
          </p:nvSpPr>
          <p:spPr>
            <a:xfrm>
              <a:off x="1188720" y="2980944"/>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⁵⁶Fe</a:t>
              </a:r>
              <a:endParaRPr lang="en-US" sz="1400" dirty="0">
                <a:latin typeface="Times New Roman" panose="02020603050405020304" pitchFamily="18" charset="0"/>
                <a:cs typeface="Times New Roman" panose="02020603050405020304" pitchFamily="18" charset="0"/>
              </a:endParaRPr>
            </a:p>
          </p:txBody>
        </p:sp>
        <p:sp>
          <p:nvSpPr>
            <p:cNvPr id="68" name="Shape 55">
              <a:extLst>
                <a:ext uri="{FF2B5EF4-FFF2-40B4-BE49-F238E27FC236}">
                  <a16:creationId xmlns:a16="http://schemas.microsoft.com/office/drawing/2014/main" id="{8372375A-895C-4B25-8826-CE5D2521DD63}"/>
                </a:ext>
              </a:extLst>
            </p:cNvPr>
            <p:cNvSpPr/>
            <p:nvPr/>
          </p:nvSpPr>
          <p:spPr>
            <a:xfrm>
              <a:off x="1847088" y="2980944"/>
              <a:ext cx="1417320" cy="493776"/>
            </a:xfrm>
            <a:prstGeom prst="rect">
              <a:avLst/>
            </a:prstGeom>
            <a:solidFill>
              <a:srgbClr val="EEF3FA"/>
            </a:solidFill>
            <a:ln w="12700">
              <a:solidFill>
                <a:srgbClr val="B0BEC5"/>
              </a:solidFill>
              <a:prstDash val="solid"/>
            </a:ln>
          </p:spPr>
        </p:sp>
        <p:sp>
          <p:nvSpPr>
            <p:cNvPr id="69" name="Text 56">
              <a:extLst>
                <a:ext uri="{FF2B5EF4-FFF2-40B4-BE49-F238E27FC236}">
                  <a16:creationId xmlns:a16="http://schemas.microsoft.com/office/drawing/2014/main" id="{41F8F0A3-121B-4898-B06F-5484D83D4D0B}"/>
                </a:ext>
              </a:extLst>
            </p:cNvPr>
            <p:cNvSpPr/>
            <p:nvPr/>
          </p:nvSpPr>
          <p:spPr>
            <a:xfrm>
              <a:off x="1847088" y="2980944"/>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⁵⁶Fe(</a:t>
              </a:r>
              <a:r>
                <a:rPr lang="en-US" sz="1400" dirty="0" err="1">
                  <a:solidFill>
                    <a:srgbClr val="1A1A2E"/>
                  </a:solidFill>
                  <a:latin typeface="Times New Roman" panose="02020603050405020304" pitchFamily="18" charset="0"/>
                  <a:ea typeface="Calibri" pitchFamily="34" charset="-122"/>
                  <a:cs typeface="Times New Roman" panose="02020603050405020304" pitchFamily="18" charset="0"/>
                </a:rPr>
                <a:t>n.n'γ</a:t>
              </a: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70" name="Shape 57">
              <a:extLst>
                <a:ext uri="{FF2B5EF4-FFF2-40B4-BE49-F238E27FC236}">
                  <a16:creationId xmlns:a16="http://schemas.microsoft.com/office/drawing/2014/main" id="{FFA8212F-72E3-4115-A79E-9D26C5D80C26}"/>
                </a:ext>
              </a:extLst>
            </p:cNvPr>
            <p:cNvSpPr/>
            <p:nvPr/>
          </p:nvSpPr>
          <p:spPr>
            <a:xfrm>
              <a:off x="3264408" y="2980944"/>
              <a:ext cx="1463040" cy="493776"/>
            </a:xfrm>
            <a:prstGeom prst="rect">
              <a:avLst/>
            </a:prstGeom>
            <a:solidFill>
              <a:srgbClr val="EEF3FA"/>
            </a:solidFill>
            <a:ln w="12700">
              <a:solidFill>
                <a:srgbClr val="B0BEC5"/>
              </a:solidFill>
              <a:prstDash val="solid"/>
            </a:ln>
          </p:spPr>
        </p:sp>
        <p:sp>
          <p:nvSpPr>
            <p:cNvPr id="71" name="Text 58">
              <a:extLst>
                <a:ext uri="{FF2B5EF4-FFF2-40B4-BE49-F238E27FC236}">
                  <a16:creationId xmlns:a16="http://schemas.microsoft.com/office/drawing/2014/main" id="{4F192240-8E3E-4CDC-A29E-CDF29620C440}"/>
                </a:ext>
              </a:extLst>
            </p:cNvPr>
            <p:cNvSpPr/>
            <p:nvPr/>
          </p:nvSpPr>
          <p:spPr>
            <a:xfrm>
              <a:off x="3264408" y="2980944"/>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0.847 / 1.238</a:t>
              </a:r>
              <a:endParaRPr lang="en-US" sz="1400" dirty="0">
                <a:latin typeface="Times New Roman" panose="02020603050405020304" pitchFamily="18" charset="0"/>
                <a:cs typeface="Times New Roman" panose="02020603050405020304" pitchFamily="18" charset="0"/>
              </a:endParaRPr>
            </a:p>
          </p:txBody>
        </p:sp>
        <p:sp>
          <p:nvSpPr>
            <p:cNvPr id="72" name="Shape 59">
              <a:extLst>
                <a:ext uri="{FF2B5EF4-FFF2-40B4-BE49-F238E27FC236}">
                  <a16:creationId xmlns:a16="http://schemas.microsoft.com/office/drawing/2014/main" id="{E66ABD6E-2C3E-4E6D-AE23-4251FB432998}"/>
                </a:ext>
              </a:extLst>
            </p:cNvPr>
            <p:cNvSpPr/>
            <p:nvPr/>
          </p:nvSpPr>
          <p:spPr>
            <a:xfrm>
              <a:off x="4727448" y="2980944"/>
              <a:ext cx="658368" cy="493776"/>
            </a:xfrm>
            <a:prstGeom prst="rect">
              <a:avLst/>
            </a:prstGeom>
            <a:solidFill>
              <a:srgbClr val="EEF3FA"/>
            </a:solidFill>
            <a:ln w="12700">
              <a:solidFill>
                <a:srgbClr val="B0BEC5"/>
              </a:solidFill>
              <a:prstDash val="solid"/>
            </a:ln>
          </p:spPr>
        </p:sp>
        <p:sp>
          <p:nvSpPr>
            <p:cNvPr id="73" name="Text 60">
              <a:extLst>
                <a:ext uri="{FF2B5EF4-FFF2-40B4-BE49-F238E27FC236}">
                  <a16:creationId xmlns:a16="http://schemas.microsoft.com/office/drawing/2014/main" id="{B737AEA7-451E-43B5-B9A3-EF114D3F5C1A}"/>
                </a:ext>
              </a:extLst>
            </p:cNvPr>
            <p:cNvSpPr/>
            <p:nvPr/>
          </p:nvSpPr>
          <p:spPr>
            <a:xfrm>
              <a:off x="4727448" y="2980944"/>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74" name="Shape 61">
              <a:extLst>
                <a:ext uri="{FF2B5EF4-FFF2-40B4-BE49-F238E27FC236}">
                  <a16:creationId xmlns:a16="http://schemas.microsoft.com/office/drawing/2014/main" id="{73C7185F-5578-48B9-A637-969D858D7644}"/>
                </a:ext>
              </a:extLst>
            </p:cNvPr>
            <p:cNvSpPr/>
            <p:nvPr/>
          </p:nvSpPr>
          <p:spPr>
            <a:xfrm>
              <a:off x="5385816" y="2980944"/>
              <a:ext cx="3392424" cy="493776"/>
            </a:xfrm>
            <a:prstGeom prst="rect">
              <a:avLst/>
            </a:prstGeom>
            <a:solidFill>
              <a:srgbClr val="EEF3FA"/>
            </a:solidFill>
            <a:ln w="12700">
              <a:solidFill>
                <a:srgbClr val="B0BEC5"/>
              </a:solidFill>
              <a:prstDash val="solid"/>
            </a:ln>
          </p:spPr>
        </p:sp>
        <p:sp>
          <p:nvSpPr>
            <p:cNvPr id="75" name="Text 62">
              <a:extLst>
                <a:ext uri="{FF2B5EF4-FFF2-40B4-BE49-F238E27FC236}">
                  <a16:creationId xmlns:a16="http://schemas.microsoft.com/office/drawing/2014/main" id="{6AFB1726-1C9A-4199-AE79-B1CAE713164A}"/>
                </a:ext>
              </a:extLst>
            </p:cNvPr>
            <p:cNvSpPr/>
            <p:nvPr/>
          </p:nvSpPr>
          <p:spPr>
            <a:xfrm>
              <a:off x="5385816" y="2980944"/>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Iron plug. collimator wall</a:t>
              </a:r>
              <a:endParaRPr lang="en-US" sz="1400" dirty="0">
                <a:latin typeface="Times New Roman" panose="02020603050405020304" pitchFamily="18" charset="0"/>
                <a:cs typeface="Times New Roman" panose="02020603050405020304" pitchFamily="18" charset="0"/>
              </a:endParaRPr>
            </a:p>
          </p:txBody>
        </p:sp>
        <p:sp>
          <p:nvSpPr>
            <p:cNvPr id="76" name="Shape 63">
              <a:extLst>
                <a:ext uri="{FF2B5EF4-FFF2-40B4-BE49-F238E27FC236}">
                  <a16:creationId xmlns:a16="http://schemas.microsoft.com/office/drawing/2014/main" id="{E27CE496-63BB-47B8-B1AD-12064D076E0B}"/>
                </a:ext>
              </a:extLst>
            </p:cNvPr>
            <p:cNvSpPr/>
            <p:nvPr/>
          </p:nvSpPr>
          <p:spPr>
            <a:xfrm>
              <a:off x="365760" y="3474720"/>
              <a:ext cx="822960" cy="493776"/>
            </a:xfrm>
            <a:prstGeom prst="rect">
              <a:avLst/>
            </a:prstGeom>
            <a:solidFill>
              <a:srgbClr val="FFE0E0"/>
            </a:solidFill>
            <a:ln w="12700">
              <a:solidFill>
                <a:srgbClr val="B0BEC5"/>
              </a:solidFill>
              <a:prstDash val="solid"/>
            </a:ln>
          </p:spPr>
        </p:sp>
        <p:sp>
          <p:nvSpPr>
            <p:cNvPr id="77" name="Text 64">
              <a:extLst>
                <a:ext uri="{FF2B5EF4-FFF2-40B4-BE49-F238E27FC236}">
                  <a16:creationId xmlns:a16="http://schemas.microsoft.com/office/drawing/2014/main" id="{B0733E18-C3EF-4A28-A42F-A73C14E887B4}"/>
                </a:ext>
              </a:extLst>
            </p:cNvPr>
            <p:cNvSpPr/>
            <p:nvPr/>
          </p:nvSpPr>
          <p:spPr>
            <a:xfrm>
              <a:off x="365760" y="3474720"/>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8B1A1A"/>
                  </a:solidFill>
                  <a:latin typeface="Times New Roman" panose="02020603050405020304" pitchFamily="18" charset="0"/>
                  <a:ea typeface="Calibri" pitchFamily="34" charset="-122"/>
                  <a:cs typeface="Times New Roman" panose="02020603050405020304" pitchFamily="18" charset="0"/>
                </a:rPr>
                <a:t>DELAYED</a:t>
              </a:r>
              <a:endParaRPr lang="en-US" sz="1400" dirty="0">
                <a:latin typeface="Times New Roman" panose="02020603050405020304" pitchFamily="18" charset="0"/>
                <a:cs typeface="Times New Roman" panose="02020603050405020304" pitchFamily="18" charset="0"/>
              </a:endParaRPr>
            </a:p>
          </p:txBody>
        </p:sp>
        <p:sp>
          <p:nvSpPr>
            <p:cNvPr id="78" name="Shape 65">
              <a:extLst>
                <a:ext uri="{FF2B5EF4-FFF2-40B4-BE49-F238E27FC236}">
                  <a16:creationId xmlns:a16="http://schemas.microsoft.com/office/drawing/2014/main" id="{A94323E0-940F-4B6F-8B1D-9D6D807776C9}"/>
                </a:ext>
              </a:extLst>
            </p:cNvPr>
            <p:cNvSpPr/>
            <p:nvPr/>
          </p:nvSpPr>
          <p:spPr>
            <a:xfrm>
              <a:off x="1188720" y="3474720"/>
              <a:ext cx="658368" cy="493776"/>
            </a:xfrm>
            <a:prstGeom prst="rect">
              <a:avLst/>
            </a:prstGeom>
            <a:solidFill>
              <a:srgbClr val="FFFFFF"/>
            </a:solidFill>
            <a:ln w="12700">
              <a:solidFill>
                <a:srgbClr val="B0BEC5"/>
              </a:solidFill>
              <a:prstDash val="solid"/>
            </a:ln>
          </p:spPr>
        </p:sp>
        <p:sp>
          <p:nvSpPr>
            <p:cNvPr id="79" name="Text 66">
              <a:extLst>
                <a:ext uri="{FF2B5EF4-FFF2-40B4-BE49-F238E27FC236}">
                  <a16:creationId xmlns:a16="http://schemas.microsoft.com/office/drawing/2014/main" id="{17C71D66-1AA0-4C21-9893-BF7CAD3B0A7E}"/>
                </a:ext>
              </a:extLst>
            </p:cNvPr>
            <p:cNvSpPr/>
            <p:nvPr/>
          </p:nvSpPr>
          <p:spPr>
            <a:xfrm>
              <a:off x="1188720" y="3474720"/>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¹⁶N</a:t>
              </a:r>
              <a:endParaRPr lang="en-US" sz="1400" dirty="0">
                <a:latin typeface="Times New Roman" panose="02020603050405020304" pitchFamily="18" charset="0"/>
                <a:cs typeface="Times New Roman" panose="02020603050405020304" pitchFamily="18" charset="0"/>
              </a:endParaRPr>
            </a:p>
          </p:txBody>
        </p:sp>
        <p:sp>
          <p:nvSpPr>
            <p:cNvPr id="80" name="Shape 67">
              <a:extLst>
                <a:ext uri="{FF2B5EF4-FFF2-40B4-BE49-F238E27FC236}">
                  <a16:creationId xmlns:a16="http://schemas.microsoft.com/office/drawing/2014/main" id="{1FBF3EC2-6925-4453-95F5-90C4BAC261AF}"/>
                </a:ext>
              </a:extLst>
            </p:cNvPr>
            <p:cNvSpPr/>
            <p:nvPr/>
          </p:nvSpPr>
          <p:spPr>
            <a:xfrm>
              <a:off x="1847088" y="3474720"/>
              <a:ext cx="1417320" cy="493776"/>
            </a:xfrm>
            <a:prstGeom prst="rect">
              <a:avLst/>
            </a:prstGeom>
            <a:solidFill>
              <a:srgbClr val="FFFFFF"/>
            </a:solidFill>
            <a:ln w="12700">
              <a:solidFill>
                <a:srgbClr val="B0BEC5"/>
              </a:solidFill>
              <a:prstDash val="solid"/>
            </a:ln>
          </p:spPr>
        </p:sp>
        <p:sp>
          <p:nvSpPr>
            <p:cNvPr id="81" name="Text 68">
              <a:extLst>
                <a:ext uri="{FF2B5EF4-FFF2-40B4-BE49-F238E27FC236}">
                  <a16:creationId xmlns:a16="http://schemas.microsoft.com/office/drawing/2014/main" id="{6394E7C2-D795-4EDB-ABB2-5C531F0699F8}"/>
                </a:ext>
              </a:extLst>
            </p:cNvPr>
            <p:cNvSpPr/>
            <p:nvPr/>
          </p:nvSpPr>
          <p:spPr>
            <a:xfrm>
              <a:off x="1847088" y="3474720"/>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¹⁶O(</a:t>
              </a:r>
              <a:r>
                <a:rPr lang="en-US" sz="1400" dirty="0" err="1">
                  <a:solidFill>
                    <a:srgbClr val="1A1A2E"/>
                  </a:solidFill>
                  <a:latin typeface="Times New Roman" panose="02020603050405020304" pitchFamily="18" charset="0"/>
                  <a:ea typeface="Calibri" pitchFamily="34" charset="-122"/>
                  <a:cs typeface="Times New Roman" panose="02020603050405020304" pitchFamily="18" charset="0"/>
                </a:rPr>
                <a:t>n.p</a:t>
              </a: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)¹⁶N</a:t>
              </a:r>
              <a:endParaRPr lang="en-US" sz="1400" dirty="0">
                <a:latin typeface="Times New Roman" panose="02020603050405020304" pitchFamily="18" charset="0"/>
                <a:cs typeface="Times New Roman" panose="02020603050405020304" pitchFamily="18" charset="0"/>
              </a:endParaRPr>
            </a:p>
          </p:txBody>
        </p:sp>
        <p:sp>
          <p:nvSpPr>
            <p:cNvPr id="82" name="Shape 69">
              <a:extLst>
                <a:ext uri="{FF2B5EF4-FFF2-40B4-BE49-F238E27FC236}">
                  <a16:creationId xmlns:a16="http://schemas.microsoft.com/office/drawing/2014/main" id="{45B40ACE-B94F-4AB2-AA29-F9CD813120D4}"/>
                </a:ext>
              </a:extLst>
            </p:cNvPr>
            <p:cNvSpPr/>
            <p:nvPr/>
          </p:nvSpPr>
          <p:spPr>
            <a:xfrm>
              <a:off x="3264408" y="3474720"/>
              <a:ext cx="1463040" cy="493776"/>
            </a:xfrm>
            <a:prstGeom prst="rect">
              <a:avLst/>
            </a:prstGeom>
            <a:solidFill>
              <a:srgbClr val="FFFFFF"/>
            </a:solidFill>
            <a:ln w="12700">
              <a:solidFill>
                <a:srgbClr val="B0BEC5"/>
              </a:solidFill>
              <a:prstDash val="solid"/>
            </a:ln>
          </p:spPr>
        </p:sp>
        <p:sp>
          <p:nvSpPr>
            <p:cNvPr id="83" name="Text 70">
              <a:extLst>
                <a:ext uri="{FF2B5EF4-FFF2-40B4-BE49-F238E27FC236}">
                  <a16:creationId xmlns:a16="http://schemas.microsoft.com/office/drawing/2014/main" id="{B31645E2-781D-47F9-A74B-EC43F963D414}"/>
                </a:ext>
              </a:extLst>
            </p:cNvPr>
            <p:cNvSpPr/>
            <p:nvPr/>
          </p:nvSpPr>
          <p:spPr>
            <a:xfrm>
              <a:off x="3264408" y="3474720"/>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6.129 / 7.115</a:t>
              </a:r>
              <a:endParaRPr lang="en-US" sz="1400" dirty="0">
                <a:latin typeface="Times New Roman" panose="02020603050405020304" pitchFamily="18" charset="0"/>
                <a:cs typeface="Times New Roman" panose="02020603050405020304" pitchFamily="18" charset="0"/>
              </a:endParaRPr>
            </a:p>
          </p:txBody>
        </p:sp>
        <p:sp>
          <p:nvSpPr>
            <p:cNvPr id="84" name="Shape 71">
              <a:extLst>
                <a:ext uri="{FF2B5EF4-FFF2-40B4-BE49-F238E27FC236}">
                  <a16:creationId xmlns:a16="http://schemas.microsoft.com/office/drawing/2014/main" id="{60D1EFC5-0568-4ACF-959B-D0B1BC489D85}"/>
                </a:ext>
              </a:extLst>
            </p:cNvPr>
            <p:cNvSpPr/>
            <p:nvPr/>
          </p:nvSpPr>
          <p:spPr>
            <a:xfrm>
              <a:off x="4727448" y="3474720"/>
              <a:ext cx="658368" cy="493776"/>
            </a:xfrm>
            <a:prstGeom prst="rect">
              <a:avLst/>
            </a:prstGeom>
            <a:solidFill>
              <a:srgbClr val="FFFFFF"/>
            </a:solidFill>
            <a:ln w="12700">
              <a:solidFill>
                <a:srgbClr val="B0BEC5"/>
              </a:solidFill>
              <a:prstDash val="solid"/>
            </a:ln>
          </p:spPr>
        </p:sp>
        <p:sp>
          <p:nvSpPr>
            <p:cNvPr id="85" name="Text 72">
              <a:extLst>
                <a:ext uri="{FF2B5EF4-FFF2-40B4-BE49-F238E27FC236}">
                  <a16:creationId xmlns:a16="http://schemas.microsoft.com/office/drawing/2014/main" id="{21F738A9-DC53-41D1-A199-8310A135A8DB}"/>
                </a:ext>
              </a:extLst>
            </p:cNvPr>
            <p:cNvSpPr/>
            <p:nvPr/>
          </p:nvSpPr>
          <p:spPr>
            <a:xfrm>
              <a:off x="4727448" y="3474720"/>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7.1 s</a:t>
              </a:r>
              <a:endParaRPr lang="en-US" sz="1400" dirty="0">
                <a:latin typeface="Times New Roman" panose="02020603050405020304" pitchFamily="18" charset="0"/>
                <a:cs typeface="Times New Roman" panose="02020603050405020304" pitchFamily="18" charset="0"/>
              </a:endParaRPr>
            </a:p>
          </p:txBody>
        </p:sp>
        <p:sp>
          <p:nvSpPr>
            <p:cNvPr id="86" name="Shape 73">
              <a:extLst>
                <a:ext uri="{FF2B5EF4-FFF2-40B4-BE49-F238E27FC236}">
                  <a16:creationId xmlns:a16="http://schemas.microsoft.com/office/drawing/2014/main" id="{221A6B30-12FC-477D-B718-494E9B6FBD93}"/>
                </a:ext>
              </a:extLst>
            </p:cNvPr>
            <p:cNvSpPr/>
            <p:nvPr/>
          </p:nvSpPr>
          <p:spPr>
            <a:xfrm>
              <a:off x="5385816" y="3474720"/>
              <a:ext cx="3392424" cy="493776"/>
            </a:xfrm>
            <a:prstGeom prst="rect">
              <a:avLst/>
            </a:prstGeom>
            <a:solidFill>
              <a:srgbClr val="FFFFFF"/>
            </a:solidFill>
            <a:ln w="12700">
              <a:solidFill>
                <a:srgbClr val="B0BEC5"/>
              </a:solidFill>
              <a:prstDash val="solid"/>
            </a:ln>
          </p:spPr>
        </p:sp>
        <p:sp>
          <p:nvSpPr>
            <p:cNvPr id="87" name="Text 74">
              <a:extLst>
                <a:ext uri="{FF2B5EF4-FFF2-40B4-BE49-F238E27FC236}">
                  <a16:creationId xmlns:a16="http://schemas.microsoft.com/office/drawing/2014/main" id="{C57EF599-E0E7-4D03-98BA-BE5A38FA2A2D}"/>
                </a:ext>
              </a:extLst>
            </p:cNvPr>
            <p:cNvSpPr/>
            <p:nvPr/>
          </p:nvSpPr>
          <p:spPr>
            <a:xfrm>
              <a:off x="5385816" y="3474720"/>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Concrete &amp; air; dominates post-beam dose</a:t>
              </a:r>
              <a:endParaRPr lang="en-US" sz="1400" dirty="0">
                <a:latin typeface="Times New Roman" panose="02020603050405020304" pitchFamily="18" charset="0"/>
                <a:cs typeface="Times New Roman" panose="02020603050405020304" pitchFamily="18" charset="0"/>
              </a:endParaRPr>
            </a:p>
          </p:txBody>
        </p:sp>
        <p:sp>
          <p:nvSpPr>
            <p:cNvPr id="88" name="Shape 75">
              <a:extLst>
                <a:ext uri="{FF2B5EF4-FFF2-40B4-BE49-F238E27FC236}">
                  <a16:creationId xmlns:a16="http://schemas.microsoft.com/office/drawing/2014/main" id="{DC81F46F-4314-4281-8C65-7BC460505746}"/>
                </a:ext>
              </a:extLst>
            </p:cNvPr>
            <p:cNvSpPr/>
            <p:nvPr/>
          </p:nvSpPr>
          <p:spPr>
            <a:xfrm>
              <a:off x="365760" y="3968496"/>
              <a:ext cx="822960" cy="493776"/>
            </a:xfrm>
            <a:prstGeom prst="rect">
              <a:avLst/>
            </a:prstGeom>
            <a:solidFill>
              <a:srgbClr val="FFE0E0"/>
            </a:solidFill>
            <a:ln w="12700">
              <a:solidFill>
                <a:srgbClr val="B0BEC5"/>
              </a:solidFill>
              <a:prstDash val="solid"/>
            </a:ln>
          </p:spPr>
        </p:sp>
        <p:sp>
          <p:nvSpPr>
            <p:cNvPr id="89" name="Text 76">
              <a:extLst>
                <a:ext uri="{FF2B5EF4-FFF2-40B4-BE49-F238E27FC236}">
                  <a16:creationId xmlns:a16="http://schemas.microsoft.com/office/drawing/2014/main" id="{34277787-FAE2-423F-B057-0038D3208EA8}"/>
                </a:ext>
              </a:extLst>
            </p:cNvPr>
            <p:cNvSpPr/>
            <p:nvPr/>
          </p:nvSpPr>
          <p:spPr>
            <a:xfrm>
              <a:off x="365760" y="3968496"/>
              <a:ext cx="822960" cy="493776"/>
            </a:xfrm>
            <a:prstGeom prst="rect">
              <a:avLst/>
            </a:prstGeom>
            <a:noFill/>
            <a:ln/>
          </p:spPr>
          <p:txBody>
            <a:bodyPr wrap="square" lIns="25400" tIns="25400" rIns="25400" bIns="25400" rtlCol="0" anchor="ctr"/>
            <a:lstStyle/>
            <a:p>
              <a:pPr marL="0" indent="0" algn="ctr">
                <a:buNone/>
              </a:pPr>
              <a:r>
                <a:rPr lang="en-US" sz="1400" b="1" i="1" dirty="0">
                  <a:solidFill>
                    <a:srgbClr val="8B1A1A"/>
                  </a:solidFill>
                  <a:latin typeface="Times New Roman" panose="02020603050405020304" pitchFamily="18" charset="0"/>
                  <a:ea typeface="Calibri" pitchFamily="34" charset="-122"/>
                  <a:cs typeface="Times New Roman" panose="02020603050405020304" pitchFamily="18" charset="0"/>
                </a:rPr>
                <a:t>DELAYED</a:t>
              </a:r>
              <a:endParaRPr lang="en-US" sz="1400" dirty="0">
                <a:latin typeface="Times New Roman" panose="02020603050405020304" pitchFamily="18" charset="0"/>
                <a:cs typeface="Times New Roman" panose="02020603050405020304" pitchFamily="18" charset="0"/>
              </a:endParaRPr>
            </a:p>
          </p:txBody>
        </p:sp>
        <p:sp>
          <p:nvSpPr>
            <p:cNvPr id="90" name="Shape 77">
              <a:extLst>
                <a:ext uri="{FF2B5EF4-FFF2-40B4-BE49-F238E27FC236}">
                  <a16:creationId xmlns:a16="http://schemas.microsoft.com/office/drawing/2014/main" id="{E1F4EBC4-04E4-455A-A689-C31E22E70666}"/>
                </a:ext>
              </a:extLst>
            </p:cNvPr>
            <p:cNvSpPr/>
            <p:nvPr/>
          </p:nvSpPr>
          <p:spPr>
            <a:xfrm>
              <a:off x="1188720" y="3968496"/>
              <a:ext cx="658368" cy="493776"/>
            </a:xfrm>
            <a:prstGeom prst="rect">
              <a:avLst/>
            </a:prstGeom>
            <a:solidFill>
              <a:srgbClr val="EEF3FA"/>
            </a:solidFill>
            <a:ln w="12700">
              <a:solidFill>
                <a:srgbClr val="B0BEC5"/>
              </a:solidFill>
              <a:prstDash val="solid"/>
            </a:ln>
          </p:spPr>
        </p:sp>
        <p:sp>
          <p:nvSpPr>
            <p:cNvPr id="91" name="Text 78">
              <a:extLst>
                <a:ext uri="{FF2B5EF4-FFF2-40B4-BE49-F238E27FC236}">
                  <a16:creationId xmlns:a16="http://schemas.microsoft.com/office/drawing/2014/main" id="{3AEBFC2E-CFC7-4330-85F6-C8700067A7D8}"/>
                </a:ext>
              </a:extLst>
            </p:cNvPr>
            <p:cNvSpPr/>
            <p:nvPr/>
          </p:nvSpPr>
          <p:spPr>
            <a:xfrm>
              <a:off x="1188720" y="3968496"/>
              <a:ext cx="658368"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²⁴Na</a:t>
              </a:r>
              <a:endParaRPr lang="en-US" sz="1400" dirty="0">
                <a:latin typeface="Times New Roman" panose="02020603050405020304" pitchFamily="18" charset="0"/>
                <a:cs typeface="Times New Roman" panose="02020603050405020304" pitchFamily="18" charset="0"/>
              </a:endParaRPr>
            </a:p>
          </p:txBody>
        </p:sp>
        <p:sp>
          <p:nvSpPr>
            <p:cNvPr id="92" name="Shape 79">
              <a:extLst>
                <a:ext uri="{FF2B5EF4-FFF2-40B4-BE49-F238E27FC236}">
                  <a16:creationId xmlns:a16="http://schemas.microsoft.com/office/drawing/2014/main" id="{77B16D27-7FD6-436A-8B6A-62B7754D4B29}"/>
                </a:ext>
              </a:extLst>
            </p:cNvPr>
            <p:cNvSpPr/>
            <p:nvPr/>
          </p:nvSpPr>
          <p:spPr>
            <a:xfrm>
              <a:off x="1847088" y="3968496"/>
              <a:ext cx="1417320" cy="493776"/>
            </a:xfrm>
            <a:prstGeom prst="rect">
              <a:avLst/>
            </a:prstGeom>
            <a:solidFill>
              <a:srgbClr val="EEF3FA"/>
            </a:solidFill>
            <a:ln w="12700">
              <a:solidFill>
                <a:srgbClr val="B0BEC5"/>
              </a:solidFill>
              <a:prstDash val="solid"/>
            </a:ln>
          </p:spPr>
        </p:sp>
        <p:sp>
          <p:nvSpPr>
            <p:cNvPr id="93" name="Text 80">
              <a:extLst>
                <a:ext uri="{FF2B5EF4-FFF2-40B4-BE49-F238E27FC236}">
                  <a16:creationId xmlns:a16="http://schemas.microsoft.com/office/drawing/2014/main" id="{F24E714D-EF84-4AE9-A4BF-3A804963E094}"/>
                </a:ext>
              </a:extLst>
            </p:cNvPr>
            <p:cNvSpPr/>
            <p:nvPr/>
          </p:nvSpPr>
          <p:spPr>
            <a:xfrm>
              <a:off x="1847088" y="3968496"/>
              <a:ext cx="1417320"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²⁷Al(n.α)²⁴Na</a:t>
              </a:r>
              <a:endParaRPr lang="en-US" sz="1400" dirty="0">
                <a:latin typeface="Times New Roman" panose="02020603050405020304" pitchFamily="18" charset="0"/>
                <a:cs typeface="Times New Roman" panose="02020603050405020304" pitchFamily="18" charset="0"/>
              </a:endParaRPr>
            </a:p>
          </p:txBody>
        </p:sp>
        <p:sp>
          <p:nvSpPr>
            <p:cNvPr id="94" name="Shape 81">
              <a:extLst>
                <a:ext uri="{FF2B5EF4-FFF2-40B4-BE49-F238E27FC236}">
                  <a16:creationId xmlns:a16="http://schemas.microsoft.com/office/drawing/2014/main" id="{5F778319-F383-4FF9-A989-EC0E432BDC90}"/>
                </a:ext>
              </a:extLst>
            </p:cNvPr>
            <p:cNvSpPr/>
            <p:nvPr/>
          </p:nvSpPr>
          <p:spPr>
            <a:xfrm>
              <a:off x="3264408" y="3968496"/>
              <a:ext cx="1463040" cy="493776"/>
            </a:xfrm>
            <a:prstGeom prst="rect">
              <a:avLst/>
            </a:prstGeom>
            <a:solidFill>
              <a:srgbClr val="EEF3FA"/>
            </a:solidFill>
            <a:ln w="12700">
              <a:solidFill>
                <a:srgbClr val="B0BEC5"/>
              </a:solidFill>
              <a:prstDash val="solid"/>
            </a:ln>
          </p:spPr>
        </p:sp>
        <p:sp>
          <p:nvSpPr>
            <p:cNvPr id="95" name="Text 82">
              <a:extLst>
                <a:ext uri="{FF2B5EF4-FFF2-40B4-BE49-F238E27FC236}">
                  <a16:creationId xmlns:a16="http://schemas.microsoft.com/office/drawing/2014/main" id="{263C557F-B552-4D5D-9527-C9B7EC3EC8E8}"/>
                </a:ext>
              </a:extLst>
            </p:cNvPr>
            <p:cNvSpPr/>
            <p:nvPr/>
          </p:nvSpPr>
          <p:spPr>
            <a:xfrm>
              <a:off x="3264408" y="3968496"/>
              <a:ext cx="1463040" cy="493776"/>
            </a:xfrm>
            <a:prstGeom prst="rect">
              <a:avLst/>
            </a:prstGeom>
            <a:noFill/>
            <a:ln/>
          </p:spPr>
          <p:txBody>
            <a:bodyPr wrap="square" lIns="25400" tIns="25400" rIns="25400" bIns="25400" rtlCol="0" anchor="ctr"/>
            <a:lstStyle/>
            <a:p>
              <a:pPr marL="0" indent="0" algn="ctr">
                <a:buNone/>
              </a:pPr>
              <a:r>
                <a:rPr lang="en-US" sz="1400" b="1" dirty="0">
                  <a:solidFill>
                    <a:srgbClr val="1A1A2E"/>
                  </a:solidFill>
                  <a:latin typeface="Times New Roman" panose="02020603050405020304" pitchFamily="18" charset="0"/>
                  <a:ea typeface="Calibri" pitchFamily="34" charset="-122"/>
                  <a:cs typeface="Times New Roman" panose="02020603050405020304" pitchFamily="18" charset="0"/>
                </a:rPr>
                <a:t>1.369 / 2.754</a:t>
              </a:r>
              <a:endParaRPr lang="en-US" sz="1400" dirty="0">
                <a:latin typeface="Times New Roman" panose="02020603050405020304" pitchFamily="18" charset="0"/>
                <a:cs typeface="Times New Roman" panose="02020603050405020304" pitchFamily="18" charset="0"/>
              </a:endParaRPr>
            </a:p>
          </p:txBody>
        </p:sp>
        <p:sp>
          <p:nvSpPr>
            <p:cNvPr id="96" name="Shape 83">
              <a:extLst>
                <a:ext uri="{FF2B5EF4-FFF2-40B4-BE49-F238E27FC236}">
                  <a16:creationId xmlns:a16="http://schemas.microsoft.com/office/drawing/2014/main" id="{5D016863-2034-4177-84FD-47FC47B3E2CC}"/>
                </a:ext>
              </a:extLst>
            </p:cNvPr>
            <p:cNvSpPr/>
            <p:nvPr/>
          </p:nvSpPr>
          <p:spPr>
            <a:xfrm>
              <a:off x="4727448" y="3968496"/>
              <a:ext cx="658366" cy="493776"/>
            </a:xfrm>
            <a:prstGeom prst="rect">
              <a:avLst/>
            </a:prstGeom>
            <a:solidFill>
              <a:srgbClr val="EEF3FA"/>
            </a:solidFill>
            <a:ln w="12700">
              <a:solidFill>
                <a:srgbClr val="B0BEC5"/>
              </a:solidFill>
              <a:prstDash val="solid"/>
            </a:ln>
          </p:spPr>
        </p:sp>
        <p:sp>
          <p:nvSpPr>
            <p:cNvPr id="97" name="Text 84">
              <a:extLst>
                <a:ext uri="{FF2B5EF4-FFF2-40B4-BE49-F238E27FC236}">
                  <a16:creationId xmlns:a16="http://schemas.microsoft.com/office/drawing/2014/main" id="{8B742F0F-433A-4DA3-8F12-1FDCD4A2B7E1}"/>
                </a:ext>
              </a:extLst>
            </p:cNvPr>
            <p:cNvSpPr/>
            <p:nvPr/>
          </p:nvSpPr>
          <p:spPr>
            <a:xfrm>
              <a:off x="4727448" y="3968496"/>
              <a:ext cx="658368" cy="493776"/>
            </a:xfrm>
            <a:prstGeom prst="rect">
              <a:avLst/>
            </a:prstGeom>
            <a:noFill/>
            <a:ln/>
          </p:spPr>
          <p:txBody>
            <a:bodyPr wrap="square" lIns="25400" tIns="25400" rIns="25400" bIns="254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14.96 h</a:t>
              </a:r>
              <a:endParaRPr lang="en-US" sz="1400" dirty="0">
                <a:latin typeface="Times New Roman" panose="02020603050405020304" pitchFamily="18" charset="0"/>
                <a:cs typeface="Times New Roman" panose="02020603050405020304" pitchFamily="18" charset="0"/>
              </a:endParaRPr>
            </a:p>
          </p:txBody>
        </p:sp>
        <p:sp>
          <p:nvSpPr>
            <p:cNvPr id="98" name="Shape 85">
              <a:extLst>
                <a:ext uri="{FF2B5EF4-FFF2-40B4-BE49-F238E27FC236}">
                  <a16:creationId xmlns:a16="http://schemas.microsoft.com/office/drawing/2014/main" id="{C6626BAF-6CC4-4203-9543-27A5704FFC1A}"/>
                </a:ext>
              </a:extLst>
            </p:cNvPr>
            <p:cNvSpPr/>
            <p:nvPr/>
          </p:nvSpPr>
          <p:spPr>
            <a:xfrm>
              <a:off x="5385816" y="3968496"/>
              <a:ext cx="3392424" cy="493776"/>
            </a:xfrm>
            <a:prstGeom prst="rect">
              <a:avLst/>
            </a:prstGeom>
            <a:solidFill>
              <a:srgbClr val="EEF3FA"/>
            </a:solidFill>
            <a:ln w="12700">
              <a:solidFill>
                <a:srgbClr val="B0BEC5"/>
              </a:solidFill>
              <a:prstDash val="solid"/>
            </a:ln>
          </p:spPr>
        </p:sp>
        <p:sp>
          <p:nvSpPr>
            <p:cNvPr id="99" name="Text 86">
              <a:extLst>
                <a:ext uri="{FF2B5EF4-FFF2-40B4-BE49-F238E27FC236}">
                  <a16:creationId xmlns:a16="http://schemas.microsoft.com/office/drawing/2014/main" id="{86853014-44A0-49C9-9C30-1C4259F52750}"/>
                </a:ext>
              </a:extLst>
            </p:cNvPr>
            <p:cNvSpPr/>
            <p:nvPr/>
          </p:nvSpPr>
          <p:spPr>
            <a:xfrm>
              <a:off x="5385816" y="3968496"/>
              <a:ext cx="3392424" cy="493776"/>
            </a:xfrm>
            <a:prstGeom prst="rect">
              <a:avLst/>
            </a:prstGeom>
            <a:noFill/>
            <a:ln/>
          </p:spPr>
          <p:txBody>
            <a:bodyPr wrap="square" lIns="76200" tIns="76200" rIns="76200" bIns="76200" rtlCol="0" anchor="ctr"/>
            <a:lstStyle/>
            <a:p>
              <a:pPr marL="0" indent="0" algn="ctr">
                <a:buNone/>
              </a:pPr>
              <a:r>
                <a:rPr lang="en-US" sz="1400" dirty="0">
                  <a:solidFill>
                    <a:srgbClr val="1A1A2E"/>
                  </a:solidFill>
                  <a:latin typeface="Times New Roman" panose="02020603050405020304" pitchFamily="18" charset="0"/>
                  <a:ea typeface="Calibri" pitchFamily="34" charset="-122"/>
                  <a:cs typeface="Times New Roman" panose="02020603050405020304" pitchFamily="18" charset="0"/>
                </a:rPr>
                <a:t>Al in structural material</a:t>
              </a:r>
              <a:endParaRPr lang="en-US" sz="1400" dirty="0">
                <a:latin typeface="Times New Roman" panose="02020603050405020304" pitchFamily="18" charset="0"/>
                <a:cs typeface="Times New Roman" panose="02020603050405020304" pitchFamily="18" charset="0"/>
              </a:endParaRPr>
            </a:p>
          </p:txBody>
        </p:sp>
        <p:sp>
          <p:nvSpPr>
            <p:cNvPr id="100" name="Shape 87">
              <a:extLst>
                <a:ext uri="{FF2B5EF4-FFF2-40B4-BE49-F238E27FC236}">
                  <a16:creationId xmlns:a16="http://schemas.microsoft.com/office/drawing/2014/main" id="{A75D1857-903A-4036-BB04-EE403817FD1D}"/>
                </a:ext>
              </a:extLst>
            </p:cNvPr>
            <p:cNvSpPr/>
            <p:nvPr/>
          </p:nvSpPr>
          <p:spPr>
            <a:xfrm>
              <a:off x="365760" y="4572000"/>
              <a:ext cx="164592" cy="164592"/>
            </a:xfrm>
            <a:prstGeom prst="rect">
              <a:avLst/>
            </a:prstGeom>
            <a:solidFill>
              <a:srgbClr val="D6E4FF"/>
            </a:solidFill>
            <a:ln w="12700">
              <a:solidFill>
                <a:srgbClr val="1A4B8C"/>
              </a:solidFill>
              <a:prstDash val="solid"/>
            </a:ln>
          </p:spPr>
        </p:sp>
        <p:sp>
          <p:nvSpPr>
            <p:cNvPr id="101" name="Text 88">
              <a:extLst>
                <a:ext uri="{FF2B5EF4-FFF2-40B4-BE49-F238E27FC236}">
                  <a16:creationId xmlns:a16="http://schemas.microsoft.com/office/drawing/2014/main" id="{3C8378FA-3ACE-4EDF-AB95-25B5B443C5FA}"/>
                </a:ext>
              </a:extLst>
            </p:cNvPr>
            <p:cNvSpPr/>
            <p:nvPr/>
          </p:nvSpPr>
          <p:spPr>
            <a:xfrm>
              <a:off x="585216" y="4553712"/>
              <a:ext cx="2560320" cy="201168"/>
            </a:xfrm>
            <a:prstGeom prst="rect">
              <a:avLst/>
            </a:prstGeom>
            <a:noFill/>
            <a:ln/>
          </p:spPr>
          <p:txBody>
            <a:bodyPr wrap="square" lIns="0" tIns="0" rIns="0" bIns="0" rtlCol="0" anchor="ctr"/>
            <a:lstStyle/>
            <a:p>
              <a:pPr marL="0" indent="0">
                <a:buNone/>
              </a:pPr>
              <a:r>
                <a:rPr lang="en-US" sz="1400" b="1" dirty="0">
                  <a:solidFill>
                    <a:srgbClr val="1A4B8C"/>
                  </a:solidFill>
                  <a:latin typeface="Times New Roman" panose="02020603050405020304" pitchFamily="18" charset="0"/>
                  <a:ea typeface="Calibri" pitchFamily="34" charset="-122"/>
                  <a:cs typeface="Times New Roman" panose="02020603050405020304" pitchFamily="18" charset="0"/>
                </a:rPr>
                <a:t>Prompt  (during beam-on)</a:t>
              </a:r>
              <a:endParaRPr lang="en-US" sz="1400" dirty="0">
                <a:latin typeface="Times New Roman" panose="02020603050405020304" pitchFamily="18" charset="0"/>
                <a:cs typeface="Times New Roman" panose="02020603050405020304" pitchFamily="18" charset="0"/>
              </a:endParaRPr>
            </a:p>
          </p:txBody>
        </p:sp>
        <p:sp>
          <p:nvSpPr>
            <p:cNvPr id="102" name="Shape 89">
              <a:extLst>
                <a:ext uri="{FF2B5EF4-FFF2-40B4-BE49-F238E27FC236}">
                  <a16:creationId xmlns:a16="http://schemas.microsoft.com/office/drawing/2014/main" id="{2C17D067-AE3A-4E93-A617-B92C0937AB4C}"/>
                </a:ext>
              </a:extLst>
            </p:cNvPr>
            <p:cNvSpPr/>
            <p:nvPr/>
          </p:nvSpPr>
          <p:spPr>
            <a:xfrm>
              <a:off x="3291840" y="4572000"/>
              <a:ext cx="164592" cy="164592"/>
            </a:xfrm>
            <a:prstGeom prst="rect">
              <a:avLst/>
            </a:prstGeom>
            <a:solidFill>
              <a:srgbClr val="FFE0E0"/>
            </a:solidFill>
            <a:ln w="12700">
              <a:solidFill>
                <a:srgbClr val="8B1A1A"/>
              </a:solidFill>
              <a:prstDash val="solid"/>
            </a:ln>
          </p:spPr>
        </p:sp>
        <p:sp>
          <p:nvSpPr>
            <p:cNvPr id="103" name="Text 90">
              <a:extLst>
                <a:ext uri="{FF2B5EF4-FFF2-40B4-BE49-F238E27FC236}">
                  <a16:creationId xmlns:a16="http://schemas.microsoft.com/office/drawing/2014/main" id="{CC16BC4A-633A-4658-8607-CE4C9F3AEB38}"/>
                </a:ext>
              </a:extLst>
            </p:cNvPr>
            <p:cNvSpPr/>
            <p:nvPr/>
          </p:nvSpPr>
          <p:spPr>
            <a:xfrm>
              <a:off x="3511296" y="4571999"/>
              <a:ext cx="3730460" cy="182880"/>
            </a:xfrm>
            <a:prstGeom prst="rect">
              <a:avLst/>
            </a:prstGeom>
            <a:noFill/>
            <a:ln/>
          </p:spPr>
          <p:txBody>
            <a:bodyPr wrap="square" lIns="0" tIns="0" rIns="0" bIns="0" rtlCol="0" anchor="ctr"/>
            <a:lstStyle/>
            <a:p>
              <a:pPr marL="0" indent="0">
                <a:buNone/>
              </a:pPr>
              <a:r>
                <a:rPr lang="en-US" sz="1400" b="1" dirty="0">
                  <a:solidFill>
                    <a:srgbClr val="8B1A1A"/>
                  </a:solidFill>
                  <a:latin typeface="Times New Roman" panose="02020603050405020304" pitchFamily="18" charset="0"/>
                  <a:ea typeface="Calibri" pitchFamily="34" charset="-122"/>
                  <a:cs typeface="Times New Roman" panose="02020603050405020304" pitchFamily="18" charset="0"/>
                </a:rPr>
                <a:t>Delayed  (post beam-off. activation)</a:t>
              </a:r>
              <a:endParaRPr lang="en-US" sz="1400" dirty="0">
                <a:latin typeface="Times New Roman" panose="02020603050405020304" pitchFamily="18" charset="0"/>
                <a:cs typeface="Times New Roman" panose="02020603050405020304" pitchFamily="18" charset="0"/>
              </a:endParaRPr>
            </a:p>
          </p:txBody>
        </p:sp>
      </p:grpSp>
      <p:sp>
        <p:nvSpPr>
          <p:cNvPr id="105" name="TextBox 104">
            <a:extLst>
              <a:ext uri="{FF2B5EF4-FFF2-40B4-BE49-F238E27FC236}">
                <a16:creationId xmlns:a16="http://schemas.microsoft.com/office/drawing/2014/main" id="{AAC90013-49D8-4E6B-B95C-C718245AE0FB}"/>
              </a:ext>
            </a:extLst>
          </p:cNvPr>
          <p:cNvSpPr txBox="1"/>
          <p:nvPr/>
        </p:nvSpPr>
        <p:spPr>
          <a:xfrm>
            <a:off x="2240057" y="4879590"/>
            <a:ext cx="6981339" cy="1754326"/>
          </a:xfrm>
          <a:prstGeom prst="rect">
            <a:avLst/>
          </a:prstGeom>
          <a:solidFill>
            <a:schemeClr val="bg1">
              <a:lumMod val="85000"/>
              <a:alpha val="30196"/>
            </a:schemeClr>
          </a:solidFill>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Production of Prompt and Delayed gamma due to neutron activation.</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Plays important role in radiation protection.</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An important resource for activation studies, beam characteristics, gamma detector response.</a:t>
            </a:r>
            <a:endParaRPr lang="en-SE" dirty="0">
              <a:latin typeface="Times New Roman" panose="02020603050405020304" pitchFamily="18" charset="0"/>
              <a:cs typeface="Times New Roman" panose="02020603050405020304" pitchFamily="18" charset="0"/>
            </a:endParaRPr>
          </a:p>
        </p:txBody>
      </p:sp>
      <p:sp>
        <p:nvSpPr>
          <p:cNvPr id="106" name="Google Shape;543;p49">
            <a:extLst>
              <a:ext uri="{FF2B5EF4-FFF2-40B4-BE49-F238E27FC236}">
                <a16:creationId xmlns:a16="http://schemas.microsoft.com/office/drawing/2014/main" id="{53A166B8-4BA4-4675-AE9C-DC9735679D85}"/>
              </a:ext>
            </a:extLst>
          </p:cNvPr>
          <p:cNvSpPr/>
          <p:nvPr/>
        </p:nvSpPr>
        <p:spPr>
          <a:xfrm>
            <a:off x="8727922" y="914417"/>
            <a:ext cx="2852928" cy="457200"/>
          </a:xfrm>
          <a:prstGeom prst="rect">
            <a:avLst/>
          </a:prstGeom>
          <a:solidFill>
            <a:srgbClr val="E8F5EE"/>
          </a:solidFill>
          <a:ln w="15225" cap="flat" cmpd="sng">
            <a:solidFill>
              <a:srgbClr val="1A7A4A"/>
            </a:solidFill>
            <a:prstDash val="solid"/>
            <a:round/>
            <a:headEnd type="none" w="sm" len="sm"/>
            <a:tailEnd type="none" w="sm" len="sm"/>
          </a:ln>
          <a:effectLst>
            <a:outerShdw blurRad="63500" dist="25400" dir="8100000" algn="bl" rotWithShape="0">
              <a:srgbClr val="000000">
                <a:alpha val="10196"/>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07" name="Google Shape;544;p49">
            <a:extLst>
              <a:ext uri="{FF2B5EF4-FFF2-40B4-BE49-F238E27FC236}">
                <a16:creationId xmlns:a16="http://schemas.microsoft.com/office/drawing/2014/main" id="{A8D8C7FA-89C6-479E-82A0-D1802DA4BAE3}"/>
              </a:ext>
            </a:extLst>
          </p:cNvPr>
          <p:cNvSpPr/>
          <p:nvPr/>
        </p:nvSpPr>
        <p:spPr>
          <a:xfrm>
            <a:off x="8855938" y="914417"/>
            <a:ext cx="2724912" cy="4572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SHORT-LIVED </a:t>
            </a:r>
            <a:r>
              <a:rPr lang="en-US" sz="1400" b="0" i="0" u="none" strike="noStrike" cap="none">
                <a:solidFill>
                  <a:srgbClr val="6B7A8D"/>
                </a:solidFill>
                <a:latin typeface="Times New Roman" panose="02020603050405020304" pitchFamily="18" charset="0"/>
                <a:ea typeface="Calibri"/>
                <a:cs typeface="Times New Roman" panose="02020603050405020304" pitchFamily="18" charset="0"/>
                <a:sym typeface="Calibri"/>
              </a:rPr>
              <a:t>  minutes — hours</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08" name="Google Shape;545;p49">
            <a:extLst>
              <a:ext uri="{FF2B5EF4-FFF2-40B4-BE49-F238E27FC236}">
                <a16:creationId xmlns:a16="http://schemas.microsoft.com/office/drawing/2014/main" id="{1BDB4BB4-CDBD-45BF-851A-A1B8C7875BAF}"/>
              </a:ext>
            </a:extLst>
          </p:cNvPr>
          <p:cNvSpPr/>
          <p:nvPr/>
        </p:nvSpPr>
        <p:spPr>
          <a:xfrm>
            <a:off x="8727922" y="1435625"/>
            <a:ext cx="2852928" cy="201168"/>
          </a:xfrm>
          <a:prstGeom prst="rect">
            <a:avLst/>
          </a:prstGeom>
          <a:solidFill>
            <a:srgbClr val="1B2D45"/>
          </a:solidFill>
          <a:ln w="12700" cap="flat" cmpd="sng">
            <a:solidFill>
              <a:srgbClr val="1B2D4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09" name="Google Shape;546;p49">
            <a:extLst>
              <a:ext uri="{FF2B5EF4-FFF2-40B4-BE49-F238E27FC236}">
                <a16:creationId xmlns:a16="http://schemas.microsoft.com/office/drawing/2014/main" id="{272D265D-98E9-40A3-8300-93D44C56114D}"/>
              </a:ext>
            </a:extLst>
          </p:cNvPr>
          <p:cNvSpPr/>
          <p:nvPr/>
        </p:nvSpPr>
        <p:spPr>
          <a:xfrm>
            <a:off x="8773642" y="1435625"/>
            <a:ext cx="566928" cy="20116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751"/>
              <a:buFont typeface="Arial"/>
              <a:buNone/>
            </a:pPr>
            <a:r>
              <a:rPr lang="en-US" sz="1400" b="1" i="0" u="none" strike="noStrike" cap="none">
                <a:solidFill>
                  <a:srgbClr val="FFFFFF"/>
                </a:solidFill>
                <a:latin typeface="Times New Roman" panose="02020603050405020304" pitchFamily="18" charset="0"/>
                <a:ea typeface="Calibri"/>
                <a:cs typeface="Times New Roman" panose="02020603050405020304" pitchFamily="18" charset="0"/>
                <a:sym typeface="Calibri"/>
              </a:rPr>
              <a:t>Isotope</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0" name="Google Shape;547;p49">
            <a:extLst>
              <a:ext uri="{FF2B5EF4-FFF2-40B4-BE49-F238E27FC236}">
                <a16:creationId xmlns:a16="http://schemas.microsoft.com/office/drawing/2014/main" id="{0B614BE4-7B1C-4AD4-8E2C-E901EA1A8B33}"/>
              </a:ext>
            </a:extLst>
          </p:cNvPr>
          <p:cNvSpPr/>
          <p:nvPr/>
        </p:nvSpPr>
        <p:spPr>
          <a:xfrm>
            <a:off x="9340570" y="1435625"/>
            <a:ext cx="621792" cy="20116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751"/>
              <a:buFont typeface="Arial"/>
              <a:buNone/>
            </a:pPr>
            <a:r>
              <a:rPr lang="en-US" sz="1400" b="1" i="0" u="none" strike="noStrike" cap="none">
                <a:solidFill>
                  <a:srgbClr val="FFFFFF"/>
                </a:solidFill>
                <a:latin typeface="Times New Roman" panose="02020603050405020304" pitchFamily="18" charset="0"/>
                <a:ea typeface="Calibri"/>
                <a:cs typeface="Times New Roman" panose="02020603050405020304" pitchFamily="18" charset="0"/>
                <a:sym typeface="Calibri"/>
              </a:rPr>
              <a:t>T½</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1" name="Google Shape;548;p49">
            <a:extLst>
              <a:ext uri="{FF2B5EF4-FFF2-40B4-BE49-F238E27FC236}">
                <a16:creationId xmlns:a16="http://schemas.microsoft.com/office/drawing/2014/main" id="{B5892DEF-456F-408F-8A2B-74BCDB3B8DEC}"/>
              </a:ext>
            </a:extLst>
          </p:cNvPr>
          <p:cNvSpPr/>
          <p:nvPr/>
        </p:nvSpPr>
        <p:spPr>
          <a:xfrm>
            <a:off x="9962362" y="1435625"/>
            <a:ext cx="804672" cy="20116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751"/>
              <a:buFont typeface="Arial"/>
              <a:buNone/>
            </a:pPr>
            <a:r>
              <a:rPr lang="en-US" sz="1400" b="1" i="0" u="none" strike="noStrike" cap="none">
                <a:solidFill>
                  <a:srgbClr val="FFFFFF"/>
                </a:solidFill>
                <a:latin typeface="Times New Roman" panose="02020603050405020304" pitchFamily="18" charset="0"/>
                <a:ea typeface="Calibri"/>
                <a:cs typeface="Times New Roman" panose="02020603050405020304" pitchFamily="18" charset="0"/>
                <a:sym typeface="Calibri"/>
              </a:rPr>
              <a:t>Reaction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2" name="Google Shape;549;p49">
            <a:extLst>
              <a:ext uri="{FF2B5EF4-FFF2-40B4-BE49-F238E27FC236}">
                <a16:creationId xmlns:a16="http://schemas.microsoft.com/office/drawing/2014/main" id="{CD4C2B1B-45EA-45DA-B8AD-1480369856E1}"/>
              </a:ext>
            </a:extLst>
          </p:cNvPr>
          <p:cNvSpPr/>
          <p:nvPr/>
        </p:nvSpPr>
        <p:spPr>
          <a:xfrm>
            <a:off x="10767034" y="1435625"/>
            <a:ext cx="859536" cy="20116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751"/>
              <a:buFont typeface="Arial"/>
              <a:buNone/>
            </a:pPr>
            <a:r>
              <a:rPr lang="en-US" sz="1400" b="1" i="0" u="none" strike="noStrike" cap="none">
                <a:solidFill>
                  <a:srgbClr val="FFFFFF"/>
                </a:solidFill>
                <a:latin typeface="Times New Roman" panose="02020603050405020304" pitchFamily="18" charset="0"/>
                <a:ea typeface="Calibri"/>
                <a:cs typeface="Times New Roman" panose="02020603050405020304" pitchFamily="18" charset="0"/>
                <a:sym typeface="Calibri"/>
              </a:rPr>
              <a:t>γ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3" name="Google Shape;550;p49">
            <a:extLst>
              <a:ext uri="{FF2B5EF4-FFF2-40B4-BE49-F238E27FC236}">
                <a16:creationId xmlns:a16="http://schemas.microsoft.com/office/drawing/2014/main" id="{A1430D13-D116-4195-B300-960ABD758C5D}"/>
              </a:ext>
            </a:extLst>
          </p:cNvPr>
          <p:cNvSpPr/>
          <p:nvPr/>
        </p:nvSpPr>
        <p:spPr>
          <a:xfrm>
            <a:off x="8727922" y="1645937"/>
            <a:ext cx="2852928" cy="480060"/>
          </a:xfrm>
          <a:prstGeom prst="rect">
            <a:avLst/>
          </a:prstGeom>
          <a:solidFill>
            <a:srgbClr val="FFFFFF"/>
          </a:solidFill>
          <a:ln w="9525" cap="flat" cmpd="sng">
            <a:solidFill>
              <a:srgbClr val="D0D8E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4" name="Google Shape;551;p49">
            <a:extLst>
              <a:ext uri="{FF2B5EF4-FFF2-40B4-BE49-F238E27FC236}">
                <a16:creationId xmlns:a16="http://schemas.microsoft.com/office/drawing/2014/main" id="{ED3131CF-EDCD-4477-BEE3-11C22925EBE2}"/>
              </a:ext>
            </a:extLst>
          </p:cNvPr>
          <p:cNvSpPr/>
          <p:nvPr/>
        </p:nvSpPr>
        <p:spPr>
          <a:xfrm>
            <a:off x="8801074" y="1645937"/>
            <a:ext cx="530352"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051"/>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V-52</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5" name="Google Shape;552;p49">
            <a:extLst>
              <a:ext uri="{FF2B5EF4-FFF2-40B4-BE49-F238E27FC236}">
                <a16:creationId xmlns:a16="http://schemas.microsoft.com/office/drawing/2014/main" id="{EE9D2430-D580-4431-AC59-CBBEE702EC7E}"/>
              </a:ext>
            </a:extLst>
          </p:cNvPr>
          <p:cNvSpPr/>
          <p:nvPr/>
        </p:nvSpPr>
        <p:spPr>
          <a:xfrm>
            <a:off x="9322282" y="1645937"/>
            <a:ext cx="585216"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0" i="0" u="none" strike="noStrike" cap="none">
                <a:solidFill>
                  <a:srgbClr val="1E2D3D"/>
                </a:solidFill>
                <a:latin typeface="Times New Roman" panose="02020603050405020304" pitchFamily="18" charset="0"/>
                <a:ea typeface="Calibri"/>
                <a:cs typeface="Times New Roman" panose="02020603050405020304" pitchFamily="18" charset="0"/>
                <a:sym typeface="Calibri"/>
              </a:rPr>
              <a:t>3.74 min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6" name="Google Shape;553;p49">
            <a:extLst>
              <a:ext uri="{FF2B5EF4-FFF2-40B4-BE49-F238E27FC236}">
                <a16:creationId xmlns:a16="http://schemas.microsoft.com/office/drawing/2014/main" id="{68B68D1A-97F2-4D51-BCCA-8E396E35A15B}"/>
              </a:ext>
            </a:extLst>
          </p:cNvPr>
          <p:cNvSpPr/>
          <p:nvPr/>
        </p:nvSpPr>
        <p:spPr>
          <a:xfrm>
            <a:off x="9944074" y="1645937"/>
            <a:ext cx="77724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US" sz="1400" b="0" i="1" u="none" strike="noStrike" cap="none">
                <a:solidFill>
                  <a:srgbClr val="6B7A8D"/>
                </a:solidFill>
                <a:latin typeface="Times New Roman" panose="02020603050405020304" pitchFamily="18" charset="0"/>
                <a:ea typeface="Calibri"/>
                <a:cs typeface="Times New Roman" panose="02020603050405020304" pitchFamily="18" charset="0"/>
                <a:sym typeface="Calibri"/>
              </a:rPr>
              <a:t>V-51(n,γ)</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7" name="Google Shape;554;p49">
            <a:extLst>
              <a:ext uri="{FF2B5EF4-FFF2-40B4-BE49-F238E27FC236}">
                <a16:creationId xmlns:a16="http://schemas.microsoft.com/office/drawing/2014/main" id="{30E79990-792F-4063-BA59-27624DB23D9E}"/>
              </a:ext>
            </a:extLst>
          </p:cNvPr>
          <p:cNvSpPr/>
          <p:nvPr/>
        </p:nvSpPr>
        <p:spPr>
          <a:xfrm>
            <a:off x="10739602" y="1645937"/>
            <a:ext cx="82296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1" i="0" u="none" strike="noStrike" cap="none">
                <a:solidFill>
                  <a:srgbClr val="0077B6"/>
                </a:solidFill>
                <a:latin typeface="Times New Roman" panose="02020603050405020304" pitchFamily="18" charset="0"/>
                <a:ea typeface="Calibri"/>
                <a:cs typeface="Times New Roman" panose="02020603050405020304" pitchFamily="18" charset="0"/>
                <a:sym typeface="Calibri"/>
              </a:rPr>
              <a:t>1434.1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8" name="Google Shape;555;p49">
            <a:extLst>
              <a:ext uri="{FF2B5EF4-FFF2-40B4-BE49-F238E27FC236}">
                <a16:creationId xmlns:a16="http://schemas.microsoft.com/office/drawing/2014/main" id="{375B62E8-EAC1-41D8-89A1-DCEE33FB3964}"/>
              </a:ext>
            </a:extLst>
          </p:cNvPr>
          <p:cNvSpPr/>
          <p:nvPr/>
        </p:nvSpPr>
        <p:spPr>
          <a:xfrm>
            <a:off x="8727922" y="2144285"/>
            <a:ext cx="2852928" cy="480060"/>
          </a:xfrm>
          <a:prstGeom prst="rect">
            <a:avLst/>
          </a:prstGeom>
          <a:solidFill>
            <a:srgbClr val="F0F4F8"/>
          </a:solidFill>
          <a:ln w="9525" cap="flat" cmpd="sng">
            <a:solidFill>
              <a:srgbClr val="D0D8E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19" name="Google Shape;556;p49">
            <a:extLst>
              <a:ext uri="{FF2B5EF4-FFF2-40B4-BE49-F238E27FC236}">
                <a16:creationId xmlns:a16="http://schemas.microsoft.com/office/drawing/2014/main" id="{D9668BCD-F4D8-4AD6-BF26-64C5D986D1E9}"/>
              </a:ext>
            </a:extLst>
          </p:cNvPr>
          <p:cNvSpPr/>
          <p:nvPr/>
        </p:nvSpPr>
        <p:spPr>
          <a:xfrm>
            <a:off x="8801074" y="2144285"/>
            <a:ext cx="530352"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051"/>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Al-28</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0" name="Google Shape;557;p49">
            <a:extLst>
              <a:ext uri="{FF2B5EF4-FFF2-40B4-BE49-F238E27FC236}">
                <a16:creationId xmlns:a16="http://schemas.microsoft.com/office/drawing/2014/main" id="{A4427E8C-697B-41C4-802B-0938CF02E2FA}"/>
              </a:ext>
            </a:extLst>
          </p:cNvPr>
          <p:cNvSpPr/>
          <p:nvPr/>
        </p:nvSpPr>
        <p:spPr>
          <a:xfrm>
            <a:off x="9322282" y="2144285"/>
            <a:ext cx="585216"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0" i="0" u="none" strike="noStrike" cap="none">
                <a:solidFill>
                  <a:srgbClr val="1E2D3D"/>
                </a:solidFill>
                <a:latin typeface="Times New Roman" panose="02020603050405020304" pitchFamily="18" charset="0"/>
                <a:ea typeface="Calibri"/>
                <a:cs typeface="Times New Roman" panose="02020603050405020304" pitchFamily="18" charset="0"/>
                <a:sym typeface="Calibri"/>
              </a:rPr>
              <a:t>2.24 min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1" name="Google Shape;558;p49">
            <a:extLst>
              <a:ext uri="{FF2B5EF4-FFF2-40B4-BE49-F238E27FC236}">
                <a16:creationId xmlns:a16="http://schemas.microsoft.com/office/drawing/2014/main" id="{9443CA18-62A0-41F7-A978-B2782E7CB267}"/>
              </a:ext>
            </a:extLst>
          </p:cNvPr>
          <p:cNvSpPr/>
          <p:nvPr/>
        </p:nvSpPr>
        <p:spPr>
          <a:xfrm>
            <a:off x="9944074" y="2144285"/>
            <a:ext cx="77724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US" sz="1400" b="0" i="1" u="none" strike="noStrike" cap="none">
                <a:solidFill>
                  <a:srgbClr val="6B7A8D"/>
                </a:solidFill>
                <a:latin typeface="Times New Roman" panose="02020603050405020304" pitchFamily="18" charset="0"/>
                <a:ea typeface="Calibri"/>
                <a:cs typeface="Times New Roman" panose="02020603050405020304" pitchFamily="18" charset="0"/>
                <a:sym typeface="Calibri"/>
              </a:rPr>
              <a:t>Al-27(n,γ)</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2" name="Google Shape;559;p49">
            <a:extLst>
              <a:ext uri="{FF2B5EF4-FFF2-40B4-BE49-F238E27FC236}">
                <a16:creationId xmlns:a16="http://schemas.microsoft.com/office/drawing/2014/main" id="{F59C3F6A-A2A8-42BE-9C6E-D234F321A247}"/>
              </a:ext>
            </a:extLst>
          </p:cNvPr>
          <p:cNvSpPr/>
          <p:nvPr/>
        </p:nvSpPr>
        <p:spPr>
          <a:xfrm>
            <a:off x="10739602" y="2144285"/>
            <a:ext cx="82296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1" i="0" u="none" strike="noStrike" cap="none">
                <a:solidFill>
                  <a:srgbClr val="0077B6"/>
                </a:solidFill>
                <a:latin typeface="Times New Roman" panose="02020603050405020304" pitchFamily="18" charset="0"/>
                <a:ea typeface="Calibri"/>
                <a:cs typeface="Times New Roman" panose="02020603050405020304" pitchFamily="18" charset="0"/>
                <a:sym typeface="Calibri"/>
              </a:rPr>
              <a:t>1778.9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3" name="Google Shape;560;p49">
            <a:extLst>
              <a:ext uri="{FF2B5EF4-FFF2-40B4-BE49-F238E27FC236}">
                <a16:creationId xmlns:a16="http://schemas.microsoft.com/office/drawing/2014/main" id="{F633B8E1-9A0C-44F4-85E8-FDF7DA94F1CE}"/>
              </a:ext>
            </a:extLst>
          </p:cNvPr>
          <p:cNvSpPr/>
          <p:nvPr/>
        </p:nvSpPr>
        <p:spPr>
          <a:xfrm>
            <a:off x="8727922" y="2642633"/>
            <a:ext cx="2852928" cy="480060"/>
          </a:xfrm>
          <a:prstGeom prst="rect">
            <a:avLst/>
          </a:prstGeom>
          <a:solidFill>
            <a:srgbClr val="FFFFFF"/>
          </a:solidFill>
          <a:ln w="9525" cap="flat" cmpd="sng">
            <a:solidFill>
              <a:srgbClr val="D0D8E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4" name="Google Shape;561;p49">
            <a:extLst>
              <a:ext uri="{FF2B5EF4-FFF2-40B4-BE49-F238E27FC236}">
                <a16:creationId xmlns:a16="http://schemas.microsoft.com/office/drawing/2014/main" id="{0C7A7C86-F887-4812-8F36-7E3F344CDBDF}"/>
              </a:ext>
            </a:extLst>
          </p:cNvPr>
          <p:cNvSpPr/>
          <p:nvPr/>
        </p:nvSpPr>
        <p:spPr>
          <a:xfrm>
            <a:off x="8801074" y="2642633"/>
            <a:ext cx="530352"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051"/>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Mg-27</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5" name="Google Shape;562;p49">
            <a:extLst>
              <a:ext uri="{FF2B5EF4-FFF2-40B4-BE49-F238E27FC236}">
                <a16:creationId xmlns:a16="http://schemas.microsoft.com/office/drawing/2014/main" id="{2C0A295C-D506-4B8E-BD66-807648E71A7A}"/>
              </a:ext>
            </a:extLst>
          </p:cNvPr>
          <p:cNvSpPr/>
          <p:nvPr/>
        </p:nvSpPr>
        <p:spPr>
          <a:xfrm>
            <a:off x="9322282" y="2642633"/>
            <a:ext cx="585216"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0" i="0" u="none" strike="noStrike" cap="none">
                <a:solidFill>
                  <a:srgbClr val="1E2D3D"/>
                </a:solidFill>
                <a:latin typeface="Times New Roman" panose="02020603050405020304" pitchFamily="18" charset="0"/>
                <a:ea typeface="Calibri"/>
                <a:cs typeface="Times New Roman" panose="02020603050405020304" pitchFamily="18" charset="0"/>
                <a:sym typeface="Calibri"/>
              </a:rPr>
              <a:t>9.46 min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6" name="Google Shape;563;p49">
            <a:extLst>
              <a:ext uri="{FF2B5EF4-FFF2-40B4-BE49-F238E27FC236}">
                <a16:creationId xmlns:a16="http://schemas.microsoft.com/office/drawing/2014/main" id="{AA6D4137-DE94-479B-A45F-3A7279097181}"/>
              </a:ext>
            </a:extLst>
          </p:cNvPr>
          <p:cNvSpPr/>
          <p:nvPr/>
        </p:nvSpPr>
        <p:spPr>
          <a:xfrm>
            <a:off x="9944074" y="2642633"/>
            <a:ext cx="77724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US" sz="1400" b="0" i="1" u="none" strike="noStrike" cap="none">
                <a:solidFill>
                  <a:srgbClr val="6B7A8D"/>
                </a:solidFill>
                <a:latin typeface="Times New Roman" panose="02020603050405020304" pitchFamily="18" charset="0"/>
                <a:ea typeface="Calibri"/>
                <a:cs typeface="Times New Roman" panose="02020603050405020304" pitchFamily="18" charset="0"/>
                <a:sym typeface="Calibri"/>
              </a:rPr>
              <a:t>Al-27(n,p)</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7" name="Google Shape;564;p49">
            <a:extLst>
              <a:ext uri="{FF2B5EF4-FFF2-40B4-BE49-F238E27FC236}">
                <a16:creationId xmlns:a16="http://schemas.microsoft.com/office/drawing/2014/main" id="{62EEF1EA-A417-43F8-AFEA-74322C6B3B84}"/>
              </a:ext>
            </a:extLst>
          </p:cNvPr>
          <p:cNvSpPr/>
          <p:nvPr/>
        </p:nvSpPr>
        <p:spPr>
          <a:xfrm>
            <a:off x="10739602" y="2642633"/>
            <a:ext cx="82296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1" i="0" u="none" strike="noStrike" cap="none">
                <a:solidFill>
                  <a:srgbClr val="0077B6"/>
                </a:solidFill>
                <a:latin typeface="Times New Roman" panose="02020603050405020304" pitchFamily="18" charset="0"/>
                <a:ea typeface="Calibri"/>
                <a:cs typeface="Times New Roman" panose="02020603050405020304" pitchFamily="18" charset="0"/>
                <a:sym typeface="Calibri"/>
              </a:rPr>
              <a:t>843.8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8" name="Google Shape;565;p49">
            <a:extLst>
              <a:ext uri="{FF2B5EF4-FFF2-40B4-BE49-F238E27FC236}">
                <a16:creationId xmlns:a16="http://schemas.microsoft.com/office/drawing/2014/main" id="{67EBA06A-476B-4C30-A45B-2E47366D366D}"/>
              </a:ext>
            </a:extLst>
          </p:cNvPr>
          <p:cNvSpPr/>
          <p:nvPr/>
        </p:nvSpPr>
        <p:spPr>
          <a:xfrm>
            <a:off x="8727922" y="3140981"/>
            <a:ext cx="2852928" cy="480060"/>
          </a:xfrm>
          <a:prstGeom prst="rect">
            <a:avLst/>
          </a:prstGeom>
          <a:solidFill>
            <a:srgbClr val="F0F4F8"/>
          </a:solidFill>
          <a:ln w="9525" cap="flat" cmpd="sng">
            <a:solidFill>
              <a:srgbClr val="D0D8E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29" name="Google Shape;566;p49">
            <a:extLst>
              <a:ext uri="{FF2B5EF4-FFF2-40B4-BE49-F238E27FC236}">
                <a16:creationId xmlns:a16="http://schemas.microsoft.com/office/drawing/2014/main" id="{CA88AEA0-B1B1-48F8-B454-97767FAA4D1C}"/>
              </a:ext>
            </a:extLst>
          </p:cNvPr>
          <p:cNvSpPr/>
          <p:nvPr/>
        </p:nvSpPr>
        <p:spPr>
          <a:xfrm>
            <a:off x="8801074" y="3140981"/>
            <a:ext cx="530352"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051"/>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C-11</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0" name="Google Shape;567;p49">
            <a:extLst>
              <a:ext uri="{FF2B5EF4-FFF2-40B4-BE49-F238E27FC236}">
                <a16:creationId xmlns:a16="http://schemas.microsoft.com/office/drawing/2014/main" id="{04CFBC87-BCA5-44D3-B867-165DEBD630AA}"/>
              </a:ext>
            </a:extLst>
          </p:cNvPr>
          <p:cNvSpPr/>
          <p:nvPr/>
        </p:nvSpPr>
        <p:spPr>
          <a:xfrm>
            <a:off x="9322282" y="3140981"/>
            <a:ext cx="585216"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0" i="0" u="none" strike="noStrike" cap="none">
                <a:solidFill>
                  <a:srgbClr val="1E2D3D"/>
                </a:solidFill>
                <a:latin typeface="Times New Roman" panose="02020603050405020304" pitchFamily="18" charset="0"/>
                <a:ea typeface="Calibri"/>
                <a:cs typeface="Times New Roman" panose="02020603050405020304" pitchFamily="18" charset="0"/>
                <a:sym typeface="Calibri"/>
              </a:rPr>
              <a:t>20.4 min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1" name="Google Shape;568;p49">
            <a:extLst>
              <a:ext uri="{FF2B5EF4-FFF2-40B4-BE49-F238E27FC236}">
                <a16:creationId xmlns:a16="http://schemas.microsoft.com/office/drawing/2014/main" id="{6A7BF798-FD84-4299-9FA5-DE4C2F76571B}"/>
              </a:ext>
            </a:extLst>
          </p:cNvPr>
          <p:cNvSpPr/>
          <p:nvPr/>
        </p:nvSpPr>
        <p:spPr>
          <a:xfrm>
            <a:off x="9944074" y="3140981"/>
            <a:ext cx="77724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US" sz="1400" b="0" i="1" u="none" strike="noStrike" cap="none">
                <a:solidFill>
                  <a:srgbClr val="6B7A8D"/>
                </a:solidFill>
                <a:latin typeface="Times New Roman" panose="02020603050405020304" pitchFamily="18" charset="0"/>
                <a:ea typeface="Calibri"/>
                <a:cs typeface="Times New Roman" panose="02020603050405020304" pitchFamily="18" charset="0"/>
                <a:sym typeface="Calibri"/>
              </a:rPr>
              <a:t>C-12(n,2n)</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2" name="Google Shape;569;p49">
            <a:extLst>
              <a:ext uri="{FF2B5EF4-FFF2-40B4-BE49-F238E27FC236}">
                <a16:creationId xmlns:a16="http://schemas.microsoft.com/office/drawing/2014/main" id="{840364EA-1A05-4740-8571-D4ADCB538B9F}"/>
              </a:ext>
            </a:extLst>
          </p:cNvPr>
          <p:cNvSpPr/>
          <p:nvPr/>
        </p:nvSpPr>
        <p:spPr>
          <a:xfrm>
            <a:off x="10739602" y="3140981"/>
            <a:ext cx="82296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1" i="0" u="none" strike="noStrike" cap="none">
                <a:solidFill>
                  <a:srgbClr val="0077B6"/>
                </a:solidFill>
                <a:latin typeface="Times New Roman" panose="02020603050405020304" pitchFamily="18" charset="0"/>
                <a:ea typeface="Calibri"/>
                <a:cs typeface="Times New Roman" panose="02020603050405020304" pitchFamily="18" charset="0"/>
                <a:sym typeface="Calibri"/>
              </a:rPr>
              <a:t>511.0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3" name="Google Shape;570;p49">
            <a:extLst>
              <a:ext uri="{FF2B5EF4-FFF2-40B4-BE49-F238E27FC236}">
                <a16:creationId xmlns:a16="http://schemas.microsoft.com/office/drawing/2014/main" id="{7E09C130-B3C6-4544-91CF-FD12F4E50A97}"/>
              </a:ext>
            </a:extLst>
          </p:cNvPr>
          <p:cNvSpPr/>
          <p:nvPr/>
        </p:nvSpPr>
        <p:spPr>
          <a:xfrm>
            <a:off x="8727922" y="3639329"/>
            <a:ext cx="2852928" cy="480060"/>
          </a:xfrm>
          <a:prstGeom prst="rect">
            <a:avLst/>
          </a:prstGeom>
          <a:solidFill>
            <a:srgbClr val="FFFFFF"/>
          </a:solidFill>
          <a:ln w="9525" cap="flat" cmpd="sng">
            <a:solidFill>
              <a:srgbClr val="D0D8E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4" name="Google Shape;571;p49">
            <a:extLst>
              <a:ext uri="{FF2B5EF4-FFF2-40B4-BE49-F238E27FC236}">
                <a16:creationId xmlns:a16="http://schemas.microsoft.com/office/drawing/2014/main" id="{DB73FEE4-E714-4905-82E8-B041808CF281}"/>
              </a:ext>
            </a:extLst>
          </p:cNvPr>
          <p:cNvSpPr/>
          <p:nvPr/>
        </p:nvSpPr>
        <p:spPr>
          <a:xfrm>
            <a:off x="8801074" y="3639329"/>
            <a:ext cx="530352"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051"/>
              <a:buFont typeface="Arial"/>
              <a:buNone/>
            </a:pPr>
            <a:r>
              <a:rPr lang="en-US" sz="1400" b="1" i="0" u="none" strike="noStrike" cap="none">
                <a:solidFill>
                  <a:srgbClr val="1A7A4A"/>
                </a:solidFill>
                <a:latin typeface="Times New Roman" panose="02020603050405020304" pitchFamily="18" charset="0"/>
                <a:ea typeface="Calibri"/>
                <a:cs typeface="Times New Roman" panose="02020603050405020304" pitchFamily="18" charset="0"/>
                <a:sym typeface="Calibri"/>
              </a:rPr>
              <a:t>Mn-56</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5" name="Google Shape;572;p49">
            <a:extLst>
              <a:ext uri="{FF2B5EF4-FFF2-40B4-BE49-F238E27FC236}">
                <a16:creationId xmlns:a16="http://schemas.microsoft.com/office/drawing/2014/main" id="{BDC9DD25-49CE-4CBD-BB6C-CAEEEA4DC8B7}"/>
              </a:ext>
            </a:extLst>
          </p:cNvPr>
          <p:cNvSpPr/>
          <p:nvPr/>
        </p:nvSpPr>
        <p:spPr>
          <a:xfrm>
            <a:off x="9322282" y="3639329"/>
            <a:ext cx="585216"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0" i="0" u="none" strike="noStrike" cap="none">
                <a:solidFill>
                  <a:srgbClr val="1E2D3D"/>
                </a:solidFill>
                <a:latin typeface="Times New Roman" panose="02020603050405020304" pitchFamily="18" charset="0"/>
                <a:ea typeface="Calibri"/>
                <a:cs typeface="Times New Roman" panose="02020603050405020304" pitchFamily="18" charset="0"/>
                <a:sym typeface="Calibri"/>
              </a:rPr>
              <a:t>2.58 h</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6" name="Google Shape;573;p49">
            <a:extLst>
              <a:ext uri="{FF2B5EF4-FFF2-40B4-BE49-F238E27FC236}">
                <a16:creationId xmlns:a16="http://schemas.microsoft.com/office/drawing/2014/main" id="{8501F7E1-D5B1-45F6-AE14-A702260D010D}"/>
              </a:ext>
            </a:extLst>
          </p:cNvPr>
          <p:cNvSpPr/>
          <p:nvPr/>
        </p:nvSpPr>
        <p:spPr>
          <a:xfrm>
            <a:off x="9944074" y="3639329"/>
            <a:ext cx="77724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US" sz="1400" b="0" i="1" u="none" strike="noStrike" cap="none">
                <a:solidFill>
                  <a:srgbClr val="6B7A8D"/>
                </a:solidFill>
                <a:latin typeface="Times New Roman" panose="02020603050405020304" pitchFamily="18" charset="0"/>
                <a:ea typeface="Calibri"/>
                <a:cs typeface="Times New Roman" panose="02020603050405020304" pitchFamily="18" charset="0"/>
                <a:sym typeface="Calibri"/>
              </a:rPr>
              <a:t>Fe-56(n,p)</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
        <p:nvSpPr>
          <p:cNvPr id="137" name="Google Shape;574;p49">
            <a:extLst>
              <a:ext uri="{FF2B5EF4-FFF2-40B4-BE49-F238E27FC236}">
                <a16:creationId xmlns:a16="http://schemas.microsoft.com/office/drawing/2014/main" id="{6E8E3893-ABC7-4070-99EE-48D6508D1037}"/>
              </a:ext>
            </a:extLst>
          </p:cNvPr>
          <p:cNvSpPr/>
          <p:nvPr/>
        </p:nvSpPr>
        <p:spPr>
          <a:xfrm>
            <a:off x="10739602" y="3639329"/>
            <a:ext cx="822960" cy="48006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US" sz="1400" b="1" i="0" u="none" strike="noStrike" cap="none">
                <a:solidFill>
                  <a:srgbClr val="0077B6"/>
                </a:solidFill>
                <a:latin typeface="Times New Roman" panose="02020603050405020304" pitchFamily="18" charset="0"/>
                <a:ea typeface="Calibri"/>
                <a:cs typeface="Times New Roman" panose="02020603050405020304" pitchFamily="18" charset="0"/>
                <a:sym typeface="Calibri"/>
              </a:rPr>
              <a:t>846.8 keV</a:t>
            </a:r>
            <a:endParaRPr sz="1400" b="0" i="0" u="none" strike="noStrike" cap="none">
              <a:solidFill>
                <a:srgbClr val="000000"/>
              </a:solidFill>
              <a:latin typeface="Times New Roman" panose="02020603050405020304" pitchFamily="18" charset="0"/>
              <a:ea typeface="Arial"/>
              <a:cs typeface="Times New Roman" panose="02020603050405020304" pitchFamily="18" charset="0"/>
              <a:sym typeface="Arial"/>
            </a:endParaRPr>
          </a:p>
        </p:txBody>
      </p:sp>
    </p:spTree>
    <p:extLst>
      <p:ext uri="{BB962C8B-B14F-4D97-AF65-F5344CB8AC3E}">
        <p14:creationId xmlns:p14="http://schemas.microsoft.com/office/powerpoint/2010/main" val="2250211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288;p42">
            <a:extLst>
              <a:ext uri="{FF2B5EF4-FFF2-40B4-BE49-F238E27FC236}">
                <a16:creationId xmlns:a16="http://schemas.microsoft.com/office/drawing/2014/main" id="{865FA1BC-A61E-45E5-A5D3-805A1C60A7C1}"/>
              </a:ext>
            </a:extLst>
          </p:cNvPr>
          <p:cNvSpPr txBox="1">
            <a:spLocks/>
          </p:cNvSpPr>
          <p:nvPr/>
        </p:nvSpPr>
        <p:spPr>
          <a:xfrm>
            <a:off x="33" y="-88864"/>
            <a:ext cx="12191967" cy="582400"/>
          </a:xfrm>
          <a:prstGeom prst="rect">
            <a:avLst/>
          </a:prstGeom>
          <a:solidFill>
            <a:srgbClr val="0D1D54"/>
          </a:solidFill>
          <a:ln>
            <a:noFill/>
          </a:ln>
        </p:spPr>
        <p:txBody>
          <a:bodyPr spcFirstLastPara="1" vert="horz" wrap="square" lIns="121900" tIns="121900" rIns="121900" bIns="121900" rtlCol="0" anchor="ctr"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Gamma Ray in the neutron field</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10" name="Picture 9">
            <a:extLst>
              <a:ext uri="{FF2B5EF4-FFF2-40B4-BE49-F238E27FC236}">
                <a16:creationId xmlns:a16="http://schemas.microsoft.com/office/drawing/2014/main" id="{5DB2FE1D-1CFA-4369-90E2-537ADF6741B9}"/>
              </a:ext>
            </a:extLst>
          </p:cNvPr>
          <p:cNvPicPr>
            <a:picLocks noChangeAspect="1"/>
          </p:cNvPicPr>
          <p:nvPr/>
        </p:nvPicPr>
        <p:blipFill>
          <a:blip r:embed="rId2"/>
          <a:stretch>
            <a:fillRect/>
          </a:stretch>
        </p:blipFill>
        <p:spPr>
          <a:xfrm>
            <a:off x="6428570" y="2379807"/>
            <a:ext cx="4371160" cy="3875250"/>
          </a:xfrm>
          <a:prstGeom prst="rect">
            <a:avLst/>
          </a:prstGeom>
        </p:spPr>
      </p:pic>
      <p:pic>
        <p:nvPicPr>
          <p:cNvPr id="11" name="Picture 10">
            <a:extLst>
              <a:ext uri="{FF2B5EF4-FFF2-40B4-BE49-F238E27FC236}">
                <a16:creationId xmlns:a16="http://schemas.microsoft.com/office/drawing/2014/main" id="{E43BC5AE-2EDD-4652-ACE7-080E6405770F}"/>
              </a:ext>
            </a:extLst>
          </p:cNvPr>
          <p:cNvPicPr>
            <a:picLocks noChangeAspect="1"/>
          </p:cNvPicPr>
          <p:nvPr/>
        </p:nvPicPr>
        <p:blipFill rotWithShape="1">
          <a:blip r:embed="rId3"/>
          <a:srcRect l="2530" t="329" r="2038"/>
          <a:stretch/>
        </p:blipFill>
        <p:spPr>
          <a:xfrm>
            <a:off x="32253" y="493536"/>
            <a:ext cx="5004047" cy="5200678"/>
          </a:xfrm>
          <a:prstGeom prst="rect">
            <a:avLst/>
          </a:prstGeom>
        </p:spPr>
      </p:pic>
      <p:sp>
        <p:nvSpPr>
          <p:cNvPr id="105" name="TextBox 104">
            <a:extLst>
              <a:ext uri="{FF2B5EF4-FFF2-40B4-BE49-F238E27FC236}">
                <a16:creationId xmlns:a16="http://schemas.microsoft.com/office/drawing/2014/main" id="{AAC90013-49D8-4E6B-B95C-C718245AE0FB}"/>
              </a:ext>
            </a:extLst>
          </p:cNvPr>
          <p:cNvSpPr txBox="1"/>
          <p:nvPr/>
        </p:nvSpPr>
        <p:spPr>
          <a:xfrm>
            <a:off x="6024438" y="602943"/>
            <a:ext cx="5843339" cy="1754326"/>
          </a:xfrm>
          <a:prstGeom prst="rect">
            <a:avLst/>
          </a:prstGeom>
          <a:solidFill>
            <a:srgbClr val="F4BF94">
              <a:alpha val="30196"/>
            </a:srgbClr>
          </a:solidFill>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Dose rate near the closest user position can reach 10 </a:t>
            </a:r>
            <a:r>
              <a:rPr lang="en-US" dirty="0" err="1">
                <a:latin typeface="Times New Roman" panose="02020603050405020304" pitchFamily="18" charset="0"/>
                <a:cs typeface="Times New Roman" panose="02020603050405020304" pitchFamily="18" charset="0"/>
              </a:rPr>
              <a:t>Sv</a:t>
            </a:r>
            <a:r>
              <a:rPr lang="en-US" dirty="0">
                <a:latin typeface="Times New Roman" panose="02020603050405020304" pitchFamily="18" charset="0"/>
                <a:cs typeface="Times New Roman" panose="02020603050405020304" pitchFamily="18" charset="0"/>
              </a:rPr>
              <a:t>/h.</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Wide distribution of energies. Can reach up to 10 MeV.</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Dose rate out side bunker is &lt; 1µSv/h</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6A244156-DD91-41B8-9C31-FD7F385051A4}"/>
              </a:ext>
            </a:extLst>
          </p:cNvPr>
          <p:cNvSpPr txBox="1"/>
          <p:nvPr/>
        </p:nvSpPr>
        <p:spPr>
          <a:xfrm>
            <a:off x="-7951" y="5847921"/>
            <a:ext cx="6146359"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Distribution of gamma dose rate in source plane using PHITS </a:t>
            </a:r>
            <a:endParaRPr lang="en-SE" sz="1600" i="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D1D0823-FEC0-4328-BB9B-02579F1104D9}"/>
              </a:ext>
            </a:extLst>
          </p:cNvPr>
          <p:cNvSpPr txBox="1"/>
          <p:nvPr/>
        </p:nvSpPr>
        <p:spPr>
          <a:xfrm>
            <a:off x="6668512" y="6227268"/>
            <a:ext cx="4226633" cy="338554"/>
          </a:xfrm>
          <a:prstGeom prst="rect">
            <a:avLst/>
          </a:prstGeom>
          <a:noFill/>
        </p:spPr>
        <p:txBody>
          <a:bodyPr wrap="square" rtlCol="0">
            <a:spAutoFit/>
          </a:bodyPr>
          <a:lstStyle/>
          <a:p>
            <a:pPr algn="ctr"/>
            <a:r>
              <a:rPr lang="en-US" sz="1600" i="1" dirty="0">
                <a:latin typeface="Times New Roman" panose="02020603050405020304" pitchFamily="18" charset="0"/>
                <a:cs typeface="Times New Roman" panose="02020603050405020304" pitchFamily="18" charset="0"/>
              </a:rPr>
              <a:t>Simulated Prompt </a:t>
            </a:r>
            <a:r>
              <a:rPr lang="el-GR" sz="1600" i="1" dirty="0">
                <a:latin typeface="Times New Roman" panose="02020603050405020304" pitchFamily="18" charset="0"/>
                <a:cs typeface="Times New Roman" panose="02020603050405020304" pitchFamily="18" charset="0"/>
              </a:rPr>
              <a:t>γ</a:t>
            </a:r>
            <a:r>
              <a:rPr lang="en-US" sz="1600" i="1" dirty="0">
                <a:latin typeface="Times New Roman" panose="02020603050405020304" pitchFamily="18" charset="0"/>
                <a:cs typeface="Times New Roman" panose="02020603050405020304" pitchFamily="18" charset="0"/>
              </a:rPr>
              <a:t> spectra at CUP using PHITS</a:t>
            </a:r>
            <a:endParaRPr lang="en-SE" sz="1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9461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D8B274-6ECA-4EDE-BBEB-4917BF9AA07A}"/>
              </a:ext>
            </a:extLst>
          </p:cNvPr>
          <p:cNvPicPr>
            <a:picLocks noChangeAspect="1"/>
          </p:cNvPicPr>
          <p:nvPr/>
        </p:nvPicPr>
        <p:blipFill rotWithShape="1">
          <a:blip r:embed="rId2"/>
          <a:srcRect b="51441"/>
          <a:stretch/>
        </p:blipFill>
        <p:spPr>
          <a:xfrm>
            <a:off x="300840" y="3778647"/>
            <a:ext cx="10673268" cy="1931818"/>
          </a:xfrm>
          <a:prstGeom prst="rect">
            <a:avLst/>
          </a:prstGeom>
        </p:spPr>
      </p:pic>
      <p:sp>
        <p:nvSpPr>
          <p:cNvPr id="6" name="Google Shape;288;p42">
            <a:extLst>
              <a:ext uri="{FF2B5EF4-FFF2-40B4-BE49-F238E27FC236}">
                <a16:creationId xmlns:a16="http://schemas.microsoft.com/office/drawing/2014/main" id="{16B0F9A2-FEA0-49CF-9C35-E69420F5BB61}"/>
              </a:ext>
            </a:extLst>
          </p:cNvPr>
          <p:cNvSpPr txBox="1">
            <a:spLocks/>
          </p:cNvSpPr>
          <p:nvPr/>
        </p:nvSpPr>
        <p:spPr>
          <a:xfrm>
            <a:off x="3" y="-93128"/>
            <a:ext cx="12191967" cy="582400"/>
          </a:xfrm>
          <a:prstGeom prst="rect">
            <a:avLst/>
          </a:prstGeom>
          <a:solidFill>
            <a:srgbClr val="0D1D54"/>
          </a:solidFill>
          <a:ln>
            <a:noFill/>
          </a:ln>
        </p:spPr>
        <p:txBody>
          <a:bodyPr spcFirstLastPara="1" vert="horz" wrap="square" lIns="121900" tIns="121900" rIns="121900" bIns="121900" rtlCol="0" anchor="ctr"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Liquid Scintillator in Pulse Mode : Die-Away Phase</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8" name="Picture 7">
            <a:extLst>
              <a:ext uri="{FF2B5EF4-FFF2-40B4-BE49-F238E27FC236}">
                <a16:creationId xmlns:a16="http://schemas.microsoft.com/office/drawing/2014/main" id="{5A4AEAEF-079E-455B-B253-8230B02C92CF}"/>
              </a:ext>
            </a:extLst>
          </p:cNvPr>
          <p:cNvPicPr>
            <a:picLocks noChangeAspect="1"/>
          </p:cNvPicPr>
          <p:nvPr/>
        </p:nvPicPr>
        <p:blipFill rotWithShape="1">
          <a:blip r:embed="rId3"/>
          <a:srcRect b="5373"/>
          <a:stretch/>
        </p:blipFill>
        <p:spPr>
          <a:xfrm>
            <a:off x="7177469" y="627831"/>
            <a:ext cx="4185888" cy="2466917"/>
          </a:xfrm>
          <a:prstGeom prst="rect">
            <a:avLst/>
          </a:prstGeom>
        </p:spPr>
      </p:pic>
      <p:sp>
        <p:nvSpPr>
          <p:cNvPr id="9" name="TextBox 8">
            <a:extLst>
              <a:ext uri="{FF2B5EF4-FFF2-40B4-BE49-F238E27FC236}">
                <a16:creationId xmlns:a16="http://schemas.microsoft.com/office/drawing/2014/main" id="{BBE3CBF1-A708-4EC9-880F-52F3E529BB44}"/>
              </a:ext>
            </a:extLst>
          </p:cNvPr>
          <p:cNvSpPr txBox="1"/>
          <p:nvPr/>
        </p:nvSpPr>
        <p:spPr>
          <a:xfrm>
            <a:off x="1778071" y="5794325"/>
            <a:ext cx="7556358" cy="400110"/>
          </a:xfrm>
          <a:prstGeom prst="rect">
            <a:avLst/>
          </a:prstGeom>
          <a:solidFill>
            <a:srgbClr val="CCECFF">
              <a:alpha val="30196"/>
            </a:srgbClr>
          </a:solidFill>
        </p:spPr>
        <p:txBody>
          <a:bodyPr wrap="square" rtlCol="0">
            <a:spAutoFit/>
          </a:bodyPr>
          <a:lstStyle/>
          <a:p>
            <a:pPr marL="285750" indent="-285750" algn="just">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Important application in  studying </a:t>
            </a:r>
            <a:r>
              <a:rPr lang="en-US" sz="2000" b="1" i="1" dirty="0">
                <a:latin typeface="Times New Roman" panose="02020603050405020304" pitchFamily="18" charset="0"/>
                <a:cs typeface="Times New Roman" panose="02020603050405020304" pitchFamily="18" charset="0"/>
              </a:rPr>
              <a:t>Die-Away</a:t>
            </a:r>
            <a:r>
              <a:rPr lang="en-US" i="1" dirty="0">
                <a:latin typeface="Times New Roman" panose="02020603050405020304" pitchFamily="18" charset="0"/>
                <a:cs typeface="Times New Roman" panose="02020603050405020304" pitchFamily="18" charset="0"/>
              </a:rPr>
              <a:t> phase in nuclear disarmament </a:t>
            </a:r>
          </a:p>
        </p:txBody>
      </p:sp>
      <p:pic>
        <p:nvPicPr>
          <p:cNvPr id="10" name="Google Shape;180;p31">
            <a:extLst>
              <a:ext uri="{FF2B5EF4-FFF2-40B4-BE49-F238E27FC236}">
                <a16:creationId xmlns:a16="http://schemas.microsoft.com/office/drawing/2014/main" id="{C44C2DEB-C369-4152-8451-6729648820C5}"/>
              </a:ext>
            </a:extLst>
          </p:cNvPr>
          <p:cNvPicPr preferRelativeResize="0"/>
          <p:nvPr/>
        </p:nvPicPr>
        <p:blipFill rotWithShape="1">
          <a:blip r:embed="rId4">
            <a:alphaModFix/>
          </a:blip>
          <a:srcRect t="26696" b="35522"/>
          <a:stretch/>
        </p:blipFill>
        <p:spPr>
          <a:xfrm>
            <a:off x="445208" y="579551"/>
            <a:ext cx="5192266" cy="2251185"/>
          </a:xfrm>
          <a:prstGeom prst="rect">
            <a:avLst/>
          </a:prstGeom>
          <a:noFill/>
          <a:ln>
            <a:noFill/>
          </a:ln>
        </p:spPr>
      </p:pic>
      <p:sp>
        <p:nvSpPr>
          <p:cNvPr id="2" name="TextBox 1">
            <a:extLst>
              <a:ext uri="{FF2B5EF4-FFF2-40B4-BE49-F238E27FC236}">
                <a16:creationId xmlns:a16="http://schemas.microsoft.com/office/drawing/2014/main" id="{71C80411-0696-4E9C-9FB9-341DF750CBA9}"/>
              </a:ext>
            </a:extLst>
          </p:cNvPr>
          <p:cNvSpPr txBox="1"/>
          <p:nvPr/>
        </p:nvSpPr>
        <p:spPr>
          <a:xfrm>
            <a:off x="1604855" y="3079354"/>
            <a:ext cx="3379305"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Neutron Generator in Pulse Mode</a:t>
            </a:r>
            <a:endParaRPr lang="en-SE" i="1"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3FA82453-8F07-4877-89F7-F9E0AA2AF5B7}"/>
              </a:ext>
            </a:extLst>
          </p:cNvPr>
          <p:cNvSpPr txBox="1"/>
          <p:nvPr/>
        </p:nvSpPr>
        <p:spPr>
          <a:xfrm>
            <a:off x="7378827" y="3056234"/>
            <a:ext cx="3379305" cy="369332"/>
          </a:xfrm>
          <a:prstGeom prst="rect">
            <a:avLst/>
          </a:prstGeom>
          <a:noFill/>
        </p:spPr>
        <p:txBody>
          <a:bodyPr wrap="square" rtlCol="0">
            <a:spAutoFit/>
          </a:bodyPr>
          <a:lstStyle/>
          <a:p>
            <a:pPr algn="ctr"/>
            <a:r>
              <a:rPr lang="en-US" i="1" dirty="0">
                <a:latin typeface="Times New Roman" panose="02020603050405020304" pitchFamily="18" charset="0"/>
                <a:cs typeface="Times New Roman" panose="02020603050405020304" pitchFamily="18" charset="0"/>
              </a:rPr>
              <a:t>n/</a:t>
            </a:r>
            <a:r>
              <a:rPr lang="el-GR" i="1" dirty="0">
                <a:latin typeface="Times New Roman" panose="02020603050405020304" pitchFamily="18" charset="0"/>
                <a:cs typeface="Times New Roman" panose="02020603050405020304" pitchFamily="18" charset="0"/>
              </a:rPr>
              <a:t>γ</a:t>
            </a:r>
            <a:r>
              <a:rPr lang="en-US" i="1" dirty="0">
                <a:latin typeface="Times New Roman" panose="02020603050405020304" pitchFamily="18" charset="0"/>
                <a:cs typeface="Times New Roman" panose="02020603050405020304" pitchFamily="18" charset="0"/>
              </a:rPr>
              <a:t> discrimination</a:t>
            </a:r>
            <a:endParaRPr lang="en-SE" i="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7A4C2093-CBA6-46C1-A3C9-BBD2338150D5}"/>
              </a:ext>
            </a:extLst>
          </p:cNvPr>
          <p:cNvSpPr txBox="1"/>
          <p:nvPr/>
        </p:nvSpPr>
        <p:spPr>
          <a:xfrm>
            <a:off x="8587408" y="1015981"/>
            <a:ext cx="1061210" cy="369332"/>
          </a:xfrm>
          <a:prstGeom prst="rect">
            <a:avLst/>
          </a:prstGeom>
          <a:noFill/>
        </p:spPr>
        <p:txBody>
          <a:bodyPr wrap="square" rtlCol="0">
            <a:spAutoFit/>
          </a:bodyPr>
          <a:lstStyle/>
          <a:p>
            <a:r>
              <a:rPr lang="en-US" dirty="0">
                <a:solidFill>
                  <a:srgbClr val="0DB311"/>
                </a:solidFill>
              </a:rPr>
              <a:t>neutron</a:t>
            </a:r>
            <a:endParaRPr lang="en-SE" dirty="0">
              <a:solidFill>
                <a:srgbClr val="0DB311"/>
              </a:solidFill>
            </a:endParaRPr>
          </a:p>
        </p:txBody>
      </p:sp>
      <p:sp>
        <p:nvSpPr>
          <p:cNvPr id="12" name="TextBox 11">
            <a:extLst>
              <a:ext uri="{FF2B5EF4-FFF2-40B4-BE49-F238E27FC236}">
                <a16:creationId xmlns:a16="http://schemas.microsoft.com/office/drawing/2014/main" id="{AB774979-862E-4D99-BD2F-1844BB766C41}"/>
              </a:ext>
            </a:extLst>
          </p:cNvPr>
          <p:cNvSpPr txBox="1"/>
          <p:nvPr/>
        </p:nvSpPr>
        <p:spPr>
          <a:xfrm>
            <a:off x="9118013" y="2462853"/>
            <a:ext cx="1061210" cy="369332"/>
          </a:xfrm>
          <a:prstGeom prst="rect">
            <a:avLst/>
          </a:prstGeom>
          <a:noFill/>
        </p:spPr>
        <p:txBody>
          <a:bodyPr wrap="square" rtlCol="0">
            <a:spAutoFit/>
          </a:bodyPr>
          <a:lstStyle/>
          <a:p>
            <a:r>
              <a:rPr lang="en-US" dirty="0">
                <a:solidFill>
                  <a:srgbClr val="0DB311"/>
                </a:solidFill>
              </a:rPr>
              <a:t>gamma</a:t>
            </a:r>
            <a:endParaRPr lang="en-SE" dirty="0">
              <a:solidFill>
                <a:srgbClr val="0DB311"/>
              </a:solidFill>
            </a:endParaRPr>
          </a:p>
        </p:txBody>
      </p:sp>
    </p:spTree>
    <p:extLst>
      <p:ext uri="{BB962C8B-B14F-4D97-AF65-F5344CB8AC3E}">
        <p14:creationId xmlns:p14="http://schemas.microsoft.com/office/powerpoint/2010/main" val="2963999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B530AD-82FD-4573-94E5-609230E05BAD}"/>
              </a:ext>
            </a:extLst>
          </p:cNvPr>
          <p:cNvSpPr>
            <a:spLocks noGrp="1"/>
          </p:cNvSpPr>
          <p:nvPr>
            <p:ph sz="quarter" idx="13"/>
          </p:nvPr>
        </p:nvSpPr>
        <p:spPr>
          <a:xfrm>
            <a:off x="4286775" y="1099076"/>
            <a:ext cx="7407479" cy="4411178"/>
          </a:xfrm>
          <a:noFill/>
        </p:spPr>
        <p:txBody>
          <a:bodyPr/>
          <a:lstStyle/>
          <a:p>
            <a:pPr algn="just"/>
            <a:r>
              <a:rPr lang="en-US" sz="1800" dirty="0">
                <a:solidFill>
                  <a:srgbClr val="00B050"/>
                </a:solidFill>
                <a:latin typeface="Times New Roman" panose="02020603050405020304" pitchFamily="18" charset="0"/>
                <a:cs typeface="Times New Roman" panose="02020603050405020304" pitchFamily="18" charset="0"/>
              </a:rPr>
              <a:t>Major Goal of NESSA: </a:t>
            </a:r>
            <a:r>
              <a:rPr lang="en-US" sz="1800" dirty="0">
                <a:solidFill>
                  <a:schemeClr val="bg2">
                    <a:lumMod val="10000"/>
                  </a:schemeClr>
                </a:solidFill>
                <a:latin typeface="Times New Roman" panose="02020603050405020304" pitchFamily="18" charset="0"/>
                <a:cs typeface="Times New Roman" panose="02020603050405020304" pitchFamily="18" charset="0"/>
              </a:rPr>
              <a:t>studying electronics damage like Single Event Error/Upset(SEE).</a:t>
            </a:r>
          </a:p>
          <a:p>
            <a:pPr algn="just"/>
            <a:r>
              <a:rPr lang="en-US" sz="1800" dirty="0">
                <a:solidFill>
                  <a:schemeClr val="bg2">
                    <a:lumMod val="10000"/>
                  </a:schemeClr>
                </a:solidFill>
                <a:latin typeface="Times New Roman" panose="02020603050405020304" pitchFamily="18" charset="0"/>
                <a:cs typeface="Times New Roman" panose="02020603050405020304" pitchFamily="18" charset="0"/>
              </a:rPr>
              <a:t>Direct implication in Space Science. Reactor Electronics. Aviation Safety.</a:t>
            </a:r>
          </a:p>
          <a:p>
            <a:pPr marL="0" indent="0" algn="just">
              <a:buNone/>
            </a:pPr>
            <a:endParaRPr lang="en-US" sz="1800" dirty="0">
              <a:solidFill>
                <a:schemeClr val="bg2">
                  <a:lumMod val="10000"/>
                </a:schemeClr>
              </a:solidFill>
              <a:latin typeface="Times New Roman" panose="02020603050405020304" pitchFamily="18" charset="0"/>
              <a:cs typeface="Times New Roman" panose="02020603050405020304" pitchFamily="18" charset="0"/>
            </a:endParaRPr>
          </a:p>
          <a:p>
            <a:pPr marL="0" indent="0" algn="just">
              <a:buNone/>
            </a:pPr>
            <a:endParaRPr lang="en-US" sz="1800" dirty="0">
              <a:solidFill>
                <a:schemeClr val="tx1"/>
              </a:solidFill>
              <a:latin typeface="Times New Roman" panose="02020603050405020304" pitchFamily="18" charset="0"/>
              <a:cs typeface="Times New Roman" panose="02020603050405020304" pitchFamily="18" charset="0"/>
            </a:endParaRPr>
          </a:p>
          <a:p>
            <a:pPr algn="just"/>
            <a:r>
              <a:rPr lang="en-US" sz="1800" dirty="0">
                <a:solidFill>
                  <a:schemeClr val="tx1"/>
                </a:solidFill>
                <a:latin typeface="Times New Roman" panose="02020603050405020304" pitchFamily="18" charset="0"/>
                <a:cs typeface="Times New Roman" panose="02020603050405020304" pitchFamily="18" charset="0"/>
              </a:rPr>
              <a:t>Irradiated two chip configurations (Linear Feedback Shift Register and Fast Fourier Transform) </a:t>
            </a:r>
          </a:p>
          <a:p>
            <a:pPr algn="just"/>
            <a:r>
              <a:rPr lang="en-US" sz="1800" dirty="0">
                <a:solidFill>
                  <a:schemeClr val="tx1"/>
                </a:solidFill>
                <a:latin typeface="Times New Roman" panose="02020603050405020304" pitchFamily="18" charset="0"/>
                <a:cs typeface="Times New Roman" panose="02020603050405020304" pitchFamily="18" charset="0"/>
              </a:rPr>
              <a:t>Observed </a:t>
            </a:r>
            <a:r>
              <a:rPr lang="en-US" sz="1800" dirty="0">
                <a:solidFill>
                  <a:srgbClr val="C00000"/>
                </a:solidFill>
                <a:latin typeface="Times New Roman" panose="02020603050405020304" pitchFamily="18" charset="0"/>
                <a:cs typeface="Times New Roman" panose="02020603050405020304" pitchFamily="18" charset="0"/>
              </a:rPr>
              <a:t>single bit-flip errors </a:t>
            </a:r>
            <a:r>
              <a:rPr lang="en-US" sz="1800" dirty="0">
                <a:solidFill>
                  <a:schemeClr val="tx1"/>
                </a:solidFill>
                <a:latin typeface="Times New Roman" panose="02020603050405020304" pitchFamily="18" charset="0"/>
                <a:cs typeface="Times New Roman" panose="02020603050405020304" pitchFamily="18" charset="0"/>
              </a:rPr>
              <a:t>in program memory requiring automatic reconfiguration.</a:t>
            </a:r>
          </a:p>
          <a:p>
            <a:pPr algn="just"/>
            <a:r>
              <a:rPr lang="en-US" sz="1800" dirty="0">
                <a:solidFill>
                  <a:schemeClr val="tx1"/>
                </a:solidFill>
                <a:latin typeface="Times New Roman" panose="02020603050405020304" pitchFamily="18" charset="0"/>
                <a:cs typeface="Times New Roman" panose="02020603050405020304" pitchFamily="18" charset="0"/>
              </a:rPr>
              <a:t>Error rates scaled dramatically with resource utilization: FFT (86% chip utilization) suffered ~</a:t>
            </a:r>
            <a:r>
              <a:rPr lang="en-US" sz="2000" dirty="0">
                <a:solidFill>
                  <a:srgbClr val="C00000"/>
                </a:solidFill>
                <a:latin typeface="Times New Roman" panose="02020603050405020304" pitchFamily="18" charset="0"/>
                <a:cs typeface="Times New Roman" panose="02020603050405020304" pitchFamily="18" charset="0"/>
              </a:rPr>
              <a:t>10 x </a:t>
            </a:r>
            <a:r>
              <a:rPr lang="en-US" sz="1800" dirty="0">
                <a:solidFill>
                  <a:schemeClr val="tx1"/>
                </a:solidFill>
                <a:latin typeface="Times New Roman" panose="02020603050405020304" pitchFamily="18" charset="0"/>
                <a:cs typeface="Times New Roman" panose="02020603050405020304" pitchFamily="18" charset="0"/>
              </a:rPr>
              <a:t>more errors in comparison to LFSR design.</a:t>
            </a:r>
          </a:p>
          <a:p>
            <a:pPr algn="just"/>
            <a:endParaRPr lang="en-US" sz="1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en-US" sz="1800" dirty="0">
              <a:solidFill>
                <a:schemeClr val="tx1"/>
              </a:solidFill>
              <a:latin typeface="Times New Roman" panose="02020603050405020304" pitchFamily="18" charset="0"/>
              <a:cs typeface="Times New Roman" panose="02020603050405020304" pitchFamily="18" charset="0"/>
            </a:endParaRPr>
          </a:p>
          <a:p>
            <a:pPr algn="just"/>
            <a:r>
              <a:rPr lang="en-US" sz="1800" dirty="0">
                <a:solidFill>
                  <a:schemeClr val="tx1"/>
                </a:solidFill>
                <a:latin typeface="Times New Roman" panose="02020603050405020304" pitchFamily="18" charset="0"/>
                <a:cs typeface="Times New Roman" panose="02020603050405020304" pitchFamily="18" charset="0"/>
              </a:rPr>
              <a:t>Error cross-section has been studied with </a:t>
            </a:r>
            <a:r>
              <a:rPr lang="en-US" sz="1800" dirty="0">
                <a:solidFill>
                  <a:srgbClr val="0070C0"/>
                </a:solidFill>
                <a:latin typeface="Times New Roman" panose="02020603050405020304" pitchFamily="18" charset="0"/>
                <a:cs typeface="Times New Roman" panose="02020603050405020304" pitchFamily="18" charset="0"/>
              </a:rPr>
              <a:t>G4SEE Monte Carlo </a:t>
            </a:r>
            <a:r>
              <a:rPr lang="en-US" sz="1800" dirty="0">
                <a:solidFill>
                  <a:schemeClr val="tx1"/>
                </a:solidFill>
                <a:latin typeface="Times New Roman" panose="02020603050405020304" pitchFamily="18" charset="0"/>
                <a:cs typeface="Times New Roman" panose="02020603050405020304" pitchFamily="18" charset="0"/>
              </a:rPr>
              <a:t>simulation code.</a:t>
            </a:r>
          </a:p>
        </p:txBody>
      </p:sp>
      <p:sp>
        <p:nvSpPr>
          <p:cNvPr id="6" name="Google Shape;288;p42">
            <a:extLst>
              <a:ext uri="{FF2B5EF4-FFF2-40B4-BE49-F238E27FC236}">
                <a16:creationId xmlns:a16="http://schemas.microsoft.com/office/drawing/2014/main" id="{A3796F77-7C37-4016-BB58-AA935317F04D}"/>
              </a:ext>
            </a:extLst>
          </p:cNvPr>
          <p:cNvSpPr txBox="1">
            <a:spLocks/>
          </p:cNvSpPr>
          <p:nvPr/>
        </p:nvSpPr>
        <p:spPr>
          <a:xfrm>
            <a:off x="3" y="-13615"/>
            <a:ext cx="12191967" cy="582400"/>
          </a:xfrm>
          <a:prstGeom prst="rect">
            <a:avLst/>
          </a:prstGeom>
          <a:solidFill>
            <a:srgbClr val="0D1D54"/>
          </a:solidFill>
          <a:ln>
            <a:noFill/>
          </a:ln>
        </p:spPr>
        <p:txBody>
          <a:bodyPr spcFirstLastPara="1" vert="horz" wrap="square" lIns="121900" tIns="121900" rIns="121900" bIns="121900" rtlCol="0" anchor="ctr"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Studying SEE and Electronics Damage at NESSA</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8" name="Picture 7">
            <a:extLst>
              <a:ext uri="{FF2B5EF4-FFF2-40B4-BE49-F238E27FC236}">
                <a16:creationId xmlns:a16="http://schemas.microsoft.com/office/drawing/2014/main" id="{638AB4BF-77CB-411B-9C2A-5CFCB47D7D2A}"/>
              </a:ext>
            </a:extLst>
          </p:cNvPr>
          <p:cNvPicPr>
            <a:picLocks noChangeAspect="1"/>
          </p:cNvPicPr>
          <p:nvPr/>
        </p:nvPicPr>
        <p:blipFill rotWithShape="1">
          <a:blip r:embed="rId2"/>
          <a:srcRect l="38102"/>
          <a:stretch/>
        </p:blipFill>
        <p:spPr>
          <a:xfrm rot="5400000">
            <a:off x="624323" y="361725"/>
            <a:ext cx="2773721" cy="3360830"/>
          </a:xfrm>
          <a:prstGeom prst="rect">
            <a:avLst/>
          </a:prstGeom>
        </p:spPr>
      </p:pic>
      <p:pic>
        <p:nvPicPr>
          <p:cNvPr id="10" name="Picture 9">
            <a:extLst>
              <a:ext uri="{FF2B5EF4-FFF2-40B4-BE49-F238E27FC236}">
                <a16:creationId xmlns:a16="http://schemas.microsoft.com/office/drawing/2014/main" id="{538D13F5-8DA5-42AD-AE66-167BCF94807C}"/>
              </a:ext>
            </a:extLst>
          </p:cNvPr>
          <p:cNvPicPr>
            <a:picLocks noChangeAspect="1"/>
          </p:cNvPicPr>
          <p:nvPr/>
        </p:nvPicPr>
        <p:blipFill>
          <a:blip r:embed="rId3"/>
          <a:stretch>
            <a:fillRect/>
          </a:stretch>
        </p:blipFill>
        <p:spPr>
          <a:xfrm>
            <a:off x="66891" y="3962793"/>
            <a:ext cx="3922296" cy="2895207"/>
          </a:xfrm>
          <a:prstGeom prst="rect">
            <a:avLst/>
          </a:prstGeom>
        </p:spPr>
      </p:pic>
      <p:sp>
        <p:nvSpPr>
          <p:cNvPr id="2" name="TextBox 1">
            <a:extLst>
              <a:ext uri="{FF2B5EF4-FFF2-40B4-BE49-F238E27FC236}">
                <a16:creationId xmlns:a16="http://schemas.microsoft.com/office/drawing/2014/main" id="{B8D9C5E2-4B80-40D6-BCEA-38B2E43948D8}"/>
              </a:ext>
            </a:extLst>
          </p:cNvPr>
          <p:cNvSpPr txBox="1"/>
          <p:nvPr/>
        </p:nvSpPr>
        <p:spPr>
          <a:xfrm>
            <a:off x="561465" y="3437971"/>
            <a:ext cx="3360831" cy="307777"/>
          </a:xfrm>
          <a:prstGeom prst="rect">
            <a:avLst/>
          </a:prstGeom>
          <a:noFill/>
        </p:spPr>
        <p:txBody>
          <a:bodyPr wrap="square" rtlCol="0">
            <a:spAutoFit/>
          </a:bodyPr>
          <a:lstStyle/>
          <a:p>
            <a:pPr algn="ctr"/>
            <a:r>
              <a:rPr lang="en-US" sz="1400" i="1" dirty="0">
                <a:latin typeface="Times New Roman" panose="02020603050405020304" pitchFamily="18" charset="0"/>
                <a:cs typeface="Times New Roman" panose="02020603050405020304" pitchFamily="18" charset="0"/>
              </a:rPr>
              <a:t>Irradiation of electronic chips at NESSA</a:t>
            </a:r>
            <a:endParaRPr lang="en-SE" sz="1400" i="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E0A7D666-66AA-4F21-8B70-73A9ED1BCB28}"/>
              </a:ext>
            </a:extLst>
          </p:cNvPr>
          <p:cNvSpPr txBox="1"/>
          <p:nvPr/>
        </p:nvSpPr>
        <p:spPr>
          <a:xfrm>
            <a:off x="4047214" y="6138407"/>
            <a:ext cx="5720674" cy="584775"/>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Evaluation of SEE cross-sections as a factor of critical charge using G4SEE simulation </a:t>
            </a:r>
            <a:endParaRPr lang="en-SE" sz="1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3073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01"/>
        <p:cNvGrpSpPr/>
        <p:nvPr/>
      </p:nvGrpSpPr>
      <p:grpSpPr>
        <a:xfrm>
          <a:off x="0" y="0"/>
          <a:ext cx="0" cy="0"/>
          <a:chOff x="0" y="0"/>
          <a:chExt cx="0" cy="0"/>
        </a:xfrm>
      </p:grpSpPr>
      <p:sp>
        <p:nvSpPr>
          <p:cNvPr id="1202" name="Google Shape;1202;p59"/>
          <p:cNvSpPr txBox="1">
            <a:spLocks noGrp="1"/>
          </p:cNvSpPr>
          <p:nvPr>
            <p:ph type="title"/>
          </p:nvPr>
        </p:nvSpPr>
        <p:spPr>
          <a:xfrm>
            <a:off x="0" y="-94434"/>
            <a:ext cx="12192000" cy="632873"/>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ct val="119047"/>
            </a:pPr>
            <a:r>
              <a:rPr lang="en-US" sz="2600" b="1" baseline="30000" dirty="0">
                <a:solidFill>
                  <a:schemeClr val="lt1"/>
                </a:solidFill>
                <a:latin typeface="Times New Roman" panose="02020603050405020304" pitchFamily="18" charset="0"/>
                <a:ea typeface="Calibri"/>
                <a:cs typeface="Times New Roman" panose="02020603050405020304" pitchFamily="18" charset="0"/>
                <a:sym typeface="Calibri"/>
              </a:rPr>
              <a:t>115/113</a:t>
            </a: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In +14 MeV neutron: Initial Results</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203" name="Google Shape;1203;p59"/>
          <p:cNvSpPr txBox="1">
            <a:spLocks noGrp="1"/>
          </p:cNvSpPr>
          <p:nvPr>
            <p:ph type="sldNum" idx="12"/>
          </p:nvPr>
        </p:nvSpPr>
        <p:spPr>
          <a:xfrm>
            <a:off x="11184277" y="6261656"/>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pPr/>
              <a:t>19</a:t>
            </a:fld>
            <a:endParaRPr/>
          </a:p>
        </p:txBody>
      </p:sp>
      <p:pic>
        <p:nvPicPr>
          <p:cNvPr id="1204" name="Google Shape;1204;p59"/>
          <p:cNvPicPr preferRelativeResize="0"/>
          <p:nvPr/>
        </p:nvPicPr>
        <p:blipFill rotWithShape="1">
          <a:blip r:embed="rId3">
            <a:alphaModFix/>
          </a:blip>
          <a:srcRect b="32615"/>
          <a:stretch/>
        </p:blipFill>
        <p:spPr>
          <a:xfrm>
            <a:off x="947738" y="784439"/>
            <a:ext cx="9155638" cy="3238921"/>
          </a:xfrm>
          <a:prstGeom prst="rect">
            <a:avLst/>
          </a:prstGeom>
          <a:noFill/>
          <a:ln>
            <a:noFill/>
          </a:ln>
        </p:spPr>
      </p:pic>
      <p:sp>
        <p:nvSpPr>
          <p:cNvPr id="8" name="TextBox 7">
            <a:extLst>
              <a:ext uri="{FF2B5EF4-FFF2-40B4-BE49-F238E27FC236}">
                <a16:creationId xmlns:a16="http://schemas.microsoft.com/office/drawing/2014/main" id="{9938E82C-FF12-402C-AAE3-A2184EC827C9}"/>
              </a:ext>
            </a:extLst>
          </p:cNvPr>
          <p:cNvSpPr txBox="1"/>
          <p:nvPr/>
        </p:nvSpPr>
        <p:spPr>
          <a:xfrm>
            <a:off x="91440" y="4168050"/>
            <a:ext cx="11891176" cy="2258567"/>
          </a:xfrm>
          <a:prstGeom prst="rect">
            <a:avLst/>
          </a:prstGeom>
          <a:solidFill>
            <a:srgbClr val="E0E0E0">
              <a:alpha val="30196"/>
            </a:srgbClr>
          </a:solidFill>
        </p:spPr>
        <p:txBody>
          <a:bodyPr wrap="square">
            <a:spAutoFit/>
          </a:bodyPr>
          <a:lstStyle/>
          <a:p>
            <a:pPr algn="just"/>
            <a:r>
              <a:rPr lang="en-US" b="1" dirty="0">
                <a:solidFill>
                  <a:srgbClr val="00B050"/>
                </a:solidFill>
                <a:latin typeface="Times New Roman" panose="02020603050405020304" pitchFamily="18" charset="0"/>
                <a:cs typeface="Times New Roman" panose="02020603050405020304" pitchFamily="18" charset="0"/>
              </a:rPr>
              <a:t>¹¹⁵In reactions (95.7% abundant):</a:t>
            </a:r>
            <a:endParaRPr lang="en-US" dirty="0">
              <a:solidFill>
                <a:srgbClr val="00B050"/>
              </a:solidFill>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(n,2n)¹¹⁴ᵐIn</a:t>
            </a:r>
            <a:r>
              <a:rPr lang="en-US" dirty="0">
                <a:latin typeface="Times New Roman" panose="02020603050405020304" pitchFamily="18" charset="0"/>
                <a:cs typeface="Times New Roman" panose="02020603050405020304" pitchFamily="18" charset="0"/>
              </a:rPr>
              <a:t> — threshold 10.4 MeV, 49.51 d, 190.27 keV —absolute yield calibration reaction: </a:t>
            </a:r>
            <a:r>
              <a:rPr lang="en-US" dirty="0">
                <a:solidFill>
                  <a:srgbClr val="0070C0"/>
                </a:solidFill>
                <a:latin typeface="Times New Roman" panose="02020603050405020304" pitchFamily="18" charset="0"/>
                <a:cs typeface="Times New Roman" panose="02020603050405020304" pitchFamily="18" charset="0"/>
              </a:rPr>
              <a:t>1210 ± 71 mb</a:t>
            </a:r>
          </a:p>
          <a:p>
            <a:pPr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(n,</a:t>
            </a:r>
            <a:r>
              <a:rPr lang="el-GR" b="1" dirty="0">
                <a:latin typeface="Times New Roman" panose="02020603050405020304" pitchFamily="18" charset="0"/>
                <a:cs typeface="Times New Roman" panose="02020603050405020304" pitchFamily="18" charset="0"/>
              </a:rPr>
              <a:t>γ)¹¹⁶</a:t>
            </a:r>
            <a:r>
              <a:rPr lang="en-US" b="1" dirty="0">
                <a:latin typeface="Times New Roman" panose="02020603050405020304" pitchFamily="18" charset="0"/>
                <a:cs typeface="Times New Roman" panose="02020603050405020304" pitchFamily="18" charset="0"/>
              </a:rPr>
              <a:t>ᵐIn</a:t>
            </a:r>
            <a:r>
              <a:rPr lang="en-US" dirty="0">
                <a:latin typeface="Times New Roman" panose="02020603050405020304" pitchFamily="18" charset="0"/>
                <a:cs typeface="Times New Roman" panose="02020603050405020304" pitchFamily="18" charset="0"/>
              </a:rPr>
              <a:t> —   thermal capture, 54.29 min, 1097/1293 keV — the room-return thermal contribution: </a:t>
            </a:r>
            <a:r>
              <a:rPr lang="en-US" dirty="0">
                <a:solidFill>
                  <a:srgbClr val="0070C0"/>
                </a:solidFill>
                <a:latin typeface="Times New Roman" panose="02020603050405020304" pitchFamily="18" charset="0"/>
                <a:cs typeface="Times New Roman" panose="02020603050405020304" pitchFamily="18" charset="0"/>
              </a:rPr>
              <a:t>Simulation benchmark</a:t>
            </a:r>
          </a:p>
          <a:p>
            <a:pPr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t>
            </a:r>
            <a:r>
              <a:rPr lang="en-US" b="1" dirty="0" err="1">
                <a:latin typeface="Times New Roman" panose="02020603050405020304" pitchFamily="18" charset="0"/>
                <a:cs typeface="Times New Roman" panose="02020603050405020304" pitchFamily="18" charset="0"/>
              </a:rPr>
              <a:t>n,n</a:t>
            </a:r>
            <a:r>
              <a:rPr lang="en-US" b="1" dirty="0">
                <a:latin typeface="Times New Roman" panose="02020603050405020304" pitchFamily="18" charset="0"/>
                <a:cs typeface="Times New Roman" panose="02020603050405020304" pitchFamily="18" charset="0"/>
              </a:rPr>
              <a:t>')¹¹⁵ᵐIn</a:t>
            </a:r>
            <a:r>
              <a:rPr lang="en-US" dirty="0">
                <a:latin typeface="Times New Roman" panose="02020603050405020304" pitchFamily="18" charset="0"/>
                <a:cs typeface="Times New Roman" panose="02020603050405020304" pitchFamily="18" charset="0"/>
              </a:rPr>
              <a:t> —  threshold 0.34 MeV, </a:t>
            </a:r>
            <a:r>
              <a:rPr lang="en-US" b="1" dirty="0">
                <a:latin typeface="Times New Roman" panose="02020603050405020304" pitchFamily="18" charset="0"/>
                <a:cs typeface="Times New Roman" panose="02020603050405020304" pitchFamily="18" charset="0"/>
              </a:rPr>
              <a:t>4.486 h</a:t>
            </a:r>
            <a:r>
              <a:rPr lang="en-US" dirty="0">
                <a:latin typeface="Times New Roman" panose="02020603050405020304" pitchFamily="18" charset="0"/>
                <a:cs typeface="Times New Roman" panose="02020603050405020304" pitchFamily="18" charset="0"/>
              </a:rPr>
              <a:t>, 336 keV — inelastic threshold detector : </a:t>
            </a:r>
            <a:r>
              <a:rPr lang="en-US" i="0" u="none" strike="noStrike" cap="none" dirty="0">
                <a:solidFill>
                  <a:srgbClr val="0070C0"/>
                </a:solidFill>
                <a:latin typeface="Times New Roman" panose="02020603050405020304" pitchFamily="18" charset="0"/>
                <a:ea typeface="Tahoma" panose="020B0604030504040204" pitchFamily="34" charset="0"/>
                <a:cs typeface="Times New Roman" panose="02020603050405020304" pitchFamily="18" charset="0"/>
                <a:sym typeface="Calibri"/>
              </a:rPr>
              <a:t>T½ = 4.353 ± 0.224 h</a:t>
            </a:r>
            <a:r>
              <a:rPr lang="en-US"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rPr>
              <a:t>.</a:t>
            </a:r>
            <a:endParaRPr lang="en-US" dirty="0">
              <a:latin typeface="Times New Roman" panose="02020603050405020304" pitchFamily="18" charset="0"/>
              <a:cs typeface="Times New Roman" panose="02020603050405020304" pitchFamily="18" charset="0"/>
            </a:endParaRPr>
          </a:p>
          <a:p>
            <a:pPr algn="just"/>
            <a:r>
              <a:rPr lang="en-US" b="1" dirty="0">
                <a:solidFill>
                  <a:srgbClr val="00B050"/>
                </a:solidFill>
                <a:latin typeface="Times New Roman" panose="02020603050405020304" pitchFamily="18" charset="0"/>
                <a:cs typeface="Times New Roman" panose="02020603050405020304" pitchFamily="18" charset="0"/>
              </a:rPr>
              <a:t>¹¹³In reactions (4.3% abundant):</a:t>
            </a:r>
            <a:endParaRPr lang="en-US" dirty="0">
              <a:solidFill>
                <a:srgbClr val="00B050"/>
              </a:solidFill>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(n,2n)¹¹²In</a:t>
            </a:r>
            <a:r>
              <a:rPr lang="en-US" dirty="0">
                <a:latin typeface="Times New Roman" panose="02020603050405020304" pitchFamily="18" charset="0"/>
                <a:cs typeface="Times New Roman" panose="02020603050405020304" pitchFamily="18" charset="0"/>
              </a:rPr>
              <a:t> —   threshold 9.2 MeV, dual isomers at 156.5 617.5 keV — </a:t>
            </a:r>
            <a:r>
              <a:rPr lang="en-US" dirty="0">
                <a:solidFill>
                  <a:srgbClr val="0070C0"/>
                </a:solidFill>
                <a:latin typeface="Times New Roman" panose="02020603050405020304" pitchFamily="18" charset="0"/>
                <a:cs typeface="Times New Roman" panose="02020603050405020304" pitchFamily="18" charset="0"/>
              </a:rPr>
              <a:t>IYR measurement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D7EE">
            <a:alpha val="0"/>
          </a:srgbClr>
        </a:solidFill>
        <a:effectLst/>
      </p:bgPr>
    </p:bg>
    <p:spTree>
      <p:nvGrpSpPr>
        <p:cNvPr id="1" name="Shape 150"/>
        <p:cNvGrpSpPr/>
        <p:nvPr/>
      </p:nvGrpSpPr>
      <p:grpSpPr>
        <a:xfrm>
          <a:off x="0" y="0"/>
          <a:ext cx="0" cy="0"/>
          <a:chOff x="0" y="0"/>
          <a:chExt cx="0" cy="0"/>
        </a:xfrm>
      </p:grpSpPr>
      <p:sp>
        <p:nvSpPr>
          <p:cNvPr id="151" name="Google Shape;151;p28"/>
          <p:cNvSpPr txBox="1">
            <a:spLocks noGrp="1"/>
          </p:cNvSpPr>
          <p:nvPr>
            <p:ph type="sldNum" idx="12"/>
          </p:nvPr>
        </p:nvSpPr>
        <p:spPr>
          <a:xfrm>
            <a:off x="11297611" y="6333189"/>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pPr/>
              <a:t>2</a:t>
            </a:fld>
            <a:endParaRPr/>
          </a:p>
        </p:txBody>
      </p:sp>
      <p:sp>
        <p:nvSpPr>
          <p:cNvPr id="152" name="Google Shape;152;p28"/>
          <p:cNvSpPr txBox="1"/>
          <p:nvPr/>
        </p:nvSpPr>
        <p:spPr>
          <a:xfrm>
            <a:off x="0" y="-25051"/>
            <a:ext cx="12192000" cy="640377"/>
          </a:xfrm>
          <a:prstGeom prst="rect">
            <a:avLst/>
          </a:prstGeom>
          <a:solidFill>
            <a:srgbClr val="0D1D54"/>
          </a:solidFill>
          <a:ln>
            <a:noFill/>
          </a:ln>
        </p:spPr>
        <p:txBody>
          <a:bodyPr spcFirstLastPara="1" wrap="square" lIns="121900" tIns="121900" rIns="121900" bIns="121900" anchor="t" anchorCtr="0">
            <a:noAutofit/>
          </a:bodyPr>
          <a:lstStyle/>
          <a:p>
            <a:pPr algn="ctr">
              <a:buClr>
                <a:srgbClr val="000000"/>
              </a:buClr>
              <a:buSzPts val="2000"/>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Presentation Outline</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53" name="Google Shape;153;p28"/>
          <p:cNvSpPr txBox="1"/>
          <p:nvPr/>
        </p:nvSpPr>
        <p:spPr>
          <a:xfrm>
            <a:off x="147611" y="889620"/>
            <a:ext cx="11881600" cy="3577200"/>
          </a:xfrm>
          <a:prstGeom prst="rect">
            <a:avLst/>
          </a:prstGeom>
          <a:noFill/>
          <a:ln>
            <a:noFill/>
          </a:ln>
        </p:spPr>
        <p:txBody>
          <a:bodyPr spcFirstLastPara="1" wrap="square" lIns="121900" tIns="121900" rIns="121900" bIns="121900" anchor="t" anchorCtr="0">
            <a:noAutofit/>
          </a:bodyPr>
          <a:lstStyle/>
          <a:p>
            <a:pPr marL="609570" indent="-516442">
              <a:spcBef>
                <a:spcPts val="1333"/>
              </a:spcBef>
              <a:buClr>
                <a:schemeClr val="dk2"/>
              </a:buClr>
              <a:buSzPts val="2400"/>
              <a:buFont typeface="Wingdings" panose="05000000000000000000" pitchFamily="2" charset="2"/>
              <a:buChar char="Ø"/>
            </a:pPr>
            <a:r>
              <a:rPr lang="en-US" sz="2000" dirty="0">
                <a:latin typeface="Times New Roman" panose="02020603050405020304" pitchFamily="18" charset="0"/>
                <a:ea typeface="Calibri"/>
                <a:cs typeface="Times New Roman" panose="02020603050405020304" pitchFamily="18" charset="0"/>
                <a:sym typeface="Calibri"/>
              </a:rPr>
              <a:t>NESSA: Facility Overview</a:t>
            </a:r>
            <a:endParaRPr sz="2000" dirty="0">
              <a:latin typeface="Times New Roman" panose="02020603050405020304" pitchFamily="18" charset="0"/>
              <a:ea typeface="Calibri"/>
              <a:cs typeface="Times New Roman" panose="02020603050405020304" pitchFamily="18" charset="0"/>
              <a:sym typeface="Calibri"/>
            </a:endParaRPr>
          </a:p>
          <a:p>
            <a:pPr marL="609570" indent="-516442">
              <a:spcBef>
                <a:spcPts val="1333"/>
              </a:spcBef>
              <a:buClr>
                <a:schemeClr val="dk2"/>
              </a:buClr>
              <a:buSzPts val="2400"/>
              <a:buFont typeface="Wingdings" panose="05000000000000000000" pitchFamily="2" charset="2"/>
              <a:buChar char="Ø"/>
            </a:pPr>
            <a:r>
              <a:rPr lang="en-US" sz="2000" dirty="0">
                <a:latin typeface="Times New Roman" panose="02020603050405020304" pitchFamily="18" charset="0"/>
                <a:ea typeface="Calibri"/>
                <a:cs typeface="Times New Roman" panose="02020603050405020304" pitchFamily="18" charset="0"/>
                <a:sym typeface="Calibri"/>
              </a:rPr>
              <a:t>Present Beamlines:</a:t>
            </a:r>
          </a:p>
          <a:p>
            <a:pPr marL="1523970" lvl="2" indent="-516442">
              <a:spcBef>
                <a:spcPts val="1333"/>
              </a:spcBef>
              <a:buClr>
                <a:schemeClr val="dk2"/>
              </a:buClr>
              <a:buSzPts val="2400"/>
              <a:buFont typeface="Wingdings" panose="05000000000000000000" pitchFamily="2" charset="2"/>
              <a:buChar char="Ø"/>
            </a:pPr>
            <a:r>
              <a:rPr lang="en-US" sz="2000" dirty="0">
                <a:solidFill>
                  <a:srgbClr val="0DB311"/>
                </a:solidFill>
                <a:latin typeface="Times New Roman" panose="02020603050405020304" pitchFamily="18" charset="0"/>
                <a:ea typeface="Calibri"/>
                <a:cs typeface="Times New Roman" panose="02020603050405020304" pitchFamily="18" charset="0"/>
                <a:sym typeface="Calibri"/>
              </a:rPr>
              <a:t>14 MeV mono-energetic neutrons based on D-T reaction.</a:t>
            </a:r>
          </a:p>
          <a:p>
            <a:pPr marL="1523970" lvl="2" indent="-516442">
              <a:spcBef>
                <a:spcPts val="1333"/>
              </a:spcBef>
              <a:buClr>
                <a:schemeClr val="dk2"/>
              </a:buClr>
              <a:buSzPts val="2400"/>
              <a:buFont typeface="Wingdings" panose="05000000000000000000" pitchFamily="2" charset="2"/>
              <a:buChar char="Ø"/>
            </a:pPr>
            <a:r>
              <a:rPr lang="en-US" sz="2000" dirty="0">
                <a:solidFill>
                  <a:srgbClr val="0DB311"/>
                </a:solidFill>
                <a:latin typeface="Times New Roman" panose="02020603050405020304" pitchFamily="18" charset="0"/>
                <a:ea typeface="Calibri"/>
                <a:cs typeface="Times New Roman" panose="02020603050405020304" pitchFamily="18" charset="0"/>
                <a:sym typeface="Calibri"/>
              </a:rPr>
              <a:t>Tandem Accelerator based Neutron facility for selected ranges of neutron energies</a:t>
            </a:r>
            <a:r>
              <a:rPr lang="en-US" sz="2000" dirty="0">
                <a:solidFill>
                  <a:schemeClr val="dk2"/>
                </a:solidFill>
                <a:latin typeface="Times New Roman" panose="02020603050405020304" pitchFamily="18" charset="0"/>
                <a:ea typeface="Calibri"/>
                <a:cs typeface="Times New Roman" panose="02020603050405020304" pitchFamily="18" charset="0"/>
                <a:sym typeface="Calibri"/>
              </a:rPr>
              <a:t>.</a:t>
            </a:r>
            <a:endParaRPr sz="2000"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516442">
              <a:spcBef>
                <a:spcPts val="1333"/>
              </a:spcBef>
              <a:buClr>
                <a:schemeClr val="dk2"/>
              </a:buClr>
              <a:buSzPts val="2400"/>
              <a:buFont typeface="Wingdings" panose="05000000000000000000" pitchFamily="2" charset="2"/>
              <a:buChar char="Ø"/>
            </a:pPr>
            <a:r>
              <a:rPr lang="en-US" sz="2000" dirty="0">
                <a:solidFill>
                  <a:schemeClr val="dk2"/>
                </a:solidFill>
                <a:latin typeface="Times New Roman" panose="02020603050405020304" pitchFamily="18" charset="0"/>
                <a:ea typeface="Calibri"/>
                <a:cs typeface="Times New Roman" panose="02020603050405020304" pitchFamily="18" charset="0"/>
                <a:sym typeface="Calibri"/>
              </a:rPr>
              <a:t>Associated Detector Systems.</a:t>
            </a:r>
            <a:endParaRPr sz="2000"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516442">
              <a:spcBef>
                <a:spcPts val="1333"/>
              </a:spcBef>
              <a:buClr>
                <a:schemeClr val="dk2"/>
              </a:buClr>
              <a:buSzPts val="2400"/>
              <a:buFont typeface="Wingdings" panose="05000000000000000000" pitchFamily="2" charset="2"/>
              <a:buChar char="Ø"/>
            </a:pPr>
            <a:r>
              <a:rPr lang="en-US" sz="2000" dirty="0">
                <a:solidFill>
                  <a:schemeClr val="dk2"/>
                </a:solidFill>
                <a:latin typeface="Times New Roman" panose="02020603050405020304" pitchFamily="18" charset="0"/>
                <a:ea typeface="Calibri"/>
                <a:cs typeface="Times New Roman" panose="02020603050405020304" pitchFamily="18" charset="0"/>
                <a:sym typeface="Calibri"/>
              </a:rPr>
              <a:t>Monte Carlo simulations.</a:t>
            </a:r>
            <a:endParaRPr sz="2000"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516442">
              <a:spcBef>
                <a:spcPts val="1333"/>
              </a:spcBef>
              <a:buClr>
                <a:schemeClr val="dk2"/>
              </a:buClr>
              <a:buSzPts val="2400"/>
              <a:buFont typeface="Wingdings" panose="05000000000000000000" pitchFamily="2" charset="2"/>
              <a:buChar char="Ø"/>
            </a:pPr>
            <a:r>
              <a:rPr lang="en-US" sz="2000" dirty="0">
                <a:solidFill>
                  <a:schemeClr val="dk2"/>
                </a:solidFill>
                <a:latin typeface="Times New Roman" panose="02020603050405020304" pitchFamily="18" charset="0"/>
                <a:ea typeface="Calibri"/>
                <a:cs typeface="Times New Roman" panose="02020603050405020304" pitchFamily="18" charset="0"/>
                <a:sym typeface="Calibri"/>
              </a:rPr>
              <a:t>Current Experimental Program.</a:t>
            </a:r>
            <a:endParaRPr sz="2000"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516442">
              <a:spcBef>
                <a:spcPts val="1333"/>
              </a:spcBef>
              <a:buClr>
                <a:schemeClr val="dk2"/>
              </a:buClr>
              <a:buSzPts val="2400"/>
              <a:buFont typeface="Wingdings" panose="05000000000000000000" pitchFamily="2" charset="2"/>
              <a:buChar char="Ø"/>
            </a:pPr>
            <a:r>
              <a:rPr lang="en-US" sz="2000" dirty="0">
                <a:solidFill>
                  <a:schemeClr val="dk2"/>
                </a:solidFill>
                <a:latin typeface="Times New Roman" panose="02020603050405020304" pitchFamily="18" charset="0"/>
                <a:ea typeface="Calibri"/>
                <a:cs typeface="Times New Roman" panose="02020603050405020304" pitchFamily="18" charset="0"/>
                <a:sym typeface="Calibri"/>
              </a:rPr>
              <a:t>Future Research Directions.</a:t>
            </a:r>
            <a:endParaRPr sz="2000"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54" name="Google Shape;154;p28"/>
          <p:cNvSpPr/>
          <p:nvPr/>
        </p:nvSpPr>
        <p:spPr>
          <a:xfrm>
            <a:off x="278296" y="5638806"/>
            <a:ext cx="9684688" cy="956783"/>
          </a:xfrm>
          <a:prstGeom prst="rect">
            <a:avLst/>
          </a:prstGeom>
          <a:noFill/>
          <a:ln w="25400" cap="flat" cmpd="sng">
            <a:noFill/>
            <a:prstDash val="solid"/>
            <a:round/>
            <a:headEnd type="none" w="sm" len="sm"/>
            <a:tailEnd type="none" w="sm" len="sm"/>
          </a:ln>
        </p:spPr>
        <p:txBody>
          <a:bodyPr spcFirstLastPara="1" wrap="square" lIns="121900" tIns="60933" rIns="121900" bIns="60933" anchor="ctr" anchorCtr="0">
            <a:noAutofit/>
          </a:bodyPr>
          <a:lstStyle/>
          <a:p>
            <a:pPr>
              <a:buClr>
                <a:srgbClr val="000000"/>
              </a:buClr>
              <a:buSzPts val="2000"/>
            </a:pPr>
            <a:r>
              <a:rPr lang="en-US" sz="2667" b="1" dirty="0">
                <a:solidFill>
                  <a:schemeClr val="lt1"/>
                </a:solidFill>
                <a:latin typeface="Calibri"/>
                <a:ea typeface="Calibri"/>
                <a:cs typeface="Calibri"/>
                <a:sym typeface="Calibri"/>
              </a:rPr>
              <a:t>       </a:t>
            </a:r>
            <a:endParaRPr sz="1867" dirty="0">
              <a:solidFill>
                <a:srgbClr val="000000"/>
              </a:solidFill>
              <a:latin typeface="Arial"/>
              <a:ea typeface="Arial"/>
              <a:cs typeface="Arial"/>
              <a:sym typeface="Arial"/>
            </a:endParaRPr>
          </a:p>
          <a:p>
            <a:pPr>
              <a:buClr>
                <a:srgbClr val="000000"/>
              </a:buClr>
              <a:buSzPts val="1600"/>
            </a:pPr>
            <a:r>
              <a:rPr lang="en-US" sz="2200" b="1" i="1" dirty="0">
                <a:solidFill>
                  <a:schemeClr val="tx1">
                    <a:lumMod val="85000"/>
                    <a:lumOff val="15000"/>
                  </a:schemeClr>
                </a:solidFill>
                <a:latin typeface="Times New Roman" panose="02020603050405020304" pitchFamily="18" charset="0"/>
                <a:ea typeface="Calibri"/>
                <a:cs typeface="Times New Roman" panose="02020603050405020304" pitchFamily="18" charset="0"/>
                <a:sym typeface="Calibri"/>
              </a:rPr>
              <a:t>NESSA  Team</a:t>
            </a:r>
            <a:endParaRPr sz="2200" i="1" dirty="0">
              <a:solidFill>
                <a:schemeClr val="tx1">
                  <a:lumMod val="85000"/>
                  <a:lumOff val="15000"/>
                </a:schemeClr>
              </a:solidFill>
              <a:latin typeface="Times New Roman" panose="02020603050405020304" pitchFamily="18" charset="0"/>
              <a:ea typeface="Calibri"/>
              <a:cs typeface="Times New Roman" panose="02020603050405020304" pitchFamily="18" charset="0"/>
              <a:sym typeface="Calibri"/>
            </a:endParaRPr>
          </a:p>
          <a:p>
            <a:pPr>
              <a:buClr>
                <a:srgbClr val="000000"/>
              </a:buClr>
              <a:buSzPts val="1600"/>
            </a:pPr>
            <a:r>
              <a:rPr lang="en-US" sz="2000" b="1" dirty="0">
                <a:solidFill>
                  <a:srgbClr val="363636"/>
                </a:solidFill>
                <a:latin typeface="Times New Roman" panose="02020603050405020304" pitchFamily="18" charset="0"/>
                <a:ea typeface="Calibri"/>
                <a:cs typeface="Times New Roman" panose="02020603050405020304" pitchFamily="18" charset="0"/>
                <a:sym typeface="Calibri"/>
              </a:rPr>
              <a:t>S. Pomp (PI)</a:t>
            </a:r>
            <a:r>
              <a:rPr lang="en-US" sz="2000" dirty="0">
                <a:solidFill>
                  <a:srgbClr val="363636"/>
                </a:solidFill>
                <a:latin typeface="Times New Roman" panose="02020603050405020304" pitchFamily="18" charset="0"/>
                <a:ea typeface="Calibri"/>
                <a:cs typeface="Times New Roman" panose="02020603050405020304" pitchFamily="18" charset="0"/>
                <a:sym typeface="Calibri"/>
              </a:rPr>
              <a:t>,  G. Ericsson,  M. Lantz, E. Arnqvist,  L. Hägg,  S. Jarl Holm., &amp; </a:t>
            </a:r>
            <a:r>
              <a:rPr lang="en-US" sz="2000" b="1" dirty="0">
                <a:solidFill>
                  <a:srgbClr val="363636"/>
                </a:solidFill>
                <a:latin typeface="Times New Roman" panose="02020603050405020304" pitchFamily="18" charset="0"/>
                <a:ea typeface="Calibri"/>
                <a:cs typeface="Times New Roman" panose="02020603050405020304" pitchFamily="18" charset="0"/>
                <a:sym typeface="Calibri"/>
              </a:rPr>
              <a:t>S. Dawn</a:t>
            </a:r>
            <a:endParaRPr sz="2000" b="1" dirty="0">
              <a:solidFill>
                <a:srgbClr val="363636"/>
              </a:solidFill>
              <a:latin typeface="Times New Roman" panose="02020603050405020304" pitchFamily="18" charset="0"/>
              <a:ea typeface="Calibri"/>
              <a:cs typeface="Times New Roman" panose="02020603050405020304" pitchFamily="18" charset="0"/>
              <a:sym typeface="Calibri"/>
            </a:endParaRPr>
          </a:p>
          <a:p>
            <a:pPr algn="ctr">
              <a:buClr>
                <a:srgbClr val="000000"/>
              </a:buClr>
              <a:buSzPts val="1400"/>
            </a:pPr>
            <a:endParaRPr sz="1867" dirty="0">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6329" y="10266"/>
            <a:ext cx="12252367" cy="644322"/>
          </a:xfrm>
          <a:prstGeom prst="rect">
            <a:avLst/>
          </a:prstGeom>
          <a:solidFill>
            <a:srgbClr val="002060"/>
          </a:solidFill>
          <a:ln w="12700">
            <a:solidFill>
              <a:srgbClr val="132337"/>
            </a:solidFill>
            <a:prstDash val="solid"/>
          </a:ln>
        </p:spPr>
        <p:txBody>
          <a:bodyPr anchor="ctr"/>
          <a:lstStyle/>
          <a:p>
            <a:pPr algn="ctr"/>
            <a:r>
              <a:rPr lang="en-US" sz="2600" b="1" dirty="0">
                <a:solidFill>
                  <a:schemeClr val="bg1"/>
                </a:solidFill>
                <a:latin typeface="Times New Roman" panose="02020603050405020304" pitchFamily="18" charset="0"/>
                <a:cs typeface="Times New Roman" panose="02020603050405020304" pitchFamily="18" charset="0"/>
              </a:rPr>
              <a:t>¹¹³In(n,2n) Isomeric Yield Ratio — Decay Scheme &amp; Measurement </a:t>
            </a:r>
            <a:endParaRPr lang="en-US" sz="2600" dirty="0">
              <a:solidFill>
                <a:schemeClr val="bg1"/>
              </a:solidFill>
              <a:latin typeface="Times New Roman" panose="02020603050405020304" pitchFamily="18" charset="0"/>
              <a:cs typeface="Times New Roman" panose="02020603050405020304" pitchFamily="18" charset="0"/>
            </a:endParaRPr>
          </a:p>
          <a:p>
            <a:endParaRPr lang="en-SE" dirty="0"/>
          </a:p>
        </p:txBody>
      </p:sp>
      <p:sp>
        <p:nvSpPr>
          <p:cNvPr id="4" name="Shape 2"/>
          <p:cNvSpPr/>
          <p:nvPr/>
        </p:nvSpPr>
        <p:spPr>
          <a:xfrm>
            <a:off x="426720" y="975360"/>
            <a:ext cx="5364480" cy="5547360"/>
          </a:xfrm>
          <a:prstGeom prst="rect">
            <a:avLst/>
          </a:prstGeom>
          <a:solidFill>
            <a:schemeClr val="bg1"/>
          </a:solidFill>
          <a:ln w="19050">
            <a:solidFill>
              <a:srgbClr val="00B4D8"/>
            </a:solidFill>
            <a:prstDash val="solid"/>
          </a:ln>
        </p:spPr>
      </p:sp>
      <p:sp>
        <p:nvSpPr>
          <p:cNvPr id="5" name="Text 3"/>
          <p:cNvSpPr/>
          <p:nvPr/>
        </p:nvSpPr>
        <p:spPr>
          <a:xfrm>
            <a:off x="487680" y="1097280"/>
            <a:ext cx="5120640" cy="426720"/>
          </a:xfrm>
          <a:prstGeom prst="rect">
            <a:avLst/>
          </a:prstGeom>
          <a:noFill/>
          <a:ln/>
        </p:spPr>
        <p:txBody>
          <a:bodyPr wrap="square" rtlCol="0" anchor="ctr"/>
          <a:lstStyle/>
          <a:p>
            <a:pPr algn="ctr"/>
            <a:r>
              <a:rPr lang="en-US" b="1" dirty="0">
                <a:latin typeface="Times New Roman" panose="02020603050405020304" pitchFamily="18" charset="0"/>
                <a:cs typeface="Times New Roman" panose="02020603050405020304" pitchFamily="18" charset="0"/>
              </a:rPr>
              <a:t>Decay Scheme</a:t>
            </a:r>
            <a:endParaRPr lang="en-US" dirty="0">
              <a:latin typeface="Times New Roman" panose="02020603050405020304" pitchFamily="18" charset="0"/>
              <a:cs typeface="Times New Roman" panose="02020603050405020304" pitchFamily="18" charset="0"/>
            </a:endParaRPr>
          </a:p>
        </p:txBody>
      </p:sp>
      <p:sp>
        <p:nvSpPr>
          <p:cNvPr id="6" name="Shape 4"/>
          <p:cNvSpPr/>
          <p:nvPr/>
        </p:nvSpPr>
        <p:spPr>
          <a:xfrm>
            <a:off x="975360" y="1584960"/>
            <a:ext cx="4145280" cy="390144"/>
          </a:xfrm>
          <a:prstGeom prst="rect">
            <a:avLst/>
          </a:prstGeom>
          <a:solidFill>
            <a:srgbClr val="0077A8"/>
          </a:solidFill>
          <a:ln w="12700">
            <a:solidFill>
              <a:srgbClr val="0077A8"/>
            </a:solidFill>
            <a:prstDash val="solid"/>
          </a:ln>
        </p:spPr>
      </p:sp>
      <p:sp>
        <p:nvSpPr>
          <p:cNvPr id="7" name="Text 5"/>
          <p:cNvSpPr/>
          <p:nvPr/>
        </p:nvSpPr>
        <p:spPr>
          <a:xfrm>
            <a:off x="975360" y="1584960"/>
            <a:ext cx="4145280" cy="390144"/>
          </a:xfrm>
          <a:prstGeom prst="rect">
            <a:avLst/>
          </a:prstGeom>
          <a:noFill/>
          <a:ln/>
        </p:spPr>
        <p:txBody>
          <a:bodyPr wrap="square" lIns="0" tIns="0" rIns="0" bIns="0" rtlCol="0" anchor="ctr"/>
          <a:lstStyle/>
          <a:p>
            <a:pPr algn="ctr"/>
            <a:r>
              <a:rPr lang="en-US" sz="1600" b="1" dirty="0">
                <a:solidFill>
                  <a:srgbClr val="FFFFFF"/>
                </a:solidFill>
                <a:latin typeface="Times New Roman" panose="02020603050405020304" pitchFamily="18" charset="0"/>
                <a:cs typeface="Times New Roman" panose="02020603050405020304" pitchFamily="18" charset="0"/>
              </a:rPr>
              <a:t>¹¹³In + n  (E_n ≈ 14.7 MeV)</a:t>
            </a:r>
            <a:endParaRPr lang="en-US" sz="1600" dirty="0">
              <a:latin typeface="Times New Roman" panose="02020603050405020304" pitchFamily="18" charset="0"/>
              <a:cs typeface="Times New Roman" panose="02020603050405020304" pitchFamily="18" charset="0"/>
            </a:endParaRPr>
          </a:p>
        </p:txBody>
      </p:sp>
      <p:sp>
        <p:nvSpPr>
          <p:cNvPr id="8" name="Shape 6"/>
          <p:cNvSpPr/>
          <p:nvPr/>
        </p:nvSpPr>
        <p:spPr>
          <a:xfrm>
            <a:off x="3048000" y="1975104"/>
            <a:ext cx="0" cy="304800"/>
          </a:xfrm>
          <a:prstGeom prst="line">
            <a:avLst/>
          </a:prstGeom>
          <a:noFill/>
          <a:ln w="19050">
            <a:solidFill>
              <a:srgbClr val="FFFFFF"/>
            </a:solidFill>
            <a:prstDash val="solid"/>
          </a:ln>
        </p:spPr>
      </p:sp>
      <p:sp>
        <p:nvSpPr>
          <p:cNvPr id="9" name="Text 7"/>
          <p:cNvSpPr/>
          <p:nvPr/>
        </p:nvSpPr>
        <p:spPr>
          <a:xfrm>
            <a:off x="2225040" y="2287855"/>
            <a:ext cx="1584960" cy="268224"/>
          </a:xfrm>
          <a:prstGeom prst="rect">
            <a:avLst/>
          </a:prstGeom>
          <a:noFill/>
          <a:ln/>
        </p:spPr>
        <p:txBody>
          <a:bodyPr wrap="square" rtlCol="0" anchor="ctr"/>
          <a:lstStyle/>
          <a:p>
            <a:pPr algn="ctr"/>
            <a:r>
              <a:rPr lang="en-US" sz="1600" i="1" dirty="0">
                <a:latin typeface="Times New Roman" panose="02020603050405020304" pitchFamily="18" charset="0"/>
                <a:cs typeface="Times New Roman" panose="02020603050405020304" pitchFamily="18" charset="0"/>
              </a:rPr>
              <a:t>(n,2n)</a:t>
            </a:r>
            <a:endParaRPr lang="en-US" sz="1600" dirty="0">
              <a:latin typeface="Times New Roman" panose="02020603050405020304" pitchFamily="18" charset="0"/>
              <a:cs typeface="Times New Roman" panose="02020603050405020304" pitchFamily="18" charset="0"/>
            </a:endParaRPr>
          </a:p>
        </p:txBody>
      </p:sp>
      <p:sp>
        <p:nvSpPr>
          <p:cNvPr id="10" name="Shape 8"/>
          <p:cNvSpPr/>
          <p:nvPr/>
        </p:nvSpPr>
        <p:spPr>
          <a:xfrm>
            <a:off x="3048000" y="2279904"/>
            <a:ext cx="0" cy="0"/>
          </a:xfrm>
          <a:prstGeom prst="line">
            <a:avLst/>
          </a:prstGeom>
          <a:noFill/>
          <a:ln w="25400">
            <a:solidFill>
              <a:srgbClr val="F4A261"/>
            </a:solidFill>
            <a:prstDash val="solid"/>
          </a:ln>
        </p:spPr>
      </p:sp>
      <p:sp>
        <p:nvSpPr>
          <p:cNvPr id="11" name="Shape 9"/>
          <p:cNvSpPr/>
          <p:nvPr/>
        </p:nvSpPr>
        <p:spPr>
          <a:xfrm>
            <a:off x="1524000" y="2279904"/>
            <a:ext cx="0" cy="341376"/>
          </a:xfrm>
          <a:prstGeom prst="line">
            <a:avLst/>
          </a:prstGeom>
          <a:noFill/>
          <a:ln w="25400">
            <a:solidFill>
              <a:srgbClr val="F4A261"/>
            </a:solidFill>
            <a:prstDash val="solid"/>
          </a:ln>
        </p:spPr>
      </p:sp>
      <p:sp>
        <p:nvSpPr>
          <p:cNvPr id="12" name="Shape 10"/>
          <p:cNvSpPr/>
          <p:nvPr/>
        </p:nvSpPr>
        <p:spPr>
          <a:xfrm>
            <a:off x="3048000" y="2279904"/>
            <a:ext cx="1524000" cy="0"/>
          </a:xfrm>
          <a:prstGeom prst="line">
            <a:avLst/>
          </a:prstGeom>
          <a:noFill/>
          <a:ln w="25400">
            <a:solidFill>
              <a:srgbClr val="52B788"/>
            </a:solidFill>
            <a:prstDash val="solid"/>
          </a:ln>
        </p:spPr>
      </p:sp>
      <p:sp>
        <p:nvSpPr>
          <p:cNvPr id="13" name="Shape 11"/>
          <p:cNvSpPr/>
          <p:nvPr/>
        </p:nvSpPr>
        <p:spPr>
          <a:xfrm>
            <a:off x="4572000" y="2279904"/>
            <a:ext cx="0" cy="341376"/>
          </a:xfrm>
          <a:prstGeom prst="line">
            <a:avLst/>
          </a:prstGeom>
          <a:noFill/>
          <a:ln w="25400">
            <a:solidFill>
              <a:srgbClr val="52B788"/>
            </a:solidFill>
            <a:prstDash val="solid"/>
          </a:ln>
        </p:spPr>
      </p:sp>
      <p:sp>
        <p:nvSpPr>
          <p:cNvPr id="14" name="Shape 12"/>
          <p:cNvSpPr/>
          <p:nvPr/>
        </p:nvSpPr>
        <p:spPr>
          <a:xfrm>
            <a:off x="609600" y="2621280"/>
            <a:ext cx="1828800" cy="792480"/>
          </a:xfrm>
          <a:prstGeom prst="rect">
            <a:avLst/>
          </a:prstGeom>
          <a:solidFill>
            <a:srgbClr val="F4A261"/>
          </a:solidFill>
          <a:ln w="12700">
            <a:solidFill>
              <a:srgbClr val="F4A261"/>
            </a:solidFill>
            <a:prstDash val="solid"/>
          </a:ln>
        </p:spPr>
      </p:sp>
      <p:sp>
        <p:nvSpPr>
          <p:cNvPr id="15" name="Text 13"/>
          <p:cNvSpPr/>
          <p:nvPr/>
        </p:nvSpPr>
        <p:spPr>
          <a:xfrm>
            <a:off x="609600" y="2619684"/>
            <a:ext cx="1828800" cy="792480"/>
          </a:xfrm>
          <a:prstGeom prst="rect">
            <a:avLst/>
          </a:prstGeom>
          <a:solidFill>
            <a:srgbClr val="F4BF94"/>
          </a:solidFill>
          <a:ln/>
        </p:spPr>
        <p:txBody>
          <a:bodyPr wrap="square" lIns="33867" tIns="33867" rIns="33867" bIns="33867" rtlCol="0" anchor="ctr"/>
          <a:lstStyle/>
          <a:p>
            <a:pPr algn="ctr"/>
            <a:r>
              <a:rPr lang="en-US" sz="1600" b="1" dirty="0">
                <a:solidFill>
                  <a:srgbClr val="0D1B2A"/>
                </a:solidFill>
                <a:latin typeface="Times New Roman" panose="02020603050405020304" pitchFamily="18" charset="0"/>
                <a:cs typeface="Times New Roman" panose="02020603050405020304" pitchFamily="18" charset="0"/>
              </a:rPr>
              <a:t>¹¹²ᵐIn</a:t>
            </a:r>
            <a:endParaRPr lang="en-US" sz="1600" dirty="0">
              <a:latin typeface="Times New Roman" panose="02020603050405020304" pitchFamily="18" charset="0"/>
              <a:cs typeface="Times New Roman" panose="02020603050405020304" pitchFamily="18" charset="0"/>
            </a:endParaRPr>
          </a:p>
          <a:p>
            <a:pPr algn="ctr"/>
            <a:r>
              <a:rPr lang="en-US" sz="1600" dirty="0">
                <a:solidFill>
                  <a:srgbClr val="0D1B2A"/>
                </a:solidFill>
                <a:latin typeface="Times New Roman" panose="02020603050405020304" pitchFamily="18" charset="0"/>
                <a:cs typeface="Times New Roman" panose="02020603050405020304" pitchFamily="18" charset="0"/>
              </a:rPr>
              <a:t>T½ = 20.67 min</a:t>
            </a:r>
            <a:endParaRPr lang="en-US" sz="1600" dirty="0">
              <a:latin typeface="Times New Roman" panose="02020603050405020304" pitchFamily="18" charset="0"/>
              <a:cs typeface="Times New Roman" panose="02020603050405020304" pitchFamily="18" charset="0"/>
            </a:endParaRPr>
          </a:p>
        </p:txBody>
      </p:sp>
      <p:sp>
        <p:nvSpPr>
          <p:cNvPr id="16" name="Shape 14"/>
          <p:cNvSpPr/>
          <p:nvPr/>
        </p:nvSpPr>
        <p:spPr>
          <a:xfrm>
            <a:off x="3657600" y="2621280"/>
            <a:ext cx="1828800" cy="792480"/>
          </a:xfrm>
          <a:prstGeom prst="rect">
            <a:avLst/>
          </a:prstGeom>
          <a:solidFill>
            <a:srgbClr val="74D69C"/>
          </a:solidFill>
          <a:ln w="12700">
            <a:solidFill>
              <a:srgbClr val="52B788"/>
            </a:solidFill>
            <a:prstDash val="solid"/>
          </a:ln>
        </p:spPr>
      </p:sp>
      <p:sp>
        <p:nvSpPr>
          <p:cNvPr id="17" name="Text 15"/>
          <p:cNvSpPr/>
          <p:nvPr/>
        </p:nvSpPr>
        <p:spPr>
          <a:xfrm>
            <a:off x="3657600" y="2621280"/>
            <a:ext cx="1828800" cy="792480"/>
          </a:xfrm>
          <a:prstGeom prst="rect">
            <a:avLst/>
          </a:prstGeom>
          <a:noFill/>
          <a:ln/>
        </p:spPr>
        <p:txBody>
          <a:bodyPr wrap="square" lIns="33867" tIns="33867" rIns="33867" bIns="33867" rtlCol="0" anchor="ctr"/>
          <a:lstStyle/>
          <a:p>
            <a:pPr algn="ctr"/>
            <a:r>
              <a:rPr lang="en-US" sz="1600" b="1" dirty="0">
                <a:solidFill>
                  <a:srgbClr val="0D1B2A"/>
                </a:solidFill>
                <a:latin typeface="Times New Roman" panose="02020603050405020304" pitchFamily="18" charset="0"/>
                <a:cs typeface="Times New Roman" panose="02020603050405020304" pitchFamily="18" charset="0"/>
              </a:rPr>
              <a:t>¹¹²ᵍIn</a:t>
            </a:r>
            <a:endParaRPr lang="en-US" sz="1600" dirty="0">
              <a:latin typeface="Times New Roman" panose="02020603050405020304" pitchFamily="18" charset="0"/>
              <a:cs typeface="Times New Roman" panose="02020603050405020304" pitchFamily="18" charset="0"/>
            </a:endParaRPr>
          </a:p>
          <a:p>
            <a:pPr algn="ctr"/>
            <a:r>
              <a:rPr lang="en-US" sz="1600" dirty="0">
                <a:solidFill>
                  <a:srgbClr val="0D1B2A"/>
                </a:solidFill>
                <a:latin typeface="Times New Roman" panose="02020603050405020304" pitchFamily="18" charset="0"/>
                <a:cs typeface="Times New Roman" panose="02020603050405020304" pitchFamily="18" charset="0"/>
              </a:rPr>
              <a:t>T½ = 14.97 min</a:t>
            </a:r>
            <a:endParaRPr lang="en-US" sz="1600" dirty="0">
              <a:latin typeface="Times New Roman" panose="02020603050405020304" pitchFamily="18" charset="0"/>
              <a:cs typeface="Times New Roman" panose="02020603050405020304" pitchFamily="18" charset="0"/>
            </a:endParaRPr>
          </a:p>
        </p:txBody>
      </p:sp>
      <p:sp>
        <p:nvSpPr>
          <p:cNvPr id="18" name="Text 16"/>
          <p:cNvSpPr/>
          <p:nvPr/>
        </p:nvSpPr>
        <p:spPr>
          <a:xfrm>
            <a:off x="609600" y="3438144"/>
            <a:ext cx="1828800" cy="268224"/>
          </a:xfrm>
          <a:prstGeom prst="rect">
            <a:avLst/>
          </a:prstGeom>
          <a:noFill/>
          <a:ln/>
        </p:spPr>
        <p:txBody>
          <a:bodyPr wrap="square" rtlCol="0" anchor="ctr"/>
          <a:lstStyle/>
          <a:p>
            <a:pPr algn="ctr"/>
            <a:r>
              <a:rPr lang="en-US" sz="1600" b="1" i="1" dirty="0">
                <a:solidFill>
                  <a:srgbClr val="F4A261"/>
                </a:solidFill>
                <a:latin typeface="Times New Roman" panose="02020603050405020304" pitchFamily="18" charset="0"/>
                <a:cs typeface="Times New Roman" panose="02020603050405020304" pitchFamily="18" charset="0"/>
              </a:rPr>
              <a:t>γ: 156.5 keV</a:t>
            </a:r>
            <a:endParaRPr lang="en-US" sz="1600" b="1" dirty="0">
              <a:latin typeface="Times New Roman" panose="02020603050405020304" pitchFamily="18" charset="0"/>
              <a:cs typeface="Times New Roman" panose="02020603050405020304" pitchFamily="18" charset="0"/>
            </a:endParaRPr>
          </a:p>
        </p:txBody>
      </p:sp>
      <p:sp>
        <p:nvSpPr>
          <p:cNvPr id="19" name="Shape 17"/>
          <p:cNvSpPr/>
          <p:nvPr/>
        </p:nvSpPr>
        <p:spPr>
          <a:xfrm>
            <a:off x="2438400" y="3023616"/>
            <a:ext cx="1194816" cy="0"/>
          </a:xfrm>
          <a:prstGeom prst="line">
            <a:avLst/>
          </a:prstGeom>
          <a:noFill/>
          <a:ln w="12700">
            <a:solidFill>
              <a:srgbClr val="8DA5B8"/>
            </a:solidFill>
            <a:prstDash val="dash"/>
          </a:ln>
        </p:spPr>
      </p:sp>
      <p:sp>
        <p:nvSpPr>
          <p:cNvPr id="20" name="Text 18"/>
          <p:cNvSpPr/>
          <p:nvPr/>
        </p:nvSpPr>
        <p:spPr>
          <a:xfrm>
            <a:off x="2438400" y="2769177"/>
            <a:ext cx="1219200" cy="268224"/>
          </a:xfrm>
          <a:prstGeom prst="rect">
            <a:avLst/>
          </a:prstGeom>
          <a:noFill/>
          <a:ln/>
        </p:spPr>
        <p:txBody>
          <a:bodyPr wrap="square" rtlCol="0" anchor="ctr"/>
          <a:lstStyle/>
          <a:p>
            <a:pPr algn="ctr"/>
            <a:r>
              <a:rPr lang="en-US" sz="1600" i="1" dirty="0">
                <a:latin typeface="Times New Roman" panose="02020603050405020304" pitchFamily="18" charset="0"/>
                <a:cs typeface="Times New Roman" panose="02020603050405020304" pitchFamily="18" charset="0"/>
              </a:rPr>
              <a:t>IT (99%)</a:t>
            </a:r>
            <a:endParaRPr lang="en-US" sz="1600" dirty="0">
              <a:latin typeface="Times New Roman" panose="02020603050405020304" pitchFamily="18" charset="0"/>
              <a:cs typeface="Times New Roman" panose="02020603050405020304" pitchFamily="18" charset="0"/>
            </a:endParaRPr>
          </a:p>
        </p:txBody>
      </p:sp>
      <p:sp>
        <p:nvSpPr>
          <p:cNvPr id="21" name="Text 19"/>
          <p:cNvSpPr/>
          <p:nvPr/>
        </p:nvSpPr>
        <p:spPr>
          <a:xfrm>
            <a:off x="3657600" y="3438144"/>
            <a:ext cx="1828800" cy="268224"/>
          </a:xfrm>
          <a:prstGeom prst="rect">
            <a:avLst/>
          </a:prstGeom>
          <a:noFill/>
          <a:ln/>
        </p:spPr>
        <p:txBody>
          <a:bodyPr wrap="square" rtlCol="0" anchor="ctr"/>
          <a:lstStyle/>
          <a:p>
            <a:pPr algn="ctr"/>
            <a:r>
              <a:rPr lang="en-US" sz="1600" b="1" i="1" dirty="0">
                <a:solidFill>
                  <a:srgbClr val="52B788"/>
                </a:solidFill>
                <a:latin typeface="Times New Roman" panose="02020603050405020304" pitchFamily="18" charset="0"/>
                <a:cs typeface="Times New Roman" panose="02020603050405020304" pitchFamily="18" charset="0"/>
              </a:rPr>
              <a:t>γ: 617.5 keV</a:t>
            </a:r>
            <a:endParaRPr lang="en-US" sz="1600" b="1" dirty="0">
              <a:latin typeface="Times New Roman" panose="02020603050405020304" pitchFamily="18" charset="0"/>
              <a:cs typeface="Times New Roman" panose="02020603050405020304" pitchFamily="18" charset="0"/>
            </a:endParaRPr>
          </a:p>
        </p:txBody>
      </p:sp>
      <p:sp>
        <p:nvSpPr>
          <p:cNvPr id="22" name="Shape 20"/>
          <p:cNvSpPr/>
          <p:nvPr/>
        </p:nvSpPr>
        <p:spPr>
          <a:xfrm>
            <a:off x="3657600" y="3840480"/>
            <a:ext cx="1872896" cy="950976"/>
          </a:xfrm>
          <a:prstGeom prst="rect">
            <a:avLst/>
          </a:prstGeom>
          <a:solidFill>
            <a:srgbClr val="E63946"/>
          </a:solidFill>
          <a:ln w="12700">
            <a:solidFill>
              <a:srgbClr val="E63946"/>
            </a:solidFill>
            <a:prstDash val="solid"/>
          </a:ln>
        </p:spPr>
      </p:sp>
      <p:sp>
        <p:nvSpPr>
          <p:cNvPr id="23" name="Text 21"/>
          <p:cNvSpPr/>
          <p:nvPr/>
        </p:nvSpPr>
        <p:spPr>
          <a:xfrm>
            <a:off x="3642717" y="3840480"/>
            <a:ext cx="1828800" cy="1048512"/>
          </a:xfrm>
          <a:prstGeom prst="rect">
            <a:avLst/>
          </a:prstGeom>
          <a:noFill/>
          <a:ln/>
        </p:spPr>
        <p:txBody>
          <a:bodyPr wrap="square" lIns="33867" tIns="33867" rIns="33867" bIns="33867" rtlCol="0" anchor="ctr"/>
          <a:lstStyle/>
          <a:p>
            <a:pPr algn="ctr"/>
            <a:r>
              <a:rPr lang="en-US" sz="1600" b="1" dirty="0">
                <a:solidFill>
                  <a:srgbClr val="FFFFFF"/>
                </a:solidFill>
                <a:latin typeface="Times New Roman" panose="02020603050405020304" pitchFamily="18" charset="0"/>
                <a:cs typeface="Times New Roman" panose="02020603050405020304" pitchFamily="18" charset="0"/>
              </a:rPr>
              <a:t>⚠ ¹¹²Ag interferes</a:t>
            </a:r>
            <a:endParaRPr lang="en-US" sz="1600" dirty="0">
              <a:latin typeface="Times New Roman" panose="02020603050405020304" pitchFamily="18" charset="0"/>
              <a:cs typeface="Times New Roman" panose="02020603050405020304" pitchFamily="18" charset="0"/>
            </a:endParaRPr>
          </a:p>
          <a:p>
            <a:pPr algn="ctr"/>
            <a:r>
              <a:rPr lang="en-US" sz="1600" dirty="0">
                <a:solidFill>
                  <a:srgbClr val="FFFFFF"/>
                </a:solidFill>
                <a:latin typeface="Times New Roman" panose="02020603050405020304" pitchFamily="18" charset="0"/>
                <a:cs typeface="Times New Roman" panose="02020603050405020304" pitchFamily="18" charset="0"/>
              </a:rPr>
              <a:t>617.5 keV overlap</a:t>
            </a:r>
          </a:p>
          <a:p>
            <a:pPr algn="ctr"/>
            <a:r>
              <a:rPr lang="en-US" sz="1600" baseline="30000" dirty="0">
                <a:solidFill>
                  <a:srgbClr val="FFFFFF"/>
                </a:solidFill>
                <a:latin typeface="Times New Roman" panose="02020603050405020304" pitchFamily="18" charset="0"/>
                <a:cs typeface="Times New Roman" panose="02020603050405020304" pitchFamily="18" charset="0"/>
              </a:rPr>
              <a:t>115</a:t>
            </a:r>
            <a:r>
              <a:rPr lang="en-US" sz="1600" dirty="0">
                <a:solidFill>
                  <a:srgbClr val="FFFFFF"/>
                </a:solidFill>
                <a:latin typeface="Times New Roman" panose="02020603050405020304" pitchFamily="18" charset="0"/>
                <a:cs typeface="Times New Roman" panose="02020603050405020304" pitchFamily="18" charset="0"/>
              </a:rPr>
              <a:t>In(n,</a:t>
            </a:r>
            <a:r>
              <a:rPr lang="el-GR" sz="1600" dirty="0">
                <a:solidFill>
                  <a:srgbClr val="FFFFFF"/>
                </a:solidFill>
                <a:latin typeface="Amasis MT Pro" panose="02040504050005020304" pitchFamily="18" charset="0"/>
                <a:cs typeface="Times New Roman" panose="02020603050405020304" pitchFamily="18" charset="0"/>
              </a:rPr>
              <a:t>α</a:t>
            </a:r>
            <a:r>
              <a:rPr lang="en-US" sz="1600" dirty="0">
                <a:solidFill>
                  <a:srgbClr val="FFFFFF"/>
                </a:solidFill>
                <a:latin typeface="Amasis MT Pro" panose="02040504050005020304" pitchFamily="18" charset="0"/>
                <a:cs typeface="Times New Roman" panose="02020603050405020304" pitchFamily="18" charset="0"/>
              </a:rPr>
              <a:t>)</a:t>
            </a:r>
          </a:p>
          <a:p>
            <a:pPr algn="ctr"/>
            <a:endParaRPr lang="en-US" sz="1600" dirty="0">
              <a:latin typeface="Times New Roman" panose="02020603050405020304" pitchFamily="18" charset="0"/>
              <a:cs typeface="Times New Roman" panose="02020603050405020304" pitchFamily="18" charset="0"/>
            </a:endParaRPr>
          </a:p>
        </p:txBody>
      </p:sp>
      <p:sp>
        <p:nvSpPr>
          <p:cNvPr id="26" name="Text 24"/>
          <p:cNvSpPr/>
          <p:nvPr/>
        </p:nvSpPr>
        <p:spPr>
          <a:xfrm>
            <a:off x="609600" y="5181600"/>
            <a:ext cx="4852416" cy="341376"/>
          </a:xfrm>
          <a:prstGeom prst="rect">
            <a:avLst/>
          </a:prstGeom>
          <a:noFill/>
          <a:ln/>
        </p:spPr>
        <p:txBody>
          <a:bodyPr wrap="square" rtlCol="0" anchor="ctr"/>
          <a:lstStyle/>
          <a:p>
            <a:pPr algn="ctr"/>
            <a:r>
              <a:rPr lang="en-US" sz="1267" b="1" dirty="0">
                <a:solidFill>
                  <a:srgbClr val="FFFFFF"/>
                </a:solidFill>
              </a:rPr>
              <a:t>IYR  =  Yᵐ / Yᵍ  (pure ground-state yield)</a:t>
            </a:r>
            <a:endParaRPr lang="en-US" sz="1267" dirty="0"/>
          </a:p>
        </p:txBody>
      </p:sp>
      <p:sp>
        <p:nvSpPr>
          <p:cNvPr id="27" name="Shape 25"/>
          <p:cNvSpPr/>
          <p:nvPr/>
        </p:nvSpPr>
        <p:spPr>
          <a:xfrm>
            <a:off x="5925311" y="937671"/>
            <a:ext cx="5827776" cy="5547360"/>
          </a:xfrm>
          <a:prstGeom prst="rect">
            <a:avLst/>
          </a:prstGeom>
          <a:noFill/>
          <a:ln w="19050">
            <a:solidFill>
              <a:srgbClr val="00B4D8"/>
            </a:solidFill>
            <a:prstDash val="solid"/>
          </a:ln>
        </p:spPr>
      </p:sp>
      <p:sp>
        <p:nvSpPr>
          <p:cNvPr id="28" name="Text 26"/>
          <p:cNvSpPr/>
          <p:nvPr/>
        </p:nvSpPr>
        <p:spPr>
          <a:xfrm>
            <a:off x="6156960" y="1097280"/>
            <a:ext cx="5583936" cy="426720"/>
          </a:xfrm>
          <a:prstGeom prst="rect">
            <a:avLst/>
          </a:prstGeom>
          <a:noFill/>
          <a:ln/>
        </p:spPr>
        <p:txBody>
          <a:bodyPr wrap="square" rtlCol="0" anchor="ctr"/>
          <a:lstStyle/>
          <a:p>
            <a:pPr algn="ctr"/>
            <a:r>
              <a:rPr lang="en-US" b="1" dirty="0">
                <a:latin typeface="Times New Roman" panose="02020603050405020304" pitchFamily="18" charset="0"/>
                <a:cs typeface="Times New Roman" panose="02020603050405020304" pitchFamily="18" charset="0"/>
              </a:rPr>
              <a:t>Measurement &amp; Analysis Chain</a:t>
            </a:r>
            <a:endParaRPr lang="en-US" dirty="0">
              <a:latin typeface="Times New Roman" panose="02020603050405020304" pitchFamily="18" charset="0"/>
              <a:cs typeface="Times New Roman" panose="02020603050405020304" pitchFamily="18" charset="0"/>
            </a:endParaRPr>
          </a:p>
        </p:txBody>
      </p:sp>
      <p:sp>
        <p:nvSpPr>
          <p:cNvPr id="29" name="Shape 27"/>
          <p:cNvSpPr/>
          <p:nvPr/>
        </p:nvSpPr>
        <p:spPr>
          <a:xfrm>
            <a:off x="6254496" y="1670304"/>
            <a:ext cx="438912" cy="438912"/>
          </a:xfrm>
          <a:prstGeom prst="ellipse">
            <a:avLst/>
          </a:prstGeom>
          <a:solidFill>
            <a:srgbClr val="00B4D8"/>
          </a:solidFill>
          <a:ln w="12700">
            <a:solidFill>
              <a:srgbClr val="00B4D8"/>
            </a:solidFill>
            <a:prstDash val="solid"/>
          </a:ln>
        </p:spPr>
      </p:sp>
      <p:sp>
        <p:nvSpPr>
          <p:cNvPr id="30" name="Text 28"/>
          <p:cNvSpPr/>
          <p:nvPr/>
        </p:nvSpPr>
        <p:spPr>
          <a:xfrm>
            <a:off x="6254496" y="1670304"/>
            <a:ext cx="438912" cy="438912"/>
          </a:xfrm>
          <a:prstGeom prst="rect">
            <a:avLst/>
          </a:prstGeom>
          <a:noFill/>
          <a:ln/>
        </p:spPr>
        <p:txBody>
          <a:bodyPr wrap="square" lIns="0" tIns="0" rIns="0" bIns="0" rtlCol="0" anchor="ctr"/>
          <a:lstStyle/>
          <a:p>
            <a:pPr algn="ctr"/>
            <a:r>
              <a:rPr lang="en-US" sz="1333" b="1" dirty="0">
                <a:solidFill>
                  <a:srgbClr val="0D1B2A"/>
                </a:solidFill>
                <a:latin typeface="Times New Roman" panose="02020603050405020304" pitchFamily="18" charset="0"/>
                <a:cs typeface="Times New Roman" panose="02020603050405020304" pitchFamily="18" charset="0"/>
              </a:rPr>
              <a:t>1</a:t>
            </a:r>
            <a:endParaRPr lang="en-US" sz="1333" dirty="0">
              <a:latin typeface="Times New Roman" panose="02020603050405020304" pitchFamily="18" charset="0"/>
              <a:cs typeface="Times New Roman" panose="02020603050405020304" pitchFamily="18" charset="0"/>
            </a:endParaRPr>
          </a:p>
        </p:txBody>
      </p:sp>
      <p:sp>
        <p:nvSpPr>
          <p:cNvPr id="31" name="Text 29"/>
          <p:cNvSpPr/>
          <p:nvPr/>
        </p:nvSpPr>
        <p:spPr>
          <a:xfrm>
            <a:off x="6790944" y="1621536"/>
            <a:ext cx="4949952" cy="316992"/>
          </a:xfrm>
          <a:prstGeom prst="rect">
            <a:avLst/>
          </a:prstGeom>
          <a:noFill/>
          <a:ln/>
        </p:spPr>
        <p:txBody>
          <a:bodyPr wrap="square" lIns="0" tIns="0" rIns="0" bIns="0" rtlCol="0" anchor="ctr"/>
          <a:lstStyle/>
          <a:p>
            <a:r>
              <a:rPr lang="en-US" b="1" dirty="0">
                <a:solidFill>
                  <a:srgbClr val="FFFFFF"/>
                </a:solidFill>
                <a:latin typeface="Times New Roman" panose="02020603050405020304" pitchFamily="18" charset="0"/>
                <a:cs typeface="Times New Roman" panose="02020603050405020304" pitchFamily="18" charset="0"/>
              </a:rPr>
              <a:t>Irradiation at NESSA D-T beam</a:t>
            </a:r>
            <a:endParaRPr lang="en-US" dirty="0">
              <a:latin typeface="Times New Roman" panose="02020603050405020304" pitchFamily="18" charset="0"/>
              <a:cs typeface="Times New Roman" panose="02020603050405020304" pitchFamily="18" charset="0"/>
            </a:endParaRPr>
          </a:p>
        </p:txBody>
      </p:sp>
      <p:sp>
        <p:nvSpPr>
          <p:cNvPr id="32" name="Text 30"/>
          <p:cNvSpPr/>
          <p:nvPr/>
        </p:nvSpPr>
        <p:spPr>
          <a:xfrm>
            <a:off x="6815328" y="1591056"/>
            <a:ext cx="4949952" cy="512064"/>
          </a:xfrm>
          <a:prstGeom prst="rect">
            <a:avLst/>
          </a:prstGeom>
          <a:noFill/>
          <a:ln/>
        </p:spPr>
        <p:txBody>
          <a:bodyPr wrap="square" lIns="0" tIns="0" rIns="0" bIns="0" rtlCol="0" anchor="ctr"/>
          <a:lstStyle/>
          <a:p>
            <a:r>
              <a:rPr lang="en-US" dirty="0">
                <a:solidFill>
                  <a:schemeClr val="tx1">
                    <a:lumMod val="75000"/>
                    <a:lumOff val="25000"/>
                  </a:schemeClr>
                </a:solidFill>
                <a:latin typeface="Times New Roman" panose="02020603050405020304" pitchFamily="18" charset="0"/>
                <a:cs typeface="Times New Roman" panose="02020603050405020304" pitchFamily="18" charset="0"/>
              </a:rPr>
              <a:t>Foil in 14.7 MeV neutron beam</a:t>
            </a:r>
          </a:p>
          <a:p>
            <a:r>
              <a:rPr lang="en-US" dirty="0">
                <a:solidFill>
                  <a:schemeClr val="tx1">
                    <a:lumMod val="75000"/>
                    <a:lumOff val="25000"/>
                  </a:schemeClr>
                </a:solidFill>
                <a:latin typeface="Times New Roman" panose="02020603050405020304" pitchFamily="18" charset="0"/>
                <a:cs typeface="Times New Roman" panose="02020603050405020304" pitchFamily="18" charset="0"/>
              </a:rPr>
              <a:t>Y ≈ 4.3×10⁸ n/s (⁹³Nb calibration)</a:t>
            </a:r>
          </a:p>
        </p:txBody>
      </p:sp>
      <p:sp>
        <p:nvSpPr>
          <p:cNvPr id="33" name="Shape 31"/>
          <p:cNvSpPr/>
          <p:nvPr/>
        </p:nvSpPr>
        <p:spPr>
          <a:xfrm>
            <a:off x="6254496" y="2499360"/>
            <a:ext cx="5510784" cy="0"/>
          </a:xfrm>
          <a:prstGeom prst="line">
            <a:avLst/>
          </a:prstGeom>
          <a:noFill/>
          <a:ln w="9525">
            <a:solidFill>
              <a:srgbClr val="1A2E42"/>
            </a:solidFill>
            <a:prstDash val="solid"/>
          </a:ln>
        </p:spPr>
      </p:sp>
      <p:sp>
        <p:nvSpPr>
          <p:cNvPr id="34" name="Shape 32"/>
          <p:cNvSpPr/>
          <p:nvPr/>
        </p:nvSpPr>
        <p:spPr>
          <a:xfrm>
            <a:off x="6254496" y="2609088"/>
            <a:ext cx="438912" cy="438912"/>
          </a:xfrm>
          <a:prstGeom prst="ellipse">
            <a:avLst/>
          </a:prstGeom>
          <a:solidFill>
            <a:srgbClr val="00B4D8"/>
          </a:solidFill>
          <a:ln w="12700">
            <a:solidFill>
              <a:srgbClr val="00B4D8"/>
            </a:solidFill>
            <a:prstDash val="solid"/>
          </a:ln>
        </p:spPr>
      </p:sp>
      <p:sp>
        <p:nvSpPr>
          <p:cNvPr id="35" name="Text 33"/>
          <p:cNvSpPr/>
          <p:nvPr/>
        </p:nvSpPr>
        <p:spPr>
          <a:xfrm>
            <a:off x="6254496" y="2609088"/>
            <a:ext cx="438912" cy="438912"/>
          </a:xfrm>
          <a:prstGeom prst="rect">
            <a:avLst/>
          </a:prstGeom>
          <a:noFill/>
          <a:ln/>
        </p:spPr>
        <p:txBody>
          <a:bodyPr wrap="square" lIns="0" tIns="0" rIns="0" bIns="0" rtlCol="0" anchor="ctr"/>
          <a:lstStyle/>
          <a:p>
            <a:pPr algn="ctr"/>
            <a:r>
              <a:rPr lang="en-US" sz="1333" b="1" dirty="0">
                <a:solidFill>
                  <a:srgbClr val="0D1B2A"/>
                </a:solidFill>
                <a:latin typeface="Times New Roman" panose="02020603050405020304" pitchFamily="18" charset="0"/>
                <a:cs typeface="Times New Roman" panose="02020603050405020304" pitchFamily="18" charset="0"/>
              </a:rPr>
              <a:t>2</a:t>
            </a:r>
            <a:endParaRPr lang="en-US" sz="1333" dirty="0">
              <a:latin typeface="Times New Roman" panose="02020603050405020304" pitchFamily="18" charset="0"/>
              <a:cs typeface="Times New Roman" panose="02020603050405020304" pitchFamily="18" charset="0"/>
            </a:endParaRPr>
          </a:p>
        </p:txBody>
      </p:sp>
      <p:sp>
        <p:nvSpPr>
          <p:cNvPr id="36" name="Text 34"/>
          <p:cNvSpPr/>
          <p:nvPr/>
        </p:nvSpPr>
        <p:spPr>
          <a:xfrm>
            <a:off x="6790944" y="2560320"/>
            <a:ext cx="4949952" cy="316992"/>
          </a:xfrm>
          <a:prstGeom prst="rect">
            <a:avLst/>
          </a:prstGeom>
          <a:noFill/>
          <a:ln/>
        </p:spPr>
        <p:txBody>
          <a:bodyPr wrap="square" lIns="0" tIns="0" rIns="0" bIns="0" rtlCol="0" anchor="ctr"/>
          <a:lstStyle/>
          <a:p>
            <a:r>
              <a:rPr lang="en-US" sz="1333" b="1" dirty="0">
                <a:solidFill>
                  <a:srgbClr val="FFFFFF"/>
                </a:solidFill>
              </a:rPr>
              <a:t>HPGe Spectroscopy</a:t>
            </a:r>
            <a:endParaRPr lang="en-US" sz="1333" dirty="0"/>
          </a:p>
        </p:txBody>
      </p:sp>
      <p:sp>
        <p:nvSpPr>
          <p:cNvPr id="37" name="Text 35"/>
          <p:cNvSpPr/>
          <p:nvPr/>
        </p:nvSpPr>
        <p:spPr>
          <a:xfrm>
            <a:off x="6815328" y="2589688"/>
            <a:ext cx="4949952" cy="512064"/>
          </a:xfrm>
          <a:prstGeom prst="rect">
            <a:avLst/>
          </a:prstGeom>
          <a:noFill/>
          <a:ln/>
        </p:spPr>
        <p:txBody>
          <a:bodyPr wrap="square" lIns="0" tIns="0" rIns="0" bIns="0" rtlCol="0" anchor="ctr"/>
          <a:lstStyle/>
          <a:p>
            <a:r>
              <a:rPr lang="en-US" dirty="0">
                <a:solidFill>
                  <a:schemeClr val="tx1">
                    <a:lumMod val="75000"/>
                    <a:lumOff val="25000"/>
                  </a:schemeClr>
                </a:solidFill>
                <a:latin typeface="Times New Roman" panose="02020603050405020304" pitchFamily="18" charset="0"/>
                <a:cs typeface="Times New Roman" panose="02020603050405020304" pitchFamily="18" charset="0"/>
              </a:rPr>
              <a:t>156.5 keV (¹¹²ᵐIn) + 617.5 keV (¹¹²ᵍIn + ¹¹²Ag)</a:t>
            </a:r>
          </a:p>
          <a:p>
            <a:r>
              <a:rPr lang="en-US" dirty="0">
                <a:solidFill>
                  <a:schemeClr val="tx1">
                    <a:lumMod val="75000"/>
                    <a:lumOff val="25000"/>
                  </a:schemeClr>
                </a:solidFill>
                <a:latin typeface="Times New Roman" panose="02020603050405020304" pitchFamily="18" charset="0"/>
                <a:cs typeface="Times New Roman" panose="02020603050405020304" pitchFamily="18" charset="0"/>
              </a:rPr>
              <a:t>Timed series: cool, count, repeat</a:t>
            </a:r>
          </a:p>
        </p:txBody>
      </p:sp>
      <p:sp>
        <p:nvSpPr>
          <p:cNvPr id="38" name="Shape 36"/>
          <p:cNvSpPr/>
          <p:nvPr/>
        </p:nvSpPr>
        <p:spPr>
          <a:xfrm>
            <a:off x="6254496" y="3438144"/>
            <a:ext cx="5510784" cy="0"/>
          </a:xfrm>
          <a:prstGeom prst="line">
            <a:avLst/>
          </a:prstGeom>
          <a:noFill/>
          <a:ln w="9525">
            <a:solidFill>
              <a:srgbClr val="1A2E42"/>
            </a:solidFill>
            <a:prstDash val="solid"/>
          </a:ln>
        </p:spPr>
      </p:sp>
      <p:sp>
        <p:nvSpPr>
          <p:cNvPr id="39" name="Shape 37"/>
          <p:cNvSpPr/>
          <p:nvPr/>
        </p:nvSpPr>
        <p:spPr>
          <a:xfrm>
            <a:off x="6254496" y="3547872"/>
            <a:ext cx="438912" cy="438912"/>
          </a:xfrm>
          <a:prstGeom prst="ellipse">
            <a:avLst/>
          </a:prstGeom>
          <a:solidFill>
            <a:srgbClr val="F4A261"/>
          </a:solidFill>
          <a:ln w="12700">
            <a:solidFill>
              <a:srgbClr val="F4A261"/>
            </a:solidFill>
            <a:prstDash val="solid"/>
          </a:ln>
        </p:spPr>
      </p:sp>
      <p:sp>
        <p:nvSpPr>
          <p:cNvPr id="40" name="Text 38"/>
          <p:cNvSpPr/>
          <p:nvPr/>
        </p:nvSpPr>
        <p:spPr>
          <a:xfrm>
            <a:off x="6254496" y="3547872"/>
            <a:ext cx="438912" cy="438912"/>
          </a:xfrm>
          <a:prstGeom prst="rect">
            <a:avLst/>
          </a:prstGeom>
          <a:noFill/>
          <a:ln/>
        </p:spPr>
        <p:txBody>
          <a:bodyPr wrap="square" lIns="0" tIns="0" rIns="0" bIns="0" rtlCol="0" anchor="ctr"/>
          <a:lstStyle/>
          <a:p>
            <a:pPr algn="ctr"/>
            <a:r>
              <a:rPr lang="en-US" sz="1333" b="1" dirty="0">
                <a:solidFill>
                  <a:srgbClr val="0D1B2A"/>
                </a:solidFill>
                <a:latin typeface="Times New Roman" panose="02020603050405020304" pitchFamily="18" charset="0"/>
                <a:cs typeface="Times New Roman" panose="02020603050405020304" pitchFamily="18" charset="0"/>
              </a:rPr>
              <a:t>3</a:t>
            </a:r>
            <a:endParaRPr lang="en-US" sz="1333" dirty="0">
              <a:latin typeface="Times New Roman" panose="02020603050405020304" pitchFamily="18" charset="0"/>
              <a:cs typeface="Times New Roman" panose="02020603050405020304" pitchFamily="18" charset="0"/>
            </a:endParaRPr>
          </a:p>
        </p:txBody>
      </p:sp>
      <p:sp>
        <p:nvSpPr>
          <p:cNvPr id="41" name="Text 39"/>
          <p:cNvSpPr/>
          <p:nvPr/>
        </p:nvSpPr>
        <p:spPr>
          <a:xfrm>
            <a:off x="6790944" y="3499104"/>
            <a:ext cx="4949952" cy="316992"/>
          </a:xfrm>
          <a:prstGeom prst="rect">
            <a:avLst/>
          </a:prstGeom>
          <a:noFill/>
          <a:ln/>
        </p:spPr>
        <p:txBody>
          <a:bodyPr wrap="square" lIns="0" tIns="0" rIns="0" bIns="0" rtlCol="0" anchor="ctr"/>
          <a:lstStyle/>
          <a:p>
            <a:r>
              <a:rPr lang="en-US" sz="1333" b="1" dirty="0">
                <a:solidFill>
                  <a:srgbClr val="FFFFFF"/>
                </a:solidFill>
              </a:rPr>
              <a:t>Bateman ODE Solver (Python)</a:t>
            </a:r>
            <a:endParaRPr lang="en-US" sz="1333" dirty="0"/>
          </a:p>
        </p:txBody>
      </p:sp>
      <p:sp>
        <p:nvSpPr>
          <p:cNvPr id="42" name="Text 40"/>
          <p:cNvSpPr/>
          <p:nvPr/>
        </p:nvSpPr>
        <p:spPr>
          <a:xfrm>
            <a:off x="6851903" y="3510740"/>
            <a:ext cx="4949952" cy="512064"/>
          </a:xfrm>
          <a:prstGeom prst="rect">
            <a:avLst/>
          </a:prstGeom>
          <a:noFill/>
          <a:ln/>
        </p:spPr>
        <p:txBody>
          <a:bodyPr wrap="square" lIns="0" tIns="0" rIns="0" bIns="0" rtlCol="0" anchor="ctr"/>
          <a:lstStyle/>
          <a:p>
            <a:r>
              <a:rPr lang="en-US" dirty="0">
                <a:solidFill>
                  <a:schemeClr val="tx1">
                    <a:lumMod val="75000"/>
                    <a:lumOff val="25000"/>
                  </a:schemeClr>
                </a:solidFill>
                <a:latin typeface="Times New Roman" panose="02020603050405020304" pitchFamily="18" charset="0"/>
                <a:cs typeface="Times New Roman" panose="02020603050405020304" pitchFamily="18" charset="0"/>
              </a:rPr>
              <a:t>Source-term equations for all phases:</a:t>
            </a:r>
          </a:p>
          <a:p>
            <a:r>
              <a:rPr lang="en-US" dirty="0">
                <a:solidFill>
                  <a:schemeClr val="tx1">
                    <a:lumMod val="75000"/>
                    <a:lumOff val="25000"/>
                  </a:schemeClr>
                </a:solidFill>
                <a:latin typeface="Times New Roman" panose="02020603050405020304" pitchFamily="18" charset="0"/>
                <a:cs typeface="Times New Roman" panose="02020603050405020304" pitchFamily="18" charset="0"/>
              </a:rPr>
              <a:t>irrad. → cooling → counting; Ag-112 deconvolution</a:t>
            </a:r>
          </a:p>
        </p:txBody>
      </p:sp>
      <p:sp>
        <p:nvSpPr>
          <p:cNvPr id="43" name="Shape 41"/>
          <p:cNvSpPr/>
          <p:nvPr/>
        </p:nvSpPr>
        <p:spPr>
          <a:xfrm>
            <a:off x="6254496" y="4376928"/>
            <a:ext cx="5510784" cy="0"/>
          </a:xfrm>
          <a:prstGeom prst="line">
            <a:avLst/>
          </a:prstGeom>
          <a:noFill/>
          <a:ln w="9525">
            <a:solidFill>
              <a:srgbClr val="1A2E42"/>
            </a:solidFill>
            <a:prstDash val="solid"/>
          </a:ln>
        </p:spPr>
      </p:sp>
      <p:sp>
        <p:nvSpPr>
          <p:cNvPr id="44" name="Shape 42"/>
          <p:cNvSpPr/>
          <p:nvPr/>
        </p:nvSpPr>
        <p:spPr>
          <a:xfrm>
            <a:off x="6254496" y="4486656"/>
            <a:ext cx="438912" cy="438912"/>
          </a:xfrm>
          <a:prstGeom prst="ellipse">
            <a:avLst/>
          </a:prstGeom>
          <a:solidFill>
            <a:srgbClr val="F4A261"/>
          </a:solidFill>
          <a:ln w="12700">
            <a:solidFill>
              <a:srgbClr val="F4A261"/>
            </a:solidFill>
            <a:prstDash val="solid"/>
          </a:ln>
        </p:spPr>
      </p:sp>
      <p:sp>
        <p:nvSpPr>
          <p:cNvPr id="45" name="Text 43"/>
          <p:cNvSpPr/>
          <p:nvPr/>
        </p:nvSpPr>
        <p:spPr>
          <a:xfrm>
            <a:off x="6254496" y="4486656"/>
            <a:ext cx="438912" cy="438912"/>
          </a:xfrm>
          <a:prstGeom prst="rect">
            <a:avLst/>
          </a:prstGeom>
          <a:noFill/>
          <a:ln/>
        </p:spPr>
        <p:txBody>
          <a:bodyPr wrap="square" lIns="0" tIns="0" rIns="0" bIns="0" rtlCol="0" anchor="ctr"/>
          <a:lstStyle/>
          <a:p>
            <a:pPr algn="ctr"/>
            <a:r>
              <a:rPr lang="en-US" sz="1333" b="1" dirty="0">
                <a:solidFill>
                  <a:srgbClr val="0D1B2A"/>
                </a:solidFill>
                <a:latin typeface="Times New Roman" panose="02020603050405020304" pitchFamily="18" charset="0"/>
                <a:cs typeface="Times New Roman" panose="02020603050405020304" pitchFamily="18" charset="0"/>
              </a:rPr>
              <a:t>4</a:t>
            </a:r>
            <a:endParaRPr lang="en-US" sz="1333" dirty="0">
              <a:latin typeface="Times New Roman" panose="02020603050405020304" pitchFamily="18" charset="0"/>
              <a:cs typeface="Times New Roman" panose="02020603050405020304" pitchFamily="18" charset="0"/>
            </a:endParaRPr>
          </a:p>
        </p:txBody>
      </p:sp>
      <p:sp>
        <p:nvSpPr>
          <p:cNvPr id="46" name="Text 44"/>
          <p:cNvSpPr/>
          <p:nvPr/>
        </p:nvSpPr>
        <p:spPr>
          <a:xfrm>
            <a:off x="6790944" y="4437888"/>
            <a:ext cx="4949952" cy="316992"/>
          </a:xfrm>
          <a:prstGeom prst="rect">
            <a:avLst/>
          </a:prstGeom>
          <a:noFill/>
          <a:ln/>
        </p:spPr>
        <p:txBody>
          <a:bodyPr wrap="square" lIns="0" tIns="0" rIns="0" bIns="0" rtlCol="0" anchor="ctr"/>
          <a:lstStyle/>
          <a:p>
            <a:r>
              <a:rPr lang="en-US" sz="1333" b="1" dirty="0">
                <a:solidFill>
                  <a:srgbClr val="FFFFFF"/>
                </a:solidFill>
              </a:rPr>
              <a:t>Geant4 Validation</a:t>
            </a:r>
            <a:endParaRPr lang="en-US" sz="1333" dirty="0"/>
          </a:p>
        </p:txBody>
      </p:sp>
      <p:sp>
        <p:nvSpPr>
          <p:cNvPr id="47" name="Text 45"/>
          <p:cNvSpPr/>
          <p:nvPr/>
        </p:nvSpPr>
        <p:spPr>
          <a:xfrm>
            <a:off x="6851903" y="4467256"/>
            <a:ext cx="4949952" cy="512064"/>
          </a:xfrm>
          <a:prstGeom prst="rect">
            <a:avLst/>
          </a:prstGeom>
          <a:noFill/>
          <a:ln/>
        </p:spPr>
        <p:txBody>
          <a:bodyPr wrap="square" lIns="0" tIns="0" rIns="0" bIns="0" rtlCol="0" anchor="ctr"/>
          <a:lstStyle/>
          <a:p>
            <a:r>
              <a:rPr lang="en-US" dirty="0">
                <a:solidFill>
                  <a:schemeClr val="tx1">
                    <a:lumMod val="75000"/>
                    <a:lumOff val="25000"/>
                  </a:schemeClr>
                </a:solidFill>
                <a:latin typeface="Times New Roman" panose="02020603050405020304" pitchFamily="18" charset="0"/>
                <a:cs typeface="Times New Roman" panose="02020603050405020304" pitchFamily="18" charset="0"/>
              </a:rPr>
              <a:t>Full geometry simulation of HPGe + foil;</a:t>
            </a:r>
          </a:p>
          <a:p>
            <a:r>
              <a:rPr lang="en-US" dirty="0">
                <a:solidFill>
                  <a:schemeClr val="tx1">
                    <a:lumMod val="75000"/>
                    <a:lumOff val="25000"/>
                  </a:schemeClr>
                </a:solidFill>
                <a:latin typeface="Times New Roman" panose="02020603050405020304" pitchFamily="18" charset="0"/>
                <a:cs typeface="Times New Roman" panose="02020603050405020304" pitchFamily="18" charset="0"/>
              </a:rPr>
              <a:t>efficiency, self-absorption, angular distribution</a:t>
            </a:r>
          </a:p>
        </p:txBody>
      </p:sp>
      <p:sp>
        <p:nvSpPr>
          <p:cNvPr id="48" name="Shape 46"/>
          <p:cNvSpPr/>
          <p:nvPr/>
        </p:nvSpPr>
        <p:spPr>
          <a:xfrm>
            <a:off x="6254496" y="5315712"/>
            <a:ext cx="5510784" cy="0"/>
          </a:xfrm>
          <a:prstGeom prst="line">
            <a:avLst/>
          </a:prstGeom>
          <a:noFill/>
          <a:ln w="9525">
            <a:solidFill>
              <a:srgbClr val="1A2E42"/>
            </a:solidFill>
            <a:prstDash val="solid"/>
          </a:ln>
        </p:spPr>
      </p:sp>
      <p:sp>
        <p:nvSpPr>
          <p:cNvPr id="49" name="Shape 47"/>
          <p:cNvSpPr/>
          <p:nvPr/>
        </p:nvSpPr>
        <p:spPr>
          <a:xfrm>
            <a:off x="6254496" y="5425440"/>
            <a:ext cx="438912" cy="438912"/>
          </a:xfrm>
          <a:prstGeom prst="ellipse">
            <a:avLst/>
          </a:prstGeom>
          <a:solidFill>
            <a:srgbClr val="52B788"/>
          </a:solidFill>
          <a:ln w="12700">
            <a:solidFill>
              <a:srgbClr val="52B788"/>
            </a:solidFill>
            <a:prstDash val="solid"/>
          </a:ln>
        </p:spPr>
      </p:sp>
      <p:sp>
        <p:nvSpPr>
          <p:cNvPr id="50" name="Text 48"/>
          <p:cNvSpPr/>
          <p:nvPr/>
        </p:nvSpPr>
        <p:spPr>
          <a:xfrm>
            <a:off x="6254496" y="5425440"/>
            <a:ext cx="438912" cy="438912"/>
          </a:xfrm>
          <a:prstGeom prst="rect">
            <a:avLst/>
          </a:prstGeom>
          <a:noFill/>
          <a:ln/>
        </p:spPr>
        <p:txBody>
          <a:bodyPr wrap="square" lIns="0" tIns="0" rIns="0" bIns="0" rtlCol="0" anchor="ctr"/>
          <a:lstStyle/>
          <a:p>
            <a:pPr algn="ctr"/>
            <a:r>
              <a:rPr lang="en-US" sz="1333" b="1" dirty="0">
                <a:solidFill>
                  <a:srgbClr val="0D1B2A"/>
                </a:solidFill>
                <a:latin typeface="Times New Roman" panose="02020603050405020304" pitchFamily="18" charset="0"/>
                <a:cs typeface="Times New Roman" panose="02020603050405020304" pitchFamily="18" charset="0"/>
              </a:rPr>
              <a:t>5</a:t>
            </a:r>
            <a:endParaRPr lang="en-US" sz="1333" dirty="0">
              <a:latin typeface="Times New Roman" panose="02020603050405020304" pitchFamily="18" charset="0"/>
              <a:cs typeface="Times New Roman" panose="02020603050405020304" pitchFamily="18" charset="0"/>
            </a:endParaRPr>
          </a:p>
        </p:txBody>
      </p:sp>
      <p:sp>
        <p:nvSpPr>
          <p:cNvPr id="51" name="Text 49"/>
          <p:cNvSpPr/>
          <p:nvPr/>
        </p:nvSpPr>
        <p:spPr>
          <a:xfrm>
            <a:off x="6790944" y="5376672"/>
            <a:ext cx="4949952" cy="316992"/>
          </a:xfrm>
          <a:prstGeom prst="rect">
            <a:avLst/>
          </a:prstGeom>
          <a:noFill/>
          <a:ln/>
        </p:spPr>
        <p:txBody>
          <a:bodyPr wrap="square" lIns="0" tIns="0" rIns="0" bIns="0" rtlCol="0" anchor="ctr"/>
          <a:lstStyle/>
          <a:p>
            <a:r>
              <a:rPr lang="en-US" sz="1333" b="1" dirty="0">
                <a:solidFill>
                  <a:srgbClr val="FFFFFF"/>
                </a:solidFill>
              </a:rPr>
              <a:t>IYR Extraction</a:t>
            </a:r>
            <a:endParaRPr lang="en-US" sz="1333" dirty="0"/>
          </a:p>
        </p:txBody>
      </p:sp>
      <p:sp>
        <p:nvSpPr>
          <p:cNvPr id="52" name="Text 50"/>
          <p:cNvSpPr/>
          <p:nvPr/>
        </p:nvSpPr>
        <p:spPr>
          <a:xfrm>
            <a:off x="6851903" y="5467000"/>
            <a:ext cx="4949952" cy="512064"/>
          </a:xfrm>
          <a:prstGeom prst="rect">
            <a:avLst/>
          </a:prstGeom>
          <a:noFill/>
          <a:ln/>
        </p:spPr>
        <p:txBody>
          <a:bodyPr wrap="square" lIns="0" tIns="0" rIns="0" bIns="0" rtlCol="0" anchor="ctr"/>
          <a:lstStyle/>
          <a:p>
            <a:r>
              <a:rPr lang="en-US" dirty="0">
                <a:solidFill>
                  <a:schemeClr val="tx1">
                    <a:lumMod val="75000"/>
                    <a:lumOff val="25000"/>
                  </a:schemeClr>
                </a:solidFill>
                <a:latin typeface="Times New Roman" panose="02020603050405020304" pitchFamily="18" charset="0"/>
                <a:cs typeface="Times New Roman" panose="02020603050405020304" pitchFamily="18" charset="0"/>
              </a:rPr>
              <a:t>R = A₁₅₆ / A₆₁₇_corrected</a:t>
            </a:r>
          </a:p>
          <a:p>
            <a:r>
              <a:rPr lang="en-US" dirty="0">
                <a:solidFill>
                  <a:schemeClr val="tx1">
                    <a:lumMod val="75000"/>
                    <a:lumOff val="25000"/>
                  </a:schemeClr>
                </a:solidFill>
                <a:latin typeface="Times New Roman" panose="02020603050405020304" pitchFamily="18" charset="0"/>
                <a:cs typeface="Times New Roman" panose="02020603050405020304" pitchFamily="18" charset="0"/>
              </a:rPr>
              <a:t>Statistical + systematic uncertainties</a:t>
            </a:r>
          </a:p>
        </p:txBody>
      </p:sp>
      <p:sp>
        <p:nvSpPr>
          <p:cNvPr id="53" name="Text 51"/>
          <p:cNvSpPr/>
          <p:nvPr/>
        </p:nvSpPr>
        <p:spPr>
          <a:xfrm>
            <a:off x="0" y="6522720"/>
            <a:ext cx="12192000" cy="341376"/>
          </a:xfrm>
          <a:prstGeom prst="rect">
            <a:avLst/>
          </a:prstGeom>
          <a:noFill/>
          <a:ln/>
        </p:spPr>
        <p:txBody>
          <a:bodyPr wrap="square" rtlCol="0" anchor="ctr"/>
          <a:lstStyle/>
          <a:p>
            <a:pPr algn="ctr"/>
            <a:endParaRPr lang="en-US" sz="1067" dirty="0"/>
          </a:p>
        </p:txBody>
      </p:sp>
      <p:cxnSp>
        <p:nvCxnSpPr>
          <p:cNvPr id="55" name="Straight Connector 54">
            <a:extLst>
              <a:ext uri="{FF2B5EF4-FFF2-40B4-BE49-F238E27FC236}">
                <a16:creationId xmlns:a16="http://schemas.microsoft.com/office/drawing/2014/main" id="{D5129F1F-03DD-461F-AF1C-255670CF87A0}"/>
              </a:ext>
            </a:extLst>
          </p:cNvPr>
          <p:cNvCxnSpPr>
            <a:stCxn id="12" idx="0"/>
            <a:endCxn id="8" idx="0"/>
          </p:cNvCxnSpPr>
          <p:nvPr/>
        </p:nvCxnSpPr>
        <p:spPr>
          <a:xfrm flipV="1">
            <a:off x="3048000" y="1975104"/>
            <a:ext cx="0" cy="304800"/>
          </a:xfrm>
          <a:prstGeom prst="line">
            <a:avLst/>
          </a:prstGeom>
          <a:ln w="38100">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7" name="Straight Connector 56">
            <a:extLst>
              <a:ext uri="{FF2B5EF4-FFF2-40B4-BE49-F238E27FC236}">
                <a16:creationId xmlns:a16="http://schemas.microsoft.com/office/drawing/2014/main" id="{9219F665-3A1B-4242-A033-0A7BC3B43E56}"/>
              </a:ext>
            </a:extLst>
          </p:cNvPr>
          <p:cNvCxnSpPr>
            <a:stCxn id="11" idx="0"/>
            <a:endCxn id="9" idx="0"/>
          </p:cNvCxnSpPr>
          <p:nvPr/>
        </p:nvCxnSpPr>
        <p:spPr>
          <a:xfrm>
            <a:off x="1524000" y="2279904"/>
            <a:ext cx="1493520" cy="795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6695850D-E284-4BD0-8B11-3A3678DD902F}"/>
              </a:ext>
            </a:extLst>
          </p:cNvPr>
          <p:cNvGrpSpPr/>
          <p:nvPr/>
        </p:nvGrpSpPr>
        <p:grpSpPr>
          <a:xfrm>
            <a:off x="438913" y="4328160"/>
            <a:ext cx="3169919" cy="2071696"/>
            <a:chOff x="3092260" y="809463"/>
            <a:chExt cx="6051740" cy="4379411"/>
          </a:xfrm>
        </p:grpSpPr>
        <p:pic>
          <p:nvPicPr>
            <p:cNvPr id="59" name="Google Shape;1302;p69">
              <a:extLst>
                <a:ext uri="{FF2B5EF4-FFF2-40B4-BE49-F238E27FC236}">
                  <a16:creationId xmlns:a16="http://schemas.microsoft.com/office/drawing/2014/main" id="{C0729D62-3E49-483A-B43E-A0A11C450A72}"/>
                </a:ext>
              </a:extLst>
            </p:cNvPr>
            <p:cNvPicPr preferRelativeResize="0"/>
            <p:nvPr/>
          </p:nvPicPr>
          <p:blipFill rotWithShape="1">
            <a:blip r:embed="rId3">
              <a:alphaModFix/>
            </a:blip>
            <a:srcRect/>
            <a:stretch/>
          </p:blipFill>
          <p:spPr>
            <a:xfrm>
              <a:off x="3092260" y="809463"/>
              <a:ext cx="6051740" cy="4379411"/>
            </a:xfrm>
            <a:prstGeom prst="rect">
              <a:avLst/>
            </a:prstGeom>
            <a:noFill/>
            <a:ln>
              <a:noFill/>
            </a:ln>
          </p:spPr>
        </p:pic>
        <p:cxnSp>
          <p:nvCxnSpPr>
            <p:cNvPr id="60" name="Google Shape;1303;p69">
              <a:extLst>
                <a:ext uri="{FF2B5EF4-FFF2-40B4-BE49-F238E27FC236}">
                  <a16:creationId xmlns:a16="http://schemas.microsoft.com/office/drawing/2014/main" id="{18B6F3FC-3301-485F-A35F-7ADA9C1A02B9}"/>
                </a:ext>
              </a:extLst>
            </p:cNvPr>
            <p:cNvCxnSpPr/>
            <p:nvPr/>
          </p:nvCxnSpPr>
          <p:spPr>
            <a:xfrm>
              <a:off x="5215352" y="1599180"/>
              <a:ext cx="10500" cy="730200"/>
            </a:xfrm>
            <a:prstGeom prst="straightConnector1">
              <a:avLst/>
            </a:prstGeom>
            <a:noFill/>
            <a:ln w="9525" cap="flat" cmpd="sng">
              <a:solidFill>
                <a:schemeClr val="dk2"/>
              </a:solidFill>
              <a:prstDash val="solid"/>
              <a:round/>
              <a:headEnd type="none" w="sm" len="sm"/>
              <a:tailEnd type="triangle" w="med" len="med"/>
            </a:ln>
          </p:spPr>
        </p:cxnSp>
        <p:sp>
          <p:nvSpPr>
            <p:cNvPr id="61" name="Google Shape;1304;p69">
              <a:extLst>
                <a:ext uri="{FF2B5EF4-FFF2-40B4-BE49-F238E27FC236}">
                  <a16:creationId xmlns:a16="http://schemas.microsoft.com/office/drawing/2014/main" id="{C8026CD4-B4AF-4037-B6D0-DC8E1AB0D113}"/>
                </a:ext>
              </a:extLst>
            </p:cNvPr>
            <p:cNvSpPr txBox="1"/>
            <p:nvPr/>
          </p:nvSpPr>
          <p:spPr>
            <a:xfrm>
              <a:off x="4356986" y="2390542"/>
              <a:ext cx="1313464" cy="778382"/>
            </a:xfrm>
            <a:prstGeom prst="rect">
              <a:avLst/>
            </a:prstGeom>
            <a:noFill/>
            <a:ln>
              <a:noFill/>
            </a:ln>
          </p:spPr>
          <p:txBody>
            <a:bodyPr spcFirstLastPara="1" wrap="square" lIns="121900" tIns="121900" rIns="121900" bIns="121900" anchor="t" anchorCtr="0">
              <a:spAutoFit/>
            </a:bodyPr>
            <a:lstStyle/>
            <a:p>
              <a:pPr>
                <a:buClr>
                  <a:srgbClr val="000000"/>
                </a:buClr>
                <a:buSzPts val="1800"/>
              </a:pPr>
              <a:r>
                <a:rPr lang="en-US" sz="1600" b="1" baseline="30000" dirty="0">
                  <a:solidFill>
                    <a:schemeClr val="dk2"/>
                  </a:solidFill>
                  <a:latin typeface="Times New Roman" panose="02020603050405020304" pitchFamily="18" charset="0"/>
                  <a:ea typeface="Proxima Nova"/>
                  <a:cs typeface="Times New Roman" panose="02020603050405020304" pitchFamily="18" charset="0"/>
                  <a:sym typeface="Proxima Nova"/>
                </a:rPr>
                <a:t>112g</a:t>
              </a:r>
              <a:r>
                <a:rPr lang="en-US" sz="1600" b="1" dirty="0">
                  <a:solidFill>
                    <a:schemeClr val="dk2"/>
                  </a:solidFill>
                  <a:latin typeface="Times New Roman" panose="02020603050405020304" pitchFamily="18" charset="0"/>
                  <a:ea typeface="Proxima Nova"/>
                  <a:cs typeface="Times New Roman" panose="02020603050405020304" pitchFamily="18" charset="0"/>
                  <a:sym typeface="Proxima Nova"/>
                </a:rPr>
                <a:t>In</a:t>
              </a:r>
              <a:endParaRPr sz="1600" b="1" dirty="0">
                <a:solidFill>
                  <a:schemeClr val="dk2"/>
                </a:solidFill>
                <a:latin typeface="Times New Roman" panose="02020603050405020304" pitchFamily="18" charset="0"/>
                <a:ea typeface="Proxima Nova"/>
                <a:cs typeface="Times New Roman" panose="02020603050405020304" pitchFamily="18" charset="0"/>
                <a:sym typeface="Proxima Nova"/>
              </a:endParaRPr>
            </a:p>
          </p:txBody>
        </p:sp>
        <p:cxnSp>
          <p:nvCxnSpPr>
            <p:cNvPr id="62" name="Google Shape;1305;p69">
              <a:extLst>
                <a:ext uri="{FF2B5EF4-FFF2-40B4-BE49-F238E27FC236}">
                  <a16:creationId xmlns:a16="http://schemas.microsoft.com/office/drawing/2014/main" id="{08E6E647-EC10-49C1-B812-439152884055}"/>
                </a:ext>
              </a:extLst>
            </p:cNvPr>
            <p:cNvCxnSpPr/>
            <p:nvPr/>
          </p:nvCxnSpPr>
          <p:spPr>
            <a:xfrm>
              <a:off x="6311727" y="1764468"/>
              <a:ext cx="10500" cy="730200"/>
            </a:xfrm>
            <a:prstGeom prst="straightConnector1">
              <a:avLst/>
            </a:prstGeom>
            <a:noFill/>
            <a:ln w="9525" cap="flat" cmpd="sng">
              <a:solidFill>
                <a:schemeClr val="dk2"/>
              </a:solidFill>
              <a:prstDash val="solid"/>
              <a:round/>
              <a:headEnd type="none" w="sm" len="sm"/>
              <a:tailEnd type="triangle" w="med" len="med"/>
            </a:ln>
          </p:spPr>
        </p:cxnSp>
        <p:sp>
          <p:nvSpPr>
            <p:cNvPr id="63" name="Google Shape;1306;p69">
              <a:extLst>
                <a:ext uri="{FF2B5EF4-FFF2-40B4-BE49-F238E27FC236}">
                  <a16:creationId xmlns:a16="http://schemas.microsoft.com/office/drawing/2014/main" id="{E8E43CA5-0D2E-44FC-8C41-760937A3E934}"/>
                </a:ext>
              </a:extLst>
            </p:cNvPr>
            <p:cNvSpPr txBox="1"/>
            <p:nvPr/>
          </p:nvSpPr>
          <p:spPr>
            <a:xfrm>
              <a:off x="6042627" y="2531271"/>
              <a:ext cx="1722365" cy="778382"/>
            </a:xfrm>
            <a:prstGeom prst="rect">
              <a:avLst/>
            </a:prstGeom>
            <a:noFill/>
            <a:ln>
              <a:noFill/>
            </a:ln>
          </p:spPr>
          <p:txBody>
            <a:bodyPr spcFirstLastPara="1" wrap="square" lIns="121900" tIns="121900" rIns="121900" bIns="121900" anchor="t" anchorCtr="0">
              <a:spAutoFit/>
            </a:bodyPr>
            <a:lstStyle/>
            <a:p>
              <a:pPr>
                <a:buClr>
                  <a:srgbClr val="000000"/>
                </a:buClr>
                <a:buSzPts val="1800"/>
              </a:pPr>
              <a:r>
                <a:rPr lang="en-US" sz="1600" b="1" baseline="30000" dirty="0">
                  <a:solidFill>
                    <a:schemeClr val="dk2"/>
                  </a:solidFill>
                  <a:latin typeface="Times New Roman" panose="02020603050405020304" pitchFamily="18" charset="0"/>
                  <a:ea typeface="Proxima Nova"/>
                  <a:cs typeface="Times New Roman" panose="02020603050405020304" pitchFamily="18" charset="0"/>
                  <a:sym typeface="Proxima Nova"/>
                </a:rPr>
                <a:t>112m</a:t>
              </a:r>
              <a:r>
                <a:rPr lang="en-US" sz="1600" b="1" dirty="0">
                  <a:solidFill>
                    <a:schemeClr val="dk2"/>
                  </a:solidFill>
                  <a:latin typeface="Times New Roman" panose="02020603050405020304" pitchFamily="18" charset="0"/>
                  <a:ea typeface="Proxima Nova"/>
                  <a:cs typeface="Times New Roman" panose="02020603050405020304" pitchFamily="18" charset="0"/>
                  <a:sym typeface="Proxima Nova"/>
                </a:rPr>
                <a:t>In</a:t>
              </a:r>
              <a:endParaRPr sz="1600" b="1" dirty="0">
                <a:solidFill>
                  <a:schemeClr val="dk2"/>
                </a:solidFill>
                <a:latin typeface="Times New Roman" panose="02020603050405020304" pitchFamily="18" charset="0"/>
                <a:ea typeface="Proxima Nova"/>
                <a:cs typeface="Times New Roman" panose="02020603050405020304" pitchFamily="18" charset="0"/>
                <a:sym typeface="Proxima Nova"/>
              </a:endParaRPr>
            </a:p>
          </p:txBody>
        </p:sp>
        <p:cxnSp>
          <p:nvCxnSpPr>
            <p:cNvPr id="64" name="Google Shape;1307;p69">
              <a:extLst>
                <a:ext uri="{FF2B5EF4-FFF2-40B4-BE49-F238E27FC236}">
                  <a16:creationId xmlns:a16="http://schemas.microsoft.com/office/drawing/2014/main" id="{582B3A3D-F507-45E2-88DE-6CF7B836CB92}"/>
                </a:ext>
              </a:extLst>
            </p:cNvPr>
            <p:cNvCxnSpPr/>
            <p:nvPr/>
          </p:nvCxnSpPr>
          <p:spPr>
            <a:xfrm rot="10800000">
              <a:off x="6559599" y="3415790"/>
              <a:ext cx="10500" cy="730200"/>
            </a:xfrm>
            <a:prstGeom prst="straightConnector1">
              <a:avLst/>
            </a:prstGeom>
            <a:noFill/>
            <a:ln w="9525" cap="flat" cmpd="sng">
              <a:solidFill>
                <a:schemeClr val="dk2"/>
              </a:solidFill>
              <a:prstDash val="solid"/>
              <a:round/>
              <a:headEnd type="none" w="sm" len="sm"/>
              <a:tailEnd type="triangle" w="med" len="med"/>
            </a:ln>
          </p:spPr>
        </p:cxnSp>
        <p:sp>
          <p:nvSpPr>
            <p:cNvPr id="65" name="Google Shape;1308;p69">
              <a:extLst>
                <a:ext uri="{FF2B5EF4-FFF2-40B4-BE49-F238E27FC236}">
                  <a16:creationId xmlns:a16="http://schemas.microsoft.com/office/drawing/2014/main" id="{698C920D-BFCD-466E-8966-9FA191D96931}"/>
                </a:ext>
              </a:extLst>
            </p:cNvPr>
            <p:cNvSpPr txBox="1"/>
            <p:nvPr/>
          </p:nvSpPr>
          <p:spPr>
            <a:xfrm rot="1424">
              <a:off x="6570089" y="3525982"/>
              <a:ext cx="1526941" cy="778382"/>
            </a:xfrm>
            <a:prstGeom prst="rect">
              <a:avLst/>
            </a:prstGeom>
            <a:noFill/>
            <a:ln>
              <a:noFill/>
            </a:ln>
          </p:spPr>
          <p:txBody>
            <a:bodyPr spcFirstLastPara="1" wrap="square" lIns="121900" tIns="121900" rIns="121900" bIns="121900" anchor="t" anchorCtr="0">
              <a:spAutoFit/>
            </a:bodyPr>
            <a:lstStyle/>
            <a:p>
              <a:pPr>
                <a:buClr>
                  <a:srgbClr val="000000"/>
                </a:buClr>
                <a:buSzPts val="1800"/>
              </a:pPr>
              <a:r>
                <a:rPr lang="en-US" sz="1600" b="1" baseline="30000" dirty="0">
                  <a:solidFill>
                    <a:schemeClr val="dk2"/>
                  </a:solidFill>
                  <a:latin typeface="Times New Roman" panose="02020603050405020304" pitchFamily="18" charset="0"/>
                  <a:ea typeface="Proxima Nova"/>
                  <a:cs typeface="Times New Roman" panose="02020603050405020304" pitchFamily="18" charset="0"/>
                  <a:sym typeface="Proxima Nova"/>
                </a:rPr>
                <a:t>112</a:t>
              </a:r>
              <a:r>
                <a:rPr lang="en-US" sz="1600" b="1" dirty="0">
                  <a:solidFill>
                    <a:schemeClr val="dk2"/>
                  </a:solidFill>
                  <a:latin typeface="Times New Roman" panose="02020603050405020304" pitchFamily="18" charset="0"/>
                  <a:ea typeface="Proxima Nova"/>
                  <a:cs typeface="Times New Roman" panose="02020603050405020304" pitchFamily="18" charset="0"/>
                  <a:sym typeface="Proxima Nova"/>
                </a:rPr>
                <a:t>Ag</a:t>
              </a:r>
              <a:endParaRPr sz="1600" b="1" dirty="0">
                <a:solidFill>
                  <a:schemeClr val="dk2"/>
                </a:solidFill>
                <a:latin typeface="Times New Roman" panose="02020603050405020304" pitchFamily="18" charset="0"/>
                <a:ea typeface="Proxima Nova"/>
                <a:cs typeface="Times New Roman" panose="02020603050405020304" pitchFamily="18" charset="0"/>
                <a:sym typeface="Proxima Nova"/>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0"/>
          <p:cNvSpPr/>
          <p:nvPr/>
        </p:nvSpPr>
        <p:spPr>
          <a:xfrm>
            <a:off x="0" y="0"/>
            <a:ext cx="12192000" cy="594377"/>
          </a:xfrm>
          <a:prstGeom prst="rect">
            <a:avLst/>
          </a:prstGeom>
          <a:solidFill>
            <a:srgbClr val="002060"/>
          </a:solidFill>
          <a:ln w="12700">
            <a:solidFill>
              <a:srgbClr val="132337"/>
            </a:solidFill>
            <a:prstDash val="solid"/>
          </a:ln>
        </p:spPr>
        <p:txBody>
          <a:bodyPr anchor="ctr"/>
          <a:lstStyle/>
          <a:p>
            <a:pPr algn="ctr"/>
            <a:endParaRPr lang="en-US" sz="2600" b="1" dirty="0">
              <a:solidFill>
                <a:schemeClr val="bg1"/>
              </a:solidFill>
              <a:latin typeface="Times New Roman" panose="02020603050405020304" pitchFamily="18" charset="0"/>
              <a:cs typeface="Times New Roman" panose="02020603050405020304" pitchFamily="18" charset="0"/>
            </a:endParaRPr>
          </a:p>
          <a:p>
            <a:pPr algn="ctr"/>
            <a:r>
              <a:rPr lang="en-US" sz="2600" b="1" dirty="0">
                <a:solidFill>
                  <a:schemeClr val="bg1"/>
                </a:solidFill>
                <a:latin typeface="Times New Roman" panose="02020603050405020304" pitchFamily="18" charset="0"/>
                <a:cs typeface="Times New Roman" panose="02020603050405020304" pitchFamily="18" charset="0"/>
              </a:rPr>
              <a:t>¹¹³In(n,2n) IYR — Results at 14.7 MeV &amp; Cross-Checks</a:t>
            </a:r>
            <a:endParaRPr lang="en-US" sz="2600" dirty="0">
              <a:solidFill>
                <a:schemeClr val="bg1"/>
              </a:solidFill>
              <a:latin typeface="Times New Roman" panose="02020603050405020304" pitchFamily="18" charset="0"/>
              <a:cs typeface="Times New Roman" panose="02020603050405020304" pitchFamily="18" charset="0"/>
            </a:endParaRPr>
          </a:p>
          <a:p>
            <a:endParaRPr lang="en-SE" dirty="0"/>
          </a:p>
        </p:txBody>
      </p:sp>
      <p:sp>
        <p:nvSpPr>
          <p:cNvPr id="5" name="Text 3"/>
          <p:cNvSpPr/>
          <p:nvPr/>
        </p:nvSpPr>
        <p:spPr>
          <a:xfrm>
            <a:off x="1012746" y="1086769"/>
            <a:ext cx="4361215" cy="725424"/>
          </a:xfrm>
          <a:prstGeom prst="rect">
            <a:avLst/>
          </a:prstGeom>
          <a:solidFill>
            <a:srgbClr val="CCECFF"/>
          </a:solidFill>
          <a:ln/>
        </p:spPr>
        <p:txBody>
          <a:bodyPr wrap="square" rtlCol="0" anchor="ctr"/>
          <a:lstStyle/>
          <a:p>
            <a:pPr algn="ctr"/>
            <a:r>
              <a:rPr lang="en-US" sz="2000" b="1" dirty="0">
                <a:latin typeface="Times New Roman" panose="02020603050405020304" pitchFamily="18" charset="0"/>
                <a:cs typeface="Times New Roman" panose="02020603050405020304" pitchFamily="18" charset="0"/>
              </a:rPr>
              <a:t>Measured IYR (</a:t>
            </a:r>
            <a:r>
              <a:rPr lang="en-US" sz="2000" b="1" i="1" dirty="0">
                <a:latin typeface="Times New Roman" panose="02020603050405020304" pitchFamily="18" charset="0"/>
                <a:cs typeface="Times New Roman" panose="02020603050405020304" pitchFamily="18" charset="0"/>
              </a:rPr>
              <a:t>Yᵐ / Yᵍ</a:t>
            </a:r>
            <a:r>
              <a:rPr lang="en-US" sz="2000" b="1" dirty="0">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3.82 ± 0.47 </a:t>
            </a:r>
          </a:p>
          <a:p>
            <a:pPr algn="ctr"/>
            <a:r>
              <a:rPr lang="en-US" sz="2000" b="1" i="1" dirty="0">
                <a:solidFill>
                  <a:schemeClr val="bg2">
                    <a:lumMod val="50000"/>
                  </a:schemeClr>
                </a:solidFill>
                <a:latin typeface="Times New Roman" panose="02020603050405020304" pitchFamily="18" charset="0"/>
                <a:cs typeface="Times New Roman" panose="02020603050405020304" pitchFamily="18" charset="0"/>
              </a:rPr>
              <a:t>**first measurement at NESSA</a:t>
            </a:r>
          </a:p>
        </p:txBody>
      </p:sp>
      <p:sp>
        <p:nvSpPr>
          <p:cNvPr id="6" name="Text 4"/>
          <p:cNvSpPr/>
          <p:nvPr/>
        </p:nvSpPr>
        <p:spPr>
          <a:xfrm>
            <a:off x="947738" y="658368"/>
            <a:ext cx="4998720" cy="304800"/>
          </a:xfrm>
          <a:prstGeom prst="rect">
            <a:avLst/>
          </a:prstGeom>
          <a:noFill/>
          <a:ln/>
        </p:spPr>
        <p:txBody>
          <a:bodyPr wrap="square" rtlCol="0" anchor="ctr"/>
          <a:lstStyle/>
          <a:p>
            <a:pPr algn="ctr"/>
            <a:endParaRPr lang="en-US" sz="1600" dirty="0"/>
          </a:p>
        </p:txBody>
      </p:sp>
      <p:grpSp>
        <p:nvGrpSpPr>
          <p:cNvPr id="32" name="Group 31">
            <a:extLst>
              <a:ext uri="{FF2B5EF4-FFF2-40B4-BE49-F238E27FC236}">
                <a16:creationId xmlns:a16="http://schemas.microsoft.com/office/drawing/2014/main" id="{6F0F7CE4-77B2-4437-A49A-97BFB10B2D0C}"/>
              </a:ext>
            </a:extLst>
          </p:cNvPr>
          <p:cNvGrpSpPr/>
          <p:nvPr/>
        </p:nvGrpSpPr>
        <p:grpSpPr>
          <a:xfrm>
            <a:off x="806275" y="2554102"/>
            <a:ext cx="4759804" cy="3645530"/>
            <a:chOff x="279620" y="2487046"/>
            <a:chExt cx="5242661" cy="3645530"/>
          </a:xfrm>
        </p:grpSpPr>
        <p:sp>
          <p:nvSpPr>
            <p:cNvPr id="16" name="Text 14"/>
            <p:cNvSpPr/>
            <p:nvPr/>
          </p:nvSpPr>
          <p:spPr>
            <a:xfrm>
              <a:off x="512064" y="3364992"/>
              <a:ext cx="3511296" cy="2767584"/>
            </a:xfrm>
            <a:prstGeom prst="rect">
              <a:avLst/>
            </a:prstGeom>
            <a:noFill/>
            <a:ln/>
          </p:spPr>
          <p:txBody>
            <a:bodyPr wrap="square" lIns="33867" tIns="33867" rIns="33867" bIns="33867" rtlCol="0" anchor="t"/>
            <a:lstStyle/>
            <a:p>
              <a:pPr marL="457189" indent="-457189">
                <a:buSzPct val="100000"/>
                <a:buChar char="•"/>
              </a:pPr>
              <a:r>
                <a:rPr lang="en-US" sz="1600" dirty="0">
                  <a:solidFill>
                    <a:srgbClr val="FFFFFF"/>
                  </a:solidFill>
                  <a:latin typeface="Times New Roman" panose="02020603050405020304" pitchFamily="18" charset="0"/>
                  <a:cs typeface="Times New Roman" panose="02020603050405020304" pitchFamily="18" charset="0"/>
                </a:rPr>
                <a:t>¹¹²Ag: T½ = 3.13 h, γ 617.5 keV</a:t>
              </a:r>
              <a:endParaRPr lang="en-US" sz="1600" dirty="0">
                <a:latin typeface="Times New Roman" panose="02020603050405020304" pitchFamily="18" charset="0"/>
                <a:cs typeface="Times New Roman" panose="02020603050405020304" pitchFamily="18" charset="0"/>
              </a:endParaRPr>
            </a:p>
            <a:p>
              <a:pPr marL="457189" indent="-457189">
                <a:buSzPct val="100000"/>
                <a:buChar char="•"/>
              </a:pPr>
              <a:r>
                <a:rPr lang="en-US" sz="1600" dirty="0">
                  <a:solidFill>
                    <a:srgbClr val="FFFFFF"/>
                  </a:solidFill>
                  <a:latin typeface="Times New Roman" panose="02020603050405020304" pitchFamily="18" charset="0"/>
                  <a:cs typeface="Times New Roman" panose="02020603050405020304" pitchFamily="18" charset="0"/>
                </a:rPr>
                <a:t>Produced via ¹¹⁵In(n,α) (~2.7 mb)</a:t>
              </a:r>
              <a:endParaRPr lang="en-US" sz="1600" dirty="0">
                <a:latin typeface="Times New Roman" panose="02020603050405020304" pitchFamily="18" charset="0"/>
                <a:cs typeface="Times New Roman" panose="02020603050405020304" pitchFamily="18" charset="0"/>
              </a:endParaRPr>
            </a:p>
            <a:p>
              <a:pPr marL="457189" indent="-457189">
                <a:buSzPct val="100000"/>
                <a:buChar char="•"/>
              </a:pPr>
              <a:r>
                <a:rPr lang="en-US" sz="1600" dirty="0">
                  <a:solidFill>
                    <a:srgbClr val="FFFFFF"/>
                  </a:solidFill>
                  <a:latin typeface="Times New Roman" panose="02020603050405020304" pitchFamily="18" charset="0"/>
                  <a:cs typeface="Times New Roman" panose="02020603050405020304" pitchFamily="18" charset="0"/>
                </a:rPr>
                <a:t>Bateman ODE system solved numerically</a:t>
              </a:r>
              <a:endParaRPr lang="en-US" sz="1600" dirty="0">
                <a:latin typeface="Times New Roman" panose="02020603050405020304" pitchFamily="18" charset="0"/>
                <a:cs typeface="Times New Roman" panose="02020603050405020304" pitchFamily="18" charset="0"/>
              </a:endParaRPr>
            </a:p>
            <a:p>
              <a:pPr marL="457189" indent="-457189">
                <a:buSzPct val="100000"/>
                <a:buChar char="•"/>
              </a:pPr>
              <a:r>
                <a:rPr lang="en-US" sz="1600" dirty="0">
                  <a:solidFill>
                    <a:srgbClr val="FFFFFF"/>
                  </a:solidFill>
                  <a:latin typeface="Times New Roman" panose="02020603050405020304" pitchFamily="18" charset="0"/>
                  <a:cs typeface="Times New Roman" panose="02020603050405020304" pitchFamily="18" charset="0"/>
                </a:rPr>
                <a:t>Time series fitting separates ¹¹²In from ¹¹²Ag component</a:t>
              </a:r>
              <a:endParaRPr lang="en-US" sz="1600" dirty="0">
                <a:latin typeface="Times New Roman" panose="02020603050405020304" pitchFamily="18" charset="0"/>
                <a:cs typeface="Times New Roman" panose="02020603050405020304" pitchFamily="18" charset="0"/>
              </a:endParaRPr>
            </a:p>
            <a:p>
              <a:pPr marL="457189" indent="-457189">
                <a:buSzPct val="100000"/>
                <a:buChar char="•"/>
              </a:pPr>
              <a:r>
                <a:rPr lang="en-US" sz="1600" dirty="0">
                  <a:solidFill>
                    <a:srgbClr val="FFFFFF"/>
                  </a:solidFill>
                  <a:latin typeface="Times New Roman" panose="02020603050405020304" pitchFamily="18" charset="0"/>
                  <a:cs typeface="Times New Roman" panose="02020603050405020304" pitchFamily="18" charset="0"/>
                </a:rPr>
                <a:t>Correction: ~8% on ground-state yield</a:t>
              </a:r>
              <a:endParaRPr lang="en-US" sz="1600" dirty="0">
                <a:latin typeface="Times New Roman" panose="02020603050405020304" pitchFamily="18" charset="0"/>
                <a:cs typeface="Times New Roman" panose="02020603050405020304" pitchFamily="18" charset="0"/>
              </a:endParaRPr>
            </a:p>
          </p:txBody>
        </p:sp>
        <p:sp>
          <p:nvSpPr>
            <p:cNvPr id="19" name="Text 17"/>
            <p:cNvSpPr/>
            <p:nvPr/>
          </p:nvSpPr>
          <p:spPr>
            <a:xfrm>
              <a:off x="1341321" y="2487046"/>
              <a:ext cx="3119260" cy="390144"/>
            </a:xfrm>
            <a:prstGeom prst="rect">
              <a:avLst/>
            </a:prstGeom>
            <a:solidFill>
              <a:srgbClr val="F4BF94"/>
            </a:solidFill>
            <a:ln/>
          </p:spPr>
          <p:txBody>
            <a:bodyPr wrap="square" lIns="0" tIns="0" rIns="0" bIns="0" rtlCol="0" anchor="ctr"/>
            <a:lstStyle/>
            <a:p>
              <a:pPr algn="ctr"/>
              <a:r>
                <a:rPr lang="en-US" b="1" dirty="0">
                  <a:solidFill>
                    <a:srgbClr val="0D1B2A"/>
                  </a:solidFill>
                  <a:latin typeface="Times New Roman" panose="02020603050405020304" pitchFamily="18" charset="0"/>
                  <a:cs typeface="Times New Roman" panose="02020603050405020304" pitchFamily="18" charset="0"/>
                </a:rPr>
                <a:t>Geant4 Validation</a:t>
              </a:r>
              <a:endParaRPr lang="en-US" dirty="0">
                <a:latin typeface="Times New Roman" panose="02020603050405020304" pitchFamily="18" charset="0"/>
                <a:cs typeface="Times New Roman" panose="02020603050405020304" pitchFamily="18" charset="0"/>
              </a:endParaRPr>
            </a:p>
          </p:txBody>
        </p:sp>
        <p:sp>
          <p:nvSpPr>
            <p:cNvPr id="20" name="Text 18"/>
            <p:cNvSpPr/>
            <p:nvPr/>
          </p:nvSpPr>
          <p:spPr>
            <a:xfrm>
              <a:off x="279620" y="3068083"/>
              <a:ext cx="5242661" cy="3055509"/>
            </a:xfrm>
            <a:prstGeom prst="rect">
              <a:avLst/>
            </a:prstGeom>
            <a:solidFill>
              <a:srgbClr val="E0E0E0">
                <a:alpha val="40000"/>
              </a:srgbClr>
            </a:solidFill>
            <a:ln/>
          </p:spPr>
          <p:txBody>
            <a:bodyPr wrap="square" lIns="33867" tIns="33867" rIns="33867" bIns="33867" rtlCol="0" anchor="t"/>
            <a:lstStyle/>
            <a:p>
              <a:pPr marL="457189" indent="-457189" algn="just">
                <a:buSzPct val="100000"/>
                <a:buChar char="•"/>
              </a:pPr>
              <a:r>
                <a:rPr lang="en-US" sz="1600" dirty="0">
                  <a:latin typeface="Times New Roman" panose="02020603050405020304" pitchFamily="18" charset="0"/>
                  <a:cs typeface="Times New Roman" panose="02020603050405020304" pitchFamily="18" charset="0"/>
                </a:rPr>
                <a:t>HPGe detector geometry fully modelled.</a:t>
              </a:r>
            </a:p>
            <a:p>
              <a:pPr marL="457189" indent="-457189" algn="just">
                <a:buSzPct val="100000"/>
                <a:buChar char="•"/>
              </a:pPr>
              <a:endParaRPr lang="en-US" sz="1600" dirty="0">
                <a:latin typeface="Times New Roman" panose="02020603050405020304" pitchFamily="18" charset="0"/>
                <a:cs typeface="Times New Roman" panose="02020603050405020304" pitchFamily="18" charset="0"/>
              </a:endParaRPr>
            </a:p>
            <a:p>
              <a:pPr marL="457189" indent="-457189" algn="just">
                <a:buSzPct val="100000"/>
                <a:buChar char="•"/>
              </a:pPr>
              <a:r>
                <a:rPr lang="en-US" sz="1600" dirty="0">
                  <a:latin typeface="Times New Roman" panose="02020603050405020304" pitchFamily="18" charset="0"/>
                  <a:cs typeface="Times New Roman" panose="02020603050405020304" pitchFamily="18" charset="0"/>
                </a:rPr>
                <a:t>Foil self-attenuation at 156 &amp; 617 keV.</a:t>
              </a:r>
            </a:p>
            <a:p>
              <a:pPr marL="457189" indent="-457189" algn="just">
                <a:buSzPct val="100000"/>
                <a:buChar char="•"/>
              </a:pPr>
              <a:endParaRPr lang="en-US" sz="1600" dirty="0">
                <a:latin typeface="Times New Roman" panose="02020603050405020304" pitchFamily="18" charset="0"/>
                <a:cs typeface="Times New Roman" panose="02020603050405020304" pitchFamily="18" charset="0"/>
              </a:endParaRPr>
            </a:p>
            <a:p>
              <a:pPr marL="457189" indent="-457189" algn="just">
                <a:buSzPct val="100000"/>
                <a:buChar char="•"/>
              </a:pPr>
              <a:r>
                <a:rPr lang="en-US" sz="1600" dirty="0">
                  <a:latin typeface="Times New Roman" panose="02020603050405020304" pitchFamily="18" charset="0"/>
                  <a:cs typeface="Times New Roman" panose="02020603050405020304" pitchFamily="18" charset="0"/>
                </a:rPr>
                <a:t>Simulated peak efficiencies agree with IAEA source </a:t>
              </a:r>
              <a:r>
                <a:rPr lang="en-US" sz="1600" dirty="0" err="1">
                  <a:latin typeface="Times New Roman" panose="02020603050405020304" pitchFamily="18" charset="0"/>
                  <a:cs typeface="Times New Roman" panose="02020603050405020304" pitchFamily="18" charset="0"/>
                </a:rPr>
                <a:t>calib</a:t>
              </a:r>
              <a:r>
                <a:rPr lang="en-US" sz="1600" dirty="0">
                  <a:latin typeface="Times New Roman" panose="02020603050405020304" pitchFamily="18" charset="0"/>
                  <a:cs typeface="Times New Roman" panose="02020603050405020304" pitchFamily="18" charset="0"/>
                </a:rPr>
                <a:t>.</a:t>
              </a:r>
            </a:p>
            <a:p>
              <a:pPr marL="457189" indent="-457189" algn="just">
                <a:buSzPct val="100000"/>
                <a:buChar char="•"/>
              </a:pPr>
              <a:endParaRPr lang="en-US" sz="1600" dirty="0">
                <a:latin typeface="Times New Roman" panose="02020603050405020304" pitchFamily="18" charset="0"/>
                <a:cs typeface="Times New Roman" panose="02020603050405020304" pitchFamily="18" charset="0"/>
              </a:endParaRPr>
            </a:p>
            <a:p>
              <a:pPr marL="457189" indent="-457189" algn="just">
                <a:buSzPct val="100000"/>
                <a:buChar char="•"/>
              </a:pPr>
              <a:r>
                <a:rPr lang="en-US" sz="1600" dirty="0">
                  <a:latin typeface="Times New Roman" panose="02020603050405020304" pitchFamily="18" charset="0"/>
                  <a:cs typeface="Times New Roman" panose="02020603050405020304" pitchFamily="18" charset="0"/>
                </a:rPr>
                <a:t>G4Radioactivation used for cascade verification.</a:t>
              </a:r>
            </a:p>
            <a:p>
              <a:pPr marL="457189" indent="-457189" algn="just">
                <a:buSzPct val="100000"/>
                <a:buChar char="•"/>
              </a:pPr>
              <a:endParaRPr lang="en-US" sz="1600" dirty="0">
                <a:latin typeface="Times New Roman" panose="02020603050405020304" pitchFamily="18" charset="0"/>
                <a:cs typeface="Times New Roman" panose="02020603050405020304" pitchFamily="18" charset="0"/>
              </a:endParaRPr>
            </a:p>
            <a:p>
              <a:pPr marL="457189" indent="-457189" algn="just">
                <a:buSzPct val="100000"/>
                <a:buChar char="•"/>
              </a:pPr>
              <a:r>
                <a:rPr lang="en-US" sz="1600" dirty="0">
                  <a:latin typeface="Times New Roman" panose="02020603050405020304" pitchFamily="18" charset="0"/>
                  <a:cs typeface="Times New Roman" panose="02020603050405020304" pitchFamily="18" charset="0"/>
                </a:rPr>
                <a:t>Intercomparison of  HP, INCLXX, </a:t>
              </a:r>
              <a:r>
                <a:rPr lang="en-US" sz="1600" b="1" dirty="0">
                  <a:latin typeface="Times New Roman" panose="02020603050405020304" pitchFamily="18" charset="0"/>
                  <a:cs typeface="Times New Roman" panose="02020603050405020304" pitchFamily="18" charset="0"/>
                </a:rPr>
                <a:t>QGSP_BIC</a:t>
              </a:r>
              <a:r>
                <a:rPr lang="en-US" sz="1600" dirty="0">
                  <a:latin typeface="Times New Roman" panose="02020603050405020304" pitchFamily="18" charset="0"/>
                  <a:cs typeface="Times New Roman" panose="02020603050405020304" pitchFamily="18" charset="0"/>
                </a:rPr>
                <a:t>, FTFP_BERT physics model.</a:t>
              </a:r>
            </a:p>
          </p:txBody>
        </p:sp>
      </p:grpSp>
      <p:pic>
        <p:nvPicPr>
          <p:cNvPr id="28" name="Picture 27">
            <a:extLst>
              <a:ext uri="{FF2B5EF4-FFF2-40B4-BE49-F238E27FC236}">
                <a16:creationId xmlns:a16="http://schemas.microsoft.com/office/drawing/2014/main" id="{38FC4D40-40F3-4E9F-BC68-D70583E8C378}"/>
              </a:ext>
            </a:extLst>
          </p:cNvPr>
          <p:cNvPicPr>
            <a:picLocks noChangeAspect="1"/>
          </p:cNvPicPr>
          <p:nvPr/>
        </p:nvPicPr>
        <p:blipFill>
          <a:blip r:embed="rId3"/>
          <a:stretch>
            <a:fillRect/>
          </a:stretch>
        </p:blipFill>
        <p:spPr>
          <a:xfrm>
            <a:off x="6565563" y="3544982"/>
            <a:ext cx="4088246" cy="2758149"/>
          </a:xfrm>
          <a:prstGeom prst="rect">
            <a:avLst/>
          </a:prstGeom>
        </p:spPr>
      </p:pic>
      <p:pic>
        <p:nvPicPr>
          <p:cNvPr id="30" name="Picture 29">
            <a:extLst>
              <a:ext uri="{FF2B5EF4-FFF2-40B4-BE49-F238E27FC236}">
                <a16:creationId xmlns:a16="http://schemas.microsoft.com/office/drawing/2014/main" id="{B2E7CA16-D79C-4429-9615-ED102E0539DA}"/>
              </a:ext>
            </a:extLst>
          </p:cNvPr>
          <p:cNvPicPr>
            <a:picLocks noChangeAspect="1"/>
          </p:cNvPicPr>
          <p:nvPr/>
        </p:nvPicPr>
        <p:blipFill>
          <a:blip r:embed="rId4"/>
          <a:stretch>
            <a:fillRect/>
          </a:stretch>
        </p:blipFill>
        <p:spPr>
          <a:xfrm>
            <a:off x="6662336" y="725424"/>
            <a:ext cx="3894701" cy="2879847"/>
          </a:xfrm>
          <a:prstGeom prst="rect">
            <a:avLst/>
          </a:prstGeom>
        </p:spPr>
      </p:pic>
      <p:sp>
        <p:nvSpPr>
          <p:cNvPr id="31" name="TextBox 30">
            <a:extLst>
              <a:ext uri="{FF2B5EF4-FFF2-40B4-BE49-F238E27FC236}">
                <a16:creationId xmlns:a16="http://schemas.microsoft.com/office/drawing/2014/main" id="{BD16C954-D181-43E1-B237-D3623F3F2470}"/>
              </a:ext>
            </a:extLst>
          </p:cNvPr>
          <p:cNvSpPr txBox="1"/>
          <p:nvPr/>
        </p:nvSpPr>
        <p:spPr>
          <a:xfrm>
            <a:off x="195073" y="6406631"/>
            <a:ext cx="7370859" cy="307777"/>
          </a:xfrm>
          <a:prstGeom prst="rect">
            <a:avLst/>
          </a:prstGeom>
          <a:noFill/>
        </p:spPr>
        <p:txBody>
          <a:bodyPr wrap="square" rtlCol="0">
            <a:spAutoFit/>
          </a:bodyPr>
          <a:lstStyle/>
          <a:p>
            <a:r>
              <a:rPr lang="en-US" sz="1400" i="1" dirty="0">
                <a:solidFill>
                  <a:schemeClr val="tx1">
                    <a:lumMod val="50000"/>
                    <a:lumOff val="50000"/>
                  </a:schemeClr>
                </a:solidFill>
                <a:latin typeface="Times New Roman" panose="02020603050405020304" pitchFamily="18" charset="0"/>
                <a:cs typeface="Times New Roman" panose="02020603050405020304" pitchFamily="18" charset="0"/>
              </a:rPr>
              <a:t>Luo et al., 2017, Nuclear Science and engineering, Volume 188</a:t>
            </a:r>
            <a:endParaRPr lang="en-SE" sz="1400" i="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22C13AD8-C93D-4CD2-ADFF-5D7ADE3ECEDF}"/>
              </a:ext>
            </a:extLst>
          </p:cNvPr>
          <p:cNvSpPr txBox="1"/>
          <p:nvPr/>
        </p:nvSpPr>
        <p:spPr>
          <a:xfrm>
            <a:off x="1951167" y="5099255"/>
            <a:ext cx="8289666" cy="1477328"/>
          </a:xfrm>
          <a:prstGeom prst="rect">
            <a:avLst/>
          </a:prstGeom>
          <a:solidFill>
            <a:srgbClr val="CCECFF">
              <a:alpha val="54902"/>
            </a:srgbClr>
          </a:solidFill>
        </p:spPr>
        <p:txBody>
          <a:bodyPr wrap="square" rtlCol="0">
            <a:spAutoFit/>
          </a:bodyPr>
          <a:lstStyle/>
          <a:p>
            <a:pPr marL="285750" indent="-285750">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Complementary Neutron Beam facility at Tandem Laboratory at Uppsala University.</a:t>
            </a:r>
          </a:p>
          <a:p>
            <a:pPr marL="285750" indent="-285750">
              <a:buFont typeface="Arial" panose="020B0604020202020204" pitchFamily="34" charset="0"/>
              <a:buChar char="•"/>
            </a:pPr>
            <a:endParaRPr lang="en-US" dirty="0">
              <a:solidFill>
                <a:schemeClr val="bg2">
                  <a:lumMod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Proton beam up to 10 MeV energies can be achieved.</a:t>
            </a:r>
          </a:p>
          <a:p>
            <a:pPr marL="285750" indent="-285750">
              <a:buFont typeface="Arial" panose="020B0604020202020204" pitchFamily="34" charset="0"/>
              <a:buChar char="•"/>
            </a:pPr>
            <a:endParaRPr lang="en-US" dirty="0">
              <a:solidFill>
                <a:schemeClr val="bg2">
                  <a:lumMod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solidFill>
                  <a:schemeClr val="bg2">
                    <a:lumMod val="25000"/>
                  </a:schemeClr>
                </a:solidFill>
                <a:latin typeface="Times New Roman" panose="02020603050405020304" pitchFamily="18" charset="0"/>
                <a:cs typeface="Times New Roman" panose="02020603050405020304" pitchFamily="18" charset="0"/>
              </a:rPr>
              <a:t>Several targets have been tested for neutron production</a:t>
            </a:r>
            <a:endParaRPr lang="en-SE"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2" name="Text 0"/>
          <p:cNvSpPr/>
          <p:nvPr/>
        </p:nvSpPr>
        <p:spPr>
          <a:xfrm>
            <a:off x="622190" y="320040"/>
            <a:ext cx="11155680" cy="548640"/>
          </a:xfrm>
          <a:prstGeom prst="rect">
            <a:avLst/>
          </a:prstGeom>
          <a:noFill/>
          <a:ln/>
        </p:spPr>
        <p:txBody>
          <a:bodyPr wrap="square" lIns="0" tIns="0" rIns="0" bIns="0" rtlCol="0" anchor="ctr"/>
          <a:lstStyle/>
          <a:p>
            <a:pPr marL="0" indent="0">
              <a:buNone/>
            </a:pPr>
            <a:endParaRPr lang="en-US" sz="2800" dirty="0"/>
          </a:p>
        </p:txBody>
      </p:sp>
      <p:sp>
        <p:nvSpPr>
          <p:cNvPr id="6" name="Text 4"/>
          <p:cNvSpPr/>
          <p:nvPr/>
        </p:nvSpPr>
        <p:spPr>
          <a:xfrm>
            <a:off x="277633" y="1865622"/>
            <a:ext cx="4023360" cy="1645920"/>
          </a:xfrm>
          <a:prstGeom prst="rect">
            <a:avLst/>
          </a:prstGeom>
          <a:noFill/>
          <a:ln/>
        </p:spPr>
        <p:txBody>
          <a:bodyPr wrap="square" lIns="0" tIns="0" rIns="0" bIns="0" rtlCol="0" anchor="ctr"/>
          <a:lstStyle/>
          <a:p>
            <a:pPr marL="0" indent="0">
              <a:spcAft>
                <a:spcPts val="400"/>
              </a:spcAft>
              <a:buNone/>
            </a:pPr>
            <a:r>
              <a:rPr lang="en-US" sz="1300" dirty="0">
                <a:solidFill>
                  <a:srgbClr val="1F2937"/>
                </a:solidFill>
                <a:latin typeface="Calibri" pitchFamily="34" charset="0"/>
                <a:ea typeface="Calibri" pitchFamily="34" charset="-122"/>
                <a:cs typeface="Calibri" pitchFamily="34" charset="-120"/>
              </a:rPr>
              <a:t> </a:t>
            </a:r>
            <a:endParaRPr lang="en-US" sz="1300" dirty="0"/>
          </a:p>
        </p:txBody>
      </p:sp>
      <p:graphicFrame>
        <p:nvGraphicFramePr>
          <p:cNvPr id="9" name="Table 0"/>
          <p:cNvGraphicFramePr>
            <a:graphicFrameLocks noGrp="1"/>
          </p:cNvGraphicFramePr>
          <p:nvPr>
            <p:extLst>
              <p:ext uri="{D42A27DB-BD31-4B8C-83A1-F6EECF244321}">
                <p14:modId xmlns:p14="http://schemas.microsoft.com/office/powerpoint/2010/main" val="1745219613"/>
              </p:ext>
            </p:extLst>
          </p:nvPr>
        </p:nvGraphicFramePr>
        <p:xfrm>
          <a:off x="5840136" y="1357057"/>
          <a:ext cx="6074231" cy="3352800"/>
        </p:xfrm>
        <a:graphic>
          <a:graphicData uri="http://schemas.openxmlformats.org/drawingml/2006/table">
            <a:tbl>
              <a:tblPr/>
              <a:tblGrid>
                <a:gridCol w="1259688">
                  <a:extLst>
                    <a:ext uri="{9D8B030D-6E8A-4147-A177-3AD203B41FA5}">
                      <a16:colId xmlns:a16="http://schemas.microsoft.com/office/drawing/2014/main" val="20000"/>
                    </a:ext>
                  </a:extLst>
                </a:gridCol>
                <a:gridCol w="2287011">
                  <a:extLst>
                    <a:ext uri="{9D8B030D-6E8A-4147-A177-3AD203B41FA5}">
                      <a16:colId xmlns:a16="http://schemas.microsoft.com/office/drawing/2014/main" val="20001"/>
                    </a:ext>
                  </a:extLst>
                </a:gridCol>
                <a:gridCol w="1263766">
                  <a:extLst>
                    <a:ext uri="{9D8B030D-6E8A-4147-A177-3AD203B41FA5}">
                      <a16:colId xmlns:a16="http://schemas.microsoft.com/office/drawing/2014/main" val="20002"/>
                    </a:ext>
                  </a:extLst>
                </a:gridCol>
                <a:gridCol w="1263766">
                  <a:extLst>
                    <a:ext uri="{9D8B030D-6E8A-4147-A177-3AD203B41FA5}">
                      <a16:colId xmlns:a16="http://schemas.microsoft.com/office/drawing/2014/main" val="20003"/>
                    </a:ext>
                  </a:extLst>
                </a:gridCol>
              </a:tblGrid>
              <a:tr h="303858">
                <a:tc>
                  <a:txBody>
                    <a:bodyPr/>
                    <a:lstStyle/>
                    <a:p>
                      <a:pPr marL="0" indent="0" algn="ctr">
                        <a:buNone/>
                      </a:pPr>
                      <a:r>
                        <a:rPr lang="en-US" sz="1600" b="1" dirty="0">
                          <a:solidFill>
                            <a:srgbClr val="FFFFFF"/>
                          </a:solidFill>
                          <a:latin typeface="Times New Roman" panose="02020603050405020304" pitchFamily="18" charset="0"/>
                          <a:ea typeface="Calibri" pitchFamily="34" charset="-122"/>
                          <a:cs typeface="Times New Roman" panose="02020603050405020304" pitchFamily="18" charset="0"/>
                        </a:rPr>
                        <a:t>Target</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334155"/>
                    </a:solidFill>
                  </a:tcPr>
                </a:tc>
                <a:tc>
                  <a:txBody>
                    <a:bodyPr/>
                    <a:lstStyle/>
                    <a:p>
                      <a:pPr marL="0" indent="0" algn="ctr">
                        <a:buNone/>
                      </a:pPr>
                      <a:r>
                        <a:rPr lang="en-US" sz="1600" b="1" dirty="0">
                          <a:solidFill>
                            <a:srgbClr val="FFFFFF"/>
                          </a:solidFill>
                          <a:latin typeface="Times New Roman" panose="02020603050405020304" pitchFamily="18" charset="0"/>
                          <a:ea typeface="Calibri" pitchFamily="34" charset="-122"/>
                          <a:cs typeface="Times New Roman" panose="02020603050405020304" pitchFamily="18" charset="0"/>
                        </a:rPr>
                        <a:t>Primary (</a:t>
                      </a:r>
                      <a:r>
                        <a:rPr lang="en-US" sz="1600" b="1" dirty="0" err="1">
                          <a:solidFill>
                            <a:srgbClr val="FFFFFF"/>
                          </a:solidFill>
                          <a:latin typeface="Times New Roman" panose="02020603050405020304" pitchFamily="18" charset="0"/>
                          <a:ea typeface="Calibri" pitchFamily="34" charset="-122"/>
                          <a:cs typeface="Times New Roman" panose="02020603050405020304" pitchFamily="18" charset="0"/>
                        </a:rPr>
                        <a:t>p.n</a:t>
                      </a:r>
                      <a:r>
                        <a:rPr lang="en-US" sz="1600" b="1" dirty="0">
                          <a:solidFill>
                            <a:srgbClr val="FFFFFF"/>
                          </a:solidFill>
                          <a:latin typeface="Times New Roman" panose="02020603050405020304" pitchFamily="18" charset="0"/>
                          <a:ea typeface="Calibri" pitchFamily="34" charset="-122"/>
                          <a:cs typeface="Times New Roman" panose="02020603050405020304" pitchFamily="18" charset="0"/>
                        </a:rPr>
                        <a:t>) reaction</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334155"/>
                    </a:solidFill>
                  </a:tcPr>
                </a:tc>
                <a:tc>
                  <a:txBody>
                    <a:bodyPr/>
                    <a:lstStyle/>
                    <a:p>
                      <a:pPr marL="0" indent="0" algn="ctr">
                        <a:buNone/>
                      </a:pPr>
                      <a:r>
                        <a:rPr lang="en-US" sz="1600" b="1" dirty="0">
                          <a:solidFill>
                            <a:srgbClr val="FFFFFF"/>
                          </a:solidFill>
                          <a:latin typeface="Times New Roman" panose="02020603050405020304" pitchFamily="18" charset="0"/>
                          <a:ea typeface="Calibri" pitchFamily="34" charset="-122"/>
                          <a:cs typeface="Times New Roman" panose="02020603050405020304" pitchFamily="18" charset="0"/>
                        </a:rPr>
                        <a:t>Q (MeV)</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334155"/>
                    </a:solidFill>
                  </a:tcPr>
                </a:tc>
                <a:tc>
                  <a:txBody>
                    <a:bodyPr/>
                    <a:lstStyle/>
                    <a:p>
                      <a:pPr marL="0" indent="0" algn="ctr">
                        <a:buNone/>
                      </a:pPr>
                      <a:r>
                        <a:rPr lang="en-US" sz="1600" b="1" dirty="0">
                          <a:solidFill>
                            <a:srgbClr val="FFFFFF"/>
                          </a:solidFill>
                          <a:latin typeface="Times New Roman" panose="02020603050405020304" pitchFamily="18" charset="0"/>
                          <a:ea typeface="Calibri" pitchFamily="34" charset="-122"/>
                          <a:cs typeface="Times New Roman" panose="02020603050405020304" pitchFamily="18" charset="0"/>
                        </a:rPr>
                        <a:t>Eth (MeV)</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334155"/>
                    </a:solidFill>
                  </a:tcPr>
                </a:tc>
                <a:extLst>
                  <a:ext uri="{0D108BD9-81ED-4DB2-BD59-A6C34878D82A}">
                    <a16:rowId xmlns:a16="http://schemas.microsoft.com/office/drawing/2014/main" val="10000"/>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Be</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⁹Be(</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)⁹B</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−1.85</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2.06</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LiF</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⁷Li(</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)⁷Be</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−1.64</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1.88</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V</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⁵¹V(</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)⁵¹Cr</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−1.53</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1.56</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Mn</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⁵⁵Mn(</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)⁵⁵Fe</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−1.02</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1.04</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Mo</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⁹⁸Mo(</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)⁹⁸Tc</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−2.47</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2.50</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Zn</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⁶⁸Zn(</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)⁶⁸Ga</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−3.72</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3.78</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Fe</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⁵⁶Fe(</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)⁵⁶Co</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−5.35</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5.44</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B</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¹¹B(</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)¹¹C</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−2.76</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3.02</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03858">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C</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¹³C(</a:t>
                      </a:r>
                      <a:r>
                        <a:rPr lang="en-US" sz="1600" dirty="0" err="1">
                          <a:solidFill>
                            <a:srgbClr val="1F2937"/>
                          </a:solidFill>
                          <a:latin typeface="Times New Roman" panose="02020603050405020304" pitchFamily="18" charset="0"/>
                          <a:ea typeface="Calibri" pitchFamily="34" charset="-122"/>
                          <a:cs typeface="Times New Roman" panose="02020603050405020304" pitchFamily="18" charset="0"/>
                        </a:rPr>
                        <a:t>p.n</a:t>
                      </a: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)¹³N</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−3.00</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tc>
                  <a:txBody>
                    <a:bodyPr/>
                    <a:lstStyle/>
                    <a:p>
                      <a:pPr marL="0" indent="0" algn="ctr">
                        <a:buNone/>
                      </a:pPr>
                      <a:r>
                        <a:rPr lang="en-US" sz="1600" dirty="0">
                          <a:solidFill>
                            <a:srgbClr val="1F2937"/>
                          </a:solidFill>
                          <a:latin typeface="Times New Roman" panose="02020603050405020304" pitchFamily="18" charset="0"/>
                          <a:ea typeface="Calibri" pitchFamily="34" charset="-122"/>
                          <a:cs typeface="Times New Roman" panose="02020603050405020304" pitchFamily="18" charset="0"/>
                        </a:rPr>
                        <a:t>3.24</a:t>
                      </a:r>
                      <a:endParaRPr lang="en-US" sz="1600" dirty="0">
                        <a:latin typeface="Times New Roman" panose="02020603050405020304" pitchFamily="18" charset="0"/>
                        <a:ea typeface="Calibri" charset="0"/>
                        <a:cs typeface="Times New Roman" panose="02020603050405020304" pitchFamily="18" charset="0"/>
                      </a:endParaRPr>
                    </a:p>
                  </a:txBody>
                  <a:tcPr anchor="ctr">
                    <a:lnL w="6350" cap="flat" cmpd="sng" algn="ctr">
                      <a:solidFill>
                        <a:srgbClr val="CBD5E1"/>
                      </a:solidFill>
                      <a:prstDash val="solid"/>
                      <a:round/>
                      <a:headEnd type="none" w="med" len="med"/>
                      <a:tailEnd type="none" w="med" len="med"/>
                    </a:lnL>
                    <a:lnR w="6350" cap="flat" cmpd="sng" algn="ctr">
                      <a:solidFill>
                        <a:srgbClr val="CBD5E1"/>
                      </a:solidFill>
                      <a:prstDash val="solid"/>
                      <a:round/>
                      <a:headEnd type="none" w="med" len="med"/>
                      <a:tailEnd type="none" w="med" len="med"/>
                    </a:lnR>
                    <a:lnT w="6350" cap="flat" cmpd="sng" algn="ctr">
                      <a:solidFill>
                        <a:srgbClr val="CBD5E1"/>
                      </a:solidFill>
                      <a:prstDash val="solid"/>
                      <a:round/>
                      <a:headEnd type="none" w="med" len="med"/>
                      <a:tailEnd type="none" w="med" len="med"/>
                    </a:lnT>
                    <a:lnB w="6350" cap="flat" cmpd="sng" algn="ctr">
                      <a:solidFill>
                        <a:srgbClr val="CBD5E1"/>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sp>
        <p:nvSpPr>
          <p:cNvPr id="11" name="Google Shape;269;p40">
            <a:extLst>
              <a:ext uri="{FF2B5EF4-FFF2-40B4-BE49-F238E27FC236}">
                <a16:creationId xmlns:a16="http://schemas.microsoft.com/office/drawing/2014/main" id="{1452D5B5-F1DB-4D01-B86C-A42620926AC5}"/>
              </a:ext>
            </a:extLst>
          </p:cNvPr>
          <p:cNvSpPr txBox="1">
            <a:spLocks/>
          </p:cNvSpPr>
          <p:nvPr/>
        </p:nvSpPr>
        <p:spPr>
          <a:xfrm>
            <a:off x="0" y="-73015"/>
            <a:ext cx="12207240" cy="748876"/>
          </a:xfrm>
          <a:prstGeom prst="rect">
            <a:avLst/>
          </a:prstGeom>
          <a:solidFill>
            <a:srgbClr val="0D1D54"/>
          </a:solidFill>
          <a:ln>
            <a:noFill/>
          </a:ln>
        </p:spPr>
        <p:txBody>
          <a:bodyPr spcFirstLastPara="1" vert="horz" wrap="square" lIns="121900" tIns="121900" rIns="121900" bIns="121900" rtlCol="0" anchor="t" anchorCtr="0">
            <a:norm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SE"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5 MV 15SDH-2 </a:t>
            </a:r>
            <a:r>
              <a:rPr lang="en-SE" sz="2800" b="1" dirty="0" err="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Pelletron</a:t>
            </a:r>
            <a:r>
              <a:rPr lang="en-US" sz="2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facility for Neutron production</a:t>
            </a:r>
            <a:endParaRPr lang="en-SE" sz="2800" b="1" dirty="0">
              <a:solidFill>
                <a:schemeClr val="bg1"/>
              </a:solidFill>
              <a:latin typeface="Times New Roman" panose="02020603050405020304" pitchFamily="18" charset="0"/>
              <a:cs typeface="Times New Roman" panose="02020603050405020304" pitchFamily="18" charset="0"/>
            </a:endParaRPr>
          </a:p>
          <a:p>
            <a:pPr algn="ctr">
              <a:buSzPts val="2381"/>
            </a:pPr>
            <a:endParaRPr lang="en-US" sz="2667" dirty="0">
              <a:solidFill>
                <a:schemeClr val="lt1"/>
              </a:solidFill>
              <a:latin typeface="Calibri"/>
              <a:ea typeface="Calibri"/>
              <a:cs typeface="Calibri"/>
              <a:sym typeface="Calibri"/>
            </a:endParaRPr>
          </a:p>
        </p:txBody>
      </p:sp>
      <p:pic>
        <p:nvPicPr>
          <p:cNvPr id="14" name="Picture 13">
            <a:extLst>
              <a:ext uri="{FF2B5EF4-FFF2-40B4-BE49-F238E27FC236}">
                <a16:creationId xmlns:a16="http://schemas.microsoft.com/office/drawing/2014/main" id="{F76F4571-196F-42C1-9305-927805BA67E8}"/>
              </a:ext>
            </a:extLst>
          </p:cNvPr>
          <p:cNvPicPr>
            <a:picLocks noChangeAspect="1"/>
          </p:cNvPicPr>
          <p:nvPr/>
        </p:nvPicPr>
        <p:blipFill>
          <a:blip r:embed="rId3"/>
          <a:stretch>
            <a:fillRect/>
          </a:stretch>
        </p:blipFill>
        <p:spPr>
          <a:xfrm rot="5400000">
            <a:off x="1421521" y="935490"/>
            <a:ext cx="3402417" cy="414631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a:extLst>
              <a:ext uri="{FF2B5EF4-FFF2-40B4-BE49-F238E27FC236}">
                <a16:creationId xmlns:a16="http://schemas.microsoft.com/office/drawing/2014/main" id="{84C78FDA-A7F1-4C2C-8BF7-2E0DFCB091C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E"/>
          </a:p>
        </p:txBody>
      </p:sp>
      <p:sp>
        <p:nvSpPr>
          <p:cNvPr id="5" name="AutoShape 4">
            <a:extLst>
              <a:ext uri="{FF2B5EF4-FFF2-40B4-BE49-F238E27FC236}">
                <a16:creationId xmlns:a16="http://schemas.microsoft.com/office/drawing/2014/main" id="{E6AF1389-5D26-43C1-BE68-EA95FAEC33A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E"/>
          </a:p>
        </p:txBody>
      </p:sp>
      <p:sp>
        <p:nvSpPr>
          <p:cNvPr id="9" name="Google Shape;269;p40">
            <a:extLst>
              <a:ext uri="{FF2B5EF4-FFF2-40B4-BE49-F238E27FC236}">
                <a16:creationId xmlns:a16="http://schemas.microsoft.com/office/drawing/2014/main" id="{2054D478-62B0-4027-BE46-B430ADE4AAD8}"/>
              </a:ext>
            </a:extLst>
          </p:cNvPr>
          <p:cNvSpPr txBox="1">
            <a:spLocks/>
          </p:cNvSpPr>
          <p:nvPr/>
        </p:nvSpPr>
        <p:spPr>
          <a:xfrm>
            <a:off x="0" y="-104564"/>
            <a:ext cx="12192000" cy="685009"/>
          </a:xfrm>
          <a:prstGeom prst="rect">
            <a:avLst/>
          </a:prstGeom>
          <a:solidFill>
            <a:srgbClr val="0D1D54"/>
          </a:solidFill>
          <a:ln>
            <a:noFill/>
          </a:ln>
        </p:spPr>
        <p:txBody>
          <a:bodyPr spcFirstLastPara="1" vert="horz" wrap="square" lIns="121900" tIns="121900" rIns="121900" bIns="121900" rtlCol="0" anchor="t"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800" b="1" dirty="0">
                <a:solidFill>
                  <a:schemeClr val="lt1"/>
                </a:solidFill>
                <a:latin typeface="Times New Roman" panose="02020603050405020304" pitchFamily="18" charset="0"/>
                <a:ea typeface="Calibri"/>
                <a:cs typeface="Times New Roman" panose="02020603050405020304" pitchFamily="18" charset="0"/>
                <a:sym typeface="Calibri"/>
              </a:rPr>
              <a:t>8MeV proton on different targets</a:t>
            </a:r>
            <a:endParaRPr lang="en-US" sz="2800" dirty="0">
              <a:solidFill>
                <a:schemeClr val="lt1"/>
              </a:solidFill>
              <a:latin typeface="Times New Roman" panose="02020603050405020304" pitchFamily="18" charset="0"/>
              <a:ea typeface="Calibri"/>
              <a:cs typeface="Times New Roman" panose="02020603050405020304" pitchFamily="18" charset="0"/>
              <a:sym typeface="Calibri"/>
            </a:endParaRPr>
          </a:p>
        </p:txBody>
      </p:sp>
      <p:graphicFrame>
        <p:nvGraphicFramePr>
          <p:cNvPr id="14" name="Chart 0">
            <a:extLst>
              <a:ext uri="{FF2B5EF4-FFF2-40B4-BE49-F238E27FC236}">
                <a16:creationId xmlns:a16="http://schemas.microsoft.com/office/drawing/2014/main" id="{A9FB5C6E-C3CD-4E81-BF87-2498B03A9409}"/>
              </a:ext>
            </a:extLst>
          </p:cNvPr>
          <p:cNvGraphicFramePr/>
          <p:nvPr/>
        </p:nvGraphicFramePr>
        <p:xfrm>
          <a:off x="82971" y="3980294"/>
          <a:ext cx="5182489" cy="2394871"/>
        </p:xfrm>
        <a:graphic>
          <a:graphicData uri="http://schemas.openxmlformats.org/drawingml/2006/chart">
            <c:chart xmlns:c="http://schemas.openxmlformats.org/drawingml/2006/chart" xmlns:r="http://schemas.openxmlformats.org/officeDocument/2006/relationships" r:id="rId2"/>
          </a:graphicData>
        </a:graphic>
      </p:graphicFrame>
      <p:pic>
        <p:nvPicPr>
          <p:cNvPr id="16" name="Picture 15">
            <a:extLst>
              <a:ext uri="{FF2B5EF4-FFF2-40B4-BE49-F238E27FC236}">
                <a16:creationId xmlns:a16="http://schemas.microsoft.com/office/drawing/2014/main" id="{CF789DC5-B9E8-43B6-A072-E71265EF393C}"/>
              </a:ext>
            </a:extLst>
          </p:cNvPr>
          <p:cNvPicPr>
            <a:picLocks noChangeAspect="1"/>
          </p:cNvPicPr>
          <p:nvPr/>
        </p:nvPicPr>
        <p:blipFill rotWithShape="1">
          <a:blip r:embed="rId3"/>
          <a:srcRect t="5878" b="-1"/>
          <a:stretch/>
        </p:blipFill>
        <p:spPr>
          <a:xfrm>
            <a:off x="5714110" y="792083"/>
            <a:ext cx="4497897" cy="2822344"/>
          </a:xfrm>
          <a:prstGeom prst="rect">
            <a:avLst/>
          </a:prstGeom>
        </p:spPr>
      </p:pic>
      <p:sp>
        <p:nvSpPr>
          <p:cNvPr id="17" name="TextBox 16">
            <a:extLst>
              <a:ext uri="{FF2B5EF4-FFF2-40B4-BE49-F238E27FC236}">
                <a16:creationId xmlns:a16="http://schemas.microsoft.com/office/drawing/2014/main" id="{D49E16CC-83FB-4343-9658-0E6DF3A06910}"/>
              </a:ext>
            </a:extLst>
          </p:cNvPr>
          <p:cNvSpPr txBox="1"/>
          <p:nvPr/>
        </p:nvSpPr>
        <p:spPr>
          <a:xfrm>
            <a:off x="5405175" y="3614427"/>
            <a:ext cx="5291413" cy="2862322"/>
          </a:xfrm>
          <a:prstGeom prst="rect">
            <a:avLst/>
          </a:prstGeom>
          <a:solidFill>
            <a:srgbClr val="F4BF94">
              <a:alpha val="30196"/>
            </a:srgbClr>
          </a:solidFill>
          <a:ln>
            <a:solidFill>
              <a:srgbClr val="000000">
                <a:alpha val="41961"/>
              </a:srgbClr>
            </a:solidFill>
          </a:ln>
        </p:spPr>
        <p:txBody>
          <a:bodyPr wrap="square" rtlCol="0">
            <a:spAutoFit/>
          </a:bodyPr>
          <a:lstStyle/>
          <a:p>
            <a:pPr algn="just"/>
            <a:r>
              <a:rPr lang="en-US" dirty="0">
                <a:latin typeface="Times New Roman" panose="02020603050405020304" pitchFamily="18" charset="0"/>
                <a:cs typeface="Times New Roman" panose="02020603050405020304" pitchFamily="18" charset="0"/>
              </a:rPr>
              <a:t>Experimental vs Simulated Neutron yield at various proton energies.</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Experimental measurements are extrapolated from Neutron Dose rate meters and activation foil measurement.</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Simulations for low Z, low proton energies</a:t>
            </a:r>
          </a:p>
          <a:p>
            <a:pPr algn="just"/>
            <a:r>
              <a:rPr lang="en-US" dirty="0">
                <a:latin typeface="Times New Roman" panose="02020603050405020304" pitchFamily="18" charset="0"/>
                <a:cs typeface="Times New Roman" panose="02020603050405020304" pitchFamily="18" charset="0"/>
              </a:rPr>
              <a:t>Depends heavily on Physics models, cross section libraries.</a:t>
            </a:r>
          </a:p>
        </p:txBody>
      </p:sp>
      <p:graphicFrame>
        <p:nvGraphicFramePr>
          <p:cNvPr id="11" name="Table 6">
            <a:extLst>
              <a:ext uri="{FF2B5EF4-FFF2-40B4-BE49-F238E27FC236}">
                <a16:creationId xmlns:a16="http://schemas.microsoft.com/office/drawing/2014/main" id="{68AC27CC-41A8-4BA5-9A4B-048D2BBB34DD}"/>
              </a:ext>
            </a:extLst>
          </p:cNvPr>
          <p:cNvGraphicFramePr>
            <a:graphicFrameLocks/>
          </p:cNvGraphicFramePr>
          <p:nvPr>
            <p:extLst>
              <p:ext uri="{D42A27DB-BD31-4B8C-83A1-F6EECF244321}">
                <p14:modId xmlns:p14="http://schemas.microsoft.com/office/powerpoint/2010/main" val="4069980716"/>
              </p:ext>
            </p:extLst>
          </p:nvPr>
        </p:nvGraphicFramePr>
        <p:xfrm>
          <a:off x="528385" y="718980"/>
          <a:ext cx="4600911" cy="3014820"/>
        </p:xfrm>
        <a:graphic>
          <a:graphicData uri="http://schemas.openxmlformats.org/drawingml/2006/table">
            <a:tbl>
              <a:tblPr firstRow="1" bandRow="1">
                <a:tableStyleId>{D7AC3CCA-C797-4891-BE02-D94E43425B78}</a:tableStyleId>
              </a:tblPr>
              <a:tblGrid>
                <a:gridCol w="996308">
                  <a:extLst>
                    <a:ext uri="{9D8B030D-6E8A-4147-A177-3AD203B41FA5}">
                      <a16:colId xmlns:a16="http://schemas.microsoft.com/office/drawing/2014/main" val="3606269733"/>
                    </a:ext>
                  </a:extLst>
                </a:gridCol>
                <a:gridCol w="1668373">
                  <a:extLst>
                    <a:ext uri="{9D8B030D-6E8A-4147-A177-3AD203B41FA5}">
                      <a16:colId xmlns:a16="http://schemas.microsoft.com/office/drawing/2014/main" val="3852187360"/>
                    </a:ext>
                  </a:extLst>
                </a:gridCol>
                <a:gridCol w="1936230">
                  <a:extLst>
                    <a:ext uri="{9D8B030D-6E8A-4147-A177-3AD203B41FA5}">
                      <a16:colId xmlns:a16="http://schemas.microsoft.com/office/drawing/2014/main" val="1175924924"/>
                    </a:ext>
                  </a:extLst>
                </a:gridCol>
              </a:tblGrid>
              <a:tr h="856810">
                <a:tc>
                  <a:txBody>
                    <a:bodyPr/>
                    <a:lstStyle/>
                    <a:p>
                      <a:pPr algn="ctr"/>
                      <a:r>
                        <a:rPr lang="en-US" sz="1600" dirty="0">
                          <a:latin typeface="Times New Roman" panose="02020603050405020304" pitchFamily="18" charset="0"/>
                          <a:cs typeface="Times New Roman" panose="02020603050405020304" pitchFamily="18" charset="0"/>
                        </a:rPr>
                        <a:t>Target</a:t>
                      </a:r>
                      <a:endParaRPr lang="en-SE" sz="1600" dirty="0">
                        <a:latin typeface="Times New Roman" panose="02020603050405020304" pitchFamily="18" charset="0"/>
                        <a:cs typeface="Times New Roman" panose="02020603050405020304" pitchFamily="18" charset="0"/>
                      </a:endParaRPr>
                    </a:p>
                  </a:txBody>
                  <a:tcPr/>
                </a:tc>
                <a:tc>
                  <a:txBody>
                    <a:bodyPr/>
                    <a:lstStyle/>
                    <a:p>
                      <a:pPr algn="ctr"/>
                      <a:r>
                        <a:rPr lang="en-US" sz="1600" dirty="0">
                          <a:latin typeface="Times New Roman" panose="02020603050405020304" pitchFamily="18" charset="0"/>
                          <a:cs typeface="Times New Roman" panose="02020603050405020304" pitchFamily="18" charset="0"/>
                        </a:rPr>
                        <a:t>Measurement (n/s/</a:t>
                      </a:r>
                      <a:r>
                        <a:rPr lang="en-US" sz="1600" dirty="0" err="1">
                          <a:latin typeface="Times New Roman" panose="02020603050405020304" pitchFamily="18" charset="0"/>
                          <a:cs typeface="Times New Roman" panose="02020603050405020304" pitchFamily="18" charset="0"/>
                        </a:rPr>
                        <a:t>nAmp</a:t>
                      </a:r>
                      <a:r>
                        <a:rPr lang="en-US" sz="1600" dirty="0">
                          <a:latin typeface="Times New Roman" panose="02020603050405020304" pitchFamily="18" charset="0"/>
                          <a:cs typeface="Times New Roman" panose="02020603050405020304" pitchFamily="18" charset="0"/>
                        </a:rPr>
                        <a:t>)</a:t>
                      </a:r>
                      <a:endParaRPr lang="en-SE" sz="16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Times New Roman" panose="02020603050405020304" pitchFamily="18" charset="0"/>
                          <a:cs typeface="Times New Roman" panose="02020603050405020304" pitchFamily="18" charset="0"/>
                        </a:rPr>
                        <a:t>Simulation  (n/s/</a:t>
                      </a:r>
                      <a:r>
                        <a:rPr lang="en-US" sz="1600" dirty="0" err="1">
                          <a:latin typeface="Times New Roman" panose="02020603050405020304" pitchFamily="18" charset="0"/>
                          <a:cs typeface="Times New Roman" panose="02020603050405020304" pitchFamily="18" charset="0"/>
                        </a:rPr>
                        <a:t>nAmp</a:t>
                      </a:r>
                      <a:r>
                        <a:rPr lang="en-US" sz="1600" dirty="0">
                          <a:latin typeface="Times New Roman" panose="02020603050405020304" pitchFamily="18" charset="0"/>
                          <a:cs typeface="Times New Roman" panose="02020603050405020304" pitchFamily="18" charset="0"/>
                        </a:rPr>
                        <a:t>)</a:t>
                      </a:r>
                      <a:endParaRPr lang="en-SE" sz="1600" dirty="0">
                        <a:latin typeface="Times New Roman" panose="02020603050405020304" pitchFamily="18" charset="0"/>
                        <a:cs typeface="Times New Roman" panose="02020603050405020304" pitchFamily="18" charset="0"/>
                      </a:endParaRPr>
                    </a:p>
                    <a:p>
                      <a:pPr algn="ctr"/>
                      <a:endParaRPr lang="en-SE"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24495578"/>
                  </a:ext>
                </a:extLst>
              </a:tr>
              <a:tr h="347485">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Be</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1.03 x 10</a:t>
                      </a:r>
                      <a:r>
                        <a:rPr lang="en-US" sz="1800" b="1" baseline="30000" dirty="0">
                          <a:solidFill>
                            <a:srgbClr val="0070C0"/>
                          </a:solidFill>
                          <a:latin typeface="Times New Roman" panose="02020603050405020304" pitchFamily="18" charset="0"/>
                          <a:cs typeface="Times New Roman" panose="02020603050405020304" pitchFamily="18" charset="0"/>
                        </a:rPr>
                        <a:t>07</a:t>
                      </a:r>
                      <a:endParaRPr lang="en-SE" sz="1800" b="1" baseline="30000"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1.33x 10</a:t>
                      </a:r>
                      <a:r>
                        <a:rPr lang="en-US" sz="1800" b="1" baseline="30000" dirty="0">
                          <a:solidFill>
                            <a:srgbClr val="0070C0"/>
                          </a:solidFill>
                          <a:latin typeface="Times New Roman" panose="02020603050405020304" pitchFamily="18" charset="0"/>
                          <a:cs typeface="Times New Roman" panose="02020603050405020304" pitchFamily="18" charset="0"/>
                        </a:rPr>
                        <a:t>07</a:t>
                      </a:r>
                      <a:endParaRPr lang="en-SE" sz="1800" b="1" dirty="0">
                        <a:solidFill>
                          <a:srgbClr val="0070C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54935003"/>
                  </a:ext>
                </a:extLst>
              </a:tr>
              <a:tr h="347485">
                <a:tc>
                  <a:txBody>
                    <a:bodyPr/>
                    <a:lstStyle/>
                    <a:p>
                      <a:pPr algn="ctr"/>
                      <a:r>
                        <a:rPr lang="en-US" sz="1800" b="1" dirty="0" err="1">
                          <a:solidFill>
                            <a:srgbClr val="0070C0"/>
                          </a:solidFill>
                          <a:latin typeface="Times New Roman" panose="02020603050405020304" pitchFamily="18" charset="0"/>
                          <a:cs typeface="Times New Roman" panose="02020603050405020304" pitchFamily="18" charset="0"/>
                        </a:rPr>
                        <a:t>LiF</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7.56 x 10</a:t>
                      </a:r>
                      <a:r>
                        <a:rPr lang="en-US" sz="1800" b="1" baseline="30000" dirty="0">
                          <a:solidFill>
                            <a:srgbClr val="0070C0"/>
                          </a:solidFill>
                          <a:latin typeface="Times New Roman" panose="02020603050405020304" pitchFamily="18" charset="0"/>
                          <a:cs typeface="Times New Roman" panose="02020603050405020304" pitchFamily="18" charset="0"/>
                        </a:rPr>
                        <a:t>06</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7.38x 10</a:t>
                      </a:r>
                      <a:r>
                        <a:rPr lang="en-US" sz="1800" b="1" baseline="30000" dirty="0">
                          <a:solidFill>
                            <a:srgbClr val="0070C0"/>
                          </a:solidFill>
                          <a:latin typeface="Times New Roman" panose="02020603050405020304" pitchFamily="18" charset="0"/>
                          <a:cs typeface="Times New Roman" panose="02020603050405020304" pitchFamily="18" charset="0"/>
                        </a:rPr>
                        <a:t>06</a:t>
                      </a:r>
                      <a:endParaRPr lang="en-SE" sz="1800" b="1" dirty="0">
                        <a:solidFill>
                          <a:srgbClr val="0070C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30296567"/>
                  </a:ext>
                </a:extLst>
              </a:tr>
              <a:tr h="347485">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V</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8.25x 10</a:t>
                      </a:r>
                      <a:r>
                        <a:rPr lang="en-US" sz="1800" b="1" baseline="30000" dirty="0">
                          <a:solidFill>
                            <a:srgbClr val="0070C0"/>
                          </a:solidFill>
                          <a:latin typeface="Times New Roman" panose="02020603050405020304" pitchFamily="18" charset="0"/>
                          <a:cs typeface="Times New Roman" panose="02020603050405020304" pitchFamily="18" charset="0"/>
                        </a:rPr>
                        <a:t>06</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7.83x 10</a:t>
                      </a:r>
                      <a:r>
                        <a:rPr lang="en-US" sz="1800" b="1" baseline="30000" dirty="0">
                          <a:solidFill>
                            <a:srgbClr val="0070C0"/>
                          </a:solidFill>
                          <a:latin typeface="Times New Roman" panose="02020603050405020304" pitchFamily="18" charset="0"/>
                          <a:cs typeface="Times New Roman" panose="02020603050405020304" pitchFamily="18" charset="0"/>
                        </a:rPr>
                        <a:t>06</a:t>
                      </a:r>
                      <a:endParaRPr lang="en-SE" sz="1800" b="1" dirty="0">
                        <a:solidFill>
                          <a:srgbClr val="0070C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79002172"/>
                  </a:ext>
                </a:extLst>
              </a:tr>
              <a:tr h="347485">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Mn</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1.11x 10</a:t>
                      </a:r>
                      <a:r>
                        <a:rPr lang="en-US" sz="1800" b="1" baseline="30000" dirty="0">
                          <a:solidFill>
                            <a:srgbClr val="0070C0"/>
                          </a:solidFill>
                          <a:latin typeface="Times New Roman" panose="02020603050405020304" pitchFamily="18" charset="0"/>
                          <a:cs typeface="Times New Roman" panose="02020603050405020304" pitchFamily="18" charset="0"/>
                        </a:rPr>
                        <a:t>07</a:t>
                      </a:r>
                      <a:endParaRPr lang="en-SE" sz="18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en-US" sz="1800" b="1" dirty="0">
                          <a:solidFill>
                            <a:srgbClr val="0070C0"/>
                          </a:solidFill>
                          <a:latin typeface="Times New Roman" panose="02020603050405020304" pitchFamily="18" charset="0"/>
                          <a:cs typeface="Times New Roman" panose="02020603050405020304" pitchFamily="18" charset="0"/>
                        </a:rPr>
                        <a:t>1.01x 10</a:t>
                      </a:r>
                      <a:r>
                        <a:rPr lang="en-US" sz="1800" b="1" baseline="30000" dirty="0">
                          <a:solidFill>
                            <a:srgbClr val="0070C0"/>
                          </a:solidFill>
                          <a:latin typeface="Times New Roman" panose="02020603050405020304" pitchFamily="18" charset="0"/>
                          <a:cs typeface="Times New Roman" panose="02020603050405020304" pitchFamily="18" charset="0"/>
                        </a:rPr>
                        <a:t>07</a:t>
                      </a:r>
                      <a:endParaRPr lang="en-SE" sz="1800" b="1" dirty="0">
                        <a:solidFill>
                          <a:srgbClr val="0070C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13676953"/>
                  </a:ext>
                </a:extLst>
              </a:tr>
              <a:tr h="347485">
                <a:tc>
                  <a:txBody>
                    <a:bodyPr/>
                    <a:lstStyle/>
                    <a:p>
                      <a:pPr algn="ctr"/>
                      <a:r>
                        <a:rPr lang="en-US" sz="1600" dirty="0">
                          <a:latin typeface="Times New Roman" panose="02020603050405020304" pitchFamily="18" charset="0"/>
                          <a:cs typeface="Times New Roman" panose="02020603050405020304" pitchFamily="18" charset="0"/>
                        </a:rPr>
                        <a:t>Mo</a:t>
                      </a:r>
                      <a:endParaRPr lang="en-SE" sz="1600" dirty="0">
                        <a:latin typeface="Times New Roman" panose="02020603050405020304" pitchFamily="18" charset="0"/>
                        <a:cs typeface="Times New Roman" panose="02020603050405020304" pitchFamily="18" charset="0"/>
                      </a:endParaRPr>
                    </a:p>
                  </a:txBody>
                  <a:tcPr/>
                </a:tc>
                <a:tc>
                  <a:txBody>
                    <a:bodyPr/>
                    <a:lstStyle/>
                    <a:p>
                      <a:pPr algn="ctr"/>
                      <a:r>
                        <a:rPr lang="en-US" sz="1600" dirty="0">
                          <a:latin typeface="Times New Roman" panose="02020603050405020304" pitchFamily="18" charset="0"/>
                          <a:cs typeface="Times New Roman" panose="02020603050405020304" pitchFamily="18" charset="0"/>
                        </a:rPr>
                        <a:t>2.16x 10</a:t>
                      </a:r>
                      <a:r>
                        <a:rPr lang="en-US" sz="1600" baseline="30000" dirty="0">
                          <a:latin typeface="Times New Roman" panose="02020603050405020304" pitchFamily="18" charset="0"/>
                          <a:cs typeface="Times New Roman" panose="02020603050405020304" pitchFamily="18" charset="0"/>
                        </a:rPr>
                        <a:t>06</a:t>
                      </a:r>
                      <a:endParaRPr lang="en-SE" sz="16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Times New Roman" panose="02020603050405020304" pitchFamily="18" charset="0"/>
                          <a:cs typeface="Times New Roman" panose="02020603050405020304" pitchFamily="18" charset="0"/>
                        </a:rPr>
                        <a:t>1.64x 10</a:t>
                      </a:r>
                      <a:r>
                        <a:rPr lang="en-US" sz="1600" baseline="30000" dirty="0">
                          <a:latin typeface="Times New Roman" panose="02020603050405020304" pitchFamily="18" charset="0"/>
                          <a:cs typeface="Times New Roman" panose="02020603050405020304" pitchFamily="18" charset="0"/>
                        </a:rPr>
                        <a:t>06</a:t>
                      </a:r>
                      <a:endParaRPr lang="en-SE"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785515219"/>
                  </a:ext>
                </a:extLst>
              </a:tr>
              <a:tr h="347485">
                <a:tc>
                  <a:txBody>
                    <a:bodyPr/>
                    <a:lstStyle/>
                    <a:p>
                      <a:pPr algn="ctr"/>
                      <a:r>
                        <a:rPr lang="en-US" sz="1600" dirty="0">
                          <a:latin typeface="Times New Roman" panose="02020603050405020304" pitchFamily="18" charset="0"/>
                          <a:cs typeface="Times New Roman" panose="02020603050405020304" pitchFamily="18" charset="0"/>
                        </a:rPr>
                        <a:t>Zn</a:t>
                      </a:r>
                      <a:endParaRPr lang="en-SE" sz="1600" dirty="0">
                        <a:latin typeface="Times New Roman" panose="02020603050405020304" pitchFamily="18" charset="0"/>
                        <a:cs typeface="Times New Roman" panose="02020603050405020304" pitchFamily="18" charset="0"/>
                      </a:endParaRPr>
                    </a:p>
                  </a:txBody>
                  <a:tcPr/>
                </a:tc>
                <a:tc>
                  <a:txBody>
                    <a:bodyPr/>
                    <a:lstStyle/>
                    <a:p>
                      <a:pPr algn="ctr"/>
                      <a:r>
                        <a:rPr lang="en-US" sz="1600" dirty="0">
                          <a:latin typeface="Times New Roman" panose="02020603050405020304" pitchFamily="18" charset="0"/>
                          <a:cs typeface="Times New Roman" panose="02020603050405020304" pitchFamily="18" charset="0"/>
                        </a:rPr>
                        <a:t>2.16x 10</a:t>
                      </a:r>
                      <a:r>
                        <a:rPr lang="en-US" sz="1600" baseline="30000" dirty="0">
                          <a:latin typeface="Times New Roman" panose="02020603050405020304" pitchFamily="18" charset="0"/>
                          <a:cs typeface="Times New Roman" panose="02020603050405020304" pitchFamily="18" charset="0"/>
                        </a:rPr>
                        <a:t>06</a:t>
                      </a:r>
                      <a:endParaRPr lang="en-SE" sz="16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Times New Roman" panose="02020603050405020304" pitchFamily="18" charset="0"/>
                          <a:cs typeface="Times New Roman" panose="02020603050405020304" pitchFamily="18" charset="0"/>
                        </a:rPr>
                        <a:t>1.76x 10</a:t>
                      </a:r>
                      <a:r>
                        <a:rPr lang="en-US" sz="1600" baseline="30000" dirty="0">
                          <a:latin typeface="Times New Roman" panose="02020603050405020304" pitchFamily="18" charset="0"/>
                          <a:cs typeface="Times New Roman" panose="02020603050405020304" pitchFamily="18" charset="0"/>
                        </a:rPr>
                        <a:t>06</a:t>
                      </a:r>
                      <a:endParaRPr lang="en-SE"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86187846"/>
                  </a:ext>
                </a:extLst>
              </a:tr>
            </a:tbl>
          </a:graphicData>
        </a:graphic>
      </p:graphicFrame>
    </p:spTree>
    <p:extLst>
      <p:ext uri="{BB962C8B-B14F-4D97-AF65-F5344CB8AC3E}">
        <p14:creationId xmlns:p14="http://schemas.microsoft.com/office/powerpoint/2010/main" val="3992987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Google Shape;269;p40">
            <a:extLst>
              <a:ext uri="{FF2B5EF4-FFF2-40B4-BE49-F238E27FC236}">
                <a16:creationId xmlns:a16="http://schemas.microsoft.com/office/drawing/2014/main" id="{6E79825E-DCC6-4C00-A36E-EF75C277532C}"/>
              </a:ext>
            </a:extLst>
          </p:cNvPr>
          <p:cNvSpPr txBox="1">
            <a:spLocks/>
          </p:cNvSpPr>
          <p:nvPr/>
        </p:nvSpPr>
        <p:spPr>
          <a:xfrm>
            <a:off x="0" y="-100474"/>
            <a:ext cx="12192000" cy="529844"/>
          </a:xfrm>
          <a:prstGeom prst="rect">
            <a:avLst/>
          </a:prstGeom>
          <a:solidFill>
            <a:srgbClr val="0D1D54"/>
          </a:solidFill>
          <a:ln>
            <a:noFill/>
          </a:ln>
        </p:spPr>
        <p:txBody>
          <a:bodyPr spcFirstLastPara="1" vert="horz" wrap="square" lIns="121900" tIns="121900" rIns="121900" bIns="121900" rtlCol="0" anchor="ctr" anchorCtr="0">
            <a:noAutofit/>
          </a:bodyPr>
          <a:lst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3 Major Reaction Channels with highest Neutron Yield</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grpSp>
        <p:nvGrpSpPr>
          <p:cNvPr id="21" name="Group 20">
            <a:extLst>
              <a:ext uri="{FF2B5EF4-FFF2-40B4-BE49-F238E27FC236}">
                <a16:creationId xmlns:a16="http://schemas.microsoft.com/office/drawing/2014/main" id="{9C2177E2-0133-47FF-8B50-E36376BBC508}"/>
              </a:ext>
            </a:extLst>
          </p:cNvPr>
          <p:cNvGrpSpPr/>
          <p:nvPr/>
        </p:nvGrpSpPr>
        <p:grpSpPr>
          <a:xfrm>
            <a:off x="62264" y="736228"/>
            <a:ext cx="12067471" cy="3771627"/>
            <a:chOff x="150829" y="1549262"/>
            <a:chExt cx="12067471" cy="3771627"/>
          </a:xfrm>
        </p:grpSpPr>
        <p:sp>
          <p:nvSpPr>
            <p:cNvPr id="13" name="TextBox 12">
              <a:extLst>
                <a:ext uri="{FF2B5EF4-FFF2-40B4-BE49-F238E27FC236}">
                  <a16:creationId xmlns:a16="http://schemas.microsoft.com/office/drawing/2014/main" id="{5E463FC4-4A72-400B-9557-D3DBD851FCC7}"/>
                </a:ext>
              </a:extLst>
            </p:cNvPr>
            <p:cNvSpPr txBox="1"/>
            <p:nvPr/>
          </p:nvSpPr>
          <p:spPr>
            <a:xfrm>
              <a:off x="1302335" y="4843835"/>
              <a:ext cx="2004391" cy="477054"/>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500" b="1" i="1" baseline="30000" dirty="0">
                  <a:solidFill>
                    <a:srgbClr val="00B050"/>
                  </a:solidFill>
                  <a:latin typeface="Times New Roman" panose="02020603050405020304" pitchFamily="18" charset="0"/>
                  <a:cs typeface="Times New Roman" panose="02020603050405020304" pitchFamily="18" charset="0"/>
                </a:rPr>
                <a:t>9</a:t>
              </a:r>
              <a:r>
                <a:rPr lang="en-US" sz="2500" b="1" i="1" dirty="0">
                  <a:solidFill>
                    <a:srgbClr val="00B050"/>
                  </a:solidFill>
                  <a:latin typeface="Times New Roman" panose="02020603050405020304" pitchFamily="18" charset="0"/>
                  <a:cs typeface="Times New Roman" panose="02020603050405020304" pitchFamily="18" charset="0"/>
                </a:rPr>
                <a:t>Be(</a:t>
              </a:r>
              <a:r>
                <a:rPr lang="en-US" sz="2500" b="1" i="1" dirty="0" err="1">
                  <a:solidFill>
                    <a:srgbClr val="00B050"/>
                  </a:solidFill>
                  <a:latin typeface="Times New Roman" panose="02020603050405020304" pitchFamily="18" charset="0"/>
                  <a:cs typeface="Times New Roman" panose="02020603050405020304" pitchFamily="18" charset="0"/>
                </a:rPr>
                <a:t>p,n</a:t>
              </a:r>
              <a:r>
                <a:rPr lang="en-US" sz="2500" b="1" i="1" dirty="0">
                  <a:solidFill>
                    <a:srgbClr val="00B050"/>
                  </a:solidFill>
                  <a:latin typeface="Times New Roman" panose="02020603050405020304" pitchFamily="18" charset="0"/>
                  <a:cs typeface="Times New Roman" panose="02020603050405020304" pitchFamily="18" charset="0"/>
                </a:rPr>
                <a:t>)</a:t>
              </a:r>
              <a:r>
                <a:rPr lang="en-US" sz="2500" b="1" i="1" baseline="30000" dirty="0">
                  <a:solidFill>
                    <a:srgbClr val="00B050"/>
                  </a:solidFill>
                  <a:latin typeface="Times New Roman" panose="02020603050405020304" pitchFamily="18" charset="0"/>
                  <a:cs typeface="Times New Roman" panose="02020603050405020304" pitchFamily="18" charset="0"/>
                </a:rPr>
                <a:t>9</a:t>
              </a:r>
              <a:r>
                <a:rPr lang="en-US" sz="2500" b="1" i="1" dirty="0">
                  <a:solidFill>
                    <a:srgbClr val="00B050"/>
                  </a:solidFill>
                  <a:latin typeface="Times New Roman" panose="02020603050405020304" pitchFamily="18" charset="0"/>
                  <a:cs typeface="Times New Roman" panose="02020603050405020304" pitchFamily="18" charset="0"/>
                </a:rPr>
                <a:t>B</a:t>
              </a:r>
              <a:endParaRPr lang="en-SE" sz="2500" b="1" i="1" dirty="0">
                <a:solidFill>
                  <a:srgbClr val="00B050"/>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2EBBF372-9662-4966-9E55-0E6370C48C3E}"/>
                </a:ext>
              </a:extLst>
            </p:cNvPr>
            <p:cNvSpPr txBox="1"/>
            <p:nvPr/>
          </p:nvSpPr>
          <p:spPr>
            <a:xfrm>
              <a:off x="5240903" y="4783382"/>
              <a:ext cx="1710193" cy="477054"/>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500" b="1" i="1" baseline="30000" dirty="0">
                  <a:solidFill>
                    <a:srgbClr val="00B050"/>
                  </a:solidFill>
                  <a:latin typeface="Times New Roman" panose="02020603050405020304" pitchFamily="18" charset="0"/>
                  <a:cs typeface="Times New Roman" panose="02020603050405020304" pitchFamily="18" charset="0"/>
                </a:rPr>
                <a:t>7</a:t>
              </a:r>
              <a:r>
                <a:rPr lang="en-US" sz="2500" b="1" i="1" dirty="0">
                  <a:solidFill>
                    <a:srgbClr val="00B050"/>
                  </a:solidFill>
                  <a:latin typeface="Times New Roman" panose="02020603050405020304" pitchFamily="18" charset="0"/>
                  <a:cs typeface="Times New Roman" panose="02020603050405020304" pitchFamily="18" charset="0"/>
                </a:rPr>
                <a:t>Li(</a:t>
              </a:r>
              <a:r>
                <a:rPr lang="en-US" sz="2500" b="1" i="1" dirty="0" err="1">
                  <a:solidFill>
                    <a:srgbClr val="00B050"/>
                  </a:solidFill>
                  <a:latin typeface="Times New Roman" panose="02020603050405020304" pitchFamily="18" charset="0"/>
                  <a:cs typeface="Times New Roman" panose="02020603050405020304" pitchFamily="18" charset="0"/>
                </a:rPr>
                <a:t>p,n</a:t>
              </a:r>
              <a:r>
                <a:rPr lang="en-US" sz="2500" b="1" i="1" dirty="0">
                  <a:solidFill>
                    <a:srgbClr val="00B050"/>
                  </a:solidFill>
                  <a:latin typeface="Times New Roman" panose="02020603050405020304" pitchFamily="18" charset="0"/>
                  <a:cs typeface="Times New Roman" panose="02020603050405020304" pitchFamily="18" charset="0"/>
                </a:rPr>
                <a:t>)</a:t>
              </a:r>
              <a:r>
                <a:rPr lang="en-US" sz="2500" b="1" i="1" baseline="30000" dirty="0">
                  <a:solidFill>
                    <a:srgbClr val="00B050"/>
                  </a:solidFill>
                  <a:latin typeface="Times New Roman" panose="02020603050405020304" pitchFamily="18" charset="0"/>
                  <a:cs typeface="Times New Roman" panose="02020603050405020304" pitchFamily="18" charset="0"/>
                </a:rPr>
                <a:t>7</a:t>
              </a:r>
              <a:r>
                <a:rPr lang="en-US" sz="2500" b="1" i="1" dirty="0">
                  <a:solidFill>
                    <a:srgbClr val="00B050"/>
                  </a:solidFill>
                  <a:latin typeface="Times New Roman" panose="02020603050405020304" pitchFamily="18" charset="0"/>
                  <a:cs typeface="Times New Roman" panose="02020603050405020304" pitchFamily="18" charset="0"/>
                </a:rPr>
                <a:t>Be</a:t>
              </a:r>
              <a:endParaRPr lang="en-SE" sz="2500" b="1" i="1" dirty="0">
                <a:solidFill>
                  <a:srgbClr val="00B050"/>
                </a:solidFill>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A74F2C10-EA65-46D7-906E-B209A74E4F3E}"/>
                </a:ext>
              </a:extLst>
            </p:cNvPr>
            <p:cNvPicPr>
              <a:picLocks noChangeAspect="1"/>
            </p:cNvPicPr>
            <p:nvPr/>
          </p:nvPicPr>
          <p:blipFill rotWithShape="1">
            <a:blip r:embed="rId2"/>
            <a:srcRect r="6542"/>
            <a:stretch/>
          </p:blipFill>
          <p:spPr>
            <a:xfrm>
              <a:off x="8305192" y="1628775"/>
              <a:ext cx="3913108" cy="2994899"/>
            </a:xfrm>
            <a:prstGeom prst="rect">
              <a:avLst/>
            </a:prstGeom>
          </p:spPr>
        </p:pic>
        <p:sp>
          <p:nvSpPr>
            <p:cNvPr id="17" name="TextBox 16">
              <a:extLst>
                <a:ext uri="{FF2B5EF4-FFF2-40B4-BE49-F238E27FC236}">
                  <a16:creationId xmlns:a16="http://schemas.microsoft.com/office/drawing/2014/main" id="{2E607BEE-DA69-4D60-8AA8-10114B515FD8}"/>
                </a:ext>
              </a:extLst>
            </p:cNvPr>
            <p:cNvSpPr txBox="1"/>
            <p:nvPr/>
          </p:nvSpPr>
          <p:spPr>
            <a:xfrm>
              <a:off x="9565612" y="4697644"/>
              <a:ext cx="1931974" cy="477054"/>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500" b="1" i="1" baseline="30000" dirty="0">
                  <a:solidFill>
                    <a:srgbClr val="00B050"/>
                  </a:solidFill>
                  <a:latin typeface="Times New Roman" panose="02020603050405020304" pitchFamily="18" charset="0"/>
                  <a:cs typeface="Times New Roman" panose="02020603050405020304" pitchFamily="18" charset="0"/>
                </a:rPr>
                <a:t>1</a:t>
              </a:r>
              <a:r>
                <a:rPr lang="en-US" sz="2500" b="1" i="1" dirty="0">
                  <a:solidFill>
                    <a:srgbClr val="00B050"/>
                  </a:solidFill>
                  <a:latin typeface="Times New Roman" panose="02020603050405020304" pitchFamily="18" charset="0"/>
                  <a:cs typeface="Times New Roman" panose="02020603050405020304" pitchFamily="18" charset="0"/>
                </a:rPr>
                <a:t>H(</a:t>
              </a:r>
              <a:r>
                <a:rPr lang="en-US" sz="2500" b="1" i="1" baseline="30000" dirty="0">
                  <a:solidFill>
                    <a:srgbClr val="00B050"/>
                  </a:solidFill>
                  <a:latin typeface="Times New Roman" panose="02020603050405020304" pitchFamily="18" charset="0"/>
                  <a:cs typeface="Times New Roman" panose="02020603050405020304" pitchFamily="18" charset="0"/>
                </a:rPr>
                <a:t>7</a:t>
              </a:r>
              <a:r>
                <a:rPr lang="en-US" sz="2500" b="1" i="1" dirty="0">
                  <a:solidFill>
                    <a:srgbClr val="00B050"/>
                  </a:solidFill>
                  <a:latin typeface="Times New Roman" panose="02020603050405020304" pitchFamily="18" charset="0"/>
                  <a:cs typeface="Times New Roman" panose="02020603050405020304" pitchFamily="18" charset="0"/>
                </a:rPr>
                <a:t>Li,n)</a:t>
              </a:r>
              <a:r>
                <a:rPr lang="en-US" sz="2500" b="1" i="1" baseline="30000" dirty="0">
                  <a:solidFill>
                    <a:srgbClr val="00B050"/>
                  </a:solidFill>
                  <a:latin typeface="Times New Roman" panose="02020603050405020304" pitchFamily="18" charset="0"/>
                  <a:cs typeface="Times New Roman" panose="02020603050405020304" pitchFamily="18" charset="0"/>
                </a:rPr>
                <a:t>7</a:t>
              </a:r>
              <a:r>
                <a:rPr lang="en-US" sz="2500" b="1" i="1" dirty="0">
                  <a:solidFill>
                    <a:srgbClr val="00B050"/>
                  </a:solidFill>
                  <a:latin typeface="Times New Roman" panose="02020603050405020304" pitchFamily="18" charset="0"/>
                  <a:cs typeface="Times New Roman" panose="02020603050405020304" pitchFamily="18" charset="0"/>
                </a:rPr>
                <a:t>Be</a:t>
              </a:r>
              <a:endParaRPr lang="en-SE" sz="2500" b="1" i="1" dirty="0">
                <a:solidFill>
                  <a:srgbClr val="00B050"/>
                </a:solidFill>
                <a:latin typeface="Times New Roman" panose="02020603050405020304" pitchFamily="18" charset="0"/>
                <a:cs typeface="Times New Roman" panose="02020603050405020304" pitchFamily="18" charset="0"/>
              </a:endParaRPr>
            </a:p>
          </p:txBody>
        </p:sp>
        <p:pic>
          <p:nvPicPr>
            <p:cNvPr id="19" name="Picture 18">
              <a:extLst>
                <a:ext uri="{FF2B5EF4-FFF2-40B4-BE49-F238E27FC236}">
                  <a16:creationId xmlns:a16="http://schemas.microsoft.com/office/drawing/2014/main" id="{2A464730-84DA-4F1D-89EB-7CAB1D4DE704}"/>
                </a:ext>
              </a:extLst>
            </p:cNvPr>
            <p:cNvPicPr>
              <a:picLocks noChangeAspect="1"/>
            </p:cNvPicPr>
            <p:nvPr/>
          </p:nvPicPr>
          <p:blipFill rotWithShape="1">
            <a:blip r:embed="rId3"/>
            <a:srcRect b="5121"/>
            <a:stretch/>
          </p:blipFill>
          <p:spPr>
            <a:xfrm>
              <a:off x="150829" y="1628775"/>
              <a:ext cx="4020116" cy="3160510"/>
            </a:xfrm>
            <a:prstGeom prst="rect">
              <a:avLst/>
            </a:prstGeom>
          </p:spPr>
        </p:pic>
        <p:pic>
          <p:nvPicPr>
            <p:cNvPr id="20" name="Picture 19">
              <a:extLst>
                <a:ext uri="{FF2B5EF4-FFF2-40B4-BE49-F238E27FC236}">
                  <a16:creationId xmlns:a16="http://schemas.microsoft.com/office/drawing/2014/main" id="{67FBAFB0-CA73-4AB9-9355-78D4AA02FD62}"/>
                </a:ext>
              </a:extLst>
            </p:cNvPr>
            <p:cNvPicPr>
              <a:picLocks noChangeAspect="1"/>
            </p:cNvPicPr>
            <p:nvPr/>
          </p:nvPicPr>
          <p:blipFill>
            <a:blip r:embed="rId4"/>
            <a:stretch>
              <a:fillRect/>
            </a:stretch>
          </p:blipFill>
          <p:spPr>
            <a:xfrm>
              <a:off x="4086969" y="1549262"/>
              <a:ext cx="4309607" cy="3172350"/>
            </a:xfrm>
            <a:prstGeom prst="rect">
              <a:avLst/>
            </a:prstGeom>
          </p:spPr>
        </p:pic>
      </p:grpSp>
      <p:sp>
        <p:nvSpPr>
          <p:cNvPr id="22" name="TextBox 21">
            <a:extLst>
              <a:ext uri="{FF2B5EF4-FFF2-40B4-BE49-F238E27FC236}">
                <a16:creationId xmlns:a16="http://schemas.microsoft.com/office/drawing/2014/main" id="{8340F1A0-AF7A-405F-A555-2ECFF6931D08}"/>
              </a:ext>
            </a:extLst>
          </p:cNvPr>
          <p:cNvSpPr txBox="1"/>
          <p:nvPr/>
        </p:nvSpPr>
        <p:spPr>
          <a:xfrm>
            <a:off x="2072081" y="4571777"/>
            <a:ext cx="6666402" cy="1289071"/>
          </a:xfrm>
          <a:prstGeom prst="rect">
            <a:avLst/>
          </a:prstGeom>
          <a:solidFill>
            <a:srgbClr val="CCECFF">
              <a:alpha val="50196"/>
            </a:srgbClr>
          </a:solidFill>
        </p:spPr>
        <p:txBody>
          <a:bodyPr wrap="square" rtlCol="0">
            <a:spAutoFit/>
          </a:bodyPr>
          <a:lstStyle/>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3 Major Neutron producing targets.</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Quasi Monoenergetic neutron of various energies are available.</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Possibilities to study inverse kinematics</a:t>
            </a:r>
            <a:endParaRPr lang="en-SE" dirty="0">
              <a:latin typeface="Times New Roman" panose="02020603050405020304" pitchFamily="18" charset="0"/>
              <a:cs typeface="Times New Roman" panose="02020603050405020304" pitchFamily="18" charset="0"/>
            </a:endParaRPr>
          </a:p>
        </p:txBody>
      </p:sp>
      <p:sp>
        <p:nvSpPr>
          <p:cNvPr id="23" name="TextBox 22">
            <a:extLst>
              <a:ext uri="{FF2B5EF4-FFF2-40B4-BE49-F238E27FC236}">
                <a16:creationId xmlns:a16="http://schemas.microsoft.com/office/drawing/2014/main" id="{78611223-951B-4207-B2C4-5FE38E3E46CC}"/>
              </a:ext>
            </a:extLst>
          </p:cNvPr>
          <p:cNvSpPr txBox="1"/>
          <p:nvPr/>
        </p:nvSpPr>
        <p:spPr>
          <a:xfrm>
            <a:off x="211257" y="6456374"/>
            <a:ext cx="12095392" cy="523220"/>
          </a:xfrm>
          <a:prstGeom prst="rect">
            <a:avLst/>
          </a:prstGeom>
          <a:noFill/>
        </p:spPr>
        <p:txBody>
          <a:bodyPr wrap="square" rtlCol="0">
            <a:spAutoFit/>
          </a:bodyPr>
          <a:lstStyle/>
          <a:p>
            <a:r>
              <a:rPr lang="en-US" sz="1400" i="1" dirty="0">
                <a:solidFill>
                  <a:srgbClr val="0070C0"/>
                </a:solidFill>
                <a:latin typeface="Times New Roman" panose="02020603050405020304" pitchFamily="18" charset="0"/>
                <a:cs typeface="Times New Roman" panose="02020603050405020304" pitchFamily="18" charset="0"/>
              </a:rPr>
              <a:t>Chichester, David L.. "Production and applications of neutrons using particle accelerators." , Nov. 2009. https://doi.org/10.2172/1169209</a:t>
            </a:r>
          </a:p>
          <a:p>
            <a:endParaRPr lang="en-SE" sz="1400"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256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21"/>
        <p:cNvGrpSpPr/>
        <p:nvPr/>
      </p:nvGrpSpPr>
      <p:grpSpPr>
        <a:xfrm>
          <a:off x="0" y="0"/>
          <a:ext cx="0" cy="0"/>
          <a:chOff x="0" y="0"/>
          <a:chExt cx="0" cy="0"/>
        </a:xfrm>
      </p:grpSpPr>
      <p:sp>
        <p:nvSpPr>
          <p:cNvPr id="1322" name="Google Shape;1322;p71"/>
          <p:cNvSpPr txBox="1">
            <a:spLocks noGrp="1"/>
          </p:cNvSpPr>
          <p:nvPr>
            <p:ph type="title"/>
          </p:nvPr>
        </p:nvSpPr>
        <p:spPr>
          <a:xfrm>
            <a:off x="0" y="0"/>
            <a:ext cx="12192000" cy="674727"/>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Future Developments in NESSA</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323" name="Google Shape;1323;p71"/>
          <p:cNvSpPr txBox="1">
            <a:spLocks noGrp="1"/>
          </p:cNvSpPr>
          <p:nvPr>
            <p:ph type="sldNum" idx="12"/>
          </p:nvPr>
        </p:nvSpPr>
        <p:spPr>
          <a:xfrm>
            <a:off x="10939068" y="6253901"/>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pPr/>
              <a:t>25</a:t>
            </a:fld>
            <a:endParaRPr/>
          </a:p>
        </p:txBody>
      </p:sp>
      <p:pic>
        <p:nvPicPr>
          <p:cNvPr id="1324" name="Google Shape;1324;p71"/>
          <p:cNvPicPr preferRelativeResize="0"/>
          <p:nvPr/>
        </p:nvPicPr>
        <p:blipFill rotWithShape="1">
          <a:blip r:embed="rId3">
            <a:alphaModFix/>
          </a:blip>
          <a:srcRect/>
          <a:stretch/>
        </p:blipFill>
        <p:spPr>
          <a:xfrm>
            <a:off x="1195886" y="1275292"/>
            <a:ext cx="4824977" cy="2521467"/>
          </a:xfrm>
          <a:prstGeom prst="rect">
            <a:avLst/>
          </a:prstGeom>
          <a:noFill/>
          <a:ln>
            <a:noFill/>
          </a:ln>
        </p:spPr>
      </p:pic>
      <p:sp>
        <p:nvSpPr>
          <p:cNvPr id="1325" name="Google Shape;1325;p71"/>
          <p:cNvSpPr txBox="1"/>
          <p:nvPr/>
        </p:nvSpPr>
        <p:spPr>
          <a:xfrm>
            <a:off x="1023727" y="3796759"/>
            <a:ext cx="4549745" cy="523180"/>
          </a:xfrm>
          <a:prstGeom prst="rect">
            <a:avLst/>
          </a:prstGeom>
          <a:solidFill>
            <a:srgbClr val="E0E0E0">
              <a:alpha val="60000"/>
            </a:srgbClr>
          </a:solidFill>
          <a:ln>
            <a:noFill/>
          </a:ln>
        </p:spPr>
        <p:txBody>
          <a:bodyPr spcFirstLastPara="1" wrap="square" lIns="121900" tIns="121900" rIns="121900" bIns="121900" anchor="t" anchorCtr="0">
            <a:spAutoFit/>
          </a:bodyPr>
          <a:lstStyle/>
          <a:p>
            <a:pPr algn="ctr">
              <a:buClr>
                <a:srgbClr val="000000"/>
              </a:buClr>
              <a:buSzPts val="1600"/>
            </a:pPr>
            <a:r>
              <a:rPr lang="en-US" dirty="0">
                <a:solidFill>
                  <a:srgbClr val="C00000"/>
                </a:solidFill>
                <a:latin typeface="Times New Roman" panose="02020603050405020304" pitchFamily="18" charset="0"/>
                <a:cs typeface="Times New Roman" panose="02020603050405020304" pitchFamily="18" charset="0"/>
              </a:rPr>
              <a:t>Optimal moderator configuration under study</a:t>
            </a:r>
            <a:endParaRPr dirty="0">
              <a:solidFill>
                <a:srgbClr val="C00000"/>
              </a:solidFill>
              <a:latin typeface="Times New Roman" panose="02020603050405020304" pitchFamily="18" charset="0"/>
              <a:ea typeface="Arial"/>
              <a:cs typeface="Times New Roman" panose="02020603050405020304" pitchFamily="18" charset="0"/>
              <a:sym typeface="Arial"/>
            </a:endParaRPr>
          </a:p>
        </p:txBody>
      </p:sp>
      <p:sp>
        <p:nvSpPr>
          <p:cNvPr id="1327" name="Google Shape;1327;p71"/>
          <p:cNvSpPr txBox="1"/>
          <p:nvPr/>
        </p:nvSpPr>
        <p:spPr>
          <a:xfrm>
            <a:off x="1853807" y="930819"/>
            <a:ext cx="3011807" cy="401093"/>
          </a:xfrm>
          <a:prstGeom prst="rect">
            <a:avLst/>
          </a:prstGeom>
          <a:solidFill>
            <a:srgbClr val="F4BF94">
              <a:alpha val="50196"/>
            </a:srgbClr>
          </a:solidFill>
          <a:ln>
            <a:noFill/>
          </a:ln>
        </p:spPr>
        <p:txBody>
          <a:bodyPr spcFirstLastPara="1" wrap="square" lIns="121900" tIns="121900" rIns="121900" bIns="121900" anchor="ctr" anchorCtr="0">
            <a:noAutofit/>
          </a:bodyPr>
          <a:lstStyle/>
          <a:p>
            <a:pPr algn="ctr">
              <a:buClr>
                <a:srgbClr val="000000"/>
              </a:buClr>
              <a:buSzPts val="1500"/>
            </a:pPr>
            <a:r>
              <a:rPr lang="en-US" sz="1600" b="1" dirty="0">
                <a:latin typeface="Times New Roman" panose="02020603050405020304" pitchFamily="18" charset="0"/>
                <a:ea typeface="Proxima Nova"/>
                <a:cs typeface="Times New Roman" panose="02020603050405020304" pitchFamily="18" charset="0"/>
                <a:sym typeface="Proxima Nova"/>
              </a:rPr>
              <a:t>Thermalized Beam line</a:t>
            </a:r>
            <a:endParaRPr sz="1600" b="1" dirty="0">
              <a:latin typeface="Times New Roman" panose="02020603050405020304" pitchFamily="18" charset="0"/>
              <a:ea typeface="Proxima Nova"/>
              <a:cs typeface="Times New Roman" panose="02020603050405020304" pitchFamily="18" charset="0"/>
              <a:sym typeface="Proxima Nova"/>
            </a:endParaRPr>
          </a:p>
        </p:txBody>
      </p:sp>
      <p:pic>
        <p:nvPicPr>
          <p:cNvPr id="1328" name="Google Shape;1328;p71"/>
          <p:cNvPicPr preferRelativeResize="0"/>
          <p:nvPr/>
        </p:nvPicPr>
        <p:blipFill rotWithShape="1">
          <a:blip r:embed="rId4">
            <a:alphaModFix/>
          </a:blip>
          <a:srcRect/>
          <a:stretch/>
        </p:blipFill>
        <p:spPr>
          <a:xfrm>
            <a:off x="6937857" y="1772418"/>
            <a:ext cx="4883700" cy="2769700"/>
          </a:xfrm>
          <a:prstGeom prst="rect">
            <a:avLst/>
          </a:prstGeom>
          <a:noFill/>
          <a:ln>
            <a:noFill/>
          </a:ln>
        </p:spPr>
      </p:pic>
      <p:sp>
        <p:nvSpPr>
          <p:cNvPr id="1329" name="Google Shape;1329;p71"/>
          <p:cNvSpPr txBox="1"/>
          <p:nvPr/>
        </p:nvSpPr>
        <p:spPr>
          <a:xfrm>
            <a:off x="6997988" y="930819"/>
            <a:ext cx="4823569" cy="508747"/>
          </a:xfrm>
          <a:prstGeom prst="rect">
            <a:avLst/>
          </a:prstGeom>
          <a:solidFill>
            <a:srgbClr val="F4BF94">
              <a:alpha val="50196"/>
            </a:srgbClr>
          </a:solidFill>
          <a:ln>
            <a:noFill/>
          </a:ln>
        </p:spPr>
        <p:txBody>
          <a:bodyPr spcFirstLastPara="1" wrap="square" lIns="121900" tIns="121900" rIns="121900" bIns="121900" anchor="t" anchorCtr="0">
            <a:noAutofit/>
          </a:bodyPr>
          <a:lstStyle/>
          <a:p>
            <a:pPr algn="ctr">
              <a:buClr>
                <a:srgbClr val="000000"/>
              </a:buClr>
              <a:buSzPts val="1200"/>
            </a:pPr>
            <a:r>
              <a:rPr lang="en-US" sz="1600" b="1" dirty="0">
                <a:latin typeface="Times New Roman" panose="02020603050405020304" pitchFamily="18" charset="0"/>
                <a:ea typeface="Arial"/>
                <a:cs typeface="Times New Roman" panose="02020603050405020304" pitchFamily="18" charset="0"/>
                <a:sym typeface="Arial"/>
              </a:rPr>
              <a:t>Rabbit system for activated samples</a:t>
            </a:r>
            <a:endParaRPr sz="2000" b="1" dirty="0">
              <a:latin typeface="Times New Roman" panose="02020603050405020304" pitchFamily="18" charset="0"/>
              <a:ea typeface="Proxima Nova"/>
              <a:cs typeface="Times New Roman" panose="02020603050405020304" pitchFamily="18" charset="0"/>
              <a:sym typeface="Proxima Nova"/>
            </a:endParaRPr>
          </a:p>
        </p:txBody>
      </p:sp>
      <p:sp>
        <p:nvSpPr>
          <p:cNvPr id="1331" name="Google Shape;1331;p71"/>
          <p:cNvSpPr txBox="1"/>
          <p:nvPr/>
        </p:nvSpPr>
        <p:spPr>
          <a:xfrm>
            <a:off x="7388873" y="4705983"/>
            <a:ext cx="4100187" cy="410379"/>
          </a:xfrm>
          <a:prstGeom prst="rect">
            <a:avLst/>
          </a:prstGeom>
          <a:solidFill>
            <a:srgbClr val="E0E0E0">
              <a:alpha val="50196"/>
            </a:srgbClr>
          </a:solidFill>
          <a:ln>
            <a:noFill/>
          </a:ln>
        </p:spPr>
        <p:txBody>
          <a:bodyPr spcFirstLastPara="1" wrap="square" lIns="121900" tIns="60933" rIns="121900" bIns="60933" anchor="t" anchorCtr="0">
            <a:spAutoFit/>
          </a:bodyPr>
          <a:lstStyle/>
          <a:p>
            <a:pPr algn="ctr"/>
            <a:r>
              <a:rPr lang="en-US" sz="1867" dirty="0">
                <a:solidFill>
                  <a:srgbClr val="C00000"/>
                </a:solidFill>
                <a:latin typeface="Times New Roman" panose="02020603050405020304" pitchFamily="18" charset="0"/>
                <a:ea typeface="Arial"/>
                <a:cs typeface="Times New Roman" panose="02020603050405020304" pitchFamily="18" charset="0"/>
                <a:sym typeface="Arial"/>
              </a:rPr>
              <a:t>Goal :T</a:t>
            </a:r>
            <a:r>
              <a:rPr lang="en-US" sz="1867" baseline="-25000" dirty="0">
                <a:solidFill>
                  <a:srgbClr val="C00000"/>
                </a:solidFill>
                <a:latin typeface="Times New Roman" panose="02020603050405020304" pitchFamily="18" charset="0"/>
                <a:ea typeface="Arial"/>
                <a:cs typeface="Times New Roman" panose="02020603050405020304" pitchFamily="18" charset="0"/>
                <a:sym typeface="Arial"/>
              </a:rPr>
              <a:t>1/2</a:t>
            </a:r>
            <a:r>
              <a:rPr lang="en-US" sz="1867" dirty="0">
                <a:solidFill>
                  <a:srgbClr val="C00000"/>
                </a:solidFill>
                <a:latin typeface="Times New Roman" panose="02020603050405020304" pitchFamily="18" charset="0"/>
                <a:ea typeface="Arial"/>
                <a:cs typeface="Times New Roman" panose="02020603050405020304" pitchFamily="18" charset="0"/>
                <a:sym typeface="Arial"/>
              </a:rPr>
              <a:t>&lt; 10 sec.</a:t>
            </a:r>
            <a:endParaRPr sz="1867" baseline="-25000" dirty="0">
              <a:solidFill>
                <a:srgbClr val="C00000"/>
              </a:solidFill>
              <a:latin typeface="Times New Roman" panose="02020603050405020304" pitchFamily="18" charset="0"/>
              <a:ea typeface="Arial"/>
              <a:cs typeface="Times New Roman" panose="02020603050405020304" pitchFamily="18" charset="0"/>
              <a:sym typeface="Arial"/>
            </a:endParaRPr>
          </a:p>
        </p:txBody>
      </p:sp>
      <p:cxnSp>
        <p:nvCxnSpPr>
          <p:cNvPr id="3" name="Straight Connector 2">
            <a:extLst>
              <a:ext uri="{FF2B5EF4-FFF2-40B4-BE49-F238E27FC236}">
                <a16:creationId xmlns:a16="http://schemas.microsoft.com/office/drawing/2014/main" id="{41CAA184-F6FE-4399-AC11-6F1CC88B46BC}"/>
              </a:ext>
            </a:extLst>
          </p:cNvPr>
          <p:cNvCxnSpPr>
            <a:cxnSpLocks/>
          </p:cNvCxnSpPr>
          <p:nvPr/>
        </p:nvCxnSpPr>
        <p:spPr>
          <a:xfrm>
            <a:off x="6096000" y="758617"/>
            <a:ext cx="0" cy="6057438"/>
          </a:xfrm>
          <a:prstGeom prst="line">
            <a:avLst/>
          </a:prstGeom>
          <a:ln w="76200">
            <a:solidFill>
              <a:srgbClr val="99CCFF"/>
            </a:solidFill>
            <a:prstDash val="sysDot"/>
            <a:headEnd type="triangle" w="med" len="med"/>
            <a:tailEnd type="triangle" w="med" len="med"/>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C7076BE-4BEF-4CF4-B441-42DEE132CE53}"/>
              </a:ext>
            </a:extLst>
          </p:cNvPr>
          <p:cNvSpPr>
            <a:spLocks noGrp="1"/>
          </p:cNvSpPr>
          <p:nvPr>
            <p:ph type="body" idx="1"/>
          </p:nvPr>
        </p:nvSpPr>
        <p:spPr>
          <a:xfrm>
            <a:off x="465130" y="845821"/>
            <a:ext cx="11302800" cy="5682199"/>
          </a:xfrm>
          <a:noFill/>
        </p:spPr>
        <p:txBody>
          <a:bodyPr>
            <a:noAutofit/>
          </a:bodyPr>
          <a:lstStyle/>
          <a:p>
            <a:r>
              <a:rPr lang="en-US" sz="2400" dirty="0">
                <a:solidFill>
                  <a:schemeClr val="tx1"/>
                </a:solidFill>
                <a:latin typeface="Times New Roman" panose="02020603050405020304" pitchFamily="18" charset="0"/>
                <a:cs typeface="Times New Roman" panose="02020603050405020304" pitchFamily="18" charset="0"/>
              </a:rPr>
              <a:t>Procurement of High Yield  </a:t>
            </a:r>
            <a:r>
              <a:rPr lang="en-US" sz="2400" dirty="0">
                <a:solidFill>
                  <a:srgbClr val="C00000"/>
                </a:solidFill>
                <a:latin typeface="Times New Roman" panose="02020603050405020304" pitchFamily="18" charset="0"/>
                <a:cs typeface="Times New Roman" panose="02020603050405020304" pitchFamily="18" charset="0"/>
              </a:rPr>
              <a:t>D-T Generator </a:t>
            </a:r>
            <a:r>
              <a:rPr lang="en-US" sz="2400" dirty="0">
                <a:solidFill>
                  <a:schemeClr val="tx1"/>
                </a:solidFill>
                <a:latin typeface="Times New Roman" panose="02020603050405020304" pitchFamily="18" charset="0"/>
                <a:cs typeface="Times New Roman" panose="02020603050405020304" pitchFamily="18" charset="0"/>
              </a:rPr>
              <a:t>– 1 x 10</a:t>
            </a:r>
            <a:r>
              <a:rPr lang="en-US" sz="2400" baseline="30000" dirty="0">
                <a:solidFill>
                  <a:schemeClr val="tx1"/>
                </a:solidFill>
                <a:latin typeface="Times New Roman" panose="02020603050405020304" pitchFamily="18" charset="0"/>
                <a:cs typeface="Times New Roman" panose="02020603050405020304" pitchFamily="18" charset="0"/>
              </a:rPr>
              <a:t>10 </a:t>
            </a:r>
            <a:r>
              <a:rPr lang="en-US" sz="2400" dirty="0">
                <a:solidFill>
                  <a:schemeClr val="tx1"/>
                </a:solidFill>
                <a:latin typeface="Times New Roman" panose="02020603050405020304" pitchFamily="18" charset="0"/>
                <a:cs typeface="Times New Roman" panose="02020603050405020304" pitchFamily="18" charset="0"/>
              </a:rPr>
              <a:t>n/s : </a:t>
            </a:r>
            <a:r>
              <a:rPr lang="en-US" sz="3600" b="1" dirty="0">
                <a:solidFill>
                  <a:srgbClr val="00B050"/>
                </a:solidFill>
                <a:latin typeface="Times New Roman" panose="02020603050405020304" pitchFamily="18" charset="0"/>
                <a:cs typeface="Times New Roman" panose="02020603050405020304" pitchFamily="18" charset="0"/>
              </a:rPr>
              <a:t>20 X increase</a:t>
            </a:r>
            <a:r>
              <a:rPr lang="en-US" sz="2400" dirty="0">
                <a:solidFill>
                  <a:schemeClr val="tx1"/>
                </a:solidFill>
                <a:latin typeface="Times New Roman" panose="02020603050405020304" pitchFamily="18" charset="0"/>
                <a:cs typeface="Times New Roman" panose="02020603050405020304" pitchFamily="18" charset="0"/>
              </a:rPr>
              <a:t>.</a:t>
            </a:r>
          </a:p>
          <a:p>
            <a:endParaRPr lang="en-US" sz="2400" baseline="30000" dirty="0">
              <a:solidFill>
                <a:schemeClr val="tx1"/>
              </a:solidFill>
              <a:latin typeface="Times New Roman" panose="02020603050405020304" pitchFamily="18" charset="0"/>
              <a:cs typeface="Times New Roman" panose="02020603050405020304" pitchFamily="18" charset="0"/>
            </a:endParaRPr>
          </a:p>
          <a:p>
            <a:pPr lvl="1">
              <a:lnSpc>
                <a:spcPct val="100000"/>
              </a:lnSpc>
            </a:pPr>
            <a:r>
              <a:rPr lang="en-US" sz="2200" dirty="0">
                <a:solidFill>
                  <a:srgbClr val="002060"/>
                </a:solidFill>
                <a:latin typeface="Times New Roman" panose="02020603050405020304" pitchFamily="18" charset="0"/>
                <a:cs typeface="Times New Roman" panose="02020603050405020304" pitchFamily="18" charset="0"/>
              </a:rPr>
              <a:t>Funded by Swedish Energy Agency.</a:t>
            </a:r>
            <a:endParaRPr lang="en-US" sz="2400" dirty="0">
              <a:solidFill>
                <a:srgbClr val="002060"/>
              </a:solidFill>
              <a:latin typeface="Times New Roman" panose="02020603050405020304" pitchFamily="18" charset="0"/>
              <a:cs typeface="Times New Roman" panose="02020603050405020304" pitchFamily="18" charset="0"/>
            </a:endParaRPr>
          </a:p>
          <a:p>
            <a:pPr lvl="1">
              <a:lnSpc>
                <a:spcPct val="100000"/>
              </a:lnSpc>
            </a:pPr>
            <a:r>
              <a:rPr lang="en-US" sz="2200" dirty="0">
                <a:solidFill>
                  <a:srgbClr val="002060"/>
                </a:solidFill>
                <a:latin typeface="Times New Roman" panose="02020603050405020304" pitchFamily="18" charset="0"/>
                <a:cs typeface="Times New Roman" panose="02020603050405020304" pitchFamily="18" charset="0"/>
              </a:rPr>
              <a:t>Procurement under process.</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rgbClr val="C00000"/>
                </a:solidFill>
                <a:latin typeface="Times New Roman" panose="02020603050405020304" pitchFamily="18" charset="0"/>
                <a:cs typeface="Times New Roman" panose="02020603050405020304" pitchFamily="18" charset="0"/>
              </a:rPr>
              <a:t>Tandem Laboratory: </a:t>
            </a:r>
            <a:r>
              <a:rPr lang="en-US" sz="2400" dirty="0">
                <a:solidFill>
                  <a:schemeClr val="tx1"/>
                </a:solidFill>
                <a:latin typeface="Times New Roman" panose="02020603050405020304" pitchFamily="18" charset="0"/>
                <a:cs typeface="Times New Roman" panose="02020603050405020304" pitchFamily="18" charset="0"/>
              </a:rPr>
              <a:t>More Standardized and dedicated neutron beam line with multiple energies and angular distribution.</a:t>
            </a:r>
          </a:p>
          <a:p>
            <a:endParaRPr lang="en-US" sz="2400" dirty="0">
              <a:solidFill>
                <a:schemeClr val="tx1"/>
              </a:solidFill>
              <a:latin typeface="Times New Roman" panose="02020603050405020304" pitchFamily="18" charset="0"/>
              <a:cs typeface="Times New Roman" panose="02020603050405020304" pitchFamily="18" charset="0"/>
            </a:endParaRPr>
          </a:p>
          <a:p>
            <a:r>
              <a:rPr lang="en-US" sz="2400" dirty="0">
                <a:solidFill>
                  <a:schemeClr val="tx1"/>
                </a:solidFill>
                <a:latin typeface="Times New Roman" panose="02020603050405020304" pitchFamily="18" charset="0"/>
                <a:cs typeface="Times New Roman" panose="02020603050405020304" pitchFamily="18" charset="0"/>
              </a:rPr>
              <a:t>Establishment of </a:t>
            </a:r>
            <a:r>
              <a:rPr lang="en-US" sz="2400" dirty="0">
                <a:solidFill>
                  <a:srgbClr val="C00000"/>
                </a:solidFill>
                <a:latin typeface="Times New Roman" panose="02020603050405020304" pitchFamily="18" charset="0"/>
                <a:cs typeface="Times New Roman" panose="02020603050405020304" pitchFamily="18" charset="0"/>
              </a:rPr>
              <a:t>reference neutron fields </a:t>
            </a:r>
            <a:r>
              <a:rPr lang="en-US" sz="2400" dirty="0">
                <a:solidFill>
                  <a:schemeClr val="tx1"/>
                </a:solidFill>
                <a:latin typeface="Times New Roman" panose="02020603050405020304" pitchFamily="18" charset="0"/>
                <a:cs typeface="Times New Roman" panose="02020603050405020304" pitchFamily="18" charset="0"/>
              </a:rPr>
              <a:t>and cross calibration with established facilities.</a:t>
            </a:r>
          </a:p>
          <a:p>
            <a:endParaRPr lang="en-US" sz="2400" dirty="0">
              <a:solidFill>
                <a:schemeClr val="tx1"/>
              </a:solidFill>
              <a:latin typeface="Times New Roman" panose="02020603050405020304" pitchFamily="18" charset="0"/>
              <a:cs typeface="Times New Roman" panose="02020603050405020304" pitchFamily="18" charset="0"/>
            </a:endParaRPr>
          </a:p>
          <a:p>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4" name="Google Shape;1322;p71">
            <a:extLst>
              <a:ext uri="{FF2B5EF4-FFF2-40B4-BE49-F238E27FC236}">
                <a16:creationId xmlns:a16="http://schemas.microsoft.com/office/drawing/2014/main" id="{1C2BD8C3-B53D-4735-A350-91CAD4E2F863}"/>
              </a:ext>
            </a:extLst>
          </p:cNvPr>
          <p:cNvSpPr txBox="1">
            <a:spLocks/>
          </p:cNvSpPr>
          <p:nvPr/>
        </p:nvSpPr>
        <p:spPr>
          <a:xfrm>
            <a:off x="0" y="0"/>
            <a:ext cx="12192000" cy="674727"/>
          </a:xfrm>
          <a:prstGeom prst="rect">
            <a:avLst/>
          </a:prstGeom>
          <a:solidFill>
            <a:srgbClr val="0D1D54"/>
          </a:solidFill>
          <a:ln>
            <a:noFill/>
          </a:ln>
        </p:spPr>
        <p:txBody>
          <a:bodyPr spcFirstLastPara="1" vert="horz" wrap="square" lIns="121900" tIns="121900" rIns="121900" bIns="121900" rtlCol="0" anchor="t" anchorCtr="0">
            <a:noAutofit/>
          </a:bodyPr>
          <a:lstStyle>
            <a:lvl1pPr lvl="0" algn="l" defTabSz="914400" rtl="0" eaLnBrk="1" latinLnBrk="0" hangingPunct="1">
              <a:lnSpc>
                <a:spcPct val="100000"/>
              </a:lnSpc>
              <a:spcBef>
                <a:spcPts val="0"/>
              </a:spcBef>
              <a:spcAft>
                <a:spcPts val="0"/>
              </a:spcAft>
              <a:buSzPts val="3000"/>
              <a:buNone/>
              <a:defRPr sz="3200" kern="1200" baseline="0">
                <a:solidFill>
                  <a:schemeClr val="tx1"/>
                </a:solidFill>
                <a:latin typeface="Work Sans" pitchFamily="2" charset="77"/>
                <a:ea typeface="+mj-ea"/>
                <a:cs typeface="+mj-cs"/>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NESSA in 2026-2027</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25442129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
        <p:cNvGrpSpPr/>
        <p:nvPr/>
      </p:nvGrpSpPr>
      <p:grpSpPr>
        <a:xfrm>
          <a:off x="0" y="0"/>
          <a:ext cx="0" cy="0"/>
          <a:chOff x="0" y="0"/>
          <a:chExt cx="0" cy="0"/>
        </a:xfrm>
      </p:grpSpPr>
      <p:sp>
        <p:nvSpPr>
          <p:cNvPr id="4" name="Google Shape;1322;p71">
            <a:extLst>
              <a:ext uri="{FF2B5EF4-FFF2-40B4-BE49-F238E27FC236}">
                <a16:creationId xmlns:a16="http://schemas.microsoft.com/office/drawing/2014/main" id="{F060F7BA-5FD9-4621-B6F0-8D4E703D5F8D}"/>
              </a:ext>
            </a:extLst>
          </p:cNvPr>
          <p:cNvSpPr txBox="1">
            <a:spLocks noGrp="1"/>
          </p:cNvSpPr>
          <p:nvPr>
            <p:ph type="title"/>
          </p:nvPr>
        </p:nvSpPr>
        <p:spPr>
          <a:xfrm>
            <a:off x="0" y="2579"/>
            <a:ext cx="12192000" cy="763588"/>
          </a:xfrm>
          <a:prstGeom prst="rect">
            <a:avLst/>
          </a:prstGeom>
          <a:solidFill>
            <a:srgbClr val="0D1D54"/>
          </a:solidFill>
          <a:ln>
            <a:noFill/>
          </a:ln>
        </p:spPr>
        <p:txBody>
          <a:bodyPr spcFirstLastPara="1" vert="horz" wrap="square" lIns="121900" tIns="121900" rIns="121900" bIns="121900" rtlCol="0" anchor="t" anchorCtr="0">
            <a:noAutofit/>
          </a:bodyPr>
          <a:lstStyle>
            <a:lvl1pPr lvl="0" algn="l" defTabSz="914400" rtl="0" eaLnBrk="1" latinLnBrk="0" hangingPunct="1">
              <a:lnSpc>
                <a:spcPct val="100000"/>
              </a:lnSpc>
              <a:spcBef>
                <a:spcPts val="0"/>
              </a:spcBef>
              <a:spcAft>
                <a:spcPts val="0"/>
              </a:spcAft>
              <a:buSzPts val="3000"/>
              <a:buNone/>
              <a:defRPr sz="3200" kern="1200" baseline="0">
                <a:solidFill>
                  <a:schemeClr val="tx1"/>
                </a:solidFill>
                <a:latin typeface="Work Sans" pitchFamily="2" charset="77"/>
                <a:ea typeface="+mj-ea"/>
                <a:cs typeface="+mj-cs"/>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Summary</a:t>
            </a:r>
            <a:endParaRPr lang="en-US"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5" name="Rectangle 1">
            <a:extLst>
              <a:ext uri="{FF2B5EF4-FFF2-40B4-BE49-F238E27FC236}">
                <a16:creationId xmlns:a16="http://schemas.microsoft.com/office/drawing/2014/main" id="{CB846A0D-1E9F-4BA2-AFD1-45F08536A436}"/>
              </a:ext>
            </a:extLst>
          </p:cNvPr>
          <p:cNvSpPr>
            <a:spLocks noGrp="1" noChangeArrowheads="1"/>
          </p:cNvSpPr>
          <p:nvPr>
            <p:ph type="body" idx="1"/>
          </p:nvPr>
        </p:nvSpPr>
        <p:spPr bwMode="auto">
          <a:xfrm>
            <a:off x="230743" y="942090"/>
            <a:ext cx="11443151" cy="4219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en-SE" altLang="en-SE" sz="2800" b="1" i="0" u="none" strike="noStrike" cap="none" normalizeH="0" baseline="0" dirty="0">
                <a:ln>
                  <a:noFill/>
                </a:ln>
                <a:solidFill>
                  <a:srgbClr val="00B050"/>
                </a:solidFill>
                <a:effectLst/>
                <a:latin typeface="Times New Roman" panose="02020603050405020304" pitchFamily="18" charset="0"/>
                <a:cs typeface="Times New Roman" panose="02020603050405020304" pitchFamily="18" charset="0"/>
              </a:rPr>
              <a:t>NESSA</a:t>
            </a:r>
            <a:r>
              <a:rPr lang="en-US" altLang="en-SE" sz="2000" b="1" dirty="0">
                <a:solidFill>
                  <a:srgbClr val="00B050"/>
                </a:solidFill>
                <a:latin typeface="Times New Roman" panose="02020603050405020304" pitchFamily="18" charset="0"/>
                <a:cs typeface="Times New Roman" panose="02020603050405020304" pitchFamily="18" charset="0"/>
              </a:rPr>
              <a:t>: </a:t>
            </a:r>
            <a:r>
              <a:rPr kumimoji="0" lang="en-SE" altLang="en-SE"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being built as an intermediate-level, complete neutron beamline facility to serve the full spectrum of neutron physics research. </a:t>
            </a:r>
            <a:endParaRPr kumimoji="0" lang="en-US" altLang="en-SE"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1047731" lvl="1" indent="-285750">
              <a:buFont typeface="Wingdings" panose="05000000000000000000" pitchFamily="2" charset="2"/>
              <a:buChar char="ü"/>
            </a:pPr>
            <a:r>
              <a:rPr lang="en-US" sz="1800" b="1" dirty="0">
                <a:latin typeface="Times New Roman" panose="02020603050405020304" pitchFamily="18" charset="0"/>
                <a:cs typeface="Times New Roman" panose="02020603050405020304" pitchFamily="18" charset="0"/>
              </a:rPr>
              <a:t>Absolute neutron yield calibrated:</a:t>
            </a:r>
            <a:r>
              <a:rPr lang="en-US" sz="1800" dirty="0">
                <a:latin typeface="Times New Roman" panose="02020603050405020304" pitchFamily="18" charset="0"/>
                <a:cs typeface="Times New Roman" panose="02020603050405020304" pitchFamily="18" charset="0"/>
              </a:rPr>
              <a:t> Y = (4.33 ± 0.36) × 10⁸ n/s via ⁹³Nb activation </a:t>
            </a:r>
          </a:p>
          <a:p>
            <a:pPr marL="1047731" lvl="1" indent="-285750">
              <a:buFont typeface="Wingdings" panose="05000000000000000000" pitchFamily="2" charset="2"/>
              <a:buChar char="ü"/>
            </a:pPr>
            <a:r>
              <a:rPr lang="en-US" sz="1800" b="1" dirty="0">
                <a:latin typeface="Times New Roman" panose="02020603050405020304" pitchFamily="18" charset="0"/>
                <a:cs typeface="Times New Roman" panose="02020603050405020304" pitchFamily="18" charset="0"/>
              </a:rPr>
              <a:t>First SEE measurement confirmed:</a:t>
            </a:r>
            <a:r>
              <a:rPr lang="en-US" sz="1800" dirty="0">
                <a:latin typeface="Times New Roman" panose="02020603050405020304" pitchFamily="18" charset="0"/>
                <a:cs typeface="Times New Roman" panose="02020603050405020304" pitchFamily="18" charset="0"/>
              </a:rPr>
              <a:t> Neutron-induced bit-flip errors observed in chips — NESSA is operational for electronics irradiation.</a:t>
            </a:r>
          </a:p>
          <a:p>
            <a:pPr marL="1047731" lvl="1" indent="-285750">
              <a:buFont typeface="Wingdings" panose="05000000000000000000" pitchFamily="2" charset="2"/>
              <a:buChar char="ü"/>
            </a:pPr>
            <a:r>
              <a:rPr lang="en-US" sz="1800" b="1" dirty="0">
                <a:latin typeface="Times New Roman" panose="02020603050405020304" pitchFamily="18" charset="0"/>
                <a:cs typeface="Times New Roman" panose="02020603050405020304" pitchFamily="18" charset="0"/>
              </a:rPr>
              <a:t>Fission chamber response validated:</a:t>
            </a:r>
            <a:r>
              <a:rPr lang="en-US" sz="1800" dirty="0">
                <a:latin typeface="Times New Roman" panose="02020603050405020304" pitchFamily="18" charset="0"/>
                <a:cs typeface="Times New Roman" panose="02020603050405020304" pitchFamily="18" charset="0"/>
              </a:rPr>
              <a:t> R₂₃₅/R₂₃₈ spectral index measured; </a:t>
            </a:r>
          </a:p>
          <a:p>
            <a:pPr marL="1047731" lvl="1" indent="-285750">
              <a:buFont typeface="Wingdings" panose="05000000000000000000" pitchFamily="2" charset="2"/>
              <a:buChar char="ü"/>
            </a:pPr>
            <a:r>
              <a:rPr lang="en-US" sz="1800" b="1" dirty="0">
                <a:latin typeface="Times New Roman" panose="02020603050405020304" pitchFamily="18" charset="0"/>
                <a:cs typeface="Times New Roman" panose="02020603050405020304" pitchFamily="18" charset="0"/>
              </a:rPr>
              <a:t>First nuclear data result from NESSA:</a:t>
            </a:r>
            <a:r>
              <a:rPr lang="en-US" sz="1800" dirty="0">
                <a:latin typeface="Times New Roman" panose="02020603050405020304" pitchFamily="18" charset="0"/>
                <a:cs typeface="Times New Roman" panose="02020603050405020304" pitchFamily="18" charset="0"/>
              </a:rPr>
              <a:t> ¹¹³In(n,2n) isomeric yield ratio measured — IYR = 3.82 ± 0.47 at 14.7 MeV, first measurement at this facility.</a:t>
            </a:r>
          </a:p>
          <a:p>
            <a:pPr marL="0" marR="0" lvl="0" indent="0" algn="just" defTabSz="914400" rtl="0" eaLnBrk="0" fontAlgn="base" latinLnBrk="0" hangingPunct="0">
              <a:lnSpc>
                <a:spcPct val="100000"/>
              </a:lnSpc>
              <a:spcBef>
                <a:spcPct val="0"/>
              </a:spcBef>
              <a:spcAft>
                <a:spcPct val="0"/>
              </a:spcAft>
              <a:buClrTx/>
              <a:buSzTx/>
              <a:buNone/>
              <a:tabLst/>
            </a:pPr>
            <a:endParaRPr kumimoji="0" lang="en-US" altLang="en-SE"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None/>
              <a:tabLst/>
            </a:pPr>
            <a:endParaRPr kumimoji="0" lang="en-SE" altLang="en-SE"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SE" altLang="en-SE"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NESSA is open, and we would be genuinely glad to </a:t>
            </a:r>
            <a:r>
              <a:rPr kumimoji="0" lang="en-SE" altLang="en-SE" sz="2800" b="1" i="0" u="none" strike="noStrike" cap="none" normalizeH="0" baseline="0" dirty="0">
                <a:ln>
                  <a:noFill/>
                </a:ln>
                <a:solidFill>
                  <a:srgbClr val="0070C0"/>
                </a:solidFill>
                <a:effectLst/>
                <a:latin typeface="Times New Roman" panose="02020603050405020304" pitchFamily="18" charset="0"/>
                <a:cs typeface="Times New Roman" panose="02020603050405020304" pitchFamily="18" charset="0"/>
              </a:rPr>
              <a:t>collaborate, share beam time, and do good science together. </a:t>
            </a:r>
            <a:endParaRPr kumimoji="0" lang="en-SE" altLang="en-SE" sz="2000" b="1" i="0" u="none" strike="noStrike" cap="none" normalizeH="0" baseline="0" dirty="0">
              <a:ln>
                <a:noFill/>
              </a:ln>
              <a:solidFill>
                <a:srgbClr val="0070C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939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9000"/>
            <a:lum/>
          </a:blip>
          <a:srcRect/>
          <a:stretch>
            <a:fillRect l="-5000" r="-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E5B75-BD3F-4BE5-810C-22B711E74A05}"/>
              </a:ext>
            </a:extLst>
          </p:cNvPr>
          <p:cNvSpPr>
            <a:spLocks noGrp="1"/>
          </p:cNvSpPr>
          <p:nvPr>
            <p:ph type="title"/>
          </p:nvPr>
        </p:nvSpPr>
        <p:spPr>
          <a:xfrm>
            <a:off x="1083057" y="3038038"/>
            <a:ext cx="9096712" cy="2238292"/>
          </a:xfrm>
          <a:noFill/>
        </p:spPr>
        <p:txBody>
          <a:bodyPr>
            <a:noAutofit/>
          </a:bodyPr>
          <a:lstStyle/>
          <a:p>
            <a:pPr algn="ctr"/>
            <a:r>
              <a:rPr lang="en-US" sz="5400" b="1" dirty="0">
                <a:solidFill>
                  <a:srgbClr val="A81897"/>
                </a:solidFill>
                <a:latin typeface="Times New Roman" panose="02020603050405020304" pitchFamily="18" charset="0"/>
                <a:cs typeface="Times New Roman" panose="02020603050405020304" pitchFamily="18" charset="0"/>
              </a:rPr>
              <a:t>  Thank you</a:t>
            </a:r>
            <a:br>
              <a:rPr lang="en-US" sz="5400" b="1" dirty="0">
                <a:solidFill>
                  <a:srgbClr val="A81897"/>
                </a:solidFill>
                <a:latin typeface="Times New Roman" panose="02020603050405020304" pitchFamily="18" charset="0"/>
                <a:cs typeface="Times New Roman" panose="02020603050405020304" pitchFamily="18" charset="0"/>
              </a:rPr>
            </a:br>
            <a:r>
              <a:rPr lang="en-US" sz="5400" b="1" dirty="0">
                <a:solidFill>
                  <a:srgbClr val="A81897"/>
                </a:solidFill>
                <a:latin typeface="Times New Roman" panose="02020603050405020304" pitchFamily="18" charset="0"/>
                <a:cs typeface="Times New Roman" panose="02020603050405020304" pitchFamily="18" charset="0"/>
              </a:rPr>
              <a:t>&amp;  </a:t>
            </a:r>
            <a:br>
              <a:rPr lang="en-US" sz="5400" b="1" dirty="0">
                <a:solidFill>
                  <a:srgbClr val="A81897"/>
                </a:solidFill>
                <a:latin typeface="Times New Roman" panose="02020603050405020304" pitchFamily="18" charset="0"/>
                <a:cs typeface="Times New Roman" panose="02020603050405020304" pitchFamily="18" charset="0"/>
              </a:rPr>
            </a:br>
            <a:r>
              <a:rPr lang="en-US" sz="5400" b="1" dirty="0">
                <a:solidFill>
                  <a:srgbClr val="A81897"/>
                </a:solidFill>
                <a:latin typeface="Times New Roman" panose="02020603050405020304" pitchFamily="18" charset="0"/>
                <a:cs typeface="Times New Roman" panose="02020603050405020304" pitchFamily="18" charset="0"/>
              </a:rPr>
              <a:t>Question?? </a:t>
            </a:r>
            <a:br>
              <a:rPr lang="en-US" sz="5400" b="1" dirty="0">
                <a:solidFill>
                  <a:srgbClr val="A81897"/>
                </a:solidFill>
                <a:latin typeface="Times New Roman" panose="02020603050405020304" pitchFamily="18" charset="0"/>
                <a:cs typeface="Times New Roman" panose="02020603050405020304" pitchFamily="18" charset="0"/>
              </a:rPr>
            </a:br>
            <a:r>
              <a:rPr lang="en-US" sz="5400" b="1" dirty="0">
                <a:solidFill>
                  <a:srgbClr val="A81897"/>
                </a:solidFill>
                <a:highlight>
                  <a:srgbClr val="CCD7EE"/>
                </a:highlight>
                <a:latin typeface="Times New Roman" panose="02020603050405020304" pitchFamily="18" charset="0"/>
                <a:cs typeface="Times New Roman" panose="02020603050405020304" pitchFamily="18" charset="0"/>
              </a:rPr>
              <a:t> </a:t>
            </a:r>
            <a:endParaRPr lang="en-SE" sz="5400" b="1" dirty="0">
              <a:solidFill>
                <a:srgbClr val="A81897"/>
              </a:solidFill>
              <a:highlight>
                <a:srgbClr val="CCD7EE"/>
              </a:highligh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471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4" name="AutoShape 2">
            <a:extLst>
              <a:ext uri="{FF2B5EF4-FFF2-40B4-BE49-F238E27FC236}">
                <a16:creationId xmlns:a16="http://schemas.microsoft.com/office/drawing/2014/main" id="{3DFACB47-6B18-43D1-A525-C9B6ACF1719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E"/>
          </a:p>
        </p:txBody>
      </p:sp>
      <p:sp>
        <p:nvSpPr>
          <p:cNvPr id="5" name="AutoShape 4">
            <a:extLst>
              <a:ext uri="{FF2B5EF4-FFF2-40B4-BE49-F238E27FC236}">
                <a16:creationId xmlns:a16="http://schemas.microsoft.com/office/drawing/2014/main" id="{C01364CC-AA8F-469E-A26A-CB470D3F191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E"/>
          </a:p>
        </p:txBody>
      </p:sp>
      <p:pic>
        <p:nvPicPr>
          <p:cNvPr id="1030" name="Picture 6" descr="History - Uppsala University">
            <a:extLst>
              <a:ext uri="{FF2B5EF4-FFF2-40B4-BE49-F238E27FC236}">
                <a16:creationId xmlns:a16="http://schemas.microsoft.com/office/drawing/2014/main" id="{E133AD27-3F72-4183-9B93-B5F8EE981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2039" y="4519715"/>
            <a:ext cx="3649760" cy="2296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Content Placeholder 8">
            <a:extLst>
              <a:ext uri="{FF2B5EF4-FFF2-40B4-BE49-F238E27FC236}">
                <a16:creationId xmlns:a16="http://schemas.microsoft.com/office/drawing/2014/main" id="{53C854B7-05A4-4006-8C12-4FAFDC3077E4}"/>
              </a:ext>
            </a:extLst>
          </p:cNvPr>
          <p:cNvSpPr>
            <a:spLocks noGrp="1"/>
          </p:cNvSpPr>
          <p:nvPr>
            <p:ph sz="quarter" idx="13"/>
          </p:nvPr>
        </p:nvSpPr>
        <p:spPr>
          <a:xfrm>
            <a:off x="171273" y="965163"/>
            <a:ext cx="11935327" cy="3812697"/>
          </a:xfrm>
        </p:spPr>
        <p:txBody>
          <a:bodyPr/>
          <a:lstStyle/>
          <a:p>
            <a:pPr marL="0" indent="0">
              <a:lnSpc>
                <a:spcPct val="100000"/>
              </a:lnSpc>
              <a:buNone/>
            </a:pPr>
            <a:r>
              <a:rPr lang="en-US" sz="2000" b="1" i="0" u="none" strike="noStrike" dirty="0">
                <a:solidFill>
                  <a:srgbClr val="0070C0"/>
                </a:solidFill>
                <a:effectLst/>
                <a:latin typeface="Times New Roman" panose="02020603050405020304" pitchFamily="18" charset="0"/>
              </a:rPr>
              <a:t>TSL </a:t>
            </a:r>
            <a:r>
              <a:rPr lang="en-US" sz="2000" b="1" i="0" u="none" strike="noStrike" dirty="0">
                <a:solidFill>
                  <a:srgbClr val="000000"/>
                </a:solidFill>
                <a:effectLst/>
                <a:latin typeface="Times New Roman" panose="02020603050405020304" pitchFamily="18" charset="0"/>
              </a:rPr>
              <a:t>: </a:t>
            </a:r>
            <a:r>
              <a:rPr lang="en-US" sz="2000" i="0" u="none" strike="noStrike" dirty="0">
                <a:solidFill>
                  <a:srgbClr val="000000"/>
                </a:solidFill>
                <a:effectLst/>
                <a:latin typeface="Times New Roman" panose="02020603050405020304" pitchFamily="18" charset="0"/>
              </a:rPr>
              <a:t>A world class high energy neutron beam for basic research: </a:t>
            </a:r>
            <a:r>
              <a:rPr lang="en-US" sz="2000" b="0" i="1" dirty="0">
                <a:solidFill>
                  <a:schemeClr val="tx1"/>
                </a:solidFill>
                <a:latin typeface="Times New Roman" panose="02020603050405020304" pitchFamily="18" charset="0"/>
                <a:cs typeface="Times New Roman" panose="02020603050405020304" pitchFamily="18" charset="0"/>
              </a:rPr>
              <a:t>Closure in 2013 left a major gap in Swedish neutron physics infrastructure — </a:t>
            </a:r>
            <a:r>
              <a:rPr lang="en-US" sz="2000" b="0" i="1" dirty="0">
                <a:solidFill>
                  <a:srgbClr val="0DB311"/>
                </a:solidFill>
                <a:latin typeface="Times New Roman" panose="02020603050405020304" pitchFamily="18" charset="0"/>
                <a:cs typeface="Times New Roman" panose="02020603050405020304" pitchFamily="18" charset="0"/>
              </a:rPr>
              <a:t>the gap NESSA now fills</a:t>
            </a:r>
            <a:r>
              <a:rPr lang="en-US" sz="2000" b="1" i="1" u="none" strike="noStrike" dirty="0">
                <a:solidFill>
                  <a:srgbClr val="0DB311"/>
                </a:solidFill>
                <a:effectLst/>
                <a:latin typeface="Times New Roman" panose="02020603050405020304" pitchFamily="18" charset="0"/>
                <a:cs typeface="Times New Roman" panose="02020603050405020304" pitchFamily="18" charset="0"/>
              </a:rPr>
              <a:t> </a:t>
            </a:r>
            <a:endParaRPr lang="en-SE" sz="2000" b="1" i="1" dirty="0">
              <a:solidFill>
                <a:srgbClr val="0DB311"/>
              </a:solidFill>
              <a:latin typeface="Times New Roman" panose="02020603050405020304" pitchFamily="18" charset="0"/>
              <a:cs typeface="Times New Roman" panose="02020603050405020304" pitchFamily="18" charset="0"/>
            </a:endParaRPr>
          </a:p>
        </p:txBody>
      </p:sp>
      <p:sp>
        <p:nvSpPr>
          <p:cNvPr id="11" name="Google Shape;152;p28">
            <a:extLst>
              <a:ext uri="{FF2B5EF4-FFF2-40B4-BE49-F238E27FC236}">
                <a16:creationId xmlns:a16="http://schemas.microsoft.com/office/drawing/2014/main" id="{6112AF1A-7269-46AA-AEBF-5FA851564C95}"/>
              </a:ext>
            </a:extLst>
          </p:cNvPr>
          <p:cNvSpPr txBox="1"/>
          <p:nvPr/>
        </p:nvSpPr>
        <p:spPr>
          <a:xfrm>
            <a:off x="0" y="-25051"/>
            <a:ext cx="12192000" cy="640377"/>
          </a:xfrm>
          <a:prstGeom prst="rect">
            <a:avLst/>
          </a:prstGeom>
          <a:solidFill>
            <a:srgbClr val="0D1D54"/>
          </a:solidFill>
          <a:ln>
            <a:noFill/>
          </a:ln>
        </p:spPr>
        <p:txBody>
          <a:bodyPr spcFirstLastPara="1" wrap="square" lIns="121900" tIns="121900" rIns="121900" bIns="121900" anchor="t" anchorCtr="0">
            <a:noAutofit/>
          </a:bodyPr>
          <a:lstStyle/>
          <a:p>
            <a:pPr algn="ctr"/>
            <a:r>
              <a:rPr lang="en-US" sz="2600" b="1" dirty="0">
                <a:solidFill>
                  <a:srgbClr val="FFFFFF"/>
                </a:solidFill>
                <a:latin typeface="Times New Roman" panose="02020603050405020304" pitchFamily="18" charset="0"/>
                <a:cs typeface="Times New Roman" panose="02020603050405020304" pitchFamily="18" charset="0"/>
              </a:rPr>
              <a:t>The Neutron Physics Legacy at Uppsala — and the Gap NESSA Fills</a:t>
            </a:r>
          </a:p>
        </p:txBody>
      </p:sp>
      <p:sp>
        <p:nvSpPr>
          <p:cNvPr id="13" name="TextBox 12">
            <a:extLst>
              <a:ext uri="{FF2B5EF4-FFF2-40B4-BE49-F238E27FC236}">
                <a16:creationId xmlns:a16="http://schemas.microsoft.com/office/drawing/2014/main" id="{3F47CB1B-B6E1-4AB6-B68E-A8B26D497D1D}"/>
              </a:ext>
            </a:extLst>
          </p:cNvPr>
          <p:cNvSpPr txBox="1"/>
          <p:nvPr/>
        </p:nvSpPr>
        <p:spPr>
          <a:xfrm>
            <a:off x="204624" y="1989122"/>
            <a:ext cx="10947413" cy="400110"/>
          </a:xfrm>
          <a:prstGeom prst="rect">
            <a:avLst/>
          </a:prstGeom>
          <a:noFill/>
        </p:spPr>
        <p:txBody>
          <a:bodyPr wrap="square">
            <a:spAutoFit/>
          </a:bodyPr>
          <a:lstStyle/>
          <a:p>
            <a:r>
              <a:rPr lang="en-US" sz="2000" b="1" i="0" u="none" strike="noStrike" dirty="0">
                <a:solidFill>
                  <a:srgbClr val="0070C0"/>
                </a:solidFill>
                <a:effectLst/>
                <a:latin typeface="Times New Roman" panose="02020603050405020304" pitchFamily="18" charset="0"/>
              </a:rPr>
              <a:t>TANDEM</a:t>
            </a:r>
            <a:r>
              <a:rPr lang="en-US" sz="2000" b="1" i="0" u="none" strike="noStrike" dirty="0">
                <a:effectLst/>
                <a:latin typeface="Times New Roman" panose="02020603050405020304" pitchFamily="18" charset="0"/>
              </a:rPr>
              <a:t> </a:t>
            </a:r>
            <a:r>
              <a:rPr lang="en-US" sz="2000" i="0" u="none" strike="noStrike" dirty="0">
                <a:effectLst/>
                <a:latin typeface="Times New Roman" panose="02020603050405020304" pitchFamily="18" charset="0"/>
              </a:rPr>
              <a:t>Laboratory </a:t>
            </a:r>
            <a:r>
              <a:rPr lang="en-US" sz="2000" i="0" u="none" strike="noStrike" dirty="0">
                <a:solidFill>
                  <a:srgbClr val="000000"/>
                </a:solidFill>
                <a:effectLst/>
                <a:latin typeface="Times New Roman" panose="02020603050405020304" pitchFamily="18" charset="0"/>
              </a:rPr>
              <a:t>Ion beams for materials research.</a:t>
            </a:r>
            <a:endParaRPr lang="en-SE" sz="2000" dirty="0"/>
          </a:p>
        </p:txBody>
      </p:sp>
      <p:pic>
        <p:nvPicPr>
          <p:cNvPr id="15" name="Picture 2">
            <a:extLst>
              <a:ext uri="{FF2B5EF4-FFF2-40B4-BE49-F238E27FC236}">
                <a16:creationId xmlns:a16="http://schemas.microsoft.com/office/drawing/2014/main" id="{A3969B55-E302-4EB0-87F6-C47C32FFEF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00" y="4494548"/>
            <a:ext cx="3882817" cy="2296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extBox 11">
            <a:extLst>
              <a:ext uri="{FF2B5EF4-FFF2-40B4-BE49-F238E27FC236}">
                <a16:creationId xmlns:a16="http://schemas.microsoft.com/office/drawing/2014/main" id="{D87727A5-D687-4BD9-BC74-99EB66A87CB3}"/>
              </a:ext>
            </a:extLst>
          </p:cNvPr>
          <p:cNvSpPr txBox="1"/>
          <p:nvPr/>
        </p:nvSpPr>
        <p:spPr>
          <a:xfrm>
            <a:off x="243368" y="2975092"/>
            <a:ext cx="10869923" cy="400110"/>
          </a:xfrm>
          <a:prstGeom prst="rect">
            <a:avLst/>
          </a:prstGeom>
          <a:noFill/>
        </p:spPr>
        <p:txBody>
          <a:bodyPr wrap="square" rtlCol="0">
            <a:spAutoFit/>
          </a:bodyPr>
          <a:lstStyle/>
          <a:p>
            <a:r>
              <a:rPr lang="en-US" sz="2000" i="0" dirty="0">
                <a:effectLst/>
                <a:latin typeface="Times New Roman" panose="02020603050405020304" pitchFamily="18" charset="0"/>
                <a:cs typeface="Times New Roman" panose="02020603050405020304" pitchFamily="18" charset="0"/>
              </a:rPr>
              <a:t>The Fast Reflectometer for Extended Interfacial Analysis</a:t>
            </a:r>
            <a:r>
              <a:rPr lang="en-US" sz="2000" b="1" i="0" dirty="0">
                <a:effectLst/>
                <a:latin typeface="Times New Roman" panose="02020603050405020304" pitchFamily="18" charset="0"/>
                <a:cs typeface="Times New Roman" panose="02020603050405020304" pitchFamily="18" charset="0"/>
              </a:rPr>
              <a:t> </a:t>
            </a:r>
            <a:r>
              <a:rPr lang="en-US" sz="2000" b="1" i="0" dirty="0">
                <a:solidFill>
                  <a:srgbClr val="0070C0"/>
                </a:solidFill>
                <a:effectLst/>
                <a:latin typeface="Times New Roman" panose="02020603050405020304" pitchFamily="18" charset="0"/>
                <a:cs typeface="Times New Roman" panose="02020603050405020304" pitchFamily="18" charset="0"/>
              </a:rPr>
              <a:t>(FREIA) </a:t>
            </a:r>
            <a:r>
              <a:rPr lang="en-US" sz="2000" i="0" dirty="0">
                <a:effectLst/>
                <a:latin typeface="Times New Roman" panose="02020603050405020304" pitchFamily="18" charset="0"/>
                <a:cs typeface="Times New Roman" panose="02020603050405020304" pitchFamily="18" charset="0"/>
              </a:rPr>
              <a:t>for the ESS facility</a:t>
            </a:r>
            <a:endParaRPr lang="en-SE" sz="20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0E0A412E-7B49-4E55-A257-E79296BFFFF6}"/>
              </a:ext>
            </a:extLst>
          </p:cNvPr>
          <p:cNvPicPr>
            <a:picLocks noChangeAspect="1"/>
          </p:cNvPicPr>
          <p:nvPr/>
        </p:nvPicPr>
        <p:blipFill>
          <a:blip r:embed="rId5"/>
          <a:stretch>
            <a:fillRect/>
          </a:stretch>
        </p:blipFill>
        <p:spPr>
          <a:xfrm>
            <a:off x="8411137" y="4544882"/>
            <a:ext cx="3439519" cy="22291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a:extLst>
              <a:ext uri="{FF2B5EF4-FFF2-40B4-BE49-F238E27FC236}">
                <a16:creationId xmlns:a16="http://schemas.microsoft.com/office/drawing/2014/main" id="{B9174EE5-658E-4BA3-8FBB-26EFE023A0E2}"/>
              </a:ext>
            </a:extLst>
          </p:cNvPr>
          <p:cNvSpPr txBox="1"/>
          <p:nvPr/>
        </p:nvSpPr>
        <p:spPr>
          <a:xfrm>
            <a:off x="890546" y="4024967"/>
            <a:ext cx="1963973" cy="369332"/>
          </a:xfrm>
          <a:prstGeom prst="rect">
            <a:avLst/>
          </a:prstGeom>
          <a:noFill/>
        </p:spPr>
        <p:txBody>
          <a:bodyPr wrap="square" rtlCol="0">
            <a:spAutoFit/>
          </a:bodyPr>
          <a:lstStyle/>
          <a:p>
            <a:r>
              <a:rPr lang="en-US" sz="1800" b="1" i="0" u="none" strike="noStrike" dirty="0">
                <a:effectLst/>
                <a:latin typeface="Times New Roman" panose="02020603050405020304" pitchFamily="18" charset="0"/>
              </a:rPr>
              <a:t>TANDEM</a:t>
            </a:r>
            <a:endParaRPr lang="en-SE" dirty="0"/>
          </a:p>
        </p:txBody>
      </p:sp>
      <p:sp>
        <p:nvSpPr>
          <p:cNvPr id="18" name="TextBox 17">
            <a:extLst>
              <a:ext uri="{FF2B5EF4-FFF2-40B4-BE49-F238E27FC236}">
                <a16:creationId xmlns:a16="http://schemas.microsoft.com/office/drawing/2014/main" id="{FE4560F2-0538-4F97-9767-B5665B084B10}"/>
              </a:ext>
            </a:extLst>
          </p:cNvPr>
          <p:cNvSpPr txBox="1"/>
          <p:nvPr/>
        </p:nvSpPr>
        <p:spPr>
          <a:xfrm>
            <a:off x="5742166" y="4012384"/>
            <a:ext cx="1963973" cy="369332"/>
          </a:xfrm>
          <a:prstGeom prst="rect">
            <a:avLst/>
          </a:prstGeom>
          <a:noFill/>
        </p:spPr>
        <p:txBody>
          <a:bodyPr wrap="square" rtlCol="0">
            <a:spAutoFit/>
          </a:bodyPr>
          <a:lstStyle/>
          <a:p>
            <a:r>
              <a:rPr lang="en-US" sz="1800" b="1" i="0" u="none" strike="noStrike" dirty="0">
                <a:effectLst/>
                <a:latin typeface="Times New Roman" panose="02020603050405020304" pitchFamily="18" charset="0"/>
              </a:rPr>
              <a:t>TSL</a:t>
            </a:r>
            <a:endParaRPr lang="en-SE" dirty="0"/>
          </a:p>
        </p:txBody>
      </p:sp>
      <p:sp>
        <p:nvSpPr>
          <p:cNvPr id="19" name="TextBox 18">
            <a:extLst>
              <a:ext uri="{FF2B5EF4-FFF2-40B4-BE49-F238E27FC236}">
                <a16:creationId xmlns:a16="http://schemas.microsoft.com/office/drawing/2014/main" id="{11FD510D-D2A5-4DB9-846E-59A6ACC35FA1}"/>
              </a:ext>
            </a:extLst>
          </p:cNvPr>
          <p:cNvSpPr txBox="1"/>
          <p:nvPr/>
        </p:nvSpPr>
        <p:spPr>
          <a:xfrm>
            <a:off x="9767888" y="4024967"/>
            <a:ext cx="1963973" cy="369332"/>
          </a:xfrm>
          <a:prstGeom prst="rect">
            <a:avLst/>
          </a:prstGeom>
          <a:noFill/>
        </p:spPr>
        <p:txBody>
          <a:bodyPr wrap="square" rtlCol="0">
            <a:spAutoFit/>
          </a:bodyPr>
          <a:lstStyle/>
          <a:p>
            <a:r>
              <a:rPr lang="en-US" sz="1800" b="1" i="0" u="none" strike="noStrike" dirty="0">
                <a:effectLst/>
                <a:latin typeface="Times New Roman" panose="02020603050405020304" pitchFamily="18" charset="0"/>
              </a:rPr>
              <a:t>FREIA</a:t>
            </a:r>
            <a:endParaRPr lang="en-SE" dirty="0"/>
          </a:p>
        </p:txBody>
      </p:sp>
    </p:spTree>
    <p:extLst>
      <p:ext uri="{BB962C8B-B14F-4D97-AF65-F5344CB8AC3E}">
        <p14:creationId xmlns:p14="http://schemas.microsoft.com/office/powerpoint/2010/main" val="3956364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94A03B29-CBD0-42FE-B5B1-FE45E1587544}"/>
              </a:ext>
            </a:extLst>
          </p:cNvPr>
          <p:cNvPicPr>
            <a:picLocks noChangeAspect="1"/>
          </p:cNvPicPr>
          <p:nvPr/>
        </p:nvPicPr>
        <p:blipFill>
          <a:blip r:embed="rId2"/>
          <a:stretch>
            <a:fillRect/>
          </a:stretch>
        </p:blipFill>
        <p:spPr>
          <a:xfrm rot="5400000">
            <a:off x="-142686" y="1431533"/>
            <a:ext cx="5109329" cy="4404851"/>
          </a:xfrm>
          <a:prstGeom prst="rect">
            <a:avLst/>
          </a:prstGeom>
        </p:spPr>
      </p:pic>
      <p:sp>
        <p:nvSpPr>
          <p:cNvPr id="8" name="Google Shape;152;p28">
            <a:extLst>
              <a:ext uri="{FF2B5EF4-FFF2-40B4-BE49-F238E27FC236}">
                <a16:creationId xmlns:a16="http://schemas.microsoft.com/office/drawing/2014/main" id="{2ED1457A-FC23-4A15-B5D3-29B2FC0BB49F}"/>
              </a:ext>
            </a:extLst>
          </p:cNvPr>
          <p:cNvSpPr txBox="1"/>
          <p:nvPr/>
        </p:nvSpPr>
        <p:spPr>
          <a:xfrm>
            <a:off x="0" y="-25051"/>
            <a:ext cx="12192000" cy="640377"/>
          </a:xfrm>
          <a:prstGeom prst="rect">
            <a:avLst/>
          </a:prstGeom>
          <a:solidFill>
            <a:srgbClr val="0D1D54"/>
          </a:solidFill>
          <a:ln>
            <a:noFill/>
          </a:ln>
        </p:spPr>
        <p:txBody>
          <a:bodyPr spcFirstLastPara="1" wrap="square" lIns="121900" tIns="121900" rIns="121900" bIns="121900" anchor="t" anchorCtr="0">
            <a:noAutofit/>
          </a:bodyPr>
          <a:lstStyle/>
          <a:p>
            <a:pPr algn="ctr">
              <a:buClr>
                <a:srgbClr val="000000"/>
              </a:buClr>
              <a:buSzPts val="2000"/>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NESSA facility at </a:t>
            </a:r>
            <a:r>
              <a:rPr lang="en-US" sz="2600" b="1" dirty="0" err="1">
                <a:solidFill>
                  <a:schemeClr val="lt1"/>
                </a:solidFill>
                <a:latin typeface="Times New Roman" panose="02020603050405020304" pitchFamily="18" charset="0"/>
                <a:ea typeface="Calibri"/>
                <a:cs typeface="Times New Roman" panose="02020603050405020304" pitchFamily="18" charset="0"/>
                <a:sym typeface="Calibri"/>
              </a:rPr>
              <a:t>Ångström</a:t>
            </a: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 Laboratory, Uppsala</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10" name="Google Shape;161;p29">
            <a:extLst>
              <a:ext uri="{FF2B5EF4-FFF2-40B4-BE49-F238E27FC236}">
                <a16:creationId xmlns:a16="http://schemas.microsoft.com/office/drawing/2014/main" id="{7DA48A14-47FB-4B71-9F02-F00D2454AF57}"/>
              </a:ext>
            </a:extLst>
          </p:cNvPr>
          <p:cNvPicPr preferRelativeResize="0"/>
          <p:nvPr/>
        </p:nvPicPr>
        <p:blipFill rotWithShape="1">
          <a:blip r:embed="rId3">
            <a:alphaModFix/>
          </a:blip>
          <a:srcRect l="35192" t="1460" r="16148" b="-1460"/>
          <a:stretch/>
        </p:blipFill>
        <p:spPr>
          <a:xfrm rot="5705928">
            <a:off x="6472712" y="-693822"/>
            <a:ext cx="1684986" cy="5654843"/>
          </a:xfrm>
          <a:prstGeom prst="rect">
            <a:avLst/>
          </a:prstGeom>
          <a:noFill/>
          <a:ln>
            <a:noFill/>
          </a:ln>
        </p:spPr>
      </p:pic>
      <p:sp>
        <p:nvSpPr>
          <p:cNvPr id="5" name="TextBox 4">
            <a:extLst>
              <a:ext uri="{FF2B5EF4-FFF2-40B4-BE49-F238E27FC236}">
                <a16:creationId xmlns:a16="http://schemas.microsoft.com/office/drawing/2014/main" id="{943A0CBD-BF16-44E8-AF4A-859EFA03913F}"/>
              </a:ext>
            </a:extLst>
          </p:cNvPr>
          <p:cNvSpPr txBox="1"/>
          <p:nvPr/>
        </p:nvSpPr>
        <p:spPr>
          <a:xfrm>
            <a:off x="4939956" y="2839046"/>
            <a:ext cx="5881769" cy="2893100"/>
          </a:xfrm>
          <a:prstGeom prst="rect">
            <a:avLst/>
          </a:prstGeom>
          <a:solidFill>
            <a:srgbClr val="F4BF94">
              <a:alpha val="30196"/>
            </a:srgbClr>
          </a:solidFill>
          <a:effectLst/>
        </p:spPr>
        <p:txBody>
          <a:bodyPr wrap="square" rtlCol="0">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Initiated in 2013*.</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Commissioned in November 2025.</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err="1">
                <a:solidFill>
                  <a:schemeClr val="accent6">
                    <a:lumMod val="75000"/>
                  </a:schemeClr>
                </a:solidFill>
                <a:latin typeface="Times New Roman" panose="02020603050405020304" pitchFamily="18" charset="0"/>
                <a:cs typeface="Times New Roman" panose="02020603050405020304" pitchFamily="18" charset="0"/>
              </a:rPr>
              <a:t>Sodern</a:t>
            </a:r>
            <a:r>
              <a:rPr lang="en-US" b="1" dirty="0">
                <a:solidFill>
                  <a:schemeClr val="accent6">
                    <a:lumMod val="75000"/>
                  </a:schemeClr>
                </a:solidFill>
                <a:latin typeface="Times New Roman" panose="02020603050405020304" pitchFamily="18" charset="0"/>
                <a:cs typeface="Times New Roman" panose="02020603050405020304" pitchFamily="18" charset="0"/>
              </a:rPr>
              <a:t> Genie 16</a:t>
            </a:r>
            <a:r>
              <a:rPr lang="el-GR" b="1" dirty="0">
                <a:solidFill>
                  <a:schemeClr val="accent6">
                    <a:lumMod val="75000"/>
                  </a:schemeClr>
                </a:solidFill>
                <a:latin typeface="Times New Roman" panose="02020603050405020304" pitchFamily="18" charset="0"/>
                <a:cs typeface="Times New Roman" panose="02020603050405020304" pitchFamily="18" charset="0"/>
              </a:rPr>
              <a:t>™</a:t>
            </a:r>
            <a:r>
              <a:rPr lang="en-US" b="1" dirty="0">
                <a:solidFill>
                  <a:schemeClr val="accent6">
                    <a:lumMod val="75000"/>
                  </a:schemeClr>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Model.</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Door, dose and ventilation </a:t>
            </a:r>
            <a:r>
              <a:rPr lang="en-US" b="1" dirty="0">
                <a:solidFill>
                  <a:srgbClr val="C00000"/>
                </a:solidFill>
                <a:latin typeface="Times New Roman" panose="02020603050405020304" pitchFamily="18" charset="0"/>
                <a:cs typeface="Times New Roman" panose="02020603050405020304" pitchFamily="18" charset="0"/>
              </a:rPr>
              <a:t>interlocks</a:t>
            </a:r>
            <a:r>
              <a:rPr lang="en-US" dirty="0">
                <a:latin typeface="Times New Roman" panose="02020603050405020304" pitchFamily="18" charset="0"/>
                <a:cs typeface="Times New Roman" panose="02020603050405020304" pitchFamily="18" charset="0"/>
              </a:rPr>
              <a:t> for Radiation Safety.</a:t>
            </a:r>
          </a:p>
          <a:p>
            <a:pPr marL="342900" indent="-34290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Flux and dose rate monitoring </a:t>
            </a:r>
            <a:r>
              <a:rPr lang="en-US" dirty="0">
                <a:latin typeface="Times New Roman" panose="02020603050405020304" pitchFamily="18" charset="0"/>
                <a:cs typeface="Times New Roman" panose="02020603050405020304" pitchFamily="18" charset="0"/>
              </a:rPr>
              <a:t>from outside control station.</a:t>
            </a:r>
          </a:p>
        </p:txBody>
      </p:sp>
      <p:sp>
        <p:nvSpPr>
          <p:cNvPr id="2" name="TextBox 1">
            <a:extLst>
              <a:ext uri="{FF2B5EF4-FFF2-40B4-BE49-F238E27FC236}">
                <a16:creationId xmlns:a16="http://schemas.microsoft.com/office/drawing/2014/main" id="{987B9F09-BE4C-4C18-87B4-7B98F7A756DD}"/>
              </a:ext>
            </a:extLst>
          </p:cNvPr>
          <p:cNvSpPr txBox="1"/>
          <p:nvPr/>
        </p:nvSpPr>
        <p:spPr>
          <a:xfrm>
            <a:off x="2349909" y="6365653"/>
            <a:ext cx="9842091" cy="338554"/>
          </a:xfrm>
          <a:prstGeom prst="rect">
            <a:avLst/>
          </a:prstGeom>
          <a:noFill/>
        </p:spPr>
        <p:txBody>
          <a:bodyPr wrap="square" rtlCol="0">
            <a:spAutoFit/>
          </a:bodyPr>
          <a:lstStyle/>
          <a:p>
            <a:r>
              <a:rPr lang="en-US" sz="1600" i="1" dirty="0">
                <a:solidFill>
                  <a:schemeClr val="bg2">
                    <a:lumMod val="25000"/>
                  </a:schemeClr>
                </a:solidFill>
                <a:latin typeface="Times New Roman" panose="02020603050405020304" pitchFamily="18" charset="0"/>
                <a:cs typeface="Times New Roman" panose="02020603050405020304" pitchFamily="18" charset="0"/>
              </a:rPr>
              <a:t>*H. </a:t>
            </a:r>
            <a:r>
              <a:rPr lang="en-US" sz="1600" i="1" dirty="0" err="1">
                <a:solidFill>
                  <a:schemeClr val="bg2">
                    <a:lumMod val="25000"/>
                  </a:schemeClr>
                </a:solidFill>
                <a:latin typeface="Times New Roman" panose="02020603050405020304" pitchFamily="18" charset="0"/>
                <a:cs typeface="Times New Roman" panose="02020603050405020304" pitchFamily="18" charset="0"/>
              </a:rPr>
              <a:t>Sjostrand</a:t>
            </a:r>
            <a:r>
              <a:rPr lang="en-US" sz="1600" i="1" dirty="0">
                <a:solidFill>
                  <a:schemeClr val="bg2">
                    <a:lumMod val="25000"/>
                  </a:schemeClr>
                </a:solidFill>
                <a:latin typeface="Times New Roman" panose="02020603050405020304" pitchFamily="18" charset="0"/>
                <a:cs typeface="Times New Roman" panose="02020603050405020304" pitchFamily="18" charset="0"/>
              </a:rPr>
              <a:t> et al.; Total Monte Carlo Evaluation for Dose Calculations, RPD, 2013</a:t>
            </a:r>
            <a:endParaRPr lang="en-SE" sz="1600" i="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0626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1"/>
          <p:cNvSpPr txBox="1">
            <a:spLocks noGrp="1"/>
          </p:cNvSpPr>
          <p:nvPr>
            <p:ph type="title"/>
          </p:nvPr>
        </p:nvSpPr>
        <p:spPr>
          <a:xfrm>
            <a:off x="0" y="-42929"/>
            <a:ext cx="12192000" cy="522415"/>
          </a:xfrm>
          <a:prstGeom prst="rect">
            <a:avLst/>
          </a:prstGeom>
          <a:solidFill>
            <a:srgbClr val="0D1D54"/>
          </a:solidFill>
          <a:ln>
            <a:noFill/>
          </a:ln>
        </p:spPr>
        <p:txBody>
          <a:bodyPr spcFirstLastPara="1" vert="horz" wrap="square" lIns="121900" tIns="121900" rIns="121900" bIns="121900" rtlCol="0" anchor="ctr" anchorCtr="0">
            <a:no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Key Technical Specifications of the Neutron Generator</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79" name="Google Shape;179;p31"/>
          <p:cNvSpPr txBox="1">
            <a:spLocks noGrp="1"/>
          </p:cNvSpPr>
          <p:nvPr>
            <p:ph type="body" idx="1"/>
          </p:nvPr>
        </p:nvSpPr>
        <p:spPr>
          <a:xfrm>
            <a:off x="71562" y="1473936"/>
            <a:ext cx="11360800" cy="4555200"/>
          </a:xfrm>
          <a:prstGeom prst="rect">
            <a:avLst/>
          </a:prstGeom>
          <a:noFill/>
          <a:ln>
            <a:noFill/>
          </a:ln>
        </p:spPr>
        <p:txBody>
          <a:bodyPr spcFirstLastPara="1" vert="horz" wrap="square" lIns="121900" tIns="121900" rIns="121900" bIns="121900" rtlCol="0" anchor="t" anchorCtr="0">
            <a:noAutofit/>
          </a:bodyPr>
          <a:lstStyle/>
          <a:p>
            <a:pPr marL="609570" indent="-457177">
              <a:lnSpc>
                <a:spcPct val="15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Peak neutron yield: </a:t>
            </a:r>
            <a:r>
              <a:rPr lang="en-US" sz="1800" b="1" dirty="0">
                <a:solidFill>
                  <a:schemeClr val="tx1"/>
                </a:solidFill>
                <a:latin typeface="Times New Roman" panose="02020603050405020304" pitchFamily="18" charset="0"/>
                <a:ea typeface="Calibri"/>
                <a:cs typeface="Times New Roman" panose="02020603050405020304" pitchFamily="18" charset="0"/>
                <a:sym typeface="Calibri"/>
              </a:rPr>
              <a:t>4.7 × 10⁸ n/s/4π </a:t>
            </a:r>
            <a:r>
              <a:rPr lang="en-US" sz="1800" b="1" dirty="0" err="1">
                <a:solidFill>
                  <a:schemeClr val="tx1"/>
                </a:solidFill>
                <a:latin typeface="Times New Roman" panose="02020603050405020304" pitchFamily="18" charset="0"/>
                <a:ea typeface="Calibri"/>
                <a:cs typeface="Times New Roman" panose="02020603050405020304" pitchFamily="18" charset="0"/>
                <a:sym typeface="Calibri"/>
              </a:rPr>
              <a:t>sr</a:t>
            </a:r>
            <a:endParaRPr sz="1800" dirty="0">
              <a:solidFill>
                <a:schemeClr val="tx1"/>
              </a:solidFill>
              <a:latin typeface="Times New Roman" panose="02020603050405020304" pitchFamily="18" charset="0"/>
              <a:ea typeface="Calibri"/>
              <a:cs typeface="Times New Roman" panose="02020603050405020304" pitchFamily="18" charset="0"/>
              <a:sym typeface="Calibri"/>
            </a:endParaRPr>
          </a:p>
          <a:p>
            <a:pPr marL="609570" indent="-457177">
              <a:lnSpc>
                <a:spcPct val="15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Tritium inventory (2018): </a:t>
            </a:r>
            <a:r>
              <a:rPr lang="en-US" sz="1800" b="1" dirty="0">
                <a:solidFill>
                  <a:schemeClr val="tx1"/>
                </a:solidFill>
                <a:latin typeface="Times New Roman" panose="02020603050405020304" pitchFamily="18" charset="0"/>
                <a:ea typeface="Calibri"/>
                <a:cs typeface="Times New Roman" panose="02020603050405020304" pitchFamily="18" charset="0"/>
                <a:sym typeface="Calibri"/>
              </a:rPr>
              <a:t>120 </a:t>
            </a:r>
            <a:r>
              <a:rPr lang="en-US" sz="1800" b="1" dirty="0" err="1">
                <a:solidFill>
                  <a:schemeClr val="tx1"/>
                </a:solidFill>
                <a:latin typeface="Times New Roman" panose="02020603050405020304" pitchFamily="18" charset="0"/>
                <a:ea typeface="Calibri"/>
                <a:cs typeface="Times New Roman" panose="02020603050405020304" pitchFamily="18" charset="0"/>
                <a:sym typeface="Calibri"/>
              </a:rPr>
              <a:t>GBq</a:t>
            </a:r>
            <a:endParaRPr sz="1800" dirty="0">
              <a:solidFill>
                <a:schemeClr val="tx1"/>
              </a:solidFill>
              <a:latin typeface="Times New Roman" panose="02020603050405020304" pitchFamily="18" charset="0"/>
              <a:ea typeface="Calibri"/>
              <a:cs typeface="Times New Roman" panose="02020603050405020304" pitchFamily="18" charset="0"/>
              <a:sym typeface="Calibri"/>
            </a:endParaRPr>
          </a:p>
          <a:p>
            <a:pPr marL="609570" indent="-457177">
              <a:lnSpc>
                <a:spcPct val="15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Maximum achievable thermal flux at </a:t>
            </a:r>
            <a:r>
              <a:rPr lang="en-US" sz="1800" dirty="0">
                <a:solidFill>
                  <a:srgbClr val="C00000"/>
                </a:solidFill>
                <a:latin typeface="Times New Roman" panose="02020603050405020304" pitchFamily="18" charset="0"/>
                <a:ea typeface="Calibri"/>
                <a:cs typeface="Times New Roman" panose="02020603050405020304" pitchFamily="18" charset="0"/>
                <a:sym typeface="Calibri"/>
              </a:rPr>
              <a:t>3.5 cm </a:t>
            </a:r>
            <a:r>
              <a:rPr lang="en-US" sz="1800" dirty="0">
                <a:latin typeface="Times New Roman" panose="02020603050405020304" pitchFamily="18" charset="0"/>
                <a:ea typeface="Calibri"/>
                <a:cs typeface="Times New Roman" panose="02020603050405020304" pitchFamily="18" charset="0"/>
                <a:sym typeface="Calibri"/>
              </a:rPr>
              <a:t>from target (Closest User Position: CUP)</a:t>
            </a:r>
            <a:endParaRPr sz="1800" dirty="0">
              <a:latin typeface="Times New Roman" panose="02020603050405020304" pitchFamily="18" charset="0"/>
              <a:ea typeface="Calibri"/>
              <a:cs typeface="Times New Roman" panose="02020603050405020304" pitchFamily="18" charset="0"/>
              <a:sym typeface="Calibri"/>
            </a:endParaRPr>
          </a:p>
          <a:p>
            <a:pPr marL="609570" indent="-457177">
              <a:lnSpc>
                <a:spcPct val="15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Operating modes: continuous (DC) and </a:t>
            </a:r>
            <a:r>
              <a:rPr lang="en-US" sz="1800" b="1" dirty="0">
                <a:solidFill>
                  <a:schemeClr val="tx1"/>
                </a:solidFill>
                <a:latin typeface="Times New Roman" panose="02020603050405020304" pitchFamily="18" charset="0"/>
                <a:ea typeface="Calibri"/>
                <a:cs typeface="Times New Roman" panose="02020603050405020304" pitchFamily="18" charset="0"/>
                <a:sym typeface="Calibri"/>
              </a:rPr>
              <a:t>pulsed</a:t>
            </a:r>
            <a:endParaRPr lang="en-US" sz="1800" dirty="0">
              <a:solidFill>
                <a:schemeClr val="tx1"/>
              </a:solidFill>
              <a:latin typeface="Times New Roman" panose="02020603050405020304" pitchFamily="18" charset="0"/>
              <a:ea typeface="Calibri"/>
              <a:cs typeface="Times New Roman" panose="02020603050405020304" pitchFamily="18" charset="0"/>
              <a:sym typeface="Calibri"/>
            </a:endParaRPr>
          </a:p>
          <a:p>
            <a:pPr marL="609570" indent="-457177">
              <a:lnSpc>
                <a:spcPct val="20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Pulsed mode (current-limited): minimum achievable pulse: </a:t>
            </a:r>
            <a:r>
              <a:rPr lang="en-US" sz="1800" b="1" dirty="0">
                <a:solidFill>
                  <a:schemeClr val="accent6">
                    <a:lumMod val="75000"/>
                  </a:schemeClr>
                </a:solidFill>
                <a:latin typeface="Times New Roman" panose="02020603050405020304" pitchFamily="18" charset="0"/>
                <a:ea typeface="Calibri"/>
                <a:cs typeface="Times New Roman" panose="02020603050405020304" pitchFamily="18" charset="0"/>
                <a:sym typeface="Calibri"/>
              </a:rPr>
              <a:t>10 µs</a:t>
            </a:r>
            <a:endParaRPr sz="1800" b="1" dirty="0">
              <a:solidFill>
                <a:schemeClr val="accent6">
                  <a:lumMod val="75000"/>
                </a:schemeClr>
              </a:solidFill>
              <a:latin typeface="Times New Roman" panose="02020603050405020304" pitchFamily="18" charset="0"/>
              <a:ea typeface="Calibri"/>
              <a:cs typeface="Times New Roman" panose="02020603050405020304" pitchFamily="18" charset="0"/>
              <a:sym typeface="Calibri"/>
            </a:endParaRPr>
          </a:p>
          <a:p>
            <a:pPr marL="609570" indent="-457177">
              <a:lnSpc>
                <a:spcPct val="200000"/>
              </a:lnSpc>
              <a:spcBef>
                <a:spcPts val="533"/>
              </a:spcBef>
            </a:pPr>
            <a:r>
              <a:rPr lang="en-US" sz="1800" dirty="0">
                <a:latin typeface="Times New Roman" panose="02020603050405020304" pitchFamily="18" charset="0"/>
                <a:ea typeface="Calibri"/>
                <a:cs typeface="Times New Roman" panose="02020603050405020304" pitchFamily="18" charset="0"/>
                <a:sym typeface="Calibri"/>
              </a:rPr>
              <a:t>Pulse timing controlled via proximity box; </a:t>
            </a:r>
            <a:r>
              <a:rPr lang="en-US" sz="1800" b="1" dirty="0">
                <a:solidFill>
                  <a:schemeClr val="accent6">
                    <a:lumMod val="75000"/>
                  </a:schemeClr>
                </a:solidFill>
                <a:latin typeface="Times New Roman" panose="02020603050405020304" pitchFamily="18" charset="0"/>
                <a:ea typeface="Calibri"/>
                <a:cs typeface="Times New Roman" panose="02020603050405020304" pitchFamily="18" charset="0"/>
                <a:sym typeface="Calibri"/>
              </a:rPr>
              <a:t>external trigger compatible</a:t>
            </a:r>
            <a:endParaRPr sz="1800" b="1" dirty="0">
              <a:solidFill>
                <a:schemeClr val="accent6">
                  <a:lumMod val="75000"/>
                </a:schemeClr>
              </a:solidFill>
              <a:latin typeface="Times New Roman" panose="02020603050405020304" pitchFamily="18" charset="0"/>
              <a:ea typeface="Calibri"/>
              <a:cs typeface="Times New Roman" panose="02020603050405020304" pitchFamily="18" charset="0"/>
              <a:sym typeface="Calibri"/>
            </a:endParaRPr>
          </a:p>
        </p:txBody>
      </p:sp>
      <p:sp>
        <p:nvSpPr>
          <p:cNvPr id="181" name="Google Shape;181;p31"/>
          <p:cNvSpPr txBox="1">
            <a:spLocks noGrp="1"/>
          </p:cNvSpPr>
          <p:nvPr>
            <p:ph type="sldNum" idx="12"/>
          </p:nvPr>
        </p:nvSpPr>
        <p:spPr>
          <a:xfrm>
            <a:off x="11288777" y="6113489"/>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5</a:t>
            </a:fld>
            <a:endParaRPr>
              <a:latin typeface="Proxima Nova"/>
              <a:ea typeface="Proxima Nova"/>
              <a:cs typeface="Proxima Nova"/>
              <a:sym typeface="Proxima Nova"/>
            </a:endParaRPr>
          </a:p>
        </p:txBody>
      </p:sp>
      <p:pic>
        <p:nvPicPr>
          <p:cNvPr id="6" name="Google Shape;187;p32">
            <a:extLst>
              <a:ext uri="{FF2B5EF4-FFF2-40B4-BE49-F238E27FC236}">
                <a16:creationId xmlns:a16="http://schemas.microsoft.com/office/drawing/2014/main" id="{8B216B05-1FF0-4EB3-A6E0-A3269737E243}"/>
              </a:ext>
            </a:extLst>
          </p:cNvPr>
          <p:cNvPicPr preferRelativeResize="0"/>
          <p:nvPr/>
        </p:nvPicPr>
        <p:blipFill rotWithShape="1">
          <a:blip r:embed="rId3">
            <a:alphaModFix/>
          </a:blip>
          <a:srcRect l="45434" r="18403"/>
          <a:stretch/>
        </p:blipFill>
        <p:spPr>
          <a:xfrm>
            <a:off x="8897737" y="648192"/>
            <a:ext cx="1740301" cy="6209808"/>
          </a:xfrm>
          <a:prstGeom prst="rect">
            <a:avLst/>
          </a:prstGeom>
          <a:noFill/>
          <a:ln>
            <a:noFill/>
          </a:ln>
        </p:spPr>
      </p:pic>
      <p:grpSp>
        <p:nvGrpSpPr>
          <p:cNvPr id="7" name="Group 6">
            <a:extLst>
              <a:ext uri="{FF2B5EF4-FFF2-40B4-BE49-F238E27FC236}">
                <a16:creationId xmlns:a16="http://schemas.microsoft.com/office/drawing/2014/main" id="{1C1D2AD0-4F9F-4BF8-86A8-C04C7B2C4CC4}"/>
              </a:ext>
            </a:extLst>
          </p:cNvPr>
          <p:cNvGrpSpPr/>
          <p:nvPr/>
        </p:nvGrpSpPr>
        <p:grpSpPr>
          <a:xfrm rot="5400000">
            <a:off x="8786192" y="718834"/>
            <a:ext cx="1559310" cy="1079598"/>
            <a:chOff x="2379625" y="2281303"/>
            <a:chExt cx="1559310" cy="1079598"/>
          </a:xfrm>
        </p:grpSpPr>
        <p:sp>
          <p:nvSpPr>
            <p:cNvPr id="8" name="Google Shape;188;p32">
              <a:extLst>
                <a:ext uri="{FF2B5EF4-FFF2-40B4-BE49-F238E27FC236}">
                  <a16:creationId xmlns:a16="http://schemas.microsoft.com/office/drawing/2014/main" id="{ECFD4A71-8C3E-49C6-BAF0-68D7833B7AE1}"/>
                </a:ext>
              </a:extLst>
            </p:cNvPr>
            <p:cNvSpPr txBox="1"/>
            <p:nvPr/>
          </p:nvSpPr>
          <p:spPr>
            <a:xfrm>
              <a:off x="3028935" y="3202101"/>
              <a:ext cx="910000" cy="158800"/>
            </a:xfrm>
            <a:prstGeom prst="rect">
              <a:avLst/>
            </a:prstGeom>
            <a:noFill/>
            <a:ln>
              <a:noFill/>
            </a:ln>
          </p:spPr>
          <p:txBody>
            <a:bodyPr spcFirstLastPara="1" wrap="square" lIns="121900" tIns="121900" rIns="121900" bIns="121900" anchor="t" anchorCtr="0">
              <a:noAutofit/>
            </a:bodyPr>
            <a:lstStyle/>
            <a:p>
              <a:pPr>
                <a:buClr>
                  <a:srgbClr val="000000"/>
                </a:buClr>
                <a:buSzPts val="800"/>
              </a:pPr>
              <a:r>
                <a:rPr lang="en-US" sz="1400" b="1" dirty="0">
                  <a:latin typeface="Times New Roman" panose="02020603050405020304" pitchFamily="18" charset="0"/>
                  <a:ea typeface="Open Sans"/>
                  <a:cs typeface="Times New Roman" panose="02020603050405020304" pitchFamily="18" charset="0"/>
                  <a:sym typeface="Open Sans"/>
                </a:rPr>
                <a:t>151mm</a:t>
              </a:r>
              <a:endParaRPr sz="1400" b="1" dirty="0">
                <a:latin typeface="Times New Roman" panose="02020603050405020304" pitchFamily="18" charset="0"/>
                <a:ea typeface="Open Sans"/>
                <a:cs typeface="Times New Roman" panose="02020603050405020304" pitchFamily="18" charset="0"/>
                <a:sym typeface="Open Sans"/>
              </a:endParaRPr>
            </a:p>
          </p:txBody>
        </p:sp>
        <p:sp>
          <p:nvSpPr>
            <p:cNvPr id="9" name="Google Shape;189;p32">
              <a:extLst>
                <a:ext uri="{FF2B5EF4-FFF2-40B4-BE49-F238E27FC236}">
                  <a16:creationId xmlns:a16="http://schemas.microsoft.com/office/drawing/2014/main" id="{447351F4-41EC-40F1-AE01-032ED4BBA617}"/>
                </a:ext>
              </a:extLst>
            </p:cNvPr>
            <p:cNvSpPr txBox="1"/>
            <p:nvPr/>
          </p:nvSpPr>
          <p:spPr>
            <a:xfrm rot="-5401493">
              <a:off x="2067625" y="2593303"/>
              <a:ext cx="920800" cy="296800"/>
            </a:xfrm>
            <a:prstGeom prst="rect">
              <a:avLst/>
            </a:prstGeom>
            <a:noFill/>
            <a:ln>
              <a:noFill/>
            </a:ln>
          </p:spPr>
          <p:txBody>
            <a:bodyPr spcFirstLastPara="1" wrap="square" lIns="121900" tIns="121900" rIns="121900" bIns="121900" anchor="t" anchorCtr="0">
              <a:noAutofit/>
            </a:bodyPr>
            <a:lstStyle/>
            <a:p>
              <a:pPr>
                <a:buClr>
                  <a:srgbClr val="000000"/>
                </a:buClr>
                <a:buSzPts val="900"/>
              </a:pPr>
              <a:r>
                <a:rPr lang="en-US" sz="1400" b="1" dirty="0">
                  <a:latin typeface="Times New Roman" panose="02020603050405020304" pitchFamily="18" charset="0"/>
                  <a:ea typeface="Open Sans"/>
                  <a:cs typeface="Times New Roman" panose="02020603050405020304" pitchFamily="18" charset="0"/>
                  <a:sym typeface="Open Sans"/>
                </a:rPr>
                <a:t>70mm</a:t>
              </a:r>
              <a:endParaRPr sz="1400" b="1" dirty="0">
                <a:latin typeface="Times New Roman" panose="02020603050405020304" pitchFamily="18" charset="0"/>
                <a:ea typeface="Open Sans"/>
                <a:cs typeface="Times New Roman" panose="02020603050405020304" pitchFamily="18" charset="0"/>
                <a:sym typeface="Open Sans"/>
              </a:endParaRPr>
            </a:p>
          </p:txBody>
        </p:sp>
      </p:grpSp>
      <p:cxnSp>
        <p:nvCxnSpPr>
          <p:cNvPr id="5" name="Straight Arrow Connector 4">
            <a:extLst>
              <a:ext uri="{FF2B5EF4-FFF2-40B4-BE49-F238E27FC236}">
                <a16:creationId xmlns:a16="http://schemas.microsoft.com/office/drawing/2014/main" id="{C7DB4051-26EC-4C1B-8BFE-98D7C5A00D30}"/>
              </a:ext>
            </a:extLst>
          </p:cNvPr>
          <p:cNvCxnSpPr>
            <a:cxnSpLocks/>
          </p:cNvCxnSpPr>
          <p:nvPr/>
        </p:nvCxnSpPr>
        <p:spPr>
          <a:xfrm flipH="1">
            <a:off x="10026197" y="2038288"/>
            <a:ext cx="390011" cy="0"/>
          </a:xfrm>
          <a:prstGeom prst="straightConnector1">
            <a:avLst/>
          </a:prstGeom>
          <a:ln w="3810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5B667E0-9301-4062-9CC3-51350F14C008}"/>
              </a:ext>
            </a:extLst>
          </p:cNvPr>
          <p:cNvSpPr txBox="1"/>
          <p:nvPr/>
        </p:nvSpPr>
        <p:spPr>
          <a:xfrm>
            <a:off x="10398230" y="1869011"/>
            <a:ext cx="873837" cy="338554"/>
          </a:xfrm>
          <a:prstGeom prst="rect">
            <a:avLst/>
          </a:prstGeom>
          <a:noFill/>
        </p:spPr>
        <p:txBody>
          <a:bodyPr wrap="square" rtlCol="0">
            <a:spAutoFit/>
          </a:bodyPr>
          <a:lstStyle/>
          <a:p>
            <a:r>
              <a:rPr lang="en-US" sz="1600" i="1" dirty="0">
                <a:solidFill>
                  <a:srgbClr val="C00000"/>
                </a:solidFill>
                <a:latin typeface="Times New Roman" panose="02020603050405020304" pitchFamily="18" charset="0"/>
                <a:cs typeface="Times New Roman" panose="02020603050405020304" pitchFamily="18" charset="0"/>
              </a:rPr>
              <a:t>CUP</a:t>
            </a:r>
            <a:endParaRPr lang="en-SE" sz="1600" i="1"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3"/>
          <p:cNvSpPr txBox="1">
            <a:spLocks noGrp="1"/>
          </p:cNvSpPr>
          <p:nvPr>
            <p:ph type="title"/>
          </p:nvPr>
        </p:nvSpPr>
        <p:spPr>
          <a:xfrm>
            <a:off x="0" y="-22554"/>
            <a:ext cx="12192000" cy="595668"/>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Principal Components of the D-T Neutron Generator</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196" name="Google Shape;196;p33"/>
          <p:cNvPicPr preferRelativeResize="0"/>
          <p:nvPr/>
        </p:nvPicPr>
        <p:blipFill rotWithShape="1">
          <a:blip r:embed="rId3">
            <a:alphaModFix/>
          </a:blip>
          <a:srcRect b="28206"/>
          <a:stretch/>
        </p:blipFill>
        <p:spPr>
          <a:xfrm>
            <a:off x="-23855" y="1403962"/>
            <a:ext cx="6527756" cy="2786376"/>
          </a:xfrm>
          <a:prstGeom prst="rect">
            <a:avLst/>
          </a:prstGeom>
          <a:noFill/>
          <a:ln>
            <a:noFill/>
          </a:ln>
        </p:spPr>
      </p:pic>
      <p:sp>
        <p:nvSpPr>
          <p:cNvPr id="197" name="Google Shape;197;p33"/>
          <p:cNvSpPr txBox="1"/>
          <p:nvPr/>
        </p:nvSpPr>
        <p:spPr>
          <a:xfrm>
            <a:off x="6699475" y="1033990"/>
            <a:ext cx="4871739" cy="4472762"/>
          </a:xfrm>
          <a:prstGeom prst="rect">
            <a:avLst/>
          </a:prstGeom>
          <a:solidFill>
            <a:schemeClr val="bg1">
              <a:lumMod val="75000"/>
              <a:alpha val="20000"/>
            </a:schemeClr>
          </a:solidFill>
          <a:ln w="38100" cap="flat" cmpd="sng">
            <a:solidFill>
              <a:schemeClr val="bg1">
                <a:lumMod val="75000"/>
              </a:schemeClr>
            </a:solidFill>
            <a:prstDash val="solid"/>
            <a:round/>
            <a:headEnd type="none" w="sm" len="sm"/>
            <a:tailEnd type="none" w="sm" len="sm"/>
          </a:ln>
        </p:spPr>
        <p:txBody>
          <a:bodyPr spcFirstLastPara="1" wrap="square" lIns="121900" tIns="121900" rIns="121900" bIns="121900" anchor="t" anchorCtr="0">
            <a:noAutofit/>
          </a:bodyPr>
          <a:lstStyle/>
          <a:p>
            <a:pPr marL="609570" indent="-304779" algn="just">
              <a:spcBef>
                <a:spcPts val="533"/>
              </a:spcBef>
              <a:buClr>
                <a:schemeClr val="dk2"/>
              </a:buClr>
              <a:buSzPts val="1800"/>
            </a:pPr>
            <a:endParaRPr dirty="0">
              <a:solidFill>
                <a:schemeClr val="dk2"/>
              </a:solidFill>
              <a:latin typeface="Times New Roman" panose="02020603050405020304" pitchFamily="18" charset="0"/>
              <a:ea typeface="Calibri"/>
              <a:cs typeface="Times New Roman" panose="02020603050405020304" pitchFamily="18" charset="0"/>
              <a:sym typeface="Calibri"/>
            </a:endParaRPr>
          </a:p>
          <a:p>
            <a:pPr marL="609570" indent="-457177" algn="just">
              <a:spcBef>
                <a:spcPts val="533"/>
              </a:spcBef>
              <a:buClr>
                <a:schemeClr val="dk2"/>
              </a:buClr>
              <a:buSzPts val="1800"/>
              <a:buFont typeface="Proxima Nova"/>
              <a:buChar char="●"/>
            </a:pPr>
            <a:r>
              <a:rPr lang="en-US" b="1" dirty="0">
                <a:solidFill>
                  <a:schemeClr val="dk2"/>
                </a:solidFill>
                <a:latin typeface="Times New Roman" panose="02020603050405020304" pitchFamily="18" charset="0"/>
                <a:ea typeface="Calibri"/>
                <a:cs typeface="Times New Roman" panose="02020603050405020304" pitchFamily="18" charset="0"/>
                <a:sym typeface="Calibri"/>
              </a:rPr>
              <a:t>Gas replenisher</a:t>
            </a:r>
            <a:r>
              <a:rPr lang="en-US" dirty="0">
                <a:solidFill>
                  <a:schemeClr val="dk2"/>
                </a:solidFill>
                <a:latin typeface="Times New Roman" panose="02020603050405020304" pitchFamily="18" charset="0"/>
                <a:ea typeface="Calibri"/>
                <a:cs typeface="Times New Roman" panose="02020603050405020304" pitchFamily="18" charset="0"/>
                <a:sym typeface="Calibri"/>
              </a:rPr>
              <a:t>: regulated D-T fuel supply.</a:t>
            </a:r>
            <a:endParaRPr dirty="0">
              <a:solidFill>
                <a:srgbClr val="000000"/>
              </a:solidFill>
              <a:latin typeface="Times New Roman" panose="02020603050405020304" pitchFamily="18" charset="0"/>
              <a:ea typeface="Arial"/>
              <a:cs typeface="Times New Roman" panose="02020603050405020304" pitchFamily="18" charset="0"/>
              <a:sym typeface="Arial"/>
            </a:endParaRPr>
          </a:p>
          <a:p>
            <a:pPr marL="609570" indent="-304779" algn="just">
              <a:spcBef>
                <a:spcPts val="533"/>
              </a:spcBef>
              <a:buClr>
                <a:schemeClr val="dk2"/>
              </a:buClr>
              <a:buSzPts val="18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457177" algn="just">
              <a:spcBef>
                <a:spcPts val="533"/>
              </a:spcBef>
              <a:buClr>
                <a:schemeClr val="dk2"/>
              </a:buClr>
              <a:buSzPts val="1800"/>
              <a:buFont typeface="Proxima Nova"/>
              <a:buChar char="●"/>
            </a:pPr>
            <a:r>
              <a:rPr lang="en-US" b="1" dirty="0">
                <a:solidFill>
                  <a:srgbClr val="00B0F0"/>
                </a:solidFill>
                <a:latin typeface="Times New Roman" panose="02020603050405020304" pitchFamily="18" charset="0"/>
                <a:ea typeface="Calibri"/>
                <a:cs typeface="Times New Roman" panose="02020603050405020304" pitchFamily="18" charset="0"/>
                <a:sym typeface="Calibri"/>
              </a:rPr>
              <a:t>RF ion source</a:t>
            </a:r>
            <a:r>
              <a:rPr lang="en-US" dirty="0">
                <a:solidFill>
                  <a:schemeClr val="dk2"/>
                </a:solidFill>
                <a:latin typeface="Times New Roman" panose="02020603050405020304" pitchFamily="18" charset="0"/>
                <a:ea typeface="Calibri"/>
                <a:cs typeface="Times New Roman" panose="02020603050405020304" pitchFamily="18" charset="0"/>
                <a:sym typeface="Calibri"/>
              </a:rPr>
              <a:t>: generates D-T plasma.</a:t>
            </a:r>
            <a:endParaRPr dirty="0">
              <a:solidFill>
                <a:srgbClr val="000000"/>
              </a:solidFill>
              <a:latin typeface="Times New Roman" panose="02020603050405020304" pitchFamily="18" charset="0"/>
              <a:ea typeface="Arial"/>
              <a:cs typeface="Times New Roman" panose="02020603050405020304" pitchFamily="18" charset="0"/>
              <a:sym typeface="Arial"/>
            </a:endParaRPr>
          </a:p>
          <a:p>
            <a:pPr marL="609570" indent="-304779" algn="just">
              <a:spcBef>
                <a:spcPts val="533"/>
              </a:spcBef>
              <a:buClr>
                <a:schemeClr val="dk2"/>
              </a:buClr>
              <a:buSzPts val="18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457177" algn="just">
              <a:spcBef>
                <a:spcPts val="533"/>
              </a:spcBef>
              <a:buClr>
                <a:schemeClr val="dk2"/>
              </a:buClr>
              <a:buSzPts val="1800"/>
              <a:buFont typeface="Proxima Nova"/>
              <a:buChar char="●"/>
            </a:pPr>
            <a:r>
              <a:rPr lang="en-US" b="1" dirty="0">
                <a:solidFill>
                  <a:srgbClr val="FFC000"/>
                </a:solidFill>
                <a:latin typeface="Times New Roman" panose="02020603050405020304" pitchFamily="18" charset="0"/>
                <a:ea typeface="Calibri"/>
                <a:cs typeface="Times New Roman" panose="02020603050405020304" pitchFamily="18" charset="0"/>
                <a:sym typeface="Calibri"/>
              </a:rPr>
              <a:t>HV accelerating stage</a:t>
            </a:r>
            <a:r>
              <a:rPr lang="en-US" dirty="0">
                <a:solidFill>
                  <a:schemeClr val="dk2"/>
                </a:solidFill>
                <a:latin typeface="Times New Roman" panose="02020603050405020304" pitchFamily="18" charset="0"/>
                <a:ea typeface="Calibri"/>
                <a:cs typeface="Times New Roman" panose="02020603050405020304" pitchFamily="18" charset="0"/>
                <a:sym typeface="Calibri"/>
              </a:rPr>
              <a:t>: 40–120 kV.</a:t>
            </a:r>
            <a:endParaRPr dirty="0">
              <a:solidFill>
                <a:srgbClr val="000000"/>
              </a:solidFill>
              <a:latin typeface="Times New Roman" panose="02020603050405020304" pitchFamily="18" charset="0"/>
              <a:ea typeface="Arial"/>
              <a:cs typeface="Times New Roman" panose="02020603050405020304" pitchFamily="18" charset="0"/>
              <a:sym typeface="Arial"/>
            </a:endParaRPr>
          </a:p>
          <a:p>
            <a:pPr marL="609570" indent="-304779" algn="just">
              <a:spcBef>
                <a:spcPts val="533"/>
              </a:spcBef>
              <a:buClr>
                <a:schemeClr val="dk2"/>
              </a:buClr>
              <a:buSzPts val="18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a:p>
            <a:pPr marL="609570" indent="-457177" algn="just">
              <a:spcBef>
                <a:spcPts val="533"/>
              </a:spcBef>
              <a:buClr>
                <a:schemeClr val="dk2"/>
              </a:buClr>
              <a:buSzPts val="1800"/>
              <a:buFont typeface="Proxima Nova"/>
              <a:buChar char="●"/>
            </a:pPr>
            <a:r>
              <a:rPr lang="en-US" b="1" dirty="0">
                <a:solidFill>
                  <a:srgbClr val="FF9900"/>
                </a:solidFill>
                <a:latin typeface="Times New Roman" panose="02020603050405020304" pitchFamily="18" charset="0"/>
                <a:ea typeface="Calibri"/>
                <a:cs typeface="Times New Roman" panose="02020603050405020304" pitchFamily="18" charset="0"/>
                <a:sym typeface="Calibri"/>
              </a:rPr>
              <a:t>Tritiated target (</a:t>
            </a:r>
            <a:r>
              <a:rPr lang="en-US" b="1" dirty="0" err="1">
                <a:solidFill>
                  <a:srgbClr val="FF9900"/>
                </a:solidFill>
                <a:latin typeface="Times New Roman" panose="02020603050405020304" pitchFamily="18" charset="0"/>
                <a:ea typeface="Calibri"/>
                <a:cs typeface="Times New Roman" panose="02020603050405020304" pitchFamily="18" charset="0"/>
                <a:sym typeface="Calibri"/>
              </a:rPr>
              <a:t>Ti</a:t>
            </a:r>
            <a:r>
              <a:rPr lang="en-US" b="1" dirty="0">
                <a:solidFill>
                  <a:srgbClr val="FF9900"/>
                </a:solidFill>
                <a:latin typeface="Times New Roman" panose="02020603050405020304" pitchFamily="18" charset="0"/>
                <a:ea typeface="Calibri"/>
                <a:cs typeface="Times New Roman" panose="02020603050405020304" pitchFamily="18" charset="0"/>
                <a:sym typeface="Calibri"/>
              </a:rPr>
              <a:t>-T): </a:t>
            </a:r>
            <a:r>
              <a:rPr lang="en-US" dirty="0">
                <a:solidFill>
                  <a:schemeClr val="dk2"/>
                </a:solidFill>
                <a:latin typeface="Times New Roman" panose="02020603050405020304" pitchFamily="18" charset="0"/>
                <a:ea typeface="Calibri"/>
                <a:cs typeface="Times New Roman" panose="02020603050405020304" pitchFamily="18" charset="0"/>
                <a:sym typeface="Calibri"/>
              </a:rPr>
              <a:t>emits 14.1 MeV neutrons.</a:t>
            </a:r>
          </a:p>
          <a:p>
            <a:pPr marL="152393" algn="just">
              <a:spcBef>
                <a:spcPts val="533"/>
              </a:spcBef>
              <a:buClr>
                <a:schemeClr val="dk2"/>
              </a:buClr>
              <a:buSzPts val="1800"/>
            </a:pPr>
            <a:endParaRPr lang="en-US" dirty="0">
              <a:solidFill>
                <a:schemeClr val="dk2"/>
              </a:solidFill>
              <a:latin typeface="Times New Roman" panose="02020603050405020304" pitchFamily="18" charset="0"/>
              <a:ea typeface="Calibri"/>
              <a:cs typeface="Times New Roman" panose="02020603050405020304" pitchFamily="18" charset="0"/>
              <a:sym typeface="Calibri"/>
            </a:endParaRPr>
          </a:p>
          <a:p>
            <a:pPr marL="609570" indent="-457177" algn="just">
              <a:spcBef>
                <a:spcPts val="533"/>
              </a:spcBef>
              <a:buClr>
                <a:schemeClr val="dk2"/>
              </a:buClr>
              <a:buSzPts val="1800"/>
              <a:buFont typeface="Proxima Nova"/>
              <a:buChar char="●"/>
            </a:pPr>
            <a:r>
              <a:rPr lang="en-US" dirty="0">
                <a:solidFill>
                  <a:schemeClr val="dk2"/>
                </a:solidFill>
                <a:latin typeface="Times New Roman" panose="02020603050405020304" pitchFamily="18" charset="0"/>
                <a:ea typeface="Calibri"/>
                <a:cs typeface="Times New Roman" panose="02020603050405020304" pitchFamily="18" charset="0"/>
                <a:sym typeface="Calibri"/>
              </a:rPr>
              <a:t>Both source and target use an equimolar D:T mixture (50:50).</a:t>
            </a:r>
            <a:endParaRPr lang="en-US" dirty="0">
              <a:solidFill>
                <a:srgbClr val="000000"/>
              </a:solidFill>
              <a:latin typeface="Times New Roman" panose="02020603050405020304" pitchFamily="18" charset="0"/>
              <a:ea typeface="Arial"/>
              <a:cs typeface="Times New Roman" panose="02020603050405020304" pitchFamily="18" charset="0"/>
              <a:sym typeface="Arial"/>
            </a:endParaRPr>
          </a:p>
          <a:p>
            <a:pPr marL="152393" algn="just">
              <a:spcBef>
                <a:spcPts val="533"/>
              </a:spcBef>
              <a:buClr>
                <a:schemeClr val="dk2"/>
              </a:buClr>
              <a:buSzPts val="18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98" name="Google Shape;198;p33"/>
          <p:cNvSpPr txBox="1">
            <a:spLocks noGrp="1"/>
          </p:cNvSpPr>
          <p:nvPr>
            <p:ph type="sldNum" idx="12"/>
          </p:nvPr>
        </p:nvSpPr>
        <p:spPr>
          <a:xfrm>
            <a:off x="11297577" y="6296856"/>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6</a:t>
            </a:fld>
            <a:endParaRPr>
              <a:latin typeface="Proxima Nova"/>
              <a:ea typeface="Proxima Nova"/>
              <a:cs typeface="Proxima Nova"/>
              <a:sym typeface="Proxima Nova"/>
            </a:endParaRPr>
          </a:p>
        </p:txBody>
      </p:sp>
      <p:grpSp>
        <p:nvGrpSpPr>
          <p:cNvPr id="6" name="Group 5">
            <a:extLst>
              <a:ext uri="{FF2B5EF4-FFF2-40B4-BE49-F238E27FC236}">
                <a16:creationId xmlns:a16="http://schemas.microsoft.com/office/drawing/2014/main" id="{9BFD83E0-A07B-46E1-A59D-D34196F16B5B}"/>
              </a:ext>
            </a:extLst>
          </p:cNvPr>
          <p:cNvGrpSpPr/>
          <p:nvPr/>
        </p:nvGrpSpPr>
        <p:grpSpPr>
          <a:xfrm>
            <a:off x="2647785" y="4376010"/>
            <a:ext cx="1009815" cy="369332"/>
            <a:chOff x="1089329" y="5322086"/>
            <a:chExt cx="1009815" cy="369332"/>
          </a:xfrm>
        </p:grpSpPr>
        <p:sp>
          <p:nvSpPr>
            <p:cNvPr id="3" name="Flowchart: Connector 2">
              <a:extLst>
                <a:ext uri="{FF2B5EF4-FFF2-40B4-BE49-F238E27FC236}">
                  <a16:creationId xmlns:a16="http://schemas.microsoft.com/office/drawing/2014/main" id="{95BE7D78-9CE4-4C06-A3C0-201C93B1C729}"/>
                </a:ext>
              </a:extLst>
            </p:cNvPr>
            <p:cNvSpPr/>
            <p:nvPr/>
          </p:nvSpPr>
          <p:spPr>
            <a:xfrm>
              <a:off x="1089329" y="5454039"/>
              <a:ext cx="159026" cy="159582"/>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4" name="TextBox 3">
              <a:extLst>
                <a:ext uri="{FF2B5EF4-FFF2-40B4-BE49-F238E27FC236}">
                  <a16:creationId xmlns:a16="http://schemas.microsoft.com/office/drawing/2014/main" id="{F3B5C7FC-F486-4DA1-AD47-50AA1BB4EBA7}"/>
                </a:ext>
              </a:extLst>
            </p:cNvPr>
            <p:cNvSpPr txBox="1"/>
            <p:nvPr/>
          </p:nvSpPr>
          <p:spPr>
            <a:xfrm>
              <a:off x="1248355" y="5322086"/>
              <a:ext cx="850789" cy="369332"/>
            </a:xfrm>
            <a:prstGeom prst="rect">
              <a:avLst/>
            </a:prstGeom>
            <a:noFill/>
          </p:spPr>
          <p:txBody>
            <a:bodyPr wrap="square" rtlCol="0">
              <a:spAutoFit/>
            </a:bodyPr>
            <a:lstStyle/>
            <a:p>
              <a:r>
                <a:rPr lang="en-US" b="1" i="1" dirty="0">
                  <a:latin typeface="Times New Roman" panose="02020603050405020304" pitchFamily="18" charset="0"/>
                  <a:cs typeface="Times New Roman" panose="02020603050405020304" pitchFamily="18" charset="0"/>
                </a:rPr>
                <a:t>proton</a:t>
              </a:r>
              <a:endParaRPr lang="en-SE" b="1" i="1" dirty="0">
                <a:latin typeface="Times New Roman" panose="02020603050405020304" pitchFamily="18" charset="0"/>
                <a:cs typeface="Times New Roman" panose="02020603050405020304" pitchFamily="18" charset="0"/>
              </a:endParaRPr>
            </a:p>
          </p:txBody>
        </p:sp>
      </p:grpSp>
      <p:grpSp>
        <p:nvGrpSpPr>
          <p:cNvPr id="5" name="Group 4">
            <a:extLst>
              <a:ext uri="{FF2B5EF4-FFF2-40B4-BE49-F238E27FC236}">
                <a16:creationId xmlns:a16="http://schemas.microsoft.com/office/drawing/2014/main" id="{75EF1579-2C54-45F4-8A93-E4C51FC314C7}"/>
              </a:ext>
            </a:extLst>
          </p:cNvPr>
          <p:cNvGrpSpPr/>
          <p:nvPr/>
        </p:nvGrpSpPr>
        <p:grpSpPr>
          <a:xfrm>
            <a:off x="2647785" y="4651854"/>
            <a:ext cx="1200647" cy="369332"/>
            <a:chOff x="1089329" y="5798961"/>
            <a:chExt cx="1200647" cy="369332"/>
          </a:xfrm>
        </p:grpSpPr>
        <p:sp>
          <p:nvSpPr>
            <p:cNvPr id="8" name="Flowchart: Connector 7">
              <a:extLst>
                <a:ext uri="{FF2B5EF4-FFF2-40B4-BE49-F238E27FC236}">
                  <a16:creationId xmlns:a16="http://schemas.microsoft.com/office/drawing/2014/main" id="{32918007-3AFD-49AE-BC9E-8FE9C5EC124A}"/>
                </a:ext>
              </a:extLst>
            </p:cNvPr>
            <p:cNvSpPr/>
            <p:nvPr/>
          </p:nvSpPr>
          <p:spPr>
            <a:xfrm>
              <a:off x="1089329" y="5940389"/>
              <a:ext cx="159026" cy="159582"/>
            </a:xfrm>
            <a:prstGeom prst="flowChartConnector">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0" name="TextBox 9">
              <a:extLst>
                <a:ext uri="{FF2B5EF4-FFF2-40B4-BE49-F238E27FC236}">
                  <a16:creationId xmlns:a16="http://schemas.microsoft.com/office/drawing/2014/main" id="{F37ACAB5-23A5-4347-A2EC-3C0C71FC0DDB}"/>
                </a:ext>
              </a:extLst>
            </p:cNvPr>
            <p:cNvSpPr txBox="1"/>
            <p:nvPr/>
          </p:nvSpPr>
          <p:spPr>
            <a:xfrm>
              <a:off x="1248354" y="5798961"/>
              <a:ext cx="1041622" cy="369332"/>
            </a:xfrm>
            <a:prstGeom prst="rect">
              <a:avLst/>
            </a:prstGeom>
            <a:noFill/>
          </p:spPr>
          <p:txBody>
            <a:bodyPr wrap="square" rtlCol="0">
              <a:spAutoFit/>
            </a:bodyPr>
            <a:lstStyle/>
            <a:p>
              <a:r>
                <a:rPr lang="en-US" b="1" i="1" dirty="0">
                  <a:latin typeface="Times New Roman" panose="02020603050405020304" pitchFamily="18" charset="0"/>
                  <a:cs typeface="Times New Roman" panose="02020603050405020304" pitchFamily="18" charset="0"/>
                </a:rPr>
                <a:t>neutron</a:t>
              </a:r>
              <a:endParaRPr lang="en-SE" b="1" i="1" dirty="0">
                <a:latin typeface="Times New Roman" panose="02020603050405020304" pitchFamily="18" charset="0"/>
                <a:cs typeface="Times New Roman" panose="02020603050405020304" pitchFamily="18"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4"/>
          <p:cNvSpPr txBox="1">
            <a:spLocks noGrp="1"/>
          </p:cNvSpPr>
          <p:nvPr>
            <p:ph type="title"/>
          </p:nvPr>
        </p:nvSpPr>
        <p:spPr>
          <a:xfrm>
            <a:off x="0" y="-42929"/>
            <a:ext cx="12192000" cy="587833"/>
          </a:xfrm>
          <a:prstGeom prst="rect">
            <a:avLst/>
          </a:prstGeom>
          <a:solidFill>
            <a:srgbClr val="0D1D54"/>
          </a:solidFill>
          <a:ln>
            <a:noFill/>
          </a:ln>
        </p:spPr>
        <p:txBody>
          <a:bodyPr spcFirstLastPara="1" vert="horz" wrap="square" lIns="121900" tIns="121900" rIns="121900" bIns="121900" rtlCol="0" anchor="t" anchorCtr="0">
            <a:noAutofit/>
          </a:bodyPr>
          <a:lstStyle/>
          <a:p>
            <a:pPr algn="ctr">
              <a:buSzPct val="119047"/>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Neutron Flux: Measurement Parameters and Notation</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pic>
        <p:nvPicPr>
          <p:cNvPr id="204" name="Google Shape;204;p34"/>
          <p:cNvPicPr preferRelativeResize="0"/>
          <p:nvPr/>
        </p:nvPicPr>
        <p:blipFill rotWithShape="1">
          <a:blip r:embed="rId3">
            <a:alphaModFix/>
          </a:blip>
          <a:srcRect l="4292" t="7837" r="9332"/>
          <a:stretch/>
        </p:blipFill>
        <p:spPr>
          <a:xfrm>
            <a:off x="7180028" y="1628775"/>
            <a:ext cx="4842344" cy="3960992"/>
          </a:xfrm>
          <a:prstGeom prst="rect">
            <a:avLst/>
          </a:prstGeom>
          <a:noFill/>
          <a:ln>
            <a:noFill/>
          </a:ln>
        </p:spPr>
      </p:pic>
      <p:sp>
        <p:nvSpPr>
          <p:cNvPr id="206" name="Google Shape;206;p34"/>
          <p:cNvSpPr txBox="1">
            <a:spLocks noGrp="1"/>
          </p:cNvSpPr>
          <p:nvPr>
            <p:ph type="sldNum" idx="12"/>
          </p:nvPr>
        </p:nvSpPr>
        <p:spPr>
          <a:xfrm>
            <a:off x="11139111" y="6235223"/>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7</a:t>
            </a:fld>
            <a:endParaRPr>
              <a:latin typeface="Proxima Nova"/>
              <a:ea typeface="Proxima Nova"/>
              <a:cs typeface="Proxima Nova"/>
              <a:sym typeface="Proxima Nova"/>
            </a:endParaRPr>
          </a:p>
        </p:txBody>
      </p:sp>
      <p:sp>
        <p:nvSpPr>
          <p:cNvPr id="208" name="Google Shape;208;p34"/>
          <p:cNvSpPr txBox="1"/>
          <p:nvPr/>
        </p:nvSpPr>
        <p:spPr>
          <a:xfrm>
            <a:off x="260083" y="1832432"/>
            <a:ext cx="6609844" cy="2922448"/>
          </a:xfrm>
          <a:prstGeom prst="rect">
            <a:avLst/>
          </a:prstGeom>
          <a:solidFill>
            <a:srgbClr val="E0E0E0">
              <a:alpha val="50196"/>
            </a:srgbClr>
          </a:solidFill>
          <a:ln w="28575" cap="flat" cmpd="sng">
            <a:solidFill>
              <a:srgbClr val="859FAB"/>
            </a:solidFill>
            <a:prstDash val="solid"/>
            <a:round/>
            <a:headEnd type="none" w="sm" len="sm"/>
            <a:tailEnd type="none" w="sm" len="sm"/>
          </a:ln>
        </p:spPr>
        <p:txBody>
          <a:bodyPr spcFirstLastPara="1" wrap="square" lIns="121900" tIns="121900" rIns="121900" bIns="121900" anchor="t" anchorCtr="0">
            <a:noAutofit/>
          </a:bodyPr>
          <a:lstStyle/>
          <a:p>
            <a:pPr algn="just">
              <a:buClr>
                <a:srgbClr val="000000"/>
              </a:buClr>
              <a:buSzPts val="1600"/>
            </a:pPr>
            <a:r>
              <a:rPr lang="en-US" b="1" dirty="0">
                <a:solidFill>
                  <a:srgbClr val="0D1D54"/>
                </a:solidFill>
                <a:latin typeface="Times New Roman" panose="02020603050405020304" pitchFamily="18" charset="0"/>
                <a:ea typeface="Calibri"/>
                <a:cs typeface="Times New Roman" panose="02020603050405020304" pitchFamily="18" charset="0"/>
                <a:sym typeface="Calibri"/>
              </a:rPr>
              <a:t>Parameter Definitions:</a:t>
            </a:r>
            <a:endParaRPr dirty="0">
              <a:solidFill>
                <a:srgbClr val="0D1D54"/>
              </a:solidFill>
              <a:latin typeface="Times New Roman" panose="02020603050405020304" pitchFamily="18" charset="0"/>
              <a:ea typeface="Calibri"/>
              <a:cs typeface="Times New Roman" panose="02020603050405020304" pitchFamily="18" charset="0"/>
              <a:sym typeface="Calibri"/>
            </a:endParaRPr>
          </a:p>
          <a:p>
            <a:pPr algn="just">
              <a:spcBef>
                <a:spcPts val="533"/>
              </a:spcBef>
              <a:buClr>
                <a:srgbClr val="000000"/>
              </a:buClr>
              <a:buSzPts val="1600"/>
            </a:pPr>
            <a:r>
              <a:rPr lang="en-US" b="1" i="1" dirty="0" err="1">
                <a:solidFill>
                  <a:srgbClr val="E2960C"/>
                </a:solidFill>
                <a:latin typeface="Times New Roman" panose="02020603050405020304" pitchFamily="18" charset="0"/>
                <a:ea typeface="Calibri"/>
                <a:cs typeface="Times New Roman" panose="02020603050405020304" pitchFamily="18" charset="0"/>
                <a:sym typeface="Calibri"/>
              </a:rPr>
              <a:t>R</a:t>
            </a:r>
            <a:r>
              <a:rPr lang="en-US" b="1" i="1" baseline="-25000" dirty="0" err="1">
                <a:solidFill>
                  <a:srgbClr val="E2960C"/>
                </a:solidFill>
                <a:latin typeface="Times New Roman" panose="02020603050405020304" pitchFamily="18" charset="0"/>
                <a:ea typeface="Calibri"/>
                <a:cs typeface="Times New Roman" panose="02020603050405020304" pitchFamily="18" charset="0"/>
                <a:sym typeface="Calibri"/>
              </a:rPr>
              <a:t>Rep</a:t>
            </a:r>
            <a:r>
              <a:rPr lang="en-US" b="1" i="1" dirty="0">
                <a:solidFill>
                  <a:srgbClr val="E2960C"/>
                </a:solidFill>
                <a:latin typeface="Times New Roman" panose="02020603050405020304" pitchFamily="18" charset="0"/>
                <a:ea typeface="Calibri"/>
                <a:cs typeface="Times New Roman" panose="02020603050405020304" pitchFamily="18" charset="0"/>
                <a:sym typeface="Calibri"/>
              </a:rPr>
              <a:t> </a:t>
            </a:r>
            <a:r>
              <a:rPr lang="en-US" dirty="0">
                <a:solidFill>
                  <a:schemeClr val="dk2"/>
                </a:solidFill>
                <a:latin typeface="Times New Roman" panose="02020603050405020304" pitchFamily="18" charset="0"/>
                <a:ea typeface="Calibri"/>
                <a:cs typeface="Times New Roman" panose="02020603050405020304" pitchFamily="18" charset="0"/>
                <a:sym typeface="Calibri"/>
              </a:rPr>
              <a:t> —  Gas replenisher resistance (</a:t>
            </a:r>
            <a:r>
              <a:rPr lang="en-US" dirty="0" err="1">
                <a:solidFill>
                  <a:schemeClr val="dk2"/>
                </a:solidFill>
                <a:latin typeface="Times New Roman" panose="02020603050405020304" pitchFamily="18" charset="0"/>
                <a:ea typeface="Calibri"/>
                <a:cs typeface="Times New Roman" panose="02020603050405020304" pitchFamily="18" charset="0"/>
                <a:sym typeface="Calibri"/>
              </a:rPr>
              <a:t>mΩ</a:t>
            </a:r>
            <a:r>
              <a:rPr lang="en-US" dirty="0">
                <a:solidFill>
                  <a:schemeClr val="dk2"/>
                </a:solidFill>
                <a:latin typeface="Times New Roman" panose="02020603050405020304" pitchFamily="18" charset="0"/>
                <a:ea typeface="Calibri"/>
                <a:cs typeface="Times New Roman" panose="02020603050405020304" pitchFamily="18" charset="0"/>
                <a:sym typeface="Calibri"/>
              </a:rPr>
              <a:t>). controlling gas pressure and D-T fuel flow.</a:t>
            </a:r>
          </a:p>
          <a:p>
            <a:pPr algn="just">
              <a:spcBef>
                <a:spcPts val="533"/>
              </a:spcBef>
              <a:buClr>
                <a:srgbClr val="000000"/>
              </a:buClr>
              <a:buSzPts val="16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a:p>
            <a:pPr algn="just">
              <a:spcBef>
                <a:spcPts val="533"/>
              </a:spcBef>
              <a:buClr>
                <a:srgbClr val="000000"/>
              </a:buClr>
              <a:buSzPts val="1600"/>
            </a:pPr>
            <a:r>
              <a:rPr lang="en-US" b="1" i="1" dirty="0">
                <a:solidFill>
                  <a:srgbClr val="00B050"/>
                </a:solidFill>
                <a:latin typeface="Times New Roman" panose="02020603050405020304" pitchFamily="18" charset="0"/>
                <a:ea typeface="Calibri"/>
                <a:cs typeface="Times New Roman" panose="02020603050405020304" pitchFamily="18" charset="0"/>
                <a:sym typeface="Calibri"/>
              </a:rPr>
              <a:t>V</a:t>
            </a:r>
            <a:r>
              <a:rPr lang="en-US" b="1" i="1" baseline="-25000" dirty="0">
                <a:solidFill>
                  <a:srgbClr val="00B050"/>
                </a:solidFill>
                <a:latin typeface="Times New Roman" panose="02020603050405020304" pitchFamily="18" charset="0"/>
                <a:ea typeface="Calibri"/>
                <a:cs typeface="Times New Roman" panose="02020603050405020304" pitchFamily="18" charset="0"/>
                <a:sym typeface="Calibri"/>
              </a:rPr>
              <a:t>HV</a:t>
            </a:r>
            <a:r>
              <a:rPr lang="en-US" b="1" i="1" dirty="0">
                <a:solidFill>
                  <a:schemeClr val="dk2"/>
                </a:solidFill>
                <a:latin typeface="Times New Roman" panose="02020603050405020304" pitchFamily="18" charset="0"/>
                <a:ea typeface="Calibri"/>
                <a:cs typeface="Times New Roman" panose="02020603050405020304" pitchFamily="18" charset="0"/>
                <a:sym typeface="Calibri"/>
              </a:rPr>
              <a:t> </a:t>
            </a:r>
            <a:r>
              <a:rPr lang="en-US" dirty="0">
                <a:solidFill>
                  <a:schemeClr val="dk2"/>
                </a:solidFill>
                <a:latin typeface="Times New Roman" panose="02020603050405020304" pitchFamily="18" charset="0"/>
                <a:ea typeface="Calibri"/>
                <a:cs typeface="Times New Roman" panose="02020603050405020304" pitchFamily="18" charset="0"/>
                <a:sym typeface="Calibri"/>
              </a:rPr>
              <a:t> —  Applied high voltage (kV). governs ion beam energy and thus neutron yield.</a:t>
            </a:r>
          </a:p>
          <a:p>
            <a:pPr algn="just">
              <a:spcBef>
                <a:spcPts val="533"/>
              </a:spcBef>
              <a:buClr>
                <a:srgbClr val="000000"/>
              </a:buClr>
              <a:buSzPts val="1600"/>
            </a:pPr>
            <a:endParaRPr dirty="0">
              <a:solidFill>
                <a:srgbClr val="000000"/>
              </a:solidFill>
              <a:latin typeface="Times New Roman" panose="02020603050405020304" pitchFamily="18" charset="0"/>
              <a:ea typeface="Calibri"/>
              <a:cs typeface="Times New Roman" panose="02020603050405020304" pitchFamily="18" charset="0"/>
              <a:sym typeface="Calibri"/>
            </a:endParaRPr>
          </a:p>
          <a:p>
            <a:pPr algn="just">
              <a:spcBef>
                <a:spcPts val="533"/>
              </a:spcBef>
              <a:buClr>
                <a:srgbClr val="000000"/>
              </a:buClr>
              <a:buSzPts val="1600"/>
            </a:pPr>
            <a:r>
              <a:rPr lang="en-US" b="1" i="1" dirty="0" err="1">
                <a:solidFill>
                  <a:srgbClr val="0070C0"/>
                </a:solidFill>
                <a:latin typeface="Times New Roman" panose="02020603050405020304" pitchFamily="18" charset="0"/>
                <a:ea typeface="Calibri"/>
                <a:cs typeface="Times New Roman" panose="02020603050405020304" pitchFamily="18" charset="0"/>
                <a:sym typeface="Calibri"/>
              </a:rPr>
              <a:t>I</a:t>
            </a:r>
            <a:r>
              <a:rPr lang="en-US" b="1" i="1" baseline="-25000" dirty="0" err="1">
                <a:solidFill>
                  <a:srgbClr val="0070C0"/>
                </a:solidFill>
                <a:latin typeface="Times New Roman" panose="02020603050405020304" pitchFamily="18" charset="0"/>
                <a:ea typeface="Calibri"/>
                <a:cs typeface="Times New Roman" panose="02020603050405020304" pitchFamily="18" charset="0"/>
                <a:sym typeface="Calibri"/>
              </a:rPr>
              <a:t>tube</a:t>
            </a:r>
            <a:r>
              <a:rPr lang="en-US" dirty="0">
                <a:solidFill>
                  <a:schemeClr val="dk2"/>
                </a:solidFill>
                <a:latin typeface="Times New Roman" panose="02020603050405020304" pitchFamily="18" charset="0"/>
                <a:ea typeface="Calibri"/>
                <a:cs typeface="Times New Roman" panose="02020603050405020304" pitchFamily="18" charset="0"/>
                <a:sym typeface="Calibri"/>
              </a:rPr>
              <a:t>  —  Tube current (µA). directly proportional to the neutron production rate.</a:t>
            </a:r>
          </a:p>
          <a:p>
            <a:pPr algn="just">
              <a:spcBef>
                <a:spcPts val="533"/>
              </a:spcBef>
              <a:buClr>
                <a:srgbClr val="000000"/>
              </a:buClr>
              <a:buSzPts val="1600"/>
            </a:pPr>
            <a:endParaRPr lang="en-US" dirty="0">
              <a:solidFill>
                <a:schemeClr val="dk2"/>
              </a:solidFill>
              <a:latin typeface="Times New Roman" panose="02020603050405020304" pitchFamily="18" charset="0"/>
              <a:ea typeface="Calibri"/>
              <a:cs typeface="Times New Roman" panose="02020603050405020304" pitchFamily="18" charset="0"/>
              <a:sym typeface="Calibri"/>
            </a:endParaRPr>
          </a:p>
          <a:p>
            <a:pPr algn="just">
              <a:spcBef>
                <a:spcPts val="533"/>
              </a:spcBef>
              <a:buClr>
                <a:srgbClr val="000000"/>
              </a:buClr>
              <a:buSzPts val="1600"/>
            </a:pPr>
            <a:r>
              <a:rPr lang="en-US" i="1" dirty="0">
                <a:solidFill>
                  <a:srgbClr val="000000"/>
                </a:solidFill>
                <a:highlight>
                  <a:srgbClr val="CCD7EE"/>
                </a:highlight>
                <a:latin typeface="Times New Roman" panose="02020603050405020304" pitchFamily="18" charset="0"/>
                <a:ea typeface="Calibri"/>
                <a:cs typeface="Times New Roman" panose="02020603050405020304" pitchFamily="18" charset="0"/>
                <a:sym typeface="Calibri"/>
              </a:rPr>
              <a:t>At 120 KV- V</a:t>
            </a:r>
            <a:r>
              <a:rPr lang="en-US" i="1" baseline="-25000" dirty="0">
                <a:solidFill>
                  <a:srgbClr val="000000"/>
                </a:solidFill>
                <a:highlight>
                  <a:srgbClr val="CCD7EE"/>
                </a:highlight>
                <a:latin typeface="Times New Roman" panose="02020603050405020304" pitchFamily="18" charset="0"/>
                <a:ea typeface="Calibri"/>
                <a:cs typeface="Times New Roman" panose="02020603050405020304" pitchFamily="18" charset="0"/>
                <a:sym typeface="Calibri"/>
              </a:rPr>
              <a:t>HV </a:t>
            </a:r>
            <a:r>
              <a:rPr lang="en-US" i="1" dirty="0">
                <a:solidFill>
                  <a:srgbClr val="000000"/>
                </a:solidFill>
                <a:highlight>
                  <a:srgbClr val="CCD7EE"/>
                </a:highlight>
                <a:latin typeface="Times New Roman" panose="02020603050405020304" pitchFamily="18" charset="0"/>
                <a:ea typeface="Calibri"/>
                <a:cs typeface="Times New Roman" panose="02020603050405020304" pitchFamily="18" charset="0"/>
                <a:sym typeface="Calibri"/>
              </a:rPr>
              <a:t>, 80 </a:t>
            </a:r>
            <a:r>
              <a:rPr lang="en-US"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µA- </a:t>
            </a:r>
            <a:r>
              <a:rPr lang="en-US" i="1" dirty="0" err="1">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I</a:t>
            </a:r>
            <a:r>
              <a:rPr lang="en-US" i="1" baseline="-25000" dirty="0" err="1">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tube</a:t>
            </a:r>
            <a:r>
              <a:rPr lang="en-US" i="1" baseline="-25000"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 </a:t>
            </a:r>
            <a:r>
              <a:rPr lang="en-US"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&amp; 1670 </a:t>
            </a:r>
            <a:r>
              <a:rPr lang="en-US" i="1" dirty="0" err="1">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mΩ</a:t>
            </a:r>
            <a:r>
              <a:rPr lang="en-US"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 </a:t>
            </a:r>
            <a:r>
              <a:rPr lang="en-US" i="1" dirty="0" err="1">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R</a:t>
            </a:r>
            <a:r>
              <a:rPr lang="en-US" i="1" baseline="-25000" dirty="0" err="1">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rep</a:t>
            </a:r>
            <a:r>
              <a:rPr lang="en-US"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  </a:t>
            </a:r>
          </a:p>
          <a:p>
            <a:pPr algn="just">
              <a:spcBef>
                <a:spcPts val="533"/>
              </a:spcBef>
              <a:buClr>
                <a:srgbClr val="000000"/>
              </a:buClr>
              <a:buSzPts val="1600"/>
            </a:pPr>
            <a:r>
              <a:rPr lang="en-US" sz="2400" b="1"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Y=4.4 x 10</a:t>
            </a:r>
            <a:r>
              <a:rPr lang="en-US" sz="2400" b="1" i="1" baseline="30000"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8</a:t>
            </a:r>
            <a:r>
              <a:rPr lang="en-US" sz="2400" b="1" i="1" dirty="0">
                <a:solidFill>
                  <a:schemeClr val="dk2"/>
                </a:solidFill>
                <a:highlight>
                  <a:srgbClr val="CCD7EE"/>
                </a:highlight>
                <a:latin typeface="Times New Roman" panose="02020603050405020304" pitchFamily="18" charset="0"/>
                <a:ea typeface="Calibri"/>
                <a:cs typeface="Times New Roman" panose="02020603050405020304" pitchFamily="18" charset="0"/>
                <a:sym typeface="Calibri"/>
              </a:rPr>
              <a:t> n/s.</a:t>
            </a:r>
            <a:endParaRPr lang="en-US" sz="2400" b="1" i="1" baseline="-25000" dirty="0">
              <a:solidFill>
                <a:srgbClr val="000000"/>
              </a:solidFill>
              <a:highlight>
                <a:srgbClr val="CCD7EE"/>
              </a:highlight>
              <a:latin typeface="Times New Roman" panose="02020603050405020304" pitchFamily="18" charset="0"/>
              <a:ea typeface="Calibri"/>
              <a:cs typeface="Times New Roman" panose="02020603050405020304" pitchFamily="18" charset="0"/>
              <a:sym typeface="Calibri"/>
            </a:endParaRPr>
          </a:p>
          <a:p>
            <a:pPr algn="just">
              <a:spcBef>
                <a:spcPts val="533"/>
              </a:spcBef>
              <a:buClr>
                <a:srgbClr val="000000"/>
              </a:buClr>
              <a:buSzPts val="1600"/>
            </a:pPr>
            <a:endParaRPr lang="en-US" dirty="0">
              <a:solidFill>
                <a:schemeClr val="dk2"/>
              </a:solidFill>
              <a:latin typeface="Times New Roman" panose="02020603050405020304" pitchFamily="18" charset="0"/>
              <a:ea typeface="Calibri"/>
              <a:cs typeface="Times New Roman" panose="02020603050405020304" pitchFamily="18" charset="0"/>
              <a:sym typeface="Calibri"/>
            </a:endParaRPr>
          </a:p>
        </p:txBody>
      </p:sp>
      <p:pic>
        <p:nvPicPr>
          <p:cNvPr id="209" name="Google Shape;209;p34"/>
          <p:cNvPicPr preferRelativeResize="0"/>
          <p:nvPr/>
        </p:nvPicPr>
        <p:blipFill rotWithShape="1">
          <a:blip r:embed="rId4">
            <a:alphaModFix/>
          </a:blip>
          <a:srcRect/>
          <a:stretch/>
        </p:blipFill>
        <p:spPr>
          <a:xfrm>
            <a:off x="260083" y="1182248"/>
            <a:ext cx="4935806" cy="44652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6"/>
          <p:cNvSpPr txBox="1">
            <a:spLocks noGrp="1"/>
          </p:cNvSpPr>
          <p:nvPr>
            <p:ph type="title"/>
          </p:nvPr>
        </p:nvSpPr>
        <p:spPr>
          <a:xfrm>
            <a:off x="0" y="-42925"/>
            <a:ext cx="12192000" cy="687903"/>
          </a:xfrm>
          <a:prstGeom prst="rect">
            <a:avLst/>
          </a:prstGeom>
          <a:solidFill>
            <a:srgbClr val="0D1D54"/>
          </a:solidFill>
          <a:ln>
            <a:noFill/>
          </a:ln>
        </p:spPr>
        <p:txBody>
          <a:bodyPr spcFirstLastPara="1" vert="horz" wrap="square" lIns="121900" tIns="121900" rIns="121900" bIns="121900" rtlCol="0" anchor="t" anchorCtr="0">
            <a:norm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Associated Detector Systems and Instrumentation</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225" name="Google Shape;225;p36"/>
          <p:cNvSpPr txBox="1">
            <a:spLocks noGrp="1"/>
          </p:cNvSpPr>
          <p:nvPr>
            <p:ph type="body" idx="1"/>
          </p:nvPr>
        </p:nvSpPr>
        <p:spPr>
          <a:xfrm>
            <a:off x="251730" y="644978"/>
            <a:ext cx="7628953" cy="5830642"/>
          </a:xfrm>
          <a:prstGeom prst="rect">
            <a:avLst/>
          </a:prstGeom>
          <a:noFill/>
          <a:ln w="38100" cap="flat" cmpd="sng">
            <a:noFill/>
            <a:prstDash val="solid"/>
            <a:round/>
            <a:headEnd type="none" w="sm" len="sm"/>
            <a:tailEnd type="none" w="sm" len="sm"/>
          </a:ln>
        </p:spPr>
        <p:txBody>
          <a:bodyPr spcFirstLastPara="1" vert="horz" wrap="square" lIns="121900" tIns="121900" rIns="121900" bIns="121900" rtlCol="0" anchor="t" anchorCtr="0">
            <a:noAutofit/>
          </a:bodyPr>
          <a:lstStyle/>
          <a:p>
            <a:pPr marL="609570" indent="-457177" algn="just">
              <a:lnSpc>
                <a:spcPct val="100000"/>
              </a:lnSpc>
              <a:spcBef>
                <a:spcPts val="533"/>
              </a:spcBef>
              <a:buSzPts val="2560"/>
            </a:pP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Micro-fission chamber (µFC) </a:t>
            </a:r>
            <a:r>
              <a:rPr lang="en-US" sz="1800" dirty="0">
                <a:latin typeface="Times New Roman" panose="02020603050405020304" pitchFamily="18" charset="0"/>
                <a:ea typeface="Calibri"/>
                <a:cs typeface="Times New Roman" panose="02020603050405020304" pitchFamily="18" charset="0"/>
                <a:sym typeface="Calibri"/>
              </a:rPr>
              <a:t>for real-time beam flux monitoring — both ²³⁵U and ²³⁸U variants available. </a:t>
            </a:r>
            <a:endParaRPr sz="1800" dirty="0">
              <a:latin typeface="Times New Roman" panose="02020603050405020304" pitchFamily="18" charset="0"/>
              <a:ea typeface="Calibri"/>
              <a:cs typeface="Times New Roman" panose="02020603050405020304" pitchFamily="18" charset="0"/>
              <a:sym typeface="Calibri"/>
            </a:endParaRPr>
          </a:p>
          <a:p>
            <a:pPr marL="609570" indent="-457177" algn="just">
              <a:lnSpc>
                <a:spcPct val="100000"/>
              </a:lnSpc>
              <a:spcBef>
                <a:spcPts val="533"/>
              </a:spcBef>
              <a:buSzPts val="2560"/>
            </a:pPr>
            <a:r>
              <a:rPr lang="en-US" sz="1800" dirty="0" err="1">
                <a:solidFill>
                  <a:schemeClr val="tx1"/>
                </a:solidFill>
                <a:latin typeface="Times New Roman" panose="02020603050405020304" pitchFamily="18" charset="0"/>
                <a:ea typeface="Calibri"/>
                <a:cs typeface="Times New Roman" panose="02020603050405020304" pitchFamily="18" charset="0"/>
                <a:sym typeface="Calibri"/>
              </a:rPr>
              <a:t>NaI</a:t>
            </a: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(Tl) &amp; </a:t>
            </a:r>
            <a:r>
              <a:rPr lang="en-US" sz="1800" dirty="0" err="1">
                <a:solidFill>
                  <a:schemeClr val="tx1"/>
                </a:solidFill>
                <a:latin typeface="Times New Roman" panose="02020603050405020304" pitchFamily="18" charset="0"/>
                <a:ea typeface="Calibri"/>
                <a:cs typeface="Times New Roman" panose="02020603050405020304" pitchFamily="18" charset="0"/>
                <a:sym typeface="Calibri"/>
              </a:rPr>
              <a:t>LaBr</a:t>
            </a: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₃ </a:t>
            </a:r>
            <a:r>
              <a:rPr lang="en-US" sz="1800" dirty="0">
                <a:latin typeface="Times New Roman" panose="02020603050405020304" pitchFamily="18" charset="0"/>
                <a:ea typeface="Calibri"/>
                <a:cs typeface="Times New Roman" panose="02020603050405020304" pitchFamily="18" charset="0"/>
                <a:sym typeface="Calibri"/>
              </a:rPr>
              <a:t>scintillators for prompt gamma-ray spectroscopy. </a:t>
            </a:r>
          </a:p>
          <a:p>
            <a:pPr marL="609570" indent="-457177" algn="just">
              <a:lnSpc>
                <a:spcPct val="100000"/>
              </a:lnSpc>
              <a:spcBef>
                <a:spcPts val="533"/>
              </a:spcBef>
              <a:buSzPts val="2560"/>
            </a:pP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EJ-301 liquid scintillator </a:t>
            </a:r>
            <a:r>
              <a:rPr lang="en-US" sz="1800" dirty="0">
                <a:latin typeface="Times New Roman" panose="02020603050405020304" pitchFamily="18" charset="0"/>
                <a:ea typeface="Calibri"/>
                <a:cs typeface="Times New Roman" panose="02020603050405020304" pitchFamily="18" charset="0"/>
                <a:sym typeface="Calibri"/>
              </a:rPr>
              <a:t>for fast-neutron detection and n/γ discrimination. </a:t>
            </a:r>
          </a:p>
          <a:p>
            <a:pPr marL="152393" indent="0" algn="just">
              <a:lnSpc>
                <a:spcPct val="100000"/>
              </a:lnSpc>
              <a:spcBef>
                <a:spcPts val="533"/>
              </a:spcBef>
              <a:buSzPts val="2560"/>
              <a:buNone/>
            </a:pPr>
            <a:endParaRPr lang="en-US" sz="1800" dirty="0">
              <a:solidFill>
                <a:schemeClr val="tx1"/>
              </a:solidFill>
              <a:latin typeface="Times New Roman" panose="02020603050405020304" pitchFamily="18" charset="0"/>
              <a:ea typeface="Calibri"/>
              <a:cs typeface="Times New Roman" panose="02020603050405020304" pitchFamily="18" charset="0"/>
              <a:sym typeface="Calibri"/>
            </a:endParaRPr>
          </a:p>
          <a:p>
            <a:pPr marL="609570" indent="-457177" algn="just">
              <a:lnSpc>
                <a:spcPct val="100000"/>
              </a:lnSpc>
              <a:spcBef>
                <a:spcPts val="533"/>
              </a:spcBef>
              <a:buSzPts val="2560"/>
            </a:pP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High Efficiency </a:t>
            </a:r>
            <a:r>
              <a:rPr lang="en-US" sz="1800" dirty="0" err="1">
                <a:solidFill>
                  <a:schemeClr val="tx1"/>
                </a:solidFill>
                <a:latin typeface="Times New Roman" panose="02020603050405020304" pitchFamily="18" charset="0"/>
                <a:ea typeface="Calibri"/>
                <a:cs typeface="Times New Roman" panose="02020603050405020304" pitchFamily="18" charset="0"/>
                <a:sym typeface="Calibri"/>
              </a:rPr>
              <a:t>HPGe</a:t>
            </a: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 </a:t>
            </a:r>
            <a:r>
              <a:rPr lang="en-US" sz="1800" dirty="0">
                <a:latin typeface="Times New Roman" panose="02020603050405020304" pitchFamily="18" charset="0"/>
                <a:ea typeface="Calibri"/>
                <a:cs typeface="Times New Roman" panose="02020603050405020304" pitchFamily="18" charset="0"/>
                <a:sym typeface="Calibri"/>
              </a:rPr>
              <a:t>system for gamma spectrometry.</a:t>
            </a:r>
          </a:p>
          <a:p>
            <a:pPr marL="609570" indent="-457177" algn="just">
              <a:lnSpc>
                <a:spcPct val="100000"/>
              </a:lnSpc>
              <a:spcBef>
                <a:spcPts val="533"/>
              </a:spcBef>
              <a:buSzPts val="2560"/>
            </a:pPr>
            <a:r>
              <a:rPr lang="en-US" sz="1800" dirty="0">
                <a:solidFill>
                  <a:schemeClr val="tx1"/>
                </a:solidFill>
                <a:latin typeface="Times New Roman" panose="02020603050405020304" pitchFamily="18" charset="0"/>
                <a:ea typeface="Calibri"/>
                <a:cs typeface="Times New Roman" panose="02020603050405020304" pitchFamily="18" charset="0"/>
                <a:sym typeface="Calibri"/>
              </a:rPr>
              <a:t>WENDI</a:t>
            </a:r>
            <a:r>
              <a:rPr lang="en-US" sz="1800" dirty="0">
                <a:latin typeface="Times New Roman" panose="02020603050405020304" pitchFamily="18" charset="0"/>
                <a:ea typeface="Calibri"/>
                <a:cs typeface="Times New Roman" panose="02020603050405020304" pitchFamily="18" charset="0"/>
                <a:sym typeface="Calibri"/>
              </a:rPr>
              <a:t> extended energy neutron dose-rate meter</a:t>
            </a:r>
          </a:p>
          <a:p>
            <a:pPr marL="152393" indent="0" algn="just">
              <a:lnSpc>
                <a:spcPct val="100000"/>
              </a:lnSpc>
              <a:spcBef>
                <a:spcPts val="533"/>
              </a:spcBef>
              <a:buSzPts val="2560"/>
              <a:buNone/>
            </a:pPr>
            <a:endParaRPr sz="1800" dirty="0">
              <a:latin typeface="Times New Roman" panose="02020603050405020304" pitchFamily="18" charset="0"/>
              <a:ea typeface="Calibri"/>
              <a:cs typeface="Times New Roman" panose="02020603050405020304" pitchFamily="18" charset="0"/>
              <a:sym typeface="Calibri"/>
            </a:endParaRPr>
          </a:p>
        </p:txBody>
      </p:sp>
      <p:sp>
        <p:nvSpPr>
          <p:cNvPr id="226" name="Google Shape;226;p36"/>
          <p:cNvSpPr txBox="1">
            <a:spLocks noGrp="1"/>
          </p:cNvSpPr>
          <p:nvPr>
            <p:ph type="sldNum" idx="12"/>
          </p:nvPr>
        </p:nvSpPr>
        <p:spPr>
          <a:xfrm>
            <a:off x="10992777" y="6261656"/>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8</a:t>
            </a:fld>
            <a:endParaRPr>
              <a:latin typeface="Proxima Nova"/>
              <a:ea typeface="Proxima Nova"/>
              <a:cs typeface="Proxima Nova"/>
              <a:sym typeface="Proxima Nova"/>
            </a:endParaRPr>
          </a:p>
        </p:txBody>
      </p:sp>
      <p:pic>
        <p:nvPicPr>
          <p:cNvPr id="3" name="Picture 2">
            <a:extLst>
              <a:ext uri="{FF2B5EF4-FFF2-40B4-BE49-F238E27FC236}">
                <a16:creationId xmlns:a16="http://schemas.microsoft.com/office/drawing/2014/main" id="{E845E019-DFA5-463A-81A7-E98128499860}"/>
              </a:ext>
            </a:extLst>
          </p:cNvPr>
          <p:cNvPicPr>
            <a:picLocks noChangeAspect="1"/>
          </p:cNvPicPr>
          <p:nvPr/>
        </p:nvPicPr>
        <p:blipFill>
          <a:blip r:embed="rId3"/>
          <a:stretch>
            <a:fillRect/>
          </a:stretch>
        </p:blipFill>
        <p:spPr>
          <a:xfrm rot="5400000">
            <a:off x="8632282" y="1455263"/>
            <a:ext cx="3018165" cy="2609355"/>
          </a:xfrm>
          <a:prstGeom prst="rect">
            <a:avLst/>
          </a:prstGeom>
        </p:spPr>
      </p:pic>
      <p:pic>
        <p:nvPicPr>
          <p:cNvPr id="10" name="Google Shape;261;p39" title="IMG_8147.jpeg">
            <a:extLst>
              <a:ext uri="{FF2B5EF4-FFF2-40B4-BE49-F238E27FC236}">
                <a16:creationId xmlns:a16="http://schemas.microsoft.com/office/drawing/2014/main" id="{F46EF2E2-2E3F-418F-A292-78FAA4E0EFC3}"/>
              </a:ext>
            </a:extLst>
          </p:cNvPr>
          <p:cNvPicPr preferRelativeResize="0"/>
          <p:nvPr/>
        </p:nvPicPr>
        <p:blipFill rotWithShape="1">
          <a:blip r:embed="rId4">
            <a:alphaModFix/>
          </a:blip>
          <a:srcRect/>
          <a:stretch/>
        </p:blipFill>
        <p:spPr>
          <a:xfrm>
            <a:off x="2454443" y="3652918"/>
            <a:ext cx="2390180" cy="2871138"/>
          </a:xfrm>
          <a:prstGeom prst="rect">
            <a:avLst/>
          </a:prstGeom>
          <a:noFill/>
          <a:ln>
            <a:noFill/>
          </a:ln>
        </p:spPr>
      </p:pic>
      <p:sp>
        <p:nvSpPr>
          <p:cNvPr id="2" name="TextBox 1">
            <a:extLst>
              <a:ext uri="{FF2B5EF4-FFF2-40B4-BE49-F238E27FC236}">
                <a16:creationId xmlns:a16="http://schemas.microsoft.com/office/drawing/2014/main" id="{8F34F471-E168-43AF-8AE7-7FC9E87E6171}"/>
              </a:ext>
            </a:extLst>
          </p:cNvPr>
          <p:cNvSpPr txBox="1"/>
          <p:nvPr/>
        </p:nvSpPr>
        <p:spPr>
          <a:xfrm>
            <a:off x="8226522" y="4479030"/>
            <a:ext cx="3713748" cy="584775"/>
          </a:xfrm>
          <a:prstGeom prst="rect">
            <a:avLst/>
          </a:prstGeom>
          <a:noFill/>
        </p:spPr>
        <p:txBody>
          <a:bodyPr wrap="square" rtlCol="0">
            <a:spAutoFit/>
          </a:bodyPr>
          <a:lstStyle/>
          <a:p>
            <a:pPr algn="ctr"/>
            <a:r>
              <a:rPr lang="en-US" sz="1600" i="1" dirty="0">
                <a:solidFill>
                  <a:schemeClr val="bg2">
                    <a:lumMod val="25000"/>
                  </a:schemeClr>
                </a:solidFill>
                <a:latin typeface="Times New Roman" panose="02020603050405020304" pitchFamily="18" charset="0"/>
                <a:cs typeface="Times New Roman" panose="02020603050405020304" pitchFamily="18" charset="0"/>
              </a:rPr>
              <a:t>Fission Chambers and Liquid scintillators placed in closed user position </a:t>
            </a:r>
            <a:endParaRPr lang="en-SE" sz="1600" i="1"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5A819A23-4192-4F62-BF9F-61E4BEAA4108}"/>
              </a:ext>
            </a:extLst>
          </p:cNvPr>
          <p:cNvSpPr txBox="1"/>
          <p:nvPr/>
        </p:nvSpPr>
        <p:spPr>
          <a:xfrm>
            <a:off x="1737079" y="6525529"/>
            <a:ext cx="4740443" cy="338554"/>
          </a:xfrm>
          <a:prstGeom prst="rect">
            <a:avLst/>
          </a:prstGeom>
          <a:noFill/>
        </p:spPr>
        <p:txBody>
          <a:bodyPr wrap="square" rtlCol="0">
            <a:spAutoFit/>
          </a:bodyPr>
          <a:lstStyle/>
          <a:p>
            <a:r>
              <a:rPr lang="en-US" sz="1600" i="1" dirty="0">
                <a:solidFill>
                  <a:schemeClr val="bg2">
                    <a:lumMod val="25000"/>
                  </a:schemeClr>
                </a:solidFill>
                <a:latin typeface="Times New Roman" panose="02020603050405020304" pitchFamily="18" charset="0"/>
                <a:cs typeface="Times New Roman" panose="02020603050405020304" pitchFamily="18" charset="0"/>
              </a:rPr>
              <a:t>Building up the lead castle for </a:t>
            </a:r>
            <a:r>
              <a:rPr lang="en-US" sz="1600" i="1" dirty="0" err="1">
                <a:solidFill>
                  <a:schemeClr val="bg2">
                    <a:lumMod val="25000"/>
                  </a:schemeClr>
                </a:solidFill>
                <a:latin typeface="Times New Roman" panose="02020603050405020304" pitchFamily="18" charset="0"/>
                <a:cs typeface="Times New Roman" panose="02020603050405020304" pitchFamily="18" charset="0"/>
              </a:rPr>
              <a:t>HPGe</a:t>
            </a:r>
            <a:r>
              <a:rPr lang="en-US" sz="1600" i="1" dirty="0">
                <a:solidFill>
                  <a:schemeClr val="bg2">
                    <a:lumMod val="25000"/>
                  </a:schemeClr>
                </a:solidFill>
                <a:latin typeface="Times New Roman" panose="02020603050405020304" pitchFamily="18" charset="0"/>
                <a:cs typeface="Times New Roman" panose="02020603050405020304" pitchFamily="18" charset="0"/>
              </a:rPr>
              <a:t> in NESSA</a:t>
            </a:r>
            <a:endParaRPr lang="en-SE" sz="1600" i="1" dirty="0">
              <a:solidFill>
                <a:schemeClr val="bg2">
                  <a:lumMod val="2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0"/>
          <p:cNvSpPr txBox="1">
            <a:spLocks noGrp="1"/>
          </p:cNvSpPr>
          <p:nvPr>
            <p:ph type="title"/>
          </p:nvPr>
        </p:nvSpPr>
        <p:spPr>
          <a:xfrm>
            <a:off x="0" y="-160223"/>
            <a:ext cx="12192000" cy="661155"/>
          </a:xfrm>
          <a:prstGeom prst="rect">
            <a:avLst/>
          </a:prstGeom>
          <a:solidFill>
            <a:srgbClr val="0D1D54"/>
          </a:solidFill>
          <a:ln>
            <a:noFill/>
          </a:ln>
        </p:spPr>
        <p:txBody>
          <a:bodyPr spcFirstLastPara="1" vert="horz" wrap="square" lIns="121900" tIns="121900" rIns="121900" bIns="121900" rtlCol="0" anchor="t" anchorCtr="0">
            <a:normAutofit/>
          </a:bodyPr>
          <a:lstStyle/>
          <a:p>
            <a:pPr algn="ctr">
              <a:buSzPts val="2381"/>
            </a:pPr>
            <a:r>
              <a:rPr lang="en-US" sz="2600" b="1" dirty="0">
                <a:solidFill>
                  <a:schemeClr val="lt1"/>
                </a:solidFill>
                <a:latin typeface="Times New Roman" panose="02020603050405020304" pitchFamily="18" charset="0"/>
                <a:ea typeface="Calibri"/>
                <a:cs typeface="Times New Roman" panose="02020603050405020304" pitchFamily="18" charset="0"/>
                <a:sym typeface="Calibri"/>
              </a:rPr>
              <a:t>⁹³Nb Activation Foil Dosimetry and Flux Monitoring</a:t>
            </a:r>
            <a:endParaRPr sz="2600"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273" name="Google Shape;273;p40"/>
          <p:cNvSpPr txBox="1">
            <a:spLocks noGrp="1"/>
          </p:cNvSpPr>
          <p:nvPr>
            <p:ph type="sldNum" idx="12"/>
          </p:nvPr>
        </p:nvSpPr>
        <p:spPr>
          <a:xfrm>
            <a:off x="11044811" y="6288056"/>
            <a:ext cx="731600" cy="524800"/>
          </a:xfrm>
          <a:prstGeom prst="rect">
            <a:avLst/>
          </a:prstGeom>
          <a:noFill/>
          <a:ln>
            <a:noFill/>
          </a:ln>
        </p:spPr>
        <p:txBody>
          <a:bodyPr spcFirstLastPara="1" vert="horz" wrap="square" lIns="121900" tIns="121900" rIns="121900" bIns="121900" rtlCol="0" anchor="ctr" anchorCtr="0">
            <a:normAutofit/>
          </a:bodyPr>
          <a:lstStyle/>
          <a:p>
            <a:fld id="{00000000-1234-1234-1234-123412341234}" type="slidenum">
              <a:rPr lang="en-US">
                <a:latin typeface="Proxima Nova"/>
                <a:ea typeface="Proxima Nova"/>
                <a:cs typeface="Proxima Nova"/>
                <a:sym typeface="Proxima Nova"/>
              </a:rPr>
              <a:pPr/>
              <a:t>9</a:t>
            </a:fld>
            <a:endParaRPr>
              <a:latin typeface="Proxima Nova"/>
              <a:ea typeface="Proxima Nova"/>
              <a:cs typeface="Proxima Nova"/>
              <a:sym typeface="Proxima Nova"/>
            </a:endParaRPr>
          </a:p>
        </p:txBody>
      </p:sp>
      <p:sp>
        <p:nvSpPr>
          <p:cNvPr id="274" name="Google Shape;274;p40"/>
          <p:cNvSpPr txBox="1"/>
          <p:nvPr/>
        </p:nvSpPr>
        <p:spPr>
          <a:xfrm>
            <a:off x="1400119" y="1686247"/>
            <a:ext cx="2104373" cy="338500"/>
          </a:xfrm>
          <a:prstGeom prst="rect">
            <a:avLst/>
          </a:prstGeom>
          <a:noFill/>
          <a:ln>
            <a:noFill/>
          </a:ln>
        </p:spPr>
        <p:txBody>
          <a:bodyPr spcFirstLastPara="1" wrap="square" lIns="121900" tIns="60933" rIns="121900" bIns="60933" anchor="t" anchorCtr="0">
            <a:spAutoFit/>
          </a:bodyPr>
          <a:lstStyle/>
          <a:p>
            <a:pPr>
              <a:buClr>
                <a:srgbClr val="000000"/>
              </a:buClr>
              <a:buSzPts val="1400"/>
            </a:pPr>
            <a:r>
              <a:rPr lang="en-US" sz="1400" i="1" baseline="30000" dirty="0">
                <a:solidFill>
                  <a:srgbClr val="00B050"/>
                </a:solidFill>
                <a:latin typeface="Arial"/>
                <a:ea typeface="Arial"/>
                <a:cs typeface="Arial"/>
                <a:sym typeface="Arial"/>
              </a:rPr>
              <a:t>93</a:t>
            </a:r>
            <a:r>
              <a:rPr lang="en-US" sz="1400" i="1" dirty="0">
                <a:solidFill>
                  <a:srgbClr val="00B050"/>
                </a:solidFill>
                <a:latin typeface="Arial"/>
                <a:ea typeface="Arial"/>
                <a:cs typeface="Arial"/>
                <a:sym typeface="Arial"/>
              </a:rPr>
              <a:t>Nb(n.2n)</a:t>
            </a:r>
            <a:r>
              <a:rPr lang="en-US" sz="1400" i="1" baseline="30000" dirty="0">
                <a:solidFill>
                  <a:srgbClr val="00B050"/>
                </a:solidFill>
                <a:latin typeface="Arial"/>
                <a:ea typeface="Arial"/>
                <a:cs typeface="Arial"/>
                <a:sym typeface="Arial"/>
              </a:rPr>
              <a:t>92m</a:t>
            </a:r>
            <a:r>
              <a:rPr lang="en-US" sz="1400" i="1" dirty="0">
                <a:solidFill>
                  <a:srgbClr val="00B050"/>
                </a:solidFill>
                <a:latin typeface="Arial"/>
                <a:ea typeface="Arial"/>
                <a:cs typeface="Arial"/>
                <a:sym typeface="Arial"/>
              </a:rPr>
              <a:t>Nb</a:t>
            </a:r>
            <a:endParaRPr sz="1400" i="1" dirty="0">
              <a:solidFill>
                <a:srgbClr val="00B050"/>
              </a:solidFill>
              <a:latin typeface="Arial"/>
              <a:ea typeface="Arial"/>
              <a:cs typeface="Arial"/>
              <a:sym typeface="Arial"/>
            </a:endParaRPr>
          </a:p>
        </p:txBody>
      </p:sp>
      <p:sp>
        <p:nvSpPr>
          <p:cNvPr id="2" name="TextBox 1">
            <a:extLst>
              <a:ext uri="{FF2B5EF4-FFF2-40B4-BE49-F238E27FC236}">
                <a16:creationId xmlns:a16="http://schemas.microsoft.com/office/drawing/2014/main" id="{3A242EC2-66F8-4D41-97DA-ABA105BEBB4A}"/>
              </a:ext>
            </a:extLst>
          </p:cNvPr>
          <p:cNvSpPr txBox="1"/>
          <p:nvPr/>
        </p:nvSpPr>
        <p:spPr>
          <a:xfrm>
            <a:off x="134225" y="5108287"/>
            <a:ext cx="9447098" cy="1704569"/>
          </a:xfrm>
          <a:prstGeom prst="rect">
            <a:avLst/>
          </a:prstGeom>
          <a:solidFill>
            <a:schemeClr val="bg1">
              <a:lumMod val="85000"/>
              <a:alpha val="25098"/>
            </a:schemeClr>
          </a:solidFill>
          <a:ln>
            <a:solidFill>
              <a:schemeClr val="accent1"/>
            </a:solidFill>
          </a:ln>
        </p:spPr>
        <p:txBody>
          <a:bodyPr wrap="square" rtlCol="0">
            <a:spAutoFit/>
          </a:bodyPr>
          <a:lstStyle/>
          <a:p>
            <a:pPr marL="342900" indent="-342900" algn="just">
              <a:lnSpc>
                <a:spcPct val="150000"/>
              </a:lnSpc>
              <a:buFont typeface="Arial" panose="020B0604020202020204" pitchFamily="34" charset="0"/>
              <a:buChar char="•"/>
            </a:pPr>
            <a:r>
              <a:rPr lang="en-US" b="1" baseline="30000" dirty="0">
                <a:latin typeface="Times New Roman" panose="02020603050405020304" pitchFamily="18" charset="0"/>
                <a:cs typeface="Times New Roman" panose="02020603050405020304" pitchFamily="18" charset="0"/>
              </a:rPr>
              <a:t>93</a:t>
            </a:r>
            <a:r>
              <a:rPr lang="en-US" b="1" dirty="0">
                <a:latin typeface="Times New Roman" panose="02020603050405020304" pitchFamily="18" charset="0"/>
                <a:cs typeface="Times New Roman" panose="02020603050405020304" pitchFamily="18" charset="0"/>
              </a:rPr>
              <a:t>Nb</a:t>
            </a:r>
            <a:r>
              <a:rPr lang="en-US" dirty="0">
                <a:latin typeface="Times New Roman" panose="02020603050405020304" pitchFamily="18" charset="0"/>
                <a:cs typeface="Times New Roman" panose="02020603050405020304" pitchFamily="18" charset="0"/>
              </a:rPr>
              <a:t> is one of the most suitable elements for absolute yield measurements via neutron activation.</a:t>
            </a:r>
          </a:p>
          <a:p>
            <a:pPr marL="342900" indent="-342900" algn="just">
              <a:lnSpc>
                <a:spcPct val="150000"/>
              </a:lnSpc>
              <a:buFont typeface="Arial" panose="020B0604020202020204" pitchFamily="34" charset="0"/>
              <a:buChar char="•"/>
            </a:pPr>
            <a:r>
              <a:rPr lang="en-US" b="1" baseline="30000" dirty="0">
                <a:latin typeface="Times New Roman" panose="02020603050405020304" pitchFamily="18" charset="0"/>
                <a:cs typeface="Times New Roman" panose="02020603050405020304" pitchFamily="18" charset="0"/>
              </a:rPr>
              <a:t>93</a:t>
            </a:r>
            <a:r>
              <a:rPr lang="en-US" b="1" dirty="0">
                <a:latin typeface="Times New Roman" panose="02020603050405020304" pitchFamily="18" charset="0"/>
                <a:cs typeface="Times New Roman" panose="02020603050405020304" pitchFamily="18" charset="0"/>
              </a:rPr>
              <a:t>Nb(n,2n)</a:t>
            </a:r>
            <a:r>
              <a:rPr lang="en-US" b="1" baseline="30000" dirty="0">
                <a:latin typeface="Times New Roman" panose="02020603050405020304" pitchFamily="18" charset="0"/>
                <a:cs typeface="Times New Roman" panose="02020603050405020304" pitchFamily="18" charset="0"/>
              </a:rPr>
              <a:t>92m</a:t>
            </a:r>
            <a:r>
              <a:rPr lang="en-US" b="1" dirty="0">
                <a:latin typeface="Times New Roman" panose="02020603050405020304" pitchFamily="18" charset="0"/>
                <a:cs typeface="Times New Roman" panose="02020603050405020304" pitchFamily="18" charset="0"/>
              </a:rPr>
              <a:t>Nb</a:t>
            </a: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sym typeface="Wingdings" panose="05000000000000000000" pitchFamily="2" charset="2"/>
              </a:rPr>
              <a:t></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934.44 keV </a:t>
            </a:r>
            <a:r>
              <a:rPr lang="el-GR" dirty="0">
                <a:latin typeface="Times New Roman" panose="02020603050405020304" pitchFamily="18" charset="0"/>
                <a:cs typeface="Times New Roman" panose="02020603050405020304" pitchFamily="18" charset="0"/>
              </a:rPr>
              <a:t>γ</a:t>
            </a:r>
            <a:r>
              <a:rPr lang="en-US" dirty="0">
                <a:latin typeface="Times New Roman" panose="02020603050405020304" pitchFamily="18" charset="0"/>
                <a:cs typeface="Times New Roman" panose="02020603050405020304" pitchFamily="18" charset="0"/>
              </a:rPr>
              <a:t>  with 99.15 % branching ratios.</a:t>
            </a:r>
          </a:p>
          <a:p>
            <a:pPr marL="342900" indent="-342900" algn="just">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σ </a:t>
            </a:r>
            <a:r>
              <a:rPr lang="en-US" b="1" dirty="0">
                <a:latin typeface="Times New Roman" panose="02020603050405020304" pitchFamily="18" charset="0"/>
                <a:cs typeface="Times New Roman" panose="02020603050405020304" pitchFamily="18" charset="0"/>
              </a:rPr>
              <a:t>~ 0.457 barn at 14 MeV</a:t>
            </a:r>
            <a:r>
              <a:rPr lang="en-US" dirty="0">
                <a:latin typeface="Times New Roman" panose="02020603050405020304" pitchFamily="18" charset="0"/>
                <a:cs typeface="Times New Roman" panose="02020603050405020304" pitchFamily="18" charset="0"/>
              </a:rPr>
              <a:t>.</a:t>
            </a:r>
          </a:p>
          <a:p>
            <a:pPr marL="342900" indent="-342900" algn="just">
              <a:lnSpc>
                <a:spcPct val="150000"/>
              </a:lnSpc>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100% isotopic </a:t>
            </a:r>
            <a:r>
              <a:rPr lang="en-US" dirty="0">
                <a:latin typeface="Times New Roman" panose="02020603050405020304" pitchFamily="18" charset="0"/>
                <a:cs typeface="Times New Roman" panose="02020603050405020304" pitchFamily="18" charset="0"/>
              </a:rPr>
              <a:t>abundance</a:t>
            </a:r>
            <a:endParaRPr lang="en-SE"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6F779B98-A196-498C-9D28-8A259CA39411}"/>
              </a:ext>
            </a:extLst>
          </p:cNvPr>
          <p:cNvPicPr>
            <a:picLocks noChangeAspect="1"/>
          </p:cNvPicPr>
          <p:nvPr/>
        </p:nvPicPr>
        <p:blipFill>
          <a:blip r:embed="rId3"/>
          <a:stretch>
            <a:fillRect/>
          </a:stretch>
        </p:blipFill>
        <p:spPr>
          <a:xfrm>
            <a:off x="70613" y="658816"/>
            <a:ext cx="7076394" cy="4046185"/>
          </a:xfrm>
          <a:prstGeom prst="rect">
            <a:avLst/>
          </a:prstGeom>
        </p:spPr>
      </p:pic>
      <p:sp>
        <p:nvSpPr>
          <p:cNvPr id="5" name="AutoShape 2" descr="Nuclear decay level scheme diagram">
            <a:extLst>
              <a:ext uri="{FF2B5EF4-FFF2-40B4-BE49-F238E27FC236}">
                <a16:creationId xmlns:a16="http://schemas.microsoft.com/office/drawing/2014/main" id="{742969AB-2A88-4291-B1BC-AF2BF61D4D6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E"/>
          </a:p>
        </p:txBody>
      </p:sp>
      <p:pic>
        <p:nvPicPr>
          <p:cNvPr id="7" name="Picture 6">
            <a:extLst>
              <a:ext uri="{FF2B5EF4-FFF2-40B4-BE49-F238E27FC236}">
                <a16:creationId xmlns:a16="http://schemas.microsoft.com/office/drawing/2014/main" id="{96F12F02-1E5A-49B2-9A3A-EBA43543BC0D}"/>
              </a:ext>
            </a:extLst>
          </p:cNvPr>
          <p:cNvPicPr>
            <a:picLocks noChangeAspect="1"/>
          </p:cNvPicPr>
          <p:nvPr/>
        </p:nvPicPr>
        <p:blipFill>
          <a:blip r:embed="rId4"/>
          <a:stretch>
            <a:fillRect/>
          </a:stretch>
        </p:blipFill>
        <p:spPr>
          <a:xfrm>
            <a:off x="7147006" y="891209"/>
            <a:ext cx="4080235" cy="3581400"/>
          </a:xfrm>
          <a:prstGeom prst="rect">
            <a:avLst/>
          </a:prstGeom>
        </p:spPr>
      </p:pic>
    </p:spTree>
  </p:cSld>
  <p:clrMapOvr>
    <a:masterClrMapping/>
  </p:clrMapOvr>
</p:sld>
</file>

<file path=ppt/theme/theme1.xml><?xml version="1.0" encoding="utf-8"?>
<a:theme xmlns:a="http://schemas.openxmlformats.org/drawingml/2006/main" name="UU theme WHIT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5F3829C2-9CFB-BB42-BAAE-6455BCEC88FD}" vid="{42B95B1D-3229-174E-969C-1CBEE139895B}"/>
    </a:ext>
  </a:extLst>
</a:theme>
</file>

<file path=ppt/theme/theme2.xml><?xml version="1.0" encoding="utf-8"?>
<a:theme xmlns:a="http://schemas.openxmlformats.org/drawingml/2006/main" name="UU theme LIGHT GREY">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5F3829C2-9CFB-BB42-BAAE-6455BCEC88FD}" vid="{7A466F45-001D-3446-B8CD-0A4C58AA9644}"/>
    </a:ext>
  </a:extLst>
</a:theme>
</file>

<file path=ppt/theme/theme3.xml><?xml version="1.0" encoding="utf-8"?>
<a:theme xmlns:a="http://schemas.openxmlformats.org/drawingml/2006/main" name="UU theme DARK GREY (NB: for the Humanities Theatr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5F3829C2-9CFB-BB42-BAAE-6455BCEC88FD}" vid="{B1AA4A66-D0A5-124F-B0CF-086CA011216B}"/>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8EE182A-A8C7-4BC2-80E1-F2D8F37555BF}">
  <we:reference id="wa200010001" version="1.0.0.1" store="en-US" storeType="OMEX"/>
  <we:alternateReferences>
    <we:reference id="WA200010001" version="1.0.0.1" store="" storeType="OMEX"/>
  </we:alternateReferences>
  <we:properties>
    <we:property name="claude.fileId" value="&quot;b1a8bfa3-2ed2-45d4-a336-6541e216d8f6&quot;"/>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UU_template_2026-02-16</Template>
  <TotalTime>8287</TotalTime>
  <Words>2592</Words>
  <Application>Microsoft Office PowerPoint</Application>
  <PresentationFormat>Widescreen</PresentationFormat>
  <Paragraphs>483</Paragraphs>
  <Slides>28</Slides>
  <Notes>13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28</vt:i4>
      </vt:variant>
    </vt:vector>
  </HeadingPairs>
  <TitlesOfParts>
    <vt:vector size="40" baseType="lpstr">
      <vt:lpstr>Calibri</vt:lpstr>
      <vt:lpstr>Proxima Nova</vt:lpstr>
      <vt:lpstr>Wingdings</vt:lpstr>
      <vt:lpstr>Work Sans SemiBold</vt:lpstr>
      <vt:lpstr>Arial</vt:lpstr>
      <vt:lpstr>Work Sans</vt:lpstr>
      <vt:lpstr>Times New Roman</vt:lpstr>
      <vt:lpstr>Work Sans Medium</vt:lpstr>
      <vt:lpstr>Amasis MT Pro</vt:lpstr>
      <vt:lpstr>UU theme WHITE</vt:lpstr>
      <vt:lpstr>UU theme LIGHT GREY</vt:lpstr>
      <vt:lpstr>UU theme DARK GREY (NB: for the Humanities Theatre)</vt:lpstr>
      <vt:lpstr>NESSA: NEutron SourceS at UppSAla A versatile  neutron facility for detector physics, activation studies and SEE research</vt:lpstr>
      <vt:lpstr>PowerPoint Presentation</vt:lpstr>
      <vt:lpstr>PowerPoint Presentation</vt:lpstr>
      <vt:lpstr>PowerPoint Presentation</vt:lpstr>
      <vt:lpstr>Key Technical Specifications of the Neutron Generator</vt:lpstr>
      <vt:lpstr>Principal Components of the D-T Neutron Generator</vt:lpstr>
      <vt:lpstr>Neutron Flux: Measurement Parameters and Notation</vt:lpstr>
      <vt:lpstr>Associated Detector Systems and Instrumentation</vt:lpstr>
      <vt:lpstr>⁹³Nb Activation Foil Dosimetry and Flux Monitoring</vt:lpstr>
      <vt:lpstr>Absolute Neutron Yield from ⁹³Nb(n,2n)⁹²ᵐNb Activation Foil</vt:lpstr>
      <vt:lpstr>Monte Carlo Modelling of the complete beamline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115/113In +14 MeV neutron: Initial Results</vt:lpstr>
      <vt:lpstr>PowerPoint Presentation</vt:lpstr>
      <vt:lpstr>PowerPoint Presentation</vt:lpstr>
      <vt:lpstr>PowerPoint Presentation</vt:lpstr>
      <vt:lpstr>PowerPoint Presentation</vt:lpstr>
      <vt:lpstr>PowerPoint Presentation</vt:lpstr>
      <vt:lpstr>Future Developments in NESSA</vt:lpstr>
      <vt:lpstr>PowerPoint Presentation</vt:lpstr>
      <vt:lpstr>Summary</vt:lpstr>
      <vt:lpstr>  Thank you &amp;   Question??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Sandipan Dawn</dc:creator>
  <cp:lastModifiedBy>Sandipan Dawn</cp:lastModifiedBy>
  <cp:revision>274</cp:revision>
  <cp:lastPrinted>2026-05-03T17:44:24Z</cp:lastPrinted>
  <dcterms:created xsi:type="dcterms:W3CDTF">2026-04-24T07:48:55Z</dcterms:created>
  <dcterms:modified xsi:type="dcterms:W3CDTF">2026-05-04T18:38:09Z</dcterms:modified>
</cp:coreProperties>
</file>