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73" r:id="rId3"/>
    <p:sldId id="275" r:id="rId4"/>
    <p:sldId id="260" r:id="rId5"/>
    <p:sldId id="996" r:id="rId6"/>
    <p:sldId id="261" r:id="rId7"/>
    <p:sldId id="262" r:id="rId8"/>
    <p:sldId id="263" r:id="rId9"/>
    <p:sldId id="995" r:id="rId10"/>
    <p:sldId id="264" r:id="rId11"/>
    <p:sldId id="265" r:id="rId12"/>
    <p:sldId id="268" r:id="rId13"/>
    <p:sldId id="269" r:id="rId14"/>
    <p:sldId id="993" r:id="rId15"/>
    <p:sldId id="994" r:id="rId16"/>
    <p:sldId id="270" r:id="rId17"/>
    <p:sldId id="272" r:id="rId18"/>
    <p:sldId id="997" r:id="rId19"/>
    <p:sldId id="266" r:id="rId20"/>
    <p:sldId id="274" r:id="rId21"/>
    <p:sldId id="280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7F7F7F"/>
    <a:srgbClr val="000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7"/>
    <p:restoredTop sz="75923"/>
  </p:normalViewPr>
  <p:slideViewPr>
    <p:cSldViewPr snapToGrid="0">
      <p:cViewPr varScale="1">
        <p:scale>
          <a:sx n="91" d="100"/>
          <a:sy n="91" d="100"/>
        </p:scale>
        <p:origin x="1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D86A-B68C-4E46-8A53-CE2DE25EE7BA}" type="datetimeFigureOut">
              <a:rPr lang="en-GB" smtClean="0"/>
              <a:t>04/05/2026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04409-50CC-BA4E-9EAE-ECE6F277C72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04409-50CC-BA4E-9EAE-ECE6F277C72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235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i="1" dirty="0" err="1">
                <a:effectLst/>
                <a:latin typeface="Helvetica" pitchFamily="2" charset="0"/>
              </a:rPr>
              <a:t>Qualitatively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the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intermediate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range</a:t>
            </a:r>
            <a:endParaRPr lang="es-ES" dirty="0">
              <a:effectLst/>
              <a:latin typeface="Helvetica" pitchFamily="2" charset="0"/>
            </a:endParaRPr>
          </a:p>
          <a:p>
            <a:r>
              <a:rPr lang="es-ES" i="1" dirty="0" err="1">
                <a:effectLst/>
                <a:latin typeface="Helvetica" pitchFamily="2" charset="0"/>
              </a:rPr>
              <a:t>attraction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is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compensated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by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the</a:t>
            </a:r>
            <a:r>
              <a:rPr lang="es-ES" i="1" dirty="0">
                <a:effectLst/>
                <a:latin typeface="Helvetica" pitchFamily="2" charset="0"/>
              </a:rPr>
              <a:t> short - </a:t>
            </a:r>
            <a:r>
              <a:rPr lang="es-ES" i="1" dirty="0" err="1">
                <a:effectLst/>
                <a:latin typeface="Helvetica" pitchFamily="2" charset="0"/>
              </a:rPr>
              <a:t>range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repulsion</a:t>
            </a:r>
            <a:r>
              <a:rPr lang="es-ES" i="1" dirty="0">
                <a:effectLst/>
                <a:latin typeface="Helvetica" pitchFamily="2" charset="0"/>
              </a:rPr>
              <a:t>. </a:t>
            </a:r>
            <a:r>
              <a:rPr lang="es-ES" i="1" dirty="0" err="1">
                <a:effectLst/>
                <a:latin typeface="Helvetica" pitchFamily="2" charset="0"/>
              </a:rPr>
              <a:t>Using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the</a:t>
            </a:r>
            <a:r>
              <a:rPr lang="es-ES" i="1" dirty="0">
                <a:effectLst/>
                <a:latin typeface="Helvetica" pitchFamily="2" charset="0"/>
              </a:rPr>
              <a:t> Sussex </a:t>
            </a:r>
            <a:r>
              <a:rPr lang="es-ES" i="1" dirty="0" err="1">
                <a:effectLst/>
                <a:latin typeface="Helvetica" pitchFamily="2" charset="0"/>
              </a:rPr>
              <a:t>harmonic</a:t>
            </a:r>
            <a:endParaRPr lang="es-ES" dirty="0">
              <a:effectLst/>
              <a:latin typeface="Helvetica" pitchFamily="2" charset="0"/>
            </a:endParaRPr>
          </a:p>
          <a:p>
            <a:r>
              <a:rPr lang="es-ES" i="1" dirty="0" err="1">
                <a:effectLst/>
                <a:latin typeface="Helvetica" pitchFamily="2" charset="0"/>
              </a:rPr>
              <a:t>osciillator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matrix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elements</a:t>
            </a:r>
            <a:r>
              <a:rPr lang="es-ES" i="1" dirty="0">
                <a:effectLst/>
                <a:latin typeface="Helvetica" pitchFamily="2" charset="0"/>
              </a:rPr>
              <a:t> and </a:t>
            </a:r>
            <a:r>
              <a:rPr lang="es-ES" i="1" dirty="0" err="1">
                <a:effectLst/>
                <a:latin typeface="Helvetica" pitchFamily="2" charset="0"/>
              </a:rPr>
              <a:t>taking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higher</a:t>
            </a:r>
            <a:r>
              <a:rPr lang="es-ES" i="1" dirty="0">
                <a:effectLst/>
                <a:latin typeface="Helvetica" pitchFamily="2" charset="0"/>
              </a:rPr>
              <a:t> - </a:t>
            </a:r>
            <a:r>
              <a:rPr lang="es-ES" i="1" dirty="0" err="1">
                <a:effectLst/>
                <a:latin typeface="Helvetica" pitchFamily="2" charset="0"/>
              </a:rPr>
              <a:t>or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der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particle</a:t>
            </a:r>
            <a:r>
              <a:rPr lang="es-ES" i="1" dirty="0">
                <a:effectLst/>
                <a:latin typeface="Helvetica" pitchFamily="2" charset="0"/>
              </a:rPr>
              <a:t>- </a:t>
            </a:r>
            <a:r>
              <a:rPr lang="es-ES" i="1" dirty="0" err="1">
                <a:effectLst/>
                <a:latin typeface="Helvetica" pitchFamily="2" charset="0"/>
              </a:rPr>
              <a:t>hole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excitat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ons</a:t>
            </a:r>
            <a:r>
              <a:rPr lang="es-ES" i="1" dirty="0">
                <a:effectLst/>
                <a:latin typeface="Helvetica" pitchFamily="2" charset="0"/>
              </a:rPr>
              <a:t> i </a:t>
            </a:r>
            <a:r>
              <a:rPr lang="es-ES" i="1" dirty="0" err="1">
                <a:effectLst/>
                <a:latin typeface="Helvetica" pitchFamily="2" charset="0"/>
              </a:rPr>
              <a:t>nt</a:t>
            </a:r>
            <a:r>
              <a:rPr lang="es-ES" i="1" dirty="0">
                <a:effectLst/>
                <a:latin typeface="Helvetica" pitchFamily="2" charset="0"/>
              </a:rPr>
              <a:t> o</a:t>
            </a:r>
            <a:endParaRPr lang="es-ES" dirty="0">
              <a:effectLst/>
              <a:latin typeface="Helvetica" pitchFamily="2" charset="0"/>
            </a:endParaRPr>
          </a:p>
          <a:p>
            <a:r>
              <a:rPr lang="es-ES" i="1" dirty="0" err="1">
                <a:effectLst/>
                <a:latin typeface="Helvetica" pitchFamily="2" charset="0"/>
              </a:rPr>
              <a:t>account</a:t>
            </a:r>
            <a:r>
              <a:rPr lang="es-ES" i="1" dirty="0">
                <a:effectLst/>
                <a:latin typeface="Helvetica" pitchFamily="2" charset="0"/>
              </a:rPr>
              <a:t> , </a:t>
            </a:r>
            <a:r>
              <a:rPr lang="es-ES" i="1" dirty="0" err="1">
                <a:effectLst/>
                <a:latin typeface="Helvetica" pitchFamily="2" charset="0"/>
              </a:rPr>
              <a:t>Goldhammer</a:t>
            </a:r>
            <a:r>
              <a:rPr lang="es-ES" i="1" dirty="0">
                <a:effectLst/>
                <a:latin typeface="Helvetica" pitchFamily="2" charset="0"/>
              </a:rPr>
              <a:t>  </a:t>
            </a:r>
            <a:r>
              <a:rPr lang="es-ES" i="1" dirty="0" err="1">
                <a:effectLst/>
                <a:latin typeface="Helvetica" pitchFamily="2" charset="0"/>
              </a:rPr>
              <a:t>obtained</a:t>
            </a:r>
            <a:r>
              <a:rPr lang="es-ES" i="1" dirty="0">
                <a:effectLst/>
                <a:latin typeface="Helvetica" pitchFamily="2" charset="0"/>
              </a:rPr>
              <a:t> a Coulomb </a:t>
            </a:r>
            <a:r>
              <a:rPr lang="es-ES" i="1" dirty="0" err="1">
                <a:effectLst/>
                <a:latin typeface="Helvetica" pitchFamily="2" charset="0"/>
              </a:rPr>
              <a:t>matrix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element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of</a:t>
            </a:r>
            <a:r>
              <a:rPr lang="es-ES" i="1" dirty="0">
                <a:effectLst/>
                <a:latin typeface="Helvetica" pitchFamily="2" charset="0"/>
              </a:rPr>
              <a:t> 146 </a:t>
            </a:r>
            <a:r>
              <a:rPr lang="es-ES" i="1" dirty="0" err="1">
                <a:effectLst/>
                <a:latin typeface="Helvetica" pitchFamily="2" charset="0"/>
              </a:rPr>
              <a:t>keV</a:t>
            </a:r>
            <a:r>
              <a:rPr lang="es-ES" i="1" dirty="0">
                <a:effectLst/>
                <a:latin typeface="Helvetica" pitchFamily="2" charset="0"/>
              </a:rPr>
              <a:t>, i n </a:t>
            </a:r>
            <a:r>
              <a:rPr lang="es-ES" i="1" dirty="0" err="1">
                <a:effectLst/>
                <a:latin typeface="Helvetica" pitchFamily="2" charset="0"/>
              </a:rPr>
              <a:t>good</a:t>
            </a:r>
            <a:endParaRPr lang="es-ES" dirty="0">
              <a:effectLst/>
              <a:latin typeface="Helvetica" pitchFamily="2" charset="0"/>
            </a:endParaRPr>
          </a:p>
          <a:p>
            <a:r>
              <a:rPr lang="es-ES" i="1" dirty="0" err="1">
                <a:effectLst/>
                <a:latin typeface="Helvetica" pitchFamily="2" charset="0"/>
              </a:rPr>
              <a:t>agreement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wi</a:t>
            </a:r>
            <a:r>
              <a:rPr lang="es-ES" i="1" dirty="0">
                <a:effectLst/>
                <a:latin typeface="Helvetica" pitchFamily="2" charset="0"/>
              </a:rPr>
              <a:t> t h t he </a:t>
            </a:r>
            <a:r>
              <a:rPr lang="es-ES" i="1" dirty="0" err="1">
                <a:effectLst/>
                <a:latin typeface="Helvetica" pitchFamily="2" charset="0"/>
              </a:rPr>
              <a:t>exper</a:t>
            </a:r>
            <a:r>
              <a:rPr lang="es-ES" i="1" dirty="0">
                <a:effectLst/>
                <a:latin typeface="Helvetica" pitchFamily="2" charset="0"/>
              </a:rPr>
              <a:t> i </a:t>
            </a:r>
            <a:r>
              <a:rPr lang="es-ES" i="1" dirty="0" err="1">
                <a:effectLst/>
                <a:latin typeface="Helvetica" pitchFamily="2" charset="0"/>
              </a:rPr>
              <a:t>ment</a:t>
            </a:r>
            <a:r>
              <a:rPr lang="es-ES" i="1" dirty="0">
                <a:effectLst/>
                <a:latin typeface="Helvetica" pitchFamily="2" charset="0"/>
              </a:rPr>
              <a:t> al l y </a:t>
            </a:r>
            <a:r>
              <a:rPr lang="es-ES" i="1" dirty="0" err="1">
                <a:effectLst/>
                <a:latin typeface="Helvetica" pitchFamily="2" charset="0"/>
              </a:rPr>
              <a:t>deduced</a:t>
            </a:r>
            <a:r>
              <a:rPr lang="es-ES" i="1" dirty="0">
                <a:effectLst/>
                <a:latin typeface="Helvetica" pitchFamily="2" charset="0"/>
              </a:rPr>
              <a:t> </a:t>
            </a:r>
            <a:r>
              <a:rPr lang="es-ES" i="1" dirty="0" err="1">
                <a:effectLst/>
                <a:latin typeface="Helvetica" pitchFamily="2" charset="0"/>
              </a:rPr>
              <a:t>value</a:t>
            </a:r>
            <a:r>
              <a:rPr lang="es-ES" i="1" dirty="0">
                <a:effectLst/>
                <a:latin typeface="Helvetica" pitchFamily="2" charset="0"/>
              </a:rPr>
              <a:t>.</a:t>
            </a:r>
          </a:p>
          <a:p>
            <a:r>
              <a:rPr lang="es-ES" dirty="0" err="1"/>
              <a:t>The</a:t>
            </a:r>
            <a:r>
              <a:rPr lang="es-ES" dirty="0"/>
              <a:t> Sussex </a:t>
            </a:r>
            <a:r>
              <a:rPr lang="es-ES" dirty="0" err="1"/>
              <a:t>harmonic</a:t>
            </a:r>
            <a:r>
              <a:rPr lang="es-ES" dirty="0"/>
              <a:t> </a:t>
            </a:r>
            <a:r>
              <a:rPr lang="es-ES" dirty="0" err="1"/>
              <a:t>oscillator</a:t>
            </a:r>
            <a:r>
              <a:rPr lang="es-ES" dirty="0"/>
              <a:t> </a:t>
            </a:r>
            <a:r>
              <a:rPr lang="es-ES" dirty="0" err="1"/>
              <a:t>matrix</a:t>
            </a:r>
            <a:r>
              <a:rPr lang="es-ES" dirty="0"/>
              <a:t> </a:t>
            </a:r>
            <a:r>
              <a:rPr lang="es-ES" dirty="0" err="1"/>
              <a:t>elements</a:t>
            </a:r>
            <a:r>
              <a:rPr lang="es-ES" dirty="0"/>
              <a:t> are </a:t>
            </a:r>
            <a:r>
              <a:rPr lang="es-ES" dirty="0" err="1"/>
              <a:t>employed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estimate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terms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nuclear </a:t>
            </a:r>
            <a:r>
              <a:rPr lang="es-ES" dirty="0" err="1"/>
              <a:t>interaction</a:t>
            </a:r>
            <a:r>
              <a:rPr lang="es-ES" dirty="0"/>
              <a:t> and </a:t>
            </a:r>
            <a:r>
              <a:rPr lang="es-ES" dirty="0" err="1"/>
              <a:t>the</a:t>
            </a:r>
            <a:r>
              <a:rPr lang="es-ES" dirty="0"/>
              <a:t> Coulomb </a:t>
            </a:r>
            <a:r>
              <a:rPr lang="es-ES" dirty="0" err="1"/>
              <a:t>potential</a:t>
            </a:r>
            <a:r>
              <a:rPr lang="es-ES" dirty="0"/>
              <a:t>. </a:t>
            </a:r>
            <a:r>
              <a:rPr lang="es-ES" dirty="0" err="1"/>
              <a:t>The</a:t>
            </a:r>
            <a:r>
              <a:rPr lang="es-ES" dirty="0"/>
              <a:t> 2p, 3p1h, and 4p2h </a:t>
            </a:r>
            <a:r>
              <a:rPr lang="es-ES" dirty="0" err="1"/>
              <a:t>corrections</a:t>
            </a:r>
            <a:r>
              <a:rPr lang="es-ES" dirty="0"/>
              <a:t> are </a:t>
            </a:r>
            <a:r>
              <a:rPr lang="es-ES" dirty="0" err="1"/>
              <a:t>calculated</a:t>
            </a:r>
            <a:endParaRPr lang="es-ES" dirty="0">
              <a:effectLst/>
              <a:latin typeface="Helvetica" pitchFamily="2" charset="0"/>
            </a:endParaRPr>
          </a:p>
          <a:p>
            <a:endParaRPr lang="en-GB" dirty="0"/>
          </a:p>
          <a:p>
            <a:r>
              <a:rPr lang="en-GB" dirty="0"/>
              <a:t>Explanation of the very high </a:t>
            </a:r>
          </a:p>
          <a:p>
            <a:r>
              <a:rPr lang="en-GB" dirty="0" err="1"/>
              <a:t>Goldhammer</a:t>
            </a:r>
            <a:r>
              <a:rPr lang="en-GB" dirty="0"/>
              <a:t> , PR 11(1975) 1422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04409-50CC-BA4E-9EAE-ECE6F277C72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54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04409-50CC-BA4E-9EAE-ECE6F277C72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24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Sargssyan</a:t>
            </a:r>
            <a:r>
              <a:rPr lang="en-GB" dirty="0"/>
              <a:t> performed large scale ab-initio calculation using SA-NCMC frame work (</a:t>
            </a:r>
            <a:r>
              <a:rPr lang="en-GB" dirty="0" err="1"/>
              <a:t>NNLOpt</a:t>
            </a:r>
            <a:r>
              <a:rPr lang="en-GB" dirty="0"/>
              <a:t> chiral potential) indicate the presence of a 2+ state in the alfa-alfa- system accessible in beta decay playing an important role in precision measurements A=8 system</a:t>
            </a:r>
          </a:p>
          <a:p>
            <a:r>
              <a:rPr lang="en-GB" dirty="0"/>
              <a:t>Cluster structure with strong correlations.</a:t>
            </a:r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04409-50CC-BA4E-9EAE-ECE6F277C72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631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04409-50CC-BA4E-9EAE-ECE6F277C72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176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04409-50CC-BA4E-9EAE-ECE6F277C72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70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8625" y="-52396"/>
            <a:ext cx="10190923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AC933078-2E63-454A-9177-1CD5F56B56D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85531" y="118885"/>
            <a:ext cx="11203773" cy="742950"/>
            <a:chOff x="329" y="908"/>
            <a:chExt cx="4499" cy="468"/>
          </a:xfrm>
        </p:grpSpPr>
        <p:pic>
          <p:nvPicPr>
            <p:cNvPr id="6" name="Picture 7">
              <a:extLst>
                <a:ext uri="{FF2B5EF4-FFF2-40B4-BE49-F238E27FC236}">
                  <a16:creationId xmlns:a16="http://schemas.microsoft.com/office/drawing/2014/main" id="{97555B62-75F9-A946-A237-C0905E5F8F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9" y="908"/>
              <a:ext cx="106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CACCA4C1-0F4C-F140-9489-686062E4A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1" y="1333"/>
              <a:ext cx="3417" cy="43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 sz="1800"/>
            </a:p>
          </p:txBody>
        </p:sp>
      </p:grpSp>
      <p:pic>
        <p:nvPicPr>
          <p:cNvPr id="9" name="Picture 5" descr="F:\KVI-P08\csic-iem2.gif">
            <a:extLst>
              <a:ext uri="{FF2B5EF4-FFF2-40B4-BE49-F238E27FC236}">
                <a16:creationId xmlns:a16="http://schemas.microsoft.com/office/drawing/2014/main" id="{580F352D-5779-4A4F-B11B-D547E39109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 l="31432"/>
          <a:stretch>
            <a:fillRect/>
          </a:stretch>
        </p:blipFill>
        <p:spPr bwMode="auto">
          <a:xfrm>
            <a:off x="109765" y="6214716"/>
            <a:ext cx="1087569" cy="6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137158E-18A6-4B40-B6D3-2B9A66A0197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26267" y="6381328"/>
            <a:ext cx="1165733" cy="476672"/>
          </a:xfrm>
          <a:prstGeom prst="rect">
            <a:avLst/>
          </a:prstGeom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929D304F-FEF3-300B-B752-453B5C7B171F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889375" y="6829425"/>
            <a:ext cx="9144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ES" dirty="0" err="1"/>
              <a:t>vel</a:t>
            </a:r>
            <a:endParaRPr lang="en-GB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62D2553-639B-C2E2-F83C-6CCE3AC6643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latin typeface="Copperplate"/>
                <a:cs typeface="+mn-cs"/>
              </a:defRPr>
            </a:lvl1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852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1143000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892AA1-6D33-F589-A31A-F3BDEE9792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latin typeface="Copperplate"/>
                <a:cs typeface="+mn-cs"/>
              </a:defRPr>
            </a:lvl1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543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6B94AC-0E1E-5684-8717-858E66AC94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0F3BC1-D732-016C-3496-1FD2949459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C593A5-C1B7-1276-C43A-CA4B81781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4FEC-EF39-3F47-9757-A0B0BB7E6A58}" type="datetimeFigureOut">
              <a:rPr lang="en-GB" smtClean="0"/>
              <a:t>04/05/2026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2EF7CD-F2BA-FE75-A811-BA7BCC964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6509" y="6605507"/>
            <a:ext cx="8970744" cy="2786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C6490B-69BE-5F1F-9E75-0E02780CA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0026-C10E-8640-922E-1830C261602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61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5456" y="6503940"/>
            <a:ext cx="646545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9021C-E1F5-476C-9C96-53DAFAC10250}" type="slidenum">
              <a:rPr lang="es-ES" smtClean="0"/>
              <a:pPr/>
              <a:t>‹Nº›</a:t>
            </a:fld>
            <a:endParaRPr lang="es-ES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0" y="0"/>
            <a:ext cx="11203773" cy="742950"/>
            <a:chOff x="329" y="908"/>
            <a:chExt cx="4499" cy="468"/>
          </a:xfrm>
        </p:grpSpPr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9" y="908"/>
              <a:ext cx="106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1411" y="1333"/>
              <a:ext cx="3417" cy="43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 sz="180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4533CD94-CC14-BE4E-B94F-45985F0DF22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026267" y="6381328"/>
            <a:ext cx="1165733" cy="476672"/>
          </a:xfrm>
          <a:prstGeom prst="rect">
            <a:avLst/>
          </a:prstGeom>
        </p:spPr>
      </p:pic>
      <p:pic>
        <p:nvPicPr>
          <p:cNvPr id="12" name="Picture 5" descr="F:\KVI-P08\csic-iem2.gif">
            <a:extLst>
              <a:ext uri="{FF2B5EF4-FFF2-40B4-BE49-F238E27FC236}">
                <a16:creationId xmlns:a16="http://schemas.microsoft.com/office/drawing/2014/main" id="{E58B1EB2-8431-0A40-B97A-D7840FE2CC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/>
          <a:srcRect l="31432"/>
          <a:stretch>
            <a:fillRect/>
          </a:stretch>
        </p:blipFill>
        <p:spPr bwMode="auto">
          <a:xfrm>
            <a:off x="109765" y="6214716"/>
            <a:ext cx="1087569" cy="6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4">
            <a:extLst>
              <a:ext uri="{FF2B5EF4-FFF2-40B4-BE49-F238E27FC236}">
                <a16:creationId xmlns:a16="http://schemas.microsoft.com/office/drawing/2014/main" id="{7C20CD89-649E-674B-4C65-26013A2FF4C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latin typeface="Copperplate"/>
                <a:cs typeface="+mn-cs"/>
              </a:defRPr>
            </a:lvl1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2268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1.png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80.png"/><Relationship Id="rId7" Type="http://schemas.openxmlformats.org/officeDocument/2006/relationships/image" Target="../media/image60.png"/><Relationship Id="rId12" Type="http://schemas.openxmlformats.org/officeDocument/2006/relationships/image" Target="../media/image5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11" Type="http://schemas.openxmlformats.org/officeDocument/2006/relationships/image" Target="../media/image46.png"/><Relationship Id="rId10" Type="http://schemas.openxmlformats.org/officeDocument/2006/relationships/image" Target="../media/image45.png"/><Relationship Id="rId9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0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.png"/><Relationship Id="rId4" Type="http://schemas.openxmlformats.org/officeDocument/2006/relationships/image" Target="../media/image65.png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0.png"/><Relationship Id="rId4" Type="http://schemas.openxmlformats.org/officeDocument/2006/relationships/image" Target="../media/image7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4.png"/><Relationship Id="rId7" Type="http://schemas.openxmlformats.org/officeDocument/2006/relationships/image" Target="../media/image77.gi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Relationship Id="rId14" Type="http://schemas.openxmlformats.org/officeDocument/2006/relationships/image" Target="../media/image9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5992DF2-8A3A-38B5-7BB5-1118E0B7E0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-7763" t="1983" r="8725" b="-1983"/>
          <a:stretch/>
        </p:blipFill>
        <p:spPr>
          <a:xfrm>
            <a:off x="178465" y="0"/>
            <a:ext cx="12031461" cy="7039586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0110698-D6B7-542A-7F54-0C7688D40EA6}"/>
              </a:ext>
            </a:extLst>
          </p:cNvPr>
          <p:cNvSpPr txBox="1"/>
          <p:nvPr/>
        </p:nvSpPr>
        <p:spPr>
          <a:xfrm>
            <a:off x="1924347" y="2479724"/>
            <a:ext cx="8538455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20">
              <a:lnSpc>
                <a:spcPct val="90000"/>
              </a:lnSpc>
              <a:spcBef>
                <a:spcPct val="0"/>
              </a:spcBef>
              <a:defRPr/>
            </a:pP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Fixing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the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isospin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mixing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of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the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baseline="30000" dirty="0">
                <a:solidFill>
                  <a:srgbClr val="0000CD"/>
                </a:solidFill>
                <a:effectLst/>
                <a:latin typeface="Helvetica" pitchFamily="2" charset="0"/>
              </a:rPr>
              <a:t>8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Be 2</a:t>
            </a:r>
            <a:r>
              <a:rPr lang="es-ES" sz="3200" i="1" baseline="30000" dirty="0">
                <a:solidFill>
                  <a:srgbClr val="0000CD"/>
                </a:solidFill>
                <a:effectLst/>
                <a:latin typeface="Helvetica" pitchFamily="2" charset="0"/>
              </a:rPr>
              <a:t>+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doublet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populated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via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the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 </a:t>
            </a:r>
            <a:r>
              <a:rPr lang="es-ES" sz="3200" i="1" baseline="30000" dirty="0">
                <a:solidFill>
                  <a:srgbClr val="0000CD"/>
                </a:solidFill>
                <a:effectLst/>
                <a:latin typeface="Helvetica" pitchFamily="2" charset="0"/>
              </a:rPr>
              <a:t>8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B </a:t>
            </a:r>
            <a:r>
              <a:rPr lang="es-ES" sz="3200" i="1" dirty="0">
                <a:solidFill>
                  <a:srgbClr val="0000CD"/>
                </a:solidFill>
                <a:effectLst/>
                <a:latin typeface="Symbol" pitchFamily="2" charset="2"/>
              </a:rPr>
              <a:t>b</a:t>
            </a:r>
            <a:r>
              <a:rPr lang="es-ES" sz="3200" i="1" baseline="30000" dirty="0">
                <a:solidFill>
                  <a:srgbClr val="0000CD"/>
                </a:solidFill>
                <a:effectLst/>
                <a:latin typeface="Helvetica" pitchFamily="2" charset="0"/>
              </a:rPr>
              <a:t>+</a:t>
            </a:r>
            <a:r>
              <a:rPr lang="es-ES" sz="3200" i="1" dirty="0">
                <a:solidFill>
                  <a:srgbClr val="0000CD"/>
                </a:solidFill>
                <a:effectLst/>
                <a:latin typeface="Helvetica" pitchFamily="2" charset="0"/>
              </a:rPr>
              <a:t>/EC </a:t>
            </a:r>
            <a:r>
              <a:rPr lang="es-ES" sz="3200" i="1" dirty="0" err="1">
                <a:solidFill>
                  <a:srgbClr val="0000CD"/>
                </a:solidFill>
                <a:effectLst/>
                <a:latin typeface="Helvetica" pitchFamily="2" charset="0"/>
              </a:rPr>
              <a:t>decay</a:t>
            </a:r>
            <a:endParaRPr kumimoji="0" lang="es-ES" sz="3200" i="0" u="none" strike="noStrike" kern="1200" cap="none" spc="0" normalizeH="0" baseline="0" noProof="0" dirty="0">
              <a:ln>
                <a:noFill/>
              </a:ln>
              <a:solidFill>
                <a:srgbClr val="0000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8AFE072-5EF5-188B-F42B-A532FF77ED73}"/>
              </a:ext>
            </a:extLst>
          </p:cNvPr>
          <p:cNvSpPr txBox="1"/>
          <p:nvPr/>
        </p:nvSpPr>
        <p:spPr>
          <a:xfrm>
            <a:off x="2790215" y="4494500"/>
            <a:ext cx="7620700" cy="213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spcBef>
                <a:spcPts val="450"/>
              </a:spcBef>
            </a:pPr>
            <a:r>
              <a:rPr lang="en-GB" sz="2400" b="1" dirty="0">
                <a:solidFill>
                  <a:srgbClr val="C00000"/>
                </a:solidFill>
              </a:rPr>
              <a:t>M J G </a:t>
            </a:r>
            <a:r>
              <a:rPr lang="en-GB" sz="2400" b="1" dirty="0" err="1">
                <a:solidFill>
                  <a:srgbClr val="C00000"/>
                </a:solidFill>
              </a:rPr>
              <a:t>Borge</a:t>
            </a:r>
            <a:endParaRPr lang="es-ES" sz="2400" b="1" dirty="0">
              <a:solidFill>
                <a:srgbClr val="C00000"/>
              </a:solidFill>
            </a:endParaRPr>
          </a:p>
          <a:p>
            <a:pPr algn="ctr" defTabSz="685800">
              <a:spcBef>
                <a:spcPts val="450"/>
              </a:spcBef>
            </a:pPr>
            <a:r>
              <a:rPr lang="es-ES" sz="2400" b="1" dirty="0" err="1">
                <a:solidFill>
                  <a:srgbClr val="0000CD"/>
                </a:solidFill>
              </a:rPr>
              <a:t>On</a:t>
            </a:r>
            <a:r>
              <a:rPr lang="es-ES" sz="2400" b="1" dirty="0">
                <a:solidFill>
                  <a:srgbClr val="0000CD"/>
                </a:solidFill>
              </a:rPr>
              <a:t> </a:t>
            </a:r>
            <a:r>
              <a:rPr lang="es-ES" sz="2400" b="1" dirty="0" err="1">
                <a:solidFill>
                  <a:srgbClr val="0000CD"/>
                </a:solidFill>
              </a:rPr>
              <a:t>behalf</a:t>
            </a:r>
            <a:r>
              <a:rPr lang="es-ES" sz="2400" b="1" dirty="0">
                <a:solidFill>
                  <a:srgbClr val="0000CD"/>
                </a:solidFill>
              </a:rPr>
              <a:t> </a:t>
            </a:r>
            <a:r>
              <a:rPr lang="es-ES" sz="2400" b="1" dirty="0" err="1">
                <a:solidFill>
                  <a:srgbClr val="0000CD"/>
                </a:solidFill>
              </a:rPr>
              <a:t>of</a:t>
            </a:r>
            <a:endParaRPr lang="es-ES" sz="2400" b="1" dirty="0">
              <a:solidFill>
                <a:srgbClr val="0000CD"/>
              </a:solidFill>
            </a:endParaRPr>
          </a:p>
          <a:p>
            <a:pPr algn="ctr" defTabSz="685800">
              <a:spcBef>
                <a:spcPts val="450"/>
              </a:spcBef>
            </a:pPr>
            <a:r>
              <a:rPr lang="es-ES" sz="2400" b="1" dirty="0">
                <a:solidFill>
                  <a:srgbClr val="0000CD"/>
                </a:solidFill>
              </a:rPr>
              <a:t>Daniel Fernández Ruiz</a:t>
            </a:r>
          </a:p>
          <a:p>
            <a:pPr algn="ctr" defTabSz="685800">
              <a:spcBef>
                <a:spcPts val="450"/>
              </a:spcBef>
            </a:pPr>
            <a:r>
              <a:rPr lang="es-ES" sz="2400" b="1" dirty="0">
                <a:solidFill>
                  <a:srgbClr val="0000CD"/>
                </a:solidFill>
              </a:rPr>
              <a:t>Silvia Viñals i </a:t>
            </a:r>
            <a:r>
              <a:rPr lang="es-ES" sz="2400" b="1" dirty="0" err="1">
                <a:solidFill>
                  <a:srgbClr val="0000CD"/>
                </a:solidFill>
              </a:rPr>
              <a:t>Onsés</a:t>
            </a:r>
            <a:endParaRPr lang="es-ES" sz="2400" b="1" dirty="0">
              <a:solidFill>
                <a:srgbClr val="0000CD"/>
              </a:solidFill>
            </a:endParaRPr>
          </a:p>
          <a:p>
            <a:pPr algn="ctr" defTabSz="685800">
              <a:spcBef>
                <a:spcPts val="450"/>
              </a:spcBef>
            </a:pPr>
            <a:r>
              <a:rPr lang="en-US" sz="2000" b="1" dirty="0">
                <a:solidFill>
                  <a:schemeClr val="accent2"/>
                </a:solidFill>
              </a:rPr>
              <a:t>Experimental Nuclear Physics Group (IEM-CSIC), Madrid, Spain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450B09F4-14D0-EA45-4F20-B59F83AFDC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6" r="7360"/>
          <a:stretch/>
        </p:blipFill>
        <p:spPr>
          <a:xfrm>
            <a:off x="10379016" y="4883855"/>
            <a:ext cx="1830910" cy="2016106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7B0E881E-0632-08D4-91D4-62D20C5B38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2" r="18361"/>
          <a:stretch/>
        </p:blipFill>
        <p:spPr bwMode="auto">
          <a:xfrm>
            <a:off x="10262039" y="3306726"/>
            <a:ext cx="1929961" cy="1577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DBEC518-EC49-4313-C9ED-9735EE736C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74" y="693260"/>
            <a:ext cx="1102265" cy="546234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A418B82-D61C-57E3-328A-B50B9A3DF7E7}"/>
              </a:ext>
            </a:extLst>
          </p:cNvPr>
          <p:cNvSpPr txBox="1"/>
          <p:nvPr/>
        </p:nvSpPr>
        <p:spPr>
          <a:xfrm>
            <a:off x="2912012" y="0"/>
            <a:ext cx="7962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15</a:t>
            </a:r>
            <a:r>
              <a:rPr lang="en-GB" sz="3200" baseline="30000" dirty="0"/>
              <a:t>th</a:t>
            </a:r>
            <a:r>
              <a:rPr lang="en-GB" sz="3200" dirty="0"/>
              <a:t> Nordic Meeting on Nuclear physics</a:t>
            </a:r>
          </a:p>
        </p:txBody>
      </p:sp>
    </p:spTree>
    <p:extLst>
      <p:ext uri="{BB962C8B-B14F-4D97-AF65-F5344CB8AC3E}">
        <p14:creationId xmlns:p14="http://schemas.microsoft.com/office/powerpoint/2010/main" val="1072659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F00E513C-FE10-8F93-4ABA-EECA54B96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B6D6E6D-0928-9DA5-D5BC-5507A04A509E}"/>
              </a:ext>
            </a:extLst>
          </p:cNvPr>
          <p:cNvSpPr txBox="1"/>
          <p:nvPr/>
        </p:nvSpPr>
        <p:spPr>
          <a:xfrm>
            <a:off x="-381403" y="727043"/>
            <a:ext cx="113325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effectLst/>
              </a:rPr>
              <a:t>Assuming 16,9 and 16,6 can be expressed as a mixture of two states with well defined isospin.</a:t>
            </a:r>
            <a:endParaRPr lang="es-ES" sz="2000" dirty="0">
              <a:latin typeface="Arial" panose="020B0604020202020204"/>
            </a:endParaRP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19265E34-FBC2-FDA7-3624-8E6866B1A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39" y="3457591"/>
            <a:ext cx="1251485" cy="606188"/>
          </a:xfrm>
          <a:prstGeom prst="rect">
            <a:avLst/>
          </a:prstGeom>
          <a:ln w="31750">
            <a:solidFill>
              <a:srgbClr val="00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27">
            <a:extLst>
              <a:ext uri="{FF2B5EF4-FFF2-40B4-BE49-F238E27FC236}">
                <a16:creationId xmlns:a16="http://schemas.microsoft.com/office/drawing/2014/main" id="{EF53E9F5-D02A-9432-DEE6-2428D7DFF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039" y="3490803"/>
            <a:ext cx="1197479" cy="617925"/>
          </a:xfrm>
          <a:prstGeom prst="rect">
            <a:avLst/>
          </a:prstGeom>
          <a:ln w="25400">
            <a:solidFill>
              <a:srgbClr val="C0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63B909B-D274-A389-7C65-20B16E27C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8937" y="3317441"/>
            <a:ext cx="2589815" cy="1235363"/>
          </a:xfrm>
          <a:prstGeom prst="rect">
            <a:avLst/>
          </a:prstGeom>
          <a:ln w="34925">
            <a:solidFill>
              <a:srgbClr val="00B05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AAC6449E-2135-830A-0FD5-A5DC31143EB5}"/>
              </a:ext>
            </a:extLst>
          </p:cNvPr>
          <p:cNvSpPr txBox="1"/>
          <p:nvPr/>
        </p:nvSpPr>
        <p:spPr>
          <a:xfrm>
            <a:off x="5104821" y="3104248"/>
            <a:ext cx="1045246" cy="323493"/>
          </a:xfrm>
          <a:prstGeom prst="roundRect">
            <a:avLst/>
          </a:prstGeom>
          <a:solidFill>
            <a:srgbClr val="203864"/>
          </a:solidFill>
          <a:ln w="6350" cap="flat" cmpd="sng" algn="ctr">
            <a:solidFill>
              <a:srgbClr val="203864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Method 1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762E54F-9C16-04EC-B27B-DCC23DAAC078}"/>
              </a:ext>
            </a:extLst>
          </p:cNvPr>
          <p:cNvSpPr txBox="1"/>
          <p:nvPr/>
        </p:nvSpPr>
        <p:spPr>
          <a:xfrm>
            <a:off x="10152149" y="2970575"/>
            <a:ext cx="1438915" cy="357624"/>
          </a:xfrm>
          <a:prstGeom prst="roundRect">
            <a:avLst/>
          </a:prstGeom>
          <a:solidFill>
            <a:srgbClr val="00B050"/>
          </a:solidFill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 b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+mn-cs"/>
              </a:rPr>
              <a:t>Method 3</a:t>
            </a:r>
          </a:p>
        </p:txBody>
      </p:sp>
      <p:sp>
        <p:nvSpPr>
          <p:cNvPr id="14" name="Rectángulo: esquinas redondeadas 62">
            <a:extLst>
              <a:ext uri="{FF2B5EF4-FFF2-40B4-BE49-F238E27FC236}">
                <a16:creationId xmlns:a16="http://schemas.microsoft.com/office/drawing/2014/main" id="{3A7456E4-B4E0-BEE6-9A6C-D623760FF868}"/>
              </a:ext>
            </a:extLst>
          </p:cNvPr>
          <p:cNvSpPr/>
          <p:nvPr/>
        </p:nvSpPr>
        <p:spPr>
          <a:xfrm>
            <a:off x="1042973" y="1455939"/>
            <a:ext cx="4241922" cy="1509098"/>
          </a:xfrm>
          <a:prstGeom prst="roundRect">
            <a:avLst/>
          </a:prstGeom>
          <a:noFill/>
          <a:ln w="476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5" name="Picture 36">
            <a:extLst>
              <a:ext uri="{FF2B5EF4-FFF2-40B4-BE49-F238E27FC236}">
                <a16:creationId xmlns:a16="http://schemas.microsoft.com/office/drawing/2014/main" id="{71A97284-40F3-158B-A3D0-F8D958640C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739" y="1264241"/>
            <a:ext cx="1459791" cy="42157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EB46A27-4EB8-11DD-314E-2E3D4A4306E2}"/>
              </a:ext>
            </a:extLst>
          </p:cNvPr>
          <p:cNvSpPr txBox="1"/>
          <p:nvPr/>
        </p:nvSpPr>
        <p:spPr>
          <a:xfrm>
            <a:off x="3504361" y="1844482"/>
            <a:ext cx="200642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500" b="1">
                <a:solidFill>
                  <a:srgbClr val="941011">
                    <a:lumMod val="75000"/>
                  </a:srgbClr>
                </a:solidFill>
                <a:latin typeface="Arial" panose="020B0604020202020204"/>
              </a:rPr>
              <a:t>mixing coeficients</a:t>
            </a:r>
            <a:endParaRPr lang="en-GB" sz="1500" b="1">
              <a:solidFill>
                <a:srgbClr val="941011">
                  <a:lumMod val="75000"/>
                </a:srgbClr>
              </a:solidFill>
              <a:latin typeface="Arial" panose="020B06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980F334-F9A1-FA8C-F86D-80D38CC597C4}"/>
                  </a:ext>
                </a:extLst>
              </p:cNvPr>
              <p:cNvSpPr txBox="1"/>
              <p:nvPr/>
            </p:nvSpPr>
            <p:spPr>
              <a:xfrm>
                <a:off x="471882" y="2129822"/>
                <a:ext cx="5934063" cy="4981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>
                    <a:solidFill>
                      <a:srgbClr val="0432FF"/>
                    </a:solidFill>
                  </a:rPr>
                  <a:t>If the states are completely mixed</a:t>
                </a:r>
                <a:r>
                  <a:rPr lang="es-ES" dirty="0">
                    <a:solidFill>
                      <a:srgbClr val="000000"/>
                    </a:solidFill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s-E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=1</m:t>
                    </m:r>
                  </m:oMath>
                </a14:m>
                <a:endParaRPr lang="en-GB" sz="2000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980F334-F9A1-FA8C-F86D-80D38CC59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82" y="2129822"/>
                <a:ext cx="5934063" cy="498150"/>
              </a:xfrm>
              <a:prstGeom prst="rect">
                <a:avLst/>
              </a:prstGeom>
              <a:blipFill>
                <a:blip r:embed="rId6"/>
                <a:stretch>
                  <a:fillRect l="-640" t="-117500" b="-18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B1FCAD04-01F2-AC8C-502C-7F73E22EB622}"/>
              </a:ext>
            </a:extLst>
          </p:cNvPr>
          <p:cNvCxnSpPr>
            <a:cxnSpLocks/>
          </p:cNvCxnSpPr>
          <p:nvPr/>
        </p:nvCxnSpPr>
        <p:spPr>
          <a:xfrm>
            <a:off x="8648817" y="1839662"/>
            <a:ext cx="672365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B9A31229-8002-E390-C442-3651121321E6}"/>
              </a:ext>
            </a:extLst>
          </p:cNvPr>
          <p:cNvCxnSpPr>
            <a:cxnSpLocks/>
          </p:cNvCxnSpPr>
          <p:nvPr/>
        </p:nvCxnSpPr>
        <p:spPr>
          <a:xfrm>
            <a:off x="8674816" y="2233738"/>
            <a:ext cx="672365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4FBB97CA-2540-6DFF-B061-A9B7049709D0}"/>
              </a:ext>
            </a:extLst>
          </p:cNvPr>
          <p:cNvCxnSpPr>
            <a:cxnSpLocks/>
          </p:cNvCxnSpPr>
          <p:nvPr/>
        </p:nvCxnSpPr>
        <p:spPr>
          <a:xfrm>
            <a:off x="8639489" y="1470278"/>
            <a:ext cx="672365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EABA848A-07DF-AFA1-F504-97757A2CF1B9}"/>
              </a:ext>
            </a:extLst>
          </p:cNvPr>
          <p:cNvCxnSpPr>
            <a:cxnSpLocks/>
          </p:cNvCxnSpPr>
          <p:nvPr/>
        </p:nvCxnSpPr>
        <p:spPr>
          <a:xfrm>
            <a:off x="10085729" y="1706861"/>
            <a:ext cx="672365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ysDash"/>
            <a:miter lim="800000"/>
          </a:ln>
          <a:effectLst/>
        </p:spPr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6CE8C6F1-A795-6CFB-B2FB-D281DD5C5285}"/>
              </a:ext>
            </a:extLst>
          </p:cNvPr>
          <p:cNvCxnSpPr>
            <a:cxnSpLocks/>
          </p:cNvCxnSpPr>
          <p:nvPr/>
        </p:nvCxnSpPr>
        <p:spPr>
          <a:xfrm>
            <a:off x="10085729" y="1273411"/>
            <a:ext cx="672365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1DB0FBE-C320-845B-A187-7250CBC03AAF}"/>
              </a:ext>
            </a:extLst>
          </p:cNvPr>
          <p:cNvSpPr txBox="1"/>
          <p:nvPr/>
        </p:nvSpPr>
        <p:spPr>
          <a:xfrm>
            <a:off x="8238621" y="1157440"/>
            <a:ext cx="149275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17.64 MeV (1</a:t>
            </a:r>
            <a:r>
              <a:rPr lang="en-GB" sz="1200" b="1" baseline="30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GB" sz="12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,1)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5F227906-3B08-6960-0E92-0125B44DA5B3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8434214" y="1841304"/>
            <a:ext cx="213440" cy="212644"/>
          </a:xfrm>
          <a:prstGeom prst="lin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9D8FF224-838F-2B22-F0D3-E0B0D02C142D}"/>
              </a:ext>
            </a:extLst>
          </p:cNvPr>
          <p:cNvCxnSpPr>
            <a:cxnSpLocks/>
            <a:endCxn id="36" idx="3"/>
          </p:cNvCxnSpPr>
          <p:nvPr/>
        </p:nvCxnSpPr>
        <p:spPr>
          <a:xfrm flipH="1">
            <a:off x="8460790" y="2215891"/>
            <a:ext cx="251568" cy="188332"/>
          </a:xfrm>
          <a:prstGeom prst="lin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39DD3B94-5EC3-3298-E22D-B5C3F5E169BB}"/>
              </a:ext>
            </a:extLst>
          </p:cNvPr>
          <p:cNvCxnSpPr>
            <a:cxnSpLocks/>
          </p:cNvCxnSpPr>
          <p:nvPr/>
        </p:nvCxnSpPr>
        <p:spPr>
          <a:xfrm flipV="1">
            <a:off x="8364660" y="2050113"/>
            <a:ext cx="52668" cy="2"/>
          </a:xfrm>
          <a:prstGeom prst="lin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11FFE621-9E64-423F-305F-FBFA82C7630A}"/>
              </a:ext>
            </a:extLst>
          </p:cNvPr>
          <p:cNvCxnSpPr>
            <a:cxnSpLocks/>
          </p:cNvCxnSpPr>
          <p:nvPr/>
        </p:nvCxnSpPr>
        <p:spPr>
          <a:xfrm>
            <a:off x="8422900" y="2405579"/>
            <a:ext cx="58437" cy="0"/>
          </a:xfrm>
          <a:prstGeom prst="lin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EB4C85E-C111-5A37-5CAA-43FF98654315}"/>
              </a:ext>
            </a:extLst>
          </p:cNvPr>
          <p:cNvSpPr txBox="1"/>
          <p:nvPr/>
        </p:nvSpPr>
        <p:spPr>
          <a:xfrm>
            <a:off x="7345929" y="1666237"/>
            <a:ext cx="910652" cy="478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16.90 MeV (2</a:t>
            </a:r>
            <a:r>
              <a:rPr lang="en-GB" sz="1200" b="1" baseline="30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GB" sz="12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,0 +1 )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C4AD878-0732-760F-1FD4-C222593D4B2E}"/>
              </a:ext>
            </a:extLst>
          </p:cNvPr>
          <p:cNvSpPr txBox="1"/>
          <p:nvPr/>
        </p:nvSpPr>
        <p:spPr>
          <a:xfrm>
            <a:off x="7321936" y="2101206"/>
            <a:ext cx="910652" cy="478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16.60 MeV (2</a:t>
            </a:r>
            <a:r>
              <a:rPr lang="en-GB" sz="1200" b="1" baseline="30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GB" sz="12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,0 +1 )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FFE4F3A6-4367-6700-84BB-A360BDC1ACCF}"/>
              </a:ext>
            </a:extLst>
          </p:cNvPr>
          <p:cNvCxnSpPr>
            <a:cxnSpLocks/>
          </p:cNvCxnSpPr>
          <p:nvPr/>
        </p:nvCxnSpPr>
        <p:spPr>
          <a:xfrm flipH="1">
            <a:off x="9262987" y="1283763"/>
            <a:ext cx="827803" cy="57416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8580A6F8-61EE-4146-02BC-62F0F7C456E5}"/>
              </a:ext>
            </a:extLst>
          </p:cNvPr>
          <p:cNvCxnSpPr>
            <a:cxnSpLocks/>
          </p:cNvCxnSpPr>
          <p:nvPr/>
        </p:nvCxnSpPr>
        <p:spPr>
          <a:xfrm>
            <a:off x="10677262" y="1300962"/>
            <a:ext cx="0" cy="436808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64406BC-6E42-8C0D-A5E6-09602437275A}"/>
              </a:ext>
            </a:extLst>
          </p:cNvPr>
          <p:cNvSpPr txBox="1"/>
          <p:nvPr/>
        </p:nvSpPr>
        <p:spPr>
          <a:xfrm>
            <a:off x="9538325" y="1186770"/>
            <a:ext cx="913872" cy="338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Arial" panose="020B0604020202020204"/>
                <a:cs typeface="Times New Roman" panose="02020603050405020304" pitchFamily="18" charset="0"/>
              </a:rPr>
              <a:t>EC</a:t>
            </a:r>
            <a:endParaRPr lang="en-GB" sz="16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2FCE192-21DA-64D5-F347-799E62F78FF3}"/>
              </a:ext>
            </a:extLst>
          </p:cNvPr>
          <p:cNvSpPr txBox="1"/>
          <p:nvPr/>
        </p:nvSpPr>
        <p:spPr>
          <a:xfrm>
            <a:off x="8733065" y="2233656"/>
            <a:ext cx="619003" cy="369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baseline="3000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en-GB" b="1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Be</a:t>
            </a:r>
            <a:endParaRPr lang="en-GB" b="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C34A355-1425-CD71-B45A-752DED3F4D2E}"/>
              </a:ext>
            </a:extLst>
          </p:cNvPr>
          <p:cNvSpPr txBox="1"/>
          <p:nvPr/>
        </p:nvSpPr>
        <p:spPr>
          <a:xfrm>
            <a:off x="10252813" y="1245683"/>
            <a:ext cx="619003" cy="369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baseline="3000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en-GB" b="1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lang="en-GB" b="1">
              <a:solidFill>
                <a:srgbClr val="000000"/>
              </a:solidFill>
              <a:latin typeface="Arial" panose="020B06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C147C1E9-C674-A1C9-A883-AFF132CE985F}"/>
                  </a:ext>
                </a:extLst>
              </p:cNvPr>
              <p:cNvSpPr txBox="1"/>
              <p:nvPr/>
            </p:nvSpPr>
            <p:spPr>
              <a:xfrm>
                <a:off x="8130947" y="1946202"/>
                <a:ext cx="303267" cy="2154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40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C147C1E9-C674-A1C9-A883-AFF132CE98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947" y="1946202"/>
                <a:ext cx="303267" cy="215492"/>
              </a:xfrm>
              <a:prstGeom prst="rect">
                <a:avLst/>
              </a:prstGeom>
              <a:blipFill>
                <a:blip r:embed="rId7"/>
                <a:stretch>
                  <a:fillRect l="-92000" t="-161111" r="-72000" b="-25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75DF9ADB-A975-E468-A777-E146206F5693}"/>
                  </a:ext>
                </a:extLst>
              </p:cNvPr>
              <p:cNvSpPr txBox="1"/>
              <p:nvPr/>
            </p:nvSpPr>
            <p:spPr>
              <a:xfrm>
                <a:off x="8161630" y="2296477"/>
                <a:ext cx="299160" cy="2154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40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75DF9ADB-A975-E468-A777-E146206F5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630" y="2296477"/>
                <a:ext cx="299160" cy="215492"/>
              </a:xfrm>
              <a:prstGeom prst="rect">
                <a:avLst/>
              </a:prstGeom>
              <a:blipFill>
                <a:blip r:embed="rId8"/>
                <a:stretch>
                  <a:fillRect l="-92000" t="-155556" r="-72000" b="-25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uadroTexto 36">
            <a:extLst>
              <a:ext uri="{FF2B5EF4-FFF2-40B4-BE49-F238E27FC236}">
                <a16:creationId xmlns:a16="http://schemas.microsoft.com/office/drawing/2014/main" id="{8BD25A41-1B2E-9CDF-5A59-AA18C5643167}"/>
              </a:ext>
            </a:extLst>
          </p:cNvPr>
          <p:cNvSpPr txBox="1"/>
          <p:nvPr/>
        </p:nvSpPr>
        <p:spPr>
          <a:xfrm>
            <a:off x="269510" y="2566254"/>
            <a:ext cx="28643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How can we find </a:t>
            </a:r>
            <a:r>
              <a:rPr lang="en-GB" sz="2000" b="1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</a:rPr>
              <a:t>α</a:t>
            </a:r>
            <a:r>
              <a:rPr lang="en-GB" sz="2000" b="1" baseline="30000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GB" sz="2000" b="1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</a:rPr>
              <a:t>β</a:t>
            </a:r>
            <a:r>
              <a:rPr lang="en-GB" sz="2000" b="1" baseline="30000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>
                <a:solidFill>
                  <a:srgbClr val="941011">
                    <a:lumMod val="75000"/>
                  </a:srgb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 ? </a:t>
            </a:r>
            <a:endParaRPr lang="en-GB" sz="2000" b="1" baseline="30000" dirty="0">
              <a:solidFill>
                <a:srgbClr val="941011">
                  <a:lumMod val="75000"/>
                </a:srgb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53B5659D-FA51-D916-2774-D17EDB3B091C}"/>
              </a:ext>
            </a:extLst>
          </p:cNvPr>
          <p:cNvCxnSpPr>
            <a:cxnSpLocks/>
          </p:cNvCxnSpPr>
          <p:nvPr/>
        </p:nvCxnSpPr>
        <p:spPr>
          <a:xfrm flipH="1">
            <a:off x="9364858" y="1748522"/>
            <a:ext cx="685890" cy="476749"/>
          </a:xfrm>
          <a:prstGeom prst="straightConnector1">
            <a:avLst/>
          </a:prstGeom>
          <a:noFill/>
          <a:ln w="19050" cap="flat" cmpd="sng" algn="ctr">
            <a:solidFill>
              <a:srgbClr val="0059D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52674F88-75CF-D7AC-38FE-3AF64046EB02}"/>
                  </a:ext>
                </a:extLst>
              </p:cNvPr>
              <p:cNvSpPr txBox="1"/>
              <p:nvPr/>
            </p:nvSpPr>
            <p:spPr>
              <a:xfrm>
                <a:off x="9596055" y="1929721"/>
                <a:ext cx="689685" cy="3694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𝜷</m:t>
                          </m:r>
                        </m:e>
                        <m:sup>
                          <m:r>
                            <a:rPr lang="en-GB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52674F88-75CF-D7AC-38FE-3AF64046E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6055" y="1929721"/>
                <a:ext cx="689685" cy="369414"/>
              </a:xfrm>
              <a:prstGeom prst="rect">
                <a:avLst/>
              </a:prstGeom>
              <a:blipFill>
                <a:blip r:embed="rId9"/>
                <a:stretch>
                  <a:fillRect b="-20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uadroTexto 40">
            <a:extLst>
              <a:ext uri="{FF2B5EF4-FFF2-40B4-BE49-F238E27FC236}">
                <a16:creationId xmlns:a16="http://schemas.microsoft.com/office/drawing/2014/main" id="{170ABD20-0CA8-E973-AC38-D10AC81BAA3C}"/>
              </a:ext>
            </a:extLst>
          </p:cNvPr>
          <p:cNvSpPr txBox="1"/>
          <p:nvPr/>
        </p:nvSpPr>
        <p:spPr>
          <a:xfrm>
            <a:off x="7037564" y="3148064"/>
            <a:ext cx="1045246" cy="323493"/>
          </a:xfrm>
          <a:prstGeom prst="roundRect">
            <a:avLst/>
          </a:prstGeom>
          <a:solidFill>
            <a:srgbClr val="FF0000"/>
          </a:solidFill>
          <a:ln w="6350" cap="flat" cmpd="sng" algn="ctr">
            <a:solidFill>
              <a:srgbClr val="203864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Method 2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E79083E5-BBB1-1087-4738-0536669492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9425" y="1143889"/>
            <a:ext cx="3022768" cy="816275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AD4A61F5-C22A-8E75-A9BE-FCDEB7757155}"/>
              </a:ext>
            </a:extLst>
          </p:cNvPr>
          <p:cNvSpPr txBox="1"/>
          <p:nvPr/>
        </p:nvSpPr>
        <p:spPr>
          <a:xfrm>
            <a:off x="2902262" y="2586690"/>
            <a:ext cx="9195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kern="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GB" kern="100" baseline="-25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0,GT</a:t>
            </a:r>
            <a:r>
              <a:rPr lang="en-GB" kern="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&gt;&gt;&gt;M</a:t>
            </a:r>
            <a:r>
              <a:rPr lang="en-GB" kern="100" baseline="-25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1,GT </a:t>
            </a:r>
            <a:r>
              <a:rPr lang="en-GB" kern="1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=0 </a:t>
            </a:r>
            <a:r>
              <a:rPr lang="en-GB" dirty="0">
                <a:solidFill>
                  <a:srgbClr val="000000"/>
                </a:solidFill>
              </a:rPr>
              <a:t>Assumed due to S.M. calculations </a:t>
            </a:r>
            <a:r>
              <a:rPr lang="en-GB" dirty="0">
                <a:solidFill>
                  <a:srgbClr val="FF0000"/>
                </a:solidFill>
              </a:rPr>
              <a:t>PROVEN in our case as 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</a:rPr>
              <a:t>S(T=1)</a:t>
            </a:r>
            <a:r>
              <a:rPr lang="en-GB" dirty="0">
                <a:solidFill>
                  <a:srgbClr val="FF0000"/>
                </a:solidFill>
              </a:rPr>
              <a:t>=2,02( 35) -2</a:t>
            </a:r>
          </a:p>
        </p:txBody>
      </p:sp>
      <p:cxnSp>
        <p:nvCxnSpPr>
          <p:cNvPr id="49" name="Conector recto de flecha 48">
            <a:extLst>
              <a:ext uri="{FF2B5EF4-FFF2-40B4-BE49-F238E27FC236}">
                <a16:creationId xmlns:a16="http://schemas.microsoft.com/office/drawing/2014/main" id="{EA2A7C22-6FBC-1C25-FD40-F5AC39CA144D}"/>
              </a:ext>
            </a:extLst>
          </p:cNvPr>
          <p:cNvCxnSpPr>
            <a:cxnSpLocks/>
          </p:cNvCxnSpPr>
          <p:nvPr/>
        </p:nvCxnSpPr>
        <p:spPr>
          <a:xfrm flipH="1">
            <a:off x="9346835" y="1296838"/>
            <a:ext cx="738115" cy="92843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37B2E602-4CF8-ECA7-1E3F-5CE8097795ED}"/>
              </a:ext>
            </a:extLst>
          </p:cNvPr>
          <p:cNvCxnSpPr>
            <a:cxnSpLocks/>
          </p:cNvCxnSpPr>
          <p:nvPr/>
        </p:nvCxnSpPr>
        <p:spPr>
          <a:xfrm flipH="1">
            <a:off x="9293516" y="1682136"/>
            <a:ext cx="747999" cy="170236"/>
          </a:xfrm>
          <a:prstGeom prst="straightConnector1">
            <a:avLst/>
          </a:prstGeom>
          <a:noFill/>
          <a:ln w="19050" cap="flat" cmpd="sng" algn="ctr">
            <a:solidFill>
              <a:srgbClr val="0059D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D84F232-2014-1839-6445-9857270BACEA}"/>
              </a:ext>
            </a:extLst>
          </p:cNvPr>
          <p:cNvSpPr txBox="1"/>
          <p:nvPr/>
        </p:nvSpPr>
        <p:spPr>
          <a:xfrm>
            <a:off x="2876262" y="110694"/>
            <a:ext cx="907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CD"/>
                </a:solidFill>
              </a:rPr>
              <a:t>Isospin Mixing Coefficients of the 2</a:t>
            </a:r>
            <a:r>
              <a:rPr lang="en-GB" sz="2800" baseline="30000" dirty="0">
                <a:solidFill>
                  <a:srgbClr val="0000CD"/>
                </a:solidFill>
              </a:rPr>
              <a:t>+</a:t>
            </a:r>
            <a:r>
              <a:rPr lang="en-GB" sz="2800" dirty="0">
                <a:solidFill>
                  <a:srgbClr val="0000CD"/>
                </a:solidFill>
              </a:rPr>
              <a:t> doublets</a:t>
            </a:r>
          </a:p>
        </p:txBody>
      </p:sp>
      <p:sp>
        <p:nvSpPr>
          <p:cNvPr id="58" name="Rectangle 42">
            <a:extLst>
              <a:ext uri="{FF2B5EF4-FFF2-40B4-BE49-F238E27FC236}">
                <a16:creationId xmlns:a16="http://schemas.microsoft.com/office/drawing/2014/main" id="{71195EB2-8F4E-F325-3995-900C4D8077D6}"/>
              </a:ext>
            </a:extLst>
          </p:cNvPr>
          <p:cNvSpPr/>
          <p:nvPr/>
        </p:nvSpPr>
        <p:spPr>
          <a:xfrm>
            <a:off x="321658" y="1914438"/>
            <a:ext cx="31502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400" i="1" dirty="0"/>
              <a:t>F.C. Barker, </a:t>
            </a:r>
            <a:r>
              <a:rPr lang="nb-NO" sz="1400" i="1" dirty="0" err="1"/>
              <a:t>Phys</a:t>
            </a:r>
            <a:r>
              <a:rPr lang="nb-NO" sz="1400" i="1" dirty="0"/>
              <a:t>. Rev. Lett. 35 (1975) 613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7EFD658-EE8B-DE32-AF57-40843830F43C}"/>
              </a:ext>
            </a:extLst>
          </p:cNvPr>
          <p:cNvSpPr txBox="1"/>
          <p:nvPr/>
        </p:nvSpPr>
        <p:spPr>
          <a:xfrm>
            <a:off x="9755417" y="4575699"/>
            <a:ext cx="2232380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3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>
                <a:latin typeface="Symbol" pitchFamily="2" charset="2"/>
              </a:rPr>
              <a:t>a</a:t>
            </a:r>
            <a:r>
              <a:rPr lang="es-ES" baseline="30000" dirty="0"/>
              <a:t>2 </a:t>
            </a:r>
            <a:r>
              <a:rPr lang="es-ES" dirty="0"/>
              <a:t>/</a:t>
            </a:r>
            <a:r>
              <a:rPr lang="es-ES" dirty="0">
                <a:latin typeface="Symbol" pitchFamily="2" charset="2"/>
              </a:rPr>
              <a:t>b</a:t>
            </a:r>
            <a:r>
              <a:rPr lang="es-ES" baseline="30000" dirty="0"/>
              <a:t>2</a:t>
            </a:r>
            <a:r>
              <a:rPr lang="es-ES" dirty="0"/>
              <a:t> = 1,47(1)</a:t>
            </a:r>
          </a:p>
          <a:p>
            <a:r>
              <a:rPr lang="es-ES" dirty="0">
                <a:latin typeface="Symbol" pitchFamily="2" charset="2"/>
              </a:rPr>
              <a:t>D</a:t>
            </a:r>
            <a:r>
              <a:rPr lang="es-ES" dirty="0"/>
              <a:t>E = 298(75) </a:t>
            </a:r>
            <a:r>
              <a:rPr lang="es-ES" dirty="0" err="1"/>
              <a:t>keV</a:t>
            </a:r>
            <a:endParaRPr lang="es-ES" dirty="0"/>
          </a:p>
          <a:p>
            <a:r>
              <a:rPr lang="es-ES" dirty="0">
                <a:latin typeface="Symbol" pitchFamily="2" charset="2"/>
              </a:rPr>
              <a:t>a</a:t>
            </a:r>
            <a:r>
              <a:rPr lang="es-ES" dirty="0"/>
              <a:t> = 0,77; </a:t>
            </a:r>
            <a:r>
              <a:rPr lang="es-ES" dirty="0">
                <a:latin typeface="Symbol" pitchFamily="2" charset="2"/>
              </a:rPr>
              <a:t>b</a:t>
            </a:r>
            <a:r>
              <a:rPr lang="es-ES" dirty="0"/>
              <a:t> = 0,63</a:t>
            </a:r>
          </a:p>
          <a:p>
            <a:r>
              <a:rPr lang="es-ES" dirty="0" err="1"/>
              <a:t>Hc</a:t>
            </a:r>
            <a:r>
              <a:rPr lang="es-ES" dirty="0"/>
              <a:t> = </a:t>
            </a:r>
            <a:r>
              <a:rPr lang="es-ES" dirty="0" err="1">
                <a:latin typeface="Symbol" pitchFamily="2" charset="2"/>
              </a:rPr>
              <a:t>abD</a:t>
            </a:r>
            <a:r>
              <a:rPr lang="es-ES" dirty="0" err="1"/>
              <a:t>E</a:t>
            </a:r>
            <a:r>
              <a:rPr lang="es-ES" dirty="0"/>
              <a:t> = 145 </a:t>
            </a:r>
            <a:r>
              <a:rPr lang="es-ES" dirty="0" err="1"/>
              <a:t>keV</a:t>
            </a:r>
            <a:endParaRPr lang="es-ES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E0F57B65-F5EA-E955-EAAA-A9B31F1B1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489944"/>
              </p:ext>
            </p:extLst>
          </p:nvPr>
        </p:nvGraphicFramePr>
        <p:xfrm>
          <a:off x="4645383" y="4241529"/>
          <a:ext cx="3978091" cy="2589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945">
                  <a:extLst>
                    <a:ext uri="{9D8B030D-6E8A-4147-A177-3AD203B41FA5}">
                      <a16:colId xmlns:a16="http://schemas.microsoft.com/office/drawing/2014/main" val="2465938071"/>
                    </a:ext>
                  </a:extLst>
                </a:gridCol>
                <a:gridCol w="2058146">
                  <a:extLst>
                    <a:ext uri="{9D8B030D-6E8A-4147-A177-3AD203B41FA5}">
                      <a16:colId xmlns:a16="http://schemas.microsoft.com/office/drawing/2014/main" val="3099440214"/>
                    </a:ext>
                  </a:extLst>
                </a:gridCol>
              </a:tblGrid>
              <a:tr h="633811">
                <a:tc>
                  <a:txBody>
                    <a:bodyPr/>
                    <a:lstStyle/>
                    <a:p>
                      <a:r>
                        <a:rPr lang="en-GB" dirty="0"/>
                        <a:t>Method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Isospin Coefficient </a:t>
                      </a:r>
                      <a:r>
                        <a:rPr lang="en-GB" dirty="0">
                          <a:latin typeface="Symbol" pitchFamily="2" charset="2"/>
                        </a:rPr>
                        <a:t>a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 / </a:t>
                      </a:r>
                      <a:r>
                        <a:rPr lang="en-GB" dirty="0">
                          <a:latin typeface="Symbol" pitchFamily="2" charset="2"/>
                        </a:rPr>
                        <a:t>b</a:t>
                      </a:r>
                      <a:r>
                        <a:rPr lang="en-GB" baseline="30000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647801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en-GB" dirty="0"/>
                        <a:t>From B</a:t>
                      </a:r>
                      <a:r>
                        <a:rPr lang="en-GB" baseline="-25000" dirty="0"/>
                        <a:t>F </a:t>
                      </a:r>
                      <a:r>
                        <a:rPr lang="en-GB" dirty="0"/>
                        <a:t>Ratio (1)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1,43 (11)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938142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en-GB" dirty="0"/>
                        <a:t>From B</a:t>
                      </a:r>
                      <a:r>
                        <a:rPr lang="en-GB" baseline="-25000" dirty="0"/>
                        <a:t>GT </a:t>
                      </a:r>
                      <a:r>
                        <a:rPr lang="en-GB" dirty="0"/>
                        <a:t>Ratio (2)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1,40(8)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63646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en-GB" dirty="0"/>
                        <a:t>Widths </a:t>
                      </a:r>
                      <a:r>
                        <a:rPr lang="en-GB" dirty="0">
                          <a:latin typeface="Symbol" pitchFamily="2" charset="2"/>
                        </a:rPr>
                        <a:t>G</a:t>
                      </a:r>
                      <a:r>
                        <a:rPr lang="en-GB" baseline="-25000" dirty="0"/>
                        <a:t>16.6</a:t>
                      </a:r>
                      <a:r>
                        <a:rPr lang="en-GB" dirty="0"/>
                        <a:t> / </a:t>
                      </a:r>
                      <a:r>
                        <a:rPr lang="en-GB" dirty="0">
                          <a:latin typeface="Symbol" pitchFamily="2" charset="2"/>
                        </a:rPr>
                        <a:t>G</a:t>
                      </a:r>
                      <a:r>
                        <a:rPr lang="en-GB" baseline="-25000" dirty="0"/>
                        <a:t>16.9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1,48(3)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923970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pPr algn="ctr"/>
                      <a:r>
                        <a:rPr lang="en-GB" sz="2400" baseline="-25000" dirty="0">
                          <a:latin typeface="Symbol" pitchFamily="2" charset="2"/>
                        </a:rPr>
                        <a:t>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0,772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292095"/>
                  </a:ext>
                </a:extLst>
              </a:tr>
              <a:tr h="486475">
                <a:tc>
                  <a:txBody>
                    <a:bodyPr/>
                    <a:lstStyle/>
                    <a:p>
                      <a:pPr algn="ctr"/>
                      <a:r>
                        <a:rPr lang="en-GB" sz="2400" baseline="-25000" dirty="0">
                          <a:latin typeface="Symbol" pitchFamily="2" charset="2"/>
                        </a:rPr>
                        <a:t>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0,636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357185"/>
                  </a:ext>
                </a:extLst>
              </a:tr>
            </a:tbl>
          </a:graphicData>
        </a:graphic>
      </p:graphicFrame>
      <p:sp>
        <p:nvSpPr>
          <p:cNvPr id="40" name="Cerrar llave 39">
            <a:extLst>
              <a:ext uri="{FF2B5EF4-FFF2-40B4-BE49-F238E27FC236}">
                <a16:creationId xmlns:a16="http://schemas.microsoft.com/office/drawing/2014/main" id="{68FAE680-8E94-A5D6-5321-37F6741DD96B}"/>
              </a:ext>
            </a:extLst>
          </p:cNvPr>
          <p:cNvSpPr/>
          <p:nvPr/>
        </p:nvSpPr>
        <p:spPr>
          <a:xfrm>
            <a:off x="8639489" y="4874865"/>
            <a:ext cx="336378" cy="1067334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997196E-80DE-D0B8-9797-F8DAF213A721}"/>
              </a:ext>
            </a:extLst>
          </p:cNvPr>
          <p:cNvSpPr txBox="1"/>
          <p:nvPr/>
        </p:nvSpPr>
        <p:spPr>
          <a:xfrm>
            <a:off x="8940610" y="5224490"/>
            <a:ext cx="1030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=1,47(3)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D4148B70-552C-FC8E-33E7-F1B4E1A32A20}"/>
              </a:ext>
            </a:extLst>
          </p:cNvPr>
          <p:cNvSpPr txBox="1"/>
          <p:nvPr/>
        </p:nvSpPr>
        <p:spPr>
          <a:xfrm>
            <a:off x="9754171" y="5808611"/>
            <a:ext cx="2343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Hinterberger</a:t>
            </a:r>
            <a:r>
              <a:rPr lang="en-GB" dirty="0"/>
              <a:t> et al</a:t>
            </a:r>
          </a:p>
          <a:p>
            <a:r>
              <a:rPr lang="en-GB" dirty="0"/>
              <a:t>NPA299(1978)397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11989936-466A-53A1-2C33-D993598B52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7828" y="2971840"/>
            <a:ext cx="3314498" cy="389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2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3C430D29-9DFA-580E-C393-C8F15BA7B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C987660-EA1D-EEA2-22F2-B8ACD2D5246E}"/>
              </a:ext>
            </a:extLst>
          </p:cNvPr>
          <p:cNvSpPr txBox="1"/>
          <p:nvPr/>
        </p:nvSpPr>
        <p:spPr>
          <a:xfrm>
            <a:off x="2819611" y="-22102"/>
            <a:ext cx="2357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685800">
              <a:spcBef>
                <a:spcPct val="0"/>
              </a:spcBef>
              <a:defRPr/>
            </a:pPr>
            <a:r>
              <a:rPr lang="el-GR" sz="1800" b="1">
                <a:solidFill>
                  <a:prstClr val="white"/>
                </a:solidFill>
                <a:latin typeface="Arial" panose="020B0604020202020204"/>
              </a:rPr>
              <a:t>β</a:t>
            </a:r>
            <a:r>
              <a:rPr lang="es-ES" sz="1800" b="1">
                <a:solidFill>
                  <a:prstClr val="white"/>
                </a:solidFill>
                <a:latin typeface="Arial" panose="020B0604020202020204"/>
              </a:rPr>
              <a:t>- Recoil </a:t>
            </a:r>
            <a:r>
              <a:rPr lang="en-GB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es-E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5B3D9B28-76BF-CC15-A68C-A5DA59B01B97}"/>
              </a:ext>
            </a:extLst>
          </p:cNvPr>
          <p:cNvCxnSpPr>
            <a:cxnSpLocks/>
          </p:cNvCxnSpPr>
          <p:nvPr/>
        </p:nvCxnSpPr>
        <p:spPr>
          <a:xfrm flipH="1" flipV="1">
            <a:off x="8029773" y="942041"/>
            <a:ext cx="416864" cy="275911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" name="Flecha: a la derecha 3">
            <a:extLst>
              <a:ext uri="{FF2B5EF4-FFF2-40B4-BE49-F238E27FC236}">
                <a16:creationId xmlns:a16="http://schemas.microsoft.com/office/drawing/2014/main" id="{8CFAEBCD-D0CE-A4C9-CF0E-EFD825BA125E}"/>
              </a:ext>
            </a:extLst>
          </p:cNvPr>
          <p:cNvSpPr/>
          <p:nvPr/>
        </p:nvSpPr>
        <p:spPr>
          <a:xfrm rot="9124727">
            <a:off x="8069501" y="1523308"/>
            <a:ext cx="448213" cy="122467"/>
          </a:xfrm>
          <a:prstGeom prst="rightArrow">
            <a:avLst/>
          </a:prstGeom>
          <a:solidFill>
            <a:srgbClr val="000000"/>
          </a:soli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lecha: a la derecha 4">
            <a:extLst>
              <a:ext uri="{FF2B5EF4-FFF2-40B4-BE49-F238E27FC236}">
                <a16:creationId xmlns:a16="http://schemas.microsoft.com/office/drawing/2014/main" id="{06C70BDD-1788-DBF3-4809-AAB802F8E939}"/>
              </a:ext>
            </a:extLst>
          </p:cNvPr>
          <p:cNvSpPr/>
          <p:nvPr/>
        </p:nvSpPr>
        <p:spPr>
          <a:xfrm>
            <a:off x="8758080" y="1253886"/>
            <a:ext cx="745608" cy="264583"/>
          </a:xfrm>
          <a:prstGeom prst="rightArrow">
            <a:avLst/>
          </a:prstGeom>
          <a:gradFill flip="none" rotWithShape="1">
            <a:gsLst>
              <a:gs pos="0">
                <a:srgbClr val="CB0017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CB0017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CB0017">
                  <a:lumMod val="60000"/>
                  <a:lumOff val="40000"/>
                  <a:tint val="23500"/>
                  <a:satMod val="160000"/>
                </a:srgbClr>
              </a:gs>
            </a:gsLst>
            <a:lin ang="8100000" scaled="1"/>
            <a:tileRect/>
          </a:gra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6854E7D8-B62D-C394-EA3B-FDF1A6077777}"/>
              </a:ext>
            </a:extLst>
          </p:cNvPr>
          <p:cNvSpPr/>
          <p:nvPr/>
        </p:nvSpPr>
        <p:spPr>
          <a:xfrm>
            <a:off x="8446636" y="1208508"/>
            <a:ext cx="114686" cy="127813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69783CB1-D9EE-3F6D-D44B-5ABA65F05762}"/>
              </a:ext>
            </a:extLst>
          </p:cNvPr>
          <p:cNvSpPr/>
          <p:nvPr/>
        </p:nvSpPr>
        <p:spPr>
          <a:xfrm>
            <a:off x="8477803" y="1307234"/>
            <a:ext cx="195981" cy="211234"/>
          </a:xfrm>
          <a:prstGeom prst="ellipse">
            <a:avLst/>
          </a:prstGeom>
          <a:solidFill>
            <a:srgbClr val="000000"/>
          </a:soli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FFEDB33-CFEB-ADAC-DAA7-0BCC74648094}"/>
              </a:ext>
            </a:extLst>
          </p:cNvPr>
          <p:cNvSpPr txBox="1"/>
          <p:nvPr/>
        </p:nvSpPr>
        <p:spPr>
          <a:xfrm>
            <a:off x="8461075" y="1396764"/>
            <a:ext cx="45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>
                <a:solidFill>
                  <a:srgbClr val="0E101A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GB" sz="1600" b="1" baseline="30000">
                <a:solidFill>
                  <a:srgbClr val="0E101A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endParaRPr lang="es-ES" sz="160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AF644D7-B993-C15E-C9D1-01E950A1576E}"/>
              </a:ext>
            </a:extLst>
          </p:cNvPr>
          <p:cNvSpPr txBox="1"/>
          <p:nvPr/>
        </p:nvSpPr>
        <p:spPr>
          <a:xfrm>
            <a:off x="8480876" y="970440"/>
            <a:ext cx="44050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5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ν</a:t>
            </a:r>
            <a:r>
              <a:rPr lang="es-ES" sz="1500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endParaRPr lang="es-ES" sz="150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D088F212-8280-D699-D2FD-FBF6F69C6201}"/>
              </a:ext>
            </a:extLst>
          </p:cNvPr>
          <p:cNvSpPr/>
          <p:nvPr/>
        </p:nvSpPr>
        <p:spPr>
          <a:xfrm>
            <a:off x="9996781" y="1305612"/>
            <a:ext cx="195981" cy="211234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60CB86A8-B80D-8AC1-C019-5162F294283C}"/>
              </a:ext>
            </a:extLst>
          </p:cNvPr>
          <p:cNvSpPr/>
          <p:nvPr/>
        </p:nvSpPr>
        <p:spPr>
          <a:xfrm>
            <a:off x="10094771" y="1148267"/>
            <a:ext cx="195981" cy="211234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E7753916-1460-32E2-0EA8-0BEE26F1987B}"/>
              </a:ext>
            </a:extLst>
          </p:cNvPr>
          <p:cNvSpPr/>
          <p:nvPr/>
        </p:nvSpPr>
        <p:spPr>
          <a:xfrm rot="18450739">
            <a:off x="10186155" y="866266"/>
            <a:ext cx="405168" cy="263439"/>
          </a:xfrm>
          <a:prstGeom prst="rightArrow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10800000" scaled="1"/>
            <a:tileRect/>
          </a:gra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91E8D7E2-DAFB-E8A9-AAC5-0661DB317437}"/>
              </a:ext>
            </a:extLst>
          </p:cNvPr>
          <p:cNvSpPr/>
          <p:nvPr/>
        </p:nvSpPr>
        <p:spPr>
          <a:xfrm rot="7551523">
            <a:off x="9843297" y="1557937"/>
            <a:ext cx="164021" cy="154003"/>
          </a:xfrm>
          <a:prstGeom prst="rightArrow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10800000" scaled="1"/>
            <a:tileRect/>
          </a:gradFill>
          <a:ln w="12700" cap="flat" cmpd="sng" algn="ctr">
            <a:solidFill>
              <a:srgbClr val="000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Oval 30">
            <a:extLst>
              <a:ext uri="{FF2B5EF4-FFF2-40B4-BE49-F238E27FC236}">
                <a16:creationId xmlns:a16="http://schemas.microsoft.com/office/drawing/2014/main" id="{E020C964-F641-40AC-6464-DC63A609573E}"/>
              </a:ext>
            </a:extLst>
          </p:cNvPr>
          <p:cNvSpPr/>
          <p:nvPr/>
        </p:nvSpPr>
        <p:spPr>
          <a:xfrm>
            <a:off x="8393503" y="1073601"/>
            <a:ext cx="690297" cy="625151"/>
          </a:xfrm>
          <a:prstGeom prst="ellipse">
            <a:avLst/>
          </a:prstGeom>
          <a:gradFill rotWithShape="1">
            <a:gsLst>
              <a:gs pos="0">
                <a:srgbClr val="999998">
                  <a:lumMod val="110000"/>
                  <a:satMod val="105000"/>
                  <a:tint val="67000"/>
                </a:srgbClr>
              </a:gs>
              <a:gs pos="50000">
                <a:srgbClr val="999998">
                  <a:lumMod val="105000"/>
                  <a:satMod val="103000"/>
                  <a:tint val="73000"/>
                </a:srgbClr>
              </a:gs>
              <a:gs pos="100000">
                <a:srgbClr val="999998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999998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3000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  <a:r>
              <a:rPr kumimoji="0" lang="en-US" sz="1400" b="0" i="0" u="none" strike="noStrike" kern="0" cap="none" spc="0" normalizeH="0" baseline="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Be</a:t>
            </a:r>
            <a:endParaRPr kumimoji="0" lang="en-US" sz="1400" b="0" i="0" u="none" strike="noStrike" kern="0" cap="none" spc="0" normalizeH="0" baseline="0" noProof="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Oval 30">
            <a:extLst>
              <a:ext uri="{FF2B5EF4-FFF2-40B4-BE49-F238E27FC236}">
                <a16:creationId xmlns:a16="http://schemas.microsoft.com/office/drawing/2014/main" id="{B16B2782-527E-6C2E-D61E-EC0C5EDC7AAE}"/>
              </a:ext>
            </a:extLst>
          </p:cNvPr>
          <p:cNvSpPr/>
          <p:nvPr/>
        </p:nvSpPr>
        <p:spPr>
          <a:xfrm>
            <a:off x="8393503" y="1065866"/>
            <a:ext cx="690297" cy="625151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rgbClr val="000000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3000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  <a:r>
              <a:rPr kumimoji="0" lang="en-US" sz="1400" b="0" i="0" u="none" strike="noStrike" kern="0" cap="none" spc="0" normalizeH="0" baseline="0" noProof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B</a:t>
            </a:r>
            <a:endParaRPr kumimoji="0" lang="en-US" sz="1400" b="0" i="0" u="none" strike="noStrike" kern="0" cap="none" spc="0" normalizeH="0" baseline="0" noProof="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A0509E8-FB60-5D71-845A-726AC6C4C670}"/>
                  </a:ext>
                </a:extLst>
              </p:cNvPr>
              <p:cNvSpPr txBox="1"/>
              <p:nvPr/>
            </p:nvSpPr>
            <p:spPr>
              <a:xfrm>
                <a:off x="351010" y="855770"/>
                <a:ext cx="6078592" cy="144655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 marL="177804" indent="-177804" defTabSz="268294">
                  <a:buFont typeface="Wingdings" panose="05000000000000000000" pitchFamily="2" charset="2"/>
                  <a:buChar char="Ø"/>
                </a:pPr>
                <a:r>
                  <a:rPr lang="en-GB" sz="1400" b="1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en-GB" b="1" dirty="0">
                    <a:solidFill>
                      <a:srgbClr val="000000"/>
                    </a:solidFill>
                  </a:rPr>
                  <a:t>The </a:t>
                </a:r>
                <a:r>
                  <a:rPr lang="en-GB" b="1" baseline="30000" dirty="0">
                    <a:solidFill>
                      <a:srgbClr val="000000"/>
                    </a:solidFill>
                  </a:rPr>
                  <a:t>8</a:t>
                </a:r>
                <a:r>
                  <a:rPr lang="en-GB" b="1" dirty="0">
                    <a:solidFill>
                      <a:srgbClr val="000000"/>
                    </a:solidFill>
                  </a:rPr>
                  <a:t>B</a:t>
                </a:r>
                <a:r>
                  <a:rPr lang="en-GB" dirty="0">
                    <a:solidFill>
                      <a:srgbClr val="000000"/>
                    </a:solidFill>
                  </a:rPr>
                  <a:t> </a:t>
                </a:r>
                <a:r>
                  <a:rPr lang="en-GB" b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𝛃</m:t>
                        </m:r>
                      </m:e>
                      <m:sup>
                        <m:r>
                          <a:rPr lang="en-GB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GB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b="1" dirty="0" err="1">
                    <a:solidFill>
                      <a:srgbClr val="FF0000"/>
                    </a:solidFill>
                  </a:rPr>
                  <a:t>decay</a:t>
                </a:r>
                <a:r>
                  <a:rPr lang="es-ES" b="1" dirty="0">
                    <a:solidFill>
                      <a:srgbClr val="FF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000000"/>
                    </a:solidFill>
                  </a:rPr>
                  <a:t>emitting</a:t>
                </a:r>
                <a:r>
                  <a:rPr lang="es-ES" b="1" dirty="0">
                    <a:solidFill>
                      <a:srgbClr val="000000"/>
                    </a:solidFill>
                  </a:rPr>
                  <a:t>  </a:t>
                </a:r>
                <a:r>
                  <a:rPr lang="en-GB" b="1" dirty="0">
                    <a:solidFill>
                      <a:srgbClr val="000000"/>
                    </a:solidFill>
                  </a:rPr>
                  <a:t>e</a:t>
                </a:r>
                <a:r>
                  <a:rPr lang="en-GB" b="1" baseline="30000" dirty="0">
                    <a:solidFill>
                      <a:srgbClr val="000000"/>
                    </a:solidFill>
                  </a:rPr>
                  <a:t>+</a:t>
                </a:r>
                <a:r>
                  <a:rPr lang="es-ES" dirty="0">
                    <a:solidFill>
                      <a:srgbClr val="000000"/>
                    </a:solidFill>
                  </a:rPr>
                  <a:t> </a:t>
                </a:r>
                <a:r>
                  <a:rPr lang="es-ES" b="1" dirty="0">
                    <a:solidFill>
                      <a:srgbClr val="000000"/>
                    </a:solidFill>
                  </a:rPr>
                  <a:t>and </a:t>
                </a:r>
                <a:r>
                  <a:rPr lang="el-GR" b="1" dirty="0">
                    <a:solidFill>
                      <a:srgbClr val="000000"/>
                    </a:solidFill>
                  </a:rPr>
                  <a:t>ν</a:t>
                </a:r>
                <a:r>
                  <a:rPr lang="es-ES" b="1" baseline="-25000" dirty="0">
                    <a:solidFill>
                      <a:srgbClr val="000000"/>
                    </a:solidFill>
                  </a:rPr>
                  <a:t>e</a:t>
                </a:r>
                <a:endParaRPr lang="en-GB" b="1" dirty="0">
                  <a:solidFill>
                    <a:srgbClr val="000000"/>
                  </a:solidFill>
                </a:endParaRPr>
              </a:p>
              <a:p>
                <a:pPr marL="342908" indent="-342908">
                  <a:buFont typeface="Wingdings" panose="05000000000000000000" pitchFamily="2" charset="2"/>
                  <a:buChar char="Ø"/>
                </a:pPr>
                <a:endParaRPr lang="en-GB" sz="800" b="1" dirty="0">
                  <a:solidFill>
                    <a:srgbClr val="000000"/>
                  </a:solidFill>
                </a:endParaRPr>
              </a:p>
              <a:p>
                <a:pPr marL="177804" indent="-177804" defTabSz="268294">
                  <a:buFont typeface="Wingdings" panose="05000000000000000000" pitchFamily="2" charset="2"/>
                  <a:buChar char="Ø"/>
                </a:pPr>
                <a:r>
                  <a:rPr lang="es-ES" b="1" dirty="0">
                    <a:solidFill>
                      <a:srgbClr val="00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000000"/>
                    </a:solidFill>
                  </a:rPr>
                  <a:t>Due</a:t>
                </a:r>
                <a:r>
                  <a:rPr lang="es-ES" b="1" dirty="0">
                    <a:solidFill>
                      <a:srgbClr val="00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000000"/>
                    </a:solidFill>
                  </a:rPr>
                  <a:t>to</a:t>
                </a:r>
                <a:r>
                  <a:rPr lang="es-ES" b="1" dirty="0">
                    <a:solidFill>
                      <a:srgbClr val="00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FF0000"/>
                    </a:solidFill>
                  </a:rPr>
                  <a:t>momentum</a:t>
                </a:r>
                <a:r>
                  <a:rPr lang="es-ES" b="1" dirty="0">
                    <a:solidFill>
                      <a:srgbClr val="FF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FF0000"/>
                    </a:solidFill>
                  </a:rPr>
                  <a:t>conservation</a:t>
                </a:r>
                <a:r>
                  <a:rPr lang="es-ES" b="1" dirty="0">
                    <a:solidFill>
                      <a:srgbClr val="FF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000000"/>
                    </a:solidFill>
                  </a:rPr>
                  <a:t>the</a:t>
                </a:r>
                <a:r>
                  <a:rPr lang="es-ES" b="1" dirty="0">
                    <a:solidFill>
                      <a:srgbClr val="000000"/>
                    </a:solidFill>
                  </a:rPr>
                  <a:t> </a:t>
                </a:r>
                <a:r>
                  <a:rPr lang="en-GB" b="1" baseline="30000" dirty="0">
                    <a:solidFill>
                      <a:srgbClr val="000000"/>
                    </a:solidFill>
                  </a:rPr>
                  <a:t>8</a:t>
                </a:r>
                <a:r>
                  <a:rPr lang="en-GB" b="1" dirty="0">
                    <a:solidFill>
                      <a:srgbClr val="000000"/>
                    </a:solidFill>
                  </a:rPr>
                  <a:t>Be</a:t>
                </a:r>
                <a:r>
                  <a:rPr lang="es-ES" dirty="0">
                    <a:solidFill>
                      <a:srgbClr val="00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000000"/>
                    </a:solidFill>
                  </a:rPr>
                  <a:t>recoils</a:t>
                </a:r>
                <a:r>
                  <a:rPr lang="es-ES" b="1" dirty="0">
                    <a:solidFill>
                      <a:srgbClr val="000000"/>
                    </a:solidFill>
                  </a:rPr>
                  <a:t> in </a:t>
                </a:r>
                <a:r>
                  <a:rPr lang="es-ES" b="1" dirty="0" err="1">
                    <a:solidFill>
                      <a:srgbClr val="000000"/>
                    </a:solidFill>
                  </a:rPr>
                  <a:t>flight</a:t>
                </a:r>
                <a:endParaRPr lang="es-ES" b="1" dirty="0">
                  <a:solidFill>
                    <a:srgbClr val="000000"/>
                  </a:solidFill>
                </a:endParaRPr>
              </a:p>
              <a:p>
                <a:pPr marL="177804" indent="-177804" defTabSz="268294">
                  <a:buFont typeface="Wingdings" panose="05000000000000000000" pitchFamily="2" charset="2"/>
                  <a:buChar char="Ø"/>
                </a:pPr>
                <a:endParaRPr lang="en-GB" sz="800" b="1" dirty="0">
                  <a:solidFill>
                    <a:srgbClr val="000000"/>
                  </a:solidFill>
                </a:endParaRPr>
              </a:p>
              <a:p>
                <a:pPr marL="177804" indent="-177804">
                  <a:buFont typeface="Wingdings" panose="05000000000000000000" pitchFamily="2" charset="2"/>
                  <a:buChar char="Ø"/>
                </a:pPr>
                <a:r>
                  <a:rPr lang="en-GB" b="1" dirty="0">
                    <a:solidFill>
                      <a:srgbClr val="000000"/>
                    </a:solidFill>
                    <a:sym typeface="Wingdings" pitchFamily="2" charset="2"/>
                  </a:rPr>
                  <a:t>This additional momentum is transferred (not always equally) to the emitted </a:t>
                </a:r>
                <a14:m>
                  <m:oMath xmlns:m="http://schemas.openxmlformats.org/officeDocument/2006/math">
                    <m:r>
                      <a:rPr lang="el-GR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𝛂</m:t>
                    </m:r>
                    <m:r>
                      <a:rPr lang="es-ES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particles</a:t>
                </a: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A0509E8-FB60-5D71-845A-726AC6C4C6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10" y="855770"/>
                <a:ext cx="6078592" cy="1446550"/>
              </a:xfrm>
              <a:prstGeom prst="rect">
                <a:avLst/>
              </a:prstGeom>
              <a:blipFill>
                <a:blip r:embed="rId2"/>
                <a:stretch>
                  <a:fillRect l="-625" t="-1739" b="-6087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3E576DAD-C9E5-52D3-E305-0D8F8046191A}"/>
                  </a:ext>
                </a:extLst>
              </p:cNvPr>
              <p:cNvSpPr txBox="1"/>
              <p:nvPr/>
            </p:nvSpPr>
            <p:spPr>
              <a:xfrm>
                <a:off x="351010" y="2387990"/>
                <a:ext cx="6160149" cy="8984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The </a:t>
                </a:r>
                <a:r>
                  <a:rPr lang="el-GR" b="1" dirty="0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β</a:t>
                </a:r>
                <a:r>
                  <a:rPr lang="en-GB" b="1" dirty="0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r>
                  <a:rPr lang="en-US" b="1" dirty="0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recoil </a:t>
                </a:r>
                <a:r>
                  <a:rPr lang="en-GB" b="1" dirty="0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distribution is dependent on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s-E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/>
                      <m:sup>
                        <m:r>
                          <a:rPr lang="es-E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sup>
                      <m:e>
                        <m:r>
                          <a:rPr lang="es-E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𝐁𝐞</m:t>
                        </m:r>
                      </m:e>
                    </m:sPre>
                    <m:r>
                      <a:rPr lang="en-GB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energy and amplify by the sharing alphas.</a:t>
                </a:r>
              </a:p>
              <a:p>
                <a:r>
                  <a:rPr lang="en-GB" sz="1400" b="1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es-ES" sz="1400" b="1" i="1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D. </a:t>
                </a:r>
                <a:r>
                  <a:rPr lang="es-ES" sz="1400" b="1" i="1" dirty="0" err="1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Schardt</a:t>
                </a:r>
                <a:r>
                  <a:rPr lang="es-ES" sz="1400" b="1" i="1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 and K. </a:t>
                </a:r>
                <a:r>
                  <a:rPr lang="es-ES" sz="1400" b="1" i="1" dirty="0" err="1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Riisager</a:t>
                </a:r>
                <a:r>
                  <a:rPr lang="es-ES" sz="1400" b="1" i="1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, Z. </a:t>
                </a:r>
                <a:r>
                  <a:rPr lang="es-ES" sz="1400" b="1" i="1" dirty="0" err="1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Phys</a:t>
                </a:r>
                <a:r>
                  <a:rPr lang="es-ES" sz="1400" b="1" i="1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. A 345 (1997)</a:t>
                </a:r>
                <a:endParaRPr lang="en-GB" sz="1400" b="1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3E576DAD-C9E5-52D3-E305-0D8F80461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10" y="2387990"/>
                <a:ext cx="6160149" cy="898451"/>
              </a:xfrm>
              <a:prstGeom prst="rect">
                <a:avLst/>
              </a:prstGeom>
              <a:blipFill>
                <a:blip r:embed="rId3"/>
                <a:stretch>
                  <a:fillRect l="-823" t="-4225" b="-7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brir llave 24">
            <a:extLst>
              <a:ext uri="{FF2B5EF4-FFF2-40B4-BE49-F238E27FC236}">
                <a16:creationId xmlns:a16="http://schemas.microsoft.com/office/drawing/2014/main" id="{AA82EBCB-DF65-AFFD-903A-A4B2EAE9F92B}"/>
              </a:ext>
            </a:extLst>
          </p:cNvPr>
          <p:cNvSpPr/>
          <p:nvPr/>
        </p:nvSpPr>
        <p:spPr>
          <a:xfrm rot="16200000">
            <a:off x="3223128" y="3873262"/>
            <a:ext cx="263327" cy="613430"/>
          </a:xfrm>
          <a:prstGeom prst="leftBrac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48B21E-B6AD-6D18-F005-6ABA921818A8}"/>
              </a:ext>
            </a:extLst>
          </p:cNvPr>
          <p:cNvSpPr txBox="1"/>
          <p:nvPr/>
        </p:nvSpPr>
        <p:spPr>
          <a:xfrm>
            <a:off x="2819611" y="4266266"/>
            <a:ext cx="1390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>
                <a:solidFill>
                  <a:srgbClr val="000000">
                    <a:lumMod val="60000"/>
                    <a:lumOff val="40000"/>
                  </a:srgbClr>
                </a:solidFill>
                <a:latin typeface="Arial" panose="020B0604020202020204"/>
              </a:rPr>
              <a:t>Fermi function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0C7D2D1-7F36-6D4A-741E-D770BCBF9968}"/>
              </a:ext>
            </a:extLst>
          </p:cNvPr>
          <p:cNvSpPr txBox="1"/>
          <p:nvPr/>
        </p:nvSpPr>
        <p:spPr>
          <a:xfrm>
            <a:off x="5551719" y="4238390"/>
            <a:ext cx="1837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solidFill>
                  <a:srgbClr val="EEB500"/>
                </a:solidFill>
                <a:latin typeface="Arial" panose="020B0604020202020204"/>
              </a:rPr>
              <a:t>Asymmetry</a:t>
            </a:r>
            <a:r>
              <a:rPr lang="es-ES" sz="1200" b="1" dirty="0">
                <a:solidFill>
                  <a:srgbClr val="EEB500"/>
                </a:solidFill>
                <a:latin typeface="Arial" panose="020B0604020202020204"/>
              </a:rPr>
              <a:t> </a:t>
            </a:r>
            <a:r>
              <a:rPr lang="es-ES" sz="1200" b="1" dirty="0" err="1">
                <a:solidFill>
                  <a:srgbClr val="EEB500"/>
                </a:solidFill>
                <a:latin typeface="Arial" panose="020B0604020202020204"/>
              </a:rPr>
              <a:t>parameter</a:t>
            </a:r>
            <a:endParaRPr lang="es-ES" sz="1200" b="1" dirty="0">
              <a:solidFill>
                <a:srgbClr val="EEB500"/>
              </a:solidFill>
              <a:latin typeface="Arial" panose="020B0604020202020204"/>
            </a:endParaRPr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0FA912AA-12AC-6C0C-FF22-C2474359AD60}"/>
              </a:ext>
            </a:extLst>
          </p:cNvPr>
          <p:cNvSpPr/>
          <p:nvPr/>
        </p:nvSpPr>
        <p:spPr>
          <a:xfrm rot="16200000">
            <a:off x="1546804" y="3983128"/>
            <a:ext cx="269613" cy="405397"/>
          </a:xfrm>
          <a:prstGeom prst="leftBrace">
            <a:avLst/>
          </a:prstGeom>
          <a:noFill/>
          <a:ln w="6350" cap="flat" cmpd="sng" algn="ctr">
            <a:solidFill>
              <a:srgbClr val="99999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99999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B353245-8209-A2B1-09A6-52ED3FD72F2C}"/>
              </a:ext>
            </a:extLst>
          </p:cNvPr>
          <p:cNvSpPr txBox="1"/>
          <p:nvPr/>
        </p:nvSpPr>
        <p:spPr>
          <a:xfrm>
            <a:off x="1163851" y="4276708"/>
            <a:ext cx="1111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>
                <a:solidFill>
                  <a:srgbClr val="999998"/>
                </a:solidFill>
                <a:latin typeface="Arial" panose="020B0604020202020204"/>
              </a:rPr>
              <a:t>Recoil</a:t>
            </a:r>
          </a:p>
          <a:p>
            <a:pPr algn="ctr"/>
            <a:r>
              <a:rPr lang="es-ES" sz="1200" b="1">
                <a:solidFill>
                  <a:srgbClr val="999998"/>
                </a:solidFill>
                <a:latin typeface="Arial" panose="020B0604020202020204"/>
              </a:rPr>
              <a:t>Distribution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2AAD0914-3533-46A9-7483-524CD79504E1}"/>
              </a:ext>
            </a:extLst>
          </p:cNvPr>
          <p:cNvSpPr txBox="1"/>
          <p:nvPr/>
        </p:nvSpPr>
        <p:spPr>
          <a:xfrm>
            <a:off x="7742290" y="4664366"/>
            <a:ext cx="15965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dirty="0">
                <a:solidFill>
                  <a:srgbClr val="FF0000"/>
                </a:solidFill>
                <a:latin typeface="Arial" panose="020B0604020202020204"/>
              </a:rPr>
              <a:t>EC-</a:t>
            </a:r>
            <a:r>
              <a:rPr lang="es-ES" sz="1500" b="1" dirty="0" err="1">
                <a:solidFill>
                  <a:srgbClr val="FF0000"/>
                </a:solidFill>
                <a:latin typeface="Arial" panose="020B0604020202020204"/>
              </a:rPr>
              <a:t>component</a:t>
            </a:r>
            <a:endParaRPr lang="es-ES" sz="1500" b="1" dirty="0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B0E838D6-A682-10F2-7919-31F4562283B1}"/>
              </a:ext>
            </a:extLst>
          </p:cNvPr>
          <p:cNvSpPr/>
          <p:nvPr/>
        </p:nvSpPr>
        <p:spPr>
          <a:xfrm>
            <a:off x="6052162" y="3810271"/>
            <a:ext cx="336547" cy="311284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F3181BFB-2658-24A2-4BBE-5EB366765B3E}"/>
                  </a:ext>
                </a:extLst>
              </p:cNvPr>
              <p:cNvSpPr txBox="1"/>
              <p:nvPr/>
            </p:nvSpPr>
            <p:spPr>
              <a:xfrm>
                <a:off x="1576203" y="5740851"/>
                <a:ext cx="3228113" cy="640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dirty="0">
                    <a:solidFill>
                      <a:srgbClr val="000000"/>
                    </a:solidFill>
                    <a:latin typeface="Arial" panose="020B0604020202020204"/>
                    <a:ea typeface="Cambria Math" panose="020405030504060302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s-E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  <m:r>
                          <a:rPr lang="es-E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30</m:t>
                                </m:r>
                              </m:den>
                            </m:f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𝜏𝜃</m:t>
                            </m:r>
                          </m:e>
                        </m:d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𝐺𝑇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𝐺𝑇</m:t>
                            </m:r>
                          </m:sub>
                        </m:sSub>
                      </m:den>
                    </m:f>
                  </m:oMath>
                </a14:m>
                <a:endParaRPr lang="es-ES" sz="2000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F3181BFB-2658-24A2-4BBE-5EB366765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6203" y="5740851"/>
                <a:ext cx="3228113" cy="640175"/>
              </a:xfrm>
              <a:prstGeom prst="rect">
                <a:avLst/>
              </a:prstGeom>
              <a:blipFill>
                <a:blip r:embed="rId6"/>
                <a:stretch>
                  <a:fillRect l="-1961" t="-50980" b="-431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Flecha: a la derecha 45">
            <a:extLst>
              <a:ext uri="{FF2B5EF4-FFF2-40B4-BE49-F238E27FC236}">
                <a16:creationId xmlns:a16="http://schemas.microsoft.com/office/drawing/2014/main" id="{C9B37F3B-5784-D62C-961F-1F1EE3DD5F89}"/>
              </a:ext>
            </a:extLst>
          </p:cNvPr>
          <p:cNvSpPr/>
          <p:nvPr/>
        </p:nvSpPr>
        <p:spPr>
          <a:xfrm>
            <a:off x="4586124" y="5891662"/>
            <a:ext cx="506123" cy="338555"/>
          </a:xfrm>
          <a:prstGeom prst="rightArrow">
            <a:avLst/>
          </a:prstGeom>
          <a:gradFill rotWithShape="1">
            <a:gsLst>
              <a:gs pos="0">
                <a:srgbClr val="000000">
                  <a:lumMod val="110000"/>
                  <a:satMod val="105000"/>
                  <a:tint val="67000"/>
                </a:srgbClr>
              </a:gs>
              <a:gs pos="50000">
                <a:srgbClr val="000000">
                  <a:lumMod val="105000"/>
                  <a:satMod val="103000"/>
                  <a:tint val="73000"/>
                </a:srgbClr>
              </a:gs>
              <a:gs pos="100000">
                <a:srgbClr val="000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6E02CBA4-505C-B200-94CD-80756A6EBA3E}"/>
                  </a:ext>
                </a:extLst>
              </p:cNvPr>
              <p:cNvSpPr txBox="1"/>
              <p:nvPr/>
            </p:nvSpPr>
            <p:spPr>
              <a:xfrm>
                <a:off x="5061686" y="5678779"/>
                <a:ext cx="2817961" cy="720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𝐺𝑇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s-E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  <m:sup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r>
                        <a:rPr lang="es-E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s-E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6E02CBA4-505C-B200-94CD-80756A6EBA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1686" y="5678779"/>
                <a:ext cx="2817961" cy="7203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56695C47-CF38-A4C3-DDBC-832889666A68}"/>
                  </a:ext>
                </a:extLst>
              </p:cNvPr>
              <p:cNvSpPr txBox="1"/>
              <p:nvPr/>
            </p:nvSpPr>
            <p:spPr>
              <a:xfrm>
                <a:off x="722682" y="5181344"/>
                <a:ext cx="108539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rgbClr val="0059D0"/>
                    </a:solidFill>
                    <a:ea typeface="Calibri" panose="020F0502020204030204" pitchFamily="34" charset="0"/>
                  </a:rPr>
                  <a:t>For</a:t>
                </a:r>
                <a:r>
                  <a:rPr lang="en-GB" sz="1600" baseline="30000" dirty="0">
                    <a:solidFill>
                      <a:srgbClr val="0059D0"/>
                    </a:solidFill>
                    <a:latin typeface="Arial" panose="020B0604020202020204"/>
                  </a:rPr>
                  <a:t> 8</a:t>
                </a:r>
                <a:r>
                  <a:rPr lang="en-GB" sz="1600" dirty="0">
                    <a:solidFill>
                      <a:srgbClr val="0059D0"/>
                    </a:solidFill>
                    <a:latin typeface="Arial" panose="020B0604020202020204"/>
                  </a:rPr>
                  <a:t>B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rgbClr val="0059D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>
                    <a:solidFill>
                      <a:srgbClr val="0059D0"/>
                    </a:solidFill>
                    <a:latin typeface="Arial" panose="020B0604020202020204"/>
                  </a:rPr>
                  <a:t> </a:t>
                </a:r>
                <a:r>
                  <a:rPr lang="en-GB" sz="1600" baseline="30000" dirty="0">
                    <a:solidFill>
                      <a:srgbClr val="0059D0"/>
                    </a:solidFill>
                    <a:latin typeface="Arial" panose="020B0604020202020204"/>
                  </a:rPr>
                  <a:t>8</a:t>
                </a:r>
                <a:r>
                  <a:rPr lang="en-GB" sz="1600" dirty="0">
                    <a:solidFill>
                      <a:srgbClr val="0059D0"/>
                    </a:solidFill>
                    <a:latin typeface="Arial" panose="020B0604020202020204"/>
                  </a:rPr>
                  <a:t>Be</a:t>
                </a:r>
                <a:r>
                  <a:rPr lang="es-ES" sz="1600" dirty="0">
                    <a:solidFill>
                      <a:srgbClr val="0059D0"/>
                    </a:solidFill>
                    <a:latin typeface="Arial" panose="020B0604020202020204"/>
                  </a:rPr>
                  <a:t>  </a:t>
                </a:r>
                <a:r>
                  <a:rPr lang="en-GB" sz="1600" dirty="0">
                    <a:solidFill>
                      <a:srgbClr val="0059D0"/>
                    </a:solidFill>
                    <a:ea typeface="Calibri" panose="020F0502020204030204" pitchFamily="34" charset="0"/>
                  </a:rPr>
                  <a:t>ΔJ=0 and ΔL=2 therefore </a:t>
                </a:r>
                <a14:m>
                  <m:oMath xmlns:m="http://schemas.openxmlformats.org/officeDocument/2006/math">
                    <m:r>
                      <a:rPr lang="es-ES" sz="1600" i="1">
                        <a:solidFill>
                          <a:srgbClr val="0059D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𝜏𝜃</m:t>
                    </m:r>
                    <m:r>
                      <a:rPr lang="es-ES" sz="1600" i="1">
                        <a:solidFill>
                          <a:srgbClr val="0059D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rgbClr val="0059D0"/>
                    </a:solidFill>
                    <a:ea typeface="Calibri" panose="020F0502020204030204" pitchFamily="34" charset="0"/>
                  </a:rPr>
                  <a:t>=10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59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59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59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rgbClr val="0059D0"/>
                    </a:solidFill>
                    <a:ea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59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59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59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rgbClr val="0059D0"/>
                    </a:solidFill>
                    <a:ea typeface="Calibri" panose="020F0502020204030204" pitchFamily="34" charset="0"/>
                  </a:rPr>
                  <a:t> can be deduced from A </a:t>
                </a:r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ea typeface="Calibri" panose="020F0502020204030204" pitchFamily="34" charset="0"/>
                  </a:rPr>
                  <a:t>(</a:t>
                </a:r>
                <a:r>
                  <a:rPr lang="en-GB" sz="1600" dirty="0" err="1">
                    <a:solidFill>
                      <a:schemeClr val="bg1">
                        <a:lumMod val="50000"/>
                      </a:schemeClr>
                    </a:solidFill>
                    <a:ea typeface="Calibri" panose="020F0502020204030204" pitchFamily="34" charset="0"/>
                  </a:rPr>
                  <a:t>Schardt</a:t>
                </a:r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ea typeface="Calibri" panose="020F0502020204030204" pitchFamily="34" charset="0"/>
                  </a:rPr>
                  <a:t> &amp; </a:t>
                </a:r>
                <a:r>
                  <a:rPr lang="en-GB" sz="1600" dirty="0" err="1">
                    <a:solidFill>
                      <a:schemeClr val="bg1">
                        <a:lumMod val="50000"/>
                      </a:schemeClr>
                    </a:solidFill>
                    <a:ea typeface="Calibri" panose="020F0502020204030204" pitchFamily="34" charset="0"/>
                  </a:rPr>
                  <a:t>Riisager</a:t>
                </a:r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ea typeface="Calibri" panose="020F0502020204030204" pitchFamily="34" charset="0"/>
                  </a:rPr>
                  <a:t>, </a:t>
                </a:r>
                <a:r>
                  <a:rPr lang="es-ES" sz="1400" b="1" i="1" dirty="0">
                    <a:solidFill>
                      <a:schemeClr val="bg1">
                        <a:lumMod val="50000"/>
                      </a:schemeClr>
                    </a:solidFill>
                  </a:rPr>
                  <a:t>Z</a:t>
                </a:r>
                <a:r>
                  <a:rPr lang="es-ES" sz="1400" b="1" i="1" dirty="0">
                    <a:solidFill>
                      <a:srgbClr val="FFFFFF">
                        <a:lumMod val="50000"/>
                      </a:srgbClr>
                    </a:solidFill>
                  </a:rPr>
                  <a:t>. </a:t>
                </a:r>
                <a:r>
                  <a:rPr lang="es-ES" sz="1400" b="1" i="1" dirty="0" err="1">
                    <a:solidFill>
                      <a:srgbClr val="FFFFFF">
                        <a:lumMod val="50000"/>
                      </a:srgbClr>
                    </a:solidFill>
                  </a:rPr>
                  <a:t>Phys</a:t>
                </a:r>
                <a:r>
                  <a:rPr lang="es-ES" sz="1400" b="1" i="1" dirty="0">
                    <a:solidFill>
                      <a:srgbClr val="FFFFFF">
                        <a:lumMod val="50000"/>
                      </a:srgbClr>
                    </a:solidFill>
                  </a:rPr>
                  <a:t>. A 345 (1997))</a:t>
                </a:r>
                <a:r>
                  <a:rPr lang="en-GB" sz="1400" dirty="0">
                    <a:solidFill>
                      <a:srgbClr val="0059D0"/>
                    </a:solidFill>
                    <a:ea typeface="Calibri" panose="020F0502020204030204" pitchFamily="34" charset="0"/>
                  </a:rPr>
                  <a:t>  </a:t>
                </a:r>
                <a:endParaRPr lang="es-ES" sz="1400" b="1" dirty="0">
                  <a:solidFill>
                    <a:srgbClr val="0059D0"/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56695C47-CF38-A4C3-DDBC-832889666A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82" y="5181344"/>
                <a:ext cx="10853966" cy="338554"/>
              </a:xfrm>
              <a:prstGeom prst="rect">
                <a:avLst/>
              </a:prstGeom>
              <a:blipFill>
                <a:blip r:embed="rId8"/>
                <a:stretch>
                  <a:fillRect t="-11111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brir llave 36">
            <a:extLst>
              <a:ext uri="{FF2B5EF4-FFF2-40B4-BE49-F238E27FC236}">
                <a16:creationId xmlns:a16="http://schemas.microsoft.com/office/drawing/2014/main" id="{FBC26B3F-5123-2C8A-2DD2-C2433983BBE3}"/>
              </a:ext>
            </a:extLst>
          </p:cNvPr>
          <p:cNvSpPr/>
          <p:nvPr/>
        </p:nvSpPr>
        <p:spPr>
          <a:xfrm>
            <a:off x="7724161" y="5681685"/>
            <a:ext cx="506123" cy="73691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9C9DA52F-E876-FD10-CB47-6ABD70D2DCCF}"/>
                  </a:ext>
                </a:extLst>
              </p:cNvPr>
              <p:cNvSpPr txBox="1"/>
              <p:nvPr/>
            </p:nvSpPr>
            <p:spPr>
              <a:xfrm>
                <a:off x="8142224" y="5623099"/>
                <a:ext cx="16419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/>
                  <a:t>A=1 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r>
                  <a:rPr lang="es-ES" sz="1600"/>
                  <a:t>=0</a:t>
                </a:r>
              </a:p>
              <a:p>
                <a:r>
                  <a:rPr lang="es-ES" sz="1600"/>
                  <a:t>A=0 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s-ES" sz="160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endParaRPr lang="es-ES" sz="1600"/>
              </a:p>
              <a:p>
                <a:r>
                  <a:rPr lang="es-ES" sz="1600"/>
                  <a:t>A=-1 -&gt;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s-ES" sz="1600"/>
                  <a:t>=0</a:t>
                </a:r>
                <a:endParaRPr lang="en-GB"/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9C9DA52F-E876-FD10-CB47-6ABD70D2D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224" y="5623099"/>
                <a:ext cx="1641920" cy="830997"/>
              </a:xfrm>
              <a:prstGeom prst="rect">
                <a:avLst/>
              </a:prstGeom>
              <a:blipFill>
                <a:blip r:embed="rId9"/>
                <a:stretch>
                  <a:fillRect l="-2308" t="-1493"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CuadroTexto 38">
            <a:extLst>
              <a:ext uri="{FF2B5EF4-FFF2-40B4-BE49-F238E27FC236}">
                <a16:creationId xmlns:a16="http://schemas.microsoft.com/office/drawing/2014/main" id="{FFA0BA3D-65F5-9EF2-B878-36479AF4E5AC}"/>
              </a:ext>
            </a:extLst>
          </p:cNvPr>
          <p:cNvSpPr txBox="1"/>
          <p:nvPr/>
        </p:nvSpPr>
        <p:spPr>
          <a:xfrm>
            <a:off x="5003583" y="4664757"/>
            <a:ext cx="22921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dirty="0">
                <a:solidFill>
                  <a:srgbClr val="FF0000"/>
                </a:solidFill>
                <a:latin typeface="Symbol" pitchFamily="2" charset="2"/>
              </a:rPr>
              <a:t>b</a:t>
            </a:r>
            <a:r>
              <a:rPr lang="es-ES" sz="1500" b="1" dirty="0">
                <a:solidFill>
                  <a:srgbClr val="FF0000"/>
                </a:solidFill>
                <a:latin typeface="Arial" panose="020B0604020202020204"/>
              </a:rPr>
              <a:t>-</a:t>
            </a:r>
            <a:r>
              <a:rPr lang="es-ES" sz="1500" b="1" dirty="0" err="1">
                <a:solidFill>
                  <a:srgbClr val="FF0000"/>
                </a:solidFill>
                <a:latin typeface="Arial" panose="020B0604020202020204"/>
              </a:rPr>
              <a:t>component</a:t>
            </a:r>
            <a:endParaRPr lang="es-ES" sz="1500" b="1" dirty="0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40" name="Cerrar llave 39">
            <a:extLst>
              <a:ext uri="{FF2B5EF4-FFF2-40B4-BE49-F238E27FC236}">
                <a16:creationId xmlns:a16="http://schemas.microsoft.com/office/drawing/2014/main" id="{5049624C-DE67-1578-BC91-856AAE8B7E87}"/>
              </a:ext>
            </a:extLst>
          </p:cNvPr>
          <p:cNvSpPr/>
          <p:nvPr/>
        </p:nvSpPr>
        <p:spPr>
          <a:xfrm rot="5400000">
            <a:off x="4714297" y="1876755"/>
            <a:ext cx="384756" cy="5364337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errar llave 40">
            <a:extLst>
              <a:ext uri="{FF2B5EF4-FFF2-40B4-BE49-F238E27FC236}">
                <a16:creationId xmlns:a16="http://schemas.microsoft.com/office/drawing/2014/main" id="{3D3C867A-5DC9-8D32-5F4D-2419BB34AF6C}"/>
              </a:ext>
            </a:extLst>
          </p:cNvPr>
          <p:cNvSpPr/>
          <p:nvPr/>
        </p:nvSpPr>
        <p:spPr>
          <a:xfrm rot="5400000">
            <a:off x="8296405" y="3910420"/>
            <a:ext cx="384015" cy="129626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C80DC0F-1D1F-A6BD-3EDF-64C7B51691B3}"/>
              </a:ext>
            </a:extLst>
          </p:cNvPr>
          <p:cNvSpPr txBox="1"/>
          <p:nvPr/>
        </p:nvSpPr>
        <p:spPr>
          <a:xfrm>
            <a:off x="2887191" y="113767"/>
            <a:ext cx="6417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CD"/>
                </a:solidFill>
              </a:rPr>
              <a:t>Use of an alternative Method: the </a:t>
            </a:r>
            <a:r>
              <a:rPr lang="en-GB" sz="2800" dirty="0">
                <a:solidFill>
                  <a:srgbClr val="0000CD"/>
                </a:solidFill>
                <a:latin typeface="Symbol" pitchFamily="2" charset="2"/>
              </a:rPr>
              <a:t>b</a:t>
            </a:r>
            <a:r>
              <a:rPr lang="en-GB" sz="2800" dirty="0">
                <a:solidFill>
                  <a:srgbClr val="0000CD"/>
                </a:solidFill>
              </a:rPr>
              <a:t>-recoil</a:t>
            </a:r>
          </a:p>
        </p:txBody>
      </p:sp>
      <p:grpSp>
        <p:nvGrpSpPr>
          <p:cNvPr id="46" name="Grupo 45">
            <a:extLst>
              <a:ext uri="{FF2B5EF4-FFF2-40B4-BE49-F238E27FC236}">
                <a16:creationId xmlns:a16="http://schemas.microsoft.com/office/drawing/2014/main" id="{BA84FC79-4E4D-467E-9E78-FF4DAFB9E4E1}"/>
              </a:ext>
            </a:extLst>
          </p:cNvPr>
          <p:cNvGrpSpPr/>
          <p:nvPr/>
        </p:nvGrpSpPr>
        <p:grpSpPr>
          <a:xfrm>
            <a:off x="6695987" y="2018636"/>
            <a:ext cx="2656868" cy="1738425"/>
            <a:chOff x="6695987" y="2018636"/>
            <a:chExt cx="2656868" cy="1738425"/>
          </a:xfrm>
        </p:grpSpPr>
        <p:pic>
          <p:nvPicPr>
            <p:cNvPr id="3" name="Picture 13">
              <a:extLst>
                <a:ext uri="{FF2B5EF4-FFF2-40B4-BE49-F238E27FC236}">
                  <a16:creationId xmlns:a16="http://schemas.microsoft.com/office/drawing/2014/main" id="{B44792D6-967A-5749-F112-6F987FA87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987" y="2018636"/>
              <a:ext cx="2656868" cy="1738425"/>
            </a:xfrm>
            <a:prstGeom prst="rect">
              <a:avLst/>
            </a:prstGeom>
          </p:spPr>
        </p:pic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A4F43570-9FDD-AF7F-A946-76A75B466612}"/>
                </a:ext>
              </a:extLst>
            </p:cNvPr>
            <p:cNvSpPr txBox="1"/>
            <p:nvPr/>
          </p:nvSpPr>
          <p:spPr>
            <a:xfrm>
              <a:off x="7724161" y="2175881"/>
              <a:ext cx="13972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Calculated </a:t>
              </a:r>
              <a:r>
                <a:rPr lang="en-GB" baseline="30000" dirty="0"/>
                <a:t>8</a:t>
              </a:r>
              <a:r>
                <a:rPr lang="en-GB" dirty="0"/>
                <a:t>Be recoil</a:t>
              </a:r>
            </a:p>
          </p:txBody>
        </p: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99194AF1-83A3-0FC5-E402-943155B15F53}"/>
              </a:ext>
            </a:extLst>
          </p:cNvPr>
          <p:cNvGrpSpPr/>
          <p:nvPr/>
        </p:nvGrpSpPr>
        <p:grpSpPr>
          <a:xfrm>
            <a:off x="9586994" y="2047607"/>
            <a:ext cx="2461110" cy="1979897"/>
            <a:chOff x="9586994" y="2047607"/>
            <a:chExt cx="2461110" cy="1979897"/>
          </a:xfrm>
        </p:grpSpPr>
        <p:pic>
          <p:nvPicPr>
            <p:cNvPr id="42" name="Picture 14">
              <a:extLst>
                <a:ext uri="{FF2B5EF4-FFF2-40B4-BE49-F238E27FC236}">
                  <a16:creationId xmlns:a16="http://schemas.microsoft.com/office/drawing/2014/main" id="{9AE14D95-23CA-6FE1-38F0-27F056B5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6994" y="2047607"/>
              <a:ext cx="2461110" cy="1559058"/>
            </a:xfrm>
            <a:prstGeom prst="rect">
              <a:avLst/>
            </a:prstGeom>
          </p:spPr>
        </p:pic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B9A58E88-F821-F9B2-31AC-368D91B873A5}"/>
                </a:ext>
              </a:extLst>
            </p:cNvPr>
            <p:cNvSpPr txBox="1"/>
            <p:nvPr/>
          </p:nvSpPr>
          <p:spPr>
            <a:xfrm>
              <a:off x="9925307" y="3658172"/>
              <a:ext cx="1915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Symbol" pitchFamily="2" charset="2"/>
                </a:rPr>
                <a:t>a-a</a:t>
              </a:r>
              <a:r>
                <a:rPr lang="en-GB" dirty="0"/>
                <a:t> selected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70669E11-10F0-4C88-1260-C2F13C3A5161}"/>
                  </a:ext>
                </a:extLst>
              </p:cNvPr>
              <p:cNvSpPr txBox="1"/>
              <p:nvPr/>
            </p:nvSpPr>
            <p:spPr>
              <a:xfrm>
                <a:off x="168246" y="3675808"/>
                <a:ext cx="9572234" cy="5442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65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ES" sz="165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b>
                    </m:sSub>
                    <m:nary>
                      <m:naryPr>
                        <m:ctrlP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sup>
                      <m:e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f>
                          <m:fPr>
                            <m:ctrlP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</m:num>
                          <m:den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  <m:d>
                              <m:d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d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f>
                              <m:f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1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f>
                              <m:f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65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  <m:sup>
                                <m:r>
                                  <a:rPr lang="es-ES" sz="16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𝑑𝑊</m:t>
                        </m:r>
                      </m:e>
                    </m:nary>
                    <m:r>
                      <a:rPr lang="es-ES" sz="165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s-ES" sz="1650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𝐸𝐶</m:t>
                        </m:r>
                      </m:sub>
                    </m:sSub>
                  </m:oMath>
                </a14:m>
                <a:r>
                  <a:rPr lang="es-ES" sz="1650" dirty="0">
                    <a:solidFill>
                      <a:srgbClr val="000000"/>
                    </a:solidFill>
                    <a:latin typeface="Arial" panose="020B0604020202020204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𝐵𝐾</m:t>
                            </m:r>
                          </m:sub>
                        </m:sSub>
                        <m:r>
                          <a:rPr lang="es-ES" sz="16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𝐵𝐿</m:t>
                            </m:r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s-ES" sz="16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s-ES" sz="16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endParaRPr lang="es-ES" sz="1650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70669E11-10F0-4C88-1260-C2F13C3A5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46" y="3675808"/>
                <a:ext cx="9572234" cy="544252"/>
              </a:xfrm>
              <a:prstGeom prst="rect">
                <a:avLst/>
              </a:prstGeom>
              <a:blipFill>
                <a:blip r:embed="rId12"/>
                <a:stretch>
                  <a:fillRect t="-77273" b="-1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33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15117 -0.00185 " pathEditMode="relative" rAng="0" ptsTypes="AA">
                                      <p:cBhvr>
                                        <p:cTn id="12" dur="1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-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33333E-6 L -0.07175 -0.06459 " pathEditMode="relative" rAng="0" ptsTypes="AA">
                                      <p:cBhvr>
                                        <p:cTn id="14" dur="1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-324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7037E-6 L -0.07031 -0.06505 " pathEditMode="relative" rAng="0" ptsTypes="AA">
                                      <p:cBhvr>
                                        <p:cTn id="16" dur="1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6" y="-326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48148E-6 L -0.0681 0.04606 " pathEditMode="relative" rAng="0" ptsTypes="AA">
                                      <p:cBhvr>
                                        <p:cTn id="24" dur="1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229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0681 0.0463 " pathEditMode="relative" rAng="0" ptsTypes="AA">
                                      <p:cBhvr>
                                        <p:cTn id="26" dur="1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231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04987 -0.0912 " pathEditMode="relative" rAng="0" ptsTypes="AA">
                                      <p:cBhvr>
                                        <p:cTn id="40" dur="1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7" y="-456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44444E-6 L -0.03059 0.06458 " pathEditMode="relative" rAng="0" ptsTypes="AA">
                                      <p:cBhvr>
                                        <p:cTn id="45" dur="1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321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 animBg="1"/>
      <p:bldP spid="15" grpId="1" animBg="1"/>
      <p:bldP spid="16" grpId="0" animBg="1"/>
      <p:bldP spid="16" grpId="1" animBg="1"/>
      <p:bldP spid="17" grpId="0" animBg="1"/>
      <p:bldP spid="18" grpId="0" animBg="1"/>
      <p:bldP spid="19" grpId="0" animBg="1"/>
      <p:bldP spid="19" grpId="1" animBg="1"/>
      <p:bldP spid="20" grpId="0" animBg="1"/>
      <p:bldP spid="24" grpId="0"/>
      <p:bldP spid="25" grpId="0" animBg="1"/>
      <p:bldP spid="26" grpId="0"/>
      <p:bldP spid="27" grpId="0"/>
      <p:bldP spid="28" grpId="0" animBg="1"/>
      <p:bldP spid="29" grpId="0"/>
      <p:bldP spid="31" grpId="0"/>
      <p:bldP spid="32" grpId="0" animBg="1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1" grpId="0" animBg="1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B56190E-4F1C-B50C-36D3-05DDDC2DF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A4E54D-525B-012F-69CB-5D62826B46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DB89DFA-F8DC-5256-4FF2-7CE52C06DE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40BF8E-5189-6FB2-EBE3-FCD426A8D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65549" y="2068852"/>
            <a:ext cx="4626209" cy="373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44036B2-282F-2532-35BF-696560630A14}"/>
              </a:ext>
            </a:extLst>
          </p:cNvPr>
          <p:cNvSpPr txBox="1"/>
          <p:nvPr/>
        </p:nvSpPr>
        <p:spPr>
          <a:xfrm>
            <a:off x="1567919" y="1433739"/>
            <a:ext cx="899526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GB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quality of our fitting method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as good as we can resolve the Fermi and GT contribution with it.</a:t>
            </a:r>
          </a:p>
          <a:p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ondition : the recoil distribution should be </a:t>
            </a:r>
            <a:r>
              <a:rPr lang="en-GB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significantly modified by variations in A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ECCCF7C2-452C-2090-79EE-434B16B46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80340" y="2121100"/>
            <a:ext cx="4741290" cy="373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5BD26EE-ED1A-11ED-AC8E-25D7055F1133}"/>
              </a:ext>
            </a:extLst>
          </p:cNvPr>
          <p:cNvSpPr txBox="1"/>
          <p:nvPr/>
        </p:nvSpPr>
        <p:spPr>
          <a:xfrm>
            <a:off x="1161043" y="5917206"/>
            <a:ext cx="4426356" cy="5788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</a:t>
            </a:r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 of the energies </a:t>
            </a: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variations in A are significant enough to consider our fits </a:t>
            </a:r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trustworthy</a:t>
            </a: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2112FF6-5069-EE69-BE1F-45998791E22D}"/>
              </a:ext>
            </a:extLst>
          </p:cNvPr>
          <p:cNvSpPr txBox="1"/>
          <p:nvPr/>
        </p:nvSpPr>
        <p:spPr>
          <a:xfrm>
            <a:off x="6065549" y="5757371"/>
            <a:ext cx="4626209" cy="8172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Form </a:t>
            </a:r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16,8 MeV onwards </a:t>
            </a: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 combination of low stats and low dependence of A, from larger EC recoil, makes this method </a:t>
            </a:r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not sensitive</a:t>
            </a: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0E399423-B010-FB38-D1F9-09F933478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375" y="2098774"/>
            <a:ext cx="4782439" cy="373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D4EC7159-7A32-C9A8-7677-E19FBF080C3A}"/>
              </a:ext>
            </a:extLst>
          </p:cNvPr>
          <p:cNvSpPr txBox="1"/>
          <p:nvPr/>
        </p:nvSpPr>
        <p:spPr>
          <a:xfrm>
            <a:off x="3045178" y="50833"/>
            <a:ext cx="7622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CD"/>
                </a:solidFill>
              </a:rPr>
              <a:t>Sensitivity of the Method: 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1C4B47A7-DC86-87C4-B9EF-D69E79C65545}"/>
                  </a:ext>
                </a:extLst>
              </p:cNvPr>
              <p:cNvSpPr txBox="1"/>
              <p:nvPr/>
            </p:nvSpPr>
            <p:spPr>
              <a:xfrm>
                <a:off x="888012" y="699069"/>
                <a:ext cx="9675167" cy="67120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b="1">
                    <a:solidFill>
                      <a:schemeClr val="tx1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The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kumimoji="0" lang="en-GB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–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kumimoji="0" lang="en-GB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Arial" panose="020B0604020202020204" pitchFamily="34" charset="0"/>
                  </a:rPr>
                  <a:t>2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spectrum is fitted using the recoil function folded with a response function with A as a fit parameter</a:t>
                </a:r>
                <a:r>
                  <a:rPr kumimoji="0" lang="en-GB" b="0" i="0" u="none" strike="noStrike" kern="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lang="en-GB" b="0" kern="0" dirty="0">
                    <a:solidFill>
                      <a:srgbClr val="000000"/>
                    </a:solidFill>
                  </a:rPr>
                  <a:t>and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𝐸𝐶</m:t>
                        </m:r>
                      </m:sub>
                    </m:sSub>
                  </m:oMath>
                </a14:m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ratio is computed theoretically and fixed).</a:t>
                </a:r>
                <a:endParaRPr kumimoji="0" lang="es-E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1C4B47A7-DC86-87C4-B9EF-D69E79C65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012" y="699069"/>
                <a:ext cx="9675167" cy="671209"/>
              </a:xfrm>
              <a:prstGeom prst="rect">
                <a:avLst/>
              </a:prstGeom>
              <a:blipFill>
                <a:blip r:embed="rId5"/>
                <a:stretch>
                  <a:fillRect l="-656" t="-5556" b="-925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681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5CFBA69-4E8E-C3E7-8BEF-554F5E1EB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9CE47C0-5547-1EF1-51A4-F74E695200E1}"/>
              </a:ext>
            </a:extLst>
          </p:cNvPr>
          <p:cNvSpPr txBox="1"/>
          <p:nvPr/>
        </p:nvSpPr>
        <p:spPr>
          <a:xfrm>
            <a:off x="1565659" y="4109658"/>
            <a:ext cx="8740764" cy="2477601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endParaRPr lang="en-GB" sz="1500" b="1" dirty="0">
              <a:solidFill>
                <a:srgbClr val="000000"/>
              </a:solidFill>
              <a:latin typeface="Arial" panose="020B0604020202020204"/>
            </a:endParaRPr>
          </a:p>
          <a:p>
            <a:pPr marL="177804" indent="-177804" defTabSz="268294">
              <a:buFont typeface="+mj-lt"/>
              <a:buAutoNum type="arabicParenR"/>
            </a:pPr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3 MeV to 16,2 MeV Gamow-Teller dominates the decay. 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( A=-1,00(1)-&gt;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B</a:t>
            </a:r>
            <a:r>
              <a:rPr lang="en-GB" sz="1400" b="1" baseline="-25000" dirty="0">
                <a:solidFill>
                  <a:srgbClr val="000000"/>
                </a:solidFill>
                <a:latin typeface="Arial" panose="020B0604020202020204"/>
              </a:rPr>
              <a:t>F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=0 ;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B</a:t>
            </a:r>
            <a:r>
              <a:rPr lang="en-GB" sz="1400" b="1" baseline="-25000" dirty="0">
                <a:solidFill>
                  <a:srgbClr val="000000"/>
                </a:solidFill>
                <a:latin typeface="Arial" panose="020B0604020202020204"/>
              </a:rPr>
              <a:t>GT 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=1).</a:t>
            </a:r>
          </a:p>
          <a:p>
            <a:pPr marL="177804" indent="-177804" defTabSz="268294">
              <a:buFont typeface="+mj-lt"/>
              <a:buAutoNum type="arabicParenR"/>
            </a:pPr>
            <a:endParaRPr lang="es-ES" sz="1400" b="1" dirty="0">
              <a:solidFill>
                <a:srgbClr val="000000"/>
              </a:solidFill>
              <a:latin typeface="Arial" panose="020B0604020202020204"/>
            </a:endParaRPr>
          </a:p>
          <a:p>
            <a:pPr marL="177804" indent="-177804" defTabSz="268294">
              <a:buFont typeface="+mj-lt"/>
              <a:buAutoNum type="arabicParenR"/>
            </a:pP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Reaching the doublet region, the influence of the Fermi contribution becomes noticeable. </a:t>
            </a:r>
          </a:p>
          <a:p>
            <a:pPr marL="177804" indent="-177804">
              <a:buFont typeface="+mj-lt"/>
              <a:buAutoNum type="arabicParenR"/>
            </a:pPr>
            <a:endParaRPr lang="es-ES" sz="1400" b="1" dirty="0">
              <a:solidFill>
                <a:srgbClr val="000000"/>
              </a:solidFill>
              <a:latin typeface="Arial" panose="020B0604020202020204"/>
            </a:endParaRPr>
          </a:p>
          <a:p>
            <a:pPr marL="177804" indent="-177804">
              <a:buFont typeface="+mj-lt"/>
              <a:buAutoNum type="arabicParenR"/>
            </a:pP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 In the 16,60 (5) MeV region A=0,10(8)-&gt; B</a:t>
            </a:r>
            <a:r>
              <a:rPr lang="en-GB" sz="1400" b="1" baseline="-25000" dirty="0">
                <a:solidFill>
                  <a:srgbClr val="000000"/>
                </a:solidFill>
                <a:latin typeface="Arial" panose="020B0604020202020204"/>
              </a:rPr>
              <a:t>F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= B</a:t>
            </a:r>
            <a:r>
              <a:rPr lang="en-GB" sz="1400" b="1" baseline="-25000" dirty="0">
                <a:solidFill>
                  <a:srgbClr val="000000"/>
                </a:solidFill>
                <a:latin typeface="Arial" panose="020B0604020202020204"/>
              </a:rPr>
              <a:t>GT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=0.5, there is a total Fermi and GT coexistence</a:t>
            </a:r>
          </a:p>
          <a:p>
            <a:pPr marL="342908" indent="-342908">
              <a:buFont typeface="+mj-lt"/>
              <a:buAutoNum type="arabicParenR"/>
            </a:pPr>
            <a:endParaRPr lang="en-GB" sz="1400" b="1" dirty="0">
              <a:solidFill>
                <a:srgbClr val="000000"/>
              </a:solidFill>
              <a:latin typeface="Arial" panose="020B0604020202020204"/>
            </a:endParaRPr>
          </a:p>
          <a:p>
            <a:pPr marL="177804" indent="-177804">
              <a:buFont typeface="+mj-lt"/>
              <a:buAutoNum type="arabicParenR"/>
            </a:pP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 B</a:t>
            </a:r>
            <a:r>
              <a:rPr lang="en-US" sz="1400" b="1" dirty="0" err="1">
                <a:solidFill>
                  <a:srgbClr val="000000"/>
                </a:solidFill>
                <a:latin typeface="Arial" panose="020B0604020202020204"/>
              </a:rPr>
              <a:t>etween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the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resonances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,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the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 Fermi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contribution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dominates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 (A=1,0(4)-&gt;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B</a:t>
            </a:r>
            <a:r>
              <a:rPr lang="en-GB" sz="1400" b="1" baseline="-25000" dirty="0">
                <a:solidFill>
                  <a:srgbClr val="000000"/>
                </a:solidFill>
                <a:latin typeface="Arial" panose="020B0604020202020204"/>
              </a:rPr>
              <a:t>F 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=1 ;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B</a:t>
            </a:r>
            <a:r>
              <a:rPr lang="en-GB" sz="1400" b="1" baseline="-25000" dirty="0">
                <a:solidFill>
                  <a:srgbClr val="000000"/>
                </a:solidFill>
                <a:latin typeface="Arial" panose="020B0604020202020204"/>
              </a:rPr>
              <a:t>GT </a:t>
            </a:r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=0)</a:t>
            </a:r>
          </a:p>
          <a:p>
            <a:pPr marL="177804" indent="-177804">
              <a:buFont typeface="+mj-lt"/>
              <a:buAutoNum type="arabicParenR"/>
            </a:pPr>
            <a:endParaRPr lang="es-ES" sz="1400" b="1" dirty="0">
              <a:solidFill>
                <a:srgbClr val="000000"/>
              </a:solidFill>
              <a:latin typeface="Arial" panose="020B0604020202020204"/>
            </a:endParaRPr>
          </a:p>
          <a:p>
            <a:pPr marL="177804" indent="-177804">
              <a:buFont typeface="+mj-lt"/>
              <a:buAutoNum type="arabicParenR"/>
            </a:pPr>
            <a:r>
              <a:rPr lang="en-GB" sz="1400" b="1" dirty="0">
                <a:solidFill>
                  <a:srgbClr val="000000"/>
                </a:solidFill>
                <a:latin typeface="Arial" panose="020B0604020202020204"/>
              </a:rPr>
              <a:t>In 16,90(5) MeV there is a very high uncertainty!!</a:t>
            </a:r>
          </a:p>
          <a:p>
            <a:pPr marL="177804" indent="-177804">
              <a:buFont typeface="+mj-lt"/>
              <a:buAutoNum type="arabicParenR"/>
            </a:pPr>
            <a:endParaRPr lang="en-GB" sz="14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2405717-7C59-08E6-28E1-BDE2717BF72C}"/>
              </a:ext>
            </a:extLst>
          </p:cNvPr>
          <p:cNvSpPr txBox="1"/>
          <p:nvPr/>
        </p:nvSpPr>
        <p:spPr>
          <a:xfrm>
            <a:off x="3415790" y="78029"/>
            <a:ext cx="695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CD"/>
                </a:solidFill>
              </a:rPr>
              <a:t>Evolution of Asymmetry parameter A</a:t>
            </a:r>
          </a:p>
        </p:txBody>
      </p:sp>
      <p:pic>
        <p:nvPicPr>
          <p:cNvPr id="1026" name="Picture 2" descr="RecoilEvolution.pdf">
            <a:extLst>
              <a:ext uri="{FF2B5EF4-FFF2-40B4-BE49-F238E27FC236}">
                <a16:creationId xmlns:a16="http://schemas.microsoft.com/office/drawing/2014/main" id="{FB384363-6C39-466F-57F6-C37158998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59" y="589778"/>
            <a:ext cx="6579858" cy="370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62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F4E6BDA9-ADD5-F44A-0866-ADDD30B45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F703385B-9627-0F47-152E-ADC71FF31F1C}"/>
              </a:ext>
            </a:extLst>
          </p:cNvPr>
          <p:cNvSpPr txBox="1"/>
          <p:nvPr/>
        </p:nvSpPr>
        <p:spPr>
          <a:xfrm rot="16200000">
            <a:off x="18984" y="1449751"/>
            <a:ext cx="545793" cy="237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I</a:t>
            </a:r>
            <a:r>
              <a:rPr lang="el-GR" sz="2000" baseline="-25000" dirty="0"/>
              <a:t>β</a:t>
            </a:r>
            <a:r>
              <a:rPr lang="en-US" sz="2000" baseline="-25000" dirty="0"/>
              <a:t> </a:t>
            </a:r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BD246870-C7E2-B3A1-9DF9-2D3B35545A68}"/>
              </a:ext>
            </a:extLst>
          </p:cNvPr>
          <p:cNvGrpSpPr/>
          <p:nvPr/>
        </p:nvGrpSpPr>
        <p:grpSpPr>
          <a:xfrm>
            <a:off x="173298" y="797377"/>
            <a:ext cx="4239392" cy="2388172"/>
            <a:chOff x="4800047" y="925243"/>
            <a:chExt cx="7152110" cy="4703564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2CE2580-73E7-FAF3-F5F2-F5B6CC2E5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0047" y="925243"/>
              <a:ext cx="7152110" cy="4703564"/>
            </a:xfrm>
            <a:prstGeom prst="rect">
              <a:avLst/>
            </a:prstGeom>
          </p:spPr>
        </p:pic>
        <p:sp>
          <p:nvSpPr>
            <p:cNvPr id="9" name="TextBox 1">
              <a:extLst>
                <a:ext uri="{FF2B5EF4-FFF2-40B4-BE49-F238E27FC236}">
                  <a16:creationId xmlns:a16="http://schemas.microsoft.com/office/drawing/2014/main" id="{6B70EE34-CAB9-E2EA-C126-EBC42B13233F}"/>
                </a:ext>
              </a:extLst>
            </p:cNvPr>
            <p:cNvSpPr txBox="1"/>
            <p:nvPr/>
          </p:nvSpPr>
          <p:spPr>
            <a:xfrm rot="16200000">
              <a:off x="4573932" y="2305706"/>
              <a:ext cx="107495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/>
                <a:t>I</a:t>
              </a:r>
              <a:r>
                <a:rPr lang="el-GR" sz="2000" baseline="-25000" dirty="0"/>
                <a:t>β</a:t>
              </a:r>
              <a:r>
                <a:rPr lang="en-US" sz="2000" baseline="-25000" dirty="0"/>
                <a:t> </a:t>
              </a:r>
            </a:p>
          </p:txBody>
        </p:sp>
      </p:grpSp>
      <p:sp>
        <p:nvSpPr>
          <p:cNvPr id="10" name="Flecha curvada hacia la izquierda 9">
            <a:extLst>
              <a:ext uri="{FF2B5EF4-FFF2-40B4-BE49-F238E27FC236}">
                <a16:creationId xmlns:a16="http://schemas.microsoft.com/office/drawing/2014/main" id="{B627B4D8-53F4-C38E-3F2C-9C0F690EACC9}"/>
              </a:ext>
            </a:extLst>
          </p:cNvPr>
          <p:cNvSpPr/>
          <p:nvPr/>
        </p:nvSpPr>
        <p:spPr>
          <a:xfrm>
            <a:off x="4699654" y="1841230"/>
            <a:ext cx="602456" cy="1476057"/>
          </a:xfrm>
          <a:prstGeom prst="curvedLef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DD2ECE7-F550-6C15-91A7-246B56035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13128"/>
            <a:ext cx="5525727" cy="3508398"/>
          </a:xfrm>
          <a:prstGeom prst="rect">
            <a:avLst/>
          </a:prstGeom>
        </p:spPr>
      </p:pic>
      <p:pic>
        <p:nvPicPr>
          <p:cNvPr id="12" name="Picture 28">
            <a:extLst>
              <a:ext uri="{FF2B5EF4-FFF2-40B4-BE49-F238E27FC236}">
                <a16:creationId xmlns:a16="http://schemas.microsoft.com/office/drawing/2014/main" id="{BD3EA0C1-9221-7F8A-F4C5-3EFB4DC566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99"/>
          <a:stretch/>
        </p:blipFill>
        <p:spPr>
          <a:xfrm>
            <a:off x="6436340" y="695608"/>
            <a:ext cx="3596391" cy="999344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46E1708-EA7A-EDE3-E50A-E6236534F34B}"/>
              </a:ext>
            </a:extLst>
          </p:cNvPr>
          <p:cNvSpPr txBox="1"/>
          <p:nvPr/>
        </p:nvSpPr>
        <p:spPr>
          <a:xfrm>
            <a:off x="3293693" y="84279"/>
            <a:ext cx="61012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baseline="30000" dirty="0">
                <a:solidFill>
                  <a:srgbClr val="0000CD"/>
                </a:solidFill>
                <a:latin typeface="Symbol" pitchFamily="2" charset="2"/>
              </a:rPr>
              <a:t>8</a:t>
            </a:r>
            <a:r>
              <a:rPr lang="es-ES" sz="3200" dirty="0">
                <a:solidFill>
                  <a:srgbClr val="0000CD"/>
                </a:solidFill>
                <a:latin typeface="Symbol" pitchFamily="2" charset="2"/>
              </a:rPr>
              <a:t>B b</a:t>
            </a:r>
            <a:r>
              <a:rPr lang="es-ES" sz="3200" dirty="0">
                <a:solidFill>
                  <a:srgbClr val="0000CD"/>
                </a:solidFill>
              </a:rPr>
              <a:t>-</a:t>
            </a:r>
            <a:r>
              <a:rPr lang="es-ES" sz="3200" dirty="0" err="1">
                <a:solidFill>
                  <a:srgbClr val="0000CD"/>
                </a:solidFill>
              </a:rPr>
              <a:t>Strength</a:t>
            </a:r>
            <a:endParaRPr lang="en-GB" sz="3200" dirty="0">
              <a:solidFill>
                <a:srgbClr val="0000CD"/>
              </a:solidFill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5D693C23-643F-765F-8093-467D8CCEBA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1417" y="1568221"/>
            <a:ext cx="3701274" cy="99934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6F8FF9A8-4B75-BB76-B42B-25762C52E718}"/>
              </a:ext>
            </a:extLst>
          </p:cNvPr>
          <p:cNvSpPr txBox="1"/>
          <p:nvPr/>
        </p:nvSpPr>
        <p:spPr>
          <a:xfrm>
            <a:off x="6887826" y="2572456"/>
            <a:ext cx="3887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 = 6144(4) s; </a:t>
            </a:r>
            <a:r>
              <a:rPr lang="en-GB" sz="1600" i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</a:t>
            </a:r>
            <a:r>
              <a:rPr lang="en-GB" sz="1600" i="1" baseline="-250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</a:t>
            </a:r>
            <a:r>
              <a:rPr lang="en-GB" sz="1600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/ </a:t>
            </a:r>
            <a:r>
              <a:rPr lang="en-GB" sz="1600" i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</a:t>
            </a:r>
            <a:r>
              <a:rPr lang="en-GB" sz="1600" i="1" baseline="-250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</a:t>
            </a:r>
            <a:r>
              <a:rPr lang="en-GB" sz="1600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= -1.2754(13)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BA2E143-5D2A-DB6E-5C5F-EEC14D254FC2}"/>
              </a:ext>
            </a:extLst>
          </p:cNvPr>
          <p:cNvSpPr txBox="1"/>
          <p:nvPr/>
        </p:nvSpPr>
        <p:spPr>
          <a:xfrm>
            <a:off x="6416930" y="3139586"/>
            <a:ext cx="4696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CD"/>
                </a:solidFill>
              </a:rPr>
              <a:t>The fermi transition is confined in the doublet and proceed via T=1 component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C8CEFA9-F551-A1CC-E73A-25639D9986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9649" y="3760074"/>
            <a:ext cx="6200170" cy="62001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8376FB5-0915-F61F-7AA8-608D370377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1417" y="4306061"/>
            <a:ext cx="4286474" cy="53019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058D293-9C25-9436-6499-EC0F9D15C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651585"/>
            <a:ext cx="5058033" cy="62001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E815177-B620-ABE6-6A1A-FCC8C899E4FA}"/>
              </a:ext>
            </a:extLst>
          </p:cNvPr>
          <p:cNvSpPr txBox="1"/>
          <p:nvPr/>
        </p:nvSpPr>
        <p:spPr>
          <a:xfrm>
            <a:off x="6463752" y="5236223"/>
            <a:ext cx="4985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</a:t>
            </a:r>
            <a:r>
              <a:rPr lang="en-GB" baseline="-25000" dirty="0"/>
              <a:t>0</a:t>
            </a:r>
            <a:r>
              <a:rPr lang="en-GB" dirty="0"/>
              <a:t> &gt;&gt;&gt;.  M</a:t>
            </a:r>
            <a:r>
              <a:rPr lang="en-GB" baseline="-25000" dirty="0"/>
              <a:t>1</a:t>
            </a:r>
            <a:r>
              <a:rPr lang="en-GB" dirty="0"/>
              <a:t> according to shell model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77AC423-4875-3C1A-2301-7D23D9F4A20A}"/>
              </a:ext>
            </a:extLst>
          </p:cNvPr>
          <p:cNvSpPr txBox="1"/>
          <p:nvPr/>
        </p:nvSpPr>
        <p:spPr>
          <a:xfrm>
            <a:off x="5972536" y="5758402"/>
            <a:ext cx="5717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CD"/>
                </a:solidFill>
              </a:rPr>
              <a:t>The Model couples the beta decay and </a:t>
            </a:r>
            <a:r>
              <a:rPr lang="en-GB" dirty="0">
                <a:solidFill>
                  <a:srgbClr val="0000CD"/>
                </a:solidFill>
                <a:latin typeface="Symbol" pitchFamily="2" charset="2"/>
              </a:rPr>
              <a:t>a</a:t>
            </a:r>
            <a:r>
              <a:rPr lang="en-GB" dirty="0">
                <a:solidFill>
                  <a:srgbClr val="0000CD"/>
                </a:solidFill>
              </a:rPr>
              <a:t>-emission process</a:t>
            </a:r>
          </a:p>
        </p:txBody>
      </p:sp>
    </p:spTree>
    <p:extLst>
      <p:ext uri="{BB962C8B-B14F-4D97-AF65-F5344CB8AC3E}">
        <p14:creationId xmlns:p14="http://schemas.microsoft.com/office/powerpoint/2010/main" val="2055850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91459E1-30B0-C55B-AC49-03FAC78A6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35" y="1965435"/>
            <a:ext cx="7772400" cy="437197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0F17D05-AD8B-FFD1-45BF-04DCE2A6C2D8}"/>
              </a:ext>
            </a:extLst>
          </p:cNvPr>
          <p:cNvSpPr txBox="1"/>
          <p:nvPr/>
        </p:nvSpPr>
        <p:spPr>
          <a:xfrm>
            <a:off x="2963917" y="0"/>
            <a:ext cx="8177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CD"/>
                </a:solidFill>
              </a:rPr>
              <a:t>Appling Barker Two-body model to the 2</a:t>
            </a:r>
            <a:r>
              <a:rPr lang="en-GB" sz="2800" baseline="30000" dirty="0">
                <a:solidFill>
                  <a:srgbClr val="0000CD"/>
                </a:solidFill>
              </a:rPr>
              <a:t>+</a:t>
            </a:r>
            <a:r>
              <a:rPr lang="en-GB" sz="2800" dirty="0">
                <a:solidFill>
                  <a:srgbClr val="0000CD"/>
                </a:solidFill>
              </a:rPr>
              <a:t> </a:t>
            </a:r>
            <a:r>
              <a:rPr lang="en-GB" sz="2800" baseline="30000" dirty="0">
                <a:solidFill>
                  <a:srgbClr val="0000CD"/>
                </a:solidFill>
              </a:rPr>
              <a:t>8</a:t>
            </a:r>
            <a:r>
              <a:rPr lang="en-GB" sz="2800" dirty="0">
                <a:solidFill>
                  <a:srgbClr val="0000CD"/>
                </a:solidFill>
              </a:rPr>
              <a:t>Be doublet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8E9257B-1025-2897-2860-BD93971DC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9F27582-A349-9507-B36E-1806A2D2642F}"/>
              </a:ext>
            </a:extLst>
          </p:cNvPr>
          <p:cNvSpPr txBox="1"/>
          <p:nvPr/>
        </p:nvSpPr>
        <p:spPr>
          <a:xfrm>
            <a:off x="1933903" y="872359"/>
            <a:ext cx="8250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we have proven that  T=1 GT strength is so small we can apply Barker’s two-level Model to our beta strength 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F385F5B-587C-DDED-D3CE-60E33592B055}"/>
              </a:ext>
            </a:extLst>
          </p:cNvPr>
          <p:cNvSpPr txBox="1"/>
          <p:nvPr/>
        </p:nvSpPr>
        <p:spPr>
          <a:xfrm>
            <a:off x="8940610" y="2452255"/>
            <a:ext cx="2790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  <a:r>
              <a:rPr lang="en-GB" baseline="-25000" dirty="0"/>
              <a:t>F</a:t>
            </a:r>
            <a:r>
              <a:rPr lang="en-GB" dirty="0"/>
              <a:t>= 2</a:t>
            </a:r>
          </a:p>
          <a:p>
            <a:r>
              <a:rPr lang="en-GB" dirty="0"/>
              <a:t>(</a:t>
            </a:r>
            <a:r>
              <a:rPr lang="en-GB" dirty="0" err="1"/>
              <a:t>g</a:t>
            </a:r>
            <a:r>
              <a:rPr lang="en-GB" baseline="-25000" dirty="0" err="1"/>
              <a:t>A</a:t>
            </a:r>
            <a:r>
              <a:rPr lang="en-GB" dirty="0"/>
              <a:t>/</a:t>
            </a:r>
            <a:r>
              <a:rPr lang="en-GB" dirty="0" err="1"/>
              <a:t>g</a:t>
            </a:r>
            <a:r>
              <a:rPr lang="en-GB" baseline="-25000" dirty="0" err="1"/>
              <a:t>V</a:t>
            </a:r>
            <a:r>
              <a:rPr lang="en-GB" dirty="0"/>
              <a:t>)</a:t>
            </a:r>
            <a:r>
              <a:rPr lang="en-GB" baseline="30000" dirty="0"/>
              <a:t>2</a:t>
            </a:r>
            <a:r>
              <a:rPr lang="en-GB" dirty="0"/>
              <a:t>B</a:t>
            </a:r>
            <a:r>
              <a:rPr lang="en-GB" baseline="-25000" dirty="0"/>
              <a:t>GT</a:t>
            </a:r>
            <a:r>
              <a:rPr lang="en-GB" dirty="0"/>
              <a:t>(T=0) = 2.6</a:t>
            </a:r>
          </a:p>
          <a:p>
            <a:r>
              <a:rPr lang="en-GB" dirty="0"/>
              <a:t>(</a:t>
            </a:r>
            <a:r>
              <a:rPr lang="en-GB" dirty="0" err="1"/>
              <a:t>g</a:t>
            </a:r>
            <a:r>
              <a:rPr lang="en-GB" baseline="-25000" dirty="0" err="1"/>
              <a:t>A</a:t>
            </a:r>
            <a:r>
              <a:rPr lang="en-GB" dirty="0"/>
              <a:t>/</a:t>
            </a:r>
            <a:r>
              <a:rPr lang="en-GB" dirty="0" err="1"/>
              <a:t>g</a:t>
            </a:r>
            <a:r>
              <a:rPr lang="en-GB" baseline="-25000" dirty="0" err="1"/>
              <a:t>V</a:t>
            </a:r>
            <a:r>
              <a:rPr lang="en-GB" dirty="0"/>
              <a:t>)</a:t>
            </a:r>
            <a:r>
              <a:rPr lang="en-GB" baseline="30000" dirty="0"/>
              <a:t>2</a:t>
            </a:r>
            <a:r>
              <a:rPr lang="en-GB" dirty="0"/>
              <a:t>B</a:t>
            </a:r>
            <a:r>
              <a:rPr lang="en-GB" baseline="-25000" dirty="0"/>
              <a:t>GT</a:t>
            </a:r>
            <a:r>
              <a:rPr lang="en-GB" dirty="0"/>
              <a:t>(T=1) = 0.01</a:t>
            </a:r>
          </a:p>
          <a:p>
            <a:r>
              <a:rPr lang="en-GB" dirty="0">
                <a:latin typeface="Symbol" pitchFamily="2" charset="2"/>
              </a:rPr>
              <a:t>a</a:t>
            </a:r>
            <a:r>
              <a:rPr lang="en-GB" baseline="30000" dirty="0"/>
              <a:t>2</a:t>
            </a:r>
            <a:r>
              <a:rPr lang="en-GB" dirty="0"/>
              <a:t> = 0.58</a:t>
            </a:r>
          </a:p>
          <a:p>
            <a:r>
              <a:rPr lang="en-GB" dirty="0"/>
              <a:t>E = 16600 keV;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= 110 keV</a:t>
            </a:r>
          </a:p>
          <a:p>
            <a:r>
              <a:rPr lang="en-GB" dirty="0"/>
              <a:t>E = 16900 keV;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= 110 keV</a:t>
            </a:r>
          </a:p>
        </p:txBody>
      </p:sp>
    </p:spTree>
    <p:extLst>
      <p:ext uri="{BB962C8B-B14F-4D97-AF65-F5344CB8AC3E}">
        <p14:creationId xmlns:p14="http://schemas.microsoft.com/office/powerpoint/2010/main" val="129072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97F70E4-1620-02A0-CF57-A0C986FA42E2}"/>
                  </a:ext>
                </a:extLst>
              </p:cNvPr>
              <p:cNvSpPr txBox="1"/>
              <p:nvPr/>
            </p:nvSpPr>
            <p:spPr>
              <a:xfrm>
                <a:off x="398033" y="746603"/>
                <a:ext cx="10919012" cy="11387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endParaRPr lang="en-GB" sz="800" b="1" dirty="0"/>
              </a:p>
              <a:p>
                <a:pPr marL="342908" indent="-342908" algn="ctr"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cs typeface="Calibri" panose="020F0502020204030204" pitchFamily="34" charset="0"/>
                  </a:rPr>
                  <a:t>IS633 is the </a:t>
                </a:r>
                <a:r>
                  <a:rPr lang="en-GB" sz="2000" dirty="0">
                    <a:solidFill>
                      <a:srgbClr val="0000CD"/>
                    </a:solidFill>
                    <a:cs typeface="Calibri" panose="020F0502020204030204" pitchFamily="34" charset="0"/>
                  </a:rPr>
                  <a:t>first experiment </a:t>
                </a:r>
                <a:r>
                  <a:rPr lang="en-GB" sz="2000" dirty="0">
                    <a:cs typeface="Calibri" panose="020F0502020204030204" pitchFamily="34" charset="0"/>
                  </a:rPr>
                  <a:t>that enables to study the</a:t>
                </a:r>
                <a14:m>
                  <m:oMath xmlns:m="http://schemas.openxmlformats.org/officeDocument/2006/math">
                    <m:r>
                      <a:rPr lang="en-GB" sz="2000" b="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s-ES" sz="2000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20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cs typeface="Calibri" panose="020F0502020204030204" pitchFamily="34" charset="0"/>
                  </a:rPr>
                  <a:t>doublet </a:t>
                </a:r>
                <a:r>
                  <a:rPr lang="es-ES" sz="2000" dirty="0" err="1">
                    <a:cs typeface="Calibri" panose="020F0502020204030204" pitchFamily="34" charset="0"/>
                  </a:rPr>
                  <a:t>by</a:t>
                </a:r>
                <a:r>
                  <a:rPr lang="es-ES" sz="2000" dirty="0">
                    <a:cs typeface="Calibri" panose="020F0502020204030204" pitchFamily="34" charset="0"/>
                  </a:rPr>
                  <a:t> </a:t>
                </a:r>
                <a:r>
                  <a:rPr lang="el-GR" sz="2000" dirty="0">
                    <a:cs typeface="Calibri" panose="020F0502020204030204" pitchFamily="34" charset="0"/>
                  </a:rPr>
                  <a:t>β</a:t>
                </a:r>
                <a:r>
                  <a:rPr lang="es-ES" sz="2000" dirty="0">
                    <a:cs typeface="Calibri" panose="020F0502020204030204" pitchFamily="34" charset="0"/>
                  </a:rPr>
                  <a:t>/EC </a:t>
                </a:r>
                <a:r>
                  <a:rPr lang="es-ES" sz="2000" dirty="0" err="1">
                    <a:cs typeface="Calibri" panose="020F0502020204030204" pitchFamily="34" charset="0"/>
                  </a:rPr>
                  <a:t>decay</a:t>
                </a:r>
                <a:r>
                  <a:rPr lang="es-ES" sz="2000" dirty="0">
                    <a:cs typeface="Calibri" panose="020F0502020204030204" pitchFamily="34" charset="0"/>
                  </a:rPr>
                  <a:t> </a:t>
                </a:r>
                <a:r>
                  <a:rPr lang="es-ES" sz="2000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GB" sz="2000" dirty="0">
                    <a:cs typeface="Calibri" panose="020F0502020204030204" pitchFamily="34" charset="0"/>
                  </a:rPr>
                  <a:t>where Fermi and Gamow-Teller contributions could be separated.</a:t>
                </a:r>
              </a:p>
              <a:p>
                <a:pPr marL="342908" indent="-342908" algn="ctr"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solidFill>
                      <a:srgbClr val="0000CD"/>
                    </a:solidFill>
                    <a:cs typeface="Calibri" panose="020F0502020204030204" pitchFamily="34" charset="0"/>
                  </a:rPr>
                  <a:t>Two methods have been applied to disentangle the Fermi and GT strengths  and deduced the mixing</a:t>
                </a: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97F70E4-1620-02A0-CF57-A0C986FA4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33" y="746603"/>
                <a:ext cx="10919012" cy="1138773"/>
              </a:xfrm>
              <a:prstGeom prst="rect">
                <a:avLst/>
              </a:prstGeom>
              <a:blipFill>
                <a:blip r:embed="rId2"/>
                <a:stretch>
                  <a:fillRect l="-233" r="-349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3A08897-9724-A9BB-24D6-C4DB8DC3DD45}"/>
              </a:ext>
            </a:extLst>
          </p:cNvPr>
          <p:cNvSpPr txBox="1"/>
          <p:nvPr/>
        </p:nvSpPr>
        <p:spPr>
          <a:xfrm>
            <a:off x="462558" y="1701400"/>
            <a:ext cx="10693102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8" indent="-342908" algn="just">
              <a:spcAft>
                <a:spcPts val="600"/>
              </a:spcAft>
              <a:buFont typeface="Wingdings" panose="05000000000000000000" pitchFamily="2" charset="2"/>
              <a:buChar char=""/>
              <a:tabLst>
                <a:tab pos="457210" algn="l"/>
              </a:tabLst>
            </a:pPr>
            <a:endParaRPr lang="en-GB" sz="8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8" indent="-342908" algn="just">
              <a:spcAft>
                <a:spcPts val="600"/>
              </a:spcAft>
              <a:buFont typeface="Wingdings" panose="05000000000000000000" pitchFamily="2" charset="2"/>
              <a:buChar char=""/>
              <a:tabLst>
                <a:tab pos="457210" algn="l"/>
              </a:tabLst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R-matrix fit to the full </a:t>
            </a:r>
            <a:r>
              <a:rPr lang="es-ES" sz="2000" baseline="30000" dirty="0"/>
              <a:t>8</a:t>
            </a:r>
            <a:r>
              <a:rPr lang="es-ES" sz="2000" dirty="0"/>
              <a:t>Be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excitation spectrum is very good however it yields </a:t>
            </a:r>
            <a:r>
              <a:rPr lang="en-GB" sz="2000" dirty="0"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value for the 2</a:t>
            </a:r>
            <a:r>
              <a:rPr lang="en-GB" sz="2000" baseline="30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MeV state larger than in the literature. The </a:t>
            </a:r>
            <a:r>
              <a:rPr lang="en-GB" sz="2000" dirty="0"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G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value from local fit is good. This could be due to a very broad intermediate level or caused by coupling to the “non-resonant” continuum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evidence for intermediate resonant state has been found in this work. </a:t>
            </a:r>
          </a:p>
          <a:p>
            <a:pPr marL="800108" lvl="1" indent="-342908" algn="just">
              <a:spcAft>
                <a:spcPts val="600"/>
              </a:spcAft>
              <a:buFont typeface="Wingdings" panose="05000000000000000000" pitchFamily="2" charset="2"/>
              <a:buChar char=""/>
              <a:tabLst>
                <a:tab pos="457210" algn="l"/>
              </a:tabLst>
            </a:pP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Further the </a:t>
            </a:r>
            <a:r>
              <a:rPr lang="en-GB" sz="2000" dirty="0">
                <a:solidFill>
                  <a:srgbClr val="0000CD"/>
                </a:solidFill>
                <a:latin typeface="Symbol" pitchFamily="2" charset="2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T=1 strength 2.02(11) 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 B</a:t>
            </a:r>
            <a:r>
              <a:rPr lang="en-GB" sz="2000" baseline="-25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GT 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(T=1)  very small ≤ 0.1, 20 times smaller than BGT(T=0)  to deduce </a:t>
            </a:r>
            <a:r>
              <a:rPr lang="en-GB" sz="2000" dirty="0">
                <a:solidFill>
                  <a:srgbClr val="0000CD"/>
                </a:solidFill>
                <a:latin typeface="Symbol" pitchFamily="2" charset="2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a</a:t>
            </a:r>
            <a:r>
              <a:rPr lang="en-GB" sz="2000" baseline="30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2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/</a:t>
            </a:r>
            <a:r>
              <a:rPr lang="en-GB" sz="2000" dirty="0">
                <a:solidFill>
                  <a:srgbClr val="0000CD"/>
                </a:solidFill>
                <a:latin typeface="Symbol" pitchFamily="2" charset="2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b</a:t>
            </a:r>
            <a:r>
              <a:rPr lang="en-GB" sz="2000" baseline="30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2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 from the ratios of B</a:t>
            </a:r>
            <a:r>
              <a:rPr lang="en-GB" sz="2000" baseline="-25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, B</a:t>
            </a:r>
            <a:r>
              <a:rPr lang="en-GB" sz="2000" baseline="-25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GT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GB" sz="2000" dirty="0">
                <a:solidFill>
                  <a:srgbClr val="0000CD"/>
                </a:solidFill>
                <a:latin typeface="Symbol" pitchFamily="2" charset="2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G’</a:t>
            </a:r>
            <a:r>
              <a:rPr lang="en-GB" sz="2000" dirty="0">
                <a:solidFill>
                  <a:srgbClr val="0000CD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  <a:sym typeface="Wingdings" pitchFamily="2" charset="2"/>
              </a:rPr>
              <a:t>s</a:t>
            </a:r>
            <a:endParaRPr lang="en-GB" sz="2000" dirty="0">
              <a:solidFill>
                <a:srgbClr val="0000CD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8" indent="-342908" algn="just">
              <a:spcAft>
                <a:spcPts val="600"/>
              </a:spcAft>
              <a:buFont typeface="Wingdings" panose="05000000000000000000" pitchFamily="2" charset="2"/>
              <a:buChar char=""/>
              <a:tabLst>
                <a:tab pos="457210" algn="l"/>
              </a:tabLst>
            </a:pP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B</a:t>
            </a:r>
            <a:r>
              <a:rPr lang="en-GB" sz="2000" baseline="-25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 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B</a:t>
            </a:r>
            <a:r>
              <a:rPr lang="en-GB" sz="2000" baseline="-25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GT</a:t>
            </a:r>
            <a:r>
              <a:rPr lang="en-GB" sz="200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GB" sz="2000" dirty="0">
                <a:solidFill>
                  <a:srgbClr val="0432FF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GB" sz="2000" dirty="0"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000" dirty="0">
                <a:ea typeface="Times New Roman" panose="02020603050405020304" pitchFamily="18" charset="0"/>
                <a:cs typeface="Arial" panose="020B0604020202020204" pitchFamily="34" charset="0"/>
              </a:rPr>
              <a:t>to the</a:t>
            </a:r>
            <a:r>
              <a:rPr lang="en-GB" sz="2000" dirty="0"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 2</a:t>
            </a:r>
            <a:r>
              <a:rPr lang="en-GB" sz="2000" baseline="30000" dirty="0"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GB" sz="2000" dirty="0"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doublet gives very consistent values for the isospin mixing that differs from the often quoted value of 50%, being rather for the 16.6 MeV </a:t>
            </a:r>
            <a:r>
              <a:rPr lang="en-GB" sz="2000" baseline="30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lang="en-GB" sz="2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Be state 60% isospin T=0</a:t>
            </a:r>
            <a:endParaRPr lang="en-GB" sz="2000" dirty="0">
              <a:solidFill>
                <a:srgbClr val="0000CD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8" indent="-342908" algn="just">
              <a:buFont typeface="Wingdings" panose="05000000000000000000" pitchFamily="2" charset="2"/>
              <a:buChar char=""/>
              <a:tabLst>
                <a:tab pos="457210" algn="l"/>
              </a:tabLst>
            </a:pPr>
            <a:endParaRPr lang="en-GB" sz="20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EC2408F-235B-B5E5-A2F8-0B92C8ED0DBA}"/>
              </a:ext>
            </a:extLst>
          </p:cNvPr>
          <p:cNvSpPr txBox="1"/>
          <p:nvPr/>
        </p:nvSpPr>
        <p:spPr>
          <a:xfrm>
            <a:off x="462558" y="4502857"/>
            <a:ext cx="10789962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algn="just">
              <a:buFont typeface="Wingdings" panose="05000000000000000000" pitchFamily="2" charset="2"/>
              <a:buChar char="Ø"/>
              <a:defRPr sz="1900" b="1">
                <a:solidFill>
                  <a:srgbClr val="0E101A"/>
                </a:solidFill>
              </a:defRPr>
            </a:lvl1pPr>
          </a:lstStyle>
          <a:p>
            <a:pPr>
              <a:spcAft>
                <a:spcPts val="600"/>
              </a:spcAft>
            </a:pP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l-GR" sz="2000" b="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β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recoil analysis confirms that pure </a:t>
            </a: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Gamow-Teller transitions dominates up to 16,3 MeV </a:t>
            </a:r>
            <a:r>
              <a:rPr lang="es-ES" sz="2000" b="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s-ES" sz="2000" b="0" dirty="0">
                <a:latin typeface="Calibri" panose="020F0502020204030204" pitchFamily="34" charset="0"/>
                <a:cs typeface="Calibri" panose="020F0502020204030204" pitchFamily="34" charset="0"/>
              </a:rPr>
              <a:t>Be </a:t>
            </a:r>
            <a:r>
              <a:rPr lang="es-E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excitation</a:t>
            </a:r>
            <a:r>
              <a:rPr lang="es-E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GB" sz="2000" b="0" dirty="0">
                <a:solidFill>
                  <a:srgbClr val="0000C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 and GT contributions coexist in the resonances and the Fermi component dominates between resonances </a:t>
            </a: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GB" sz="2000" b="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first experimental confirmation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>
              <a:spcAft>
                <a:spcPts val="600"/>
              </a:spcAft>
            </a:pP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find that the sum of GT and Fermi strength are similar  to both states being the Fermi strength 40% larger to the 16.9 MeV state.</a:t>
            </a:r>
            <a:endParaRPr lang="es-ES" sz="2000" b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CB9ACCE-50E3-AC61-08F7-CCFA0443E77E}"/>
              </a:ext>
            </a:extLst>
          </p:cNvPr>
          <p:cNvSpPr txBox="1"/>
          <p:nvPr/>
        </p:nvSpPr>
        <p:spPr>
          <a:xfrm>
            <a:off x="3087445" y="144939"/>
            <a:ext cx="4173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>
                <a:solidFill>
                  <a:srgbClr val="0000CD"/>
                </a:solidFill>
              </a:rPr>
              <a:t>Summary &amp; Conclusions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DFF2658-BB39-8F1A-F1C9-0E940B3A6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5566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521242E6-3A61-09A4-D51D-2C2FB5226834}"/>
              </a:ext>
            </a:extLst>
          </p:cNvPr>
          <p:cNvSpPr/>
          <p:nvPr/>
        </p:nvSpPr>
        <p:spPr>
          <a:xfrm>
            <a:off x="17227" y="-9331"/>
            <a:ext cx="1440136" cy="6876662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Imagen 11">
            <a:extLst>
              <a:ext uri="{FF2B5EF4-FFF2-40B4-BE49-F238E27FC236}">
                <a16:creationId xmlns:a16="http://schemas.microsoft.com/office/drawing/2014/main" id="{022AC31F-448C-2749-6B0E-4E020F1F7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63" y="746266"/>
            <a:ext cx="1155600" cy="12600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0" descr="LundUniversity_C2line_RGB.png">
            <a:extLst>
              <a:ext uri="{FF2B5EF4-FFF2-40B4-BE49-F238E27FC236}">
                <a16:creationId xmlns:a16="http://schemas.microsoft.com/office/drawing/2014/main" id="{E6471FC6-E1AE-16FA-49F8-E7F923F27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83" y="5266005"/>
            <a:ext cx="1155600" cy="131206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1366BF6-6F34-D837-ABB6-FE7D26C24906}"/>
              </a:ext>
            </a:extLst>
          </p:cNvPr>
          <p:cNvSpPr txBox="1"/>
          <p:nvPr/>
        </p:nvSpPr>
        <p:spPr>
          <a:xfrm>
            <a:off x="17228" y="217629"/>
            <a:ext cx="144013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9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</a:t>
            </a:r>
            <a:r>
              <a:rPr kumimoji="0" lang="es-ES" sz="19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</a:t>
            </a:r>
            <a:r>
              <a:rPr kumimoji="0" lang="es-ES" sz="19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</a:t>
            </a:r>
            <a:r>
              <a:rPr kumimoji="0" lang="es-ES" sz="1900" b="1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ISOL</a:t>
            </a:r>
            <a:endParaRPr kumimoji="0" lang="en-GB" sz="1900" b="1" i="0" u="none" strike="noStrike" kern="1200" cap="none" spc="0" normalizeH="0" baseline="0" noProof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3F226B94-D19E-98A6-A07B-4F49EE573D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36" y="2306575"/>
            <a:ext cx="1155600" cy="1166202"/>
          </a:xfrm>
          <a:prstGeom prst="rect">
            <a:avLst/>
          </a:prstGeom>
        </p:spPr>
      </p:pic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4122A77-2FFE-EF48-DA94-131340C452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5" y="3703197"/>
            <a:ext cx="1156718" cy="132131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7FCC535-51D5-99AF-7952-EFD268DDD7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5438" y="616048"/>
            <a:ext cx="1370210" cy="154701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4269E9D-42B9-21EF-AD94-C758B6A06A06}"/>
              </a:ext>
            </a:extLst>
          </p:cNvPr>
          <p:cNvSpPr txBox="1"/>
          <p:nvPr/>
        </p:nvSpPr>
        <p:spPr>
          <a:xfrm>
            <a:off x="3344491" y="31678"/>
            <a:ext cx="76455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Special thanks to the members of the 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M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A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G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ISOL</a:t>
            </a:r>
            <a:r>
              <a:rPr kumimoji="0" lang="en-GB" sz="4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/IS633 collaboration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F2FF356-493C-E57C-8621-49C13E130EAA}"/>
              </a:ext>
            </a:extLst>
          </p:cNvPr>
          <p:cNvSpPr txBox="1"/>
          <p:nvPr/>
        </p:nvSpPr>
        <p:spPr>
          <a:xfrm>
            <a:off x="2499178" y="5524336"/>
            <a:ext cx="8490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And </a:t>
            </a:r>
            <a:r>
              <a:rPr kumimoji="0" lang="es-ES" sz="4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to</a:t>
            </a:r>
            <a:r>
              <a:rPr kumimoji="0" lang="es-E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 </a:t>
            </a:r>
            <a:r>
              <a:rPr kumimoji="0" lang="es-ES" sz="4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you</a:t>
            </a:r>
            <a:r>
              <a:rPr kumimoji="0" lang="es-E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 </a:t>
            </a:r>
            <a:r>
              <a:rPr kumimoji="0" lang="es-ES" sz="4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for</a:t>
            </a:r>
            <a:r>
              <a:rPr kumimoji="0" lang="es-E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 </a:t>
            </a:r>
            <a:r>
              <a:rPr kumimoji="0" lang="es-ES" sz="4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your</a:t>
            </a:r>
            <a:r>
              <a:rPr kumimoji="0" lang="es-E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 </a:t>
            </a:r>
            <a:r>
              <a:rPr kumimoji="0" lang="es-ES" sz="4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attention</a:t>
            </a:r>
            <a:r>
              <a:rPr kumimoji="0" lang="es-E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18"/>
                <a:ea typeface="+mn-ea"/>
                <a:cs typeface="+mn-cs"/>
              </a:rPr>
              <a:t> !!!</a:t>
            </a:r>
            <a:endParaRPr kumimoji="0" lang="en-GB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18"/>
              <a:ea typeface="+mn-ea"/>
              <a:cs typeface="+mn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9039C0F-2521-C2FC-8F2B-D4CC55AADAB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2284"/>
          <a:stretch/>
        </p:blipFill>
        <p:spPr>
          <a:xfrm>
            <a:off x="2128560" y="1470870"/>
            <a:ext cx="9299022" cy="393771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611293A-F10F-1642-2CDD-068789A3889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6" r="7360"/>
          <a:stretch/>
        </p:blipFill>
        <p:spPr>
          <a:xfrm>
            <a:off x="10565364" y="2778656"/>
            <a:ext cx="1346166" cy="1482330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C9159EE0-2BE4-069D-71A9-BF00C114EEC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2" r="18361"/>
          <a:stretch/>
        </p:blipFill>
        <p:spPr bwMode="auto">
          <a:xfrm>
            <a:off x="1525097" y="2769238"/>
            <a:ext cx="1614724" cy="131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E2F7A68F-4448-D4E8-8C70-8E8CD66E3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9819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31EA6542-AB78-5300-2439-0E41A8C7E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CB6DA8A-1921-4F44-1DA9-1806FF104D9D}"/>
              </a:ext>
            </a:extLst>
          </p:cNvPr>
          <p:cNvSpPr txBox="1"/>
          <p:nvPr/>
        </p:nvSpPr>
        <p:spPr>
          <a:xfrm>
            <a:off x="2583862" y="78941"/>
            <a:ext cx="9186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rgbClr val="0000CD"/>
                </a:solidFill>
              </a:rPr>
              <a:t>R-Matrix Fit: </a:t>
            </a: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kumimoji="0" lang="en-GB" sz="3200" i="0" u="none" strike="noStrike" kern="0" cap="none" spc="0" normalizeH="0" baseline="-2500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GB" sz="3200" i="0" u="none" strike="noStrike" kern="0" cap="none" spc="0" normalizeH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GB" sz="3200" dirty="0">
                <a:solidFill>
                  <a:srgbClr val="0000CD"/>
                </a:solidFill>
              </a:rPr>
              <a:t> </a:t>
            </a: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kumimoji="0" lang="en-GB" sz="3200" i="0" u="none" strike="noStrike" kern="0" cap="none" spc="0" normalizeH="0" baseline="-2500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GT </a:t>
            </a:r>
            <a:r>
              <a:rPr lang="en-GB" sz="3200" dirty="0">
                <a:solidFill>
                  <a:srgbClr val="0000CD"/>
                </a:solidFill>
              </a:rPr>
              <a:t>and </a:t>
            </a:r>
            <a:r>
              <a:rPr lang="el-GR" sz="3200" dirty="0">
                <a:solidFill>
                  <a:srgbClr val="0000CD"/>
                </a:solidFill>
              </a:rPr>
              <a:t>Γ</a:t>
            </a:r>
            <a:r>
              <a:rPr lang="es-ES" sz="3200" dirty="0">
                <a:solidFill>
                  <a:srgbClr val="0000CD"/>
                </a:solidFill>
              </a:rPr>
              <a:t> </a:t>
            </a:r>
            <a:r>
              <a:rPr lang="en-GB" sz="3200" dirty="0">
                <a:solidFill>
                  <a:srgbClr val="0000CD"/>
                </a:solidFill>
              </a:rPr>
              <a:t>from the </a:t>
            </a:r>
            <a:r>
              <a:rPr lang="el-GR" sz="3200" dirty="0">
                <a:solidFill>
                  <a:srgbClr val="0000CD"/>
                </a:solidFill>
              </a:rPr>
              <a:t>α</a:t>
            </a:r>
            <a:r>
              <a:rPr lang="en-US" sz="3200" dirty="0">
                <a:solidFill>
                  <a:srgbClr val="0000CD"/>
                </a:solidFill>
              </a:rPr>
              <a:t>-</a:t>
            </a:r>
            <a:r>
              <a:rPr lang="el-GR" sz="3200" dirty="0">
                <a:solidFill>
                  <a:srgbClr val="0000CD"/>
                </a:solidFill>
              </a:rPr>
              <a:t>α</a:t>
            </a:r>
            <a:r>
              <a:rPr lang="en-US" sz="3200" dirty="0">
                <a:solidFill>
                  <a:srgbClr val="0000CD"/>
                </a:solidFill>
              </a:rPr>
              <a:t> </a:t>
            </a:r>
            <a:r>
              <a:rPr lang="en-GB" sz="3200" dirty="0">
                <a:solidFill>
                  <a:srgbClr val="0000CD"/>
                </a:solidFill>
              </a:rPr>
              <a:t>spectrum</a:t>
            </a:r>
            <a:endParaRPr lang="en-GB" sz="3200" dirty="0">
              <a:solidFill>
                <a:srgbClr val="0000CD"/>
              </a:solidFill>
              <a:latin typeface="Arial" panose="020B0604020202020204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3CC120F-A385-B471-678C-A55A38CC2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206" y="3002743"/>
            <a:ext cx="2363104" cy="816473"/>
          </a:xfrm>
          <a:prstGeom prst="rect">
            <a:avLst/>
          </a:prstGeom>
        </p:spPr>
      </p:pic>
      <p:sp>
        <p:nvSpPr>
          <p:cNvPr id="7" name="TextBox 38">
            <a:extLst>
              <a:ext uri="{FF2B5EF4-FFF2-40B4-BE49-F238E27FC236}">
                <a16:creationId xmlns:a16="http://schemas.microsoft.com/office/drawing/2014/main" id="{FEB2535B-6C56-5445-8D5C-921151C9FDE1}"/>
              </a:ext>
            </a:extLst>
          </p:cNvPr>
          <p:cNvSpPr txBox="1"/>
          <p:nvPr/>
        </p:nvSpPr>
        <p:spPr>
          <a:xfrm>
            <a:off x="291304" y="4908722"/>
            <a:ext cx="604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1"/>
                </a:solidFill>
              </a:rPr>
              <a:t>R-Matrix</a:t>
            </a:r>
            <a:r>
              <a:rPr lang="es-ES" dirty="0"/>
              <a:t> formalism </a:t>
            </a:r>
            <a:r>
              <a:rPr lang="es-ES" dirty="0">
                <a:sym typeface="Wingdings"/>
              </a:rPr>
              <a:t> Nuclear resonances in reaction studies</a:t>
            </a:r>
            <a:endParaRPr lang="en-US" dirty="0"/>
          </a:p>
        </p:txBody>
      </p:sp>
      <p:sp>
        <p:nvSpPr>
          <p:cNvPr id="8" name="TextBox 39">
            <a:extLst>
              <a:ext uri="{FF2B5EF4-FFF2-40B4-BE49-F238E27FC236}">
                <a16:creationId xmlns:a16="http://schemas.microsoft.com/office/drawing/2014/main" id="{A12555C4-AAA0-5DAE-23C7-06A1FC1EF058}"/>
              </a:ext>
            </a:extLst>
          </p:cNvPr>
          <p:cNvSpPr txBox="1"/>
          <p:nvPr/>
        </p:nvSpPr>
        <p:spPr>
          <a:xfrm>
            <a:off x="6017202" y="4908722"/>
            <a:ext cx="439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ym typeface="Wingdings"/>
              </a:rPr>
              <a:t> </a:t>
            </a:r>
            <a:r>
              <a:rPr lang="el-GR" b="1" dirty="0">
                <a:sym typeface="Wingdings"/>
              </a:rPr>
              <a:t>β</a:t>
            </a:r>
            <a:r>
              <a:rPr lang="es-ES" b="1" dirty="0">
                <a:sym typeface="Wingdings"/>
              </a:rPr>
              <a:t>-decay followed by 2-body break up </a:t>
            </a:r>
            <a:endParaRPr lang="en-US" b="1" dirty="0"/>
          </a:p>
        </p:txBody>
      </p:sp>
      <p:sp>
        <p:nvSpPr>
          <p:cNvPr id="9" name="Rectangle 40">
            <a:extLst>
              <a:ext uri="{FF2B5EF4-FFF2-40B4-BE49-F238E27FC236}">
                <a16:creationId xmlns:a16="http://schemas.microsoft.com/office/drawing/2014/main" id="{75A8E10B-5D5C-6E87-4116-4D9D89D9AA56}"/>
              </a:ext>
            </a:extLst>
          </p:cNvPr>
          <p:cNvSpPr/>
          <p:nvPr/>
        </p:nvSpPr>
        <p:spPr>
          <a:xfrm>
            <a:off x="1652297" y="5466531"/>
            <a:ext cx="4621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600" i="1" dirty="0">
                <a:solidFill>
                  <a:schemeClr val="bg2">
                    <a:lumMod val="50000"/>
                  </a:schemeClr>
                </a:solidFill>
              </a:rPr>
              <a:t>A.M. Lane et al., Rev. Mod. </a:t>
            </a:r>
            <a:r>
              <a:rPr lang="nb-NO" sz="1600" i="1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600" i="1" dirty="0">
                <a:solidFill>
                  <a:schemeClr val="bg2">
                    <a:lumMod val="50000"/>
                  </a:schemeClr>
                </a:solidFill>
              </a:rPr>
              <a:t>. 30(2):257-353, 1958</a:t>
            </a:r>
          </a:p>
        </p:txBody>
      </p:sp>
      <p:sp>
        <p:nvSpPr>
          <p:cNvPr id="10" name="Rectangle 41">
            <a:extLst>
              <a:ext uri="{FF2B5EF4-FFF2-40B4-BE49-F238E27FC236}">
                <a16:creationId xmlns:a16="http://schemas.microsoft.com/office/drawing/2014/main" id="{5518F4D1-FE4A-9273-8123-05B19A12EE5E}"/>
              </a:ext>
            </a:extLst>
          </p:cNvPr>
          <p:cNvSpPr/>
          <p:nvPr/>
        </p:nvSpPr>
        <p:spPr>
          <a:xfrm>
            <a:off x="6340909" y="5526181"/>
            <a:ext cx="4263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600" i="1" dirty="0">
                <a:solidFill>
                  <a:schemeClr val="bg2">
                    <a:lumMod val="50000"/>
                  </a:schemeClr>
                </a:solidFill>
              </a:rPr>
              <a:t>F.C. Barker, Aus. </a:t>
            </a:r>
            <a:r>
              <a:rPr lang="nb-NO" sz="1600" i="1" dirty="0" err="1">
                <a:solidFill>
                  <a:schemeClr val="bg2">
                    <a:lumMod val="50000"/>
                  </a:schemeClr>
                </a:solidFill>
              </a:rPr>
              <a:t>Journ</a:t>
            </a:r>
            <a:r>
              <a:rPr lang="nb-NO" sz="1600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nb-NO" sz="1600" i="1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600" i="1" dirty="0">
                <a:solidFill>
                  <a:schemeClr val="bg2">
                    <a:lumMod val="50000"/>
                  </a:schemeClr>
                </a:solidFill>
              </a:rPr>
              <a:t>. 22(3):293-316, 1969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216780A1-43AA-4092-5FD7-E1545E29E560}"/>
                  </a:ext>
                </a:extLst>
              </p:cNvPr>
              <p:cNvSpPr txBox="1"/>
              <p:nvPr/>
            </p:nvSpPr>
            <p:spPr>
              <a:xfrm>
                <a:off x="846375" y="852860"/>
                <a:ext cx="1035150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2000" dirty="0"/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α</m:t>
                    </m:r>
                    <m:r>
                      <a:rPr lang="en-GB" sz="20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α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/>
                  <a:t>spectrum is too </a:t>
                </a:r>
                <a:r>
                  <a:rPr lang="en-GB" sz="2000" dirty="0">
                    <a:solidFill>
                      <a:srgbClr val="FF0000"/>
                    </a:solidFill>
                  </a:rPr>
                  <a:t>complex to be fitted </a:t>
                </a:r>
                <a:r>
                  <a:rPr lang="en-GB" sz="2000" dirty="0"/>
                  <a:t>with a simple function (Gauss, Landau, …) </a:t>
                </a:r>
                <a:endParaRPr lang="en-GB" sz="2000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216780A1-43AA-4092-5FD7-E1545E29E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375" y="852860"/>
                <a:ext cx="10351507" cy="400110"/>
              </a:xfrm>
              <a:prstGeom prst="rect">
                <a:avLst/>
              </a:prstGeom>
              <a:blipFill>
                <a:blip r:embed="rId3"/>
                <a:stretch>
                  <a:fillRect l="-613" t="-9375" b="-28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ángulo 13">
            <a:extLst>
              <a:ext uri="{FF2B5EF4-FFF2-40B4-BE49-F238E27FC236}">
                <a16:creationId xmlns:a16="http://schemas.microsoft.com/office/drawing/2014/main" id="{56BEEB4C-0630-35D2-8C50-0A1492045D47}"/>
              </a:ext>
            </a:extLst>
          </p:cNvPr>
          <p:cNvSpPr/>
          <p:nvPr/>
        </p:nvSpPr>
        <p:spPr>
          <a:xfrm>
            <a:off x="8385313" y="2087700"/>
            <a:ext cx="1703963" cy="9445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2AE1B1A6-245E-6A00-9ACC-A1AA6201DB77}"/>
              </a:ext>
            </a:extLst>
          </p:cNvPr>
          <p:cNvSpPr/>
          <p:nvPr/>
        </p:nvSpPr>
        <p:spPr>
          <a:xfrm>
            <a:off x="9897534" y="2089337"/>
            <a:ext cx="1703963" cy="9445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A8F3E4C-5F71-5D10-222D-7C58D519D6EC}"/>
              </a:ext>
            </a:extLst>
          </p:cNvPr>
          <p:cNvSpPr txBox="1"/>
          <p:nvPr/>
        </p:nvSpPr>
        <p:spPr>
          <a:xfrm>
            <a:off x="8300630" y="2056681"/>
            <a:ext cx="1884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Internal Region</a:t>
            </a:r>
          </a:p>
          <a:p>
            <a:pPr algn="ctr"/>
            <a:r>
              <a:rPr lang="es-ES" sz="2000" dirty="0"/>
              <a:t>(Nuclear)</a:t>
            </a:r>
            <a:endParaRPr lang="en-GB" sz="2000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4647594-91C9-C1D2-53B8-E533DF4907F8}"/>
              </a:ext>
            </a:extLst>
          </p:cNvPr>
          <p:cNvSpPr txBox="1"/>
          <p:nvPr/>
        </p:nvSpPr>
        <p:spPr>
          <a:xfrm>
            <a:off x="9837485" y="2078102"/>
            <a:ext cx="1884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External Region</a:t>
            </a:r>
          </a:p>
          <a:p>
            <a:pPr algn="ctr"/>
            <a:r>
              <a:rPr lang="es-ES" sz="2000" dirty="0"/>
              <a:t>(Coulomb)</a:t>
            </a:r>
            <a:endParaRPr lang="en-GB" sz="2000" dirty="0"/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415B2580-A8E0-5781-FE26-A7179B870D79}"/>
              </a:ext>
            </a:extLst>
          </p:cNvPr>
          <p:cNvCxnSpPr>
            <a:cxnSpLocks/>
          </p:cNvCxnSpPr>
          <p:nvPr/>
        </p:nvCxnSpPr>
        <p:spPr>
          <a:xfrm>
            <a:off x="9897534" y="1947102"/>
            <a:ext cx="13997" cy="1255696"/>
          </a:xfrm>
          <a:prstGeom prst="line">
            <a:avLst/>
          </a:prstGeom>
          <a:ln w="41275">
            <a:solidFill>
              <a:srgbClr val="FF0000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3C308933-C16E-9558-1584-DC4FB550DAB2}"/>
                  </a:ext>
                </a:extLst>
              </p:cNvPr>
              <p:cNvSpPr txBox="1"/>
              <p:nvPr/>
            </p:nvSpPr>
            <p:spPr>
              <a:xfrm>
                <a:off x="9859138" y="3002743"/>
                <a:ext cx="4219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</m:oMath>
                  </m:oMathPara>
                </a14:m>
                <a:endParaRPr lang="en-GB" sz="2000" b="1"/>
              </a:p>
            </p:txBody>
          </p:sp>
        </mc:Choice>
        <mc:Fallback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3C308933-C16E-9558-1584-DC4FB550DA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9138" y="3002743"/>
                <a:ext cx="421999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08888164-42B5-E7F1-CF38-84BACED19BE0}"/>
                  </a:ext>
                </a:extLst>
              </p:cNvPr>
              <p:cNvSpPr txBox="1"/>
              <p:nvPr/>
            </p:nvSpPr>
            <p:spPr>
              <a:xfrm>
                <a:off x="885042" y="2116682"/>
                <a:ext cx="741227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2000" dirty="0"/>
                  <a:t>The configuration space </a:t>
                </a:r>
                <a:r>
                  <a:rPr lang="es-ES" sz="2000" dirty="0">
                    <a:sym typeface="Wingdings"/>
                  </a:rPr>
                  <a:t> 2 Regions (1-</a:t>
                </a:r>
                <a:r>
                  <a:rPr lang="es-ES" sz="2000" dirty="0">
                    <a:solidFill>
                      <a:schemeClr val="accent6"/>
                    </a:solidFill>
                    <a:sym typeface="Wingdings"/>
                  </a:rPr>
                  <a:t> nuclear</a:t>
                </a:r>
                <a:r>
                  <a:rPr lang="es-ES" sz="2000" dirty="0">
                    <a:sym typeface="Wingdings"/>
                  </a:rPr>
                  <a:t> 2-</a:t>
                </a:r>
                <a:r>
                  <a:rPr lang="es-ES" sz="2000" dirty="0">
                    <a:solidFill>
                      <a:schemeClr val="accent1"/>
                    </a:solidFill>
                    <a:sym typeface="Wingdings"/>
                  </a:rPr>
                  <a:t>columb</a:t>
                </a:r>
                <a:r>
                  <a:rPr lang="es-ES" sz="2000" dirty="0">
                    <a:sym typeface="Wingdings"/>
                  </a:rPr>
                  <a:t>)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s-ES" sz="2000" dirty="0" err="1">
                    <a:sym typeface="Wingdings"/>
                  </a:rPr>
                  <a:t>The</a:t>
                </a:r>
                <a:r>
                  <a:rPr lang="es-ES" sz="2000" dirty="0">
                    <a:sym typeface="Wingdings"/>
                  </a:rPr>
                  <a:t> derivative of </a:t>
                </a:r>
                <a:r>
                  <a:rPr lang="es-ES" sz="2000" dirty="0" err="1">
                    <a:sym typeface="Wingdings"/>
                  </a:rPr>
                  <a:t>the</a:t>
                </a:r>
                <a:r>
                  <a:rPr lang="es-ES" sz="2000" dirty="0">
                    <a:sym typeface="Wingdings"/>
                  </a:rPr>
                  <a:t> </a:t>
                </a:r>
                <a:r>
                  <a:rPr lang="es-ES" sz="2000" dirty="0" err="1">
                    <a:sym typeface="Wingdings"/>
                  </a:rPr>
                  <a:t>w.f</a:t>
                </a:r>
                <a:r>
                  <a:rPr lang="es-ES" sz="2000" dirty="0">
                    <a:sym typeface="Wingdings"/>
                  </a:rPr>
                  <a:t> must be </a:t>
                </a:r>
                <a:r>
                  <a:rPr lang="en-GB" sz="2000" dirty="0"/>
                  <a:t>continuous</a:t>
                </a:r>
                <a:r>
                  <a:rPr lang="es-ES" sz="2000" dirty="0">
                    <a:sym typeface="Wingdings"/>
                  </a:rPr>
                  <a:t> in the </a:t>
                </a:r>
                <a:r>
                  <a:rPr lang="es-ES" sz="2000" dirty="0">
                    <a:solidFill>
                      <a:srgbClr val="FF0000"/>
                    </a:solidFill>
                    <a:sym typeface="Wingdings"/>
                  </a:rPr>
                  <a:t>boundary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s-ES" sz="2000" dirty="0">
                    <a:solidFill>
                      <a:srgbClr val="FF0000"/>
                    </a:solidFill>
                    <a:sym typeface="Wingdings"/>
                  </a:rPr>
                  <a:t>).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s-ES" sz="2000" dirty="0">
                    <a:solidFill>
                      <a:srgbClr val="FF0000"/>
                    </a:solidFill>
                    <a:sym typeface="Wingdings"/>
                  </a:rPr>
                  <a:t>Imposing continuity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s-ES" sz="2000" dirty="0">
                    <a:solidFill>
                      <a:srgbClr val="FF0000"/>
                    </a:solidFill>
                    <a:sym typeface="Wingdings"/>
                  </a:rPr>
                  <a:t> we obtain a Matrix relating both regions:</a:t>
                </a:r>
                <a:endParaRPr lang="en-GB" sz="2000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08888164-42B5-E7F1-CF38-84BACED19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042" y="2116682"/>
                <a:ext cx="7412272" cy="1015663"/>
              </a:xfrm>
              <a:prstGeom prst="rect">
                <a:avLst/>
              </a:prstGeom>
              <a:blipFill>
                <a:blip r:embed="rId5"/>
                <a:stretch>
                  <a:fillRect l="-684" t="-2469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uadroTexto 41">
            <a:extLst>
              <a:ext uri="{FF2B5EF4-FFF2-40B4-BE49-F238E27FC236}">
                <a16:creationId xmlns:a16="http://schemas.microsoft.com/office/drawing/2014/main" id="{272C0960-B87B-4302-43AA-9577FC1E4417}"/>
              </a:ext>
            </a:extLst>
          </p:cNvPr>
          <p:cNvSpPr txBox="1"/>
          <p:nvPr/>
        </p:nvSpPr>
        <p:spPr>
          <a:xfrm>
            <a:off x="219106" y="3761146"/>
            <a:ext cx="77330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sym typeface="Wingdings"/>
              </a:rPr>
              <a:t>The R-Matrix is formed by individual nuclear resonances  </a:t>
            </a:r>
            <a:endParaRPr lang="en-GB" sz="2000" b="1" dirty="0"/>
          </a:p>
        </p:txBody>
      </p: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1FE10E44-D62B-FD0D-545D-5308F52FFE48}"/>
              </a:ext>
            </a:extLst>
          </p:cNvPr>
          <p:cNvCxnSpPr>
            <a:cxnSpLocks/>
          </p:cNvCxnSpPr>
          <p:nvPr/>
        </p:nvCxnSpPr>
        <p:spPr>
          <a:xfrm>
            <a:off x="3265246" y="4292659"/>
            <a:ext cx="34720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4912ABAD-3CDC-55E4-7AC8-B27725F16DB2}"/>
                  </a:ext>
                </a:extLst>
              </p:cNvPr>
              <p:cNvSpPr txBox="1"/>
              <p:nvPr/>
            </p:nvSpPr>
            <p:spPr>
              <a:xfrm>
                <a:off x="5424707" y="4062908"/>
                <a:ext cx="61767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2000" b="1" dirty="0"/>
                  <a:t>Each with characteristics parameters </a:t>
                </a:r>
                <a:r>
                  <a:rPr lang="es-ES" sz="2000" b="1" dirty="0">
                    <a:sym typeface="Wingdings"/>
                  </a:rPr>
                  <a:t>(E,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s-ES" sz="2000" b="1">
                            <a:latin typeface="Cambria Math" panose="02040503050406030204" pitchFamily="18" charset="0"/>
                            <a:sym typeface="Wingdings"/>
                          </a:rPr>
                          <m:t>𝑩</m:t>
                        </m:r>
                      </m:e>
                      <m:sub>
                        <m:r>
                          <a:rPr lang="es-ES" sz="2000" b="1">
                            <a:latin typeface="Cambria Math" panose="02040503050406030204" pitchFamily="18" charset="0"/>
                            <a:sym typeface="Wingdings"/>
                          </a:rPr>
                          <m:t>𝑭</m:t>
                        </m:r>
                      </m:sub>
                    </m:sSub>
                  </m:oMath>
                </a14:m>
                <a:r>
                  <a:rPr lang="es-ES" sz="2000" b="1" dirty="0">
                    <a:sym typeface="Wingding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s-ES" sz="2000" b="1">
                            <a:latin typeface="Cambria Math" panose="02040503050406030204" pitchFamily="18" charset="0"/>
                            <a:sym typeface="Wingdings"/>
                          </a:rPr>
                          <m:t>𝑩</m:t>
                        </m:r>
                      </m:e>
                      <m:sub>
                        <m:r>
                          <a:rPr lang="es-ES" sz="2000" b="1">
                            <a:latin typeface="Cambria Math" panose="02040503050406030204" pitchFamily="18" charset="0"/>
                            <a:sym typeface="Wingdings"/>
                          </a:rPr>
                          <m:t>𝑮𝑻</m:t>
                        </m:r>
                      </m:sub>
                    </m:sSub>
                  </m:oMath>
                </a14:m>
                <a:r>
                  <a:rPr lang="es-ES" sz="2000" b="1" dirty="0">
                    <a:sym typeface="Wingdings"/>
                  </a:rPr>
                  <a:t>,</a:t>
                </a:r>
                <a14:m>
                  <m:oMath xmlns:m="http://schemas.openxmlformats.org/officeDocument/2006/math">
                    <m:r>
                      <a:rPr lang="es-ES" sz="2000" b="1">
                        <a:latin typeface="Cambria Math" panose="02040503050406030204" pitchFamily="18" charset="0"/>
                        <a:sym typeface="Wingdings"/>
                      </a:rPr>
                      <m:t>𝚪</m:t>
                    </m:r>
                  </m:oMath>
                </a14:m>
                <a:r>
                  <a:rPr lang="es-ES" sz="2000" b="1" dirty="0">
                    <a:sym typeface="Wingdings"/>
                  </a:rPr>
                  <a:t>)</a:t>
                </a:r>
                <a:endParaRPr lang="en-GB" sz="2000" b="1" dirty="0"/>
              </a:p>
            </p:txBody>
          </p:sp>
        </mc:Choice>
        <mc:Fallback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4912ABAD-3CDC-55E4-7AC8-B27725F16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4707" y="4062908"/>
                <a:ext cx="6176790" cy="400110"/>
              </a:xfrm>
              <a:prstGeom prst="rect">
                <a:avLst/>
              </a:prstGeom>
              <a:blipFill>
                <a:blip r:embed="rId6"/>
                <a:stretch>
                  <a:fillRect l="-1232" t="-606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ángulo 45">
            <a:extLst>
              <a:ext uri="{FF2B5EF4-FFF2-40B4-BE49-F238E27FC236}">
                <a16:creationId xmlns:a16="http://schemas.microsoft.com/office/drawing/2014/main" id="{2444BE64-5194-3812-A5B5-668A2A03D27F}"/>
              </a:ext>
            </a:extLst>
          </p:cNvPr>
          <p:cNvSpPr/>
          <p:nvPr/>
        </p:nvSpPr>
        <p:spPr>
          <a:xfrm>
            <a:off x="170573" y="1692837"/>
            <a:ext cx="11650735" cy="2967757"/>
          </a:xfrm>
          <a:prstGeom prst="rect">
            <a:avLst/>
          </a:prstGeom>
          <a:noFill/>
          <a:ln w="539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68B79E63-A206-FEDE-2712-AB82252E3847}"/>
              </a:ext>
            </a:extLst>
          </p:cNvPr>
          <p:cNvSpPr/>
          <p:nvPr/>
        </p:nvSpPr>
        <p:spPr>
          <a:xfrm>
            <a:off x="170573" y="1616652"/>
            <a:ext cx="2053139" cy="53023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/>
              <a:t>R-Matrix </a:t>
            </a:r>
            <a:r>
              <a:rPr lang="es-ES" sz="2000" dirty="0" err="1"/>
              <a:t>Method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84051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>
            <a:extLst>
              <a:ext uri="{FF2B5EF4-FFF2-40B4-BE49-F238E27FC236}">
                <a16:creationId xmlns:a16="http://schemas.microsoft.com/office/drawing/2014/main" id="{FE980B5E-A5BE-0002-16F5-A29476CDE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529" y="1373847"/>
            <a:ext cx="4403276" cy="3232575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1A2B7044-C308-6CDA-C724-E10675675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49" y="1662809"/>
            <a:ext cx="3844631" cy="28071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ángulo: esquinas redondeadas 42">
                <a:extLst>
                  <a:ext uri="{FF2B5EF4-FFF2-40B4-BE49-F238E27FC236}">
                    <a16:creationId xmlns:a16="http://schemas.microsoft.com/office/drawing/2014/main" id="{FDCB2764-E1AE-FAD3-84D4-32A68F9209E5}"/>
                  </a:ext>
                </a:extLst>
              </p:cNvPr>
              <p:cNvSpPr/>
              <p:nvPr/>
            </p:nvSpPr>
            <p:spPr>
              <a:xfrm>
                <a:off x="623119" y="779361"/>
                <a:ext cx="11327143" cy="408623"/>
              </a:xfrm>
              <a:prstGeom prst="roundRect">
                <a:avLst/>
              </a:prstGeom>
              <a:noFill/>
              <a:ln w="38100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For a fixed value of Ex (</a:t>
                </a:r>
                <a:r>
                  <a:rPr kumimoji="0" lang="en-GB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i.e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kumimoji="0" lang="en-GB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Arial" panose="020B0604020202020204" pitchFamily="34" charset="0"/>
                  </a:rPr>
                  <a:t>1 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+ 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kumimoji="0" lang="en-GB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Arial" panose="020B0604020202020204" pitchFamily="34" charset="0"/>
                  </a:rPr>
                  <a:t>2 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- 92</a:t>
                </a:r>
                <a:r>
                  <a:rPr kumimoji="0" lang="en-GB" i="0" u="none" strike="noStrike" kern="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keV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) the </a:t>
                </a:r>
                <a:r>
                  <a:rPr kumimoji="0" lang="el-GR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β</a:t>
                </a:r>
                <a:r>
                  <a:rPr kumimoji="0" lang="es-ES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-</a:t>
                </a:r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recoil spectrum can be used to obtain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s-ES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kumimoji="0" lang="en-GB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and</a:t>
                </a:r>
                <a:r>
                  <a:rPr kumimoji="0" lang="es-ES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s-ES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endParaRPr kumimoji="0" lang="en-GB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6" name="Rectángulo: esquinas redondeadas 42">
                <a:extLst>
                  <a:ext uri="{FF2B5EF4-FFF2-40B4-BE49-F238E27FC236}">
                    <a16:creationId xmlns:a16="http://schemas.microsoft.com/office/drawing/2014/main" id="{FDCB2764-E1AE-FAD3-84D4-32A68F9209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19" y="779361"/>
                <a:ext cx="11327143" cy="408623"/>
              </a:xfrm>
              <a:prstGeom prst="roundRect">
                <a:avLst/>
              </a:prstGeom>
              <a:blipFill>
                <a:blip r:embed="rId4"/>
                <a:stretch>
                  <a:fillRect l="-224" t="-3030" b="-18182"/>
                </a:stretch>
              </a:blipFill>
              <a:ln w="38100">
                <a:noFill/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CuadroTexto 47">
            <a:extLst>
              <a:ext uri="{FF2B5EF4-FFF2-40B4-BE49-F238E27FC236}">
                <a16:creationId xmlns:a16="http://schemas.microsoft.com/office/drawing/2014/main" id="{621D3EAB-5F0C-BA9B-A9AA-D8CA938F4A3E}"/>
              </a:ext>
            </a:extLst>
          </p:cNvPr>
          <p:cNvSpPr txBox="1"/>
          <p:nvPr/>
        </p:nvSpPr>
        <p:spPr>
          <a:xfrm>
            <a:off x="623119" y="1196964"/>
            <a:ext cx="6028640" cy="369332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The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β</a:t>
            </a:r>
            <a:r>
              <a: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lang="en-US" sz="1800" b="0" kern="0" dirty="0">
                <a:solidFill>
                  <a:srgbClr val="000000"/>
                </a:solidFill>
              </a:rPr>
              <a:t>r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ecoil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spectrum is equivalent to the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–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spectrum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 </a:t>
            </a:r>
          </a:p>
        </p:txBody>
      </p:sp>
      <p:sp>
        <p:nvSpPr>
          <p:cNvPr id="50" name="Flecha: a la derecha 46">
            <a:extLst>
              <a:ext uri="{FF2B5EF4-FFF2-40B4-BE49-F238E27FC236}">
                <a16:creationId xmlns:a16="http://schemas.microsoft.com/office/drawing/2014/main" id="{FCA76FDD-EB5F-3C9F-AA45-2DBAF101CE9E}"/>
              </a:ext>
            </a:extLst>
          </p:cNvPr>
          <p:cNvSpPr/>
          <p:nvPr/>
        </p:nvSpPr>
        <p:spPr>
          <a:xfrm>
            <a:off x="4860098" y="2860311"/>
            <a:ext cx="1239762" cy="157407"/>
          </a:xfrm>
          <a:prstGeom prst="rightArrow">
            <a:avLst/>
          </a:prstGeom>
          <a:gradFill rotWithShape="1">
            <a:gsLst>
              <a:gs pos="0">
                <a:srgbClr val="000000">
                  <a:lumMod val="110000"/>
                  <a:satMod val="105000"/>
                  <a:tint val="67000"/>
                </a:srgbClr>
              </a:gs>
              <a:gs pos="50000">
                <a:srgbClr val="000000">
                  <a:lumMod val="105000"/>
                  <a:satMod val="103000"/>
                  <a:tint val="73000"/>
                </a:srgbClr>
              </a:gs>
              <a:gs pos="100000">
                <a:srgbClr val="000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E5007ACA-8A13-9676-A95E-87975A6D5219}"/>
              </a:ext>
            </a:extLst>
          </p:cNvPr>
          <p:cNvSpPr txBox="1"/>
          <p:nvPr/>
        </p:nvSpPr>
        <p:spPr>
          <a:xfrm>
            <a:off x="1029297" y="3182778"/>
            <a:ext cx="25941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00" b="1" dirty="0" err="1">
                <a:solidFill>
                  <a:srgbClr val="000000"/>
                </a:solidFill>
                <a:latin typeface="Arial" panose="020B0604020202020204"/>
              </a:rPr>
              <a:t>For</a:t>
            </a:r>
            <a:r>
              <a:rPr lang="es-ES" sz="13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es-ES" sz="1300" b="1" dirty="0" err="1">
                <a:solidFill>
                  <a:srgbClr val="000000"/>
                </a:solidFill>
                <a:latin typeface="Arial" panose="020B0604020202020204"/>
              </a:rPr>
              <a:t>all</a:t>
            </a:r>
            <a:r>
              <a:rPr lang="es-ES" sz="13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es-ES" sz="1300" b="1" dirty="0" err="1">
                <a:solidFill>
                  <a:srgbClr val="000000"/>
                </a:solidFill>
                <a:latin typeface="Arial" panose="020B0604020202020204"/>
              </a:rPr>
              <a:t>events</a:t>
            </a:r>
            <a:r>
              <a:rPr lang="es-ES" sz="13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es-ES" sz="1300" b="1" dirty="0" err="1">
                <a:solidFill>
                  <a:srgbClr val="000000"/>
                </a:solidFill>
                <a:latin typeface="Arial" panose="020B0604020202020204"/>
              </a:rPr>
              <a:t>with</a:t>
            </a:r>
            <a:r>
              <a:rPr lang="es-ES" sz="1300" b="1" dirty="0">
                <a:solidFill>
                  <a:srgbClr val="000000"/>
                </a:solidFill>
                <a:latin typeface="Arial" panose="020B0604020202020204"/>
              </a:rPr>
              <a:t> </a:t>
            </a:r>
          </a:p>
          <a:p>
            <a:pPr algn="ctr"/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kumimoji="0" lang="en-GB" sz="12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+ 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kumimoji="0" lang="en-GB" sz="12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-92</a:t>
            </a:r>
            <a:r>
              <a:rPr kumimoji="0" lang="en-GB" sz="12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keV </a:t>
            </a:r>
            <a:r>
              <a:rPr lang="es-ES" sz="1300" b="1" dirty="0">
                <a:solidFill>
                  <a:srgbClr val="000000"/>
                </a:solidFill>
                <a:latin typeface="Arial" panose="020B0604020202020204"/>
              </a:rPr>
              <a:t>=16,60(5) </a:t>
            </a:r>
            <a:r>
              <a:rPr lang="es-ES" sz="1300" b="1" dirty="0" err="1">
                <a:solidFill>
                  <a:srgbClr val="000000"/>
                </a:solidFill>
                <a:latin typeface="Arial" panose="020B0604020202020204"/>
              </a:rPr>
              <a:t>MeV</a:t>
            </a:r>
            <a:r>
              <a:rPr lang="es-ES" sz="1300" b="1" dirty="0">
                <a:solidFill>
                  <a:srgbClr val="000000"/>
                </a:solidFill>
                <a:latin typeface="Arial" panose="020B0604020202020204"/>
              </a:rPr>
              <a:t> 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791E5A42-A295-0150-C528-16D31BB651EC}"/>
              </a:ext>
            </a:extLst>
          </p:cNvPr>
          <p:cNvSpPr txBox="1"/>
          <p:nvPr/>
        </p:nvSpPr>
        <p:spPr>
          <a:xfrm>
            <a:off x="4642049" y="2393049"/>
            <a:ext cx="1613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Compute </a:t>
            </a:r>
            <a:r>
              <a:rPr lang="en-GB" sz="1400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sz="1400" b="1" baseline="-25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GB" sz="1400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- α</a:t>
            </a:r>
            <a:r>
              <a:rPr lang="en-GB" sz="1400" b="1" baseline="-25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s-ES" sz="14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536A96-ADA4-A6D7-B4F1-48AE2E2690C8}"/>
              </a:ext>
            </a:extLst>
          </p:cNvPr>
          <p:cNvSpPr txBox="1"/>
          <p:nvPr/>
        </p:nvSpPr>
        <p:spPr>
          <a:xfrm>
            <a:off x="2353830" y="2064895"/>
            <a:ext cx="16138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>
                <a:solidFill>
                  <a:srgbClr val="000000"/>
                </a:solidFill>
                <a:latin typeface="Arial" panose="020B0604020202020204"/>
              </a:rPr>
              <a:t>Ex=16,6 </a:t>
            </a:r>
            <a:r>
              <a:rPr lang="es-ES" sz="1500" b="1" dirty="0" err="1">
                <a:solidFill>
                  <a:srgbClr val="000000"/>
                </a:solidFill>
                <a:latin typeface="Arial" panose="020B0604020202020204"/>
              </a:rPr>
              <a:t>MeV</a:t>
            </a:r>
            <a:endParaRPr lang="es-ES" sz="1500" b="1" dirty="0">
              <a:solidFill>
                <a:srgbClr val="000000"/>
              </a:solidFill>
              <a:latin typeface="Arial" panose="020B06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uadroTexto 53">
                <a:extLst>
                  <a:ext uri="{FF2B5EF4-FFF2-40B4-BE49-F238E27FC236}">
                    <a16:creationId xmlns:a16="http://schemas.microsoft.com/office/drawing/2014/main" id="{A35D182B-565F-ACF9-3D06-C36DEC4B0D01}"/>
                  </a:ext>
                </a:extLst>
              </p:cNvPr>
              <p:cNvSpPr txBox="1"/>
              <p:nvPr/>
            </p:nvSpPr>
            <p:spPr>
              <a:xfrm>
                <a:off x="812305" y="4753126"/>
                <a:ext cx="9675167" cy="67120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b="1">
                    <a:solidFill>
                      <a:schemeClr val="tx1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The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kumimoji="0" lang="en-GB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–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kumimoji="0" lang="en-GB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Arial" panose="020B0604020202020204" pitchFamily="34" charset="0"/>
                  </a:rPr>
                  <a:t>2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spectrum is fitted using the recoil function folded with a response function with A as a fit parameter</a:t>
                </a:r>
                <a:r>
                  <a:rPr kumimoji="0" lang="en-GB" b="0" i="0" u="none" strike="noStrike" kern="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0" lang="es-ES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lang="en-GB" b="0" kern="0" dirty="0">
                    <a:solidFill>
                      <a:srgbClr val="000000"/>
                    </a:solidFill>
                  </a:rPr>
                  <a:t>and</a:t>
                </a:r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𝐸𝐶</m:t>
                        </m:r>
                      </m:sub>
                    </m:sSub>
                  </m:oMath>
                </a14:m>
                <a:r>
                  <a:rPr kumimoji="0" lang="en-GB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ratio is computed theoretically and fixed).</a:t>
                </a:r>
                <a:endParaRPr kumimoji="0" lang="es-E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4" name="CuadroTexto 53">
                <a:extLst>
                  <a:ext uri="{FF2B5EF4-FFF2-40B4-BE49-F238E27FC236}">
                    <a16:creationId xmlns:a16="http://schemas.microsoft.com/office/drawing/2014/main" id="{A35D182B-565F-ACF9-3D06-C36DEC4B0D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05" y="4753126"/>
                <a:ext cx="9675167" cy="671209"/>
              </a:xfrm>
              <a:prstGeom prst="rect">
                <a:avLst/>
              </a:prstGeom>
              <a:blipFill>
                <a:blip r:embed="rId5"/>
                <a:stretch>
                  <a:fillRect l="-393" t="-3704" b="-925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ángulo: esquinas redondeadas 51">
            <a:extLst>
              <a:ext uri="{FF2B5EF4-FFF2-40B4-BE49-F238E27FC236}">
                <a16:creationId xmlns:a16="http://schemas.microsoft.com/office/drawing/2014/main" id="{42C7B0C9-D1EF-C731-A310-6B25DD0EBC07}"/>
              </a:ext>
            </a:extLst>
          </p:cNvPr>
          <p:cNvSpPr/>
          <p:nvPr/>
        </p:nvSpPr>
        <p:spPr>
          <a:xfrm>
            <a:off x="1029297" y="5616473"/>
            <a:ext cx="9458175" cy="715089"/>
          </a:xfrm>
          <a:prstGeom prst="roundRect">
            <a:avLst/>
          </a:prstGeom>
          <a:noFill/>
          <a:ln w="38100">
            <a:noFill/>
            <a:prstDash val="solid"/>
          </a:ln>
        </p:spPr>
        <p:txBody>
          <a:bodyPr wrap="square" rtlCol="0">
            <a:spAutoFit/>
          </a:bodyPr>
          <a:lstStyle/>
          <a:p>
            <a:pPr defTabSz="914400"/>
            <a:r>
              <a:rPr lang="en-GB" b="1" dirty="0"/>
              <a:t>The </a:t>
            </a:r>
            <a:r>
              <a:rPr lang="en-GB" b="1" dirty="0">
                <a:solidFill>
                  <a:srgbClr val="0000CD"/>
                </a:solidFill>
              </a:rPr>
              <a:t>response function </a:t>
            </a:r>
            <a:r>
              <a:rPr lang="en-GB" b="1" dirty="0"/>
              <a:t>of the detectors at a fixed excitation energy is computed from simulated (Geant4) 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Viñals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al,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Eur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s-E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J. A 57, 49 (2021)]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674A54D-A4DC-F337-8111-25D11C0D8A16}"/>
              </a:ext>
            </a:extLst>
          </p:cNvPr>
          <p:cNvSpPr txBox="1"/>
          <p:nvPr/>
        </p:nvSpPr>
        <p:spPr>
          <a:xfrm>
            <a:off x="2727434" y="61873"/>
            <a:ext cx="89548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CD"/>
                </a:solidFill>
              </a:rPr>
              <a:t>Study of the Recoil distribution: methodology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1A189E-1DA4-744E-4655-2B6D82002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96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3BD74BF-1E3E-1BD4-20BB-CB0B7B623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sp>
        <p:nvSpPr>
          <p:cNvPr id="30" name="Marcador de pie de página 3">
            <a:extLst>
              <a:ext uri="{FF2B5EF4-FFF2-40B4-BE49-F238E27FC236}">
                <a16:creationId xmlns:a16="http://schemas.microsoft.com/office/drawing/2014/main" id="{07D077CE-2788-F3CA-BD91-51D4E38185CA}"/>
              </a:ext>
            </a:extLst>
          </p:cNvPr>
          <p:cNvSpPr txBox="1">
            <a:spLocks/>
          </p:cNvSpPr>
          <p:nvPr/>
        </p:nvSpPr>
        <p:spPr bwMode="auto">
          <a:xfrm>
            <a:off x="1958909" y="6600249"/>
            <a:ext cx="8970744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B9A37D7-FE4C-26DA-AFCB-FA0709C3568E}"/>
              </a:ext>
            </a:extLst>
          </p:cNvPr>
          <p:cNvSpPr txBox="1">
            <a:spLocks/>
          </p:cNvSpPr>
          <p:nvPr/>
        </p:nvSpPr>
        <p:spPr>
          <a:xfrm>
            <a:off x="1878227" y="-313802"/>
            <a:ext cx="7643192" cy="980736"/>
          </a:xfr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 err="1">
                <a:solidFill>
                  <a:srgbClr val="0000CD"/>
                </a:solidFill>
              </a:rPr>
              <a:t>Study</a:t>
            </a:r>
            <a:r>
              <a:rPr lang="es-ES" sz="3200" dirty="0">
                <a:solidFill>
                  <a:srgbClr val="0000CD"/>
                </a:solidFill>
              </a:rPr>
              <a:t> </a:t>
            </a:r>
            <a:r>
              <a:rPr lang="es-ES" sz="3200" dirty="0" err="1">
                <a:solidFill>
                  <a:srgbClr val="0000CD"/>
                </a:solidFill>
              </a:rPr>
              <a:t>of</a:t>
            </a:r>
            <a:r>
              <a:rPr lang="es-ES" sz="3200" dirty="0">
                <a:solidFill>
                  <a:srgbClr val="0000CD"/>
                </a:solidFill>
              </a:rPr>
              <a:t> </a:t>
            </a:r>
            <a:r>
              <a:rPr lang="es-ES" sz="3200" dirty="0" err="1">
                <a:solidFill>
                  <a:srgbClr val="0000CD"/>
                </a:solidFill>
              </a:rPr>
              <a:t>excited</a:t>
            </a:r>
            <a:r>
              <a:rPr lang="es-ES" sz="3200" dirty="0">
                <a:solidFill>
                  <a:srgbClr val="0000CD"/>
                </a:solidFill>
              </a:rPr>
              <a:t> </a:t>
            </a:r>
            <a:r>
              <a:rPr lang="es-ES" sz="3200" dirty="0" err="1">
                <a:solidFill>
                  <a:srgbClr val="0000CD"/>
                </a:solidFill>
              </a:rPr>
              <a:t>states</a:t>
            </a:r>
            <a:r>
              <a:rPr lang="es-ES" sz="3200" dirty="0">
                <a:solidFill>
                  <a:srgbClr val="0000CD"/>
                </a:solidFill>
              </a:rPr>
              <a:t> in </a:t>
            </a:r>
            <a:r>
              <a:rPr lang="es-ES" sz="3200" baseline="30000" dirty="0">
                <a:solidFill>
                  <a:srgbClr val="0000CD"/>
                </a:solidFill>
              </a:rPr>
              <a:t>8</a:t>
            </a:r>
            <a:r>
              <a:rPr lang="es-ES" sz="3200" dirty="0">
                <a:solidFill>
                  <a:srgbClr val="0000CD"/>
                </a:solidFill>
              </a:rPr>
              <a:t>Be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D0B2267-A4F0-8DD8-1125-BB309A698D5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81"/>
          <a:stretch/>
        </p:blipFill>
        <p:spPr>
          <a:xfrm>
            <a:off x="16855" y="888365"/>
            <a:ext cx="4744331" cy="3373755"/>
          </a:xfrm>
          <a:prstGeom prst="rect">
            <a:avLst/>
          </a:prstGeom>
        </p:spPr>
      </p:pic>
      <p:sp>
        <p:nvSpPr>
          <p:cNvPr id="7" name="Line 8">
            <a:extLst>
              <a:ext uri="{FF2B5EF4-FFF2-40B4-BE49-F238E27FC236}">
                <a16:creationId xmlns:a16="http://schemas.microsoft.com/office/drawing/2014/main" id="{0868774E-4E94-81DE-05A2-FA917EBCEA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449144" y="2575242"/>
            <a:ext cx="643079" cy="765704"/>
          </a:xfrm>
          <a:prstGeom prst="line">
            <a:avLst/>
          </a:prstGeom>
          <a:noFill/>
          <a:ln w="19367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C0ED190E-6E2D-5A37-5B65-D3983B7943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68114" y="1798975"/>
            <a:ext cx="533791" cy="782744"/>
          </a:xfrm>
          <a:prstGeom prst="line">
            <a:avLst/>
          </a:prstGeom>
          <a:noFill/>
          <a:ln w="1936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C428AF70-CFB8-E8DC-3EA9-B997C3088DC5}"/>
              </a:ext>
            </a:extLst>
          </p:cNvPr>
          <p:cNvSpPr txBox="1">
            <a:spLocks/>
          </p:cNvSpPr>
          <p:nvPr/>
        </p:nvSpPr>
        <p:spPr>
          <a:xfrm>
            <a:off x="5166743" y="1020602"/>
            <a:ext cx="6619701" cy="267009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itchFamily="2" charset="2"/>
              <a:buChar char="v"/>
            </a:pPr>
            <a:r>
              <a:rPr lang="es-ES" sz="2000" dirty="0" err="1"/>
              <a:t>Amazing</a:t>
            </a:r>
            <a:r>
              <a:rPr lang="es-ES" sz="2000" dirty="0"/>
              <a:t> </a:t>
            </a:r>
            <a:r>
              <a:rPr lang="es-ES" sz="2000" dirty="0" err="1"/>
              <a:t>differences</a:t>
            </a:r>
            <a:r>
              <a:rPr lang="es-ES" sz="2000" dirty="0"/>
              <a:t> in </a:t>
            </a:r>
            <a:r>
              <a:rPr lang="es-ES" sz="2000" dirty="0" err="1"/>
              <a:t>half</a:t>
            </a:r>
            <a:r>
              <a:rPr lang="es-ES" sz="2000" dirty="0"/>
              <a:t> </a:t>
            </a:r>
            <a:r>
              <a:rPr lang="es-ES" sz="2000" dirty="0" err="1"/>
              <a:t>life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stable</a:t>
            </a:r>
            <a:r>
              <a:rPr lang="es-ES" sz="2000" dirty="0"/>
              <a:t> </a:t>
            </a:r>
            <a:r>
              <a:rPr lang="es-ES" sz="2000" baseline="30000" dirty="0"/>
              <a:t>9</a:t>
            </a:r>
            <a:r>
              <a:rPr lang="es-ES" sz="2000" dirty="0"/>
              <a:t>Be (T &gt; 10</a:t>
            </a:r>
            <a:r>
              <a:rPr lang="es-ES" sz="2000" baseline="30000" dirty="0"/>
              <a:t>24 </a:t>
            </a:r>
            <a:r>
              <a:rPr lang="es-ES" sz="2000" dirty="0"/>
              <a:t>s) </a:t>
            </a:r>
            <a:r>
              <a:rPr lang="es-ES" sz="2000" dirty="0" err="1"/>
              <a:t>to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resonant</a:t>
            </a:r>
            <a:r>
              <a:rPr lang="es-ES" sz="2000" dirty="0"/>
              <a:t> </a:t>
            </a:r>
            <a:r>
              <a:rPr lang="es-ES" sz="2000" baseline="30000" dirty="0"/>
              <a:t>8</a:t>
            </a:r>
            <a:r>
              <a:rPr lang="es-ES" sz="2000" dirty="0"/>
              <a:t>Be (T= 9x0</a:t>
            </a:r>
            <a:r>
              <a:rPr lang="es-ES" sz="2000" baseline="30000" dirty="0"/>
              <a:t>-17</a:t>
            </a:r>
            <a:r>
              <a:rPr lang="es-ES" sz="2000" dirty="0"/>
              <a:t>s).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es-ES" sz="2000" dirty="0" err="1"/>
              <a:t>Excited</a:t>
            </a:r>
            <a:r>
              <a:rPr lang="es-ES" sz="2000" dirty="0"/>
              <a:t> </a:t>
            </a:r>
            <a:r>
              <a:rPr lang="es-ES" sz="2000" dirty="0" err="1"/>
              <a:t>states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</a:t>
            </a:r>
            <a:r>
              <a:rPr lang="es-ES" sz="2000" baseline="30000" dirty="0"/>
              <a:t>8</a:t>
            </a:r>
            <a:r>
              <a:rPr lang="es-ES" sz="2000" dirty="0"/>
              <a:t>Be has </a:t>
            </a:r>
            <a:r>
              <a:rPr lang="es-ES" sz="2000" dirty="0" err="1"/>
              <a:t>been</a:t>
            </a:r>
            <a:r>
              <a:rPr lang="es-ES" sz="2000" dirty="0"/>
              <a:t> </a:t>
            </a:r>
            <a:r>
              <a:rPr lang="es-ES" sz="2000" dirty="0" err="1"/>
              <a:t>study</a:t>
            </a:r>
            <a:r>
              <a:rPr lang="es-ES" sz="2000" dirty="0"/>
              <a:t>  </a:t>
            </a:r>
            <a:r>
              <a:rPr lang="es-ES" sz="2000" dirty="0" err="1"/>
              <a:t>by</a:t>
            </a:r>
            <a:r>
              <a:rPr lang="es-ES" sz="2000" dirty="0"/>
              <a:t> </a:t>
            </a:r>
            <a:r>
              <a:rPr lang="es-ES" sz="2000" dirty="0" err="1"/>
              <a:t>reactions</a:t>
            </a:r>
            <a:r>
              <a:rPr lang="es-ES" sz="2000" dirty="0"/>
              <a:t> </a:t>
            </a:r>
            <a:r>
              <a:rPr lang="es-ES" sz="2000" dirty="0" err="1"/>
              <a:t>or</a:t>
            </a:r>
            <a:r>
              <a:rPr lang="es-ES" sz="2000" dirty="0"/>
              <a:t> beta-</a:t>
            </a:r>
            <a:r>
              <a:rPr lang="es-ES" sz="2000" dirty="0" err="1"/>
              <a:t>decay</a:t>
            </a:r>
            <a:r>
              <a:rPr lang="es-ES" sz="2000" dirty="0"/>
              <a:t>.</a:t>
            </a:r>
          </a:p>
          <a:p>
            <a:pPr marL="342900" indent="-342900" algn="l">
              <a:buFont typeface="Wingdings" pitchFamily="2" charset="2"/>
              <a:buChar char="v"/>
            </a:pPr>
            <a:r>
              <a:rPr lang="es-ES" sz="2000" dirty="0"/>
              <a:t>Beta-</a:t>
            </a:r>
            <a:r>
              <a:rPr lang="es-ES" sz="2000" dirty="0" err="1"/>
              <a:t>decay</a:t>
            </a:r>
            <a:r>
              <a:rPr lang="es-ES" sz="2000" dirty="0"/>
              <a:t> exclusive </a:t>
            </a:r>
            <a:r>
              <a:rPr lang="es-ES" sz="2000" dirty="0" err="1"/>
              <a:t>I</a:t>
            </a:r>
            <a:r>
              <a:rPr lang="es-ES" sz="2000" baseline="30000" dirty="0" err="1">
                <a:latin typeface="Symbol" pitchFamily="2" charset="2"/>
              </a:rPr>
              <a:t>p</a:t>
            </a:r>
            <a:r>
              <a:rPr lang="es-ES" sz="2000" dirty="0"/>
              <a:t> </a:t>
            </a:r>
            <a:r>
              <a:rPr lang="es-ES" sz="2000" dirty="0" err="1"/>
              <a:t>reach</a:t>
            </a:r>
            <a:endParaRPr lang="es-ES" sz="2000" dirty="0"/>
          </a:p>
          <a:p>
            <a:pPr algn="l"/>
            <a:r>
              <a:rPr lang="es-ES" sz="2000" dirty="0">
                <a:latin typeface="Symbol" pitchFamily="2" charset="2"/>
              </a:rPr>
              <a:t>               b</a:t>
            </a:r>
            <a:r>
              <a:rPr lang="es-ES" sz="2000" dirty="0"/>
              <a:t>-</a:t>
            </a:r>
            <a:r>
              <a:rPr lang="es-ES" sz="2000" dirty="0" err="1"/>
              <a:t>decay</a:t>
            </a:r>
            <a:r>
              <a:rPr lang="es-ES" sz="2000" dirty="0"/>
              <a:t> probes </a:t>
            </a:r>
            <a:r>
              <a:rPr lang="es-ES" sz="2000" dirty="0" err="1"/>
              <a:t>both</a:t>
            </a:r>
            <a:r>
              <a:rPr lang="es-ES" sz="2000" dirty="0"/>
              <a:t> </a:t>
            </a:r>
            <a:r>
              <a:rPr lang="es-ES" sz="2000" dirty="0" err="1"/>
              <a:t>spin,isopin</a:t>
            </a:r>
            <a:endParaRPr lang="es-ES" sz="2000" dirty="0"/>
          </a:p>
          <a:p>
            <a:pPr algn="l"/>
            <a:r>
              <a:rPr lang="es-ES" sz="2000" dirty="0" err="1"/>
              <a:t>Parent</a:t>
            </a:r>
            <a:r>
              <a:rPr lang="es-ES" sz="2000" dirty="0"/>
              <a:t>?</a:t>
            </a:r>
            <a:r>
              <a:rPr lang="es-ES" sz="2000" dirty="0">
                <a:sym typeface="Wingdings" pitchFamily="2" charset="2"/>
              </a:rPr>
              <a:t> </a:t>
            </a:r>
            <a:r>
              <a:rPr lang="es-ES" sz="2000" baseline="30000" dirty="0">
                <a:sym typeface="Wingdings" pitchFamily="2" charset="2"/>
              </a:rPr>
              <a:t>8</a:t>
            </a:r>
            <a:r>
              <a:rPr lang="es-ES" sz="2000" dirty="0">
                <a:sym typeface="Wingdings" pitchFamily="2" charset="2"/>
              </a:rPr>
              <a:t>Li (</a:t>
            </a:r>
            <a:r>
              <a:rPr lang="es-ES" sz="2000" dirty="0">
                <a:latin typeface="Symbol" pitchFamily="2" charset="2"/>
                <a:sym typeface="Wingdings" pitchFamily="2" charset="2"/>
              </a:rPr>
              <a:t>b</a:t>
            </a:r>
            <a:r>
              <a:rPr lang="es-ES" sz="2000" baseline="30000" dirty="0">
                <a:sym typeface="Wingdings" pitchFamily="2" charset="2"/>
              </a:rPr>
              <a:t>-</a:t>
            </a:r>
            <a:r>
              <a:rPr lang="es-ES" sz="2000" dirty="0">
                <a:sym typeface="Wingdings" pitchFamily="2" charset="2"/>
              </a:rPr>
              <a:t>)[16003,14(6)] &amp; </a:t>
            </a:r>
            <a:r>
              <a:rPr lang="es-ES" sz="2000" baseline="30000" dirty="0">
                <a:sym typeface="Wingdings" pitchFamily="2" charset="2"/>
              </a:rPr>
              <a:t>8</a:t>
            </a:r>
            <a:r>
              <a:rPr lang="es-ES" sz="2000" dirty="0">
                <a:sym typeface="Wingdings" pitchFamily="2" charset="2"/>
              </a:rPr>
              <a:t>B(</a:t>
            </a:r>
            <a:r>
              <a:rPr lang="es-ES" sz="2000" dirty="0">
                <a:latin typeface="Symbol" pitchFamily="2" charset="2"/>
                <a:sym typeface="Wingdings" pitchFamily="2" charset="2"/>
              </a:rPr>
              <a:t>b</a:t>
            </a:r>
            <a:r>
              <a:rPr lang="es-ES" sz="2000" baseline="30000" dirty="0">
                <a:sym typeface="Wingdings" pitchFamily="2" charset="2"/>
              </a:rPr>
              <a:t>+</a:t>
            </a:r>
            <a:r>
              <a:rPr lang="es-ES" sz="2000" dirty="0">
                <a:sym typeface="Wingdings" pitchFamily="2" charset="2"/>
              </a:rPr>
              <a:t>/EC) [17979.8(19]   				</a:t>
            </a:r>
            <a:r>
              <a:rPr lang="es-ES" sz="2000" dirty="0">
                <a:solidFill>
                  <a:srgbClr val="FF0000"/>
                </a:solidFill>
                <a:sym typeface="Wingdings" pitchFamily="2" charset="2"/>
              </a:rPr>
              <a:t>MIRROR NUCLEI</a:t>
            </a:r>
            <a:endParaRPr lang="es-ES" sz="2000" dirty="0">
              <a:solidFill>
                <a:srgbClr val="FF0000"/>
              </a:solidFill>
            </a:endParaRPr>
          </a:p>
          <a:p>
            <a:endParaRPr lang="es-ES" sz="2000" dirty="0"/>
          </a:p>
          <a:p>
            <a:endParaRPr lang="es-ES" dirty="0"/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14AFC358-F508-7188-6D27-0DCB77B280DA}"/>
              </a:ext>
            </a:extLst>
          </p:cNvPr>
          <p:cNvGraphicFramePr>
            <a:graphicFrameLocks noGrp="1"/>
          </p:cNvGraphicFramePr>
          <p:nvPr/>
        </p:nvGraphicFramePr>
        <p:xfrm>
          <a:off x="5564259" y="4074914"/>
          <a:ext cx="6448097" cy="271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214">
                  <a:extLst>
                    <a:ext uri="{9D8B030D-6E8A-4147-A177-3AD203B41FA5}">
                      <a16:colId xmlns:a16="http://schemas.microsoft.com/office/drawing/2014/main" val="3616373621"/>
                    </a:ext>
                  </a:extLst>
                </a:gridCol>
                <a:gridCol w="1016097">
                  <a:extLst>
                    <a:ext uri="{9D8B030D-6E8A-4147-A177-3AD203B41FA5}">
                      <a16:colId xmlns:a16="http://schemas.microsoft.com/office/drawing/2014/main" val="3838594269"/>
                    </a:ext>
                  </a:extLst>
                </a:gridCol>
                <a:gridCol w="1497724">
                  <a:extLst>
                    <a:ext uri="{9D8B030D-6E8A-4147-A177-3AD203B41FA5}">
                      <a16:colId xmlns:a16="http://schemas.microsoft.com/office/drawing/2014/main" val="3794794678"/>
                    </a:ext>
                  </a:extLst>
                </a:gridCol>
                <a:gridCol w="2349062">
                  <a:extLst>
                    <a:ext uri="{9D8B030D-6E8A-4147-A177-3AD203B41FA5}">
                      <a16:colId xmlns:a16="http://schemas.microsoft.com/office/drawing/2014/main" val="498019572"/>
                    </a:ext>
                  </a:extLst>
                </a:gridCol>
              </a:tblGrid>
              <a:tr h="199422">
                <a:tc>
                  <a:txBody>
                    <a:bodyPr/>
                    <a:lstStyle/>
                    <a:p>
                      <a:r>
                        <a:rPr lang="es-ES" dirty="0"/>
                        <a:t>E(</a:t>
                      </a:r>
                      <a:r>
                        <a:rPr lang="es-ES" dirty="0" err="1"/>
                        <a:t>level</a:t>
                      </a:r>
                      <a:r>
                        <a:rPr lang="es-ES" dirty="0"/>
                        <a:t>) 8Be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I , </a:t>
                      </a:r>
                      <a:r>
                        <a:rPr lang="es-ES" dirty="0">
                          <a:latin typeface="Symbol" pitchFamily="2" charset="2"/>
                        </a:rPr>
                        <a:t>p, T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>
                          <a:latin typeface="Symbol" pitchFamily="2" charset="2"/>
                        </a:rPr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Decay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mode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43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0.0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0, + ,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5.57 eV 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>
                          <a:latin typeface="Symbol" pitchFamily="2" charset="2"/>
                        </a:rPr>
                        <a:t>a </a:t>
                      </a:r>
                      <a:r>
                        <a:rPr lang="es-ES" dirty="0"/>
                        <a:t> (100%)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5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3010(10)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2, +,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1513 </a:t>
                      </a:r>
                      <a:r>
                        <a:rPr lang="es-ES" dirty="0" err="1"/>
                        <a:t>keV</a:t>
                      </a:r>
                      <a:r>
                        <a:rPr lang="es-ES" dirty="0"/>
                        <a:t>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>
                          <a:latin typeface="Symbol" pitchFamily="2" charset="2"/>
                        </a:rPr>
                        <a:t>a </a:t>
                      </a:r>
                      <a:r>
                        <a:rPr lang="es-ES" dirty="0"/>
                        <a:t>(100%)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83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11350 (15)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4, +,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  3500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>
                          <a:latin typeface="Symbol" pitchFamily="2" charset="2"/>
                        </a:rPr>
                        <a:t>a </a:t>
                      </a:r>
                      <a:r>
                        <a:rPr lang="es-ES" dirty="0"/>
                        <a:t>(100%)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740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16626 (3)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2,+, </a:t>
                      </a:r>
                      <a:r>
                        <a:rPr lang="es-ES" b="1" dirty="0"/>
                        <a:t>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 108.1 </a:t>
                      </a:r>
                      <a:r>
                        <a:rPr lang="es-ES" dirty="0" err="1"/>
                        <a:t>keV</a:t>
                      </a:r>
                      <a:r>
                        <a:rPr lang="es-ES" dirty="0"/>
                        <a:t>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>
                          <a:latin typeface="Symbol" pitchFamily="2" charset="2"/>
                        </a:rPr>
                        <a:t>a </a:t>
                      </a:r>
                      <a:r>
                        <a:rPr lang="es-ES" dirty="0"/>
                        <a:t>(100%)</a:t>
                      </a:r>
                      <a:endParaRPr lang="es-E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42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16922 (3)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2, +, </a:t>
                      </a:r>
                      <a:r>
                        <a:rPr lang="es-ES" b="1" dirty="0"/>
                        <a:t>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 74.0 </a:t>
                      </a:r>
                      <a:r>
                        <a:rPr lang="es-ES" dirty="0" err="1"/>
                        <a:t>keV</a:t>
                      </a:r>
                      <a:r>
                        <a:rPr lang="es-ES" dirty="0"/>
                        <a:t>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>
                          <a:latin typeface="Symbol" pitchFamily="2" charset="2"/>
                        </a:rPr>
                        <a:t>a </a:t>
                      </a:r>
                      <a:r>
                        <a:rPr lang="es-ES" dirty="0"/>
                        <a:t>(100%)</a:t>
                      </a:r>
                      <a:endParaRPr lang="es-E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080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17640 (1) </a:t>
                      </a:r>
                      <a:r>
                        <a:rPr lang="es-ES" dirty="0" err="1"/>
                        <a:t>keV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1, +,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138 </a:t>
                      </a:r>
                      <a:r>
                        <a:rPr lang="es-ES" dirty="0" err="1"/>
                        <a:t>keV</a:t>
                      </a:r>
                      <a:r>
                        <a:rPr lang="es-ES" dirty="0"/>
                        <a:t>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>
                          <a:latin typeface="+mn-lt"/>
                        </a:rPr>
                        <a:t>p</a:t>
                      </a:r>
                      <a:r>
                        <a:rPr lang="es-ES" sz="2000" dirty="0">
                          <a:latin typeface="Symbol" pitchFamily="2" charset="2"/>
                        </a:rPr>
                        <a:t> </a:t>
                      </a:r>
                      <a:r>
                        <a:rPr lang="es-ES" dirty="0"/>
                        <a:t>(99.8%) + IT = 0.204</a:t>
                      </a:r>
                      <a:endParaRPr lang="es-E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707818"/>
                  </a:ext>
                </a:extLst>
              </a:tr>
            </a:tbl>
          </a:graphicData>
        </a:graphic>
      </p:graphicFrame>
      <p:sp>
        <p:nvSpPr>
          <p:cNvPr id="11" name="Rectángulo 10">
            <a:extLst>
              <a:ext uri="{FF2B5EF4-FFF2-40B4-BE49-F238E27FC236}">
                <a16:creationId xmlns:a16="http://schemas.microsoft.com/office/drawing/2014/main" id="{A57F8759-D0A8-9C5F-2F69-7A7E3B7B130B}"/>
              </a:ext>
            </a:extLst>
          </p:cNvPr>
          <p:cNvSpPr/>
          <p:nvPr/>
        </p:nvSpPr>
        <p:spPr>
          <a:xfrm>
            <a:off x="5535115" y="5613010"/>
            <a:ext cx="6477241" cy="788317"/>
          </a:xfrm>
          <a:prstGeom prst="rect">
            <a:avLst/>
          </a:prstGeom>
          <a:noFill/>
          <a:ln w="57150">
            <a:solidFill>
              <a:srgbClr val="F3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92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9D7556-6E33-9204-2CD5-AE8AD7891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0F74484-EA71-CB12-739F-097DEC1D6133}"/>
              </a:ext>
            </a:extLst>
          </p:cNvPr>
          <p:cNvSpPr txBox="1">
            <a:spLocks/>
          </p:cNvSpPr>
          <p:nvPr/>
        </p:nvSpPr>
        <p:spPr>
          <a:xfrm>
            <a:off x="2116994" y="-191943"/>
            <a:ext cx="8349774" cy="980736"/>
          </a:xfr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rgbClr val="000090"/>
                </a:solidFill>
              </a:rPr>
              <a:t>Why are these states interesting?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96">
                <a:extLst>
                  <a:ext uri="{FF2B5EF4-FFF2-40B4-BE49-F238E27FC236}">
                    <a16:creationId xmlns:a16="http://schemas.microsoft.com/office/drawing/2014/main" id="{36650B3C-E1B5-0A9B-60E2-E731DC4B4A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4032" y="944955"/>
                <a:ext cx="10433289" cy="362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Wingdings" charset="2"/>
                  <a:buChar char="ü"/>
                </a:pPr>
                <a:r>
                  <a:rPr lang="en-US" dirty="0">
                    <a:solidFill>
                      <a:srgbClr val="000090"/>
                    </a:solidFill>
                  </a:rPr>
                  <a:t>2</a:t>
                </a:r>
                <a:r>
                  <a:rPr lang="en-US" baseline="30000" dirty="0">
                    <a:solidFill>
                      <a:srgbClr val="000090"/>
                    </a:solidFill>
                  </a:rPr>
                  <a:t>+</a:t>
                </a:r>
                <a:r>
                  <a:rPr lang="en-US" dirty="0">
                    <a:solidFill>
                      <a:srgbClr val="000090"/>
                    </a:solidFill>
                  </a:rPr>
                  <a:t> Doublet populated by EC &amp; </a:t>
                </a:r>
                <a:r>
                  <a:rPr lang="el-GR" dirty="0">
                    <a:solidFill>
                      <a:srgbClr val="000090"/>
                    </a:solidFill>
                  </a:rPr>
                  <a:t>β</a:t>
                </a:r>
                <a:r>
                  <a:rPr lang="en-US" baseline="30000" dirty="0">
                    <a:solidFill>
                      <a:srgbClr val="000090"/>
                    </a:solidFill>
                  </a:rPr>
                  <a:t>+ </a:t>
                </a:r>
                <a:r>
                  <a:rPr lang="en-US" dirty="0">
                    <a:solidFill>
                      <a:srgbClr val="000090"/>
                    </a:solidFill>
                  </a:rPr>
                  <a:t>(2</a:t>
                </a:r>
                <a:r>
                  <a:rPr lang="el-GR" dirty="0">
                    <a:solidFill>
                      <a:srgbClr val="000090"/>
                    </a:solidFill>
                  </a:rPr>
                  <a:t>α</a:t>
                </a:r>
                <a:r>
                  <a:rPr lang="en-US" dirty="0">
                    <a:solidFill>
                      <a:srgbClr val="000090"/>
                    </a:solidFill>
                  </a:rPr>
                  <a:t>) : </a:t>
                </a:r>
                <a14:m>
                  <m:oMath xmlns:m="http://schemas.openxmlformats.org/officeDocument/2006/math">
                    <m:r>
                      <a:rPr lang="es-ES" baseline="30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𝐿𝑖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;7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>
                  <a:solidFill>
                    <a:srgbClr val="000090"/>
                  </a:solidFill>
                </a:endParaRPr>
              </a:p>
              <a:p>
                <a:pPr marL="742950" lvl="1" indent="-285750">
                  <a:buFont typeface="Wingdings" charset="2"/>
                  <a:buChar char="§"/>
                </a:pPr>
                <a:r>
                  <a:rPr lang="en-US" sz="24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“Total” Isospin Mixing deduced from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latin typeface="Symbol" pitchFamily="2" charset="2"/>
                  </a:rPr>
                  <a:t>aa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-scattering</a:t>
                </a:r>
                <a:r>
                  <a:rPr lang="en-US" dirty="0"/>
                  <a:t> [</a:t>
                </a:r>
                <a:r>
                  <a:rPr lang="en-US" dirty="0" err="1"/>
                  <a:t>Hinterberger</a:t>
                </a:r>
                <a:r>
                  <a:rPr lang="en-US" dirty="0"/>
                  <a:t> et al., NPA299 (1978)397]</a:t>
                </a:r>
              </a:p>
              <a:p>
                <a:pPr lvl="1"/>
                <a:endParaRPr lang="en-US" sz="2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endParaRPr lang="en-US" sz="2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742950" lvl="1" indent="-285750">
                  <a:buFont typeface="Wingdings" charset="2"/>
                  <a:buChar char="§"/>
                </a:pPr>
                <a:endParaRPr lang="en-US" sz="2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742950" lvl="1" indent="-285750">
                  <a:buFont typeface="Wingdings" charset="2"/>
                  <a:buChar char="§"/>
                </a:pPr>
                <a:endParaRPr lang="es-E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endParaRPr lang="es-E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s-ES" b="1" dirty="0" err="1">
                    <a:solidFill>
                      <a:schemeClr val="accent6">
                        <a:lumMod val="50000"/>
                      </a:schemeClr>
                    </a:solidFill>
                  </a:rPr>
                  <a:t>Assuming</a:t>
                </a:r>
                <a:r>
                  <a:rPr lang="es-ES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s-ES" b="1" dirty="0" err="1">
                    <a:solidFill>
                      <a:schemeClr val="accent6">
                        <a:lumMod val="50000"/>
                      </a:schemeClr>
                    </a:solidFill>
                  </a:rPr>
                  <a:t>same</a:t>
                </a:r>
                <a:r>
                  <a:rPr lang="es-ES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s-ES" b="1" dirty="0" err="1">
                    <a:solidFill>
                      <a:schemeClr val="accent6">
                        <a:lumMod val="50000"/>
                      </a:schemeClr>
                    </a:solidFill>
                  </a:rPr>
                  <a:t>matrix</a:t>
                </a:r>
                <a:r>
                  <a:rPr lang="es-ES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s-ES" b="1" dirty="0" err="1">
                    <a:solidFill>
                      <a:schemeClr val="accent6">
                        <a:lumMod val="50000"/>
                      </a:schemeClr>
                    </a:solidFill>
                  </a:rPr>
                  <a:t>element</a:t>
                </a:r>
                <a:r>
                  <a:rPr lang="es-ES" b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s-ES" sz="2200" dirty="0">
                    <a:solidFill>
                      <a:schemeClr val="accent6">
                        <a:lumMod val="50000"/>
                      </a:schemeClr>
                    </a:solidFill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  <m:r>
                              <a:rPr lang="es-E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r>
                              <a:rPr lang="es-E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𝐸𝐶</m:t>
                            </m:r>
                          </m:sub>
                        </m:sSub>
                        <m:r>
                          <a:rPr lang="es-E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(16.9</m:t>
                        </m:r>
                        <m:r>
                          <a:rPr lang="es-E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𝑀𝑒𝑉</m:t>
                        </m:r>
                        <m:r>
                          <a:rPr lang="es-E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  <m:r>
                              <a:rPr lang="es-E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r>
                              <a:rPr lang="es-E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𝐸𝐶</m:t>
                            </m:r>
                          </m:sub>
                        </m:sSub>
                        <m:r>
                          <a:rPr lang="es-E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(</m:t>
                        </m:r>
                        <m:r>
                          <a:rPr lang="es-E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16.6</m:t>
                        </m:r>
                        <m:r>
                          <a:rPr lang="es-E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𝑀𝑒𝑉</m:t>
                        </m:r>
                        <m:r>
                          <a:rPr lang="es-E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)</m:t>
                        </m:r>
                      </m:den>
                    </m:f>
                    <m:r>
                      <a:rPr lang="es-ES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charset="0"/>
                      </a:rPr>
                      <m:t>=</m:t>
                    </m:r>
                    <m:r>
                      <a:rPr lang="es-E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charset="0"/>
                      </a:rPr>
                      <m:t>𝟐</m:t>
                    </m:r>
                    <m:r>
                      <a:rPr lang="es-E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charset="0"/>
                      </a:rPr>
                      <m:t>.</m:t>
                    </m:r>
                    <m:r>
                      <a:rPr lang="es-E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charset="0"/>
                      </a:rPr>
                      <m:t>𝟒</m:t>
                    </m:r>
                    <m:r>
                      <a:rPr lang="es-E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s-E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−</m:t>
                        </m:r>
                        <m:r>
                          <a:rPr lang="es-E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96">
                <a:extLst>
                  <a:ext uri="{FF2B5EF4-FFF2-40B4-BE49-F238E27FC236}">
                    <a16:creationId xmlns:a16="http://schemas.microsoft.com/office/drawing/2014/main" id="{36650B3C-E1B5-0A9B-60E2-E731DC4B4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32" y="944955"/>
                <a:ext cx="10433289" cy="3627083"/>
              </a:xfrm>
              <a:prstGeom prst="rect">
                <a:avLst/>
              </a:prstGeom>
              <a:blipFill>
                <a:blip r:embed="rId2"/>
                <a:stretch>
                  <a:fillRect t="-1049" r="-3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96">
                <a:extLst>
                  <a:ext uri="{FF2B5EF4-FFF2-40B4-BE49-F238E27FC236}">
                    <a16:creationId xmlns:a16="http://schemas.microsoft.com/office/drawing/2014/main" id="{12CE4391-6BB8-01C9-C37B-CCA309401AC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1502" y="4679329"/>
                <a:ext cx="8352018" cy="1151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Tx/>
                  <a:buBlip>
                    <a:blip r:embed="rId3"/>
                  </a:buBlip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Wingdings" pitchFamily="2" charset="2"/>
                  <a:buChar char="Ø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Wingdings" charset="2"/>
                  <a:buChar char="ü"/>
                </a:pPr>
                <a:r>
                  <a:rPr lang="en-US" sz="2000" dirty="0">
                    <a:solidFill>
                      <a:srgbClr val="000090"/>
                    </a:solidFill>
                  </a:rPr>
                  <a:t>The 1</a:t>
                </a:r>
                <a:r>
                  <a:rPr lang="en-US" sz="2000" baseline="30000" dirty="0">
                    <a:solidFill>
                      <a:srgbClr val="000090"/>
                    </a:solidFill>
                  </a:rPr>
                  <a:t>+</a:t>
                </a:r>
                <a:r>
                  <a:rPr lang="en-US" sz="2000" dirty="0">
                    <a:solidFill>
                      <a:srgbClr val="000090"/>
                    </a:solidFill>
                  </a:rPr>
                  <a:t> level @ 17.64 MeV populated by EC </a:t>
                </a:r>
                <a:r>
                  <a:rPr lang="en-US" sz="2000" dirty="0">
                    <a:solidFill>
                      <a:srgbClr val="000090"/>
                    </a:solidFill>
                    <a:sym typeface="Wingdings" pitchFamily="2" charset="2"/>
                  </a:rPr>
                  <a:t> </a:t>
                </a:r>
                <a:r>
                  <a:rPr lang="en-US" sz="2000" b="1" dirty="0">
                    <a:solidFill>
                      <a:srgbClr val="000090"/>
                    </a:solidFill>
                    <a:sym typeface="Wingdings" pitchFamily="2" charset="2"/>
                  </a:rPr>
                  <a:t>decay of the core </a:t>
                </a:r>
                <a:r>
                  <a:rPr lang="en-US" sz="2000" b="1" baseline="30000" dirty="0">
                    <a:solidFill>
                      <a:srgbClr val="000090"/>
                    </a:solidFill>
                    <a:sym typeface="Wingdings" pitchFamily="2" charset="2"/>
                  </a:rPr>
                  <a:t>7</a:t>
                </a:r>
                <a:r>
                  <a:rPr lang="en-US" sz="2000" b="1" dirty="0">
                    <a:solidFill>
                      <a:srgbClr val="000090"/>
                    </a:solidFill>
                    <a:sym typeface="Wingdings" pitchFamily="2" charset="2"/>
                  </a:rPr>
                  <a:t>Be</a:t>
                </a:r>
                <a:r>
                  <a:rPr lang="en-US" sz="2000" dirty="0">
                    <a:solidFill>
                      <a:srgbClr val="000090"/>
                    </a:solidFill>
                    <a:sym typeface="Wingdings" pitchFamily="2" charset="2"/>
                  </a:rPr>
                  <a:t>. Estimated branching 2.3 x 10</a:t>
                </a:r>
                <a:r>
                  <a:rPr lang="en-US" sz="2000" baseline="30000" dirty="0">
                    <a:solidFill>
                      <a:srgbClr val="000090"/>
                    </a:solidFill>
                    <a:sym typeface="Wingdings" pitchFamily="2" charset="2"/>
                  </a:rPr>
                  <a:t>-8  </a:t>
                </a:r>
                <a:r>
                  <a:rPr lang="en-US" sz="2000" dirty="0">
                    <a:solidFill>
                      <a:srgbClr val="000090"/>
                    </a:solidFill>
                    <a:sym typeface="Wingdings" pitchFamily="2" charset="2"/>
                  </a:rPr>
                  <a:t>[</a:t>
                </a:r>
                <a:r>
                  <a:rPr lang="en-US" sz="2000" dirty="0" err="1">
                    <a:solidFill>
                      <a:srgbClr val="000090"/>
                    </a:solidFill>
                    <a:sym typeface="Wingdings" pitchFamily="2" charset="2"/>
                  </a:rPr>
                  <a:t>Borge</a:t>
                </a:r>
                <a:r>
                  <a:rPr lang="en-US" sz="2000" dirty="0">
                    <a:solidFill>
                      <a:srgbClr val="000090"/>
                    </a:solidFill>
                    <a:sym typeface="Wingdings" pitchFamily="2" charset="2"/>
                  </a:rPr>
                  <a:t> et al, j Phys. G 40(2013)035109]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Ο</m:t>
                    </m:r>
                  </m:oMath>
                </a14:m>
                <a:r>
                  <a:rPr lang="es-ES" sz="2400" dirty="0">
                    <a:solidFill>
                      <a:srgbClr val="FF0000"/>
                    </a:solidFill>
                  </a:rPr>
                  <a:t> ⎸</a:t>
                </a:r>
                <a:r>
                  <a:rPr lang="es-ES" sz="2400" i="1" dirty="0">
                    <a:solidFill>
                      <a:srgbClr val="FF0000"/>
                    </a:solidFill>
                  </a:rPr>
                  <a:t>c + h </a:t>
                </a:r>
                <a:r>
                  <a:rPr lang="es-ES" sz="2400" dirty="0">
                    <a:solidFill>
                      <a:srgbClr val="FF0000"/>
                    </a:solidFill>
                  </a:rPr>
                  <a:t>&gt;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Ο</m:t>
                    </m:r>
                  </m:oMath>
                </a14:m>
                <a:r>
                  <a:rPr lang="es-ES" sz="2400" dirty="0">
                    <a:solidFill>
                      <a:srgbClr val="FF0000"/>
                    </a:solidFill>
                  </a:rPr>
                  <a:t> ( ⎸</a:t>
                </a:r>
                <a:r>
                  <a:rPr lang="es-ES" sz="2400" i="1" dirty="0">
                    <a:solidFill>
                      <a:srgbClr val="FF0000"/>
                    </a:solidFill>
                  </a:rPr>
                  <a:t>c</a:t>
                </a:r>
                <a:r>
                  <a:rPr lang="es-ES" sz="2400" dirty="0">
                    <a:solidFill>
                      <a:srgbClr val="FF0000"/>
                    </a:solidFill>
                  </a:rPr>
                  <a:t> &gt; + ⎸ </a:t>
                </a:r>
                <a:r>
                  <a:rPr lang="es-ES" sz="2400" i="1" dirty="0">
                    <a:solidFill>
                      <a:srgbClr val="FF0000"/>
                    </a:solidFill>
                  </a:rPr>
                  <a:t>h</a:t>
                </a:r>
                <a:r>
                  <a:rPr lang="es-ES" sz="2400" dirty="0">
                    <a:solidFill>
                      <a:srgbClr val="FF0000"/>
                    </a:solidFill>
                  </a:rPr>
                  <a:t> &gt;  ) =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Ο</m:t>
                    </m:r>
                  </m:oMath>
                </a14:m>
                <a:r>
                  <a:rPr lang="es-ES" sz="2400" dirty="0">
                    <a:solidFill>
                      <a:srgbClr val="FF0000"/>
                    </a:solidFill>
                  </a:rPr>
                  <a:t> ⎸</a:t>
                </a:r>
                <a:r>
                  <a:rPr lang="es-ES" sz="2400" i="1" dirty="0">
                    <a:solidFill>
                      <a:srgbClr val="FF0000"/>
                    </a:solidFill>
                  </a:rPr>
                  <a:t>c</a:t>
                </a:r>
                <a:r>
                  <a:rPr lang="es-ES" sz="2400" dirty="0">
                    <a:solidFill>
                      <a:srgbClr val="FF0000"/>
                    </a:solidFill>
                  </a:rPr>
                  <a:t>&gt; ) </a:t>
                </a:r>
                <a:r>
                  <a:rPr lang="es-ES" sz="2000" dirty="0">
                    <a:solidFill>
                      <a:srgbClr val="FF0000"/>
                    </a:solidFill>
                  </a:rPr>
                  <a:t>⎸</a:t>
                </a:r>
                <a:r>
                  <a:rPr lang="es-ES" sz="2400" dirty="0">
                    <a:solidFill>
                      <a:srgbClr val="FF0000"/>
                    </a:solidFill>
                  </a:rPr>
                  <a:t>h&gt; +  ⎸</a:t>
                </a:r>
                <a:r>
                  <a:rPr lang="es-ES" sz="2400" i="1" dirty="0">
                    <a:solidFill>
                      <a:srgbClr val="FF0000"/>
                    </a:solidFill>
                  </a:rPr>
                  <a:t>c</a:t>
                </a:r>
                <a:r>
                  <a:rPr lang="es-ES" sz="2400" dirty="0">
                    <a:solidFill>
                      <a:srgbClr val="FF0000"/>
                    </a:solidFill>
                  </a:rPr>
                  <a:t>&gt;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Ο</m:t>
                    </m:r>
                  </m:oMath>
                </a14:m>
                <a:r>
                  <a:rPr lang="es-ES" sz="2400" dirty="0">
                    <a:solidFill>
                      <a:srgbClr val="FF0000"/>
                    </a:solidFill>
                  </a:rPr>
                  <a:t> ⎸</a:t>
                </a:r>
                <a:r>
                  <a:rPr lang="es-ES" sz="2400" i="1" dirty="0">
                    <a:solidFill>
                      <a:srgbClr val="FF0000"/>
                    </a:solidFill>
                  </a:rPr>
                  <a:t>h</a:t>
                </a:r>
                <a:r>
                  <a:rPr lang="es-ES" sz="2400" dirty="0">
                    <a:solidFill>
                      <a:srgbClr val="FF0000"/>
                    </a:solidFill>
                  </a:rPr>
                  <a:t> &gt; )</a:t>
                </a:r>
                <a:endParaRPr lang="it-IT" sz="2400" i="1" baseline="30000" dirty="0"/>
              </a:p>
            </p:txBody>
          </p:sp>
        </mc:Choice>
        <mc:Fallback xmlns="">
          <p:sp>
            <p:nvSpPr>
              <p:cNvPr id="7" name="TextBox 96">
                <a:extLst>
                  <a:ext uri="{FF2B5EF4-FFF2-40B4-BE49-F238E27FC236}">
                    <a16:creationId xmlns:a16="http://schemas.microsoft.com/office/drawing/2014/main" id="{12CE4391-6BB8-01C9-C37B-CCA309401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502" y="4679329"/>
                <a:ext cx="8352018" cy="1151084"/>
              </a:xfrm>
              <a:prstGeom prst="rect">
                <a:avLst/>
              </a:prstGeom>
              <a:blipFill>
                <a:blip r:embed="rId4"/>
                <a:stretch>
                  <a:fillRect l="-607" t="-3297" b="-109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0F1DF02D-9526-8767-A6EA-EBBBFD97C6FD}"/>
                  </a:ext>
                </a:extLst>
              </p:cNvPr>
              <p:cNvSpPr txBox="1"/>
              <p:nvPr/>
            </p:nvSpPr>
            <p:spPr>
              <a:xfrm>
                <a:off x="1224678" y="2421433"/>
                <a:ext cx="3999267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</a:rPr>
                  <a:t>⎸1&gt; = ⎸T=0&gt;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s-ES" b="0" i="1" baseline="30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𝐿𝑖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−7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ES" dirty="0">
                    <a:solidFill>
                      <a:srgbClr val="FF0000"/>
                    </a:solidFill>
                  </a:rPr>
                  <a:t> </a:t>
                </a:r>
                <a:endParaRPr lang="es-ES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0F1DF02D-9526-8767-A6EA-EBBBFD97C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678" y="2421433"/>
                <a:ext cx="3999267" cy="656013"/>
              </a:xfrm>
              <a:prstGeom prst="rect">
                <a:avLst/>
              </a:prstGeom>
              <a:blipFill>
                <a:blip r:embed="rId5"/>
                <a:stretch>
                  <a:fillRect l="-1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36D6ABA7-4A6B-D5E5-E224-8F8893512A94}"/>
                  </a:ext>
                </a:extLst>
              </p:cNvPr>
              <p:cNvSpPr txBox="1"/>
              <p:nvPr/>
            </p:nvSpPr>
            <p:spPr>
              <a:xfrm>
                <a:off x="1291502" y="3134073"/>
                <a:ext cx="3999267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solidFill>
                      <a:srgbClr val="00B050"/>
                    </a:solidFill>
                  </a:rPr>
                  <a:t>⎸2&gt; = ⎸T=1&gt;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s-ES" b="0" i="1" baseline="300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𝐿𝑖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+7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ES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36D6ABA7-4A6B-D5E5-E224-8F8893512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502" y="3134073"/>
                <a:ext cx="3999267" cy="656013"/>
              </a:xfrm>
              <a:prstGeom prst="rect">
                <a:avLst/>
              </a:prstGeom>
              <a:blipFill>
                <a:blip r:embed="rId6"/>
                <a:stretch>
                  <a:fillRect l="-1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806B5F00-1F77-DD5E-EEEC-91E6417C960C}"/>
              </a:ext>
            </a:extLst>
          </p:cNvPr>
          <p:cNvSpPr txBox="1"/>
          <p:nvPr/>
        </p:nvSpPr>
        <p:spPr>
          <a:xfrm>
            <a:off x="1551666" y="5937704"/>
            <a:ext cx="3739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Nilsson</a:t>
            </a:r>
            <a:r>
              <a:rPr lang="es-ES" sz="1400" dirty="0"/>
              <a:t> </a:t>
            </a:r>
            <a:r>
              <a:rPr lang="es-ES" sz="1400" dirty="0" err="1"/>
              <a:t>Hyperfine</a:t>
            </a:r>
            <a:r>
              <a:rPr lang="es-ES" sz="1400" dirty="0"/>
              <a:t> </a:t>
            </a:r>
            <a:r>
              <a:rPr lang="es-ES" sz="1400" dirty="0" err="1"/>
              <a:t>Int</a:t>
            </a:r>
            <a:r>
              <a:rPr lang="es-ES" sz="1400" dirty="0"/>
              <a:t>. 129 (2000) 67</a:t>
            </a:r>
          </a:p>
        </p:txBody>
      </p:sp>
      <p:pic>
        <p:nvPicPr>
          <p:cNvPr id="11" name="Picture 39">
            <a:extLst>
              <a:ext uri="{FF2B5EF4-FFF2-40B4-BE49-F238E27FC236}">
                <a16:creationId xmlns:a16="http://schemas.microsoft.com/office/drawing/2014/main" id="{458CDCBC-0FDA-C69B-14DB-57F56CC3E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825" y="4219338"/>
            <a:ext cx="1484243" cy="148424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7D18D15-69AF-2CDF-2814-9A538A1E42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605" y="1792696"/>
            <a:ext cx="2571833" cy="1920451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9A624EB-4962-B9BB-875C-70628618F207}"/>
              </a:ext>
            </a:extLst>
          </p:cNvPr>
          <p:cNvSpPr txBox="1"/>
          <p:nvPr/>
        </p:nvSpPr>
        <p:spPr>
          <a:xfrm>
            <a:off x="5831759" y="3634563"/>
            <a:ext cx="415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P. von </a:t>
            </a:r>
            <a:r>
              <a:rPr lang="it-IT" sz="1400" i="1" dirty="0" err="1"/>
              <a:t>Brentano</a:t>
            </a:r>
            <a:r>
              <a:rPr lang="it-IT" sz="1400" i="1" dirty="0"/>
              <a:t>, </a:t>
            </a:r>
            <a:r>
              <a:rPr lang="it-IT" sz="1400" i="1" dirty="0" err="1"/>
              <a:t>Phys</a:t>
            </a:r>
            <a:r>
              <a:rPr lang="it-IT" sz="1400" i="1" dirty="0"/>
              <a:t>. Rep. 264 (1996) 57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5687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83A8B8B-7638-8410-65CA-2D0C6345B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DC1D6AD-036A-6AA5-330D-C5AFC9329138}"/>
                  </a:ext>
                </a:extLst>
              </p:cNvPr>
              <p:cNvSpPr txBox="1"/>
              <p:nvPr/>
            </p:nvSpPr>
            <p:spPr>
              <a:xfrm>
                <a:off x="2086996" y="142435"/>
                <a:ext cx="9619449" cy="336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The </a:t>
                </a:r>
                <a:r>
                  <a:rPr lang="el-GR" sz="1400" b="1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β</a:t>
                </a:r>
                <a:r>
                  <a:rPr lang="en-GB" sz="1400" b="1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r>
                  <a:rPr lang="en-US" sz="1400" b="1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recoil </a:t>
                </a:r>
                <a:r>
                  <a:rPr lang="en-GB" sz="1400" b="1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distribution is dependent on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s-ES" sz="1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PrePr>
                      <m:sub/>
                      <m:sup>
                        <m:r>
                          <a:rPr lang="es-ES" sz="1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sup>
                      <m:e>
                        <m:r>
                          <a:rPr lang="es-ES" sz="1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𝐁𝐞</m:t>
                        </m:r>
                      </m:e>
                    </m:sPre>
                    <m:r>
                      <a:rPr lang="en-GB" sz="1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400" b="1">
                    <a:solidFill>
                      <a:srgbClr val="000000"/>
                    </a:solidFill>
                    <a:latin typeface="Arial" panose="020B0604020202020204"/>
                    <a:ea typeface="Times New Roman" panose="02020603050405020304" pitchFamily="18" charset="0"/>
                    <a:cs typeface="Arial" panose="020B0604020202020204" pitchFamily="34" charset="0"/>
                  </a:rPr>
                  <a:t>energy.</a:t>
                </a:r>
                <a:r>
                  <a:rPr lang="en-GB" sz="1400" b="1">
                    <a:solidFill>
                      <a:srgbClr val="000000"/>
                    </a:solidFill>
                    <a:latin typeface="Arial" panose="020B0604020202020204"/>
                  </a:rPr>
                  <a:t> (</a:t>
                </a:r>
                <a:r>
                  <a:rPr lang="es-ES" sz="1400" b="1" i="1">
                    <a:solidFill>
                      <a:srgbClr val="FFFFFF">
                        <a:lumMod val="50000"/>
                      </a:srgbClr>
                    </a:solidFill>
                    <a:latin typeface="Arial" panose="020B0604020202020204"/>
                  </a:rPr>
                  <a:t>D. Schardt and K. Riisager, Z. Phys. A 345 (1997)</a:t>
                </a:r>
                <a:r>
                  <a:rPr lang="en-GB" sz="1400" b="1">
                    <a:solidFill>
                      <a:srgbClr val="000000"/>
                    </a:solidFill>
                    <a:latin typeface="Arial" panose="020B0604020202020204"/>
                  </a:rPr>
                  <a:t>) </a:t>
                </a:r>
                <a:endParaRPr lang="en-GB" sz="1400" b="1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DC1D6AD-036A-6AA5-330D-C5AFC9329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996" y="142435"/>
                <a:ext cx="9619449" cy="336311"/>
              </a:xfrm>
              <a:prstGeom prst="rect">
                <a:avLst/>
              </a:prstGeom>
              <a:blipFill>
                <a:blip r:embed="rId2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brir llave 6">
            <a:extLst>
              <a:ext uri="{FF2B5EF4-FFF2-40B4-BE49-F238E27FC236}">
                <a16:creationId xmlns:a16="http://schemas.microsoft.com/office/drawing/2014/main" id="{F9322DEC-AF36-9208-43A0-CB7F24E55287}"/>
              </a:ext>
            </a:extLst>
          </p:cNvPr>
          <p:cNvSpPr/>
          <p:nvPr/>
        </p:nvSpPr>
        <p:spPr>
          <a:xfrm rot="16200000">
            <a:off x="3067462" y="983617"/>
            <a:ext cx="263327" cy="613430"/>
          </a:xfrm>
          <a:prstGeom prst="leftBrace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565567E-229F-87F4-9663-FC498AD65CC5}"/>
              </a:ext>
            </a:extLst>
          </p:cNvPr>
          <p:cNvSpPr txBox="1"/>
          <p:nvPr/>
        </p:nvSpPr>
        <p:spPr>
          <a:xfrm>
            <a:off x="2672358" y="1344883"/>
            <a:ext cx="1390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>
                <a:solidFill>
                  <a:srgbClr val="000000">
                    <a:lumMod val="60000"/>
                    <a:lumOff val="40000"/>
                  </a:srgbClr>
                </a:solidFill>
                <a:latin typeface="Arial" panose="020B0604020202020204"/>
              </a:rPr>
              <a:t>Fermi function</a:t>
            </a:r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1EA3A996-E447-6BFF-1723-79856679585C}"/>
              </a:ext>
            </a:extLst>
          </p:cNvPr>
          <p:cNvSpPr/>
          <p:nvPr/>
        </p:nvSpPr>
        <p:spPr>
          <a:xfrm rot="16200000">
            <a:off x="5565679" y="1140274"/>
            <a:ext cx="213197" cy="214603"/>
          </a:xfrm>
          <a:prstGeom prst="leftBrace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26295CD-AE5B-2F76-A77E-DE23F943AB31}"/>
              </a:ext>
            </a:extLst>
          </p:cNvPr>
          <p:cNvSpPr txBox="1"/>
          <p:nvPr/>
        </p:nvSpPr>
        <p:spPr>
          <a:xfrm>
            <a:off x="5005562" y="1355342"/>
            <a:ext cx="1837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solidFill>
                  <a:srgbClr val="FF0000"/>
                </a:solidFill>
                <a:latin typeface="Arial" panose="020B0604020202020204"/>
              </a:rPr>
              <a:t>Asymmetry</a:t>
            </a:r>
            <a:r>
              <a:rPr lang="es-ES" sz="1200" b="1" dirty="0">
                <a:solidFill>
                  <a:srgbClr val="FF0000"/>
                </a:solidFill>
                <a:latin typeface="Arial" panose="020B0604020202020204"/>
              </a:rPr>
              <a:t> </a:t>
            </a:r>
            <a:r>
              <a:rPr lang="es-ES" sz="1200" b="1" dirty="0" err="1">
                <a:solidFill>
                  <a:srgbClr val="FF0000"/>
                </a:solidFill>
                <a:latin typeface="Arial" panose="020B0604020202020204"/>
              </a:rPr>
              <a:t>parameter</a:t>
            </a:r>
            <a:endParaRPr lang="es-ES" sz="1200" b="1" dirty="0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518F9E43-D2C3-6C0B-8045-BD2C823C97BA}"/>
              </a:ext>
            </a:extLst>
          </p:cNvPr>
          <p:cNvSpPr/>
          <p:nvPr/>
        </p:nvSpPr>
        <p:spPr>
          <a:xfrm rot="16200000">
            <a:off x="1687159" y="1084488"/>
            <a:ext cx="269613" cy="405397"/>
          </a:xfrm>
          <a:prstGeom prst="leftBrace">
            <a:avLst/>
          </a:prstGeom>
          <a:noFill/>
          <a:ln w="6350" cap="flat" cmpd="sng" algn="ctr">
            <a:solidFill>
              <a:srgbClr val="99999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99999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4F99290-2F06-54CA-D6A6-2778F31FDA25}"/>
              </a:ext>
            </a:extLst>
          </p:cNvPr>
          <p:cNvSpPr txBox="1"/>
          <p:nvPr/>
        </p:nvSpPr>
        <p:spPr>
          <a:xfrm>
            <a:off x="1301506" y="1367927"/>
            <a:ext cx="1111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>
                <a:solidFill>
                  <a:srgbClr val="999998"/>
                </a:solidFill>
                <a:latin typeface="Arial" panose="020B0604020202020204"/>
              </a:rPr>
              <a:t>Recoil</a:t>
            </a:r>
          </a:p>
          <a:p>
            <a:pPr algn="ctr"/>
            <a:r>
              <a:rPr lang="es-ES" sz="1200" b="1">
                <a:solidFill>
                  <a:srgbClr val="999998"/>
                </a:solidFill>
                <a:latin typeface="Arial" panose="020B0604020202020204"/>
              </a:rPr>
              <a:t>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50B6B0D-899A-59DF-F02C-1C9DB58D16C7}"/>
                  </a:ext>
                </a:extLst>
              </p:cNvPr>
              <p:cNvSpPr txBox="1"/>
              <p:nvPr/>
            </p:nvSpPr>
            <p:spPr>
              <a:xfrm>
                <a:off x="1530278" y="860167"/>
                <a:ext cx="7595142" cy="475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ES" sz="1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b>
                    </m:sSub>
                    <m:nary>
                      <m:naryPr>
                        <m:ctrlP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sup>
                      <m:e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f>
                          <m:fPr>
                            <m:ctrlP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</m:num>
                          <m:den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  <m:d>
                              <m:d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d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f>
                              <m:f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f>
                              <m:f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  <m:sup>
                                <m:r>
                                  <a:rPr lang="es-E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𝑑𝑊</m:t>
                        </m:r>
                      </m:e>
                    </m:nary>
                    <m:r>
                      <a:rPr lang="es-ES" sz="14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s-ES" sz="140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𝐸𝐶</m:t>
                        </m:r>
                      </m:sub>
                    </m:sSub>
                  </m:oMath>
                </a14:m>
                <a:r>
                  <a:rPr lang="es-ES" sz="1400">
                    <a:solidFill>
                      <a:srgbClr val="000000"/>
                    </a:solidFill>
                    <a:latin typeface="Arial" panose="020B0604020202020204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𝐵𝐾</m:t>
                            </m:r>
                          </m:sub>
                        </m:sSub>
                        <m:r>
                          <a:rPr lang="es-E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𝐵𝐿</m:t>
                            </m:r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s-E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s-E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endParaRPr lang="es-ES" sz="140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50B6B0D-899A-59DF-F02C-1C9DB58D1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278" y="860167"/>
                <a:ext cx="7595142" cy="475771"/>
              </a:xfrm>
              <a:prstGeom prst="rect">
                <a:avLst/>
              </a:prstGeom>
              <a:blipFill>
                <a:blip r:embed="rId3"/>
                <a:stretch>
                  <a:fillRect t="-66667" b="-10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brir llave 13">
            <a:extLst>
              <a:ext uri="{FF2B5EF4-FFF2-40B4-BE49-F238E27FC236}">
                <a16:creationId xmlns:a16="http://schemas.microsoft.com/office/drawing/2014/main" id="{FE76ADC3-89A9-6F71-9D6D-49D6A014A94B}"/>
              </a:ext>
            </a:extLst>
          </p:cNvPr>
          <p:cNvSpPr/>
          <p:nvPr/>
        </p:nvSpPr>
        <p:spPr>
          <a:xfrm rot="16200000">
            <a:off x="4912080" y="-1080936"/>
            <a:ext cx="338556" cy="5373917"/>
          </a:xfrm>
          <a:prstGeom prst="leftBrace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59BC29BC-2A57-416D-7A90-4D79F8291937}"/>
              </a:ext>
            </a:extLst>
          </p:cNvPr>
          <p:cNvSpPr/>
          <p:nvPr/>
        </p:nvSpPr>
        <p:spPr>
          <a:xfrm rot="16200000">
            <a:off x="8379107" y="1101107"/>
            <a:ext cx="276998" cy="995308"/>
          </a:xfrm>
          <a:prstGeom prst="leftBrace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41B83C3B-0D01-9497-20C2-3B356CB25A09}"/>
                  </a:ext>
                </a:extLst>
              </p:cNvPr>
              <p:cNvSpPr txBox="1"/>
              <p:nvPr/>
            </p:nvSpPr>
            <p:spPr>
              <a:xfrm>
                <a:off x="4582338" y="1719993"/>
                <a:ext cx="12732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𝛃</m:t>
                    </m:r>
                  </m:oMath>
                </a14:m>
                <a:r>
                  <a:rPr lang="es-ES" sz="1200" b="1" dirty="0">
                    <a:solidFill>
                      <a:srgbClr val="FF0000"/>
                    </a:solidFill>
                    <a:latin typeface="Arial" panose="020B0604020202020204"/>
                  </a:rPr>
                  <a:t>-component</a:t>
                </a: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41B83C3B-0D01-9497-20C2-3B356CB25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338" y="1719993"/>
                <a:ext cx="1273252" cy="276999"/>
              </a:xfrm>
              <a:prstGeom prst="rect">
                <a:avLst/>
              </a:prstGeom>
              <a:blipFill>
                <a:blip r:embed="rId4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brir llave 16">
            <a:extLst>
              <a:ext uri="{FF2B5EF4-FFF2-40B4-BE49-F238E27FC236}">
                <a16:creationId xmlns:a16="http://schemas.microsoft.com/office/drawing/2014/main" id="{074AA4FC-36CF-EBEC-6636-50B27BC67519}"/>
              </a:ext>
            </a:extLst>
          </p:cNvPr>
          <p:cNvSpPr/>
          <p:nvPr/>
        </p:nvSpPr>
        <p:spPr>
          <a:xfrm rot="5400000">
            <a:off x="8544848" y="2334506"/>
            <a:ext cx="161565" cy="278101"/>
          </a:xfrm>
          <a:prstGeom prst="leftBrace">
            <a:avLst/>
          </a:prstGeom>
          <a:noFill/>
          <a:ln w="19050" cap="flat" cmpd="sng" algn="ctr">
            <a:solidFill>
              <a:srgbClr val="CB001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5016407-63C9-CCE7-2C65-BDFD75385A38}"/>
              </a:ext>
            </a:extLst>
          </p:cNvPr>
          <p:cNvSpPr txBox="1"/>
          <p:nvPr/>
        </p:nvSpPr>
        <p:spPr>
          <a:xfrm>
            <a:off x="7828414" y="2116015"/>
            <a:ext cx="168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>
                <a:solidFill>
                  <a:srgbClr val="CB0017"/>
                </a:solidFill>
                <a:latin typeface="Arial" panose="020B0604020202020204"/>
              </a:rPr>
              <a:t>Angular Momentum</a:t>
            </a:r>
            <a:endParaRPr lang="en-GB" sz="1200" b="1">
              <a:solidFill>
                <a:srgbClr val="CB0017"/>
              </a:solidFill>
              <a:latin typeface="Arial" panose="020B06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F43E01F-750D-C052-D945-C44FF39957E6}"/>
                  </a:ext>
                </a:extLst>
              </p:cNvPr>
              <p:cNvSpPr txBox="1"/>
              <p:nvPr/>
            </p:nvSpPr>
            <p:spPr>
              <a:xfrm>
                <a:off x="6835870" y="2416290"/>
                <a:ext cx="2531250" cy="573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700">
                    <a:solidFill>
                      <a:srgbClr val="000000"/>
                    </a:solidFill>
                    <a:latin typeface="Arial" panose="020B0604020202020204"/>
                    <a:ea typeface="Cambria Math" panose="020405030504060302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s-ES" sz="17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17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sub>
                          <m:sup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>
                          <m:sSub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𝑭</m:t>
                            </m:r>
                          </m:sub>
                        </m:sSub>
                        <m:r>
                          <a:rPr lang="es-ES" sz="17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𝟑𝟎</m:t>
                                </m:r>
                              </m:den>
                            </m:f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𝝉𝜽</m:t>
                            </m:r>
                          </m:e>
                        </m:d>
                        <m:sSubSup>
                          <m:sSubSup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sub>
                          <m:sup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>
                          <m:sSub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𝑮𝑻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sub>
                          <m:sup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s-ES" sz="17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𝑭</m:t>
                                </m:r>
                              </m:sub>
                            </m:s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sub>
                          <m:sup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>
                          <m:sSubPr>
                            <m:ctrlP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s-ES" sz="1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𝑮𝑻</m:t>
                            </m:r>
                          </m:sub>
                        </m:sSub>
                      </m:den>
                    </m:f>
                  </m:oMath>
                </a14:m>
                <a:endParaRPr lang="es-ES" sz="1700" b="1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F43E01F-750D-C052-D945-C44FF39957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870" y="2416290"/>
                <a:ext cx="2531250" cy="573234"/>
              </a:xfrm>
              <a:prstGeom prst="rect">
                <a:avLst/>
              </a:prstGeom>
              <a:blipFill>
                <a:blip r:embed="rId5"/>
                <a:stretch>
                  <a:fillRect l="-1500" t="-58696" b="-5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32EE407-C792-C6DD-AA64-34ABD65F0DB7}"/>
                  </a:ext>
                </a:extLst>
              </p:cNvPr>
              <p:cNvSpPr txBox="1"/>
              <p:nvPr/>
            </p:nvSpPr>
            <p:spPr>
              <a:xfrm>
                <a:off x="1252198" y="5711667"/>
                <a:ext cx="3228113" cy="640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dirty="0">
                    <a:solidFill>
                      <a:srgbClr val="000000"/>
                    </a:solidFill>
                    <a:latin typeface="Arial" panose="020B0604020202020204"/>
                    <a:ea typeface="Cambria Math" panose="020405030504060302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s-E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  <m:r>
                          <a:rPr lang="es-E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30</m:t>
                                </m:r>
                              </m:den>
                            </m:f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𝜏𝜃</m:t>
                            </m:r>
                          </m:e>
                        </m:d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𝐺𝑇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s-E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𝐺𝑇</m:t>
                            </m:r>
                          </m:sub>
                        </m:sSub>
                      </m:den>
                    </m:f>
                  </m:oMath>
                </a14:m>
                <a:endParaRPr lang="es-ES" sz="2000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32EE407-C792-C6DD-AA64-34ABD65F0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198" y="5711667"/>
                <a:ext cx="3228113" cy="640175"/>
              </a:xfrm>
              <a:prstGeom prst="rect">
                <a:avLst/>
              </a:prstGeom>
              <a:blipFill>
                <a:blip r:embed="rId6"/>
                <a:stretch>
                  <a:fillRect l="-1961" t="-50000" b="-42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lecha: a la derecha 45">
            <a:extLst>
              <a:ext uri="{FF2B5EF4-FFF2-40B4-BE49-F238E27FC236}">
                <a16:creationId xmlns:a16="http://schemas.microsoft.com/office/drawing/2014/main" id="{4EBCF88E-2840-6C36-03F1-B6FB4BF37FBB}"/>
              </a:ext>
            </a:extLst>
          </p:cNvPr>
          <p:cNvSpPr/>
          <p:nvPr/>
        </p:nvSpPr>
        <p:spPr>
          <a:xfrm>
            <a:off x="4262119" y="5862478"/>
            <a:ext cx="506123" cy="338555"/>
          </a:xfrm>
          <a:prstGeom prst="rightArrow">
            <a:avLst/>
          </a:prstGeom>
          <a:gradFill rotWithShape="1">
            <a:gsLst>
              <a:gs pos="0">
                <a:srgbClr val="000000">
                  <a:lumMod val="110000"/>
                  <a:satMod val="105000"/>
                  <a:tint val="67000"/>
                </a:srgbClr>
              </a:gs>
              <a:gs pos="50000">
                <a:srgbClr val="000000">
                  <a:lumMod val="105000"/>
                  <a:satMod val="103000"/>
                  <a:tint val="73000"/>
                </a:srgbClr>
              </a:gs>
              <a:gs pos="100000">
                <a:srgbClr val="000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4143D396-6B46-628F-F31B-CD9363D6498E}"/>
                  </a:ext>
                </a:extLst>
              </p:cNvPr>
              <p:cNvSpPr txBox="1"/>
              <p:nvPr/>
            </p:nvSpPr>
            <p:spPr>
              <a:xfrm>
                <a:off x="4737681" y="5649595"/>
                <a:ext cx="2817961" cy="720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𝐺𝑇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s-E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  <m:sup>
                                  <m:r>
                                    <a:rPr lang="es-E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r>
                        <a:rPr lang="es-E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s-E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4143D396-6B46-628F-F31B-CD9363D64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681" y="5649595"/>
                <a:ext cx="2817961" cy="720325"/>
              </a:xfrm>
              <a:prstGeom prst="rect">
                <a:avLst/>
              </a:prstGeom>
              <a:blipFill>
                <a:blip r:embed="rId7"/>
                <a:stretch>
                  <a:fillRect b="-17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FB88A2E5-B83B-DD34-8359-91F91F53BE6D}"/>
                  </a:ext>
                </a:extLst>
              </p:cNvPr>
              <p:cNvSpPr txBox="1"/>
              <p:nvPr/>
            </p:nvSpPr>
            <p:spPr>
              <a:xfrm>
                <a:off x="1424127" y="5289798"/>
                <a:ext cx="83705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For</a:t>
                </a:r>
                <a:r>
                  <a:rPr lang="en-GB" sz="1600" baseline="30000" dirty="0">
                    <a:solidFill>
                      <a:srgbClr val="000000"/>
                    </a:solidFill>
                    <a:latin typeface="Arial" panose="020B0604020202020204"/>
                  </a:rPr>
                  <a:t> 8</a:t>
                </a:r>
                <a:r>
                  <a:rPr lang="en-GB" sz="1600" dirty="0">
                    <a:solidFill>
                      <a:srgbClr val="000000"/>
                    </a:solidFill>
                    <a:latin typeface="Arial" panose="020B0604020202020204"/>
                  </a:rPr>
                  <a:t>B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en-GB" sz="1600" baseline="30000" dirty="0">
                    <a:solidFill>
                      <a:srgbClr val="000000"/>
                    </a:solidFill>
                    <a:latin typeface="Arial" panose="020B0604020202020204"/>
                  </a:rPr>
                  <a:t>8</a:t>
                </a:r>
                <a:r>
                  <a:rPr lang="en-GB" sz="1600" dirty="0">
                    <a:solidFill>
                      <a:srgbClr val="000000"/>
                    </a:solidFill>
                    <a:latin typeface="Arial" panose="020B0604020202020204"/>
                  </a:rPr>
                  <a:t>Be</a:t>
                </a:r>
                <a:r>
                  <a:rPr lang="es-ES" sz="1600" dirty="0">
                    <a:solidFill>
                      <a:srgbClr val="000000"/>
                    </a:solidFill>
                    <a:latin typeface="Arial" panose="020B0604020202020204"/>
                  </a:rPr>
                  <a:t>  </a:t>
                </a:r>
                <a:r>
                  <a:rPr lang="en-GB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ΔJ=0 and ΔL=2 therefore </a:t>
                </a:r>
                <a14:m>
                  <m:oMath xmlns:m="http://schemas.openxmlformats.org/officeDocument/2006/math">
                    <m:r>
                      <a:rPr lang="es-E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𝜏𝜃</m:t>
                    </m:r>
                    <m:r>
                      <a:rPr lang="es-E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=10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 can be deduced from A   </a:t>
                </a:r>
                <a:endParaRPr lang="es-ES" sz="1600" b="1" dirty="0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FB88A2E5-B83B-DD34-8359-91F91F53B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127" y="5289798"/>
                <a:ext cx="8370540" cy="338554"/>
              </a:xfrm>
              <a:prstGeom prst="rect">
                <a:avLst/>
              </a:prstGeom>
              <a:blipFill>
                <a:blip r:embed="rId8"/>
                <a:stretch>
                  <a:fillRect t="-7143" b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uadroTexto 23">
            <a:extLst>
              <a:ext uri="{FF2B5EF4-FFF2-40B4-BE49-F238E27FC236}">
                <a16:creationId xmlns:a16="http://schemas.microsoft.com/office/drawing/2014/main" id="{40D918B5-F7C4-1255-6ED4-9ACC93756EF8}"/>
              </a:ext>
            </a:extLst>
          </p:cNvPr>
          <p:cNvSpPr txBox="1"/>
          <p:nvPr/>
        </p:nvSpPr>
        <p:spPr>
          <a:xfrm>
            <a:off x="2226413" y="5138646"/>
            <a:ext cx="4463661" cy="298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300" baseline="300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sz="13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endParaRPr lang="es-ES" sz="130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67CA8A2-51C9-F916-0D60-7B77E024F544}"/>
              </a:ext>
            </a:extLst>
          </p:cNvPr>
          <p:cNvSpPr txBox="1"/>
          <p:nvPr/>
        </p:nvSpPr>
        <p:spPr>
          <a:xfrm>
            <a:off x="7989005" y="1728443"/>
            <a:ext cx="1273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>
                <a:solidFill>
                  <a:srgbClr val="FF0000"/>
                </a:solidFill>
                <a:latin typeface="Arial" panose="020B0604020202020204"/>
              </a:rPr>
              <a:t>Ec-component</a:t>
            </a:r>
            <a:endParaRPr lang="es-ES" sz="1200" b="1" dirty="0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26" name="Abrir llave 25">
            <a:extLst>
              <a:ext uri="{FF2B5EF4-FFF2-40B4-BE49-F238E27FC236}">
                <a16:creationId xmlns:a16="http://schemas.microsoft.com/office/drawing/2014/main" id="{DAC04866-D07E-07D6-BB7D-6B92E8195C31}"/>
              </a:ext>
            </a:extLst>
          </p:cNvPr>
          <p:cNvSpPr/>
          <p:nvPr/>
        </p:nvSpPr>
        <p:spPr>
          <a:xfrm>
            <a:off x="7400156" y="5652501"/>
            <a:ext cx="506123" cy="73691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1E7EA7AC-FC3B-44F9-BE15-21B3285D8615}"/>
                  </a:ext>
                </a:extLst>
              </p:cNvPr>
              <p:cNvSpPr txBox="1"/>
              <p:nvPr/>
            </p:nvSpPr>
            <p:spPr>
              <a:xfrm>
                <a:off x="7818219" y="5593915"/>
                <a:ext cx="164192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/>
                  <a:t>A=1 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r>
                  <a:rPr lang="es-ES" sz="1600"/>
                  <a:t>=0</a:t>
                </a:r>
              </a:p>
              <a:p>
                <a:r>
                  <a:rPr lang="es-ES" sz="1600"/>
                  <a:t>A=0 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s-ES" sz="160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</m:sSub>
                  </m:oMath>
                </a14:m>
                <a:endParaRPr lang="es-ES" sz="1600"/>
              </a:p>
              <a:p>
                <a:r>
                  <a:rPr lang="es-ES" sz="1600"/>
                  <a:t>A=-1 -&gt;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s-ES" sz="1600"/>
                  <a:t>=0</a:t>
                </a:r>
                <a:endParaRPr lang="en-GB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1E7EA7AC-FC3B-44F9-BE15-21B3285D86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8219" y="5593915"/>
                <a:ext cx="1641920" cy="830997"/>
              </a:xfrm>
              <a:prstGeom prst="rect">
                <a:avLst/>
              </a:prstGeom>
              <a:blipFill>
                <a:blip r:embed="rId9"/>
                <a:stretch>
                  <a:fillRect l="-2308" t="-1515" b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C534E210-CA45-EDD6-F0F9-DFE1FB8251D8}"/>
                  </a:ext>
                </a:extLst>
              </p:cNvPr>
              <p:cNvSpPr txBox="1"/>
              <p:nvPr/>
            </p:nvSpPr>
            <p:spPr>
              <a:xfrm>
                <a:off x="1024644" y="3918393"/>
                <a:ext cx="4564943" cy="616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sz="15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e>
                          </m:func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s-ES" sz="1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ES" sz="15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es-ES" sz="15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s-ES" sz="15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s-ES" sz="15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</m:t>
                          </m:r>
                        </m:e>
                      </m:d>
                    </m:oMath>
                  </m:oMathPara>
                </a14:m>
                <a:endParaRPr lang="es-ES" sz="150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C534E210-CA45-EDD6-F0F9-DFE1FB8251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644" y="3918393"/>
                <a:ext cx="4564943" cy="61606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2521FB6-C421-CBC8-2B00-6557262B750D}"/>
                  </a:ext>
                </a:extLst>
              </p:cNvPr>
              <p:cNvSpPr txBox="1"/>
              <p:nvPr/>
            </p:nvSpPr>
            <p:spPr>
              <a:xfrm>
                <a:off x="964944" y="4475012"/>
                <a:ext cx="4668253" cy="616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𝑚𝑎𝑥</m:t>
                      </m:r>
                      <m:d>
                        <m:dPr>
                          <m:begChr m:val="{"/>
                          <m:endChr m:val="}"/>
                          <m:ctrlP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sz="15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e>
                          </m:func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s-ES" sz="1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ES" sz="15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𝑎𝑥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es-ES" sz="15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s-ES" sz="15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s-ES" sz="15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</m:t>
                          </m:r>
                        </m:e>
                      </m:d>
                    </m:oMath>
                  </m:oMathPara>
                </a14:m>
                <a:endParaRPr lang="es-ES" sz="150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2521FB6-C421-CBC8-2B00-6557262B7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944" y="4475012"/>
                <a:ext cx="4668253" cy="616066"/>
              </a:xfrm>
              <a:prstGeom prst="rect">
                <a:avLst/>
              </a:prstGeom>
              <a:blipFill>
                <a:blip r:embed="rId11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A77F9834-EDE9-0C45-6881-6461A3AECD7E}"/>
                  </a:ext>
                </a:extLst>
              </p:cNvPr>
              <p:cNvSpPr txBox="1"/>
              <p:nvPr/>
            </p:nvSpPr>
            <p:spPr>
              <a:xfrm>
                <a:off x="1024643" y="2286221"/>
                <a:ext cx="4564943" cy="1633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ES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s-E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</m:t>
                              </m:r>
                              <m:f>
                                <m:fPr>
                                  <m:ctrlP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ES" sz="1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ES" sz="1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𝑊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𝑜</m:t>
                                              </m:r>
                                            </m:sub>
                                          </m:sSub>
                                          <m:r>
                                            <a:rPr lang="es-ES" sz="1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s-ES" sz="1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s-ES" sz="1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/</m:t>
                                          </m:r>
                                          <m:r>
                                            <a:rPr lang="es-ES" sz="1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𝑊</m:t>
                                          </m:r>
                                        </m:e>
                                        <m:sub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𝑜</m:t>
                                          </m:r>
                                        </m:sub>
                                      </m:sSub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 </m:t>
                                  </m:r>
                                </m:den>
                              </m:f>
                              <m:r>
                                <a:rPr lang="es-ES" sz="15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s-ES" sz="15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for</m:t>
                              </m:r>
                              <m:f>
                                <m:f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s-ES" sz="15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s-ES" sz="15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k</m:t>
                                  </m:r>
                                </m:den>
                              </m:f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                  </m:t>
                              </m:r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s-ES" sz="15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s-ES" sz="15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for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s-ES" sz="15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s-ES" sz="15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t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s-ES" sz="15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k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s-ES" sz="15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ES" sz="1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𝑊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𝑜</m:t>
                                              </m:r>
                                            </m:sub>
                                          </m:sSub>
                                          <m:r>
                                            <a:rPr lang="es-ES" sz="1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/</m:t>
                                          </m:r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𝑊</m:t>
                                          </m:r>
                                        </m:e>
                                        <m:sub>
                                          <m:r>
                                            <a:rPr lang="es-ES" sz="1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𝑜</m:t>
                                          </m:r>
                                        </m:sub>
                                      </m:sSub>
                                      <m:r>
                                        <a:rPr lang="es-ES" sz="1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s-ES" sz="1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m:rPr>
                                  <m:sty m:val="p"/>
                                </m:rPr>
                                <a:rPr lang="es-ES" sz="15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for</m:t>
                              </m:r>
                              <m:f>
                                <m:fPr>
                                  <m:ctrlP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s-ES" sz="15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s-ES" sz="15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k</m:t>
                                  </m:r>
                                </m:den>
                              </m:f>
                              <m:r>
                                <a:rPr lang="es-ES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s-ES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s-E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ES" sz="150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A77F9834-EDE9-0C45-6881-6461A3AEC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643" y="2286221"/>
                <a:ext cx="4564943" cy="1633909"/>
              </a:xfrm>
              <a:prstGeom prst="rect">
                <a:avLst/>
              </a:prstGeom>
              <a:blipFill>
                <a:blip r:embed="rId12"/>
                <a:stretch>
                  <a:fillRect b="-1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8E0C2615-5FEF-8AE4-46DC-13845FCACB04}"/>
                  </a:ext>
                </a:extLst>
              </p:cNvPr>
              <p:cNvSpPr txBox="1"/>
              <p:nvPr/>
            </p:nvSpPr>
            <p:spPr>
              <a:xfrm>
                <a:off x="4515180" y="2899870"/>
                <a:ext cx="4809930" cy="12704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f>
                                <m:fPr>
                                  <m:ctrlPr>
                                    <a:rPr lang="en-GB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  <m:r>
                                    <a:rPr lang="en-GB" sz="1400" i="0">
                                      <a:latin typeface="Cambria Math" panose="02040503050406030204" pitchFamily="18" charset="0"/>
                                    </a:rPr>
                                    <m:t>´+1</m:t>
                                  </m:r>
                                </m:num>
                                <m:den>
                                  <m:r>
                                    <a:rPr lang="en-GB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  <m:r>
                                    <a:rPr lang="en-GB" sz="1400" i="0">
                                      <a:latin typeface="Cambria Math" panose="02040503050406030204" pitchFamily="18" charset="0"/>
                                    </a:rPr>
                                    <m:t>´−1</m:t>
                                  </m:r>
                                </m:den>
                              </m:f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´=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+1 </m:t>
                              </m:r>
                            </m:e>
                            <m:e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&amp;1    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´=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e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f>
                                <m:fPr>
                                  <m:ctrlPr>
                                    <a:rPr lang="en-GB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  <m:r>
                                    <a:rPr lang="en-GB" sz="1400" i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num>
                                <m:den>
                                  <m:r>
                                    <a:rPr lang="en-GB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  <m:r>
                                    <a:rPr lang="en-GB" sz="1400" i="0">
                                      <a:latin typeface="Cambria Math" panose="02040503050406030204" pitchFamily="18" charset="0"/>
                                    </a:rPr>
                                    <m:t>´+3</m:t>
                                  </m:r>
                                </m:den>
                              </m:f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´=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−1 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1400"/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8E0C2615-5FEF-8AE4-46DC-13845FCAC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180" y="2899870"/>
                <a:ext cx="4809930" cy="1270412"/>
              </a:xfrm>
              <a:prstGeom prst="rect">
                <a:avLst/>
              </a:prstGeom>
              <a:blipFill>
                <a:blip r:embed="rId13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835C358E-8268-279E-BA21-82EA198C0627}"/>
                  </a:ext>
                </a:extLst>
              </p:cNvPr>
              <p:cNvSpPr txBox="1"/>
              <p:nvPr/>
            </p:nvSpPr>
            <p:spPr>
              <a:xfrm>
                <a:off x="5672277" y="4089666"/>
                <a:ext cx="2448889" cy="6554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400" i="0">
                          <a:latin typeface="Cambria Math" panose="02040503050406030204" pitchFamily="18" charset="0"/>
                        </a:rPr>
                        <m:t>=10</m:t>
                      </m:r>
                      <m:sSup>
                        <m:sSup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d>
                                    <m:dPr>
                                      <m:ctrlPr>
                                        <a:rPr lang="en-GB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GB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en-GB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GB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  <m:r>
                                        <a:rPr lang="en-GB" sz="1400" i="0">
                                          <a:latin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40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835C358E-8268-279E-BA21-82EA198C06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277" y="4089666"/>
                <a:ext cx="2448889" cy="655436"/>
              </a:xfrm>
              <a:prstGeom prst="rect">
                <a:avLst/>
              </a:prstGeom>
              <a:blipFill>
                <a:blip r:embed="rId14"/>
                <a:stretch>
                  <a:fillRect t="-40385" r="-515" b="-1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ector: angular 65">
            <a:extLst>
              <a:ext uri="{FF2B5EF4-FFF2-40B4-BE49-F238E27FC236}">
                <a16:creationId xmlns:a16="http://schemas.microsoft.com/office/drawing/2014/main" id="{FFD400B2-4120-2BCE-7A1F-21755BB1C235}"/>
              </a:ext>
            </a:extLst>
          </p:cNvPr>
          <p:cNvCxnSpPr>
            <a:cxnSpLocks/>
            <a:endCxn id="19" idx="1"/>
          </p:cNvCxnSpPr>
          <p:nvPr/>
        </p:nvCxnSpPr>
        <p:spPr>
          <a:xfrm rot="16200000" flipH="1">
            <a:off x="5830795" y="1697832"/>
            <a:ext cx="1098788" cy="91136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A809CB0-A6F8-6BFF-42CF-00AE88CD0103}"/>
              </a:ext>
            </a:extLst>
          </p:cNvPr>
          <p:cNvSpPr txBox="1"/>
          <p:nvPr/>
        </p:nvSpPr>
        <p:spPr>
          <a:xfrm>
            <a:off x="3058162" y="3323644"/>
            <a:ext cx="4861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β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67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178BEA42-A4A1-04FB-1327-B902F1933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B4BB2D0-ED42-0F3A-2F5B-412B2982AD3B}"/>
              </a:ext>
            </a:extLst>
          </p:cNvPr>
          <p:cNvSpPr txBox="1">
            <a:spLocks/>
          </p:cNvSpPr>
          <p:nvPr/>
        </p:nvSpPr>
        <p:spPr>
          <a:xfrm>
            <a:off x="1092165" y="-395991"/>
            <a:ext cx="8229600" cy="949312"/>
          </a:xfr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>
                <a:solidFill>
                  <a:srgbClr val="0000CD"/>
                </a:solidFill>
              </a:rPr>
              <a:t>2</a:t>
            </a:r>
            <a:r>
              <a:rPr lang="es-ES" sz="3200" baseline="30000" dirty="0">
                <a:solidFill>
                  <a:srgbClr val="0000CD"/>
                </a:solidFill>
              </a:rPr>
              <a:t>+</a:t>
            </a:r>
            <a:r>
              <a:rPr lang="es-ES" sz="3200" dirty="0">
                <a:solidFill>
                  <a:srgbClr val="0000CD"/>
                </a:solidFill>
              </a:rPr>
              <a:t> </a:t>
            </a:r>
            <a:r>
              <a:rPr lang="es-ES" sz="3200" dirty="0" err="1">
                <a:solidFill>
                  <a:srgbClr val="0000CD"/>
                </a:solidFill>
              </a:rPr>
              <a:t>Doublet</a:t>
            </a:r>
            <a:r>
              <a:rPr lang="es-ES" sz="3200" dirty="0">
                <a:solidFill>
                  <a:srgbClr val="0000CD"/>
                </a:solidFill>
              </a:rPr>
              <a:t> in </a:t>
            </a:r>
            <a:r>
              <a:rPr lang="es-ES" sz="3200" baseline="30000" dirty="0">
                <a:solidFill>
                  <a:srgbClr val="0000CD"/>
                </a:solidFill>
              </a:rPr>
              <a:t>8</a:t>
            </a:r>
            <a:r>
              <a:rPr lang="es-ES" sz="3200" dirty="0">
                <a:solidFill>
                  <a:srgbClr val="0000CD"/>
                </a:solidFill>
              </a:rPr>
              <a:t>Be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AE7E9E-98FF-B708-2942-3794E1D7E3A3}"/>
              </a:ext>
            </a:extLst>
          </p:cNvPr>
          <p:cNvSpPr txBox="1"/>
          <p:nvPr/>
        </p:nvSpPr>
        <p:spPr>
          <a:xfrm>
            <a:off x="2128482" y="869950"/>
            <a:ext cx="994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rgbClr val="0000CD"/>
                </a:solidFill>
              </a:rPr>
              <a:t>The</a:t>
            </a:r>
            <a:r>
              <a:rPr lang="es-ES" sz="2000" dirty="0">
                <a:solidFill>
                  <a:srgbClr val="0000CD"/>
                </a:solidFill>
              </a:rPr>
              <a:t> 16.6 and 16.9 2</a:t>
            </a:r>
            <a:r>
              <a:rPr lang="es-ES" sz="2000" baseline="30000" dirty="0">
                <a:solidFill>
                  <a:srgbClr val="0000CD"/>
                </a:solidFill>
              </a:rPr>
              <a:t>+</a:t>
            </a:r>
            <a:r>
              <a:rPr lang="es-ES" sz="2000" dirty="0">
                <a:solidFill>
                  <a:srgbClr val="0000CD"/>
                </a:solidFill>
              </a:rPr>
              <a:t> </a:t>
            </a:r>
            <a:r>
              <a:rPr lang="es-ES" sz="2000" dirty="0" err="1">
                <a:solidFill>
                  <a:srgbClr val="0000CD"/>
                </a:solidFill>
              </a:rPr>
              <a:t>doublet</a:t>
            </a:r>
            <a:r>
              <a:rPr lang="es-ES" sz="2000" dirty="0">
                <a:solidFill>
                  <a:srgbClr val="0000CD"/>
                </a:solidFill>
              </a:rPr>
              <a:t> in  </a:t>
            </a:r>
            <a:r>
              <a:rPr lang="es-ES" sz="2000" baseline="30000" dirty="0">
                <a:solidFill>
                  <a:srgbClr val="0000CD"/>
                </a:solidFill>
              </a:rPr>
              <a:t>8</a:t>
            </a:r>
            <a:r>
              <a:rPr lang="es-ES" sz="2000" dirty="0">
                <a:solidFill>
                  <a:srgbClr val="0000CD"/>
                </a:solidFill>
              </a:rPr>
              <a:t>Be  has </a:t>
            </a:r>
            <a:r>
              <a:rPr lang="es-ES" sz="2000" dirty="0" err="1">
                <a:solidFill>
                  <a:srgbClr val="0000CD"/>
                </a:solidFill>
              </a:rPr>
              <a:t>been</a:t>
            </a:r>
            <a:r>
              <a:rPr lang="es-ES" sz="2000" dirty="0">
                <a:solidFill>
                  <a:srgbClr val="0000CD"/>
                </a:solidFill>
              </a:rPr>
              <a:t> </a:t>
            </a:r>
            <a:r>
              <a:rPr lang="es-ES" sz="2000" dirty="0" err="1">
                <a:solidFill>
                  <a:srgbClr val="0000CD"/>
                </a:solidFill>
              </a:rPr>
              <a:t>characterized</a:t>
            </a:r>
            <a:r>
              <a:rPr lang="es-ES" sz="2000" dirty="0">
                <a:solidFill>
                  <a:srgbClr val="0000CD"/>
                </a:solidFill>
              </a:rPr>
              <a:t>  in </a:t>
            </a:r>
            <a:r>
              <a:rPr lang="es-ES" sz="2000" dirty="0" err="1">
                <a:solidFill>
                  <a:srgbClr val="0000CD"/>
                </a:solidFill>
              </a:rPr>
              <a:t>different</a:t>
            </a:r>
            <a:r>
              <a:rPr lang="es-ES" sz="2000" dirty="0">
                <a:solidFill>
                  <a:srgbClr val="0000CD"/>
                </a:solidFill>
              </a:rPr>
              <a:t> </a:t>
            </a:r>
            <a:r>
              <a:rPr lang="es-ES" sz="2000" dirty="0" err="1">
                <a:solidFill>
                  <a:srgbClr val="0000CD"/>
                </a:solidFill>
              </a:rPr>
              <a:t>reaction</a:t>
            </a:r>
            <a:r>
              <a:rPr lang="es-ES" sz="2000" dirty="0">
                <a:solidFill>
                  <a:srgbClr val="0000CD"/>
                </a:solidFill>
              </a:rPr>
              <a:t> </a:t>
            </a:r>
            <a:r>
              <a:rPr lang="es-ES" sz="2000" dirty="0" err="1">
                <a:solidFill>
                  <a:srgbClr val="0000CD"/>
                </a:solidFill>
              </a:rPr>
              <a:t>studies</a:t>
            </a:r>
            <a:endParaRPr lang="es-ES" sz="2000" dirty="0">
              <a:solidFill>
                <a:srgbClr val="0000CD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558CB47-7221-6B30-AB59-B72B0A90C1BC}"/>
              </a:ext>
            </a:extLst>
          </p:cNvPr>
          <p:cNvSpPr txBox="1"/>
          <p:nvPr/>
        </p:nvSpPr>
        <p:spPr>
          <a:xfrm>
            <a:off x="7231269" y="4570517"/>
            <a:ext cx="27018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 &amp; </a:t>
            </a:r>
            <a:r>
              <a:rPr lang="es-ES" b="1" dirty="0">
                <a:latin typeface="Symbol" pitchFamily="2" charset="2"/>
              </a:rPr>
              <a:t>G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doublet</a:t>
            </a:r>
            <a:r>
              <a:rPr lang="es-ES" dirty="0"/>
              <a:t> </a:t>
            </a:r>
            <a:r>
              <a:rPr lang="es-ES" dirty="0" err="1"/>
              <a:t>corroborated</a:t>
            </a:r>
            <a:r>
              <a:rPr lang="es-ES" dirty="0"/>
              <a:t> in </a:t>
            </a:r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studies</a:t>
            </a:r>
            <a:r>
              <a:rPr lang="es-ES" dirty="0"/>
              <a:t> in </a:t>
            </a:r>
            <a:r>
              <a:rPr lang="es-ES" baseline="30000" dirty="0"/>
              <a:t>6</a:t>
            </a:r>
            <a:r>
              <a:rPr lang="es-ES" dirty="0"/>
              <a:t>Li(</a:t>
            </a:r>
            <a:r>
              <a:rPr lang="es-ES" baseline="30000" dirty="0"/>
              <a:t>3</a:t>
            </a:r>
            <a:r>
              <a:rPr lang="es-ES" dirty="0"/>
              <a:t>He,p)</a:t>
            </a:r>
            <a:r>
              <a:rPr lang="es-ES" baseline="30000" dirty="0"/>
              <a:t>8</a:t>
            </a:r>
            <a:r>
              <a:rPr lang="es-ES" dirty="0"/>
              <a:t>Be; </a:t>
            </a:r>
            <a:r>
              <a:rPr lang="es-ES" baseline="30000" dirty="0"/>
              <a:t>7</a:t>
            </a:r>
            <a:r>
              <a:rPr lang="es-ES" dirty="0"/>
              <a:t>Li(</a:t>
            </a:r>
            <a:r>
              <a:rPr lang="es-ES" baseline="30000" dirty="0"/>
              <a:t>3</a:t>
            </a:r>
            <a:r>
              <a:rPr lang="es-ES" dirty="0"/>
              <a:t>He,d)</a:t>
            </a:r>
            <a:r>
              <a:rPr lang="es-ES" baseline="30000" dirty="0"/>
              <a:t>8</a:t>
            </a:r>
            <a:r>
              <a:rPr lang="es-ES" dirty="0"/>
              <a:t>Be; </a:t>
            </a:r>
            <a:r>
              <a:rPr lang="es-ES" baseline="30000" dirty="0"/>
              <a:t>9</a:t>
            </a:r>
            <a:r>
              <a:rPr lang="es-ES" dirty="0"/>
              <a:t>Be(</a:t>
            </a:r>
            <a:r>
              <a:rPr lang="es-ES" baseline="30000" dirty="0"/>
              <a:t>3</a:t>
            </a:r>
            <a:r>
              <a:rPr lang="es-ES" dirty="0"/>
              <a:t>He, </a:t>
            </a:r>
            <a:r>
              <a:rPr lang="es-ES" dirty="0">
                <a:latin typeface="Symbol" pitchFamily="2" charset="2"/>
              </a:rPr>
              <a:t>a</a:t>
            </a:r>
            <a:r>
              <a:rPr lang="es-ES" dirty="0"/>
              <a:t>)</a:t>
            </a:r>
            <a:r>
              <a:rPr lang="es-ES" baseline="30000" dirty="0"/>
              <a:t>8</a:t>
            </a:r>
            <a:r>
              <a:rPr lang="es-ES" dirty="0"/>
              <a:t>Be,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details</a:t>
            </a:r>
            <a:r>
              <a:rPr lang="es-ES" dirty="0"/>
              <a:t> </a:t>
            </a:r>
            <a:r>
              <a:rPr lang="es-ES" dirty="0" err="1"/>
              <a:t>see</a:t>
            </a:r>
            <a:endParaRPr lang="es-ES" dirty="0"/>
          </a:p>
          <a:p>
            <a:r>
              <a:rPr lang="es-ES" dirty="0"/>
              <a:t>F </a:t>
            </a:r>
            <a:r>
              <a:rPr lang="es-ES" dirty="0" err="1"/>
              <a:t>Ajzenberg-Selove</a:t>
            </a:r>
            <a:r>
              <a:rPr lang="es-ES" dirty="0"/>
              <a:t> ·</a:t>
            </a:r>
          </a:p>
          <a:p>
            <a:r>
              <a:rPr lang="es-ES" dirty="0"/>
              <a:t> NPA227(1974) 1-244</a:t>
            </a:r>
          </a:p>
          <a:p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604701-4959-23B5-9F28-9CC7130CB1DB}"/>
              </a:ext>
            </a:extLst>
          </p:cNvPr>
          <p:cNvSpPr txBox="1"/>
          <p:nvPr/>
        </p:nvSpPr>
        <p:spPr>
          <a:xfrm>
            <a:off x="260930" y="3288386"/>
            <a:ext cx="11670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Study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baseline="30000" dirty="0"/>
              <a:t>10</a:t>
            </a:r>
            <a:r>
              <a:rPr lang="es-ES" dirty="0"/>
              <a:t>B(</a:t>
            </a:r>
            <a:r>
              <a:rPr lang="es-ES" dirty="0" err="1"/>
              <a:t>d,</a:t>
            </a:r>
            <a:r>
              <a:rPr lang="es-ES" dirty="0" err="1">
                <a:latin typeface="Symbol" pitchFamily="2" charset="2"/>
              </a:rPr>
              <a:t>a</a:t>
            </a:r>
            <a:r>
              <a:rPr lang="es-ES" dirty="0"/>
              <a:t>)</a:t>
            </a:r>
            <a:r>
              <a:rPr lang="es-ES" baseline="30000" dirty="0"/>
              <a:t>8</a:t>
            </a:r>
            <a:r>
              <a:rPr lang="es-ES" dirty="0"/>
              <a:t>Be  @ 12 </a:t>
            </a:r>
            <a:r>
              <a:rPr lang="es-ES" dirty="0" err="1"/>
              <a:t>MeV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 err="1">
                <a:sym typeface="Wingdings" pitchFamily="2" charset="2"/>
              </a:rPr>
              <a:t>reaction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occur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only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through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T=0 </a:t>
            </a:r>
            <a:r>
              <a:rPr lang="es-ES" dirty="0" err="1">
                <a:sym typeface="Wingdings" pitchFamily="2" charset="2"/>
              </a:rPr>
              <a:t>component</a:t>
            </a:r>
            <a:r>
              <a:rPr lang="es-ES" dirty="0">
                <a:sym typeface="Wingdings" pitchFamily="2" charset="2"/>
              </a:rPr>
              <a:t>. </a:t>
            </a:r>
          </a:p>
          <a:p>
            <a:r>
              <a:rPr lang="es-ES" dirty="0">
                <a:sym typeface="Wingdings" pitchFamily="2" charset="2"/>
              </a:rPr>
              <a:t></a:t>
            </a:r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determination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line </a:t>
            </a:r>
            <a:r>
              <a:rPr lang="es-ES" dirty="0" err="1"/>
              <a:t>shapes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16.92 and 16.63 </a:t>
            </a:r>
            <a:r>
              <a:rPr lang="es-ES" dirty="0" err="1"/>
              <a:t>MeV</a:t>
            </a:r>
            <a:r>
              <a:rPr lang="es-ES" dirty="0"/>
              <a:t> </a:t>
            </a:r>
            <a:r>
              <a:rPr lang="es-ES" dirty="0" err="1"/>
              <a:t>states</a:t>
            </a:r>
            <a:r>
              <a:rPr lang="es-ES" dirty="0"/>
              <a:t>. </a:t>
            </a:r>
          </a:p>
          <a:p>
            <a:r>
              <a:rPr lang="es-ES" dirty="0">
                <a:sym typeface="Wingdings" pitchFamily="2" charset="2"/>
              </a:rPr>
              <a:t></a:t>
            </a:r>
            <a:r>
              <a:rPr lang="es-ES" dirty="0" err="1"/>
              <a:t>Presence</a:t>
            </a:r>
            <a:r>
              <a:rPr lang="es-ES" dirty="0"/>
              <a:t> of </a:t>
            </a:r>
            <a:r>
              <a:rPr lang="es-ES" dirty="0" err="1"/>
              <a:t>asymmetry</a:t>
            </a:r>
            <a:r>
              <a:rPr lang="es-ES" dirty="0"/>
              <a:t> 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shapes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was</a:t>
            </a:r>
            <a:r>
              <a:rPr lang="es-ES" dirty="0"/>
              <a:t> </a:t>
            </a:r>
            <a:r>
              <a:rPr lang="es-ES" dirty="0" err="1"/>
              <a:t>explained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interference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[Browne, et al </a:t>
            </a:r>
            <a:r>
              <a:rPr lang="es-ES" dirty="0" err="1"/>
              <a:t>Phys</a:t>
            </a:r>
            <a:r>
              <a:rPr lang="es-ES" dirty="0"/>
              <a:t> </a:t>
            </a:r>
            <a:r>
              <a:rPr lang="es-ES" dirty="0" err="1"/>
              <a:t>Lett</a:t>
            </a:r>
            <a:r>
              <a:rPr lang="es-ES" dirty="0"/>
              <a:t> 23 (1966) 373]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44A751F5-269F-01C3-FF1D-F79B7FC11B16}"/>
                  </a:ext>
                </a:extLst>
              </p:cNvPr>
              <p:cNvSpPr txBox="1"/>
              <p:nvPr/>
            </p:nvSpPr>
            <p:spPr>
              <a:xfrm>
                <a:off x="4582916" y="2158395"/>
                <a:ext cx="3999267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</a:rPr>
                  <a:t>⎸1&gt; = ⎸T=0&gt;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s-ES" b="0" i="1" baseline="30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𝐿𝑖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−7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s-E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ES" dirty="0">
                    <a:solidFill>
                      <a:srgbClr val="FF0000"/>
                    </a:solidFill>
                  </a:rPr>
                  <a:t> </a:t>
                </a:r>
                <a:endParaRPr lang="es-ES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44A751F5-269F-01C3-FF1D-F79B7FC11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916" y="2158395"/>
                <a:ext cx="3999267" cy="656013"/>
              </a:xfrm>
              <a:prstGeom prst="rect">
                <a:avLst/>
              </a:prstGeom>
              <a:blipFill>
                <a:blip r:embed="rId3"/>
                <a:stretch>
                  <a:fillRect l="-1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25C58AA5-46B6-1931-501C-5E4C641C4782}"/>
                  </a:ext>
                </a:extLst>
              </p:cNvPr>
              <p:cNvSpPr txBox="1"/>
              <p:nvPr/>
            </p:nvSpPr>
            <p:spPr>
              <a:xfrm>
                <a:off x="4582917" y="2724949"/>
                <a:ext cx="3999267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solidFill>
                      <a:srgbClr val="00B050"/>
                    </a:solidFill>
                  </a:rPr>
                  <a:t>⎸2&gt; = ⎸T=1&gt;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s-ES" b="0" i="1" baseline="300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𝐿𝑖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+7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 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ES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25C58AA5-46B6-1931-501C-5E4C641C4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917" y="2724949"/>
                <a:ext cx="3999267" cy="656013"/>
              </a:xfrm>
              <a:prstGeom prst="rect">
                <a:avLst/>
              </a:prstGeom>
              <a:blipFill>
                <a:blip r:embed="rId4"/>
                <a:stretch>
                  <a:fillRect l="-1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>
            <a:extLst>
              <a:ext uri="{FF2B5EF4-FFF2-40B4-BE49-F238E27FC236}">
                <a16:creationId xmlns:a16="http://schemas.microsoft.com/office/drawing/2014/main" id="{532ECD23-EB53-7AEE-F256-7ED21F1998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03" y="4185053"/>
            <a:ext cx="6443330" cy="26729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38607EF-206A-8D9D-40F8-B5EDB89EFF89}"/>
                  </a:ext>
                </a:extLst>
              </p:cNvPr>
              <p:cNvSpPr txBox="1"/>
              <p:nvPr/>
            </p:nvSpPr>
            <p:spPr>
              <a:xfrm>
                <a:off x="2069844" y="1298342"/>
                <a:ext cx="99478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 Marion, PLB14 (1965) 313 </a:t>
                </a:r>
                <a:r>
                  <a:rPr lang="es-ES" dirty="0">
                    <a:sym typeface="Wingdings" pitchFamily="2" charset="2"/>
                  </a:rPr>
                  <a:t> </a:t>
                </a:r>
                <a:r>
                  <a:rPr lang="es-ES" dirty="0" err="1">
                    <a:sym typeface="Wingdings" pitchFamily="2" charset="2"/>
                  </a:rPr>
                  <a:t>Suggest</a:t>
                </a:r>
                <a:r>
                  <a:rPr lang="es-ES" dirty="0">
                    <a:sym typeface="Wingdings" pitchFamily="2" charset="2"/>
                  </a:rPr>
                  <a:t>  </a:t>
                </a:r>
                <a:r>
                  <a:rPr lang="es-ES" dirty="0" err="1">
                    <a:sym typeface="Wingdings" pitchFamily="2" charset="2"/>
                  </a:rPr>
                  <a:t>based</a:t>
                </a:r>
                <a:r>
                  <a:rPr lang="es-ES" dirty="0">
                    <a:sym typeface="Wingdings" pitchFamily="2" charset="2"/>
                  </a:rPr>
                  <a:t> </a:t>
                </a:r>
                <a:r>
                  <a:rPr lang="es-ES" dirty="0" err="1">
                    <a:sym typeface="Wingdings" pitchFamily="2" charset="2"/>
                  </a:rPr>
                  <a:t>on</a:t>
                </a:r>
                <a:r>
                  <a:rPr lang="es-ES" dirty="0">
                    <a:sym typeface="Wingdings" pitchFamily="2" charset="2"/>
                  </a:rPr>
                  <a:t> </a:t>
                </a:r>
                <a:r>
                  <a:rPr lang="es-ES" baseline="30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7</a:t>
                </a:r>
                <a:r>
                  <a:rPr lang="es-E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Li(</a:t>
                </a:r>
                <a:r>
                  <a:rPr lang="es-ES" dirty="0" err="1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d,n</a:t>
                </a:r>
                <a:r>
                  <a:rPr lang="es-E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)</a:t>
                </a:r>
                <a:r>
                  <a:rPr lang="es-ES" baseline="30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8</a:t>
                </a:r>
                <a:r>
                  <a:rPr lang="es-E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Be ; </a:t>
                </a:r>
                <a:r>
                  <a:rPr lang="es-ES" baseline="30000" dirty="0"/>
                  <a:t>10</a:t>
                </a:r>
                <a:r>
                  <a:rPr lang="es-ES" dirty="0"/>
                  <a:t>B(</a:t>
                </a:r>
                <a:r>
                  <a:rPr lang="es-ES" dirty="0" err="1"/>
                  <a:t>d,</a:t>
                </a:r>
                <a:r>
                  <a:rPr lang="es-ES" dirty="0" err="1">
                    <a:latin typeface="Symbol" pitchFamily="2" charset="2"/>
                  </a:rPr>
                  <a:t>a</a:t>
                </a:r>
                <a:r>
                  <a:rPr lang="es-ES" dirty="0"/>
                  <a:t>)</a:t>
                </a:r>
                <a:r>
                  <a:rPr lang="es-ES" baseline="30000" dirty="0"/>
                  <a:t>8</a:t>
                </a:r>
                <a:r>
                  <a:rPr lang="es-ES" dirty="0"/>
                  <a:t>Be ; </a:t>
                </a:r>
                <a:r>
                  <a:rPr lang="es-ES" baseline="30000" dirty="0"/>
                  <a:t>9</a:t>
                </a:r>
                <a:r>
                  <a:rPr lang="es-ES" dirty="0"/>
                  <a:t>Be(</a:t>
                </a:r>
                <a:r>
                  <a:rPr lang="es-ES" baseline="30000" dirty="0"/>
                  <a:t>3</a:t>
                </a:r>
                <a:r>
                  <a:rPr lang="es-ES" dirty="0"/>
                  <a:t>He, </a:t>
                </a:r>
                <a:r>
                  <a:rPr lang="es-ES" dirty="0">
                    <a:latin typeface="Symbol" pitchFamily="2" charset="2"/>
                  </a:rPr>
                  <a:t>a</a:t>
                </a:r>
                <a:r>
                  <a:rPr lang="es-ES" dirty="0"/>
                  <a:t>)</a:t>
                </a:r>
                <a:r>
                  <a:rPr lang="es-ES" baseline="30000" dirty="0"/>
                  <a:t>8</a:t>
                </a:r>
                <a:r>
                  <a:rPr lang="es-ES" dirty="0"/>
                  <a:t>Be data </a:t>
                </a:r>
                <a:r>
                  <a:rPr lang="es-ES" dirty="0" err="1"/>
                  <a:t>that</a:t>
                </a:r>
                <a:r>
                  <a:rPr lang="es-ES" dirty="0"/>
                  <a:t> </a:t>
                </a:r>
                <a:r>
                  <a:rPr lang="es-ES" dirty="0" err="1">
                    <a:sym typeface="Wingdings" pitchFamily="2" charset="2"/>
                  </a:rPr>
                  <a:t>these</a:t>
                </a:r>
                <a:r>
                  <a:rPr lang="es-ES" dirty="0">
                    <a:sym typeface="Wingdings" pitchFamily="2" charset="2"/>
                  </a:rPr>
                  <a:t> </a:t>
                </a:r>
                <a:r>
                  <a:rPr lang="es-ES" dirty="0" err="1">
                    <a:sym typeface="Wingdings" pitchFamily="2" charset="2"/>
                  </a:rPr>
                  <a:t>levels</a:t>
                </a:r>
                <a:r>
                  <a:rPr lang="es-ES" dirty="0">
                    <a:sym typeface="Wingdings" pitchFamily="2" charset="2"/>
                  </a:rPr>
                  <a:t>, candidates </a:t>
                </a:r>
                <a:r>
                  <a:rPr lang="es-ES" dirty="0" err="1">
                    <a:sym typeface="Wingdings" pitchFamily="2" charset="2"/>
                  </a:rPr>
                  <a:t>to</a:t>
                </a:r>
                <a:r>
                  <a:rPr lang="es-ES" dirty="0">
                    <a:sym typeface="Wingdings" pitchFamily="2" charset="2"/>
                  </a:rPr>
                  <a:t> be </a:t>
                </a:r>
                <a:r>
                  <a:rPr lang="es-ES" dirty="0" err="1">
                    <a:sym typeface="Wingdings" pitchFamily="2" charset="2"/>
                  </a:rPr>
                  <a:t>the</a:t>
                </a:r>
                <a:r>
                  <a:rPr lang="es-ES" dirty="0">
                    <a:sym typeface="Wingdings" pitchFamily="2" charset="2"/>
                  </a:rPr>
                  <a:t> </a:t>
                </a:r>
                <a:r>
                  <a:rPr lang="es-ES" dirty="0" err="1">
                    <a:sym typeface="Wingdings" pitchFamily="2" charset="2"/>
                  </a:rPr>
                  <a:t>first</a:t>
                </a:r>
                <a:r>
                  <a:rPr lang="es-ES" dirty="0">
                    <a:sym typeface="Wingdings" pitchFamily="2" charset="2"/>
                  </a:rPr>
                  <a:t> T=1 </a:t>
                </a:r>
                <a:r>
                  <a:rPr lang="es-ES" dirty="0" err="1">
                    <a:sym typeface="Wingdings" pitchFamily="2" charset="2"/>
                  </a:rPr>
                  <a:t>level</a:t>
                </a:r>
                <a:r>
                  <a:rPr lang="es-ES" dirty="0">
                    <a:sym typeface="Wingdings" pitchFamily="2" charset="2"/>
                  </a:rPr>
                  <a:t>, </a:t>
                </a:r>
                <a:r>
                  <a:rPr lang="es-ES" dirty="0"/>
                  <a:t>are </a:t>
                </a:r>
                <a:r>
                  <a:rPr lang="es-ES" dirty="0" err="1"/>
                  <a:t>of</a:t>
                </a:r>
                <a:r>
                  <a:rPr lang="es-ES" dirty="0"/>
                  <a:t>  </a:t>
                </a:r>
                <a:r>
                  <a:rPr lang="es-ES" dirty="0" err="1"/>
                  <a:t>strong</a:t>
                </a:r>
                <a:r>
                  <a:rPr lang="es-ES" dirty="0"/>
                  <a:t> single-</a:t>
                </a:r>
                <a:r>
                  <a:rPr lang="es-ES" dirty="0" err="1"/>
                  <a:t>particle</a:t>
                </a:r>
                <a:r>
                  <a:rPr lang="es-ES" dirty="0"/>
                  <a:t> </a:t>
                </a:r>
                <a:r>
                  <a:rPr lang="es-ES" dirty="0" err="1"/>
                  <a:t>configuration</a:t>
                </a:r>
                <a:r>
                  <a:rPr lang="es-ES" dirty="0"/>
                  <a:t>: </a:t>
                </a:r>
              </a:p>
              <a:p>
                <a:r>
                  <a:rPr lang="es-ES" baseline="30000" dirty="0">
                    <a:ea typeface="Cambria Math" panose="02040503050406030204" pitchFamily="18" charset="0"/>
                  </a:rPr>
                  <a:t> </a:t>
                </a:r>
                <a:r>
                  <a:rPr lang="es-ES" dirty="0">
                    <a:ea typeface="Cambria Math" panose="020405030504060302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s-ES" baseline="30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𝐿𝑖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s-E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16.6 </m:t>
                        </m:r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MeV</m:t>
                        </m:r>
                      </m:e>
                    </m:d>
                    <m:r>
                      <a:rPr lang="es-E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s-ES" i="1" baseline="30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s-E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</m:t>
                    </m:r>
                    <m:r>
                      <a:rPr lang="es-E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⨂</m:t>
                    </m:r>
                    <m:r>
                      <a:rPr lang="es-E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s-E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[16.9 </a:t>
                </a:r>
                <a:r>
                  <a:rPr lang="es-ES" dirty="0" err="1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MeV</a:t>
                </a:r>
                <a:r>
                  <a:rPr lang="es-ES" dirty="0">
                    <a:ea typeface="Cambria Math" panose="02040503050406030204" pitchFamily="18" charset="0"/>
                  </a:rPr>
                  <a:t>]</a:t>
                </a:r>
                <a:r>
                  <a:rPr lang="es-ES" dirty="0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 In </a:t>
                </a:r>
                <a:r>
                  <a:rPr lang="es-ES" dirty="0" err="1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this</a:t>
                </a:r>
                <a:r>
                  <a:rPr lang="es-ES" dirty="0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 case no </a:t>
                </a:r>
                <a:r>
                  <a:rPr lang="es-ES" dirty="0" err="1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isospin</a:t>
                </a:r>
                <a:r>
                  <a:rPr lang="es-ES" dirty="0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  can be </a:t>
                </a:r>
                <a:r>
                  <a:rPr lang="es-ES" dirty="0" err="1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defined</a:t>
                </a:r>
                <a:r>
                  <a:rPr lang="es-ES" dirty="0">
                    <a:solidFill>
                      <a:srgbClr val="0000CD"/>
                    </a:solidFill>
                    <a:ea typeface="Cambria Math" panose="02040503050406030204" pitchFamily="18" charset="0"/>
                    <a:sym typeface="Wingdings" pitchFamily="2" charset="2"/>
                  </a:rPr>
                  <a:t>.</a:t>
                </a:r>
                <a:endParaRPr lang="es-ES" dirty="0">
                  <a:solidFill>
                    <a:srgbClr val="0000CD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38607EF-206A-8D9D-40F8-B5EDB89EFF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844" y="1298342"/>
                <a:ext cx="9947850" cy="923330"/>
              </a:xfrm>
              <a:prstGeom prst="rect">
                <a:avLst/>
              </a:prstGeom>
              <a:blipFill>
                <a:blip r:embed="rId6"/>
                <a:stretch>
                  <a:fillRect l="-638" t="-5479" b="-95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n 15">
            <a:extLst>
              <a:ext uri="{FF2B5EF4-FFF2-40B4-BE49-F238E27FC236}">
                <a16:creationId xmlns:a16="http://schemas.microsoft.com/office/drawing/2014/main" id="{1F32E2B2-1D70-70C9-AAE7-17F1FB4418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486" y="855459"/>
            <a:ext cx="1955358" cy="202366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2451AF1-A89D-4C88-544D-41D8C164C238}"/>
              </a:ext>
            </a:extLst>
          </p:cNvPr>
          <p:cNvSpPr txBox="1"/>
          <p:nvPr/>
        </p:nvSpPr>
        <p:spPr>
          <a:xfrm>
            <a:off x="5206965" y="4409965"/>
            <a:ext cx="2083063" cy="12529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rgbClr val="0432FF"/>
                </a:solidFill>
                <a:latin typeface="Symbol" pitchFamily="2" charset="2"/>
              </a:rPr>
              <a:t>G</a:t>
            </a:r>
            <a:r>
              <a:rPr lang="es-ES" sz="1600" b="1" baseline="-25000" dirty="0">
                <a:solidFill>
                  <a:srgbClr val="0432FF"/>
                </a:solidFill>
              </a:rPr>
              <a:t>16.6</a:t>
            </a:r>
            <a:r>
              <a:rPr lang="es-ES" sz="1600" b="1" dirty="0">
                <a:solidFill>
                  <a:srgbClr val="0432FF"/>
                </a:solidFill>
              </a:rPr>
              <a:t> / </a:t>
            </a:r>
            <a:r>
              <a:rPr lang="es-ES" sz="1600" b="1" dirty="0">
                <a:solidFill>
                  <a:srgbClr val="0432FF"/>
                </a:solidFill>
                <a:latin typeface="Symbol" pitchFamily="2" charset="2"/>
              </a:rPr>
              <a:t>G</a:t>
            </a:r>
            <a:r>
              <a:rPr lang="es-ES" sz="1600" b="1" baseline="-25000" dirty="0">
                <a:solidFill>
                  <a:srgbClr val="0432FF"/>
                </a:solidFill>
              </a:rPr>
              <a:t>16.9</a:t>
            </a:r>
            <a:r>
              <a:rPr lang="es-ES" sz="1600" b="1" dirty="0">
                <a:solidFill>
                  <a:srgbClr val="0432FF"/>
                </a:solidFill>
              </a:rPr>
              <a:t> = 1.39(3)</a:t>
            </a:r>
          </a:p>
          <a:p>
            <a:pPr>
              <a:lnSpc>
                <a:spcPct val="120000"/>
              </a:lnSpc>
            </a:pPr>
            <a:r>
              <a:rPr lang="es-ES" sz="1600" dirty="0">
                <a:latin typeface="Symbol" pitchFamily="2" charset="2"/>
              </a:rPr>
              <a:t>D</a:t>
            </a:r>
            <a:r>
              <a:rPr lang="es-ES" sz="1600" dirty="0"/>
              <a:t>E = 289 </a:t>
            </a:r>
            <a:r>
              <a:rPr lang="es-ES" sz="1600" dirty="0" err="1"/>
              <a:t>keV</a:t>
            </a:r>
            <a:endParaRPr lang="es-ES" sz="1600" dirty="0"/>
          </a:p>
          <a:p>
            <a:pPr>
              <a:lnSpc>
                <a:spcPct val="120000"/>
              </a:lnSpc>
            </a:pPr>
            <a:r>
              <a:rPr lang="es-ES" sz="1600" dirty="0"/>
              <a:t>H</a:t>
            </a:r>
            <a:r>
              <a:rPr lang="es-ES" sz="1600" baseline="-25000" dirty="0"/>
              <a:t>C</a:t>
            </a:r>
            <a:r>
              <a:rPr lang="es-ES" sz="1600" dirty="0"/>
              <a:t> = 143  </a:t>
            </a:r>
            <a:r>
              <a:rPr lang="es-ES" sz="1600" dirty="0" err="1"/>
              <a:t>keV</a:t>
            </a:r>
            <a:r>
              <a:rPr lang="es-ES" sz="1600" dirty="0"/>
              <a:t> </a:t>
            </a:r>
          </a:p>
          <a:p>
            <a:pPr>
              <a:lnSpc>
                <a:spcPct val="120000"/>
              </a:lnSpc>
            </a:pPr>
            <a:r>
              <a:rPr lang="es-ES" sz="1600" dirty="0">
                <a:sym typeface="Wingdings" pitchFamily="2" charset="2"/>
              </a:rPr>
              <a:t> E</a:t>
            </a:r>
            <a:r>
              <a:rPr lang="es-ES" sz="1600" baseline="-25000" dirty="0">
                <a:sym typeface="Wingdings" pitchFamily="2" charset="2"/>
              </a:rPr>
              <a:t>0</a:t>
            </a:r>
            <a:r>
              <a:rPr lang="es-ES" sz="1600" dirty="0">
                <a:sym typeface="Wingdings" pitchFamily="2" charset="2"/>
              </a:rPr>
              <a:t> = 47 </a:t>
            </a:r>
            <a:r>
              <a:rPr lang="es-ES" sz="1600" dirty="0" err="1">
                <a:sym typeface="Wingdings" pitchFamily="2" charset="2"/>
              </a:rPr>
              <a:t>keV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5CEBE5-24FA-9DEB-AB3F-27AF20BF26ED}"/>
              </a:ext>
            </a:extLst>
          </p:cNvPr>
          <p:cNvSpPr txBox="1"/>
          <p:nvPr/>
        </p:nvSpPr>
        <p:spPr>
          <a:xfrm>
            <a:off x="1013338" y="4472213"/>
            <a:ext cx="160434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aseline="30000" dirty="0"/>
              <a:t>10</a:t>
            </a:r>
            <a:r>
              <a:rPr lang="en-GB" dirty="0"/>
              <a:t>B(</a:t>
            </a:r>
            <a:r>
              <a:rPr lang="en-GB" dirty="0" err="1"/>
              <a:t>d,</a:t>
            </a:r>
            <a:r>
              <a:rPr lang="en-GB" dirty="0" err="1">
                <a:latin typeface="Symbol" pitchFamily="2" charset="2"/>
              </a:rPr>
              <a:t>a</a:t>
            </a:r>
            <a:r>
              <a:rPr lang="en-GB" dirty="0"/>
              <a:t>)</a:t>
            </a:r>
            <a:r>
              <a:rPr lang="en-GB" baseline="30000" dirty="0"/>
              <a:t>8</a:t>
            </a:r>
            <a:r>
              <a:rPr lang="en-GB" dirty="0"/>
              <a:t>Be</a:t>
            </a:r>
          </a:p>
          <a:p>
            <a:r>
              <a:rPr lang="en-GB" dirty="0"/>
              <a:t>E = 11,97 MeV</a:t>
            </a:r>
          </a:p>
          <a:p>
            <a:r>
              <a:rPr lang="en-GB" dirty="0">
                <a:latin typeface="Symbol" pitchFamily="2" charset="2"/>
              </a:rPr>
              <a:t>q</a:t>
            </a:r>
            <a:r>
              <a:rPr lang="en-GB" dirty="0"/>
              <a:t>= 30º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2ED204C-9941-9BC0-5078-1699FC5D9F0B}"/>
              </a:ext>
            </a:extLst>
          </p:cNvPr>
          <p:cNvSpPr txBox="1"/>
          <p:nvPr/>
        </p:nvSpPr>
        <p:spPr>
          <a:xfrm>
            <a:off x="10128738" y="4685694"/>
            <a:ext cx="2063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-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scattering</a:t>
            </a:r>
          </a:p>
          <a:p>
            <a:endParaRPr lang="en-GB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96E653F-FFF9-5DCD-5D3D-41E50EDA09C7}"/>
              </a:ext>
            </a:extLst>
          </p:cNvPr>
          <p:cNvSpPr txBox="1"/>
          <p:nvPr/>
        </p:nvSpPr>
        <p:spPr>
          <a:xfrm>
            <a:off x="9933096" y="5001648"/>
            <a:ext cx="2083063" cy="15499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rgbClr val="0432FF"/>
                </a:solidFill>
                <a:latin typeface="Symbol" pitchFamily="2" charset="2"/>
              </a:rPr>
              <a:t>G</a:t>
            </a:r>
            <a:r>
              <a:rPr lang="es-ES" sz="1600" b="1" baseline="-25000" dirty="0">
                <a:solidFill>
                  <a:srgbClr val="0432FF"/>
                </a:solidFill>
              </a:rPr>
              <a:t>16.6</a:t>
            </a:r>
            <a:r>
              <a:rPr lang="es-ES" sz="1600" b="1" dirty="0">
                <a:solidFill>
                  <a:srgbClr val="0432FF"/>
                </a:solidFill>
              </a:rPr>
              <a:t> / </a:t>
            </a:r>
            <a:r>
              <a:rPr lang="es-ES" sz="1600" b="1" dirty="0">
                <a:solidFill>
                  <a:srgbClr val="0432FF"/>
                </a:solidFill>
                <a:latin typeface="Symbol" pitchFamily="2" charset="2"/>
              </a:rPr>
              <a:t>G</a:t>
            </a:r>
            <a:r>
              <a:rPr lang="es-ES" sz="1600" b="1" baseline="-25000" dirty="0">
                <a:solidFill>
                  <a:srgbClr val="0432FF"/>
                </a:solidFill>
              </a:rPr>
              <a:t>16.9</a:t>
            </a:r>
            <a:r>
              <a:rPr lang="es-ES" sz="1600" b="1" dirty="0">
                <a:solidFill>
                  <a:srgbClr val="0432FF"/>
                </a:solidFill>
              </a:rPr>
              <a:t> = 1.45(1)</a:t>
            </a:r>
          </a:p>
          <a:p>
            <a:pPr>
              <a:lnSpc>
                <a:spcPct val="120000"/>
              </a:lnSpc>
            </a:pPr>
            <a:r>
              <a:rPr lang="es-ES" sz="1600" dirty="0">
                <a:latin typeface="Symbol" pitchFamily="2" charset="2"/>
              </a:rPr>
              <a:t>D</a:t>
            </a:r>
            <a:r>
              <a:rPr lang="es-ES" sz="1600" dirty="0"/>
              <a:t>E = 301,5 </a:t>
            </a:r>
            <a:r>
              <a:rPr lang="es-ES" sz="1600" dirty="0" err="1"/>
              <a:t>keV</a:t>
            </a:r>
            <a:endParaRPr lang="es-ES" sz="1600" dirty="0"/>
          </a:p>
          <a:p>
            <a:pPr>
              <a:lnSpc>
                <a:spcPct val="120000"/>
              </a:lnSpc>
            </a:pPr>
            <a:r>
              <a:rPr lang="es-ES" sz="1600" dirty="0"/>
              <a:t>H</a:t>
            </a:r>
            <a:r>
              <a:rPr lang="es-ES" sz="1600" baseline="-25000" dirty="0"/>
              <a:t>C</a:t>
            </a:r>
            <a:r>
              <a:rPr lang="es-ES" sz="1600" dirty="0"/>
              <a:t> = 148,2  </a:t>
            </a:r>
            <a:r>
              <a:rPr lang="es-ES" sz="1600" dirty="0" err="1"/>
              <a:t>keV</a:t>
            </a:r>
            <a:r>
              <a:rPr lang="es-ES" sz="1600" dirty="0"/>
              <a:t> </a:t>
            </a:r>
          </a:p>
          <a:p>
            <a:pPr>
              <a:lnSpc>
                <a:spcPct val="120000"/>
              </a:lnSpc>
            </a:pPr>
            <a:r>
              <a:rPr lang="es-ES" sz="1600" dirty="0" err="1"/>
              <a:t>Hinterberger</a:t>
            </a:r>
            <a:r>
              <a:rPr lang="es-ES" sz="1600" dirty="0"/>
              <a:t> et al.</a:t>
            </a:r>
          </a:p>
          <a:p>
            <a:pPr>
              <a:lnSpc>
                <a:spcPct val="120000"/>
              </a:lnSpc>
            </a:pPr>
            <a:r>
              <a:rPr lang="es-ES" sz="1600" dirty="0"/>
              <a:t>NPA (1978) 397</a:t>
            </a:r>
          </a:p>
        </p:txBody>
      </p:sp>
    </p:spTree>
    <p:extLst>
      <p:ext uri="{BB962C8B-B14F-4D97-AF65-F5344CB8AC3E}">
        <p14:creationId xmlns:p14="http://schemas.microsoft.com/office/powerpoint/2010/main" val="367691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9" grpId="0"/>
      <p:bldP spid="4" grpId="0" animBg="1"/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1DD3306F-2D41-0896-A2D6-B856A3C8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D303DFB8-54A7-0D93-F811-D0C594E3F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5" y="931271"/>
            <a:ext cx="3509229" cy="2733070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DBA1C218-F925-97D3-86B8-766F773F5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5216" y="6555934"/>
            <a:ext cx="4719805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– INPC 2025, May 25th-30th, Daejeon </a:t>
            </a:r>
            <a:r>
              <a:rPr lang="es-ES_tradnl" dirty="0" err="1"/>
              <a:t>Korea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61C94736-EC97-961C-5404-D5F4199D1803}"/>
                  </a:ext>
                </a:extLst>
              </p:cNvPr>
              <p:cNvSpPr txBox="1"/>
              <p:nvPr/>
            </p:nvSpPr>
            <p:spPr>
              <a:xfrm>
                <a:off x="3038300" y="104411"/>
                <a:ext cx="564046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kern="0" dirty="0">
                    <a:solidFill>
                      <a:srgbClr val="0000CD"/>
                    </a:solidFill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 kern="0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3200" i="0" kern="0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β</m:t>
                        </m:r>
                      </m:e>
                      <m:sup>
                        <m:r>
                          <a:rPr lang="en-GB" sz="3200" kern="0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3200" kern="0" dirty="0">
                    <a:solidFill>
                      <a:srgbClr val="0000CD"/>
                    </a:solidFill>
                    <a:ea typeface="Calibri" panose="020F0502020204030204" pitchFamily="34" charset="0"/>
                  </a:rPr>
                  <a:t>decay of </a:t>
                </a:r>
                <a:r>
                  <a:rPr lang="en-GB" sz="3200" kern="0" dirty="0">
                    <a:solidFill>
                      <a:srgbClr val="0000CD"/>
                    </a:solidFill>
                  </a:rPr>
                  <a:t> </a:t>
                </a:r>
                <a:r>
                  <a:rPr lang="en-GB" sz="3200" kern="0" baseline="30000" dirty="0">
                    <a:solidFill>
                      <a:srgbClr val="0000CD"/>
                    </a:solidFill>
                  </a:rPr>
                  <a:t>8</a:t>
                </a:r>
                <a:r>
                  <a:rPr lang="en-GB" sz="3200" kern="0" dirty="0">
                    <a:solidFill>
                      <a:srgbClr val="0000CD"/>
                    </a:solidFill>
                  </a:rPr>
                  <a:t>B </a:t>
                </a:r>
                <a:r>
                  <a:rPr lang="en-GB" sz="3200" kern="0" dirty="0">
                    <a:solidFill>
                      <a:srgbClr val="0000CD"/>
                    </a:solidFill>
                    <a:sym typeface="Wingdings" pitchFamily="2" charset="2"/>
                  </a:rPr>
                  <a:t> </a:t>
                </a:r>
                <a:r>
                  <a:rPr lang="en-GB" sz="3200" kern="0" baseline="30000" dirty="0">
                    <a:solidFill>
                      <a:srgbClr val="0000CD"/>
                    </a:solidFill>
                  </a:rPr>
                  <a:t>8</a:t>
                </a:r>
                <a:r>
                  <a:rPr lang="en-GB" sz="3200" kern="0" dirty="0">
                    <a:solidFill>
                      <a:srgbClr val="0000CD"/>
                    </a:solidFill>
                  </a:rPr>
                  <a:t>Be</a:t>
                </a:r>
                <a:endParaRPr lang="en-GB" sz="3200" dirty="0">
                  <a:solidFill>
                    <a:srgbClr val="0000CD"/>
                  </a:solidFill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61C94736-EC97-961C-5404-D5F4199D18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300" y="104411"/>
                <a:ext cx="5640462" cy="584775"/>
              </a:xfrm>
              <a:prstGeom prst="rect">
                <a:avLst/>
              </a:prstGeom>
              <a:blipFill>
                <a:blip r:embed="rId4"/>
                <a:stretch>
                  <a:fillRect l="-2697" t="-17021" b="-319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n 12">
            <a:extLst>
              <a:ext uri="{FF2B5EF4-FFF2-40B4-BE49-F238E27FC236}">
                <a16:creationId xmlns:a16="http://schemas.microsoft.com/office/drawing/2014/main" id="{B2CA16C3-6DAC-2C93-DF69-87137EB9AA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457" y="118147"/>
            <a:ext cx="2741014" cy="329172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3E6B83E-DD85-37A6-9E8E-6494F694B3DC}"/>
              </a:ext>
            </a:extLst>
          </p:cNvPr>
          <p:cNvSpPr txBox="1"/>
          <p:nvPr/>
        </p:nvSpPr>
        <p:spPr>
          <a:xfrm>
            <a:off x="9931444" y="3365849"/>
            <a:ext cx="1923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Wilkinson &amp; </a:t>
            </a:r>
            <a:r>
              <a:rPr lang="es-ES" sz="1400" dirty="0" err="1"/>
              <a:t>Alburger</a:t>
            </a:r>
            <a:r>
              <a:rPr lang="es-ES" sz="1400" dirty="0"/>
              <a:t> PRL 26 (1971)1127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1763C8E-2EDB-5DB5-EFCA-3451F9F7B6C3}"/>
              </a:ext>
            </a:extLst>
          </p:cNvPr>
          <p:cNvGrpSpPr/>
          <p:nvPr/>
        </p:nvGrpSpPr>
        <p:grpSpPr>
          <a:xfrm>
            <a:off x="2435339" y="3226237"/>
            <a:ext cx="9972961" cy="3631763"/>
            <a:chOff x="2435339" y="3226237"/>
            <a:chExt cx="9972961" cy="3631763"/>
          </a:xfrm>
        </p:grpSpPr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2AE386E4-5C35-C529-1F0B-E2FFDAC27A48}"/>
                </a:ext>
              </a:extLst>
            </p:cNvPr>
            <p:cNvSpPr txBox="1"/>
            <p:nvPr/>
          </p:nvSpPr>
          <p:spPr>
            <a:xfrm>
              <a:off x="2435339" y="3226237"/>
              <a:ext cx="6167417" cy="36317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2000" b="1" dirty="0">
                <a:solidFill>
                  <a:srgbClr val="000000"/>
                </a:solidFill>
                <a:latin typeface="Arial" panose="020B0604020202020204"/>
              </a:endParaRPr>
            </a:p>
            <a:p>
              <a:pPr marL="182563" indent="-182563" algn="just">
                <a:buFont typeface="Wingdings" panose="05000000000000000000" pitchFamily="2" charset="2"/>
                <a:buChar char="Ø"/>
              </a:pPr>
              <a:r>
                <a:rPr lang="en-GB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The 3 MeV level takes most of the </a:t>
              </a:r>
              <a:r>
                <a:rPr lang="el-GR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β</a:t>
              </a:r>
              <a:r>
                <a:rPr lang="es-ES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  <a:r>
                <a:rPr lang="en-GB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feeding, (&gt;88%). </a:t>
              </a:r>
            </a:p>
            <a:p>
              <a:pPr marL="182563" indent="-182563" algn="just">
                <a:buFont typeface="Wingdings" panose="05000000000000000000" pitchFamily="2" charset="2"/>
                <a:buChar char="Ø"/>
              </a:pPr>
              <a:endParaRPr lang="en-GB" sz="2000" b="1" dirty="0">
                <a:solidFill>
                  <a:srgbClr val="000000"/>
                </a:solidFill>
                <a:cs typeface="Arial" panose="020B0604020202020204" pitchFamily="34" charset="0"/>
              </a:endParaRPr>
            </a:p>
            <a:p>
              <a:pPr marL="182563" indent="-182563" algn="just">
                <a:buFont typeface="Wingdings" panose="05000000000000000000" pitchFamily="2" charset="2"/>
                <a:buChar char="Ø"/>
              </a:pPr>
              <a:r>
                <a:rPr lang="en-GB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16,6 MeV </a:t>
              </a:r>
              <a:r>
                <a:rPr lang="en-GB" sz="2000" b="1" dirty="0">
                  <a:solidFill>
                    <a:srgbClr val="000000"/>
                  </a:solidFill>
                  <a:latin typeface="Arial" panose="020B0604020202020204"/>
                </a:rPr>
                <a:t>: </a:t>
              </a:r>
              <a:r>
                <a:rPr lang="en-GB" sz="2000" b="1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observed by several groups in  EC/</a:t>
              </a:r>
              <a:r>
                <a:rPr lang="en-GB" sz="2000" b="1" dirty="0">
                  <a:solidFill>
                    <a:srgbClr val="000000"/>
                  </a:solidFill>
                  <a:latin typeface="Symbol" panose="05050102010706020507" pitchFamily="18" charset="2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r>
                <a:rPr lang="en-GB" sz="2000" b="1" baseline="30000" dirty="0">
                  <a:solidFill>
                    <a:srgbClr val="000000"/>
                  </a:solidFill>
                  <a:latin typeface="Symbol" panose="05050102010706020507" pitchFamily="18" charset="2"/>
                  <a:ea typeface="Calibri" panose="020F0502020204030204" pitchFamily="34" charset="0"/>
                  <a:cs typeface="Arial" panose="020B0604020202020204" pitchFamily="34" charset="0"/>
                </a:rPr>
                <a:t>+</a:t>
              </a:r>
              <a:r>
                <a:rPr lang="en-GB" sz="2000" b="1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-decay studies</a:t>
              </a:r>
              <a:r>
                <a:rPr lang="en-GB" sz="2000" b="1" dirty="0">
                  <a:solidFill>
                    <a:srgbClr val="000000"/>
                  </a:solidFill>
                  <a:latin typeface="Arial" panose="020B0604020202020204"/>
                </a:rPr>
                <a:t>  </a:t>
              </a:r>
            </a:p>
            <a:p>
              <a:pPr algn="just"/>
              <a:r>
                <a:rPr lang="en-GB" sz="2000" b="1" dirty="0">
                  <a:solidFill>
                    <a:srgbClr val="000000"/>
                  </a:solidFill>
                  <a:latin typeface="Arial" panose="020B0604020202020204"/>
                </a:rPr>
                <a:t>	</a:t>
              </a:r>
              <a:r>
                <a:rPr lang="en-GB" sz="1600" b="1" dirty="0">
                  <a:solidFill>
                    <a:srgbClr val="7F7F7F"/>
                  </a:solidFill>
                  <a:latin typeface="Arial" panose="020B0604020202020204"/>
                </a:rPr>
                <a:t>(</a:t>
              </a:r>
              <a:r>
                <a:rPr lang="en-GB" sz="1600" b="1" i="1" dirty="0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E. Matt et al., Physics Letters 9 (1964) 174</a:t>
              </a:r>
              <a:r>
                <a:rPr lang="en-GB" sz="1600" b="1" dirty="0">
                  <a:solidFill>
                    <a:srgbClr val="7F7F7F"/>
                  </a:solidFill>
                  <a:latin typeface="Arial" panose="020B0604020202020204"/>
                </a:rPr>
                <a:t>)</a:t>
              </a:r>
            </a:p>
            <a:p>
              <a:pPr algn="just"/>
              <a:r>
                <a:rPr lang="en-GB" sz="2000" b="1" dirty="0">
                  <a:solidFill>
                    <a:srgbClr val="000000"/>
                  </a:solidFill>
                  <a:latin typeface="Arial" panose="020B0604020202020204"/>
                </a:rPr>
                <a:t>	Feeding around 10%</a:t>
              </a:r>
            </a:p>
            <a:p>
              <a:pPr algn="just"/>
              <a:endParaRPr lang="en-GB" sz="2000" b="1" dirty="0">
                <a:solidFill>
                  <a:srgbClr val="000000"/>
                </a:solidFill>
                <a:latin typeface="Arial" panose="020B0604020202020204"/>
              </a:endParaRPr>
            </a:p>
            <a:p>
              <a:pPr marL="182563" indent="-182563" algn="just">
                <a:buFont typeface="Wingdings" panose="05000000000000000000" pitchFamily="2" charset="2"/>
                <a:buChar char="Ø"/>
              </a:pPr>
              <a:r>
                <a:rPr lang="en-GB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16,9 MeV expected to be fed 2x10</a:t>
              </a:r>
              <a:r>
                <a:rPr lang="en-GB" sz="2000" b="1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-2 </a:t>
              </a:r>
              <a:r>
                <a:rPr lang="en-GB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of 16.6 MeV: </a:t>
              </a:r>
            </a:p>
            <a:p>
              <a:pPr marL="639763" lvl="1" indent="-182563" algn="just">
                <a:buFont typeface="Wingdings" panose="05000000000000000000" pitchFamily="2" charset="2"/>
                <a:buChar char="Ø"/>
              </a:pPr>
              <a:r>
                <a:rPr lang="en-GB" sz="2000" b="1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first hinted at the JYFL08 experiment                                </a:t>
              </a:r>
              <a:r>
                <a:rPr lang="en-GB" sz="1600" b="1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   </a:t>
              </a:r>
              <a:r>
                <a:rPr lang="es-ES" sz="1600" b="1" i="1" dirty="0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 (O. </a:t>
              </a:r>
              <a:r>
                <a:rPr lang="es-ES" sz="1600" b="1" i="1" dirty="0" err="1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Kirsebo</a:t>
              </a:r>
              <a:r>
                <a:rPr lang="es-ES" sz="1600" b="1" i="1" dirty="0" err="1">
                  <a:solidFill>
                    <a:srgbClr val="7F7F7F"/>
                  </a:solidFill>
                  <a:latin typeface="Arial" panose="020B0604020202020204"/>
                </a:rPr>
                <a:t>m</a:t>
              </a:r>
              <a:r>
                <a:rPr lang="es-ES" sz="1600" b="1" i="1" dirty="0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 et al., </a:t>
              </a:r>
              <a:r>
                <a:rPr lang="es-ES" sz="1600" b="1" i="1" dirty="0" err="1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Phys</a:t>
              </a:r>
              <a:r>
                <a:rPr lang="es-ES" sz="1600" b="1" i="1" dirty="0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. </a:t>
              </a:r>
              <a:r>
                <a:rPr lang="en-GB" sz="1600" b="1" i="1" dirty="0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Rev. C 83 (2011) </a:t>
              </a:r>
              <a:r>
                <a:rPr lang="es-ES" sz="1600" b="1" i="1" dirty="0">
                  <a:solidFill>
                    <a:srgbClr val="FFFFFF">
                      <a:lumMod val="50000"/>
                    </a:srgbClr>
                  </a:solidFill>
                  <a:latin typeface="Arial" panose="020B0604020202020204"/>
                </a:rPr>
                <a:t>065802</a:t>
              </a:r>
              <a:r>
                <a:rPr lang="en-GB" sz="1600" b="1" dirty="0">
                  <a:solidFill>
                    <a:srgbClr val="7F7F7F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  <a:endParaRPr lang="en-GB" sz="20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/>
              <a:endParaRPr lang="en-GB" sz="1400" b="1" dirty="0">
                <a:solidFill>
                  <a:srgbClr val="CC0000"/>
                </a:solidFill>
                <a:latin typeface="Arial" panose="020B0604020202020204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AC91FF1-B97A-FB7B-51AC-0B6C99DF9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82304" y="4107765"/>
              <a:ext cx="3825996" cy="2740663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BF8C35D7-3022-486A-26DC-ED3647C4F627}"/>
                </a:ext>
              </a:extLst>
            </p:cNvPr>
            <p:cNvSpPr txBox="1"/>
            <p:nvPr/>
          </p:nvSpPr>
          <p:spPr>
            <a:xfrm>
              <a:off x="9540248" y="5628416"/>
              <a:ext cx="1352940" cy="7848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b="1" dirty="0">
                  <a:solidFill>
                    <a:srgbClr val="CC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5 events</a:t>
              </a:r>
            </a:p>
            <a:p>
              <a:pPr algn="ctr"/>
              <a:r>
                <a:rPr lang="en-GB" sz="1500" b="1" dirty="0">
                  <a:solidFill>
                    <a:srgbClr val="CC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attributed to </a:t>
              </a:r>
              <a:r>
                <a:rPr lang="en-GB" sz="1500" b="1" dirty="0">
                  <a:solidFill>
                    <a:srgbClr val="CC0000"/>
                  </a:solidFill>
                  <a:cs typeface="Arial" panose="020B0604020202020204" pitchFamily="34" charset="0"/>
                </a:rPr>
                <a:t>16,9 MeV </a:t>
              </a:r>
            </a:p>
          </p:txBody>
        </p:sp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142658-6DEB-D264-EC52-A570B659926E}"/>
              </a:ext>
            </a:extLst>
          </p:cNvPr>
          <p:cNvSpPr txBox="1"/>
          <p:nvPr/>
        </p:nvSpPr>
        <p:spPr>
          <a:xfrm>
            <a:off x="3766392" y="595222"/>
            <a:ext cx="5640463" cy="2862322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1"/>
                </a:solidFill>
                <a:latin typeface="CMR1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GB" sz="2000" u="sng" dirty="0">
              <a:solidFill>
                <a:srgbClr val="FF0000"/>
              </a:solidFill>
            </a:endParaRPr>
          </a:p>
          <a:p>
            <a:pPr marL="285750" indent="-285750" algn="l" defTabSz="9144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E101A"/>
                </a:solidFill>
              </a:rPr>
              <a:t>Isospin mixture can be determined through the Fermi (F) (T=1) and Gamow-Teller (GT) (T=0,1) feeding to the levels.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kumimoji="0" lang="en-GB" sz="20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decay is sensitive to B</a:t>
            </a:r>
            <a:r>
              <a:rPr kumimoji="0" lang="en-GB" sz="20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and B</a:t>
            </a:r>
            <a:r>
              <a:rPr kumimoji="0" lang="en-GB" sz="20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GT</a:t>
            </a:r>
            <a:r>
              <a:rPr kumimoji="0" lang="en-GB" sz="20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,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but  reaching of 2</a:t>
            </a:r>
            <a:r>
              <a:rPr kumimoji="0" lang="en-GB" sz="20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doublet has a problem: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statistics.  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n-GB" sz="2000" b="0" kern="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Phase space supresses the feeding to the double by six orders of magnitude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4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1">
            <a:extLst>
              <a:ext uri="{FF2B5EF4-FFF2-40B4-BE49-F238E27FC236}">
                <a16:creationId xmlns:a16="http://schemas.microsoft.com/office/drawing/2014/main" id="{A59470A7-73C3-064D-B1E9-5F034BB48ECE}"/>
              </a:ext>
            </a:extLst>
          </p:cNvPr>
          <p:cNvSpPr txBox="1">
            <a:spLocks/>
          </p:cNvSpPr>
          <p:nvPr/>
        </p:nvSpPr>
        <p:spPr>
          <a:xfrm>
            <a:off x="2403223" y="153730"/>
            <a:ext cx="7643192" cy="64633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aseline="30000">
                <a:solidFill>
                  <a:srgbClr val="000090"/>
                </a:solidFill>
              </a:rPr>
              <a:t>8</a:t>
            </a:r>
            <a:r>
              <a:rPr lang="en-US" sz="3600">
                <a:solidFill>
                  <a:srgbClr val="000090"/>
                </a:solidFill>
              </a:rPr>
              <a:t>B production</a:t>
            </a:r>
            <a:endParaRPr lang="en-US" sz="3600" dirty="0">
              <a:solidFill>
                <a:srgbClr val="000090"/>
              </a:solidFill>
            </a:endParaRPr>
          </a:p>
        </p:txBody>
      </p:sp>
      <p:pic>
        <p:nvPicPr>
          <p:cNvPr id="17" name="Content Placeholder 47">
            <a:extLst>
              <a:ext uri="{FF2B5EF4-FFF2-40B4-BE49-F238E27FC236}">
                <a16:creationId xmlns:a16="http://schemas.microsoft.com/office/drawing/2014/main" id="{491BF4CE-60DD-0B1A-E8B2-E86DF1CA87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208" y="1920771"/>
            <a:ext cx="9027834" cy="4864801"/>
          </a:xfrm>
          <a:prstGeom prst="rect">
            <a:avLst/>
          </a:prstGeom>
        </p:spPr>
      </p:pic>
      <p:sp>
        <p:nvSpPr>
          <p:cNvPr id="18" name="Oval 2">
            <a:extLst>
              <a:ext uri="{FF2B5EF4-FFF2-40B4-BE49-F238E27FC236}">
                <a16:creationId xmlns:a16="http://schemas.microsoft.com/office/drawing/2014/main" id="{B1EC4BF7-68DA-F0C0-E064-D115CD741810}"/>
              </a:ext>
            </a:extLst>
          </p:cNvPr>
          <p:cNvSpPr/>
          <p:nvPr/>
        </p:nvSpPr>
        <p:spPr>
          <a:xfrm>
            <a:off x="4140833" y="5637806"/>
            <a:ext cx="621407" cy="58117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BF</a:t>
            </a:r>
            <a:r>
              <a:rPr lang="en-US" sz="1200" baseline="-25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9" name="Picture 17">
            <a:extLst>
              <a:ext uri="{FF2B5EF4-FFF2-40B4-BE49-F238E27FC236}">
                <a16:creationId xmlns:a16="http://schemas.microsoft.com/office/drawing/2014/main" id="{BEA8D151-98A8-27D7-D992-5F8535B929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195"/>
          <a:stretch/>
        </p:blipFill>
        <p:spPr>
          <a:xfrm>
            <a:off x="-31839" y="711717"/>
            <a:ext cx="5074748" cy="3128392"/>
          </a:xfrm>
          <a:prstGeom prst="rect">
            <a:avLst/>
          </a:prstGeom>
        </p:spPr>
      </p:pic>
      <p:grpSp>
        <p:nvGrpSpPr>
          <p:cNvPr id="20" name="Group 43">
            <a:extLst>
              <a:ext uri="{FF2B5EF4-FFF2-40B4-BE49-F238E27FC236}">
                <a16:creationId xmlns:a16="http://schemas.microsoft.com/office/drawing/2014/main" id="{22895746-EAA4-1D7B-154D-E625BC512D10}"/>
              </a:ext>
            </a:extLst>
          </p:cNvPr>
          <p:cNvGrpSpPr/>
          <p:nvPr/>
        </p:nvGrpSpPr>
        <p:grpSpPr>
          <a:xfrm>
            <a:off x="6994892" y="484186"/>
            <a:ext cx="2908349" cy="1152127"/>
            <a:chOff x="2627784" y="2132857"/>
            <a:chExt cx="3240460" cy="1152127"/>
          </a:xfrm>
        </p:grpSpPr>
        <p:sp>
          <p:nvSpPr>
            <p:cNvPr id="21" name="Text Placeholder 4">
              <a:extLst>
                <a:ext uri="{FF2B5EF4-FFF2-40B4-BE49-F238E27FC236}">
                  <a16:creationId xmlns:a16="http://schemas.microsoft.com/office/drawing/2014/main" id="{F69757A9-05E5-28D5-8A37-4079135AC3F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627784" y="2132857"/>
              <a:ext cx="3185745" cy="1152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360363" indent="-1841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00000"/>
                </a:buClr>
                <a:buFont typeface="Wingdings" pitchFamily="2" charset="2"/>
                <a:buChar char="§"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9144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3716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1828800" indent="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endParaRPr lang="de-DE" dirty="0"/>
            </a:p>
          </p:txBody>
        </p:sp>
        <p:grpSp>
          <p:nvGrpSpPr>
            <p:cNvPr id="22" name="Group 7">
              <a:extLst>
                <a:ext uri="{FF2B5EF4-FFF2-40B4-BE49-F238E27FC236}">
                  <a16:creationId xmlns:a16="http://schemas.microsoft.com/office/drawing/2014/main" id="{50C08B1E-0E0F-A323-BDC6-D2EE85564908}"/>
                </a:ext>
              </a:extLst>
            </p:cNvPr>
            <p:cNvGrpSpPr/>
            <p:nvPr/>
          </p:nvGrpSpPr>
          <p:grpSpPr>
            <a:xfrm>
              <a:off x="2627784" y="2492896"/>
              <a:ext cx="3240460" cy="784830"/>
              <a:chOff x="2745336" y="5598178"/>
              <a:chExt cx="3240460" cy="784830"/>
            </a:xfrm>
          </p:grpSpPr>
          <p:sp>
            <p:nvSpPr>
              <p:cNvPr id="23" name="Rectangle 8">
                <a:extLst>
                  <a:ext uri="{FF2B5EF4-FFF2-40B4-BE49-F238E27FC236}">
                    <a16:creationId xmlns:a16="http://schemas.microsoft.com/office/drawing/2014/main" id="{EB5B0C28-00F7-785F-83C5-3EDFBBC1D393}"/>
                  </a:ext>
                </a:extLst>
              </p:cNvPr>
              <p:cNvSpPr/>
              <p:nvPr/>
            </p:nvSpPr>
            <p:spPr>
              <a:xfrm>
                <a:off x="2745336" y="5859788"/>
                <a:ext cx="58381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baseline="30000" dirty="0">
                    <a:sym typeface="Wingdings" panose="05000000000000000000" pitchFamily="2" charset="2"/>
                  </a:rPr>
                  <a:t>8</a:t>
                </a:r>
                <a:r>
                  <a:rPr lang="de-DE" sz="2800" dirty="0">
                    <a:sym typeface="Wingdings" panose="05000000000000000000" pitchFamily="2" charset="2"/>
                  </a:rPr>
                  <a:t>B </a:t>
                </a:r>
                <a:endParaRPr lang="en-GB" sz="2800" dirty="0"/>
              </a:p>
            </p:txBody>
          </p:sp>
          <p:cxnSp>
            <p:nvCxnSpPr>
              <p:cNvPr id="24" name="Straight Arrow Connector 9">
                <a:extLst>
                  <a:ext uri="{FF2B5EF4-FFF2-40B4-BE49-F238E27FC236}">
                    <a16:creationId xmlns:a16="http://schemas.microsoft.com/office/drawing/2014/main" id="{BF77A989-8283-7614-FC4B-907CB3A730F8}"/>
                  </a:ext>
                </a:extLst>
              </p:cNvPr>
              <p:cNvCxnSpPr/>
              <p:nvPr/>
            </p:nvCxnSpPr>
            <p:spPr>
              <a:xfrm>
                <a:off x="3337856" y="6121398"/>
                <a:ext cx="125633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10">
                <a:extLst>
                  <a:ext uri="{FF2B5EF4-FFF2-40B4-BE49-F238E27FC236}">
                    <a16:creationId xmlns:a16="http://schemas.microsoft.com/office/drawing/2014/main" id="{B0EDF3B9-5B0D-B518-09F5-D432F3D1C97D}"/>
                  </a:ext>
                </a:extLst>
              </p:cNvPr>
              <p:cNvSpPr/>
              <p:nvPr/>
            </p:nvSpPr>
            <p:spPr>
              <a:xfrm>
                <a:off x="4721508" y="5859788"/>
                <a:ext cx="126428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baseline="30000" dirty="0">
                    <a:sym typeface="Wingdings" panose="05000000000000000000" pitchFamily="2" charset="2"/>
                  </a:rPr>
                  <a:t>8</a:t>
                </a:r>
                <a:r>
                  <a:rPr lang="de-DE" sz="2800" dirty="0">
                    <a:sym typeface="Wingdings" panose="05000000000000000000" pitchFamily="2" charset="2"/>
                  </a:rPr>
                  <a:t>BF</a:t>
                </a:r>
                <a:r>
                  <a:rPr lang="de-DE" sz="2800" baseline="-25000" dirty="0">
                    <a:sym typeface="Wingdings" panose="05000000000000000000" pitchFamily="2" charset="2"/>
                  </a:rPr>
                  <a:t>2</a:t>
                </a:r>
                <a:r>
                  <a:rPr lang="de-DE" sz="2800" baseline="30000" dirty="0">
                    <a:sym typeface="Wingdings" panose="05000000000000000000" pitchFamily="2" charset="2"/>
                  </a:rPr>
                  <a:t>+</a:t>
                </a:r>
                <a:r>
                  <a:rPr lang="de-DE" sz="28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(g)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" name="Rectangle 11">
                <a:extLst>
                  <a:ext uri="{FF2B5EF4-FFF2-40B4-BE49-F238E27FC236}">
                    <a16:creationId xmlns:a16="http://schemas.microsoft.com/office/drawing/2014/main" id="{25EA2416-43BD-9BCA-F4EA-CE324C9E88CC}"/>
                  </a:ext>
                </a:extLst>
              </p:cNvPr>
              <p:cNvSpPr/>
              <p:nvPr/>
            </p:nvSpPr>
            <p:spPr>
              <a:xfrm>
                <a:off x="3519395" y="5598178"/>
                <a:ext cx="95846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400" dirty="0">
                    <a:sym typeface="Wingdings" panose="05000000000000000000" pitchFamily="2" charset="2"/>
                  </a:rPr>
                  <a:t>SF</a:t>
                </a:r>
                <a:r>
                  <a:rPr lang="de-DE" sz="2400" baseline="-25000" dirty="0">
                    <a:sym typeface="Wingdings" panose="05000000000000000000" pitchFamily="2" charset="2"/>
                  </a:rPr>
                  <a:t>6</a:t>
                </a:r>
                <a:r>
                  <a:rPr lang="de-DE" sz="2800" baseline="-25000" dirty="0">
                    <a:sym typeface="Wingdings" panose="05000000000000000000" pitchFamily="2" charset="2"/>
                  </a:rPr>
                  <a:t> </a:t>
                </a:r>
                <a:r>
                  <a:rPr lang="de-DE" dirty="0">
                    <a:sym typeface="Wingdings" panose="05000000000000000000" pitchFamily="2" charset="2"/>
                  </a:rPr>
                  <a:t>(g)</a:t>
                </a:r>
                <a:r>
                  <a:rPr lang="de-DE" sz="2800" dirty="0">
                    <a:sym typeface="Wingdings" panose="05000000000000000000" pitchFamily="2" charset="2"/>
                  </a:rPr>
                  <a:t> </a:t>
                </a:r>
                <a:endParaRPr lang="en-GB" sz="2800" dirty="0"/>
              </a:p>
            </p:txBody>
          </p:sp>
        </p:grpSp>
      </p:grpSp>
      <p:pic>
        <p:nvPicPr>
          <p:cNvPr id="27" name="Picture 12">
            <a:extLst>
              <a:ext uri="{FF2B5EF4-FFF2-40B4-BE49-F238E27FC236}">
                <a16:creationId xmlns:a16="http://schemas.microsoft.com/office/drawing/2014/main" id="{1D66C6CA-E66E-9DE2-EA5E-9B03B692A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9647" y="165621"/>
            <a:ext cx="1297395" cy="1203454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4FB41F13-8A72-6F4B-A287-9A1D3D967A53}"/>
              </a:ext>
            </a:extLst>
          </p:cNvPr>
          <p:cNvSpPr txBox="1"/>
          <p:nvPr/>
        </p:nvSpPr>
        <p:spPr>
          <a:xfrm>
            <a:off x="-31839" y="3425483"/>
            <a:ext cx="22291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68288"/>
            <a:r>
              <a:rPr lang="en-GB" sz="1800" dirty="0" err="1">
                <a:solidFill>
                  <a:srgbClr val="7F7F7F"/>
                </a:solidFill>
                <a:latin typeface="Arial" panose="020B0604020202020204"/>
              </a:rPr>
              <a:t>Ballof</a:t>
            </a:r>
            <a:r>
              <a:rPr lang="en-GB" sz="1800" dirty="0">
                <a:solidFill>
                  <a:srgbClr val="7F7F7F"/>
                </a:solidFill>
                <a:latin typeface="Arial" panose="020B0604020202020204"/>
              </a:rPr>
              <a:t> et al, EPJA55 (2019) 65]</a:t>
            </a: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5C065E5A-0A2E-A773-97AA-64E5CB529985}"/>
              </a:ext>
            </a:extLst>
          </p:cNvPr>
          <p:cNvCxnSpPr/>
          <p:nvPr/>
        </p:nvCxnSpPr>
        <p:spPr>
          <a:xfrm flipH="1">
            <a:off x="10377042" y="4976033"/>
            <a:ext cx="1242872" cy="0"/>
          </a:xfrm>
          <a:prstGeom prst="straightConnector1">
            <a:avLst/>
          </a:prstGeom>
          <a:ln w="571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612D608-13FE-F2AD-1B3A-9A432F7449B5}"/>
              </a:ext>
            </a:extLst>
          </p:cNvPr>
          <p:cNvSpPr txBox="1"/>
          <p:nvPr/>
        </p:nvSpPr>
        <p:spPr>
          <a:xfrm>
            <a:off x="10590471" y="3905574"/>
            <a:ext cx="1167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1.4 GeV</a:t>
            </a:r>
          </a:p>
          <a:p>
            <a:r>
              <a:rPr lang="en-GB" dirty="0">
                <a:solidFill>
                  <a:srgbClr val="0432FF"/>
                </a:solidFill>
              </a:rPr>
              <a:t>Protons</a:t>
            </a:r>
          </a:p>
          <a:p>
            <a:r>
              <a:rPr lang="en-GB" dirty="0">
                <a:solidFill>
                  <a:srgbClr val="0432FF"/>
                </a:solidFill>
              </a:rPr>
              <a:t>3x 10</a:t>
            </a:r>
            <a:r>
              <a:rPr lang="en-GB" baseline="30000" dirty="0">
                <a:solidFill>
                  <a:srgbClr val="0432FF"/>
                </a:solidFill>
              </a:rPr>
              <a:t>13</a:t>
            </a:r>
            <a:r>
              <a:rPr lang="en-GB" dirty="0">
                <a:solidFill>
                  <a:srgbClr val="0432FF"/>
                </a:solidFill>
              </a:rPr>
              <a:t>pps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26F7B15-A15E-1521-8B1B-84BDB8A53506}"/>
              </a:ext>
            </a:extLst>
          </p:cNvPr>
          <p:cNvSpPr txBox="1"/>
          <p:nvPr/>
        </p:nvSpPr>
        <p:spPr>
          <a:xfrm>
            <a:off x="9186203" y="2082018"/>
            <a:ext cx="119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MEDICIS</a:t>
            </a:r>
          </a:p>
        </p:txBody>
      </p:sp>
    </p:spTree>
    <p:extLst>
      <p:ext uri="{BB962C8B-B14F-4D97-AF65-F5344CB8AC3E}">
        <p14:creationId xmlns:p14="http://schemas.microsoft.com/office/powerpoint/2010/main" val="317771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3184EE5D-74C0-CEDB-C437-D2EBEBD01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A84DE5E-014A-B4F9-FD8C-95AFAE7295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D940E8B-8D65-57C8-D4DA-663935708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333" y="1390192"/>
            <a:ext cx="4562962" cy="400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22D8D1-CA63-BCDD-1E98-8C445D02929E}"/>
              </a:ext>
            </a:extLst>
          </p:cNvPr>
          <p:cNvSpPr txBox="1"/>
          <p:nvPr/>
        </p:nvSpPr>
        <p:spPr>
          <a:xfrm>
            <a:off x="-30078" y="3246951"/>
            <a:ext cx="3801508" cy="830997"/>
          </a:xfrm>
          <a:prstGeom prst="rect">
            <a:avLst/>
          </a:prstGeom>
          <a:solidFill>
            <a:srgbClr val="FFFFCC"/>
          </a:solidFill>
          <a:ln w="28575">
            <a:solidFill>
              <a:srgbClr val="FFFF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285756" indent="-285756" algn="just">
              <a:buFont typeface="Arial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4 Si △E-E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/>
              </a:rPr>
              <a:t>telescopes</a:t>
            </a:r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 DSSD + PAD</a:t>
            </a:r>
          </a:p>
          <a:p>
            <a:pPr marL="285756" indent="-285756" algn="just">
              <a:buFont typeface="Arial" charset="0"/>
              <a:buChar char="•"/>
            </a:pPr>
            <a:r>
              <a:rPr lang="en-US" sz="1200">
                <a:solidFill>
                  <a:srgbClr val="C00000"/>
                </a:solidFill>
                <a:latin typeface="Arial" panose="020B0604020202020204"/>
              </a:rPr>
              <a:t>stop </a:t>
            </a:r>
            <a:r>
              <a:rPr lang="el-GR" sz="1200">
                <a:solidFill>
                  <a:srgbClr val="C00000"/>
                </a:solidFill>
                <a:latin typeface="Arial" panose="020B0604020202020204"/>
              </a:rPr>
              <a:t>α</a:t>
            </a:r>
            <a:r>
              <a:rPr lang="es-ES" sz="1200">
                <a:solidFill>
                  <a:srgbClr val="C00000"/>
                </a:solidFill>
                <a:latin typeface="Arial" panose="020B0604020202020204"/>
              </a:rPr>
              <a:t>: </a:t>
            </a:r>
            <a:r>
              <a:rPr lang="en-US" sz="1200">
                <a:solidFill>
                  <a:srgbClr val="C00000"/>
                </a:solidFill>
                <a:latin typeface="Arial" panose="020B0604020202020204"/>
              </a:rPr>
              <a:t>1-9 MeV -- </a:t>
            </a:r>
            <a:r>
              <a:rPr lang="en-US" sz="1200">
                <a:solidFill>
                  <a:srgbClr val="000000"/>
                </a:solidFill>
                <a:latin typeface="Arial" panose="020B0604020202020204"/>
              </a:rPr>
              <a:t>60</a:t>
            </a:r>
            <a:r>
              <a:rPr lang="el-GR" sz="1200" dirty="0">
                <a:solidFill>
                  <a:srgbClr val="000000"/>
                </a:solidFill>
                <a:latin typeface="Arial" panose="020B0604020202020204"/>
              </a:rPr>
              <a:t>μ</a:t>
            </a:r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m (U6 &amp; U2</a:t>
            </a:r>
            <a:r>
              <a:rPr lang="en-US" sz="1200">
                <a:solidFill>
                  <a:srgbClr val="000000"/>
                </a:solidFill>
                <a:latin typeface="Arial" panose="020B0604020202020204"/>
              </a:rPr>
              <a:t>) </a:t>
            </a:r>
          </a:p>
          <a:p>
            <a:pPr marL="285756" indent="-285756" algn="just">
              <a:buFont typeface="Arial" charset="0"/>
              <a:buChar char="•"/>
            </a:pPr>
            <a:r>
              <a:rPr lang="en-US" sz="1200">
                <a:solidFill>
                  <a:srgbClr val="C00000"/>
                </a:solidFill>
                <a:latin typeface="Arial" panose="020B0604020202020204"/>
              </a:rPr>
              <a:t>stop </a:t>
            </a:r>
            <a:r>
              <a:rPr lang="el-GR" sz="1200" dirty="0">
                <a:solidFill>
                  <a:srgbClr val="C00000"/>
                </a:solidFill>
                <a:latin typeface="Arial" panose="020B0604020202020204"/>
              </a:rPr>
              <a:t>α</a:t>
            </a:r>
            <a:r>
              <a:rPr lang="es-ES" sz="1200">
                <a:solidFill>
                  <a:srgbClr val="C00000"/>
                </a:solidFill>
                <a:latin typeface="Arial" panose="020B0604020202020204"/>
              </a:rPr>
              <a:t>: </a:t>
            </a:r>
            <a:r>
              <a:rPr lang="en-US" sz="1200">
                <a:solidFill>
                  <a:srgbClr val="C00000"/>
                </a:solidFill>
                <a:latin typeface="Arial" panose="020B0604020202020204"/>
              </a:rPr>
              <a:t>1-7 MeV -- </a:t>
            </a:r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40</a:t>
            </a:r>
            <a:r>
              <a:rPr lang="el-GR" sz="1200">
                <a:solidFill>
                  <a:srgbClr val="000000"/>
                </a:solidFill>
                <a:latin typeface="Arial" panose="020B0604020202020204"/>
              </a:rPr>
              <a:t>μ</a:t>
            </a:r>
            <a:r>
              <a:rPr lang="en-US" sz="1200">
                <a:solidFill>
                  <a:srgbClr val="000000"/>
                </a:solidFill>
                <a:latin typeface="Arial" panose="020B0604020202020204"/>
              </a:rPr>
              <a:t>m-</a:t>
            </a:r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-  40</a:t>
            </a:r>
            <a:r>
              <a:rPr lang="el-GR" sz="1200" dirty="0">
                <a:solidFill>
                  <a:srgbClr val="000000"/>
                </a:solidFill>
                <a:latin typeface="Arial" panose="020B0604020202020204"/>
              </a:rPr>
              <a:t>μ</a:t>
            </a:r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m (U3 &amp; </a:t>
            </a:r>
            <a:r>
              <a:rPr lang="en-US" sz="1200">
                <a:solidFill>
                  <a:srgbClr val="000000"/>
                </a:solidFill>
                <a:latin typeface="Arial" panose="020B0604020202020204"/>
              </a:rPr>
              <a:t>U4)</a:t>
            </a:r>
          </a:p>
          <a:p>
            <a:pPr marL="285756" indent="-285756" algn="just"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  <a:latin typeface="Arial" panose="020B0604020202020204"/>
              </a:rPr>
              <a:t>(</a:t>
            </a:r>
            <a:r>
              <a:rPr lang="en-US" sz="1200" dirty="0">
                <a:solidFill>
                  <a:srgbClr val="C00000"/>
                </a:solidFill>
                <a:latin typeface="Arial" panose="020B0604020202020204"/>
              </a:rPr>
              <a:t>low </a:t>
            </a:r>
            <a:r>
              <a:rPr lang="el-GR" sz="1200" dirty="0">
                <a:solidFill>
                  <a:srgbClr val="C00000"/>
                </a:solidFill>
                <a:latin typeface="Arial" panose="020B0604020202020204"/>
                <a:sym typeface="Wingdings"/>
              </a:rPr>
              <a:t>β</a:t>
            </a:r>
            <a:r>
              <a:rPr lang="es-ES" sz="1200" dirty="0">
                <a:solidFill>
                  <a:srgbClr val="C00000"/>
                </a:solidFill>
                <a:latin typeface="Arial" panose="020B0604020202020204"/>
                <a:sym typeface="Wingdings"/>
              </a:rPr>
              <a:t>-response</a:t>
            </a:r>
            <a:r>
              <a:rPr lang="en-US" sz="1200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E3A0C76-1488-BE79-662D-406FFB651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559"/>
            <a:ext cx="3885712" cy="3258290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22853CC3-EE31-95BD-C850-C4EB6416C6E5}"/>
              </a:ext>
            </a:extLst>
          </p:cNvPr>
          <p:cNvCxnSpPr>
            <a:cxnSpLocks/>
          </p:cNvCxnSpPr>
          <p:nvPr/>
        </p:nvCxnSpPr>
        <p:spPr>
          <a:xfrm flipV="1">
            <a:off x="5664534" y="3642249"/>
            <a:ext cx="399330" cy="545988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373A48B-BDE5-1BA0-6880-E18DF3FD104C}"/>
              </a:ext>
            </a:extLst>
          </p:cNvPr>
          <p:cNvSpPr txBox="1"/>
          <p:nvPr/>
        </p:nvSpPr>
        <p:spPr>
          <a:xfrm>
            <a:off x="4895913" y="4119306"/>
            <a:ext cx="13917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baseline="30000">
                <a:solidFill>
                  <a:srgbClr val="92D050"/>
                </a:solidFill>
                <a:latin typeface="Arial" panose="020B0604020202020204"/>
              </a:rPr>
              <a:t>12 </a:t>
            </a:r>
            <a:r>
              <a:rPr lang="en-GB" sz="1500" b="1">
                <a:solidFill>
                  <a:srgbClr val="92D050"/>
                </a:solidFill>
                <a:latin typeface="Arial" panose="020B0604020202020204"/>
              </a:rPr>
              <a:t>C Catcher (138 nm)</a:t>
            </a:r>
          </a:p>
        </p:txBody>
      </p:sp>
      <p:sp>
        <p:nvSpPr>
          <p:cNvPr id="12" name="Cerrar llave 11">
            <a:extLst>
              <a:ext uri="{FF2B5EF4-FFF2-40B4-BE49-F238E27FC236}">
                <a16:creationId xmlns:a16="http://schemas.microsoft.com/office/drawing/2014/main" id="{DCB49647-6983-3312-4106-39F6C6634E63}"/>
              </a:ext>
            </a:extLst>
          </p:cNvPr>
          <p:cNvSpPr/>
          <p:nvPr/>
        </p:nvSpPr>
        <p:spPr>
          <a:xfrm rot="5400000">
            <a:off x="6113820" y="4313001"/>
            <a:ext cx="256606" cy="1756386"/>
          </a:xfrm>
          <a:prstGeom prst="rightBrace">
            <a:avLst/>
          </a:prstGeom>
          <a:noFill/>
          <a:ln w="31750" cap="flat" cmpd="sng" algn="ctr">
            <a:solidFill>
              <a:srgbClr val="000000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">
                <a:extLst>
                  <a:ext uri="{FF2B5EF4-FFF2-40B4-BE49-F238E27FC236}">
                    <a16:creationId xmlns:a16="http://schemas.microsoft.com/office/drawing/2014/main" id="{6099981F-7329-2A5C-74D0-2F239EEAE67E}"/>
                  </a:ext>
                </a:extLst>
              </p:cNvPr>
              <p:cNvSpPr txBox="1"/>
              <p:nvPr/>
            </p:nvSpPr>
            <p:spPr>
              <a:xfrm>
                <a:off x="5463109" y="5976843"/>
                <a:ext cx="1604169" cy="307777"/>
              </a:xfrm>
              <a:prstGeom prst="rect">
                <a:avLst/>
              </a:prstGeom>
              <a:solidFill>
                <a:srgbClr val="CB0017">
                  <a:lumMod val="20000"/>
                  <a:lumOff val="80000"/>
                </a:srgbClr>
              </a:solidFill>
              <a:ln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l-GR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𝜴</m:t>
                      </m:r>
                      <m:r>
                        <a:rPr kumimoji="0" lang="es-E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kumimoji="0" lang="es-E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𝟑𝟖</m:t>
                      </m:r>
                      <m:r>
                        <a:rPr kumimoji="0" lang="es-E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% </m:t>
                      </m:r>
                      <m:r>
                        <a:rPr kumimoji="0" lang="es-E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𝟒</m:t>
                      </m:r>
                      <m:r>
                        <a:rPr kumimoji="0" lang="es-E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𝝅</m:t>
                      </m:r>
                    </m:oMath>
                  </m:oMathPara>
                </a14:m>
                <a:endParaRPr kumimoji="0" lang="es-E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3" name="TextBox 1">
                <a:extLst>
                  <a:ext uri="{FF2B5EF4-FFF2-40B4-BE49-F238E27FC236}">
                    <a16:creationId xmlns:a16="http://schemas.microsoft.com/office/drawing/2014/main" id="{6099981F-7329-2A5C-74D0-2F239EEAE6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109" y="5976843"/>
                <a:ext cx="1604169" cy="307777"/>
              </a:xfrm>
              <a:prstGeom prst="rect">
                <a:avLst/>
              </a:prstGeom>
              <a:blipFill>
                <a:blip r:embed="rId5"/>
                <a:stretch>
                  <a:fillRect t="-3704" b="-33333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D326830A-89AF-237A-C276-BD8AAD319319}"/>
              </a:ext>
            </a:extLst>
          </p:cNvPr>
          <p:cNvSpPr txBox="1"/>
          <p:nvPr/>
        </p:nvSpPr>
        <p:spPr>
          <a:xfrm>
            <a:off x="5308002" y="5249275"/>
            <a:ext cx="1917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>
                    <a:lumMod val="50000"/>
                  </a:srgbClr>
                </a:solidFill>
                <a:latin typeface="Arial" panose="020B0604020202020204"/>
              </a:rPr>
              <a:t>Particle Telescope</a:t>
            </a:r>
            <a:endParaRPr lang="en-GB" dirty="0">
              <a:solidFill>
                <a:srgbClr val="000000">
                  <a:lumMod val="50000"/>
                </a:srgbClr>
              </a:solidFill>
              <a:latin typeface="Arial" panose="020B0604020202020204"/>
            </a:endParaRPr>
          </a:p>
        </p:txBody>
      </p:sp>
      <p:sp>
        <p:nvSpPr>
          <p:cNvPr id="15" name="Oval 33">
            <a:extLst>
              <a:ext uri="{FF2B5EF4-FFF2-40B4-BE49-F238E27FC236}">
                <a16:creationId xmlns:a16="http://schemas.microsoft.com/office/drawing/2014/main" id="{3FB9B843-72E2-9FC9-94C7-EA4119AB78D0}"/>
              </a:ext>
            </a:extLst>
          </p:cNvPr>
          <p:cNvSpPr/>
          <p:nvPr/>
        </p:nvSpPr>
        <p:spPr>
          <a:xfrm>
            <a:off x="6139397" y="3224585"/>
            <a:ext cx="194608" cy="227667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000000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α</a:t>
            </a:r>
            <a:endParaRPr kumimoji="0" lang="en-US" sz="1600" b="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Oval 33">
            <a:extLst>
              <a:ext uri="{FF2B5EF4-FFF2-40B4-BE49-F238E27FC236}">
                <a16:creationId xmlns:a16="http://schemas.microsoft.com/office/drawing/2014/main" id="{B14A8ABF-AD33-1A51-D69C-4FEBC77FD755}"/>
              </a:ext>
            </a:extLst>
          </p:cNvPr>
          <p:cNvSpPr/>
          <p:nvPr/>
        </p:nvSpPr>
        <p:spPr>
          <a:xfrm>
            <a:off x="6139397" y="3370582"/>
            <a:ext cx="194608" cy="227667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000000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α</a:t>
            </a:r>
            <a:endParaRPr kumimoji="0" lang="en-US" sz="1600" b="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7373E44-599D-D60C-BEC3-776590F16E1F}"/>
              </a:ext>
            </a:extLst>
          </p:cNvPr>
          <p:cNvSpPr txBox="1"/>
          <p:nvPr/>
        </p:nvSpPr>
        <p:spPr>
          <a:xfrm>
            <a:off x="7162236" y="4509120"/>
            <a:ext cx="83655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>
                <a:solidFill>
                  <a:srgbClr val="000000"/>
                </a:solidFill>
                <a:latin typeface="Arial" panose="020B0604020202020204"/>
              </a:rPr>
              <a:t>DSSD</a:t>
            </a:r>
            <a:endParaRPr lang="en-GB" sz="150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CC94975-213D-49A0-A969-BEB0D0D718A1}"/>
              </a:ext>
            </a:extLst>
          </p:cNvPr>
          <p:cNvSpPr txBox="1"/>
          <p:nvPr/>
        </p:nvSpPr>
        <p:spPr>
          <a:xfrm>
            <a:off x="7166674" y="4925478"/>
            <a:ext cx="889008" cy="3231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500" b="1">
                <a:solidFill>
                  <a:srgbClr val="000000">
                    <a:lumMod val="40000"/>
                    <a:lumOff val="60000"/>
                  </a:srgbClr>
                </a:solidFill>
                <a:latin typeface="Arial" panose="020B0604020202020204"/>
              </a:rPr>
              <a:t>PAD</a:t>
            </a:r>
            <a:endParaRPr lang="en-GB" sz="1500">
              <a:solidFill>
                <a:srgbClr val="000000">
                  <a:lumMod val="40000"/>
                  <a:lumOff val="60000"/>
                </a:srgbClr>
              </a:solidFill>
              <a:latin typeface="Arial" panose="020B06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Estrella: 10 puntas 35">
                <a:extLst>
                  <a:ext uri="{FF2B5EF4-FFF2-40B4-BE49-F238E27FC236}">
                    <a16:creationId xmlns:a16="http://schemas.microsoft.com/office/drawing/2014/main" id="{0A93E900-61DB-0153-0175-F125970D066A}"/>
                  </a:ext>
                </a:extLst>
              </p:cNvPr>
              <p:cNvSpPr/>
              <p:nvPr/>
            </p:nvSpPr>
            <p:spPr>
              <a:xfrm>
                <a:off x="6013991" y="3098783"/>
                <a:ext cx="497646" cy="545988"/>
              </a:xfrm>
              <a:prstGeom prst="star10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000000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l-GR" sz="2150" b="0" i="1" u="none" strike="noStrike" kern="0" cap="none" spc="0" normalizeH="0" baseline="0" noProof="0" dirty="0" smtClean="0">
                              <a:ln w="0"/>
                              <a:solidFill>
                                <a:prstClr val="white"/>
                              </a:solidFill>
                              <a:effectLst>
                                <a:outerShdw blurRad="38100" dist="19050" dir="2700000" algn="tl" rotWithShape="0">
                                  <a:srgbClr val="000000">
                                    <a:alpha val="40000"/>
                                  </a:srgbClr>
                                </a:outerShdw>
                              </a:effectLst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l-GR" sz="2150" b="0" i="1" u="none" strike="noStrike" kern="0" cap="none" spc="0" normalizeH="0" baseline="0" noProof="0" dirty="0" smtClean="0">
                              <a:ln w="0"/>
                              <a:solidFill>
                                <a:prstClr val="white"/>
                              </a:solidFill>
                              <a:effectLst>
                                <a:outerShdw blurRad="38100" dist="19050" dir="2700000" algn="tl" rotWithShape="0">
                                  <a:srgbClr val="000000">
                                    <a:alpha val="40000"/>
                                  </a:srgbClr>
                                </a:outerShdw>
                              </a:effectLst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𝛽</m:t>
                          </m:r>
                        </m:e>
                        <m:sup>
                          <m:r>
                            <a:rPr kumimoji="0" lang="es-ES" sz="2150" b="0" i="1" u="none" strike="noStrike" kern="0" cap="none" spc="0" normalizeH="0" baseline="0" noProof="0" dirty="0" smtClean="0">
                              <a:ln w="0"/>
                              <a:solidFill>
                                <a:prstClr val="white"/>
                              </a:solidFill>
                              <a:effectLst>
                                <a:outerShdw blurRad="38100" dist="19050" dir="2700000" algn="tl" rotWithShape="0">
                                  <a:srgbClr val="000000">
                                    <a:alpha val="40000"/>
                                  </a:srgbClr>
                                </a:outerShdw>
                              </a:effectLst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0" lang="en-GB" sz="2150" b="0" i="0" u="none" strike="noStrike" kern="0" cap="none" spc="0" normalizeH="0" baseline="0" noProof="0">
                  <a:ln w="0"/>
                  <a:solidFill>
                    <a:prstClr val="white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Estrella: 10 puntas 35">
                <a:extLst>
                  <a:ext uri="{FF2B5EF4-FFF2-40B4-BE49-F238E27FC236}">
                    <a16:creationId xmlns:a16="http://schemas.microsoft.com/office/drawing/2014/main" id="{0A93E900-61DB-0153-0175-F125970D06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991" y="3098783"/>
                <a:ext cx="497646" cy="545988"/>
              </a:xfrm>
              <a:prstGeom prst="star10">
                <a:avLst/>
              </a:prstGeom>
              <a:blipFill>
                <a:blip r:embed="rId6"/>
                <a:stretch>
                  <a:fillRect l="-14286" b="-6522"/>
                </a:stretch>
              </a:blipFill>
              <a:ln w="12700" cap="flat" cmpd="sng" algn="ctr">
                <a:solidFill>
                  <a:srgbClr val="000000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>
            <a:extLst>
              <a:ext uri="{FF2B5EF4-FFF2-40B4-BE49-F238E27FC236}">
                <a16:creationId xmlns:a16="http://schemas.microsoft.com/office/drawing/2014/main" id="{A6B65531-D518-944A-B583-92F725634487}"/>
              </a:ext>
            </a:extLst>
          </p:cNvPr>
          <p:cNvSpPr txBox="1"/>
          <p:nvPr/>
        </p:nvSpPr>
        <p:spPr>
          <a:xfrm rot="2907638">
            <a:off x="4412281" y="1955566"/>
            <a:ext cx="17745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00000"/>
                </a:solidFill>
                <a:latin typeface="Arial" panose="020B0604020202020204"/>
              </a:rPr>
              <a:t>(25000 counts/s) </a:t>
            </a:r>
            <a:endParaRPr lang="en-GB" sz="1400">
              <a:solidFill>
                <a:srgbClr val="000000"/>
              </a:solidFill>
              <a:latin typeface="Arial" panose="020B060402020202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EFB590B-FBDC-1C12-22C6-FD6F7134202E}"/>
                  </a:ext>
                </a:extLst>
              </p:cNvPr>
              <p:cNvSpPr txBox="1"/>
              <p:nvPr/>
            </p:nvSpPr>
            <p:spPr>
              <a:xfrm>
                <a:off x="5453" y="4158222"/>
                <a:ext cx="4506150" cy="2576667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txBody>
              <a:bodyPr wrap="square">
                <a:spAutoFit/>
              </a:bodyPr>
              <a:lstStyle/>
              <a:p>
                <a:pPr marL="228600" indent="-228600" defTabSz="268288">
                  <a:buFont typeface="+mj-lt"/>
                  <a:buAutoNum type="arabicPeriod"/>
                </a:pPr>
                <a:r>
                  <a:rPr lang="en-GB" sz="1600" b="1" kern="0" baseline="30000" dirty="0">
                    <a:latin typeface="Arial" panose="020B0604020202020204"/>
                  </a:rPr>
                  <a:t>8</a:t>
                </a:r>
                <a:r>
                  <a:rPr lang="en-GB" sz="1600" b="1" kern="0" dirty="0">
                    <a:latin typeface="Arial" panose="020B0604020202020204"/>
                  </a:rPr>
                  <a:t>BF</a:t>
                </a:r>
                <a:r>
                  <a:rPr lang="en-GB" sz="1600" b="1" kern="0" baseline="-25000" dirty="0">
                    <a:latin typeface="Arial" panose="020B0604020202020204"/>
                  </a:rPr>
                  <a:t>2</a:t>
                </a:r>
                <a:r>
                  <a:rPr lang="en-GB" sz="1600" kern="0" baseline="-25000" dirty="0">
                    <a:solidFill>
                      <a:srgbClr val="FF0000"/>
                    </a:solidFill>
                    <a:latin typeface="Arial" panose="020B0604020202020204"/>
                  </a:rPr>
                  <a:t> </a:t>
                </a:r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molecular beam </a:t>
                </a:r>
                <a:r>
                  <a:rPr lang="en-GB" sz="1600" b="1" dirty="0">
                    <a:solidFill>
                      <a:srgbClr val="FF0000"/>
                    </a:solidFill>
                    <a:latin typeface="Arial" panose="020B0604020202020204"/>
                  </a:rPr>
                  <a:t>is implanted </a:t>
                </a:r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in a </a:t>
                </a:r>
                <a:r>
                  <a:rPr lang="en-GB" sz="1600" b="1" kern="0" baseline="30000" dirty="0">
                    <a:latin typeface="Arial" panose="020B0604020202020204"/>
                  </a:rPr>
                  <a:t>12</a:t>
                </a:r>
                <a:r>
                  <a:rPr lang="en-GB" sz="1600" b="1" kern="0" dirty="0">
                    <a:latin typeface="Arial" panose="020B0604020202020204"/>
                  </a:rPr>
                  <a:t>C </a:t>
                </a:r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foil</a:t>
                </a:r>
                <a:endParaRPr lang="en-GB" sz="800" b="1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marL="177800" indent="-177800" defTabSz="268288">
                  <a:buFont typeface="+mj-lt"/>
                  <a:buAutoNum type="arabicPeriod"/>
                </a:pPr>
                <a:r>
                  <a:rPr lang="es-ES" sz="1600" b="1" dirty="0">
                    <a:solidFill>
                      <a:srgbClr val="000000"/>
                    </a:solidFill>
                    <a:latin typeface="Arial" panose="020B0604020202020204"/>
                  </a:rPr>
                  <a:t>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𝛃</m:t>
                        </m:r>
                      </m:e>
                      <m:sup>
                        <m:r>
                          <a:rPr lang="en-GB" sz="1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GB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1600" b="1" dirty="0">
                    <a:solidFill>
                      <a:srgbClr val="FF0000"/>
                    </a:solidFill>
                    <a:latin typeface="Arial" panose="020B0604020202020204"/>
                  </a:rPr>
                  <a:t>decay </a:t>
                </a:r>
                <a:r>
                  <a:rPr lang="es-ES" sz="1600" b="1" dirty="0" err="1">
                    <a:solidFill>
                      <a:srgbClr val="000000"/>
                    </a:solidFill>
                    <a:latin typeface="Arial" panose="020B0604020202020204"/>
                  </a:rPr>
                  <a:t>of</a:t>
                </a:r>
                <a:r>
                  <a:rPr lang="es-ES" sz="1600" b="1" dirty="0">
                    <a:solidFill>
                      <a:srgbClr val="FF0000"/>
                    </a:solidFill>
                    <a:latin typeface="Arial" panose="020B0604020202020204"/>
                  </a:rPr>
                  <a:t> </a:t>
                </a:r>
                <a:r>
                  <a:rPr lang="en-GB" sz="1600" b="1" kern="0" baseline="30000" dirty="0">
                    <a:latin typeface="Arial" panose="020B0604020202020204"/>
                  </a:rPr>
                  <a:t>8</a:t>
                </a:r>
                <a:r>
                  <a:rPr lang="en-GB" sz="1600" b="1" kern="0" dirty="0">
                    <a:latin typeface="Arial" panose="020B0604020202020204"/>
                  </a:rPr>
                  <a:t>B </a:t>
                </a:r>
                <a:r>
                  <a:rPr lang="es-ES" sz="1600" b="1" dirty="0">
                    <a:solidFill>
                      <a:srgbClr val="000000"/>
                    </a:solidFill>
                    <a:latin typeface="Arial" panose="020B0604020202020204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s-ES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𝟕𝟕𝟏</m:t>
                    </m:r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𝟗𝟒</m:t>
                    </m:r>
                    <m:r>
                      <a:rPr lang="es-E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ES" sz="1600" b="1" dirty="0">
                    <a:solidFill>
                      <a:srgbClr val="000000"/>
                    </a:solidFill>
                    <a:latin typeface="Arial" panose="020B0604020202020204"/>
                  </a:rPr>
                  <a:t> ms) populates </a:t>
                </a:r>
                <a:r>
                  <a:rPr lang="es-ES" sz="1600" b="1" dirty="0" err="1">
                    <a:solidFill>
                      <a:srgbClr val="000000"/>
                    </a:solidFill>
                    <a:latin typeface="Arial" panose="020B0604020202020204"/>
                  </a:rPr>
                  <a:t>states</a:t>
                </a:r>
                <a:r>
                  <a:rPr lang="es-ES" sz="1600" b="1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es-ES" sz="1600" b="1" dirty="0" err="1">
                    <a:solidFill>
                      <a:srgbClr val="000000"/>
                    </a:solidFill>
                    <a:latin typeface="Arial" panose="020B0604020202020204"/>
                  </a:rPr>
                  <a:t>of</a:t>
                </a:r>
                <a:r>
                  <a:rPr lang="es-ES" sz="1600" b="1" dirty="0">
                    <a:solidFill>
                      <a:srgbClr val="000000"/>
                    </a:solidFill>
                    <a:latin typeface="Arial" panose="020B0604020202020204"/>
                  </a:rPr>
                  <a:t> </a:t>
                </a:r>
                <a:r>
                  <a:rPr lang="en-GB" sz="1600" b="1" kern="0" baseline="30000" dirty="0">
                    <a:latin typeface="Arial" panose="020B0604020202020204"/>
                  </a:rPr>
                  <a:t>8</a:t>
                </a:r>
                <a:r>
                  <a:rPr lang="en-GB" sz="1600" b="1" kern="0" dirty="0">
                    <a:latin typeface="Arial" panose="020B0604020202020204"/>
                  </a:rPr>
                  <a:t>Be. </a:t>
                </a:r>
                <a:r>
                  <a:rPr lang="en-GB" sz="1600" b="1" kern="0" dirty="0" err="1">
                    <a:solidFill>
                      <a:schemeClr val="bg1">
                        <a:lumMod val="50000"/>
                      </a:schemeClr>
                    </a:solidFill>
                    <a:latin typeface="Arial" panose="020B0604020202020204"/>
                  </a:rPr>
                  <a:t>Viñals</a:t>
                </a:r>
                <a:r>
                  <a:rPr lang="en-GB" sz="1600" b="1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/>
                  </a:rPr>
                  <a:t> et al., Acta Polonica B 51 (2020)</a:t>
                </a:r>
                <a:endParaRPr lang="es-E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GB" sz="800" b="1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marL="177800" indent="-177800">
                  <a:buFont typeface="+mj-lt"/>
                  <a:buAutoNum type="arabicPeriod"/>
                </a:pPr>
                <a:r>
                  <a:rPr lang="en-GB" sz="1600" b="1" kern="0" baseline="30000" dirty="0">
                    <a:latin typeface="Arial" panose="020B0604020202020204"/>
                  </a:rPr>
                  <a:t>8</a:t>
                </a:r>
                <a:r>
                  <a:rPr lang="en-GB" sz="1600" b="1" kern="0" dirty="0">
                    <a:latin typeface="Arial" panose="020B0604020202020204"/>
                  </a:rPr>
                  <a:t>Be </a:t>
                </a:r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is unbound </a:t>
                </a:r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l-GR" sz="1600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𝛂</m:t>
                    </m:r>
                    <m:r>
                      <a:rPr lang="en-GB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–</a:t>
                </a:r>
                <a14:m>
                  <m:oMath xmlns:m="http://schemas.openxmlformats.org/officeDocument/2006/math">
                    <m:r>
                      <a:rPr lang="el-GR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𝛂</m:t>
                    </m:r>
                  </m:oMath>
                </a14:m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 break up 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GB" sz="800" b="1" dirty="0">
                  <a:solidFill>
                    <a:srgbClr val="000000"/>
                  </a:solidFill>
                  <a:latin typeface="Arial" panose="020B0604020202020204"/>
                </a:endParaRPr>
              </a:p>
              <a:p>
                <a:pPr marL="177800" indent="-177800" algn="just">
                  <a:buFont typeface="+mj-lt"/>
                  <a:buAutoNum type="arabicPeriod"/>
                </a:pPr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Reconstruction of the </a:t>
                </a:r>
                <a14:m>
                  <m:oMath xmlns:m="http://schemas.openxmlformats.org/officeDocument/2006/math">
                    <m:r>
                      <a:rPr lang="el-GR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𝜶</m:t>
                    </m:r>
                    <m:r>
                      <a:rPr lang="en-GB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sz="1600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l-GR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𝜶</m:t>
                    </m:r>
                  </m:oMath>
                </a14:m>
                <a:r>
                  <a:rPr lang="en-GB" sz="1600" b="1" dirty="0">
                    <a:solidFill>
                      <a:srgbClr val="000000"/>
                    </a:solidFill>
                    <a:latin typeface="Arial" panose="020B0604020202020204"/>
                  </a:rPr>
                  <a:t> coincidence spectrum through a system of four </a:t>
                </a:r>
                <a:r>
                  <a:rPr lang="en-GB" sz="1600" b="1" dirty="0">
                    <a:solidFill>
                      <a:srgbClr val="000000">
                        <a:lumMod val="75000"/>
                      </a:srgbClr>
                    </a:solidFill>
                    <a:latin typeface="Arial" panose="020B0604020202020204"/>
                  </a:rPr>
                  <a:t>telescopes</a:t>
                </a:r>
              </a:p>
            </p:txBody>
          </p:sp>
        </mc:Choice>
        <mc:Fallback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EFB590B-FBDC-1C12-22C6-FD6F713420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3" y="4158222"/>
                <a:ext cx="4506150" cy="2576667"/>
              </a:xfrm>
              <a:prstGeom prst="rect">
                <a:avLst/>
              </a:prstGeom>
              <a:blipFill>
                <a:blip r:embed="rId7"/>
                <a:stretch>
                  <a:fillRect l="-562" t="-980" r="-562" b="-196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uadroTexto 24">
            <a:extLst>
              <a:ext uri="{FF2B5EF4-FFF2-40B4-BE49-F238E27FC236}">
                <a16:creationId xmlns:a16="http://schemas.microsoft.com/office/drawing/2014/main" id="{CAAC3F6C-64B2-2D19-C410-D09AE9F3BB6A}"/>
              </a:ext>
            </a:extLst>
          </p:cNvPr>
          <p:cNvSpPr txBox="1"/>
          <p:nvPr/>
        </p:nvSpPr>
        <p:spPr>
          <a:xfrm>
            <a:off x="8145020" y="2621939"/>
            <a:ext cx="39141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IS633  2 orders of magnitude more statistics than ever!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CDFA957-8DD8-14FA-1870-BA0D5506CA16}"/>
              </a:ext>
            </a:extLst>
          </p:cNvPr>
          <p:cNvSpPr txBox="1"/>
          <p:nvPr/>
        </p:nvSpPr>
        <p:spPr>
          <a:xfrm>
            <a:off x="8544295" y="1358765"/>
            <a:ext cx="30318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+mn-ea"/>
                <a:cs typeface="+mn-cs"/>
              </a:rPr>
              <a:t>Resolving the </a:t>
            </a:r>
            <a:r>
              <a:rPr kumimoji="0" lang="el-GR" sz="2000" b="1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+mn-ea"/>
                <a:cs typeface="+mn-cs"/>
              </a:rPr>
              <a:t>β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+mn-ea"/>
                <a:cs typeface="+mn-cs"/>
              </a:rPr>
              <a:t>-feeding to the 16,6 and 16,9 MeV </a:t>
            </a:r>
            <a:r>
              <a:rPr kumimoji="0" lang="en-GB" sz="2000" b="1" i="0" u="sng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+mn-ea"/>
                <a:cs typeface="+mn-cs"/>
              </a:rPr>
              <a:t>level for the first time !!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C903F8BF-449A-964D-F87E-E24155FBF1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417" y="3733283"/>
            <a:ext cx="4927201" cy="3128148"/>
          </a:xfrm>
          <a:prstGeom prst="rect">
            <a:avLst/>
          </a:prstGeom>
        </p:spPr>
      </p:pic>
      <p:sp>
        <p:nvSpPr>
          <p:cNvPr id="9" name="Oval 30">
            <a:extLst>
              <a:ext uri="{FF2B5EF4-FFF2-40B4-BE49-F238E27FC236}">
                <a16:creationId xmlns:a16="http://schemas.microsoft.com/office/drawing/2014/main" id="{8D879CFF-187B-E89A-7B9A-8B890C8008E0}"/>
              </a:ext>
            </a:extLst>
          </p:cNvPr>
          <p:cNvSpPr/>
          <p:nvPr/>
        </p:nvSpPr>
        <p:spPr>
          <a:xfrm>
            <a:off x="4097865" y="926510"/>
            <a:ext cx="699911" cy="731453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rgbClr val="000000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3000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</a:rPr>
              <a:t>8</a:t>
            </a:r>
            <a:r>
              <a:rPr lang="en-US" sz="1000" kern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/>
              </a:rPr>
              <a:t>B</a:t>
            </a:r>
            <a:r>
              <a:rPr kumimoji="0" lang="en-US" sz="1000" b="0" i="0" u="none" strike="noStrike" kern="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</a:rPr>
              <a:t>F</a:t>
            </a:r>
            <a:r>
              <a:rPr kumimoji="0" lang="en-US" sz="1000" b="0" i="0" u="none" strike="noStrike" kern="0" cap="none" spc="0" normalizeH="0" baseline="-2500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/>
              </a:rPr>
              <a:t>2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AD4DBEA-8127-EE0C-9BA6-4F07DC8B860F}"/>
              </a:ext>
            </a:extLst>
          </p:cNvPr>
          <p:cNvSpPr txBox="1"/>
          <p:nvPr/>
        </p:nvSpPr>
        <p:spPr>
          <a:xfrm>
            <a:off x="4162618" y="90705"/>
            <a:ext cx="4562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CD"/>
                </a:solidFill>
              </a:rPr>
              <a:t>IS633 Experiment at IDS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C78C44CF-BEBF-2855-644E-A24528CAF7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37732" y="38667"/>
            <a:ext cx="3031834" cy="83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59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07407E-6 L 0.14688 0.2909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44" y="145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8.67362E-18 L -0.04076 -0.16829 " pathEditMode="relative" rAng="0" ptsTypes="AA">
                                      <p:cBhvr>
                                        <p:cTn id="29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907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2129 L 0.03281 0.17338 " pathEditMode="relative" rAng="0" ptsTypes="AA">
                                      <p:cBhvr>
                                        <p:cTn id="33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1" y="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9" grpId="0" animBg="1"/>
      <p:bldP spid="25" grpId="0"/>
      <p:bldP spid="26" grpId="0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31EA6542-AB78-5300-2439-0E41A8C7E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 dirty="0"/>
              <a:t>María J. </a:t>
            </a:r>
            <a:r>
              <a:rPr lang="es-ES_tradnl" dirty="0" err="1"/>
              <a:t>Gª</a:t>
            </a:r>
            <a:r>
              <a:rPr lang="es-ES_tradnl" dirty="0"/>
              <a:t> Borge 5th </a:t>
            </a:r>
            <a:r>
              <a:rPr lang="es-ES_tradnl" dirty="0" err="1"/>
              <a:t>Nordic</a:t>
            </a:r>
            <a:r>
              <a:rPr lang="es-ES_tradnl" dirty="0"/>
              <a:t> Meeting </a:t>
            </a:r>
            <a:r>
              <a:rPr lang="es-ES_tradnl" dirty="0" err="1"/>
              <a:t>on</a:t>
            </a:r>
            <a:r>
              <a:rPr lang="es-ES_tradnl" dirty="0"/>
              <a:t> Nuclear </a:t>
            </a:r>
            <a:r>
              <a:rPr lang="es-ES_tradnl" dirty="0" err="1"/>
              <a:t>Physics</a:t>
            </a:r>
            <a:r>
              <a:rPr lang="es-ES_tradnl" dirty="0"/>
              <a:t>, May 5th-8th, Visby, </a:t>
            </a:r>
            <a:r>
              <a:rPr lang="es-ES_tradnl" dirty="0" err="1"/>
              <a:t>Sweden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853FCDA-6848-F218-991C-546D6B8E1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032" y="1883576"/>
            <a:ext cx="4775505" cy="4269503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36DFF52-A74D-1BA0-1C5F-C4DA6108B1FE}"/>
              </a:ext>
            </a:extLst>
          </p:cNvPr>
          <p:cNvCxnSpPr>
            <a:cxnSpLocks/>
          </p:cNvCxnSpPr>
          <p:nvPr/>
        </p:nvCxnSpPr>
        <p:spPr>
          <a:xfrm>
            <a:off x="9286246" y="955484"/>
            <a:ext cx="427682" cy="0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6" name="Grupo 35">
            <a:extLst>
              <a:ext uri="{FF2B5EF4-FFF2-40B4-BE49-F238E27FC236}">
                <a16:creationId xmlns:a16="http://schemas.microsoft.com/office/drawing/2014/main" id="{868BE783-4AF1-3633-69EC-32763855D218}"/>
              </a:ext>
            </a:extLst>
          </p:cNvPr>
          <p:cNvGrpSpPr/>
          <p:nvPr/>
        </p:nvGrpSpPr>
        <p:grpSpPr>
          <a:xfrm>
            <a:off x="10475887" y="756023"/>
            <a:ext cx="1455971" cy="1015663"/>
            <a:chOff x="10475887" y="756023"/>
            <a:chExt cx="1455971" cy="1015663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947474C-509F-E4C8-2671-400C825524D1}"/>
                </a:ext>
              </a:extLst>
            </p:cNvPr>
            <p:cNvSpPr txBox="1"/>
            <p:nvPr/>
          </p:nvSpPr>
          <p:spPr>
            <a:xfrm>
              <a:off x="10666807" y="756023"/>
              <a:ext cx="1265051" cy="1015663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  <a:tailEnd type="triangle"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 </a:t>
              </a:r>
              <a:r>
                <a:rPr kumimoji="0" lang="es-ES" sz="15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MeV</a:t>
              </a: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16,6 </a:t>
              </a:r>
              <a:r>
                <a:rPr kumimoji="0" lang="es-ES" sz="15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MeV</a:t>
              </a: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16,9 </a:t>
              </a:r>
              <a:r>
                <a:rPr kumimoji="0" lang="es-ES" sz="15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MeV</a:t>
              </a:r>
              <a:endParaRPr kumimoji="0" lang="es-ES" sz="15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BKG</a:t>
              </a:r>
              <a:endParaRPr kumimoji="0" lang="en-GB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Flecha: a la derecha 12">
              <a:extLst>
                <a:ext uri="{FF2B5EF4-FFF2-40B4-BE49-F238E27FC236}">
                  <a16:creationId xmlns:a16="http://schemas.microsoft.com/office/drawing/2014/main" id="{2037E37B-302B-457A-30A5-C5A6D3B3D5EC}"/>
                </a:ext>
              </a:extLst>
            </p:cNvPr>
            <p:cNvSpPr/>
            <p:nvPr/>
          </p:nvSpPr>
          <p:spPr>
            <a:xfrm>
              <a:off x="10475887" y="1141574"/>
              <a:ext cx="344596" cy="230799"/>
            </a:xfrm>
            <a:prstGeom prst="rightArrow">
              <a:avLst/>
            </a:prstGeom>
            <a:solidFill>
              <a:srgbClr val="000000">
                <a:lumMod val="7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E9230C88-E53A-74DE-3E49-F9CFF9E4EEFD}"/>
              </a:ext>
            </a:extLst>
          </p:cNvPr>
          <p:cNvGrpSpPr/>
          <p:nvPr/>
        </p:nvGrpSpPr>
        <p:grpSpPr>
          <a:xfrm>
            <a:off x="6522295" y="1822125"/>
            <a:ext cx="4741823" cy="4601832"/>
            <a:chOff x="6573732" y="2000655"/>
            <a:chExt cx="4741823" cy="4601832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BE0EAF28-44C5-65AE-3F46-D1714BFB5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73732" y="2000655"/>
              <a:ext cx="4741823" cy="4071938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CF904F01-2497-7B3B-B015-0037030AE791}"/>
                </a:ext>
              </a:extLst>
            </p:cNvPr>
            <p:cNvSpPr txBox="1"/>
            <p:nvPr/>
          </p:nvSpPr>
          <p:spPr>
            <a:xfrm>
              <a:off x="6639960" y="6023605"/>
              <a:ext cx="4605978" cy="57888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600" b="1"/>
              </a:lvl1pPr>
            </a:lstStyle>
            <a:p>
              <a:r>
                <a:rPr lang="en-GB" sz="1400" dirty="0"/>
                <a:t>The global fit includes the contributions of the 3 MeV and Intermediate region.</a:t>
              </a:r>
              <a:endParaRPr lang="es-ES" sz="1400" dirty="0"/>
            </a:p>
          </p:txBody>
        </p:sp>
      </p:grp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C4B7B2-6203-26A8-ECBA-EC88FF80EADF}"/>
              </a:ext>
            </a:extLst>
          </p:cNvPr>
          <p:cNvSpPr txBox="1"/>
          <p:nvPr/>
        </p:nvSpPr>
        <p:spPr>
          <a:xfrm>
            <a:off x="1017209" y="6072593"/>
            <a:ext cx="3956496" cy="510778"/>
          </a:xfrm>
          <a:prstGeom prst="roundRect">
            <a:avLst/>
          </a:prstGeom>
          <a:solidFill>
            <a:srgbClr val="FFFAA4"/>
          </a:solidFill>
          <a:ln w="38100">
            <a:noFill/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The contribution of the broad 3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MeV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state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</a:t>
            </a:r>
            <a:r>
              <a:rPr lang="es-ES" sz="1200" b="1" kern="0" dirty="0">
                <a:solidFill>
                  <a:srgbClr val="000000"/>
                </a:solidFill>
                <a:latin typeface="Arial" panose="020B0604020202020204"/>
              </a:rPr>
              <a:t>ha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s not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influence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in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the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region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of the 2</a:t>
            </a:r>
            <a:r>
              <a:rPr kumimoji="0" lang="es-ES" sz="12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+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 16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MeV</a:t>
            </a:r>
            <a:r>
              <a: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 </a:t>
            </a:r>
            <a:r>
              <a:rPr kumimoji="0" lang="es-E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doublet</a:t>
            </a:r>
            <a:r>
              <a:rPr kumimoji="0" lang="es-E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.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CB6DA8A-1921-4F44-1DA9-1806FF104D9D}"/>
              </a:ext>
            </a:extLst>
          </p:cNvPr>
          <p:cNvSpPr txBox="1"/>
          <p:nvPr/>
        </p:nvSpPr>
        <p:spPr>
          <a:xfrm>
            <a:off x="2583862" y="78941"/>
            <a:ext cx="9186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rgbClr val="0000CD"/>
                </a:solidFill>
              </a:rPr>
              <a:t>R-Matrix Fit: </a:t>
            </a: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kumimoji="0" lang="en-GB" sz="3200" i="0" u="none" strike="noStrike" kern="0" cap="none" spc="0" normalizeH="0" baseline="-2500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GB" sz="3200" i="0" u="none" strike="noStrike" kern="0" cap="none" spc="0" normalizeH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GB" sz="3200" dirty="0">
                <a:solidFill>
                  <a:srgbClr val="0000CD"/>
                </a:solidFill>
              </a:rPr>
              <a:t> </a:t>
            </a: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kumimoji="0" lang="en-GB" sz="3200" i="0" u="none" strike="noStrike" kern="0" cap="none" spc="0" normalizeH="0" baseline="-2500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GT </a:t>
            </a:r>
            <a:r>
              <a:rPr lang="en-GB" sz="3200" dirty="0">
                <a:solidFill>
                  <a:srgbClr val="0000CD"/>
                </a:solidFill>
              </a:rPr>
              <a:t>and </a:t>
            </a:r>
            <a:r>
              <a:rPr lang="el-GR" sz="3200" dirty="0">
                <a:solidFill>
                  <a:srgbClr val="0000CD"/>
                </a:solidFill>
              </a:rPr>
              <a:t>Γ</a:t>
            </a:r>
            <a:r>
              <a:rPr lang="es-ES" sz="3200" dirty="0">
                <a:solidFill>
                  <a:srgbClr val="0000CD"/>
                </a:solidFill>
              </a:rPr>
              <a:t> </a:t>
            </a:r>
            <a:r>
              <a:rPr lang="en-GB" sz="3200" dirty="0">
                <a:solidFill>
                  <a:srgbClr val="0000CD"/>
                </a:solidFill>
              </a:rPr>
              <a:t>from the </a:t>
            </a:r>
            <a:r>
              <a:rPr lang="el-GR" sz="3200" dirty="0">
                <a:solidFill>
                  <a:srgbClr val="0000CD"/>
                </a:solidFill>
              </a:rPr>
              <a:t>α</a:t>
            </a:r>
            <a:r>
              <a:rPr lang="en-US" sz="3200" dirty="0">
                <a:solidFill>
                  <a:srgbClr val="0000CD"/>
                </a:solidFill>
              </a:rPr>
              <a:t>-</a:t>
            </a:r>
            <a:r>
              <a:rPr lang="el-GR" sz="3200" dirty="0">
                <a:solidFill>
                  <a:srgbClr val="0000CD"/>
                </a:solidFill>
              </a:rPr>
              <a:t>α</a:t>
            </a:r>
            <a:r>
              <a:rPr lang="en-US" sz="3200" dirty="0">
                <a:solidFill>
                  <a:srgbClr val="0000CD"/>
                </a:solidFill>
              </a:rPr>
              <a:t> </a:t>
            </a:r>
            <a:r>
              <a:rPr lang="en-GB" sz="3200" dirty="0">
                <a:solidFill>
                  <a:srgbClr val="0000CD"/>
                </a:solidFill>
              </a:rPr>
              <a:t>spectrum</a:t>
            </a:r>
            <a:endParaRPr lang="en-GB" sz="3200" dirty="0">
              <a:solidFill>
                <a:srgbClr val="0000CD"/>
              </a:solidFill>
              <a:latin typeface="Arial" panose="020B0604020202020204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18C53F9-145F-AAC0-DDC0-E70888D4B461}"/>
              </a:ext>
            </a:extLst>
          </p:cNvPr>
          <p:cNvSpPr txBox="1"/>
          <p:nvPr/>
        </p:nvSpPr>
        <p:spPr>
          <a:xfrm>
            <a:off x="1637776" y="3732778"/>
            <a:ext cx="692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BKG</a:t>
            </a:r>
            <a:endParaRPr lang="en-GB" sz="14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73C7C59-179F-B684-F1B4-1C9B39FF2EF8}"/>
              </a:ext>
            </a:extLst>
          </p:cNvPr>
          <p:cNvSpPr txBox="1"/>
          <p:nvPr/>
        </p:nvSpPr>
        <p:spPr>
          <a:xfrm>
            <a:off x="1087038" y="4403009"/>
            <a:ext cx="697180" cy="309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3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MeV</a:t>
            </a:r>
            <a:endParaRPr lang="en-GB" sz="14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903C3422-642D-DAF5-49BA-D286E090B2AA}"/>
              </a:ext>
            </a:extLst>
          </p:cNvPr>
          <p:cNvCxnSpPr>
            <a:cxnSpLocks/>
          </p:cNvCxnSpPr>
          <p:nvPr/>
        </p:nvCxnSpPr>
        <p:spPr>
          <a:xfrm>
            <a:off x="2098010" y="3961919"/>
            <a:ext cx="382051" cy="280669"/>
          </a:xfrm>
          <a:prstGeom prst="straightConnector1">
            <a:avLst/>
          </a:prstGeom>
          <a:noFill/>
          <a:ln w="63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84DCBCCF-40CC-AA3B-5662-B99BE28CAECB}"/>
              </a:ext>
            </a:extLst>
          </p:cNvPr>
          <p:cNvCxnSpPr>
            <a:cxnSpLocks/>
          </p:cNvCxnSpPr>
          <p:nvPr/>
        </p:nvCxnSpPr>
        <p:spPr>
          <a:xfrm flipV="1">
            <a:off x="1841356" y="4256229"/>
            <a:ext cx="353774" cy="102049"/>
          </a:xfrm>
          <a:prstGeom prst="straightConnector1">
            <a:avLst/>
          </a:prstGeom>
          <a:noFill/>
          <a:ln w="6350" cap="flat" cmpd="sng" algn="ctr">
            <a:solidFill>
              <a:srgbClr val="E65B5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4263937-E1CC-6A51-36BF-7A0F80E9DC47}"/>
              </a:ext>
            </a:extLst>
          </p:cNvPr>
          <p:cNvSpPr txBox="1"/>
          <p:nvPr/>
        </p:nvSpPr>
        <p:spPr>
          <a:xfrm>
            <a:off x="4005705" y="3694662"/>
            <a:ext cx="1097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16,9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MeV</a:t>
            </a:r>
            <a:endParaRPr lang="en-GB" sz="14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5FA6DF5-23F7-6552-E526-896FF7D98D02}"/>
              </a:ext>
            </a:extLst>
          </p:cNvPr>
          <p:cNvSpPr txBox="1"/>
          <p:nvPr/>
        </p:nvSpPr>
        <p:spPr>
          <a:xfrm>
            <a:off x="3930835" y="3014574"/>
            <a:ext cx="1097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0000"/>
                </a:solidFill>
                <a:latin typeface="Arial" panose="020B0604020202020204"/>
              </a:rPr>
              <a:t>16,6 </a:t>
            </a:r>
            <a:r>
              <a:rPr lang="es-ES" sz="1400" b="1" dirty="0" err="1">
                <a:solidFill>
                  <a:srgbClr val="000000"/>
                </a:solidFill>
                <a:latin typeface="Arial" panose="020B0604020202020204"/>
              </a:rPr>
              <a:t>MeV</a:t>
            </a:r>
            <a:endParaRPr lang="en-GB" sz="14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F0720A21-C099-979C-233E-5DCC06FD3DD6}"/>
              </a:ext>
            </a:extLst>
          </p:cNvPr>
          <p:cNvCxnSpPr>
            <a:cxnSpLocks/>
          </p:cNvCxnSpPr>
          <p:nvPr/>
        </p:nvCxnSpPr>
        <p:spPr>
          <a:xfrm flipH="1">
            <a:off x="3857840" y="3238649"/>
            <a:ext cx="244886" cy="222175"/>
          </a:xfrm>
          <a:prstGeom prst="straightConnector1">
            <a:avLst/>
          </a:prstGeom>
          <a:noFill/>
          <a:ln w="6350" cap="flat" cmpd="sng" algn="ctr">
            <a:solidFill>
              <a:srgbClr val="54D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C2D3665-21D6-C28F-6D3A-03A53CDE5462}"/>
              </a:ext>
            </a:extLst>
          </p:cNvPr>
          <p:cNvSpPr txBox="1"/>
          <p:nvPr/>
        </p:nvSpPr>
        <p:spPr>
          <a:xfrm>
            <a:off x="2903201" y="2805916"/>
            <a:ext cx="1279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>
                <a:solidFill>
                  <a:srgbClr val="000000"/>
                </a:solidFill>
                <a:latin typeface="Arial" panose="020B0604020202020204"/>
              </a:rPr>
              <a:t>Total fit MeV</a:t>
            </a:r>
            <a:endParaRPr lang="en-GB" sz="1400" b="1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410847FE-A23B-2B80-031B-7D1FC8CC800D}"/>
              </a:ext>
            </a:extLst>
          </p:cNvPr>
          <p:cNvCxnSpPr>
            <a:cxnSpLocks/>
          </p:cNvCxnSpPr>
          <p:nvPr/>
        </p:nvCxnSpPr>
        <p:spPr>
          <a:xfrm flipH="1">
            <a:off x="3247708" y="3081953"/>
            <a:ext cx="191804" cy="29594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Rectangle 62">
            <a:extLst>
              <a:ext uri="{FF2B5EF4-FFF2-40B4-BE49-F238E27FC236}">
                <a16:creationId xmlns:a16="http://schemas.microsoft.com/office/drawing/2014/main" id="{6C0581AE-A537-FFE0-CF4A-686795BD3C90}"/>
              </a:ext>
            </a:extLst>
          </p:cNvPr>
          <p:cNvSpPr/>
          <p:nvPr/>
        </p:nvSpPr>
        <p:spPr>
          <a:xfrm>
            <a:off x="1604465" y="2057684"/>
            <a:ext cx="21477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00B050"/>
                </a:solidFill>
                <a:latin typeface="Arial" panose="020B0604020202020204"/>
              </a:rPr>
              <a:t>Local 2</a:t>
            </a:r>
            <a:r>
              <a:rPr lang="es-ES" sz="1600" b="1" baseline="30000" dirty="0">
                <a:solidFill>
                  <a:srgbClr val="00B050"/>
                </a:solidFill>
                <a:latin typeface="Arial" panose="020B0604020202020204"/>
              </a:rPr>
              <a:t>+</a:t>
            </a:r>
            <a:r>
              <a:rPr lang="es-ES" sz="1600" b="1" dirty="0">
                <a:solidFill>
                  <a:srgbClr val="00B050"/>
                </a:solidFill>
                <a:latin typeface="Arial" panose="020B0604020202020204"/>
              </a:rPr>
              <a:t> doublet fit</a:t>
            </a:r>
            <a:endParaRPr lang="en-US" sz="1600" b="1" dirty="0">
              <a:solidFill>
                <a:srgbClr val="00B050"/>
              </a:solidFill>
              <a:latin typeface="Arial" panose="020B0604020202020204"/>
            </a:endParaRPr>
          </a:p>
        </p:txBody>
      </p:sp>
      <p:sp>
        <p:nvSpPr>
          <p:cNvPr id="16" name="Rectangle 62">
            <a:extLst>
              <a:ext uri="{FF2B5EF4-FFF2-40B4-BE49-F238E27FC236}">
                <a16:creationId xmlns:a16="http://schemas.microsoft.com/office/drawing/2014/main" id="{CB4CD01B-EBA9-5B59-84DE-1E6F1C04748E}"/>
              </a:ext>
            </a:extLst>
          </p:cNvPr>
          <p:cNvSpPr/>
          <p:nvPr/>
        </p:nvSpPr>
        <p:spPr>
          <a:xfrm>
            <a:off x="9575475" y="2114942"/>
            <a:ext cx="1128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00B050"/>
                </a:solidFill>
                <a:latin typeface="Arial" panose="020B0604020202020204"/>
              </a:rPr>
              <a:t>Global fit</a:t>
            </a:r>
            <a:endParaRPr lang="en-US" sz="1600" b="1" dirty="0">
              <a:solidFill>
                <a:srgbClr val="00B050"/>
              </a:solidFill>
              <a:latin typeface="Arial" panose="020B0604020202020204"/>
            </a:endParaRPr>
          </a:p>
        </p:txBody>
      </p:sp>
      <p:sp>
        <p:nvSpPr>
          <p:cNvPr id="31" name="TextBox 38">
            <a:extLst>
              <a:ext uri="{FF2B5EF4-FFF2-40B4-BE49-F238E27FC236}">
                <a16:creationId xmlns:a16="http://schemas.microsoft.com/office/drawing/2014/main" id="{FD3C1A38-0809-61A3-2D01-0128A3960C8C}"/>
              </a:ext>
            </a:extLst>
          </p:cNvPr>
          <p:cNvSpPr txBox="1"/>
          <p:nvPr/>
        </p:nvSpPr>
        <p:spPr>
          <a:xfrm>
            <a:off x="371761" y="761824"/>
            <a:ext cx="6118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1"/>
                </a:solidFill>
              </a:rPr>
              <a:t>R-Matrix</a:t>
            </a:r>
            <a:r>
              <a:rPr lang="es-ES" dirty="0"/>
              <a:t> </a:t>
            </a:r>
            <a:r>
              <a:rPr lang="es-ES" dirty="0" err="1"/>
              <a:t>formalism</a:t>
            </a:r>
            <a:r>
              <a:rPr lang="es-ES" dirty="0"/>
              <a:t> </a:t>
            </a:r>
            <a:r>
              <a:rPr lang="es-ES" dirty="0">
                <a:sym typeface="Wingdings"/>
              </a:rPr>
              <a:t> Nuclear </a:t>
            </a:r>
            <a:r>
              <a:rPr lang="es-ES">
                <a:sym typeface="Wingdings"/>
              </a:rPr>
              <a:t>resonances</a:t>
            </a:r>
            <a:r>
              <a:rPr lang="es-ES" dirty="0">
                <a:sym typeface="Wingdings"/>
              </a:rPr>
              <a:t> in </a:t>
            </a:r>
            <a:r>
              <a:rPr lang="es-ES" dirty="0" err="1">
                <a:sym typeface="Wingdings"/>
              </a:rPr>
              <a:t>reaction</a:t>
            </a:r>
            <a:r>
              <a:rPr lang="es-ES" dirty="0">
                <a:sym typeface="Wingdings"/>
              </a:rPr>
              <a:t> </a:t>
            </a:r>
            <a:r>
              <a:rPr lang="es-ES" dirty="0" err="1">
                <a:sym typeface="Wingdings"/>
              </a:rPr>
              <a:t>studies</a:t>
            </a:r>
            <a:endParaRPr lang="en-US" dirty="0"/>
          </a:p>
        </p:txBody>
      </p:sp>
      <p:sp>
        <p:nvSpPr>
          <p:cNvPr id="32" name="TextBox 39">
            <a:extLst>
              <a:ext uri="{FF2B5EF4-FFF2-40B4-BE49-F238E27FC236}">
                <a16:creationId xmlns:a16="http://schemas.microsoft.com/office/drawing/2014/main" id="{EF82DE26-6B20-0DA6-F513-68679AE31C98}"/>
              </a:ext>
            </a:extLst>
          </p:cNvPr>
          <p:cNvSpPr txBox="1"/>
          <p:nvPr/>
        </p:nvSpPr>
        <p:spPr>
          <a:xfrm>
            <a:off x="6278574" y="788100"/>
            <a:ext cx="3989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ym typeface="Wingdings"/>
              </a:rPr>
              <a:t> </a:t>
            </a:r>
            <a:r>
              <a:rPr lang="el-GR" dirty="0">
                <a:sym typeface="Wingdings"/>
              </a:rPr>
              <a:t>β</a:t>
            </a:r>
            <a:r>
              <a:rPr lang="es-ES" dirty="0">
                <a:sym typeface="Wingdings"/>
              </a:rPr>
              <a:t>-</a:t>
            </a:r>
            <a:r>
              <a:rPr lang="es-ES" dirty="0" err="1">
                <a:sym typeface="Wingdings"/>
              </a:rPr>
              <a:t>decay</a:t>
            </a:r>
            <a:r>
              <a:rPr lang="es-ES" dirty="0">
                <a:sym typeface="Wingdings"/>
              </a:rPr>
              <a:t> </a:t>
            </a:r>
            <a:r>
              <a:rPr lang="es-ES" dirty="0" err="1">
                <a:sym typeface="Wingdings"/>
              </a:rPr>
              <a:t>followed</a:t>
            </a:r>
            <a:r>
              <a:rPr lang="es-ES" dirty="0">
                <a:sym typeface="Wingdings"/>
              </a:rPr>
              <a:t> </a:t>
            </a:r>
            <a:r>
              <a:rPr lang="es-ES" dirty="0" err="1">
                <a:sym typeface="Wingdings"/>
              </a:rPr>
              <a:t>by</a:t>
            </a:r>
            <a:r>
              <a:rPr lang="es-ES" dirty="0">
                <a:sym typeface="Wingdings"/>
              </a:rPr>
              <a:t> 2-body break up </a:t>
            </a:r>
            <a:endParaRPr lang="en-US" dirty="0"/>
          </a:p>
        </p:txBody>
      </p:sp>
      <p:sp>
        <p:nvSpPr>
          <p:cNvPr id="33" name="Rectangle 40">
            <a:extLst>
              <a:ext uri="{FF2B5EF4-FFF2-40B4-BE49-F238E27FC236}">
                <a16:creationId xmlns:a16="http://schemas.microsoft.com/office/drawing/2014/main" id="{65A50A94-23D0-6E61-F4CF-7A2918A616F7}"/>
              </a:ext>
            </a:extLst>
          </p:cNvPr>
          <p:cNvSpPr/>
          <p:nvPr/>
        </p:nvSpPr>
        <p:spPr>
          <a:xfrm>
            <a:off x="2583862" y="1109475"/>
            <a:ext cx="3788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 i="1" dirty="0">
                <a:solidFill>
                  <a:schemeClr val="bg2">
                    <a:lumMod val="50000"/>
                  </a:schemeClr>
                </a:solidFill>
              </a:rPr>
              <a:t>A.M. Lane and et al., Rev. Mod. </a:t>
            </a:r>
            <a:r>
              <a:rPr lang="nb-NO" sz="1200" i="1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200" i="1" dirty="0">
                <a:solidFill>
                  <a:schemeClr val="bg2">
                    <a:lumMod val="50000"/>
                  </a:schemeClr>
                </a:solidFill>
              </a:rPr>
              <a:t>. 30(2):257-353, 1958</a:t>
            </a:r>
          </a:p>
        </p:txBody>
      </p:sp>
      <p:sp>
        <p:nvSpPr>
          <p:cNvPr id="34" name="Rectangle 41">
            <a:extLst>
              <a:ext uri="{FF2B5EF4-FFF2-40B4-BE49-F238E27FC236}">
                <a16:creationId xmlns:a16="http://schemas.microsoft.com/office/drawing/2014/main" id="{B1C2BD4B-A415-D6E4-7CAD-17160826244D}"/>
              </a:ext>
            </a:extLst>
          </p:cNvPr>
          <p:cNvSpPr/>
          <p:nvPr/>
        </p:nvSpPr>
        <p:spPr>
          <a:xfrm>
            <a:off x="6807078" y="1137367"/>
            <a:ext cx="32469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 i="1" dirty="0">
                <a:solidFill>
                  <a:schemeClr val="bg2">
                    <a:lumMod val="50000"/>
                  </a:schemeClr>
                </a:solidFill>
              </a:rPr>
              <a:t>F.C. Barker, Aus. </a:t>
            </a:r>
            <a:r>
              <a:rPr lang="nb-NO" sz="1200" i="1" dirty="0" err="1">
                <a:solidFill>
                  <a:schemeClr val="bg2">
                    <a:lumMod val="50000"/>
                  </a:schemeClr>
                </a:solidFill>
              </a:rPr>
              <a:t>Journ</a:t>
            </a:r>
            <a:r>
              <a:rPr lang="nb-NO" sz="1200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nb-NO" sz="1200" i="1" dirty="0" err="1">
                <a:solidFill>
                  <a:schemeClr val="bg2">
                    <a:lumMod val="50000"/>
                  </a:schemeClr>
                </a:solidFill>
              </a:rPr>
              <a:t>Phys</a:t>
            </a:r>
            <a:r>
              <a:rPr lang="nb-NO" sz="1200" i="1" dirty="0">
                <a:solidFill>
                  <a:schemeClr val="bg2">
                    <a:lumMod val="50000"/>
                  </a:schemeClr>
                </a:solidFill>
              </a:rPr>
              <a:t>. 22(3):293-316, 1969</a:t>
            </a:r>
          </a:p>
        </p:txBody>
      </p:sp>
      <p:sp>
        <p:nvSpPr>
          <p:cNvPr id="35" name="TextBox 27">
            <a:extLst>
              <a:ext uri="{FF2B5EF4-FFF2-40B4-BE49-F238E27FC236}">
                <a16:creationId xmlns:a16="http://schemas.microsoft.com/office/drawing/2014/main" id="{816E970B-BD8F-5CB3-B1FB-902C67BE8B33}"/>
              </a:ext>
            </a:extLst>
          </p:cNvPr>
          <p:cNvSpPr txBox="1"/>
          <p:nvPr/>
        </p:nvSpPr>
        <p:spPr>
          <a:xfrm>
            <a:off x="1910138" y="1318484"/>
            <a:ext cx="669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0070C0"/>
                </a:solidFill>
              </a:rPr>
              <a:t>Ingredients</a:t>
            </a:r>
            <a:r>
              <a:rPr lang="es-ES" dirty="0"/>
              <a:t>: </a:t>
            </a:r>
            <a:r>
              <a:rPr lang="el-GR" dirty="0"/>
              <a:t>α</a:t>
            </a:r>
            <a:r>
              <a:rPr lang="en-US" dirty="0"/>
              <a:t>-</a:t>
            </a:r>
            <a:r>
              <a:rPr lang="el-GR" dirty="0"/>
              <a:t>α</a:t>
            </a:r>
            <a:r>
              <a:rPr lang="en-US" dirty="0"/>
              <a:t> coincidence spectrum + coincidence response matrix</a:t>
            </a:r>
          </a:p>
        </p:txBody>
      </p:sp>
    </p:spTree>
    <p:extLst>
      <p:ext uri="{BB962C8B-B14F-4D97-AF65-F5344CB8AC3E}">
        <p14:creationId xmlns:p14="http://schemas.microsoft.com/office/powerpoint/2010/main" val="279080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0709664-0DAF-3E50-CFA6-90555F808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29" y="6579370"/>
            <a:ext cx="6502781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marL="0" algn="ctr" defTabSz="914400" rtl="0" eaLnBrk="1" latinLnBrk="0" hangingPunct="1">
              <a:defRPr sz="1100" b="0" i="0" kern="1200">
                <a:solidFill>
                  <a:schemeClr val="tx1"/>
                </a:solidFill>
                <a:latin typeface="Copperplate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_tradnl"/>
              <a:t>María J. Gª Borge 5th Nordic Meeting on Nuclear Physics, May 5th-8th, Visby, Sweden</a:t>
            </a:r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15691FC-EB20-04E8-6DCC-24BD3FE48605}"/>
              </a:ext>
            </a:extLst>
          </p:cNvPr>
          <p:cNvSpPr txBox="1"/>
          <p:nvPr/>
        </p:nvSpPr>
        <p:spPr>
          <a:xfrm>
            <a:off x="7803607" y="2679594"/>
            <a:ext cx="3797878" cy="507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5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</a:rPr>
              <a:t>Local fits to the 3 MeV region produce results in agreement with published values.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05261DF-F10B-AEBA-9510-F5101EE34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69618" y="1191445"/>
            <a:ext cx="3668233" cy="3150016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19D2CEC-44EC-948D-B23B-6B76AD1279EB}"/>
              </a:ext>
            </a:extLst>
          </p:cNvPr>
          <p:cNvSpPr txBox="1"/>
          <p:nvPr/>
        </p:nvSpPr>
        <p:spPr>
          <a:xfrm>
            <a:off x="7537851" y="606501"/>
            <a:ext cx="451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width of the 3 MeV comes too large</a:t>
            </a:r>
          </a:p>
          <a:p>
            <a:r>
              <a:rPr lang="en-GB" dirty="0"/>
              <a:t>Beyond the Wigner limit (1.138 MeV)</a:t>
            </a:r>
          </a:p>
          <a:p>
            <a:endParaRPr lang="en-GB" dirty="0"/>
          </a:p>
        </p:txBody>
      </p:sp>
      <p:grpSp>
        <p:nvGrpSpPr>
          <p:cNvPr id="39" name="Grupo 38">
            <a:extLst>
              <a:ext uri="{FF2B5EF4-FFF2-40B4-BE49-F238E27FC236}">
                <a16:creationId xmlns:a16="http://schemas.microsoft.com/office/drawing/2014/main" id="{2E8E8413-DD42-FD5D-BBE6-806E0188E929}"/>
              </a:ext>
            </a:extLst>
          </p:cNvPr>
          <p:cNvGrpSpPr/>
          <p:nvPr/>
        </p:nvGrpSpPr>
        <p:grpSpPr>
          <a:xfrm>
            <a:off x="3790203" y="3243089"/>
            <a:ext cx="8515361" cy="3537142"/>
            <a:chOff x="3964808" y="3262817"/>
            <a:chExt cx="8515361" cy="3537142"/>
          </a:xfrm>
        </p:grpSpPr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5671EE16-98AF-736E-E38D-9805809A8B94}"/>
                </a:ext>
              </a:extLst>
            </p:cNvPr>
            <p:cNvSpPr txBox="1"/>
            <p:nvPr/>
          </p:nvSpPr>
          <p:spPr>
            <a:xfrm>
              <a:off x="7706558" y="3262817"/>
              <a:ext cx="47736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+mj-lt"/>
                </a:rPr>
                <a:t>Test of an intermediate broad 2</a:t>
              </a:r>
              <a:r>
                <a:rPr lang="en-GB" baseline="30000" dirty="0">
                  <a:latin typeface="+mj-lt"/>
                </a:rPr>
                <a:t>+</a:t>
              </a:r>
              <a:r>
                <a:rPr lang="en-GB" dirty="0">
                  <a:latin typeface="+mj-lt"/>
                </a:rPr>
                <a:t> level</a:t>
              </a:r>
            </a:p>
            <a:p>
              <a:r>
                <a:rPr lang="en-GB" dirty="0">
                  <a:latin typeface="+mj-lt"/>
                </a:rPr>
                <a:t>Proposal </a:t>
              </a:r>
              <a:r>
                <a:rPr lang="en-US" sz="1800" b="1" dirty="0">
                  <a:solidFill>
                    <a:schemeClr val="accent1"/>
                  </a:solidFill>
                  <a:sym typeface="Wingdings"/>
                </a:rPr>
                <a:t>[2</a:t>
              </a:r>
              <a:r>
                <a:rPr lang="en-US" sz="1800" b="1" baseline="30000" dirty="0">
                  <a:solidFill>
                    <a:schemeClr val="accent1"/>
                  </a:solidFill>
                  <a:sym typeface="Wingdings"/>
                </a:rPr>
                <a:t>+</a:t>
              </a:r>
              <a:r>
                <a:rPr lang="en-US" sz="1800" b="1" dirty="0">
                  <a:solidFill>
                    <a:schemeClr val="accent1"/>
                  </a:solidFill>
                  <a:sym typeface="Wingdings"/>
                </a:rPr>
                <a:t> @ 9 MeV (</a:t>
              </a:r>
              <a:r>
                <a:rPr lang="en-US" sz="1800" b="1" dirty="0">
                  <a:solidFill>
                    <a:schemeClr val="accent1"/>
                  </a:solidFill>
                  <a:latin typeface="Symbol" pitchFamily="2" charset="2"/>
                  <a:sym typeface="Wingdings"/>
                </a:rPr>
                <a:t>G</a:t>
              </a:r>
              <a:r>
                <a:rPr lang="en-US" sz="1800" b="1" dirty="0">
                  <a:solidFill>
                    <a:schemeClr val="accent1"/>
                  </a:solidFill>
                  <a:sym typeface="Wingdings"/>
                </a:rPr>
                <a:t>=10 MeV) Barker 1989] [2+ @ 11 MeV (</a:t>
              </a:r>
              <a:r>
                <a:rPr lang="en-US" sz="1800" b="1" dirty="0">
                  <a:solidFill>
                    <a:schemeClr val="accent1"/>
                  </a:solidFill>
                  <a:latin typeface="Symbol" pitchFamily="2" charset="2"/>
                  <a:sym typeface="Wingdings"/>
                </a:rPr>
                <a:t>G</a:t>
              </a:r>
              <a:r>
                <a:rPr lang="en-US" sz="1800" b="1" dirty="0">
                  <a:solidFill>
                    <a:schemeClr val="accent1"/>
                  </a:solidFill>
                  <a:sym typeface="Wingdings"/>
                </a:rPr>
                <a:t>=10 MeV) Sargsyan PRL128 2022]</a:t>
              </a:r>
              <a:endParaRPr lang="en-GB" dirty="0">
                <a:latin typeface="+mj-lt"/>
              </a:endParaRPr>
            </a:p>
          </p:txBody>
        </p: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9B9A02BF-75CC-092A-A278-12EE37A2B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09582" y="4491635"/>
              <a:ext cx="4093086" cy="2083387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E2AD8E8C-EBBE-319E-A040-AAE56D617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64808" y="4470866"/>
              <a:ext cx="1277445" cy="119568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uadroTexto 32">
                  <a:extLst>
                    <a:ext uri="{FF2B5EF4-FFF2-40B4-BE49-F238E27FC236}">
                      <a16:creationId xmlns:a16="http://schemas.microsoft.com/office/drawing/2014/main" id="{86A5544A-4195-4814-22EA-D90FF41A9235}"/>
                    </a:ext>
                  </a:extLst>
                </p:cNvPr>
                <p:cNvSpPr txBox="1"/>
                <p:nvPr/>
              </p:nvSpPr>
              <p:spPr>
                <a:xfrm>
                  <a:off x="5330852" y="4491635"/>
                  <a:ext cx="2868586" cy="2308324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R-matrix fit with 5 levels (23 parameters)</a:t>
                  </a:r>
                  <a:r>
                    <a:rPr lang="en-GB" dirty="0">
                      <a:sym typeface="Wingdings" pitchFamily="2" charset="2"/>
                    </a:rPr>
                    <a:t> Impossible to let free all parameters,</a:t>
                  </a:r>
                </a:p>
                <a:p>
                  <a:r>
                    <a:rPr lang="en-GB" dirty="0">
                      <a:sym typeface="Wingdings" pitchFamily="2" charset="2"/>
                    </a:rPr>
                    <a:t>So Fixing energies</a:t>
                  </a:r>
                </a:p>
                <a:p>
                  <a:r>
                    <a:rPr lang="en-GB" dirty="0">
                      <a:sym typeface="Wingdings" pitchFamily="2" charset="2"/>
                    </a:rPr>
                    <a:t>And free widths, large </a:t>
                  </a:r>
                  <a14:m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itchFamily="2" charset="2"/>
                        </a:rPr>
                        <m:t>𝜒</m:t>
                      </m:r>
                    </m:oMath>
                  </a14:m>
                  <a:r>
                    <a:rPr lang="en-GB" baseline="30000" dirty="0">
                      <a:sym typeface="Wingdings" pitchFamily="2" charset="2"/>
                    </a:rPr>
                    <a:t>2</a:t>
                  </a:r>
                </a:p>
                <a:p>
                  <a:r>
                    <a:rPr lang="en-GB" dirty="0">
                      <a:latin typeface="Symbol" pitchFamily="2" charset="2"/>
                      <a:sym typeface="Wingdings" pitchFamily="2" charset="2"/>
                    </a:rPr>
                    <a:t>G</a:t>
                  </a:r>
                  <a:r>
                    <a:rPr lang="en-GB" dirty="0">
                      <a:sym typeface="Wingdings" pitchFamily="2" charset="2"/>
                    </a:rPr>
                    <a:t>(3 MeV) = 1.5 MeV</a:t>
                  </a:r>
                </a:p>
                <a:p>
                  <a:pPr marL="285750" indent="-285750">
                    <a:buFont typeface="Symbol" pitchFamily="2" charset="2"/>
                    <a:buChar char="G"/>
                  </a:pPr>
                  <a:r>
                    <a:rPr lang="en-GB" dirty="0">
                      <a:sym typeface="Wingdings" pitchFamily="2" charset="2"/>
                    </a:rPr>
                    <a:t>(9 MeV) = 7 MeV</a:t>
                  </a:r>
                </a:p>
                <a:p>
                  <a:r>
                    <a:rPr lang="en-GB" dirty="0">
                      <a:solidFill>
                        <a:srgbClr val="FF0000"/>
                      </a:solidFill>
                      <a:sym typeface="Wingdings" pitchFamily="2" charset="2"/>
                    </a:rPr>
                    <a:t>If free energy moves to BKG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CuadroTexto 32">
                  <a:extLst>
                    <a:ext uri="{FF2B5EF4-FFF2-40B4-BE49-F238E27FC236}">
                      <a16:creationId xmlns:a16="http://schemas.microsoft.com/office/drawing/2014/main" id="{86A5544A-4195-4814-22EA-D90FF41A92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0852" y="4491635"/>
                  <a:ext cx="2868586" cy="2308324"/>
                </a:xfrm>
                <a:prstGeom prst="rect">
                  <a:avLst/>
                </a:prstGeom>
                <a:blipFill>
                  <a:blip r:embed="rId6"/>
                  <a:stretch>
                    <a:fillRect l="-2212" t="-1648" r="-2655" b="-32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CuadroTexto 37">
            <a:extLst>
              <a:ext uri="{FF2B5EF4-FFF2-40B4-BE49-F238E27FC236}">
                <a16:creationId xmlns:a16="http://schemas.microsoft.com/office/drawing/2014/main" id="{E6365D03-3107-5F10-0FCE-BCF72F3EEFDA}"/>
              </a:ext>
            </a:extLst>
          </p:cNvPr>
          <p:cNvSpPr txBox="1"/>
          <p:nvPr/>
        </p:nvSpPr>
        <p:spPr>
          <a:xfrm>
            <a:off x="3171496" y="77769"/>
            <a:ext cx="584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CD"/>
                </a:solidFill>
              </a:rPr>
              <a:t>Results from R-matrix Fit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A40F2A7-2E68-37EB-0637-3700355B35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3607" y="1214498"/>
            <a:ext cx="3575050" cy="142059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34115AB-8276-E6D6-7894-11E220492E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97" y="959659"/>
            <a:ext cx="3808821" cy="515344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FB66799-4290-A187-1689-CCBECFBD40C5}"/>
              </a:ext>
            </a:extLst>
          </p:cNvPr>
          <p:cNvSpPr/>
          <p:nvPr/>
        </p:nvSpPr>
        <p:spPr>
          <a:xfrm>
            <a:off x="2813538" y="2236763"/>
            <a:ext cx="976665" cy="2813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32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113C8CC-5634-EDBF-0AC6-3D15D51D5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8Be-BestFit-15-17.pdf">
            <a:extLst>
              <a:ext uri="{FF2B5EF4-FFF2-40B4-BE49-F238E27FC236}">
                <a16:creationId xmlns:a16="http://schemas.microsoft.com/office/drawing/2014/main" id="{5E0DF364-8B5A-4FD7-9714-B88FDD50A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80" y="2887241"/>
            <a:ext cx="4118644" cy="39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8Be-BF=0.pdf">
            <a:extLst>
              <a:ext uri="{FF2B5EF4-FFF2-40B4-BE49-F238E27FC236}">
                <a16:creationId xmlns:a16="http://schemas.microsoft.com/office/drawing/2014/main" id="{4F8B9A8F-D768-1710-7ADF-7030A3085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757" y="2876646"/>
            <a:ext cx="4118643" cy="397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2C5765E-755E-9047-57D4-6DBD198D7A11}"/>
              </a:ext>
            </a:extLst>
          </p:cNvPr>
          <p:cNvSpPr txBox="1"/>
          <p:nvPr/>
        </p:nvSpPr>
        <p:spPr>
          <a:xfrm>
            <a:off x="1271752" y="777766"/>
            <a:ext cx="95055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R-Matrix fit is sensitive to the Fermi and GT feeding due to the destructive and constructive interference effects of the T=1 and T=0 isospin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aseline="30000" dirty="0"/>
              <a:t>8</a:t>
            </a:r>
            <a:r>
              <a:rPr lang="en-GB" dirty="0"/>
              <a:t>Be doublet </a:t>
            </a:r>
            <a:r>
              <a:rPr lang="en-GB" dirty="0">
                <a:latin typeface="Symbol" pitchFamily="2" charset="2"/>
              </a:rPr>
              <a:t>a </a:t>
            </a:r>
            <a:r>
              <a:rPr lang="en-GB" dirty="0"/>
              <a:t>decay via the T=0 components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 if fed via T=0 destructive interferences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 if fed via T=1 constructive</a:t>
            </a:r>
            <a:endParaRPr lang="en-GB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A426A32-58DD-1CCA-B17E-F3BF3AE1EC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486"/>
          <a:stretch/>
        </p:blipFill>
        <p:spPr>
          <a:xfrm>
            <a:off x="7168737" y="1051748"/>
            <a:ext cx="1840044" cy="135233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4E4BA47-7CA9-4F82-B832-EBF488E87D2F}"/>
              </a:ext>
            </a:extLst>
          </p:cNvPr>
          <p:cNvSpPr txBox="1"/>
          <p:nvPr/>
        </p:nvSpPr>
        <p:spPr>
          <a:xfrm>
            <a:off x="2017986" y="3026979"/>
            <a:ext cx="106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Best Fit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BD30D5D-CCCB-FD67-6042-FE4B5F06BE3B}"/>
              </a:ext>
            </a:extLst>
          </p:cNvPr>
          <p:cNvSpPr txBox="1"/>
          <p:nvPr/>
        </p:nvSpPr>
        <p:spPr>
          <a:xfrm>
            <a:off x="6800192" y="3247697"/>
            <a:ext cx="202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Imposing B</a:t>
            </a:r>
            <a:r>
              <a:rPr lang="en-GB" baseline="-25000" dirty="0"/>
              <a:t>F</a:t>
            </a:r>
            <a:r>
              <a:rPr lang="en-GB" dirty="0"/>
              <a:t>= 0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B3E3F6-92BE-8456-306B-E69C0BFB3597}"/>
              </a:ext>
            </a:extLst>
          </p:cNvPr>
          <p:cNvSpPr txBox="1"/>
          <p:nvPr/>
        </p:nvSpPr>
        <p:spPr>
          <a:xfrm>
            <a:off x="9008781" y="1334814"/>
            <a:ext cx="1470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>
                <a:solidFill>
                  <a:srgbClr val="C00000"/>
                </a:solidFill>
              </a:rPr>
              <a:t>10</a:t>
            </a:r>
            <a:r>
              <a:rPr lang="es-ES" dirty="0">
                <a:solidFill>
                  <a:srgbClr val="C00000"/>
                </a:solidFill>
              </a:rPr>
              <a:t>B(</a:t>
            </a:r>
            <a:r>
              <a:rPr lang="es-ES" dirty="0" err="1">
                <a:solidFill>
                  <a:srgbClr val="C00000"/>
                </a:solidFill>
              </a:rPr>
              <a:t>d,</a:t>
            </a:r>
            <a:r>
              <a:rPr lang="es-ES" dirty="0" err="1">
                <a:solidFill>
                  <a:srgbClr val="C00000"/>
                </a:solidFill>
                <a:latin typeface="Symbol" pitchFamily="2" charset="2"/>
              </a:rPr>
              <a:t>a</a:t>
            </a:r>
            <a:r>
              <a:rPr lang="es-ES" dirty="0">
                <a:solidFill>
                  <a:srgbClr val="C00000"/>
                </a:solidFill>
              </a:rPr>
              <a:t>)</a:t>
            </a:r>
            <a:r>
              <a:rPr lang="es-ES" baseline="30000" dirty="0">
                <a:solidFill>
                  <a:srgbClr val="C00000"/>
                </a:solidFill>
              </a:rPr>
              <a:t>8</a:t>
            </a:r>
            <a:r>
              <a:rPr lang="es-ES" dirty="0">
                <a:solidFill>
                  <a:srgbClr val="C00000"/>
                </a:solidFill>
              </a:rPr>
              <a:t>Be</a:t>
            </a:r>
          </a:p>
          <a:p>
            <a:r>
              <a:rPr lang="es-ES" dirty="0" err="1">
                <a:solidFill>
                  <a:srgbClr val="C00000"/>
                </a:solidFill>
              </a:rPr>
              <a:t>Population</a:t>
            </a:r>
            <a:r>
              <a:rPr lang="es-ES" dirty="0">
                <a:solidFill>
                  <a:srgbClr val="C00000"/>
                </a:solidFill>
              </a:rPr>
              <a:t> </a:t>
            </a:r>
            <a:r>
              <a:rPr lang="es-ES" dirty="0" err="1">
                <a:solidFill>
                  <a:srgbClr val="C00000"/>
                </a:solidFill>
              </a:rPr>
              <a:t>via</a:t>
            </a:r>
            <a:r>
              <a:rPr lang="es-ES" dirty="0">
                <a:solidFill>
                  <a:srgbClr val="C00000"/>
                </a:solidFill>
              </a:rPr>
              <a:t> T= 0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43C8102-DA24-602A-0A03-C56A45721C29}"/>
              </a:ext>
            </a:extLst>
          </p:cNvPr>
          <p:cNvSpPr txBox="1"/>
          <p:nvPr/>
        </p:nvSpPr>
        <p:spPr>
          <a:xfrm>
            <a:off x="7039197" y="2292381"/>
            <a:ext cx="3019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rgbClr val="C00000"/>
                </a:solidFill>
              </a:rPr>
              <a:t>Browne, et al </a:t>
            </a:r>
            <a:r>
              <a:rPr lang="es-ES" sz="1400" dirty="0" err="1">
                <a:solidFill>
                  <a:srgbClr val="C00000"/>
                </a:solidFill>
              </a:rPr>
              <a:t>Phys</a:t>
            </a:r>
            <a:r>
              <a:rPr lang="es-ES" sz="1400" dirty="0">
                <a:solidFill>
                  <a:srgbClr val="C00000"/>
                </a:solidFill>
              </a:rPr>
              <a:t> </a:t>
            </a:r>
            <a:r>
              <a:rPr lang="es-ES" sz="1400" dirty="0" err="1">
                <a:solidFill>
                  <a:srgbClr val="C00000"/>
                </a:solidFill>
              </a:rPr>
              <a:t>Lett</a:t>
            </a:r>
            <a:r>
              <a:rPr lang="es-ES" sz="1400" dirty="0">
                <a:solidFill>
                  <a:srgbClr val="C00000"/>
                </a:solidFill>
              </a:rPr>
              <a:t> 23 (1966)373</a:t>
            </a:r>
            <a:r>
              <a:rPr lang="es-ES" dirty="0">
                <a:solidFill>
                  <a:srgbClr val="C00000"/>
                </a:solidFill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CB85BD1-3547-D880-0254-798EBFE544B2}"/>
              </a:ext>
            </a:extLst>
          </p:cNvPr>
          <p:cNvSpPr txBox="1"/>
          <p:nvPr/>
        </p:nvSpPr>
        <p:spPr>
          <a:xfrm>
            <a:off x="2791178" y="81393"/>
            <a:ext cx="8755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CD"/>
                </a:solidFill>
              </a:rPr>
              <a:t>Sensitivity of the R-matrix to isospin components</a:t>
            </a:r>
          </a:p>
        </p:txBody>
      </p:sp>
    </p:spTree>
    <p:extLst>
      <p:ext uri="{BB962C8B-B14F-4D97-AF65-F5344CB8AC3E}">
        <p14:creationId xmlns:p14="http://schemas.microsoft.com/office/powerpoint/2010/main" val="1672453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12295</TotalTime>
  <Words>3383</Words>
  <Application>Microsoft Macintosh PowerPoint</Application>
  <PresentationFormat>Panorámica</PresentationFormat>
  <Paragraphs>367</Paragraphs>
  <Slides>21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2" baseType="lpstr">
      <vt:lpstr>Arial</vt:lpstr>
      <vt:lpstr>Calibri</vt:lpstr>
      <vt:lpstr>Cambria Math</vt:lpstr>
      <vt:lpstr>CMR10</vt:lpstr>
      <vt:lpstr>Copperplate</vt:lpstr>
      <vt:lpstr>Helvetica</vt:lpstr>
      <vt:lpstr>Helvetica Neue</vt:lpstr>
      <vt:lpstr>Symbol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SYMPOSIUM on Resonances and related topics  on the occasion of Angela Bracco’s farewell from Milano University  </dc:title>
  <dc:creator>Microsoft Office User</dc:creator>
  <cp:lastModifiedBy>Microsoft Office User</cp:lastModifiedBy>
  <cp:revision>75</cp:revision>
  <dcterms:created xsi:type="dcterms:W3CDTF">2025-01-30T11:40:29Z</dcterms:created>
  <dcterms:modified xsi:type="dcterms:W3CDTF">2026-05-05T18:31:04Z</dcterms:modified>
</cp:coreProperties>
</file>