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35"/>
  </p:notesMasterIdLst>
  <p:handoutMasterIdLst>
    <p:handoutMasterId r:id="rId36"/>
  </p:handoutMasterIdLst>
  <p:sldIdLst>
    <p:sldId id="257" r:id="rId5"/>
    <p:sldId id="940" r:id="rId6"/>
    <p:sldId id="968" r:id="rId7"/>
    <p:sldId id="969" r:id="rId8"/>
    <p:sldId id="970" r:id="rId9"/>
    <p:sldId id="952" r:id="rId10"/>
    <p:sldId id="953" r:id="rId11"/>
    <p:sldId id="949" r:id="rId12"/>
    <p:sldId id="955" r:id="rId13"/>
    <p:sldId id="956" r:id="rId14"/>
    <p:sldId id="963" r:id="rId15"/>
    <p:sldId id="964" r:id="rId16"/>
    <p:sldId id="945" r:id="rId17"/>
    <p:sldId id="959" r:id="rId18"/>
    <p:sldId id="948" r:id="rId19"/>
    <p:sldId id="946" r:id="rId20"/>
    <p:sldId id="941" r:id="rId21"/>
    <p:sldId id="979" r:id="rId22"/>
    <p:sldId id="980" r:id="rId23"/>
    <p:sldId id="981" r:id="rId24"/>
    <p:sldId id="982" r:id="rId25"/>
    <p:sldId id="983" r:id="rId26"/>
    <p:sldId id="984" r:id="rId27"/>
    <p:sldId id="972" r:id="rId28"/>
    <p:sldId id="942" r:id="rId29"/>
    <p:sldId id="943" r:id="rId30"/>
    <p:sldId id="947" r:id="rId31"/>
    <p:sldId id="958" r:id="rId32"/>
    <p:sldId id="965" r:id="rId33"/>
    <p:sldId id="935" r:id="rId3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200" userDrawn="1">
          <p15:clr>
            <a:srgbClr val="A4A3A4"/>
          </p15:clr>
        </p15:guide>
        <p15:guide id="4" orient="horz" pos="917" userDrawn="1">
          <p15:clr>
            <a:srgbClr val="A4A3A4"/>
          </p15:clr>
        </p15:guide>
        <p15:guide id="5" orient="horz" pos="150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B50200"/>
    <a:srgbClr val="2E4FC7"/>
    <a:srgbClr val="FFFFFF"/>
    <a:srgbClr val="9A15D4"/>
    <a:srgbClr val="000000"/>
    <a:srgbClr val="FFE000"/>
    <a:srgbClr val="F3A000"/>
    <a:srgbClr val="5C5C5C"/>
    <a:srgbClr val="2B6B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Light Style 3 –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6" autoAdjust="0"/>
    <p:restoredTop sz="89140" autoAdjust="0"/>
  </p:normalViewPr>
  <p:slideViewPr>
    <p:cSldViewPr snapToGrid="0" snapToObjects="1">
      <p:cViewPr>
        <p:scale>
          <a:sx n="139" d="100"/>
          <a:sy n="139" d="100"/>
        </p:scale>
        <p:origin x="840" y="984"/>
      </p:cViewPr>
      <p:guideLst>
        <p:guide pos="2200"/>
        <p:guide orient="horz" pos="917"/>
        <p:guide orient="horz" pos="15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85" d="100"/>
        <a:sy n="185" d="100"/>
      </p:scale>
      <p:origin x="0" y="0"/>
    </p:cViewPr>
  </p:notesTextViewPr>
  <p:sorterViewPr>
    <p:cViewPr varScale="1">
      <p:scale>
        <a:sx n="100" d="100"/>
        <a:sy n="100" d="100"/>
      </p:scale>
      <p:origin x="0" y="-4008"/>
    </p:cViewPr>
  </p:sorterViewPr>
  <p:notesViewPr>
    <p:cSldViewPr snapToGrid="0" snapToObjects="1">
      <p:cViewPr varScale="1">
        <p:scale>
          <a:sx n="108" d="100"/>
          <a:sy n="108" d="100"/>
        </p:scale>
        <p:origin x="428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ACFDCBA-0AE1-1046-BA0F-9D8061F101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35272-1517-B049-B95C-5816711E79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3B195-1287-5A47-8B84-08B57F137554}" type="datetimeFigureOut">
              <a:rPr lang="sv-SE" smtClean="0"/>
              <a:t>2026-05-02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864B42-B456-774D-9AFC-7AC0394D41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99E961-ED36-9744-9410-CE646A1A6D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8975C-8F7A-B44F-8C6D-70D7DB1A841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2623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EE82B-71A4-BC48-8717-0940F09A17BF}" type="datetimeFigureOut">
              <a:rPr lang="en-GB" smtClean="0"/>
              <a:t>28/04/2026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GB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4DABE-419F-EC44-A8E4-36B2ABCB23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979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i="1" dirty="0"/>
              <a:t>To </a:t>
            </a:r>
            <a:r>
              <a:rPr lang="sv-SE" i="1" dirty="0" err="1"/>
              <a:t>add</a:t>
            </a:r>
            <a:r>
              <a:rPr lang="sv-SE" i="1" dirty="0"/>
              <a:t> text in the </a:t>
            </a:r>
            <a:r>
              <a:rPr lang="sv-SE" i="1" dirty="0" err="1"/>
              <a:t>slide</a:t>
            </a:r>
            <a:r>
              <a:rPr lang="sv-SE" i="1" dirty="0"/>
              <a:t> master:</a:t>
            </a:r>
          </a:p>
          <a:p>
            <a:r>
              <a:rPr lang="sv-SE" i="1" dirty="0"/>
              <a:t>Go to the </a:t>
            </a:r>
            <a:r>
              <a:rPr lang="sv-SE" i="1" dirty="0" err="1"/>
              <a:t>top</a:t>
            </a:r>
            <a:r>
              <a:rPr lang="sv-SE" i="1" dirty="0"/>
              <a:t> </a:t>
            </a:r>
            <a:r>
              <a:rPr lang="sv-SE" i="1" dirty="0" err="1"/>
              <a:t>menu</a:t>
            </a:r>
            <a:r>
              <a:rPr lang="sv-SE" i="1" dirty="0"/>
              <a:t>, </a:t>
            </a:r>
            <a:r>
              <a:rPr lang="sv-SE" i="1" dirty="0" err="1"/>
              <a:t>choose</a:t>
            </a:r>
            <a:r>
              <a:rPr lang="sv-SE" i="1" dirty="0"/>
              <a:t> &gt; </a:t>
            </a:r>
            <a:r>
              <a:rPr lang="sv-SE" i="1" dirty="0" err="1"/>
              <a:t>View</a:t>
            </a:r>
            <a:r>
              <a:rPr lang="sv-SE" i="1" dirty="0"/>
              <a:t> &gt; </a:t>
            </a:r>
            <a:r>
              <a:rPr lang="sv-SE" i="1" dirty="0" err="1"/>
              <a:t>Slide</a:t>
            </a:r>
            <a:r>
              <a:rPr lang="sv-SE" i="1" dirty="0"/>
              <a:t> Master. In the </a:t>
            </a:r>
            <a:r>
              <a:rPr lang="sv-SE" b="1" i="1" dirty="0"/>
              <a:t>absolute </a:t>
            </a:r>
            <a:r>
              <a:rPr lang="sv-SE" b="1" i="1" dirty="0" err="1"/>
              <a:t>first</a:t>
            </a:r>
            <a:r>
              <a:rPr lang="sv-SE" b="1" i="1" dirty="0"/>
              <a:t> </a:t>
            </a:r>
            <a:r>
              <a:rPr lang="sv-SE" i="1" dirty="0" err="1"/>
              <a:t>slide</a:t>
            </a:r>
            <a:r>
              <a:rPr lang="sv-SE" i="1" dirty="0"/>
              <a:t>, </a:t>
            </a:r>
            <a:r>
              <a:rPr lang="sv-SE" i="1" dirty="0" err="1"/>
              <a:t>change</a:t>
            </a:r>
            <a:r>
              <a:rPr lang="sv-SE" i="1" dirty="0"/>
              <a:t> to the </a:t>
            </a:r>
            <a:r>
              <a:rPr lang="sv-SE" i="1" dirty="0" err="1"/>
              <a:t>preferred</a:t>
            </a:r>
            <a:r>
              <a:rPr lang="sv-SE" i="1" dirty="0"/>
              <a:t> text.</a:t>
            </a:r>
          </a:p>
          <a:p>
            <a:r>
              <a:rPr lang="sv-SE" i="1" dirty="0"/>
              <a:t>Close Master </a:t>
            </a:r>
            <a:r>
              <a:rPr lang="sv-SE" i="1" dirty="0" err="1"/>
              <a:t>View</a:t>
            </a:r>
            <a:r>
              <a:rPr lang="sv-SE" i="1" dirty="0"/>
              <a:t>. The new text </a:t>
            </a:r>
            <a:r>
              <a:rPr lang="sv-SE" i="1" dirty="0" err="1"/>
              <a:t>will</a:t>
            </a:r>
            <a:r>
              <a:rPr lang="sv-SE" i="1" dirty="0"/>
              <a:t> </a:t>
            </a:r>
            <a:r>
              <a:rPr lang="sv-SE" i="1" dirty="0" err="1"/>
              <a:t>permeate</a:t>
            </a:r>
            <a:r>
              <a:rPr lang="sv-SE" i="1" dirty="0"/>
              <a:t> on all </a:t>
            </a:r>
            <a:r>
              <a:rPr lang="sv-SE" i="1" dirty="0" err="1"/>
              <a:t>slides</a:t>
            </a:r>
            <a:r>
              <a:rPr lang="sv-SE" i="1" dirty="0"/>
              <a:t>.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6116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4B46F-ECA5-8168-B59D-6CCFA9477B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EEF97D-7F1C-6ABB-C06B-6BAFEC312A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FF4762-D338-6C05-F5AF-A2D2ED0A6D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665799-62F5-8E97-56AF-8B16E09A40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881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90CE2-A54C-698F-FEBC-9B1EC89B8E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0B67AA-B94B-F848-4CBB-FCA4B1A925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0E4849-E844-C534-3571-F150E4815A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ECB0F9-72F6-306C-7754-D5D7D4AA8F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4485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8B3FA-5ABA-00C7-D35B-6380EA7D8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1B17B8-6515-CB54-282A-42F28D5233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D572FB-881B-45E7-FD7A-B6E2129429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92235-68F6-3E1D-C0A3-53456DDA7A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556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A676D3-92F1-42F3-D943-CA8FAEB7F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7F9423-B5FD-C7B1-EA23-BA905D47E4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625285-4EDD-88D3-82EB-7D08DD57F0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49CA28-1B7B-57D4-923D-D9316162C7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756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1029F-078A-B0A8-312D-7596B305F2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82A23A-56AF-67B6-9B73-BA1893BA4A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70A806-152B-DA5F-0C1B-7358FADFE2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DB5BA5-2632-1890-F2E5-4A2465BCF9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716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F836C-9C26-6F81-2A8F-925DBEFB9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63BDAC-4400-174A-2279-C9AE733BB6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878C29-9F6A-F4B7-80D3-8981AE7495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4E86B1-F35D-8583-B6AE-2389FC075E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4430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3766C-D09D-58D6-CF5D-CEF83E201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1A769B-62ED-AF59-83F4-E76B2728A5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AB146E-028C-93FA-78D9-61059CBBF6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8F5F7D-5B0F-BAFC-7421-10FC34734C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3011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1EF346-1358-F1B3-BD77-88E385D07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2D36C1-DA4E-18AE-AAE1-F726A53469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DF2B75-16A7-9B2B-C286-423364116E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DCCCFA-6DFD-172D-FCDC-07F19B35F2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4524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5E3AD-1D2E-E24C-ECB6-0C2F3CA7E2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0A14AC-32FF-F7E1-31AA-5778D42D3E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EDA9E2-F608-8F70-0314-1F25865164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7E3B0E-B33A-DEB5-5017-7E194DC99B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7762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25BAD-8EF5-18D7-CCAB-762B8D166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963B47-B713-D482-DE98-F32840F4A3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EFC6D9-7A1E-1011-17B8-8D88A8930F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5B74D-C1D9-D020-0CC4-E47D25A0F3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8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308C9-F7E8-3C02-2EF9-5DB14F962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E9A92E-321F-CA95-7AC6-CF00301F4B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160A2C-79B5-AB35-2365-F6C7D712E5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7A9CE-39A8-48B5-8892-9262797C24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2748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F00BB6-C371-8A53-7425-00ACD1C67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5528CC-DB78-18D3-C231-DF2AD90F13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74924F-4004-7CD9-D3B9-720E614EE3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009084-25CC-9A89-DCE3-E2A01C4D04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8300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4A2AD-8B93-38C3-9FA3-D0AD922C8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75413C-8190-EA72-5BF8-596BB79850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4853F0-D7EA-3786-F9DA-A4345B99B7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C9A6C-B622-DF68-6CBF-A9F6B73E0C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5204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DF71A-61C6-D979-5EA2-31B4EC996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21F0A3-92F3-B4B4-17AD-CD55712AF5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88B31F-4890-B877-2EB3-421E8CA8D8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35F9D6-4D50-61CE-21C0-821EC51B90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5024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8B2D3B-03EA-9661-B2B8-8D16F7083D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46EA94-1231-8EB2-E467-9FD4428E54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4EC979-F0A1-2BAB-B873-7505AFDC85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72A08F-F650-760F-D3B6-97348211A0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7074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5BFF4E-9915-C99A-F19E-2098B5225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551CBB-0066-1E1D-F871-EE3EDB28CB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68F091-6BE0-C0EB-DEA3-63755EDE07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164FE0-52E4-5626-7ECA-26BD7A08F8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1180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B779B-0674-C7CD-F308-537FFE8328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87F0C9-0B77-BFC7-804D-4A674E2624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C3271F-D57A-B9F1-9BC4-2E545E852B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8A21D7-4865-35BD-E686-0C1DFF402A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0078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AF3161-30CB-22FD-17B5-33B204C2B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E17373-2EAF-2ED4-4018-4073758D92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BA8C7B-1C20-66C8-503A-D94BAB93A5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D93F6B-F7C3-94BD-C253-A341B4075B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1941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9B68E-D406-1DA4-9833-EB93B8EC5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671656-4AD3-A973-C4E1-43E401031A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587EC8-1843-EAD1-3B23-70389D82E5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A7FFD-8440-5D74-7D01-0E586904D6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4764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7C748-4F26-BD7A-5D3B-6FAB29921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F09B1E-BDC0-7583-63F8-10AD0BFACF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1E15FA-98CC-24C4-84BD-AFFD084B8B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E2551-D518-3ABE-DB57-64811267E8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7430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50F30-9573-E298-A6E4-524B8A6100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1F6E05-3F72-7EED-51F5-B1A6541086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3AB2D4-93A5-31C4-C97D-4E25375957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281A9E-F488-A4DC-63AB-C9F604DDB2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022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782BC-AF10-BC8E-E5D1-661149702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ECD61D-EDD2-F94B-CE9F-EADEFE708E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405518-B922-27D7-E4CC-7DAB726586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1D33F-06D8-2174-7293-B3F1A6ACF1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6500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E4E127-B6B4-09D3-9959-D1DCF4844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E15433-BED7-F8D3-199C-DAC6DCE014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10C218-A2C7-BA97-E6B4-90931EEB3E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DB5E4E-B640-C4CD-2AB6-7AEB3294C5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401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0BF73-1DC7-EC04-0993-11428654D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5ECB41-DD05-C854-74D9-F1A4A7635E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2D5A37-75DC-1895-DD1C-6A4030BD4D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E098B5-3911-CB27-15A4-B75D370BE4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758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38041-C57B-2B63-84B5-482513BF5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514B6F-5AAB-328B-5AA1-23D0C96207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6A2AAB-2132-48B9-6E15-1674BD64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CE4268-A054-FCF8-A5A7-BB72355812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73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6AEE0-777C-275F-BD2F-AD104940C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7FDB3C-04E3-C12A-7D5C-EB170120C7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BFFA82-FAF3-960E-684D-193A3F011A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252C7A-4871-F187-B82F-81B04BF42D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991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7B9A79-CFB4-DC38-CCAA-8EB2790237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CD62BB-BB98-686C-A174-5AC102392A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6D5083-77AF-66CF-9460-CB8D63872E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9745A3-8A88-9BE4-29BA-5AA1D8DE3A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957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B9896-6564-1A14-4654-EC39D955CE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9AFF9F-B5ED-6DAA-4393-30C8A05EFD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449C3B-2B48-8827-84E0-A8082ED69F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F5796-894B-B135-BD81-B98FE0877D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102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50E30F-9047-7119-EDC0-24F68FDD9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AFE44B-671B-0B3F-493A-E842382661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36C686-DABF-44CE-8C10-2C972CC436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3AFAF-F3BA-8CF0-E370-6E7C46777F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DABE-419F-EC44-A8E4-36B2ABCB232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590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944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5450" y="1530000"/>
            <a:ext cx="8294324" cy="1400531"/>
          </a:xfrm>
        </p:spPr>
        <p:txBody>
          <a:bodyPr anchor="b"/>
          <a:lstStyle>
            <a:lvl1pPr algn="l">
              <a:defRPr sz="5200">
                <a:solidFill>
                  <a:schemeClr val="bg2"/>
                </a:solidFill>
              </a:defRPr>
            </a:lvl1pPr>
          </a:lstStyle>
          <a:p>
            <a:r>
              <a:rPr lang="en-GB" noProof="0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5450" y="3033850"/>
            <a:ext cx="8294324" cy="136307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15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First name Last name, Title  |  Research group  |  </a:t>
            </a:r>
            <a:r>
              <a:rPr lang="en-GB" noProof="0" dirty="0" err="1"/>
              <a:t>dd.mm.yyyy</a:t>
            </a:r>
            <a:endParaRPr lang="en-GB" noProof="0" dirty="0"/>
          </a:p>
        </p:txBody>
      </p:sp>
      <p:sp>
        <p:nvSpPr>
          <p:cNvPr id="7" name="Rektangel 3">
            <a:extLst>
              <a:ext uri="{FF2B5EF4-FFF2-40B4-BE49-F238E27FC236}">
                <a16:creationId xmlns:a16="http://schemas.microsoft.com/office/drawing/2014/main" id="{4E17BB8C-FC90-5F49-B52F-11E5C72D3C96}"/>
              </a:ext>
            </a:extLst>
          </p:cNvPr>
          <p:cNvSpPr/>
          <p:nvPr userDrawn="1"/>
        </p:nvSpPr>
        <p:spPr>
          <a:xfrm>
            <a:off x="7856025" y="-1"/>
            <a:ext cx="863749" cy="1111739"/>
          </a:xfrm>
          <a:prstGeom prst="rect">
            <a:avLst/>
          </a:prstGeom>
          <a:solidFill>
            <a:srgbClr val="6C869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solidFill>
                <a:srgbClr val="6C8697"/>
              </a:solidFill>
            </a:endParaRPr>
          </a:p>
        </p:txBody>
      </p:sp>
      <p:pic>
        <p:nvPicPr>
          <p:cNvPr id="8" name="Chalmers logotype 4">
            <a:extLst>
              <a:ext uri="{FF2B5EF4-FFF2-40B4-BE49-F238E27FC236}">
                <a16:creationId xmlns:a16="http://schemas.microsoft.com/office/drawing/2014/main" id="{48711BF3-1A07-6B46-B63B-F498A03D3904}"/>
              </a:ext>
            </a:extLst>
          </p:cNvPr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7979155" y="247950"/>
            <a:ext cx="617489" cy="75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4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3 photos_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10584" y="193040"/>
            <a:ext cx="4617182" cy="2039997"/>
          </a:xfrm>
        </p:spPr>
        <p:txBody>
          <a:bodyPr/>
          <a:lstStyle>
            <a:lvl1pPr>
              <a:defRPr>
                <a:solidFill>
                  <a:srgbClr val="194461"/>
                </a:solidFill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DAD2B67D-B281-694E-9D43-FE3CBAAF8CAD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98425" y="193040"/>
            <a:ext cx="3770311" cy="2124697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9772286E-0D7F-3443-AFA5-F221E3ACC8D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05200" y="2387600"/>
            <a:ext cx="1836000" cy="2395337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F4CC3E62-90FA-914F-8F68-5F15794B02C2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2138400" y="2387600"/>
            <a:ext cx="1836000" cy="2395337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" name="Content Placeholder 5"/>
          <p:cNvSpPr>
            <a:spLocks noGrp="1"/>
          </p:cNvSpPr>
          <p:nvPr>
            <p:ph idx="1"/>
          </p:nvPr>
        </p:nvSpPr>
        <p:spPr>
          <a:xfrm>
            <a:off x="4310584" y="2466169"/>
            <a:ext cx="4617182" cy="2316767"/>
          </a:xfrm>
          <a:prstGeom prst="rect">
            <a:avLst/>
          </a:prstGeom>
        </p:spPr>
        <p:txBody>
          <a:bodyPr/>
          <a:lstStyle>
            <a:lvl1pPr marL="126000" indent="-12600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378000" indent="-126000">
              <a:lnSpc>
                <a:spcPct val="90000"/>
              </a:lnSpc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576000" indent="-126000">
              <a:lnSpc>
                <a:spcPct val="90000"/>
              </a:lnSpc>
              <a:spcAft>
                <a:spcPts val="200"/>
              </a:spcAft>
              <a:buFont typeface="Arial" panose="020B0604020202020204" pitchFamily="34" charset="0"/>
              <a:buChar char="•"/>
              <a:defRPr/>
            </a:lvl3pPr>
            <a:lvl4pPr marL="648000" indent="0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936000" indent="-126000">
              <a:lnSpc>
                <a:spcPct val="90000"/>
              </a:lnSpc>
              <a:buFont typeface="Arial" panose="020B0604020202020204" pitchFamily="34" charset="0"/>
              <a:buChar char="•"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1" name="Slide Number Placeholder 6">
            <a:extLst>
              <a:ext uri="{FF2B5EF4-FFF2-40B4-BE49-F238E27FC236}">
                <a16:creationId xmlns:a16="http://schemas.microsoft.com/office/drawing/2014/main" id="{268A9C3F-410A-684D-BF8C-D1EE552744E0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90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4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10584" y="185737"/>
            <a:ext cx="4617182" cy="2051355"/>
          </a:xfrm>
        </p:spPr>
        <p:txBody>
          <a:bodyPr/>
          <a:lstStyle/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A12C2FA7-C0FC-DD46-84CE-80BA7B31E6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5200" y="185737"/>
            <a:ext cx="1836000" cy="1580400"/>
          </a:xfrm>
          <a:prstGeom prst="rect">
            <a:avLst/>
          </a:prstGeom>
          <a:solidFill>
            <a:srgbClr val="DCE4E1"/>
          </a:solidFill>
        </p:spPr>
        <p:txBody>
          <a:bodyPr tIns="18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9E839DED-9AD7-7F47-85D5-A26FC330559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05200" y="1851056"/>
            <a:ext cx="1836000" cy="2952000"/>
          </a:xfrm>
          <a:prstGeom prst="rect">
            <a:avLst/>
          </a:prstGeom>
          <a:solidFill>
            <a:srgbClr val="DCE4E1"/>
          </a:solidFill>
        </p:spPr>
        <p:txBody>
          <a:bodyPr tIns="612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97B33245-F90A-1E4D-8658-03FEC2CDE68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132393" y="185737"/>
            <a:ext cx="1836000" cy="2952000"/>
          </a:xfrm>
          <a:prstGeom prst="rect">
            <a:avLst/>
          </a:prstGeom>
          <a:solidFill>
            <a:srgbClr val="DCE4E1"/>
          </a:solidFill>
        </p:spPr>
        <p:txBody>
          <a:bodyPr tIns="612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2" name="Picture Placeholder 5">
            <a:extLst>
              <a:ext uri="{FF2B5EF4-FFF2-40B4-BE49-F238E27FC236}">
                <a16:creationId xmlns:a16="http://schemas.microsoft.com/office/drawing/2014/main" id="{FBC3278B-7F37-114A-B42B-56F21E985E6B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132310" y="3222656"/>
            <a:ext cx="1836000" cy="1580400"/>
          </a:xfrm>
          <a:prstGeom prst="rect">
            <a:avLst/>
          </a:prstGeom>
          <a:solidFill>
            <a:srgbClr val="DCE4E1"/>
          </a:solidFill>
        </p:spPr>
        <p:txBody>
          <a:bodyPr tIns="18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Content Placeholder 6">
            <a:extLst>
              <a:ext uri="{FF2B5EF4-FFF2-40B4-BE49-F238E27FC236}">
                <a16:creationId xmlns:a16="http://schemas.microsoft.com/office/drawing/2014/main" id="{891E7F83-AED0-BD44-9F65-5AE8A99F4ED6}"/>
              </a:ext>
            </a:extLst>
          </p:cNvPr>
          <p:cNvSpPr>
            <a:spLocks noGrp="1"/>
          </p:cNvSpPr>
          <p:nvPr>
            <p:ph idx="29"/>
          </p:nvPr>
        </p:nvSpPr>
        <p:spPr>
          <a:xfrm>
            <a:off x="4310584" y="2462114"/>
            <a:ext cx="4617182" cy="2340941"/>
          </a:xfrm>
          <a:prstGeom prst="rect">
            <a:avLst/>
          </a:prstGeom>
        </p:spPr>
        <p:txBody>
          <a:bodyPr/>
          <a:lstStyle>
            <a:lvl1pPr marL="126000" indent="-126000"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/>
                </a:solidFill>
              </a:defRPr>
            </a:lvl3pPr>
            <a:lvl4pPr marL="648000" indent="0">
              <a:buNone/>
              <a:defRPr/>
            </a:lvl4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31" name="Slide Number Placeholder 7">
            <a:extLst>
              <a:ext uri="{FF2B5EF4-FFF2-40B4-BE49-F238E27FC236}">
                <a16:creationId xmlns:a16="http://schemas.microsoft.com/office/drawing/2014/main" id="{268A9C3F-410A-684D-BF8C-D1EE552744E0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446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p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">
            <a:extLst>
              <a:ext uri="{FF2B5EF4-FFF2-40B4-BE49-F238E27FC236}">
                <a16:creationId xmlns:a16="http://schemas.microsoft.com/office/drawing/2014/main" id="{5FEE5853-99F1-DE4F-91CE-715D5817D0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4192" y="292139"/>
            <a:ext cx="2113200" cy="2232000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FAE18EA1-4D38-6F4B-9F56-8E1BB8F9E544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407289" y="292139"/>
            <a:ext cx="2113200" cy="2232000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C6E577FF-95D9-C94E-BEF2-B6E22E1C4D4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98018" y="2616885"/>
            <a:ext cx="4317976" cy="2232000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6042FDF-139F-0144-8120-894F5EA283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0" y="4283345"/>
            <a:ext cx="955400" cy="426564"/>
          </a:xfrm>
          <a:prstGeom prst="rect">
            <a:avLst/>
          </a:prstGeom>
          <a:solidFill>
            <a:srgbClr val="194461"/>
          </a:solidFill>
        </p:spPr>
        <p:txBody>
          <a:bodyPr wrap="none" lIns="216000" tIns="144000" rIns="216000" bIns="72000" anchor="ctr" anchorCtr="0">
            <a:spAutoFit/>
          </a:bodyPr>
          <a:lstStyle>
            <a:lvl1pPr marL="587" indent="0" algn="l">
              <a:lnSpc>
                <a:spcPts val="1500"/>
              </a:lnSpc>
              <a:buFontTx/>
              <a:buNone/>
              <a:defRPr sz="2200" b="0">
                <a:solidFill>
                  <a:schemeClr val="bg1"/>
                </a:solidFill>
              </a:defRPr>
            </a:lvl1pPr>
            <a:lvl2pPr marL="251994" indent="0">
              <a:buFontTx/>
              <a:buNone/>
              <a:defRPr/>
            </a:lvl2pPr>
            <a:lvl3pPr marL="449989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GB" noProof="0"/>
              <a:t>Text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97E8B8C-EAF7-2E48-A9C2-C9F1A48CE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Picture Placeholder 6">
            <a:extLst>
              <a:ext uri="{FF2B5EF4-FFF2-40B4-BE49-F238E27FC236}">
                <a16:creationId xmlns:a16="http://schemas.microsoft.com/office/drawing/2014/main" id="{54A49390-4D2E-8E43-9BEC-FA0CF6BE418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616950" y="292139"/>
            <a:ext cx="4317976" cy="2232000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763ACED5-9836-6842-BB80-8B5839BB93A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611788" y="2616885"/>
            <a:ext cx="2113200" cy="2232000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3EF6D6D8-3337-DA40-A3A7-098132936C7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814885" y="2616885"/>
            <a:ext cx="2113200" cy="2232000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Date Placeholder 9">
            <a:extLst>
              <a:ext uri="{FF2B5EF4-FFF2-40B4-BE49-F238E27FC236}">
                <a16:creationId xmlns:a16="http://schemas.microsoft.com/office/drawing/2014/main" id="{F8281084-3E75-8C47-942E-8D0122568DE9}"/>
              </a:ext>
            </a:extLst>
          </p:cNvPr>
          <p:cNvSpPr txBox="1">
            <a:spLocks/>
          </p:cNvSpPr>
          <p:nvPr userDrawn="1"/>
        </p:nvSpPr>
        <p:spPr>
          <a:xfrm>
            <a:off x="8164769" y="4834979"/>
            <a:ext cx="863749" cy="180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7546AEB-71F4-CD49-AD98-46653C446DDE}" type="datetime1">
              <a:rPr lang="sv-SE" sz="800" smtClean="0">
                <a:solidFill>
                  <a:schemeClr val="tx1"/>
                </a:solidFill>
              </a:rPr>
              <a:pPr algn="r"/>
              <a:t>2026-04-28</a:t>
            </a:fld>
            <a:endParaRPr lang="sv-SE" sz="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919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6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00" y="98084"/>
            <a:ext cx="7106618" cy="99417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4F4AB70-B49C-6041-BED2-2818A5DC52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4632" y="1313117"/>
            <a:ext cx="2499860" cy="423194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DB94D946-9102-914D-A6D9-C51BEF770E0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4632" y="1798145"/>
            <a:ext cx="2499860" cy="1034825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300" b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D11977B0-1909-D74C-8D69-3AF30933571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03004" y="1313117"/>
            <a:ext cx="2499860" cy="423194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DE23250B-AB07-5C49-A47D-E65E4FF446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03004" y="1798145"/>
            <a:ext cx="2499860" cy="1034825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300" b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D2CFBA58-CF3D-624F-9091-EA04507B5C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32451" y="1313117"/>
            <a:ext cx="2499860" cy="423194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A8FFBE75-D628-1F48-A430-62ACD5300FD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432451" y="1798145"/>
            <a:ext cx="2499860" cy="1034825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300" b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4B88C858-E5CD-D346-BBD6-08B0ED4CB8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4632" y="3189623"/>
            <a:ext cx="2499860" cy="423194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45FA0FFB-894F-4741-A148-95BE6B063B6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24632" y="3674651"/>
            <a:ext cx="2499860" cy="1034825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300" b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7A09D36E-5681-0D41-A250-9179BE224CE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95053" y="3189623"/>
            <a:ext cx="2499860" cy="423194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967267D4-738F-1E4C-B22C-3481B9D0E4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95053" y="3674651"/>
            <a:ext cx="2499860" cy="1034825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300" b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8363658A-DE1C-004F-B7D2-72C3CEA5BCA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32452" y="3189623"/>
            <a:ext cx="2499860" cy="423194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7111B2FB-47FE-9544-A760-2D20BAD9505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432452" y="3674651"/>
            <a:ext cx="2499860" cy="1034825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300" b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Linje 1">
            <a:extLst>
              <a:ext uri="{FF2B5EF4-FFF2-40B4-BE49-F238E27FC236}">
                <a16:creationId xmlns:a16="http://schemas.microsoft.com/office/drawing/2014/main" id="{41ED65EB-DC68-B449-B69F-ADE841CD9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141861" y="1317878"/>
            <a:ext cx="0" cy="3456000"/>
          </a:xfrm>
          <a:prstGeom prst="line">
            <a:avLst/>
          </a:prstGeom>
          <a:ln w="25400">
            <a:solidFill>
              <a:srgbClr val="6C8697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/>
          </a:p>
        </p:txBody>
      </p:sp>
      <p:sp>
        <p:nvSpPr>
          <p:cNvPr id="20" name="Linje 2">
            <a:extLst>
              <a:ext uri="{FF2B5EF4-FFF2-40B4-BE49-F238E27FC236}">
                <a16:creationId xmlns:a16="http://schemas.microsoft.com/office/drawing/2014/main" id="{7EB0FCF9-1BD2-AE46-B3C6-B4314D7129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6192670" y="1317878"/>
            <a:ext cx="0" cy="3456000"/>
          </a:xfrm>
          <a:prstGeom prst="line">
            <a:avLst/>
          </a:prstGeom>
          <a:ln w="25400">
            <a:solidFill>
              <a:srgbClr val="6C8697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/>
          </a:p>
        </p:txBody>
      </p:sp>
      <p:sp>
        <p:nvSpPr>
          <p:cNvPr id="21" name="Linje 3">
            <a:extLst>
              <a:ext uri="{FF2B5EF4-FFF2-40B4-BE49-F238E27FC236}">
                <a16:creationId xmlns:a16="http://schemas.microsoft.com/office/drawing/2014/main" id="{CC56BE36-9B5E-3647-9661-C67053844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6794" y="3006514"/>
            <a:ext cx="2305657" cy="0"/>
          </a:xfrm>
          <a:prstGeom prst="line">
            <a:avLst/>
          </a:prstGeom>
          <a:ln w="25400">
            <a:solidFill>
              <a:srgbClr val="6C8697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/>
          </a:p>
        </p:txBody>
      </p:sp>
      <p:sp>
        <p:nvSpPr>
          <p:cNvPr id="19" name="Linje 4">
            <a:extLst>
              <a:ext uri="{FF2B5EF4-FFF2-40B4-BE49-F238E27FC236}">
                <a16:creationId xmlns:a16="http://schemas.microsoft.com/office/drawing/2014/main" id="{2133F58B-1D28-D345-BF61-BCF1DA957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376601" y="3006514"/>
            <a:ext cx="2305657" cy="0"/>
          </a:xfrm>
          <a:prstGeom prst="line">
            <a:avLst/>
          </a:prstGeom>
          <a:ln w="25400">
            <a:solidFill>
              <a:srgbClr val="6C8697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/>
          </a:p>
        </p:txBody>
      </p:sp>
      <p:sp>
        <p:nvSpPr>
          <p:cNvPr id="22" name="Linje 5">
            <a:extLst>
              <a:ext uri="{FF2B5EF4-FFF2-40B4-BE49-F238E27FC236}">
                <a16:creationId xmlns:a16="http://schemas.microsoft.com/office/drawing/2014/main" id="{6B0C0E01-79AD-1F41-8CBA-F436EFBB3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429367" y="3006514"/>
            <a:ext cx="2305657" cy="0"/>
          </a:xfrm>
          <a:prstGeom prst="line">
            <a:avLst/>
          </a:prstGeom>
          <a:ln w="25400">
            <a:solidFill>
              <a:srgbClr val="6C8697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/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3AD28DD6-359E-114F-B54C-990B212E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336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799" y="104019"/>
            <a:ext cx="7103451" cy="99417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3AD28DD6-359E-114F-B54C-990B212E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999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13B8D5AD-D270-F648-A851-A329A34DC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172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297E8B8C-EAF7-2E48-A9C2-C9F1A48CE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914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lmers logo_End of presentation">
    <p:bg>
      <p:bgPr>
        <a:solidFill>
          <a:srgbClr val="1944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DA845A-EF3B-3247-9AC2-696EF05DE0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32560" y="1041157"/>
            <a:ext cx="2678880" cy="325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55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withou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799" y="530176"/>
            <a:ext cx="7038231" cy="488133"/>
          </a:xfrm>
        </p:spPr>
        <p:txBody>
          <a:bodyPr anchor="t" anchorCtr="0"/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20" y="1413164"/>
            <a:ext cx="7886700" cy="3260499"/>
          </a:xfrm>
          <a:prstGeom prst="rect">
            <a:avLst/>
          </a:prstGeom>
        </p:spPr>
        <p:txBody>
          <a:bodyPr/>
          <a:lstStyle>
            <a:lvl1pPr marL="126000" indent="-126000">
              <a:lnSpc>
                <a:spcPct val="90000"/>
              </a:lnSpc>
              <a:spcAft>
                <a:spcPts val="4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378000" indent="-126000">
              <a:lnSpc>
                <a:spcPct val="90000"/>
              </a:lnSpc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576000" indent="-126000">
              <a:lnSpc>
                <a:spcPct val="90000"/>
              </a:lnSpc>
              <a:spcAft>
                <a:spcPts val="2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774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900">
                <a:solidFill>
                  <a:schemeClr val="tx1"/>
                </a:solidFill>
              </a:defRPr>
            </a:lvl4pPr>
            <a:lvl5pPr marL="936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FAEB4D2-F0EE-E947-BE4D-ACB41A959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45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sub_withou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00" y="526866"/>
            <a:ext cx="7038230" cy="993599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64B5015-B349-E541-80B4-07E45C1FF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8324" y="1589993"/>
            <a:ext cx="7038229" cy="211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idx="1"/>
          </p:nvPr>
        </p:nvSpPr>
        <p:spPr>
          <a:xfrm>
            <a:off x="573720" y="2111255"/>
            <a:ext cx="7886700" cy="2576065"/>
          </a:xfrm>
          <a:prstGeom prst="rect">
            <a:avLst/>
          </a:prstGeom>
        </p:spPr>
        <p:txBody>
          <a:bodyPr/>
          <a:lstStyle>
            <a:lvl1pPr marL="126000" indent="-126000">
              <a:lnSpc>
                <a:spcPct val="90000"/>
              </a:lnSpc>
              <a:spcAft>
                <a:spcPts val="4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378000" indent="-126000">
              <a:lnSpc>
                <a:spcPct val="90000"/>
              </a:lnSpc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576000" indent="-126000">
              <a:lnSpc>
                <a:spcPct val="90000"/>
              </a:lnSpc>
              <a:spcAft>
                <a:spcPts val="2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774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936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FAEB4D2-F0EE-E947-BE4D-ACB41A959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768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799" y="530176"/>
            <a:ext cx="7038231" cy="999433"/>
          </a:xfrm>
        </p:spPr>
        <p:txBody>
          <a:bodyPr anchor="b" anchorCtr="0">
            <a:noAutofit/>
          </a:bodyPr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00" y="1819368"/>
            <a:ext cx="2291631" cy="2854948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500"/>
            </a:lvl1pPr>
            <a:lvl2pPr marL="252000" indent="0">
              <a:buFontTx/>
              <a:buNone/>
              <a:defRPr sz="1500"/>
            </a:lvl2pPr>
            <a:lvl3pPr marL="450000" indent="0">
              <a:buFontTx/>
              <a:buNone/>
              <a:defRPr sz="1500"/>
            </a:lvl3pPr>
            <a:lvl4pPr marL="648000" indent="0">
              <a:buFontTx/>
              <a:buNone/>
              <a:defRPr sz="1500"/>
            </a:lvl4pPr>
            <a:lvl5pPr marL="810000" indent="0">
              <a:buFontTx/>
              <a:buNone/>
              <a:defRPr sz="15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77153" y="1819296"/>
            <a:ext cx="5698800" cy="2854367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/>
            </a:lvl1pPr>
            <a:lvl2pPr marL="252000" indent="0">
              <a:buFontTx/>
              <a:buNone/>
              <a:defRPr/>
            </a:lvl2pPr>
            <a:lvl3pPr marL="450000" indent="0">
              <a:buFontTx/>
              <a:buNone/>
              <a:defRPr/>
            </a:lvl3pPr>
            <a:lvl4pPr marL="648000" indent="0">
              <a:buFontTx/>
              <a:buNone/>
              <a:defRPr/>
            </a:lvl4pPr>
            <a:lvl5pPr marL="810000" indent="0">
              <a:buFontTx/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ECCE702F-4052-3B4E-9DAD-35C6CEB57B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83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left_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00" y="526866"/>
            <a:ext cx="7038230" cy="993599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64B5015-B349-E541-80B4-07E45C1FF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8324" y="1589993"/>
            <a:ext cx="7038229" cy="211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idx="1"/>
          </p:nvPr>
        </p:nvSpPr>
        <p:spPr>
          <a:xfrm>
            <a:off x="573720" y="2111255"/>
            <a:ext cx="3879408" cy="2671682"/>
          </a:xfrm>
          <a:prstGeom prst="rect">
            <a:avLst/>
          </a:prstGeom>
        </p:spPr>
        <p:txBody>
          <a:bodyPr/>
          <a:lstStyle>
            <a:lvl1pPr marL="126000" indent="-126000">
              <a:lnSpc>
                <a:spcPct val="90000"/>
              </a:lnSpc>
              <a:spcAft>
                <a:spcPts val="4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378000" indent="-126000">
              <a:lnSpc>
                <a:spcPct val="90000"/>
              </a:lnSpc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576000" indent="-126000">
              <a:lnSpc>
                <a:spcPct val="90000"/>
              </a:lnSpc>
              <a:spcAft>
                <a:spcPts val="2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774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936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FAEB4D2-F0EE-E947-BE4D-ACB41A959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B252B35A-BAC1-DE4C-B178-AF59CBD681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6810" y="2091866"/>
            <a:ext cx="4109399" cy="2691071"/>
          </a:xfrm>
          <a:prstGeom prst="rect">
            <a:avLst/>
          </a:prstGeom>
          <a:solidFill>
            <a:srgbClr val="DCE4E1"/>
          </a:solidFill>
        </p:spPr>
        <p:txBody>
          <a:bodyPr tIns="0" bIns="720000" anchor="b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30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3 photos_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10584" y="185738"/>
            <a:ext cx="4617182" cy="2047299"/>
          </a:xfrm>
        </p:spPr>
        <p:txBody>
          <a:bodyPr wrap="square">
            <a:normAutofit/>
          </a:bodyPr>
          <a:lstStyle/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A12C2FA7-C0FC-DD46-84CE-80BA7B31E6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5200" y="185738"/>
            <a:ext cx="1836000" cy="2827806"/>
          </a:xfrm>
          <a:prstGeom prst="rect">
            <a:avLst/>
          </a:prstGeom>
          <a:solidFill>
            <a:srgbClr val="DCE4E1"/>
          </a:solidFill>
        </p:spPr>
        <p:txBody>
          <a:bodyPr tIns="612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97B33245-F90A-1E4D-8658-03FEC2CDE68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138400" y="185738"/>
            <a:ext cx="1836000" cy="2827806"/>
          </a:xfrm>
          <a:prstGeom prst="rect">
            <a:avLst/>
          </a:prstGeom>
          <a:solidFill>
            <a:srgbClr val="DCE4E1"/>
          </a:solidFill>
        </p:spPr>
        <p:txBody>
          <a:bodyPr tIns="612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5A597A-C5B4-F844-9B0B-A2909CB81E7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05200" y="3107530"/>
            <a:ext cx="3780233" cy="1672213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" name="Content Placeholder 5"/>
          <p:cNvSpPr>
            <a:spLocks noGrp="1"/>
          </p:cNvSpPr>
          <p:nvPr>
            <p:ph idx="1"/>
          </p:nvPr>
        </p:nvSpPr>
        <p:spPr>
          <a:xfrm>
            <a:off x="4310584" y="2466169"/>
            <a:ext cx="4617182" cy="2313573"/>
          </a:xfrm>
          <a:prstGeom prst="rect">
            <a:avLst/>
          </a:prstGeom>
        </p:spPr>
        <p:txBody>
          <a:bodyPr/>
          <a:lstStyle>
            <a:lvl1pPr marL="126000" indent="-12600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378000" indent="-126000">
              <a:lnSpc>
                <a:spcPct val="90000"/>
              </a:lnSpc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576000" indent="-126000">
              <a:lnSpc>
                <a:spcPct val="90000"/>
              </a:lnSpc>
              <a:spcAft>
                <a:spcPts val="2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774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936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395F3508-212C-8940-8633-647F498A828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06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10584" y="185738"/>
            <a:ext cx="4617182" cy="2047299"/>
          </a:xfrm>
        </p:spPr>
        <p:txBody>
          <a:bodyPr/>
          <a:lstStyle/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A12C2FA7-C0FC-DD46-84CE-80BA7B31E6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5200" y="185738"/>
            <a:ext cx="3769200" cy="4597200"/>
          </a:xfrm>
          <a:prstGeom prst="rect">
            <a:avLst/>
          </a:prstGeom>
          <a:solidFill>
            <a:srgbClr val="DCE4E1"/>
          </a:solidFill>
        </p:spPr>
        <p:txBody>
          <a:bodyPr tIns="0" bIns="1440000" anchor="b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" name="Content Placeholder 3"/>
          <p:cNvSpPr>
            <a:spLocks noGrp="1"/>
          </p:cNvSpPr>
          <p:nvPr>
            <p:ph idx="1"/>
          </p:nvPr>
        </p:nvSpPr>
        <p:spPr>
          <a:xfrm>
            <a:off x="4310584" y="2466170"/>
            <a:ext cx="4617182" cy="2316768"/>
          </a:xfrm>
          <a:prstGeom prst="rect">
            <a:avLst/>
          </a:prstGeom>
        </p:spPr>
        <p:txBody>
          <a:bodyPr/>
          <a:lstStyle>
            <a:lvl1pPr marL="126000" indent="-126000">
              <a:lnSpc>
                <a:spcPct val="90000"/>
              </a:lnSpc>
              <a:spcAft>
                <a:spcPts val="4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378000" indent="-126000">
              <a:lnSpc>
                <a:spcPct val="90000"/>
              </a:lnSpc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576000" indent="-126000">
              <a:lnSpc>
                <a:spcPct val="90000"/>
              </a:lnSpc>
              <a:spcAft>
                <a:spcPts val="2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774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936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5pPr>
            <a:lvl9pPr marL="2743200" indent="0">
              <a:buNone/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2C09499-57AE-D94B-B9E5-906A8CC93B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06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3photos_Depart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746C504D-4045-874E-93F0-4174EC2B85E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4310063" y="940567"/>
            <a:ext cx="2360737" cy="257175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sz="1600" b="1">
                <a:solidFill>
                  <a:srgbClr val="194461"/>
                </a:solidFill>
              </a:defRPr>
            </a:lvl1pPr>
            <a:lvl4pPr marL="0" indent="0">
              <a:buNone/>
              <a:defRPr/>
            </a:lvl4pPr>
          </a:lstStyle>
          <a:p>
            <a:pPr lvl="0"/>
            <a:r>
              <a:rPr lang="en-GB" noProof="0"/>
              <a:t>Department of</a:t>
            </a:r>
          </a:p>
        </p:txBody>
      </p:sp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4310584" y="752992"/>
            <a:ext cx="4617182" cy="1360030"/>
          </a:xfrm>
        </p:spPr>
        <p:txBody>
          <a:bodyPr/>
          <a:lstStyle>
            <a:lvl1pPr>
              <a:defRPr>
                <a:solidFill>
                  <a:srgbClr val="19446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A12C2FA7-C0FC-DD46-84CE-80BA7B31E6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5200" y="185738"/>
            <a:ext cx="1836000" cy="2004009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97B33245-F90A-1E4D-8658-03FEC2CDE68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138400" y="185738"/>
            <a:ext cx="1836000" cy="2004009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4" name="Picture Placeholder 5">
            <a:extLst>
              <a:ext uri="{FF2B5EF4-FFF2-40B4-BE49-F238E27FC236}">
                <a16:creationId xmlns:a16="http://schemas.microsoft.com/office/drawing/2014/main" id="{9E839DED-9AD7-7F47-85D5-A26FC330559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05200" y="2277979"/>
            <a:ext cx="3769200" cy="2504958"/>
          </a:xfrm>
          <a:prstGeom prst="rect">
            <a:avLst/>
          </a:prstGeom>
          <a:solidFill>
            <a:srgbClr val="DCE4E1"/>
          </a:solidFill>
        </p:spPr>
        <p:txBody>
          <a:bodyPr tIns="612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" name="Content Placeholder 6"/>
          <p:cNvSpPr>
            <a:spLocks noGrp="1"/>
          </p:cNvSpPr>
          <p:nvPr>
            <p:ph idx="1"/>
          </p:nvPr>
        </p:nvSpPr>
        <p:spPr>
          <a:xfrm>
            <a:off x="4310584" y="2281373"/>
            <a:ext cx="4617182" cy="85627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Aft>
                <a:spcPts val="400"/>
              </a:spcAft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>
                <a:solidFill>
                  <a:schemeClr val="tx1"/>
                </a:solidFill>
              </a:defRPr>
            </a:lvl1pPr>
            <a:lvl2pPr marL="378000" indent="-126000">
              <a:lnSpc>
                <a:spcPct val="90000"/>
              </a:lnSpc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576000" indent="-126000">
              <a:lnSpc>
                <a:spcPct val="90000"/>
              </a:lnSpc>
              <a:spcAft>
                <a:spcPts val="200"/>
              </a:spcAft>
              <a:buFont typeface="Arial" panose="020B0604020202020204" pitchFamily="34" charset="0"/>
              <a:buChar char="•"/>
              <a:defRPr/>
            </a:lvl3pPr>
            <a:lvl4pPr marL="648000" indent="0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936000" indent="-126000">
              <a:lnSpc>
                <a:spcPct val="90000"/>
              </a:lnSpc>
              <a:buFont typeface="Arial" panose="020B0604020202020204" pitchFamily="34" charset="0"/>
              <a:buChar char="•"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E90DF472-2B52-B648-86BA-E002A3B5E8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10063" y="3395249"/>
            <a:ext cx="4629150" cy="2571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3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300" b="1"/>
            </a:lvl2pPr>
            <a:lvl3pPr marL="0" indent="0">
              <a:buFontTx/>
              <a:buNone/>
              <a:defRPr sz="1300" b="1"/>
            </a:lvl3pPr>
            <a:lvl4pPr marL="0" indent="0">
              <a:buFontTx/>
              <a:buNone/>
              <a:defRPr sz="1300" b="1"/>
            </a:lvl4pPr>
            <a:lvl5pPr marL="0" indent="0">
              <a:buFontTx/>
              <a:buNone/>
              <a:defRPr sz="1300" b="1"/>
            </a:lvl5pPr>
          </a:lstStyle>
          <a:p>
            <a:pPr lvl="0"/>
            <a:r>
              <a:rPr lang="en-GB" noProof="0"/>
              <a:t>Divisions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97B49F1B-85A6-A647-9F5F-A010E7ED9DE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310064" y="3724507"/>
            <a:ext cx="2268000" cy="105843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800"/>
              </a:spcAft>
              <a:buFontTx/>
              <a:buNone/>
              <a:defRPr sz="1150"/>
            </a:lvl2pPr>
            <a:lvl3pPr marL="0" indent="0">
              <a:lnSpc>
                <a:spcPct val="100000"/>
              </a:lnSpc>
              <a:spcAft>
                <a:spcPts val="800"/>
              </a:spcAft>
              <a:buFontTx/>
              <a:buNone/>
              <a:defRPr sz="1150"/>
            </a:lvl3pPr>
            <a:lvl4pPr marL="0" indent="0">
              <a:lnSpc>
                <a:spcPct val="100000"/>
              </a:lnSpc>
              <a:spcAft>
                <a:spcPts val="800"/>
              </a:spcAft>
              <a:buFontTx/>
              <a:buNone/>
              <a:defRPr sz="1150"/>
            </a:lvl4pPr>
            <a:lvl5pPr marL="0" indent="0">
              <a:lnSpc>
                <a:spcPct val="100000"/>
              </a:lnSpc>
              <a:spcAft>
                <a:spcPts val="800"/>
              </a:spcAft>
              <a:buFontTx/>
              <a:buNone/>
              <a:defRPr sz="115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EDBC0CD4-68F0-E74A-8F83-B8EB39840D0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670800" y="3724507"/>
            <a:ext cx="2268000" cy="105863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800"/>
              </a:spcAft>
              <a:buFontTx/>
              <a:buNone/>
              <a:defRPr sz="1150"/>
            </a:lvl2pPr>
            <a:lvl3pPr marL="0" indent="0">
              <a:lnSpc>
                <a:spcPct val="100000"/>
              </a:lnSpc>
              <a:spcAft>
                <a:spcPts val="800"/>
              </a:spcAft>
              <a:buFontTx/>
              <a:buNone/>
              <a:defRPr sz="1150"/>
            </a:lvl3pPr>
            <a:lvl4pPr marL="0" indent="0">
              <a:lnSpc>
                <a:spcPct val="100000"/>
              </a:lnSpc>
              <a:spcAft>
                <a:spcPts val="800"/>
              </a:spcAft>
              <a:buFontTx/>
              <a:buNone/>
              <a:defRPr sz="1150"/>
            </a:lvl4pPr>
            <a:lvl5pPr marL="0" indent="0">
              <a:lnSpc>
                <a:spcPct val="100000"/>
              </a:lnSpc>
              <a:spcAft>
                <a:spcPts val="800"/>
              </a:spcAft>
              <a:buFontTx/>
              <a:buNone/>
              <a:defRPr sz="115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Slide Number Placeholder 10">
            <a:extLst>
              <a:ext uri="{FF2B5EF4-FFF2-40B4-BE49-F238E27FC236}">
                <a16:creationId xmlns:a16="http://schemas.microsoft.com/office/drawing/2014/main" id="{268A9C3F-410A-684D-BF8C-D1EE552744E0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596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3Photos_Research infrastru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10584" y="185738"/>
            <a:ext cx="4617182" cy="204729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/>
              <a:t>Click to edit </a:t>
            </a:r>
            <a:br>
              <a:rPr lang="en-GB" noProof="0"/>
            </a:br>
            <a:r>
              <a:rPr lang="en-GB" noProof="0"/>
              <a:t>Master title style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A12C2FA7-C0FC-DD46-84CE-80BA7B31E6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46222" y="185738"/>
            <a:ext cx="1836000" cy="2827806"/>
          </a:xfrm>
          <a:prstGeom prst="rect">
            <a:avLst/>
          </a:prstGeom>
          <a:solidFill>
            <a:srgbClr val="DCE4E1"/>
          </a:solidFill>
        </p:spPr>
        <p:txBody>
          <a:bodyPr tIns="612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97B33245-F90A-1E4D-8658-03FEC2CDE68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179422" y="185738"/>
            <a:ext cx="1836000" cy="2827806"/>
          </a:xfrm>
          <a:prstGeom prst="rect">
            <a:avLst/>
          </a:prstGeom>
          <a:solidFill>
            <a:srgbClr val="DCE4E1"/>
          </a:solidFill>
        </p:spPr>
        <p:txBody>
          <a:bodyPr tIns="612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5A597A-C5B4-F844-9B0B-A2909CB81E7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46222" y="3107530"/>
            <a:ext cx="3780233" cy="1672213"/>
          </a:xfrm>
          <a:prstGeom prst="rect">
            <a:avLst/>
          </a:prstGeom>
          <a:solidFill>
            <a:srgbClr val="DCE4E1"/>
          </a:solidFill>
        </p:spPr>
        <p:txBody>
          <a:bodyPr tIns="360000" anchor="t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" name="Content Placeholder 5"/>
          <p:cNvSpPr>
            <a:spLocks noGrp="1"/>
          </p:cNvSpPr>
          <p:nvPr>
            <p:ph idx="1"/>
          </p:nvPr>
        </p:nvSpPr>
        <p:spPr>
          <a:xfrm>
            <a:off x="4310584" y="2466170"/>
            <a:ext cx="4617182" cy="2313572"/>
          </a:xfrm>
          <a:prstGeom prst="rect">
            <a:avLst/>
          </a:prstGeom>
        </p:spPr>
        <p:txBody>
          <a:bodyPr/>
          <a:lstStyle>
            <a:lvl1pPr marL="126000" indent="-12600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378000" indent="-126000">
              <a:lnSpc>
                <a:spcPct val="90000"/>
              </a:lnSpc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576000" indent="-126000">
              <a:lnSpc>
                <a:spcPct val="90000"/>
              </a:lnSpc>
              <a:spcAft>
                <a:spcPts val="2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774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936000" indent="-126000">
              <a:lnSpc>
                <a:spcPct val="90000"/>
              </a:lnSpc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395F3508-212C-8940-8633-647F498A828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205200" y="4852800"/>
            <a:ext cx="216000" cy="176400"/>
          </a:xfrm>
          <a:prstGeom prst="rect">
            <a:avLst/>
          </a:prstGeom>
        </p:spPr>
        <p:txBody>
          <a:bodyPr/>
          <a:lstStyle/>
          <a:p>
            <a:fld id="{988E7F75-8447-2546-BC2C-A9D2B7675F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7FD5CA9-F98F-5148-B23A-9CE3140EE6B0}"/>
              </a:ext>
            </a:extLst>
          </p:cNvPr>
          <p:cNvSpPr txBox="1"/>
          <p:nvPr userDrawn="1"/>
        </p:nvSpPr>
        <p:spPr>
          <a:xfrm rot="16200000">
            <a:off x="-2173892" y="2359629"/>
            <a:ext cx="4594005" cy="246221"/>
          </a:xfrm>
          <a:prstGeom prst="rect">
            <a:avLst/>
          </a:prstGeom>
          <a:solidFill>
            <a:schemeClr val="accent2"/>
          </a:solidFill>
        </p:spPr>
        <p:txBody>
          <a:bodyPr wrap="square" lIns="1764000" rIns="72000" rtlCol="0" anchor="ctr" anchorCtr="0">
            <a:spAutoFit/>
          </a:bodyPr>
          <a:lstStyle/>
          <a:p>
            <a:pPr algn="l"/>
            <a:r>
              <a:rPr lang="en-GB" sz="1000" noProof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380405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8799" y="530176"/>
            <a:ext cx="6796020" cy="99417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20" y="1814787"/>
            <a:ext cx="7886700" cy="2858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2"/>
          </p:nvPr>
        </p:nvSpPr>
        <p:spPr>
          <a:xfrm>
            <a:off x="8386602" y="4852800"/>
            <a:ext cx="552198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fld id="{30C1B5A8-D4C9-A343-A66A-ADE24DD64E79}" type="datetime1">
              <a:rPr lang="sv-SE" smtClean="0"/>
              <a:pPr algn="r"/>
              <a:t>2026-04-28</a:t>
            </a:fld>
            <a:endParaRPr lang="en-GB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08670E98-2DB1-864E-BCC7-BB6E6DFBA590}"/>
              </a:ext>
            </a:extLst>
          </p:cNvPr>
          <p:cNvSpPr/>
          <p:nvPr userDrawn="1"/>
        </p:nvSpPr>
        <p:spPr>
          <a:xfrm>
            <a:off x="7856025" y="-1"/>
            <a:ext cx="863749" cy="1111739"/>
          </a:xfrm>
          <a:prstGeom prst="rect">
            <a:avLst/>
          </a:prstGeom>
          <a:solidFill>
            <a:srgbClr val="6C869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>
              <a:solidFill>
                <a:srgbClr val="6C8697"/>
              </a:solidFill>
            </a:endParaRPr>
          </a:p>
        </p:txBody>
      </p:sp>
      <p:pic>
        <p:nvPicPr>
          <p:cNvPr id="16" name="Chalmers logotype 8">
            <a:extLst>
              <a:ext uri="{FF2B5EF4-FFF2-40B4-BE49-F238E27FC236}">
                <a16:creationId xmlns:a16="http://schemas.microsoft.com/office/drawing/2014/main" id="{B00FE33B-CEE3-9C45-9455-42E295308AEC}"/>
              </a:ext>
            </a:extLst>
          </p:cNvPr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979155" y="247950"/>
            <a:ext cx="617489" cy="75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47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62" r:id="rId2"/>
    <p:sldLayoutId id="2147483680" r:id="rId3"/>
    <p:sldLayoutId id="2147483704" r:id="rId4"/>
    <p:sldLayoutId id="2147483724" r:id="rId5"/>
    <p:sldLayoutId id="2147483677" r:id="rId6"/>
    <p:sldLayoutId id="2147483669" r:id="rId7"/>
    <p:sldLayoutId id="2147483678" r:id="rId8"/>
    <p:sldLayoutId id="2147483717" r:id="rId9"/>
    <p:sldLayoutId id="2147483723" r:id="rId10"/>
    <p:sldLayoutId id="2147483685" r:id="rId11"/>
    <p:sldLayoutId id="2147483673" r:id="rId12"/>
    <p:sldLayoutId id="2147483706" r:id="rId13"/>
    <p:sldLayoutId id="2147483705" r:id="rId14"/>
    <p:sldLayoutId id="2147483667" r:id="rId15"/>
    <p:sldLayoutId id="2147483687" r:id="rId16"/>
    <p:sldLayoutId id="2147483688" r:id="rId17"/>
  </p:sldLayoutIdLst>
  <p:hf hdr="0"/>
  <p:txStyles>
    <p:titleStyle>
      <a:lvl1pPr algn="l" defTabSz="685800" rtl="0" eaLnBrk="1" latinLnBrk="0" hangingPunct="1">
        <a:lnSpc>
          <a:spcPct val="84000"/>
        </a:lnSpc>
        <a:spcBef>
          <a:spcPct val="0"/>
        </a:spcBef>
        <a:buNone/>
        <a:defRPr sz="3200" b="1" kern="1200" spc="-80" baseline="0">
          <a:solidFill>
            <a:srgbClr val="19446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6000" indent="-126000" algn="l" defTabSz="685800" rtl="0" eaLnBrk="1" latinLnBrk="0" hangingPunct="1">
        <a:lnSpc>
          <a:spcPct val="90000"/>
        </a:lnSpc>
        <a:spcBef>
          <a:spcPts val="600"/>
        </a:spcBef>
        <a:spcAft>
          <a:spcPts val="400"/>
        </a:spcAft>
        <a:buFont typeface="Arial" panose="020B0604020202020204" pitchFamily="34" charset="0"/>
        <a:buChar char="•"/>
        <a:tabLst>
          <a:tab pos="1020763" algn="l"/>
        </a:tabLst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78000" indent="-126000" algn="l" defTabSz="6858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1">
            <a:lumMod val="85000"/>
            <a:lumOff val="15000"/>
          </a:schemeClr>
        </a:buClr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76000" indent="-126000" algn="l" defTabSz="685800" rtl="0" eaLnBrk="1" latinLnBrk="0" hangingPunct="1">
        <a:lnSpc>
          <a:spcPct val="90000"/>
        </a:lnSpc>
        <a:spcBef>
          <a:spcPts val="0"/>
        </a:spcBef>
        <a:spcAft>
          <a:spcPts val="20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74000" indent="-126000" algn="l" defTabSz="685800" rtl="0" eaLnBrk="1" latinLnBrk="0" hangingPunct="1">
        <a:lnSpc>
          <a:spcPct val="90000"/>
        </a:lnSpc>
        <a:spcBef>
          <a:spcPts val="0"/>
        </a:spcBef>
        <a:spcAft>
          <a:spcPts val="200"/>
        </a:spcAft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36000" indent="-126000" algn="l" defTabSz="685800" rtl="0" eaLnBrk="1" latinLnBrk="0" hangingPunct="1">
        <a:lnSpc>
          <a:spcPct val="9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.png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2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pn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8.png"/><Relationship Id="rId5" Type="http://schemas.openxmlformats.org/officeDocument/2006/relationships/image" Target="../media/image27.jpg"/><Relationship Id="rId4" Type="http://schemas.openxmlformats.org/officeDocument/2006/relationships/image" Target="../media/image26.emf"/><Relationship Id="rId9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2.png"/><Relationship Id="rId5" Type="http://schemas.openxmlformats.org/officeDocument/2006/relationships/image" Target="../media/image37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7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7.png"/><Relationship Id="rId11" Type="http://schemas.openxmlformats.org/officeDocument/2006/relationships/image" Target="../media/image51.png"/><Relationship Id="rId5" Type="http://schemas.openxmlformats.org/officeDocument/2006/relationships/image" Target="../media/image46.png"/><Relationship Id="rId10" Type="http://schemas.openxmlformats.org/officeDocument/2006/relationships/image" Target="../media/image50.png"/><Relationship Id="rId4" Type="http://schemas.openxmlformats.org/officeDocument/2006/relationships/image" Target="../media/image45.png"/><Relationship Id="rId9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4.gif"/><Relationship Id="rId4" Type="http://schemas.openxmlformats.org/officeDocument/2006/relationships/image" Target="../media/image5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7.emf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1.png"/><Relationship Id="rId11" Type="http://schemas.openxmlformats.org/officeDocument/2006/relationships/image" Target="../media/image54.gif"/><Relationship Id="rId5" Type="http://schemas.openxmlformats.org/officeDocument/2006/relationships/image" Target="../media/image60.png"/><Relationship Id="rId10" Type="http://schemas.openxmlformats.org/officeDocument/2006/relationships/image" Target="../media/image63.emf"/><Relationship Id="rId4" Type="http://schemas.openxmlformats.org/officeDocument/2006/relationships/image" Target="../media/image59.png"/><Relationship Id="rId9" Type="http://schemas.openxmlformats.org/officeDocument/2006/relationships/image" Target="../media/image50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13" Type="http://schemas.openxmlformats.org/officeDocument/2006/relationships/image" Target="../media/image70.png"/><Relationship Id="rId3" Type="http://schemas.openxmlformats.org/officeDocument/2006/relationships/image" Target="../media/image62.png"/><Relationship Id="rId7" Type="http://schemas.openxmlformats.org/officeDocument/2006/relationships/image" Target="../media/image57.emf"/><Relationship Id="rId12" Type="http://schemas.openxmlformats.org/officeDocument/2006/relationships/image" Target="../media/image69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5.emf"/><Relationship Id="rId11" Type="http://schemas.openxmlformats.org/officeDocument/2006/relationships/image" Target="../media/image68.png"/><Relationship Id="rId5" Type="http://schemas.openxmlformats.org/officeDocument/2006/relationships/image" Target="../media/image54.png"/><Relationship Id="rId10" Type="http://schemas.openxmlformats.org/officeDocument/2006/relationships/image" Target="../media/image67.png"/><Relationship Id="rId4" Type="http://schemas.openxmlformats.org/officeDocument/2006/relationships/image" Target="../media/image53.png"/><Relationship Id="rId9" Type="http://schemas.openxmlformats.org/officeDocument/2006/relationships/image" Target="../media/image66.emf"/><Relationship Id="rId1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gif"/><Relationship Id="rId7" Type="http://schemas.openxmlformats.org/officeDocument/2006/relationships/image" Target="../media/image75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4.svg"/><Relationship Id="rId5" Type="http://schemas.openxmlformats.org/officeDocument/2006/relationships/image" Target="../media/image73.svg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6827A-72C6-7644-81CF-2914EC4E57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450" y="1131512"/>
            <a:ext cx="8294324" cy="193637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3600" dirty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Beta-delayed </a:t>
            </a:r>
            <a:br>
              <a:rPr lang="en-US" sz="3600" dirty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</a:br>
            <a:r>
              <a:rPr lang="en-US" sz="3600" dirty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two-proton and alpha decay </a:t>
            </a:r>
            <a:br>
              <a:rPr lang="en-US" sz="3600" dirty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</a:br>
            <a:r>
              <a:rPr lang="en-US" sz="3600" dirty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of light proton-rich nuclei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C662F5-4055-8646-ADED-6DDE72390D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4838" y="2946538"/>
            <a:ext cx="8294324" cy="1936375"/>
          </a:xfrm>
        </p:spPr>
        <p:txBody>
          <a:bodyPr/>
          <a:lstStyle/>
          <a:p>
            <a:pPr algn="ctr"/>
            <a:endParaRPr lang="en-US" sz="2000" dirty="0">
              <a:effectLst>
                <a:outerShdw blurRad="50800" dist="114300" dir="2700000" algn="tl" rotWithShape="0">
                  <a:prstClr val="black">
                    <a:alpha val="40000"/>
                  </a:prstClr>
                </a:outerShdw>
              </a:effectLst>
              <a:latin typeface="Merriweather Sans" pitchFamily="2" charset="77"/>
            </a:endParaRPr>
          </a:p>
          <a:p>
            <a:pPr algn="ctr"/>
            <a:endParaRPr lang="en-US" sz="2000" dirty="0">
              <a:effectLst>
                <a:outerShdw blurRad="50800" dist="114300" dir="2700000" algn="tl" rotWithShape="0">
                  <a:prstClr val="black">
                    <a:alpha val="40000"/>
                  </a:prstClr>
                </a:outerShdw>
              </a:effectLst>
              <a:latin typeface="Merriweather Sans" pitchFamily="2" charset="77"/>
            </a:endParaRPr>
          </a:p>
          <a:p>
            <a:pPr algn="ctr"/>
            <a:endParaRPr lang="en-US" sz="2000" dirty="0">
              <a:effectLst>
                <a:outerShdw blurRad="50800" dist="114300" dir="2700000" algn="tl" rotWithShape="0">
                  <a:prstClr val="black">
                    <a:alpha val="40000"/>
                  </a:prstClr>
                </a:outerShdw>
              </a:effectLst>
              <a:latin typeface="Merriweather Sans" pitchFamily="2" charset="77"/>
            </a:endParaRPr>
          </a:p>
          <a:p>
            <a:pPr algn="ctr"/>
            <a:r>
              <a:rPr lang="en-US" sz="1800" dirty="0">
                <a:effectLst>
                  <a:outerShdw blurRad="50800" dist="1143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15</a:t>
            </a:r>
            <a:r>
              <a:rPr lang="en-US" sz="1800" baseline="30000" dirty="0">
                <a:effectLst>
                  <a:outerShdw blurRad="50800" dist="1143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th</a:t>
            </a:r>
            <a:r>
              <a:rPr lang="en-US" sz="1800" dirty="0">
                <a:effectLst>
                  <a:outerShdw blurRad="50800" dist="1143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 Nordic Meeting on Nuclear Physics, Visby, 2026</a:t>
            </a:r>
            <a:endParaRPr lang="en-US" sz="1400" dirty="0">
              <a:effectLst>
                <a:outerShdw blurRad="50800" dist="114300" dir="2700000" algn="tl" rotWithShape="0">
                  <a:prstClr val="black">
                    <a:alpha val="40000"/>
                  </a:prstClr>
                </a:outerShdw>
              </a:effectLst>
              <a:latin typeface="Merriweather Sans" pitchFamily="2" charset="77"/>
            </a:endParaRPr>
          </a:p>
          <a:p>
            <a:pPr algn="ctr"/>
            <a:endParaRPr lang="en-US" dirty="0">
              <a:effectLst>
                <a:outerShdw blurRad="50800" dist="114300" dir="2700000" algn="tl" rotWithShape="0">
                  <a:prstClr val="black">
                    <a:alpha val="40000"/>
                  </a:prstClr>
                </a:outerShdw>
              </a:effectLst>
              <a:latin typeface="Merriweather Sans" pitchFamily="2" charset="77"/>
            </a:endParaRPr>
          </a:p>
          <a:p>
            <a:pPr algn="ctr"/>
            <a:r>
              <a:rPr lang="en-US" dirty="0">
                <a:effectLst>
                  <a:outerShdw blurRad="50800" dist="1143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Erik A. M. Jensen  —  Experimental Subatomic Physics  —  Chalmers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DEF3B0-8928-9481-BAE5-B907312ADD47}"/>
              </a:ext>
            </a:extLst>
          </p:cNvPr>
          <p:cNvSpPr txBox="1">
            <a:spLocks/>
          </p:cNvSpPr>
          <p:nvPr/>
        </p:nvSpPr>
        <p:spPr>
          <a:xfrm>
            <a:off x="424838" y="1131512"/>
            <a:ext cx="8294324" cy="19363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5200" b="1" kern="1200" spc="-80" baseline="0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3600" dirty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Beta-delayed </a:t>
            </a:r>
            <a:br>
              <a:rPr lang="en-US" sz="3600" dirty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</a:br>
            <a:r>
              <a:rPr lang="en-US" sz="3600" u="sng" dirty="0">
                <a:solidFill>
                  <a:srgbClr val="B50200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two-proton</a:t>
            </a:r>
            <a:r>
              <a:rPr lang="en-US" sz="3600" dirty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 and </a:t>
            </a:r>
            <a:r>
              <a:rPr lang="en-US" sz="3600" u="sng" dirty="0">
                <a:solidFill>
                  <a:srgbClr val="F3A000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alpha</a:t>
            </a:r>
            <a:r>
              <a:rPr lang="en-US" sz="3600" dirty="0">
                <a:solidFill>
                  <a:srgbClr val="FFFFFF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 decay</a:t>
            </a:r>
            <a:r>
              <a:rPr lang="en-US" sz="3600" u="sng" dirty="0">
                <a:solidFill>
                  <a:srgbClr val="FFFFFF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 </a:t>
            </a:r>
            <a:br>
              <a:rPr lang="en-US" sz="3600" dirty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</a:br>
            <a:r>
              <a:rPr lang="en-US" sz="3600" dirty="0"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erriweather Sans" pitchFamily="2" charset="77"/>
              </a:rPr>
              <a:t>of light proton-rich nuclei</a:t>
            </a:r>
          </a:p>
        </p:txBody>
      </p:sp>
    </p:spTree>
    <p:extLst>
      <p:ext uri="{BB962C8B-B14F-4D97-AF65-F5344CB8AC3E}">
        <p14:creationId xmlns:p14="http://schemas.microsoft.com/office/powerpoint/2010/main" val="41678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C00D05-8A36-A2B5-9B74-477D0D5A5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328B1F2-0382-3A31-2A52-3CEE79570C43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042438-C315-AE8E-014F-95E3C7278F38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D2E1C984-534E-A23D-ED5E-E218E7AD8D0C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10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48028F08-5E55-1797-2F14-29400E03EC85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3A000"/>
                </a:solidFill>
                <a:latin typeface="Merriweather Sans" pitchFamily="2" charset="77"/>
              </a:rPr>
              <a:t>Exotic multi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latin typeface="Merriweather Sans" pitchFamily="2" charset="77"/>
              </a:rPr>
              <a:t>-particle breakups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0EEDED-0CC5-F41A-C5AB-7654CA983E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64203" y="1138711"/>
            <a:ext cx="3582006" cy="33596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0FE8150-BFE4-D610-39B1-E2F42B8B603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43298" y="2293721"/>
            <a:ext cx="3071160" cy="2301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FA806E9-65DC-8A05-5991-5203FACD3C4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200498" y="754361"/>
            <a:ext cx="2057400" cy="174564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3ADF767-7CB7-93E4-1F5B-AA92428B6A08}"/>
              </a:ext>
            </a:extLst>
          </p:cNvPr>
          <p:cNvSpPr txBox="1"/>
          <p:nvPr/>
        </p:nvSpPr>
        <p:spPr>
          <a:xfrm rot="16200000">
            <a:off x="2909418" y="3860441"/>
            <a:ext cx="997560" cy="2185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1" u="none" strike="noStrike" kern="1200" cap="none" dirty="0">
                <a:ln>
                  <a:noFill/>
                </a:ln>
                <a:solidFill>
                  <a:srgbClr val="808080"/>
                </a:solidFill>
                <a:latin typeface="Merriweather Sans" pitchFamily="34"/>
                <a:ea typeface="Noto Sans" pitchFamily="2"/>
                <a:cs typeface="FreeSans" pitchFamily="2"/>
              </a:rPr>
              <a:t>Image by Lijie Sun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33E2A05E-E544-F9C7-2AC1-4EE01C7B2110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857889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42E043-839B-6638-2B93-BE69DF55F3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5B629FE-B6DD-D8BE-E816-D7B638975889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9761A3-3CD9-F3A3-1812-237E418F0979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A513BDD4-2394-EC8C-DE10-D8368D5D4739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11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9C5C3C99-B2C5-9E83-7B21-BE476F1BE039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3A000"/>
                </a:solidFill>
                <a:latin typeface="Merriweather Sans" pitchFamily="2" charset="77"/>
              </a:rPr>
              <a:t>Exotic multi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latin typeface="Merriweather Sans" pitchFamily="2" charset="77"/>
              </a:rPr>
              <a:t>-particle breakups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63138F-EB3A-9CB8-4C79-79FA5E095E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64203" y="1138711"/>
            <a:ext cx="3582006" cy="33596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3307F0-E50E-D80A-2194-797E2B4FF11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/>
        </p:blipFill>
        <p:spPr>
          <a:xfrm>
            <a:off x="422704" y="1379430"/>
            <a:ext cx="3478032" cy="341821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A63F331-64F6-1C88-C0D4-A2A3B7AC19DF}"/>
              </a:ext>
            </a:extLst>
          </p:cNvPr>
          <p:cNvSpPr/>
          <p:nvPr/>
        </p:nvSpPr>
        <p:spPr>
          <a:xfrm>
            <a:off x="205200" y="763249"/>
            <a:ext cx="2302077" cy="520545"/>
          </a:xfrm>
          <a:prstGeom prst="rect">
            <a:avLst/>
          </a:prstGeom>
          <a:solidFill>
            <a:srgbClr val="FFE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erriweather Sans" pitchFamily="2" charset="77"/>
              </a:rPr>
              <a:t>26 experimentally</a:t>
            </a:r>
            <a:br>
              <a:rPr lang="en-US" sz="1400" dirty="0">
                <a:solidFill>
                  <a:schemeClr val="tx1"/>
                </a:solidFill>
                <a:latin typeface="Merriweather Sans" pitchFamily="2" charset="77"/>
              </a:rPr>
            </a:br>
            <a:r>
              <a:rPr lang="en-US" sz="1400" dirty="0">
                <a:solidFill>
                  <a:schemeClr val="tx1"/>
                </a:solidFill>
                <a:latin typeface="Merriweather Sans" pitchFamily="2" charset="77"/>
              </a:rPr>
              <a:t>feasible* β2p precursors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B2335DCA-E68D-FA70-7608-16DBA402840B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1227496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2BA361-1003-3CF6-E5C4-771DF1B16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B418F13-7E1A-C490-1C5E-A5BF385C7C98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CB9024-99D9-5E62-482E-13E4E2A27C5E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02041999-55EA-9DFC-AFBA-E52A5AAE99E1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12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6ADB95C9-CE02-0249-C4B8-491749B4F920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3A000"/>
                </a:solidFill>
                <a:latin typeface="Merriweather Sans" pitchFamily="2" charset="77"/>
              </a:rPr>
              <a:t>Exotic multi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latin typeface="Merriweather Sans" pitchFamily="2" charset="77"/>
              </a:rPr>
              <a:t>-particle breakups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C20C90-1236-EC82-50BD-872647D163A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27723" y="834749"/>
            <a:ext cx="2266629" cy="212592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68AF5E8-3C26-CA2E-D218-01092C86DB87}"/>
              </a:ext>
            </a:extLst>
          </p:cNvPr>
          <p:cNvSpPr/>
          <p:nvPr/>
        </p:nvSpPr>
        <p:spPr>
          <a:xfrm>
            <a:off x="205200" y="763249"/>
            <a:ext cx="2302077" cy="520545"/>
          </a:xfrm>
          <a:prstGeom prst="rect">
            <a:avLst/>
          </a:prstGeom>
          <a:solidFill>
            <a:srgbClr val="FFE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erriweather Sans" pitchFamily="2" charset="77"/>
              </a:rPr>
              <a:t>26 experimentally</a:t>
            </a:r>
            <a:br>
              <a:rPr lang="en-US" sz="1400" dirty="0">
                <a:solidFill>
                  <a:schemeClr val="tx1"/>
                </a:solidFill>
                <a:latin typeface="Merriweather Sans" pitchFamily="2" charset="77"/>
              </a:rPr>
            </a:br>
            <a:r>
              <a:rPr lang="en-US" sz="1400" dirty="0">
                <a:solidFill>
                  <a:schemeClr val="tx1"/>
                </a:solidFill>
                <a:latin typeface="Merriweather Sans" pitchFamily="2" charset="77"/>
              </a:rPr>
              <a:t>feasible* β2p precursors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0168F6-996A-AAB8-F9A0-5F881CCA2B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21200" y="1351201"/>
            <a:ext cx="5714922" cy="31181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B0BFAB6-4563-3F15-D889-192B89791880}"/>
              </a:ext>
            </a:extLst>
          </p:cNvPr>
          <p:cNvSpPr txBox="1"/>
          <p:nvPr/>
        </p:nvSpPr>
        <p:spPr>
          <a:xfrm>
            <a:off x="853943" y="4365244"/>
            <a:ext cx="1855440" cy="378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1" u="none" strike="noStrike" kern="1200" cap="none" dirty="0">
                <a:ln>
                  <a:noFill/>
                </a:ln>
                <a:solidFill>
                  <a:srgbClr val="F10D0C"/>
                </a:solidFill>
                <a:latin typeface="Merriweather Sans" pitchFamily="34"/>
                <a:ea typeface="Noto Sans" pitchFamily="2"/>
                <a:cs typeface="FreeSans" pitchFamily="2"/>
              </a:rPr>
              <a:t>Coulomb barrier</a:t>
            </a:r>
          </a:p>
        </p:txBody>
      </p:sp>
      <p:sp>
        <p:nvSpPr>
          <p:cNvPr id="14" name="Straight Connector 13">
            <a:extLst>
              <a:ext uri="{FF2B5EF4-FFF2-40B4-BE49-F238E27FC236}">
                <a16:creationId xmlns:a16="http://schemas.microsoft.com/office/drawing/2014/main" id="{A0A768AF-4DC6-E3C7-E4CC-28A5E6FFC6C2}"/>
              </a:ext>
            </a:extLst>
          </p:cNvPr>
          <p:cNvSpPr/>
          <p:nvPr/>
        </p:nvSpPr>
        <p:spPr>
          <a:xfrm>
            <a:off x="2682743" y="4565764"/>
            <a:ext cx="2971800" cy="0"/>
          </a:xfrm>
          <a:prstGeom prst="line">
            <a:avLst/>
          </a:prstGeom>
          <a:noFill/>
          <a:ln w="29160">
            <a:solidFill>
              <a:srgbClr val="F10D0C"/>
            </a:solidFill>
            <a:prstDash val="solid"/>
            <a:tailEnd type="arrow"/>
          </a:ln>
        </p:spPr>
        <p:txBody>
          <a:bodyPr vert="horz" wrap="square" lIns="104400" tIns="59400" rIns="104400" bIns="594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0BB1DAD-D63D-B322-3A23-7884FC48AE9B}"/>
              </a:ext>
            </a:extLst>
          </p:cNvPr>
          <p:cNvSpPr/>
          <p:nvPr/>
        </p:nvSpPr>
        <p:spPr>
          <a:xfrm>
            <a:off x="827147" y="3887633"/>
            <a:ext cx="499072" cy="319669"/>
          </a:xfrm>
          <a:custGeom>
            <a:avLst/>
            <a:gdLst>
              <a:gd name="csX0" fmla="*/ 0 w 499072"/>
              <a:gd name="csY0" fmla="*/ 159835 h 319669"/>
              <a:gd name="csX1" fmla="*/ 249536 w 499072"/>
              <a:gd name="csY1" fmla="*/ 0 h 319669"/>
              <a:gd name="csX2" fmla="*/ 499072 w 499072"/>
              <a:gd name="csY2" fmla="*/ 159835 h 319669"/>
              <a:gd name="csX3" fmla="*/ 249536 w 499072"/>
              <a:gd name="csY3" fmla="*/ 319670 h 319669"/>
              <a:gd name="csX4" fmla="*/ 0 w 499072"/>
              <a:gd name="csY4" fmla="*/ 159835 h 31966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99072" h="319669" extrusionOk="0">
                <a:moveTo>
                  <a:pt x="0" y="159835"/>
                </a:moveTo>
                <a:cubicBezTo>
                  <a:pt x="-7586" y="84870"/>
                  <a:pt x="105814" y="-2439"/>
                  <a:pt x="249536" y="0"/>
                </a:cubicBezTo>
                <a:cubicBezTo>
                  <a:pt x="405380" y="-2662"/>
                  <a:pt x="498057" y="73410"/>
                  <a:pt x="499072" y="159835"/>
                </a:cubicBezTo>
                <a:cubicBezTo>
                  <a:pt x="481182" y="254088"/>
                  <a:pt x="363424" y="347964"/>
                  <a:pt x="249536" y="319670"/>
                </a:cubicBezTo>
                <a:cubicBezTo>
                  <a:pt x="118243" y="315449"/>
                  <a:pt x="-3024" y="248803"/>
                  <a:pt x="0" y="159835"/>
                </a:cubicBezTo>
                <a:close/>
              </a:path>
            </a:pathLst>
          </a:custGeom>
          <a:noFill/>
          <a:ln w="38100">
            <a:solidFill>
              <a:srgbClr val="B50200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5EA8DF-186B-5FE2-B793-99FFA5481386}"/>
              </a:ext>
            </a:extLst>
          </p:cNvPr>
          <p:cNvSpPr txBox="1"/>
          <p:nvPr/>
        </p:nvSpPr>
        <p:spPr>
          <a:xfrm>
            <a:off x="421200" y="4181843"/>
            <a:ext cx="469039" cy="49975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🏅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7975C26-AF02-5FFB-33CA-F05F1FBD3B2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527723" y="3056246"/>
            <a:ext cx="2096720" cy="157100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9D124E6-B03C-CAC7-414A-514F6E75A5C4}"/>
              </a:ext>
            </a:extLst>
          </p:cNvPr>
          <p:cNvSpPr txBox="1"/>
          <p:nvPr/>
        </p:nvSpPr>
        <p:spPr>
          <a:xfrm rot="16200000">
            <a:off x="7948474" y="4044272"/>
            <a:ext cx="997560" cy="187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600" b="0" i="1" u="none" strike="noStrike" kern="1200" cap="none" dirty="0">
                <a:ln>
                  <a:noFill/>
                </a:ln>
                <a:solidFill>
                  <a:srgbClr val="808080"/>
                </a:solidFill>
                <a:latin typeface="Merriweather Sans" pitchFamily="34"/>
                <a:ea typeface="Noto Sans" pitchFamily="2"/>
                <a:cs typeface="FreeSans" pitchFamily="2"/>
              </a:rPr>
              <a:t>Image by Lijie Sun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D640B2-EDCA-CFBB-477C-8E7EBBC85483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309895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39C35-818A-3771-E2E9-31377CB05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0569F983-E40E-AA4C-5476-6EEB24F203AA}"/>
              </a:ext>
            </a:extLst>
          </p:cNvPr>
          <p:cNvSpPr txBox="1">
            <a:spLocks/>
          </p:cNvSpPr>
          <p:nvPr/>
        </p:nvSpPr>
        <p:spPr>
          <a:xfrm>
            <a:off x="589264" y="1945552"/>
            <a:ext cx="7965471" cy="125239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pc="0" dirty="0">
                <a:latin typeface="Merriweather Sans" pitchFamily="2" charset="77"/>
              </a:rPr>
              <a:t>Radioactive Ion Beam production;</a:t>
            </a:r>
            <a:br>
              <a:rPr lang="en-US" spc="0" dirty="0">
                <a:latin typeface="Merriweather Sans" pitchFamily="2" charset="77"/>
              </a:rPr>
            </a:br>
            <a:br>
              <a:rPr lang="en-US" sz="1200" spc="0" dirty="0">
                <a:latin typeface="Merriweather Sans" pitchFamily="2" charset="77"/>
              </a:rPr>
            </a:br>
            <a:r>
              <a:rPr lang="en-US" spc="0" dirty="0">
                <a:latin typeface="Merriweather Sans" pitchFamily="2" charset="77"/>
              </a:rPr>
              <a:t>briefly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A1792790-5AD3-69CC-6702-1545274BE00D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pPr/>
              <a:t>13</a:t>
            </a:fld>
            <a:endParaRPr lang="en-US" sz="9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Merriweather Sans" pitchFamily="2" charset="77"/>
              <a:ea typeface="Merriweather 18pt" pitchFamily="2" charset="77"/>
              <a:cs typeface="Merriweather 18pt" pitchFamily="2" charset="77"/>
            </a:endParaRP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08F49593-C2B8-8ACA-B52B-8FD87BD8F4BB}"/>
              </a:ext>
            </a:extLst>
          </p:cNvPr>
          <p:cNvSpPr txBox="1">
            <a:spLocks/>
          </p:cNvSpPr>
          <p:nvPr/>
        </p:nvSpPr>
        <p:spPr>
          <a:xfrm>
            <a:off x="5969000" y="4893681"/>
            <a:ext cx="3059519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1941773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523155-946C-7AC3-21CD-69BC25EAC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EB4719-B97D-2258-68D3-B75C3285BEB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94561" y="793800"/>
            <a:ext cx="2773440" cy="38221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BA88324-0B34-AE4F-8367-998181C3EEE3}"/>
              </a:ext>
            </a:extLst>
          </p:cNvPr>
          <p:cNvCxnSpPr/>
          <p:nvPr/>
        </p:nvCxnSpPr>
        <p:spPr>
          <a:xfrm>
            <a:off x="2982235" y="3692377"/>
            <a:ext cx="240525" cy="0"/>
          </a:xfrm>
          <a:prstGeom prst="line">
            <a:avLst/>
          </a:prstGeom>
          <a:ln w="28575">
            <a:solidFill>
              <a:srgbClr val="9A15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3F8506-36EF-C974-8D90-82515F691AEB}"/>
              </a:ext>
            </a:extLst>
          </p:cNvPr>
          <p:cNvCxnSpPr>
            <a:cxnSpLocks/>
          </p:cNvCxnSpPr>
          <p:nvPr/>
        </p:nvCxnSpPr>
        <p:spPr>
          <a:xfrm flipH="1">
            <a:off x="3208982" y="3684317"/>
            <a:ext cx="104" cy="888641"/>
          </a:xfrm>
          <a:prstGeom prst="line">
            <a:avLst/>
          </a:prstGeom>
          <a:ln w="28575">
            <a:solidFill>
              <a:srgbClr val="9A15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6B7F918-66F4-21F4-BE0D-422E38D0B58B}"/>
              </a:ext>
            </a:extLst>
          </p:cNvPr>
          <p:cNvCxnSpPr/>
          <p:nvPr/>
        </p:nvCxnSpPr>
        <p:spPr>
          <a:xfrm>
            <a:off x="2968561" y="4558944"/>
            <a:ext cx="240525" cy="0"/>
          </a:xfrm>
          <a:prstGeom prst="line">
            <a:avLst/>
          </a:prstGeom>
          <a:ln w="28575">
            <a:solidFill>
              <a:srgbClr val="9A15D4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935EA69-C400-3C28-12D3-6594CCD26D19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263076-A17F-7AA3-CD59-D11BA53CD27C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81B75B21-62CD-BAED-ECAA-F4A24B9A40ED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14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CBEAF00C-8F57-9D1C-6B99-7199CF858AC8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ISOL and in-flight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FA71CE-3B2F-2D4F-1CEC-E7F4EF37AE20}"/>
              </a:ext>
            </a:extLst>
          </p:cNvPr>
          <p:cNvSpPr txBox="1"/>
          <p:nvPr/>
        </p:nvSpPr>
        <p:spPr>
          <a:xfrm rot="16200000">
            <a:off x="-137853" y="3906047"/>
            <a:ext cx="1221488" cy="1661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Adapted from</a:t>
            </a:r>
            <a:b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B. Jonson, </a:t>
            </a: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NuPECC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 Report (2000)</a:t>
            </a:r>
          </a:p>
        </p:txBody>
      </p:sp>
      <p:pic>
        <p:nvPicPr>
          <p:cNvPr id="12" name="Picture 11" descr="A table of periodic table of elements&#10;&#10;AI-generated content may be incorrect.">
            <a:extLst>
              <a:ext uri="{FF2B5EF4-FFF2-40B4-BE49-F238E27FC236}">
                <a16:creationId xmlns:a16="http://schemas.microsoft.com/office/drawing/2014/main" id="{38D41C62-B3AC-1E7F-743A-06718BFA8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8718" y="793800"/>
            <a:ext cx="4312005" cy="248694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5F8448B-1862-BDCD-D66B-94688D38A151}"/>
              </a:ext>
            </a:extLst>
          </p:cNvPr>
          <p:cNvSpPr/>
          <p:nvPr/>
        </p:nvSpPr>
        <p:spPr>
          <a:xfrm>
            <a:off x="7187784" y="1388225"/>
            <a:ext cx="1166505" cy="309412"/>
          </a:xfrm>
          <a:custGeom>
            <a:avLst/>
            <a:gdLst>
              <a:gd name="csX0" fmla="*/ 0 w 1166505"/>
              <a:gd name="csY0" fmla="*/ 0 h 309412"/>
              <a:gd name="csX1" fmla="*/ 571587 w 1166505"/>
              <a:gd name="csY1" fmla="*/ 0 h 309412"/>
              <a:gd name="csX2" fmla="*/ 1166505 w 1166505"/>
              <a:gd name="csY2" fmla="*/ 0 h 309412"/>
              <a:gd name="csX3" fmla="*/ 1166505 w 1166505"/>
              <a:gd name="csY3" fmla="*/ 309412 h 309412"/>
              <a:gd name="csX4" fmla="*/ 583253 w 1166505"/>
              <a:gd name="csY4" fmla="*/ 309412 h 309412"/>
              <a:gd name="csX5" fmla="*/ 0 w 1166505"/>
              <a:gd name="csY5" fmla="*/ 309412 h 309412"/>
              <a:gd name="csX6" fmla="*/ 0 w 1166505"/>
              <a:gd name="csY6" fmla="*/ 0 h 3094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166505" h="309412" extrusionOk="0">
                <a:moveTo>
                  <a:pt x="0" y="0"/>
                </a:moveTo>
                <a:cubicBezTo>
                  <a:pt x="195583" y="-26437"/>
                  <a:pt x="402413" y="-8538"/>
                  <a:pt x="571587" y="0"/>
                </a:cubicBezTo>
                <a:cubicBezTo>
                  <a:pt x="740761" y="8538"/>
                  <a:pt x="936831" y="-20143"/>
                  <a:pt x="1166505" y="0"/>
                </a:cubicBezTo>
                <a:cubicBezTo>
                  <a:pt x="1151901" y="99628"/>
                  <a:pt x="1170655" y="246472"/>
                  <a:pt x="1166505" y="309412"/>
                </a:cubicBezTo>
                <a:cubicBezTo>
                  <a:pt x="923977" y="293632"/>
                  <a:pt x="853470" y="290193"/>
                  <a:pt x="583253" y="309412"/>
                </a:cubicBezTo>
                <a:cubicBezTo>
                  <a:pt x="313036" y="328631"/>
                  <a:pt x="274949" y="315240"/>
                  <a:pt x="0" y="309412"/>
                </a:cubicBezTo>
                <a:cubicBezTo>
                  <a:pt x="5550" y="179127"/>
                  <a:pt x="9556" y="85473"/>
                  <a:pt x="0" y="0"/>
                </a:cubicBezTo>
                <a:close/>
              </a:path>
            </a:pathLst>
          </a:custGeom>
          <a:noFill/>
          <a:ln w="38100">
            <a:solidFill>
              <a:srgbClr val="2E4FC7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49D5A8-CA3A-BA77-A3F4-2BE6CA1C0911}"/>
              </a:ext>
            </a:extLst>
          </p:cNvPr>
          <p:cNvSpPr txBox="1"/>
          <p:nvPr/>
        </p:nvSpPr>
        <p:spPr>
          <a:xfrm>
            <a:off x="4136226" y="3597598"/>
            <a:ext cx="1598194" cy="623248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500" dirty="0">
                <a:latin typeface="Merriweather Sans" pitchFamily="2" charset="77"/>
                <a:cs typeface="Arial" panose="020B0604020202020204" pitchFamily="34" charset="0"/>
              </a:rPr>
              <a:t>Points at which </a:t>
            </a:r>
            <a:br>
              <a:rPr lang="en-US" sz="1500" dirty="0"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1500" dirty="0">
                <a:latin typeface="Merriweather Sans" pitchFamily="2" charset="77"/>
                <a:cs typeface="Arial" panose="020B0604020202020204" pitchFamily="34" charset="0"/>
              </a:rPr>
              <a:t>chemistry makes </a:t>
            </a:r>
            <a:br>
              <a:rPr lang="en-US" sz="1500" dirty="0"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1500" dirty="0">
                <a:latin typeface="Merriweather Sans" pitchFamily="2" charset="77"/>
                <a:cs typeface="Arial" panose="020B0604020202020204" pitchFamily="34" charset="0"/>
              </a:rPr>
              <a:t>life difficult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2A8DF1A-E897-D681-9E55-C5906E5075F2}"/>
              </a:ext>
            </a:extLst>
          </p:cNvPr>
          <p:cNvSpPr/>
          <p:nvPr/>
        </p:nvSpPr>
        <p:spPr>
          <a:xfrm>
            <a:off x="8370915" y="927580"/>
            <a:ext cx="253182" cy="1765744"/>
          </a:xfrm>
          <a:custGeom>
            <a:avLst/>
            <a:gdLst>
              <a:gd name="csX0" fmla="*/ 0 w 253182"/>
              <a:gd name="csY0" fmla="*/ 0 h 1765744"/>
              <a:gd name="csX1" fmla="*/ 253182 w 253182"/>
              <a:gd name="csY1" fmla="*/ 0 h 1765744"/>
              <a:gd name="csX2" fmla="*/ 253182 w 253182"/>
              <a:gd name="csY2" fmla="*/ 535609 h 1765744"/>
              <a:gd name="csX3" fmla="*/ 253182 w 253182"/>
              <a:gd name="csY3" fmla="*/ 1159505 h 1765744"/>
              <a:gd name="csX4" fmla="*/ 253182 w 253182"/>
              <a:gd name="csY4" fmla="*/ 1765744 h 1765744"/>
              <a:gd name="csX5" fmla="*/ 0 w 253182"/>
              <a:gd name="csY5" fmla="*/ 1765744 h 1765744"/>
              <a:gd name="csX6" fmla="*/ 0 w 253182"/>
              <a:gd name="csY6" fmla="*/ 1141848 h 1765744"/>
              <a:gd name="csX7" fmla="*/ 0 w 253182"/>
              <a:gd name="csY7" fmla="*/ 517952 h 1765744"/>
              <a:gd name="csX8" fmla="*/ 0 w 253182"/>
              <a:gd name="csY8" fmla="*/ 0 h 176574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53182" h="1765744" extrusionOk="0">
                <a:moveTo>
                  <a:pt x="0" y="0"/>
                </a:moveTo>
                <a:cubicBezTo>
                  <a:pt x="76640" y="-4852"/>
                  <a:pt x="162589" y="-6431"/>
                  <a:pt x="253182" y="0"/>
                </a:cubicBezTo>
                <a:cubicBezTo>
                  <a:pt x="268665" y="151361"/>
                  <a:pt x="227963" y="374857"/>
                  <a:pt x="253182" y="535609"/>
                </a:cubicBezTo>
                <a:cubicBezTo>
                  <a:pt x="278401" y="696361"/>
                  <a:pt x="248461" y="870662"/>
                  <a:pt x="253182" y="1159505"/>
                </a:cubicBezTo>
                <a:cubicBezTo>
                  <a:pt x="257903" y="1448348"/>
                  <a:pt x="236817" y="1468399"/>
                  <a:pt x="253182" y="1765744"/>
                </a:cubicBezTo>
                <a:cubicBezTo>
                  <a:pt x="153076" y="1774011"/>
                  <a:pt x="52135" y="1774109"/>
                  <a:pt x="0" y="1765744"/>
                </a:cubicBezTo>
                <a:cubicBezTo>
                  <a:pt x="18262" y="1582217"/>
                  <a:pt x="445" y="1390508"/>
                  <a:pt x="0" y="1141848"/>
                </a:cubicBezTo>
                <a:cubicBezTo>
                  <a:pt x="-445" y="893188"/>
                  <a:pt x="-6143" y="713709"/>
                  <a:pt x="0" y="517952"/>
                </a:cubicBezTo>
                <a:cubicBezTo>
                  <a:pt x="6143" y="322195"/>
                  <a:pt x="-9459" y="131921"/>
                  <a:pt x="0" y="0"/>
                </a:cubicBezTo>
                <a:close/>
              </a:path>
            </a:pathLst>
          </a:custGeom>
          <a:noFill/>
          <a:ln w="38100">
            <a:solidFill>
              <a:srgbClr val="B50200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006CE710-2334-7A13-06E1-703455971EC2}"/>
              </a:ext>
            </a:extLst>
          </p:cNvPr>
          <p:cNvSpPr/>
          <p:nvPr/>
        </p:nvSpPr>
        <p:spPr>
          <a:xfrm>
            <a:off x="1454727" y="1226827"/>
            <a:ext cx="2518757" cy="2455711"/>
          </a:xfrm>
          <a:custGeom>
            <a:avLst/>
            <a:gdLst>
              <a:gd name="csX0" fmla="*/ 2518757 w 2518757"/>
              <a:gd name="csY0" fmla="*/ 2455711 h 2455711"/>
              <a:gd name="csX1" fmla="*/ 2277688 w 2518757"/>
              <a:gd name="csY1" fmla="*/ 2206329 h 2455711"/>
              <a:gd name="csX2" fmla="*/ 2136371 w 2518757"/>
              <a:gd name="csY2" fmla="*/ 1333493 h 2455711"/>
              <a:gd name="csX3" fmla="*/ 1388226 w 2518757"/>
              <a:gd name="csY3" fmla="*/ 1009297 h 2455711"/>
              <a:gd name="csX4" fmla="*/ 1238597 w 2518757"/>
              <a:gd name="csY4" fmla="*/ 843042 h 2455711"/>
              <a:gd name="csX5" fmla="*/ 473826 w 2518757"/>
              <a:gd name="csY5" fmla="*/ 793166 h 2455711"/>
              <a:gd name="csX6" fmla="*/ 324197 w 2518757"/>
              <a:gd name="csY6" fmla="*/ 86584 h 2455711"/>
              <a:gd name="csX7" fmla="*/ 0 w 2518757"/>
              <a:gd name="csY7" fmla="*/ 36708 h 24557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518757" h="2455711">
                <a:moveTo>
                  <a:pt x="2518757" y="2455711"/>
                </a:moveTo>
                <a:cubicBezTo>
                  <a:pt x="2430088" y="2424538"/>
                  <a:pt x="2341419" y="2393365"/>
                  <a:pt x="2277688" y="2206329"/>
                </a:cubicBezTo>
                <a:cubicBezTo>
                  <a:pt x="2213957" y="2019293"/>
                  <a:pt x="2284615" y="1532998"/>
                  <a:pt x="2136371" y="1333493"/>
                </a:cubicBezTo>
                <a:cubicBezTo>
                  <a:pt x="1988127" y="1133988"/>
                  <a:pt x="1537855" y="1091039"/>
                  <a:pt x="1388226" y="1009297"/>
                </a:cubicBezTo>
                <a:cubicBezTo>
                  <a:pt x="1238597" y="927555"/>
                  <a:pt x="1390997" y="879064"/>
                  <a:pt x="1238597" y="843042"/>
                </a:cubicBezTo>
                <a:cubicBezTo>
                  <a:pt x="1086197" y="807020"/>
                  <a:pt x="626226" y="919242"/>
                  <a:pt x="473826" y="793166"/>
                </a:cubicBezTo>
                <a:cubicBezTo>
                  <a:pt x="321426" y="667090"/>
                  <a:pt x="403168" y="212660"/>
                  <a:pt x="324197" y="86584"/>
                </a:cubicBezTo>
                <a:cubicBezTo>
                  <a:pt x="245226" y="-39492"/>
                  <a:pt x="122613" y="-1392"/>
                  <a:pt x="0" y="36708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56FE1DA1-69E8-F768-7808-6DC4707A4F0F}"/>
              </a:ext>
            </a:extLst>
          </p:cNvPr>
          <p:cNvSpPr/>
          <p:nvPr/>
        </p:nvSpPr>
        <p:spPr>
          <a:xfrm>
            <a:off x="1647825" y="1609300"/>
            <a:ext cx="187325" cy="175050"/>
          </a:xfrm>
          <a:custGeom>
            <a:avLst/>
            <a:gdLst>
              <a:gd name="csX0" fmla="*/ 158750 w 158750"/>
              <a:gd name="csY0" fmla="*/ 175050 h 175050"/>
              <a:gd name="csX1" fmla="*/ 117475 w 158750"/>
              <a:gd name="csY1" fmla="*/ 22650 h 175050"/>
              <a:gd name="csX2" fmla="*/ 0 w 158750"/>
              <a:gd name="csY2" fmla="*/ 3600 h 1750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158750" h="175050">
                <a:moveTo>
                  <a:pt x="158750" y="175050"/>
                </a:moveTo>
                <a:cubicBezTo>
                  <a:pt x="151341" y="113137"/>
                  <a:pt x="143933" y="51225"/>
                  <a:pt x="117475" y="22650"/>
                </a:cubicBezTo>
                <a:cubicBezTo>
                  <a:pt x="91017" y="-5925"/>
                  <a:pt x="45508" y="-1163"/>
                  <a:pt x="0" y="3600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EF34AF9D-2EB2-9E88-5B13-2CD7E72E891D}"/>
              </a:ext>
            </a:extLst>
          </p:cNvPr>
          <p:cNvSpPr/>
          <p:nvPr/>
        </p:nvSpPr>
        <p:spPr>
          <a:xfrm>
            <a:off x="1707572" y="2631009"/>
            <a:ext cx="1991883" cy="701009"/>
          </a:xfrm>
          <a:custGeom>
            <a:avLst/>
            <a:gdLst>
              <a:gd name="csX0" fmla="*/ 1988127 w 1988788"/>
              <a:gd name="csY0" fmla="*/ 503582 h 701009"/>
              <a:gd name="csX1" fmla="*/ 1918854 w 1988788"/>
              <a:gd name="csY1" fmla="*/ 171073 h 701009"/>
              <a:gd name="csX2" fmla="*/ 1548245 w 1988788"/>
              <a:gd name="csY2" fmla="*/ 8282 h 701009"/>
              <a:gd name="csX3" fmla="*/ 713509 w 1988788"/>
              <a:gd name="csY3" fmla="*/ 77555 h 701009"/>
              <a:gd name="csX4" fmla="*/ 405245 w 1988788"/>
              <a:gd name="csY4" fmla="*/ 527827 h 701009"/>
              <a:gd name="csX5" fmla="*/ 0 w 1988788"/>
              <a:gd name="csY5" fmla="*/ 701009 h 7010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988788" h="701009">
                <a:moveTo>
                  <a:pt x="1988127" y="503582"/>
                </a:moveTo>
                <a:cubicBezTo>
                  <a:pt x="1990147" y="378602"/>
                  <a:pt x="1992168" y="253623"/>
                  <a:pt x="1918854" y="171073"/>
                </a:cubicBezTo>
                <a:cubicBezTo>
                  <a:pt x="1845540" y="88523"/>
                  <a:pt x="1749136" y="23868"/>
                  <a:pt x="1548245" y="8282"/>
                </a:cubicBezTo>
                <a:cubicBezTo>
                  <a:pt x="1347354" y="-7304"/>
                  <a:pt x="904009" y="-9036"/>
                  <a:pt x="713509" y="77555"/>
                </a:cubicBezTo>
                <a:cubicBezTo>
                  <a:pt x="523009" y="164146"/>
                  <a:pt x="524163" y="423918"/>
                  <a:pt x="405245" y="527827"/>
                </a:cubicBezTo>
                <a:cubicBezTo>
                  <a:pt x="286327" y="631736"/>
                  <a:pt x="143163" y="666372"/>
                  <a:pt x="0" y="701009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40F6ABDB-6CCA-97F2-5BD9-7B1CA64EF0F2}"/>
              </a:ext>
            </a:extLst>
          </p:cNvPr>
          <p:cNvSpPr/>
          <p:nvPr/>
        </p:nvSpPr>
        <p:spPr>
          <a:xfrm>
            <a:off x="1719240" y="2888087"/>
            <a:ext cx="540913" cy="727657"/>
          </a:xfrm>
          <a:custGeom>
            <a:avLst/>
            <a:gdLst>
              <a:gd name="csX0" fmla="*/ 540913 w 540913"/>
              <a:gd name="csY0" fmla="*/ 0 h 727657"/>
              <a:gd name="csX1" fmla="*/ 315533 w 540913"/>
              <a:gd name="csY1" fmla="*/ 460420 h 727657"/>
              <a:gd name="csX2" fmla="*/ 0 w 540913"/>
              <a:gd name="csY2" fmla="*/ 727657 h 72765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540913" h="727657">
                <a:moveTo>
                  <a:pt x="540913" y="0"/>
                </a:moveTo>
                <a:cubicBezTo>
                  <a:pt x="473299" y="169572"/>
                  <a:pt x="405685" y="339144"/>
                  <a:pt x="315533" y="460420"/>
                </a:cubicBezTo>
                <a:cubicBezTo>
                  <a:pt x="225381" y="581696"/>
                  <a:pt x="112690" y="654676"/>
                  <a:pt x="0" y="727657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3A67438D-3E91-836E-90A8-C1EC4E71B670}"/>
              </a:ext>
            </a:extLst>
          </p:cNvPr>
          <p:cNvSpPr/>
          <p:nvPr/>
        </p:nvSpPr>
        <p:spPr>
          <a:xfrm>
            <a:off x="2135537" y="2888479"/>
            <a:ext cx="394018" cy="531855"/>
          </a:xfrm>
          <a:custGeom>
            <a:avLst/>
            <a:gdLst>
              <a:gd name="csX0" fmla="*/ 120553 w 394018"/>
              <a:gd name="csY0" fmla="*/ 0 h 531855"/>
              <a:gd name="csX1" fmla="*/ 13730 w 394018"/>
              <a:gd name="csY1" fmla="*/ 470018 h 531855"/>
              <a:gd name="csX2" fmla="*/ 394018 w 394018"/>
              <a:gd name="csY2" fmla="*/ 512747 h 53185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</a:cxnLst>
            <a:rect l="l" t="t" r="r" b="b"/>
            <a:pathLst>
              <a:path w="394018" h="531855">
                <a:moveTo>
                  <a:pt x="120553" y="0"/>
                </a:moveTo>
                <a:cubicBezTo>
                  <a:pt x="44352" y="192280"/>
                  <a:pt x="-31848" y="384560"/>
                  <a:pt x="13730" y="470018"/>
                </a:cubicBezTo>
                <a:cubicBezTo>
                  <a:pt x="59307" y="555476"/>
                  <a:pt x="226662" y="534111"/>
                  <a:pt x="394018" y="512747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CDB477-B384-119A-18BF-9D2B18082573}"/>
              </a:ext>
            </a:extLst>
          </p:cNvPr>
          <p:cNvSpPr txBox="1"/>
          <p:nvPr/>
        </p:nvSpPr>
        <p:spPr>
          <a:xfrm rot="16200000">
            <a:off x="8542298" y="1126168"/>
            <a:ext cx="416781" cy="8310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ptable.com</a:t>
            </a: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Merriweather Sans" pitchFamily="2" charset="77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253F4B-FD00-C430-0E2D-274E710A652E}"/>
              </a:ext>
            </a:extLst>
          </p:cNvPr>
          <p:cNvSpPr txBox="1"/>
          <p:nvPr/>
        </p:nvSpPr>
        <p:spPr>
          <a:xfrm>
            <a:off x="6817893" y="3378402"/>
            <a:ext cx="1792157" cy="415498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500" dirty="0">
                <a:solidFill>
                  <a:srgbClr val="B50200"/>
                </a:solidFill>
                <a:latin typeface="Merriweather Sans" pitchFamily="2" charset="77"/>
                <a:cs typeface="Arial" panose="020B0604020202020204" pitchFamily="34" charset="0"/>
              </a:rPr>
              <a:t>ISOL</a:t>
            </a:r>
            <a:r>
              <a:rPr lang="en-US" sz="1500" dirty="0">
                <a:latin typeface="Merriweather Sans" pitchFamily="2" charset="77"/>
                <a:cs typeface="Arial" panose="020B0604020202020204" pitchFamily="34" charset="0"/>
              </a:rPr>
              <a:t> and </a:t>
            </a:r>
            <a:r>
              <a:rPr lang="en-US" sz="1500" dirty="0">
                <a:solidFill>
                  <a:srgbClr val="2E4FC7"/>
                </a:solidFill>
                <a:latin typeface="Merriweather Sans" pitchFamily="2" charset="77"/>
                <a:cs typeface="Arial" panose="020B0604020202020204" pitchFamily="34" charset="0"/>
              </a:rPr>
              <a:t>in-flight</a:t>
            </a:r>
            <a:br>
              <a:rPr lang="en-US" sz="1500" dirty="0"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1500" dirty="0">
                <a:latin typeface="Merriweather Sans" pitchFamily="2" charset="77"/>
                <a:cs typeface="Arial" panose="020B0604020202020204" pitchFamily="34" charset="0"/>
              </a:rPr>
              <a:t>are complementary</a:t>
            </a:r>
          </a:p>
        </p:txBody>
      </p:sp>
      <p:pic>
        <p:nvPicPr>
          <p:cNvPr id="50" name="Picture 49" descr="A graph of a diagram&#10;&#10;AI-generated content may be incorrect.">
            <a:extLst>
              <a:ext uri="{FF2B5EF4-FFF2-40B4-BE49-F238E27FC236}">
                <a16:creationId xmlns:a16="http://schemas.microsoft.com/office/drawing/2014/main" id="{46B469C9-D56B-299A-2F7D-DECF1CA085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761" y="593489"/>
            <a:ext cx="3002514" cy="212419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2" name="Picture 51" descr="A graph of a diagram&#10;&#10;AI-generated content may be incorrect.">
            <a:extLst>
              <a:ext uri="{FF2B5EF4-FFF2-40B4-BE49-F238E27FC236}">
                <a16:creationId xmlns:a16="http://schemas.microsoft.com/office/drawing/2014/main" id="{C5E0B760-A363-0DAE-C8D0-A03149B587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761" y="2795367"/>
            <a:ext cx="2974637" cy="1856696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113C54B6-04CE-61D7-1D6A-A30CB605833C}"/>
              </a:ext>
            </a:extLst>
          </p:cNvPr>
          <p:cNvSpPr txBox="1"/>
          <p:nvPr/>
        </p:nvSpPr>
        <p:spPr>
          <a:xfrm>
            <a:off x="2055017" y="737723"/>
            <a:ext cx="1215076" cy="1938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H. O. U. Fynbo et al., </a:t>
            </a:r>
            <a:b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Nucl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. Phys. A </a:t>
            </a:r>
            <a:r>
              <a:rPr lang="en-US" sz="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677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 (2000), 38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B8D625F-FFA8-BA37-7ED2-C02A95FB80B2}"/>
              </a:ext>
            </a:extLst>
          </p:cNvPr>
          <p:cNvSpPr txBox="1"/>
          <p:nvPr/>
        </p:nvSpPr>
        <p:spPr>
          <a:xfrm>
            <a:off x="1949219" y="4222360"/>
            <a:ext cx="1320874" cy="1938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G. T. Koldste et al., </a:t>
            </a:r>
            <a:b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Phys. Rev. C </a:t>
            </a:r>
            <a:r>
              <a:rPr lang="en-US" sz="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89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 (2014), 064315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5516CB-05A4-1157-3054-2F7062069B48}"/>
              </a:ext>
            </a:extLst>
          </p:cNvPr>
          <p:cNvSpPr txBox="1"/>
          <p:nvPr/>
        </p:nvSpPr>
        <p:spPr>
          <a:xfrm>
            <a:off x="1084433" y="2018030"/>
            <a:ext cx="740587" cy="2215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500" baseline="30000" dirty="0">
                <a:solidFill>
                  <a:srgbClr val="B50200"/>
                </a:solidFill>
                <a:latin typeface="Merriweather Sans" pitchFamily="2" charset="77"/>
                <a:cs typeface="Arial" panose="020B0604020202020204" pitchFamily="34" charset="0"/>
              </a:rPr>
              <a:t>31</a:t>
            </a:r>
            <a:r>
              <a:rPr lang="en-US" sz="1500" dirty="0">
                <a:solidFill>
                  <a:srgbClr val="B50200"/>
                </a:solidFill>
                <a:latin typeface="Merriweather Sans" pitchFamily="2" charset="77"/>
                <a:cs typeface="Arial" panose="020B0604020202020204" pitchFamily="34" charset="0"/>
              </a:rPr>
              <a:t>Ar </a:t>
            </a:r>
            <a:r>
              <a:rPr lang="el-GR" sz="1600" dirty="0">
                <a:solidFill>
                  <a:srgbClr val="B50200"/>
                </a:solidFill>
                <a:latin typeface="Merriweather Sans" pitchFamily="2" charset="77"/>
              </a:rPr>
              <a:t>β</a:t>
            </a:r>
            <a:r>
              <a:rPr lang="da-DK" sz="1600" dirty="0">
                <a:solidFill>
                  <a:srgbClr val="B50200"/>
                </a:solidFill>
                <a:latin typeface="Merriweather Sans" pitchFamily="2" charset="77"/>
              </a:rPr>
              <a:t>2p</a:t>
            </a:r>
            <a:endParaRPr lang="en-US" sz="1500" dirty="0">
              <a:solidFill>
                <a:srgbClr val="B50200"/>
              </a:solidFill>
              <a:latin typeface="Merriweather Sans" pitchFamily="2" charset="77"/>
              <a:cs typeface="Arial" panose="020B0604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C19D1E3-F2F8-06DE-5091-0B5FEF963380}"/>
              </a:ext>
            </a:extLst>
          </p:cNvPr>
          <p:cNvSpPr/>
          <p:nvPr/>
        </p:nvSpPr>
        <p:spPr>
          <a:xfrm>
            <a:off x="3607120" y="1917674"/>
            <a:ext cx="2976468" cy="2751107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0FF245F9-853D-2727-A457-D5CC46A3495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618409" y="1917674"/>
            <a:ext cx="2916422" cy="273538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A671FED7-D388-74C9-6FE0-AD8B2DBC938C}"/>
              </a:ext>
            </a:extLst>
          </p:cNvPr>
          <p:cNvSpPr/>
          <p:nvPr/>
        </p:nvSpPr>
        <p:spPr>
          <a:xfrm>
            <a:off x="5963771" y="1926556"/>
            <a:ext cx="520949" cy="23235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aseline="30000" dirty="0">
                <a:solidFill>
                  <a:srgbClr val="000000"/>
                </a:solidFill>
                <a:latin typeface="Merriweather Sans" pitchFamily="2" charset="77"/>
              </a:rPr>
              <a:t>31</a:t>
            </a:r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Ar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570CAB5-6131-36BE-25C9-6D653AC3E55C}"/>
              </a:ext>
            </a:extLst>
          </p:cNvPr>
          <p:cNvSpPr/>
          <p:nvPr/>
        </p:nvSpPr>
        <p:spPr>
          <a:xfrm>
            <a:off x="5213471" y="4265091"/>
            <a:ext cx="520949" cy="360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aseline="30000" dirty="0">
                <a:solidFill>
                  <a:srgbClr val="000000"/>
                </a:solidFill>
                <a:latin typeface="Merriweather Sans" pitchFamily="2" charset="77"/>
              </a:rPr>
              <a:t>31</a:t>
            </a:r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Cl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C2B1477-CB86-E8C5-3B5E-73EACECE76F3}"/>
              </a:ext>
            </a:extLst>
          </p:cNvPr>
          <p:cNvSpPr/>
          <p:nvPr/>
        </p:nvSpPr>
        <p:spPr>
          <a:xfrm>
            <a:off x="4414374" y="4281896"/>
            <a:ext cx="520949" cy="360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aseline="30000" dirty="0">
                <a:solidFill>
                  <a:srgbClr val="000000"/>
                </a:solidFill>
                <a:latin typeface="Merriweather Sans" pitchFamily="2" charset="77"/>
              </a:rPr>
              <a:t>30</a:t>
            </a:r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90C60A2-78E9-CE95-FB92-ADF81801FCAB}"/>
              </a:ext>
            </a:extLst>
          </p:cNvPr>
          <p:cNvSpPr/>
          <p:nvPr/>
        </p:nvSpPr>
        <p:spPr>
          <a:xfrm>
            <a:off x="3659120" y="4265091"/>
            <a:ext cx="602578" cy="360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aseline="30000" dirty="0">
                <a:solidFill>
                  <a:srgbClr val="000000"/>
                </a:solidFill>
                <a:latin typeface="Merriweather Sans" pitchFamily="2" charset="77"/>
              </a:rPr>
              <a:t>29</a:t>
            </a:r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P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890F295-5285-2B14-5F1C-11652BAF4850}"/>
              </a:ext>
            </a:extLst>
          </p:cNvPr>
          <p:cNvSpPr/>
          <p:nvPr/>
        </p:nvSpPr>
        <p:spPr>
          <a:xfrm>
            <a:off x="5956632" y="4271468"/>
            <a:ext cx="602578" cy="360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aseline="30000" dirty="0">
                <a:solidFill>
                  <a:srgbClr val="000000"/>
                </a:solidFill>
                <a:latin typeface="Merriweather Sans" pitchFamily="2" charset="77"/>
              </a:rPr>
              <a:t>27</a:t>
            </a:r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P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28DC214A-81AA-6F4C-77C0-D8FA9F02C89B}"/>
              </a:ext>
            </a:extLst>
          </p:cNvPr>
          <p:cNvCxnSpPr>
            <a:cxnSpLocks/>
          </p:cNvCxnSpPr>
          <p:nvPr/>
        </p:nvCxnSpPr>
        <p:spPr>
          <a:xfrm flipV="1">
            <a:off x="6338985" y="1609300"/>
            <a:ext cx="2080687" cy="1004817"/>
          </a:xfrm>
          <a:prstGeom prst="straightConnector1">
            <a:avLst/>
          </a:prstGeom>
          <a:ln w="38100">
            <a:solidFill>
              <a:srgbClr val="F3A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>
            <a:extLst>
              <a:ext uri="{FF2B5EF4-FFF2-40B4-BE49-F238E27FC236}">
                <a16:creationId xmlns:a16="http://schemas.microsoft.com/office/drawing/2014/main" id="{E8608DE1-1287-D8DA-D3F6-FEF5F7D4F99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98738" y="528934"/>
            <a:ext cx="4080811" cy="2226523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8" name="Oval 67">
            <a:extLst>
              <a:ext uri="{FF2B5EF4-FFF2-40B4-BE49-F238E27FC236}">
                <a16:creationId xmlns:a16="http://schemas.microsoft.com/office/drawing/2014/main" id="{CF22B47E-22B0-64AA-0126-1464E8EE01E4}"/>
              </a:ext>
            </a:extLst>
          </p:cNvPr>
          <p:cNvSpPr/>
          <p:nvPr/>
        </p:nvSpPr>
        <p:spPr>
          <a:xfrm>
            <a:off x="503277" y="2326552"/>
            <a:ext cx="343852" cy="228264"/>
          </a:xfrm>
          <a:custGeom>
            <a:avLst/>
            <a:gdLst>
              <a:gd name="csX0" fmla="*/ 0 w 343852"/>
              <a:gd name="csY0" fmla="*/ 114132 h 228264"/>
              <a:gd name="csX1" fmla="*/ 171926 w 343852"/>
              <a:gd name="csY1" fmla="*/ 0 h 228264"/>
              <a:gd name="csX2" fmla="*/ 343852 w 343852"/>
              <a:gd name="csY2" fmla="*/ 114132 h 228264"/>
              <a:gd name="csX3" fmla="*/ 171926 w 343852"/>
              <a:gd name="csY3" fmla="*/ 228264 h 228264"/>
              <a:gd name="csX4" fmla="*/ 0 w 343852"/>
              <a:gd name="csY4" fmla="*/ 114132 h 22826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43852" h="228264" extrusionOk="0">
                <a:moveTo>
                  <a:pt x="0" y="114132"/>
                </a:moveTo>
                <a:cubicBezTo>
                  <a:pt x="-11029" y="70448"/>
                  <a:pt x="57703" y="-7958"/>
                  <a:pt x="171926" y="0"/>
                </a:cubicBezTo>
                <a:cubicBezTo>
                  <a:pt x="275744" y="-1309"/>
                  <a:pt x="340377" y="57429"/>
                  <a:pt x="343852" y="114132"/>
                </a:cubicBezTo>
                <a:cubicBezTo>
                  <a:pt x="332397" y="180994"/>
                  <a:pt x="260569" y="235724"/>
                  <a:pt x="171926" y="228264"/>
                </a:cubicBezTo>
                <a:cubicBezTo>
                  <a:pt x="86767" y="221927"/>
                  <a:pt x="-3330" y="177929"/>
                  <a:pt x="0" y="114132"/>
                </a:cubicBezTo>
                <a:close/>
              </a:path>
            </a:pathLst>
          </a:custGeom>
          <a:noFill/>
          <a:ln w="38100">
            <a:solidFill>
              <a:srgbClr val="2E4FC7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445CBB-1A24-CFF5-B9E1-AF5F4CC467A8}"/>
              </a:ext>
            </a:extLst>
          </p:cNvPr>
          <p:cNvSpPr txBox="1"/>
          <p:nvPr/>
        </p:nvSpPr>
        <p:spPr>
          <a:xfrm>
            <a:off x="102578" y="2419730"/>
            <a:ext cx="323160" cy="49975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🏅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D99D0F43-E9D7-C800-A036-109585467D7E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304284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4" grpId="0" animBg="1"/>
      <p:bldP spid="53" grpId="0"/>
      <p:bldP spid="54" grpId="0"/>
      <p:bldP spid="55" grpId="0"/>
      <p:bldP spid="57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  <p:bldP spid="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16D615-560D-CCC9-0A06-8877230D5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81DAF38-3952-EA8B-B4BB-4A218D7C547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2831" y="967299"/>
            <a:ext cx="4230158" cy="3114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F091D1-29B9-2A83-8C2D-AFCD7228B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5454" y="738108"/>
            <a:ext cx="1397081" cy="3872987"/>
          </a:xfrm>
          <a:prstGeom prst="rect">
            <a:avLst/>
          </a:prstGeom>
        </p:spPr>
      </p:pic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DB09984-E3D8-3622-F645-B90121C23BA3}"/>
              </a:ext>
            </a:extLst>
          </p:cNvPr>
          <p:cNvCxnSpPr/>
          <p:nvPr/>
        </p:nvCxnSpPr>
        <p:spPr>
          <a:xfrm>
            <a:off x="8485811" y="3678540"/>
            <a:ext cx="240525" cy="0"/>
          </a:xfrm>
          <a:prstGeom prst="line">
            <a:avLst/>
          </a:prstGeom>
          <a:ln w="28575">
            <a:solidFill>
              <a:srgbClr val="9A15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F453C27-033D-C3F7-5EE5-C3193C169A13}"/>
              </a:ext>
            </a:extLst>
          </p:cNvPr>
          <p:cNvCxnSpPr>
            <a:cxnSpLocks/>
          </p:cNvCxnSpPr>
          <p:nvPr/>
        </p:nvCxnSpPr>
        <p:spPr>
          <a:xfrm flipH="1">
            <a:off x="8712558" y="3670480"/>
            <a:ext cx="104" cy="888641"/>
          </a:xfrm>
          <a:prstGeom prst="line">
            <a:avLst/>
          </a:prstGeom>
          <a:ln w="28575">
            <a:solidFill>
              <a:srgbClr val="9A15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908B367-593E-3632-1178-BCF49DD54E91}"/>
              </a:ext>
            </a:extLst>
          </p:cNvPr>
          <p:cNvCxnSpPr/>
          <p:nvPr/>
        </p:nvCxnSpPr>
        <p:spPr>
          <a:xfrm>
            <a:off x="8472137" y="4545107"/>
            <a:ext cx="240525" cy="0"/>
          </a:xfrm>
          <a:prstGeom prst="line">
            <a:avLst/>
          </a:prstGeom>
          <a:ln w="28575">
            <a:solidFill>
              <a:srgbClr val="9A15D4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618A062A-86D4-DF3B-ED1D-B987CE8F0387}"/>
              </a:ext>
            </a:extLst>
          </p:cNvPr>
          <p:cNvSpPr txBox="1">
            <a:spLocks/>
          </p:cNvSpPr>
          <p:nvPr/>
        </p:nvSpPr>
        <p:spPr>
          <a:xfrm>
            <a:off x="421200" y="2899893"/>
            <a:ext cx="4529908" cy="1716987"/>
          </a:xfrm>
          <a:prstGeom prst="rect">
            <a:avLst/>
          </a:prstGeom>
        </p:spPr>
        <p:txBody>
          <a:bodyPr/>
          <a:lstStyle>
            <a:lvl1pPr marL="126000" indent="-126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020763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78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74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200" dirty="0">
                <a:latin typeface="Merriweather Sans" pitchFamily="2" charset="77"/>
              </a:rPr>
              <a:t> </a:t>
            </a:r>
            <a:br>
              <a:rPr lang="en-US" sz="1200" dirty="0">
                <a:latin typeface="Merriweather Sans" pitchFamily="2" charset="77"/>
              </a:rPr>
            </a:br>
            <a:br>
              <a:rPr lang="en-US" sz="800" dirty="0">
                <a:latin typeface="Merriweather Sans" pitchFamily="2" charset="77"/>
              </a:rPr>
            </a:br>
            <a:r>
              <a:rPr lang="en-US" sz="1200" dirty="0">
                <a:latin typeface="Merriweather Sans" pitchFamily="2" charset="77"/>
              </a:rPr>
              <a:t>1</a:t>
            </a:r>
            <a:r>
              <a:rPr lang="en-US" sz="1200" baseline="30000" dirty="0">
                <a:latin typeface="Merriweather Sans" pitchFamily="2" charset="77"/>
              </a:rPr>
              <a:t>st</a:t>
            </a:r>
            <a:r>
              <a:rPr lang="en-US" sz="1200" dirty="0">
                <a:latin typeface="Merriweather Sans" pitchFamily="2" charset="77"/>
              </a:rPr>
              <a:t> Beta-Decay Experiment in </a:t>
            </a:r>
            <a:br>
              <a:rPr lang="en-US" sz="1200" dirty="0">
                <a:latin typeface="Merriweather Sans" pitchFamily="2" charset="77"/>
              </a:rPr>
            </a:br>
            <a:r>
              <a:rPr lang="en-US" sz="1200" dirty="0">
                <a:latin typeface="Merriweather Sans" pitchFamily="2" charset="77"/>
              </a:rPr>
              <a:t>Gas Stopping Area at FRIB in 2023:</a:t>
            </a:r>
          </a:p>
          <a:p>
            <a:pPr>
              <a:spcAft>
                <a:spcPts val="0"/>
              </a:spcAft>
            </a:pPr>
            <a:r>
              <a:rPr lang="en-US" sz="1200" dirty="0">
                <a:latin typeface="Merriweather Sans" pitchFamily="2" charset="77"/>
              </a:rPr>
              <a:t>Primary beam </a:t>
            </a:r>
            <a:r>
              <a:rPr lang="en-US" sz="1200" baseline="30000" dirty="0">
                <a:latin typeface="Merriweather Sans" pitchFamily="2" charset="77"/>
              </a:rPr>
              <a:t>36</a:t>
            </a:r>
            <a:r>
              <a:rPr lang="en-US" sz="1200" dirty="0">
                <a:latin typeface="Merriweather Sans" pitchFamily="2" charset="77"/>
              </a:rPr>
              <a:t>Ar @ 210 MeV/u</a:t>
            </a:r>
          </a:p>
          <a:p>
            <a:pPr>
              <a:spcAft>
                <a:spcPts val="0"/>
              </a:spcAft>
            </a:pPr>
            <a:r>
              <a:rPr lang="en-US" sz="1200" dirty="0">
                <a:latin typeface="Merriweather Sans" pitchFamily="2" charset="77"/>
              </a:rPr>
              <a:t>Production target </a:t>
            </a:r>
            <a:r>
              <a:rPr lang="en-US" sz="1200" baseline="30000" dirty="0">
                <a:latin typeface="Merriweather Sans" pitchFamily="2" charset="77"/>
              </a:rPr>
              <a:t>12</a:t>
            </a:r>
            <a:r>
              <a:rPr lang="en-US" sz="1200" dirty="0">
                <a:latin typeface="Merriweather Sans" pitchFamily="2" charset="77"/>
              </a:rPr>
              <a:t>C</a:t>
            </a:r>
          </a:p>
          <a:p>
            <a:pPr>
              <a:spcAft>
                <a:spcPts val="0"/>
              </a:spcAft>
            </a:pPr>
            <a:r>
              <a:rPr lang="en-US" sz="1200" u="sng" dirty="0">
                <a:latin typeface="Merriweather Sans" pitchFamily="2" charset="77"/>
              </a:rPr>
              <a:t>Cooling of in-flight beam in Gas Stopper</a:t>
            </a:r>
          </a:p>
          <a:p>
            <a:pPr marL="0" indent="0">
              <a:spcAft>
                <a:spcPts val="0"/>
              </a:spcAft>
              <a:buNone/>
            </a:pPr>
            <a:br>
              <a:rPr lang="en-US" sz="800" dirty="0">
                <a:latin typeface="Merriweather Sans" pitchFamily="2" charset="77"/>
              </a:rPr>
            </a:br>
            <a:r>
              <a:rPr lang="en-US" sz="1200" dirty="0">
                <a:solidFill>
                  <a:srgbClr val="B50200"/>
                </a:solidFill>
                <a:latin typeface="Merriweather Sans" pitchFamily="2" charset="77"/>
              </a:rPr>
              <a:t>1</a:t>
            </a:r>
            <a:r>
              <a:rPr lang="en-US" sz="1200" baseline="30000" dirty="0">
                <a:solidFill>
                  <a:srgbClr val="B50200"/>
                </a:solidFill>
                <a:latin typeface="Merriweather Sans" pitchFamily="2" charset="77"/>
              </a:rPr>
              <a:t>st</a:t>
            </a:r>
            <a:r>
              <a:rPr lang="en-US" sz="1200" dirty="0">
                <a:solidFill>
                  <a:srgbClr val="B50200"/>
                </a:solidFill>
                <a:latin typeface="Merriweather Sans" pitchFamily="2" charset="77"/>
              </a:rPr>
              <a:t> publication accepted in PRL last week 🎉</a:t>
            </a:r>
            <a:endParaRPr lang="en-US" sz="1200" u="sng" dirty="0">
              <a:latin typeface="Merriweather Sans" pitchFamily="2" charset="77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2A5676-758B-4556-D43C-F7AAEF8624C9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6B23A4-3C83-F41F-FCEA-EDC874F1F890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F231C43C-438E-D1B9-80D7-7794B290C075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15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3BA6C30C-265A-610A-6D09-81329EDBFB36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Facility for Rare Isotope Beams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43D7B4E9-692D-E07A-458D-A9CCB74E86C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21200" y="781671"/>
            <a:ext cx="2970720" cy="1980360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5D43708-4849-B005-4691-CF484ABCECD5}"/>
              </a:ext>
            </a:extLst>
          </p:cNvPr>
          <p:cNvSpPr txBox="1"/>
          <p:nvPr/>
        </p:nvSpPr>
        <p:spPr>
          <a:xfrm>
            <a:off x="2886716" y="2907372"/>
            <a:ext cx="471283" cy="8310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frib.msu.edu</a:t>
            </a: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Merriweather Sans" pitchFamily="2" charset="77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014762-28FB-1CDB-F827-C90F559B984A}"/>
              </a:ext>
            </a:extLst>
          </p:cNvPr>
          <p:cNvSpPr txBox="1"/>
          <p:nvPr/>
        </p:nvSpPr>
        <p:spPr>
          <a:xfrm rot="16200000">
            <a:off x="8234112" y="3917252"/>
            <a:ext cx="1221488" cy="1661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Adapted from</a:t>
            </a:r>
            <a:b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B. Jonson, </a:t>
            </a: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NuPECC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 Report (2000)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431960A-4FB1-285C-BBDE-F79DA99380FE}"/>
              </a:ext>
            </a:extLst>
          </p:cNvPr>
          <p:cNvSpPr txBox="1"/>
          <p:nvPr/>
        </p:nvSpPr>
        <p:spPr>
          <a:xfrm>
            <a:off x="5463028" y="816817"/>
            <a:ext cx="1894749" cy="1661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Adapted from</a:t>
            </a:r>
            <a:b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J. G. Weisend II et al., AIP Conf. Proc. </a:t>
            </a:r>
            <a:r>
              <a:rPr 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1434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 (2012), 94</a:t>
            </a:r>
          </a:p>
        </p:txBody>
      </p:sp>
      <p:pic>
        <p:nvPicPr>
          <p:cNvPr id="42" name="Picture 41" descr="A diagram of a graph showing a blue and yellow dotted pattern&#10;&#10;AI-generated content may be incorrect.">
            <a:extLst>
              <a:ext uri="{FF2B5EF4-FFF2-40B4-BE49-F238E27FC236}">
                <a16:creationId xmlns:a16="http://schemas.microsoft.com/office/drawing/2014/main" id="{89913995-8247-F59F-B2FE-65CAA77BA6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414" y="649374"/>
            <a:ext cx="1841008" cy="22754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AD911B01-981F-A8A9-E6B0-51D380ADDBB5}"/>
              </a:ext>
            </a:extLst>
          </p:cNvPr>
          <p:cNvSpPr txBox="1"/>
          <p:nvPr/>
        </p:nvSpPr>
        <p:spPr>
          <a:xfrm rot="16200000">
            <a:off x="1362887" y="1350068"/>
            <a:ext cx="1253548" cy="1661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D. J. Morrissey and B. M. Sherrill, </a:t>
            </a:r>
            <a:b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Lect. Notes Phys. </a:t>
            </a:r>
            <a:r>
              <a:rPr 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651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 (2004), 113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03D5E7F6-4F41-5E10-9708-74772127C2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0135" y="3206182"/>
            <a:ext cx="5062125" cy="1326180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C4ECE3D0-89B2-2D23-8ABE-046CEBF5291C}"/>
              </a:ext>
            </a:extLst>
          </p:cNvPr>
          <p:cNvSpPr txBox="1"/>
          <p:nvPr/>
        </p:nvSpPr>
        <p:spPr>
          <a:xfrm>
            <a:off x="3656689" y="3253851"/>
            <a:ext cx="2350488" cy="2492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Adapted from</a:t>
            </a:r>
            <a:b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R. Ringle et al., </a:t>
            </a: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Nucl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. </a:t>
            </a: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Instrum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. </a:t>
            </a:r>
            <a:b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Meth. Phys. Res. B </a:t>
            </a:r>
            <a:r>
              <a:rPr 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496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 (2021), 61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AD3583E2-B9FC-AB1C-4A52-A77AD49303B8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6D9EA5-F086-5DCA-FA62-D5A39B235DA5}"/>
              </a:ext>
            </a:extLst>
          </p:cNvPr>
          <p:cNvSpPr txBox="1"/>
          <p:nvPr/>
        </p:nvSpPr>
        <p:spPr>
          <a:xfrm>
            <a:off x="4784560" y="4360273"/>
            <a:ext cx="859210" cy="15234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r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100" dirty="0">
                <a:solidFill>
                  <a:srgbClr val="9A15D4"/>
                </a:solidFill>
                <a:latin typeface="Merriweather Sans" pitchFamily="2" charset="77"/>
                <a:cs typeface="Arial" panose="020B0604020202020204" pitchFamily="34" charset="0"/>
              </a:rPr>
              <a:t>~ 100 MeV/u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9DDA56-711A-DFEB-A6AB-93BD31E96B18}"/>
              </a:ext>
            </a:extLst>
          </p:cNvPr>
          <p:cNvSpPr txBox="1"/>
          <p:nvPr/>
        </p:nvSpPr>
        <p:spPr>
          <a:xfrm>
            <a:off x="7276890" y="4367252"/>
            <a:ext cx="453649" cy="15234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r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100" dirty="0">
                <a:solidFill>
                  <a:srgbClr val="9A15D4"/>
                </a:solidFill>
                <a:latin typeface="Merriweather Sans" pitchFamily="2" charset="77"/>
                <a:cs typeface="Arial" panose="020B0604020202020204" pitchFamily="34" charset="0"/>
              </a:rPr>
              <a:t>30 keV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41D193-7E1A-1915-C5AD-15D4F2D2FF66}"/>
              </a:ext>
            </a:extLst>
          </p:cNvPr>
          <p:cNvSpPr txBox="1"/>
          <p:nvPr/>
        </p:nvSpPr>
        <p:spPr>
          <a:xfrm>
            <a:off x="7010400" y="4572000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FD3B9B1-1A5E-F26F-8E73-A393C597D27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2521041" y="652182"/>
            <a:ext cx="3028102" cy="22754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151010C-9A35-C99D-388A-FBE02ADA7E50}"/>
              </a:ext>
            </a:extLst>
          </p:cNvPr>
          <p:cNvCxnSpPr/>
          <p:nvPr/>
        </p:nvCxnSpPr>
        <p:spPr>
          <a:xfrm>
            <a:off x="2021421" y="2246243"/>
            <a:ext cx="611708" cy="0"/>
          </a:xfrm>
          <a:prstGeom prst="straightConnector1">
            <a:avLst/>
          </a:prstGeom>
          <a:ln w="76200">
            <a:solidFill>
              <a:srgbClr val="B502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61F3DDC-83F1-594D-8FFE-13FCEC1EFF9B}"/>
              </a:ext>
            </a:extLst>
          </p:cNvPr>
          <p:cNvCxnSpPr>
            <a:cxnSpLocks/>
          </p:cNvCxnSpPr>
          <p:nvPr/>
        </p:nvCxnSpPr>
        <p:spPr>
          <a:xfrm>
            <a:off x="4949095" y="2832773"/>
            <a:ext cx="284148" cy="572291"/>
          </a:xfrm>
          <a:prstGeom prst="straightConnector1">
            <a:avLst/>
          </a:prstGeom>
          <a:ln w="76200">
            <a:solidFill>
              <a:srgbClr val="B502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4ED065DB-FB27-AF07-C941-BA1FC36799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7985" y="667762"/>
            <a:ext cx="3053491" cy="22599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4B71BA12-0AEB-34C0-6B85-59AE49F1B484}"/>
              </a:ext>
            </a:extLst>
          </p:cNvPr>
          <p:cNvSpPr txBox="1"/>
          <p:nvPr/>
        </p:nvSpPr>
        <p:spPr>
          <a:xfrm>
            <a:off x="6905250" y="914510"/>
            <a:ext cx="1580561" cy="415498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r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500" dirty="0">
                <a:solidFill>
                  <a:srgbClr val="9A15D4"/>
                </a:solidFill>
                <a:latin typeface="Merriweather Sans" pitchFamily="2" charset="77"/>
                <a:cs typeface="Arial" panose="020B0604020202020204" pitchFamily="34" charset="0"/>
              </a:rPr>
              <a:t>30 keV</a:t>
            </a:r>
            <a:br>
              <a:rPr lang="en-US" sz="1500" dirty="0">
                <a:solidFill>
                  <a:srgbClr val="9A15D4"/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1500" dirty="0">
                <a:solidFill>
                  <a:srgbClr val="9A15D4"/>
                </a:solidFill>
                <a:latin typeface="Merriweather Sans" pitchFamily="2" charset="77"/>
                <a:cs typeface="Arial" panose="020B0604020202020204" pitchFamily="34" charset="0"/>
              </a:rPr>
              <a:t>radioactive beam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A636523-7B71-9A0F-03D7-E384D62CCFF2}"/>
              </a:ext>
            </a:extLst>
          </p:cNvPr>
          <p:cNvSpPr txBox="1"/>
          <p:nvPr/>
        </p:nvSpPr>
        <p:spPr>
          <a:xfrm rot="20934600">
            <a:off x="7685061" y="1525570"/>
            <a:ext cx="1355400" cy="550440"/>
          </a:xfrm>
          <a:prstGeom prst="rect">
            <a:avLst/>
          </a:prstGeom>
          <a:solidFill>
            <a:srgbClr val="EACD44"/>
          </a:solidFill>
          <a:ln w="12600">
            <a:solidFill>
              <a:srgbClr val="000000"/>
            </a:solidFill>
            <a:prstDash val="solid"/>
          </a:ln>
        </p:spPr>
        <p:txBody>
          <a:bodyPr vert="horz" wrap="square" lIns="96120" tIns="51119" rIns="96120" bIns="51119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ISOL-like</a:t>
            </a:r>
            <a:br>
              <a:rPr lang="en-US" sz="14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</a:br>
            <a:r>
              <a:rPr lang="en-US" sz="14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beam quality!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5703CDB-D6A5-FCC9-E0DC-BE1EDFB095AD}"/>
              </a:ext>
            </a:extLst>
          </p:cNvPr>
          <p:cNvCxnSpPr>
            <a:cxnSpLocks/>
          </p:cNvCxnSpPr>
          <p:nvPr/>
        </p:nvCxnSpPr>
        <p:spPr>
          <a:xfrm flipV="1">
            <a:off x="6758031" y="2733456"/>
            <a:ext cx="213035" cy="551714"/>
          </a:xfrm>
          <a:prstGeom prst="straightConnector1">
            <a:avLst/>
          </a:prstGeom>
          <a:ln w="76200">
            <a:solidFill>
              <a:srgbClr val="B502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00DFC59-E480-23F6-5324-E31ACA25F86D}"/>
              </a:ext>
            </a:extLst>
          </p:cNvPr>
          <p:cNvSpPr txBox="1"/>
          <p:nvPr/>
        </p:nvSpPr>
        <p:spPr>
          <a:xfrm rot="16200000">
            <a:off x="2362963" y="1560985"/>
            <a:ext cx="1620636" cy="11080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Courtesy of C. S. </a:t>
            </a:r>
            <a:r>
              <a:rPr lang="en-US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Sumithrarachchi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Merriweather Sans" pitchFamily="2" charset="77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1D74506-6DF7-B693-A639-77B519595041}"/>
              </a:ext>
            </a:extLst>
          </p:cNvPr>
          <p:cNvSpPr txBox="1"/>
          <p:nvPr/>
        </p:nvSpPr>
        <p:spPr>
          <a:xfrm>
            <a:off x="1106406" y="2569256"/>
            <a:ext cx="883255" cy="152349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none" lIns="0" tIns="0" rIns="0" bIns="0" rtlCol="0" anchor="t" anchorCtr="0">
            <a:spAutoFit/>
          </a:bodyPr>
          <a:lstStyle/>
          <a:p>
            <a:pPr algn="r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100" dirty="0">
                <a:solidFill>
                  <a:srgbClr val="9A15D4"/>
                </a:solidFill>
                <a:latin typeface="Merriweather Sans" pitchFamily="2" charset="77"/>
                <a:cs typeface="Arial" panose="020B0604020202020204" pitchFamily="34" charset="0"/>
              </a:rPr>
              <a:t>~ 200 MeV/u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79A09ED-692B-F43E-FE04-BD99A026D832}"/>
              </a:ext>
            </a:extLst>
          </p:cNvPr>
          <p:cNvSpPr txBox="1"/>
          <p:nvPr/>
        </p:nvSpPr>
        <p:spPr>
          <a:xfrm>
            <a:off x="3251954" y="2313893"/>
            <a:ext cx="859211" cy="152349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none" lIns="0" tIns="0" rIns="0" bIns="0" rtlCol="0" anchor="t" anchorCtr="0">
            <a:spAutoFit/>
          </a:bodyPr>
          <a:lstStyle/>
          <a:p>
            <a:pPr algn="r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100" dirty="0">
                <a:solidFill>
                  <a:srgbClr val="9A15D4"/>
                </a:solidFill>
                <a:latin typeface="Merriweather Sans" pitchFamily="2" charset="77"/>
                <a:cs typeface="Arial" panose="020B0604020202020204" pitchFamily="34" charset="0"/>
              </a:rPr>
              <a:t>~ 100 MeV/u</a:t>
            </a:r>
          </a:p>
        </p:txBody>
      </p:sp>
    </p:spTree>
    <p:extLst>
      <p:ext uri="{BB962C8B-B14F-4D97-AF65-F5344CB8AC3E}">
        <p14:creationId xmlns:p14="http://schemas.microsoft.com/office/powerpoint/2010/main" val="268511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3" grpId="0"/>
      <p:bldP spid="51" grpId="0"/>
      <p:bldP spid="15" grpId="0"/>
      <p:bldP spid="16" grpId="0"/>
      <p:bldP spid="52" grpId="0"/>
      <p:bldP spid="40" grpId="0" animBg="1"/>
      <p:bldP spid="23" grpId="0"/>
      <p:bldP spid="46" grpId="0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FE7596-B9E4-5E69-BE5A-0080B354A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FD77A45-AC67-51F3-092E-39558C9E91EF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448D6B-A98B-C958-18E5-39DDC9E695FB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6ADAB8BE-7FB6-2A8C-22F7-9A7E2737CBD7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16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6AB8BC01-4A16-1A99-58DD-0D0830C5653F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Our custom-built setup</a:t>
            </a:r>
          </a:p>
        </p:txBody>
      </p:sp>
      <p:pic>
        <p:nvPicPr>
          <p:cNvPr id="21" name="Picture 10">
            <a:extLst>
              <a:ext uri="{FF2B5EF4-FFF2-40B4-BE49-F238E27FC236}">
                <a16:creationId xmlns:a16="http://schemas.microsoft.com/office/drawing/2014/main" id="{3028DFF6-E140-ED83-503D-1EBED73485F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21200" y="930470"/>
            <a:ext cx="4239257" cy="2521319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D1BAE90-7E36-1AD0-B743-FEDD6B9C8877}"/>
              </a:ext>
            </a:extLst>
          </p:cNvPr>
          <p:cNvSpPr txBox="1"/>
          <p:nvPr/>
        </p:nvSpPr>
        <p:spPr>
          <a:xfrm>
            <a:off x="5760320" y="3554501"/>
            <a:ext cx="2114248" cy="1106125"/>
          </a:xfrm>
          <a:prstGeom prst="rect">
            <a:avLst/>
          </a:prstGeom>
          <a:solidFill>
            <a:srgbClr val="EACD44"/>
          </a:solidFill>
          <a:ln w="12600">
            <a:solidFill>
              <a:srgbClr val="000000"/>
            </a:solidFill>
            <a:prstDash val="solid"/>
          </a:ln>
        </p:spPr>
        <p:txBody>
          <a:bodyPr vert="horz" wrap="square" lIns="96120" tIns="51119" rIns="96120" bIns="51119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MAGISOL Silicon </a:t>
            </a:r>
            <a:r>
              <a:rPr lang="en-US" sz="1200" dirty="0">
                <a:latin typeface="Merriweather Sans" pitchFamily="34"/>
                <a:ea typeface="Noto Sans" pitchFamily="2"/>
                <a:cs typeface="FreeSans" pitchFamily="2"/>
              </a:rPr>
              <a:t>C</a:t>
            </a:r>
            <a:r>
              <a:rPr lang="en-US" sz="12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ube 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- 6 ΔE-E silicon detectors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         ΔE: 16x16 DSSSDs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- 42 % of 4π for p/</a:t>
            </a:r>
            <a:r>
              <a:rPr lang="en-US" sz="1200" b="0" i="0" u="none" strike="noStrike" kern="1200" cap="none" dirty="0">
                <a:ln>
                  <a:noFill/>
                </a:ln>
                <a:latin typeface="Vollkorn Medium" pitchFamily="18"/>
                <a:ea typeface="Noto Sans" pitchFamily="2"/>
                <a:cs typeface="FreeSans" pitchFamily="2"/>
              </a:rPr>
              <a:t>α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- 18 % of 4π for 2p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EB79562-4002-C48B-42BC-588B84A1667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335308" y="3133725"/>
            <a:ext cx="2254842" cy="1691298"/>
          </a:xfrm>
          <a:prstGeom prst="rect">
            <a:avLst/>
          </a:prstGeom>
          <a:noFill/>
          <a:ln w="38100">
            <a:solidFill>
              <a:srgbClr val="F3A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A847937-CE2E-A3E4-92CE-59274F6EC0DC}"/>
              </a:ext>
            </a:extLst>
          </p:cNvPr>
          <p:cNvCxnSpPr>
            <a:cxnSpLocks/>
            <a:endCxn id="34" idx="1"/>
          </p:cNvCxnSpPr>
          <p:nvPr/>
        </p:nvCxnSpPr>
        <p:spPr>
          <a:xfrm flipV="1">
            <a:off x="2335308" y="1901461"/>
            <a:ext cx="786266" cy="1216940"/>
          </a:xfrm>
          <a:prstGeom prst="line">
            <a:avLst/>
          </a:prstGeom>
          <a:ln w="12700">
            <a:solidFill>
              <a:srgbClr val="F3A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B319A82-1786-5353-28ED-D2314BBC6FBC}"/>
              </a:ext>
            </a:extLst>
          </p:cNvPr>
          <p:cNvCxnSpPr>
            <a:cxnSpLocks/>
            <a:endCxn id="34" idx="3"/>
          </p:cNvCxnSpPr>
          <p:nvPr/>
        </p:nvCxnSpPr>
        <p:spPr>
          <a:xfrm flipH="1" flipV="1">
            <a:off x="3459778" y="1901461"/>
            <a:ext cx="1130372" cy="1216940"/>
          </a:xfrm>
          <a:prstGeom prst="line">
            <a:avLst/>
          </a:prstGeom>
          <a:ln w="12700">
            <a:solidFill>
              <a:srgbClr val="F3A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4809F138-476F-39A2-90CA-7BAEE8CD59BA}"/>
              </a:ext>
            </a:extLst>
          </p:cNvPr>
          <p:cNvSpPr/>
          <p:nvPr/>
        </p:nvSpPr>
        <p:spPr>
          <a:xfrm>
            <a:off x="3121574" y="1760491"/>
            <a:ext cx="338204" cy="281940"/>
          </a:xfrm>
          <a:prstGeom prst="roundRect">
            <a:avLst/>
          </a:prstGeom>
          <a:noFill/>
          <a:ln w="19050">
            <a:solidFill>
              <a:srgbClr val="F3A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B2101EB6-7847-75B4-0091-93DBC16D9A4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378758" y="648727"/>
            <a:ext cx="2877372" cy="275349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53A3DB-8F40-5DD7-0767-E772042488A9}"/>
              </a:ext>
            </a:extLst>
          </p:cNvPr>
          <p:cNvCxnSpPr>
            <a:cxnSpLocks/>
          </p:cNvCxnSpPr>
          <p:nvPr/>
        </p:nvCxnSpPr>
        <p:spPr>
          <a:xfrm flipV="1">
            <a:off x="3055257" y="840761"/>
            <a:ext cx="404521" cy="843530"/>
          </a:xfrm>
          <a:prstGeom prst="line">
            <a:avLst/>
          </a:prstGeom>
          <a:ln w="12700">
            <a:solidFill>
              <a:srgbClr val="2E4F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988836D-054A-4CB7-132E-8CCBABEC3043}"/>
              </a:ext>
            </a:extLst>
          </p:cNvPr>
          <p:cNvCxnSpPr>
            <a:cxnSpLocks/>
            <a:endCxn id="71" idx="2"/>
          </p:cNvCxnSpPr>
          <p:nvPr/>
        </p:nvCxnSpPr>
        <p:spPr>
          <a:xfrm flipH="1" flipV="1">
            <a:off x="3765243" y="826247"/>
            <a:ext cx="291500" cy="1056653"/>
          </a:xfrm>
          <a:prstGeom prst="line">
            <a:avLst/>
          </a:prstGeom>
          <a:ln w="12700">
            <a:solidFill>
              <a:srgbClr val="2E4F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A2C73CCD-B4AC-E22D-D04C-5BF0ED37AC3E}"/>
              </a:ext>
            </a:extLst>
          </p:cNvPr>
          <p:cNvSpPr txBox="1"/>
          <p:nvPr/>
        </p:nvSpPr>
        <p:spPr>
          <a:xfrm>
            <a:off x="2756152" y="618498"/>
            <a:ext cx="2018181" cy="20774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500" dirty="0">
                <a:solidFill>
                  <a:srgbClr val="2E3C81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Germanium detectors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8D5F1D40-17D6-1FB8-5FB5-4F98231C735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51179" y="625472"/>
            <a:ext cx="3757239" cy="3587558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D493E3A3-FD3C-1220-C53A-5E0CE131ED6B}"/>
              </a:ext>
            </a:extLst>
          </p:cNvPr>
          <p:cNvSpPr/>
          <p:nvPr/>
        </p:nvSpPr>
        <p:spPr>
          <a:xfrm>
            <a:off x="5319508" y="647435"/>
            <a:ext cx="2976468" cy="2751107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0C555DD2-C97B-A4B8-1BF5-E394A35D404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330797" y="654013"/>
            <a:ext cx="2916422" cy="2735380"/>
          </a:xfrm>
          <a:prstGeom prst="rect">
            <a:avLst/>
          </a:prstGeom>
        </p:spPr>
      </p:pic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3D7004FD-519F-60A0-3483-82905AD89FEB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58C173-E54A-F1A2-4B47-5977B1DBAC03}"/>
              </a:ext>
            </a:extLst>
          </p:cNvPr>
          <p:cNvSpPr/>
          <p:nvPr/>
        </p:nvSpPr>
        <p:spPr>
          <a:xfrm>
            <a:off x="1493753" y="930470"/>
            <a:ext cx="565392" cy="1282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BE5016-0151-E96D-D449-F84C0A95DBE7}"/>
              </a:ext>
            </a:extLst>
          </p:cNvPr>
          <p:cNvSpPr txBox="1"/>
          <p:nvPr/>
        </p:nvSpPr>
        <p:spPr>
          <a:xfrm>
            <a:off x="2674370" y="999250"/>
            <a:ext cx="14840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1">
                <a:latin typeface="Merriweather Sans" pitchFamily="2" charset="77"/>
              </a:rPr>
              <a:t>β</a:t>
            </a:r>
            <a:r>
              <a:rPr lang="en-GB" noProof="1">
                <a:latin typeface="Merriweather Sans" pitchFamily="2" charset="77"/>
              </a:rPr>
              <a:t>1p +</a:t>
            </a:r>
            <a:r>
              <a:rPr lang="en-GB" noProof="1">
                <a:solidFill>
                  <a:srgbClr val="B50200"/>
                </a:solidFill>
                <a:latin typeface="Merriweather Sans" pitchFamily="2" charset="77"/>
              </a:rPr>
              <a:t>  </a:t>
            </a:r>
            <a:r>
              <a:rPr lang="en-GB" sz="1800" b="1" noProof="1">
                <a:solidFill>
                  <a:srgbClr val="B50200"/>
                </a:solidFill>
                <a:latin typeface="Merriweather Sans" pitchFamily="2" charset="77"/>
              </a:rPr>
              <a:t>β</a:t>
            </a:r>
            <a:r>
              <a:rPr lang="en-GB" sz="1800" noProof="1">
                <a:solidFill>
                  <a:srgbClr val="B50200"/>
                </a:solidFill>
                <a:latin typeface="Merriweather Sans" pitchFamily="2" charset="77"/>
              </a:rPr>
              <a:t>2p </a:t>
            </a:r>
            <a:r>
              <a:rPr lang="en-GB" sz="1800" noProof="1">
                <a:latin typeface="Merriweather Sans" pitchFamily="2" charset="77"/>
              </a:rPr>
              <a:t>of </a:t>
            </a:r>
            <a:r>
              <a:rPr lang="en-GB" sz="1800" baseline="30000" noProof="1">
                <a:latin typeface="Merriweather Sans" pitchFamily="2" charset="77"/>
              </a:rPr>
              <a:t>22</a:t>
            </a:r>
            <a:r>
              <a:rPr lang="en-GB" sz="1800" noProof="1">
                <a:latin typeface="Merriweather Sans" pitchFamily="2" charset="77"/>
              </a:rPr>
              <a:t>Al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1152CF1-C25C-C71C-2EE5-D1773FDCA60D}"/>
              </a:ext>
            </a:extLst>
          </p:cNvPr>
          <p:cNvCxnSpPr>
            <a:cxnSpLocks/>
          </p:cNvCxnSpPr>
          <p:nvPr/>
        </p:nvCxnSpPr>
        <p:spPr>
          <a:xfrm>
            <a:off x="3824493" y="1323975"/>
            <a:ext cx="1609441" cy="797133"/>
          </a:xfrm>
          <a:prstGeom prst="straightConnector1">
            <a:avLst/>
          </a:prstGeom>
          <a:ln w="38100">
            <a:solidFill>
              <a:srgbClr val="B502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BBED049-9632-3FD1-BE5E-843878374E70}"/>
              </a:ext>
            </a:extLst>
          </p:cNvPr>
          <p:cNvSpPr/>
          <p:nvPr/>
        </p:nvSpPr>
        <p:spPr>
          <a:xfrm>
            <a:off x="7671872" y="664122"/>
            <a:ext cx="520949" cy="23235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aseline="30000" dirty="0">
                <a:solidFill>
                  <a:srgbClr val="000000"/>
                </a:solidFill>
                <a:latin typeface="Merriweather Sans" pitchFamily="2" charset="77"/>
              </a:rPr>
              <a:t>22</a:t>
            </a:r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Al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71A0782-289D-A27F-D8B6-5BC6C9CD3337}"/>
              </a:ext>
            </a:extLst>
          </p:cNvPr>
          <p:cNvSpPr/>
          <p:nvPr/>
        </p:nvSpPr>
        <p:spPr>
          <a:xfrm>
            <a:off x="6852789" y="3002657"/>
            <a:ext cx="602578" cy="360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aseline="30000" dirty="0">
                <a:solidFill>
                  <a:srgbClr val="000000"/>
                </a:solidFill>
                <a:latin typeface="Merriweather Sans" pitchFamily="2" charset="77"/>
              </a:rPr>
              <a:t>22</a:t>
            </a:r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Mg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DA7C446-1F60-6568-B911-F6EF308C9367}"/>
              </a:ext>
            </a:extLst>
          </p:cNvPr>
          <p:cNvSpPr/>
          <p:nvPr/>
        </p:nvSpPr>
        <p:spPr>
          <a:xfrm>
            <a:off x="6122475" y="3019462"/>
            <a:ext cx="520949" cy="360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aseline="30000" dirty="0">
                <a:solidFill>
                  <a:srgbClr val="000000"/>
                </a:solidFill>
                <a:latin typeface="Merriweather Sans" pitchFamily="2" charset="77"/>
              </a:rPr>
              <a:t>21</a:t>
            </a:r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Na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F285E7-51C3-684A-A8E9-516C0F8A0AD6}"/>
              </a:ext>
            </a:extLst>
          </p:cNvPr>
          <p:cNvSpPr/>
          <p:nvPr/>
        </p:nvSpPr>
        <p:spPr>
          <a:xfrm>
            <a:off x="5367221" y="3002657"/>
            <a:ext cx="602578" cy="360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aseline="30000" dirty="0">
                <a:solidFill>
                  <a:srgbClr val="000000"/>
                </a:solidFill>
                <a:latin typeface="Merriweather Sans" pitchFamily="2" charset="77"/>
              </a:rPr>
              <a:t>20</a:t>
            </a:r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Ne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26D0FD-4F99-3837-09BC-09B1A35E0A36}"/>
              </a:ext>
            </a:extLst>
          </p:cNvPr>
          <p:cNvSpPr/>
          <p:nvPr/>
        </p:nvSpPr>
        <p:spPr>
          <a:xfrm>
            <a:off x="7664733" y="3009034"/>
            <a:ext cx="602578" cy="360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aseline="30000" dirty="0">
                <a:solidFill>
                  <a:srgbClr val="000000"/>
                </a:solidFill>
                <a:latin typeface="Merriweather Sans" pitchFamily="2" charset="77"/>
              </a:rPr>
              <a:t>18</a:t>
            </a:r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Ne</a:t>
            </a:r>
          </a:p>
        </p:txBody>
      </p:sp>
    </p:spTree>
    <p:extLst>
      <p:ext uri="{BB962C8B-B14F-4D97-AF65-F5344CB8AC3E}">
        <p14:creationId xmlns:p14="http://schemas.microsoft.com/office/powerpoint/2010/main" val="101217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8" grpId="0" animBg="1"/>
      <p:bldP spid="3" grpId="0" animBg="1"/>
      <p:bldP spid="10" grpId="0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18603A-3A05-5906-E7BA-B587EBF21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4571E036-277A-3CEA-8A46-28C53FCD49AC}"/>
              </a:ext>
            </a:extLst>
          </p:cNvPr>
          <p:cNvSpPr txBox="1">
            <a:spLocks/>
          </p:cNvSpPr>
          <p:nvPr/>
        </p:nvSpPr>
        <p:spPr>
          <a:xfrm>
            <a:off x="589264" y="2263083"/>
            <a:ext cx="7965471" cy="6173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l-GR" spc="0" dirty="0">
                <a:solidFill>
                  <a:srgbClr val="B50200"/>
                </a:solidFill>
                <a:latin typeface="Merriweather Sans" pitchFamily="2" charset="77"/>
              </a:rPr>
              <a:t>β2</a:t>
            </a:r>
            <a:r>
              <a:rPr lang="en-US" spc="0" dirty="0">
                <a:solidFill>
                  <a:srgbClr val="B50200"/>
                </a:solidFill>
                <a:latin typeface="Merriweather Sans" pitchFamily="2" charset="77"/>
              </a:rPr>
              <a:t>p </a:t>
            </a:r>
            <a:r>
              <a:rPr lang="en-US" spc="0" dirty="0">
                <a:latin typeface="Merriweather Sans" pitchFamily="2" charset="77"/>
              </a:rPr>
              <a:t>of </a:t>
            </a:r>
            <a:r>
              <a:rPr lang="en-US" spc="0" baseline="30000" dirty="0">
                <a:latin typeface="Merriweather Sans" pitchFamily="2" charset="77"/>
              </a:rPr>
              <a:t>22</a:t>
            </a:r>
            <a:r>
              <a:rPr lang="en-US" spc="0" dirty="0">
                <a:latin typeface="Merriweather Sans" pitchFamily="2" charset="77"/>
              </a:rPr>
              <a:t>Al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1CBF9129-AD2B-8A6F-5A8E-41924BD742D4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pPr/>
              <a:t>17</a:t>
            </a:fld>
            <a:endParaRPr lang="en-US" sz="9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Merriweather Sans" pitchFamily="2" charset="77"/>
              <a:ea typeface="Merriweather 18pt" pitchFamily="2" charset="77"/>
              <a:cs typeface="Merriweather 18pt" pitchFamily="2" charset="77"/>
            </a:endParaRP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29186E49-AB0A-DB1B-536E-AC36DEEBD484}"/>
              </a:ext>
            </a:extLst>
          </p:cNvPr>
          <p:cNvSpPr txBox="1">
            <a:spLocks/>
          </p:cNvSpPr>
          <p:nvPr/>
        </p:nvSpPr>
        <p:spPr>
          <a:xfrm>
            <a:off x="5969000" y="4893681"/>
            <a:ext cx="3059519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1823843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2D004-CF52-BBA8-F6E8-5A933DFD9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F32907-A79E-F01E-D4F1-D685E5AAABCB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2B409C3-771B-5F32-7E57-B4820D5AEFCD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63FD137F-2879-F931-771E-255C23901EA3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18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F57DAB96-3448-1BE7-F8FD-783E4E18FEAD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l-GR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effectLst/>
                <a:latin typeface="Merriweather Sans" pitchFamily="2" charset="77"/>
              </a:rPr>
              <a:t>β2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effectLst/>
                <a:latin typeface="Merriweather Sans" pitchFamily="2" charset="77"/>
              </a:rPr>
              <a:t>p 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of </a:t>
            </a:r>
            <a:r>
              <a:rPr lang="en-US" sz="2400" spc="50" baseline="30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22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Al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E378E3F8-E552-9A39-F17A-6C799E23EBC6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pic>
        <p:nvPicPr>
          <p:cNvPr id="3" name="Picture 2" descr="A close-up of a paper&#10;&#10;AI-generated content may be incorrect.">
            <a:extLst>
              <a:ext uri="{FF2B5EF4-FFF2-40B4-BE49-F238E27FC236}">
                <a16:creationId xmlns:a16="http://schemas.microsoft.com/office/drawing/2014/main" id="{8D5F051E-31F3-B87E-474A-2B8B15E7B58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b="42646"/>
          <a:stretch>
            <a:fillRect/>
          </a:stretch>
        </p:blipFill>
        <p:spPr>
          <a:xfrm>
            <a:off x="3586153" y="834991"/>
            <a:ext cx="5056172" cy="104182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59ED00-9C72-D72F-4A8B-8962A71345F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106458" y="2100410"/>
            <a:ext cx="4225190" cy="2515535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C8C99521-8A12-A5A8-C8F2-AFA4A6633DF5}"/>
              </a:ext>
            </a:extLst>
          </p:cNvPr>
          <p:cNvCxnSpPr>
            <a:cxnSpLocks/>
          </p:cNvCxnSpPr>
          <p:nvPr/>
        </p:nvCxnSpPr>
        <p:spPr>
          <a:xfrm rot="5400000">
            <a:off x="5546989" y="2956103"/>
            <a:ext cx="930876" cy="650791"/>
          </a:xfrm>
          <a:prstGeom prst="curvedConnector3">
            <a:avLst>
              <a:gd name="adj1" fmla="val 42631"/>
            </a:avLst>
          </a:prstGeom>
          <a:ln w="38100">
            <a:solidFill>
              <a:srgbClr val="2E4FC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>
            <a:extLst>
              <a:ext uri="{FF2B5EF4-FFF2-40B4-BE49-F238E27FC236}">
                <a16:creationId xmlns:a16="http://schemas.microsoft.com/office/drawing/2014/main" id="{CF453DB8-43F5-7D7F-85F6-85F660D74FC5}"/>
              </a:ext>
            </a:extLst>
          </p:cNvPr>
          <p:cNvCxnSpPr>
            <a:cxnSpLocks/>
          </p:cNvCxnSpPr>
          <p:nvPr/>
        </p:nvCxnSpPr>
        <p:spPr>
          <a:xfrm rot="10800000" flipV="1">
            <a:off x="5120921" y="2816057"/>
            <a:ext cx="1216906" cy="660895"/>
          </a:xfrm>
          <a:prstGeom prst="curvedConnector3">
            <a:avLst>
              <a:gd name="adj1" fmla="val 50000"/>
            </a:avLst>
          </a:prstGeom>
          <a:ln w="38100">
            <a:solidFill>
              <a:srgbClr val="B502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711ED7A-B564-D9DA-74DA-ADAA926E6E1F}"/>
              </a:ext>
            </a:extLst>
          </p:cNvPr>
          <p:cNvCxnSpPr>
            <a:cxnSpLocks/>
          </p:cNvCxnSpPr>
          <p:nvPr/>
        </p:nvCxnSpPr>
        <p:spPr>
          <a:xfrm flipH="1">
            <a:off x="5120921" y="2816059"/>
            <a:ext cx="1216902" cy="556590"/>
          </a:xfrm>
          <a:prstGeom prst="straightConnector1">
            <a:avLst/>
          </a:prstGeom>
          <a:ln w="38100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06882C1-EAD6-181F-655B-642BA8B657D5}"/>
              </a:ext>
            </a:extLst>
          </p:cNvPr>
          <p:cNvCxnSpPr>
            <a:cxnSpLocks/>
          </p:cNvCxnSpPr>
          <p:nvPr/>
        </p:nvCxnSpPr>
        <p:spPr>
          <a:xfrm>
            <a:off x="7068474" y="2816057"/>
            <a:ext cx="243444" cy="556592"/>
          </a:xfrm>
          <a:prstGeom prst="straightConnector1">
            <a:avLst/>
          </a:prstGeom>
          <a:ln w="38100">
            <a:solidFill>
              <a:srgbClr val="9A15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2">
            <a:extLst>
              <a:ext uri="{FF2B5EF4-FFF2-40B4-BE49-F238E27FC236}">
                <a16:creationId xmlns:a16="http://schemas.microsoft.com/office/drawing/2014/main" id="{81E082F8-BDAF-E7D4-7731-A543BB8522C1}"/>
              </a:ext>
            </a:extLst>
          </p:cNvPr>
          <p:cNvGrpSpPr/>
          <p:nvPr/>
        </p:nvGrpSpPr>
        <p:grpSpPr>
          <a:xfrm>
            <a:off x="1014226" y="3390405"/>
            <a:ext cx="1371600" cy="1316880"/>
            <a:chOff x="1310400" y="3498480"/>
            <a:chExt cx="1371600" cy="1316880"/>
          </a:xfrm>
        </p:grpSpPr>
        <p:pic>
          <p:nvPicPr>
            <p:cNvPr id="40" name="Picture 5" descr="A table with numbers and symbols&#10;&#10;AI-generated content may be incorrect.">
              <a:extLst>
                <a:ext uri="{FF2B5EF4-FFF2-40B4-BE49-F238E27FC236}">
                  <a16:creationId xmlns:a16="http://schemas.microsoft.com/office/drawing/2014/main" id="{4C39044A-133E-B258-D36B-82E6AA2A32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 t="16676" r="72188"/>
            <a:stretch>
              <a:fillRect/>
            </a:stretch>
          </p:blipFill>
          <p:spPr>
            <a:xfrm>
              <a:off x="1310400" y="3498480"/>
              <a:ext cx="773280" cy="13168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" name="Picture 6" descr="A table with numbers and symbols&#10;&#10;AI-generated content may be incorrect.">
              <a:extLst>
                <a:ext uri="{FF2B5EF4-FFF2-40B4-BE49-F238E27FC236}">
                  <a16:creationId xmlns:a16="http://schemas.microsoft.com/office/drawing/2014/main" id="{1CBFE2F5-2B1A-017A-2663-FB5D04726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 l="77202" t="16676"/>
            <a:stretch>
              <a:fillRect/>
            </a:stretch>
          </p:blipFill>
          <p:spPr>
            <a:xfrm>
              <a:off x="2048400" y="3498480"/>
              <a:ext cx="633600" cy="131688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2" name="Group 3">
            <a:extLst>
              <a:ext uri="{FF2B5EF4-FFF2-40B4-BE49-F238E27FC236}">
                <a16:creationId xmlns:a16="http://schemas.microsoft.com/office/drawing/2014/main" id="{2C592514-5E6D-4286-7AA4-62E25341545E}"/>
              </a:ext>
            </a:extLst>
          </p:cNvPr>
          <p:cNvGrpSpPr/>
          <p:nvPr/>
        </p:nvGrpSpPr>
        <p:grpSpPr>
          <a:xfrm>
            <a:off x="1008466" y="739365"/>
            <a:ext cx="1306080" cy="2585880"/>
            <a:chOff x="1304640" y="847440"/>
            <a:chExt cx="1306080" cy="2585880"/>
          </a:xfrm>
        </p:grpSpPr>
        <p:pic>
          <p:nvPicPr>
            <p:cNvPr id="43" name="Picture 7" descr="A table of equations with numbers and symbols&#10;&#10;AI-generated content may be incorrect.">
              <a:extLst>
                <a:ext uri="{FF2B5EF4-FFF2-40B4-BE49-F238E27FC236}">
                  <a16:creationId xmlns:a16="http://schemas.microsoft.com/office/drawing/2014/main" id="{BB471E18-F4A6-2224-70F1-59297BB17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 t="16126" r="68704"/>
            <a:stretch>
              <a:fillRect/>
            </a:stretch>
          </p:blipFill>
          <p:spPr>
            <a:xfrm>
              <a:off x="1304640" y="847440"/>
              <a:ext cx="690120" cy="25858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" name="Picture 8" descr="A table of equations with numbers and symbols&#10;&#10;AI-generated content may be incorrect.">
              <a:extLst>
                <a:ext uri="{FF2B5EF4-FFF2-40B4-BE49-F238E27FC236}">
                  <a16:creationId xmlns:a16="http://schemas.microsoft.com/office/drawing/2014/main" id="{A739CEA4-84CE-4A1F-D12C-CB6A5817D6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 l="52271" t="16126" r="19521"/>
            <a:stretch>
              <a:fillRect/>
            </a:stretch>
          </p:blipFill>
          <p:spPr>
            <a:xfrm>
              <a:off x="1988640" y="847440"/>
              <a:ext cx="622080" cy="25858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CA1940F8-8EF6-BEB3-61AC-958815C80AF9}"/>
              </a:ext>
            </a:extLst>
          </p:cNvPr>
          <p:cNvSpPr/>
          <p:nvPr/>
        </p:nvSpPr>
        <p:spPr>
          <a:xfrm rot="16200000">
            <a:off x="-319503" y="2466391"/>
            <a:ext cx="1824959" cy="416421"/>
          </a:xfrm>
          <a:prstGeom prst="rect">
            <a:avLst/>
          </a:prstGeom>
          <a:solidFill>
            <a:srgbClr val="FFE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Merriweather Sans" pitchFamily="2" charset="77"/>
              </a:rPr>
              <a:t>Theory</a:t>
            </a:r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1254D4AE-8433-194A-2C58-4066E07AED1C}"/>
              </a:ext>
            </a:extLst>
          </p:cNvPr>
          <p:cNvSpPr/>
          <p:nvPr/>
        </p:nvSpPr>
        <p:spPr>
          <a:xfrm>
            <a:off x="1060873" y="1116044"/>
            <a:ext cx="1341360" cy="791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2E4FC7"/>
            </a:solidFill>
            <a:prstDash val="solid"/>
          </a:ln>
        </p:spPr>
        <p:txBody>
          <a:bodyPr vert="horz" wrap="squar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D8A57B8C-36DA-A1E2-6EC7-3AA28B9A575C}"/>
              </a:ext>
            </a:extLst>
          </p:cNvPr>
          <p:cNvSpPr/>
          <p:nvPr/>
        </p:nvSpPr>
        <p:spPr>
          <a:xfrm>
            <a:off x="1060873" y="1930364"/>
            <a:ext cx="1341360" cy="127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B50200"/>
            </a:solidFill>
            <a:prstDash val="solid"/>
          </a:ln>
        </p:spPr>
        <p:txBody>
          <a:bodyPr vert="horz" wrap="squar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F89B38F-E665-990C-D0DE-08CE584DF07F}"/>
              </a:ext>
            </a:extLst>
          </p:cNvPr>
          <p:cNvSpPr txBox="1"/>
          <p:nvPr/>
        </p:nvSpPr>
        <p:spPr>
          <a:xfrm>
            <a:off x="2402233" y="1234173"/>
            <a:ext cx="864377" cy="63006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2E4FC7"/>
                </a:solidFill>
                <a:latin typeface="Merriweather Sans" pitchFamily="34"/>
                <a:ea typeface="Noto Sans" pitchFamily="2"/>
                <a:cs typeface="FreeSans" pitchFamily="2"/>
              </a:rPr>
              <a:t>1p</a:t>
            </a:r>
          </a:p>
          <a:p>
            <a:pPr marL="0" marR="0" lvl="0" indent="0" algn="ctr" rtl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2E4FC7"/>
                </a:solidFill>
                <a:latin typeface="Merriweather Sans" pitchFamily="34"/>
                <a:ea typeface="Noto Sans" pitchFamily="2"/>
                <a:cs typeface="FreeSans" pitchFamily="2"/>
              </a:rPr>
              <a:t>~70%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3457E50-F4AE-2A9B-6C37-361EE84A3E06}"/>
              </a:ext>
            </a:extLst>
          </p:cNvPr>
          <p:cNvSpPr txBox="1"/>
          <p:nvPr/>
        </p:nvSpPr>
        <p:spPr>
          <a:xfrm>
            <a:off x="2449917" y="2193373"/>
            <a:ext cx="744480" cy="640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B50200"/>
                </a:solidFill>
                <a:latin typeface="Merriweather Sans" pitchFamily="34"/>
                <a:ea typeface="Noto Sans" pitchFamily="2"/>
                <a:cs typeface="FreeSans" pitchFamily="2"/>
              </a:rPr>
              <a:t>2p</a:t>
            </a:r>
          </a:p>
          <a:p>
            <a:pPr marL="0" marR="0" lvl="0" indent="0" algn="ctr" rtl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B50200"/>
                </a:solidFill>
                <a:latin typeface="Merriweather Sans" pitchFamily="34"/>
                <a:ea typeface="Noto Sans" pitchFamily="2"/>
                <a:cs typeface="FreeSans" pitchFamily="2"/>
              </a:rPr>
              <a:t>~30%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D8665B0-5FC1-8401-7029-9FD47FAE0D32}"/>
              </a:ext>
            </a:extLst>
          </p:cNvPr>
          <p:cNvSpPr txBox="1"/>
          <p:nvPr/>
        </p:nvSpPr>
        <p:spPr>
          <a:xfrm>
            <a:off x="2345206" y="3660807"/>
            <a:ext cx="833400" cy="569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FF6B17"/>
                </a:solidFill>
                <a:latin typeface="Merriweather Sans" pitchFamily="34"/>
                <a:ea typeface="Noto Sans" pitchFamily="2"/>
                <a:cs typeface="FreeSans" pitchFamily="2"/>
              </a:rPr>
              <a:t>“</a:t>
            </a:r>
            <a:r>
              <a:rPr lang="en-US" sz="1500" b="0" i="0" u="none" strike="noStrike" kern="1200" cap="none" baseline="33000" dirty="0">
                <a:ln>
                  <a:noFill/>
                </a:ln>
                <a:solidFill>
                  <a:srgbClr val="FF6B17"/>
                </a:solidFill>
                <a:latin typeface="Merriweather Sans" pitchFamily="34"/>
                <a:ea typeface="Noto Sans" pitchFamily="2"/>
                <a:cs typeface="FreeSans" pitchFamily="2"/>
              </a:rPr>
              <a:t>2</a:t>
            </a:r>
            <a:r>
              <a:rPr lang="en-US" sz="1500" b="0" i="0" u="none" strike="noStrike" kern="1200" cap="none" dirty="0">
                <a:ln>
                  <a:noFill/>
                </a:ln>
                <a:solidFill>
                  <a:srgbClr val="FF6B17"/>
                </a:solidFill>
                <a:latin typeface="Merriweather Sans" pitchFamily="34"/>
                <a:ea typeface="Noto Sans" pitchFamily="2"/>
                <a:cs typeface="FreeSans" pitchFamily="2"/>
              </a:rPr>
              <a:t>He”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FF6B17"/>
                </a:solidFill>
                <a:latin typeface="Merriweather Sans" pitchFamily="34"/>
                <a:ea typeface="Noto Sans" pitchFamily="2"/>
                <a:cs typeface="FreeSans" pitchFamily="2"/>
              </a:rPr>
              <a:t>~1.1%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0C1DBC-DB1E-5EBA-15E2-DE39EDB79BD4}"/>
              </a:ext>
            </a:extLst>
          </p:cNvPr>
          <p:cNvSpPr txBox="1"/>
          <p:nvPr/>
        </p:nvSpPr>
        <p:spPr>
          <a:xfrm>
            <a:off x="2358287" y="4195975"/>
            <a:ext cx="878317" cy="48002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ts val="1468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solidFill>
                  <a:srgbClr val="AB03D4"/>
                </a:solidFill>
                <a:latin typeface="Vollkorn Medium" pitchFamily="18"/>
                <a:ea typeface="Noto Sans" pitchFamily="2"/>
                <a:cs typeface="FreeSans" pitchFamily="2"/>
              </a:rPr>
              <a:t>α</a:t>
            </a:r>
          </a:p>
          <a:p>
            <a:pPr marL="0" marR="0" lvl="0" indent="0" algn="ctr" rtl="0" hangingPunct="0">
              <a:lnSpc>
                <a:spcPts val="1468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AB03D4"/>
                </a:solidFill>
                <a:latin typeface="Merriweather Sans" pitchFamily="34"/>
                <a:ea typeface="Noto Sans" pitchFamily="2"/>
                <a:cs typeface="FreeSans" pitchFamily="2"/>
              </a:rPr>
              <a:t>~0.7%</a:t>
            </a:r>
          </a:p>
        </p:txBody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D02A5D5A-544D-99B5-1878-9A2F68536AF4}"/>
              </a:ext>
            </a:extLst>
          </p:cNvPr>
          <p:cNvSpPr/>
          <p:nvPr/>
        </p:nvSpPr>
        <p:spPr>
          <a:xfrm>
            <a:off x="1020797" y="3783677"/>
            <a:ext cx="1341360" cy="37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FF6B17"/>
            </a:solidFill>
            <a:prstDash val="solid"/>
          </a:ln>
        </p:spPr>
        <p:txBody>
          <a:bodyPr vert="horz" wrap="squar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B8DC75E6-EA8B-EC4D-95BE-255F5785B351}"/>
              </a:ext>
            </a:extLst>
          </p:cNvPr>
          <p:cNvSpPr/>
          <p:nvPr/>
        </p:nvSpPr>
        <p:spPr>
          <a:xfrm>
            <a:off x="1020797" y="4177877"/>
            <a:ext cx="1341360" cy="384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AB03D4"/>
            </a:solidFill>
            <a:prstDash val="solid"/>
          </a:ln>
        </p:spPr>
        <p:txBody>
          <a:bodyPr vert="horz" wrap="squar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896CAC2-BAB7-489C-FD5F-378472C01A9C}"/>
              </a:ext>
            </a:extLst>
          </p:cNvPr>
          <p:cNvSpPr txBox="1"/>
          <p:nvPr/>
        </p:nvSpPr>
        <p:spPr>
          <a:xfrm>
            <a:off x="3049767" y="3703266"/>
            <a:ext cx="397080" cy="821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4800" b="0" i="0" u="none" strike="noStrike" kern="1200" cap="none" dirty="0">
                <a:ln>
                  <a:noFill/>
                </a:ln>
                <a:latin typeface="Cantarell Light" pitchFamily="18"/>
                <a:ea typeface="Noto Sans" pitchFamily="2"/>
                <a:cs typeface="FreeSans" pitchFamily="2"/>
              </a:rPr>
              <a:t>}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947C2A8-E4F5-F4EA-CBEA-6F2C1F3E16F7}"/>
              </a:ext>
            </a:extLst>
          </p:cNvPr>
          <p:cNvSpPr txBox="1"/>
          <p:nvPr/>
        </p:nvSpPr>
        <p:spPr>
          <a:xfrm>
            <a:off x="3401639" y="3980649"/>
            <a:ext cx="829930" cy="351976"/>
          </a:xfrm>
          <a:prstGeom prst="rect">
            <a:avLst/>
          </a:prstGeom>
          <a:solidFill>
            <a:srgbClr val="FFE000"/>
          </a:solidFill>
          <a:ln>
            <a:solidFill>
              <a:schemeClr val="tx1"/>
            </a:solidFill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Similar</a:t>
            </a:r>
          </a:p>
        </p:txBody>
      </p:sp>
    </p:spTree>
    <p:extLst>
      <p:ext uri="{BB962C8B-B14F-4D97-AF65-F5344CB8AC3E}">
        <p14:creationId xmlns:p14="http://schemas.microsoft.com/office/powerpoint/2010/main" val="113704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50" grpId="0"/>
      <p:bldP spid="51" grpId="0"/>
      <p:bldP spid="52" grpId="0"/>
      <p:bldP spid="53" grpId="0"/>
      <p:bldP spid="54" grpId="0" animBg="1"/>
      <p:bldP spid="55" grpId="0" animBg="1"/>
      <p:bldP spid="56" grpId="0"/>
      <p:bldP spid="5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6EAD8C-9656-FD4E-2FD7-03C27C1A33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D2D7E66-A188-0B08-B48A-9B21E3838851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AEB491-1CE8-F61A-D7B0-6428C92AD554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B0CBA9FD-9A65-1F5A-A607-C16EE5013375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19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9586A526-AA88-B6B8-DDE6-29613EC22B8E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l-GR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effectLst/>
                <a:latin typeface="Merriweather Sans" pitchFamily="2" charset="77"/>
              </a:rPr>
              <a:t>β2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effectLst/>
                <a:latin typeface="Merriweather Sans" pitchFamily="2" charset="77"/>
              </a:rPr>
              <a:t>p 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of </a:t>
            </a:r>
            <a:r>
              <a:rPr lang="en-US" sz="2400" spc="50" baseline="30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22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Al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DDBC660E-6080-215B-EB95-9B218D69E3C2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pic>
        <p:nvPicPr>
          <p:cNvPr id="7" name="Picture 1" descr="A diagram of a machine&#10;&#10;AI-generated content may be incorrect.">
            <a:extLst>
              <a:ext uri="{FF2B5EF4-FFF2-40B4-BE49-F238E27FC236}">
                <a16:creationId xmlns:a16="http://schemas.microsoft.com/office/drawing/2014/main" id="{DBF83ABF-F7A7-2677-866E-CA78F790585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58660" y="3362208"/>
            <a:ext cx="1808760" cy="1203419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259ED5-85C0-222A-6BD3-0A1119352C7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11340" y="823349"/>
            <a:ext cx="7597800" cy="300960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7859BF6-CDEE-B67B-AC49-4C3C01A5EC38}"/>
              </a:ext>
            </a:extLst>
          </p:cNvPr>
          <p:cNvSpPr txBox="1"/>
          <p:nvPr/>
        </p:nvSpPr>
        <p:spPr>
          <a:xfrm>
            <a:off x="4652540" y="1173269"/>
            <a:ext cx="3752640" cy="374040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u="none" strike="noStrike" kern="1200" cap="none" dirty="0">
                <a:ln>
                  <a:noFill/>
                </a:ln>
                <a:latin typeface="Vollkorn:lnum&amp;tnum" pitchFamily="18"/>
                <a:ea typeface="Noto Sans" pitchFamily="2"/>
                <a:cs typeface="FreeSans" pitchFamily="2"/>
              </a:rPr>
              <a:t>Y.T. Wang </a:t>
            </a:r>
            <a:r>
              <a:rPr lang="en-US" sz="1600" b="0" i="1" u="none" strike="noStrike" kern="1200" cap="none" dirty="0">
                <a:ln>
                  <a:noFill/>
                </a:ln>
                <a:latin typeface="Vollkorn:lnum&amp;tnum" pitchFamily="18"/>
                <a:ea typeface="Noto Sans" pitchFamily="2"/>
                <a:cs typeface="FreeSans" pitchFamily="2"/>
              </a:rPr>
              <a:t>et al.</a:t>
            </a:r>
            <a:r>
              <a:rPr lang="en-US" sz="1600" b="0" i="0" u="none" strike="noStrike" kern="1200" cap="none" dirty="0">
                <a:ln>
                  <a:noFill/>
                </a:ln>
                <a:latin typeface="Vollkorn:lnum&amp;tnum" pitchFamily="18"/>
                <a:ea typeface="Noto Sans" pitchFamily="2"/>
                <a:cs typeface="FreeSans" pitchFamily="2"/>
              </a:rPr>
              <a:t> Phys. Lett. </a:t>
            </a:r>
            <a:r>
              <a:rPr lang="en-US" sz="1600" b="1" i="0" u="none" strike="noStrike" kern="1200" cap="none" dirty="0">
                <a:ln>
                  <a:noFill/>
                </a:ln>
                <a:latin typeface="Vollkorn:lnum&amp;tnum" pitchFamily="18"/>
                <a:ea typeface="Noto Sans" pitchFamily="2"/>
                <a:cs typeface="FreeSans" pitchFamily="2"/>
              </a:rPr>
              <a:t>B784</a:t>
            </a:r>
            <a:r>
              <a:rPr lang="en-US" sz="1600" b="0" i="0" u="none" strike="noStrike" kern="1200" cap="none" dirty="0">
                <a:ln>
                  <a:noFill/>
                </a:ln>
                <a:latin typeface="Vollkorn:lnum&amp;tnum" pitchFamily="18"/>
                <a:ea typeface="Noto Sans" pitchFamily="2"/>
                <a:cs typeface="FreeSans" pitchFamily="2"/>
              </a:rPr>
              <a:t> (2018) 12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29BB8B-3D8C-BCB8-BEAB-4E6FF272E9A4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796460" y="1672788"/>
            <a:ext cx="3153959" cy="1877761"/>
          </a:xfrm>
          <a:prstGeom prst="rect">
            <a:avLst/>
          </a:prstGeom>
          <a:noFill/>
          <a:ln w="6479">
            <a:solidFill>
              <a:srgbClr val="000000"/>
            </a:solidFill>
            <a:prstDash val="solid"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CB5156-1E42-23A5-EFEC-5DDE180027DF}"/>
              </a:ext>
            </a:extLst>
          </p:cNvPr>
          <p:cNvSpPr txBox="1"/>
          <p:nvPr/>
        </p:nvSpPr>
        <p:spPr>
          <a:xfrm>
            <a:off x="7063040" y="2332468"/>
            <a:ext cx="959400" cy="569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FF6B17"/>
                </a:solidFill>
                <a:latin typeface="Merriweather Sans" pitchFamily="34"/>
                <a:ea typeface="Noto Sans" pitchFamily="2"/>
                <a:cs typeface="FreeSans" pitchFamily="2"/>
              </a:rPr>
              <a:t>“</a:t>
            </a:r>
            <a:r>
              <a:rPr lang="en-US" sz="1500" b="0" i="0" u="none" strike="noStrike" kern="1200" cap="none" baseline="33000" dirty="0">
                <a:ln>
                  <a:noFill/>
                </a:ln>
                <a:solidFill>
                  <a:srgbClr val="FF6B17"/>
                </a:solidFill>
                <a:latin typeface="Merriweather Sans" pitchFamily="34"/>
                <a:ea typeface="Noto Sans" pitchFamily="2"/>
                <a:cs typeface="FreeSans" pitchFamily="2"/>
              </a:rPr>
              <a:t>2</a:t>
            </a:r>
            <a:r>
              <a:rPr lang="en-US" sz="1500" b="0" i="0" u="none" strike="noStrike" kern="1200" cap="none" dirty="0">
                <a:ln>
                  <a:noFill/>
                </a:ln>
                <a:solidFill>
                  <a:srgbClr val="FF6B17"/>
                </a:solidFill>
                <a:latin typeface="Merriweather Sans" pitchFamily="34"/>
                <a:ea typeface="Noto Sans" pitchFamily="2"/>
                <a:cs typeface="FreeSans" pitchFamily="2"/>
              </a:rPr>
              <a:t>He”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solidFill>
                  <a:srgbClr val="FF6B17"/>
                </a:solidFill>
                <a:latin typeface="Merriweather Sans" pitchFamily="34"/>
                <a:ea typeface="Noto Sans" pitchFamily="2"/>
                <a:cs typeface="FreeSans" pitchFamily="2"/>
              </a:rPr>
              <a:t>29(13)%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50BCDE-11C6-A0BE-6C25-4E306C8A1DD8}"/>
              </a:ext>
            </a:extLst>
          </p:cNvPr>
          <p:cNvSpPr txBox="1"/>
          <p:nvPr/>
        </p:nvSpPr>
        <p:spPr>
          <a:xfrm>
            <a:off x="4801940" y="3996469"/>
            <a:ext cx="1143000" cy="581400"/>
          </a:xfrm>
          <a:prstGeom prst="rect">
            <a:avLst/>
          </a:prstGeom>
          <a:solidFill>
            <a:srgbClr val="FFE000"/>
          </a:solidFill>
          <a:ln w="12600">
            <a:solidFill>
              <a:srgbClr val="000000"/>
            </a:solidFill>
            <a:prstDash val="solid"/>
          </a:ln>
        </p:spPr>
        <p:txBody>
          <a:bodyPr vert="horz" wrap="square" lIns="96120" tIns="51119" rIns="96120" bIns="51119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5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In-flight</a:t>
            </a:r>
            <a:br>
              <a:rPr lang="en-US" sz="15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</a:br>
            <a:r>
              <a:rPr lang="en-US" sz="15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@ RIBLL1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0CFC7A4-1BE4-A031-1038-40868001C612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1024460" y="1203589"/>
            <a:ext cx="2595600" cy="345924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traight Connector 16">
            <a:extLst>
              <a:ext uri="{FF2B5EF4-FFF2-40B4-BE49-F238E27FC236}">
                <a16:creationId xmlns:a16="http://schemas.microsoft.com/office/drawing/2014/main" id="{A732B576-D5D8-95BB-E502-B34918F8C56B}"/>
              </a:ext>
            </a:extLst>
          </p:cNvPr>
          <p:cNvSpPr/>
          <p:nvPr/>
        </p:nvSpPr>
        <p:spPr>
          <a:xfrm flipH="1">
            <a:off x="4572000" y="2202749"/>
            <a:ext cx="898920" cy="369001"/>
          </a:xfrm>
          <a:prstGeom prst="line">
            <a:avLst/>
          </a:prstGeom>
          <a:noFill/>
          <a:ln w="19080">
            <a:solidFill>
              <a:srgbClr val="FF6B17"/>
            </a:solidFill>
            <a:prstDash val="solid"/>
            <a:tailEnd type="arrow"/>
          </a:ln>
        </p:spPr>
        <p:txBody>
          <a:bodyPr vert="horz" wrap="squar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4904AB-D7B5-7C7F-7713-53916E85A548}"/>
              </a:ext>
            </a:extLst>
          </p:cNvPr>
          <p:cNvSpPr/>
          <p:nvPr/>
        </p:nvSpPr>
        <p:spPr>
          <a:xfrm rot="20995117">
            <a:off x="3426079" y="2765319"/>
            <a:ext cx="3190761" cy="1282835"/>
          </a:xfrm>
          <a:prstGeom prst="rect">
            <a:avLst/>
          </a:prstGeom>
          <a:solidFill>
            <a:srgbClr val="FFE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Merriweather Sans" pitchFamily="2" charset="77"/>
              </a:rPr>
              <a:t>Low statistics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Merriweather Sans" pitchFamily="2" charset="77"/>
              </a:rPr>
              <a:t>Low resolution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Merriweather Sans" pitchFamily="2" charset="77"/>
              </a:rPr>
              <a:t>Discrimination between 1p and 2p branches difficult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949EC88-200C-31CE-A0CF-81CA241E79FC}"/>
              </a:ext>
            </a:extLst>
          </p:cNvPr>
          <p:cNvSpPr/>
          <p:nvPr/>
        </p:nvSpPr>
        <p:spPr>
          <a:xfrm rot="16200000">
            <a:off x="-319503" y="2466391"/>
            <a:ext cx="1824959" cy="416421"/>
          </a:xfrm>
          <a:prstGeom prst="rect">
            <a:avLst/>
          </a:prstGeom>
          <a:solidFill>
            <a:srgbClr val="FFE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  <a:latin typeface="Merriweather Sans" pitchFamily="2" charset="77"/>
              </a:rPr>
              <a:t>Experiment</a:t>
            </a:r>
          </a:p>
        </p:txBody>
      </p:sp>
    </p:spTree>
    <p:extLst>
      <p:ext uri="{BB962C8B-B14F-4D97-AF65-F5344CB8AC3E}">
        <p14:creationId xmlns:p14="http://schemas.microsoft.com/office/powerpoint/2010/main" val="429136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F5147-40AA-43E0-4DD6-E54DDE8AEC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D0030F0-4AC2-D692-F215-E23DFCB92065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754276-768A-FD4E-3707-268B513027A2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ECFAE577-DEEB-8A82-38A2-6FFF7AC21C02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A914F517-54BF-02CF-97CC-E0E1D99D162E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2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C66CF7F1-BFDC-A6AB-A9EA-E4C585E19F5E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Beta-delayed 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effectLst/>
                <a:latin typeface="Merriweather Sans" pitchFamily="2" charset="77"/>
              </a:rPr>
              <a:t>two-proton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 and 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3A000"/>
                </a:solidFill>
                <a:effectLst/>
                <a:latin typeface="Merriweather Sans" pitchFamily="2" charset="77"/>
              </a:rPr>
              <a:t>alpha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 emission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736316-87BB-2501-60CA-BE31D5A79D2E}"/>
              </a:ext>
            </a:extLst>
          </p:cNvPr>
          <p:cNvSpPr txBox="1"/>
          <p:nvPr/>
        </p:nvSpPr>
        <p:spPr>
          <a:xfrm>
            <a:off x="555002" y="1083391"/>
            <a:ext cx="4555964" cy="3377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noProof="1">
                <a:latin typeface="Merriweather Sans" pitchFamily="2" charset="77"/>
              </a:rPr>
              <a:t>Take-home message:</a:t>
            </a:r>
          </a:p>
          <a:p>
            <a:pPr>
              <a:lnSpc>
                <a:spcPct val="150000"/>
              </a:lnSpc>
            </a:pPr>
            <a:r>
              <a:rPr lang="en-GB" sz="1600" u="sng" noProof="1">
                <a:solidFill>
                  <a:srgbClr val="2E4FC7"/>
                </a:solidFill>
                <a:latin typeface="Merriweather Sans" pitchFamily="2" charset="77"/>
              </a:rPr>
              <a:t>Beta decay</a:t>
            </a:r>
            <a:r>
              <a:rPr lang="en-GB" sz="1600" noProof="1">
                <a:latin typeface="Merriweather Sans" pitchFamily="2" charset="77"/>
              </a:rPr>
              <a:t> is a very powerful and versatile</a:t>
            </a:r>
            <a:br>
              <a:rPr lang="en-GB" sz="1600" noProof="1">
                <a:latin typeface="Merriweather Sans" pitchFamily="2" charset="77"/>
              </a:rPr>
            </a:br>
            <a:r>
              <a:rPr lang="en-GB" sz="1600" noProof="1">
                <a:latin typeface="Merriweather Sans" pitchFamily="2" charset="77"/>
              </a:rPr>
              <a:t>tool in light nuclear structure studies</a:t>
            </a:r>
          </a:p>
          <a:p>
            <a:pPr>
              <a:lnSpc>
                <a:spcPct val="150000"/>
              </a:lnSpc>
            </a:pPr>
            <a:br>
              <a:rPr lang="en-GB" sz="1600" noProof="1">
                <a:latin typeface="Merriweather Sans" pitchFamily="2" charset="77"/>
              </a:rPr>
            </a:br>
            <a:r>
              <a:rPr lang="en-GB" sz="1600" noProof="1"/>
              <a:t>→</a:t>
            </a:r>
            <a:r>
              <a:rPr lang="en-GB" sz="1600" noProof="1">
                <a:latin typeface="Merriweather Sans" pitchFamily="2" charset="77"/>
                <a:sym typeface="Wingdings" pitchFamily="2" charset="2"/>
              </a:rPr>
              <a:t> </a:t>
            </a:r>
            <a:r>
              <a:rPr lang="en-GB" sz="1600" noProof="1">
                <a:latin typeface="Merriweather Sans" pitchFamily="2" charset="77"/>
              </a:rPr>
              <a:t>Exemplified here via </a:t>
            </a:r>
            <a:r>
              <a:rPr lang="en-GB" sz="1600" b="1" noProof="1">
                <a:solidFill>
                  <a:srgbClr val="B50200"/>
                </a:solidFill>
                <a:latin typeface="Merriweather Sans" pitchFamily="2" charset="77"/>
              </a:rPr>
              <a:t>β</a:t>
            </a:r>
            <a:r>
              <a:rPr lang="en-GB" sz="1600" noProof="1">
                <a:solidFill>
                  <a:srgbClr val="B50200"/>
                </a:solidFill>
                <a:latin typeface="Merriweather Sans" pitchFamily="2" charset="77"/>
              </a:rPr>
              <a:t>2p </a:t>
            </a:r>
            <a:r>
              <a:rPr lang="en-GB" sz="1600" noProof="1">
                <a:latin typeface="Merriweather Sans" pitchFamily="2" charset="77"/>
              </a:rPr>
              <a:t>and </a:t>
            </a:r>
            <a:r>
              <a:rPr lang="en-GB" sz="1600" b="1" noProof="1">
                <a:solidFill>
                  <a:srgbClr val="F3A000"/>
                </a:solidFill>
                <a:latin typeface="Merriweather Sans" pitchFamily="2" charset="77"/>
              </a:rPr>
              <a:t>βα</a:t>
            </a:r>
            <a:endParaRPr lang="en-GB" sz="1600" noProof="1">
              <a:latin typeface="Merriweather Sans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600" noProof="1"/>
              <a:t>→</a:t>
            </a:r>
            <a:r>
              <a:rPr lang="en-GB" sz="1600" noProof="1">
                <a:latin typeface="Merriweather Sans" pitchFamily="2" charset="77"/>
                <a:sym typeface="Wingdings" pitchFamily="2" charset="2"/>
              </a:rPr>
              <a:t> Wednesday: </a:t>
            </a:r>
            <a:r>
              <a:rPr lang="en-GB" sz="1600" noProof="1">
                <a:latin typeface="Merriweather Sans" pitchFamily="2" charset="77"/>
              </a:rPr>
              <a:t>Riisager, Nielsen, Borge</a:t>
            </a:r>
          </a:p>
          <a:p>
            <a:pPr>
              <a:lnSpc>
                <a:spcPct val="150000"/>
              </a:lnSpc>
            </a:pPr>
            <a:endParaRPr lang="en-GB" sz="1600" noProof="1">
              <a:latin typeface="Merriweather Sans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600" b="1" noProof="1">
                <a:solidFill>
                  <a:srgbClr val="B50200"/>
                </a:solidFill>
                <a:latin typeface="Merriweather Sans" pitchFamily="2" charset="77"/>
              </a:rPr>
              <a:t>β</a:t>
            </a:r>
            <a:r>
              <a:rPr lang="en-GB" sz="1600" noProof="1">
                <a:solidFill>
                  <a:srgbClr val="B50200"/>
                </a:solidFill>
                <a:latin typeface="Merriweather Sans" pitchFamily="2" charset="77"/>
              </a:rPr>
              <a:t>2p</a:t>
            </a:r>
            <a:r>
              <a:rPr lang="en-GB" sz="1600" noProof="1">
                <a:latin typeface="Merriweather Sans" pitchFamily="2" charset="77"/>
              </a:rPr>
              <a:t> has the potential to give </a:t>
            </a:r>
            <a:br>
              <a:rPr lang="en-GB" sz="1600" noProof="1">
                <a:latin typeface="Merriweather Sans" pitchFamily="2" charset="77"/>
              </a:rPr>
            </a:br>
            <a:r>
              <a:rPr lang="en-GB" sz="1600" noProof="1">
                <a:latin typeface="Merriweather Sans" pitchFamily="2" charset="77"/>
              </a:rPr>
              <a:t>new insights into pp correlations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DE01A0-E02C-2446-71E3-22BB523394A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/>
        </p:blipFill>
        <p:spPr>
          <a:xfrm>
            <a:off x="5110966" y="1041229"/>
            <a:ext cx="3478032" cy="3418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206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66AF2-31CA-CBBE-0BD1-E01FC3483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8ADBE46-D2E8-9061-72A9-2269786B922F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32A7F7F-440E-ED10-582E-7E7FA31BBC4C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047B4308-9033-E88F-A97A-9FC9A50D01C7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20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A91F10C9-8C4B-80A8-3978-239626C5EC28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l-GR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effectLst/>
                <a:latin typeface="Merriweather Sans" pitchFamily="2" charset="77"/>
              </a:rPr>
              <a:t>β2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effectLst/>
                <a:latin typeface="Merriweather Sans" pitchFamily="2" charset="77"/>
              </a:rPr>
              <a:t>p 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of </a:t>
            </a:r>
            <a:r>
              <a:rPr lang="en-US" sz="2400" spc="50" baseline="30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22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Al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6450FAFB-D341-CEA2-1A10-6BBB3A4A954A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494509-03E2-7483-5ADA-CC166B0A09D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53862" y="908875"/>
            <a:ext cx="3406135" cy="2027897"/>
          </a:xfrm>
          <a:prstGeom prst="rect">
            <a:avLst/>
          </a:prstGeom>
          <a:noFill/>
          <a:ln w="6479">
            <a:solidFill>
              <a:srgbClr val="000000"/>
            </a:solidFill>
            <a:prstDash val="solid"/>
          </a:ln>
        </p:spPr>
      </p:pic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020C6772-422A-6A4A-D42C-F1D42141FE2B}"/>
              </a:ext>
            </a:extLst>
          </p:cNvPr>
          <p:cNvSpPr/>
          <p:nvPr/>
        </p:nvSpPr>
        <p:spPr>
          <a:xfrm flipH="1">
            <a:off x="7998731" y="1481724"/>
            <a:ext cx="419040" cy="0"/>
          </a:xfrm>
          <a:prstGeom prst="line">
            <a:avLst/>
          </a:prstGeom>
          <a:noFill/>
          <a:ln w="19080">
            <a:solidFill>
              <a:srgbClr val="B72812"/>
            </a:solidFill>
            <a:prstDash val="solid"/>
            <a:tailEnd type="arrow"/>
          </a:ln>
        </p:spPr>
        <p:txBody>
          <a:bodyPr vert="horz" wrap="squar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B845FFB9-5940-1409-9E28-2D0C054C92A9}"/>
              </a:ext>
            </a:extLst>
          </p:cNvPr>
          <p:cNvSpPr/>
          <p:nvPr/>
        </p:nvSpPr>
        <p:spPr>
          <a:xfrm>
            <a:off x="5300286" y="1876979"/>
            <a:ext cx="419040" cy="0"/>
          </a:xfrm>
          <a:prstGeom prst="line">
            <a:avLst/>
          </a:prstGeom>
          <a:noFill/>
          <a:ln w="19080">
            <a:solidFill>
              <a:srgbClr val="B72812"/>
            </a:solidFill>
            <a:prstDash val="solid"/>
            <a:tailEnd type="arrow"/>
          </a:ln>
        </p:spPr>
        <p:txBody>
          <a:bodyPr vert="horz" wrap="squar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70D8776F-EBF2-80C5-8BF2-82CEA200A7C9}"/>
              </a:ext>
            </a:extLst>
          </p:cNvPr>
          <p:cNvSpPr/>
          <p:nvPr/>
        </p:nvSpPr>
        <p:spPr>
          <a:xfrm>
            <a:off x="5295606" y="2020980"/>
            <a:ext cx="419040" cy="0"/>
          </a:xfrm>
          <a:prstGeom prst="line">
            <a:avLst/>
          </a:prstGeom>
          <a:noFill/>
          <a:ln w="19080">
            <a:solidFill>
              <a:srgbClr val="B72812"/>
            </a:solidFill>
            <a:prstDash val="solid"/>
            <a:tailEnd type="arrow"/>
          </a:ln>
        </p:spPr>
        <p:txBody>
          <a:bodyPr vert="horz" wrap="squar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16456CD6-EBFF-9019-A59F-3BD4905FE59F}"/>
              </a:ext>
            </a:extLst>
          </p:cNvPr>
          <p:cNvSpPr txBox="1">
            <a:spLocks/>
          </p:cNvSpPr>
          <p:nvPr/>
        </p:nvSpPr>
        <p:spPr>
          <a:xfrm>
            <a:off x="538208" y="762329"/>
            <a:ext cx="4231960" cy="893267"/>
          </a:xfrm>
          <a:prstGeom prst="rect">
            <a:avLst/>
          </a:prstGeom>
        </p:spPr>
        <p:txBody>
          <a:bodyPr/>
          <a:lstStyle>
            <a:lvl1pPr marL="126000" indent="-126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020763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78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74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Merriweather Sans" pitchFamily="2" charset="77"/>
              </a:rPr>
              <a:t>33 h beam time</a:t>
            </a:r>
          </a:p>
          <a:p>
            <a:pPr>
              <a:spcAft>
                <a:spcPts val="0"/>
              </a:spcAft>
            </a:pPr>
            <a:r>
              <a:rPr lang="en-US" dirty="0">
                <a:latin typeface="Merriweather Sans" pitchFamily="2" charset="77"/>
              </a:rPr>
              <a:t>9*10</a:t>
            </a:r>
            <a:r>
              <a:rPr lang="en-US" baseline="30000" dirty="0">
                <a:latin typeface="Merriweather Sans" pitchFamily="2" charset="77"/>
              </a:rPr>
              <a:t>3</a:t>
            </a:r>
            <a:r>
              <a:rPr lang="en-US" dirty="0">
                <a:latin typeface="Merriweather Sans" pitchFamily="2" charset="77"/>
              </a:rPr>
              <a:t> </a:t>
            </a:r>
            <a:r>
              <a:rPr lang="en-US" dirty="0" err="1">
                <a:latin typeface="Merriweather Sans" pitchFamily="2" charset="77"/>
              </a:rPr>
              <a:t>pps</a:t>
            </a:r>
            <a:r>
              <a:rPr lang="en-US" dirty="0">
                <a:latin typeface="Merriweather Sans" pitchFamily="2" charset="77"/>
              </a:rPr>
              <a:t> expected</a:t>
            </a:r>
          </a:p>
          <a:p>
            <a:pPr>
              <a:spcAft>
                <a:spcPts val="0"/>
              </a:spcAft>
            </a:pPr>
            <a:r>
              <a:rPr lang="en-US" dirty="0">
                <a:latin typeface="Merriweather Sans" pitchFamily="2" charset="77"/>
              </a:rPr>
              <a:t>7*10</a:t>
            </a:r>
            <a:r>
              <a:rPr lang="en-US" baseline="30000" dirty="0">
                <a:latin typeface="Merriweather Sans" pitchFamily="2" charset="77"/>
              </a:rPr>
              <a:t>0</a:t>
            </a:r>
            <a:r>
              <a:rPr lang="en-US" dirty="0">
                <a:latin typeface="Merriweather Sans" pitchFamily="2" charset="77"/>
              </a:rPr>
              <a:t> </a:t>
            </a:r>
            <a:r>
              <a:rPr lang="en-US" dirty="0" err="1">
                <a:latin typeface="Merriweather Sans" pitchFamily="2" charset="77"/>
              </a:rPr>
              <a:t>pps</a:t>
            </a:r>
            <a:r>
              <a:rPr lang="en-US" dirty="0">
                <a:latin typeface="Merriweather Sans" pitchFamily="2" charset="77"/>
              </a:rPr>
              <a:t> delivered</a:t>
            </a: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8ABDA66B-246A-E833-B81E-B4CA6867EC1A}"/>
              </a:ext>
            </a:extLst>
          </p:cNvPr>
          <p:cNvSpPr txBox="1">
            <a:spLocks/>
          </p:cNvSpPr>
          <p:nvPr/>
        </p:nvSpPr>
        <p:spPr>
          <a:xfrm>
            <a:off x="5553862" y="3044261"/>
            <a:ext cx="3406135" cy="14386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26000" indent="-126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tabLst>
                <a:tab pos="1020763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78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74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Merriweather Sans" pitchFamily="2" charset="77"/>
              </a:rPr>
              <a:t>Nevertheless,</a:t>
            </a:r>
          </a:p>
          <a:p>
            <a:r>
              <a:rPr lang="en-US" dirty="0">
                <a:latin typeface="Merriweather Sans" pitchFamily="2" charset="77"/>
              </a:rPr>
              <a:t>1.2*10</a:t>
            </a:r>
            <a:r>
              <a:rPr lang="en-US" baseline="30000" dirty="0">
                <a:latin typeface="Merriweather Sans" pitchFamily="2" charset="77"/>
              </a:rPr>
              <a:t>5</a:t>
            </a:r>
            <a:r>
              <a:rPr lang="en-US" dirty="0">
                <a:latin typeface="Merriweather Sans" pitchFamily="2" charset="77"/>
              </a:rPr>
              <a:t> 1p events</a:t>
            </a:r>
          </a:p>
          <a:p>
            <a:r>
              <a:rPr lang="en-US" dirty="0">
                <a:solidFill>
                  <a:srgbClr val="B72812"/>
                </a:solidFill>
                <a:latin typeface="Merriweather Sans" pitchFamily="2" charset="77"/>
              </a:rPr>
              <a:t>2.4*10</a:t>
            </a:r>
            <a:r>
              <a:rPr lang="en-US" baseline="30000" dirty="0">
                <a:solidFill>
                  <a:srgbClr val="B72812"/>
                </a:solidFill>
                <a:latin typeface="Merriweather Sans" pitchFamily="2" charset="77"/>
              </a:rPr>
              <a:t>3</a:t>
            </a:r>
            <a:r>
              <a:rPr lang="en-US" dirty="0">
                <a:solidFill>
                  <a:srgbClr val="B72812"/>
                </a:solidFill>
                <a:latin typeface="Merriweather Sans" pitchFamily="2" charset="77"/>
              </a:rPr>
              <a:t> 2p events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Merriweather Sans" pitchFamily="2" charset="77"/>
              </a:rPr>
              <a:t>Order of magnitude more than </a:t>
            </a:r>
            <a:br>
              <a:rPr lang="en-US" dirty="0">
                <a:latin typeface="Merriweather Sans" pitchFamily="2" charset="77"/>
              </a:rPr>
            </a:br>
            <a:r>
              <a:rPr lang="en-US" dirty="0">
                <a:latin typeface="Merriweather Sans" pitchFamily="2" charset="77"/>
              </a:rPr>
              <a:t>ever before; with superior resolution!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A3460EC-630B-BA31-4328-58C6DC5FAF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21200" y="4518396"/>
            <a:ext cx="4426920" cy="236880"/>
          </a:xfrm>
          <a:prstGeom prst="rect">
            <a:avLst/>
          </a:prstGeom>
          <a:noFill/>
          <a:ln w="10080">
            <a:solidFill>
              <a:srgbClr val="000000"/>
            </a:solidFill>
            <a:prstDash val="solid"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FCA5169-249C-FCF9-CEC3-FABD1743BE16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138642" y="1066379"/>
            <a:ext cx="1858489" cy="567257"/>
          </a:xfrm>
          <a:prstGeom prst="rect">
            <a:avLst/>
          </a:prstGeom>
          <a:noFill/>
          <a:ln w="10080">
            <a:solidFill>
              <a:srgbClr val="000000"/>
            </a:solidFill>
            <a:prstDash val="solid"/>
          </a:ln>
        </p:spPr>
      </p:pic>
      <p:sp>
        <p:nvSpPr>
          <p:cNvPr id="19" name="Content Placeholder 6">
            <a:extLst>
              <a:ext uri="{FF2B5EF4-FFF2-40B4-BE49-F238E27FC236}">
                <a16:creationId xmlns:a16="http://schemas.microsoft.com/office/drawing/2014/main" id="{EFC60DFF-0310-9356-EF10-B3D3E7D390ED}"/>
              </a:ext>
            </a:extLst>
          </p:cNvPr>
          <p:cNvSpPr txBox="1">
            <a:spLocks/>
          </p:cNvSpPr>
          <p:nvPr/>
        </p:nvSpPr>
        <p:spPr>
          <a:xfrm>
            <a:off x="3158874" y="772004"/>
            <a:ext cx="1825101" cy="272415"/>
          </a:xfrm>
          <a:prstGeom prst="rect">
            <a:avLst/>
          </a:prstGeom>
          <a:solidFill>
            <a:srgbClr val="FFE000"/>
          </a:solidFill>
          <a:ln>
            <a:solidFill>
              <a:srgbClr val="000000"/>
            </a:solidFill>
          </a:ln>
        </p:spPr>
        <p:txBody>
          <a:bodyPr/>
          <a:lstStyle>
            <a:lvl1pPr marL="126000" indent="-126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020763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78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74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latin typeface="Merriweather Sans" pitchFamily="2" charset="77"/>
              </a:rPr>
              <a:t>Sequential decay: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9537D26-4F32-8279-DBF9-60442381D3CA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23495" y="1655596"/>
            <a:ext cx="4800600" cy="2731680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  <a:effectLst>
            <a:outerShdw dist="53966" dir="2700000" algn="tl">
              <a:srgbClr val="808080"/>
            </a:outerShdw>
          </a:effectLst>
        </p:spPr>
      </p:pic>
    </p:spTree>
    <p:extLst>
      <p:ext uri="{BB962C8B-B14F-4D97-AF65-F5344CB8AC3E}">
        <p14:creationId xmlns:p14="http://schemas.microsoft.com/office/powerpoint/2010/main" val="199392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32099E-6 L -0.00086 -0.1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87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CC9BAA-A0D4-206E-406F-DDA5C2DF6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A1FAFB7-327B-430D-670D-C7B0AA7A2315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7ECCCE-5609-8224-20E4-4F9845B1D5D4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04D1DA60-0435-6CCD-2DFD-7DEE54E53BF8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21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90A2FB0F-641C-CFD9-E3E3-D3C7C8593FFA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l-GR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effectLst/>
                <a:latin typeface="Merriweather Sans" pitchFamily="2" charset="77"/>
              </a:rPr>
              <a:t>β2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effectLst/>
                <a:latin typeface="Merriweather Sans" pitchFamily="2" charset="77"/>
              </a:rPr>
              <a:t>p 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of </a:t>
            </a:r>
            <a:r>
              <a:rPr lang="en-US" sz="2400" spc="50" baseline="30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22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Al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670B9405-00DF-4BA3-FB88-D5A877B9B185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639F37-9DE9-75A7-B961-22DE6E4686C8}"/>
              </a:ext>
            </a:extLst>
          </p:cNvPr>
          <p:cNvSpPr/>
          <p:nvPr/>
        </p:nvSpPr>
        <p:spPr>
          <a:xfrm>
            <a:off x="3579304" y="3779215"/>
            <a:ext cx="1432976" cy="652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0427F5-3F67-D1AB-BC6C-AE1997E877C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57573" y="908096"/>
            <a:ext cx="3406135" cy="2027897"/>
          </a:xfrm>
          <a:prstGeom prst="rect">
            <a:avLst/>
          </a:prstGeom>
          <a:noFill/>
          <a:ln w="6479">
            <a:solidFill>
              <a:srgbClr val="000000"/>
            </a:solidFill>
            <a:prstDash val="solid"/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8755E3B-9E41-95E6-F9D4-E8E92CA8292F}"/>
              </a:ext>
            </a:extLst>
          </p:cNvPr>
          <p:cNvSpPr/>
          <p:nvPr/>
        </p:nvSpPr>
        <p:spPr>
          <a:xfrm>
            <a:off x="6581724" y="1419321"/>
            <a:ext cx="565150" cy="343710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D16BA9D-235A-1F73-FBE5-C2446582DF2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21200" y="756249"/>
            <a:ext cx="4800600" cy="2731680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  <a:effectLst>
            <a:outerShdw dist="53966" dir="2700000" algn="tl">
              <a:srgbClr val="808080"/>
            </a:outerShdw>
          </a:effectLst>
        </p:spPr>
      </p:pic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C15A7B16-E5DC-AA6B-6966-6E12BE895260}"/>
              </a:ext>
            </a:extLst>
          </p:cNvPr>
          <p:cNvSpPr/>
          <p:nvPr/>
        </p:nvSpPr>
        <p:spPr>
          <a:xfrm flipH="1">
            <a:off x="8002442" y="1480945"/>
            <a:ext cx="419040" cy="0"/>
          </a:xfrm>
          <a:prstGeom prst="line">
            <a:avLst/>
          </a:prstGeom>
          <a:noFill/>
          <a:ln w="19080">
            <a:solidFill>
              <a:srgbClr val="B72812"/>
            </a:solidFill>
            <a:prstDash val="solid"/>
            <a:tailEnd type="arrow"/>
          </a:ln>
        </p:spPr>
        <p:txBody>
          <a:bodyPr vert="horz" wrap="squar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91069C53-BE9D-66E2-F883-0111C54E0449}"/>
              </a:ext>
            </a:extLst>
          </p:cNvPr>
          <p:cNvSpPr/>
          <p:nvPr/>
        </p:nvSpPr>
        <p:spPr>
          <a:xfrm>
            <a:off x="5303997" y="1876200"/>
            <a:ext cx="419040" cy="0"/>
          </a:xfrm>
          <a:prstGeom prst="line">
            <a:avLst/>
          </a:prstGeom>
          <a:noFill/>
          <a:ln w="19080">
            <a:solidFill>
              <a:srgbClr val="B72812"/>
            </a:solidFill>
            <a:prstDash val="solid"/>
            <a:tailEnd type="arrow"/>
          </a:ln>
        </p:spPr>
        <p:txBody>
          <a:bodyPr vert="horz" wrap="squar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9246527-E06E-44FC-5463-F43EA697BCC3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25399" y="2330897"/>
            <a:ext cx="2971800" cy="2009160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  <a:effectLst>
            <a:outerShdw dist="53966" dir="2700000" algn="tl">
              <a:srgbClr val="808080"/>
            </a:outerShdw>
          </a:effectLst>
        </p:spPr>
      </p:pic>
      <p:sp>
        <p:nvSpPr>
          <p:cNvPr id="22" name="Freeform 21">
            <a:extLst>
              <a:ext uri="{FF2B5EF4-FFF2-40B4-BE49-F238E27FC236}">
                <a16:creationId xmlns:a16="http://schemas.microsoft.com/office/drawing/2014/main" id="{0E402A86-16F3-B464-0788-27DEC88700FC}"/>
              </a:ext>
            </a:extLst>
          </p:cNvPr>
          <p:cNvSpPr/>
          <p:nvPr/>
        </p:nvSpPr>
        <p:spPr>
          <a:xfrm>
            <a:off x="814919" y="2396057"/>
            <a:ext cx="837000" cy="187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B72812"/>
            </a:solidFill>
            <a:prstDash val="solid"/>
          </a:ln>
        </p:spPr>
        <p:txBody>
          <a:bodyPr vert="horz" wrap="square" lIns="104400" tIns="59400" rIns="104400" bIns="594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F98B442-B1A5-2535-6D5A-A19790FB8F3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25399" y="2330897"/>
            <a:ext cx="2971800" cy="2009160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  <a:effectLst>
            <a:outerShdw dist="53966" dir="2700000" algn="tl">
              <a:srgbClr val="808080"/>
            </a:outerShdw>
          </a:effectLst>
        </p:spPr>
      </p:pic>
      <p:sp>
        <p:nvSpPr>
          <p:cNvPr id="25" name="Straight Connector 24">
            <a:extLst>
              <a:ext uri="{FF2B5EF4-FFF2-40B4-BE49-F238E27FC236}">
                <a16:creationId xmlns:a16="http://schemas.microsoft.com/office/drawing/2014/main" id="{EFBD4E36-F0DD-67CC-B1F3-7C7965CFA984}"/>
              </a:ext>
            </a:extLst>
          </p:cNvPr>
          <p:cNvSpPr/>
          <p:nvPr/>
        </p:nvSpPr>
        <p:spPr>
          <a:xfrm flipV="1">
            <a:off x="6559071" y="1649906"/>
            <a:ext cx="611312" cy="0"/>
          </a:xfrm>
          <a:prstGeom prst="line">
            <a:avLst/>
          </a:prstGeom>
          <a:noFill/>
          <a:ln w="38160">
            <a:solidFill>
              <a:srgbClr val="B72812"/>
            </a:solidFill>
            <a:prstDash val="solid"/>
          </a:ln>
        </p:spPr>
        <p:txBody>
          <a:bodyPr vert="horz" wrap="square" lIns="108720" tIns="63720" rIns="108720" bIns="6372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26" name="Straight Connector 25">
            <a:extLst>
              <a:ext uri="{FF2B5EF4-FFF2-40B4-BE49-F238E27FC236}">
                <a16:creationId xmlns:a16="http://schemas.microsoft.com/office/drawing/2014/main" id="{C3F467D3-BFA4-9D10-378F-C1417AD6A5B1}"/>
              </a:ext>
            </a:extLst>
          </p:cNvPr>
          <p:cNvSpPr/>
          <p:nvPr/>
        </p:nvSpPr>
        <p:spPr>
          <a:xfrm flipV="1">
            <a:off x="6886472" y="1662876"/>
            <a:ext cx="0" cy="584983"/>
          </a:xfrm>
          <a:prstGeom prst="line">
            <a:avLst/>
          </a:prstGeom>
          <a:noFill/>
          <a:ln w="19080">
            <a:solidFill>
              <a:srgbClr val="B72812"/>
            </a:solidFill>
            <a:prstDash val="solid"/>
            <a:headEnd type="arrow"/>
            <a:tailEnd type="arrow"/>
          </a:ln>
        </p:spPr>
        <p:txBody>
          <a:bodyPr vert="horz" wrap="square" lIns="99360" tIns="54360" rIns="99360" bIns="5436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oto Sans" pitchFamily="2"/>
              <a:cs typeface="FreeSans" pitchFamily="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638BA9-C0F0-2B86-4C64-D1B13EF81E0C}"/>
              </a:ext>
            </a:extLst>
          </p:cNvPr>
          <p:cNvSpPr txBox="1"/>
          <p:nvPr/>
        </p:nvSpPr>
        <p:spPr>
          <a:xfrm>
            <a:off x="5557573" y="3338507"/>
            <a:ext cx="3097426" cy="12952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500" dirty="0">
                <a:latin typeface="Merriweather Sans" pitchFamily="2" charset="77"/>
                <a:cs typeface="Arial" panose="020B0604020202020204" pitchFamily="34" charset="0"/>
              </a:rPr>
              <a:t>Never-before seen level in </a:t>
            </a:r>
            <a:r>
              <a:rPr lang="en-US" sz="1500" baseline="30000" dirty="0">
                <a:latin typeface="Merriweather Sans" pitchFamily="2" charset="77"/>
                <a:cs typeface="Arial" panose="020B0604020202020204" pitchFamily="34" charset="0"/>
              </a:rPr>
              <a:t>21</a:t>
            </a:r>
            <a:r>
              <a:rPr lang="en-US" sz="1500" dirty="0">
                <a:latin typeface="Merriweather Sans" pitchFamily="2" charset="77"/>
                <a:cs typeface="Arial" panose="020B0604020202020204" pitchFamily="34" charset="0"/>
              </a:rPr>
              <a:t>Na!</a:t>
            </a:r>
          </a:p>
          <a:p>
            <a:pPr marL="285750" indent="-285750"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Ø"/>
            </a:pPr>
            <a:r>
              <a:rPr lang="en-US" sz="1500" dirty="0">
                <a:latin typeface="Merriweather Sans" pitchFamily="2" charset="77"/>
                <a:cs typeface="Arial" panose="020B0604020202020204" pitchFamily="34" charset="0"/>
              </a:rPr>
              <a:t>Hence, likely 9/2</a:t>
            </a:r>
            <a:r>
              <a:rPr lang="en-US" sz="1500" baseline="30000" dirty="0">
                <a:latin typeface="Merriweather Sans" pitchFamily="2" charset="77"/>
                <a:cs typeface="Arial" panose="020B0604020202020204" pitchFamily="34" charset="0"/>
              </a:rPr>
              <a:t>+</a:t>
            </a:r>
            <a:r>
              <a:rPr lang="en-US" sz="1500" dirty="0">
                <a:latin typeface="Merriweather Sans" pitchFamily="2" charset="77"/>
                <a:cs typeface="Arial" panose="020B0604020202020204" pitchFamily="34" charset="0"/>
              </a:rPr>
              <a:t> via s-wave</a:t>
            </a:r>
            <a:endParaRPr lang="en-US" sz="1500" baseline="30000" dirty="0">
              <a:latin typeface="Merriweather Sans" pitchFamily="2" charset="77"/>
              <a:cs typeface="Arial" panose="020B0604020202020204" pitchFamily="34" charset="0"/>
            </a:endParaRP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br>
              <a:rPr lang="en-US" sz="1500" dirty="0"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1500" dirty="0">
                <a:latin typeface="Merriweather Sans" pitchFamily="2" charset="77"/>
                <a:cs typeface="Arial" panose="020B0604020202020204" pitchFamily="34" charset="0"/>
              </a:rPr>
              <a:t>2 other never-before seen levels within this energy gate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9CD5E31-70C1-C6DB-6A61-815B2442C15C}"/>
              </a:ext>
            </a:extLst>
          </p:cNvPr>
          <p:cNvSpPr txBox="1"/>
          <p:nvPr/>
        </p:nvSpPr>
        <p:spPr>
          <a:xfrm rot="20603711">
            <a:off x="6950989" y="1734225"/>
            <a:ext cx="716543" cy="20774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6.5 MeV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0FB6ADD-B830-B074-308A-0FF3E591D26D}"/>
              </a:ext>
            </a:extLst>
          </p:cNvPr>
          <p:cNvSpPr txBox="1"/>
          <p:nvPr/>
        </p:nvSpPr>
        <p:spPr>
          <a:xfrm>
            <a:off x="3844002" y="3859425"/>
            <a:ext cx="751809" cy="17081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200" dirty="0">
                <a:latin typeface="Vollkorn Medium" pitchFamily="2" charset="0"/>
                <a:ea typeface="Vollkorn Medium" pitchFamily="2" charset="0"/>
                <a:cs typeface="Arial" panose="020B0604020202020204" pitchFamily="34" charset="0"/>
              </a:rPr>
              <a:t>const. </a:t>
            </a:r>
            <a:r>
              <a:rPr lang="en-US" sz="1200" dirty="0" err="1">
                <a:latin typeface="Vollkorn Medium" pitchFamily="2" charset="0"/>
                <a:ea typeface="Vollkorn Medium" pitchFamily="2" charset="0"/>
                <a:cs typeface="Arial" panose="020B0604020202020204" pitchFamily="34" charset="0"/>
              </a:rPr>
              <a:t>w.r.t</a:t>
            </a:r>
            <a:r>
              <a:rPr lang="en-US" sz="1200" dirty="0">
                <a:latin typeface="Vollkorn Medium" pitchFamily="2" charset="0"/>
                <a:ea typeface="Vollkorn Medium" pitchFamily="2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C7870AB-05CB-8F9D-D3FA-381A28E560DA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421200" y="4518396"/>
            <a:ext cx="4426920" cy="236880"/>
          </a:xfrm>
          <a:prstGeom prst="rect">
            <a:avLst/>
          </a:prstGeom>
          <a:noFill/>
          <a:ln w="10080">
            <a:solidFill>
              <a:srgbClr val="000000"/>
            </a:solidFill>
            <a:prstDash val="solid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2DCE99C-A9CD-6C01-4644-587AC9A1E50A}"/>
                  </a:ext>
                </a:extLst>
              </p:cNvPr>
              <p:cNvSpPr txBox="1"/>
              <p:nvPr/>
            </p:nvSpPr>
            <p:spPr>
              <a:xfrm>
                <a:off x="3603615" y="3815311"/>
                <a:ext cx="248081" cy="25904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5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da-DK" sz="15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𝐸</m:t>
                          </m:r>
                        </m:e>
                        <m:sub>
                          <m:r>
                            <a:rPr lang="da-DK" sz="15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2DCE99C-A9CD-6C01-4644-587AC9A1E5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3615" y="3815311"/>
                <a:ext cx="248081" cy="259045"/>
              </a:xfrm>
              <a:prstGeom prst="rect">
                <a:avLst/>
              </a:prstGeom>
              <a:blipFill>
                <a:blip r:embed="rId8"/>
                <a:stretch>
                  <a:fillRect l="-14286" r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8FDA80-ED5D-66BD-7A77-CD869115E515}"/>
                  </a:ext>
                </a:extLst>
              </p:cNvPr>
              <p:cNvSpPr txBox="1"/>
              <p:nvPr/>
            </p:nvSpPr>
            <p:spPr>
              <a:xfrm>
                <a:off x="4601835" y="3815311"/>
                <a:ext cx="357598" cy="27501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5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Θ</m:t>
                          </m:r>
                        </m:e>
                        <m:sub>
                          <m:r>
                            <a:rPr lang="da-DK" sz="15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da-DK" sz="1500" b="0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p</m:t>
                          </m:r>
                        </m:sub>
                      </m:sSub>
                    </m:oMath>
                  </m:oMathPara>
                </a14:m>
                <a:endParaRPr lang="en-US"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8FDA80-ED5D-66BD-7A77-CD869115E5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835" y="3815311"/>
                <a:ext cx="357598" cy="275012"/>
              </a:xfrm>
              <a:prstGeom prst="rect">
                <a:avLst/>
              </a:prstGeom>
              <a:blipFill>
                <a:blip r:embed="rId9"/>
                <a:stretch>
                  <a:fillRect l="-10345" r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1F91D121-C4D1-B970-E1EF-0241ED00A66C}"/>
              </a:ext>
            </a:extLst>
          </p:cNvPr>
          <p:cNvSpPr txBox="1"/>
          <p:nvPr/>
        </p:nvSpPr>
        <p:spPr>
          <a:xfrm>
            <a:off x="3901606" y="4194752"/>
            <a:ext cx="463268" cy="17081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200" dirty="0">
                <a:latin typeface="Vollkorn Medium" pitchFamily="2" charset="0"/>
                <a:ea typeface="Vollkorn Medium" pitchFamily="2" charset="0"/>
                <a:cs typeface="Arial" panose="020B0604020202020204" pitchFamily="34" charset="0"/>
              </a:rPr>
              <a:t>lin. in 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1978078-51C7-EB25-D20E-F26F6E788C6F}"/>
                  </a:ext>
                </a:extLst>
              </p:cNvPr>
              <p:cNvSpPr txBox="1"/>
              <p:nvPr/>
            </p:nvSpPr>
            <p:spPr>
              <a:xfrm>
                <a:off x="3630739" y="4150638"/>
                <a:ext cx="252570" cy="25904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5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da-DK" sz="15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𝐸</m:t>
                          </m:r>
                        </m:e>
                        <m:sub>
                          <m:r>
                            <a:rPr lang="da-DK" sz="15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1978078-51C7-EB25-D20E-F26F6E788C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0739" y="4150638"/>
                <a:ext cx="252570" cy="259045"/>
              </a:xfrm>
              <a:prstGeom prst="rect">
                <a:avLst/>
              </a:prstGeom>
              <a:blipFill>
                <a:blip r:embed="rId10"/>
                <a:stretch>
                  <a:fillRect l="-20000" r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B7C2F3A-6BE4-9EA5-8691-B765CF77BC57}"/>
                  </a:ext>
                </a:extLst>
              </p:cNvPr>
              <p:cNvSpPr txBox="1"/>
              <p:nvPr/>
            </p:nvSpPr>
            <p:spPr>
              <a:xfrm>
                <a:off x="4316539" y="4150638"/>
                <a:ext cx="638765" cy="2774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a-DK" sz="1500" b="0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cos</m:t>
                      </m:r>
                      <m:sSub>
                        <m:sSubPr>
                          <m:ctrlPr>
                            <a:rPr lang="da-DK" sz="15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Θ</m:t>
                          </m:r>
                        </m:e>
                        <m:sub>
                          <m:r>
                            <a:rPr lang="da-DK" sz="15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da-DK" sz="1500" b="0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p</m:t>
                          </m:r>
                        </m:sub>
                      </m:sSub>
                    </m:oMath>
                  </m:oMathPara>
                </a14:m>
                <a:endParaRPr lang="en-US"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B7C2F3A-6BE4-9EA5-8691-B765CF77BC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539" y="4150638"/>
                <a:ext cx="638765" cy="277448"/>
              </a:xfrm>
              <a:prstGeom prst="rect">
                <a:avLst/>
              </a:prstGeom>
              <a:blipFill>
                <a:blip r:embed="rId11"/>
                <a:stretch>
                  <a:fillRect l="-1923" r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66C4F06F-A0F9-E225-6DA6-222F049231EF}"/>
              </a:ext>
            </a:extLst>
          </p:cNvPr>
          <p:cNvSpPr/>
          <p:nvPr/>
        </p:nvSpPr>
        <p:spPr>
          <a:xfrm>
            <a:off x="3598459" y="1789007"/>
            <a:ext cx="1432976" cy="393429"/>
          </a:xfrm>
          <a:prstGeom prst="roundRect">
            <a:avLst/>
          </a:prstGeom>
          <a:noFill/>
          <a:ln w="76200">
            <a:solidFill>
              <a:srgbClr val="9A15D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B2281BAC-839B-8494-BBE1-0053F0C93B94}"/>
              </a:ext>
            </a:extLst>
          </p:cNvPr>
          <p:cNvSpPr/>
          <p:nvPr/>
        </p:nvSpPr>
        <p:spPr>
          <a:xfrm>
            <a:off x="2719590" y="3378125"/>
            <a:ext cx="465570" cy="219334"/>
          </a:xfrm>
          <a:prstGeom prst="roundRect">
            <a:avLst/>
          </a:prstGeom>
          <a:noFill/>
          <a:ln w="38100">
            <a:solidFill>
              <a:srgbClr val="9A15D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ontent Placeholder 6">
            <a:extLst>
              <a:ext uri="{FF2B5EF4-FFF2-40B4-BE49-F238E27FC236}">
                <a16:creationId xmlns:a16="http://schemas.microsoft.com/office/drawing/2014/main" id="{4A235F34-EF83-3826-058D-E4CE020F6D14}"/>
              </a:ext>
            </a:extLst>
          </p:cNvPr>
          <p:cNvSpPr txBox="1">
            <a:spLocks/>
          </p:cNvSpPr>
          <p:nvPr/>
        </p:nvSpPr>
        <p:spPr>
          <a:xfrm>
            <a:off x="3546175" y="3531150"/>
            <a:ext cx="1499234" cy="232685"/>
          </a:xfrm>
          <a:prstGeom prst="rect">
            <a:avLst/>
          </a:prstGeom>
          <a:solidFill>
            <a:srgbClr val="FFE000"/>
          </a:solidFill>
          <a:ln>
            <a:solidFill>
              <a:srgbClr val="000000"/>
            </a:solidFill>
          </a:ln>
        </p:spPr>
        <p:txBody>
          <a:bodyPr/>
          <a:lstStyle>
            <a:lvl1pPr marL="126000" indent="-126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020763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78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74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200" dirty="0">
                <a:latin typeface="Merriweather Sans" pitchFamily="2" charset="77"/>
              </a:rPr>
              <a:t>Sequential decay:</a:t>
            </a:r>
          </a:p>
        </p:txBody>
      </p:sp>
    </p:spTree>
    <p:extLst>
      <p:ext uri="{BB962C8B-B14F-4D97-AF65-F5344CB8AC3E}">
        <p14:creationId xmlns:p14="http://schemas.microsoft.com/office/powerpoint/2010/main" val="21723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 animBg="1"/>
      <p:bldP spid="26" grpId="0" animBg="1"/>
      <p:bldP spid="27" grpId="0"/>
      <p:bldP spid="28" grpId="0"/>
      <p:bldP spid="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129FD-EF74-94F0-EF70-480C9F642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B845173-4BC4-D5DE-E211-DA94545C24E0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9831BE8-66C9-5EBE-5B00-6D481A70252E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045524F0-3E95-6E4A-58AE-CF27255AC733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22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99A4FD67-1B67-D516-7EEB-332A8B36E6F9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l-GR" sz="2400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2E4FC7"/>
                </a:solidFill>
                <a:latin typeface="Merriweather Sans" pitchFamily="2" charset="77"/>
              </a:rPr>
              <a:t>β</a:t>
            </a:r>
            <a:r>
              <a:rPr lang="da-DK" sz="2400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2E4FC7"/>
                </a:solidFill>
                <a:latin typeface="Merriweather Sans" pitchFamily="2" charset="77"/>
              </a:rPr>
              <a:t>1</a:t>
            </a:r>
            <a:r>
              <a:rPr lang="en-US" sz="2400" spc="50" dirty="0">
                <a:ln w="9525" cmpd="sng">
                  <a:solidFill>
                    <a:schemeClr val="bg1"/>
                  </a:solidFill>
                  <a:prstDash val="solid"/>
                </a:ln>
                <a:solidFill>
                  <a:srgbClr val="2E4FC7"/>
                </a:solidFill>
                <a:latin typeface="Merriweather Sans" pitchFamily="2" charset="77"/>
              </a:rPr>
              <a:t>p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latin typeface="Merriweather Sans" pitchFamily="2" charset="77"/>
              </a:rPr>
              <a:t>,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latin typeface="Merriweather Sans" pitchFamily="2" charset="77"/>
              </a:rPr>
              <a:t> </a:t>
            </a:r>
            <a:r>
              <a:rPr lang="el-GR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effectLst/>
                <a:latin typeface="Merriweather Sans" pitchFamily="2" charset="77"/>
              </a:rPr>
              <a:t>β2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effectLst/>
                <a:latin typeface="Merriweather Sans" pitchFamily="2" charset="77"/>
              </a:rPr>
              <a:t>p 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latin typeface="Merriweather Sans" pitchFamily="2" charset="77"/>
              </a:rPr>
              <a:t>and </a:t>
            </a:r>
            <a:r>
              <a:rPr lang="el-GR" sz="2400" spc="50" dirty="0" err="1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6600"/>
                </a:solidFill>
                <a:latin typeface="Merriweather Sans" pitchFamily="2" charset="77"/>
              </a:rPr>
              <a:t>βα</a:t>
            </a:r>
            <a:r>
              <a:rPr lang="el-GR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latin typeface="Merriweather Sans" pitchFamily="2" charset="77"/>
              </a:rPr>
              <a:t> 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latin typeface="Merriweather Sans" pitchFamily="2" charset="77"/>
              </a:rPr>
              <a:t>of </a:t>
            </a:r>
            <a:r>
              <a:rPr lang="en-US" sz="2400" spc="50" baseline="30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22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Al </a:t>
            </a:r>
            <a:r>
              <a:rPr lang="en-US" sz="2400" u="sng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via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 IAS in </a:t>
            </a:r>
            <a:r>
              <a:rPr lang="en-US" sz="2400" spc="50" baseline="30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22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Mg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E5D3819F-4930-553A-5D3A-4BC4A71E5EED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6D4C1F-A2E9-8C34-B20D-94563F83638E}"/>
              </a:ext>
            </a:extLst>
          </p:cNvPr>
          <p:cNvSpPr txBox="1"/>
          <p:nvPr/>
        </p:nvSpPr>
        <p:spPr>
          <a:xfrm>
            <a:off x="555623" y="707070"/>
            <a:ext cx="3880352" cy="134814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b="1">
                <a:latin typeface="Merriweather Sans" pitchFamily="34"/>
              </a:defRPr>
            </a:pPr>
            <a:r>
              <a:rPr lang="en-US" sz="1500" b="1" i="0" u="none" strike="noStrike" kern="1200" cap="none" dirty="0">
                <a:ln>
                  <a:noFill/>
                </a:ln>
                <a:solidFill>
                  <a:srgbClr val="B50200"/>
                </a:solidFill>
                <a:latin typeface="Merriweather Sans" pitchFamily="34"/>
                <a:ea typeface="Noto Sans" pitchFamily="2"/>
                <a:cs typeface="FreeSans" pitchFamily="2"/>
              </a:rPr>
              <a:t>Clarifications and </a:t>
            </a:r>
            <a:br>
              <a:rPr lang="en-US" sz="1500" b="1" i="0" u="none" strike="noStrike" kern="1200" cap="none" dirty="0">
                <a:ln>
                  <a:noFill/>
                </a:ln>
                <a:solidFill>
                  <a:srgbClr val="B50200"/>
                </a:solidFill>
                <a:latin typeface="Merriweather Sans" pitchFamily="34"/>
                <a:ea typeface="Noto Sans" pitchFamily="2"/>
                <a:cs typeface="FreeSans" pitchFamily="2"/>
              </a:rPr>
            </a:br>
            <a:r>
              <a:rPr lang="en-US" sz="1500" b="1" i="0" u="none" strike="noStrike" kern="1200" cap="none" dirty="0">
                <a:ln>
                  <a:noFill/>
                </a:ln>
                <a:solidFill>
                  <a:srgbClr val="B50200"/>
                </a:solidFill>
                <a:latin typeface="Merriweather Sans" pitchFamily="34"/>
                <a:ea typeface="Noto Sans" pitchFamily="2"/>
                <a:cs typeface="FreeSans" pitchFamily="2"/>
              </a:rPr>
              <a:t>many new 2p branches!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b="1">
                <a:latin typeface="Merriweather Sans" pitchFamily="34"/>
              </a:defRPr>
            </a:pPr>
            <a:endParaRPr lang="en-US" sz="800" b="1" i="0" u="none" strike="noStrike" kern="1200" cap="none" dirty="0">
              <a:ln>
                <a:noFill/>
              </a:ln>
              <a:solidFill>
                <a:srgbClr val="FF2D20"/>
              </a:solidFill>
              <a:latin typeface="Merriweather Sans" pitchFamily="34"/>
              <a:ea typeface="Noto Sans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b="1">
                <a:latin typeface="Merriweather Sans" pitchFamily="34"/>
              </a:defRPr>
            </a:pPr>
            <a:r>
              <a:rPr lang="en-US" sz="1500" b="1" i="0" u="none" strike="noStrike" kern="1200" cap="none" dirty="0">
                <a:ln>
                  <a:noFill/>
                </a:ln>
                <a:solidFill>
                  <a:srgbClr val="FF6600"/>
                </a:solidFill>
                <a:latin typeface="Merriweather Sans" pitchFamily="34"/>
                <a:ea typeface="Noto Sans" pitchFamily="2"/>
                <a:cs typeface="FreeSans" pitchFamily="2"/>
              </a:rPr>
              <a:t>No indication of “</a:t>
            </a:r>
            <a:r>
              <a:rPr lang="en-US" sz="1500" b="1" i="0" u="none" strike="noStrike" kern="1200" cap="none" baseline="33000" dirty="0">
                <a:ln>
                  <a:noFill/>
                </a:ln>
                <a:solidFill>
                  <a:srgbClr val="FF6600"/>
                </a:solidFill>
                <a:latin typeface="Merriweather Sans" pitchFamily="34"/>
                <a:ea typeface="Noto Sans" pitchFamily="2"/>
                <a:cs typeface="FreeSans" pitchFamily="2"/>
              </a:rPr>
              <a:t>2</a:t>
            </a:r>
            <a:r>
              <a:rPr lang="en-US" sz="1500" b="1" i="0" u="none" strike="noStrike" kern="1200" cap="none" dirty="0">
                <a:ln>
                  <a:noFill/>
                </a:ln>
                <a:solidFill>
                  <a:srgbClr val="FF6600"/>
                </a:solidFill>
                <a:latin typeface="Merriweather Sans" pitchFamily="34"/>
                <a:ea typeface="Noto Sans" pitchFamily="2"/>
                <a:cs typeface="FreeSans" pitchFamily="2"/>
              </a:rPr>
              <a:t>He”</a:t>
            </a:r>
            <a:endParaRPr lang="en-US" sz="1800" b="1" i="0" u="none" strike="noStrike" kern="1200" cap="none" dirty="0">
              <a:ln>
                <a:noFill/>
              </a:ln>
              <a:latin typeface="Merriweather Sans" pitchFamily="34"/>
              <a:ea typeface="Noto Sans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b="1">
                <a:latin typeface="Merriweather Sans" pitchFamily="34"/>
              </a:defRPr>
            </a:pPr>
            <a:endParaRPr lang="en-US" sz="800" b="1" i="0" u="none" strike="noStrike" kern="1200" cap="none" dirty="0">
              <a:ln>
                <a:noFill/>
              </a:ln>
              <a:solidFill>
                <a:srgbClr val="9A15D4"/>
              </a:solidFill>
              <a:latin typeface="Merriweather Sans" pitchFamily="34"/>
              <a:ea typeface="Noto Sans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b="1">
                <a:latin typeface="Merriweather Sans" pitchFamily="34"/>
              </a:defRPr>
            </a:pPr>
            <a:r>
              <a:rPr lang="en-US" sz="1500" b="1" i="0" u="none" strike="noStrike" kern="1200" cap="none" dirty="0">
                <a:ln>
                  <a:noFill/>
                </a:ln>
                <a:solidFill>
                  <a:srgbClr val="9A15D4"/>
                </a:solidFill>
                <a:latin typeface="Merriweather Sans" pitchFamily="34"/>
                <a:ea typeface="Noto Sans" pitchFamily="2"/>
                <a:cs typeface="FreeSans" pitchFamily="2"/>
              </a:rPr>
              <a:t>However, fairly large </a:t>
            </a:r>
            <a:r>
              <a:rPr lang="en-US" sz="1500" b="1" i="0" u="none" strike="noStrike" kern="1200" cap="none" dirty="0">
                <a:ln>
                  <a:noFill/>
                </a:ln>
                <a:solidFill>
                  <a:srgbClr val="9A15D4"/>
                </a:solidFill>
                <a:latin typeface="Vollkorn Black" pitchFamily="18"/>
                <a:ea typeface="Noto Sans" pitchFamily="2"/>
                <a:cs typeface="FreeSans" pitchFamily="2"/>
              </a:rPr>
              <a:t>α</a:t>
            </a:r>
            <a:r>
              <a:rPr lang="en-US" sz="1500" b="1" i="0" u="none" strike="noStrike" kern="1200" cap="none" dirty="0">
                <a:ln>
                  <a:noFill/>
                </a:ln>
                <a:solidFill>
                  <a:srgbClr val="9A15D4"/>
                </a:solidFill>
                <a:latin typeface="Merriweather Sans" pitchFamily="34"/>
                <a:ea typeface="Noto Sans" pitchFamily="2"/>
                <a:cs typeface="FreeSans" pitchFamily="2"/>
              </a:rPr>
              <a:t> branch...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8BC252-BA8E-94D9-C2D2-A729C1EF38A8}"/>
              </a:ext>
            </a:extLst>
          </p:cNvPr>
          <p:cNvSpPr txBox="1"/>
          <p:nvPr/>
        </p:nvSpPr>
        <p:spPr>
          <a:xfrm>
            <a:off x="5241304" y="3654588"/>
            <a:ext cx="3614649" cy="1070168"/>
          </a:xfrm>
          <a:prstGeom prst="rect">
            <a:avLst/>
          </a:prstGeom>
          <a:solidFill>
            <a:srgbClr val="EACD44"/>
          </a:solidFill>
          <a:ln w="12600">
            <a:solidFill>
              <a:srgbClr val="000000"/>
            </a:solidFill>
            <a:prstDash val="solid"/>
          </a:ln>
        </p:spPr>
        <p:txBody>
          <a:bodyPr vert="horz" wrap="square" lIns="96120" tIns="51119" rIns="96120" bIns="51119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TODO:</a:t>
            </a:r>
          </a:p>
          <a:p>
            <a:pPr hangingPunct="0"/>
            <a:r>
              <a:rPr lang="en-US" sz="12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- </a:t>
            </a:r>
            <a:r>
              <a:rPr lang="en-US" sz="1200" dirty="0">
                <a:latin typeface="Merriweather Sans" pitchFamily="34"/>
                <a:ea typeface="Noto Sans" pitchFamily="2"/>
                <a:cs typeface="FreeSans" pitchFamily="2"/>
              </a:rPr>
              <a:t>Decay scheme </a:t>
            </a:r>
            <a:r>
              <a:rPr lang="en-US" sz="1200" dirty="0"/>
              <a:t>↔</a:t>
            </a:r>
            <a:r>
              <a:rPr lang="en-US" sz="1200" dirty="0">
                <a:latin typeface="Merriweather Sans" pitchFamily="34"/>
                <a:ea typeface="Noto Sans" pitchFamily="2"/>
                <a:cs typeface="FreeSans" pitchFamily="2"/>
              </a:rPr>
              <a:t> angular correlations</a:t>
            </a:r>
            <a:br>
              <a:rPr lang="en-US" sz="1200" dirty="0">
                <a:latin typeface="Merriweather Sans" pitchFamily="34"/>
                <a:ea typeface="Noto Sans" pitchFamily="2"/>
                <a:cs typeface="FreeSans" pitchFamily="2"/>
              </a:rPr>
            </a:br>
            <a:r>
              <a:rPr lang="en-US" sz="1200" dirty="0">
                <a:latin typeface="Merriweather Sans" pitchFamily="34"/>
                <a:ea typeface="Noto Sans" pitchFamily="2"/>
                <a:cs typeface="FreeSans" pitchFamily="2"/>
              </a:rPr>
              <a:t>          </a:t>
            </a:r>
            <a:r>
              <a:rPr lang="en-US" sz="1200" dirty="0"/>
              <a:t>↔</a:t>
            </a:r>
            <a:r>
              <a:rPr lang="en-US" sz="1200" dirty="0">
                <a:latin typeface="Merriweather Sans" pitchFamily="34"/>
                <a:ea typeface="Noto Sans" pitchFamily="2"/>
                <a:cs typeface="FreeSans" pitchFamily="2"/>
              </a:rPr>
              <a:t> beta strength mapping  </a:t>
            </a:r>
            <a:r>
              <a:rPr lang="en-US" sz="1200" dirty="0"/>
              <a:t>↔</a:t>
            </a:r>
            <a:r>
              <a:rPr lang="en-US" sz="1200" dirty="0">
                <a:latin typeface="Merriweather Sans" pitchFamily="34"/>
                <a:ea typeface="Noto Sans" pitchFamily="2"/>
                <a:cs typeface="FreeSans" pitchFamily="2"/>
              </a:rPr>
              <a:t> upper limit</a:t>
            </a:r>
            <a:endParaRPr lang="en-US" sz="1200" b="0" i="0" u="none" strike="noStrike" kern="1200" cap="none" dirty="0">
              <a:ln>
                <a:noFill/>
              </a:ln>
              <a:latin typeface="Merriweather Sans" pitchFamily="34"/>
              <a:ea typeface="Noto Sans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0" i="0" u="none" strike="noStrike" kern="1200" cap="none" dirty="0">
              <a:ln>
                <a:noFill/>
              </a:ln>
              <a:latin typeface="Merriweather Sans" pitchFamily="34"/>
              <a:ea typeface="Noto Sans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- More statistics would be nice...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31B9C2-37A1-1DA9-CA12-1EB2CA58331C}"/>
              </a:ext>
            </a:extLst>
          </p:cNvPr>
          <p:cNvSpPr txBox="1"/>
          <p:nvPr/>
        </p:nvSpPr>
        <p:spPr>
          <a:xfrm>
            <a:off x="3000700" y="4211095"/>
            <a:ext cx="1571300" cy="59403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cap="none" dirty="0">
                <a:ln>
                  <a:noFill/>
                </a:ln>
                <a:solidFill>
                  <a:srgbClr val="00B050"/>
                </a:solidFill>
                <a:latin typeface="Merriweather Sans" pitchFamily="34"/>
                <a:ea typeface="Noto Sans" pitchFamily="2"/>
                <a:cs typeface="FreeSans" pitchFamily="2"/>
              </a:rPr>
              <a:t>Based on </a:t>
            </a:r>
            <a:br>
              <a:rPr lang="en-US" sz="1400" b="0" i="0" u="none" strike="noStrike" kern="1200" cap="none" dirty="0">
                <a:ln>
                  <a:noFill/>
                </a:ln>
                <a:solidFill>
                  <a:srgbClr val="00B050"/>
                </a:solidFill>
                <a:latin typeface="Merriweather Sans" pitchFamily="34"/>
                <a:ea typeface="Noto Sans" pitchFamily="2"/>
                <a:cs typeface="FreeSans" pitchFamily="2"/>
              </a:rPr>
            </a:br>
            <a:r>
              <a:rPr lang="en-US" sz="1400" b="0" i="0" u="none" strike="noStrike" kern="1200" cap="none" dirty="0">
                <a:ln>
                  <a:noFill/>
                </a:ln>
                <a:solidFill>
                  <a:srgbClr val="00B050"/>
                </a:solidFill>
                <a:latin typeface="Merriweather Sans" pitchFamily="34"/>
                <a:ea typeface="Noto Sans" pitchFamily="2"/>
                <a:cs typeface="FreeSans" pitchFamily="2"/>
              </a:rPr>
              <a:t>2-3k 2p events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F8FBFB6-7329-27CD-5CC5-2D2C39D75C8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734807" y="914460"/>
            <a:ext cx="4225190" cy="2515535"/>
          </a:xfrm>
          <a:prstGeom prst="rect">
            <a:avLst/>
          </a:prstGeom>
          <a:noFill/>
          <a:ln w="6479">
            <a:solidFill>
              <a:srgbClr val="000000"/>
            </a:solidFill>
            <a:prstDash val="solid"/>
          </a:ln>
        </p:spPr>
      </p:pic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E00D817B-7F62-F402-FC8F-489798042DF8}"/>
              </a:ext>
            </a:extLst>
          </p:cNvPr>
          <p:cNvCxnSpPr>
            <a:cxnSpLocks/>
          </p:cNvCxnSpPr>
          <p:nvPr/>
        </p:nvCxnSpPr>
        <p:spPr>
          <a:xfrm rot="5400000">
            <a:off x="6175338" y="1770153"/>
            <a:ext cx="930876" cy="650791"/>
          </a:xfrm>
          <a:prstGeom prst="curvedConnector3">
            <a:avLst>
              <a:gd name="adj1" fmla="val 42631"/>
            </a:avLst>
          </a:prstGeom>
          <a:ln w="38100">
            <a:solidFill>
              <a:srgbClr val="2E4FC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CF655F9B-B18E-7311-242E-9121E4AFBE66}"/>
              </a:ext>
            </a:extLst>
          </p:cNvPr>
          <p:cNvCxnSpPr>
            <a:cxnSpLocks/>
          </p:cNvCxnSpPr>
          <p:nvPr/>
        </p:nvCxnSpPr>
        <p:spPr>
          <a:xfrm rot="10800000" flipV="1">
            <a:off x="5749270" y="1630107"/>
            <a:ext cx="1216906" cy="660895"/>
          </a:xfrm>
          <a:prstGeom prst="curvedConnector3">
            <a:avLst>
              <a:gd name="adj1" fmla="val 50000"/>
            </a:avLst>
          </a:prstGeom>
          <a:ln w="38100">
            <a:solidFill>
              <a:srgbClr val="B502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89D3E76-55D4-B71A-FD04-58FB3BEFF302}"/>
              </a:ext>
            </a:extLst>
          </p:cNvPr>
          <p:cNvCxnSpPr>
            <a:cxnSpLocks/>
          </p:cNvCxnSpPr>
          <p:nvPr/>
        </p:nvCxnSpPr>
        <p:spPr>
          <a:xfrm flipH="1">
            <a:off x="5749270" y="1630109"/>
            <a:ext cx="1216902" cy="556590"/>
          </a:xfrm>
          <a:prstGeom prst="straightConnector1">
            <a:avLst/>
          </a:prstGeom>
          <a:ln w="38100">
            <a:solidFill>
              <a:srgbClr val="FF66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B881835-DDDC-0A38-086F-BA3EDB6911C9}"/>
              </a:ext>
            </a:extLst>
          </p:cNvPr>
          <p:cNvCxnSpPr>
            <a:cxnSpLocks/>
          </p:cNvCxnSpPr>
          <p:nvPr/>
        </p:nvCxnSpPr>
        <p:spPr>
          <a:xfrm>
            <a:off x="7696823" y="1630107"/>
            <a:ext cx="243444" cy="556592"/>
          </a:xfrm>
          <a:prstGeom prst="straightConnector1">
            <a:avLst/>
          </a:prstGeom>
          <a:ln w="38100">
            <a:solidFill>
              <a:srgbClr val="9A15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8CC91DC-1015-A06B-3663-F9D047DA57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297773"/>
              </p:ext>
            </p:extLst>
          </p:nvPr>
        </p:nvGraphicFramePr>
        <p:xfrm>
          <a:off x="205200" y="2271832"/>
          <a:ext cx="4737272" cy="1917840"/>
        </p:xfrm>
        <a:graphic>
          <a:graphicData uri="http://schemas.openxmlformats.org/drawingml/2006/table">
            <a:tbl>
              <a:tblPr bandRow="1"/>
              <a:tblGrid>
                <a:gridCol w="730882">
                  <a:extLst>
                    <a:ext uri="{9D8B030D-6E8A-4147-A177-3AD203B41FA5}">
                      <a16:colId xmlns:a16="http://schemas.microsoft.com/office/drawing/2014/main" val="239002313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37606587"/>
                    </a:ext>
                  </a:extLst>
                </a:gridCol>
                <a:gridCol w="1074655">
                  <a:extLst>
                    <a:ext uri="{9D8B030D-6E8A-4147-A177-3AD203B41FA5}">
                      <a16:colId xmlns:a16="http://schemas.microsoft.com/office/drawing/2014/main" val="2462490374"/>
                    </a:ext>
                  </a:extLst>
                </a:gridCol>
                <a:gridCol w="1074656">
                  <a:extLst>
                    <a:ext uri="{9D8B030D-6E8A-4147-A177-3AD203B41FA5}">
                      <a16:colId xmlns:a16="http://schemas.microsoft.com/office/drawing/2014/main" val="311077458"/>
                    </a:ext>
                  </a:extLst>
                </a:gridCol>
                <a:gridCol w="942679">
                  <a:extLst>
                    <a:ext uri="{9D8B030D-6E8A-4147-A177-3AD203B41FA5}">
                      <a16:colId xmlns:a16="http://schemas.microsoft.com/office/drawing/2014/main" val="755575912"/>
                    </a:ext>
                  </a:extLst>
                </a:gridCol>
              </a:tblGrid>
              <a:tr h="349920">
                <a:tc>
                  <a:txBody>
                    <a:bodyPr/>
                    <a:lstStyle/>
                    <a:p>
                      <a:pPr marL="0" marR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latin typeface="Merriweather Sans" pitchFamily="2" charset="77"/>
                        </a:rPr>
                        <a:t>B.R.s</a:t>
                      </a:r>
                      <a:br>
                        <a:rPr lang="en-US" sz="1400" b="1" i="0" u="none" strike="noStrike" kern="1200" cap="none" dirty="0">
                          <a:ln>
                            <a:noFill/>
                          </a:ln>
                          <a:latin typeface="Merriweather Sans" pitchFamily="2" charset="77"/>
                        </a:rPr>
                      </a:b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latin typeface="Merriweather Sans" pitchFamily="2" charset="77"/>
                        </a:rPr>
                        <a:t>(%)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00000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Exp.</a:t>
                      </a:r>
                    </a:p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00000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FRIB ‘23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00000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Exp.</a:t>
                      </a:r>
                      <a:b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</a:b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RIBLL1 ‘21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00000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Exp.</a:t>
                      </a:r>
                      <a:b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</a:b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GANIL ‘06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Theory</a:t>
                      </a:r>
                    </a:p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SM ‘90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3819687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00AAFF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2E4FC7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1p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00AAFF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2E4FC7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~70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00AAFF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2E4FC7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51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00AAFF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2E4FC7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40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00AAFF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2E4FC7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~70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626912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F2D2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B502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2p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F2D2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B502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~25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F2D2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B502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43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F2D2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B502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58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F2D2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B502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~30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127866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13E654"/>
                          </a:solidFill>
                          <a:latin typeface="Vollkorn Black" pitchFamily="2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9A15D4"/>
                          </a:solidFill>
                          <a:latin typeface="Vollkorn Black" pitchFamily="18"/>
                          <a:ea typeface="Noto Sans" pitchFamily="2"/>
                          <a:cs typeface="FreeSans" pitchFamily="2"/>
                        </a:rPr>
                        <a:t>α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13E654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9A15D4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~5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13E654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9A15D4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13E654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9A15D4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13E654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9A15D4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~1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877660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D67E6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”</a:t>
                      </a:r>
                      <a:r>
                        <a:rPr lang="en-US" sz="1400" b="1" i="0" u="none" strike="noStrike" kern="1200" cap="none" baseline="3300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2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He”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D67E6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&lt;1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D67E6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~2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D67E6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-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D67E6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~1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3108392"/>
                  </a:ext>
                </a:extLst>
              </a:tr>
            </a:tbl>
          </a:graphicData>
        </a:graphic>
      </p:graphicFrame>
      <p:sp>
        <p:nvSpPr>
          <p:cNvPr id="17" name="Arc 16">
            <a:extLst>
              <a:ext uri="{FF2B5EF4-FFF2-40B4-BE49-F238E27FC236}">
                <a16:creationId xmlns:a16="http://schemas.microsoft.com/office/drawing/2014/main" id="{5068EADB-FAA6-B172-33FE-79B55B2D8AE4}"/>
              </a:ext>
            </a:extLst>
          </p:cNvPr>
          <p:cNvSpPr/>
          <p:nvPr/>
        </p:nvSpPr>
        <p:spPr>
          <a:xfrm rot="10800000">
            <a:off x="1394373" y="3799714"/>
            <a:ext cx="3504479" cy="675943"/>
          </a:xfrm>
          <a:prstGeom prst="arc">
            <a:avLst>
              <a:gd name="adj1" fmla="val 16145137"/>
              <a:gd name="adj2" fmla="val 13781"/>
            </a:avLst>
          </a:prstGeom>
          <a:ln w="3810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31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CE080-4683-1767-2229-F12534BCBA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9D41DC8-C423-5BA4-D747-1A6CCBF02E1E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5F6760C-54AC-B60A-20EB-9B90CED71879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510F29ED-5A96-352A-61D6-6B509B0AA31C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23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ECAA454A-D0D3-3D3B-2947-6B3E10477FFE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Outlook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4D56D14F-DF22-2358-C213-D2CFB8FF7AD6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0DCEDC-7E7B-B7F4-6720-D45BE495C23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/>
        </p:blipFill>
        <p:spPr>
          <a:xfrm>
            <a:off x="5059141" y="1041992"/>
            <a:ext cx="3478032" cy="341821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827CFE1E-8898-A3D6-4BCD-D7DD03259EB5}"/>
              </a:ext>
            </a:extLst>
          </p:cNvPr>
          <p:cNvSpPr/>
          <p:nvPr/>
        </p:nvSpPr>
        <p:spPr>
          <a:xfrm>
            <a:off x="5579872" y="3493007"/>
            <a:ext cx="121920" cy="121920"/>
          </a:xfrm>
          <a:prstGeom prst="ellipse">
            <a:avLst/>
          </a:prstGeom>
          <a:noFill/>
          <a:ln w="28575">
            <a:solidFill>
              <a:srgbClr val="05AA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0E2ABBB-F684-A821-9CBD-ADADC8BD8C36}"/>
              </a:ext>
            </a:extLst>
          </p:cNvPr>
          <p:cNvSpPr/>
          <p:nvPr/>
        </p:nvSpPr>
        <p:spPr>
          <a:xfrm>
            <a:off x="5581904" y="3405631"/>
            <a:ext cx="121920" cy="121920"/>
          </a:xfrm>
          <a:prstGeom prst="ellipse">
            <a:avLst/>
          </a:prstGeom>
          <a:noFill/>
          <a:ln w="28575">
            <a:solidFill>
              <a:srgbClr val="05AA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F30BFD1-D365-0829-413F-F893BCC403E8}"/>
              </a:ext>
            </a:extLst>
          </p:cNvPr>
          <p:cNvSpPr/>
          <p:nvPr/>
        </p:nvSpPr>
        <p:spPr>
          <a:xfrm>
            <a:off x="5488432" y="3401567"/>
            <a:ext cx="121920" cy="121920"/>
          </a:xfrm>
          <a:prstGeom prst="ellipse">
            <a:avLst/>
          </a:prstGeom>
          <a:noFill/>
          <a:ln w="28575">
            <a:solidFill>
              <a:srgbClr val="14E75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BD5EBBF-9540-356A-AF19-6052E14276EB}"/>
              </a:ext>
            </a:extLst>
          </p:cNvPr>
          <p:cNvSpPr/>
          <p:nvPr/>
        </p:nvSpPr>
        <p:spPr>
          <a:xfrm>
            <a:off x="5756656" y="3316223"/>
            <a:ext cx="121920" cy="121920"/>
          </a:xfrm>
          <a:prstGeom prst="ellipse">
            <a:avLst/>
          </a:prstGeom>
          <a:noFill/>
          <a:ln w="28575">
            <a:solidFill>
              <a:srgbClr val="05AA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52D8B0-7B4D-77B5-54B8-7E6AB10E9A56}"/>
              </a:ext>
            </a:extLst>
          </p:cNvPr>
          <p:cNvSpPr/>
          <p:nvPr/>
        </p:nvSpPr>
        <p:spPr>
          <a:xfrm>
            <a:off x="5752592" y="3222751"/>
            <a:ext cx="121920" cy="121920"/>
          </a:xfrm>
          <a:prstGeom prst="ellipse">
            <a:avLst/>
          </a:prstGeom>
          <a:noFill/>
          <a:ln w="28575">
            <a:solidFill>
              <a:srgbClr val="14E75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B0BB7C4C-9B18-01CC-24D4-829DE605BD53}"/>
              </a:ext>
            </a:extLst>
          </p:cNvPr>
          <p:cNvSpPr txBox="1">
            <a:spLocks/>
          </p:cNvSpPr>
          <p:nvPr/>
        </p:nvSpPr>
        <p:spPr>
          <a:xfrm>
            <a:off x="568799" y="1083881"/>
            <a:ext cx="4231960" cy="3260499"/>
          </a:xfrm>
          <a:prstGeom prst="rect">
            <a:avLst/>
          </a:prstGeom>
        </p:spPr>
        <p:txBody>
          <a:bodyPr/>
          <a:lstStyle>
            <a:lvl1pPr marL="126000" indent="-126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020763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78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74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a-DK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The </a:t>
            </a:r>
            <a:r>
              <a:rPr lang="da-DK" dirty="0" err="1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search</a:t>
            </a:r>
            <a:r>
              <a:rPr lang="da-DK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 for </a:t>
            </a:r>
            <a:r>
              <a:rPr lang="da-DK" dirty="0" err="1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statistically</a:t>
            </a:r>
            <a:r>
              <a:rPr lang="da-DK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 </a:t>
            </a:r>
            <a:r>
              <a:rPr lang="da-DK" dirty="0" err="1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significant</a:t>
            </a:r>
            <a:br>
              <a:rPr lang="da-DK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</a:br>
            <a:br>
              <a:rPr lang="da-DK" sz="500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</a:br>
            <a:r>
              <a:rPr lang="da-DK" dirty="0" err="1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direct</a:t>
            </a:r>
            <a:r>
              <a:rPr lang="da-DK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 </a:t>
            </a:r>
            <a:r>
              <a:rPr lang="el-GR" b="1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β</a:t>
            </a:r>
            <a:r>
              <a:rPr lang="el-GR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2</a:t>
            </a:r>
            <a:r>
              <a:rPr lang="da-DK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p is </a:t>
            </a:r>
            <a:r>
              <a:rPr lang="da-DK" dirty="0" err="1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now</a:t>
            </a:r>
            <a:r>
              <a:rPr lang="da-DK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 </a:t>
            </a:r>
            <a:r>
              <a:rPr lang="da-DK" dirty="0" err="1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possible</a:t>
            </a:r>
            <a:r>
              <a:rPr lang="da-DK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a-DK" dirty="0">
              <a:latin typeface="Merriweather Sans" pitchFamily="2" charset="77"/>
              <a:ea typeface="Merriweather 18pt" pitchFamily="2" charset="77"/>
              <a:cs typeface="Merriweather 18pt" pitchFamily="2" charset="77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da-DK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Present </a:t>
            </a:r>
            <a:r>
              <a:rPr lang="da-DK" dirty="0" err="1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yields</a:t>
            </a:r>
            <a:r>
              <a:rPr lang="da-DK" dirty="0"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 at FRIB:</a:t>
            </a:r>
            <a:endParaRPr lang="en-US" dirty="0">
              <a:latin typeface="Merriweather Sans" pitchFamily="2" charset="77"/>
              <a:ea typeface="Merriweather 18pt" pitchFamily="2" charset="77"/>
              <a:cs typeface="Merriweather 18pt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C61FFD-60F4-9C43-8C9A-7AEC761A6728}"/>
              </a:ext>
            </a:extLst>
          </p:cNvPr>
          <p:cNvSpPr txBox="1"/>
          <p:nvPr/>
        </p:nvSpPr>
        <p:spPr>
          <a:xfrm>
            <a:off x="1815460" y="4390066"/>
            <a:ext cx="3112986" cy="296687"/>
          </a:xfrm>
          <a:prstGeom prst="rect">
            <a:avLst/>
          </a:prstGeom>
          <a:solidFill>
            <a:srgbClr val="EACD44"/>
          </a:solidFill>
          <a:ln w="12600">
            <a:solidFill>
              <a:srgbClr val="000000"/>
            </a:solidFill>
            <a:prstDash val="solid"/>
          </a:ln>
        </p:spPr>
        <p:txBody>
          <a:bodyPr vert="horz" wrap="square" lIns="96120" tIns="51119" rIns="96120" bIns="51119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New theoretical evaluations welcome!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E8056117-26E9-0E12-01C7-712BC5D50C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402586"/>
              </p:ext>
            </p:extLst>
          </p:nvPr>
        </p:nvGraphicFramePr>
        <p:xfrm>
          <a:off x="804172" y="2449548"/>
          <a:ext cx="2643391" cy="1749600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808577">
                  <a:extLst>
                    <a:ext uri="{9D8B030D-6E8A-4147-A177-3AD203B41FA5}">
                      <a16:colId xmlns:a16="http://schemas.microsoft.com/office/drawing/2014/main" val="2390023130"/>
                    </a:ext>
                  </a:extLst>
                </a:gridCol>
                <a:gridCol w="1834814">
                  <a:extLst>
                    <a:ext uri="{9D8B030D-6E8A-4147-A177-3AD203B41FA5}">
                      <a16:colId xmlns:a16="http://schemas.microsoft.com/office/drawing/2014/main" val="2737606587"/>
                    </a:ext>
                  </a:extLst>
                </a:gridCol>
              </a:tblGrid>
              <a:tr h="34992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00AAFF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u="none" strike="noStrike" kern="1200" cap="none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</a:rPr>
                        <a:t>22</a:t>
                      </a:r>
                      <a:r>
                        <a:rPr lang="en-US" sz="1400" b="1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</a:rPr>
                        <a:t>Al</a:t>
                      </a:r>
                      <a:endParaRPr lang="en-US" sz="1400" b="1" i="0" u="none" strike="noStrike" kern="1200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highlight>
                          <a:scrgbClr r="0" g="0" b="0">
                            <a:alpha val="0"/>
                          </a:scrgbClr>
                        </a:highlight>
                        <a:latin typeface="Merriweather Sans" pitchFamily="34"/>
                        <a:ea typeface="Noto Sans" pitchFamily="2"/>
                        <a:cs typeface="Free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00AAFF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2.4*10</a:t>
                      </a:r>
                      <a:r>
                        <a:rPr lang="en-US" sz="1400" b="1" i="0" u="none" strike="noStrike" kern="1200" cap="none" baseline="30000" dirty="0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3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 </a:t>
                      </a:r>
                      <a:r>
                        <a:rPr lang="en-US" sz="1400" b="1" i="0" u="none" strike="noStrike" kern="1200" cap="none" dirty="0" err="1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pps</a:t>
                      </a:r>
                      <a:endParaRPr lang="en-US" sz="1400" b="1" i="0" u="none" strike="noStrike" kern="1200" cap="none" dirty="0">
                        <a:ln>
                          <a:noFill/>
                        </a:ln>
                        <a:solidFill>
                          <a:srgbClr val="05AAFF"/>
                        </a:solidFill>
                        <a:latin typeface="Merriweather Sans" pitchFamily="34"/>
                        <a:ea typeface="Noto Sans" pitchFamily="2"/>
                        <a:cs typeface="FreeSans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626912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F2D2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22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F2D2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14E754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10~20 </a:t>
                      </a:r>
                      <a:r>
                        <a:rPr lang="en-US" sz="1400" b="1" i="0" u="none" strike="noStrike" kern="1200" cap="none" dirty="0" err="1">
                          <a:ln>
                            <a:noFill/>
                          </a:ln>
                          <a:solidFill>
                            <a:srgbClr val="14E754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pps</a:t>
                      </a:r>
                      <a:endParaRPr lang="en-US" sz="1400" b="1" i="0" u="none" strike="noStrike" kern="1200" cap="none" dirty="0">
                        <a:ln>
                          <a:noFill/>
                        </a:ln>
                        <a:solidFill>
                          <a:srgbClr val="14E754"/>
                        </a:solidFill>
                        <a:latin typeface="Merriweather Sans" pitchFamily="34"/>
                        <a:ea typeface="Noto Sans" pitchFamily="2"/>
                        <a:cs typeface="FreeSans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8127866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F2D20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23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13E654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4*10</a:t>
                      </a:r>
                      <a:r>
                        <a:rPr lang="en-US" sz="1400" b="1" i="0" u="none" strike="noStrike" kern="1200" cap="none" baseline="30000" dirty="0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2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 </a:t>
                      </a:r>
                      <a:r>
                        <a:rPr lang="en-US" sz="1400" b="1" i="0" u="none" strike="noStrike" kern="1200" cap="none" dirty="0" err="1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pps</a:t>
                      </a:r>
                      <a:endParaRPr lang="en-US" sz="1400" b="1" i="0" u="none" strike="noStrike" kern="1200" cap="none" dirty="0">
                        <a:ln>
                          <a:noFill/>
                        </a:ln>
                        <a:solidFill>
                          <a:srgbClr val="05AAFF"/>
                        </a:solidFill>
                        <a:latin typeface="Merriweather Sans" pitchFamily="34"/>
                        <a:ea typeface="Noto Sans" pitchFamily="2"/>
                        <a:cs typeface="FreeSans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0877660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400" b="1">
                          <a:solidFill>
                            <a:srgbClr val="FD67E6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26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D67E6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1~2*10</a:t>
                      </a:r>
                      <a:r>
                        <a:rPr lang="en-US" sz="1400" b="1" i="0" u="none" strike="noStrike" kern="1200" cap="none" baseline="30000" dirty="0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3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 </a:t>
                      </a:r>
                      <a:r>
                        <a:rPr lang="en-US" sz="1400" b="1" i="0" u="none" strike="noStrike" kern="1200" cap="none" dirty="0" err="1">
                          <a:ln>
                            <a:noFill/>
                          </a:ln>
                          <a:solidFill>
                            <a:srgbClr val="05AAFF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pps</a:t>
                      </a:r>
                      <a:endParaRPr lang="en-US" sz="1400" b="1" i="0" u="none" strike="noStrike" kern="1200" cap="none" dirty="0">
                        <a:ln>
                          <a:noFill/>
                        </a:ln>
                        <a:solidFill>
                          <a:srgbClr val="05AAFF"/>
                        </a:solidFill>
                        <a:latin typeface="Merriweather Sans" pitchFamily="34"/>
                        <a:ea typeface="Noto Sans" pitchFamily="2"/>
                        <a:cs typeface="FreeSans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108392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400" b="1">
                          <a:solidFill>
                            <a:srgbClr val="FD67E6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27</a:t>
                      </a: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400" b="1">
                          <a:solidFill>
                            <a:srgbClr val="FD67E6"/>
                          </a:solidFill>
                          <a:latin typeface="Merriweather Sans" pitchFamily="34"/>
                        </a:defRPr>
                      </a:pPr>
                      <a:r>
                        <a:rPr lang="en-US" sz="1400" b="1" i="0" u="none" strike="noStrike" kern="1200" cap="none" dirty="0">
                          <a:ln>
                            <a:noFill/>
                          </a:ln>
                          <a:solidFill>
                            <a:srgbClr val="14E754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80 </a:t>
                      </a:r>
                      <a:r>
                        <a:rPr lang="en-US" sz="1400" b="1" i="0" u="none" strike="noStrike" kern="1200" cap="none" dirty="0" err="1">
                          <a:ln>
                            <a:noFill/>
                          </a:ln>
                          <a:solidFill>
                            <a:srgbClr val="14E754"/>
                          </a:solidFill>
                          <a:latin typeface="Merriweather Sans" pitchFamily="34"/>
                          <a:ea typeface="Noto Sans" pitchFamily="2"/>
                          <a:cs typeface="FreeSans" pitchFamily="2"/>
                        </a:rPr>
                        <a:t>pps</a:t>
                      </a:r>
                      <a:endParaRPr lang="en-US" sz="1400" b="1" i="0" u="none" strike="noStrike" kern="1200" cap="none" dirty="0">
                        <a:ln>
                          <a:noFill/>
                        </a:ln>
                        <a:solidFill>
                          <a:srgbClr val="14E754"/>
                        </a:solidFill>
                        <a:latin typeface="Merriweather Sans" pitchFamily="34"/>
                        <a:ea typeface="Noto Sans" pitchFamily="2"/>
                        <a:cs typeface="FreeSans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468507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8F6A848-2680-EF28-467A-8AC3CCDD910B}"/>
              </a:ext>
            </a:extLst>
          </p:cNvPr>
          <p:cNvSpPr txBox="1"/>
          <p:nvPr/>
        </p:nvSpPr>
        <p:spPr>
          <a:xfrm>
            <a:off x="3618813" y="2931120"/>
            <a:ext cx="1309633" cy="5714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600" dirty="0">
                <a:solidFill>
                  <a:srgbClr val="05AAFF"/>
                </a:solidFill>
              </a:rPr>
              <a:t>✓ </a:t>
            </a:r>
            <a:r>
              <a:rPr lang="en-US" sz="1500" dirty="0">
                <a:solidFill>
                  <a:srgbClr val="05AA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600" dirty="0">
                <a:solidFill>
                  <a:srgbClr val="14E754"/>
                </a:solidFill>
              </a:rPr>
              <a:t>✓ </a:t>
            </a:r>
            <a:r>
              <a:rPr lang="en-US" sz="1500" dirty="0">
                <a:solidFill>
                  <a:srgbClr val="14E7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Estimated</a:t>
            </a:r>
          </a:p>
        </p:txBody>
      </p:sp>
    </p:spTree>
    <p:extLst>
      <p:ext uri="{BB962C8B-B14F-4D97-AF65-F5344CB8AC3E}">
        <p14:creationId xmlns:p14="http://schemas.microsoft.com/office/powerpoint/2010/main" val="11254397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CD26B-EF58-6694-B667-A2BF843A2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77730D27-AF2C-FB46-9BA0-72212CD201C0}"/>
              </a:ext>
            </a:extLst>
          </p:cNvPr>
          <p:cNvSpPr txBox="1">
            <a:spLocks/>
          </p:cNvSpPr>
          <p:nvPr/>
        </p:nvSpPr>
        <p:spPr>
          <a:xfrm>
            <a:off x="589264" y="2296420"/>
            <a:ext cx="7965471" cy="55065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l-GR" spc="0" dirty="0" err="1">
                <a:solidFill>
                  <a:srgbClr val="F3A000"/>
                </a:solidFill>
                <a:latin typeface="Merriweather Sans" pitchFamily="2" charset="77"/>
              </a:rPr>
              <a:t>βα</a:t>
            </a:r>
            <a:r>
              <a:rPr lang="el-GR" spc="0" dirty="0">
                <a:latin typeface="Merriweather Sans" pitchFamily="2" charset="77"/>
              </a:rPr>
              <a:t> </a:t>
            </a:r>
            <a:r>
              <a:rPr lang="da-DK" spc="0" dirty="0">
                <a:latin typeface="Merriweather Sans" pitchFamily="2" charset="77"/>
              </a:rPr>
              <a:t>and </a:t>
            </a:r>
            <a:r>
              <a:rPr lang="en-US" spc="0" dirty="0">
                <a:latin typeface="Merriweather Sans" pitchFamily="2" charset="77"/>
              </a:rPr>
              <a:t>the </a:t>
            </a:r>
            <a:r>
              <a:rPr lang="en-US" i="1" spc="0" dirty="0">
                <a:latin typeface="Merriweather Sans" pitchFamily="2" charset="77"/>
              </a:rPr>
              <a:t>halo nature</a:t>
            </a:r>
            <a:r>
              <a:rPr lang="en-US" spc="0" dirty="0">
                <a:latin typeface="Merriweather Sans" pitchFamily="2" charset="77"/>
              </a:rPr>
              <a:t> of </a:t>
            </a:r>
            <a:r>
              <a:rPr lang="en-US" spc="0" baseline="30000" dirty="0">
                <a:latin typeface="Merriweather Sans" pitchFamily="2" charset="77"/>
              </a:rPr>
              <a:t>22</a:t>
            </a:r>
            <a:r>
              <a:rPr lang="en-US" spc="0" dirty="0">
                <a:latin typeface="Merriweather Sans" pitchFamily="2" charset="77"/>
              </a:rPr>
              <a:t>Al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A2A67BA3-6F35-6E66-9AD1-A217D3EB3682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pPr/>
              <a:t>24</a:t>
            </a:fld>
            <a:endParaRPr lang="en-US" sz="9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Merriweather Sans" pitchFamily="2" charset="77"/>
              <a:ea typeface="Merriweather 18pt" pitchFamily="2" charset="77"/>
              <a:cs typeface="Merriweather 18pt" pitchFamily="2" charset="77"/>
            </a:endParaRP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EA8C05D1-91BC-99BB-F472-607EFC934839}"/>
              </a:ext>
            </a:extLst>
          </p:cNvPr>
          <p:cNvSpPr txBox="1">
            <a:spLocks/>
          </p:cNvSpPr>
          <p:nvPr/>
        </p:nvSpPr>
        <p:spPr>
          <a:xfrm>
            <a:off x="5969000" y="4893681"/>
            <a:ext cx="3059519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2496211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EB72D-D0D2-C3B7-BE68-7F267450CC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C8BD18E-0B42-57D9-3566-F0F440E2AC19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CB2957-9F12-D84F-7B12-185AF832FB74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4CBE0AC6-240C-750E-6FC1-37421BAC01E5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25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2415BF90-3479-FF9B-95EA-3FBA051D0BA1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Halo nuclei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CC76B7-45E7-1B27-1EA6-0C718B09E6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933975" y="684292"/>
            <a:ext cx="5104600" cy="19194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A302C9-368F-B254-D7AC-7E3F5E7E706B}"/>
              </a:ext>
            </a:extLst>
          </p:cNvPr>
          <p:cNvSpPr txBox="1"/>
          <p:nvPr/>
        </p:nvSpPr>
        <p:spPr>
          <a:xfrm rot="16200000">
            <a:off x="6533686" y="1602476"/>
            <a:ext cx="1269578" cy="8310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B. Jonson, Phys. Rep. </a:t>
            </a:r>
            <a:r>
              <a:rPr 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389 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(2004), 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662AAA-505C-8506-AC9F-F26E3788D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627" y="2603762"/>
            <a:ext cx="2275896" cy="2111437"/>
          </a:xfrm>
          <a:prstGeom prst="rect">
            <a:avLst/>
          </a:prstGeom>
        </p:spPr>
      </p:pic>
      <p:pic>
        <p:nvPicPr>
          <p:cNvPr id="12" name="Picture 11" descr="A graph of a function&#10;&#10;AI-generated content may be incorrect.">
            <a:extLst>
              <a:ext uri="{FF2B5EF4-FFF2-40B4-BE49-F238E27FC236}">
                <a16:creationId xmlns:a16="http://schemas.microsoft.com/office/drawing/2014/main" id="{08108491-C912-423A-685C-982ABC7487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9139" y="2571750"/>
            <a:ext cx="2797971" cy="20942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DCAEA7D-D7D4-ADD4-6A80-57ED2F89F409}"/>
              </a:ext>
            </a:extLst>
          </p:cNvPr>
          <p:cNvSpPr txBox="1"/>
          <p:nvPr/>
        </p:nvSpPr>
        <p:spPr>
          <a:xfrm>
            <a:off x="534990" y="2680870"/>
            <a:ext cx="2438731" cy="1710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latin typeface="Merriweather Sans" pitchFamily="2" charset="77"/>
              </a:rPr>
              <a:t>Valence nucleon(s) very loosely bound to core nucleus</a:t>
            </a:r>
          </a:p>
          <a:p>
            <a:pPr>
              <a:lnSpc>
                <a:spcPct val="150000"/>
              </a:lnSpc>
            </a:pPr>
            <a:r>
              <a:rPr lang="en-US" dirty="0"/>
              <a:t>→</a:t>
            </a:r>
            <a:r>
              <a:rPr lang="en-US" b="0" dirty="0">
                <a:latin typeface="Merriweather Sans" pitchFamily="2" charset="77"/>
                <a:sym typeface="Wingdings" pitchFamily="2" charset="2"/>
              </a:rPr>
              <a:t> </a:t>
            </a:r>
            <a:r>
              <a:rPr lang="en-US" dirty="0">
                <a:latin typeface="Merriweather Sans" pitchFamily="2" charset="77"/>
                <a:sym typeface="Wingdings" pitchFamily="2" charset="2"/>
              </a:rPr>
              <a:t>Tunnelling</a:t>
            </a:r>
            <a:endParaRPr lang="en-US" sz="1800" b="0" dirty="0">
              <a:latin typeface="Merriweather Sans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C25179-942F-000C-E2F3-6EAC50BE4B11}"/>
              </a:ext>
            </a:extLst>
          </p:cNvPr>
          <p:cNvSpPr txBox="1"/>
          <p:nvPr/>
        </p:nvSpPr>
        <p:spPr>
          <a:xfrm rot="16200000">
            <a:off x="7297478" y="3419712"/>
            <a:ext cx="1952458" cy="1661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Adapted from</a:t>
            </a:r>
            <a:b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I. </a:t>
            </a: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Tanihata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 et al., Prog. Part. </a:t>
            </a: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Nucl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. Phys. </a:t>
            </a:r>
            <a:r>
              <a:rPr 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68 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(2013), 215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463B2080-AC45-8C3F-9A18-AF11C3FE240F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11796712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F5744-E753-2617-3CFF-46BAF4392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3064C29-733A-136D-1B72-106A14C91789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4054F0-B3D8-1352-9407-FF7F33B76A6E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82A00F44-D6CF-352B-F6BC-3968168B9151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26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434891F7-49B5-2E89-CBAC-85F838ABCED2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Halo nuclei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244B17-E2DF-CF25-36D5-FCCEAEBC8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427496"/>
            <a:ext cx="7772400" cy="31118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1AD853B-1146-F6FD-EB8B-5EE5AEBCA820}"/>
              </a:ext>
            </a:extLst>
          </p:cNvPr>
          <p:cNvSpPr txBox="1"/>
          <p:nvPr/>
        </p:nvSpPr>
        <p:spPr>
          <a:xfrm>
            <a:off x="6598717" y="2126094"/>
            <a:ext cx="1859483" cy="1661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I. </a:t>
            </a: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Tanihata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 et al. (eds.), </a:t>
            </a:r>
            <a:r>
              <a:rPr lang="en-US" sz="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Handbook of Nuclear Physics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,</a:t>
            </a:r>
            <a:b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Springer Nature Singapore, 2023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256FFB-2CCB-AB13-FDC0-2A388A513663}"/>
              </a:ext>
            </a:extLst>
          </p:cNvPr>
          <p:cNvSpPr txBox="1"/>
          <p:nvPr/>
        </p:nvSpPr>
        <p:spPr>
          <a:xfrm>
            <a:off x="5763025" y="3282581"/>
            <a:ext cx="2957229" cy="1293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→ </a:t>
            </a:r>
            <a:r>
              <a:rPr lang="en-US" sz="1800" dirty="0">
                <a:latin typeface="Merriweather Sans" pitchFamily="2" charset="77"/>
              </a:rPr>
              <a:t>Candidates found close to driplines</a:t>
            </a:r>
            <a:endParaRPr lang="en-US" b="0" dirty="0">
              <a:latin typeface="Merriweather Sans" pitchFamily="2" charset="77"/>
            </a:endParaRPr>
          </a:p>
          <a:p>
            <a:pPr>
              <a:lnSpc>
                <a:spcPct val="150000"/>
              </a:lnSpc>
            </a:pPr>
            <a:r>
              <a:rPr lang="en-US" dirty="0"/>
              <a:t>→ </a:t>
            </a:r>
            <a:r>
              <a:rPr lang="en-US" sz="1800" dirty="0">
                <a:latin typeface="Merriweather Sans" pitchFamily="2" charset="77"/>
              </a:rPr>
              <a:t>Proton halos more rare</a:t>
            </a:r>
            <a:endParaRPr lang="en-US" sz="1800" b="0" dirty="0">
              <a:latin typeface="Merriweather Sans" pitchFamily="2" charset="7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474410-DC5E-5712-3B90-9C899895068F}"/>
              </a:ext>
            </a:extLst>
          </p:cNvPr>
          <p:cNvSpPr/>
          <p:nvPr/>
        </p:nvSpPr>
        <p:spPr>
          <a:xfrm>
            <a:off x="4117665" y="1158615"/>
            <a:ext cx="308824" cy="29934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Merriweather Sans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F834D3-487D-89FD-30E1-4B2FBF798125}"/>
              </a:ext>
            </a:extLst>
          </p:cNvPr>
          <p:cNvSpPr txBox="1"/>
          <p:nvPr/>
        </p:nvSpPr>
        <p:spPr>
          <a:xfrm>
            <a:off x="4148646" y="1245962"/>
            <a:ext cx="246862" cy="12465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900" baseline="30000" dirty="0">
                <a:solidFill>
                  <a:srgbClr val="B50200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22</a:t>
            </a:r>
            <a:r>
              <a:rPr lang="en-US" sz="900" dirty="0">
                <a:solidFill>
                  <a:srgbClr val="B50200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E27B6D6-9D8C-2A8C-7AD7-0FF86A3321D1}"/>
              </a:ext>
            </a:extLst>
          </p:cNvPr>
          <p:cNvSpPr/>
          <p:nvPr/>
        </p:nvSpPr>
        <p:spPr>
          <a:xfrm>
            <a:off x="3808841" y="857112"/>
            <a:ext cx="308824" cy="29934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Merriweather Sans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D44571-916A-A587-5A0F-29C3BF228FB1}"/>
              </a:ext>
            </a:extLst>
          </p:cNvPr>
          <p:cNvSpPr txBox="1"/>
          <p:nvPr/>
        </p:nvSpPr>
        <p:spPr>
          <a:xfrm>
            <a:off x="3826998" y="938715"/>
            <a:ext cx="272510" cy="12465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900" baseline="30000" dirty="0">
                <a:solidFill>
                  <a:srgbClr val="B50200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22</a:t>
            </a:r>
            <a:r>
              <a:rPr lang="en-US" sz="900" dirty="0">
                <a:solidFill>
                  <a:srgbClr val="B50200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Mg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E941A79-ABF0-0638-3D1B-311F82D4CD14}"/>
              </a:ext>
            </a:extLst>
          </p:cNvPr>
          <p:cNvSpPr/>
          <p:nvPr/>
        </p:nvSpPr>
        <p:spPr>
          <a:xfrm>
            <a:off x="3500017" y="555609"/>
            <a:ext cx="308824" cy="29934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latin typeface="Merriweather Sans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5116FD-9246-1136-2393-85B3B8EF9147}"/>
              </a:ext>
            </a:extLst>
          </p:cNvPr>
          <p:cNvSpPr txBox="1"/>
          <p:nvPr/>
        </p:nvSpPr>
        <p:spPr>
          <a:xfrm>
            <a:off x="3549432" y="637990"/>
            <a:ext cx="209994" cy="12465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900" baseline="30000" dirty="0">
                <a:solidFill>
                  <a:srgbClr val="B50200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22</a:t>
            </a:r>
            <a:r>
              <a:rPr lang="en-US" sz="900" dirty="0">
                <a:solidFill>
                  <a:srgbClr val="B50200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EF97BC-CE36-0661-4B83-1DCB50DDE137}"/>
              </a:ext>
            </a:extLst>
          </p:cNvPr>
          <p:cNvSpPr txBox="1"/>
          <p:nvPr/>
        </p:nvSpPr>
        <p:spPr>
          <a:xfrm>
            <a:off x="2138610" y="657104"/>
            <a:ext cx="889227" cy="464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Merriweather Sans" pitchFamily="2" charset="77"/>
              </a:rPr>
              <a:t>Hallo?</a:t>
            </a:r>
            <a:endParaRPr lang="en-US" sz="1800" b="0" dirty="0">
              <a:latin typeface="Merriweather Sans" pitchFamily="2" charset="77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757CA41-C9D1-17A9-BC4E-87518D9EEA1A}"/>
              </a:ext>
            </a:extLst>
          </p:cNvPr>
          <p:cNvCxnSpPr>
            <a:cxnSpLocks/>
            <a:stCxn id="16" idx="3"/>
            <a:endCxn id="14" idx="1"/>
          </p:cNvCxnSpPr>
          <p:nvPr/>
        </p:nvCxnSpPr>
        <p:spPr>
          <a:xfrm flipV="1">
            <a:off x="3027837" y="705281"/>
            <a:ext cx="472180" cy="183874"/>
          </a:xfrm>
          <a:prstGeom prst="straightConnector1">
            <a:avLst/>
          </a:prstGeom>
          <a:ln w="38100">
            <a:solidFill>
              <a:srgbClr val="2E4FC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39918529-07C7-C622-5103-75E1DDA91224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21709953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AB184-354D-3038-1184-46232714C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FFD903D-D49C-9B06-0534-9110B219587D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4963E9-3A18-256F-5C4B-33C710D5B1CB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4108BBC8-D17C-6463-A442-13DC9FD2A9D6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27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61A816B-8B1F-906E-698B-9F137983C85B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Halo formation hindrances</a:t>
            </a:r>
          </a:p>
        </p:txBody>
      </p:sp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99BBE5E9-C27D-7F37-E041-0A5A816E3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00" y="694374"/>
            <a:ext cx="2406368" cy="18011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1193BF-E30E-BEEB-B791-C252A65AB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200" y="4157687"/>
            <a:ext cx="4272323" cy="49714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60AC39-4027-759F-5B1F-04430E309EA4}"/>
              </a:ext>
            </a:extLst>
          </p:cNvPr>
          <p:cNvSpPr txBox="1"/>
          <p:nvPr/>
        </p:nvSpPr>
        <p:spPr>
          <a:xfrm>
            <a:off x="421200" y="2354737"/>
            <a:ext cx="3997119" cy="1710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latin typeface="Merriweather Sans" pitchFamily="2" charset="77"/>
              </a:rPr>
              <a:t>Universal: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latin typeface="Merriweather Sans" pitchFamily="2" charset="77"/>
              </a:rPr>
              <a:t>Angular momentum barrier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latin typeface="Merriweather Sans" pitchFamily="2" charset="77"/>
              </a:rPr>
              <a:t>P</a:t>
            </a:r>
            <a:r>
              <a:rPr lang="en-US" dirty="0">
                <a:latin typeface="Merriweather Sans" pitchFamily="2" charset="77"/>
              </a:rPr>
              <a:t>roton-specific: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dirty="0">
                <a:latin typeface="Merriweather Sans" pitchFamily="2" charset="77"/>
              </a:rPr>
              <a:t>Coulomb barrier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692303B-27B5-FC9C-2880-656E3EABCC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4558" y="679860"/>
            <a:ext cx="2670357" cy="405207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3089228-C051-8851-205C-B104B4417483}"/>
              </a:ext>
            </a:extLst>
          </p:cNvPr>
          <p:cNvSpPr/>
          <p:nvPr/>
        </p:nvSpPr>
        <p:spPr>
          <a:xfrm rot="21362073">
            <a:off x="3071020" y="3232617"/>
            <a:ext cx="2797971" cy="744117"/>
          </a:xfrm>
          <a:prstGeom prst="rect">
            <a:avLst/>
          </a:prstGeom>
          <a:solidFill>
            <a:srgbClr val="FFE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Conclusion: Low separation energy is a necessary but </a:t>
            </a:r>
            <a:r>
              <a:rPr lang="en-US" sz="1200" u="sng" dirty="0">
                <a:solidFill>
                  <a:srgbClr val="000000"/>
                </a:solidFill>
                <a:latin typeface="Merriweather Sans" pitchFamily="2" charset="77"/>
              </a:rPr>
              <a:t>not</a:t>
            </a:r>
            <a:r>
              <a:rPr lang="en-US" sz="1200" dirty="0">
                <a:solidFill>
                  <a:srgbClr val="000000"/>
                </a:solidFill>
                <a:latin typeface="Merriweather Sans" pitchFamily="2" charset="77"/>
              </a:rPr>
              <a:t> a sufficient requirement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529313-9930-BC53-9124-777B1C003A04}"/>
              </a:ext>
            </a:extLst>
          </p:cNvPr>
          <p:cNvSpPr txBox="1"/>
          <p:nvPr/>
        </p:nvSpPr>
        <p:spPr>
          <a:xfrm rot="16200000">
            <a:off x="7709959" y="3418392"/>
            <a:ext cx="1859483" cy="1661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I. </a:t>
            </a:r>
            <a:r>
              <a:rPr lang="en-US" sz="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Tanihata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 et al. (eds.), </a:t>
            </a:r>
            <a:r>
              <a:rPr lang="en-US" sz="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Handbook of Nuclear Physics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,</a:t>
            </a:r>
            <a:b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Springer Nature Singapore, 2023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7C7637-ADE6-B6EF-0306-FC976D3D4EEA}"/>
              </a:ext>
            </a:extLst>
          </p:cNvPr>
          <p:cNvSpPr/>
          <p:nvPr/>
        </p:nvSpPr>
        <p:spPr>
          <a:xfrm>
            <a:off x="7080309" y="592905"/>
            <a:ext cx="537706" cy="144882"/>
          </a:xfrm>
          <a:prstGeom prst="rect">
            <a:avLst/>
          </a:prstGeom>
          <a:solidFill>
            <a:srgbClr val="FFE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000000"/>
                </a:solidFill>
                <a:latin typeface="Merriweather Sans" pitchFamily="2" charset="77"/>
              </a:rPr>
              <a:t>A ~ 20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32D4C036-F237-6DE2-7FAD-625BDF9D8CC3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185355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EB90CD-27FF-AA07-0FD9-7214292F4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A5E856A-FE4E-A385-C682-9F2BCA95960B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5A2FB6-CE6E-13ED-21FA-8118FC881C75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2DA84E80-3044-8E5D-E415-8E6BDB0634EE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28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56320550-4E65-DD28-A5ED-E5F92AADD109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baseline="30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22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Al halo speculation</a:t>
            </a:r>
          </a:p>
        </p:txBody>
      </p:sp>
      <p:pic>
        <p:nvPicPr>
          <p:cNvPr id="3" name="Picture 2" descr="A close up of a letter&#10;&#10;AI-generated content may be incorrect.">
            <a:extLst>
              <a:ext uri="{FF2B5EF4-FFF2-40B4-BE49-F238E27FC236}">
                <a16:creationId xmlns:a16="http://schemas.microsoft.com/office/drawing/2014/main" id="{EE317B15-8B6C-C7BD-A696-6DB5C0760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00" y="735513"/>
            <a:ext cx="5197288" cy="93709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text on a page&#10;&#10;AI-generated content may be incorrect.">
            <a:extLst>
              <a:ext uri="{FF2B5EF4-FFF2-40B4-BE49-F238E27FC236}">
                <a16:creationId xmlns:a16="http://schemas.microsoft.com/office/drawing/2014/main" id="{6A1180A6-8964-A273-4EA1-C974D9EA0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843" y="1795601"/>
            <a:ext cx="4572002" cy="155229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848919-C176-61F0-7E39-BA6948348950}"/>
              </a:ext>
            </a:extLst>
          </p:cNvPr>
          <p:cNvCxnSpPr>
            <a:cxnSpLocks/>
          </p:cNvCxnSpPr>
          <p:nvPr/>
        </p:nvCxnSpPr>
        <p:spPr>
          <a:xfrm>
            <a:off x="1285174" y="2356635"/>
            <a:ext cx="4020671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0F790B3-1A2A-39E6-D379-CD374095BCFA}"/>
              </a:ext>
            </a:extLst>
          </p:cNvPr>
          <p:cNvCxnSpPr>
            <a:cxnSpLocks/>
          </p:cNvCxnSpPr>
          <p:nvPr/>
        </p:nvCxnSpPr>
        <p:spPr>
          <a:xfrm>
            <a:off x="733843" y="2492336"/>
            <a:ext cx="3945733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B19C08-B47D-FAA3-EEA1-89787D416F45}"/>
              </a:ext>
            </a:extLst>
          </p:cNvPr>
          <p:cNvCxnSpPr>
            <a:cxnSpLocks/>
          </p:cNvCxnSpPr>
          <p:nvPr/>
        </p:nvCxnSpPr>
        <p:spPr>
          <a:xfrm>
            <a:off x="750468" y="3216089"/>
            <a:ext cx="4519801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BBB89F-D9C8-A523-AB5E-01C827692066}"/>
              </a:ext>
            </a:extLst>
          </p:cNvPr>
          <p:cNvCxnSpPr>
            <a:cxnSpLocks/>
          </p:cNvCxnSpPr>
          <p:nvPr/>
        </p:nvCxnSpPr>
        <p:spPr>
          <a:xfrm>
            <a:off x="750468" y="3334451"/>
            <a:ext cx="267009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928EEDC-CF94-E058-18A9-DCA6E4E7EAAC}"/>
              </a:ext>
            </a:extLst>
          </p:cNvPr>
          <p:cNvCxnSpPr>
            <a:cxnSpLocks/>
          </p:cNvCxnSpPr>
          <p:nvPr/>
        </p:nvCxnSpPr>
        <p:spPr>
          <a:xfrm>
            <a:off x="5120640" y="3065906"/>
            <a:ext cx="159104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56BA877-B383-60EA-9082-0DABB9E1FBE4}"/>
              </a:ext>
            </a:extLst>
          </p:cNvPr>
          <p:cNvGrpSpPr/>
          <p:nvPr/>
        </p:nvGrpSpPr>
        <p:grpSpPr>
          <a:xfrm>
            <a:off x="411724" y="1795601"/>
            <a:ext cx="5197288" cy="2904132"/>
            <a:chOff x="3625646" y="821007"/>
            <a:chExt cx="5197288" cy="2904132"/>
          </a:xfrm>
        </p:grpSpPr>
        <p:pic>
          <p:nvPicPr>
            <p:cNvPr id="26" name="Picture 25" descr="A close up of a text&#10;&#10;AI-generated content may be incorrect.">
              <a:extLst>
                <a:ext uri="{FF2B5EF4-FFF2-40B4-BE49-F238E27FC236}">
                  <a16:creationId xmlns:a16="http://schemas.microsoft.com/office/drawing/2014/main" id="{9977DF10-584C-8177-7E7F-ACC6AF8793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25646" y="821007"/>
              <a:ext cx="5197288" cy="724057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8" name="Picture 27" descr="A text on a page&#10;&#10;AI-generated content may be incorrect.">
              <a:extLst>
                <a:ext uri="{FF2B5EF4-FFF2-40B4-BE49-F238E27FC236}">
                  <a16:creationId xmlns:a16="http://schemas.microsoft.com/office/drawing/2014/main" id="{E7EE3C44-BF9A-ABCC-17D2-F75632C06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38289" y="1664263"/>
              <a:ext cx="4572002" cy="2060876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792726A-C5F7-B70F-E924-00CADAF2E6A6}"/>
                </a:ext>
              </a:extLst>
            </p:cNvPr>
            <p:cNvCxnSpPr>
              <a:cxnSpLocks/>
            </p:cNvCxnSpPr>
            <p:nvPr/>
          </p:nvCxnSpPr>
          <p:spPr>
            <a:xfrm>
              <a:off x="6600293" y="2039697"/>
              <a:ext cx="1847792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2957580-CF69-861C-97D8-46B4B2F4C20F}"/>
                </a:ext>
              </a:extLst>
            </p:cNvPr>
            <p:cNvCxnSpPr>
              <a:cxnSpLocks/>
            </p:cNvCxnSpPr>
            <p:nvPr/>
          </p:nvCxnSpPr>
          <p:spPr>
            <a:xfrm>
              <a:off x="3962565" y="2175913"/>
              <a:ext cx="4485520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C169900-7097-70EC-9506-012033B486FA}"/>
                </a:ext>
              </a:extLst>
            </p:cNvPr>
            <p:cNvCxnSpPr>
              <a:cxnSpLocks/>
            </p:cNvCxnSpPr>
            <p:nvPr/>
          </p:nvCxnSpPr>
          <p:spPr>
            <a:xfrm>
              <a:off x="3973438" y="2295945"/>
              <a:ext cx="2626855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A49BB40-8420-379F-434C-98EB97077999}"/>
                </a:ext>
              </a:extLst>
            </p:cNvPr>
            <p:cNvCxnSpPr>
              <a:cxnSpLocks/>
            </p:cNvCxnSpPr>
            <p:nvPr/>
          </p:nvCxnSpPr>
          <p:spPr>
            <a:xfrm>
              <a:off x="6094817" y="2433510"/>
              <a:ext cx="2353268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BD1B8C9-E6EA-9E48-3591-5950A39D5D98}"/>
                </a:ext>
              </a:extLst>
            </p:cNvPr>
            <p:cNvCxnSpPr>
              <a:cxnSpLocks/>
            </p:cNvCxnSpPr>
            <p:nvPr/>
          </p:nvCxnSpPr>
          <p:spPr>
            <a:xfrm>
              <a:off x="3970657" y="2563657"/>
              <a:ext cx="1030221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EEEE467-027E-0145-79FA-750DA693D2AD}"/>
                </a:ext>
              </a:extLst>
            </p:cNvPr>
            <p:cNvCxnSpPr>
              <a:cxnSpLocks/>
            </p:cNvCxnSpPr>
            <p:nvPr/>
          </p:nvCxnSpPr>
          <p:spPr>
            <a:xfrm>
              <a:off x="7693406" y="2821253"/>
              <a:ext cx="816885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E774C97-E2BE-B891-9122-F7C0A2222EE6}"/>
                </a:ext>
              </a:extLst>
            </p:cNvPr>
            <p:cNvCxnSpPr>
              <a:cxnSpLocks/>
            </p:cNvCxnSpPr>
            <p:nvPr/>
          </p:nvCxnSpPr>
          <p:spPr>
            <a:xfrm>
              <a:off x="3970657" y="2949377"/>
              <a:ext cx="3198886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43932ED-0229-A8B1-EC44-6C200794B90D}"/>
              </a:ext>
            </a:extLst>
          </p:cNvPr>
          <p:cNvGrpSpPr/>
          <p:nvPr/>
        </p:nvGrpSpPr>
        <p:grpSpPr>
          <a:xfrm>
            <a:off x="6203840" y="919639"/>
            <a:ext cx="2528436" cy="2349643"/>
            <a:chOff x="5857176" y="734627"/>
            <a:chExt cx="3105630" cy="2886021"/>
          </a:xfrm>
        </p:grpSpPr>
        <p:pic>
          <p:nvPicPr>
            <p:cNvPr id="49" name="Picture 48" descr="A colorful chart with black text&#10;&#10;AI-generated content may be incorrect.">
              <a:extLst>
                <a:ext uri="{FF2B5EF4-FFF2-40B4-BE49-F238E27FC236}">
                  <a16:creationId xmlns:a16="http://schemas.microsoft.com/office/drawing/2014/main" id="{64502278-D3CF-93E7-E309-F251FD264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57176" y="734630"/>
              <a:ext cx="2892265" cy="288601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D701BCA-21E8-AA1E-CF9D-7387BEDF3A9F}"/>
                </a:ext>
              </a:extLst>
            </p:cNvPr>
            <p:cNvSpPr txBox="1"/>
            <p:nvPr/>
          </p:nvSpPr>
          <p:spPr>
            <a:xfrm rot="16200000">
              <a:off x="8503594" y="1091769"/>
              <a:ext cx="816353" cy="10207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90000"/>
                </a:lnSpc>
                <a:spcBef>
                  <a:spcPts val="600"/>
                </a:spcBef>
                <a:spcAft>
                  <a:spcPts val="400"/>
                </a:spcAft>
              </a:pPr>
              <a:r>
                <a:rPr lang="en-US" sz="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Merriweather Sans" pitchFamily="2" charset="77"/>
                  <a:cs typeface="Arial" panose="020B0604020202020204" pitchFamily="34" charset="0"/>
                </a:rPr>
                <a:t>nndc.bnl.gov</a:t>
              </a:r>
              <a:endPara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endParaRP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D2771F0-3EF2-B4E5-6095-EC78EB903B5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43631" y="2969846"/>
              <a:ext cx="276002" cy="246243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F5F8C097-C943-C2E7-4DF2-D6D3886CFFA3}"/>
                </a:ext>
              </a:extLst>
            </p:cNvPr>
            <p:cNvCxnSpPr>
              <a:cxnSpLocks/>
            </p:cNvCxnSpPr>
            <p:nvPr/>
          </p:nvCxnSpPr>
          <p:spPr>
            <a:xfrm>
              <a:off x="6072555" y="957816"/>
              <a:ext cx="276002" cy="246243"/>
            </a:xfrm>
            <a:prstGeom prst="straightConnector1">
              <a:avLst/>
            </a:prstGeom>
            <a:ln w="28575">
              <a:solidFill>
                <a:srgbClr val="2E4FC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2E31661-5EEC-2EFC-7AEF-93F15219CC36}"/>
                  </a:ext>
                </a:extLst>
              </p:cNvPr>
              <p:cNvSpPr txBox="1"/>
              <p:nvPr/>
            </p:nvSpPr>
            <p:spPr>
              <a:xfrm>
                <a:off x="5966429" y="535513"/>
                <a:ext cx="835924" cy="415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da-DK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da-DK" sz="1400" dirty="0">
                  <a:latin typeface="Merriweather Sans" pitchFamily="2" charset="77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2E31661-5EEC-2EFC-7AEF-93F15219CC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429" y="535513"/>
                <a:ext cx="835924" cy="41549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D8F3435-A4BA-E2D3-67F3-25D4FC6F7537}"/>
                  </a:ext>
                </a:extLst>
              </p:cNvPr>
              <p:cNvSpPr txBox="1"/>
              <p:nvPr/>
            </p:nvSpPr>
            <p:spPr>
              <a:xfrm>
                <a:off x="7973842" y="3161846"/>
                <a:ext cx="835924" cy="415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da-DK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da-DK" sz="1400" dirty="0">
                  <a:latin typeface="Merriweather Sans" pitchFamily="2" charset="77"/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D8F3435-A4BA-E2D3-67F3-25D4FC6F75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3842" y="3161846"/>
                <a:ext cx="835924" cy="41549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3" name="Picture 72">
            <a:extLst>
              <a:ext uri="{FF2B5EF4-FFF2-40B4-BE49-F238E27FC236}">
                <a16:creationId xmlns:a16="http://schemas.microsoft.com/office/drawing/2014/main" id="{1D806988-EB90-0759-B36E-30F5A624311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5283735" y="3637806"/>
            <a:ext cx="3526030" cy="1050686"/>
          </a:xfrm>
          <a:prstGeom prst="rect">
            <a:avLst/>
          </a:prstGeom>
        </p:spPr>
      </p:pic>
      <p:pic>
        <p:nvPicPr>
          <p:cNvPr id="74" name="Picture 73" descr="A graph of a function&#10;&#10;AI-generated content may be incorrect.">
            <a:extLst>
              <a:ext uri="{FF2B5EF4-FFF2-40B4-BE49-F238E27FC236}">
                <a16:creationId xmlns:a16="http://schemas.microsoft.com/office/drawing/2014/main" id="{FB38C5CC-AB71-6734-EAC5-771533E3E3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66430" y="1057391"/>
            <a:ext cx="2765846" cy="2070194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5192D638-273C-AD0D-96C0-417016D2C224}"/>
              </a:ext>
            </a:extLst>
          </p:cNvPr>
          <p:cNvSpPr txBox="1"/>
          <p:nvPr/>
        </p:nvSpPr>
        <p:spPr>
          <a:xfrm>
            <a:off x="4445022" y="766711"/>
            <a:ext cx="1072409" cy="20774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500" dirty="0">
                <a:solidFill>
                  <a:srgbClr val="B50200"/>
                </a:solidFill>
                <a:latin typeface="Merriweather Sans" pitchFamily="2" charset="77"/>
                <a:cs typeface="Arial" panose="020B0604020202020204" pitchFamily="34" charset="0"/>
              </a:rPr>
              <a:t>Experiment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03A8526-CAF2-D6E3-06B3-A124A095B586}"/>
              </a:ext>
            </a:extLst>
          </p:cNvPr>
          <p:cNvSpPr txBox="1"/>
          <p:nvPr/>
        </p:nvSpPr>
        <p:spPr>
          <a:xfrm>
            <a:off x="4867782" y="1990269"/>
            <a:ext cx="649217" cy="20774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500" dirty="0">
                <a:solidFill>
                  <a:srgbClr val="B50200"/>
                </a:solidFill>
                <a:latin typeface="Merriweather Sans" pitchFamily="2" charset="77"/>
                <a:cs typeface="Arial" panose="020B0604020202020204" pitchFamily="34" charset="0"/>
              </a:rPr>
              <a:t>Theory</a:t>
            </a: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8FF274D3-B77D-4911-158D-CC13510ADF5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737" y="3179495"/>
            <a:ext cx="7772400" cy="450103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F15639D-A985-C17A-2DC0-DEB8C74DDF8F}"/>
              </a:ext>
            </a:extLst>
          </p:cNvPr>
          <p:cNvCxnSpPr>
            <a:cxnSpLocks/>
          </p:cNvCxnSpPr>
          <p:nvPr/>
        </p:nvCxnSpPr>
        <p:spPr>
          <a:xfrm>
            <a:off x="3715656" y="3418215"/>
            <a:ext cx="4114800" cy="0"/>
          </a:xfrm>
          <a:prstGeom prst="line">
            <a:avLst/>
          </a:prstGeom>
          <a:ln w="38100">
            <a:solidFill>
              <a:srgbClr val="B50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A9C2AE0-9583-93E8-1298-5F2D909F8D0B}"/>
              </a:ext>
            </a:extLst>
          </p:cNvPr>
          <p:cNvCxnSpPr>
            <a:cxnSpLocks/>
          </p:cNvCxnSpPr>
          <p:nvPr/>
        </p:nvCxnSpPr>
        <p:spPr>
          <a:xfrm>
            <a:off x="82737" y="3622015"/>
            <a:ext cx="1837987" cy="0"/>
          </a:xfrm>
          <a:prstGeom prst="line">
            <a:avLst/>
          </a:prstGeom>
          <a:ln w="38100">
            <a:solidFill>
              <a:srgbClr val="B50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152BF75-DF48-DF49-458B-E3979A6E0845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E1753F-358C-9E74-F7F1-8E0AF4CC8A18}"/>
              </a:ext>
            </a:extLst>
          </p:cNvPr>
          <p:cNvSpPr txBox="1"/>
          <p:nvPr/>
        </p:nvSpPr>
        <p:spPr>
          <a:xfrm>
            <a:off x="6802353" y="2092644"/>
            <a:ext cx="1605317" cy="489881"/>
          </a:xfrm>
          <a:prstGeom prst="rect">
            <a:avLst/>
          </a:prstGeom>
          <a:solidFill>
            <a:srgbClr val="EACD44"/>
          </a:solidFill>
          <a:ln w="12600">
            <a:solidFill>
              <a:srgbClr val="000000"/>
            </a:solidFill>
            <a:prstDash val="solid"/>
          </a:ln>
        </p:spPr>
        <p:txBody>
          <a:bodyPr vert="horz" wrap="square" lIns="96120" tIns="51119" rIns="96120" bIns="51119" anchorCtr="0" compatLnSpc="0">
            <a:spAutoFit/>
          </a:bodyPr>
          <a:lstStyle/>
          <a:p>
            <a:pPr lvl="0" hangingPunct="0"/>
            <a:r>
              <a:rPr lang="en-US" sz="8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See, however,</a:t>
            </a:r>
            <a:br>
              <a:rPr lang="en-US" sz="8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</a:br>
            <a:r>
              <a:rPr lang="en-US" sz="800" b="0" i="0" u="none" strike="noStrike" kern="1200" cap="none" dirty="0">
                <a:ln>
                  <a:noFill/>
                </a:ln>
                <a:latin typeface="Merriweather Sans" pitchFamily="34"/>
                <a:ea typeface="Noto Sans" pitchFamily="2"/>
                <a:cs typeface="FreeSans" pitchFamily="2"/>
              </a:rPr>
              <a:t>Lin, </a:t>
            </a:r>
            <a:r>
              <a:rPr lang="en-US" sz="800" dirty="0">
                <a:latin typeface="Merriweather Sans" pitchFamily="34"/>
                <a:ea typeface="Noto Sans" pitchFamily="2"/>
                <a:cs typeface="FreeSans" pitchFamily="2"/>
              </a:rPr>
              <a:t>Wang and </a:t>
            </a:r>
            <a:r>
              <a:rPr lang="en-US" sz="800" dirty="0" err="1">
                <a:latin typeface="Merriweather Sans" pitchFamily="34"/>
                <a:ea typeface="Noto Sans" pitchFamily="2"/>
                <a:cs typeface="FreeSans" pitchFamily="2"/>
              </a:rPr>
              <a:t>Nazarewicz</a:t>
            </a:r>
            <a:r>
              <a:rPr lang="en-US" sz="800" dirty="0">
                <a:latin typeface="Merriweather Sans" pitchFamily="34"/>
                <a:ea typeface="Noto Sans" pitchFamily="2"/>
                <a:cs typeface="FreeSans" pitchFamily="2"/>
              </a:rPr>
              <a:t>, PRL </a:t>
            </a:r>
            <a:r>
              <a:rPr lang="en-US" sz="800" b="1" dirty="0">
                <a:latin typeface="Merriweather Sans" pitchFamily="34"/>
                <a:ea typeface="Noto Sans" pitchFamily="2"/>
                <a:cs typeface="FreeSans" pitchFamily="2"/>
              </a:rPr>
              <a:t>136</a:t>
            </a:r>
            <a:r>
              <a:rPr lang="en-US" sz="800" dirty="0">
                <a:latin typeface="Merriweather Sans" pitchFamily="34"/>
                <a:ea typeface="Noto Sans" pitchFamily="2"/>
                <a:cs typeface="FreeSans" pitchFamily="2"/>
              </a:rPr>
              <a:t>, 122501 (2026).</a:t>
            </a:r>
            <a:endParaRPr lang="en-US" sz="800" b="0" i="0" u="none" strike="noStrike" kern="1200" cap="none" dirty="0">
              <a:ln>
                <a:noFill/>
              </a:ln>
              <a:latin typeface="Merriweather Sans" pitchFamily="34"/>
              <a:ea typeface="Noto Sans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8845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96289-2FDD-876C-6889-D08220224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1276248-5FEA-DCFE-0ABF-654D4B0FE3BC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16D4AC-D762-97DB-ACBD-DE60F232F58B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FCA3A9D8-DCDD-4232-FD31-EF2CAE84D544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29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C6BE2F50-FDE4-7FF5-6FED-88672339D458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Beta-d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latin typeface="Merriweather Sans" pitchFamily="2" charset="77"/>
              </a:rPr>
              <a:t>elayed </a:t>
            </a:r>
            <a:r>
              <a:rPr lang="da-DK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F6600"/>
                </a:solidFill>
                <a:latin typeface="Merriweather Sans" pitchFamily="2" charset="77"/>
              </a:rPr>
              <a:t>alpha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latin typeface="Merriweather Sans" pitchFamily="2" charset="77"/>
              </a:rPr>
              <a:t> emission of </a:t>
            </a:r>
            <a:r>
              <a:rPr lang="en-US" sz="2400" spc="50" baseline="30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22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Al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C0D4946-773C-B6FB-62B3-DC95D3DDFA89}"/>
              </a:ext>
            </a:extLst>
          </p:cNvPr>
          <p:cNvGrpSpPr/>
          <p:nvPr/>
        </p:nvGrpSpPr>
        <p:grpSpPr>
          <a:xfrm>
            <a:off x="6203840" y="919639"/>
            <a:ext cx="2528436" cy="2349643"/>
            <a:chOff x="5857176" y="734627"/>
            <a:chExt cx="3105630" cy="2886021"/>
          </a:xfrm>
        </p:grpSpPr>
        <p:pic>
          <p:nvPicPr>
            <p:cNvPr id="49" name="Picture 48" descr="A colorful chart with black text&#10;&#10;AI-generated content may be incorrect.">
              <a:extLst>
                <a:ext uri="{FF2B5EF4-FFF2-40B4-BE49-F238E27FC236}">
                  <a16:creationId xmlns:a16="http://schemas.microsoft.com/office/drawing/2014/main" id="{D33B82D0-24C6-AB14-0BE4-301239BAF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7176" y="734630"/>
              <a:ext cx="2892265" cy="288601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7DD3E45-7EA4-8F7E-D8A2-9731D00CC4F3}"/>
                </a:ext>
              </a:extLst>
            </p:cNvPr>
            <p:cNvSpPr txBox="1"/>
            <p:nvPr/>
          </p:nvSpPr>
          <p:spPr>
            <a:xfrm rot="16200000">
              <a:off x="8503594" y="1091769"/>
              <a:ext cx="816353" cy="10207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90000"/>
                </a:lnSpc>
                <a:spcBef>
                  <a:spcPts val="600"/>
                </a:spcBef>
                <a:spcAft>
                  <a:spcPts val="400"/>
                </a:spcAft>
              </a:pPr>
              <a:r>
                <a:rPr lang="en-US" sz="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Merriweather Sans" pitchFamily="2" charset="77"/>
                  <a:cs typeface="Arial" panose="020B0604020202020204" pitchFamily="34" charset="0"/>
                </a:rPr>
                <a:t>nndc.bnl.gov</a:t>
              </a:r>
              <a:endPara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2D4D496-E2F7-B799-B213-DA2FC66F607E}"/>
                  </a:ext>
                </a:extLst>
              </p:cNvPr>
              <p:cNvSpPr txBox="1"/>
              <p:nvPr/>
            </p:nvSpPr>
            <p:spPr>
              <a:xfrm>
                <a:off x="6293979" y="535513"/>
                <a:ext cx="835924" cy="415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da-DK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=−2</m:t>
                      </m:r>
                    </m:oMath>
                  </m:oMathPara>
                </a14:m>
                <a:endParaRPr lang="da-DK" sz="1400" dirty="0">
                  <a:latin typeface="Merriweather Sans" pitchFamily="2" charset="77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2D4D496-E2F7-B799-B213-DA2FC66F60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3979" y="535513"/>
                <a:ext cx="835924" cy="4154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12C142CE-1DEA-2943-3BDE-5E71F15815AF}"/>
                  </a:ext>
                </a:extLst>
              </p:cNvPr>
              <p:cNvSpPr txBox="1"/>
              <p:nvPr/>
            </p:nvSpPr>
            <p:spPr>
              <a:xfrm>
                <a:off x="7639469" y="3161846"/>
                <a:ext cx="835924" cy="415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a-DK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da-DK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da-DK" sz="1400" dirty="0">
                  <a:latin typeface="Merriweather Sans" pitchFamily="2" charset="77"/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12C142CE-1DEA-2943-3BDE-5E71F15815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9469" y="3161846"/>
                <a:ext cx="835924" cy="4154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1A455E61-8AE7-C51B-0C6A-60FCC295075F}"/>
              </a:ext>
            </a:extLst>
          </p:cNvPr>
          <p:cNvSpPr/>
          <p:nvPr/>
        </p:nvSpPr>
        <p:spPr>
          <a:xfrm>
            <a:off x="6537932" y="1236253"/>
            <a:ext cx="348018" cy="348018"/>
          </a:xfrm>
          <a:prstGeom prst="ellipse">
            <a:avLst/>
          </a:prstGeom>
          <a:noFill/>
          <a:ln w="38100">
            <a:solidFill>
              <a:srgbClr val="2E4FC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FC2BCB1-BD19-FCF9-F24D-807D0B42BC17}"/>
              </a:ext>
            </a:extLst>
          </p:cNvPr>
          <p:cNvSpPr/>
          <p:nvPr/>
        </p:nvSpPr>
        <p:spPr>
          <a:xfrm>
            <a:off x="7883422" y="2563201"/>
            <a:ext cx="348018" cy="348018"/>
          </a:xfrm>
          <a:prstGeom prst="ellipse">
            <a:avLst/>
          </a:prstGeom>
          <a:noFill/>
          <a:ln w="38100">
            <a:solidFill>
              <a:srgbClr val="B50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AAC1230-06D7-E75F-8B6B-78DDA6E52C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0630" y="3623292"/>
            <a:ext cx="1594145" cy="105068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71147BA-DA54-312C-F8BF-DBA662BE3E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724" y="617393"/>
            <a:ext cx="2670357" cy="405207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69B09C0-0D26-99B9-727B-3CB56CCFC6D3}"/>
              </a:ext>
            </a:extLst>
          </p:cNvPr>
          <p:cNvSpPr/>
          <p:nvPr/>
        </p:nvSpPr>
        <p:spPr>
          <a:xfrm>
            <a:off x="1657475" y="530438"/>
            <a:ext cx="537706" cy="144882"/>
          </a:xfrm>
          <a:prstGeom prst="rect">
            <a:avLst/>
          </a:prstGeom>
          <a:solidFill>
            <a:srgbClr val="FFE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000000"/>
                </a:solidFill>
                <a:latin typeface="Merriweather Sans" pitchFamily="2" charset="77"/>
              </a:rPr>
              <a:t>A ~ 20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270774-4188-8268-8058-4C1DA1CA924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3408719" y="625967"/>
            <a:ext cx="2409215" cy="2300412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02BF98F4-2C71-B927-8823-F8DBFB675E18}"/>
              </a:ext>
            </a:extLst>
          </p:cNvPr>
          <p:cNvSpPr/>
          <p:nvPr/>
        </p:nvSpPr>
        <p:spPr>
          <a:xfrm rot="21362073">
            <a:off x="2299227" y="617900"/>
            <a:ext cx="1442295" cy="452141"/>
          </a:xfrm>
          <a:prstGeom prst="rect">
            <a:avLst/>
          </a:prstGeom>
          <a:solidFill>
            <a:srgbClr val="FFE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rgbClr val="000000"/>
                </a:solidFill>
                <a:latin typeface="Merriweather Sans" pitchFamily="2" charset="77"/>
              </a:rPr>
              <a:t>Low separation energy </a:t>
            </a:r>
            <a:br>
              <a:rPr lang="en-US" sz="800" dirty="0">
                <a:solidFill>
                  <a:srgbClr val="000000"/>
                </a:solidFill>
                <a:latin typeface="Merriweather Sans" pitchFamily="2" charset="77"/>
              </a:rPr>
            </a:br>
            <a:r>
              <a:rPr lang="en-US" sz="800" dirty="0">
                <a:solidFill>
                  <a:srgbClr val="000000"/>
                </a:solidFill>
                <a:latin typeface="Merriweather Sans" pitchFamily="2" charset="77"/>
              </a:rPr>
              <a:t>is a necessary but </a:t>
            </a:r>
            <a:r>
              <a:rPr lang="en-US" sz="800" u="sng" dirty="0">
                <a:solidFill>
                  <a:srgbClr val="000000"/>
                </a:solidFill>
                <a:latin typeface="Merriweather Sans" pitchFamily="2" charset="77"/>
              </a:rPr>
              <a:t>not</a:t>
            </a:r>
            <a:r>
              <a:rPr lang="en-US" sz="800" dirty="0">
                <a:solidFill>
                  <a:srgbClr val="000000"/>
                </a:solidFill>
                <a:latin typeface="Merriweather Sans" pitchFamily="2" charset="77"/>
              </a:rPr>
              <a:t> </a:t>
            </a:r>
            <a:br>
              <a:rPr lang="en-US" sz="800" dirty="0">
                <a:solidFill>
                  <a:srgbClr val="000000"/>
                </a:solidFill>
                <a:latin typeface="Merriweather Sans" pitchFamily="2" charset="77"/>
              </a:rPr>
            </a:br>
            <a:r>
              <a:rPr lang="en-US" sz="800" dirty="0">
                <a:solidFill>
                  <a:srgbClr val="000000"/>
                </a:solidFill>
                <a:latin typeface="Merriweather Sans" pitchFamily="2" charset="77"/>
              </a:rPr>
              <a:t>a sufficient requirement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E6510FB-5BF2-742F-F12A-EB7F637B4E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91971" y="3042680"/>
            <a:ext cx="3028696" cy="171986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C8040E0-3EC1-F773-39DA-3D132BBA703A}"/>
              </a:ext>
            </a:extLst>
          </p:cNvPr>
          <p:cNvSpPr txBox="1"/>
          <p:nvPr/>
        </p:nvSpPr>
        <p:spPr>
          <a:xfrm>
            <a:off x="7675632" y="4093424"/>
            <a:ext cx="80150" cy="1661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200" dirty="0">
                <a:solidFill>
                  <a:srgbClr val="2E4FC7"/>
                </a:solidFill>
                <a:latin typeface="Merriweather Sans" pitchFamily="2" charset="77"/>
                <a:cs typeface="Arial" panose="020B0604020202020204" pitchFamily="34" charset="0"/>
              </a:rPr>
              <a:t>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0128F9-6BA8-71A6-17C3-454EA9DF4871}"/>
              </a:ext>
            </a:extLst>
          </p:cNvPr>
          <p:cNvSpPr txBox="1"/>
          <p:nvPr/>
        </p:nvSpPr>
        <p:spPr>
          <a:xfrm>
            <a:off x="7848709" y="3965663"/>
            <a:ext cx="1179810" cy="415498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000" dirty="0">
                <a:solidFill>
                  <a:srgbClr val="C00000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Thomas-Ehrman</a:t>
            </a:r>
            <a:br>
              <a:rPr lang="en-US" sz="1000" dirty="0">
                <a:solidFill>
                  <a:srgbClr val="C00000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</a:br>
            <a:r>
              <a:rPr lang="en-US" sz="1000" dirty="0">
                <a:solidFill>
                  <a:srgbClr val="C00000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shift could “invert”</a:t>
            </a:r>
            <a:br>
              <a:rPr lang="en-US" sz="1000" dirty="0">
                <a:solidFill>
                  <a:srgbClr val="C00000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</a:br>
            <a:r>
              <a:rPr lang="en-US" sz="1000" dirty="0">
                <a:solidFill>
                  <a:srgbClr val="C00000"/>
                </a:solidFill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t>low-level ordering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B2BC156-3D5D-B4DC-090D-AC9E4EF9DDF2}"/>
              </a:ext>
            </a:extLst>
          </p:cNvPr>
          <p:cNvSpPr/>
          <p:nvPr/>
        </p:nvSpPr>
        <p:spPr>
          <a:xfrm>
            <a:off x="5869835" y="3195585"/>
            <a:ext cx="104538" cy="9032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71084AC-444D-BCFF-E26D-651FB1E97303}"/>
              </a:ext>
            </a:extLst>
          </p:cNvPr>
          <p:cNvSpPr/>
          <p:nvPr/>
        </p:nvSpPr>
        <p:spPr>
          <a:xfrm>
            <a:off x="4874839" y="3459772"/>
            <a:ext cx="110399" cy="13955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3C71BF3-4A1A-EDE5-7FDF-8960AA5890B8}"/>
              </a:ext>
            </a:extLst>
          </p:cNvPr>
          <p:cNvSpPr/>
          <p:nvPr/>
        </p:nvSpPr>
        <p:spPr>
          <a:xfrm>
            <a:off x="5276110" y="3052205"/>
            <a:ext cx="104538" cy="9032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 descr="A green letter i&#10;&#10;AI-generated content may be incorrect.">
            <a:extLst>
              <a:ext uri="{FF2B5EF4-FFF2-40B4-BE49-F238E27FC236}">
                <a16:creationId xmlns:a16="http://schemas.microsoft.com/office/drawing/2014/main" id="{A81D3037-F745-DF23-CDE7-0C68F1F9A9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79286" y="3057520"/>
            <a:ext cx="45719" cy="80008"/>
          </a:xfrm>
          <a:prstGeom prst="rect">
            <a:avLst/>
          </a:prstGeom>
        </p:spPr>
      </p:pic>
      <p:pic>
        <p:nvPicPr>
          <p:cNvPr id="46" name="Picture 45" descr="A number and a punctuation mark&#10;&#10;AI-generated content may be incorrect.">
            <a:extLst>
              <a:ext uri="{FF2B5EF4-FFF2-40B4-BE49-F238E27FC236}">
                <a16:creationId xmlns:a16="http://schemas.microsoft.com/office/drawing/2014/main" id="{4236183E-DC71-C0E2-2B34-1D866A2ED8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18108" y="3182602"/>
            <a:ext cx="225830" cy="10688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37E7C83-AF2E-F3FF-7D6F-2BD4C011BEB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14177" y="674587"/>
            <a:ext cx="2914342" cy="3974102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5E854FF-E308-3992-86D4-108C921CDD5F}"/>
              </a:ext>
            </a:extLst>
          </p:cNvPr>
          <p:cNvSpPr/>
          <p:nvPr/>
        </p:nvSpPr>
        <p:spPr>
          <a:xfrm>
            <a:off x="490970" y="3094264"/>
            <a:ext cx="2591111" cy="1575204"/>
          </a:xfrm>
          <a:custGeom>
            <a:avLst/>
            <a:gdLst>
              <a:gd name="csX0" fmla="*/ 0 w 2591111"/>
              <a:gd name="csY0" fmla="*/ 0 h 1575204"/>
              <a:gd name="csX1" fmla="*/ 621867 w 2591111"/>
              <a:gd name="csY1" fmla="*/ 0 h 1575204"/>
              <a:gd name="csX2" fmla="*/ 1191911 w 2591111"/>
              <a:gd name="csY2" fmla="*/ 0 h 1575204"/>
              <a:gd name="csX3" fmla="*/ 1891511 w 2591111"/>
              <a:gd name="csY3" fmla="*/ 0 h 1575204"/>
              <a:gd name="csX4" fmla="*/ 2591111 w 2591111"/>
              <a:gd name="csY4" fmla="*/ 0 h 1575204"/>
              <a:gd name="csX5" fmla="*/ 2591111 w 2591111"/>
              <a:gd name="csY5" fmla="*/ 509316 h 1575204"/>
              <a:gd name="csX6" fmla="*/ 2591111 w 2591111"/>
              <a:gd name="csY6" fmla="*/ 1002880 h 1575204"/>
              <a:gd name="csX7" fmla="*/ 2591111 w 2591111"/>
              <a:gd name="csY7" fmla="*/ 1575204 h 1575204"/>
              <a:gd name="csX8" fmla="*/ 1943333 w 2591111"/>
              <a:gd name="csY8" fmla="*/ 1575204 h 1575204"/>
              <a:gd name="csX9" fmla="*/ 1373289 w 2591111"/>
              <a:gd name="csY9" fmla="*/ 1575204 h 1575204"/>
              <a:gd name="csX10" fmla="*/ 725511 w 2591111"/>
              <a:gd name="csY10" fmla="*/ 1575204 h 1575204"/>
              <a:gd name="csX11" fmla="*/ 0 w 2591111"/>
              <a:gd name="csY11" fmla="*/ 1575204 h 1575204"/>
              <a:gd name="csX12" fmla="*/ 0 w 2591111"/>
              <a:gd name="csY12" fmla="*/ 1065888 h 1575204"/>
              <a:gd name="csX13" fmla="*/ 0 w 2591111"/>
              <a:gd name="csY13" fmla="*/ 556572 h 1575204"/>
              <a:gd name="csX14" fmla="*/ 0 w 2591111"/>
              <a:gd name="csY14" fmla="*/ 0 h 157520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91111" h="1575204" extrusionOk="0">
                <a:moveTo>
                  <a:pt x="0" y="0"/>
                </a:moveTo>
                <a:cubicBezTo>
                  <a:pt x="152382" y="-23819"/>
                  <a:pt x="425964" y="27971"/>
                  <a:pt x="621867" y="0"/>
                </a:cubicBezTo>
                <a:cubicBezTo>
                  <a:pt x="817770" y="-27971"/>
                  <a:pt x="1068665" y="9239"/>
                  <a:pt x="1191911" y="0"/>
                </a:cubicBezTo>
                <a:cubicBezTo>
                  <a:pt x="1315157" y="-9239"/>
                  <a:pt x="1594978" y="-23479"/>
                  <a:pt x="1891511" y="0"/>
                </a:cubicBezTo>
                <a:cubicBezTo>
                  <a:pt x="2188044" y="23479"/>
                  <a:pt x="2338272" y="20913"/>
                  <a:pt x="2591111" y="0"/>
                </a:cubicBezTo>
                <a:cubicBezTo>
                  <a:pt x="2574458" y="192256"/>
                  <a:pt x="2585147" y="259668"/>
                  <a:pt x="2591111" y="509316"/>
                </a:cubicBezTo>
                <a:cubicBezTo>
                  <a:pt x="2597075" y="758964"/>
                  <a:pt x="2600152" y="871967"/>
                  <a:pt x="2591111" y="1002880"/>
                </a:cubicBezTo>
                <a:cubicBezTo>
                  <a:pt x="2582070" y="1133793"/>
                  <a:pt x="2564303" y="1387586"/>
                  <a:pt x="2591111" y="1575204"/>
                </a:cubicBezTo>
                <a:cubicBezTo>
                  <a:pt x="2346278" y="1569610"/>
                  <a:pt x="2149527" y="1560897"/>
                  <a:pt x="1943333" y="1575204"/>
                </a:cubicBezTo>
                <a:cubicBezTo>
                  <a:pt x="1737139" y="1589511"/>
                  <a:pt x="1502925" y="1567776"/>
                  <a:pt x="1373289" y="1575204"/>
                </a:cubicBezTo>
                <a:cubicBezTo>
                  <a:pt x="1243653" y="1582632"/>
                  <a:pt x="946064" y="1604437"/>
                  <a:pt x="725511" y="1575204"/>
                </a:cubicBezTo>
                <a:cubicBezTo>
                  <a:pt x="504958" y="1545971"/>
                  <a:pt x="188784" y="1566069"/>
                  <a:pt x="0" y="1575204"/>
                </a:cubicBezTo>
                <a:cubicBezTo>
                  <a:pt x="20099" y="1434488"/>
                  <a:pt x="-19373" y="1289134"/>
                  <a:pt x="0" y="1065888"/>
                </a:cubicBezTo>
                <a:cubicBezTo>
                  <a:pt x="19373" y="842642"/>
                  <a:pt x="-8346" y="776949"/>
                  <a:pt x="0" y="556572"/>
                </a:cubicBezTo>
                <a:cubicBezTo>
                  <a:pt x="8346" y="336195"/>
                  <a:pt x="-15785" y="146375"/>
                  <a:pt x="0" y="0"/>
                </a:cubicBezTo>
                <a:close/>
              </a:path>
            </a:pathLst>
          </a:custGeom>
          <a:noFill/>
          <a:ln w="38100">
            <a:solidFill>
              <a:srgbClr val="2E4FC7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0427CFD1-7F33-2F5F-3DD2-5F57F6F4B8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642" y="3120481"/>
            <a:ext cx="2367225" cy="151332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</p:pic>
      <p:pic>
        <p:nvPicPr>
          <p:cNvPr id="62" name="Picture 61" descr="A colorful chart with black text&#10;&#10;AI-generated content may be incorrect.">
            <a:extLst>
              <a:ext uri="{FF2B5EF4-FFF2-40B4-BE49-F238E27FC236}">
                <a16:creationId xmlns:a16="http://schemas.microsoft.com/office/drawing/2014/main" id="{B17EC5D6-2F5D-09C4-2451-C337B9C99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932" y="2545059"/>
            <a:ext cx="2106875" cy="2102325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5168C8DC-B5A3-6D33-EB57-208D9EC3D5E6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0E4-DE91-5968-B7F0-F83263EC5680}"/>
              </a:ext>
            </a:extLst>
          </p:cNvPr>
          <p:cNvSpPr/>
          <p:nvPr/>
        </p:nvSpPr>
        <p:spPr>
          <a:xfrm>
            <a:off x="3766239" y="1020650"/>
            <a:ext cx="348561" cy="598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187EB84-8F32-7017-7DEA-17B21F2D8CD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8538" y="1098153"/>
            <a:ext cx="4276359" cy="1852260"/>
          </a:xfrm>
          <a:prstGeom prst="rect">
            <a:avLst/>
          </a:prstGeom>
          <a:ln w="1270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D400D2-E6CE-3232-98AA-D7A5B2A1CB83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280374" y="514055"/>
            <a:ext cx="4610438" cy="2623473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EC138A-E356-7413-7EF0-11F52C773791}"/>
              </a:ext>
            </a:extLst>
          </p:cNvPr>
          <p:cNvSpPr txBox="1"/>
          <p:nvPr/>
        </p:nvSpPr>
        <p:spPr>
          <a:xfrm>
            <a:off x="1590272" y="2312638"/>
            <a:ext cx="1061188" cy="3323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2000" baseline="30000" dirty="0">
                <a:solidFill>
                  <a:srgbClr val="B50200"/>
                </a:solidFill>
                <a:latin typeface="Merriweather Sans" pitchFamily="2" charset="77"/>
                <a:cs typeface="Arial" panose="020B0604020202020204" pitchFamily="34" charset="0"/>
              </a:rPr>
              <a:t>22</a:t>
            </a:r>
            <a:r>
              <a:rPr lang="en-US" sz="2000" dirty="0">
                <a:solidFill>
                  <a:srgbClr val="B50200"/>
                </a:solidFill>
                <a:latin typeface="Merriweather Sans" pitchFamily="2" charset="77"/>
                <a:cs typeface="Arial" panose="020B0604020202020204" pitchFamily="34" charset="0"/>
              </a:rPr>
              <a:t>Al </a:t>
            </a:r>
            <a:r>
              <a:rPr lang="el-GR" sz="2400" dirty="0">
                <a:solidFill>
                  <a:srgbClr val="B50200"/>
                </a:solidFill>
                <a:latin typeface="Merriweather Sans" pitchFamily="2" charset="77"/>
              </a:rPr>
              <a:t>β</a:t>
            </a:r>
            <a:r>
              <a:rPr lang="da-DK" sz="2400" dirty="0">
                <a:solidFill>
                  <a:srgbClr val="B50200"/>
                </a:solidFill>
                <a:latin typeface="Merriweather Sans" pitchFamily="2" charset="77"/>
              </a:rPr>
              <a:t>2p</a:t>
            </a:r>
            <a:endParaRPr lang="en-US" sz="2000" dirty="0">
              <a:solidFill>
                <a:srgbClr val="B50200"/>
              </a:solidFill>
              <a:latin typeface="Merriweather Sans" pitchFamily="2" charset="77"/>
              <a:cs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8BD6E1D-7BBA-9AE1-7A51-3C1540E0B9A9}"/>
              </a:ext>
            </a:extLst>
          </p:cNvPr>
          <p:cNvSpPr/>
          <p:nvPr/>
        </p:nvSpPr>
        <p:spPr>
          <a:xfrm>
            <a:off x="2169410" y="1281142"/>
            <a:ext cx="192765" cy="164201"/>
          </a:xfrm>
          <a:prstGeom prst="ellipse">
            <a:avLst/>
          </a:prstGeom>
          <a:noFill/>
          <a:ln w="19050">
            <a:solidFill>
              <a:srgbClr val="F3A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A2187EC-81BC-17B7-43CF-E213D94B16CB}"/>
              </a:ext>
            </a:extLst>
          </p:cNvPr>
          <p:cNvSpPr/>
          <p:nvPr/>
        </p:nvSpPr>
        <p:spPr>
          <a:xfrm>
            <a:off x="683474" y="1281141"/>
            <a:ext cx="192765" cy="164201"/>
          </a:xfrm>
          <a:prstGeom prst="ellipse">
            <a:avLst/>
          </a:prstGeom>
          <a:noFill/>
          <a:ln w="19050">
            <a:solidFill>
              <a:srgbClr val="F3A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08B1EB-3901-3D5D-3B8A-B7D6E0B10825}"/>
              </a:ext>
            </a:extLst>
          </p:cNvPr>
          <p:cNvSpPr txBox="1"/>
          <p:nvPr/>
        </p:nvSpPr>
        <p:spPr>
          <a:xfrm>
            <a:off x="2298770" y="1504025"/>
            <a:ext cx="716543" cy="20774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l-GR" sz="1500" dirty="0">
                <a:solidFill>
                  <a:srgbClr val="F3A000"/>
                </a:solidFill>
                <a:latin typeface="Merriweather Sans" pitchFamily="2" charset="77"/>
                <a:cs typeface="Arial" panose="020B0604020202020204" pitchFamily="34" charset="0"/>
              </a:rPr>
              <a:t>α</a:t>
            </a:r>
            <a:r>
              <a:rPr lang="da-DK" sz="1500" dirty="0">
                <a:solidFill>
                  <a:srgbClr val="F3A000"/>
                </a:solidFill>
                <a:latin typeface="Merriweather Sans" pitchFamily="2" charset="77"/>
                <a:cs typeface="Arial" panose="020B0604020202020204" pitchFamily="34" charset="0"/>
              </a:rPr>
              <a:t> + </a:t>
            </a:r>
            <a:r>
              <a:rPr lang="da-DK" sz="1500" baseline="30000" dirty="0">
                <a:solidFill>
                  <a:srgbClr val="F3A000"/>
                </a:solidFill>
                <a:latin typeface="Merriweather Sans" pitchFamily="2" charset="77"/>
                <a:cs typeface="Arial" panose="020B0604020202020204" pitchFamily="34" charset="0"/>
              </a:rPr>
              <a:t>18</a:t>
            </a:r>
            <a:r>
              <a:rPr lang="da-DK" sz="1500" dirty="0">
                <a:solidFill>
                  <a:srgbClr val="F3A000"/>
                </a:solidFill>
                <a:latin typeface="Merriweather Sans" pitchFamily="2" charset="77"/>
                <a:cs typeface="Arial" panose="020B0604020202020204" pitchFamily="34" charset="0"/>
              </a:rPr>
              <a:t>Ne</a:t>
            </a:r>
            <a:endParaRPr lang="en-US" sz="1500" dirty="0">
              <a:solidFill>
                <a:srgbClr val="F3A000"/>
              </a:solidFill>
              <a:latin typeface="Merriweather Sans" pitchFamily="2" charset="77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C06FC5C-1F84-7AA4-D075-38901482C9D6}"/>
              </a:ext>
            </a:extLst>
          </p:cNvPr>
          <p:cNvSpPr txBox="1"/>
          <p:nvPr/>
        </p:nvSpPr>
        <p:spPr>
          <a:xfrm>
            <a:off x="4121950" y="3860873"/>
            <a:ext cx="301365" cy="8310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latin typeface="Merriweather 18pt" pitchFamily="2" charset="77"/>
                <a:ea typeface="Merriweather 18pt" pitchFamily="2" charset="77"/>
                <a:cs typeface="Merriweather 18pt" pitchFamily="2" charset="77"/>
              </a:rPr>
              <a:t>78(2) 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4029FF4-72C9-18C7-B6ED-C4900D8E3F07}"/>
              </a:ext>
            </a:extLst>
          </p:cNvPr>
          <p:cNvSpPr txBox="1"/>
          <p:nvPr/>
        </p:nvSpPr>
        <p:spPr>
          <a:xfrm>
            <a:off x="4121950" y="3996939"/>
            <a:ext cx="304571" cy="8310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latin typeface="Merriweather 18pt" pitchFamily="2" charset="77"/>
                <a:ea typeface="Merriweather 18pt" pitchFamily="2" charset="77"/>
                <a:cs typeface="Merriweather 18pt" pitchFamily="2" charset="77"/>
              </a:rPr>
              <a:t>22(2) 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518455-8EAD-B81B-F28E-7BC18A6E65D5}"/>
              </a:ext>
            </a:extLst>
          </p:cNvPr>
          <p:cNvSpPr txBox="1"/>
          <p:nvPr/>
        </p:nvSpPr>
        <p:spPr>
          <a:xfrm rot="20976038">
            <a:off x="3180552" y="3026559"/>
            <a:ext cx="3035518" cy="1530804"/>
          </a:xfrm>
          <a:prstGeom prst="rect">
            <a:avLst/>
          </a:prstGeom>
          <a:solidFill>
            <a:srgbClr val="FFE000"/>
          </a:solidFill>
          <a:ln w="12700"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noProof="1">
                <a:latin typeface="Merriweather Sans" pitchFamily="2" charset="77"/>
              </a:rPr>
              <a:t>Take-home message:</a:t>
            </a:r>
          </a:p>
          <a:p>
            <a:pPr>
              <a:lnSpc>
                <a:spcPct val="150000"/>
              </a:lnSpc>
            </a:pPr>
            <a:r>
              <a:rPr lang="en-GB" sz="1600" u="sng" noProof="1">
                <a:solidFill>
                  <a:srgbClr val="2E4FC7"/>
                </a:solidFill>
                <a:latin typeface="Merriweather Sans" pitchFamily="2" charset="77"/>
              </a:rPr>
              <a:t>Beta decay</a:t>
            </a:r>
            <a:r>
              <a:rPr lang="en-GB" sz="1600" noProof="1">
                <a:latin typeface="Merriweather Sans" pitchFamily="2" charset="77"/>
              </a:rPr>
              <a:t> is a very powerful and versatile tool in light nuclear structure studies</a:t>
            </a:r>
          </a:p>
        </p:txBody>
      </p:sp>
    </p:spTree>
    <p:extLst>
      <p:ext uri="{BB962C8B-B14F-4D97-AF65-F5344CB8AC3E}">
        <p14:creationId xmlns:p14="http://schemas.microsoft.com/office/powerpoint/2010/main" val="145861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4" grpId="0" animBg="1"/>
      <p:bldP spid="36" grpId="0" animBg="1"/>
      <p:bldP spid="43" grpId="0" animBg="1"/>
      <p:bldP spid="48" grpId="0" animBg="1"/>
      <p:bldP spid="5" grpId="0" animBg="1"/>
      <p:bldP spid="12" grpId="0"/>
      <p:bldP spid="14" grpId="0" animBg="1"/>
      <p:bldP spid="15" grpId="0" animBg="1"/>
      <p:bldP spid="16" grpId="0"/>
      <p:bldP spid="28" grpId="0"/>
      <p:bldP spid="31" grpId="0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738C5-64EE-40E6-7F30-8E94FC787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E082B499-3432-09CC-6288-0ACFB2E12CAC}"/>
              </a:ext>
            </a:extLst>
          </p:cNvPr>
          <p:cNvSpPr txBox="1">
            <a:spLocks/>
          </p:cNvSpPr>
          <p:nvPr/>
        </p:nvSpPr>
        <p:spPr>
          <a:xfrm>
            <a:off x="589264" y="2284448"/>
            <a:ext cx="7965471" cy="57460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800" spc="0" dirty="0">
                <a:latin typeface="Merriweather Sans" pitchFamily="2" charset="77"/>
              </a:rPr>
              <a:t>2-proton emission</a:t>
            </a:r>
            <a:endParaRPr lang="en-US" sz="2800" i="1" spc="0" dirty="0">
              <a:latin typeface="Merriweather Sans" pitchFamily="2" charset="77"/>
            </a:endParaRP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0FE45600-55A5-38CA-75B2-B7ED831385CD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pPr/>
              <a:t>3</a:t>
            </a:fld>
            <a:endParaRPr lang="en-US" sz="9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Merriweather Sans" pitchFamily="2" charset="77"/>
              <a:ea typeface="Merriweather 18pt" pitchFamily="2" charset="77"/>
              <a:cs typeface="Merriweather 18pt" pitchFamily="2" charset="77"/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8E6CCF33-BEB1-C3EC-A4C4-F951F0832A31}"/>
              </a:ext>
            </a:extLst>
          </p:cNvPr>
          <p:cNvSpPr txBox="1">
            <a:spLocks/>
          </p:cNvSpPr>
          <p:nvPr/>
        </p:nvSpPr>
        <p:spPr>
          <a:xfrm>
            <a:off x="5969000" y="4893681"/>
            <a:ext cx="3059519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20212896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05EE8-E4BA-3BE0-8350-276E5F275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14F6F7C8-DEB4-53E0-7D1B-F851089B1D73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Logotype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115268-3232-0C6D-8602-6D080119EBC5}"/>
              </a:ext>
            </a:extLst>
          </p:cNvPr>
          <p:cNvSpPr txBox="1"/>
          <p:nvPr/>
        </p:nvSpPr>
        <p:spPr>
          <a:xfrm>
            <a:off x="6352741" y="3928903"/>
            <a:ext cx="2529539" cy="11233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rtlCol="0" anchor="t" anchorCtr="0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4000" dirty="0">
                <a:solidFill>
                  <a:srgbClr val="FFFFFF"/>
                </a:solidFill>
                <a:latin typeface="Vollkorn Medium" pitchFamily="2" charset="0"/>
                <a:ea typeface="Vollkorn Medium" pitchFamily="2" charset="0"/>
                <a:cs typeface="Arial" panose="020B0604020202020204" pitchFamily="34" charset="0"/>
              </a:rPr>
              <a:t>And</a:t>
            </a:r>
            <a:br>
              <a:rPr lang="en-US" sz="4000" dirty="0">
                <a:solidFill>
                  <a:srgbClr val="FFFFFF"/>
                </a:solidFill>
                <a:latin typeface="Vollkorn Medium" pitchFamily="2" charset="0"/>
                <a:ea typeface="Vollkorn Medium" pitchFamily="2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rgbClr val="FFFFFF"/>
                </a:solidFill>
                <a:latin typeface="Vollkorn Medium" pitchFamily="2" charset="0"/>
                <a:ea typeface="Vollkorn Medium" pitchFamily="2" charset="0"/>
                <a:cs typeface="Arial" panose="020B0604020202020204" pitchFamily="34" charset="0"/>
              </a:rPr>
              <a:t>thank you!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694E67-FB75-FED1-84FE-BFB5FE994347}"/>
              </a:ext>
            </a:extLst>
          </p:cNvPr>
          <p:cNvSpPr txBox="1"/>
          <p:nvPr/>
        </p:nvSpPr>
        <p:spPr>
          <a:xfrm>
            <a:off x="325405" y="281815"/>
            <a:ext cx="2983189" cy="8987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3200" dirty="0">
                <a:solidFill>
                  <a:srgbClr val="FFFFFF"/>
                </a:solidFill>
                <a:latin typeface="Vollkorn Medium" pitchFamily="2" charset="0"/>
                <a:ea typeface="Vollkorn Medium" pitchFamily="2" charset="0"/>
                <a:cs typeface="Arial" panose="020B0604020202020204" pitchFamily="34" charset="0"/>
              </a:rPr>
              <a:t>Thanks to</a:t>
            </a:r>
            <a:br>
              <a:rPr lang="en-US" sz="3200" dirty="0">
                <a:solidFill>
                  <a:srgbClr val="FFFFFF"/>
                </a:solidFill>
                <a:latin typeface="Vollkorn Medium" pitchFamily="2" charset="0"/>
                <a:ea typeface="Vollkorn Medium" pitchFamily="2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FFFFFF"/>
                </a:solidFill>
                <a:latin typeface="Vollkorn Medium" pitchFamily="2" charset="0"/>
                <a:ea typeface="Vollkorn Medium" pitchFamily="2" charset="0"/>
                <a:cs typeface="Arial" panose="020B0604020202020204" pitchFamily="34" charset="0"/>
              </a:rPr>
              <a:t>all collaborators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901479-18B8-7658-0431-7CCD55831D9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06075" y="2895503"/>
            <a:ext cx="871920" cy="83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7B7599-7C98-CDCE-7B7B-A27F84E448C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92955" y="1559278"/>
            <a:ext cx="1298160" cy="962280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405AF0F-CE8E-10D3-C1F9-8481A0476319}"/>
              </a:ext>
            </a:extLst>
          </p:cNvPr>
          <p:cNvPicPr>
            <a:picLocks noChangeAspect="1"/>
          </p:cNvPicPr>
          <p:nvPr/>
        </p:nvPicPr>
        <p:blipFill>
          <a:blip>
            <a:alphaModFix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925457" y="1348064"/>
            <a:ext cx="1384106" cy="1384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344804C-4189-D60E-9980-39F583A243B8}"/>
              </a:ext>
            </a:extLst>
          </p:cNvPr>
          <p:cNvPicPr>
            <a:picLocks noChangeAspect="1"/>
          </p:cNvPicPr>
          <p:nvPr/>
        </p:nvPicPr>
        <p:blipFill>
          <a:blip>
            <a:lum/>
            <a:alphaModFix/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6652025" y="3085645"/>
            <a:ext cx="914400" cy="37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CFA542-6595-03C3-9A82-8C6BEBB614B5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7566425" y="3085645"/>
            <a:ext cx="1143000" cy="383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0E2511-7E31-B11A-B051-7638246E7CC4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763033" y="4023965"/>
            <a:ext cx="1251000" cy="8377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9434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5E340-A272-B623-9AD4-9E12C7E9C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250E08D-2F05-900C-48BF-26FEBD0DE742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0077C3-D478-BB0F-FF42-8880C0A5FB52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61C615A2-5CBE-CB65-C2F8-178772D29D09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4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68546E4-964A-B26E-2918-816A6E7BF008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2-proton emission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814D6445-4EF7-7760-F166-CBCA8D29CEA3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FAD0D3-22D4-7340-2163-ECC968A1D450}"/>
              </a:ext>
            </a:extLst>
          </p:cNvPr>
          <p:cNvSpPr txBox="1"/>
          <p:nvPr/>
        </p:nvSpPr>
        <p:spPr>
          <a:xfrm>
            <a:off x="555002" y="831609"/>
            <a:ext cx="5246708" cy="7921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noProof="1">
                <a:latin typeface="Merriweather Sans" pitchFamily="2" charset="77"/>
              </a:rPr>
              <a:t>Sequential: Emit one proton, and then another</a:t>
            </a:r>
          </a:p>
          <a:p>
            <a:pPr>
              <a:lnSpc>
                <a:spcPct val="150000"/>
              </a:lnSpc>
            </a:pPr>
            <a:r>
              <a:rPr lang="en-GB" sz="1600" noProof="1">
                <a:latin typeface="Merriweather Sans" pitchFamily="2" charset="77"/>
              </a:rPr>
              <a:t>Direct: Two protons, “</a:t>
            </a:r>
            <a:r>
              <a:rPr lang="en-GB" sz="1600" baseline="30000" noProof="1">
                <a:latin typeface="Merriweather Sans" pitchFamily="2" charset="77"/>
              </a:rPr>
              <a:t>2</a:t>
            </a:r>
            <a:r>
              <a:rPr lang="en-GB" sz="1600" noProof="1">
                <a:latin typeface="Merriweather Sans" pitchFamily="2" charset="77"/>
              </a:rPr>
              <a:t>He”, emitted simultaneously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178FC23A-F1D0-A83E-D96B-7CA26803ED28}"/>
              </a:ext>
            </a:extLst>
          </p:cNvPr>
          <p:cNvSpPr txBox="1">
            <a:spLocks/>
          </p:cNvSpPr>
          <p:nvPr/>
        </p:nvSpPr>
        <p:spPr>
          <a:xfrm>
            <a:off x="555002" y="3885419"/>
            <a:ext cx="4231960" cy="792140"/>
          </a:xfrm>
          <a:prstGeom prst="rect">
            <a:avLst/>
          </a:prstGeom>
        </p:spPr>
        <p:txBody>
          <a:bodyPr/>
          <a:lstStyle>
            <a:lvl1pPr marL="126000" indent="-126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020763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78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74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Merriweather Sans" pitchFamily="2" charset="77"/>
              </a:rPr>
              <a:t>Known long-lived </a:t>
            </a:r>
            <a:r>
              <a:rPr lang="en-US" u="sng" dirty="0">
                <a:latin typeface="Merriweather Sans" pitchFamily="2" charset="77"/>
              </a:rPr>
              <a:t>ground state</a:t>
            </a:r>
            <a:r>
              <a:rPr lang="en-US" dirty="0">
                <a:latin typeface="Merriweather Sans" pitchFamily="2" charset="77"/>
              </a:rPr>
              <a:t> 2p emitters: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Merriweather Sans" pitchFamily="2" charset="77"/>
              </a:rPr>
              <a:t>     </a:t>
            </a:r>
            <a:r>
              <a:rPr lang="en-US" baseline="30000" dirty="0">
                <a:latin typeface="Merriweather Sans" pitchFamily="2" charset="77"/>
              </a:rPr>
              <a:t>45</a:t>
            </a:r>
            <a:r>
              <a:rPr lang="en-US" dirty="0">
                <a:latin typeface="Merriweather Sans" pitchFamily="2" charset="77"/>
              </a:rPr>
              <a:t>Fe, </a:t>
            </a:r>
            <a:r>
              <a:rPr lang="en-US" baseline="30000" dirty="0">
                <a:latin typeface="Merriweather Sans" pitchFamily="2" charset="77"/>
              </a:rPr>
              <a:t>48</a:t>
            </a:r>
            <a:r>
              <a:rPr lang="en-US" dirty="0">
                <a:latin typeface="Merriweather Sans" pitchFamily="2" charset="77"/>
              </a:rPr>
              <a:t>Ni, </a:t>
            </a:r>
            <a:r>
              <a:rPr lang="en-US" baseline="30000" dirty="0">
                <a:latin typeface="Merriweather Sans" pitchFamily="2" charset="77"/>
              </a:rPr>
              <a:t>54</a:t>
            </a:r>
            <a:r>
              <a:rPr lang="en-US" dirty="0">
                <a:latin typeface="Merriweather Sans" pitchFamily="2" charset="77"/>
              </a:rPr>
              <a:t>Zn, </a:t>
            </a:r>
            <a:r>
              <a:rPr lang="en-US" baseline="30000" dirty="0">
                <a:latin typeface="Merriweather Sans" pitchFamily="2" charset="77"/>
              </a:rPr>
              <a:t>67</a:t>
            </a:r>
            <a:r>
              <a:rPr lang="en-US" dirty="0">
                <a:latin typeface="Merriweather Sans" pitchFamily="2" charset="77"/>
              </a:rPr>
              <a:t>Kr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6D729E-2821-E25A-799B-CBD79E631BF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801710" y="2498826"/>
            <a:ext cx="3071160" cy="2301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C31822-D7F5-DFCA-6FDF-7A33219337D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258910" y="712578"/>
            <a:ext cx="2057400" cy="1745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2E0BB7-6C9F-E4CB-AF85-3F6E30A918D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500840" y="1866533"/>
            <a:ext cx="3071160" cy="1782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A red arrow in the sky&#10;&#10;AI-generated content may be incorrect.">
            <a:extLst>
              <a:ext uri="{FF2B5EF4-FFF2-40B4-BE49-F238E27FC236}">
                <a16:creationId xmlns:a16="http://schemas.microsoft.com/office/drawing/2014/main" id="{34B25B0D-82C6-E133-0233-65106A9D29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2725" y="2554716"/>
            <a:ext cx="2203557" cy="2189340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A0E64D-5BC7-07E4-9201-5E3C39B7FD7A}"/>
              </a:ext>
            </a:extLst>
          </p:cNvPr>
          <p:cNvSpPr txBox="1"/>
          <p:nvPr/>
        </p:nvSpPr>
        <p:spPr>
          <a:xfrm rot="16200000">
            <a:off x="7183017" y="3474067"/>
            <a:ext cx="245091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900" dirty="0">
                <a:latin typeface="Merriweather Sans" pitchFamily="2" charset="77"/>
              </a:rPr>
              <a:t>K. Miernik et al., PRL </a:t>
            </a:r>
            <a:r>
              <a:rPr lang="en-US" sz="900" b="1" dirty="0">
                <a:latin typeface="Merriweather Sans" pitchFamily="2" charset="77"/>
              </a:rPr>
              <a:t>99</a:t>
            </a:r>
            <a:r>
              <a:rPr lang="en-US" sz="900" dirty="0">
                <a:latin typeface="Merriweather Sans" pitchFamily="2" charset="77"/>
              </a:rPr>
              <a:t>, 192501 (2007)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617317-5F79-CA45-3307-B46FE219B9FE}"/>
              </a:ext>
            </a:extLst>
          </p:cNvPr>
          <p:cNvSpPr txBox="1"/>
          <p:nvPr/>
        </p:nvSpPr>
        <p:spPr>
          <a:xfrm>
            <a:off x="6072961" y="4486517"/>
            <a:ext cx="371897" cy="20774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500" baseline="30000" dirty="0">
                <a:solidFill>
                  <a:srgbClr val="FF6600"/>
                </a:solidFill>
                <a:latin typeface="Merriweather Sans" pitchFamily="2" charset="77"/>
                <a:cs typeface="Arial" panose="020B0604020202020204" pitchFamily="34" charset="0"/>
              </a:rPr>
              <a:t>45</a:t>
            </a:r>
            <a:r>
              <a:rPr lang="en-US" sz="1500" dirty="0">
                <a:solidFill>
                  <a:srgbClr val="FF6600"/>
                </a:solidFill>
                <a:latin typeface="Merriweather Sans" pitchFamily="2" charset="77"/>
                <a:cs typeface="Arial" panose="020B0604020202020204" pitchFamily="34" charset="0"/>
              </a:rPr>
              <a:t>Fe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2F6BA8-A873-5A4A-5C3A-CFFA60243D27}"/>
              </a:ext>
            </a:extLst>
          </p:cNvPr>
          <p:cNvSpPr txBox="1"/>
          <p:nvPr/>
        </p:nvSpPr>
        <p:spPr>
          <a:xfrm>
            <a:off x="7878572" y="3184099"/>
            <a:ext cx="117020" cy="20774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1500" dirty="0">
                <a:solidFill>
                  <a:srgbClr val="F3A000"/>
                </a:solidFill>
                <a:latin typeface="Merriweather Sans" pitchFamily="2" charset="77"/>
                <a:cs typeface="Arial" panose="020B0604020202020204" pitchFamily="34" charset="0"/>
              </a:rPr>
              <a:t>p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2180819-2BC6-C97B-CA44-19317325A521}"/>
              </a:ext>
            </a:extLst>
          </p:cNvPr>
          <p:cNvCxnSpPr>
            <a:cxnSpLocks/>
          </p:cNvCxnSpPr>
          <p:nvPr/>
        </p:nvCxnSpPr>
        <p:spPr>
          <a:xfrm flipV="1">
            <a:off x="6347663" y="3885419"/>
            <a:ext cx="151562" cy="527681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2006981-BBA5-265F-F2A1-47FF526ED285}"/>
              </a:ext>
            </a:extLst>
          </p:cNvPr>
          <p:cNvCxnSpPr>
            <a:cxnSpLocks/>
          </p:cNvCxnSpPr>
          <p:nvPr/>
        </p:nvCxnSpPr>
        <p:spPr>
          <a:xfrm flipV="1">
            <a:off x="7643160" y="3439573"/>
            <a:ext cx="239758" cy="510635"/>
          </a:xfrm>
          <a:prstGeom prst="line">
            <a:avLst/>
          </a:prstGeom>
          <a:ln w="28575">
            <a:solidFill>
              <a:srgbClr val="F3A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BCD14F0-3DDB-EAC8-BCE3-300A253DA567}"/>
              </a:ext>
            </a:extLst>
          </p:cNvPr>
          <p:cNvCxnSpPr>
            <a:cxnSpLocks/>
          </p:cNvCxnSpPr>
          <p:nvPr/>
        </p:nvCxnSpPr>
        <p:spPr>
          <a:xfrm flipV="1">
            <a:off x="7424928" y="3366156"/>
            <a:ext cx="393751" cy="214027"/>
          </a:xfrm>
          <a:prstGeom prst="line">
            <a:avLst/>
          </a:prstGeom>
          <a:ln w="28575">
            <a:solidFill>
              <a:srgbClr val="F3A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7C93181-C258-25EC-DD6F-6BCEDE3EEE18}"/>
              </a:ext>
            </a:extLst>
          </p:cNvPr>
          <p:cNvSpPr txBox="1"/>
          <p:nvPr/>
        </p:nvSpPr>
        <p:spPr>
          <a:xfrm rot="16200000">
            <a:off x="7957848" y="4118400"/>
            <a:ext cx="997560" cy="2185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1" u="none" strike="noStrike" kern="1200" cap="none" dirty="0">
                <a:ln>
                  <a:noFill/>
                </a:ln>
                <a:solidFill>
                  <a:srgbClr val="808080"/>
                </a:solidFill>
                <a:latin typeface="Merriweather Sans" pitchFamily="34"/>
                <a:ea typeface="Noto Sans" pitchFamily="2"/>
                <a:cs typeface="FreeSans" pitchFamily="2"/>
              </a:rPr>
              <a:t>Image by Lijie Sun</a:t>
            </a:r>
          </a:p>
        </p:txBody>
      </p:sp>
    </p:spTree>
    <p:extLst>
      <p:ext uri="{BB962C8B-B14F-4D97-AF65-F5344CB8AC3E}">
        <p14:creationId xmlns:p14="http://schemas.microsoft.com/office/powerpoint/2010/main" val="317122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5" grpId="0"/>
      <p:bldP spid="16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380368-1F94-48B2-318B-1815D6C90E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59AFF63-A1A1-73C8-CA4F-7271E44EF56A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0805B7-517B-684B-D39E-7378DF12DD32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9C57C0F6-721C-4446-4069-1F8D952AC77D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5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ED5D9C99-97D2-C7CF-C12B-3CAABB56BC3B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2-proton emission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1705CA5B-E9F5-9E72-33F4-D8D6E0C35979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240032-C1F2-E07E-A282-F4E087AC976D}"/>
              </a:ext>
            </a:extLst>
          </p:cNvPr>
          <p:cNvSpPr txBox="1"/>
          <p:nvPr/>
        </p:nvSpPr>
        <p:spPr>
          <a:xfrm>
            <a:off x="555002" y="831609"/>
            <a:ext cx="5246708" cy="7921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noProof="1">
                <a:latin typeface="Merriweather Sans" pitchFamily="2" charset="77"/>
              </a:rPr>
              <a:t>2-proton emission following </a:t>
            </a:r>
            <a:r>
              <a:rPr lang="en-GB" sz="1600" u="sng" noProof="1">
                <a:solidFill>
                  <a:srgbClr val="2B6BDF"/>
                </a:solidFill>
                <a:latin typeface="Merriweather Sans" pitchFamily="2" charset="77"/>
              </a:rPr>
              <a:t>beta decay</a:t>
            </a:r>
            <a:r>
              <a:rPr lang="en-GB" sz="1600" noProof="1">
                <a:latin typeface="Merriweather Sans" pitchFamily="2" charset="77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GB" sz="1600" noProof="1">
                <a:latin typeface="Merriweather Sans" pitchFamily="2" charset="77"/>
              </a:rPr>
              <a:t>1-proton daughter is always accessible…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0342A87D-F42A-6E23-0002-3241C0C0F8B6}"/>
              </a:ext>
            </a:extLst>
          </p:cNvPr>
          <p:cNvSpPr txBox="1">
            <a:spLocks/>
          </p:cNvSpPr>
          <p:nvPr/>
        </p:nvSpPr>
        <p:spPr>
          <a:xfrm>
            <a:off x="555001" y="3885419"/>
            <a:ext cx="5065729" cy="426472"/>
          </a:xfrm>
          <a:prstGeom prst="rect">
            <a:avLst/>
          </a:prstGeom>
        </p:spPr>
        <p:txBody>
          <a:bodyPr/>
          <a:lstStyle>
            <a:lvl1pPr marL="126000" indent="-126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020763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78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74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6000" indent="-1260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noProof="1"/>
              <a:t>→ </a:t>
            </a:r>
            <a:r>
              <a:rPr lang="en-GB" sz="1400" noProof="1">
                <a:latin typeface="Merriweather Sans" pitchFamily="2" charset="77"/>
              </a:rPr>
              <a:t>… </a:t>
            </a:r>
            <a:r>
              <a:rPr lang="en-US" dirty="0">
                <a:latin typeface="Merriweather Sans" pitchFamily="2" charset="77"/>
              </a:rPr>
              <a:t>and sequential decay mode is found to dominate</a:t>
            </a:r>
          </a:p>
          <a:p>
            <a:pPr marL="0" indent="0">
              <a:buNone/>
            </a:pPr>
            <a:r>
              <a:rPr lang="en-GB" sz="1600" noProof="1"/>
              <a:t>→ </a:t>
            </a:r>
            <a:r>
              <a:rPr lang="en-US" dirty="0">
                <a:latin typeface="Merriweather Sans" pitchFamily="2" charset="77"/>
              </a:rPr>
              <a:t>Direct decay mode yet to be observed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8E943C-834E-E680-16CF-840584EB25E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801710" y="2498826"/>
            <a:ext cx="3071160" cy="2301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D4B202-B372-7C5B-B605-C72FBF4F5E9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258910" y="712578"/>
            <a:ext cx="2057400" cy="1745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684BC80-2AE8-86D3-C089-226F4E5BF9E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18056" y="1821923"/>
            <a:ext cx="275652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08FA2B-6A86-6871-78DE-495387EB1F2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3077115" y="2054423"/>
            <a:ext cx="2735640" cy="133992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19EBD11-7402-105A-A6BA-3BEAD6F7BCDA}"/>
              </a:ext>
            </a:extLst>
          </p:cNvPr>
          <p:cNvSpPr txBox="1"/>
          <p:nvPr/>
        </p:nvSpPr>
        <p:spPr>
          <a:xfrm rot="16200000">
            <a:off x="7957848" y="4118400"/>
            <a:ext cx="997560" cy="21852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800" b="0" i="1" u="none" strike="noStrike" kern="1200" cap="none" dirty="0">
                <a:ln>
                  <a:noFill/>
                </a:ln>
                <a:solidFill>
                  <a:srgbClr val="808080"/>
                </a:solidFill>
                <a:latin typeface="Merriweather Sans" pitchFamily="34"/>
                <a:ea typeface="Noto Sans" pitchFamily="2"/>
                <a:cs typeface="FreeSans" pitchFamily="2"/>
              </a:rPr>
              <a:t>Image by Lijie Sun</a:t>
            </a:r>
          </a:p>
        </p:txBody>
      </p:sp>
    </p:spTree>
    <p:extLst>
      <p:ext uri="{BB962C8B-B14F-4D97-AF65-F5344CB8AC3E}">
        <p14:creationId xmlns:p14="http://schemas.microsoft.com/office/powerpoint/2010/main" val="3551830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F080F-914F-4D24-5571-BE67E1EECB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6B38D8F3-DA64-BE96-D4D0-DE11C882296F}"/>
              </a:ext>
            </a:extLst>
          </p:cNvPr>
          <p:cNvSpPr txBox="1">
            <a:spLocks/>
          </p:cNvSpPr>
          <p:nvPr/>
        </p:nvSpPr>
        <p:spPr>
          <a:xfrm>
            <a:off x="589264" y="1798106"/>
            <a:ext cx="7965471" cy="154728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800" spc="0" dirty="0">
                <a:latin typeface="Merriweather Sans" pitchFamily="2" charset="77"/>
              </a:rPr>
              <a:t>Beta-delayed charged particle emission</a:t>
            </a:r>
            <a:br>
              <a:rPr lang="en-US" sz="2800" spc="0" dirty="0">
                <a:latin typeface="Merriweather Sans" pitchFamily="2" charset="77"/>
              </a:rPr>
            </a:br>
            <a:endParaRPr lang="en-US" sz="2800" spc="0" dirty="0">
              <a:latin typeface="Merriweather Sans" pitchFamily="2" charset="77"/>
            </a:endParaRPr>
          </a:p>
          <a:p>
            <a:pPr algn="ctr">
              <a:lnSpc>
                <a:spcPct val="100000"/>
              </a:lnSpc>
            </a:pPr>
            <a:r>
              <a:rPr lang="en-US" sz="2800" dirty="0"/>
              <a:t>— </a:t>
            </a:r>
            <a:r>
              <a:rPr lang="en-US" sz="2800" i="1" spc="0" dirty="0">
                <a:latin typeface="Merriweather Sans" pitchFamily="2" charset="77"/>
              </a:rPr>
              <a:t>A Primer </a:t>
            </a:r>
            <a:r>
              <a:rPr lang="en-US" sz="2800" dirty="0"/>
              <a:t>—</a:t>
            </a:r>
            <a:endParaRPr lang="en-US" sz="2800" i="1" spc="0" dirty="0">
              <a:latin typeface="Merriweather Sans" pitchFamily="2" charset="77"/>
            </a:endParaRP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6721EAEE-0ADE-0000-EF9B-97F3DE3F7E54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erriweather Sans" pitchFamily="2" charset="77"/>
                <a:ea typeface="Merriweather 18pt" pitchFamily="2" charset="77"/>
                <a:cs typeface="Merriweather 18pt" pitchFamily="2" charset="77"/>
              </a:rPr>
              <a:pPr/>
              <a:t>6</a:t>
            </a:fld>
            <a:endParaRPr lang="en-US" sz="9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Merriweather Sans" pitchFamily="2" charset="77"/>
              <a:ea typeface="Merriweather 18pt" pitchFamily="2" charset="77"/>
              <a:cs typeface="Merriweather 18pt" pitchFamily="2" charset="77"/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D822DB82-6189-DD47-ED2D-8F308378367A}"/>
              </a:ext>
            </a:extLst>
          </p:cNvPr>
          <p:cNvSpPr txBox="1">
            <a:spLocks/>
          </p:cNvSpPr>
          <p:nvPr/>
        </p:nvSpPr>
        <p:spPr>
          <a:xfrm>
            <a:off x="5969000" y="4893681"/>
            <a:ext cx="3059519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2428320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0425EE-BD72-5588-32C8-ED1BE93F3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4D90801-404E-7723-9137-15E730F065AF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1E253C-D1CB-5F8C-48F4-9F50127E55CC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C38E371C-5F19-2059-C09C-733DFD88BAFD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7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B1E5A594-5F86-BA98-4F87-8D518E7BA457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Light exotic nuclei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F12537-911D-CEA3-45AF-323753ED56BE}"/>
              </a:ext>
            </a:extLst>
          </p:cNvPr>
          <p:cNvSpPr txBox="1"/>
          <p:nvPr/>
        </p:nvSpPr>
        <p:spPr>
          <a:xfrm>
            <a:off x="2095130" y="2068497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C0B77A-21CE-BBD6-F645-126DB32D8D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196202" y="831196"/>
            <a:ext cx="3705336" cy="36868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516DFB8-7553-3C77-4F00-89C5B1406012}"/>
                  </a:ext>
                </a:extLst>
              </p:cNvPr>
              <p:cNvSpPr txBox="1"/>
              <p:nvPr/>
            </p:nvSpPr>
            <p:spPr>
              <a:xfrm>
                <a:off x="421200" y="831196"/>
                <a:ext cx="4582884" cy="37864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800" b="0" dirty="0">
                    <a:latin typeface="Merriweather Sans" pitchFamily="2" charset="77"/>
                  </a:rPr>
                  <a:t>Stable nuclei:	</a:t>
                </a:r>
                <a14:m>
                  <m:oMath xmlns:m="http://schemas.openxmlformats.org/officeDocument/2006/math">
                    <m:r>
                      <a:rPr lang="da-DK" sz="18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da-DK" sz="1800" b="0" i="1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da-DK" sz="18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da-DK" sz="1800" b="0" i="1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da-DK" sz="18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da-DK" sz="1800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endParaRPr lang="en-US" sz="1800" b="0" dirty="0">
                  <a:latin typeface="Merriweather Sans" pitchFamily="2" charset="77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solidFill>
                      <a:srgbClr val="F3A000"/>
                    </a:solidFill>
                    <a:latin typeface="Merriweather Sans" pitchFamily="2" charset="77"/>
                  </a:rPr>
                  <a:t>Exotic</a:t>
                </a:r>
                <a:r>
                  <a:rPr lang="en-US" dirty="0">
                    <a:latin typeface="Merriweather Sans" pitchFamily="2" charset="77"/>
                  </a:rPr>
                  <a:t> </a:t>
                </a:r>
                <a:r>
                  <a:rPr lang="en-US" dirty="0">
                    <a:solidFill>
                      <a:srgbClr val="B50200"/>
                    </a:solidFill>
                    <a:latin typeface="Merriweather Sans" pitchFamily="2" charset="77"/>
                  </a:rPr>
                  <a:t>nuclei</a:t>
                </a:r>
                <a:r>
                  <a:rPr lang="en-US" dirty="0">
                    <a:latin typeface="Merriweather Sans" pitchFamily="2" charset="77"/>
                  </a:rPr>
                  <a:t>:	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da-DK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  <m:r>
                      <a:rPr lang="da-DK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da-DK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da-DK" b="0" dirty="0">
                  <a:latin typeface="Merriweather Sans" pitchFamily="2" charset="77"/>
                </a:endParaRPr>
              </a:p>
              <a:p>
                <a:pPr>
                  <a:lnSpc>
                    <a:spcPct val="150000"/>
                  </a:lnSpc>
                </a:pPr>
                <a:endParaRPr lang="en-US" dirty="0">
                  <a:latin typeface="Merriweather Sans" pitchFamily="2" charset="77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Merriweather Sans" pitchFamily="2" charset="77"/>
                  </a:rPr>
                  <a:t>As nuclei go more exotic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>
                    <a:latin typeface="Merriweather Sans" pitchFamily="2" charset="77"/>
                  </a:rPr>
                  <a:t>Q-value for all kinds of decays go </a:t>
                </a:r>
                <a:r>
                  <a:rPr lang="en-US" dirty="0"/>
                  <a:t>↑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800" b="0" dirty="0">
                    <a:latin typeface="Merriweather Sans" pitchFamily="2" charset="77"/>
                  </a:rPr>
                  <a:t>    Nucleon separation energies go </a:t>
                </a:r>
                <a:r>
                  <a:rPr lang="en-US" dirty="0"/>
                  <a:t>↓</a:t>
                </a:r>
              </a:p>
              <a:p>
                <a:pPr>
                  <a:lnSpc>
                    <a:spcPct val="150000"/>
                  </a:lnSpc>
                </a:pPr>
                <a:endParaRPr lang="en-US" dirty="0">
                  <a:latin typeface="Merriweather Sans" pitchFamily="2" charset="77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→ </a:t>
                </a:r>
                <a:r>
                  <a:rPr lang="en-US" dirty="0">
                    <a:latin typeface="Merriweather Sans" pitchFamily="2" charset="77"/>
                  </a:rPr>
                  <a:t>Possible decay paths grow rapidly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Merriweather Sans" pitchFamily="2" charset="77"/>
                  </a:rPr>
                  <a:t>	</a:t>
                </a:r>
                <a:r>
                  <a:rPr lang="en-US" dirty="0"/>
                  <a:t> → </a:t>
                </a:r>
                <a:r>
                  <a:rPr lang="en-US" dirty="0">
                    <a:solidFill>
                      <a:srgbClr val="F3A000"/>
                    </a:solidFill>
                    <a:latin typeface="Merriweather Sans" pitchFamily="2" charset="77"/>
                  </a:rPr>
                  <a:t>Exotic multi</a:t>
                </a:r>
                <a:r>
                  <a:rPr lang="en-US" dirty="0">
                    <a:solidFill>
                      <a:srgbClr val="B50200"/>
                    </a:solidFill>
                    <a:latin typeface="Merriweather Sans" pitchFamily="2" charset="77"/>
                  </a:rPr>
                  <a:t>-particle breakups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6C394D5-DF0C-4FB3-FE4B-9EA850E336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200" y="831196"/>
                <a:ext cx="4582884" cy="3786486"/>
              </a:xfrm>
              <a:prstGeom prst="rect">
                <a:avLst/>
              </a:prstGeom>
              <a:blipFill>
                <a:blip r:embed="rId4"/>
                <a:stretch>
                  <a:fillRect l="-1381" b="-20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80362F-E63D-D90E-491F-35221DD4ECE8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216053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E52AD-2A2C-8E6E-5C58-A350A870E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5AAB643-B858-7445-EA48-3414CA6BE400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A13DE2-5C42-4AAC-21C0-CE7D6B720BED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EBB93BCC-BAD0-462F-46AF-1887C21B2548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8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3A83993C-C24C-4E0C-0917-F0BB5D8955D1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/>
                <a:latin typeface="Merriweather Sans" pitchFamily="2" charset="77"/>
              </a:rPr>
              <a:t>Beta decay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D892D2-5C62-5A55-5063-7F705FDE0D90}"/>
                  </a:ext>
                </a:extLst>
              </p:cNvPr>
              <p:cNvSpPr txBox="1"/>
              <p:nvPr/>
            </p:nvSpPr>
            <p:spPr>
              <a:xfrm>
                <a:off x="2909205" y="4497123"/>
                <a:ext cx="3325590" cy="2215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</a:pPr>
                <a:r>
                  <a:rPr lang="en-US" sz="1500" i="1" dirty="0">
                    <a:solidFill>
                      <a:srgbClr val="B50200"/>
                    </a:solidFill>
                    <a:latin typeface="Merriweather Sans" pitchFamily="2" charset="77"/>
                    <a:cs typeface="Arial" panose="020B0604020202020204" pitchFamily="34" charset="0"/>
                  </a:rPr>
                  <a:t>Mirror nuclei</a:t>
                </a:r>
                <a:r>
                  <a:rPr lang="en-US" sz="1500" dirty="0">
                    <a:solidFill>
                      <a:srgbClr val="B50200"/>
                    </a:solidFill>
                    <a:latin typeface="Merriweather Sans" pitchFamily="2" charset="77"/>
                    <a:cs typeface="Arial" panose="020B0604020202020204" pitchFamily="34" charset="0"/>
                  </a:rPr>
                  <a:t>: Swap </a:t>
                </a:r>
                <a14:m>
                  <m:oMath xmlns:m="http://schemas.openxmlformats.org/officeDocument/2006/math">
                    <m:r>
                      <a:rPr lang="da-DK" sz="1600" i="1">
                        <a:solidFill>
                          <a:srgbClr val="B502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da-DK" sz="1600" b="0" i="1" smtClean="0">
                        <a:solidFill>
                          <a:srgbClr val="B502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a-DK" sz="1600" b="0" i="1" smtClean="0">
                        <a:solidFill>
                          <a:srgbClr val="B502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sz="1500" dirty="0">
                    <a:solidFill>
                      <a:srgbClr val="B50200"/>
                    </a:solidFill>
                    <a:latin typeface="Merriweather Sans" pitchFamily="2" charset="77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da-DK" sz="1600" b="0" i="1" smtClean="0">
                        <a:solidFill>
                          <a:srgbClr val="B502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da-DK" sz="1600" b="0" i="0" smtClean="0">
                        <a:solidFill>
                          <a:srgbClr val="B502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a-DK" sz="1600" i="1">
                        <a:solidFill>
                          <a:srgbClr val="B502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1500" dirty="0">
                  <a:solidFill>
                    <a:srgbClr val="B50200"/>
                  </a:solidFill>
                  <a:latin typeface="Merriweather Sans" pitchFamily="2" charset="77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D892D2-5C62-5A55-5063-7F705FDE0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9205" y="4497123"/>
                <a:ext cx="3325590" cy="221599"/>
              </a:xfrm>
              <a:prstGeom prst="rect">
                <a:avLst/>
              </a:prstGeom>
              <a:blipFill>
                <a:blip r:embed="rId3"/>
                <a:stretch>
                  <a:fillRect l="-3409" t="-33333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46A86C21-1314-F4ED-7738-66590E653185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6D7E14-9CA6-827B-CD23-E16E8DA7EBF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11800" y="1006760"/>
            <a:ext cx="7120400" cy="333568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D5BD2CE-E989-24B5-9BBB-426983DAAF43}"/>
                  </a:ext>
                </a:extLst>
              </p:cNvPr>
              <p:cNvSpPr txBox="1"/>
              <p:nvPr/>
            </p:nvSpPr>
            <p:spPr>
              <a:xfrm>
                <a:off x="6923504" y="2872605"/>
                <a:ext cx="1838067" cy="42377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𝑓</m:t>
                      </m:r>
                      <m:sSub>
                        <m:sSubPr>
                          <m:ctrlPr>
                            <a:rPr lang="da-DK" sz="1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da-DK" sz="1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e>
                        <m:sub>
                          <m:r>
                            <a:rPr lang="da-DK" sz="1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1/2</m:t>
                          </m:r>
                        </m:sub>
                      </m:sSub>
                      <m:r>
                        <a:rPr lang="da-DK" sz="1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da-DK" sz="1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da-DK" sz="1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𝐾</m:t>
                          </m:r>
                        </m:num>
                        <m:den>
                          <m:sSubSup>
                            <m:sSubSupPr>
                              <m:ctrlPr>
                                <a:rPr lang="da-DK" sz="1200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da-DK" sz="1200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a-DK" sz="1200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𝐹</m:t>
                              </m:r>
                            </m:sub>
                            <m:sup/>
                          </m:sSubSup>
                          <m:r>
                            <a:rPr lang="da-DK" sz="1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da-DK" sz="12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da-DK" sz="1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a-DK" sz="1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sz="1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da-DK" sz="1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𝐴</m:t>
                                  </m:r>
                                </m:sub>
                              </m:sSub>
                              <m:r>
                                <a:rPr lang="da-DK" sz="1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da-DK" sz="1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da-DK" sz="1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da-DK" sz="12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𝑉</m:t>
                                  </m:r>
                                </m:sub>
                              </m:sSub>
                              <m:r>
                                <a:rPr lang="da-DK" sz="12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da-DK" sz="1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da-DK" sz="1200" i="1" smtClean="0">
                                  <a:solidFill>
                                    <a:srgbClr val="2B6BDF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da-DK" sz="1200" b="0" i="1" smtClean="0">
                                  <a:solidFill>
                                    <a:srgbClr val="2E4FC7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a-DK" sz="1200" b="0" i="1" smtClean="0">
                                  <a:solidFill>
                                    <a:srgbClr val="2E4FC7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𝐺𝑇</m:t>
                              </m:r>
                            </m:sub>
                            <m:sup/>
                          </m:sSubSup>
                        </m:den>
                      </m:f>
                    </m:oMath>
                  </m:oMathPara>
                </a14:m>
                <a:endParaRPr lang="da-DK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D5BD2CE-E989-24B5-9BBB-426983DAAF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504" y="2872605"/>
                <a:ext cx="1838067" cy="423770"/>
              </a:xfrm>
              <a:prstGeom prst="rect">
                <a:avLst/>
              </a:prstGeom>
              <a:blipFill>
                <a:blip r:embed="rId5"/>
                <a:stretch>
                  <a:fillRect l="-2759" t="-11765" r="-690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45B3FDF-4AD4-6975-E3E3-7DB155D2BF7E}"/>
                  </a:ext>
                </a:extLst>
              </p:cNvPr>
              <p:cNvSpPr txBox="1"/>
              <p:nvPr/>
            </p:nvSpPr>
            <p:spPr>
              <a:xfrm>
                <a:off x="7098807" y="4099359"/>
                <a:ext cx="1468222" cy="21749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20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𝐾</m:t>
                      </m:r>
                      <m:r>
                        <a:rPr lang="da-DK" sz="120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=6144.48±3.7</m:t>
                      </m:r>
                      <m:r>
                        <a:rPr lang="da-DK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0 </m:t>
                      </m:r>
                      <m:r>
                        <m:rPr>
                          <m:sty m:val="p"/>
                        </m:rPr>
                        <a:rPr lang="da-DK" sz="1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s</m:t>
                      </m:r>
                    </m:oMath>
                  </m:oMathPara>
                </a14:m>
                <a:endParaRPr lang="da-DK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45B3FDF-4AD4-6975-E3E3-7DB155D2BF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8807" y="4099359"/>
                <a:ext cx="1468222" cy="217495"/>
              </a:xfrm>
              <a:prstGeom prst="rect">
                <a:avLst/>
              </a:prstGeom>
              <a:blipFill>
                <a:blip r:embed="rId6"/>
                <a:stretch>
                  <a:fillRect l="-2586" t="-11111" r="-862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AC5111-A6AA-542F-488A-0B43C7D13845}"/>
                  </a:ext>
                </a:extLst>
              </p:cNvPr>
              <p:cNvSpPr txBox="1"/>
              <p:nvPr/>
            </p:nvSpPr>
            <p:spPr>
              <a:xfrm>
                <a:off x="7373658" y="4465960"/>
                <a:ext cx="918520" cy="25276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20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𝑓</m:t>
                      </m:r>
                      <m:r>
                        <a:rPr lang="da-DK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≈</m:t>
                      </m:r>
                      <m:sSubSup>
                        <m:sSubSupPr>
                          <m:ctrlPr>
                            <a:rPr lang="da-DK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da-DK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β</m:t>
                          </m:r>
                          <m:r>
                            <a:rPr lang="da-DK" sz="1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da-DK" sz="1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tot</m:t>
                          </m:r>
                        </m:sub>
                        <m:sup>
                          <m:r>
                            <a:rPr lang="da-DK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5</m:t>
                          </m:r>
                        </m:sup>
                      </m:sSubSup>
                      <m:r>
                        <a:rPr lang="da-DK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/30</m:t>
                      </m:r>
                    </m:oMath>
                  </m:oMathPara>
                </a14:m>
                <a:endParaRPr lang="da-DK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AC5111-A6AA-542F-488A-0B43C7D138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3658" y="4465960"/>
                <a:ext cx="918520" cy="252762"/>
              </a:xfrm>
              <a:prstGeom prst="rect">
                <a:avLst/>
              </a:prstGeom>
              <a:blipFill>
                <a:blip r:embed="rId7"/>
                <a:stretch>
                  <a:fillRect l="-4110" t="-9524" r="-27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B41A1C1-A7F4-AB8F-8591-10E54FB53189}"/>
              </a:ext>
            </a:extLst>
          </p:cNvPr>
          <p:cNvSpPr txBox="1"/>
          <p:nvPr/>
        </p:nvSpPr>
        <p:spPr>
          <a:xfrm rot="16200000">
            <a:off x="8415905" y="4120466"/>
            <a:ext cx="896079" cy="166199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Hardy and Towner </a:t>
            </a:r>
            <a:b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</a:b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PRC </a:t>
            </a:r>
            <a:r>
              <a:rPr 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102</a:t>
            </a: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Merriweather Sans" pitchFamily="2" charset="77"/>
                <a:cs typeface="Arial" panose="020B0604020202020204" pitchFamily="34" charset="0"/>
              </a:rPr>
              <a:t>, 045501 (2020)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B7A2FC-AB35-52C0-0BA6-2C5461880194}"/>
              </a:ext>
            </a:extLst>
          </p:cNvPr>
          <p:cNvSpPr txBox="1"/>
          <p:nvPr/>
        </p:nvSpPr>
        <p:spPr>
          <a:xfrm rot="10800000">
            <a:off x="8357699" y="4070633"/>
            <a:ext cx="46196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noProof="1">
                <a:solidFill>
                  <a:srgbClr val="5C5C5C"/>
                </a:solidFill>
              </a:rPr>
              <a:t>→</a:t>
            </a:r>
            <a:endParaRPr lang="en-US" sz="1000" dirty="0">
              <a:solidFill>
                <a:srgbClr val="5C5C5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85F1030-DADE-BE8B-8852-AC4C9CAEBEDA}"/>
                  </a:ext>
                </a:extLst>
              </p:cNvPr>
              <p:cNvSpPr txBox="1"/>
              <p:nvPr/>
            </p:nvSpPr>
            <p:spPr>
              <a:xfrm>
                <a:off x="7441560" y="3414842"/>
                <a:ext cx="999120" cy="1883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</a:pPr>
                <a:r>
                  <a:rPr lang="el-GR" sz="1200" i="1" dirty="0">
                    <a:latin typeface="Vollkorn Black" pitchFamily="2" charset="0"/>
                    <a:ea typeface="Vollkorn Black" pitchFamily="2" charset="0"/>
                    <a:cs typeface="Arial" panose="020B0604020202020204" pitchFamily="34" charset="0"/>
                  </a:rPr>
                  <a:t>Σ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a-DK" sz="1200" b="0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da-DK" sz="1200" b="0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</m:e>
                      <m:sub>
                        <m:r>
                          <a:rPr lang="da-DK" sz="1200" b="0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</m:t>
                        </m:r>
                      </m:sub>
                      <m:sup/>
                    </m:sSubSup>
                    <m:r>
                      <a:rPr lang="da-DK" sz="1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=|</m:t>
                    </m:r>
                    <m:r>
                      <a:rPr lang="da-DK" sz="1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𝑁</m:t>
                    </m:r>
                    <m:r>
                      <a:rPr lang="da-DK" sz="1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da-DK" sz="1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𝑍</m:t>
                    </m:r>
                    <m:r>
                      <a:rPr lang="da-DK" sz="12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|</m:t>
                    </m:r>
                  </m:oMath>
                </a14:m>
                <a:endParaRPr lang="da-DK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85F1030-DADE-BE8B-8852-AC4C9CAEBE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1560" y="3414842"/>
                <a:ext cx="999120" cy="188385"/>
              </a:xfrm>
              <a:prstGeom prst="rect">
                <a:avLst/>
              </a:prstGeom>
              <a:blipFill>
                <a:blip r:embed="rId8"/>
                <a:stretch>
                  <a:fillRect l="-10127" t="-18750" r="-6329" b="-5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6968FBB-8B27-A846-1FFB-C5FCB97E564C}"/>
                  </a:ext>
                </a:extLst>
              </p:cNvPr>
              <p:cNvSpPr txBox="1"/>
              <p:nvPr/>
            </p:nvSpPr>
            <p:spPr>
              <a:xfrm>
                <a:off x="7390906" y="3725158"/>
                <a:ext cx="1076961" cy="23666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 anchorCtr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sz="1200" i="1" dirty="0" smtClean="0">
                          <a:latin typeface="Vollkorn Black" pitchFamily="2" charset="0"/>
                          <a:ea typeface="Vollkorn Black" pitchFamily="2" charset="0"/>
                          <a:cs typeface="Arial" panose="020B0604020202020204" pitchFamily="34" charset="0"/>
                        </a:rPr>
                        <m:t>Σ</m:t>
                      </m:r>
                      <m:sSubSup>
                        <m:sSubSupPr>
                          <m:ctrlPr>
                            <a:rPr lang="da-DK" sz="1200" b="0" i="1" smtClean="0">
                              <a:solidFill>
                                <a:srgbClr val="2E4FC7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da-DK" sz="1200" b="0" i="1" smtClean="0">
                              <a:solidFill>
                                <a:srgbClr val="2E4FC7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da-DK" sz="1200" b="0" i="1" smtClean="0">
                              <a:solidFill>
                                <a:srgbClr val="2E4FC7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𝐺𝑇</m:t>
                          </m:r>
                        </m:sub>
                        <m:sup/>
                      </m:sSubSup>
                      <m:r>
                        <a:rPr lang="da-DK" sz="1200" b="0" i="1" smtClean="0">
                          <a:solidFill>
                            <a:srgbClr val="2E4FC7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≥</m:t>
                      </m:r>
                      <m:r>
                        <a:rPr lang="da-DK" sz="1200" b="0" i="1" smtClean="0">
                          <a:solidFill>
                            <a:srgbClr val="2E4FC7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da-DK" sz="1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3 </m:t>
                      </m:r>
                      <m:r>
                        <m:rPr>
                          <m:nor/>
                        </m:rPr>
                        <a:rPr lang="el-GR" sz="1200" i="1" dirty="0">
                          <a:latin typeface="Vollkorn Black" pitchFamily="2" charset="0"/>
                          <a:ea typeface="Vollkorn Black" pitchFamily="2" charset="0"/>
                          <a:cs typeface="Arial" panose="020B0604020202020204" pitchFamily="34" charset="0"/>
                        </a:rPr>
                        <m:t>Σ</m:t>
                      </m:r>
                      <m:sSubSup>
                        <m:sSubSupPr>
                          <m:ctrlPr>
                            <a:rPr lang="da-DK" sz="1200" i="1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da-DK" sz="1200" i="1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da-DK" sz="1200" i="1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𝐹</m:t>
                          </m:r>
                        </m:sub>
                        <m:sup/>
                      </m:sSubSup>
                    </m:oMath>
                  </m:oMathPara>
                </a14:m>
                <a:endParaRPr lang="da-DK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6968FBB-8B27-A846-1FFB-C5FCB97E56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0906" y="3725158"/>
                <a:ext cx="1076961" cy="236668"/>
              </a:xfrm>
              <a:prstGeom prst="rect">
                <a:avLst/>
              </a:prstGeom>
              <a:blipFill>
                <a:blip r:embed="rId9"/>
                <a:stretch>
                  <a:fillRect l="-2326" t="-5263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493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08642E-6 L 0.40816 -3.0864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9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14" grpId="0"/>
      <p:bldP spid="15" grpId="0"/>
      <p:bldP spid="16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1DEC8-9F55-F792-9201-DD42DD409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B4CFDBB-62C4-1BB5-2C85-6C82AB65FE53}"/>
              </a:ext>
            </a:extLst>
          </p:cNvPr>
          <p:cNvSpPr/>
          <p:nvPr/>
        </p:nvSpPr>
        <p:spPr>
          <a:xfrm>
            <a:off x="0" y="4839537"/>
            <a:ext cx="9144000" cy="3039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47FE72-DF83-383F-F089-8555A85018F0}"/>
              </a:ext>
            </a:extLst>
          </p:cNvPr>
          <p:cNvSpPr/>
          <p:nvPr/>
        </p:nvSpPr>
        <p:spPr>
          <a:xfrm>
            <a:off x="0" y="0"/>
            <a:ext cx="9144000" cy="5096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08A0D548-114B-8632-47DC-862D16CF8713}"/>
              </a:ext>
            </a:extLst>
          </p:cNvPr>
          <p:cNvSpPr txBox="1">
            <a:spLocks/>
          </p:cNvSpPr>
          <p:nvPr/>
        </p:nvSpPr>
        <p:spPr>
          <a:xfrm>
            <a:off x="205200" y="4906944"/>
            <a:ext cx="216000" cy="1764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8E7F75-8447-2546-BC2C-A9D2B7675F08}" type="slidenum">
              <a:rPr lang="en-US" sz="9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pPr/>
              <a:t>9</a:t>
            </a:fld>
            <a:endParaRPr lang="en-US" sz="9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erriweather Sans" pitchFamily="2" charset="77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6904ED72-19FA-DAD3-B67A-546ECFA75BCD}"/>
              </a:ext>
            </a:extLst>
          </p:cNvPr>
          <p:cNvSpPr txBox="1">
            <a:spLocks/>
          </p:cNvSpPr>
          <p:nvPr/>
        </p:nvSpPr>
        <p:spPr>
          <a:xfrm>
            <a:off x="421200" y="73418"/>
            <a:ext cx="7653850" cy="42173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4000"/>
              </a:lnSpc>
              <a:spcBef>
                <a:spcPct val="0"/>
              </a:spcBef>
              <a:buNone/>
              <a:defRPr sz="3200" b="1" kern="1200" spc="-80" baseline="0">
                <a:solidFill>
                  <a:srgbClr val="1944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ctr"/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F3A000"/>
                </a:solidFill>
                <a:latin typeface="Merriweather Sans" pitchFamily="2" charset="77"/>
              </a:rPr>
              <a:t>Exotic multi</a:t>
            </a:r>
            <a:r>
              <a:rPr lang="en-US" sz="2400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B50200"/>
                </a:solidFill>
                <a:latin typeface="Merriweather Sans" pitchFamily="2" charset="77"/>
              </a:rPr>
              <a:t>-particle breakups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4E186F-8414-F161-3AC3-456B32D42F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57062" y="1134280"/>
            <a:ext cx="4389147" cy="3368508"/>
          </a:xfrm>
          <a:prstGeom prst="rect">
            <a:avLst/>
          </a:prstGeom>
        </p:spPr>
      </p:pic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2CB42566-D46F-382C-8A91-1DCB326ADDB2}"/>
              </a:ext>
            </a:extLst>
          </p:cNvPr>
          <p:cNvSpPr txBox="1">
            <a:spLocks/>
          </p:cNvSpPr>
          <p:nvPr/>
        </p:nvSpPr>
        <p:spPr>
          <a:xfrm>
            <a:off x="6293557" y="4893681"/>
            <a:ext cx="2734962" cy="1764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6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v-SE" sz="9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erriweather Sans" pitchFamily="2" charset="77"/>
              </a:rPr>
              <a:t>NMNP Visby 2026</a:t>
            </a:r>
          </a:p>
        </p:txBody>
      </p:sp>
    </p:spTree>
    <p:extLst>
      <p:ext uri="{BB962C8B-B14F-4D97-AF65-F5344CB8AC3E}">
        <p14:creationId xmlns:p14="http://schemas.microsoft.com/office/powerpoint/2010/main" val="985624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halmers PPT mall 27feb">
      <a:dk1>
        <a:srgbClr val="262626"/>
      </a:dk1>
      <a:lt1>
        <a:srgbClr val="FFFFFF"/>
      </a:lt1>
      <a:dk2>
        <a:srgbClr val="003050"/>
      </a:dk2>
      <a:lt2>
        <a:srgbClr val="FFFFFF"/>
      </a:lt2>
      <a:accent1>
        <a:srgbClr val="00A99D"/>
      </a:accent1>
      <a:accent2>
        <a:srgbClr val="194461"/>
      </a:accent2>
      <a:accent3>
        <a:srgbClr val="6C8697"/>
      </a:accent3>
      <a:accent4>
        <a:srgbClr val="BBD7DF"/>
      </a:accent4>
      <a:accent5>
        <a:srgbClr val="194461"/>
      </a:accent5>
      <a:accent6>
        <a:srgbClr val="6C8697"/>
      </a:accent6>
      <a:hlink>
        <a:srgbClr val="262626"/>
      </a:hlink>
      <a:folHlink>
        <a:srgbClr val="5D6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t" anchorCtr="0">
        <a:spAutoFit/>
      </a:bodyPr>
      <a:lstStyle>
        <a:defPPr algn="l">
          <a:lnSpc>
            <a:spcPct val="90000"/>
          </a:lnSpc>
          <a:spcBef>
            <a:spcPts val="600"/>
          </a:spcBef>
          <a:spcAft>
            <a:spcPts val="400"/>
          </a:spcAft>
          <a:defRPr sz="15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halmers_powerpoint_template_210120" id="{BFE2987F-C893-854A-87C3-D1E95EFE46CD}" vid="{8198075C-801C-B046-8D91-CAAB77517DC6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149B626650B8409BA858767B99F8C6" ma:contentTypeVersion="3" ma:contentTypeDescription="Create a new document." ma:contentTypeScope="" ma:versionID="a93c62ad5740e9fea87067d8ed32fe16">
  <xsd:schema xmlns:xsd="http://www.w3.org/2001/XMLSchema" xmlns:xs="http://www.w3.org/2001/XMLSchema" xmlns:p="http://schemas.microsoft.com/office/2006/metadata/properties" xmlns:ns2="409f05f3-252d-450c-b839-8069194e5087" targetNamespace="http://schemas.microsoft.com/office/2006/metadata/properties" ma:root="true" ma:fieldsID="fbd37b34e4f774790d31659b9f096968" ns2:_="">
    <xsd:import namespace="409f05f3-252d-450c-b839-8069194e508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9f05f3-252d-450c-b839-8069194e50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3716BE-A20D-4206-A70A-CD38D3AF091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2B6637C-2116-4299-B1C9-BDD5D2D92C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A2509D-07F5-4C66-946B-80982A894A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9f05f3-252d-450c-b839-8069194e50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61037</TotalTime>
  <Words>1416</Words>
  <Application>Microsoft Macintosh PowerPoint</Application>
  <PresentationFormat>On-screen Show (16:9)</PresentationFormat>
  <Paragraphs>341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Calibri</vt:lpstr>
      <vt:lpstr>Cambria Math</vt:lpstr>
      <vt:lpstr>Cantarell Light</vt:lpstr>
      <vt:lpstr>Liberation Sans</vt:lpstr>
      <vt:lpstr>Merriweather 18pt</vt:lpstr>
      <vt:lpstr>Merriweather Sans</vt:lpstr>
      <vt:lpstr>Vollkorn Black</vt:lpstr>
      <vt:lpstr>Vollkorn Medium</vt:lpstr>
      <vt:lpstr>Vollkorn:lnum&amp;tnum</vt:lpstr>
      <vt:lpstr>Wingdings</vt:lpstr>
      <vt:lpstr>Office Theme</vt:lpstr>
      <vt:lpstr>Beta-delayed  two-proton and alpha decay  of light proton-rich nuclei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Logotype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Erik Asbjörn Mikkelsen Jensen</dc:creator>
  <cp:keywords>PPT, template, PPT template</cp:keywords>
  <dc:description/>
  <cp:lastModifiedBy>Erik Asbjörn Mikkelsen Jensen</cp:lastModifiedBy>
  <cp:revision>76</cp:revision>
  <cp:lastPrinted>2019-12-04T16:23:48Z</cp:lastPrinted>
  <dcterms:created xsi:type="dcterms:W3CDTF">2025-10-21T14:17:07Z</dcterms:created>
  <dcterms:modified xsi:type="dcterms:W3CDTF">2026-05-07T16:03:20Z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0x01010047149B626650B8409BA858767B99F8C6</vt:lpwstr>
  </property>
</Properties>
</file>